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823" r:id="rId2"/>
    <p:sldId id="891" r:id="rId3"/>
    <p:sldId id="826" r:id="rId4"/>
    <p:sldId id="898" r:id="rId5"/>
    <p:sldId id="897" r:id="rId6"/>
    <p:sldId id="872" r:id="rId7"/>
    <p:sldId id="899" r:id="rId8"/>
    <p:sldId id="892" r:id="rId9"/>
    <p:sldId id="873" r:id="rId10"/>
    <p:sldId id="893" r:id="rId11"/>
    <p:sldId id="874" r:id="rId12"/>
    <p:sldId id="875" r:id="rId13"/>
    <p:sldId id="876" r:id="rId14"/>
    <p:sldId id="901" r:id="rId15"/>
    <p:sldId id="878" r:id="rId16"/>
    <p:sldId id="879" r:id="rId17"/>
    <p:sldId id="880" r:id="rId18"/>
    <p:sldId id="894" r:id="rId19"/>
    <p:sldId id="895" r:id="rId20"/>
    <p:sldId id="881" r:id="rId21"/>
    <p:sldId id="882" r:id="rId22"/>
    <p:sldId id="883" r:id="rId23"/>
    <p:sldId id="884" r:id="rId24"/>
    <p:sldId id="885" r:id="rId25"/>
    <p:sldId id="886" r:id="rId26"/>
    <p:sldId id="887" r:id="rId27"/>
    <p:sldId id="888" r:id="rId28"/>
    <p:sldId id="889" r:id="rId29"/>
    <p:sldId id="900" r:id="rId30"/>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4F81BD"/>
    <a:srgbClr val="E9EDF4"/>
    <a:srgbClr val="B8BA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2" autoAdjust="0"/>
    <p:restoredTop sz="99274" autoAdjust="0"/>
  </p:normalViewPr>
  <p:slideViewPr>
    <p:cSldViewPr>
      <p:cViewPr varScale="1">
        <p:scale>
          <a:sx n="74" d="100"/>
          <a:sy n="74" d="100"/>
        </p:scale>
        <p:origin x="912" y="84"/>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2018/4/3</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529499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8675" name="ノート プレースホルダ 2"/>
          <p:cNvSpPr>
            <a:spLocks noGrp="1"/>
          </p:cNvSpPr>
          <p:nvPr>
            <p:ph type="body" idx="1"/>
          </p:nvPr>
        </p:nvSpPr>
        <p:spPr bwMode="auto">
          <a:noFill/>
        </p:spPr>
        <p:txBody>
          <a:bodyPr wrap="square" lIns="91433" tIns="45716" rIns="91433" bIns="45716" numCol="1" anchor="t" anchorCtr="0" compatLnSpc="1">
            <a:prstTxWarp prst="textNoShape">
              <a:avLst/>
            </a:prstTxWarp>
          </a:bodyPr>
          <a:lstStyle/>
          <a:p>
            <a:pPr>
              <a:spcBef>
                <a:spcPct val="0"/>
              </a:spcBef>
            </a:pPr>
            <a:endParaRPr lang="ja-JP" altLang="en-US" dirty="0"/>
          </a:p>
        </p:txBody>
      </p:sp>
      <p:sp>
        <p:nvSpPr>
          <p:cNvPr id="28676" name="スライド番号プレースホルダ 3"/>
          <p:cNvSpPr txBox="1">
            <a:spLocks noGrp="1"/>
          </p:cNvSpPr>
          <p:nvPr/>
        </p:nvSpPr>
        <p:spPr bwMode="auto">
          <a:xfrm>
            <a:off x="3856038" y="9440863"/>
            <a:ext cx="2949575" cy="496887"/>
          </a:xfrm>
          <a:prstGeom prst="rect">
            <a:avLst/>
          </a:prstGeom>
          <a:noFill/>
          <a:ln w="9525">
            <a:noFill/>
            <a:miter lim="800000"/>
            <a:headEnd/>
            <a:tailEnd/>
          </a:ln>
        </p:spPr>
        <p:txBody>
          <a:bodyPr lIns="91433" tIns="45716" rIns="91433" bIns="45716" anchor="b"/>
          <a:lstStyle/>
          <a:p>
            <a:pPr algn="r"/>
            <a:fld id="{70CE8F58-7347-40CF-B88A-A519F2C62C7E}" type="slidenum">
              <a:rPr lang="ja-JP" altLang="en-US" sz="1200">
                <a:latin typeface="Calibri" pitchFamily="34" charset="0"/>
              </a:rPr>
              <a:pPr algn="r"/>
              <a:t>12</a:t>
            </a:fld>
            <a:endParaRPr lang="en-US" altLang="ja-JP" sz="1200" dirty="0">
              <a:latin typeface="Calibri" pitchFamily="34" charset="0"/>
            </a:endParaRPr>
          </a:p>
        </p:txBody>
      </p:sp>
    </p:spTree>
    <p:extLst>
      <p:ext uri="{BB962C8B-B14F-4D97-AF65-F5344CB8AC3E}">
        <p14:creationId xmlns:p14="http://schemas.microsoft.com/office/powerpoint/2010/main" val="3379522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9699" name="ノート プレースホルダ 2"/>
          <p:cNvSpPr>
            <a:spLocks noGrp="1"/>
          </p:cNvSpPr>
          <p:nvPr>
            <p:ph type="body" idx="1"/>
          </p:nvPr>
        </p:nvSpPr>
        <p:spPr bwMode="auto">
          <a:noFill/>
        </p:spPr>
        <p:txBody>
          <a:bodyPr wrap="square" lIns="91433" tIns="45716" rIns="91433" bIns="45716" numCol="1" anchor="t" anchorCtr="0" compatLnSpc="1">
            <a:prstTxWarp prst="textNoShape">
              <a:avLst/>
            </a:prstTxWarp>
          </a:bodyPr>
          <a:lstStyle/>
          <a:p>
            <a:pPr>
              <a:spcBef>
                <a:spcPct val="0"/>
              </a:spcBef>
            </a:pPr>
            <a:endParaRPr lang="ja-JP" altLang="en-US" dirty="0"/>
          </a:p>
        </p:txBody>
      </p:sp>
      <p:sp>
        <p:nvSpPr>
          <p:cNvPr id="29700" name="スライド番号プレースホルダ 3"/>
          <p:cNvSpPr txBox="1">
            <a:spLocks noGrp="1"/>
          </p:cNvSpPr>
          <p:nvPr/>
        </p:nvSpPr>
        <p:spPr bwMode="auto">
          <a:xfrm>
            <a:off x="3856038" y="9440863"/>
            <a:ext cx="2949575" cy="496887"/>
          </a:xfrm>
          <a:prstGeom prst="rect">
            <a:avLst/>
          </a:prstGeom>
          <a:noFill/>
          <a:ln w="9525">
            <a:noFill/>
            <a:miter lim="800000"/>
            <a:headEnd/>
            <a:tailEnd/>
          </a:ln>
        </p:spPr>
        <p:txBody>
          <a:bodyPr lIns="91433" tIns="45716" rIns="91433" bIns="45716" anchor="b"/>
          <a:lstStyle/>
          <a:p>
            <a:pPr algn="r"/>
            <a:fld id="{19CE6B2F-467A-44C8-AC52-B8BC3CB30360}" type="slidenum">
              <a:rPr lang="ja-JP" altLang="en-US" sz="1200">
                <a:latin typeface="Calibri" pitchFamily="34" charset="0"/>
              </a:rPr>
              <a:pPr algn="r"/>
              <a:t>13</a:t>
            </a:fld>
            <a:endParaRPr lang="en-US" altLang="ja-JP" sz="1200" dirty="0">
              <a:latin typeface="Calibri" pitchFamily="34" charset="0"/>
            </a:endParaRPr>
          </a:p>
        </p:txBody>
      </p:sp>
    </p:spTree>
    <p:extLst>
      <p:ext uri="{BB962C8B-B14F-4D97-AF65-F5344CB8AC3E}">
        <p14:creationId xmlns:p14="http://schemas.microsoft.com/office/powerpoint/2010/main" val="1826771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22</a:t>
            </a:fld>
            <a:endParaRPr kumimoji="1" lang="ja-JP" altLang="en-US"/>
          </a:p>
        </p:txBody>
      </p:sp>
    </p:spTree>
    <p:extLst>
      <p:ext uri="{BB962C8B-B14F-4D97-AF65-F5344CB8AC3E}">
        <p14:creationId xmlns:p14="http://schemas.microsoft.com/office/powerpoint/2010/main" val="2410012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23</a:t>
            </a:fld>
            <a:endParaRPr kumimoji="1" lang="ja-JP" altLang="en-US"/>
          </a:p>
        </p:txBody>
      </p:sp>
    </p:spTree>
    <p:extLst>
      <p:ext uri="{BB962C8B-B14F-4D97-AF65-F5344CB8AC3E}">
        <p14:creationId xmlns:p14="http://schemas.microsoft.com/office/powerpoint/2010/main" val="2910906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24</a:t>
            </a:fld>
            <a:endParaRPr kumimoji="1" lang="ja-JP" altLang="en-US"/>
          </a:p>
        </p:txBody>
      </p:sp>
    </p:spTree>
    <p:extLst>
      <p:ext uri="{BB962C8B-B14F-4D97-AF65-F5344CB8AC3E}">
        <p14:creationId xmlns:p14="http://schemas.microsoft.com/office/powerpoint/2010/main" val="2578146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25</a:t>
            </a:fld>
            <a:endParaRPr kumimoji="1" lang="ja-JP" altLang="en-US"/>
          </a:p>
        </p:txBody>
      </p:sp>
    </p:spTree>
    <p:extLst>
      <p:ext uri="{BB962C8B-B14F-4D97-AF65-F5344CB8AC3E}">
        <p14:creationId xmlns:p14="http://schemas.microsoft.com/office/powerpoint/2010/main" val="4015574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2018/4/3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2018/4/3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2018/4/3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2018/4/3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2018/4/3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2018/4/3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2018/4/3</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4948930"/>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年４月</a:t>
            </a: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10" name="フローチャート : 端子 9"/>
          <p:cNvSpPr/>
          <p:nvPr/>
        </p:nvSpPr>
        <p:spPr>
          <a:xfrm>
            <a:off x="554038" y="2948478"/>
            <a:ext cx="9048750" cy="719137"/>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ja-JP" altLang="en-US" sz="3800" dirty="0">
                <a:solidFill>
                  <a:prstClr val="black"/>
                </a:solidFill>
                <a:latin typeface="HGP創英角ｺﾞｼｯｸUB" panose="020B0900000000000000" pitchFamily="50" charset="-128"/>
                <a:ea typeface="HGP創英角ｺﾞｼｯｸUB" panose="020B0900000000000000" pitchFamily="50" charset="-128"/>
              </a:rPr>
              <a:t>副首都・大阪にふさわしい大都市制度</a:t>
            </a:r>
            <a:endParaRPr lang="en-US" altLang="ja-JP" sz="3600" dirty="0">
              <a:solidFill>
                <a:schemeClr val="tx1"/>
              </a:solidFill>
            </a:endParaRPr>
          </a:p>
          <a:p>
            <a:pPr algn="ctr">
              <a:defRPr/>
            </a:pPr>
            <a:r>
              <a:rPr lang="en-US" altLang="ja-JP" sz="3600" dirty="0">
                <a:solidFill>
                  <a:schemeClr val="tx1"/>
                </a:solidFill>
                <a:latin typeface="+mj-ea"/>
                <a:ea typeface="+mj-ea"/>
              </a:rPr>
              <a:t>《</a:t>
            </a:r>
            <a:r>
              <a:rPr lang="ja-JP" altLang="en-US" sz="3600" dirty="0">
                <a:solidFill>
                  <a:schemeClr val="tx1"/>
                </a:solidFill>
                <a:latin typeface="+mj-ea"/>
                <a:ea typeface="+mj-ea"/>
              </a:rPr>
              <a:t>特別区（素案）</a:t>
            </a:r>
            <a:r>
              <a:rPr lang="en-US" altLang="ja-JP" sz="3600" dirty="0">
                <a:solidFill>
                  <a:schemeClr val="tx1"/>
                </a:solidFill>
                <a:latin typeface="+mj-ea"/>
                <a:ea typeface="+mj-ea"/>
              </a:rPr>
              <a:t>》</a:t>
            </a:r>
          </a:p>
          <a:p>
            <a:pPr algn="ctr">
              <a:defRPr/>
            </a:pPr>
            <a:endParaRPr lang="en-US" altLang="ja-JP" dirty="0">
              <a:solidFill>
                <a:schemeClr val="tx1"/>
              </a:solidFill>
              <a:latin typeface="+mj-ea"/>
              <a:ea typeface="+mj-ea"/>
            </a:endParaRPr>
          </a:p>
          <a:p>
            <a:pPr algn="ctr">
              <a:defRPr/>
            </a:pPr>
            <a:r>
              <a:rPr lang="en-US" altLang="ja-JP" sz="3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事務分担</a:t>
            </a:r>
            <a:r>
              <a:rPr lang="ja-JP" altLang="en-US" sz="3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ja-JP" altLang="en-US" sz="3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の変更に伴う修正</a:t>
            </a:r>
            <a:r>
              <a:rPr lang="en-US" altLang="ja-JP" sz="3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3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a:spLocks noChangeArrowheads="1"/>
          </p:cNvSpPr>
          <p:nvPr/>
        </p:nvSpPr>
        <p:spPr bwMode="auto">
          <a:xfrm>
            <a:off x="0" y="0"/>
            <a:ext cx="5313039"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2000" dirty="0" smtClean="0">
                <a:solidFill>
                  <a:srgbClr val="000000"/>
                </a:solidFill>
                <a:latin typeface="Meiryo UI" pitchFamily="50" charset="-128"/>
                <a:ea typeface="Meiryo UI" pitchFamily="50" charset="-128"/>
                <a:cs typeface="Meiryo UI" pitchFamily="50" charset="-128"/>
              </a:rPr>
              <a:t>第９回大都市制度（特別区設置）協議会資料</a:t>
            </a:r>
            <a:endParaRPr lang="en-US" altLang="ja-JP" sz="2000" dirty="0">
              <a:solidFill>
                <a:srgbClr val="000000"/>
              </a:solidFill>
              <a:latin typeface="Meiryo UI" pitchFamily="50" charset="-128"/>
              <a:ea typeface="Meiryo UI" pitchFamily="50" charset="-128"/>
              <a:cs typeface="Meiryo UI" pitchFamily="50" charset="-128"/>
            </a:endParaRPr>
          </a:p>
        </p:txBody>
      </p:sp>
      <p:sp>
        <p:nvSpPr>
          <p:cNvPr id="2" name="正方形/長方形 1"/>
          <p:cNvSpPr/>
          <p:nvPr/>
        </p:nvSpPr>
        <p:spPr>
          <a:xfrm>
            <a:off x="7802588" y="200055"/>
            <a:ext cx="1800200" cy="86409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ＭＳ ゴシック" panose="020B0609070205080204" pitchFamily="49" charset="-128"/>
                <a:ea typeface="ＭＳ ゴシック" panose="020B0609070205080204" pitchFamily="49" charset="-128"/>
              </a:rPr>
              <a:t>資 </a:t>
            </a:r>
            <a:r>
              <a:rPr kumimoji="1" lang="ja-JP" altLang="en-US" sz="2400" smtClean="0">
                <a:solidFill>
                  <a:schemeClr val="tx1"/>
                </a:solidFill>
                <a:latin typeface="ＭＳ ゴシック" panose="020B0609070205080204" pitchFamily="49" charset="-128"/>
                <a:ea typeface="ＭＳ ゴシック" panose="020B0609070205080204" pitchFamily="49" charset="-128"/>
              </a:rPr>
              <a:t>料 ２</a:t>
            </a:r>
            <a:endParaRPr kumimoji="1" lang="ja-JP" altLang="en-US" sz="2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721670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5120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smtClean="0">
                <a:solidFill>
                  <a:schemeClr val="tx1"/>
                </a:solidFill>
                <a:latin typeface="Meiryo UI" panose="020B0604030504040204" pitchFamily="50" charset="-128"/>
                <a:ea typeface="Meiryo UI" panose="020B0604030504040204" pitchFamily="50" charset="-128"/>
              </a:rPr>
              <a:t>１　</a:t>
            </a:r>
            <a:r>
              <a:rPr kumimoji="1" lang="ja-JP" altLang="en-US" sz="4500" dirty="0" smtClean="0">
                <a:solidFill>
                  <a:schemeClr val="tx1"/>
                </a:solidFill>
                <a:latin typeface="Meiryo UI" panose="020B0604030504040204" pitchFamily="50" charset="-128"/>
                <a:ea typeface="Meiryo UI" panose="020B0604030504040204" pitchFamily="50" charset="-128"/>
              </a:rPr>
              <a:t>組織</a:t>
            </a:r>
            <a:r>
              <a:rPr lang="ja-JP" altLang="en-US" sz="4500" dirty="0" smtClean="0">
                <a:solidFill>
                  <a:schemeClr val="tx1"/>
                </a:solidFill>
                <a:latin typeface="Meiryo UI" panose="020B0604030504040204" pitchFamily="50" charset="-128"/>
                <a:ea typeface="Meiryo UI" panose="020B0604030504040204" pitchFamily="50" charset="-128"/>
              </a:rPr>
              <a:t>体制</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68495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0" y="4763"/>
            <a:ext cx="9906000" cy="503237"/>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１　事務分担（案）に基づく組織・職員の移管　</a:t>
            </a:r>
            <a:r>
              <a:rPr lang="ja-JP" altLang="en-US" sz="1600" b="1" dirty="0">
                <a:solidFill>
                  <a:srgbClr val="000000"/>
                </a:solidFill>
                <a:latin typeface="ＭＳ Ｐゴシック" charset="-128"/>
                <a:ea typeface="Meiryo UI"/>
                <a:cs typeface="Meiryo UI"/>
              </a:rPr>
              <a:t>　</a:t>
            </a:r>
            <a:r>
              <a:rPr lang="ja-JP" altLang="en-US" sz="2000" b="1" dirty="0">
                <a:solidFill>
                  <a:srgbClr val="000000"/>
                </a:solidFill>
                <a:latin typeface="ＭＳ Ｐゴシック" charset="-128"/>
                <a:ea typeface="Meiryo UI"/>
                <a:cs typeface="Meiryo UI"/>
              </a:rPr>
              <a:t>　　　</a:t>
            </a:r>
            <a:endParaRPr lang="ja-JP" altLang="en-US" sz="1400" b="1" dirty="0">
              <a:solidFill>
                <a:srgbClr val="000000"/>
              </a:solidFill>
              <a:latin typeface="ＭＳ Ｐゴシック" charset="-128"/>
              <a:ea typeface="Meiryo UI"/>
              <a:cs typeface="Meiryo UI"/>
            </a:endParaRPr>
          </a:p>
        </p:txBody>
      </p:sp>
      <p:sp>
        <p:nvSpPr>
          <p:cNvPr id="52" name="コンテンツ プレースホルダー 2"/>
          <p:cNvSpPr txBox="1">
            <a:spLocks/>
          </p:cNvSpPr>
          <p:nvPr/>
        </p:nvSpPr>
        <p:spPr bwMode="auto">
          <a:xfrm>
            <a:off x="571499" y="809625"/>
            <a:ext cx="9086851" cy="533400"/>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lIns="36000" rIns="36000"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50" b="1" dirty="0">
                <a:solidFill>
                  <a:prstClr val="black"/>
                </a:solidFill>
                <a:latin typeface="Meiryo UI" pitchFamily="50" charset="-128"/>
                <a:ea typeface="Meiryo UI" pitchFamily="50" charset="-128"/>
                <a:cs typeface="Meiryo UI" pitchFamily="50" charset="-128"/>
              </a:rPr>
              <a:t>◆ 事務分担</a:t>
            </a:r>
            <a:r>
              <a:rPr lang="en-US" altLang="ja-JP" sz="1450" b="1" dirty="0">
                <a:solidFill>
                  <a:prstClr val="black"/>
                </a:solidFill>
                <a:latin typeface="Meiryo UI" pitchFamily="50" charset="-128"/>
                <a:ea typeface="Meiryo UI" pitchFamily="50" charset="-128"/>
                <a:cs typeface="Meiryo UI" pitchFamily="50" charset="-128"/>
              </a:rPr>
              <a:t>(</a:t>
            </a:r>
            <a:r>
              <a:rPr lang="ja-JP" altLang="en-US" sz="1450" b="1" dirty="0">
                <a:solidFill>
                  <a:prstClr val="black"/>
                </a:solidFill>
                <a:latin typeface="Meiryo UI" pitchFamily="50" charset="-128"/>
                <a:ea typeface="Meiryo UI" pitchFamily="50" charset="-128"/>
                <a:cs typeface="Meiryo UI" pitchFamily="50" charset="-128"/>
              </a:rPr>
              <a:t>案</a:t>
            </a:r>
            <a:r>
              <a:rPr lang="en-US" altLang="ja-JP" sz="1450" b="1" dirty="0">
                <a:solidFill>
                  <a:prstClr val="black"/>
                </a:solidFill>
                <a:latin typeface="Meiryo UI" pitchFamily="50" charset="-128"/>
                <a:ea typeface="Meiryo UI" pitchFamily="50" charset="-128"/>
                <a:cs typeface="Meiryo UI" pitchFamily="50" charset="-128"/>
              </a:rPr>
              <a:t>)</a:t>
            </a:r>
            <a:r>
              <a:rPr lang="ja-JP" altLang="en-US" sz="1450" b="1" dirty="0">
                <a:solidFill>
                  <a:prstClr val="black"/>
                </a:solidFill>
                <a:latin typeface="Meiryo UI" pitchFamily="50" charset="-128"/>
                <a:ea typeface="Meiryo UI" pitchFamily="50" charset="-128"/>
                <a:cs typeface="Meiryo UI" pitchFamily="50" charset="-128"/>
              </a:rPr>
              <a:t>に基づき、職員は「特別区」への配置を基本としつつ、「大阪府」と仕分けられた事務にかかる組織・職員</a:t>
            </a:r>
            <a:endParaRPr lang="en-US" altLang="ja-JP" sz="1450" b="1" dirty="0">
              <a:solidFill>
                <a:prstClr val="black"/>
              </a:solidFill>
              <a:latin typeface="Meiryo UI" pitchFamily="50" charset="-128"/>
              <a:ea typeface="Meiryo UI" pitchFamily="50" charset="-128"/>
              <a:cs typeface="Meiryo UI" pitchFamily="50" charset="-128"/>
            </a:endParaRPr>
          </a:p>
          <a:p>
            <a:pPr marL="0" indent="0" fontAlgn="auto">
              <a:spcBef>
                <a:spcPts val="0"/>
              </a:spcBef>
              <a:spcAft>
                <a:spcPts val="0"/>
              </a:spcAft>
              <a:buFont typeface="Arial" charset="0"/>
              <a:buNone/>
              <a:defRPr/>
            </a:pPr>
            <a:r>
              <a:rPr lang="ja-JP" altLang="en-US" sz="1450" b="1" dirty="0">
                <a:solidFill>
                  <a:prstClr val="black"/>
                </a:solidFill>
                <a:latin typeface="Meiryo UI" pitchFamily="50" charset="-128"/>
                <a:ea typeface="Meiryo UI" pitchFamily="50" charset="-128"/>
                <a:cs typeface="Meiryo UI" pitchFamily="50" charset="-128"/>
              </a:rPr>
              <a:t>　　を大阪府に移管</a:t>
            </a:r>
            <a:endParaRPr lang="en-US" altLang="ja-JP" sz="1450" b="1" dirty="0">
              <a:solidFill>
                <a:prstClr val="black"/>
              </a:solidFill>
              <a:latin typeface="Meiryo UI" pitchFamily="50" charset="-128"/>
              <a:ea typeface="Meiryo UI" pitchFamily="50" charset="-128"/>
              <a:cs typeface="Meiryo UI" pitchFamily="50" charset="-128"/>
            </a:endParaRPr>
          </a:p>
        </p:txBody>
      </p:sp>
      <p:sp>
        <p:nvSpPr>
          <p:cNvPr id="53" name="円/楕円 52"/>
          <p:cNvSpPr/>
          <p:nvPr/>
        </p:nvSpPr>
        <p:spPr>
          <a:xfrm>
            <a:off x="4455075" y="1474788"/>
            <a:ext cx="1646237" cy="496887"/>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4" name="正方形/長方形 53"/>
          <p:cNvSpPr/>
          <p:nvPr/>
        </p:nvSpPr>
        <p:spPr>
          <a:xfrm>
            <a:off x="6725200" y="4917691"/>
            <a:ext cx="2097087" cy="1806958"/>
          </a:xfrm>
          <a:prstGeom prst="rect">
            <a:avLst/>
          </a:prstGeom>
          <a:solidFill>
            <a:schemeClr val="accent3">
              <a:lumMod val="60000"/>
              <a:lumOff val="40000"/>
            </a:schemeClr>
          </a:solidFill>
          <a:ln>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chemeClr val="tx1"/>
                </a:solidFill>
                <a:latin typeface="Meiryo UI" panose="020B0604030504040204" pitchFamily="50" charset="-128"/>
                <a:ea typeface="Meiryo UI" panose="020B0604030504040204" pitchFamily="50" charset="-128"/>
              </a:rPr>
              <a:t>大阪府</a:t>
            </a:r>
          </a:p>
        </p:txBody>
      </p:sp>
      <p:sp>
        <p:nvSpPr>
          <p:cNvPr id="55" name="正方形/長方形 54"/>
          <p:cNvSpPr/>
          <p:nvPr/>
        </p:nvSpPr>
        <p:spPr>
          <a:xfrm>
            <a:off x="6725200" y="1789112"/>
            <a:ext cx="2097087" cy="3061228"/>
          </a:xfrm>
          <a:prstGeom prst="rect">
            <a:avLst/>
          </a:prstGeom>
          <a:solidFill>
            <a:schemeClr val="accent1">
              <a:lumMod val="75000"/>
            </a:schemeClr>
          </a:solidFill>
          <a:ln>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000" b="1" dirty="0">
              <a:solidFill>
                <a:schemeClr val="bg1"/>
              </a:solidFill>
              <a:latin typeface="Meiryo UI" panose="020B0604030504040204" pitchFamily="50" charset="-128"/>
              <a:ea typeface="Meiryo UI" panose="020B0604030504040204" pitchFamily="50" charset="-128"/>
            </a:endParaRPr>
          </a:p>
          <a:p>
            <a:pPr algn="ctr">
              <a:defRPr/>
            </a:pPr>
            <a:endParaRPr lang="en-US" altLang="ja-JP" sz="2000" b="1" dirty="0">
              <a:solidFill>
                <a:schemeClr val="bg1"/>
              </a:solidFill>
              <a:latin typeface="Meiryo UI" panose="020B0604030504040204" pitchFamily="50" charset="-128"/>
              <a:ea typeface="Meiryo UI" panose="020B0604030504040204" pitchFamily="50" charset="-128"/>
            </a:endParaRPr>
          </a:p>
          <a:p>
            <a:pPr algn="ctr">
              <a:defRPr/>
            </a:pPr>
            <a:r>
              <a:rPr lang="ja-JP" altLang="en-US" b="1" dirty="0">
                <a:solidFill>
                  <a:schemeClr val="bg1"/>
                </a:solidFill>
                <a:latin typeface="Meiryo UI" panose="020B0604030504040204" pitchFamily="50" charset="-128"/>
                <a:ea typeface="Meiryo UI" panose="020B0604030504040204" pitchFamily="50" charset="-128"/>
              </a:rPr>
              <a:t>特別区</a:t>
            </a:r>
            <a:endParaRPr lang="en-US" altLang="ja-JP" dirty="0">
              <a:solidFill>
                <a:schemeClr val="tx1"/>
              </a:solidFill>
              <a:latin typeface="Meiryo UI" panose="020B0604030504040204" pitchFamily="50" charset="-128"/>
              <a:ea typeface="Meiryo UI" panose="020B0604030504040204" pitchFamily="50" charset="-128"/>
            </a:endParaRPr>
          </a:p>
          <a:p>
            <a:pPr algn="ctr">
              <a:defRPr/>
            </a:pPr>
            <a:endParaRPr lang="en-US" altLang="ja-JP" sz="2000" dirty="0">
              <a:solidFill>
                <a:schemeClr val="tx1"/>
              </a:solidFill>
              <a:latin typeface="Meiryo UI" panose="020B0604030504040204" pitchFamily="50" charset="-128"/>
              <a:ea typeface="Meiryo UI" panose="020B0604030504040204" pitchFamily="50" charset="-128"/>
            </a:endParaRPr>
          </a:p>
          <a:p>
            <a:pPr algn="ctr">
              <a:defRPr/>
            </a:pPr>
            <a:endParaRPr lang="en-US" altLang="ja-JP" sz="2000" dirty="0">
              <a:solidFill>
                <a:schemeClr val="tx1"/>
              </a:solidFill>
              <a:latin typeface="Meiryo UI" panose="020B0604030504040204" pitchFamily="50" charset="-128"/>
              <a:ea typeface="Meiryo UI" panose="020B0604030504040204" pitchFamily="50" charset="-128"/>
            </a:endParaRPr>
          </a:p>
        </p:txBody>
      </p:sp>
      <p:sp>
        <p:nvSpPr>
          <p:cNvPr id="57" name="正方形/長方形 56"/>
          <p:cNvSpPr>
            <a:spLocks noChangeArrowheads="1"/>
          </p:cNvSpPr>
          <p:nvPr/>
        </p:nvSpPr>
        <p:spPr bwMode="auto">
          <a:xfrm flipH="1">
            <a:off x="5330403" y="2999181"/>
            <a:ext cx="158085" cy="2016000"/>
          </a:xfrm>
          <a:prstGeom prst="rect">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graphicFrame>
        <p:nvGraphicFramePr>
          <p:cNvPr id="59" name="表 58"/>
          <p:cNvGraphicFramePr>
            <a:graphicFrameLocks noGrp="1"/>
          </p:cNvGraphicFramePr>
          <p:nvPr>
            <p:extLst/>
          </p:nvPr>
        </p:nvGraphicFramePr>
        <p:xfrm>
          <a:off x="826998" y="5851324"/>
          <a:ext cx="3397250" cy="901920"/>
        </p:xfrm>
        <a:graphic>
          <a:graphicData uri="http://schemas.openxmlformats.org/drawingml/2006/table">
            <a:tbl>
              <a:tblPr firstRow="1" bandRow="1">
                <a:tableStyleId>{F5AB1C69-6EDB-4FF4-983F-18BD219EF322}</a:tableStyleId>
              </a:tblPr>
              <a:tblGrid>
                <a:gridCol w="3397250">
                  <a:extLst>
                    <a:ext uri="{9D8B030D-6E8A-4147-A177-3AD203B41FA5}">
                      <a16:colId xmlns:a16="http://schemas.microsoft.com/office/drawing/2014/main" xmlns="" val="20000"/>
                    </a:ext>
                  </a:extLst>
                </a:gridCol>
              </a:tblGrid>
              <a:tr h="383852">
                <a:tc>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p>
                  </a:txBody>
                  <a:tcPr marL="92485" marR="92485" marT="45674" marB="45674" anchor="ctr"/>
                </a:tc>
                <a:extLst>
                  <a:ext uri="{0D108BD9-81ED-4DB2-BD59-A6C34878D82A}">
                    <a16:rowId xmlns:a16="http://schemas.microsoft.com/office/drawing/2014/main" xmlns="" val="10000"/>
                  </a:ext>
                </a:extLst>
              </a:tr>
              <a:tr h="501992">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⑩知事部局、行政委員会事務局等　</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学校、警察</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txBody>
                  <a:tcPr marL="92485" marR="92485" marT="45674" marB="45674"/>
                </a:tc>
                <a:extLst>
                  <a:ext uri="{0D108BD9-81ED-4DB2-BD59-A6C34878D82A}">
                    <a16:rowId xmlns:a16="http://schemas.microsoft.com/office/drawing/2014/main" xmlns="" val="10001"/>
                  </a:ext>
                </a:extLst>
              </a:tr>
            </a:tbl>
          </a:graphicData>
        </a:graphic>
      </p:graphicFrame>
      <p:sp>
        <p:nvSpPr>
          <p:cNvPr id="61" name="正方形/長方形 60"/>
          <p:cNvSpPr>
            <a:spLocks noChangeArrowheads="1"/>
          </p:cNvSpPr>
          <p:nvPr/>
        </p:nvSpPr>
        <p:spPr bwMode="auto">
          <a:xfrm>
            <a:off x="4346331" y="2847465"/>
            <a:ext cx="1142157" cy="177800"/>
          </a:xfrm>
          <a:prstGeom prst="rect">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sp>
        <p:nvSpPr>
          <p:cNvPr id="62" name="正方形/長方形 33"/>
          <p:cNvSpPr>
            <a:spLocks noChangeArrowheads="1"/>
          </p:cNvSpPr>
          <p:nvPr/>
        </p:nvSpPr>
        <p:spPr bwMode="auto">
          <a:xfrm>
            <a:off x="4540800" y="1474788"/>
            <a:ext cx="1555200" cy="504825"/>
          </a:xfrm>
          <a:prstGeom prst="rect">
            <a:avLst/>
          </a:prstGeom>
          <a:noFill/>
          <a:ln w="25400" algn="ctr">
            <a:noFill/>
            <a:miter lim="800000"/>
            <a:headEnd/>
            <a:tailEnd/>
          </a:ln>
        </p:spPr>
        <p:txBody>
          <a:bodyPr anchor="ctr"/>
          <a:lstStyle/>
          <a:p>
            <a:pPr algn="ctr"/>
            <a:r>
              <a:rPr lang="ja-JP" altLang="en-US" sz="1500" dirty="0">
                <a:latin typeface="Meiryo UI" pitchFamily="50" charset="-128"/>
                <a:ea typeface="Meiryo UI" pitchFamily="50" charset="-128"/>
                <a:cs typeface="Meiryo UI" pitchFamily="50" charset="-128"/>
              </a:rPr>
              <a:t>事務分担（案）</a:t>
            </a:r>
            <a:endParaRPr lang="en-US" altLang="ja-JP" sz="1500" dirty="0">
              <a:latin typeface="Meiryo UI" pitchFamily="50" charset="-128"/>
              <a:ea typeface="Meiryo UI" pitchFamily="50" charset="-128"/>
              <a:cs typeface="Meiryo UI" pitchFamily="50" charset="-128"/>
            </a:endParaRPr>
          </a:p>
        </p:txBody>
      </p:sp>
      <p:sp>
        <p:nvSpPr>
          <p:cNvPr id="63" name="正方形/長方形 62"/>
          <p:cNvSpPr/>
          <p:nvPr/>
        </p:nvSpPr>
        <p:spPr>
          <a:xfrm>
            <a:off x="4251964" y="2768707"/>
            <a:ext cx="1409367" cy="3356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latin typeface="Meiryo UI" pitchFamily="50" charset="-128"/>
                <a:ea typeface="Meiryo UI" pitchFamily="50" charset="-128"/>
                <a:cs typeface="Meiryo UI" pitchFamily="50" charset="-128"/>
              </a:rPr>
              <a:t>一部、大阪府へ</a:t>
            </a:r>
          </a:p>
        </p:txBody>
      </p:sp>
      <p:sp>
        <p:nvSpPr>
          <p:cNvPr id="68" name="正方形/長方形 67"/>
          <p:cNvSpPr/>
          <p:nvPr/>
        </p:nvSpPr>
        <p:spPr>
          <a:xfrm>
            <a:off x="4210092" y="5977129"/>
            <a:ext cx="1563687" cy="401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latin typeface="Meiryo UI" pitchFamily="50" charset="-128"/>
                <a:ea typeface="Meiryo UI" pitchFamily="50" charset="-128"/>
                <a:cs typeface="Meiryo UI" pitchFamily="50" charset="-128"/>
              </a:rPr>
              <a:t>一部、特別区へ</a:t>
            </a:r>
          </a:p>
        </p:txBody>
      </p:sp>
      <p:sp>
        <p:nvSpPr>
          <p:cNvPr id="69" name="フリーフォーム 68"/>
          <p:cNvSpPr/>
          <p:nvPr/>
        </p:nvSpPr>
        <p:spPr>
          <a:xfrm>
            <a:off x="4387605" y="2446317"/>
            <a:ext cx="1866107" cy="3868746"/>
          </a:xfrm>
          <a:custGeom>
            <a:avLst/>
            <a:gdLst>
              <a:gd name="connsiteX0" fmla="*/ 0 w 1727200"/>
              <a:gd name="connsiteY0" fmla="*/ 2286000 h 2298700"/>
              <a:gd name="connsiteX1" fmla="*/ 1257300 w 1727200"/>
              <a:gd name="connsiteY1" fmla="*/ 2298700 h 2298700"/>
              <a:gd name="connsiteX2" fmla="*/ 1282700 w 1727200"/>
              <a:gd name="connsiteY2" fmla="*/ 12700 h 2298700"/>
              <a:gd name="connsiteX3" fmla="*/ 1727200 w 1727200"/>
              <a:gd name="connsiteY3" fmla="*/ 0 h 2298700"/>
              <a:gd name="connsiteX0" fmla="*/ 0 w 1727200"/>
              <a:gd name="connsiteY0" fmla="*/ 2286000 h 2298700"/>
              <a:gd name="connsiteX1" fmla="*/ 1257300 w 1727200"/>
              <a:gd name="connsiteY1" fmla="*/ 2298700 h 2298700"/>
              <a:gd name="connsiteX2" fmla="*/ 1190625 w 1727200"/>
              <a:gd name="connsiteY2" fmla="*/ 41275 h 2298700"/>
              <a:gd name="connsiteX3" fmla="*/ 1727200 w 1727200"/>
              <a:gd name="connsiteY3" fmla="*/ 0 h 2298700"/>
              <a:gd name="connsiteX0" fmla="*/ 0 w 1806575"/>
              <a:gd name="connsiteY0" fmla="*/ 2247900 h 2260600"/>
              <a:gd name="connsiteX1" fmla="*/ 1257300 w 1806575"/>
              <a:gd name="connsiteY1" fmla="*/ 2260600 h 2260600"/>
              <a:gd name="connsiteX2" fmla="*/ 1190625 w 1806575"/>
              <a:gd name="connsiteY2" fmla="*/ 3175 h 2260600"/>
              <a:gd name="connsiteX3" fmla="*/ 1806575 w 1806575"/>
              <a:gd name="connsiteY3" fmla="*/ 0 h 2260600"/>
              <a:gd name="connsiteX0" fmla="*/ 0 w 1806575"/>
              <a:gd name="connsiteY0" fmla="*/ 2247900 h 2260600"/>
              <a:gd name="connsiteX1" fmla="*/ 1257300 w 1806575"/>
              <a:gd name="connsiteY1" fmla="*/ 2260600 h 2260600"/>
              <a:gd name="connsiteX2" fmla="*/ 1174750 w 1806575"/>
              <a:gd name="connsiteY2" fmla="*/ 3175 h 2260600"/>
              <a:gd name="connsiteX3" fmla="*/ 1806575 w 1806575"/>
              <a:gd name="connsiteY3" fmla="*/ 0 h 2260600"/>
              <a:gd name="connsiteX0" fmla="*/ 0 w 1806575"/>
              <a:gd name="connsiteY0" fmla="*/ 2247900 h 2260600"/>
              <a:gd name="connsiteX1" fmla="*/ 1155700 w 1806575"/>
              <a:gd name="connsiteY1" fmla="*/ 2260600 h 2260600"/>
              <a:gd name="connsiteX2" fmla="*/ 1174750 w 1806575"/>
              <a:gd name="connsiteY2" fmla="*/ 3175 h 2260600"/>
              <a:gd name="connsiteX3" fmla="*/ 1806575 w 1806575"/>
              <a:gd name="connsiteY3" fmla="*/ 0 h 2260600"/>
              <a:gd name="connsiteX0" fmla="*/ 0 w 1809750"/>
              <a:gd name="connsiteY0" fmla="*/ 2266950 h 2266950"/>
              <a:gd name="connsiteX1" fmla="*/ 1158875 w 1809750"/>
              <a:gd name="connsiteY1" fmla="*/ 2260600 h 2266950"/>
              <a:gd name="connsiteX2" fmla="*/ 1177925 w 1809750"/>
              <a:gd name="connsiteY2" fmla="*/ 3175 h 2266950"/>
              <a:gd name="connsiteX3" fmla="*/ 1809750 w 1809750"/>
              <a:gd name="connsiteY3" fmla="*/ 0 h 2266950"/>
              <a:gd name="connsiteX0" fmla="*/ 0 w 1793875"/>
              <a:gd name="connsiteY0" fmla="*/ 2254250 h 2260600"/>
              <a:gd name="connsiteX1" fmla="*/ 1143000 w 1793875"/>
              <a:gd name="connsiteY1" fmla="*/ 2260600 h 2260600"/>
              <a:gd name="connsiteX2" fmla="*/ 1162050 w 1793875"/>
              <a:gd name="connsiteY2" fmla="*/ 3175 h 2260600"/>
              <a:gd name="connsiteX3" fmla="*/ 1793875 w 1793875"/>
              <a:gd name="connsiteY3" fmla="*/ 0 h 2260600"/>
              <a:gd name="connsiteX0" fmla="*/ 0 w 1793875"/>
              <a:gd name="connsiteY0" fmla="*/ 2254250 h 2260600"/>
              <a:gd name="connsiteX1" fmla="*/ 1143000 w 1793875"/>
              <a:gd name="connsiteY1" fmla="*/ 2260600 h 2260600"/>
              <a:gd name="connsiteX2" fmla="*/ 1440453 w 1793875"/>
              <a:gd name="connsiteY2" fmla="*/ 10795 h 2260600"/>
              <a:gd name="connsiteX3" fmla="*/ 1793875 w 1793875"/>
              <a:gd name="connsiteY3" fmla="*/ 0 h 2260600"/>
              <a:gd name="connsiteX0" fmla="*/ 0 w 1793875"/>
              <a:gd name="connsiteY0" fmla="*/ 2254250 h 2275840"/>
              <a:gd name="connsiteX1" fmla="*/ 1447503 w 1793875"/>
              <a:gd name="connsiteY1" fmla="*/ 2275840 h 2275840"/>
              <a:gd name="connsiteX2" fmla="*/ 1440453 w 1793875"/>
              <a:gd name="connsiteY2" fmla="*/ 10795 h 2275840"/>
              <a:gd name="connsiteX3" fmla="*/ 1793875 w 1793875"/>
              <a:gd name="connsiteY3" fmla="*/ 0 h 2275840"/>
              <a:gd name="connsiteX0" fmla="*/ 0 w 1793875"/>
              <a:gd name="connsiteY0" fmla="*/ 2254250 h 2254250"/>
              <a:gd name="connsiteX1" fmla="*/ 1412703 w 1793875"/>
              <a:gd name="connsiteY1" fmla="*/ 2252980 h 2254250"/>
              <a:gd name="connsiteX2" fmla="*/ 1440453 w 1793875"/>
              <a:gd name="connsiteY2" fmla="*/ 10795 h 2254250"/>
              <a:gd name="connsiteX3" fmla="*/ 1793875 w 1793875"/>
              <a:gd name="connsiteY3" fmla="*/ 0 h 2254250"/>
            </a:gdLst>
            <a:ahLst/>
            <a:cxnLst>
              <a:cxn ang="0">
                <a:pos x="connsiteX0" y="connsiteY0"/>
              </a:cxn>
              <a:cxn ang="0">
                <a:pos x="connsiteX1" y="connsiteY1"/>
              </a:cxn>
              <a:cxn ang="0">
                <a:pos x="connsiteX2" y="connsiteY2"/>
              </a:cxn>
              <a:cxn ang="0">
                <a:pos x="connsiteX3" y="connsiteY3"/>
              </a:cxn>
            </a:cxnLst>
            <a:rect l="l" t="t" r="r" b="b"/>
            <a:pathLst>
              <a:path w="1793875" h="2254250">
                <a:moveTo>
                  <a:pt x="0" y="2254250"/>
                </a:moveTo>
                <a:lnTo>
                  <a:pt x="1412703" y="2252980"/>
                </a:lnTo>
                <a:lnTo>
                  <a:pt x="1440453" y="10795"/>
                </a:lnTo>
                <a:lnTo>
                  <a:pt x="1793875" y="0"/>
                </a:lnTo>
              </a:path>
            </a:pathLst>
          </a:custGeom>
          <a:ln w="28575">
            <a:solidFill>
              <a:schemeClr val="tx2">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dirty="0"/>
          </a:p>
        </p:txBody>
      </p:sp>
      <p:sp>
        <p:nvSpPr>
          <p:cNvPr id="72" name="正方形/長方形 71"/>
          <p:cNvSpPr/>
          <p:nvPr/>
        </p:nvSpPr>
        <p:spPr>
          <a:xfrm>
            <a:off x="8536174" y="2790147"/>
            <a:ext cx="201612" cy="1186657"/>
          </a:xfrm>
          <a:prstGeom prst="rect">
            <a:avLst/>
          </a:prstGeom>
          <a:solidFill>
            <a:schemeClr val="tx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300"/>
              </a:lnSpc>
              <a:defRPr/>
            </a:pPr>
            <a:r>
              <a:rPr lang="ja-JP" altLang="en-US" sz="1200" dirty="0">
                <a:solidFill>
                  <a:schemeClr val="bg1"/>
                </a:solidFill>
                <a:latin typeface="Meiryo UI" pitchFamily="50" charset="-128"/>
                <a:ea typeface="Meiryo UI" pitchFamily="50" charset="-128"/>
                <a:cs typeface="Meiryo UI" pitchFamily="50" charset="-128"/>
              </a:rPr>
              <a:t>一部事務組合</a:t>
            </a:r>
            <a:endParaRPr lang="en-US" altLang="ja-JP" sz="1200" dirty="0">
              <a:solidFill>
                <a:schemeClr val="bg1"/>
              </a:solidFill>
              <a:latin typeface="Meiryo UI" pitchFamily="50" charset="-128"/>
              <a:ea typeface="Meiryo UI" pitchFamily="50" charset="-128"/>
              <a:cs typeface="Meiryo UI" pitchFamily="50" charset="-128"/>
            </a:endParaRPr>
          </a:p>
        </p:txBody>
      </p:sp>
      <p:grpSp>
        <p:nvGrpSpPr>
          <p:cNvPr id="34" name="グループ化 33"/>
          <p:cNvGrpSpPr/>
          <p:nvPr/>
        </p:nvGrpSpPr>
        <p:grpSpPr>
          <a:xfrm>
            <a:off x="4319035" y="2951476"/>
            <a:ext cx="2286486" cy="864000"/>
            <a:chOff x="4319035" y="3000492"/>
            <a:chExt cx="2286486" cy="994045"/>
          </a:xfrm>
        </p:grpSpPr>
        <p:sp>
          <p:nvSpPr>
            <p:cNvPr id="73" name="右矢印 72"/>
            <p:cNvSpPr/>
            <p:nvPr/>
          </p:nvSpPr>
          <p:spPr>
            <a:xfrm>
              <a:off x="4319035" y="3000492"/>
              <a:ext cx="2286486" cy="994045"/>
            </a:xfrm>
            <a:prstGeom prst="rightArrow">
              <a:avLst>
                <a:gd name="adj1" fmla="val 56947"/>
                <a:gd name="adj2" fmla="val 4375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74" name="正方形/長方形 73"/>
            <p:cNvSpPr/>
            <p:nvPr/>
          </p:nvSpPr>
          <p:spPr>
            <a:xfrm>
              <a:off x="4332683" y="3200481"/>
              <a:ext cx="2163188" cy="621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特別区へ</a:t>
              </a:r>
              <a:endParaRPr lang="en-US" altLang="ja-JP" sz="1600" b="1" dirty="0">
                <a:solidFill>
                  <a:schemeClr val="bg1"/>
                </a:solidFill>
                <a:latin typeface="Meiryo UI" pitchFamily="50" charset="-128"/>
                <a:ea typeface="Meiryo UI" pitchFamily="50" charset="-128"/>
                <a:cs typeface="Meiryo UI" pitchFamily="50" charset="-128"/>
              </a:endParaRPr>
            </a:p>
            <a:p>
              <a:pPr fontAlgn="auto">
                <a:spcBef>
                  <a:spcPts val="0"/>
                </a:spcBef>
                <a:spcAft>
                  <a:spcPts val="0"/>
                </a:spcAft>
                <a:defRPr/>
              </a:pPr>
              <a:r>
                <a:rPr lang="en-US" altLang="ja-JP" sz="1200" b="1" dirty="0">
                  <a:solidFill>
                    <a:schemeClr val="bg1"/>
                  </a:solidFill>
                  <a:latin typeface="Meiryo UI" pitchFamily="50" charset="-128"/>
                  <a:ea typeface="Meiryo UI" pitchFamily="50" charset="-128"/>
                  <a:cs typeface="Meiryo UI" pitchFamily="50" charset="-128"/>
                </a:rPr>
                <a:t>(</a:t>
              </a:r>
              <a:r>
                <a:rPr lang="ja-JP" altLang="en-US" sz="1200" b="1" dirty="0">
                  <a:solidFill>
                    <a:schemeClr val="bg1"/>
                  </a:solidFill>
                  <a:latin typeface="Meiryo UI" pitchFamily="50" charset="-128"/>
                  <a:ea typeface="Meiryo UI" pitchFamily="50" charset="-128"/>
                  <a:cs typeface="Meiryo UI" pitchFamily="50" charset="-128"/>
                </a:rPr>
                <a:t>経営形態見直し反映後）</a:t>
              </a:r>
              <a:endParaRPr lang="en-US" altLang="ja-JP" sz="1200" b="1" dirty="0">
                <a:solidFill>
                  <a:schemeClr val="bg1"/>
                </a:solidFill>
                <a:latin typeface="Meiryo UI" pitchFamily="50" charset="-128"/>
                <a:ea typeface="Meiryo UI" pitchFamily="50" charset="-128"/>
                <a:cs typeface="Meiryo UI" pitchFamily="50" charset="-128"/>
              </a:endParaRPr>
            </a:p>
          </p:txBody>
        </p:sp>
      </p:grpSp>
      <p:sp>
        <p:nvSpPr>
          <p:cNvPr id="60" name="右矢印 59"/>
          <p:cNvSpPr/>
          <p:nvPr/>
        </p:nvSpPr>
        <p:spPr>
          <a:xfrm>
            <a:off x="4346331" y="1829051"/>
            <a:ext cx="2259190" cy="1276099"/>
          </a:xfrm>
          <a:prstGeom prst="rightArrow">
            <a:avLst>
              <a:gd name="adj1" fmla="val 44570"/>
              <a:gd name="adj2" fmla="val 3478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75" name="正方形/長方形 74"/>
          <p:cNvSpPr/>
          <p:nvPr/>
        </p:nvSpPr>
        <p:spPr>
          <a:xfrm>
            <a:off x="4186328" y="2374005"/>
            <a:ext cx="1210662" cy="264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特別区へ</a:t>
            </a:r>
          </a:p>
        </p:txBody>
      </p:sp>
      <p:sp>
        <p:nvSpPr>
          <p:cNvPr id="82" name="右矢印 81"/>
          <p:cNvSpPr/>
          <p:nvPr/>
        </p:nvSpPr>
        <p:spPr>
          <a:xfrm>
            <a:off x="4332683" y="4521691"/>
            <a:ext cx="2272838" cy="396000"/>
          </a:xfrm>
          <a:prstGeom prst="rightArrow">
            <a:avLst>
              <a:gd name="adj1" fmla="val 50000"/>
              <a:gd name="adj2" fmla="val 7828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97" name="右矢印 96"/>
          <p:cNvSpPr>
            <a:spLocks noChangeArrowheads="1"/>
          </p:cNvSpPr>
          <p:nvPr/>
        </p:nvSpPr>
        <p:spPr bwMode="auto">
          <a:xfrm>
            <a:off x="4354886" y="6322924"/>
            <a:ext cx="2250635" cy="360040"/>
          </a:xfrm>
          <a:prstGeom prst="rightArrow">
            <a:avLst>
              <a:gd name="adj1" fmla="val 50000"/>
              <a:gd name="adj2" fmla="val 49991"/>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sp>
        <p:nvSpPr>
          <p:cNvPr id="98" name="角丸四角形 97"/>
          <p:cNvSpPr/>
          <p:nvPr/>
        </p:nvSpPr>
        <p:spPr>
          <a:xfrm>
            <a:off x="1433024" y="1370798"/>
            <a:ext cx="2288076" cy="394954"/>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現行（</a:t>
            </a:r>
            <a:r>
              <a:rPr lang="en-US" altLang="ja-JP" sz="1600" b="1" dirty="0" smtClean="0">
                <a:solidFill>
                  <a:schemeClr val="tx1"/>
                </a:solidFill>
                <a:latin typeface="Meiryo UI" pitchFamily="50" charset="-128"/>
                <a:ea typeface="Meiryo UI" pitchFamily="50" charset="-128"/>
                <a:cs typeface="Meiryo UI" pitchFamily="50" charset="-128"/>
              </a:rPr>
              <a:t>H28</a:t>
            </a:r>
            <a:r>
              <a:rPr lang="ja-JP" altLang="en-US" sz="1600" b="1" dirty="0">
                <a:solidFill>
                  <a:schemeClr val="tx1"/>
                </a:solidFill>
                <a:latin typeface="Meiryo UI" pitchFamily="50" charset="-128"/>
                <a:ea typeface="Meiryo UI" pitchFamily="50" charset="-128"/>
                <a:cs typeface="Meiryo UI" pitchFamily="50" charset="-128"/>
              </a:rPr>
              <a:t>年度</a:t>
            </a:r>
            <a:r>
              <a:rPr lang="ja-JP" altLang="en-US"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chemeClr val="tx1"/>
                </a:solidFill>
                <a:latin typeface="Meiryo UI" pitchFamily="50" charset="-128"/>
                <a:ea typeface="Meiryo UI" pitchFamily="50" charset="-128"/>
                <a:cs typeface="Meiryo UI" pitchFamily="50" charset="-128"/>
              </a:rPr>
              <a:t>》</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99" name="角丸四角形 98"/>
          <p:cNvSpPr/>
          <p:nvPr/>
        </p:nvSpPr>
        <p:spPr>
          <a:xfrm>
            <a:off x="6415276" y="1427948"/>
            <a:ext cx="2762250" cy="394954"/>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特別</a:t>
            </a:r>
            <a:r>
              <a:rPr lang="ja-JP" altLang="en-US" sz="1600" b="1" dirty="0">
                <a:solidFill>
                  <a:schemeClr val="tx1"/>
                </a:solidFill>
                <a:latin typeface="Meiryo UI" pitchFamily="50" charset="-128"/>
                <a:ea typeface="Meiryo UI" pitchFamily="50" charset="-128"/>
                <a:cs typeface="Meiryo UI" pitchFamily="50" charset="-128"/>
              </a:rPr>
              <a:t>区設置後の</a:t>
            </a:r>
            <a:r>
              <a:rPr lang="ja-JP" altLang="en-US" sz="1600" b="1" dirty="0" smtClean="0">
                <a:solidFill>
                  <a:schemeClr val="tx1"/>
                </a:solidFill>
                <a:latin typeface="Meiryo UI" pitchFamily="50" charset="-128"/>
                <a:ea typeface="Meiryo UI" pitchFamily="50" charset="-128"/>
                <a:cs typeface="Meiryo UI" pitchFamily="50" charset="-128"/>
              </a:rPr>
              <a:t>イメージ </a:t>
            </a:r>
            <a:r>
              <a:rPr lang="en-US" altLang="ja-JP" sz="1600" b="1" dirty="0" smtClean="0">
                <a:solidFill>
                  <a:schemeClr val="tx1"/>
                </a:solidFill>
                <a:latin typeface="Meiryo UI" pitchFamily="50" charset="-128"/>
                <a:ea typeface="Meiryo UI" pitchFamily="50" charset="-128"/>
                <a:cs typeface="Meiryo UI" pitchFamily="50" charset="-128"/>
              </a:rPr>
              <a:t>》</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100" name="右矢印 99"/>
          <p:cNvSpPr>
            <a:spLocks noChangeArrowheads="1"/>
          </p:cNvSpPr>
          <p:nvPr/>
        </p:nvSpPr>
        <p:spPr bwMode="auto">
          <a:xfrm>
            <a:off x="4354886" y="4880036"/>
            <a:ext cx="2250635" cy="625288"/>
          </a:xfrm>
          <a:prstGeom prst="rightArrow">
            <a:avLst>
              <a:gd name="adj1" fmla="val 69990"/>
              <a:gd name="adj2" fmla="val 47366"/>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sp>
        <p:nvSpPr>
          <p:cNvPr id="101" name="正方形/長方形 100"/>
          <p:cNvSpPr/>
          <p:nvPr/>
        </p:nvSpPr>
        <p:spPr>
          <a:xfrm>
            <a:off x="4082401" y="5054833"/>
            <a:ext cx="1452848"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tx1"/>
                </a:solidFill>
                <a:latin typeface="Meiryo UI" pitchFamily="50" charset="-128"/>
                <a:ea typeface="Meiryo UI" pitchFamily="50" charset="-128"/>
                <a:cs typeface="Meiryo UI" pitchFamily="50" charset="-128"/>
              </a:rPr>
              <a:t>大阪府へ</a:t>
            </a:r>
          </a:p>
        </p:txBody>
      </p:sp>
      <p:sp>
        <p:nvSpPr>
          <p:cNvPr id="36" name="正方形/長方形 35"/>
          <p:cNvSpPr/>
          <p:nvPr/>
        </p:nvSpPr>
        <p:spPr>
          <a:xfrm>
            <a:off x="4156625" y="3588085"/>
            <a:ext cx="1727200" cy="4206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民営化）</a:t>
            </a:r>
            <a:endParaRPr lang="ja-JP" altLang="en-US" sz="1200" dirty="0">
              <a:solidFill>
                <a:schemeClr val="tx1"/>
              </a:solidFill>
              <a:latin typeface="Meiryo UI" pitchFamily="50" charset="-128"/>
              <a:ea typeface="Meiryo UI" pitchFamily="50" charset="-128"/>
              <a:cs typeface="Meiryo UI" pitchFamily="50" charset="-128"/>
            </a:endParaRPr>
          </a:p>
        </p:txBody>
      </p:sp>
      <p:sp>
        <p:nvSpPr>
          <p:cNvPr id="33" name="右矢印 32"/>
          <p:cNvSpPr>
            <a:spLocks noChangeArrowheads="1"/>
          </p:cNvSpPr>
          <p:nvPr/>
        </p:nvSpPr>
        <p:spPr bwMode="auto">
          <a:xfrm>
            <a:off x="4358425" y="5430893"/>
            <a:ext cx="2201864" cy="396000"/>
          </a:xfrm>
          <a:prstGeom prst="rightArrow">
            <a:avLst>
              <a:gd name="adj1" fmla="val 50000"/>
              <a:gd name="adj2" fmla="val 64757"/>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sp>
        <p:nvSpPr>
          <p:cNvPr id="37" name="正方形/長方形 36"/>
          <p:cNvSpPr/>
          <p:nvPr/>
        </p:nvSpPr>
        <p:spPr>
          <a:xfrm>
            <a:off x="4336227" y="5351606"/>
            <a:ext cx="2266592" cy="555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b="1" dirty="0">
                <a:solidFill>
                  <a:schemeClr val="tx1"/>
                </a:solidFill>
                <a:latin typeface="Meiryo UI" pitchFamily="50" charset="-128"/>
                <a:ea typeface="Meiryo UI" pitchFamily="50" charset="-128"/>
                <a:cs typeface="Meiryo UI" pitchFamily="50" charset="-128"/>
              </a:rPr>
              <a:t>大阪府へ</a:t>
            </a:r>
            <a:r>
              <a:rPr lang="en-US" altLang="ja-JP" sz="1000" b="1" dirty="0">
                <a:solidFill>
                  <a:schemeClr val="tx1"/>
                </a:solidFill>
                <a:latin typeface="Meiryo UI" pitchFamily="50" charset="-128"/>
                <a:ea typeface="Meiryo UI" pitchFamily="50" charset="-128"/>
                <a:cs typeface="Meiryo UI" pitchFamily="50" charset="-128"/>
              </a:rPr>
              <a:t>(</a:t>
            </a:r>
            <a:r>
              <a:rPr lang="ja-JP" altLang="en-US" sz="1000" b="1" dirty="0">
                <a:solidFill>
                  <a:schemeClr val="tx1"/>
                </a:solidFill>
                <a:latin typeface="Meiryo UI" pitchFamily="50" charset="-128"/>
                <a:ea typeface="Meiryo UI" pitchFamily="50" charset="-128"/>
                <a:cs typeface="Meiryo UI" pitchFamily="50" charset="-128"/>
              </a:rPr>
              <a:t>経営形態見直し反映後）</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38" name="テキスト ボックス 37"/>
          <p:cNvSpPr txBox="1"/>
          <p:nvPr/>
        </p:nvSpPr>
        <p:spPr>
          <a:xfrm>
            <a:off x="126999" y="479425"/>
            <a:ext cx="2587625" cy="369332"/>
          </a:xfrm>
          <a:prstGeom prst="rect">
            <a:avLst/>
          </a:prstGeom>
          <a:noFill/>
        </p:spPr>
        <p:txBody>
          <a:bodyPr wrap="square" rtlCol="0">
            <a:spAutoFit/>
          </a:bodyPr>
          <a:lstStyle/>
          <a:p>
            <a:r>
              <a:rPr kumimoji="1" lang="ja-JP" altLang="en-US" b="1" dirty="0">
                <a:latin typeface="Meiryo UI" pitchFamily="50" charset="-128"/>
                <a:ea typeface="Meiryo UI" pitchFamily="50" charset="-128"/>
                <a:cs typeface="Meiryo UI" pitchFamily="50" charset="-128"/>
              </a:rPr>
              <a:t>（１）　移管の全体像</a:t>
            </a:r>
          </a:p>
        </p:txBody>
      </p:sp>
      <p:sp>
        <p:nvSpPr>
          <p:cNvPr id="83" name="正方形/長方形 82"/>
          <p:cNvSpPr/>
          <p:nvPr/>
        </p:nvSpPr>
        <p:spPr>
          <a:xfrm>
            <a:off x="4148228" y="4585392"/>
            <a:ext cx="1210662" cy="264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bg1"/>
                </a:solidFill>
                <a:latin typeface="Meiryo UI" pitchFamily="50" charset="-128"/>
                <a:ea typeface="Meiryo UI" pitchFamily="50" charset="-128"/>
                <a:cs typeface="Meiryo UI" pitchFamily="50" charset="-128"/>
              </a:rPr>
              <a:t>特別区へ</a:t>
            </a:r>
          </a:p>
        </p:txBody>
      </p:sp>
      <p:sp>
        <p:nvSpPr>
          <p:cNvPr id="40" name="正方形/長方形 39"/>
          <p:cNvSpPr/>
          <p:nvPr/>
        </p:nvSpPr>
        <p:spPr>
          <a:xfrm>
            <a:off x="831950" y="5848350"/>
            <a:ext cx="3400970" cy="895350"/>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正方形/長方形 27"/>
          <p:cNvSpPr>
            <a:spLocks noChangeArrowheads="1"/>
          </p:cNvSpPr>
          <p:nvPr/>
        </p:nvSpPr>
        <p:spPr bwMode="auto">
          <a:xfrm>
            <a:off x="8822287" y="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参考</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
        <p:nvSpPr>
          <p:cNvPr id="43" name="正方形/長方形 42"/>
          <p:cNvSpPr>
            <a:spLocks noChangeArrowheads="1"/>
          </p:cNvSpPr>
          <p:nvPr/>
        </p:nvSpPr>
        <p:spPr bwMode="auto">
          <a:xfrm>
            <a:off x="4346331" y="4032924"/>
            <a:ext cx="1142157" cy="177800"/>
          </a:xfrm>
          <a:prstGeom prst="rect">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sp>
        <p:nvSpPr>
          <p:cNvPr id="41" name="正方形/長方形 40"/>
          <p:cNvSpPr/>
          <p:nvPr/>
        </p:nvSpPr>
        <p:spPr>
          <a:xfrm>
            <a:off x="4319284" y="3783704"/>
            <a:ext cx="2266592" cy="555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b="1" u="sng" dirty="0">
                <a:solidFill>
                  <a:schemeClr val="tx1"/>
                </a:solidFill>
                <a:latin typeface="Meiryo UI" pitchFamily="50" charset="-128"/>
                <a:ea typeface="Meiryo UI" pitchFamily="50" charset="-128"/>
                <a:cs typeface="Meiryo UI" pitchFamily="50" charset="-128"/>
              </a:rPr>
              <a:t>大阪府</a:t>
            </a:r>
            <a:r>
              <a:rPr lang="ja-JP" altLang="en-US" sz="1200" b="1" u="sng" dirty="0" smtClean="0">
                <a:solidFill>
                  <a:schemeClr val="tx1"/>
                </a:solidFill>
                <a:latin typeface="Meiryo UI" pitchFamily="50" charset="-128"/>
                <a:ea typeface="Meiryo UI" pitchFamily="50" charset="-128"/>
                <a:cs typeface="Meiryo UI" pitchFamily="50" charset="-128"/>
              </a:rPr>
              <a:t>へ</a:t>
            </a:r>
            <a:endParaRPr lang="en-US" altLang="ja-JP" sz="1200" b="1" u="sng"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en-US" altLang="ja-JP" sz="1000" b="1" u="sng" dirty="0">
                <a:solidFill>
                  <a:schemeClr val="tx1"/>
                </a:solidFill>
                <a:latin typeface="Meiryo UI" pitchFamily="50" charset="-128"/>
                <a:ea typeface="Meiryo UI" pitchFamily="50" charset="-128"/>
                <a:cs typeface="Meiryo UI" pitchFamily="50" charset="-128"/>
              </a:rPr>
              <a:t>(</a:t>
            </a:r>
            <a:r>
              <a:rPr lang="ja-JP" altLang="en-US" sz="1000" b="1" u="sng" dirty="0" smtClean="0">
                <a:solidFill>
                  <a:schemeClr val="tx1"/>
                </a:solidFill>
                <a:latin typeface="Meiryo UI" pitchFamily="50" charset="-128"/>
                <a:ea typeface="Meiryo UI" pitchFamily="50" charset="-128"/>
                <a:cs typeface="Meiryo UI" pitchFamily="50" charset="-128"/>
              </a:rPr>
              <a:t>経営</a:t>
            </a:r>
            <a:r>
              <a:rPr lang="ja-JP" altLang="en-US" sz="1000" b="1" u="sng" dirty="0">
                <a:solidFill>
                  <a:schemeClr val="tx1"/>
                </a:solidFill>
                <a:latin typeface="Meiryo UI" pitchFamily="50" charset="-128"/>
                <a:ea typeface="Meiryo UI" pitchFamily="50" charset="-128"/>
                <a:cs typeface="Meiryo UI" pitchFamily="50" charset="-128"/>
              </a:rPr>
              <a:t>形態見直し</a:t>
            </a:r>
            <a:r>
              <a:rPr lang="ja-JP" altLang="en-US" sz="1000" b="1" u="sng" dirty="0" smtClean="0">
                <a:solidFill>
                  <a:schemeClr val="tx1"/>
                </a:solidFill>
                <a:latin typeface="Meiryo UI" pitchFamily="50" charset="-128"/>
                <a:ea typeface="Meiryo UI" pitchFamily="50" charset="-128"/>
                <a:cs typeface="Meiryo UI" pitchFamily="50" charset="-128"/>
              </a:rPr>
              <a:t>反映後</a:t>
            </a:r>
            <a:r>
              <a:rPr lang="en-US" altLang="ja-JP" sz="1000" b="1" u="sng" dirty="0">
                <a:solidFill>
                  <a:schemeClr val="tx1"/>
                </a:solidFill>
                <a:latin typeface="Meiryo UI" pitchFamily="50" charset="-128"/>
                <a:ea typeface="Meiryo UI" pitchFamily="50" charset="-128"/>
                <a:cs typeface="Meiryo UI" pitchFamily="50" charset="-128"/>
              </a:rPr>
              <a:t>)</a:t>
            </a:r>
            <a:endParaRPr lang="en-US" altLang="ja-JP" sz="1200" b="1" u="sng" dirty="0">
              <a:solidFill>
                <a:schemeClr val="tx1"/>
              </a:solidFill>
              <a:latin typeface="Meiryo UI" pitchFamily="50" charset="-128"/>
              <a:ea typeface="Meiryo UI" pitchFamily="50" charset="-128"/>
              <a:cs typeface="Meiryo UI" pitchFamily="50" charset="-128"/>
            </a:endParaRPr>
          </a:p>
        </p:txBody>
      </p:sp>
      <p:graphicFrame>
        <p:nvGraphicFramePr>
          <p:cNvPr id="58" name="表 57"/>
          <p:cNvGraphicFramePr>
            <a:graphicFrameLocks noGrp="1"/>
          </p:cNvGraphicFramePr>
          <p:nvPr>
            <p:extLst>
              <p:ext uri="{D42A27DB-BD31-4B8C-83A1-F6EECF244321}">
                <p14:modId xmlns:p14="http://schemas.microsoft.com/office/powerpoint/2010/main" val="3544386823"/>
              </p:ext>
            </p:extLst>
          </p:nvPr>
        </p:nvGraphicFramePr>
        <p:xfrm>
          <a:off x="824634" y="1706349"/>
          <a:ext cx="3398400" cy="4077611"/>
        </p:xfrm>
        <a:graphic>
          <a:graphicData uri="http://schemas.openxmlformats.org/drawingml/2006/table">
            <a:tbl>
              <a:tblPr firstRow="1" bandRow="1">
                <a:tableStyleId>{5C22544A-7EE6-4342-B048-85BDC9FD1C3A}</a:tableStyleId>
              </a:tblPr>
              <a:tblGrid>
                <a:gridCol w="3398400">
                  <a:extLst>
                    <a:ext uri="{9D8B030D-6E8A-4147-A177-3AD203B41FA5}">
                      <a16:colId xmlns:a16="http://schemas.microsoft.com/office/drawing/2014/main" xmlns="" val="20000"/>
                    </a:ext>
                  </a:extLst>
                </a:gridCol>
              </a:tblGrid>
              <a:tr h="384074">
                <a:tc>
                  <a:txBody>
                    <a:bodyPr/>
                    <a:lstStyle/>
                    <a:p>
                      <a:pPr algn="ctr"/>
                      <a:r>
                        <a:rPr kumimoji="1" lang="ja-JP" altLang="en-US" sz="1800" dirty="0">
                          <a:latin typeface="Meiryo UI" panose="020B0604030504040204" pitchFamily="50" charset="-128"/>
                          <a:ea typeface="Meiryo UI" panose="020B0604030504040204" pitchFamily="50" charset="-128"/>
                        </a:rPr>
                        <a:t>大阪市</a:t>
                      </a:r>
                    </a:p>
                  </a:txBody>
                  <a:tcPr marL="92525" marR="92525" marT="45714" marB="45714"/>
                </a:tc>
                <a:extLst>
                  <a:ext uri="{0D108BD9-81ED-4DB2-BD59-A6C34878D82A}">
                    <a16:rowId xmlns:a16="http://schemas.microsoft.com/office/drawing/2014/main" xmlns="" val="10000"/>
                  </a:ext>
                </a:extLst>
              </a:tr>
              <a:tr h="1041873">
                <a:tc>
                  <a:txBody>
                    <a:bodyPr/>
                    <a:lstStyle/>
                    <a:p>
                      <a:r>
                        <a:rPr kumimoji="1" lang="ja-JP" altLang="en-US" sz="1400" dirty="0">
                          <a:latin typeface="Meiryo UI" panose="020B0604030504040204" pitchFamily="50" charset="-128"/>
                          <a:ea typeface="Meiryo UI" panose="020B0604030504040204" pitchFamily="50" charset="-128"/>
                        </a:rPr>
                        <a:t>　①市長部局等　</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（下記以外）</a:t>
                      </a:r>
                    </a:p>
                  </a:txBody>
                  <a:tcPr marL="92525" marR="92525" marT="45714" marB="45714" anchor="ctr"/>
                </a:tc>
                <a:extLst>
                  <a:ext uri="{0D108BD9-81ED-4DB2-BD59-A6C34878D82A}">
                    <a16:rowId xmlns:a16="http://schemas.microsoft.com/office/drawing/2014/main" xmlns="" val="10001"/>
                  </a:ext>
                </a:extLst>
              </a:tr>
              <a:tr h="508508">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　②一般廃棄物</a:t>
                      </a:r>
                    </a:p>
                    <a:p>
                      <a:r>
                        <a:rPr kumimoji="1" lang="ja-JP" altLang="en-US" sz="1400" dirty="0">
                          <a:solidFill>
                            <a:schemeClr val="tx1"/>
                          </a:solidFill>
                          <a:latin typeface="Meiryo UI" panose="020B0604030504040204" pitchFamily="50" charset="-128"/>
                          <a:ea typeface="Meiryo UI" panose="020B0604030504040204" pitchFamily="50" charset="-128"/>
                        </a:rPr>
                        <a:t>　③保育所</a:t>
                      </a:r>
                    </a:p>
                  </a:txBody>
                  <a:tcPr marL="92525" marR="92525" marT="45714" marB="45714" anchor="ctr"/>
                </a:tc>
                <a:extLst>
                  <a:ext uri="{0D108BD9-81ED-4DB2-BD59-A6C34878D82A}">
                    <a16:rowId xmlns:a16="http://schemas.microsoft.com/office/drawing/2014/main" xmlns="" val="10002"/>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400" u="none" dirty="0" smtClean="0">
                          <a:solidFill>
                            <a:schemeClr val="tx1"/>
                          </a:solidFill>
                          <a:latin typeface="Meiryo UI" panose="020B0604030504040204" pitchFamily="50" charset="-128"/>
                          <a:ea typeface="Meiryo UI" panose="020B0604030504040204" pitchFamily="50" charset="-128"/>
                        </a:rPr>
                        <a:t>④</a:t>
                      </a:r>
                      <a:r>
                        <a:rPr kumimoji="1" lang="ja-JP" altLang="en-US" sz="1400" dirty="0" smtClean="0">
                          <a:solidFill>
                            <a:schemeClr val="tx1"/>
                          </a:solidFill>
                          <a:latin typeface="Meiryo UI" panose="020B0604030504040204" pitchFamily="50" charset="-128"/>
                          <a:ea typeface="Meiryo UI" panose="020B0604030504040204" pitchFamily="50" charset="-128"/>
                        </a:rPr>
                        <a:t>公営企業（交通）</a:t>
                      </a:r>
                    </a:p>
                  </a:txBody>
                  <a:tcPr marL="92525" marR="92525" marT="45714" marB="45714" anchor="ctr"/>
                </a:tc>
                <a:extLst>
                  <a:ext uri="{0D108BD9-81ED-4DB2-BD59-A6C34878D82A}">
                    <a16:rowId xmlns:a16="http://schemas.microsoft.com/office/drawing/2014/main" xmlns="" val="10003"/>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　⑤</a:t>
                      </a:r>
                      <a:r>
                        <a:rPr kumimoji="1" lang="en-US" altLang="ja-JP" sz="1400" u="sng" dirty="0" smtClean="0">
                          <a:solidFill>
                            <a:schemeClr val="tx1"/>
                          </a:solidFill>
                          <a:latin typeface="Meiryo UI" panose="020B0604030504040204" pitchFamily="50" charset="-128"/>
                          <a:ea typeface="Meiryo UI" panose="020B0604030504040204" pitchFamily="50" charset="-128"/>
                        </a:rPr>
                        <a:t>-1</a:t>
                      </a:r>
                      <a:r>
                        <a:rPr kumimoji="1" lang="ja-JP" altLang="en-US" sz="1400" u="sng" dirty="0" smtClean="0">
                          <a:solidFill>
                            <a:schemeClr val="tx1"/>
                          </a:solidFill>
                          <a:latin typeface="Meiryo UI" panose="020B0604030504040204" pitchFamily="50" charset="-128"/>
                          <a:ea typeface="Meiryo UI" panose="020B0604030504040204" pitchFamily="50" charset="-128"/>
                        </a:rPr>
                        <a:t>公営企業（水道）</a:t>
                      </a:r>
                    </a:p>
                  </a:txBody>
                  <a:tcPr marL="92525" marR="92525" marT="45714" marB="45714" anchor="ctr"/>
                </a:tc>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⑤</a:t>
                      </a:r>
                      <a:r>
                        <a:rPr kumimoji="1" lang="en-US" altLang="ja-JP" sz="1400" u="sng" dirty="0" smtClean="0">
                          <a:solidFill>
                            <a:schemeClr val="tx1"/>
                          </a:solidFill>
                          <a:latin typeface="Meiryo UI" panose="020B0604030504040204" pitchFamily="50" charset="-128"/>
                          <a:ea typeface="Meiryo UI" panose="020B0604030504040204" pitchFamily="50" charset="-128"/>
                        </a:rPr>
                        <a:t>-2</a:t>
                      </a:r>
                      <a:r>
                        <a:rPr kumimoji="1" lang="ja-JP" altLang="en-US" sz="1400" u="sng" dirty="0" smtClean="0">
                          <a:solidFill>
                            <a:schemeClr val="tx1"/>
                          </a:solidFill>
                          <a:latin typeface="Meiryo UI" panose="020B0604030504040204" pitchFamily="50" charset="-128"/>
                          <a:ea typeface="Meiryo UI" panose="020B0604030504040204" pitchFamily="50" charset="-128"/>
                        </a:rPr>
                        <a:t>弘済院</a:t>
                      </a:r>
                    </a:p>
                  </a:txBody>
                  <a:tcPr marL="92525" marR="92525" marT="45714" marB="45714" anchor="ctr"/>
                </a:tc>
                <a:extLst>
                  <a:ext uri="{0D108BD9-81ED-4DB2-BD59-A6C34878D82A}">
                    <a16:rowId xmlns:a16="http://schemas.microsoft.com/office/drawing/2014/main" xmlns="" val="10004"/>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⑥学校園</a:t>
                      </a:r>
                      <a:r>
                        <a:rPr kumimoji="1" lang="ja-JP" altLang="en-US" sz="1400" baseline="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（義務教育、幼稚園）</a:t>
                      </a:r>
                    </a:p>
                  </a:txBody>
                  <a:tcPr marL="92525" marR="92525" marT="45714" marB="45714" anchor="ctr"/>
                </a:tc>
                <a:extLst>
                  <a:ext uri="{0D108BD9-81ED-4DB2-BD59-A6C34878D82A}">
                    <a16:rowId xmlns:a16="http://schemas.microsoft.com/office/drawing/2014/main" xmlns="" val="10005"/>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⑦学校園   （高等学校）</a:t>
                      </a:r>
                    </a:p>
                  </a:txBody>
                  <a:tcPr marL="92525" marR="92525" marT="45714" marB="45714" anchor="ctr"/>
                </a:tc>
                <a:extLst>
                  <a:ext uri="{0D108BD9-81ED-4DB2-BD59-A6C34878D82A}">
                    <a16:rowId xmlns:a16="http://schemas.microsoft.com/office/drawing/2014/main" xmlns="" val="10006"/>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⑧消防</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92525" marR="92525" marT="45714" marB="45714" anchor="ctr"/>
                </a:tc>
                <a:extLst>
                  <a:ext uri="{0D108BD9-81ED-4DB2-BD59-A6C34878D82A}">
                    <a16:rowId xmlns:a16="http://schemas.microsoft.com/office/drawing/2014/main" xmlns="" val="10007"/>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⑨下水道、博物館、環境科学研究所</a:t>
                      </a:r>
                    </a:p>
                  </a:txBody>
                  <a:tcPr marL="92525" marR="92525" marT="45714" marB="45714" anchor="ctr"/>
                </a:tc>
                <a:extLst>
                  <a:ext uri="{0D108BD9-81ED-4DB2-BD59-A6C34878D82A}">
                    <a16:rowId xmlns:a16="http://schemas.microsoft.com/office/drawing/2014/main" xmlns="" val="10008"/>
                  </a:ext>
                </a:extLst>
              </a:tr>
            </a:tbl>
          </a:graphicData>
        </a:graphic>
      </p:graphicFrame>
      <p:sp>
        <p:nvSpPr>
          <p:cNvPr id="44" name="右矢印 43"/>
          <p:cNvSpPr/>
          <p:nvPr/>
        </p:nvSpPr>
        <p:spPr>
          <a:xfrm>
            <a:off x="4332683" y="4207151"/>
            <a:ext cx="2272838" cy="396000"/>
          </a:xfrm>
          <a:prstGeom prst="rightArrow">
            <a:avLst>
              <a:gd name="adj1" fmla="val 50000"/>
              <a:gd name="adj2" fmla="val 7828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5" name="正方形/長方形 44"/>
          <p:cNvSpPr/>
          <p:nvPr/>
        </p:nvSpPr>
        <p:spPr>
          <a:xfrm>
            <a:off x="4248647" y="4254995"/>
            <a:ext cx="2286099" cy="264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u="sng" dirty="0">
                <a:solidFill>
                  <a:schemeClr val="bg1"/>
                </a:solidFill>
                <a:latin typeface="Meiryo UI" pitchFamily="50" charset="-128"/>
                <a:ea typeface="Meiryo UI" pitchFamily="50" charset="-128"/>
                <a:cs typeface="Meiryo UI" pitchFamily="50" charset="-128"/>
              </a:rPr>
              <a:t>特別区</a:t>
            </a:r>
            <a:r>
              <a:rPr lang="ja-JP" altLang="en-US" sz="1200" b="1" u="sng" dirty="0" smtClean="0">
                <a:solidFill>
                  <a:schemeClr val="bg1"/>
                </a:solidFill>
                <a:latin typeface="Meiryo UI" pitchFamily="50" charset="-128"/>
                <a:ea typeface="Meiryo UI" pitchFamily="50" charset="-128"/>
                <a:cs typeface="Meiryo UI" pitchFamily="50" charset="-128"/>
              </a:rPr>
              <a:t>へ</a:t>
            </a:r>
            <a:r>
              <a:rPr lang="en-US" altLang="ja-JP" sz="1000" b="1" u="sng" dirty="0">
                <a:solidFill>
                  <a:schemeClr val="bg1"/>
                </a:solidFill>
                <a:latin typeface="Meiryo UI" pitchFamily="50" charset="-128"/>
                <a:ea typeface="Meiryo UI" pitchFamily="50" charset="-128"/>
                <a:cs typeface="Meiryo UI" pitchFamily="50" charset="-128"/>
              </a:rPr>
              <a:t>(</a:t>
            </a:r>
            <a:r>
              <a:rPr lang="ja-JP" altLang="en-US" sz="1000" b="1" u="sng" dirty="0" smtClean="0">
                <a:solidFill>
                  <a:schemeClr val="bg1"/>
                </a:solidFill>
                <a:latin typeface="Meiryo UI" pitchFamily="50" charset="-128"/>
                <a:ea typeface="Meiryo UI" pitchFamily="50" charset="-128"/>
                <a:cs typeface="Meiryo UI" pitchFamily="50" charset="-128"/>
              </a:rPr>
              <a:t>経営形態見直し反映後</a:t>
            </a:r>
            <a:r>
              <a:rPr lang="en-US" altLang="ja-JP" sz="1000" b="1" u="sng" dirty="0">
                <a:solidFill>
                  <a:schemeClr val="bg1"/>
                </a:solidFill>
                <a:latin typeface="Meiryo UI" pitchFamily="50" charset="-128"/>
                <a:ea typeface="Meiryo UI" pitchFamily="50" charset="-128"/>
                <a:cs typeface="Meiryo UI" pitchFamily="50" charset="-128"/>
              </a:rPr>
              <a:t>)</a:t>
            </a:r>
            <a:endParaRPr lang="ja-JP" altLang="en-US" sz="1000" b="1" u="sng" dirty="0">
              <a:solidFill>
                <a:schemeClr val="bg1"/>
              </a:solidFill>
              <a:latin typeface="Meiryo UI" pitchFamily="50" charset="-128"/>
              <a:ea typeface="Meiryo UI" pitchFamily="50" charset="-128"/>
              <a:cs typeface="Meiryo UI" pitchFamily="50" charset="-128"/>
            </a:endParaRPr>
          </a:p>
        </p:txBody>
      </p:sp>
      <p:sp>
        <p:nvSpPr>
          <p:cNvPr id="39" name="正方形/長方形 38"/>
          <p:cNvSpPr/>
          <p:nvPr/>
        </p:nvSpPr>
        <p:spPr>
          <a:xfrm>
            <a:off x="824806" y="1703697"/>
            <a:ext cx="3410495" cy="4086000"/>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645420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コンテンツ プレースホルダー 2"/>
          <p:cNvSpPr txBox="1">
            <a:spLocks/>
          </p:cNvSpPr>
          <p:nvPr/>
        </p:nvSpPr>
        <p:spPr bwMode="auto">
          <a:xfrm>
            <a:off x="383724" y="639455"/>
            <a:ext cx="8872911" cy="360000"/>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500" b="1" dirty="0">
                <a:solidFill>
                  <a:prstClr val="black"/>
                </a:solidFill>
                <a:latin typeface="Meiryo UI" pitchFamily="50" charset="-128"/>
                <a:ea typeface="Meiryo UI" pitchFamily="50" charset="-128"/>
                <a:cs typeface="Meiryo UI" pitchFamily="50" charset="-128"/>
              </a:rPr>
              <a:t>◆ 事務分担（案）における移管先、また、組織の特性を反映して、特別区設置における組織体制を検討</a:t>
            </a:r>
            <a:endParaRPr lang="en-US" altLang="ja-JP" sz="1500" b="1" dirty="0">
              <a:solidFill>
                <a:prstClr val="black"/>
              </a:solidFill>
              <a:latin typeface="Meiryo UI" pitchFamily="50" charset="-128"/>
              <a:ea typeface="Meiryo UI" pitchFamily="50" charset="-128"/>
              <a:cs typeface="Meiryo UI" pitchFamily="50" charset="-128"/>
            </a:endParaRPr>
          </a:p>
        </p:txBody>
      </p:sp>
      <p:graphicFrame>
        <p:nvGraphicFramePr>
          <p:cNvPr id="101" name="表 100"/>
          <p:cNvGraphicFramePr>
            <a:graphicFrameLocks noGrp="1"/>
          </p:cNvGraphicFramePr>
          <p:nvPr>
            <p:extLst>
              <p:ext uri="{D42A27DB-BD31-4B8C-83A1-F6EECF244321}">
                <p14:modId xmlns:p14="http://schemas.microsoft.com/office/powerpoint/2010/main" val="816781091"/>
              </p:ext>
            </p:extLst>
          </p:nvPr>
        </p:nvGraphicFramePr>
        <p:xfrm>
          <a:off x="64155" y="5477322"/>
          <a:ext cx="9105246" cy="1356984"/>
        </p:xfrm>
        <a:graphic>
          <a:graphicData uri="http://schemas.openxmlformats.org/drawingml/2006/table">
            <a:tbl>
              <a:tblPr firstRow="1" bandRow="1">
                <a:tableStyleId>{5C22544A-7EE6-4342-B048-85BDC9FD1C3A}</a:tableStyleId>
              </a:tblPr>
              <a:tblGrid>
                <a:gridCol w="2310745">
                  <a:extLst>
                    <a:ext uri="{9D8B030D-6E8A-4147-A177-3AD203B41FA5}">
                      <a16:colId xmlns:a16="http://schemas.microsoft.com/office/drawing/2014/main" xmlns="" val="20000"/>
                    </a:ext>
                  </a:extLst>
                </a:gridCol>
                <a:gridCol w="1181100">
                  <a:extLst>
                    <a:ext uri="{9D8B030D-6E8A-4147-A177-3AD203B41FA5}">
                      <a16:colId xmlns:a16="http://schemas.microsoft.com/office/drawing/2014/main" xmlns="" val="20001"/>
                    </a:ext>
                  </a:extLst>
                </a:gridCol>
                <a:gridCol w="1101725">
                  <a:extLst>
                    <a:ext uri="{9D8B030D-6E8A-4147-A177-3AD203B41FA5}">
                      <a16:colId xmlns:a16="http://schemas.microsoft.com/office/drawing/2014/main" xmlns="" val="20002"/>
                    </a:ext>
                  </a:extLst>
                </a:gridCol>
                <a:gridCol w="4511676">
                  <a:extLst>
                    <a:ext uri="{9D8B030D-6E8A-4147-A177-3AD203B41FA5}">
                      <a16:colId xmlns:a16="http://schemas.microsoft.com/office/drawing/2014/main" xmlns="" val="20003"/>
                    </a:ext>
                  </a:extLst>
                </a:gridCol>
              </a:tblGrid>
              <a:tr h="255275">
                <a:tc>
                  <a:txBody>
                    <a:bodyPr/>
                    <a:lstStyle/>
                    <a:p>
                      <a:pPr algn="ctr"/>
                      <a:r>
                        <a:rPr kumimoji="1" lang="ja-JP" altLang="en-US" sz="1500" dirty="0">
                          <a:latin typeface="Meiryo UI" pitchFamily="50" charset="-128"/>
                          <a:ea typeface="Meiryo UI" pitchFamily="50" charset="-128"/>
                          <a:cs typeface="Meiryo UI" pitchFamily="50" charset="-128"/>
                        </a:rPr>
                        <a:t>大阪府</a:t>
                      </a:r>
                    </a:p>
                  </a:txBody>
                  <a:tcPr marL="91443" marR="91443" marT="45798" marB="45798">
                    <a:lnR w="12700" cap="flat" cmpd="sng" algn="ctr">
                      <a:solidFill>
                        <a:schemeClr val="bg1"/>
                      </a:solidFill>
                      <a:prstDash val="solid"/>
                      <a:round/>
                      <a:headEnd type="none" w="med" len="med"/>
                      <a:tailEnd type="none" w="med" len="med"/>
                    </a:lnR>
                  </a:tcPr>
                </a:tc>
                <a:tc>
                  <a:txBody>
                    <a:bodyPr/>
                    <a:lstStyle/>
                    <a:p>
                      <a:pPr algn="ctr"/>
                      <a:r>
                        <a:rPr kumimoji="1" lang="ja-JP" altLang="en-US" sz="1200" dirty="0">
                          <a:latin typeface="Meiryo UI" pitchFamily="50" charset="-128"/>
                          <a:ea typeface="Meiryo UI" pitchFamily="50" charset="-128"/>
                          <a:cs typeface="Meiryo UI" pitchFamily="50" charset="-128"/>
                        </a:rPr>
                        <a:t>現員数</a:t>
                      </a:r>
                      <a:r>
                        <a:rPr kumimoji="1" lang="ja-JP" altLang="en-US" sz="1000" dirty="0">
                          <a:latin typeface="Meiryo UI" pitchFamily="50" charset="-128"/>
                          <a:ea typeface="Meiryo UI" pitchFamily="50" charset="-128"/>
                          <a:cs typeface="Meiryo UI" pitchFamily="50" charset="-128"/>
                        </a:rPr>
                        <a:t>（</a:t>
                      </a:r>
                      <a:r>
                        <a:rPr kumimoji="1" lang="en-US" altLang="ja-JP" sz="1000" dirty="0">
                          <a:latin typeface="Meiryo UI" pitchFamily="50" charset="-128"/>
                          <a:ea typeface="Meiryo UI" pitchFamily="50" charset="-128"/>
                          <a:cs typeface="Meiryo UI" pitchFamily="50" charset="-128"/>
                        </a:rPr>
                        <a:t>H28</a:t>
                      </a:r>
                      <a:r>
                        <a:rPr kumimoji="1" lang="ja-JP" altLang="en-US" sz="1000" dirty="0">
                          <a:latin typeface="Meiryo UI" pitchFamily="50" charset="-128"/>
                          <a:ea typeface="Meiryo UI" pitchFamily="50" charset="-128"/>
                          <a:cs typeface="Meiryo UI" pitchFamily="50" charset="-128"/>
                        </a:rPr>
                        <a:t>）</a:t>
                      </a:r>
                    </a:p>
                  </a:txBody>
                  <a:tcPr marL="91443" marR="91443" marT="45798" marB="45798" anchor="ctr">
                    <a:lnL w="12700" cap="flat" cmpd="sng" algn="ctr">
                      <a:solidFill>
                        <a:schemeClr val="bg1"/>
                      </a:solidFill>
                      <a:prstDash val="solid"/>
                      <a:round/>
                      <a:headEnd type="none" w="med" len="med"/>
                      <a:tailEnd type="none" w="med" len="med"/>
                    </a:lnL>
                  </a:tcPr>
                </a:tc>
                <a:tc>
                  <a:txBody>
                    <a:bodyPr/>
                    <a:lstStyle/>
                    <a:p>
                      <a:pPr algn="ctr"/>
                      <a:r>
                        <a:rPr kumimoji="1" lang="ja-JP" altLang="en-US" sz="1500" dirty="0">
                          <a:latin typeface="Meiryo UI" pitchFamily="50" charset="-128"/>
                          <a:ea typeface="Meiryo UI" pitchFamily="50" charset="-128"/>
                          <a:cs typeface="Meiryo UI" pitchFamily="50" charset="-128"/>
                        </a:rPr>
                        <a:t>移管先</a:t>
                      </a:r>
                    </a:p>
                  </a:txBody>
                  <a:tcPr marL="91443" marR="91443" marT="45798" marB="4579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500" dirty="0">
                          <a:latin typeface="Meiryo UI" pitchFamily="50" charset="-128"/>
                          <a:ea typeface="Meiryo UI" pitchFamily="50" charset="-128"/>
                          <a:cs typeface="Meiryo UI" pitchFamily="50" charset="-128"/>
                        </a:rPr>
                        <a:t>特別区設置に伴う組織体制の構築に向けた考え方</a:t>
                      </a:r>
                    </a:p>
                  </a:txBody>
                  <a:tcPr marL="91443" marR="91443" marT="45798" marB="45798"/>
                </a:tc>
                <a:extLst>
                  <a:ext uri="{0D108BD9-81ED-4DB2-BD59-A6C34878D82A}">
                    <a16:rowId xmlns:a16="http://schemas.microsoft.com/office/drawing/2014/main" xmlns="" val="10000"/>
                  </a:ext>
                </a:extLst>
              </a:tr>
              <a:tr h="321442">
                <a:tc rowSpan="2">
                  <a:txBody>
                    <a:bodyPr/>
                    <a:lstStyle/>
                    <a:p>
                      <a:pPr>
                        <a:lnSpc>
                          <a:spcPts val="1200"/>
                        </a:lnSpc>
                      </a:pPr>
                      <a:r>
                        <a:rPr kumimoji="1" lang="ja-JP" altLang="en-US" sz="1200" dirty="0">
                          <a:latin typeface="Meiryo UI" pitchFamily="50" charset="-128"/>
                          <a:ea typeface="Meiryo UI" pitchFamily="50" charset="-128"/>
                          <a:cs typeface="Meiryo UI" pitchFamily="50" charset="-128"/>
                        </a:rPr>
                        <a:t>⑩知事部局、行政委員会事務局、</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aseline="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学校、警察　等</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98" marB="45798" anchor="ctr"/>
                </a:tc>
                <a:tc>
                  <a:txBody>
                    <a:bodyPr/>
                    <a:lstStyle/>
                    <a:p>
                      <a:pPr algn="ctr">
                        <a:lnSpc>
                          <a:spcPts val="1200"/>
                        </a:lnSpc>
                      </a:pPr>
                      <a:r>
                        <a:rPr kumimoji="1" lang="en-US" altLang="ja-JP" sz="1200" dirty="0">
                          <a:solidFill>
                            <a:schemeClr val="tx1"/>
                          </a:solidFill>
                          <a:latin typeface="Meiryo UI" pitchFamily="50" charset="-128"/>
                          <a:ea typeface="Meiryo UI" pitchFamily="50" charset="-128"/>
                          <a:cs typeface="Meiryo UI" pitchFamily="50" charset="-128"/>
                        </a:rPr>
                        <a:t>      </a:t>
                      </a:r>
                      <a:r>
                        <a:rPr kumimoji="1" lang="en-US" altLang="ja-JP" sz="1100" u="sng" dirty="0" smtClean="0">
                          <a:solidFill>
                            <a:schemeClr val="tx1"/>
                          </a:solidFill>
                          <a:latin typeface="Meiryo UI" pitchFamily="50" charset="-128"/>
                          <a:ea typeface="Meiryo UI" pitchFamily="50" charset="-128"/>
                          <a:cs typeface="Meiryo UI" pitchFamily="50" charset="-128"/>
                        </a:rPr>
                        <a:t>10</a:t>
                      </a:r>
                      <a:r>
                        <a:rPr kumimoji="1" lang="ja-JP" altLang="en-US" sz="1100" u="sng" dirty="0" smtClean="0">
                          <a:solidFill>
                            <a:schemeClr val="tx1"/>
                          </a:solidFill>
                          <a:latin typeface="Meiryo UI" pitchFamily="50" charset="-128"/>
                          <a:ea typeface="Meiryo UI" pitchFamily="50" charset="-128"/>
                          <a:cs typeface="Meiryo UI" pitchFamily="50" charset="-128"/>
                        </a:rPr>
                        <a:t>人</a:t>
                      </a:r>
                      <a:endParaRPr kumimoji="1" lang="en-US" altLang="ja-JP" sz="1100" u="sng" dirty="0" smtClean="0">
                        <a:solidFill>
                          <a:schemeClr val="tx1"/>
                        </a:solidFill>
                        <a:latin typeface="Meiryo UI" pitchFamily="50" charset="-128"/>
                        <a:ea typeface="Meiryo UI" pitchFamily="50" charset="-128"/>
                        <a:cs typeface="Meiryo UI" pitchFamily="50" charset="-128"/>
                      </a:endParaRPr>
                    </a:p>
                    <a:p>
                      <a:pPr algn="ctr">
                        <a:lnSpc>
                          <a:spcPts val="1200"/>
                        </a:lnSpc>
                      </a:pPr>
                      <a:r>
                        <a:rPr kumimoji="1" lang="ja-JP" altLang="en-US" sz="900" u="none" dirty="0" smtClean="0">
                          <a:solidFill>
                            <a:schemeClr val="tx1"/>
                          </a:solidFill>
                          <a:latin typeface="Meiryo UI" pitchFamily="50" charset="-128"/>
                          <a:ea typeface="Meiryo UI" pitchFamily="50" charset="-128"/>
                          <a:cs typeface="Meiryo UI" pitchFamily="50" charset="-128"/>
                        </a:rPr>
                        <a:t>　　　</a:t>
                      </a:r>
                      <a:r>
                        <a:rPr kumimoji="1" lang="ja-JP" altLang="en-US" sz="900" i="1" u="none" dirty="0" smtClean="0">
                          <a:solidFill>
                            <a:schemeClr val="tx1"/>
                          </a:solidFill>
                          <a:latin typeface="Meiryo UI" pitchFamily="50" charset="-128"/>
                          <a:ea typeface="Meiryo UI" pitchFamily="50" charset="-128"/>
                          <a:cs typeface="Meiryo UI" pitchFamily="50" charset="-128"/>
                        </a:rPr>
                        <a:t>＜</a:t>
                      </a:r>
                      <a:r>
                        <a:rPr kumimoji="1" lang="en-US" altLang="ja-JP" sz="900" i="1" u="none" dirty="0" smtClean="0">
                          <a:solidFill>
                            <a:schemeClr val="tx1"/>
                          </a:solidFill>
                          <a:latin typeface="Meiryo UI" pitchFamily="50" charset="-128"/>
                          <a:ea typeface="Meiryo UI" pitchFamily="50" charset="-128"/>
                          <a:cs typeface="Meiryo UI" pitchFamily="50" charset="-128"/>
                        </a:rPr>
                        <a:t>40</a:t>
                      </a:r>
                      <a:r>
                        <a:rPr kumimoji="1" lang="ja-JP" altLang="en-US" sz="900" i="1" u="none" dirty="0" smtClean="0">
                          <a:solidFill>
                            <a:schemeClr val="tx1"/>
                          </a:solidFill>
                          <a:latin typeface="Meiryo UI" pitchFamily="50" charset="-128"/>
                          <a:ea typeface="Meiryo UI" pitchFamily="50" charset="-128"/>
                          <a:cs typeface="Meiryo UI" pitchFamily="50" charset="-128"/>
                        </a:rPr>
                        <a:t>人＞</a:t>
                      </a:r>
                      <a:endParaRPr kumimoji="1" lang="en-US" altLang="ja-JP" sz="900" i="1" u="none" dirty="0">
                        <a:solidFill>
                          <a:schemeClr val="tx1"/>
                        </a:solidFill>
                        <a:latin typeface="Meiryo UI" pitchFamily="50" charset="-128"/>
                        <a:ea typeface="Meiryo UI" pitchFamily="50" charset="-128"/>
                        <a:cs typeface="Meiryo UI" pitchFamily="50" charset="-128"/>
                      </a:endParaRPr>
                    </a:p>
                  </a:txBody>
                  <a:tcPr marL="91443" marR="91443" marT="45798" marB="45798" anchor="ctr"/>
                </a:tc>
                <a:tc>
                  <a:txBody>
                    <a:bodyPr/>
                    <a:lstStyle/>
                    <a:p>
                      <a:pPr algn="l">
                        <a:lnSpc>
                          <a:spcPts val="1200"/>
                        </a:lnSpc>
                      </a:pPr>
                      <a:r>
                        <a:rPr kumimoji="1" lang="ja-JP" altLang="en-US" sz="1200" dirty="0">
                          <a:solidFill>
                            <a:schemeClr val="tx1"/>
                          </a:solidFill>
                          <a:latin typeface="Meiryo UI" pitchFamily="50" charset="-128"/>
                          <a:ea typeface="Meiryo UI" pitchFamily="50" charset="-128"/>
                          <a:cs typeface="Meiryo UI" pitchFamily="50" charset="-128"/>
                        </a:rPr>
                        <a:t>特別区</a:t>
                      </a:r>
                    </a:p>
                  </a:txBody>
                  <a:tcPr marL="91443" marR="91443" marT="45798" marB="45798" anchor="ctr"/>
                </a:tc>
                <a:tc>
                  <a:txBody>
                    <a:bodyPr/>
                    <a:lstStyle/>
                    <a:p>
                      <a:pPr algn="l">
                        <a:lnSpc>
                          <a:spcPts val="1200"/>
                        </a:lnSpc>
                      </a:pPr>
                      <a:r>
                        <a:rPr kumimoji="1" lang="ja-JP" altLang="en-US" sz="1200" dirty="0">
                          <a:latin typeface="Meiryo UI" pitchFamily="50" charset="-128"/>
                          <a:ea typeface="Meiryo UI" pitchFamily="50" charset="-128"/>
                          <a:cs typeface="Meiryo UI" pitchFamily="50" charset="-128"/>
                        </a:rPr>
                        <a:t>移管する事務の従事人員を移管</a:t>
                      </a:r>
                    </a:p>
                  </a:txBody>
                  <a:tcPr marL="91443" marR="91443" marT="45798" marB="45798" anchor="ctr"/>
                </a:tc>
                <a:extLst>
                  <a:ext uri="{0D108BD9-81ED-4DB2-BD59-A6C34878D82A}">
                    <a16:rowId xmlns:a16="http://schemas.microsoft.com/office/drawing/2014/main" xmlns="" val="10001"/>
                  </a:ext>
                </a:extLst>
              </a:tr>
              <a:tr h="321442">
                <a:tc vMerge="1">
                  <a:txBody>
                    <a:bodyPr/>
                    <a:lstStyle/>
                    <a:p>
                      <a:endParaRPr kumimoji="1" lang="ja-JP" altLang="en-US" sz="1400" dirty="0"/>
                    </a:p>
                  </a:txBody>
                  <a:tcPr marL="91443" marR="91443" marT="45798" marB="45798" anchor="ctr"/>
                </a:tc>
                <a:tc>
                  <a:txBody>
                    <a:bodyPr/>
                    <a:lstStyle/>
                    <a:p>
                      <a:pPr algn="ctr">
                        <a:lnSpc>
                          <a:spcPts val="1200"/>
                        </a:lnSpc>
                      </a:pPr>
                      <a:r>
                        <a:rPr kumimoji="1" lang="en-US" altLang="ja-JP" sz="1100" u="sng" dirty="0" smtClean="0">
                          <a:solidFill>
                            <a:schemeClr val="tx1"/>
                          </a:solidFill>
                          <a:latin typeface="Meiryo UI" pitchFamily="50" charset="-128"/>
                          <a:ea typeface="Meiryo UI" pitchFamily="50" charset="-128"/>
                          <a:cs typeface="Meiryo UI" pitchFamily="50" charset="-128"/>
                        </a:rPr>
                        <a:t>83,380</a:t>
                      </a:r>
                      <a:r>
                        <a:rPr kumimoji="1" lang="ja-JP" altLang="en-US" sz="1100" u="sng" dirty="0" smtClean="0">
                          <a:solidFill>
                            <a:schemeClr val="tx1"/>
                          </a:solidFill>
                          <a:latin typeface="Meiryo UI" pitchFamily="50" charset="-128"/>
                          <a:ea typeface="Meiryo UI" pitchFamily="50" charset="-128"/>
                          <a:cs typeface="Meiryo UI" pitchFamily="50" charset="-128"/>
                        </a:rPr>
                        <a:t>人</a:t>
                      </a:r>
                      <a:endParaRPr kumimoji="1" lang="en-US" altLang="ja-JP" sz="1100" u="sng" dirty="0" smtClean="0">
                        <a:solidFill>
                          <a:schemeClr val="tx1"/>
                        </a:solidFill>
                        <a:latin typeface="Meiryo UI" pitchFamily="50" charset="-128"/>
                        <a:ea typeface="Meiryo UI" pitchFamily="50" charset="-128"/>
                        <a:cs typeface="Meiryo UI" pitchFamily="50" charset="-128"/>
                      </a:endParaRPr>
                    </a:p>
                    <a:p>
                      <a:pPr algn="ctr">
                        <a:lnSpc>
                          <a:spcPts val="1200"/>
                        </a:lnSpc>
                      </a:pPr>
                      <a:r>
                        <a:rPr kumimoji="1" lang="ja-JP" altLang="en-US" sz="900" i="1" u="none" dirty="0" smtClean="0">
                          <a:solidFill>
                            <a:schemeClr val="tx1"/>
                          </a:solidFill>
                          <a:latin typeface="Meiryo UI" pitchFamily="50" charset="-128"/>
                          <a:ea typeface="Meiryo UI" pitchFamily="50" charset="-128"/>
                          <a:cs typeface="Meiryo UI" pitchFamily="50" charset="-128"/>
                        </a:rPr>
                        <a:t>＜</a:t>
                      </a:r>
                      <a:r>
                        <a:rPr kumimoji="1" lang="en-US" altLang="ja-JP" sz="900" i="1" u="none" dirty="0" smtClean="0">
                          <a:solidFill>
                            <a:schemeClr val="tx1"/>
                          </a:solidFill>
                          <a:latin typeface="Meiryo UI" pitchFamily="50" charset="-128"/>
                          <a:ea typeface="Meiryo UI" pitchFamily="50" charset="-128"/>
                          <a:cs typeface="Meiryo UI" pitchFamily="50" charset="-128"/>
                        </a:rPr>
                        <a:t>83,350</a:t>
                      </a:r>
                      <a:r>
                        <a:rPr kumimoji="1" lang="ja-JP" altLang="en-US" sz="900" i="1" u="none" dirty="0" smtClean="0">
                          <a:solidFill>
                            <a:schemeClr val="tx1"/>
                          </a:solidFill>
                          <a:latin typeface="Meiryo UI" pitchFamily="50" charset="-128"/>
                          <a:ea typeface="Meiryo UI" pitchFamily="50" charset="-128"/>
                          <a:cs typeface="Meiryo UI" pitchFamily="50" charset="-128"/>
                        </a:rPr>
                        <a:t>人＞</a:t>
                      </a:r>
                      <a:endParaRPr kumimoji="1" lang="ja-JP" altLang="en-US" sz="900" i="1" u="none" dirty="0">
                        <a:solidFill>
                          <a:schemeClr val="tx1"/>
                        </a:solidFill>
                        <a:latin typeface="Meiryo UI" pitchFamily="50" charset="-128"/>
                        <a:ea typeface="Meiryo UI" pitchFamily="50" charset="-128"/>
                        <a:cs typeface="Meiryo UI" pitchFamily="50" charset="-128"/>
                      </a:endParaRPr>
                    </a:p>
                  </a:txBody>
                  <a:tcPr marL="36000" marR="36000" marT="45798" marB="45798" anchor="ct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200" dirty="0">
                          <a:solidFill>
                            <a:schemeClr val="tx1"/>
                          </a:solidFill>
                          <a:latin typeface="Meiryo UI" pitchFamily="50" charset="-128"/>
                          <a:ea typeface="Meiryo UI" pitchFamily="50" charset="-128"/>
                          <a:cs typeface="Meiryo UI" pitchFamily="50" charset="-128"/>
                        </a:rPr>
                        <a:t>大阪府</a:t>
                      </a:r>
                    </a:p>
                  </a:txBody>
                  <a:tcPr marL="91443" marR="91443" marT="45798" marB="45798" anchor="ct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1200" dirty="0">
                          <a:solidFill>
                            <a:schemeClr val="tx1"/>
                          </a:solidFill>
                          <a:latin typeface="Meiryo UI" pitchFamily="50" charset="-128"/>
                          <a:ea typeface="Meiryo UI" pitchFamily="50" charset="-128"/>
                          <a:cs typeface="Meiryo UI" pitchFamily="50" charset="-128"/>
                        </a:rPr>
                        <a:t>一般行政部門：全国トップクラスのスリムな組織体制を継続</a:t>
                      </a:r>
                      <a:endParaRPr kumimoji="1" lang="ja-JP" altLang="en-US" sz="1200" dirty="0">
                        <a:latin typeface="Meiryo UI" pitchFamily="50" charset="-128"/>
                        <a:ea typeface="Meiryo UI" pitchFamily="50" charset="-128"/>
                        <a:cs typeface="Meiryo UI" pitchFamily="50" charset="-128"/>
                      </a:endParaRPr>
                    </a:p>
                  </a:txBody>
                  <a:tcPr marL="91443" marR="91443" marT="45798" marB="45798" anchor="ctr"/>
                </a:tc>
                <a:extLst>
                  <a:ext uri="{0D108BD9-81ED-4DB2-BD59-A6C34878D82A}">
                    <a16:rowId xmlns:a16="http://schemas.microsoft.com/office/drawing/2014/main" xmlns="" val="10002"/>
                  </a:ext>
                </a:extLst>
              </a:tr>
              <a:tr h="204650">
                <a:tc>
                  <a:txBody>
                    <a:bodyPr/>
                    <a:lstStyle/>
                    <a:p>
                      <a:pPr algn="ctr">
                        <a:lnSpc>
                          <a:spcPts val="1200"/>
                        </a:lnSpc>
                      </a:pPr>
                      <a:r>
                        <a:rPr kumimoji="1" lang="ja-JP" altLang="en-US" sz="1200" dirty="0">
                          <a:latin typeface="Meiryo UI" pitchFamily="50" charset="-128"/>
                          <a:ea typeface="Meiryo UI" pitchFamily="50" charset="-128"/>
                          <a:cs typeface="Meiryo UI" pitchFamily="50" charset="-128"/>
                        </a:rPr>
                        <a:t>合計</a:t>
                      </a:r>
                    </a:p>
                  </a:txBody>
                  <a:tcPr marL="91443" marR="91443" marT="45798" marB="45798" anchor="ct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en-US" altLang="ja-JP" sz="1100" dirty="0">
                          <a:latin typeface="Meiryo UI" pitchFamily="50" charset="-128"/>
                          <a:ea typeface="Meiryo UI" pitchFamily="50" charset="-128"/>
                          <a:cs typeface="Meiryo UI" pitchFamily="50" charset="-128"/>
                        </a:rPr>
                        <a:t>83,390</a:t>
                      </a:r>
                      <a:r>
                        <a:rPr kumimoji="1" lang="ja-JP" altLang="en-US" sz="1100" dirty="0">
                          <a:latin typeface="Meiryo UI" pitchFamily="50" charset="-128"/>
                          <a:ea typeface="Meiryo UI" pitchFamily="50" charset="-128"/>
                          <a:cs typeface="Meiryo UI" pitchFamily="50" charset="-128"/>
                        </a:rPr>
                        <a:t>人</a:t>
                      </a:r>
                    </a:p>
                  </a:txBody>
                  <a:tcPr marL="91443" marR="91443" marT="45798" marB="45798" anchor="ctr"/>
                </a:tc>
                <a:tc gridSpan="2">
                  <a:txBody>
                    <a:bodyPr/>
                    <a:lstStyle/>
                    <a:p>
                      <a:pPr marL="0" marR="0" indent="0" algn="l" defTabSz="914400" rtl="0" eaLnBrk="1" fontAlgn="auto" latinLnBrk="0" hangingPunct="1">
                        <a:lnSpc>
                          <a:spcPts val="1200"/>
                        </a:lnSpc>
                        <a:spcBef>
                          <a:spcPts val="0"/>
                        </a:spcBef>
                        <a:spcAft>
                          <a:spcPts val="0"/>
                        </a:spcAft>
                        <a:buClrTx/>
                        <a:buSzTx/>
                        <a:buFontTx/>
                        <a:buNone/>
                        <a:tabLst/>
                        <a:defRPr/>
                      </a:pPr>
                      <a:endParaRPr kumimoji="1" lang="ja-JP" altLang="en-US" sz="1200" b="1" dirty="0">
                        <a:latin typeface="Meiryo UI" pitchFamily="50" charset="-128"/>
                        <a:ea typeface="Meiryo UI" pitchFamily="50" charset="-128"/>
                        <a:cs typeface="Meiryo UI" pitchFamily="50" charset="-128"/>
                      </a:endParaRPr>
                    </a:p>
                  </a:txBody>
                  <a:tcPr marL="91443" marR="91443" marT="45798" marB="45798"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300" dirty="0">
                        <a:latin typeface="Meiryo UI" pitchFamily="50" charset="-128"/>
                        <a:ea typeface="Meiryo UI" pitchFamily="50" charset="-128"/>
                        <a:cs typeface="Meiryo UI" pitchFamily="50" charset="-128"/>
                      </a:endParaRPr>
                    </a:p>
                  </a:txBody>
                  <a:tcPr marL="91443" marR="91443" marT="45798" marB="45798" anchor="ctr"/>
                </a:tc>
                <a:extLst>
                  <a:ext uri="{0D108BD9-81ED-4DB2-BD59-A6C34878D82A}">
                    <a16:rowId xmlns:a16="http://schemas.microsoft.com/office/drawing/2014/main" xmlns="" val="10003"/>
                  </a:ext>
                </a:extLst>
              </a:tr>
            </a:tbl>
          </a:graphicData>
        </a:graphic>
      </p:graphicFrame>
      <p:graphicFrame>
        <p:nvGraphicFramePr>
          <p:cNvPr id="100" name="表 99"/>
          <p:cNvGraphicFramePr>
            <a:graphicFrameLocks noGrp="1"/>
          </p:cNvGraphicFramePr>
          <p:nvPr>
            <p:extLst>
              <p:ext uri="{D42A27DB-BD31-4B8C-83A1-F6EECF244321}">
                <p14:modId xmlns:p14="http://schemas.microsoft.com/office/powerpoint/2010/main" val="2056565617"/>
              </p:ext>
            </p:extLst>
          </p:nvPr>
        </p:nvGraphicFramePr>
        <p:xfrm>
          <a:off x="63500" y="1062821"/>
          <a:ext cx="9059111" cy="4164478"/>
        </p:xfrm>
        <a:graphic>
          <a:graphicData uri="http://schemas.openxmlformats.org/drawingml/2006/table">
            <a:tbl>
              <a:tblPr firstRow="1" bandRow="1">
                <a:tableStyleId>{5C22544A-7EE6-4342-B048-85BDC9FD1C3A}</a:tableStyleId>
              </a:tblPr>
              <a:tblGrid>
                <a:gridCol w="2305223">
                  <a:extLst>
                    <a:ext uri="{9D8B030D-6E8A-4147-A177-3AD203B41FA5}">
                      <a16:colId xmlns:a16="http://schemas.microsoft.com/office/drawing/2014/main" xmlns="" val="20000"/>
                    </a:ext>
                  </a:extLst>
                </a:gridCol>
                <a:gridCol w="1194186">
                  <a:extLst>
                    <a:ext uri="{9D8B030D-6E8A-4147-A177-3AD203B41FA5}">
                      <a16:colId xmlns:a16="http://schemas.microsoft.com/office/drawing/2014/main" xmlns="" val="20001"/>
                    </a:ext>
                  </a:extLst>
                </a:gridCol>
                <a:gridCol w="1094670">
                  <a:extLst>
                    <a:ext uri="{9D8B030D-6E8A-4147-A177-3AD203B41FA5}">
                      <a16:colId xmlns:a16="http://schemas.microsoft.com/office/drawing/2014/main" xmlns="" val="20002"/>
                    </a:ext>
                  </a:extLst>
                </a:gridCol>
                <a:gridCol w="4465032">
                  <a:extLst>
                    <a:ext uri="{9D8B030D-6E8A-4147-A177-3AD203B41FA5}">
                      <a16:colId xmlns:a16="http://schemas.microsoft.com/office/drawing/2014/main" xmlns="" val="20003"/>
                    </a:ext>
                  </a:extLst>
                </a:gridCol>
              </a:tblGrid>
              <a:tr h="322707">
                <a:tc>
                  <a:txBody>
                    <a:bodyPr/>
                    <a:lstStyle/>
                    <a:p>
                      <a:pPr algn="ctr"/>
                      <a:r>
                        <a:rPr kumimoji="1" lang="ja-JP" altLang="en-US" sz="1500" dirty="0">
                          <a:latin typeface="Meiryo UI" pitchFamily="50" charset="-128"/>
                          <a:ea typeface="Meiryo UI" pitchFamily="50" charset="-128"/>
                          <a:cs typeface="Meiryo UI" pitchFamily="50" charset="-128"/>
                        </a:rPr>
                        <a:t>大阪市</a:t>
                      </a:r>
                    </a:p>
                  </a:txBody>
                  <a:tcPr marL="91454" marR="91454" marT="45709" marB="45709">
                    <a:lnR w="12700" cap="flat" cmpd="sng" algn="ctr">
                      <a:solidFill>
                        <a:schemeClr val="bg1"/>
                      </a:solidFill>
                      <a:prstDash val="solid"/>
                      <a:round/>
                      <a:headEnd type="none" w="med" len="med"/>
                      <a:tailEnd type="none" w="med" len="med"/>
                    </a:lnR>
                  </a:tcPr>
                </a:tc>
                <a:tc>
                  <a:txBody>
                    <a:bodyPr/>
                    <a:lstStyle/>
                    <a:p>
                      <a:pPr algn="ctr"/>
                      <a:r>
                        <a:rPr kumimoji="1" lang="ja-JP" altLang="en-US" sz="1200" dirty="0">
                          <a:latin typeface="Meiryo UI" pitchFamily="50" charset="-128"/>
                          <a:ea typeface="Meiryo UI" pitchFamily="50" charset="-128"/>
                          <a:cs typeface="Meiryo UI" pitchFamily="50" charset="-128"/>
                        </a:rPr>
                        <a:t>現員数</a:t>
                      </a:r>
                      <a:r>
                        <a:rPr kumimoji="1" lang="ja-JP" altLang="en-US" sz="1000" b="1" kern="1200" dirty="0">
                          <a:solidFill>
                            <a:schemeClr val="lt1"/>
                          </a:solidFill>
                          <a:latin typeface="Meiryo UI" pitchFamily="50" charset="-128"/>
                          <a:ea typeface="Meiryo UI" pitchFamily="50" charset="-128"/>
                          <a:cs typeface="Meiryo UI" pitchFamily="50" charset="-128"/>
                        </a:rPr>
                        <a:t>（</a:t>
                      </a:r>
                      <a:r>
                        <a:rPr kumimoji="1" lang="en-US" altLang="ja-JP" sz="1000" b="1" kern="1200" dirty="0">
                          <a:solidFill>
                            <a:schemeClr val="lt1"/>
                          </a:solidFill>
                          <a:latin typeface="Meiryo UI" pitchFamily="50" charset="-128"/>
                          <a:ea typeface="Meiryo UI" pitchFamily="50" charset="-128"/>
                          <a:cs typeface="Meiryo UI" pitchFamily="50" charset="-128"/>
                        </a:rPr>
                        <a:t>H28</a:t>
                      </a:r>
                      <a:r>
                        <a:rPr kumimoji="1" lang="ja-JP" altLang="en-US" sz="1000" dirty="0">
                          <a:latin typeface="Meiryo UI" pitchFamily="50" charset="-128"/>
                          <a:ea typeface="Meiryo UI" pitchFamily="50" charset="-128"/>
                          <a:cs typeface="Meiryo UI" pitchFamily="50" charset="-128"/>
                        </a:rPr>
                        <a:t>）</a:t>
                      </a:r>
                      <a:endParaRPr kumimoji="1" lang="ja-JP" altLang="en-US" sz="1600" dirty="0">
                        <a:latin typeface="Meiryo UI" pitchFamily="50" charset="-128"/>
                        <a:ea typeface="Meiryo UI" pitchFamily="50" charset="-128"/>
                        <a:cs typeface="Meiryo UI" pitchFamily="50" charset="-128"/>
                      </a:endParaRPr>
                    </a:p>
                  </a:txBody>
                  <a:tcPr marL="91454" marR="91454" marT="45709" marB="4570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kumimoji="1" lang="ja-JP" altLang="en-US" sz="1500" dirty="0">
                          <a:latin typeface="Meiryo UI" pitchFamily="50" charset="-128"/>
                          <a:ea typeface="Meiryo UI" pitchFamily="50" charset="-128"/>
                          <a:cs typeface="Meiryo UI" pitchFamily="50" charset="-128"/>
                        </a:rPr>
                        <a:t>移管先</a:t>
                      </a:r>
                    </a:p>
                  </a:txBody>
                  <a:tcPr marL="91454" marR="91454" marT="45709" marB="45709">
                    <a:lnL w="12700" cap="flat" cmpd="sng" algn="ctr">
                      <a:solidFill>
                        <a:schemeClr val="bg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500" dirty="0">
                          <a:latin typeface="Meiryo UI" pitchFamily="50" charset="-128"/>
                          <a:ea typeface="Meiryo UI" pitchFamily="50" charset="-128"/>
                          <a:cs typeface="Meiryo UI" pitchFamily="50" charset="-128"/>
                        </a:rPr>
                        <a:t>特別区設置に伴う組織体制の構築に向けた考え方</a:t>
                      </a:r>
                    </a:p>
                  </a:txBody>
                  <a:tcPr marL="91454" marR="91454" marT="45709" marB="45709"/>
                </a:tc>
                <a:extLst>
                  <a:ext uri="{0D108BD9-81ED-4DB2-BD59-A6C34878D82A}">
                    <a16:rowId xmlns:a16="http://schemas.microsoft.com/office/drawing/2014/main" xmlns="" val="10000"/>
                  </a:ext>
                </a:extLst>
              </a:tr>
              <a:tr h="568595">
                <a:tc rowSpan="2">
                  <a:txBody>
                    <a:bodyPr/>
                    <a:lstStyle/>
                    <a:p>
                      <a:pPr algn="l"/>
                      <a:r>
                        <a:rPr kumimoji="1" lang="ja-JP" altLang="en-US" sz="1200" dirty="0">
                          <a:solidFill>
                            <a:schemeClr val="tx1"/>
                          </a:solidFill>
                          <a:latin typeface="Meiryo UI" pitchFamily="50" charset="-128"/>
                          <a:ea typeface="Meiryo UI" pitchFamily="50" charset="-128"/>
                          <a:cs typeface="Meiryo UI" pitchFamily="50" charset="-128"/>
                        </a:rPr>
                        <a:t>①市長部局等</a:t>
                      </a:r>
                      <a:endParaRPr kumimoji="1" lang="en-US" altLang="ja-JP" sz="1200" dirty="0">
                        <a:solidFill>
                          <a:schemeClr val="tx1"/>
                        </a:solidFill>
                        <a:latin typeface="Meiryo UI" pitchFamily="50" charset="-128"/>
                        <a:ea typeface="Meiryo UI" pitchFamily="50" charset="-128"/>
                        <a:cs typeface="Meiryo UI" pitchFamily="50" charset="-128"/>
                      </a:endParaRPr>
                    </a:p>
                    <a:p>
                      <a:pPr algn="l"/>
                      <a:r>
                        <a:rPr kumimoji="1" lang="ja-JP" altLang="en-US" sz="1200" dirty="0">
                          <a:solidFill>
                            <a:schemeClr val="tx1"/>
                          </a:solidFill>
                          <a:latin typeface="Meiryo UI" pitchFamily="50" charset="-128"/>
                          <a:ea typeface="Meiryo UI" pitchFamily="50" charset="-128"/>
                          <a:cs typeface="Meiryo UI" pitchFamily="50" charset="-128"/>
                        </a:rPr>
                        <a:t>　（</a:t>
                      </a:r>
                      <a:r>
                        <a:rPr kumimoji="1" lang="ja-JP" altLang="en-US" sz="1200" dirty="0" smtClean="0">
                          <a:solidFill>
                            <a:schemeClr val="tx1"/>
                          </a:solidFill>
                          <a:latin typeface="Meiryo UI" pitchFamily="50" charset="-128"/>
                          <a:ea typeface="Meiryo UI" pitchFamily="50" charset="-128"/>
                          <a:cs typeface="Meiryo UI" pitchFamily="50" charset="-128"/>
                        </a:rPr>
                        <a:t>下記以外）</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1454" marR="91454" marT="45709" marB="45709" anchor="ctr"/>
                </a:tc>
                <a:tc>
                  <a:txBody>
                    <a:bodyPr/>
                    <a:lstStyle/>
                    <a:p>
                      <a:pPr algn="ctr"/>
                      <a:endParaRPr kumimoji="1" lang="en-US" altLang="ja-JP" sz="1100" b="1" u="sng" dirty="0" smtClean="0">
                        <a:solidFill>
                          <a:schemeClr val="bg1"/>
                        </a:solidFill>
                        <a:latin typeface="Meiryo UI" pitchFamily="50" charset="-128"/>
                        <a:ea typeface="Meiryo UI" pitchFamily="50" charset="-128"/>
                        <a:cs typeface="Meiryo UI" pitchFamily="50" charset="-128"/>
                      </a:endParaRPr>
                    </a:p>
                    <a:p>
                      <a:pPr algn="ctr"/>
                      <a:r>
                        <a:rPr kumimoji="1" lang="en-US" altLang="ja-JP" sz="1100" b="1" u="sng" dirty="0" smtClean="0">
                          <a:solidFill>
                            <a:schemeClr val="bg1"/>
                          </a:solidFill>
                          <a:latin typeface="Meiryo UI" pitchFamily="50" charset="-128"/>
                          <a:ea typeface="Meiryo UI" pitchFamily="50" charset="-128"/>
                          <a:cs typeface="Meiryo UI" pitchFamily="50" charset="-128"/>
                        </a:rPr>
                        <a:t>11,170</a:t>
                      </a:r>
                      <a:r>
                        <a:rPr kumimoji="1" lang="ja-JP" altLang="en-US" sz="1100" b="1" u="sng" dirty="0" smtClean="0">
                          <a:solidFill>
                            <a:schemeClr val="bg1"/>
                          </a:solidFill>
                          <a:latin typeface="Meiryo UI" pitchFamily="50" charset="-128"/>
                          <a:ea typeface="Meiryo UI" pitchFamily="50" charset="-128"/>
                          <a:cs typeface="Meiryo UI" pitchFamily="50" charset="-128"/>
                        </a:rPr>
                        <a:t>人</a:t>
                      </a:r>
                      <a:endParaRPr kumimoji="1" lang="en-US" altLang="ja-JP" sz="1100" b="1" u="sng" dirty="0" smtClean="0">
                        <a:solidFill>
                          <a:schemeClr val="bg1"/>
                        </a:solidFill>
                        <a:latin typeface="Meiryo UI" pitchFamily="50" charset="-128"/>
                        <a:ea typeface="Meiryo UI" pitchFamily="50" charset="-128"/>
                        <a:cs typeface="Meiryo UI" pitchFamily="50" charset="-128"/>
                      </a:endParaRPr>
                    </a:p>
                    <a:p>
                      <a:pPr algn="ctr"/>
                      <a:r>
                        <a:rPr kumimoji="1" lang="ja-JP" altLang="en-US" sz="900" b="0" i="1" u="none" dirty="0" smtClean="0">
                          <a:solidFill>
                            <a:schemeClr val="bg1"/>
                          </a:solidFill>
                          <a:latin typeface="Meiryo UI" pitchFamily="50" charset="-128"/>
                          <a:ea typeface="Meiryo UI" pitchFamily="50" charset="-128"/>
                          <a:cs typeface="Meiryo UI" pitchFamily="50" charset="-128"/>
                        </a:rPr>
                        <a:t>＜</a:t>
                      </a:r>
                      <a:r>
                        <a:rPr kumimoji="1" lang="en-US" altLang="ja-JP" sz="900" b="0" i="1" u="none" dirty="0" smtClean="0">
                          <a:solidFill>
                            <a:schemeClr val="bg1"/>
                          </a:solidFill>
                          <a:latin typeface="Meiryo UI" pitchFamily="50" charset="-128"/>
                          <a:ea typeface="Meiryo UI" pitchFamily="50" charset="-128"/>
                          <a:cs typeface="Meiryo UI" pitchFamily="50" charset="-128"/>
                        </a:rPr>
                        <a:t>11,180</a:t>
                      </a:r>
                      <a:r>
                        <a:rPr kumimoji="1" lang="ja-JP" altLang="en-US" sz="900" b="0" i="1" u="none" dirty="0" smtClean="0">
                          <a:solidFill>
                            <a:schemeClr val="bg1"/>
                          </a:solidFill>
                          <a:latin typeface="Meiryo UI" pitchFamily="50" charset="-128"/>
                          <a:ea typeface="Meiryo UI" pitchFamily="50" charset="-128"/>
                          <a:cs typeface="Meiryo UI" pitchFamily="50" charset="-128"/>
                        </a:rPr>
                        <a:t>人＞</a:t>
                      </a:r>
                      <a:endParaRPr kumimoji="1" lang="en-US" altLang="ja-JP" sz="900" b="0" i="1" u="none" dirty="0">
                        <a:solidFill>
                          <a:schemeClr val="bg1"/>
                        </a:solidFill>
                        <a:latin typeface="Meiryo UI" pitchFamily="50" charset="-128"/>
                        <a:ea typeface="Meiryo UI" pitchFamily="50" charset="-128"/>
                        <a:cs typeface="Meiryo UI" pitchFamily="50" charset="-128"/>
                      </a:endParaRPr>
                    </a:p>
                  </a:txBody>
                  <a:tcPr marL="0" marR="0" marT="45709" marB="45709" anchor="ctr">
                    <a:solidFill>
                      <a:schemeClr val="tx2">
                        <a:lumMod val="75000"/>
                      </a:schemeClr>
                    </a:solidFill>
                  </a:tcPr>
                </a:tc>
                <a:tc>
                  <a:txBody>
                    <a:bodyPr/>
                    <a:lstStyle/>
                    <a:p>
                      <a:pPr algn="l"/>
                      <a:r>
                        <a:rPr kumimoji="1" lang="ja-JP" altLang="en-US" sz="1200" b="1" dirty="0">
                          <a:solidFill>
                            <a:schemeClr val="bg1"/>
                          </a:solidFill>
                          <a:latin typeface="Meiryo UI" pitchFamily="50" charset="-128"/>
                          <a:ea typeface="Meiryo UI" pitchFamily="50" charset="-128"/>
                          <a:cs typeface="Meiryo UI" pitchFamily="50" charset="-128"/>
                        </a:rPr>
                        <a:t>特別区</a:t>
                      </a:r>
                    </a:p>
                  </a:txBody>
                  <a:tcPr marL="91454" marR="91454" marT="45709" marB="45709" anchor="ctr">
                    <a:solidFill>
                      <a:schemeClr val="tx2">
                        <a:lumMod val="75000"/>
                      </a:schemeClr>
                    </a:solidFill>
                  </a:tcPr>
                </a:tc>
                <a:tc>
                  <a:txBody>
                    <a:bodyPr/>
                    <a:lstStyle/>
                    <a:p>
                      <a:pPr algn="l"/>
                      <a:r>
                        <a:rPr kumimoji="1" lang="ja-JP" altLang="en-US" sz="1300" b="1" dirty="0">
                          <a:solidFill>
                            <a:schemeClr val="bg1"/>
                          </a:solidFill>
                          <a:latin typeface="Meiryo UI" pitchFamily="50" charset="-128"/>
                          <a:ea typeface="Meiryo UI" pitchFamily="50" charset="-128"/>
                          <a:cs typeface="Meiryo UI" pitchFamily="50" charset="-128"/>
                        </a:rPr>
                        <a:t>　　大阪府からの移管事務も含め、新たに設置する特別区の</a:t>
                      </a:r>
                      <a:endParaRPr kumimoji="1" lang="en-US" altLang="ja-JP" sz="1300" b="1" dirty="0">
                        <a:solidFill>
                          <a:schemeClr val="bg1"/>
                        </a:solidFill>
                        <a:latin typeface="Meiryo UI" pitchFamily="50" charset="-128"/>
                        <a:ea typeface="Meiryo UI" pitchFamily="50" charset="-128"/>
                        <a:cs typeface="Meiryo UI" pitchFamily="50" charset="-128"/>
                      </a:endParaRPr>
                    </a:p>
                    <a:p>
                      <a:pPr algn="l"/>
                      <a:r>
                        <a:rPr kumimoji="1" lang="ja-JP" altLang="en-US" sz="1300" b="1" dirty="0">
                          <a:solidFill>
                            <a:schemeClr val="bg1"/>
                          </a:solidFill>
                          <a:latin typeface="Meiryo UI" pitchFamily="50" charset="-128"/>
                          <a:ea typeface="Meiryo UI" pitchFamily="50" charset="-128"/>
                          <a:cs typeface="Meiryo UI" pitchFamily="50" charset="-128"/>
                        </a:rPr>
                        <a:t>　　組織体制</a:t>
                      </a:r>
                      <a:r>
                        <a:rPr kumimoji="1" lang="ja-JP" altLang="en-US" sz="1100" b="1" dirty="0">
                          <a:solidFill>
                            <a:schemeClr val="bg1"/>
                          </a:solidFill>
                          <a:latin typeface="Meiryo UI" pitchFamily="50" charset="-128"/>
                          <a:ea typeface="Meiryo UI" pitchFamily="50" charset="-128"/>
                          <a:cs typeface="Meiryo UI" pitchFamily="50" charset="-128"/>
                        </a:rPr>
                        <a:t>（下記の経営形態見直し部門、学校園を除く）</a:t>
                      </a:r>
                      <a:r>
                        <a:rPr kumimoji="1" lang="ja-JP" altLang="en-US" sz="1300" b="1" dirty="0">
                          <a:solidFill>
                            <a:schemeClr val="bg1"/>
                          </a:solidFill>
                          <a:latin typeface="Meiryo UI" pitchFamily="50" charset="-128"/>
                          <a:ea typeface="Meiryo UI" pitchFamily="50" charset="-128"/>
                          <a:cs typeface="Meiryo UI" pitchFamily="50" charset="-128"/>
                        </a:rPr>
                        <a:t>を検討</a:t>
                      </a:r>
                    </a:p>
                  </a:txBody>
                  <a:tcPr marL="91454" marR="91454" marT="45709" marB="45709" anchor="ctr">
                    <a:solidFill>
                      <a:schemeClr val="tx2">
                        <a:lumMod val="75000"/>
                      </a:schemeClr>
                    </a:solidFill>
                  </a:tcPr>
                </a:tc>
                <a:extLst>
                  <a:ext uri="{0D108BD9-81ED-4DB2-BD59-A6C34878D82A}">
                    <a16:rowId xmlns:a16="http://schemas.microsoft.com/office/drawing/2014/main" xmlns="" val="10001"/>
                  </a:ext>
                </a:extLst>
              </a:tr>
              <a:tr h="399547">
                <a:tc vMerge="1">
                  <a:txBody>
                    <a:bodyPr/>
                    <a:lstStyle/>
                    <a:p>
                      <a:endParaRPr kumimoji="1" lang="ja-JP" altLang="en-US" sz="1400" dirty="0"/>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itchFamily="50" charset="-128"/>
                          <a:ea typeface="Meiryo UI" pitchFamily="50" charset="-128"/>
                          <a:cs typeface="Meiryo UI" pitchFamily="50" charset="-128"/>
                        </a:rPr>
                        <a:t>  </a:t>
                      </a:r>
                      <a:r>
                        <a:rPr kumimoji="1" lang="en-US" altLang="ja-JP" sz="1100" u="sng" dirty="0" smtClean="0">
                          <a:solidFill>
                            <a:schemeClr val="tx1"/>
                          </a:solidFill>
                          <a:latin typeface="Meiryo UI" pitchFamily="50" charset="-128"/>
                          <a:ea typeface="Meiryo UI" pitchFamily="50" charset="-128"/>
                          <a:cs typeface="Meiryo UI" pitchFamily="50" charset="-128"/>
                        </a:rPr>
                        <a:t>1,950</a:t>
                      </a:r>
                      <a:r>
                        <a:rPr kumimoji="1" lang="ja-JP" altLang="en-US" sz="1100" u="sng" dirty="0" smtClean="0">
                          <a:solidFill>
                            <a:schemeClr val="tx1"/>
                          </a:solidFill>
                          <a:latin typeface="Meiryo UI" pitchFamily="50" charset="-128"/>
                          <a:ea typeface="Meiryo UI" pitchFamily="50" charset="-128"/>
                          <a:cs typeface="Meiryo UI" pitchFamily="50" charset="-128"/>
                        </a:rPr>
                        <a:t>人</a:t>
                      </a:r>
                      <a:endParaRPr kumimoji="1" lang="en-US" altLang="ja-JP" sz="1100" u="sng"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Meiryo UI" pitchFamily="50" charset="-128"/>
                          <a:ea typeface="Meiryo UI" pitchFamily="50" charset="-128"/>
                          <a:cs typeface="Meiryo UI" pitchFamily="50" charset="-128"/>
                        </a:rPr>
                        <a:t>　</a:t>
                      </a:r>
                      <a:r>
                        <a:rPr kumimoji="1" lang="ja-JP" altLang="en-US" sz="900" i="1" u="none" dirty="0" smtClean="0">
                          <a:solidFill>
                            <a:schemeClr val="tx1"/>
                          </a:solidFill>
                          <a:latin typeface="Meiryo UI" pitchFamily="50" charset="-128"/>
                          <a:ea typeface="Meiryo UI" pitchFamily="50" charset="-128"/>
                          <a:cs typeface="Meiryo UI" pitchFamily="50" charset="-128"/>
                        </a:rPr>
                        <a:t>＜</a:t>
                      </a:r>
                      <a:r>
                        <a:rPr kumimoji="1" lang="en-US" altLang="ja-JP" sz="900" i="1" u="none" dirty="0" smtClean="0">
                          <a:solidFill>
                            <a:schemeClr val="tx1"/>
                          </a:solidFill>
                          <a:latin typeface="Meiryo UI" pitchFamily="50" charset="-128"/>
                          <a:ea typeface="Meiryo UI" pitchFamily="50" charset="-128"/>
                          <a:cs typeface="Meiryo UI" pitchFamily="50" charset="-128"/>
                        </a:rPr>
                        <a:t>1,940</a:t>
                      </a:r>
                      <a:r>
                        <a:rPr kumimoji="1" lang="ja-JP" altLang="en-US" sz="900" i="1" u="none" dirty="0" smtClean="0">
                          <a:solidFill>
                            <a:schemeClr val="tx1"/>
                          </a:solidFill>
                          <a:latin typeface="Meiryo UI" pitchFamily="50" charset="-128"/>
                          <a:ea typeface="Meiryo UI" pitchFamily="50" charset="-128"/>
                          <a:cs typeface="Meiryo UI" pitchFamily="50" charset="-128"/>
                        </a:rPr>
                        <a:t>人＞</a:t>
                      </a:r>
                      <a:endParaRPr kumimoji="1" lang="en-US" altLang="ja-JP" sz="900" i="1" u="none" dirty="0">
                        <a:solidFill>
                          <a:schemeClr val="tx1"/>
                        </a:solidFill>
                        <a:latin typeface="Meiryo UI" pitchFamily="50" charset="-128"/>
                        <a:ea typeface="Meiryo UI" pitchFamily="50" charset="-128"/>
                        <a:cs typeface="Meiryo UI" pitchFamily="50" charset="-128"/>
                      </a:endParaRPr>
                    </a:p>
                  </a:txBody>
                  <a:tcPr marL="91454" marR="91454" marT="45709" marB="45709" anchor="ctr"/>
                </a:tc>
                <a:tc>
                  <a:txBody>
                    <a:bodyPr/>
                    <a:lstStyle/>
                    <a:p>
                      <a:pPr algn="l"/>
                      <a:r>
                        <a:rPr kumimoji="1" lang="ja-JP" altLang="en-US" sz="1200" dirty="0">
                          <a:solidFill>
                            <a:schemeClr val="tx1"/>
                          </a:solidFill>
                          <a:latin typeface="Meiryo UI" pitchFamily="50" charset="-128"/>
                          <a:ea typeface="Meiryo UI" pitchFamily="50" charset="-128"/>
                          <a:cs typeface="Meiryo UI" pitchFamily="50" charset="-128"/>
                        </a:rPr>
                        <a:t>大阪府</a:t>
                      </a:r>
                    </a:p>
                  </a:txBody>
                  <a:tcPr marL="91454" marR="91454" marT="45709" marB="45709" anchor="ctr"/>
                </a:tc>
                <a:tc>
                  <a:txBody>
                    <a:bodyPr/>
                    <a:lstStyle/>
                    <a:p>
                      <a:pPr algn="l"/>
                      <a:r>
                        <a:rPr kumimoji="1" lang="ja-JP" altLang="en-US" sz="1200" dirty="0">
                          <a:solidFill>
                            <a:schemeClr val="tx1"/>
                          </a:solidFill>
                          <a:latin typeface="Meiryo UI" pitchFamily="50" charset="-128"/>
                          <a:ea typeface="Meiryo UI" pitchFamily="50" charset="-128"/>
                          <a:cs typeface="Meiryo UI" pitchFamily="50" charset="-128"/>
                        </a:rPr>
                        <a:t>従事人員に広域一元化に伴う効率化を加味して、移管</a:t>
                      </a:r>
                    </a:p>
                  </a:txBody>
                  <a:tcPr marL="91454" marR="91454" marT="45709" marB="45709" anchor="ctr"/>
                </a:tc>
                <a:extLst>
                  <a:ext uri="{0D108BD9-81ED-4DB2-BD59-A6C34878D82A}">
                    <a16:rowId xmlns:a16="http://schemas.microsoft.com/office/drawing/2014/main" xmlns="" val="10002"/>
                  </a:ext>
                </a:extLst>
              </a:tr>
              <a:tr h="461020">
                <a:tc>
                  <a:txBody>
                    <a:bodyPr/>
                    <a:lstStyle/>
                    <a:p>
                      <a:pPr algn="l"/>
                      <a:r>
                        <a:rPr kumimoji="1" lang="ja-JP" altLang="en-US" sz="1200" dirty="0">
                          <a:solidFill>
                            <a:schemeClr val="tx1"/>
                          </a:solidFill>
                          <a:latin typeface="Meiryo UI" pitchFamily="50" charset="-128"/>
                          <a:ea typeface="Meiryo UI" pitchFamily="50" charset="-128"/>
                          <a:cs typeface="Meiryo UI" pitchFamily="50" charset="-128"/>
                        </a:rPr>
                        <a:t>②一般廃棄物</a:t>
                      </a:r>
                    </a:p>
                    <a:p>
                      <a:pPr algn="l"/>
                      <a:r>
                        <a:rPr kumimoji="1" lang="ja-JP" altLang="en-US" sz="1200" dirty="0">
                          <a:solidFill>
                            <a:schemeClr val="tx1"/>
                          </a:solidFill>
                          <a:latin typeface="Meiryo UI" pitchFamily="50" charset="-128"/>
                          <a:ea typeface="Meiryo UI" pitchFamily="50" charset="-128"/>
                          <a:cs typeface="Meiryo UI" pitchFamily="50" charset="-128"/>
                        </a:rPr>
                        <a:t>③保育所</a:t>
                      </a:r>
                    </a:p>
                  </a:txBody>
                  <a:tcPr marL="91454" marR="91454" marT="45709" marB="45709" anchor="ctr"/>
                </a:tc>
                <a:tc>
                  <a:txBody>
                    <a:bodyPr/>
                    <a:lstStyle/>
                    <a:p>
                      <a:pPr algn="ctr"/>
                      <a:r>
                        <a:rPr kumimoji="1" lang="en-US" altLang="ja-JP" sz="1100" dirty="0">
                          <a:solidFill>
                            <a:schemeClr val="tx1"/>
                          </a:solidFill>
                          <a:latin typeface="Meiryo UI" pitchFamily="50" charset="-128"/>
                          <a:ea typeface="Meiryo UI" pitchFamily="50" charset="-128"/>
                          <a:cs typeface="Meiryo UI" pitchFamily="50" charset="-128"/>
                        </a:rPr>
                        <a:t>  1,930</a:t>
                      </a:r>
                      <a:r>
                        <a:rPr kumimoji="1" lang="ja-JP" altLang="en-US" sz="1100" dirty="0">
                          <a:solidFill>
                            <a:schemeClr val="tx1"/>
                          </a:solidFill>
                          <a:latin typeface="Meiryo UI" pitchFamily="50" charset="-128"/>
                          <a:ea typeface="Meiryo UI" pitchFamily="50" charset="-128"/>
                          <a:cs typeface="Meiryo UI" pitchFamily="50" charset="-128"/>
                        </a:rPr>
                        <a:t>人</a:t>
                      </a:r>
                    </a:p>
                    <a:p>
                      <a:pPr algn="ctr"/>
                      <a:r>
                        <a:rPr kumimoji="1" lang="en-US" altLang="ja-JP" sz="1100" dirty="0">
                          <a:solidFill>
                            <a:schemeClr val="tx1"/>
                          </a:solidFill>
                          <a:latin typeface="Meiryo UI" pitchFamily="50" charset="-128"/>
                          <a:ea typeface="Meiryo UI" pitchFamily="50" charset="-128"/>
                          <a:cs typeface="Meiryo UI" pitchFamily="50" charset="-128"/>
                        </a:rPr>
                        <a:t>  1,120</a:t>
                      </a:r>
                      <a:r>
                        <a:rPr kumimoji="1" lang="ja-JP" altLang="en-US" sz="1100" dirty="0">
                          <a:solidFill>
                            <a:schemeClr val="tx1"/>
                          </a:solidFill>
                          <a:latin typeface="Meiryo UI" pitchFamily="50" charset="-128"/>
                          <a:ea typeface="Meiryo UI" pitchFamily="50" charset="-128"/>
                          <a:cs typeface="Meiryo UI" pitchFamily="50" charset="-128"/>
                        </a:rPr>
                        <a:t>人</a:t>
                      </a:r>
                    </a:p>
                  </a:txBody>
                  <a:tcPr marL="91454" marR="91454" marT="45709" marB="45709" anchor="ctr">
                    <a:lnB w="12700" cap="flat" cmpd="sng" algn="ctr">
                      <a:solidFill>
                        <a:schemeClr val="bg1"/>
                      </a:solidFill>
                      <a:prstDash val="solid"/>
                      <a:round/>
                      <a:headEnd type="none" w="med" len="med"/>
                      <a:tailEnd type="none" w="med" len="med"/>
                    </a:lnB>
                  </a:tcPr>
                </a:tc>
                <a:tc>
                  <a:txBody>
                    <a:bodyPr/>
                    <a:lstStyle/>
                    <a:p>
                      <a:pPr algn="l"/>
                      <a:r>
                        <a:rPr kumimoji="1" lang="ja-JP" altLang="en-US" sz="1200" u="none" dirty="0">
                          <a:solidFill>
                            <a:schemeClr val="tx1"/>
                          </a:solidFill>
                          <a:latin typeface="Meiryo UI" pitchFamily="50" charset="-128"/>
                          <a:ea typeface="Meiryo UI" pitchFamily="50" charset="-128"/>
                          <a:cs typeface="Meiryo UI" pitchFamily="50" charset="-128"/>
                        </a:rPr>
                        <a:t>特別区</a:t>
                      </a:r>
                    </a:p>
                  </a:txBody>
                  <a:tcPr marL="91454" marR="91454" marT="45709" marB="45709"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rowSpan="4">
                  <a:txBody>
                    <a:bodyPr/>
                    <a:lstStyle/>
                    <a:p>
                      <a:pPr algn="l"/>
                      <a:r>
                        <a:rPr kumimoji="1" lang="ja-JP" altLang="en-US" sz="1200" dirty="0">
                          <a:solidFill>
                            <a:schemeClr val="tx1"/>
                          </a:solidFill>
                          <a:latin typeface="Meiryo UI" pitchFamily="50" charset="-128"/>
                          <a:ea typeface="Meiryo UI" pitchFamily="50" charset="-128"/>
                          <a:cs typeface="Meiryo UI" pitchFamily="50" charset="-128"/>
                        </a:rPr>
                        <a:t>経営形態の見直しに伴い、職員数が大幅に変動するため、</a:t>
                      </a:r>
                      <a:endParaRPr kumimoji="1" lang="en-US" altLang="ja-JP" sz="1200" dirty="0">
                        <a:solidFill>
                          <a:schemeClr val="tx1"/>
                        </a:solidFill>
                        <a:latin typeface="Meiryo UI" pitchFamily="50" charset="-128"/>
                        <a:ea typeface="Meiryo UI" pitchFamily="50" charset="-128"/>
                        <a:cs typeface="Meiryo UI" pitchFamily="50" charset="-128"/>
                      </a:endParaRPr>
                    </a:p>
                    <a:p>
                      <a:pPr algn="l"/>
                      <a:r>
                        <a:rPr kumimoji="1" lang="ja-JP" altLang="en-US" sz="1200" dirty="0">
                          <a:solidFill>
                            <a:schemeClr val="tx1"/>
                          </a:solidFill>
                          <a:latin typeface="Meiryo UI" pitchFamily="50" charset="-128"/>
                          <a:ea typeface="Meiryo UI" pitchFamily="50" charset="-128"/>
                          <a:cs typeface="Meiryo UI" pitchFamily="50" charset="-128"/>
                        </a:rPr>
                        <a:t>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3"/>
                  </a:ext>
                </a:extLst>
              </a:tr>
              <a:tr h="2766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itchFamily="50" charset="-128"/>
                          <a:ea typeface="Meiryo UI" pitchFamily="50" charset="-128"/>
                          <a:cs typeface="Meiryo UI" pitchFamily="50" charset="-128"/>
                        </a:rPr>
                        <a:t>④公営企業（交通）</a:t>
                      </a: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itchFamily="50" charset="-128"/>
                          <a:ea typeface="Meiryo UI" pitchFamily="50" charset="-128"/>
                          <a:cs typeface="Meiryo UI" pitchFamily="50" charset="-128"/>
                        </a:rPr>
                        <a:t>　　</a:t>
                      </a:r>
                      <a:r>
                        <a:rPr kumimoji="1" lang="en-US" altLang="ja-JP" sz="1100" dirty="0" smtClean="0">
                          <a:solidFill>
                            <a:schemeClr val="tx1"/>
                          </a:solidFill>
                          <a:latin typeface="Meiryo UI" pitchFamily="50" charset="-128"/>
                          <a:ea typeface="Meiryo UI" pitchFamily="50" charset="-128"/>
                          <a:cs typeface="Meiryo UI" pitchFamily="50" charset="-128"/>
                        </a:rPr>
                        <a:t>5,810</a:t>
                      </a:r>
                      <a:r>
                        <a:rPr kumimoji="1" lang="ja-JP" altLang="en-US" sz="1100" dirty="0" smtClean="0">
                          <a:solidFill>
                            <a:schemeClr val="tx1"/>
                          </a:solidFill>
                          <a:latin typeface="Meiryo UI" pitchFamily="50" charset="-128"/>
                          <a:ea typeface="Meiryo UI" pitchFamily="50" charset="-128"/>
                          <a:cs typeface="Meiryo UI" pitchFamily="50" charset="-128"/>
                        </a:rPr>
                        <a:t>人</a:t>
                      </a:r>
                      <a:endParaRPr kumimoji="1" lang="ja-JP" altLang="en-US" sz="1100" u="sng" dirty="0">
                        <a:solidFill>
                          <a:schemeClr val="tx1"/>
                        </a:solidFill>
                        <a:latin typeface="Meiryo UI" pitchFamily="50" charset="-128"/>
                        <a:ea typeface="Meiryo UI" pitchFamily="50" charset="-128"/>
                        <a:cs typeface="Meiryo UI" pitchFamily="50" charset="-128"/>
                      </a:endParaRPr>
                    </a:p>
                  </a:txBody>
                  <a:tcPr marL="91454" marR="91454" marT="45709" marB="45709" anchor="ctr">
                    <a:lnT w="12700" cap="flat" cmpd="sng" algn="ctr">
                      <a:solidFill>
                        <a:schemeClr val="bg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itchFamily="50" charset="-128"/>
                          <a:ea typeface="Meiryo UI" pitchFamily="50" charset="-128"/>
                          <a:cs typeface="Meiryo UI" pitchFamily="50" charset="-128"/>
                        </a:rPr>
                        <a:t>(</a:t>
                      </a:r>
                      <a:r>
                        <a:rPr kumimoji="1" lang="ja-JP" altLang="en-US" sz="1200" dirty="0" smtClean="0">
                          <a:solidFill>
                            <a:schemeClr val="tx1"/>
                          </a:solidFill>
                          <a:latin typeface="Meiryo UI" pitchFamily="50" charset="-128"/>
                          <a:ea typeface="Meiryo UI" pitchFamily="50" charset="-128"/>
                          <a:cs typeface="Meiryo UI" pitchFamily="50" charset="-128"/>
                        </a:rPr>
                        <a:t>民営化</a:t>
                      </a:r>
                      <a:r>
                        <a:rPr kumimoji="1" lang="en-US" altLang="ja-JP" sz="1200" dirty="0" smtClean="0">
                          <a:solidFill>
                            <a:schemeClr val="tx1"/>
                          </a:solidFill>
                          <a:latin typeface="Meiryo UI" pitchFamily="50" charset="-128"/>
                          <a:ea typeface="Meiryo UI" pitchFamily="50" charset="-128"/>
                          <a:cs typeface="Meiryo UI" pitchFamily="50" charset="-128"/>
                        </a:rPr>
                        <a:t>)</a:t>
                      </a:r>
                      <a:endParaRPr kumimoji="1" lang="ja-JP" altLang="en-US" sz="1200" dirty="0" smtClean="0">
                        <a:solidFill>
                          <a:schemeClr val="tx1"/>
                        </a:solidFill>
                        <a:latin typeface="Meiryo UI" pitchFamily="50" charset="-128"/>
                        <a:ea typeface="Meiryo UI" pitchFamily="50" charset="-128"/>
                        <a:cs typeface="Meiryo UI" pitchFamily="50" charset="-128"/>
                      </a:endParaRPr>
                    </a:p>
                  </a:txBody>
                  <a:tcPr marL="91454" marR="91454" marT="45709" marB="45709"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xmlns="" val="10004"/>
                  </a:ext>
                </a:extLst>
              </a:tr>
              <a:tr h="276603">
                <a:tc>
                  <a:txBody>
                    <a:bodyPr/>
                    <a:lstStyle/>
                    <a:p>
                      <a:pPr algn="l"/>
                      <a:r>
                        <a:rPr kumimoji="1" lang="ja-JP" altLang="en-US" sz="1200" u="none" dirty="0" smtClean="0">
                          <a:solidFill>
                            <a:schemeClr val="tx1"/>
                          </a:solidFill>
                          <a:latin typeface="Meiryo UI" pitchFamily="50" charset="-128"/>
                          <a:ea typeface="Meiryo UI" pitchFamily="50" charset="-128"/>
                          <a:cs typeface="Meiryo UI" pitchFamily="50" charset="-128"/>
                        </a:rPr>
                        <a:t>⑤</a:t>
                      </a:r>
                      <a:r>
                        <a:rPr kumimoji="1" lang="en-US" altLang="ja-JP" sz="1200" u="sng" dirty="0" smtClean="0">
                          <a:solidFill>
                            <a:schemeClr val="tx1"/>
                          </a:solidFill>
                          <a:latin typeface="Meiryo UI" pitchFamily="50" charset="-128"/>
                          <a:ea typeface="Meiryo UI" pitchFamily="50" charset="-128"/>
                          <a:cs typeface="Meiryo UI" pitchFamily="50" charset="-128"/>
                        </a:rPr>
                        <a:t>-1 </a:t>
                      </a:r>
                      <a:r>
                        <a:rPr kumimoji="1" lang="ja-JP" altLang="en-US" sz="1200" u="sng" dirty="0" smtClean="0">
                          <a:solidFill>
                            <a:schemeClr val="tx1"/>
                          </a:solidFill>
                          <a:latin typeface="Meiryo UI" pitchFamily="50" charset="-128"/>
                          <a:ea typeface="Meiryo UI" pitchFamily="50" charset="-128"/>
                          <a:cs typeface="Meiryo UI" pitchFamily="50" charset="-128"/>
                        </a:rPr>
                        <a:t>公営</a:t>
                      </a:r>
                      <a:r>
                        <a:rPr kumimoji="1" lang="ja-JP" altLang="en-US" sz="1200" u="sng" dirty="0">
                          <a:solidFill>
                            <a:schemeClr val="tx1"/>
                          </a:solidFill>
                          <a:latin typeface="Meiryo UI" pitchFamily="50" charset="-128"/>
                          <a:ea typeface="Meiryo UI" pitchFamily="50" charset="-128"/>
                          <a:cs typeface="Meiryo UI" pitchFamily="50" charset="-128"/>
                        </a:rPr>
                        <a:t>企業（水道</a:t>
                      </a:r>
                      <a:r>
                        <a:rPr kumimoji="1" lang="ja-JP" altLang="en-US" sz="1200" u="sng" dirty="0" smtClean="0">
                          <a:solidFill>
                            <a:schemeClr val="tx1"/>
                          </a:solidFill>
                          <a:latin typeface="Meiryo UI" pitchFamily="50" charset="-128"/>
                          <a:ea typeface="Meiryo UI" pitchFamily="50" charset="-128"/>
                          <a:cs typeface="Meiryo UI" pitchFamily="50" charset="-128"/>
                        </a:rPr>
                        <a:t>）</a:t>
                      </a:r>
                      <a:endParaRPr kumimoji="1" lang="ja-JP" altLang="en-US" sz="1200" u="sng" dirty="0">
                        <a:solidFill>
                          <a:schemeClr val="tx1"/>
                        </a:solidFill>
                        <a:latin typeface="Meiryo UI" pitchFamily="50" charset="-128"/>
                        <a:ea typeface="Meiryo UI" pitchFamily="50" charset="-128"/>
                        <a:cs typeface="Meiryo UI" pitchFamily="50" charset="-128"/>
                      </a:endParaRP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itchFamily="50" charset="-128"/>
                          <a:ea typeface="Meiryo UI" pitchFamily="50" charset="-128"/>
                          <a:cs typeface="Meiryo UI" pitchFamily="50" charset="-128"/>
                        </a:rPr>
                        <a:t>  </a:t>
                      </a:r>
                      <a:r>
                        <a:rPr kumimoji="1" lang="en-US" altLang="ja-JP" sz="1100" u="sng" dirty="0" smtClean="0">
                          <a:solidFill>
                            <a:schemeClr val="tx1"/>
                          </a:solidFill>
                          <a:latin typeface="Meiryo UI" pitchFamily="50" charset="-128"/>
                          <a:ea typeface="Meiryo UI" pitchFamily="50" charset="-128"/>
                          <a:cs typeface="Meiryo UI" pitchFamily="50" charset="-128"/>
                        </a:rPr>
                        <a:t>1,490</a:t>
                      </a:r>
                      <a:r>
                        <a:rPr kumimoji="1" lang="ja-JP" altLang="en-US" sz="1100" u="sng" dirty="0">
                          <a:solidFill>
                            <a:schemeClr val="tx1"/>
                          </a:solidFill>
                          <a:latin typeface="Meiryo UI" pitchFamily="50" charset="-128"/>
                          <a:ea typeface="Meiryo UI" pitchFamily="50" charset="-128"/>
                          <a:cs typeface="Meiryo UI" pitchFamily="50" charset="-128"/>
                        </a:rPr>
                        <a:t>人</a:t>
                      </a:r>
                    </a:p>
                  </a:txBody>
                  <a:tcPr marL="91454" marR="91454" marT="45709" marB="45709" anchor="ctr"/>
                </a:tc>
                <a:tc>
                  <a:txBody>
                    <a:bodyPr/>
                    <a:lstStyle/>
                    <a:p>
                      <a:pPr algn="l"/>
                      <a:r>
                        <a:rPr kumimoji="1" lang="ja-JP" altLang="en-US" sz="1200" u="sng" dirty="0" smtClean="0">
                          <a:solidFill>
                            <a:schemeClr val="tx1"/>
                          </a:solidFill>
                          <a:latin typeface="Meiryo UI" pitchFamily="50" charset="-128"/>
                          <a:ea typeface="Meiryo UI" pitchFamily="50" charset="-128"/>
                          <a:cs typeface="Meiryo UI" pitchFamily="50" charset="-128"/>
                        </a:rPr>
                        <a:t>大阪府</a:t>
                      </a:r>
                      <a:endParaRPr kumimoji="1" lang="ja-JP" altLang="en-US" sz="1200" u="sng" dirty="0">
                        <a:solidFill>
                          <a:schemeClr val="tx1"/>
                        </a:solidFill>
                        <a:latin typeface="Meiryo UI" pitchFamily="50" charset="-128"/>
                        <a:ea typeface="Meiryo UI" pitchFamily="50" charset="-128"/>
                        <a:cs typeface="Meiryo UI" pitchFamily="50" charset="-128"/>
                      </a:endParaRPr>
                    </a:p>
                  </a:txBody>
                  <a:tcPr marL="91454" marR="91454" marT="45709" marB="45709" anchor="ctr">
                    <a:lnR w="12700" cap="flat" cmpd="sng" algn="ctr">
                      <a:solidFill>
                        <a:schemeClr val="bg1"/>
                      </a:solidFill>
                      <a:prstDash val="solid"/>
                      <a:round/>
                      <a:headEnd type="none" w="med" len="med"/>
                      <a:tailEnd type="none" w="med" len="med"/>
                    </a:lnR>
                  </a:tcPr>
                </a:tc>
                <a:tc vMerge="1">
                  <a:txBody>
                    <a:bodyPr/>
                    <a:lstStyle/>
                    <a:p>
                      <a:pPr algn="l"/>
                      <a:endParaRPr kumimoji="1" lang="ja-JP" altLang="en-US" sz="1300" dirty="0">
                        <a:latin typeface="Meiryo UI" pitchFamily="50" charset="-128"/>
                        <a:ea typeface="Meiryo UI" pitchFamily="50" charset="-128"/>
                        <a:cs typeface="Meiryo UI" pitchFamily="50" charset="-128"/>
                      </a:endParaRPr>
                    </a:p>
                  </a:txBody>
                  <a:tcPr marL="91454" marR="91454" marT="45709" marB="45709" anchor="ctr"/>
                </a:tc>
                <a:extLst>
                  <a:ext uri="{0D108BD9-81ED-4DB2-BD59-A6C34878D82A}">
                    <a16:rowId xmlns:a16="http://schemas.microsoft.com/office/drawing/2014/main" xmlns="" val="10005"/>
                  </a:ext>
                </a:extLst>
              </a:tr>
              <a:tr h="2766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itchFamily="50" charset="-128"/>
                          <a:ea typeface="Meiryo UI" pitchFamily="50" charset="-128"/>
                          <a:cs typeface="Meiryo UI" pitchFamily="50" charset="-128"/>
                        </a:rPr>
                        <a:t>⑤</a:t>
                      </a:r>
                      <a:r>
                        <a:rPr kumimoji="1" lang="en-US" altLang="ja-JP" sz="1200" u="sng" dirty="0" smtClean="0">
                          <a:solidFill>
                            <a:schemeClr val="tx1"/>
                          </a:solidFill>
                          <a:latin typeface="Meiryo UI" pitchFamily="50" charset="-128"/>
                          <a:ea typeface="Meiryo UI" pitchFamily="50" charset="-128"/>
                          <a:cs typeface="Meiryo UI" pitchFamily="50" charset="-128"/>
                        </a:rPr>
                        <a:t>-2 </a:t>
                      </a:r>
                      <a:r>
                        <a:rPr kumimoji="1" lang="ja-JP" altLang="en-US" sz="1200" u="sng" dirty="0" smtClean="0">
                          <a:solidFill>
                            <a:schemeClr val="tx1"/>
                          </a:solidFill>
                          <a:latin typeface="Meiryo UI" pitchFamily="50" charset="-128"/>
                          <a:ea typeface="Meiryo UI" pitchFamily="50" charset="-128"/>
                          <a:cs typeface="Meiryo UI" pitchFamily="50" charset="-128"/>
                        </a:rPr>
                        <a:t>弘済院</a:t>
                      </a:r>
                      <a:endParaRPr kumimoji="1" lang="ja-JP" altLang="en-US" sz="1200" dirty="0" smtClean="0">
                        <a:solidFill>
                          <a:schemeClr val="tx1"/>
                        </a:solidFill>
                        <a:latin typeface="Meiryo UI" pitchFamily="50" charset="-128"/>
                        <a:ea typeface="Meiryo UI" pitchFamily="50" charset="-128"/>
                        <a:cs typeface="Meiryo UI" pitchFamily="50" charset="-128"/>
                      </a:endParaRP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itchFamily="50" charset="-128"/>
                          <a:ea typeface="Meiryo UI" pitchFamily="50" charset="-128"/>
                          <a:cs typeface="Meiryo UI" pitchFamily="50" charset="-128"/>
                        </a:rPr>
                        <a:t>　 　</a:t>
                      </a:r>
                      <a:r>
                        <a:rPr kumimoji="1" lang="en-US" altLang="ja-JP" sz="1100" u="sng" dirty="0" smtClean="0">
                          <a:solidFill>
                            <a:schemeClr val="tx1"/>
                          </a:solidFill>
                          <a:latin typeface="Meiryo UI" pitchFamily="50" charset="-128"/>
                          <a:ea typeface="Meiryo UI" pitchFamily="50" charset="-128"/>
                          <a:cs typeface="Meiryo UI" pitchFamily="50" charset="-128"/>
                        </a:rPr>
                        <a:t>110</a:t>
                      </a:r>
                      <a:r>
                        <a:rPr kumimoji="1" lang="ja-JP" altLang="en-US" sz="1100" u="sng" dirty="0" smtClean="0">
                          <a:solidFill>
                            <a:schemeClr val="tx1"/>
                          </a:solidFill>
                          <a:latin typeface="Meiryo UI" pitchFamily="50" charset="-128"/>
                          <a:ea typeface="Meiryo UI" pitchFamily="50" charset="-128"/>
                          <a:cs typeface="Meiryo UI" pitchFamily="50" charset="-128"/>
                        </a:rPr>
                        <a:t>人</a:t>
                      </a:r>
                    </a:p>
                  </a:txBody>
                  <a:tcPr marL="91454" marR="91454" marT="45709" marB="4570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smtClean="0">
                          <a:solidFill>
                            <a:schemeClr val="tx1"/>
                          </a:solidFill>
                          <a:latin typeface="Meiryo UI" pitchFamily="50" charset="-128"/>
                          <a:ea typeface="Meiryo UI" pitchFamily="50" charset="-128"/>
                          <a:cs typeface="Meiryo UI" pitchFamily="50" charset="-128"/>
                        </a:rPr>
                        <a:t>特別区</a:t>
                      </a:r>
                    </a:p>
                  </a:txBody>
                  <a:tcPr marL="91454" marR="91454" marT="45709" marB="45709" anchor="ctr">
                    <a:lnR w="12700" cap="flat" cmpd="sng" algn="ctr">
                      <a:solidFill>
                        <a:schemeClr val="bg1"/>
                      </a:solidFill>
                      <a:prstDash val="solid"/>
                      <a:round/>
                      <a:headEnd type="none" w="med" len="med"/>
                      <a:tailEnd type="none" w="med" len="med"/>
                    </a:lnR>
                  </a:tcPr>
                </a:tc>
                <a:tc vMerge="1">
                  <a:txBody>
                    <a:bodyPr/>
                    <a:lstStyle/>
                    <a:p>
                      <a:pPr algn="l"/>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lnL w="12700" cap="flat" cmpd="sng" algn="ctr">
                      <a:solidFill>
                        <a:schemeClr val="bg1"/>
                      </a:solidFill>
                      <a:prstDash val="solid"/>
                      <a:round/>
                      <a:headEnd type="none" w="med" len="med"/>
                      <a:tailEnd type="none" w="med" len="med"/>
                    </a:lnL>
                  </a:tcPr>
                </a:tc>
              </a:tr>
              <a:tr h="276603">
                <a:tc>
                  <a:txBody>
                    <a:bodyPr/>
                    <a:lstStyle/>
                    <a:p>
                      <a:pPr algn="l"/>
                      <a:r>
                        <a:rPr kumimoji="1" lang="ja-JP" altLang="en-US" sz="1200" dirty="0">
                          <a:solidFill>
                            <a:schemeClr val="tx1"/>
                          </a:solidFill>
                          <a:latin typeface="Meiryo UI" pitchFamily="50" charset="-128"/>
                          <a:ea typeface="Meiryo UI" pitchFamily="50" charset="-128"/>
                          <a:cs typeface="Meiryo UI" pitchFamily="50" charset="-128"/>
                        </a:rPr>
                        <a:t>⑥学校園（義務教育・幼稚園）</a:t>
                      </a:r>
                    </a:p>
                  </a:txBody>
                  <a:tcPr marL="91454" marR="91454" marT="45709" marB="45709" anchor="ctr"/>
                </a:tc>
                <a:tc>
                  <a:txBody>
                    <a:bodyPr/>
                    <a:lstStyle/>
                    <a:p>
                      <a:pPr algn="ctr"/>
                      <a:r>
                        <a:rPr kumimoji="1" lang="en-US" altLang="ja-JP" sz="1100" dirty="0">
                          <a:solidFill>
                            <a:schemeClr val="tx1"/>
                          </a:solidFill>
                          <a:latin typeface="Meiryo UI" pitchFamily="50" charset="-128"/>
                          <a:ea typeface="Meiryo UI" pitchFamily="50" charset="-128"/>
                          <a:cs typeface="Meiryo UI" pitchFamily="50" charset="-128"/>
                        </a:rPr>
                        <a:t>  1,960</a:t>
                      </a:r>
                      <a:r>
                        <a:rPr kumimoji="1" lang="ja-JP" altLang="en-US" sz="1100" dirty="0">
                          <a:solidFill>
                            <a:schemeClr val="tx1"/>
                          </a:solidFill>
                          <a:latin typeface="Meiryo UI" pitchFamily="50" charset="-128"/>
                          <a:ea typeface="Meiryo UI" pitchFamily="50" charset="-128"/>
                          <a:cs typeface="Meiryo UI" pitchFamily="50" charset="-128"/>
                        </a:rPr>
                        <a:t>人</a:t>
                      </a:r>
                    </a:p>
                  </a:txBody>
                  <a:tcPr marL="91454" marR="91454" marT="45709" marB="45709" anchor="ctr"/>
                </a:tc>
                <a:tc>
                  <a:txBody>
                    <a:bodyPr/>
                    <a:lstStyle/>
                    <a:p>
                      <a:pPr algn="l"/>
                      <a:r>
                        <a:rPr kumimoji="1" lang="ja-JP" altLang="en-US" sz="1200" dirty="0">
                          <a:solidFill>
                            <a:schemeClr val="tx1"/>
                          </a:solidFill>
                          <a:latin typeface="Meiryo UI" pitchFamily="50" charset="-128"/>
                          <a:ea typeface="Meiryo UI" pitchFamily="50" charset="-128"/>
                          <a:cs typeface="Meiryo UI" pitchFamily="50" charset="-128"/>
                        </a:rPr>
                        <a:t>特別区</a:t>
                      </a:r>
                    </a:p>
                  </a:txBody>
                  <a:tcPr marL="91454" marR="91454" marT="45709" marB="45709" anchor="ctr">
                    <a:lnR w="12700" cap="flat" cmpd="sng" algn="ctr">
                      <a:solidFill>
                        <a:schemeClr val="bg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itchFamily="50" charset="-128"/>
                          <a:ea typeface="Meiryo UI" pitchFamily="50" charset="-128"/>
                          <a:cs typeface="Meiryo UI" pitchFamily="50" charset="-128"/>
                        </a:rPr>
                        <a:t>特別区設置時の職員数を移管</a:t>
                      </a:r>
                      <a:endParaRPr kumimoji="1" lang="en-US" altLang="ja-JP" sz="1200" dirty="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itchFamily="50" charset="-128"/>
                          <a:ea typeface="Meiryo UI" pitchFamily="50" charset="-128"/>
                          <a:cs typeface="Meiryo UI" pitchFamily="50" charset="-128"/>
                        </a:rPr>
                        <a:t>ただし、幼稚園は経営形態見直しを反映した職員数を移管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6"/>
                  </a:ext>
                </a:extLst>
              </a:tr>
              <a:tr h="276603">
                <a:tc>
                  <a:txBody>
                    <a:bodyPr/>
                    <a:lstStyle/>
                    <a:p>
                      <a:pPr algn="l"/>
                      <a:r>
                        <a:rPr kumimoji="1" lang="ja-JP" altLang="en-US" sz="1200" dirty="0">
                          <a:solidFill>
                            <a:schemeClr val="tx1"/>
                          </a:solidFill>
                          <a:latin typeface="Meiryo UI" pitchFamily="50" charset="-128"/>
                          <a:ea typeface="Meiryo UI" pitchFamily="50" charset="-128"/>
                          <a:cs typeface="Meiryo UI" pitchFamily="50" charset="-128"/>
                        </a:rPr>
                        <a:t>⑦学校園（高等学校）</a:t>
                      </a:r>
                    </a:p>
                  </a:txBody>
                  <a:tcPr marL="91454" marR="91454" marT="45709" marB="45709" anchor="ctr"/>
                </a:tc>
                <a:tc>
                  <a:txBody>
                    <a:bodyPr/>
                    <a:lstStyle/>
                    <a:p>
                      <a:pPr algn="ctr"/>
                      <a:r>
                        <a:rPr kumimoji="1" lang="en-US" altLang="ja-JP" sz="1100" dirty="0">
                          <a:solidFill>
                            <a:schemeClr val="tx1"/>
                          </a:solidFill>
                          <a:latin typeface="Meiryo UI" pitchFamily="50" charset="-128"/>
                          <a:ea typeface="Meiryo UI" pitchFamily="50" charset="-128"/>
                          <a:cs typeface="Meiryo UI" pitchFamily="50" charset="-128"/>
                        </a:rPr>
                        <a:t>  1,300</a:t>
                      </a:r>
                      <a:r>
                        <a:rPr kumimoji="1" lang="ja-JP" altLang="en-US" sz="1100" dirty="0">
                          <a:solidFill>
                            <a:schemeClr val="tx1"/>
                          </a:solidFill>
                          <a:latin typeface="Meiryo UI" pitchFamily="50" charset="-128"/>
                          <a:ea typeface="Meiryo UI" pitchFamily="50" charset="-128"/>
                          <a:cs typeface="Meiryo UI" pitchFamily="50" charset="-128"/>
                        </a:rPr>
                        <a:t>人</a:t>
                      </a:r>
                    </a:p>
                  </a:txBody>
                  <a:tcPr marL="91454" marR="91454" marT="45709" marB="45709" anchor="ctr"/>
                </a:tc>
                <a:tc rowSpan="3">
                  <a:txBody>
                    <a:bodyPr/>
                    <a:lstStyle/>
                    <a:p>
                      <a:pPr algn="l"/>
                      <a:r>
                        <a:rPr kumimoji="1" lang="ja-JP" altLang="en-US" sz="1200" dirty="0">
                          <a:solidFill>
                            <a:schemeClr val="tx1"/>
                          </a:solidFill>
                          <a:latin typeface="Meiryo UI" pitchFamily="50" charset="-128"/>
                          <a:ea typeface="Meiryo UI" pitchFamily="50" charset="-128"/>
                          <a:cs typeface="Meiryo UI" pitchFamily="50" charset="-128"/>
                        </a:rPr>
                        <a:t>大阪府</a:t>
                      </a:r>
                    </a:p>
                  </a:txBody>
                  <a:tcPr marL="91454" marR="91454" marT="45709" marB="45709" anchor="ctr">
                    <a:lnR w="12700" cap="flat" cmpd="sng" algn="ctr">
                      <a:solidFill>
                        <a:schemeClr val="bg1"/>
                      </a:solidFill>
                      <a:prstDash val="solid"/>
                      <a:round/>
                      <a:headEnd type="none" w="med" len="med"/>
                      <a:tailEnd type="none" w="med" len="med"/>
                    </a:lnR>
                  </a:tcPr>
                </a:tc>
                <a:tc vMerge="1">
                  <a:txBody>
                    <a:bodyPr/>
                    <a:lstStyle/>
                    <a:p>
                      <a:pPr algn="l"/>
                      <a:endParaRPr kumimoji="1" lang="ja-JP" altLang="en-US" sz="1300" dirty="0">
                        <a:latin typeface="Meiryo UI" pitchFamily="50" charset="-128"/>
                        <a:ea typeface="Meiryo UI" pitchFamily="50" charset="-128"/>
                        <a:cs typeface="Meiryo UI" pitchFamily="50" charset="-128"/>
                      </a:endParaRPr>
                    </a:p>
                  </a:txBody>
                  <a:tcPr marL="91454" marR="91454" marT="45709" marB="45709" anchor="ctr"/>
                </a:tc>
                <a:extLst>
                  <a:ext uri="{0D108BD9-81ED-4DB2-BD59-A6C34878D82A}">
                    <a16:rowId xmlns:a16="http://schemas.microsoft.com/office/drawing/2014/main" xmlns="" val="10007"/>
                  </a:ext>
                </a:extLst>
              </a:tr>
              <a:tr h="276603">
                <a:tc>
                  <a:txBody>
                    <a:bodyPr/>
                    <a:lstStyle/>
                    <a:p>
                      <a:pPr algn="l"/>
                      <a:r>
                        <a:rPr kumimoji="1" lang="ja-JP" altLang="en-US" sz="1200" dirty="0">
                          <a:solidFill>
                            <a:schemeClr val="tx1"/>
                          </a:solidFill>
                          <a:latin typeface="Meiryo UI" pitchFamily="50" charset="-128"/>
                          <a:ea typeface="Meiryo UI" pitchFamily="50" charset="-128"/>
                          <a:cs typeface="Meiryo UI" pitchFamily="50" charset="-128"/>
                        </a:rPr>
                        <a:t>⑧消防</a:t>
                      </a:r>
                    </a:p>
                  </a:txBody>
                  <a:tcPr marL="91454" marR="91454" marT="45709" marB="45709" anchor="ctr"/>
                </a:tc>
                <a:tc>
                  <a:txBody>
                    <a:bodyPr/>
                    <a:lstStyle/>
                    <a:p>
                      <a:pPr algn="ctr"/>
                      <a:r>
                        <a:rPr kumimoji="1" lang="en-US" altLang="ja-JP" sz="1100" dirty="0">
                          <a:solidFill>
                            <a:schemeClr val="tx1"/>
                          </a:solidFill>
                          <a:latin typeface="Meiryo UI" pitchFamily="50" charset="-128"/>
                          <a:ea typeface="Meiryo UI" pitchFamily="50" charset="-128"/>
                          <a:cs typeface="Meiryo UI" pitchFamily="50" charset="-128"/>
                        </a:rPr>
                        <a:t>  3,490</a:t>
                      </a:r>
                      <a:r>
                        <a:rPr kumimoji="1" lang="ja-JP" altLang="en-US" sz="1100" dirty="0">
                          <a:solidFill>
                            <a:schemeClr val="tx1"/>
                          </a:solidFill>
                          <a:latin typeface="Meiryo UI" pitchFamily="50" charset="-128"/>
                          <a:ea typeface="Meiryo UI" pitchFamily="50" charset="-128"/>
                          <a:cs typeface="Meiryo UI" pitchFamily="50" charset="-128"/>
                        </a:rPr>
                        <a:t>人</a:t>
                      </a:r>
                    </a:p>
                  </a:txBody>
                  <a:tcPr marL="91454" marR="91454" marT="45709" marB="45709" anchor="ctr"/>
                </a:tc>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itchFamily="50" charset="-128"/>
                          <a:ea typeface="Meiryo UI" pitchFamily="50" charset="-128"/>
                          <a:cs typeface="Meiryo UI" pitchFamily="50" charset="-128"/>
                        </a:rPr>
                        <a:t>特別区設置時の職員数を移管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8"/>
                  </a:ext>
                </a:extLst>
              </a:tr>
              <a:tr h="461020">
                <a:tc>
                  <a:txBody>
                    <a:bodyPr/>
                    <a:lstStyle/>
                    <a:p>
                      <a:pPr algn="l"/>
                      <a:r>
                        <a:rPr kumimoji="1" lang="ja-JP" altLang="en-US" sz="1200" dirty="0">
                          <a:solidFill>
                            <a:schemeClr val="tx1"/>
                          </a:solidFill>
                          <a:latin typeface="Meiryo UI" pitchFamily="50" charset="-128"/>
                          <a:ea typeface="Meiryo UI" pitchFamily="50" charset="-128"/>
                          <a:cs typeface="Meiryo UI" pitchFamily="50" charset="-128"/>
                        </a:rPr>
                        <a:t>⑨下水道、博物館、</a:t>
                      </a:r>
                      <a:endParaRPr kumimoji="1" lang="en-US" altLang="ja-JP" sz="1200" dirty="0">
                        <a:solidFill>
                          <a:schemeClr val="tx1"/>
                        </a:solidFill>
                        <a:latin typeface="Meiryo UI" pitchFamily="50" charset="-128"/>
                        <a:ea typeface="Meiryo UI" pitchFamily="50" charset="-128"/>
                        <a:cs typeface="Meiryo UI" pitchFamily="50" charset="-128"/>
                      </a:endParaRPr>
                    </a:p>
                    <a:p>
                      <a:pPr algn="l"/>
                      <a:r>
                        <a:rPr kumimoji="1" lang="ja-JP" altLang="en-US" sz="1200" dirty="0">
                          <a:solidFill>
                            <a:schemeClr val="tx1"/>
                          </a:solidFill>
                          <a:latin typeface="Meiryo UI" pitchFamily="50" charset="-128"/>
                          <a:ea typeface="Meiryo UI" pitchFamily="50" charset="-128"/>
                          <a:cs typeface="Meiryo UI" pitchFamily="50" charset="-128"/>
                        </a:rPr>
                        <a:t>　 環境科学研究所</a:t>
                      </a:r>
                    </a:p>
                  </a:txBody>
                  <a:tcPr marL="91454" marR="91454" marT="45709" marB="45709" anchor="ctr"/>
                </a:tc>
                <a:tc>
                  <a:txBody>
                    <a:bodyPr/>
                    <a:lstStyle/>
                    <a:p>
                      <a:pPr algn="ctr"/>
                      <a:r>
                        <a:rPr kumimoji="1" lang="en-US" altLang="ja-JP" sz="1100" dirty="0">
                          <a:solidFill>
                            <a:schemeClr val="tx1"/>
                          </a:solidFill>
                          <a:latin typeface="Meiryo UI" pitchFamily="50" charset="-128"/>
                          <a:ea typeface="Meiryo UI" pitchFamily="50" charset="-128"/>
                          <a:cs typeface="Meiryo UI" pitchFamily="50" charset="-128"/>
                        </a:rPr>
                        <a:t>  1,280</a:t>
                      </a:r>
                      <a:r>
                        <a:rPr kumimoji="1" lang="ja-JP" altLang="en-US" sz="1100" dirty="0">
                          <a:solidFill>
                            <a:schemeClr val="tx1"/>
                          </a:solidFill>
                          <a:latin typeface="Meiryo UI" pitchFamily="50" charset="-128"/>
                          <a:ea typeface="Meiryo UI" pitchFamily="50" charset="-128"/>
                          <a:cs typeface="Meiryo UI" pitchFamily="50" charset="-128"/>
                        </a:rPr>
                        <a:t>人</a:t>
                      </a:r>
                    </a:p>
                  </a:txBody>
                  <a:tcPr marL="91454" marR="91454" marT="45709" marB="45709" anchor="ctr"/>
                </a:tc>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tc>
                <a:tc>
                  <a:txBody>
                    <a:bodyPr/>
                    <a:lstStyle/>
                    <a:p>
                      <a:pPr algn="l"/>
                      <a:r>
                        <a:rPr kumimoji="1" lang="ja-JP" altLang="en-US" sz="1200" dirty="0">
                          <a:solidFill>
                            <a:schemeClr val="tx1"/>
                          </a:solidFill>
                          <a:latin typeface="Meiryo UI" pitchFamily="50" charset="-128"/>
                          <a:ea typeface="Meiryo UI" pitchFamily="50" charset="-128"/>
                          <a:cs typeface="Meiryo UI" pitchFamily="50" charset="-128"/>
                        </a:rPr>
                        <a:t>経営形態の見直しに伴い、職員数が大幅に変動するため、</a:t>
                      </a:r>
                      <a:endParaRPr kumimoji="1" lang="en-US" altLang="ja-JP" sz="1200" dirty="0">
                        <a:solidFill>
                          <a:schemeClr val="tx1"/>
                        </a:solidFill>
                        <a:latin typeface="Meiryo UI" pitchFamily="50" charset="-128"/>
                        <a:ea typeface="Meiryo UI" pitchFamily="50" charset="-128"/>
                        <a:cs typeface="Meiryo UI" pitchFamily="50" charset="-128"/>
                      </a:endParaRPr>
                    </a:p>
                    <a:p>
                      <a:pPr algn="l"/>
                      <a:r>
                        <a:rPr kumimoji="1" lang="ja-JP" altLang="en-US" sz="1200" dirty="0">
                          <a:solidFill>
                            <a:schemeClr val="tx1"/>
                          </a:solidFill>
                          <a:latin typeface="Meiryo UI" pitchFamily="50" charset="-128"/>
                          <a:ea typeface="Meiryo UI" pitchFamily="50" charset="-128"/>
                          <a:cs typeface="Meiryo UI" pitchFamily="50" charset="-128"/>
                        </a:rPr>
                        <a:t>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9"/>
                  </a:ext>
                </a:extLst>
              </a:tr>
              <a:tr h="291971">
                <a:tc>
                  <a:txBody>
                    <a:bodyPr/>
                    <a:lstStyle/>
                    <a:p>
                      <a:pPr algn="ctr"/>
                      <a:r>
                        <a:rPr kumimoji="1" lang="ja-JP" altLang="en-US" sz="1200" dirty="0">
                          <a:solidFill>
                            <a:schemeClr val="tx1"/>
                          </a:solidFill>
                          <a:latin typeface="Meiryo UI" pitchFamily="50" charset="-128"/>
                          <a:ea typeface="Meiryo UI" pitchFamily="50" charset="-128"/>
                          <a:cs typeface="Meiryo UI" pitchFamily="50" charset="-128"/>
                        </a:rPr>
                        <a:t>合計</a:t>
                      </a: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itchFamily="50" charset="-128"/>
                          <a:ea typeface="Meiryo UI" pitchFamily="50" charset="-128"/>
                          <a:cs typeface="Meiryo UI" pitchFamily="50" charset="-128"/>
                        </a:rPr>
                        <a:t>31,610</a:t>
                      </a:r>
                      <a:r>
                        <a:rPr kumimoji="1" lang="ja-JP" altLang="en-US" sz="1100" dirty="0">
                          <a:solidFill>
                            <a:schemeClr val="tx1"/>
                          </a:solidFill>
                          <a:latin typeface="Meiryo UI" pitchFamily="50" charset="-128"/>
                          <a:ea typeface="Meiryo UI" pitchFamily="50" charset="-128"/>
                          <a:cs typeface="Meiryo UI" pitchFamily="50" charset="-128"/>
                        </a:rPr>
                        <a:t>人</a:t>
                      </a:r>
                    </a:p>
                  </a:txBody>
                  <a:tcPr marL="91454" marR="91454" marT="45709" marB="45709" anchor="ctr"/>
                </a:tc>
                <a:tc>
                  <a:txBody>
                    <a:bodyPr/>
                    <a:lstStyle/>
                    <a:p>
                      <a:pPr algn="l"/>
                      <a:endParaRPr kumimoji="1" lang="ja-JP" altLang="en-US" sz="1300" dirty="0">
                        <a:solidFill>
                          <a:schemeClr val="tx1"/>
                        </a:solidFill>
                        <a:latin typeface="Meiryo UI" pitchFamily="50" charset="-128"/>
                        <a:ea typeface="Meiryo UI" pitchFamily="50" charset="-128"/>
                        <a:cs typeface="Meiryo UI" pitchFamily="50" charset="-128"/>
                      </a:endParaRPr>
                    </a:p>
                  </a:txBody>
                  <a:tcPr marL="91454" marR="91454" marT="45709" marB="45709" anchor="ctr">
                    <a:lnR w="12700" cap="flat" cmpd="sng" algn="ctr">
                      <a:solidFill>
                        <a:schemeClr val="bg1"/>
                      </a:solidFill>
                      <a:prstDash val="solid"/>
                      <a:round/>
                      <a:headEnd type="none" w="med" len="med"/>
                      <a:tailEnd type="none" w="med" len="med"/>
                    </a:lnR>
                  </a:tcPr>
                </a:tc>
                <a:tc>
                  <a:txBody>
                    <a:bodyPr/>
                    <a:lstStyle/>
                    <a:p>
                      <a:pPr algn="l"/>
                      <a:r>
                        <a:rPr kumimoji="1" lang="ja-JP" altLang="en-US" sz="1200" dirty="0">
                          <a:solidFill>
                            <a:schemeClr val="tx1"/>
                          </a:solidFill>
                          <a:latin typeface="Meiryo UI" pitchFamily="50" charset="-128"/>
                          <a:ea typeface="Meiryo UI" pitchFamily="50" charset="-128"/>
                          <a:cs typeface="Meiryo UI" pitchFamily="50" charset="-128"/>
                        </a:rPr>
                        <a:t>上記の共通事項：技能労務職は特別区設置時の職員数を移管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10"/>
                  </a:ext>
                </a:extLst>
              </a:tr>
            </a:tbl>
          </a:graphicData>
        </a:graphic>
      </p:graphicFrame>
      <p:sp>
        <p:nvSpPr>
          <p:cNvPr id="14" name="フリーフォーム 13"/>
          <p:cNvSpPr/>
          <p:nvPr/>
        </p:nvSpPr>
        <p:spPr>
          <a:xfrm>
            <a:off x="4364092" y="1890892"/>
            <a:ext cx="252000" cy="4099309"/>
          </a:xfrm>
          <a:custGeom>
            <a:avLst/>
            <a:gdLst>
              <a:gd name="connsiteX0" fmla="*/ 0 w 1727200"/>
              <a:gd name="connsiteY0" fmla="*/ 2286000 h 2298700"/>
              <a:gd name="connsiteX1" fmla="*/ 1257300 w 1727200"/>
              <a:gd name="connsiteY1" fmla="*/ 2298700 h 2298700"/>
              <a:gd name="connsiteX2" fmla="*/ 1282700 w 1727200"/>
              <a:gd name="connsiteY2" fmla="*/ 12700 h 2298700"/>
              <a:gd name="connsiteX3" fmla="*/ 1727200 w 1727200"/>
              <a:gd name="connsiteY3" fmla="*/ 0 h 2298700"/>
              <a:gd name="connsiteX0" fmla="*/ 0 w 1727200"/>
              <a:gd name="connsiteY0" fmla="*/ 2286000 h 2298700"/>
              <a:gd name="connsiteX1" fmla="*/ 1257300 w 1727200"/>
              <a:gd name="connsiteY1" fmla="*/ 2298700 h 2298700"/>
              <a:gd name="connsiteX2" fmla="*/ 1190625 w 1727200"/>
              <a:gd name="connsiteY2" fmla="*/ 41275 h 2298700"/>
              <a:gd name="connsiteX3" fmla="*/ 1727200 w 1727200"/>
              <a:gd name="connsiteY3" fmla="*/ 0 h 2298700"/>
              <a:gd name="connsiteX0" fmla="*/ 0 w 1806575"/>
              <a:gd name="connsiteY0" fmla="*/ 2247900 h 2260600"/>
              <a:gd name="connsiteX1" fmla="*/ 1257300 w 1806575"/>
              <a:gd name="connsiteY1" fmla="*/ 2260600 h 2260600"/>
              <a:gd name="connsiteX2" fmla="*/ 1190625 w 1806575"/>
              <a:gd name="connsiteY2" fmla="*/ 3175 h 2260600"/>
              <a:gd name="connsiteX3" fmla="*/ 1806575 w 1806575"/>
              <a:gd name="connsiteY3" fmla="*/ 0 h 2260600"/>
              <a:gd name="connsiteX0" fmla="*/ 0 w 1806575"/>
              <a:gd name="connsiteY0" fmla="*/ 2247900 h 2260600"/>
              <a:gd name="connsiteX1" fmla="*/ 1257300 w 1806575"/>
              <a:gd name="connsiteY1" fmla="*/ 2260600 h 2260600"/>
              <a:gd name="connsiteX2" fmla="*/ 1174750 w 1806575"/>
              <a:gd name="connsiteY2" fmla="*/ 3175 h 2260600"/>
              <a:gd name="connsiteX3" fmla="*/ 1806575 w 1806575"/>
              <a:gd name="connsiteY3" fmla="*/ 0 h 2260600"/>
              <a:gd name="connsiteX0" fmla="*/ 0 w 1806575"/>
              <a:gd name="connsiteY0" fmla="*/ 2247900 h 2260600"/>
              <a:gd name="connsiteX1" fmla="*/ 1155700 w 1806575"/>
              <a:gd name="connsiteY1" fmla="*/ 2260600 h 2260600"/>
              <a:gd name="connsiteX2" fmla="*/ 1174750 w 1806575"/>
              <a:gd name="connsiteY2" fmla="*/ 3175 h 2260600"/>
              <a:gd name="connsiteX3" fmla="*/ 1806575 w 1806575"/>
              <a:gd name="connsiteY3" fmla="*/ 0 h 2260600"/>
              <a:gd name="connsiteX0" fmla="*/ 0 w 1809750"/>
              <a:gd name="connsiteY0" fmla="*/ 2266950 h 2266950"/>
              <a:gd name="connsiteX1" fmla="*/ 1158875 w 1809750"/>
              <a:gd name="connsiteY1" fmla="*/ 2260600 h 2266950"/>
              <a:gd name="connsiteX2" fmla="*/ 1177925 w 1809750"/>
              <a:gd name="connsiteY2" fmla="*/ 3175 h 2266950"/>
              <a:gd name="connsiteX3" fmla="*/ 1809750 w 1809750"/>
              <a:gd name="connsiteY3" fmla="*/ 0 h 2266950"/>
              <a:gd name="connsiteX0" fmla="*/ 0 w 1793875"/>
              <a:gd name="connsiteY0" fmla="*/ 2254250 h 2260600"/>
              <a:gd name="connsiteX1" fmla="*/ 1143000 w 1793875"/>
              <a:gd name="connsiteY1" fmla="*/ 2260600 h 2260600"/>
              <a:gd name="connsiteX2" fmla="*/ 1162050 w 1793875"/>
              <a:gd name="connsiteY2" fmla="*/ 3175 h 2260600"/>
              <a:gd name="connsiteX3" fmla="*/ 1793875 w 1793875"/>
              <a:gd name="connsiteY3" fmla="*/ 0 h 2260600"/>
              <a:gd name="connsiteX0" fmla="*/ 0 w 1793875"/>
              <a:gd name="connsiteY0" fmla="*/ 2254250 h 2260600"/>
              <a:gd name="connsiteX1" fmla="*/ 1143000 w 1793875"/>
              <a:gd name="connsiteY1" fmla="*/ 2260600 h 2260600"/>
              <a:gd name="connsiteX2" fmla="*/ 1440453 w 1793875"/>
              <a:gd name="connsiteY2" fmla="*/ 10795 h 2260600"/>
              <a:gd name="connsiteX3" fmla="*/ 1793875 w 1793875"/>
              <a:gd name="connsiteY3" fmla="*/ 0 h 2260600"/>
              <a:gd name="connsiteX0" fmla="*/ 0 w 1793875"/>
              <a:gd name="connsiteY0" fmla="*/ 2254250 h 2275840"/>
              <a:gd name="connsiteX1" fmla="*/ 1447503 w 1793875"/>
              <a:gd name="connsiteY1" fmla="*/ 2275840 h 2275840"/>
              <a:gd name="connsiteX2" fmla="*/ 1440453 w 1793875"/>
              <a:gd name="connsiteY2" fmla="*/ 10795 h 2275840"/>
              <a:gd name="connsiteX3" fmla="*/ 1793875 w 1793875"/>
              <a:gd name="connsiteY3" fmla="*/ 0 h 2275840"/>
              <a:gd name="connsiteX0" fmla="*/ 0 w 1793875"/>
              <a:gd name="connsiteY0" fmla="*/ 2254250 h 2254250"/>
              <a:gd name="connsiteX1" fmla="*/ 1412703 w 1793875"/>
              <a:gd name="connsiteY1" fmla="*/ 2252980 h 2254250"/>
              <a:gd name="connsiteX2" fmla="*/ 1440453 w 1793875"/>
              <a:gd name="connsiteY2" fmla="*/ 10795 h 2254250"/>
              <a:gd name="connsiteX3" fmla="*/ 1793875 w 1793875"/>
              <a:gd name="connsiteY3" fmla="*/ 0 h 2254250"/>
            </a:gdLst>
            <a:ahLst/>
            <a:cxnLst>
              <a:cxn ang="0">
                <a:pos x="connsiteX0" y="connsiteY0"/>
              </a:cxn>
              <a:cxn ang="0">
                <a:pos x="connsiteX1" y="connsiteY1"/>
              </a:cxn>
              <a:cxn ang="0">
                <a:pos x="connsiteX2" y="connsiteY2"/>
              </a:cxn>
              <a:cxn ang="0">
                <a:pos x="connsiteX3" y="connsiteY3"/>
              </a:cxn>
            </a:cxnLst>
            <a:rect l="l" t="t" r="r" b="b"/>
            <a:pathLst>
              <a:path w="1793875" h="2254250">
                <a:moveTo>
                  <a:pt x="0" y="2254250"/>
                </a:moveTo>
                <a:lnTo>
                  <a:pt x="1412703" y="2252980"/>
                </a:lnTo>
                <a:lnTo>
                  <a:pt x="1440453" y="10795"/>
                </a:lnTo>
                <a:lnTo>
                  <a:pt x="1793875" y="0"/>
                </a:lnTo>
              </a:path>
            </a:pathLst>
          </a:custGeom>
          <a:noFill/>
          <a:ln w="28575">
            <a:solidFill>
              <a:schemeClr val="tx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dirty="0"/>
          </a:p>
        </p:txBody>
      </p:sp>
      <p:sp>
        <p:nvSpPr>
          <p:cNvPr id="23" name="テキスト ボックス 22"/>
          <p:cNvSpPr txBox="1"/>
          <p:nvPr/>
        </p:nvSpPr>
        <p:spPr>
          <a:xfrm>
            <a:off x="3339666" y="1969545"/>
            <a:ext cx="321930" cy="246221"/>
          </a:xfrm>
          <a:prstGeom prst="rect">
            <a:avLst/>
          </a:prstGeom>
          <a:noFill/>
        </p:spPr>
        <p:txBody>
          <a:bodyPr wrap="square" lIns="0" rIns="0" rtlCol="0">
            <a:spAutoFit/>
          </a:bodyPr>
          <a:lstStyle/>
          <a:p>
            <a:r>
              <a:rPr lang="en-US" altLang="ja-JP" sz="1000" dirty="0"/>
              <a:t>※</a:t>
            </a:r>
          </a:p>
        </p:txBody>
      </p:sp>
      <p:sp>
        <p:nvSpPr>
          <p:cNvPr id="26" name="テキスト ボックス 25"/>
          <p:cNvSpPr txBox="1"/>
          <p:nvPr/>
        </p:nvSpPr>
        <p:spPr>
          <a:xfrm>
            <a:off x="-3625" y="264850"/>
            <a:ext cx="4406900" cy="369332"/>
          </a:xfrm>
          <a:prstGeom prst="rect">
            <a:avLst/>
          </a:prstGeom>
          <a:noFill/>
        </p:spPr>
        <p:txBody>
          <a:bodyPr wrap="square" rtlCol="0">
            <a:spAutoFit/>
          </a:bodyPr>
          <a:lstStyle/>
          <a:p>
            <a:r>
              <a:rPr kumimoji="1" lang="ja-JP" altLang="en-US" b="1" dirty="0">
                <a:latin typeface="Meiryo UI" pitchFamily="50" charset="-128"/>
                <a:ea typeface="Meiryo UI" pitchFamily="50" charset="-128"/>
                <a:cs typeface="Meiryo UI" pitchFamily="50" charset="-128"/>
              </a:rPr>
              <a:t>（２）　組織体制の構築に向けた考え方</a:t>
            </a:r>
          </a:p>
        </p:txBody>
      </p:sp>
      <p:cxnSp>
        <p:nvCxnSpPr>
          <p:cNvPr id="17" name="直線コネクタ 16"/>
          <p:cNvCxnSpPr/>
          <p:nvPr/>
        </p:nvCxnSpPr>
        <p:spPr>
          <a:xfrm>
            <a:off x="4562788" y="1757197"/>
            <a:ext cx="0" cy="180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右矢印 12"/>
          <p:cNvSpPr/>
          <p:nvPr/>
        </p:nvSpPr>
        <p:spPr>
          <a:xfrm>
            <a:off x="4276207" y="1486600"/>
            <a:ext cx="583680" cy="362193"/>
          </a:xfrm>
          <a:prstGeom prst="rightArrow">
            <a:avLst>
              <a:gd name="adj1" fmla="val 44585"/>
              <a:gd name="adj2" fmla="val 60636"/>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0"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参考</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
        <p:nvSpPr>
          <p:cNvPr id="22" name="テキスト ボックス 21"/>
          <p:cNvSpPr txBox="1"/>
          <p:nvPr/>
        </p:nvSpPr>
        <p:spPr>
          <a:xfrm>
            <a:off x="223873" y="5184764"/>
            <a:ext cx="3221075" cy="246221"/>
          </a:xfrm>
          <a:prstGeom prst="rect">
            <a:avLst/>
          </a:prstGeom>
          <a:noFill/>
        </p:spPr>
        <p:txBody>
          <a:bodyPr wrap="square" lIns="0" rIns="0" rtlCol="0">
            <a:spAutoFit/>
          </a:bodyPr>
          <a:lstStyle/>
          <a:p>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終了事務を除く現員数　</a:t>
            </a:r>
            <a:r>
              <a:rPr lang="en-US" altLang="ja-JP" sz="1000" u="sng" dirty="0" smtClean="0">
                <a:latin typeface="Meiryo UI" pitchFamily="50" charset="-128"/>
                <a:ea typeface="Meiryo UI" pitchFamily="50" charset="-128"/>
                <a:cs typeface="Meiryo UI" pitchFamily="50" charset="-128"/>
              </a:rPr>
              <a:t>1,930</a:t>
            </a:r>
            <a:r>
              <a:rPr lang="ja-JP" altLang="en-US" sz="1000" u="sng" dirty="0" smtClean="0">
                <a:latin typeface="Meiryo UI" pitchFamily="50" charset="-128"/>
                <a:ea typeface="Meiryo UI" pitchFamily="50" charset="-128"/>
                <a:cs typeface="Meiryo UI" pitchFamily="50" charset="-128"/>
              </a:rPr>
              <a:t>人</a:t>
            </a:r>
            <a:r>
              <a:rPr lang="ja-JP" altLang="en-US" sz="900" i="1" dirty="0">
                <a:latin typeface="Meiryo UI" pitchFamily="50" charset="-128"/>
                <a:ea typeface="Meiryo UI" pitchFamily="50" charset="-128"/>
                <a:cs typeface="Meiryo UI" pitchFamily="50" charset="-128"/>
              </a:rPr>
              <a:t>＜</a:t>
            </a:r>
            <a:r>
              <a:rPr lang="en-US" altLang="ja-JP" sz="900" i="1" dirty="0" smtClean="0">
                <a:latin typeface="Meiryo UI" pitchFamily="50" charset="-128"/>
                <a:ea typeface="Meiryo UI" pitchFamily="50" charset="-128"/>
                <a:cs typeface="Meiryo UI" pitchFamily="50" charset="-128"/>
              </a:rPr>
              <a:t>1,920</a:t>
            </a:r>
            <a:r>
              <a:rPr lang="ja-JP" altLang="en-US" sz="900" i="1" dirty="0" smtClean="0">
                <a:latin typeface="Meiryo UI" pitchFamily="50" charset="-128"/>
                <a:ea typeface="Meiryo UI" pitchFamily="50" charset="-128"/>
                <a:cs typeface="Meiryo UI" pitchFamily="50" charset="-128"/>
              </a:rPr>
              <a:t>人＞</a:t>
            </a:r>
            <a:endParaRPr lang="en-US" altLang="ja-JP" sz="900" i="1" dirty="0">
              <a:latin typeface="Meiryo UI" pitchFamily="50" charset="-128"/>
              <a:ea typeface="Meiryo UI" pitchFamily="50" charset="-128"/>
              <a:cs typeface="Meiryo UI" pitchFamily="50" charset="-128"/>
            </a:endParaRPr>
          </a:p>
        </p:txBody>
      </p:sp>
      <p:grpSp>
        <p:nvGrpSpPr>
          <p:cNvPr id="12" name="グループ化 11"/>
          <p:cNvGrpSpPr/>
          <p:nvPr/>
        </p:nvGrpSpPr>
        <p:grpSpPr>
          <a:xfrm>
            <a:off x="9150796" y="1458011"/>
            <a:ext cx="736941" cy="900000"/>
            <a:chOff x="9150796" y="1458011"/>
            <a:chExt cx="736941" cy="900000"/>
          </a:xfrm>
        </p:grpSpPr>
        <p:sp>
          <p:nvSpPr>
            <p:cNvPr id="15" name="右大かっこ 14"/>
            <p:cNvSpPr/>
            <p:nvPr/>
          </p:nvSpPr>
          <p:spPr>
            <a:xfrm>
              <a:off x="9150796" y="1458011"/>
              <a:ext cx="108000" cy="900000"/>
            </a:xfrm>
            <a:prstGeom prst="rightBracket">
              <a:avLst>
                <a:gd name="adj" fmla="val 76449"/>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6" name="テキスト ボックス 15"/>
            <p:cNvSpPr txBox="1"/>
            <p:nvPr/>
          </p:nvSpPr>
          <p:spPr>
            <a:xfrm>
              <a:off x="9347737" y="1677912"/>
              <a:ext cx="540000" cy="400110"/>
            </a:xfrm>
            <a:prstGeom prst="rect">
              <a:avLst/>
            </a:prstGeom>
            <a:noFill/>
          </p:spPr>
          <p:txBody>
            <a:bodyPr wrap="square" lIns="0" rIns="0" rtlCol="0">
              <a:spAutoFit/>
            </a:bodyPr>
            <a:lstStyle/>
            <a:p>
              <a:r>
                <a:rPr lang="ja-JP" altLang="en-US" sz="1000" dirty="0"/>
                <a:t>参考</a:t>
              </a:r>
              <a:r>
                <a:rPr lang="ja-JP" altLang="en-US" sz="1000" dirty="0" smtClean="0"/>
                <a:t>－</a:t>
              </a:r>
              <a:endParaRPr lang="en-US" altLang="ja-JP" sz="1000" dirty="0"/>
            </a:p>
            <a:p>
              <a:r>
                <a:rPr lang="ja-JP" altLang="en-US" sz="1000" dirty="0"/>
                <a:t>３</a:t>
              </a:r>
              <a:r>
                <a:rPr lang="ja-JP" altLang="en-US" sz="1000" dirty="0" smtClean="0"/>
                <a:t>参照</a:t>
              </a:r>
              <a:endParaRPr kumimoji="1" lang="ja-JP" altLang="en-US" sz="1000" dirty="0"/>
            </a:p>
          </p:txBody>
        </p:sp>
      </p:grpSp>
      <p:grpSp>
        <p:nvGrpSpPr>
          <p:cNvPr id="18" name="グループ化 17"/>
          <p:cNvGrpSpPr/>
          <p:nvPr/>
        </p:nvGrpSpPr>
        <p:grpSpPr>
          <a:xfrm>
            <a:off x="9197163" y="5765194"/>
            <a:ext cx="694913" cy="400110"/>
            <a:chOff x="9197163" y="5765194"/>
            <a:chExt cx="694913" cy="400110"/>
          </a:xfrm>
        </p:grpSpPr>
        <p:sp>
          <p:nvSpPr>
            <p:cNvPr id="19" name="右大かっこ 18"/>
            <p:cNvSpPr/>
            <p:nvPr/>
          </p:nvSpPr>
          <p:spPr>
            <a:xfrm>
              <a:off x="9197163" y="5812091"/>
              <a:ext cx="148326" cy="308344"/>
            </a:xfrm>
            <a:prstGeom prst="rightBracket">
              <a:avLst>
                <a:gd name="adj" fmla="val 22502"/>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1" name="テキスト ボックス 20"/>
            <p:cNvSpPr txBox="1"/>
            <p:nvPr/>
          </p:nvSpPr>
          <p:spPr>
            <a:xfrm>
              <a:off x="9402432" y="5765194"/>
              <a:ext cx="489644" cy="400110"/>
            </a:xfrm>
            <a:prstGeom prst="rect">
              <a:avLst/>
            </a:prstGeom>
            <a:noFill/>
          </p:spPr>
          <p:txBody>
            <a:bodyPr wrap="square" lIns="0" rIns="0" rtlCol="0">
              <a:spAutoFit/>
            </a:bodyPr>
            <a:lstStyle/>
            <a:p>
              <a:r>
                <a:rPr lang="ja-JP" altLang="en-US" sz="1000" dirty="0"/>
                <a:t>参考</a:t>
              </a:r>
              <a:r>
                <a:rPr lang="ja-JP" altLang="en-US" sz="1000" dirty="0" smtClean="0"/>
                <a:t>－</a:t>
              </a:r>
              <a:endParaRPr lang="en-US" altLang="ja-JP" sz="1000" dirty="0"/>
            </a:p>
            <a:p>
              <a:r>
                <a:rPr lang="ja-JP" altLang="en-US" sz="1000" dirty="0"/>
                <a:t>３</a:t>
              </a:r>
              <a:r>
                <a:rPr lang="ja-JP" altLang="en-US" sz="1000" dirty="0" smtClean="0"/>
                <a:t>参照</a:t>
              </a:r>
              <a:endParaRPr kumimoji="1" lang="ja-JP" altLang="en-US" sz="1000" dirty="0"/>
            </a:p>
          </p:txBody>
        </p:sp>
      </p:grpSp>
    </p:spTree>
    <p:extLst>
      <p:ext uri="{BB962C8B-B14F-4D97-AF65-F5344CB8AC3E}">
        <p14:creationId xmlns:p14="http://schemas.microsoft.com/office/powerpoint/2010/main" val="1703246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31"/>
          <p:cNvSpPr/>
          <p:nvPr/>
        </p:nvSpPr>
        <p:spPr>
          <a:xfrm>
            <a:off x="4784678" y="1466009"/>
            <a:ext cx="4968000" cy="4000336"/>
          </a:xfrm>
          <a:prstGeom prst="rect">
            <a:avLst/>
          </a:prstGeom>
          <a:solidFill>
            <a:schemeClr val="accent6">
              <a:lumMod val="20000"/>
              <a:lumOff val="80000"/>
              <a:alpha val="52000"/>
            </a:scheme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37" name="正方形/長方形 36"/>
          <p:cNvSpPr/>
          <p:nvPr/>
        </p:nvSpPr>
        <p:spPr>
          <a:xfrm>
            <a:off x="4737100" y="1437669"/>
            <a:ext cx="1854200" cy="3127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特別区設置当初</a:t>
            </a:r>
            <a:endParaRPr lang="en-US" altLang="ja-JP" sz="1700" dirty="0">
              <a:solidFill>
                <a:schemeClr val="tx1"/>
              </a:solidFill>
              <a:latin typeface="HGSｺﾞｼｯｸE" pitchFamily="50" charset="-128"/>
              <a:ea typeface="HGSｺﾞｼｯｸE" pitchFamily="50" charset="-128"/>
            </a:endParaRPr>
          </a:p>
        </p:txBody>
      </p:sp>
      <p:graphicFrame>
        <p:nvGraphicFramePr>
          <p:cNvPr id="62" name="Group 136"/>
          <p:cNvGraphicFramePr>
            <a:graphicFrameLocks noGrp="1"/>
          </p:cNvGraphicFramePr>
          <p:nvPr>
            <p:extLst>
              <p:ext uri="{D42A27DB-BD31-4B8C-83A1-F6EECF244321}">
                <p14:modId xmlns:p14="http://schemas.microsoft.com/office/powerpoint/2010/main" val="3980426011"/>
              </p:ext>
            </p:extLst>
          </p:nvPr>
        </p:nvGraphicFramePr>
        <p:xfrm>
          <a:off x="5002077" y="1883067"/>
          <a:ext cx="4568384" cy="3427922"/>
        </p:xfrm>
        <a:graphic>
          <a:graphicData uri="http://schemas.openxmlformats.org/drawingml/2006/table">
            <a:tbl>
              <a:tblPr/>
              <a:tblGrid>
                <a:gridCol w="223704">
                  <a:extLst>
                    <a:ext uri="{9D8B030D-6E8A-4147-A177-3AD203B41FA5}">
                      <a16:colId xmlns="" xmlns:a16="http://schemas.microsoft.com/office/drawing/2014/main" val="20000"/>
                    </a:ext>
                  </a:extLst>
                </a:gridCol>
                <a:gridCol w="1086170">
                  <a:extLst>
                    <a:ext uri="{9D8B030D-6E8A-4147-A177-3AD203B41FA5}">
                      <a16:colId xmlns="" xmlns:a16="http://schemas.microsoft.com/office/drawing/2014/main" val="20001"/>
                    </a:ext>
                  </a:extLst>
                </a:gridCol>
                <a:gridCol w="1086170">
                  <a:extLst>
                    <a:ext uri="{9D8B030D-6E8A-4147-A177-3AD203B41FA5}">
                      <a16:colId xmlns="" xmlns:a16="http://schemas.microsoft.com/office/drawing/2014/main" val="20002"/>
                    </a:ext>
                  </a:extLst>
                </a:gridCol>
                <a:gridCol w="1086170">
                  <a:extLst>
                    <a:ext uri="{9D8B030D-6E8A-4147-A177-3AD203B41FA5}">
                      <a16:colId xmlns="" xmlns:a16="http://schemas.microsoft.com/office/drawing/2014/main" val="20003"/>
                    </a:ext>
                  </a:extLst>
                </a:gridCol>
                <a:gridCol w="1086170">
                  <a:extLst>
                    <a:ext uri="{9D8B030D-6E8A-4147-A177-3AD203B41FA5}">
                      <a16:colId xmlns="" xmlns:a16="http://schemas.microsoft.com/office/drawing/2014/main" val="20004"/>
                    </a:ext>
                  </a:extLst>
                </a:gridCol>
              </a:tblGrid>
              <a:tr h="227770">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a:txBody>
                    <a:bodyPr/>
                    <a:lstStyle/>
                    <a:p>
                      <a:pPr algn="ctr">
                        <a:lnSpc>
                          <a:spcPts val="1100"/>
                        </a:lnSpc>
                      </a:pPr>
                      <a:r>
                        <a:rPr kumimoji="1" lang="ja-JP" altLang="en-US" sz="1200" dirty="0">
                          <a:latin typeface="Meiryo UI" panose="020B0604030504040204" pitchFamily="50" charset="-128"/>
                          <a:ea typeface="Meiryo UI" panose="020B0604030504040204" pitchFamily="50" charset="-128"/>
                        </a:rPr>
                        <a:t>職</a:t>
                      </a:r>
                      <a:r>
                        <a:rPr kumimoji="1" lang="ja-JP" altLang="en-US" sz="1200" dirty="0" smtClean="0">
                          <a:latin typeface="Meiryo UI" panose="020B0604030504040204" pitchFamily="50" charset="-128"/>
                          <a:ea typeface="Meiryo UI" panose="020B0604030504040204" pitchFamily="50" charset="-128"/>
                        </a:rPr>
                        <a:t>員数</a:t>
                      </a: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lumMod val="60000"/>
                        <a:lumOff val="40000"/>
                      </a:schemeClr>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 xmlns:a16="http://schemas.microsoft.com/office/drawing/2014/main" val="10000"/>
                  </a:ext>
                </a:extLst>
              </a:tr>
              <a:tr h="227770">
                <a:tc gridSpan="2"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99152" marR="99152"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 xmlns:a16="http://schemas.microsoft.com/office/drawing/2014/main" val="10001"/>
                  </a:ext>
                </a:extLst>
              </a:tr>
              <a:tr h="480622">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a:ln>
                            <a:noFill/>
                          </a:ln>
                          <a:solidFill>
                            <a:schemeClr val="tx1"/>
                          </a:solidFill>
                          <a:effectLst/>
                          <a:latin typeface="Meiryo UI"/>
                          <a:ea typeface="Meiryo UI"/>
                          <a:cs typeface="Meiryo UI"/>
                        </a:rPr>
                        <a:t>①　特別区</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　　 ４区計</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11,040</a:t>
                      </a:r>
                      <a:r>
                        <a:rPr kumimoji="1" lang="ja-JP" altLang="en-US"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11,080</a:t>
                      </a: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900" b="0" i="1"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9,840</a:t>
                      </a:r>
                      <a:r>
                        <a:rPr kumimoji="1" lang="ja-JP" altLang="en-US"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1" i="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1" i="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9,880</a:t>
                      </a:r>
                      <a:r>
                        <a:rPr kumimoji="1" lang="ja-JP" altLang="en-US" sz="900" b="1" i="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900" b="1" i="1"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1,190</a:t>
                      </a:r>
                      <a:r>
                        <a:rPr kumimoji="1" lang="ja-JP" altLang="en-US"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1" i="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1" i="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1,210</a:t>
                      </a:r>
                      <a:r>
                        <a:rPr kumimoji="1" lang="ja-JP" altLang="en-US" sz="900" b="1" i="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900" b="1" i="1"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 xmlns:a16="http://schemas.microsoft.com/office/drawing/2014/main" val="10002"/>
                  </a:ext>
                </a:extLst>
              </a:tr>
              <a:tr h="405517">
                <a:tc rowSpan="4">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第一区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2,400</a:t>
                      </a:r>
                      <a:r>
                        <a:rPr kumimoji="1" lang="ja-JP" altLang="en-US"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2,410</a:t>
                      </a:r>
                      <a:r>
                        <a:rPr kumimoji="1" lang="ja-JP" altLang="en-US" sz="9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900" b="0" i="1"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2,130</a:t>
                      </a:r>
                      <a:r>
                        <a:rPr kumimoji="1" lang="ja-JP" altLang="en-US"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2,140</a:t>
                      </a: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900" b="0" i="1"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260</a:t>
                      </a:r>
                      <a:r>
                        <a:rPr kumimoji="1" lang="ja-JP" altLang="en-US"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900" b="0" i="1"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第二区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2,840</a:t>
                      </a:r>
                      <a:r>
                        <a:rPr kumimoji="1" lang="ja-JP" altLang="en-US"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2,850</a:t>
                      </a:r>
                      <a:r>
                        <a:rPr kumimoji="1" lang="ja-JP" altLang="en-US" sz="9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900" b="0" i="1"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2,500</a:t>
                      </a:r>
                      <a:r>
                        <a:rPr kumimoji="1" lang="ja-JP" altLang="en-US"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2,510</a:t>
                      </a: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900" b="0" i="1"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330</a:t>
                      </a:r>
                      <a:r>
                        <a:rPr kumimoji="1" lang="ja-JP" altLang="en-US"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340</a:t>
                      </a: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900" b="0" i="1"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4"/>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第三区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3,160</a:t>
                      </a:r>
                      <a:r>
                        <a:rPr kumimoji="1" lang="ja-JP" altLang="en-US"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3,170</a:t>
                      </a:r>
                      <a:r>
                        <a:rPr kumimoji="1" lang="ja-JP" altLang="en-US" sz="9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900" b="0" i="1"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2,840</a:t>
                      </a:r>
                      <a:r>
                        <a:rPr kumimoji="1" lang="ja-JP" altLang="en-US"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2,850</a:t>
                      </a: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900" b="0" i="1"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310</a:t>
                      </a:r>
                      <a:r>
                        <a:rPr kumimoji="1" lang="ja-JP" altLang="en-US"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900" b="0" i="1"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5"/>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第四区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2,640</a:t>
                      </a:r>
                      <a:r>
                        <a:rPr kumimoji="1" lang="ja-JP" altLang="en-US"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2,660</a:t>
                      </a:r>
                      <a:r>
                        <a:rPr kumimoji="1" lang="ja-JP" altLang="en-US" sz="9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900" b="0" i="1"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2,360</a:t>
                      </a:r>
                      <a:r>
                        <a:rPr kumimoji="1" lang="ja-JP" altLang="en-US"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2,370</a:t>
                      </a:r>
                      <a:r>
                        <a:rPr kumimoji="1" lang="ja-JP" altLang="en-US" sz="9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900" b="0" i="1"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280</a:t>
                      </a:r>
                      <a:r>
                        <a:rPr kumimoji="1" lang="ja-JP" altLang="en-US"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290</a:t>
                      </a: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900" b="0" i="1"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6"/>
                  </a:ext>
                </a:extLst>
              </a:tr>
              <a:tr h="450521">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②一部事務組合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 xmlns:a16="http://schemas.microsoft.com/office/drawing/2014/main" val="10007"/>
                  </a:ext>
                </a:extLst>
              </a:tr>
              <a:tr h="40551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総計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11,360</a:t>
                      </a:r>
                      <a:r>
                        <a:rPr kumimoji="1" lang="ja-JP" altLang="en-US"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11,400</a:t>
                      </a:r>
                      <a:r>
                        <a:rPr kumimoji="1" lang="ja-JP" altLang="en-US" sz="9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900" b="0" i="1"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sng"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10,120</a:t>
                      </a:r>
                      <a:r>
                        <a:rPr kumimoji="1" lang="ja-JP" altLang="en-US" sz="1100" b="1" i="0" u="sng"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1" i="1"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1" i="1"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10,150</a:t>
                      </a:r>
                      <a:r>
                        <a:rPr kumimoji="1" lang="ja-JP" altLang="en-US" sz="900" b="1" i="1"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900" b="1" i="1"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1,240</a:t>
                      </a:r>
                      <a:r>
                        <a:rPr kumimoji="1" lang="ja-JP" altLang="en-US"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1" i="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1" i="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1,250</a:t>
                      </a:r>
                      <a:r>
                        <a:rPr kumimoji="1" lang="ja-JP" altLang="en-US" sz="900" b="1" i="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900" b="1" i="1"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 xmlns:a16="http://schemas.microsoft.com/office/drawing/2014/main" val="10008"/>
                  </a:ext>
                </a:extLst>
              </a:tr>
            </a:tbl>
          </a:graphicData>
        </a:graphic>
      </p:graphicFrame>
      <p:graphicFrame>
        <p:nvGraphicFramePr>
          <p:cNvPr id="28" name="Group 133"/>
          <p:cNvGraphicFramePr>
            <a:graphicFrameLocks noGrp="1"/>
          </p:cNvGraphicFramePr>
          <p:nvPr>
            <p:extLst>
              <p:ext uri="{D42A27DB-BD31-4B8C-83A1-F6EECF244321}">
                <p14:modId xmlns:p14="http://schemas.microsoft.com/office/powerpoint/2010/main" val="4212811722"/>
              </p:ext>
            </p:extLst>
          </p:nvPr>
        </p:nvGraphicFramePr>
        <p:xfrm>
          <a:off x="5016500" y="5534260"/>
          <a:ext cx="4536000" cy="392040"/>
        </p:xfrm>
        <a:graphic>
          <a:graphicData uri="http://schemas.openxmlformats.org/drawingml/2006/table">
            <a:tbl>
              <a:tblPr/>
              <a:tblGrid>
                <a:gridCol w="1326243">
                  <a:extLst>
                    <a:ext uri="{9D8B030D-6E8A-4147-A177-3AD203B41FA5}">
                      <a16:colId xmlns="" xmlns:a16="http://schemas.microsoft.com/office/drawing/2014/main" val="20000"/>
                    </a:ext>
                  </a:extLst>
                </a:gridCol>
                <a:gridCol w="1069919">
                  <a:extLst>
                    <a:ext uri="{9D8B030D-6E8A-4147-A177-3AD203B41FA5}">
                      <a16:colId xmlns="" xmlns:a16="http://schemas.microsoft.com/office/drawing/2014/main" val="20001"/>
                    </a:ext>
                  </a:extLst>
                </a:gridCol>
                <a:gridCol w="1069919">
                  <a:extLst>
                    <a:ext uri="{9D8B030D-6E8A-4147-A177-3AD203B41FA5}">
                      <a16:colId xmlns="" xmlns:a16="http://schemas.microsoft.com/office/drawing/2014/main" val="20002"/>
                    </a:ext>
                  </a:extLst>
                </a:gridCol>
                <a:gridCol w="1069919">
                  <a:extLst>
                    <a:ext uri="{9D8B030D-6E8A-4147-A177-3AD203B41FA5}">
                      <a16:colId xmlns="" xmlns:a16="http://schemas.microsoft.com/office/drawing/2014/main" val="20003"/>
                    </a:ext>
                  </a:extLst>
                </a:gridCol>
              </a:tblGrid>
              <a:tr h="3668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③　大阪府</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a:ln>
                            <a:noFill/>
                          </a:ln>
                          <a:solidFill>
                            <a:schemeClr val="tx1"/>
                          </a:solidFill>
                          <a:effectLst/>
                          <a:latin typeface="Meiryo UI"/>
                          <a:ea typeface="Meiryo UI"/>
                          <a:cs typeface="Meiryo UI"/>
                        </a:rPr>
                        <a:t> </a:t>
                      </a:r>
                      <a:r>
                        <a:rPr kumimoji="1" lang="en-US" altLang="ja-JP" sz="800" b="1" i="0" u="none" strike="noStrike" cap="none" normalizeH="0" baseline="0" dirty="0">
                          <a:ln>
                            <a:noFill/>
                          </a:ln>
                          <a:solidFill>
                            <a:schemeClr val="tx1"/>
                          </a:solidFill>
                          <a:effectLst/>
                          <a:latin typeface="Meiryo UI"/>
                          <a:ea typeface="Meiryo UI"/>
                          <a:cs typeface="Meiryo UI"/>
                        </a:rPr>
                        <a:t>(</a:t>
                      </a:r>
                      <a:r>
                        <a:rPr kumimoji="1" lang="ja-JP" altLang="en-US" sz="800" b="1" i="0" u="none" strike="noStrike" cap="none" normalizeH="0" baseline="0" dirty="0">
                          <a:ln>
                            <a:noFill/>
                          </a:ln>
                          <a:solidFill>
                            <a:schemeClr val="tx1"/>
                          </a:solidFill>
                          <a:effectLst/>
                          <a:latin typeface="Meiryo UI"/>
                          <a:ea typeface="Meiryo UI"/>
                          <a:cs typeface="Meiryo UI"/>
                        </a:rPr>
                        <a:t>大阪市からの移管分</a:t>
                      </a:r>
                      <a:r>
                        <a:rPr kumimoji="1" lang="en-US" altLang="ja-JP" sz="800" b="1" i="0" u="none" strike="noStrike" cap="none" normalizeH="0" baseline="0" dirty="0">
                          <a:ln>
                            <a:noFill/>
                          </a:ln>
                          <a:solidFill>
                            <a:schemeClr val="tx1"/>
                          </a:solidFill>
                          <a:effectLst/>
                          <a:latin typeface="Meiryo UI"/>
                          <a:ea typeface="Meiryo UI"/>
                          <a:cs typeface="Meiryo UI"/>
                        </a:rPr>
                        <a:t>)</a:t>
                      </a:r>
                    </a:p>
                  </a:txBody>
                  <a:tcPr marL="100800" marR="100800" marT="36000" marB="3600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1,750</a:t>
                      </a:r>
                      <a:r>
                        <a:rPr kumimoji="1" lang="ja-JP" altLang="en-US"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1,730</a:t>
                      </a: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900" b="0" i="1"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00800" marR="100800" marT="36000" marB="36000"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1,380</a:t>
                      </a:r>
                      <a:r>
                        <a:rPr kumimoji="1" lang="ja-JP" altLang="en-US"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1" i="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1" i="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1,370</a:t>
                      </a:r>
                      <a:r>
                        <a:rPr kumimoji="1" lang="ja-JP" altLang="en-US" sz="900" b="1" i="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900" b="1" i="1"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00800" marR="1008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lumMod val="65000"/>
                          <a:lumOff val="3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360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12700" cap="flat" cmpd="sng" algn="ctr">
                      <a:solidFill>
                        <a:schemeClr val="tx1">
                          <a:lumMod val="65000"/>
                          <a:lumOff val="3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 xmlns:a16="http://schemas.microsoft.com/office/drawing/2014/main" val="10000"/>
                  </a:ext>
                </a:extLst>
              </a:tr>
            </a:tbl>
          </a:graphicData>
        </a:graphic>
      </p:graphicFrame>
      <p:sp>
        <p:nvSpPr>
          <p:cNvPr id="40" name="コンテンツ プレースホルダー 2"/>
          <p:cNvSpPr txBox="1">
            <a:spLocks/>
          </p:cNvSpPr>
          <p:nvPr/>
        </p:nvSpPr>
        <p:spPr bwMode="auto">
          <a:xfrm>
            <a:off x="112723" y="559076"/>
            <a:ext cx="9635477" cy="319755"/>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None/>
              <a:defRPr/>
            </a:pPr>
            <a:r>
              <a:rPr lang="ja-JP" altLang="en-US" sz="1300" b="1" dirty="0">
                <a:solidFill>
                  <a:prstClr val="black"/>
                </a:solidFill>
                <a:latin typeface="Meiryo UI" pitchFamily="50" charset="-128"/>
                <a:ea typeface="Meiryo UI" pitchFamily="50" charset="-128"/>
                <a:cs typeface="Meiryo UI" pitchFamily="50" charset="-128"/>
              </a:rPr>
              <a:t>◆ 特別区設置当初の特別区・一部事務組合の職員数、大阪府への移管職員数の算定結果</a:t>
            </a:r>
            <a:r>
              <a:rPr lang="ja-JP" altLang="en-US" sz="1200" b="1" dirty="0">
                <a:solidFill>
                  <a:prstClr val="black"/>
                </a:solidFill>
                <a:latin typeface="Meiryo UI" pitchFamily="50" charset="-128"/>
                <a:ea typeface="Meiryo UI" pitchFamily="50" charset="-128"/>
                <a:cs typeface="Meiryo UI" pitchFamily="50" charset="-128"/>
              </a:rPr>
              <a:t>（経営形態の見直し部門、学校園を除く）</a:t>
            </a:r>
            <a:endParaRPr lang="en-US" altLang="ja-JP" sz="1200" b="1" dirty="0">
              <a:solidFill>
                <a:prstClr val="black"/>
              </a:solidFill>
              <a:latin typeface="Meiryo UI" pitchFamily="50" charset="-128"/>
              <a:ea typeface="Meiryo UI" pitchFamily="50" charset="-128"/>
              <a:cs typeface="Meiryo UI" pitchFamily="50" charset="-128"/>
            </a:endParaRPr>
          </a:p>
        </p:txBody>
      </p:sp>
      <p:graphicFrame>
        <p:nvGraphicFramePr>
          <p:cNvPr id="87" name="Group 136"/>
          <p:cNvGraphicFramePr>
            <a:graphicFrameLocks noGrp="1"/>
          </p:cNvGraphicFramePr>
          <p:nvPr>
            <p:extLst>
              <p:ext uri="{D42A27DB-BD31-4B8C-83A1-F6EECF244321}">
                <p14:modId xmlns:p14="http://schemas.microsoft.com/office/powerpoint/2010/main" val="555647511"/>
              </p:ext>
            </p:extLst>
          </p:nvPr>
        </p:nvGraphicFramePr>
        <p:xfrm>
          <a:off x="1052321" y="1750654"/>
          <a:ext cx="2620371" cy="3119810"/>
        </p:xfrm>
        <a:graphic>
          <a:graphicData uri="http://schemas.openxmlformats.org/drawingml/2006/table">
            <a:tbl>
              <a:tblPr>
                <a:tableStyleId>{2D5ABB26-0587-4C30-8999-92F81FD0307C}</a:tableStyleId>
              </a:tblPr>
              <a:tblGrid>
                <a:gridCol w="957067">
                  <a:extLst>
                    <a:ext uri="{9D8B030D-6E8A-4147-A177-3AD203B41FA5}">
                      <a16:colId xmlns="" xmlns:a16="http://schemas.microsoft.com/office/drawing/2014/main" val="20000"/>
                    </a:ext>
                  </a:extLst>
                </a:gridCol>
                <a:gridCol w="837615">
                  <a:extLst>
                    <a:ext uri="{9D8B030D-6E8A-4147-A177-3AD203B41FA5}">
                      <a16:colId xmlns="" xmlns:a16="http://schemas.microsoft.com/office/drawing/2014/main" val="20001"/>
                    </a:ext>
                  </a:extLst>
                </a:gridCol>
                <a:gridCol w="825689">
                  <a:extLst>
                    <a:ext uri="{9D8B030D-6E8A-4147-A177-3AD203B41FA5}">
                      <a16:colId xmlns="" xmlns:a16="http://schemas.microsoft.com/office/drawing/2014/main" val="20002"/>
                    </a:ext>
                  </a:extLst>
                </a:gridCol>
              </a:tblGrid>
              <a:tr h="350710">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市長部局等</a:t>
                      </a: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 xmlns:a16="http://schemas.microsoft.com/office/drawing/2014/main" val="10000"/>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10001"/>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10002"/>
                  </a:ext>
                </a:extLst>
              </a:tr>
              <a:tr h="22985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smtClean="0">
                          <a:ln>
                            <a:noFill/>
                          </a:ln>
                          <a:solidFill>
                            <a:schemeClr val="tx1"/>
                          </a:solidFill>
                          <a:effectLst/>
                          <a:latin typeface="Meiryo UI"/>
                          <a:ea typeface="Meiryo UI"/>
                          <a:cs typeface="Meiryo UI"/>
                        </a:rPr>
                        <a:t>13,100</a:t>
                      </a:r>
                      <a:r>
                        <a:rPr kumimoji="1" lang="ja-JP" altLang="en-US" sz="1300" b="1" i="0" u="none" strike="noStrike" cap="none" normalizeH="0" baseline="0" dirty="0">
                          <a:ln>
                            <a:noFill/>
                          </a:ln>
                          <a:solidFill>
                            <a:schemeClr val="tx1"/>
                          </a:solidFill>
                          <a:effectLst/>
                          <a:latin typeface="Meiryo UI"/>
                          <a:ea typeface="Meiryo UI"/>
                          <a:cs typeface="Meiryo UI"/>
                        </a:rPr>
                        <a:t>人</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うち府への</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移管にかかる</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現員数</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　</a:t>
                      </a:r>
                      <a:r>
                        <a:rPr kumimoji="1" lang="ja-JP" altLang="en-US" sz="1100" b="0" i="0" u="none" strike="noStrike" cap="none" normalizeH="0" baseline="0" dirty="0">
                          <a:ln>
                            <a:noFill/>
                          </a:ln>
                          <a:solidFill>
                            <a:srgbClr val="FF0000"/>
                          </a:solidFill>
                          <a:effectLst/>
                          <a:latin typeface="Meiryo UI"/>
                          <a:ea typeface="Meiryo UI"/>
                          <a:cs typeface="Meiryo UI"/>
                        </a:rPr>
                        <a:t>　</a:t>
                      </a:r>
                      <a:r>
                        <a:rPr kumimoji="1" lang="en-US" altLang="ja-JP" sz="1100" b="0" i="0" u="sng" strike="noStrike" cap="none" normalizeH="0" baseline="0" dirty="0" smtClean="0">
                          <a:ln>
                            <a:noFill/>
                          </a:ln>
                          <a:solidFill>
                            <a:schemeClr val="tx1"/>
                          </a:solidFill>
                          <a:effectLst/>
                          <a:latin typeface="Meiryo UI"/>
                          <a:ea typeface="Meiryo UI"/>
                          <a:cs typeface="Meiryo UI"/>
                        </a:rPr>
                        <a:t>1,930</a:t>
                      </a:r>
                      <a:r>
                        <a:rPr kumimoji="1" lang="ja-JP" altLang="en-US" sz="1100" b="0" i="0" u="sng" strike="noStrike" cap="none" normalizeH="0" baseline="0" dirty="0" smtClean="0">
                          <a:ln>
                            <a:noFill/>
                          </a:ln>
                          <a:solidFill>
                            <a:schemeClr val="tx1"/>
                          </a:solidFill>
                          <a:effectLst/>
                          <a:latin typeface="Meiryo UI"/>
                          <a:ea typeface="Meiryo UI"/>
                          <a:cs typeface="Meiryo UI"/>
                        </a:rPr>
                        <a:t>人</a:t>
                      </a:r>
                      <a:endParaRPr kumimoji="1" lang="en-US" altLang="ja-JP" sz="1100" b="0" i="0" u="sng"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a:ea typeface="Meiryo UI"/>
                          <a:cs typeface="Meiryo UI"/>
                        </a:rPr>
                        <a:t>　 </a:t>
                      </a:r>
                      <a:r>
                        <a:rPr kumimoji="1" lang="ja-JP" altLang="en-US" sz="900" b="0" i="1" u="none" strike="noStrike" cap="none" normalizeH="0" baseline="0" dirty="0" smtClean="0">
                          <a:ln>
                            <a:noFill/>
                          </a:ln>
                          <a:solidFill>
                            <a:schemeClr val="tx1"/>
                          </a:solidFill>
                          <a:effectLst/>
                          <a:latin typeface="Meiryo UI"/>
                          <a:ea typeface="Meiryo UI"/>
                          <a:cs typeface="Meiryo UI"/>
                        </a:rPr>
                        <a:t>＜</a:t>
                      </a:r>
                      <a:r>
                        <a:rPr kumimoji="1" lang="en-US" altLang="ja-JP" sz="900" b="0" i="1" u="none" strike="noStrike" cap="none" normalizeH="0" baseline="0" dirty="0" smtClean="0">
                          <a:ln>
                            <a:noFill/>
                          </a:ln>
                          <a:solidFill>
                            <a:schemeClr val="tx1"/>
                          </a:solidFill>
                          <a:effectLst/>
                          <a:latin typeface="Meiryo UI"/>
                          <a:ea typeface="Meiryo UI"/>
                          <a:cs typeface="Meiryo UI"/>
                        </a:rPr>
                        <a:t>1,920</a:t>
                      </a:r>
                      <a:r>
                        <a:rPr kumimoji="1" lang="ja-JP" altLang="en-US" sz="900" b="0" i="1" u="none" strike="noStrike" cap="none" normalizeH="0" baseline="0" dirty="0" smtClean="0">
                          <a:ln>
                            <a:noFill/>
                          </a:ln>
                          <a:solidFill>
                            <a:schemeClr val="tx1"/>
                          </a:solidFill>
                          <a:effectLst/>
                          <a:latin typeface="Meiryo UI"/>
                          <a:ea typeface="Meiryo UI"/>
                          <a:cs typeface="Meiryo UI"/>
                        </a:rPr>
                        <a:t>人＞</a:t>
                      </a:r>
                      <a:endParaRPr kumimoji="1" lang="en-US" altLang="ja-JP" sz="900" b="0" i="1" u="none" strike="noStrike" cap="none" normalizeH="0" baseline="0" dirty="0">
                        <a:ln>
                          <a:noFill/>
                        </a:ln>
                        <a:solidFill>
                          <a:schemeClr val="tx1"/>
                        </a:solidFill>
                        <a:effectLst/>
                        <a:latin typeface="Meiryo UI"/>
                        <a:ea typeface="Meiryo UI"/>
                        <a:cs typeface="Meiryo UI"/>
                      </a:endParaRPr>
                    </a:p>
                  </a:txBody>
                  <a:tcPr marL="99152" marR="36000"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11,200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sng"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1,500</a:t>
                      </a:r>
                      <a:r>
                        <a:rPr kumimoji="1" lang="ja-JP" altLang="en-US" sz="1100" b="1" i="0" u="sng"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sng"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900" b="1" i="1"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a:t>
                      </a:r>
                      <a:r>
                        <a:rPr kumimoji="1" lang="en-US" altLang="ja-JP" sz="900" b="1" i="1"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1,490</a:t>
                      </a:r>
                      <a:r>
                        <a:rPr kumimoji="1" lang="ja-JP" altLang="en-US" sz="900" b="1" i="1"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人＞</a:t>
                      </a:r>
                      <a:endParaRPr kumimoji="1" lang="en-US" altLang="ja-JP" sz="900" b="1" i="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1,900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430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10003"/>
                  </a:ext>
                </a:extLst>
              </a:tr>
            </a:tbl>
          </a:graphicData>
        </a:graphic>
      </p:graphicFrame>
      <p:graphicFrame>
        <p:nvGraphicFramePr>
          <p:cNvPr id="88" name="Group 136"/>
          <p:cNvGraphicFramePr>
            <a:graphicFrameLocks noGrp="1"/>
          </p:cNvGraphicFramePr>
          <p:nvPr>
            <p:extLst>
              <p:ext uri="{D42A27DB-BD31-4B8C-83A1-F6EECF244321}">
                <p14:modId xmlns:p14="http://schemas.microsoft.com/office/powerpoint/2010/main" val="2113994929"/>
              </p:ext>
            </p:extLst>
          </p:nvPr>
        </p:nvGraphicFramePr>
        <p:xfrm>
          <a:off x="497012" y="5132587"/>
          <a:ext cx="3182504" cy="1259989"/>
        </p:xfrm>
        <a:graphic>
          <a:graphicData uri="http://schemas.openxmlformats.org/drawingml/2006/table">
            <a:tbl>
              <a:tblPr>
                <a:tableStyleId>{2D5ABB26-0587-4C30-8999-92F81FD0307C}</a:tableStyleId>
              </a:tblPr>
              <a:tblGrid>
                <a:gridCol w="325259">
                  <a:extLst>
                    <a:ext uri="{9D8B030D-6E8A-4147-A177-3AD203B41FA5}">
                      <a16:colId xmlns="" xmlns:a16="http://schemas.microsoft.com/office/drawing/2014/main" val="20000"/>
                    </a:ext>
                  </a:extLst>
                </a:gridCol>
                <a:gridCol w="225824">
                  <a:extLst>
                    <a:ext uri="{9D8B030D-6E8A-4147-A177-3AD203B41FA5}">
                      <a16:colId xmlns="" xmlns:a16="http://schemas.microsoft.com/office/drawing/2014/main" val="20001"/>
                    </a:ext>
                  </a:extLst>
                </a:gridCol>
                <a:gridCol w="936841">
                  <a:extLst>
                    <a:ext uri="{9D8B030D-6E8A-4147-A177-3AD203B41FA5}">
                      <a16:colId xmlns="" xmlns:a16="http://schemas.microsoft.com/office/drawing/2014/main" val="20002"/>
                    </a:ext>
                  </a:extLst>
                </a:gridCol>
                <a:gridCol w="854179">
                  <a:extLst>
                    <a:ext uri="{9D8B030D-6E8A-4147-A177-3AD203B41FA5}">
                      <a16:colId xmlns="" xmlns:a16="http://schemas.microsoft.com/office/drawing/2014/main" val="20003"/>
                    </a:ext>
                  </a:extLst>
                </a:gridCol>
                <a:gridCol w="840401">
                  <a:extLst>
                    <a:ext uri="{9D8B030D-6E8A-4147-A177-3AD203B41FA5}">
                      <a16:colId xmlns="" xmlns:a16="http://schemas.microsoft.com/office/drawing/2014/main" val="20004"/>
                    </a:ext>
                  </a:extLst>
                </a:gridCol>
              </a:tblGrid>
              <a:tr h="289757">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u="none" strike="noStrike" cap="none" normalizeH="0" baseline="0" dirty="0">
                          <a:ln>
                            <a:noFill/>
                          </a:ln>
                          <a:effectLst/>
                        </a:rPr>
                        <a:t>Ⅱ</a:t>
                      </a:r>
                      <a:r>
                        <a:rPr kumimoji="1" lang="ja-JP" altLang="en-US" sz="1300" b="1" u="none" strike="noStrike" cap="none" normalizeH="0" baseline="0" dirty="0">
                          <a:ln>
                            <a:noFill/>
                          </a:ln>
                          <a:effectLst/>
                        </a:rPr>
                        <a:t>大阪府</a:t>
                      </a: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gridSpan="3">
                  <a:txBody>
                    <a:bodyPr/>
                    <a:lstStyle/>
                    <a:p>
                      <a:pPr marL="0" marR="0" lvl="0" indent="0" algn="l"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知事部局等</a:t>
                      </a:r>
                    </a:p>
                  </a:txBody>
                  <a:tcPr marL="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10000"/>
                  </a:ext>
                </a:extLst>
              </a:tr>
              <a:tr h="28975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特別区への</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移管職員数</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00" b="0"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b="0"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000" b="0"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800" b="0" i="1"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b="0" i="1"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800" b="0" i="1"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800" b="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10001"/>
                  </a:ext>
                </a:extLst>
              </a:tr>
              <a:tr h="9432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1" i="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1" i="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b="1" i="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900" b="1" i="1"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rowSpan="2">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0</a:t>
                      </a:r>
                      <a:r>
                        <a:rPr kumimoji="1" lang="ja-JP" altLang="en-US"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sng"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n-cs"/>
                        </a:rPr>
                        <a:t>  </a:t>
                      </a:r>
                      <a:r>
                        <a:rPr kumimoji="1" lang="ja-JP" altLang="en-US" sz="900" b="1" i="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n-cs"/>
                        </a:rPr>
                        <a:t>＜</a:t>
                      </a:r>
                      <a:r>
                        <a:rPr kumimoji="1" lang="en-US" altLang="ja-JP" sz="900" b="1" i="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n-cs"/>
                        </a:rPr>
                        <a:t>10</a:t>
                      </a:r>
                      <a:r>
                        <a:rPr kumimoji="1" lang="ja-JP" altLang="en-US" sz="900" b="1" i="1"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n-cs"/>
                        </a:rPr>
                        <a:t>人＞</a:t>
                      </a:r>
                      <a:endParaRPr kumimoji="1" lang="en-US" altLang="ja-JP" sz="900" b="1" i="1" u="none" strike="noStrike" cap="none" normalizeH="0" baseline="0" dirty="0">
                        <a:ln>
                          <a:noFill/>
                        </a:ln>
                        <a:solidFill>
                          <a:schemeClr val="bg1"/>
                        </a:solidFill>
                        <a:effectLst/>
                        <a:latin typeface="+mn-lt"/>
                        <a:ea typeface="+mn-ea"/>
                        <a:cs typeface="+mn-cs"/>
                      </a:endParaRPr>
                    </a:p>
                  </a:txBody>
                  <a:tcPr marL="99152" marR="99152" marT="45696" marB="45696"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10002"/>
                  </a:ext>
                </a:extLst>
              </a:tr>
              <a:tr h="53249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10003"/>
                  </a:ext>
                </a:extLst>
              </a:tr>
            </a:tbl>
          </a:graphicData>
        </a:graphic>
      </p:graphicFrame>
      <p:grpSp>
        <p:nvGrpSpPr>
          <p:cNvPr id="106" name="グループ化 105"/>
          <p:cNvGrpSpPr/>
          <p:nvPr/>
        </p:nvGrpSpPr>
        <p:grpSpPr>
          <a:xfrm>
            <a:off x="271852" y="1405986"/>
            <a:ext cx="4658609" cy="4945202"/>
            <a:chOff x="271852" y="1293692"/>
            <a:chExt cx="4658609" cy="4945202"/>
          </a:xfrm>
        </p:grpSpPr>
        <p:cxnSp>
          <p:nvCxnSpPr>
            <p:cNvPr id="107" name="直線コネクタ 106"/>
            <p:cNvCxnSpPr/>
            <p:nvPr/>
          </p:nvCxnSpPr>
          <p:spPr>
            <a:xfrm>
              <a:off x="3757281" y="5914145"/>
              <a:ext cx="1800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8" name="グループ化 50"/>
            <p:cNvGrpSpPr/>
            <p:nvPr/>
          </p:nvGrpSpPr>
          <p:grpSpPr>
            <a:xfrm>
              <a:off x="271852" y="1293692"/>
              <a:ext cx="4658609" cy="4945202"/>
              <a:chOff x="271852" y="1293692"/>
              <a:chExt cx="4658609" cy="4945202"/>
            </a:xfrm>
          </p:grpSpPr>
          <p:sp>
            <p:nvSpPr>
              <p:cNvPr id="109" name="正方形/長方形 108"/>
              <p:cNvSpPr/>
              <p:nvPr/>
            </p:nvSpPr>
            <p:spPr>
              <a:xfrm>
                <a:off x="271852" y="1293692"/>
                <a:ext cx="1781175" cy="344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現員数</a:t>
                </a:r>
                <a:r>
                  <a:rPr lang="ja-JP" altLang="en-US" dirty="0">
                    <a:solidFill>
                      <a:schemeClr val="tx1"/>
                    </a:solidFill>
                    <a:latin typeface="HGSｺﾞｼｯｸE" pitchFamily="50" charset="-128"/>
                    <a:ea typeface="HGSｺﾞｼｯｸE" pitchFamily="50" charset="-128"/>
                  </a:rPr>
                  <a:t>　</a:t>
                </a:r>
                <a:r>
                  <a:rPr lang="en-US" altLang="ja-JP" sz="1400" dirty="0">
                    <a:solidFill>
                      <a:schemeClr val="tx1"/>
                    </a:solidFill>
                    <a:latin typeface="HGSｺﾞｼｯｸE" pitchFamily="50" charset="-128"/>
                    <a:ea typeface="HGSｺﾞｼｯｸE" pitchFamily="50" charset="-128"/>
                  </a:rPr>
                  <a:t>H28</a:t>
                </a:r>
                <a:r>
                  <a:rPr lang="ja-JP" altLang="en-US" sz="1400" dirty="0">
                    <a:solidFill>
                      <a:schemeClr val="tx1"/>
                    </a:solidFill>
                    <a:latin typeface="HGSｺﾞｼｯｸE" pitchFamily="50" charset="-128"/>
                    <a:ea typeface="HGSｺﾞｼｯｸE" pitchFamily="50" charset="-128"/>
                  </a:rPr>
                  <a:t>年度</a:t>
                </a:r>
              </a:p>
            </p:txBody>
          </p:sp>
          <p:sp>
            <p:nvSpPr>
              <p:cNvPr id="110" name="角丸四角形 109"/>
              <p:cNvSpPr/>
              <p:nvPr/>
            </p:nvSpPr>
            <p:spPr>
              <a:xfrm>
                <a:off x="1108359" y="2873830"/>
                <a:ext cx="2600049" cy="762102"/>
              </a:xfrm>
              <a:prstGeom prst="roundRect">
                <a:avLst/>
              </a:prstGeom>
              <a:solidFill>
                <a:schemeClr val="tx2"/>
              </a:solid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11" name="右矢印 110"/>
              <p:cNvSpPr/>
              <p:nvPr/>
            </p:nvSpPr>
            <p:spPr>
              <a:xfrm>
                <a:off x="3733808" y="3060836"/>
                <a:ext cx="1008000" cy="504056"/>
              </a:xfrm>
              <a:prstGeom prst="rightArrow">
                <a:avLst>
                  <a:gd name="adj1" fmla="val 50000"/>
                  <a:gd name="adj2" fmla="val 476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2" name="角丸四角形 111"/>
              <p:cNvSpPr/>
              <p:nvPr/>
            </p:nvSpPr>
            <p:spPr>
              <a:xfrm>
                <a:off x="1079329" y="5662894"/>
                <a:ext cx="2629014" cy="576000"/>
              </a:xfrm>
              <a:prstGeom prst="roundRect">
                <a:avLst/>
              </a:prstGeom>
              <a:no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113" name="直線コネクタ 112"/>
              <p:cNvCxnSpPr/>
              <p:nvPr/>
            </p:nvCxnSpPr>
            <p:spPr>
              <a:xfrm flipH="1">
                <a:off x="3938721" y="3412464"/>
                <a:ext cx="0" cy="252000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14" name="正方形/長方形 113"/>
              <p:cNvSpPr/>
              <p:nvPr/>
            </p:nvSpPr>
            <p:spPr>
              <a:xfrm>
                <a:off x="504431" y="1640000"/>
                <a:ext cx="345657" cy="3118171"/>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latin typeface="HGSｺﾞｼｯｸE" pitchFamily="50" charset="-128"/>
                    <a:ea typeface="HGSｺﾞｼｯｸE" pitchFamily="50" charset="-128"/>
                  </a:rPr>
                  <a:t>　　</a:t>
                </a:r>
                <a:r>
                  <a:rPr lang="en-US" altLang="ja-JP" sz="1300" b="1" dirty="0">
                    <a:solidFill>
                      <a:schemeClr val="tx1"/>
                    </a:solidFill>
                  </a:rPr>
                  <a:t>Ⅰ</a:t>
                </a:r>
              </a:p>
              <a:p>
                <a:pPr>
                  <a:defRPr/>
                </a:pPr>
                <a:r>
                  <a:rPr lang="ja-JP" altLang="en-US" sz="1300" b="1" dirty="0">
                    <a:solidFill>
                      <a:schemeClr val="tx1"/>
                    </a:solidFill>
                  </a:rPr>
                  <a:t>大阪市</a:t>
                </a:r>
                <a:endParaRPr lang="en-US" altLang="ja-JP" sz="1300" b="1" dirty="0">
                  <a:solidFill>
                    <a:schemeClr val="tx1"/>
                  </a:solidFill>
                </a:endParaRPr>
              </a:p>
            </p:txBody>
          </p:sp>
          <p:sp>
            <p:nvSpPr>
              <p:cNvPr id="115" name="角丸四角形 114"/>
              <p:cNvSpPr/>
              <p:nvPr/>
            </p:nvSpPr>
            <p:spPr>
              <a:xfrm>
                <a:off x="1108359" y="3820762"/>
                <a:ext cx="2600049" cy="900000"/>
              </a:xfrm>
              <a:prstGeom prst="roundRect">
                <a:avLst/>
              </a:prstGeom>
              <a:noFill/>
              <a:ln w="28575">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grpSp>
            <p:nvGrpSpPr>
              <p:cNvPr id="116" name="グループ化 39"/>
              <p:cNvGrpSpPr/>
              <p:nvPr/>
            </p:nvGrpSpPr>
            <p:grpSpPr>
              <a:xfrm>
                <a:off x="3671557" y="4170544"/>
                <a:ext cx="1258904" cy="1452944"/>
                <a:chOff x="3671557" y="4170544"/>
                <a:chExt cx="1258904" cy="1452944"/>
              </a:xfrm>
            </p:grpSpPr>
            <p:cxnSp>
              <p:nvCxnSpPr>
                <p:cNvPr id="120" name="直線コネクタ 119"/>
                <p:cNvCxnSpPr/>
                <p:nvPr/>
              </p:nvCxnSpPr>
              <p:spPr>
                <a:xfrm>
                  <a:off x="3671557" y="4170544"/>
                  <a:ext cx="720000" cy="61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4360436" y="4183701"/>
                  <a:ext cx="0" cy="1439787"/>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4342658" y="5617677"/>
                  <a:ext cx="587803" cy="0"/>
                </a:xfrm>
                <a:prstGeom prst="line">
                  <a:avLst/>
                </a:prstGeom>
                <a:ln w="38100">
                  <a:solidFill>
                    <a:schemeClr val="accent6">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119" name="テキスト ボックス 118"/>
              <p:cNvSpPr txBox="1"/>
              <p:nvPr/>
            </p:nvSpPr>
            <p:spPr>
              <a:xfrm>
                <a:off x="2768149" y="3113287"/>
                <a:ext cx="946093" cy="261610"/>
              </a:xfrm>
              <a:prstGeom prst="rect">
                <a:avLst/>
              </a:prstGeom>
              <a:noFill/>
            </p:spPr>
            <p:txBody>
              <a:bodyPr wrap="none" rtlCol="0">
                <a:spAutoFit/>
              </a:bodyPr>
              <a:lstStyle/>
              <a:p>
                <a:pPr lvl="0"/>
                <a:r>
                  <a:rPr lang="ja-JP" altLang="en-US" sz="1100"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1,470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grpSp>
      </p:grpSp>
      <p:sp>
        <p:nvSpPr>
          <p:cNvPr id="34" name="テキスト ボックス 33"/>
          <p:cNvSpPr txBox="1">
            <a:spLocks noChangeArrowheads="1"/>
          </p:cNvSpPr>
          <p:nvPr/>
        </p:nvSpPr>
        <p:spPr bwMode="auto">
          <a:xfrm>
            <a:off x="4870008" y="1691514"/>
            <a:ext cx="1466998" cy="230832"/>
          </a:xfrm>
          <a:prstGeom prst="rect">
            <a:avLst/>
          </a:prstGeom>
          <a:noFill/>
          <a:ln w="9525">
            <a:noFill/>
            <a:miter lim="800000"/>
            <a:headEnd/>
            <a:tailEnd/>
          </a:ln>
        </p:spPr>
        <p:txBody>
          <a:bodyPr wrap="square">
            <a:spAutoFit/>
          </a:bodyPr>
          <a:lstStyle/>
          <a:p>
            <a:r>
              <a:rPr lang="en-US" altLang="ja-JP" sz="900" dirty="0">
                <a:latin typeface="Meiryo UI" pitchFamily="50" charset="-128"/>
                <a:ea typeface="Meiryo UI" pitchFamily="50" charset="-128"/>
                <a:cs typeface="Meiryo UI" pitchFamily="50" charset="-128"/>
              </a:rPr>
              <a:t>H</a:t>
            </a:r>
            <a:r>
              <a:rPr lang="en-US" altLang="ja-JP" sz="900" dirty="0" smtClean="0">
                <a:latin typeface="Meiryo UI" pitchFamily="50" charset="-128"/>
                <a:ea typeface="Meiryo UI" pitchFamily="50" charset="-128"/>
                <a:cs typeface="Meiryo UI" pitchFamily="50" charset="-128"/>
              </a:rPr>
              <a:t>34</a:t>
            </a:r>
            <a:r>
              <a:rPr lang="ja-JP" altLang="en-US" sz="900" dirty="0">
                <a:latin typeface="Meiryo UI" pitchFamily="50" charset="-128"/>
                <a:ea typeface="Meiryo UI" pitchFamily="50" charset="-128"/>
                <a:cs typeface="Meiryo UI" pitchFamily="50" charset="-128"/>
              </a:rPr>
              <a:t>年度と仮定</a:t>
            </a:r>
            <a:endParaRPr lang="en-US" altLang="ja-JP" sz="900" dirty="0">
              <a:latin typeface="Meiryo UI" pitchFamily="50" charset="-128"/>
              <a:ea typeface="Meiryo UI" pitchFamily="50" charset="-128"/>
              <a:cs typeface="Meiryo UI" pitchFamily="50" charset="-128"/>
            </a:endParaRPr>
          </a:p>
        </p:txBody>
      </p:sp>
      <p:sp>
        <p:nvSpPr>
          <p:cNvPr id="30" name="正方形/長方形 31"/>
          <p:cNvSpPr/>
          <p:nvPr/>
        </p:nvSpPr>
        <p:spPr>
          <a:xfrm>
            <a:off x="5071258" y="6087249"/>
            <a:ext cx="4678384" cy="468000"/>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特別</a:t>
            </a:r>
            <a:r>
              <a:rPr lang="ja-JP" altLang="en-US" sz="1100" dirty="0">
                <a:solidFill>
                  <a:schemeClr val="tx1"/>
                </a:solidFill>
                <a:latin typeface="Meiryo UI" panose="020B0604030504040204" pitchFamily="50" charset="-128"/>
                <a:ea typeface="Meiryo UI" panose="020B0604030504040204" pitchFamily="50" charset="-128"/>
              </a:rPr>
              <a:t>区設置以降の職員数は、特別区長の</a:t>
            </a:r>
            <a:r>
              <a:rPr lang="ja-JP" altLang="en-US" sz="1100" dirty="0" smtClean="0">
                <a:solidFill>
                  <a:schemeClr val="tx1"/>
                </a:solidFill>
                <a:latin typeface="Meiryo UI" panose="020B0604030504040204" pitchFamily="50" charset="-128"/>
                <a:ea typeface="Meiryo UI" panose="020B0604030504040204" pitchFamily="50" charset="-128"/>
              </a:rPr>
              <a:t>マネジメントによって管理するため、</a:t>
            </a:r>
            <a:endParaRPr lang="en-US" altLang="ja-JP" sz="1100" dirty="0" smtClean="0">
              <a:solidFill>
                <a:schemeClr val="tx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100" dirty="0" smtClean="0">
                <a:solidFill>
                  <a:schemeClr val="tx1"/>
                </a:solidFill>
                <a:latin typeface="Meiryo UI" panose="020B0604030504040204" pitchFamily="50" charset="-128"/>
                <a:ea typeface="Meiryo UI" panose="020B0604030504040204" pitchFamily="50" charset="-128"/>
              </a:rPr>
              <a:t>　相当の幅が生じることもある</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0" y="4764"/>
            <a:ext cx="9906000" cy="461962"/>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２　特別区設置当初の職員数　～総括表～　　　</a:t>
            </a:r>
            <a:endParaRPr lang="ja-JP" altLang="en-US" sz="1400" b="1" dirty="0">
              <a:solidFill>
                <a:srgbClr val="000000"/>
              </a:solidFill>
              <a:latin typeface="ＭＳ Ｐゴシック" charset="-128"/>
              <a:ea typeface="Meiryo UI"/>
              <a:cs typeface="Meiryo UI"/>
            </a:endParaRPr>
          </a:p>
        </p:txBody>
      </p:sp>
      <p:sp>
        <p:nvSpPr>
          <p:cNvPr id="36" name="テキスト ボックス 35"/>
          <p:cNvSpPr txBox="1"/>
          <p:nvPr/>
        </p:nvSpPr>
        <p:spPr>
          <a:xfrm>
            <a:off x="4657586" y="942354"/>
            <a:ext cx="1892256" cy="360850"/>
          </a:xfrm>
          <a:prstGeom prst="rect">
            <a:avLst/>
          </a:prstGeom>
          <a:solidFill>
            <a:schemeClr val="accent1"/>
          </a:solidFill>
        </p:spPr>
        <p:txBody>
          <a:bodyPr vert="horz" wrap="square" lIns="72000" tIns="72000" rIns="72000" bIns="72000" rtlCol="0">
            <a:spAutoFit/>
          </a:bodyPr>
          <a:lstStyle/>
          <a:p>
            <a:pPr algn="ctr"/>
            <a:r>
              <a:rPr kumimoji="1" lang="ja-JP" altLang="en-US" sz="1400" b="1" dirty="0">
                <a:solidFill>
                  <a:schemeClr val="bg1"/>
                </a:solidFill>
                <a:latin typeface="Meiryo UI" pitchFamily="50" charset="-128"/>
                <a:ea typeface="Meiryo UI" pitchFamily="50" charset="-128"/>
                <a:cs typeface="Meiryo UI" pitchFamily="50" charset="-128"/>
              </a:rPr>
              <a:t>試案</a:t>
            </a:r>
            <a:r>
              <a:rPr lang="ja-JP" altLang="en-US" sz="1400" b="1" dirty="0">
                <a:solidFill>
                  <a:schemeClr val="bg1"/>
                </a:solidFill>
                <a:latin typeface="Meiryo UI" pitchFamily="50" charset="-128"/>
                <a:ea typeface="Meiryo UI" pitchFamily="50" charset="-128"/>
                <a:cs typeface="Meiryo UI" pitchFamily="50" charset="-128"/>
              </a:rPr>
              <a:t>Ｂ</a:t>
            </a:r>
            <a:r>
              <a:rPr kumimoji="1" lang="ja-JP" altLang="en-US" sz="1400" b="1" dirty="0">
                <a:solidFill>
                  <a:schemeClr val="bg1"/>
                </a:solidFill>
                <a:latin typeface="Meiryo UI" pitchFamily="50" charset="-128"/>
                <a:ea typeface="Meiryo UI" pitchFamily="50" charset="-128"/>
                <a:cs typeface="Meiryo UI" pitchFamily="50" charset="-128"/>
              </a:rPr>
              <a:t>（</a:t>
            </a:r>
            <a:r>
              <a:rPr lang="ja-JP" altLang="en-US" sz="1400" b="1" dirty="0">
                <a:solidFill>
                  <a:schemeClr val="bg1"/>
                </a:solidFill>
                <a:latin typeface="Meiryo UI" pitchFamily="50" charset="-128"/>
                <a:ea typeface="Meiryo UI" pitchFamily="50" charset="-128"/>
                <a:cs typeface="Meiryo UI" pitchFamily="50" charset="-128"/>
              </a:rPr>
              <a:t>４</a:t>
            </a:r>
            <a:r>
              <a:rPr kumimoji="1" lang="ja-JP" altLang="en-US" sz="1400" b="1" dirty="0">
                <a:solidFill>
                  <a:schemeClr val="bg1"/>
                </a:solidFill>
                <a:latin typeface="Meiryo UI" pitchFamily="50" charset="-128"/>
                <a:ea typeface="Meiryo UI" pitchFamily="50" charset="-128"/>
                <a:cs typeface="Meiryo UI" pitchFamily="50" charset="-128"/>
              </a:rPr>
              <a:t>区</a:t>
            </a:r>
            <a:r>
              <a:rPr lang="ja-JP" altLang="en-US" sz="1400" b="1" dirty="0">
                <a:solidFill>
                  <a:schemeClr val="bg1"/>
                </a:solidFill>
                <a:latin typeface="Meiryo UI" pitchFamily="50" charset="-128"/>
                <a:ea typeface="Meiryo UI" pitchFamily="50" charset="-128"/>
                <a:cs typeface="Meiryo UI" pitchFamily="50" charset="-128"/>
              </a:rPr>
              <a:t>Ｂ案）</a:t>
            </a:r>
            <a:r>
              <a:rPr kumimoji="1" lang="ja-JP" altLang="en-US" sz="1400" b="1" dirty="0">
                <a:latin typeface="Meiryo UI" pitchFamily="50" charset="-128"/>
                <a:ea typeface="Meiryo UI" pitchFamily="50" charset="-128"/>
                <a:cs typeface="Meiryo UI" pitchFamily="50" charset="-128"/>
              </a:rPr>
              <a:t>　</a:t>
            </a:r>
          </a:p>
        </p:txBody>
      </p:sp>
      <p:sp>
        <p:nvSpPr>
          <p:cNvPr id="31" name="テキスト ボックス 30"/>
          <p:cNvSpPr txBox="1"/>
          <p:nvPr/>
        </p:nvSpPr>
        <p:spPr>
          <a:xfrm>
            <a:off x="1117600" y="2996952"/>
            <a:ext cx="1002197" cy="738664"/>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うち府への</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移管控除後</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　</a:t>
            </a:r>
            <a:r>
              <a:rPr lang="en-US" altLang="ja-JP" sz="1100" b="1" u="sng" dirty="0" smtClean="0">
                <a:solidFill>
                  <a:schemeClr val="bg1"/>
                </a:solidFill>
                <a:latin typeface="Meiryo UI"/>
                <a:ea typeface="Meiryo UI"/>
                <a:cs typeface="Meiryo UI"/>
              </a:rPr>
              <a:t>11,170</a:t>
            </a:r>
            <a:r>
              <a:rPr lang="ja-JP" altLang="en-US" sz="1100" b="1" u="sng" dirty="0" smtClean="0">
                <a:solidFill>
                  <a:schemeClr val="bg1"/>
                </a:solidFill>
                <a:latin typeface="Meiryo UI"/>
                <a:ea typeface="Meiryo UI"/>
                <a:cs typeface="Meiryo UI"/>
              </a:rPr>
              <a:t>人</a:t>
            </a:r>
            <a:endParaRPr lang="en-US" altLang="ja-JP" sz="1100" b="1" u="sng" dirty="0" smtClean="0">
              <a:solidFill>
                <a:schemeClr val="bg1"/>
              </a:solidFill>
              <a:latin typeface="Meiryo UI"/>
              <a:ea typeface="Meiryo UI"/>
              <a:cs typeface="Meiryo UI"/>
            </a:endParaRPr>
          </a:p>
          <a:p>
            <a:pPr lvl="0"/>
            <a:r>
              <a:rPr lang="ja-JP" altLang="en-US" sz="900" b="1" dirty="0" smtClean="0">
                <a:solidFill>
                  <a:schemeClr val="bg1"/>
                </a:solidFill>
                <a:latin typeface="Meiryo UI"/>
                <a:ea typeface="Meiryo UI"/>
                <a:cs typeface="Meiryo UI"/>
              </a:rPr>
              <a:t> </a:t>
            </a:r>
            <a:r>
              <a:rPr lang="ja-JP" altLang="en-US" sz="900" i="1" dirty="0" smtClean="0">
                <a:solidFill>
                  <a:schemeClr val="bg1"/>
                </a:solidFill>
                <a:latin typeface="Meiryo UI"/>
                <a:ea typeface="Meiryo UI"/>
                <a:cs typeface="Meiryo UI"/>
              </a:rPr>
              <a:t>＜</a:t>
            </a:r>
            <a:r>
              <a:rPr lang="en-US" altLang="ja-JP" sz="900" i="1" dirty="0" smtClean="0">
                <a:solidFill>
                  <a:schemeClr val="bg1"/>
                </a:solidFill>
                <a:latin typeface="Meiryo UI"/>
                <a:ea typeface="Meiryo UI"/>
                <a:cs typeface="Meiryo UI"/>
              </a:rPr>
              <a:t>11,180</a:t>
            </a:r>
            <a:r>
              <a:rPr lang="ja-JP" altLang="en-US" sz="900" i="1" dirty="0" smtClean="0">
                <a:solidFill>
                  <a:schemeClr val="bg1"/>
                </a:solidFill>
                <a:latin typeface="Meiryo UI"/>
                <a:ea typeface="Meiryo UI"/>
                <a:cs typeface="Meiryo UI"/>
              </a:rPr>
              <a:t>人＞</a:t>
            </a:r>
            <a:endParaRPr lang="en-US" altLang="ja-JP" sz="900" i="1" dirty="0">
              <a:solidFill>
                <a:schemeClr val="bg1"/>
              </a:solidFill>
              <a:latin typeface="Meiryo UI"/>
              <a:ea typeface="Meiryo UI"/>
              <a:cs typeface="Meiryo UI"/>
            </a:endParaRPr>
          </a:p>
        </p:txBody>
      </p:sp>
      <p:sp>
        <p:nvSpPr>
          <p:cNvPr id="32" name="テキスト ボックス 31"/>
          <p:cNvSpPr txBox="1"/>
          <p:nvPr/>
        </p:nvSpPr>
        <p:spPr>
          <a:xfrm>
            <a:off x="1928664" y="3214137"/>
            <a:ext cx="1024639" cy="430887"/>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　　</a:t>
            </a:r>
            <a:r>
              <a:rPr lang="en-US" altLang="ja-JP" sz="1100" b="1" u="sng" dirty="0" smtClean="0">
                <a:solidFill>
                  <a:schemeClr val="bg1"/>
                </a:solidFill>
                <a:latin typeface="Meiryo UI"/>
                <a:ea typeface="Meiryo UI"/>
                <a:cs typeface="Meiryo UI"/>
              </a:rPr>
              <a:t>9,700</a:t>
            </a:r>
            <a:r>
              <a:rPr lang="ja-JP" altLang="en-US" sz="1100" b="1" u="sng" dirty="0" smtClean="0">
                <a:solidFill>
                  <a:schemeClr val="bg1"/>
                </a:solidFill>
                <a:latin typeface="Meiryo UI"/>
                <a:ea typeface="Meiryo UI"/>
                <a:cs typeface="Meiryo UI"/>
              </a:rPr>
              <a:t>人</a:t>
            </a:r>
            <a:endParaRPr lang="en-US" altLang="ja-JP" sz="1100" b="1" u="sng" dirty="0" smtClean="0">
              <a:solidFill>
                <a:schemeClr val="bg1"/>
              </a:solidFill>
              <a:latin typeface="Meiryo UI"/>
              <a:ea typeface="Meiryo UI"/>
              <a:cs typeface="Meiryo UI"/>
            </a:endParaRPr>
          </a:p>
          <a:p>
            <a:pPr lvl="0"/>
            <a:r>
              <a:rPr lang="ja-JP" altLang="en-US" sz="1100" b="1" dirty="0" smtClean="0">
                <a:solidFill>
                  <a:schemeClr val="bg1"/>
                </a:solidFill>
                <a:latin typeface="Meiryo UI"/>
                <a:ea typeface="Meiryo UI"/>
                <a:cs typeface="Meiryo UI"/>
              </a:rPr>
              <a:t> 　</a:t>
            </a:r>
            <a:r>
              <a:rPr lang="ja-JP" altLang="en-US" sz="900" i="1" dirty="0" smtClean="0">
                <a:solidFill>
                  <a:schemeClr val="bg1"/>
                </a:solidFill>
                <a:latin typeface="Meiryo UI"/>
                <a:ea typeface="Meiryo UI"/>
                <a:cs typeface="Meiryo UI"/>
              </a:rPr>
              <a:t>＜</a:t>
            </a:r>
            <a:r>
              <a:rPr lang="en-US" altLang="ja-JP" sz="900" i="1" dirty="0" smtClean="0">
                <a:solidFill>
                  <a:schemeClr val="bg1"/>
                </a:solidFill>
                <a:latin typeface="Meiryo UI"/>
                <a:ea typeface="Meiryo UI"/>
                <a:cs typeface="Meiryo UI"/>
              </a:rPr>
              <a:t>9,710</a:t>
            </a:r>
            <a:r>
              <a:rPr lang="ja-JP" altLang="en-US" sz="900" i="1" dirty="0" smtClean="0">
                <a:solidFill>
                  <a:schemeClr val="bg1"/>
                </a:solidFill>
                <a:latin typeface="Meiryo UI"/>
                <a:ea typeface="Meiryo UI"/>
                <a:cs typeface="Meiryo UI"/>
              </a:rPr>
              <a:t>人＞</a:t>
            </a:r>
            <a:endParaRPr lang="en-US" altLang="ja-JP" sz="900" i="1" dirty="0">
              <a:solidFill>
                <a:schemeClr val="bg1"/>
              </a:solidFill>
              <a:latin typeface="Meiryo UI"/>
              <a:ea typeface="Meiryo UI"/>
              <a:cs typeface="Meiryo UI"/>
            </a:endParaRPr>
          </a:p>
        </p:txBody>
      </p:sp>
      <p:sp>
        <p:nvSpPr>
          <p:cNvPr id="35" name="正方形/長方形 27"/>
          <p:cNvSpPr>
            <a:spLocks noChangeArrowheads="1"/>
          </p:cNvSpPr>
          <p:nvPr/>
        </p:nvSpPr>
        <p:spPr bwMode="auto">
          <a:xfrm>
            <a:off x="8876058" y="4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参考</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p14="http://schemas.microsoft.com/office/powerpoint/2010/main" val="533635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smtClean="0">
                <a:solidFill>
                  <a:schemeClr val="tx1"/>
                </a:solidFill>
                <a:latin typeface="Meiryo UI" panose="020B0604030504040204" pitchFamily="50" charset="-128"/>
                <a:ea typeface="Meiryo UI" panose="020B0604030504040204" pitchFamily="50" charset="-128"/>
              </a:rPr>
              <a:t>２　</a:t>
            </a:r>
            <a:r>
              <a:rPr kumimoji="1" lang="ja-JP" altLang="en-US" sz="4500" dirty="0" smtClean="0">
                <a:solidFill>
                  <a:schemeClr val="tx1"/>
                </a:solidFill>
                <a:latin typeface="Meiryo UI" panose="020B0604030504040204" pitchFamily="50" charset="-128"/>
                <a:ea typeface="Meiryo UI" panose="020B0604030504040204" pitchFamily="50" charset="-128"/>
              </a:rPr>
              <a:t>財産・債務</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50385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148"/>
          <p:cNvSpPr txBox="1">
            <a:spLocks noChangeArrowheads="1"/>
          </p:cNvSpPr>
          <p:nvPr/>
        </p:nvSpPr>
        <p:spPr bwMode="auto">
          <a:xfrm>
            <a:off x="7689544" y="3068960"/>
            <a:ext cx="2160000" cy="1080120"/>
          </a:xfrm>
          <a:prstGeom prst="rect">
            <a:avLst/>
          </a:prstGeom>
          <a:solidFill>
            <a:srgbClr val="CCFFFF"/>
          </a:solidFill>
          <a:ln w="12700">
            <a:solidFill>
              <a:schemeClr val="tx1"/>
            </a:solidFill>
            <a:prstDash val="sysDash"/>
            <a:miter lim="800000"/>
            <a:headEnd/>
            <a:tailEnd/>
          </a:ln>
        </p:spPr>
        <p:txBody>
          <a:bodyPr lIns="36000" tIns="36000" rIns="36000" bIns="36000"/>
          <a:lstStyle/>
          <a:p>
            <a:pPr>
              <a:lnSpc>
                <a:spcPts val="1600"/>
              </a:lnSpc>
            </a:pPr>
            <a:r>
              <a:rPr lang="ja-JP" altLang="en-US" sz="1000" dirty="0" smtClean="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基金・現金の主な内訳</a:t>
            </a:r>
            <a:r>
              <a:rPr lang="en-US" altLang="ja-JP" sz="1000" dirty="0" smtClean="0">
                <a:latin typeface="Meiryo UI" pitchFamily="50" charset="-128"/>
                <a:ea typeface="Meiryo UI" pitchFamily="50" charset="-128"/>
                <a:cs typeface="Meiryo UI" pitchFamily="50" charset="-128"/>
              </a:rPr>
              <a:t>)</a:t>
            </a:r>
          </a:p>
          <a:p>
            <a:pPr>
              <a:lnSpc>
                <a:spcPts val="1600"/>
              </a:lnSpc>
            </a:pPr>
            <a:r>
              <a:rPr lang="ja-JP" altLang="en-US" sz="1000" dirty="0" smtClean="0">
                <a:solidFill>
                  <a:prstClr val="black"/>
                </a:solidFill>
                <a:latin typeface="Meiryo UI" pitchFamily="50" charset="-128"/>
                <a:ea typeface="Meiryo UI" pitchFamily="50" charset="-128"/>
                <a:cs typeface="Meiryo UI" pitchFamily="50" charset="-128"/>
              </a:rPr>
              <a:t>・　大阪市財政調整基金（</a:t>
            </a:r>
            <a:r>
              <a:rPr lang="en-US" altLang="ja-JP" sz="1000" dirty="0" smtClean="0">
                <a:solidFill>
                  <a:prstClr val="black"/>
                </a:solidFill>
                <a:latin typeface="Meiryo UI" pitchFamily="50" charset="-128"/>
                <a:ea typeface="Meiryo UI" pitchFamily="50" charset="-128"/>
                <a:cs typeface="Meiryo UI" pitchFamily="50" charset="-128"/>
              </a:rPr>
              <a:t>1,618</a:t>
            </a:r>
            <a:r>
              <a:rPr lang="ja-JP" altLang="en-US" sz="1000" dirty="0" smtClean="0">
                <a:solidFill>
                  <a:prstClr val="black"/>
                </a:solidFill>
                <a:latin typeface="Meiryo UI" pitchFamily="50" charset="-128"/>
                <a:ea typeface="Meiryo UI" pitchFamily="50" charset="-128"/>
                <a:cs typeface="Meiryo UI" pitchFamily="50" charset="-128"/>
              </a:rPr>
              <a:t>億</a:t>
            </a:r>
            <a:endParaRPr lang="en-US" altLang="ja-JP" sz="1000" dirty="0" smtClean="0">
              <a:solidFill>
                <a:prstClr val="black"/>
              </a:solidFill>
              <a:latin typeface="Meiryo UI" pitchFamily="50" charset="-128"/>
              <a:ea typeface="Meiryo UI" pitchFamily="50" charset="-128"/>
              <a:cs typeface="Meiryo UI" pitchFamily="50" charset="-128"/>
            </a:endParaRPr>
          </a:p>
          <a:p>
            <a:pPr>
              <a:lnSpc>
                <a:spcPts val="1600"/>
              </a:lnSpc>
            </a:pPr>
            <a:r>
              <a:rPr lang="ja-JP" altLang="en-US" sz="1000" dirty="0" smtClean="0">
                <a:solidFill>
                  <a:prstClr val="black"/>
                </a:solidFill>
                <a:latin typeface="Meiryo UI" pitchFamily="50" charset="-128"/>
                <a:ea typeface="Meiryo UI" pitchFamily="50" charset="-128"/>
                <a:cs typeface="Meiryo UI" pitchFamily="50" charset="-128"/>
              </a:rPr>
              <a:t>　円）のうち偶発債務の引当財源と</a:t>
            </a:r>
            <a:r>
              <a:rPr lang="ja-JP" altLang="en-US" sz="1000" dirty="0" err="1" smtClean="0">
                <a:solidFill>
                  <a:prstClr val="black"/>
                </a:solidFill>
                <a:latin typeface="Meiryo UI" pitchFamily="50" charset="-128"/>
                <a:ea typeface="Meiryo UI" pitchFamily="50" charset="-128"/>
                <a:cs typeface="Meiryo UI" pitchFamily="50" charset="-128"/>
              </a:rPr>
              <a:t>す</a:t>
            </a:r>
            <a:endParaRPr lang="en-US" altLang="ja-JP" sz="1000" dirty="0" smtClean="0">
              <a:solidFill>
                <a:prstClr val="black"/>
              </a:solidFill>
              <a:latin typeface="Meiryo UI" pitchFamily="50" charset="-128"/>
              <a:ea typeface="Meiryo UI" pitchFamily="50" charset="-128"/>
              <a:cs typeface="Meiryo UI" pitchFamily="50" charset="-128"/>
            </a:endParaRPr>
          </a:p>
          <a:p>
            <a:pPr>
              <a:lnSpc>
                <a:spcPts val="1600"/>
              </a:lnSpc>
            </a:pPr>
            <a:r>
              <a:rPr lang="ja-JP" altLang="en-US" sz="1000" dirty="0" smtClean="0">
                <a:solidFill>
                  <a:prstClr val="black"/>
                </a:solidFill>
                <a:latin typeface="Meiryo UI" pitchFamily="50" charset="-128"/>
                <a:ea typeface="Meiryo UI" pitchFamily="50" charset="-128"/>
                <a:cs typeface="Meiryo UI" pitchFamily="50" charset="-128"/>
              </a:rPr>
              <a:t>　る財務リスク相当額　</a:t>
            </a:r>
            <a:r>
              <a:rPr lang="en-US" altLang="ja-JP" sz="1000" dirty="0" smtClean="0">
                <a:solidFill>
                  <a:prstClr val="black"/>
                </a:solidFill>
                <a:latin typeface="Meiryo UI" pitchFamily="50" charset="-128"/>
                <a:ea typeface="Meiryo UI" pitchFamily="50" charset="-128"/>
                <a:cs typeface="Meiryo UI" pitchFamily="50" charset="-128"/>
              </a:rPr>
              <a:t>321</a:t>
            </a:r>
            <a:r>
              <a:rPr lang="ja-JP" altLang="en-US" sz="1000" dirty="0" smtClean="0">
                <a:solidFill>
                  <a:prstClr val="black"/>
                </a:solidFill>
                <a:latin typeface="Meiryo UI" pitchFamily="50" charset="-128"/>
                <a:ea typeface="Meiryo UI" pitchFamily="50" charset="-128"/>
                <a:cs typeface="Meiryo UI" pitchFamily="50" charset="-128"/>
              </a:rPr>
              <a:t>億円</a:t>
            </a:r>
            <a:r>
              <a:rPr lang="ja-JP" altLang="en-US" sz="1000" dirty="0" smtClean="0">
                <a:latin typeface="Meiryo UI" pitchFamily="50" charset="-128"/>
                <a:ea typeface="Meiryo UI" pitchFamily="50" charset="-128"/>
                <a:cs typeface="Meiryo UI" pitchFamily="50" charset="-128"/>
              </a:rPr>
              <a:t>　</a:t>
            </a:r>
            <a:endParaRPr lang="en-US" altLang="ja-JP" sz="1000" dirty="0" smtClean="0">
              <a:latin typeface="Meiryo UI" pitchFamily="50" charset="-128"/>
              <a:ea typeface="Meiryo UI" pitchFamily="50" charset="-128"/>
              <a:cs typeface="Meiryo UI" pitchFamily="50" charset="-128"/>
            </a:endParaRPr>
          </a:p>
          <a:p>
            <a:pPr>
              <a:lnSpc>
                <a:spcPts val="1600"/>
              </a:lnSpc>
            </a:pPr>
            <a:r>
              <a:rPr lang="ja-JP" altLang="en-US" sz="1000" dirty="0" smtClean="0">
                <a:latin typeface="Meiryo UI" pitchFamily="50" charset="-128"/>
                <a:ea typeface="Meiryo UI" pitchFamily="50" charset="-128"/>
                <a:cs typeface="Meiryo UI" pitchFamily="50" charset="-128"/>
              </a:rPr>
              <a:t>・　公債</a:t>
            </a:r>
            <a:r>
              <a:rPr lang="ja-JP" altLang="en-US" sz="1000" dirty="0">
                <a:latin typeface="Meiryo UI" pitchFamily="50" charset="-128"/>
                <a:ea typeface="Meiryo UI" pitchFamily="50" charset="-128"/>
                <a:cs typeface="Meiryo UI" pitchFamily="50" charset="-128"/>
              </a:rPr>
              <a:t>償還基金 </a:t>
            </a:r>
            <a:r>
              <a:rPr lang="en-US" altLang="ja-JP" sz="1000" dirty="0" smtClean="0">
                <a:latin typeface="Meiryo UI" pitchFamily="50" charset="-128"/>
                <a:ea typeface="Meiryo UI" pitchFamily="50" charset="-128"/>
                <a:cs typeface="Meiryo UI" pitchFamily="50" charset="-128"/>
              </a:rPr>
              <a:t>4,630</a:t>
            </a:r>
            <a:r>
              <a:rPr lang="ja-JP" altLang="en-US" sz="1000" dirty="0" smtClean="0">
                <a:latin typeface="Meiryo UI" pitchFamily="50" charset="-128"/>
                <a:ea typeface="Meiryo UI" pitchFamily="50" charset="-128"/>
                <a:cs typeface="Meiryo UI" pitchFamily="50" charset="-128"/>
              </a:rPr>
              <a:t>億円  　 など</a:t>
            </a:r>
            <a:endParaRPr lang="ja-JP" altLang="en-US" sz="1000" dirty="0">
              <a:latin typeface="Meiryo UI" pitchFamily="50" charset="-128"/>
              <a:ea typeface="Meiryo UI" pitchFamily="50" charset="-128"/>
              <a:cs typeface="Meiryo UI" pitchFamily="50" charset="-128"/>
            </a:endParaRPr>
          </a:p>
        </p:txBody>
      </p:sp>
      <p:sp>
        <p:nvSpPr>
          <p:cNvPr id="31747" name="Line 223"/>
          <p:cNvSpPr>
            <a:spLocks noChangeShapeType="1"/>
          </p:cNvSpPr>
          <p:nvPr/>
        </p:nvSpPr>
        <p:spPr bwMode="auto">
          <a:xfrm>
            <a:off x="8317624" y="5014193"/>
            <a:ext cx="19752" cy="864820"/>
          </a:xfrm>
          <a:prstGeom prst="line">
            <a:avLst/>
          </a:prstGeom>
          <a:noFill/>
          <a:ln w="76200" cmpd="tri">
            <a:solidFill>
              <a:schemeClr val="tx1"/>
            </a:solidFill>
            <a:round/>
            <a:headEnd/>
            <a:tailEnd type="stealth" w="med" len="med"/>
          </a:ln>
        </p:spPr>
        <p:txBody>
          <a:bodyPr/>
          <a:lstStyle/>
          <a:p>
            <a:endParaRPr lang="ja-JP" altLang="en-US"/>
          </a:p>
        </p:txBody>
      </p:sp>
      <p:graphicFrame>
        <p:nvGraphicFramePr>
          <p:cNvPr id="81098" name="Group 202"/>
          <p:cNvGraphicFramePr>
            <a:graphicFrameLocks noGrp="1"/>
          </p:cNvGraphicFramePr>
          <p:nvPr>
            <p:extLst/>
          </p:nvPr>
        </p:nvGraphicFramePr>
        <p:xfrm>
          <a:off x="428229" y="5983936"/>
          <a:ext cx="6757019" cy="829440"/>
        </p:xfrm>
        <a:graphic>
          <a:graphicData uri="http://schemas.openxmlformats.org/drawingml/2006/table">
            <a:tbl>
              <a:tblPr/>
              <a:tblGrid>
                <a:gridCol w="1171178"/>
                <a:gridCol w="1224000"/>
                <a:gridCol w="467783"/>
                <a:gridCol w="3894058"/>
              </a:tblGrid>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　　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3</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兆</a:t>
                      </a: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707</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大阪府に承継し、償還</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707</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　</a:t>
                      </a:r>
                      <a:endPar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兆</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6,909</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r>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3,798</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r>
            </a:tbl>
          </a:graphicData>
        </a:graphic>
      </p:graphicFrame>
      <p:sp>
        <p:nvSpPr>
          <p:cNvPr id="31768" name="AutoShape 150"/>
          <p:cNvSpPr>
            <a:spLocks noChangeArrowheads="1"/>
          </p:cNvSpPr>
          <p:nvPr/>
        </p:nvSpPr>
        <p:spPr bwMode="auto">
          <a:xfrm>
            <a:off x="2864768" y="5950669"/>
            <a:ext cx="396000" cy="576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31769" name="Line 154"/>
          <p:cNvSpPr>
            <a:spLocks noChangeShapeType="1"/>
          </p:cNvSpPr>
          <p:nvPr/>
        </p:nvSpPr>
        <p:spPr bwMode="auto">
          <a:xfrm flipH="1">
            <a:off x="7185249" y="6658670"/>
            <a:ext cx="2220251" cy="1587"/>
          </a:xfrm>
          <a:prstGeom prst="line">
            <a:avLst/>
          </a:prstGeom>
          <a:noFill/>
          <a:ln w="76200" cmpd="tri">
            <a:solidFill>
              <a:schemeClr val="tx1"/>
            </a:solidFill>
            <a:round/>
            <a:headEnd/>
            <a:tailEnd type="stealth" w="med" len="med"/>
          </a:ln>
        </p:spPr>
        <p:txBody>
          <a:bodyPr/>
          <a:lstStyle/>
          <a:p>
            <a:endParaRPr lang="ja-JP" altLang="en-US"/>
          </a:p>
        </p:txBody>
      </p:sp>
      <p:sp>
        <p:nvSpPr>
          <p:cNvPr id="31770" name="Line 155"/>
          <p:cNvSpPr>
            <a:spLocks noChangeShapeType="1"/>
          </p:cNvSpPr>
          <p:nvPr/>
        </p:nvSpPr>
        <p:spPr bwMode="auto">
          <a:xfrm flipV="1">
            <a:off x="9405500" y="4159768"/>
            <a:ext cx="11996" cy="2498901"/>
          </a:xfrm>
          <a:prstGeom prst="line">
            <a:avLst/>
          </a:prstGeom>
          <a:noFill/>
          <a:ln w="76200" cmpd="tri">
            <a:solidFill>
              <a:schemeClr val="tx1"/>
            </a:solidFill>
            <a:round/>
            <a:headEnd/>
            <a:tailEnd/>
          </a:ln>
        </p:spPr>
        <p:txBody>
          <a:bodyPr/>
          <a:lstStyle/>
          <a:p>
            <a:endParaRPr lang="ja-JP" altLang="en-US"/>
          </a:p>
        </p:txBody>
      </p:sp>
      <p:sp>
        <p:nvSpPr>
          <p:cNvPr id="31771" name="Line 156"/>
          <p:cNvSpPr>
            <a:spLocks noChangeShapeType="1"/>
          </p:cNvSpPr>
          <p:nvPr/>
        </p:nvSpPr>
        <p:spPr bwMode="auto">
          <a:xfrm flipH="1" flipV="1">
            <a:off x="7185249" y="6079926"/>
            <a:ext cx="876912" cy="4267"/>
          </a:xfrm>
          <a:prstGeom prst="line">
            <a:avLst/>
          </a:prstGeom>
          <a:noFill/>
          <a:ln w="76200" cmpd="tri">
            <a:solidFill>
              <a:schemeClr val="tx1"/>
            </a:solidFill>
            <a:round/>
            <a:headEnd/>
            <a:tailEnd type="stealth" w="med" len="med"/>
          </a:ln>
        </p:spPr>
        <p:txBody>
          <a:bodyPr/>
          <a:lstStyle/>
          <a:p>
            <a:endParaRPr lang="ja-JP" altLang="en-US"/>
          </a:p>
        </p:txBody>
      </p:sp>
      <p:sp>
        <p:nvSpPr>
          <p:cNvPr id="31772" name="AutoShape 161"/>
          <p:cNvSpPr>
            <a:spLocks noChangeArrowheads="1"/>
          </p:cNvSpPr>
          <p:nvPr/>
        </p:nvSpPr>
        <p:spPr bwMode="auto">
          <a:xfrm rot="-2400000">
            <a:off x="2883623" y="2091401"/>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31774" name="Text Box 221"/>
          <p:cNvSpPr txBox="1">
            <a:spLocks noChangeArrowheads="1"/>
          </p:cNvSpPr>
          <p:nvPr/>
        </p:nvSpPr>
        <p:spPr bwMode="auto">
          <a:xfrm>
            <a:off x="7708892" y="4364905"/>
            <a:ext cx="1559851" cy="996950"/>
          </a:xfrm>
          <a:prstGeom prst="rect">
            <a:avLst/>
          </a:prstGeom>
          <a:solidFill>
            <a:srgbClr val="FFCC99"/>
          </a:solidFill>
          <a:ln w="9525">
            <a:solidFill>
              <a:schemeClr val="tx1"/>
            </a:solidFill>
            <a:miter lim="800000"/>
            <a:headEnd/>
            <a:tailEnd/>
          </a:ln>
        </p:spPr>
        <p:txBody>
          <a:bodyPr lIns="36000" tIns="36000" rIns="36000" bIns="36000">
            <a:spAutoFit/>
          </a:bodyPr>
          <a:lstStyle/>
          <a:p>
            <a:pPr>
              <a:lnSpc>
                <a:spcPts val="1200"/>
              </a:lnSpc>
            </a:pPr>
            <a:r>
              <a:rPr lang="ja-JP" altLang="en-US" sz="1200" dirty="0">
                <a:latin typeface="Meiryo UI" pitchFamily="50" charset="-128"/>
                <a:ea typeface="Meiryo UI" pitchFamily="50" charset="-128"/>
                <a:cs typeface="Meiryo UI" pitchFamily="50" charset="-128"/>
              </a:rPr>
              <a:t>（原資）</a:t>
            </a:r>
          </a:p>
          <a:p>
            <a:pPr>
              <a:lnSpc>
                <a:spcPts val="1200"/>
              </a:lnSpc>
            </a:pPr>
            <a:r>
              <a:rPr lang="ja-JP" altLang="en-US" sz="1100" dirty="0">
                <a:latin typeface="Meiryo UI" pitchFamily="50" charset="-128"/>
                <a:ea typeface="Meiryo UI" pitchFamily="50" charset="-128"/>
                <a:cs typeface="Meiryo UI" pitchFamily="50" charset="-128"/>
              </a:rPr>
              <a:t>　・法人市町村民税</a:t>
            </a:r>
            <a:endParaRPr lang="en-US" altLang="ja-JP" sz="1100" dirty="0">
              <a:latin typeface="Meiryo UI" pitchFamily="50" charset="-128"/>
              <a:ea typeface="Meiryo UI" pitchFamily="50" charset="-128"/>
              <a:cs typeface="Meiryo UI" pitchFamily="50" charset="-128"/>
            </a:endParaRPr>
          </a:p>
          <a:p>
            <a:pPr>
              <a:lnSpc>
                <a:spcPts val="1200"/>
              </a:lnSpc>
            </a:pPr>
            <a:r>
              <a:rPr lang="ja-JP" altLang="en-US" sz="1100" dirty="0">
                <a:latin typeface="Meiryo UI" pitchFamily="50" charset="-128"/>
                <a:ea typeface="Meiryo UI" pitchFamily="50" charset="-128"/>
                <a:cs typeface="Meiryo UI" pitchFamily="50" charset="-128"/>
              </a:rPr>
              <a:t>　・固定資産税</a:t>
            </a:r>
          </a:p>
          <a:p>
            <a:pPr>
              <a:lnSpc>
                <a:spcPts val="1200"/>
              </a:lnSpc>
            </a:pPr>
            <a:r>
              <a:rPr lang="ja-JP" altLang="en-US" sz="1100" dirty="0">
                <a:latin typeface="Meiryo UI" pitchFamily="50" charset="-128"/>
                <a:ea typeface="Meiryo UI" pitchFamily="50" charset="-128"/>
                <a:cs typeface="Meiryo UI" pitchFamily="50" charset="-128"/>
              </a:rPr>
              <a:t>　・特別土地保有税</a:t>
            </a:r>
          </a:p>
          <a:p>
            <a:pPr>
              <a:lnSpc>
                <a:spcPts val="1200"/>
              </a:lnSpc>
            </a:pPr>
            <a:r>
              <a:rPr lang="ja-JP" altLang="en-US" sz="1100" dirty="0">
                <a:latin typeface="Meiryo UI" pitchFamily="50" charset="-128"/>
                <a:ea typeface="Meiryo UI" pitchFamily="50" charset="-128"/>
                <a:cs typeface="Meiryo UI" pitchFamily="50" charset="-128"/>
              </a:rPr>
              <a:t>　・地方交付税</a:t>
            </a:r>
            <a:r>
              <a:rPr lang="en-US" altLang="ja-JP" sz="11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臨時　</a:t>
            </a:r>
          </a:p>
          <a:p>
            <a:pPr>
              <a:lnSpc>
                <a:spcPts val="1200"/>
              </a:lnSpc>
            </a:pPr>
            <a:r>
              <a:rPr lang="ja-JP" altLang="en-US" sz="1100" dirty="0">
                <a:latin typeface="Meiryo UI" pitchFamily="50" charset="-128"/>
                <a:ea typeface="Meiryo UI" pitchFamily="50" charset="-128"/>
                <a:cs typeface="Meiryo UI" pitchFamily="50" charset="-128"/>
              </a:rPr>
              <a:t>　  財政対策債を含む</a:t>
            </a:r>
            <a:r>
              <a:rPr lang="en-US" altLang="ja-JP" sz="1100" dirty="0">
                <a:latin typeface="Meiryo UI" pitchFamily="50" charset="-128"/>
                <a:ea typeface="Meiryo UI" pitchFamily="50" charset="-128"/>
                <a:cs typeface="Meiryo UI" pitchFamily="50" charset="-128"/>
              </a:rPr>
              <a:t>) </a:t>
            </a:r>
          </a:p>
        </p:txBody>
      </p:sp>
      <p:sp>
        <p:nvSpPr>
          <p:cNvPr id="31775" name="AutoShape 1106"/>
          <p:cNvSpPr>
            <a:spLocks noChangeArrowheads="1"/>
          </p:cNvSpPr>
          <p:nvPr/>
        </p:nvSpPr>
        <p:spPr bwMode="auto">
          <a:xfrm>
            <a:off x="92488" y="1163117"/>
            <a:ext cx="252000" cy="3201987"/>
          </a:xfrm>
          <a:prstGeom prst="roundRect">
            <a:avLst>
              <a:gd name="adj" fmla="val 42292"/>
            </a:avLst>
          </a:prstGeom>
          <a:solidFill>
            <a:srgbClr val="FFFF99"/>
          </a:solidFill>
          <a:ln w="9525">
            <a:solidFill>
              <a:srgbClr val="993300"/>
            </a:solidFill>
            <a:round/>
            <a:headEnd/>
            <a:tailEnd/>
          </a:ln>
        </p:spPr>
        <p:txBody>
          <a:bodyPr vert="eaVert" wrap="none" anchor="ctr" anchorCtr="1"/>
          <a:lstStyle/>
          <a:p>
            <a:pPr algn="ctr"/>
            <a:r>
              <a:rPr lang="ja-JP" altLang="en-US"/>
              <a:t>財　産</a:t>
            </a:r>
          </a:p>
        </p:txBody>
      </p:sp>
      <p:graphicFrame>
        <p:nvGraphicFramePr>
          <p:cNvPr id="81099" name="Group 203"/>
          <p:cNvGraphicFramePr>
            <a:graphicFrameLocks noGrp="1"/>
          </p:cNvGraphicFramePr>
          <p:nvPr/>
        </p:nvGraphicFramePr>
        <p:xfrm>
          <a:off x="428229" y="1196826"/>
          <a:ext cx="2376000" cy="3340100"/>
        </p:xfrm>
        <a:graphic>
          <a:graphicData uri="http://schemas.openxmlformats.org/drawingml/2006/table">
            <a:tbl>
              <a:tblPr/>
              <a:tblGrid>
                <a:gridCol w="1226868"/>
                <a:gridCol w="1149132"/>
              </a:tblGrid>
              <a:tr h="24860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10</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兆</a:t>
                      </a: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2,619</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10</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兆</a:t>
                      </a: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7,812</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r>
              <a:tr h="6889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5,193</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vMerge="1">
                  <a:txBody>
                    <a:bodyPr/>
                    <a:lstStyle/>
                    <a:p>
                      <a:endParaRPr kumimoji="1" lang="ja-JP" altLang="en-US"/>
                    </a:p>
                  </a:txBody>
                  <a:tcPr/>
                </a:tc>
              </a:tr>
              <a:tr h="165100">
                <a:tc gridSpan="2">
                  <a:txBody>
                    <a:bodyPr/>
                    <a:lstStyle/>
                    <a:p>
                      <a:pPr marL="0" marR="0" lvl="0" indent="0" algn="l" defTabSz="914400" rtl="0" eaLnBrk="0" fontAlgn="base" latinLnBrk="0" hangingPunct="0">
                        <a:lnSpc>
                          <a:spcPts val="1000"/>
                        </a:lnSpc>
                        <a:spcBef>
                          <a:spcPct val="20000"/>
                        </a:spcBef>
                        <a:spcAft>
                          <a:spcPct val="0"/>
                        </a:spcAft>
                        <a:buClrTx/>
                        <a:buSzTx/>
                        <a:buFont typeface="Arial" charset="0"/>
                        <a:buNone/>
                        <a:tabLst/>
                      </a:pP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r>
            </a:tbl>
          </a:graphicData>
        </a:graphic>
      </p:graphicFrame>
      <p:graphicFrame>
        <p:nvGraphicFramePr>
          <p:cNvPr id="38038" name="Group 150"/>
          <p:cNvGraphicFramePr>
            <a:graphicFrameLocks noGrp="1"/>
          </p:cNvGraphicFramePr>
          <p:nvPr>
            <p:extLst>
              <p:ext uri="{D42A27DB-BD31-4B8C-83A1-F6EECF244321}">
                <p14:modId xmlns:p14="http://schemas.microsoft.com/office/powerpoint/2010/main" val="2497419742"/>
              </p:ext>
            </p:extLst>
          </p:nvPr>
        </p:nvGraphicFramePr>
        <p:xfrm>
          <a:off x="3314039" y="2420888"/>
          <a:ext cx="4159241" cy="1306704"/>
        </p:xfrm>
        <a:graphic>
          <a:graphicData uri="http://schemas.openxmlformats.org/drawingml/2006/table">
            <a:tbl>
              <a:tblPr/>
              <a:tblGrid>
                <a:gridCol w="1548565"/>
                <a:gridCol w="1314532"/>
                <a:gridCol w="1296144"/>
              </a:tblGrid>
              <a:tr h="252000">
                <a:tc rowSpan="5">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(30.6%)</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30.2</a:t>
                      </a:r>
                      <a:r>
                        <a:rPr kumimoji="1" lang="ja-JP" altLang="en-US"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0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0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3,003</a:t>
                      </a:r>
                      <a:r>
                        <a:rPr kumimoji="1" lang="ja-JP" altLang="en-US" sz="10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0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2,581</a:t>
                      </a:r>
                      <a:r>
                        <a:rPr kumimoji="1" lang="ja-JP" altLang="en-US"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a:t>
                      </a:r>
                      <a:r>
                        <a:rPr kumimoji="1" lang="ja-JP" altLang="en-US" sz="10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兆</a:t>
                      </a:r>
                      <a:r>
                        <a:rPr kumimoji="1" lang="en-US" altLang="ja-JP" sz="10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3,152</a:t>
                      </a:r>
                      <a:r>
                        <a:rPr kumimoji="1" lang="ja-JP" altLang="en-US" sz="10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0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8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r>
                        <a:rPr kumimoji="1" lang="en-US" altLang="ja-JP" sz="8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2</a:t>
                      </a:r>
                      <a:r>
                        <a:rPr kumimoji="1" lang="ja-JP" altLang="en-US" sz="8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兆</a:t>
                      </a:r>
                      <a:r>
                        <a:rPr kumimoji="1" lang="en-US" altLang="ja-JP" sz="8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2,730</a:t>
                      </a:r>
                      <a:r>
                        <a:rPr kumimoji="1" lang="ja-JP" altLang="en-US" sz="8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億円＞</a:t>
                      </a:r>
                      <a:endParaRPr kumimoji="1" lang="en-US" altLang="ja-JP" sz="8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0" marR="396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865</a:t>
                      </a: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3,196</a:t>
                      </a: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805</a:t>
                      </a: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000">
                <a:tc vMerge="1">
                  <a:txBody>
                    <a:bodyPr/>
                    <a:lstStyle/>
                    <a:p>
                      <a:endParaRPr kumimoji="1" lang="ja-JP" altLang="en-US"/>
                    </a:p>
                  </a:txBody>
                  <a:tcPr/>
                </a:tc>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4,984</a:t>
                      </a: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bl>
          </a:graphicData>
        </a:graphic>
      </p:graphicFrame>
      <p:sp>
        <p:nvSpPr>
          <p:cNvPr id="31833" name="AutoShape 1107"/>
          <p:cNvSpPr>
            <a:spLocks noChangeArrowheads="1"/>
          </p:cNvSpPr>
          <p:nvPr/>
        </p:nvSpPr>
        <p:spPr bwMode="auto">
          <a:xfrm>
            <a:off x="92488" y="4509120"/>
            <a:ext cx="252000" cy="2005781"/>
          </a:xfrm>
          <a:prstGeom prst="roundRect">
            <a:avLst>
              <a:gd name="adj" fmla="val 42292"/>
            </a:avLst>
          </a:prstGeom>
          <a:solidFill>
            <a:srgbClr val="FFFF99"/>
          </a:solidFill>
          <a:ln w="9525">
            <a:solidFill>
              <a:srgbClr val="993300"/>
            </a:solidFill>
            <a:round/>
            <a:headEnd/>
            <a:tailEnd/>
          </a:ln>
        </p:spPr>
        <p:txBody>
          <a:bodyPr vert="eaVert" wrap="none" anchor="ctr" anchorCtr="1"/>
          <a:lstStyle/>
          <a:p>
            <a:pPr algn="ctr"/>
            <a:r>
              <a:rPr lang="ja-JP" altLang="en-US" dirty="0"/>
              <a:t>債　務</a:t>
            </a:r>
          </a:p>
        </p:txBody>
      </p:sp>
      <p:graphicFrame>
        <p:nvGraphicFramePr>
          <p:cNvPr id="81101" name="Group 205"/>
          <p:cNvGraphicFramePr>
            <a:graphicFrameLocks noGrp="1"/>
          </p:cNvGraphicFramePr>
          <p:nvPr>
            <p:extLst/>
          </p:nvPr>
        </p:nvGraphicFramePr>
        <p:xfrm>
          <a:off x="428229" y="4564931"/>
          <a:ext cx="2376000" cy="831600"/>
        </p:xfrm>
        <a:graphic>
          <a:graphicData uri="http://schemas.openxmlformats.org/drawingml/2006/table">
            <a:tbl>
              <a:tblPr/>
              <a:tblGrid>
                <a:gridCol w="1266616"/>
                <a:gridCol w="1109384"/>
              </a:tblGrid>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　</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計</a:t>
                      </a: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2,434</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r>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2,419</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solidFill>
                      <a:srgbClr val="FFCC99"/>
                    </a:solidFill>
                  </a:tcPr>
                </a:tc>
              </a:tr>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15</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r>
            </a:tbl>
          </a:graphicData>
        </a:graphic>
      </p:graphicFrame>
      <p:graphicFrame>
        <p:nvGraphicFramePr>
          <p:cNvPr id="38050" name="Group 162"/>
          <p:cNvGraphicFramePr>
            <a:graphicFrameLocks noGrp="1"/>
          </p:cNvGraphicFramePr>
          <p:nvPr>
            <p:extLst>
              <p:ext uri="{D42A27DB-BD31-4B8C-83A1-F6EECF244321}">
                <p14:modId xmlns:p14="http://schemas.microsoft.com/office/powerpoint/2010/main" val="1660455813"/>
              </p:ext>
            </p:extLst>
          </p:nvPr>
        </p:nvGraphicFramePr>
        <p:xfrm>
          <a:off x="3314039" y="4437112"/>
          <a:ext cx="4159241" cy="1166769"/>
        </p:xfrm>
        <a:graphic>
          <a:graphicData uri="http://schemas.openxmlformats.org/drawingml/2006/table">
            <a:tbl>
              <a:tblPr/>
              <a:tblGrid>
                <a:gridCol w="2935105"/>
                <a:gridCol w="1224136"/>
              </a:tblGrid>
              <a:tr h="276225">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　  </a:t>
                      </a:r>
                      <a:r>
                        <a:rPr kumimoji="1" lang="en-US" altLang="ja-JP" sz="12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(77.1%)</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78.1%</a:t>
                      </a: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1,876</a:t>
                      </a:r>
                      <a:r>
                        <a:rPr kumimoji="1" lang="ja-JP" altLang="en-US" sz="1200" b="0" i="0" u="sng"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sng"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eiryo UI" pitchFamily="50" charset="-128"/>
                        </a:rPr>
                        <a:t>　　　　</a:t>
                      </a: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r>
                        <a:rPr kumimoji="1" lang="en-US" altLang="ja-JP"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1,900</a:t>
                      </a: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億円＞</a:t>
                      </a:r>
                      <a:endParaRPr kumimoji="1" lang="en-US" altLang="ja-JP"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114300">
                <a:tc gridSpan="2">
                  <a:txBody>
                    <a:bodyPr/>
                    <a:lstStyle/>
                    <a:p>
                      <a:pPr marL="0" marR="0" lvl="0" indent="0" algn="l" defTabSz="914400" rtl="0" eaLnBrk="0" fontAlgn="base" latinLnBrk="0" hangingPunct="0">
                        <a:lnSpc>
                          <a:spcPts val="5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8759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(12.7%)</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309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69931">
                <a:tc>
                  <a:txBody>
                    <a:bodyPr/>
                    <a:lstStyle/>
                    <a:p>
                      <a:pPr marL="0" marR="0" lvl="0" indent="0" algn="l" defTabSz="914400" rtl="0" eaLnBrk="0" fontAlgn="base" latinLnBrk="0" hangingPunct="0">
                        <a:lnSpc>
                          <a:spcPts val="500"/>
                        </a:lnSpc>
                        <a:spcBef>
                          <a:spcPct val="20000"/>
                        </a:spcBef>
                        <a:spcAft>
                          <a:spcPct val="0"/>
                        </a:spcAft>
                        <a:buClrTx/>
                        <a:buSzTx/>
                        <a:buFont typeface="Arial" charset="0"/>
                        <a:buNone/>
                        <a:tabLst/>
                      </a:pPr>
                      <a:endParaRPr kumimoji="1" lang="ja-JP" altLang="en-US" sz="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sz="200" dirty="0">
                        <a:solidFill>
                          <a:schemeClr val="tx1"/>
                        </a:solidFill>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77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その他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(10.2%)</a:t>
                      </a: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9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9.2%</a:t>
                      </a: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249</a:t>
                      </a:r>
                      <a:r>
                        <a:rPr kumimoji="1" lang="ja-JP" altLang="en-US" sz="1200" b="0" i="0" u="sng"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sng"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r>
                        <a:rPr kumimoji="1" lang="en-US" altLang="ja-JP"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225</a:t>
                      </a:r>
                      <a:r>
                        <a:rPr kumimoji="1" lang="ja-JP" altLang="en-US"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億円＞</a:t>
                      </a:r>
                      <a:endParaRPr kumimoji="1" lang="en-US" altLang="ja-JP" sz="9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868" name="AutoShape 131"/>
          <p:cNvSpPr>
            <a:spLocks noChangeArrowheads="1"/>
          </p:cNvSpPr>
          <p:nvPr/>
        </p:nvSpPr>
        <p:spPr bwMode="auto">
          <a:xfrm rot="-1367009">
            <a:off x="2839865" y="4512336"/>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31870" name="AutoShape 152"/>
          <p:cNvSpPr>
            <a:spLocks noChangeArrowheads="1"/>
          </p:cNvSpPr>
          <p:nvPr/>
        </p:nvSpPr>
        <p:spPr bwMode="auto">
          <a:xfrm>
            <a:off x="7865393" y="5868864"/>
            <a:ext cx="1325960" cy="287337"/>
          </a:xfrm>
          <a:prstGeom prst="roundRect">
            <a:avLst>
              <a:gd name="adj" fmla="val 16667"/>
            </a:avLst>
          </a:prstGeom>
          <a:solidFill>
            <a:srgbClr val="CCFFFF"/>
          </a:solidFill>
          <a:ln w="9525">
            <a:solidFill>
              <a:schemeClr val="tx1"/>
            </a:solidFill>
            <a:round/>
            <a:headEnd/>
            <a:tailEnd/>
          </a:ln>
        </p:spPr>
        <p:txBody>
          <a:bodyPr lIns="36000" tIns="36000" rIns="36000" bIns="36000" anchor="ctr"/>
          <a:lstStyle/>
          <a:p>
            <a:pPr algn="ctr"/>
            <a:r>
              <a:rPr lang="ja-JP" altLang="en-US" sz="1400" dirty="0"/>
              <a:t>財政調整財源</a:t>
            </a:r>
          </a:p>
        </p:txBody>
      </p:sp>
      <p:sp>
        <p:nvSpPr>
          <p:cNvPr id="31871" name="テキスト ボックス 1"/>
          <p:cNvSpPr txBox="1">
            <a:spLocks noChangeArrowheads="1"/>
          </p:cNvSpPr>
          <p:nvPr/>
        </p:nvSpPr>
        <p:spPr bwMode="auto">
          <a:xfrm>
            <a:off x="6422223" y="476672"/>
            <a:ext cx="3355313" cy="274638"/>
          </a:xfrm>
          <a:prstGeom prst="rect">
            <a:avLst/>
          </a:prstGeom>
          <a:noFill/>
          <a:ln w="9525">
            <a:noFill/>
            <a:miter lim="800000"/>
            <a:headEnd/>
            <a:tailEnd/>
          </a:ln>
        </p:spPr>
        <p:txBody>
          <a:bodyPr>
            <a:spAutoFit/>
          </a:bodyPr>
          <a:lstStyle/>
          <a:p>
            <a:pPr algn="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準公営企業・公営企業会計を除く</a:t>
            </a:r>
          </a:p>
        </p:txBody>
      </p:sp>
      <p:sp>
        <p:nvSpPr>
          <p:cNvPr id="31872" name="Line 135"/>
          <p:cNvSpPr>
            <a:spLocks noChangeShapeType="1"/>
          </p:cNvSpPr>
          <p:nvPr/>
        </p:nvSpPr>
        <p:spPr bwMode="auto">
          <a:xfrm flipH="1">
            <a:off x="7185249" y="6366321"/>
            <a:ext cx="878400" cy="12700"/>
          </a:xfrm>
          <a:prstGeom prst="line">
            <a:avLst/>
          </a:prstGeom>
          <a:noFill/>
          <a:ln w="76200" cmpd="tri">
            <a:solidFill>
              <a:schemeClr val="tx1"/>
            </a:solidFill>
            <a:round/>
            <a:headEnd/>
            <a:tailEnd type="stealth" w="med" len="med"/>
          </a:ln>
        </p:spPr>
        <p:txBody>
          <a:bodyPr/>
          <a:lstStyle/>
          <a:p>
            <a:endParaRPr lang="ja-JP" altLang="en-US"/>
          </a:p>
        </p:txBody>
      </p:sp>
      <p:sp>
        <p:nvSpPr>
          <p:cNvPr id="31873" name="AutoShape 136"/>
          <p:cNvSpPr>
            <a:spLocks noChangeArrowheads="1"/>
          </p:cNvSpPr>
          <p:nvPr/>
        </p:nvSpPr>
        <p:spPr bwMode="auto">
          <a:xfrm>
            <a:off x="7865393" y="6217791"/>
            <a:ext cx="1325960" cy="298450"/>
          </a:xfrm>
          <a:prstGeom prst="roundRect">
            <a:avLst>
              <a:gd name="adj" fmla="val 16667"/>
            </a:avLst>
          </a:prstGeom>
          <a:solidFill>
            <a:srgbClr val="CCFFFF"/>
          </a:solidFill>
          <a:ln w="9525">
            <a:solidFill>
              <a:schemeClr val="tx1"/>
            </a:solidFill>
            <a:round/>
            <a:headEnd/>
            <a:tailEnd/>
          </a:ln>
        </p:spPr>
        <p:txBody>
          <a:bodyPr lIns="54000" rIns="54000" anchor="ctr"/>
          <a:lstStyle/>
          <a:p>
            <a:pPr algn="ctr"/>
            <a:r>
              <a:rPr lang="ja-JP" altLang="en-US" sz="1400"/>
              <a:t>目的税</a:t>
            </a:r>
          </a:p>
        </p:txBody>
      </p:sp>
      <p:sp>
        <p:nvSpPr>
          <p:cNvPr id="31874" name="角丸四角形 33"/>
          <p:cNvSpPr>
            <a:spLocks noChangeArrowheads="1"/>
          </p:cNvSpPr>
          <p:nvPr/>
        </p:nvSpPr>
        <p:spPr bwMode="auto">
          <a:xfrm>
            <a:off x="7473281" y="5877272"/>
            <a:ext cx="273447" cy="977900"/>
          </a:xfrm>
          <a:prstGeom prst="roundRect">
            <a:avLst>
              <a:gd name="adj" fmla="val 16667"/>
            </a:avLst>
          </a:prstGeom>
          <a:solidFill>
            <a:srgbClr val="77933C"/>
          </a:solidFill>
          <a:ln w="25400" algn="ctr">
            <a:noFill/>
            <a:round/>
            <a:headEnd/>
            <a:tailEnd/>
          </a:ln>
        </p:spPr>
        <p:txBody>
          <a:bodyPr anchor="ctr" anchorCtr="1"/>
          <a:lstStyle/>
          <a:p>
            <a:pPr algn="ctr">
              <a:lnSpc>
                <a:spcPts val="1400"/>
              </a:lnSpc>
            </a:pPr>
            <a:r>
              <a:rPr lang="ja-JP" altLang="en-US" sz="1200" b="1" dirty="0">
                <a:solidFill>
                  <a:srgbClr val="FFFFFF"/>
                </a:solidFill>
                <a:latin typeface="Meiryo UI" pitchFamily="50" charset="-128"/>
                <a:ea typeface="Meiryo UI" pitchFamily="50" charset="-128"/>
                <a:cs typeface="Meiryo UI" pitchFamily="50" charset="-128"/>
              </a:rPr>
              <a:t>償還財源</a:t>
            </a:r>
          </a:p>
        </p:txBody>
      </p:sp>
      <p:cxnSp>
        <p:nvCxnSpPr>
          <p:cNvPr id="4" name="直線矢印コネクタ 3"/>
          <p:cNvCxnSpPr/>
          <p:nvPr/>
        </p:nvCxnSpPr>
        <p:spPr>
          <a:xfrm>
            <a:off x="7527421" y="3645024"/>
            <a:ext cx="161884" cy="0"/>
          </a:xfrm>
          <a:prstGeom prst="straightConnector1">
            <a:avLst/>
          </a:prstGeom>
          <a:ln w="6350">
            <a:tailEnd type="arrow"/>
          </a:ln>
        </p:spPr>
        <p:style>
          <a:lnRef idx="1">
            <a:schemeClr val="dk1"/>
          </a:lnRef>
          <a:fillRef idx="0">
            <a:schemeClr val="dk1"/>
          </a:fillRef>
          <a:effectRef idx="0">
            <a:schemeClr val="dk1"/>
          </a:effectRef>
          <a:fontRef idx="minor">
            <a:schemeClr val="tx1"/>
          </a:fontRef>
        </p:style>
      </p:cxnSp>
      <p:sp>
        <p:nvSpPr>
          <p:cNvPr id="10" name="角丸四角形 9"/>
          <p:cNvSpPr/>
          <p:nvPr/>
        </p:nvSpPr>
        <p:spPr>
          <a:xfrm>
            <a:off x="0" y="332656"/>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Meiryo UI" pitchFamily="50" charset="-128"/>
                <a:ea typeface="Meiryo UI" pitchFamily="50" charset="-128"/>
                <a:cs typeface="Meiryo UI" pitchFamily="50" charset="-128"/>
              </a:rPr>
              <a:t>（１）承継の姿</a:t>
            </a:r>
            <a:endParaRPr lang="ja-JP" altLang="en-US" dirty="0">
              <a:solidFill>
                <a:srgbClr val="000000"/>
              </a:solidFill>
              <a:latin typeface="Meiryo UI" pitchFamily="50" charset="-128"/>
              <a:ea typeface="Meiryo UI" pitchFamily="50" charset="-128"/>
              <a:cs typeface="Meiryo UI" pitchFamily="50" charset="-128"/>
            </a:endParaRPr>
          </a:p>
        </p:txBody>
      </p:sp>
      <p:sp>
        <p:nvSpPr>
          <p:cNvPr id="2" name="角丸四角形 9"/>
          <p:cNvSpPr/>
          <p:nvPr/>
        </p:nvSpPr>
        <p:spPr>
          <a:xfrm>
            <a:off x="15552" y="576000"/>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00" b="1" dirty="0">
                <a:solidFill>
                  <a:srgbClr val="000000"/>
                </a:solidFill>
                <a:latin typeface="Meiryo UI" pitchFamily="50" charset="-128"/>
                <a:ea typeface="Meiryo UI" pitchFamily="50" charset="-128"/>
                <a:cs typeface="Meiryo UI" pitchFamily="50" charset="-128"/>
              </a:rPr>
              <a:t>　 </a:t>
            </a:r>
            <a:r>
              <a:rPr lang="ja-JP" altLang="en-US" sz="1600" b="1" dirty="0" smtClean="0">
                <a:solidFill>
                  <a:srgbClr val="000000"/>
                </a:solidFill>
                <a:latin typeface="Meiryo UI" pitchFamily="50" charset="-128"/>
                <a:ea typeface="Meiryo UI" pitchFamily="50" charset="-128"/>
                <a:cs typeface="Meiryo UI" pitchFamily="50" charset="-128"/>
              </a:rPr>
              <a:t>①　財産</a:t>
            </a:r>
            <a:r>
              <a:rPr lang="ja-JP" altLang="en-US" sz="1600" b="1" dirty="0">
                <a:solidFill>
                  <a:srgbClr val="000000"/>
                </a:solidFill>
                <a:latin typeface="Meiryo UI" pitchFamily="50" charset="-128"/>
                <a:ea typeface="Meiryo UI" pitchFamily="50" charset="-128"/>
                <a:cs typeface="Meiryo UI" pitchFamily="50" charset="-128"/>
              </a:rPr>
              <a:t>・債務の承継の姿（全体イメージ）</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31883" name="正方形/長方形 12"/>
          <p:cNvSpPr>
            <a:spLocks noChangeArrowheads="1"/>
          </p:cNvSpPr>
          <p:nvPr/>
        </p:nvSpPr>
        <p:spPr bwMode="auto">
          <a:xfrm>
            <a:off x="8853488" y="71438"/>
            <a:ext cx="1043914" cy="260350"/>
          </a:xfrm>
          <a:prstGeom prst="rect">
            <a:avLst/>
          </a:prstGeom>
          <a:noFill/>
          <a:ln w="9525">
            <a:noFill/>
            <a:miter lim="800000"/>
            <a:headEnd/>
            <a:tailEnd/>
          </a:ln>
        </p:spPr>
        <p:txBody>
          <a:bodyPr>
            <a:spAutoFit/>
          </a:bodyPr>
          <a:lstStyle/>
          <a:p>
            <a:pPr algn="r" eaLnBrk="1" hangingPunct="1"/>
            <a:r>
              <a:rPr lang="ja-JP" altLang="en-US" sz="1100" b="1" dirty="0">
                <a:solidFill>
                  <a:srgbClr val="000000"/>
                </a:solidFill>
                <a:latin typeface="Meiryo UI" pitchFamily="50" charset="-128"/>
                <a:ea typeface="Meiryo UI" pitchFamily="50" charset="-128"/>
                <a:cs typeface="Meiryo UI" pitchFamily="50" charset="-128"/>
              </a:rPr>
              <a:t>あ財産</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２９</a:t>
            </a:r>
            <a:endParaRPr lang="ja-JP" altLang="en-US" sz="1200" b="1" dirty="0">
              <a:solidFill>
                <a:srgbClr val="000000"/>
              </a:solidFill>
              <a:latin typeface="Meiryo UI" pitchFamily="50" charset="-128"/>
              <a:ea typeface="Meiryo UI" pitchFamily="50" charset="-128"/>
              <a:cs typeface="Meiryo UI" pitchFamily="50" charset="-128"/>
            </a:endParaRPr>
          </a:p>
        </p:txBody>
      </p:sp>
      <p:sp>
        <p:nvSpPr>
          <p:cNvPr id="37" name="正方形/長方形 3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Meiryo UI" pitchFamily="50" charset="-128"/>
                <a:ea typeface="Meiryo UI" pitchFamily="50" charset="-128"/>
                <a:cs typeface="Meiryo UI" pitchFamily="50" charset="-128"/>
              </a:rPr>
              <a:t>１</a:t>
            </a:r>
            <a:r>
              <a:rPr lang="ja-JP" altLang="en-US" sz="20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40" name="AutoShape 161"/>
          <p:cNvSpPr>
            <a:spLocks noChangeArrowheads="1"/>
          </p:cNvSpPr>
          <p:nvPr/>
        </p:nvSpPr>
        <p:spPr bwMode="auto">
          <a:xfrm rot="2194998">
            <a:off x="2884925" y="3231278"/>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41" name="AutoShape 131"/>
          <p:cNvSpPr>
            <a:spLocks noChangeArrowheads="1"/>
          </p:cNvSpPr>
          <p:nvPr/>
        </p:nvSpPr>
        <p:spPr bwMode="auto">
          <a:xfrm rot="953618">
            <a:off x="2843510" y="4780170"/>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43" name="Text Box 140"/>
          <p:cNvSpPr txBox="1">
            <a:spLocks noChangeArrowheads="1"/>
          </p:cNvSpPr>
          <p:nvPr/>
        </p:nvSpPr>
        <p:spPr bwMode="auto">
          <a:xfrm>
            <a:off x="3309008" y="3717032"/>
            <a:ext cx="3823096" cy="246221"/>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行政財産化を検討している港湾局賃貸地を含む</a:t>
            </a:r>
            <a:endParaRPr lang="ja-JP" altLang="en-US" sz="1000" dirty="0">
              <a:latin typeface="Meiryo UI" pitchFamily="50" charset="-128"/>
              <a:ea typeface="Meiryo UI" pitchFamily="50" charset="-128"/>
              <a:cs typeface="Meiryo UI" pitchFamily="50" charset="-128"/>
            </a:endParaRPr>
          </a:p>
        </p:txBody>
      </p:sp>
      <p:graphicFrame>
        <p:nvGraphicFramePr>
          <p:cNvPr id="38039" name="Group 151"/>
          <p:cNvGraphicFramePr>
            <a:graphicFrameLocks noGrp="1"/>
          </p:cNvGraphicFramePr>
          <p:nvPr>
            <p:extLst>
              <p:ext uri="{D42A27DB-BD31-4B8C-83A1-F6EECF244321}">
                <p14:modId xmlns:p14="http://schemas.microsoft.com/office/powerpoint/2010/main" val="1565376879"/>
              </p:ext>
            </p:extLst>
          </p:nvPr>
        </p:nvGraphicFramePr>
        <p:xfrm>
          <a:off x="3314039" y="908720"/>
          <a:ext cx="4159241" cy="1461408"/>
        </p:xfrm>
        <a:graphic>
          <a:graphicData uri="http://schemas.openxmlformats.org/drawingml/2006/table">
            <a:tbl>
              <a:tblPr/>
              <a:tblGrid>
                <a:gridCol w="1548565"/>
                <a:gridCol w="1314532"/>
                <a:gridCol w="1296144"/>
              </a:tblGrid>
              <a:tr h="288000">
                <a:tc rowSpan="5">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(69.4%)</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69.6</a:t>
                      </a:r>
                      <a:r>
                        <a:rPr kumimoji="1" lang="ja-JP" altLang="en-US"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a:t>
                      </a:r>
                      <a:r>
                        <a:rPr kumimoji="1" lang="ja-JP" altLang="en-US" sz="10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0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4,809</a:t>
                      </a:r>
                      <a:r>
                        <a:rPr kumimoji="1" lang="ja-JP" altLang="en-US" sz="10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0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a:t>
                      </a:r>
                      <a:r>
                        <a:rPr kumimoji="1" lang="ja-JP" altLang="en-US"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5,031</a:t>
                      </a:r>
                      <a:r>
                        <a:rPr kumimoji="1" lang="ja-JP" altLang="en-US"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a:t>
                      </a:r>
                      <a:r>
                        <a:rPr kumimoji="1" lang="ja-JP" altLang="en-US" sz="10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兆</a:t>
                      </a:r>
                      <a:r>
                        <a:rPr kumimoji="1" lang="en-US" altLang="ja-JP" sz="10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797</a:t>
                      </a:r>
                      <a:r>
                        <a:rPr kumimoji="1" lang="ja-JP" altLang="en-US" sz="10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0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8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r>
                        <a:rPr kumimoji="1" lang="en-US" altLang="ja-JP" sz="8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7</a:t>
                      </a:r>
                      <a:r>
                        <a:rPr kumimoji="1" lang="ja-JP" altLang="en-US" sz="8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兆</a:t>
                      </a:r>
                      <a:r>
                        <a:rPr kumimoji="1" lang="en-US" altLang="ja-JP" sz="8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1,024</a:t>
                      </a:r>
                      <a:r>
                        <a:rPr kumimoji="1" lang="ja-JP" altLang="en-US" sz="8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億円＞</a:t>
                      </a:r>
                      <a:endParaRPr kumimoji="1" lang="en-US" altLang="ja-JP" sz="8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0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146</a:t>
                      </a:r>
                      <a:r>
                        <a:rPr kumimoji="1" lang="ja-JP" altLang="en-US" sz="10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0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8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r>
                        <a:rPr kumimoji="1" lang="en-US" altLang="ja-JP" sz="8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141</a:t>
                      </a:r>
                      <a:r>
                        <a:rPr kumimoji="1" lang="ja-JP" altLang="en-US" sz="8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1,244</a:t>
                      </a: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658</a:t>
                      </a: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1,964</a:t>
                      </a: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bl>
          </a:graphicData>
        </a:graphic>
      </p:graphicFrame>
      <p:sp>
        <p:nvSpPr>
          <p:cNvPr id="35" name="スライド番号プレースホルダー 2"/>
          <p:cNvSpPr txBox="1">
            <a:spLocks/>
          </p:cNvSpPr>
          <p:nvPr/>
        </p:nvSpPr>
        <p:spPr bwMode="auto">
          <a:xfrm>
            <a:off x="8986518" y="-62327"/>
            <a:ext cx="910884" cy="365125"/>
          </a:xfrm>
          <a:prstGeom prst="rect">
            <a:avLst/>
          </a:prstGeom>
          <a:noFill/>
          <a:ln w="9525">
            <a:noFill/>
            <a:miter lim="800000"/>
            <a:headEnd/>
            <a:tailEnd/>
          </a:ln>
        </p:spPr>
        <p:txBody>
          <a:bodyPr anchor="ctr"/>
          <a:lstStyle/>
          <a:p>
            <a:pPr algn="r" eaLnBrk="1" hangingPunct="1"/>
            <a:r>
              <a:rPr lang="ja-JP" altLang="en-US" sz="1100" b="1" dirty="0">
                <a:latin typeface="Meiryo UI" pitchFamily="50" charset="-128"/>
                <a:ea typeface="Meiryo UI" pitchFamily="50" charset="-128"/>
                <a:cs typeface="Meiryo UI" pitchFamily="50" charset="-128"/>
              </a:rPr>
              <a:t>参考</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４</a:t>
            </a:r>
          </a:p>
        </p:txBody>
      </p:sp>
      <p:sp>
        <p:nvSpPr>
          <p:cNvPr id="36" name="テキスト ボックス 1"/>
          <p:cNvSpPr txBox="1">
            <a:spLocks noChangeArrowheads="1"/>
          </p:cNvSpPr>
          <p:nvPr/>
        </p:nvSpPr>
        <p:spPr bwMode="auto">
          <a:xfrm>
            <a:off x="7329264" y="692696"/>
            <a:ext cx="2461211" cy="646331"/>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端数処理</a:t>
            </a:r>
            <a:r>
              <a:rPr lang="ja-JP" altLang="en-US" sz="1200" dirty="0" smtClean="0">
                <a:latin typeface="Meiryo UI" pitchFamily="50" charset="-128"/>
                <a:ea typeface="Meiryo UI" pitchFamily="50" charset="-128"/>
                <a:cs typeface="Meiryo UI" pitchFamily="50" charset="-128"/>
              </a:rPr>
              <a:t>の関係で、内訳と合計が</a:t>
            </a:r>
            <a:endParaRPr lang="en-US" altLang="ja-JP" sz="120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合わない場合がある（次ページも</a:t>
            </a:r>
            <a:endParaRPr lang="en-US" altLang="ja-JP" sz="120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同じ）</a:t>
            </a:r>
            <a:endParaRPr lang="ja-JP" altLang="en-US" sz="1200" dirty="0">
              <a:latin typeface="Meiryo UI" pitchFamily="50" charset="-128"/>
              <a:ea typeface="Meiryo UI" pitchFamily="50" charset="-128"/>
              <a:cs typeface="Meiryo UI" pitchFamily="50" charset="-128"/>
            </a:endParaRPr>
          </a:p>
        </p:txBody>
      </p:sp>
      <p:sp>
        <p:nvSpPr>
          <p:cNvPr id="39" name="Text Box 141"/>
          <p:cNvSpPr txBox="1">
            <a:spLocks noChangeArrowheads="1"/>
          </p:cNvSpPr>
          <p:nvPr/>
        </p:nvSpPr>
        <p:spPr bwMode="auto">
          <a:xfrm>
            <a:off x="3296816" y="5589240"/>
            <a:ext cx="4056988" cy="369332"/>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u="sng" dirty="0">
                <a:latin typeface="Meiryo UI" pitchFamily="50" charset="-128"/>
                <a:ea typeface="Meiryo UI" pitchFamily="50" charset="-128"/>
                <a:cs typeface="Meiryo UI" pitchFamily="50" charset="-128"/>
              </a:rPr>
              <a:t>特別</a:t>
            </a:r>
            <a:r>
              <a:rPr lang="ja-JP" altLang="en-US" sz="1000" u="sng" dirty="0" smtClean="0">
                <a:latin typeface="Meiryo UI" pitchFamily="50" charset="-128"/>
                <a:ea typeface="Meiryo UI" pitchFamily="50" charset="-128"/>
                <a:cs typeface="Meiryo UI" pitchFamily="50" charset="-128"/>
              </a:rPr>
              <a:t>区等と大阪府の所管が</a:t>
            </a:r>
            <a:r>
              <a:rPr lang="ja-JP" altLang="en-US" sz="1000" u="sng" dirty="0">
                <a:latin typeface="Meiryo UI" pitchFamily="50" charset="-128"/>
                <a:ea typeface="Meiryo UI" pitchFamily="50" charset="-128"/>
                <a:cs typeface="Meiryo UI" pitchFamily="50" charset="-128"/>
              </a:rPr>
              <a:t>混在</a:t>
            </a:r>
            <a:r>
              <a:rPr lang="ja-JP" altLang="en-US" sz="1000" u="sng" dirty="0" smtClean="0">
                <a:latin typeface="Meiryo UI" pitchFamily="50" charset="-128"/>
                <a:ea typeface="Meiryo UI" pitchFamily="50" charset="-128"/>
                <a:cs typeface="Meiryo UI" pitchFamily="50" charset="-128"/>
              </a:rPr>
              <a:t>するもの</a:t>
            </a:r>
            <a:endParaRPr lang="en-US" altLang="ja-JP" sz="1000" u="sng" dirty="0" smtClean="0">
              <a:latin typeface="Meiryo UI" pitchFamily="50" charset="-128"/>
              <a:ea typeface="Meiryo UI" pitchFamily="50" charset="-128"/>
              <a:cs typeface="Meiryo UI" pitchFamily="50" charset="-128"/>
            </a:endParaRPr>
          </a:p>
          <a:p>
            <a:r>
              <a:rPr lang="ja-JP" altLang="en-US" sz="800" i="1" dirty="0" smtClean="0">
                <a:latin typeface="Meiryo UI" pitchFamily="50" charset="-128"/>
                <a:ea typeface="Meiryo UI" pitchFamily="50" charset="-128"/>
                <a:cs typeface="Meiryo UI" pitchFamily="50" charset="-128"/>
              </a:rPr>
              <a:t>＜事務</a:t>
            </a:r>
            <a:r>
              <a:rPr lang="ja-JP" altLang="en-US" sz="800" i="1" dirty="0">
                <a:latin typeface="Meiryo UI" pitchFamily="50" charset="-128"/>
                <a:ea typeface="Meiryo UI" pitchFamily="50" charset="-128"/>
                <a:cs typeface="Meiryo UI" pitchFamily="50" charset="-128"/>
              </a:rPr>
              <a:t>分担（案）上、「調整中」の事務に関するもの</a:t>
            </a:r>
            <a:r>
              <a:rPr lang="ja-JP" altLang="en-US" sz="800" i="1" dirty="0" smtClean="0">
                <a:latin typeface="Meiryo UI" pitchFamily="50" charset="-128"/>
                <a:ea typeface="Meiryo UI" pitchFamily="50" charset="-128"/>
                <a:cs typeface="Meiryo UI" pitchFamily="50" charset="-128"/>
              </a:rPr>
              <a:t>等＞</a:t>
            </a:r>
            <a:endParaRPr lang="ja-JP" altLang="en-US" sz="800" b="1" i="1" dirty="0">
              <a:latin typeface="Meiryo UI" pitchFamily="50" charset="-128"/>
              <a:ea typeface="Meiryo UI" pitchFamily="50" charset="-128"/>
              <a:cs typeface="Meiryo UI" pitchFamily="50" charset="-128"/>
            </a:endParaRPr>
          </a:p>
        </p:txBody>
      </p:sp>
      <p:graphicFrame>
        <p:nvGraphicFramePr>
          <p:cNvPr id="44" name="Group 150"/>
          <p:cNvGraphicFramePr>
            <a:graphicFrameLocks noGrp="1"/>
          </p:cNvGraphicFramePr>
          <p:nvPr>
            <p:extLst>
              <p:ext uri="{D42A27DB-BD31-4B8C-83A1-F6EECF244321}">
                <p14:modId xmlns:p14="http://schemas.microsoft.com/office/powerpoint/2010/main" val="99608933"/>
              </p:ext>
            </p:extLst>
          </p:nvPr>
        </p:nvGraphicFramePr>
        <p:xfrm>
          <a:off x="3314039" y="3933056"/>
          <a:ext cx="4159241" cy="329184"/>
        </p:xfrm>
        <a:graphic>
          <a:graphicData uri="http://schemas.openxmlformats.org/drawingml/2006/table">
            <a:tbl>
              <a:tblPr/>
              <a:tblGrid>
                <a:gridCol w="2863097"/>
                <a:gridCol w="1296144"/>
              </a:tblGrid>
              <a:tr h="252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その他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0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0</a:t>
                      </a:r>
                      <a:r>
                        <a:rPr kumimoji="1" lang="ja-JP" altLang="en-US" sz="10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0.2</a:t>
                      </a:r>
                      <a:r>
                        <a:rPr kumimoji="1" lang="ja-JP" altLang="en-US"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8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0</a:t>
                      </a:r>
                      <a:r>
                        <a:rPr kumimoji="1" lang="ja-JP" altLang="en-US" sz="12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円</a:t>
                      </a:r>
                      <a:endParaRPr kumimoji="1" lang="en-US" altLang="ja-JP" sz="12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8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r>
                        <a:rPr kumimoji="1" lang="en-US" altLang="ja-JP" sz="8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200</a:t>
                      </a:r>
                      <a:r>
                        <a:rPr kumimoji="1" lang="ja-JP" altLang="en-US" sz="8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億円＞</a:t>
                      </a:r>
                      <a:endParaRPr kumimoji="1" lang="en-US" altLang="ja-JP" sz="8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5" name="Text Box 141"/>
          <p:cNvSpPr txBox="1">
            <a:spLocks noChangeArrowheads="1"/>
          </p:cNvSpPr>
          <p:nvPr/>
        </p:nvSpPr>
        <p:spPr bwMode="auto">
          <a:xfrm>
            <a:off x="3204000" y="4248000"/>
            <a:ext cx="4056988" cy="215444"/>
          </a:xfrm>
          <a:prstGeom prst="rect">
            <a:avLst/>
          </a:prstGeom>
          <a:noFill/>
          <a:ln w="9525">
            <a:noFill/>
            <a:miter lim="800000"/>
            <a:headEnd/>
            <a:tailEnd/>
          </a:ln>
        </p:spPr>
        <p:txBody>
          <a:bodyPr>
            <a:spAutoFit/>
          </a:bodyPr>
          <a:lstStyle/>
          <a:p>
            <a:r>
              <a:rPr lang="ja-JP" altLang="en-US" sz="800" dirty="0" smtClean="0">
                <a:solidFill>
                  <a:srgbClr val="FF0000"/>
                </a:solidFill>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事務</a:t>
            </a:r>
            <a:r>
              <a:rPr lang="ja-JP" altLang="en-US" sz="800" dirty="0">
                <a:latin typeface="Meiryo UI" pitchFamily="50" charset="-128"/>
                <a:ea typeface="Meiryo UI" pitchFamily="50" charset="-128"/>
                <a:cs typeface="Meiryo UI" pitchFamily="50" charset="-128"/>
              </a:rPr>
              <a:t>分担（案）上、「調整中」の事務に関するもの</a:t>
            </a:r>
            <a:r>
              <a:rPr lang="ja-JP" altLang="en-US" sz="800" dirty="0" smtClean="0">
                <a:latin typeface="Meiryo UI" pitchFamily="50" charset="-128"/>
                <a:ea typeface="Meiryo UI" pitchFamily="50" charset="-128"/>
                <a:cs typeface="Meiryo UI" pitchFamily="50" charset="-128"/>
              </a:rPr>
              <a:t>等）＞</a:t>
            </a:r>
            <a:endParaRPr lang="ja-JP" altLang="en-US" sz="8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480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56456" y="6516052"/>
            <a:ext cx="9789054" cy="369332"/>
          </a:xfrm>
          <a:prstGeom prst="rect">
            <a:avLst/>
          </a:prstGeom>
          <a:noFill/>
          <a:ln w="9525">
            <a:noFill/>
            <a:miter lim="800000"/>
            <a:headEnd/>
            <a:tailEnd/>
          </a:ln>
        </p:spPr>
        <p:txBody>
          <a:bodyPr>
            <a:spAutoFit/>
          </a:bodyPr>
          <a:lstStyle/>
          <a:p>
            <a:pPr marL="174625" indent="-174625"/>
            <a:r>
              <a:rPr lang="en-US" altLang="ja-JP" sz="900" dirty="0" smtClean="0"/>
              <a:t>※</a:t>
            </a:r>
            <a:r>
              <a:rPr lang="ja-JP" altLang="en-US" sz="900" dirty="0"/>
              <a:t>偶発債務のうち、特定調停に伴う資金借入金に係る損失補償（ＭＤＣ（湊町開発ｾﾝﾀｰ）、ＡＴＣ（ｱｼﾞｱ太平洋ﾄﾚｰﾄﾞｾﾝﾀｰ）、クリスタ長堀）については、今後の支出予定額が</a:t>
            </a:r>
          </a:p>
          <a:p>
            <a:pPr marL="174625" indent="-174625"/>
            <a:r>
              <a:rPr lang="ja-JP" altLang="en-US" sz="900" dirty="0"/>
              <a:t>　　「特定調停による所要額」となっているので、 数字に含まれていない</a:t>
            </a:r>
            <a:r>
              <a:rPr lang="ja-JP" altLang="en-US" sz="900" dirty="0" smtClean="0"/>
              <a:t>。</a:t>
            </a:r>
            <a:endParaRPr lang="ja-JP" altLang="en-US" sz="900" strike="sngStrike" dirty="0">
              <a:solidFill>
                <a:schemeClr val="accent6">
                  <a:lumMod val="75000"/>
                </a:schemeClr>
              </a:solidFill>
            </a:endParaRPr>
          </a:p>
        </p:txBody>
      </p:sp>
      <p:sp>
        <p:nvSpPr>
          <p:cNvPr id="32771" name="テキスト ボックス 5"/>
          <p:cNvSpPr txBox="1">
            <a:spLocks noChangeArrowheads="1"/>
          </p:cNvSpPr>
          <p:nvPr/>
        </p:nvSpPr>
        <p:spPr bwMode="auto">
          <a:xfrm>
            <a:off x="0" y="260648"/>
            <a:ext cx="6122458" cy="366713"/>
          </a:xfrm>
          <a:prstGeom prst="rect">
            <a:avLst/>
          </a:prstGeom>
          <a:noFill/>
          <a:ln w="9525">
            <a:noFill/>
            <a:miter lim="800000"/>
            <a:headEnd/>
            <a:tailEnd/>
          </a:ln>
        </p:spPr>
        <p:txBody>
          <a:bodyPr>
            <a:spAutoFit/>
          </a:bodyPr>
          <a:lstStyle/>
          <a:p>
            <a:r>
              <a:rPr lang="ja-JP" altLang="en-US" dirty="0"/>
              <a:t>■財産・債務の承継（一般会計・政令等会計の状況）</a:t>
            </a:r>
          </a:p>
        </p:txBody>
      </p:sp>
      <p:graphicFrame>
        <p:nvGraphicFramePr>
          <p:cNvPr id="78974" name="Group 126"/>
          <p:cNvGraphicFramePr>
            <a:graphicFrameLocks noGrp="1"/>
          </p:cNvGraphicFramePr>
          <p:nvPr>
            <p:extLst>
              <p:ext uri="{D42A27DB-BD31-4B8C-83A1-F6EECF244321}">
                <p14:modId xmlns:p14="http://schemas.microsoft.com/office/powerpoint/2010/main" val="3861830204"/>
              </p:ext>
            </p:extLst>
          </p:nvPr>
        </p:nvGraphicFramePr>
        <p:xfrm>
          <a:off x="200472" y="620688"/>
          <a:ext cx="9504001" cy="4314248"/>
        </p:xfrm>
        <a:graphic>
          <a:graphicData uri="http://schemas.openxmlformats.org/drawingml/2006/table">
            <a:tbl>
              <a:tblPr/>
              <a:tblGrid>
                <a:gridCol w="306678"/>
                <a:gridCol w="1205463"/>
                <a:gridCol w="1439975"/>
                <a:gridCol w="1439975"/>
                <a:gridCol w="5111910"/>
              </a:tblGrid>
              <a:tr h="30359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0359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不動産</a:t>
                      </a:r>
                    </a:p>
                  </a:txBody>
                  <a:tcPr marL="99060" marR="99060" marT="45715" marB="45715"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8,129</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8,356</a:t>
                      </a: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0" marR="10800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3,152</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2,730</a:t>
                      </a: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行政財産では、消防、高等学校、美術館等関係のほか、国際見本市会場などの産業拠点を大阪府に承継。普通財産は特別区に承継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0376">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普通財産等</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2,668</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360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物品</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146</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141</a:t>
                      </a: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865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大阪府に承継する割合が高いが、その大半は美術館の美術品、消防関係の物品</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1,166</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825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と密接不可分な関西国際空港土地保有</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株式、財務リスク関係などについては大阪府に承継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2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出資による権利</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2,371</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と密接不可分な大阪市立大学出資などについては大阪府に承継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2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債権</a:t>
                      </a:r>
                      <a:endParaRPr kumimoji="1" lang="en-US" altLang="ja-JP"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658</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805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と密接不可分な大阪市立大学貸付金、財務</a:t>
                      </a: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リスク関係などに</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658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基金・現金</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1,964</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4,984</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財務リスクへの引当てとして、財政調整基金</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1,618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億円のうち</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321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億円を大阪府に承継。ただし、毎年度減少する損失補償相当額を、減少の都度、特別区に配分。偶発債務のリスク解消時の残余財産は、特別区に配分することを基本に、大阪府・特別区協議会（仮称）で協議</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公債費会計所管</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は、大阪市債の償還財源として、大阪府に承継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374">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4,809</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a:t>
                      </a: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5,031</a:t>
                      </a: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3,003</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2,581</a:t>
                      </a: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参考</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５</a:t>
            </a:r>
            <a:endParaRPr lang="ja-JP" altLang="en-US" sz="1100" b="1" dirty="0">
              <a:latin typeface="Meiryo UI" pitchFamily="50" charset="-128"/>
              <a:ea typeface="Meiryo UI" pitchFamily="50" charset="-128"/>
              <a:cs typeface="Meiryo UI" pitchFamily="50" charset="-128"/>
            </a:endParaRPr>
          </a:p>
        </p:txBody>
      </p:sp>
      <p:graphicFrame>
        <p:nvGraphicFramePr>
          <p:cNvPr id="6" name="Group 126"/>
          <p:cNvGraphicFramePr>
            <a:graphicFrameLocks noGrp="1"/>
          </p:cNvGraphicFramePr>
          <p:nvPr>
            <p:extLst>
              <p:ext uri="{D42A27DB-BD31-4B8C-83A1-F6EECF244321}">
                <p14:modId xmlns:p14="http://schemas.microsoft.com/office/powerpoint/2010/main" val="895390764"/>
              </p:ext>
            </p:extLst>
          </p:nvPr>
        </p:nvGraphicFramePr>
        <p:xfrm>
          <a:off x="200472" y="4964570"/>
          <a:ext cx="9504001" cy="1486819"/>
        </p:xfrm>
        <a:graphic>
          <a:graphicData uri="http://schemas.openxmlformats.org/drawingml/2006/table">
            <a:tbl>
              <a:tblPr/>
              <a:tblGrid>
                <a:gridCol w="306678"/>
                <a:gridCol w="1205463"/>
                <a:gridCol w="1439975"/>
                <a:gridCol w="1439975"/>
                <a:gridCol w="5111910"/>
              </a:tblGrid>
              <a:tr h="30359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0574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1,876</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1,900</a:t>
                      </a:r>
                      <a:r>
                        <a:rPr kumimoji="1" lang="ja-JP" altLang="en-US" sz="9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309</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契約等による確定債務は、事務分担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に基づき承継。偶発債務は、事務分担（案）に対応して承継すべきものを除き、大阪府に承継</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574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うち偶発債務</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40</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447422">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707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地方債を大阪府へ一元的に承継。償還財源は</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財政調整財源</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等で負担</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31276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954" name="Group 2"/>
          <p:cNvGraphicFramePr>
            <a:graphicFrameLocks noGrp="1"/>
          </p:cNvGraphicFramePr>
          <p:nvPr>
            <p:extLst>
              <p:ext uri="{D42A27DB-BD31-4B8C-83A1-F6EECF244321}">
                <p14:modId xmlns:p14="http://schemas.microsoft.com/office/powerpoint/2010/main" val="2514751900"/>
              </p:ext>
            </p:extLst>
          </p:nvPr>
        </p:nvGraphicFramePr>
        <p:xfrm>
          <a:off x="176328" y="1069727"/>
          <a:ext cx="9530824" cy="5475551"/>
        </p:xfrm>
        <a:graphic>
          <a:graphicData uri="http://schemas.openxmlformats.org/drawingml/2006/table">
            <a:tbl>
              <a:tblPr/>
              <a:tblGrid>
                <a:gridCol w="289641"/>
                <a:gridCol w="1174663"/>
                <a:gridCol w="864096"/>
                <a:gridCol w="900303"/>
                <a:gridCol w="900303"/>
                <a:gridCol w="900303"/>
                <a:gridCol w="900303"/>
                <a:gridCol w="900303"/>
                <a:gridCol w="900303"/>
                <a:gridCol w="900303"/>
                <a:gridCol w="900303"/>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102,619</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15,944</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&lt;17,955&gt;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17,882</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&lt;20,338&gt;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20,062</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&lt;17,396&gt;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17,322</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&lt;2,990&gt;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3,190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&lt;74,623&gt;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74,401</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&lt;27,796&gt;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28,218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&lt;200&gt;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15.5%</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&lt;17.5%&gt;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17.4%</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&lt;19.8%&gt;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19.6%</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&lt;17.0%&gt;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16.9%</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&lt;2.9%&gt;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3.1%</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&lt;72.7%&gt;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72.5%</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&lt;27.1%&gt;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27.5%</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&lt;0.2%&gt;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548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5,193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61</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326</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409</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4,785</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48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1.2%</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6.3%</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0.3%</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7.9%</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92.1%</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107,812</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15,950</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&lt;18,016&gt;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17,944</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&lt;20,664&gt;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20,388</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&lt;17,411&gt;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17,338</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&lt;2,990&gt;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3,190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&lt;75,031&gt;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74,809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&lt;32,581&gt;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33,003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&lt;200&gt;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14.8%</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&lt;16.7%&gt;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16.6%</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&lt;19.2%&gt;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18.9%</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&lt;2.8%&gt;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3.0%</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&lt;69.6%&gt;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69.4%</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&lt;30.2%&gt;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30.6%</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&lt;0.2%&gt;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6827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7500" marR="97500" marT="36000" marB="36000" anchor="b"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準公営企業会計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下水道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18,634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a:t>
                      </a:r>
                      <a:r>
                        <a:rPr kumimoji="1" lang="ja-JP" altLang="en-US" sz="700" b="0" i="1" u="none" strike="noStrike" cap="none" normalizeH="0" baseline="0" dirty="0" smtClean="0">
                          <a:ln>
                            <a:noFill/>
                          </a:ln>
                          <a:solidFill>
                            <a:schemeClr val="tx1"/>
                          </a:solidFill>
                          <a:effectLst/>
                          <a:latin typeface="Calibri" pitchFamily="34" charset="0"/>
                          <a:ea typeface="ＭＳ Ｐゴシック" pitchFamily="50" charset="-128"/>
                        </a:rPr>
                        <a:t>－</a:t>
                      </a: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4,878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&lt;18,634&gt;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13,756</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バス</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地下鉄</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a:t>
                      </a:r>
                      <a:r>
                        <a:rPr kumimoji="1" lang="ja-JP" altLang="en-US" sz="700" b="0" i="1" u="none" strike="noStrike" cap="none" normalizeH="0" baseline="0" dirty="0" smtClean="0">
                          <a:ln>
                            <a:noFill/>
                          </a:ln>
                          <a:solidFill>
                            <a:schemeClr val="tx1"/>
                          </a:solidFill>
                          <a:effectLst/>
                          <a:latin typeface="Calibri" pitchFamily="34" charset="0"/>
                          <a:ea typeface="ＭＳ Ｐゴシック" pitchFamily="50" charset="-128"/>
                        </a:rPr>
                        <a:t>－</a:t>
                      </a: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&lt;4,669&gt;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工業用水道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a:t>
                      </a:r>
                      <a:r>
                        <a:rPr kumimoji="1" lang="ja-JP" altLang="en-US" sz="700" b="0" i="1" u="none" strike="noStrike" cap="none" normalizeH="0" baseline="0" dirty="0" smtClean="0">
                          <a:ln>
                            <a:noFill/>
                          </a:ln>
                          <a:solidFill>
                            <a:schemeClr val="tx1"/>
                          </a:solidFill>
                          <a:effectLst/>
                          <a:latin typeface="Calibri" pitchFamily="34" charset="0"/>
                          <a:ea typeface="ＭＳ Ｐゴシック" pitchFamily="50" charset="-128"/>
                        </a:rPr>
                        <a:t>－</a:t>
                      </a: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&lt;209&gt;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141,877</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15,950</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&lt;18,016&gt;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17,944</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&lt;20,664&gt;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20,388</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&lt;17,411&gt;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17,338</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&lt;2,990&gt;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3,190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&lt;75,031&gt;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74,809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&lt;48,012&gt;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53,312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&lt;18,834&gt;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13,756</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11.2%</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&lt;12.7%&gt;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12.6%</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&lt;14.6%&gt;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14.4%</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&lt;12.3%&gt;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12.2%</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&lt;2.1%&gt;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2.2%</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&lt;52.9%&gt;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52.7%</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&lt;33.8%&gt;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37.6%</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700" b="0" i="1" u="none" strike="noStrike" cap="none" normalizeH="0" baseline="0" dirty="0" smtClean="0">
                          <a:ln>
                            <a:noFill/>
                          </a:ln>
                          <a:solidFill>
                            <a:schemeClr val="tx1"/>
                          </a:solidFill>
                          <a:effectLst/>
                          <a:latin typeface="Calibri" pitchFamily="34" charset="0"/>
                          <a:ea typeface="ＭＳ Ｐゴシック" pitchFamily="50" charset="-128"/>
                        </a:rPr>
                        <a:t>&lt;13.3%&gt;</a:t>
                      </a:r>
                      <a:r>
                        <a:rPr kumimoji="1" lang="en-US" altLang="ja-JP" sz="1000" b="0" i="0" u="sng" strike="noStrike" cap="none" normalizeH="0" baseline="0" dirty="0" smtClean="0">
                          <a:ln>
                            <a:noFill/>
                          </a:ln>
                          <a:solidFill>
                            <a:schemeClr val="tx1"/>
                          </a:solidFill>
                          <a:effectLst/>
                          <a:latin typeface="Calibri" pitchFamily="34" charset="0"/>
                          <a:ea typeface="ＭＳ Ｐゴシック" pitchFamily="50" charset="-128"/>
                        </a:rPr>
                        <a:t>9.7%</a:t>
                      </a:r>
                      <a:endParaRPr kumimoji="1" lang="ja-JP" altLang="en-US" sz="10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332" name="AutoShape 320"/>
          <p:cNvSpPr>
            <a:spLocks noChangeArrowheads="1"/>
          </p:cNvSpPr>
          <p:nvPr/>
        </p:nvSpPr>
        <p:spPr bwMode="auto">
          <a:xfrm>
            <a:off x="205209" y="836712"/>
            <a:ext cx="1795463" cy="360362"/>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財産</a:t>
            </a:r>
          </a:p>
        </p:txBody>
      </p:sp>
      <p:sp>
        <p:nvSpPr>
          <p:cNvPr id="36173" name="Text Box 297"/>
          <p:cNvSpPr txBox="1">
            <a:spLocks noChangeArrowheads="1"/>
          </p:cNvSpPr>
          <p:nvPr/>
        </p:nvSpPr>
        <p:spPr bwMode="auto">
          <a:xfrm>
            <a:off x="7689304" y="692696"/>
            <a:ext cx="2106744" cy="304800"/>
          </a:xfrm>
          <a:prstGeom prst="rect">
            <a:avLst/>
          </a:prstGeom>
          <a:noFill/>
          <a:ln w="9525" algn="ctr">
            <a:noFill/>
            <a:miter lim="800000"/>
            <a:headEnd/>
            <a:tailEnd/>
          </a:ln>
        </p:spPr>
        <p:txBody>
          <a:bodyPr anchor="b">
            <a:spAutoFit/>
          </a:bodyPr>
          <a:lstStyle/>
          <a:p>
            <a:pPr algn="r">
              <a:spcBef>
                <a:spcPct val="50000"/>
              </a:spcBef>
            </a:pPr>
            <a:r>
              <a:rPr lang="en-US" altLang="ja-JP" sz="1400" dirty="0" smtClean="0"/>
              <a:t>【</a:t>
            </a:r>
            <a:r>
              <a:rPr lang="ja-JP" altLang="en-US" sz="1400" dirty="0" smtClean="0"/>
              <a:t>試案</a:t>
            </a:r>
            <a:r>
              <a:rPr lang="en-US" altLang="ja-JP" sz="1400" dirty="0" smtClean="0"/>
              <a:t>B</a:t>
            </a:r>
            <a:r>
              <a:rPr lang="ja-JP" altLang="en-US" sz="1400" dirty="0" smtClean="0"/>
              <a:t>（４区</a:t>
            </a:r>
            <a:r>
              <a:rPr lang="en-US" altLang="ja-JP" sz="1400" dirty="0" smtClean="0"/>
              <a:t>B</a:t>
            </a:r>
            <a:r>
              <a:rPr lang="ja-JP" altLang="en-US" sz="1400" dirty="0" smtClean="0"/>
              <a:t>案）</a:t>
            </a:r>
            <a:r>
              <a:rPr lang="en-US" altLang="ja-JP" sz="1400" dirty="0" smtClean="0"/>
              <a:t>】</a:t>
            </a:r>
            <a:endParaRPr lang="en-US" altLang="ja-JP" sz="1400" dirty="0"/>
          </a:p>
        </p:txBody>
      </p:sp>
      <p:sp>
        <p:nvSpPr>
          <p:cNvPr id="5" name="角丸四角形 4"/>
          <p:cNvSpPr/>
          <p:nvPr/>
        </p:nvSpPr>
        <p:spPr>
          <a:xfrm>
            <a:off x="0" y="404341"/>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Meiryo UI" pitchFamily="50" charset="-128"/>
                <a:ea typeface="Meiryo UI" pitchFamily="50" charset="-128"/>
                <a:cs typeface="Meiryo UI" pitchFamily="50" charset="-128"/>
              </a:rPr>
              <a:t>（２</a:t>
            </a:r>
            <a:r>
              <a:rPr lang="ja-JP" altLang="en-US" b="1" dirty="0" smtClean="0">
                <a:solidFill>
                  <a:srgbClr val="000000"/>
                </a:solidFill>
                <a:latin typeface="Meiryo UI" pitchFamily="50" charset="-128"/>
                <a:ea typeface="Meiryo UI" pitchFamily="50" charset="-128"/>
                <a:cs typeface="Meiryo UI" pitchFamily="50" charset="-128"/>
              </a:rPr>
              <a:t>）試案</a:t>
            </a:r>
            <a:r>
              <a:rPr lang="en-US" altLang="ja-JP" b="1" dirty="0" smtClean="0">
                <a:solidFill>
                  <a:srgbClr val="000000"/>
                </a:solidFill>
                <a:latin typeface="Meiryo UI" pitchFamily="50" charset="-128"/>
                <a:ea typeface="Meiryo UI" pitchFamily="50" charset="-128"/>
                <a:cs typeface="Meiryo UI" pitchFamily="50" charset="-128"/>
              </a:rPr>
              <a:t>B</a:t>
            </a:r>
            <a:r>
              <a:rPr lang="ja-JP" altLang="en-US" b="1" dirty="0" smtClean="0">
                <a:solidFill>
                  <a:srgbClr val="000000"/>
                </a:solidFill>
                <a:latin typeface="Meiryo UI" pitchFamily="50" charset="-128"/>
                <a:ea typeface="Meiryo UI" pitchFamily="50" charset="-128"/>
                <a:cs typeface="Meiryo UI" pitchFamily="50" charset="-128"/>
              </a:rPr>
              <a:t>（４区</a:t>
            </a:r>
            <a:r>
              <a:rPr lang="en-US" altLang="ja-JP" b="1" dirty="0" smtClean="0">
                <a:solidFill>
                  <a:srgbClr val="000000"/>
                </a:solidFill>
                <a:latin typeface="Meiryo UI" pitchFamily="50" charset="-128"/>
                <a:ea typeface="Meiryo UI" pitchFamily="50" charset="-128"/>
                <a:cs typeface="Meiryo UI" pitchFamily="50" charset="-128"/>
              </a:rPr>
              <a:t>B</a:t>
            </a:r>
            <a:r>
              <a:rPr lang="ja-JP" altLang="en-US" b="1" dirty="0" smtClean="0">
                <a:solidFill>
                  <a:srgbClr val="000000"/>
                </a:solidFill>
                <a:latin typeface="Meiryo UI" pitchFamily="50" charset="-128"/>
                <a:ea typeface="Meiryo UI" pitchFamily="50" charset="-128"/>
                <a:cs typeface="Meiryo UI" pitchFamily="50" charset="-128"/>
              </a:rPr>
              <a:t>案）の</a:t>
            </a:r>
            <a:r>
              <a:rPr lang="ja-JP" altLang="en-US" b="1" dirty="0">
                <a:solidFill>
                  <a:srgbClr val="000000"/>
                </a:solidFill>
                <a:latin typeface="Meiryo UI" pitchFamily="50" charset="-128"/>
                <a:ea typeface="Meiryo UI" pitchFamily="50" charset="-128"/>
                <a:cs typeface="Meiryo UI" pitchFamily="50" charset="-128"/>
              </a:rPr>
              <a:t>特別区別の試算</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Meiryo UI" pitchFamily="50" charset="-128"/>
                <a:ea typeface="Meiryo UI" pitchFamily="50" charset="-128"/>
                <a:cs typeface="Meiryo UI" pitchFamily="50" charset="-128"/>
              </a:rPr>
              <a:t>１</a:t>
            </a:r>
            <a:r>
              <a:rPr lang="ja-JP" altLang="en-US" sz="20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8995116" y="-48051"/>
            <a:ext cx="910884" cy="365125"/>
          </a:xfrm>
          <a:prstGeom prst="rect">
            <a:avLst/>
          </a:prstGeom>
          <a:noFill/>
          <a:ln w="9525">
            <a:noFill/>
            <a:miter lim="800000"/>
            <a:headEnd/>
            <a:tailEnd/>
          </a:ln>
        </p:spPr>
        <p:txBody>
          <a:bodyPr anchor="ctr"/>
          <a:lstStyle/>
          <a:p>
            <a:pPr algn="r"/>
            <a:r>
              <a:rPr lang="ja-JP" altLang="en-US" sz="1100" b="1" dirty="0">
                <a:latin typeface="+mn-ea"/>
                <a:cs typeface="Meiryo UI" pitchFamily="50" charset="-128"/>
              </a:rPr>
              <a:t>参考</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６</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6265700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334" name="Group 326"/>
          <p:cNvGraphicFramePr>
            <a:graphicFrameLocks noGrp="1"/>
          </p:cNvGraphicFramePr>
          <p:nvPr>
            <p:extLst>
              <p:ext uri="{D42A27DB-BD31-4B8C-83A1-F6EECF244321}">
                <p14:modId xmlns:p14="http://schemas.microsoft.com/office/powerpoint/2010/main" val="3309669065"/>
              </p:ext>
            </p:extLst>
          </p:nvPr>
        </p:nvGraphicFramePr>
        <p:xfrm>
          <a:off x="186829" y="404664"/>
          <a:ext cx="9590709" cy="2736972"/>
        </p:xfrm>
        <a:graphic>
          <a:graphicData uri="http://schemas.openxmlformats.org/drawingml/2006/table">
            <a:tbl>
              <a:tblPr/>
              <a:tblGrid>
                <a:gridCol w="1671822"/>
                <a:gridCol w="901075"/>
                <a:gridCol w="872355"/>
                <a:gridCol w="872355"/>
                <a:gridCol w="872355"/>
                <a:gridCol w="872355"/>
                <a:gridCol w="882098"/>
                <a:gridCol w="882098"/>
                <a:gridCol w="882098"/>
                <a:gridCol w="882098"/>
              </a:tblGrid>
              <a:tr h="35178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sz="1200" dirty="0"/>
                    </a:p>
                  </a:txBody>
                  <a:tcPr marL="99057" marR="99057" marT="45728" marB="45728"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sz="1200" dirty="0"/>
                    </a:p>
                  </a:txBody>
                  <a:tcPr marL="99057" marR="99057" marT="45728" marB="45728"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497" marR="97497" marT="46808" marB="46808"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mn-ea"/>
                        </a:rPr>
                        <a:t>（億円）</a:t>
                      </a:r>
                    </a:p>
                  </a:txBody>
                  <a:tcPr marL="97497" marR="97497" marT="46808" marB="46808" anchor="b"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r>
              <a:tr h="26384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9057" marR="99057" marT="45728" marB="45728"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9057" marR="99057" marT="45728" marB="45728"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dirty="0"/>
                    </a:p>
                  </a:txBody>
                  <a:tcPr marL="99057" marR="99057" marT="45728" marB="4572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dirty="0"/>
                    </a:p>
                  </a:txBody>
                  <a:tcPr marL="99057" marR="99057" marT="45728" marB="4572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dirty="0"/>
                    </a:p>
                  </a:txBody>
                  <a:tcPr marL="99057" marR="99057" marT="45728" marB="4572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dirty="0"/>
                    </a:p>
                  </a:txBody>
                  <a:tcPr marL="99057" marR="99057" marT="45728" marB="4572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dirty="0"/>
                    </a:p>
                  </a:txBody>
                  <a:tcPr marL="99057" marR="99057" marT="45728" marB="4572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497" marR="97497" marT="46808" marB="468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497" marR="97497" marT="46808" marB="46808"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6384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6384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2,419</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800" b="0" i="1" u="none" strike="noStrike" cap="none" normalizeH="0" baseline="0" dirty="0" smtClean="0">
                          <a:ln>
                            <a:noFill/>
                          </a:ln>
                          <a:solidFill>
                            <a:schemeClr val="tx1"/>
                          </a:solidFill>
                          <a:effectLst/>
                          <a:latin typeface="Calibri" pitchFamily="34" charset="0"/>
                          <a:ea typeface="ＭＳ Ｐゴシック" pitchFamily="50" charset="-128"/>
                        </a:rPr>
                        <a:t>&lt;1,758&gt;</a:t>
                      </a: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1,734</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800" b="0" i="1" u="none" strike="noStrike" cap="none" normalizeH="0" baseline="0" dirty="0" smtClean="0">
                          <a:ln>
                            <a:noFill/>
                          </a:ln>
                          <a:solidFill>
                            <a:schemeClr val="tx1"/>
                          </a:solidFill>
                          <a:effectLst/>
                          <a:latin typeface="Calibri" pitchFamily="34" charset="0"/>
                          <a:ea typeface="ＭＳ Ｐゴシック" pitchFamily="50" charset="-128"/>
                        </a:rPr>
                        <a:t>&lt;1,885&gt;</a:t>
                      </a: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1,861</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309</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800" b="0" i="1" u="none" strike="noStrike" cap="none" normalizeH="0" baseline="0" dirty="0" smtClean="0">
                          <a:ln>
                            <a:noFill/>
                          </a:ln>
                          <a:solidFill>
                            <a:schemeClr val="tx1"/>
                          </a:solidFill>
                          <a:effectLst/>
                          <a:latin typeface="Calibri" pitchFamily="34" charset="0"/>
                          <a:ea typeface="ＭＳ Ｐゴシック" pitchFamily="50" charset="-128"/>
                        </a:rPr>
                        <a:t>&lt;225&gt;</a:t>
                      </a: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249</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6384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n-ea"/>
                          <a:ea typeface="+mn-ea"/>
                          <a:cs typeface="Meiryo UI" pitchFamily="50" charset="-128"/>
                        </a:rPr>
                        <a:t>政令等会計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endParaRPr kumimoji="1" lang="ja-JP" altLang="en-US" sz="1200" dirty="0">
                        <a:solidFill>
                          <a:schemeClr val="tx1"/>
                        </a:solidFill>
                      </a:endParaRP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endParaRPr kumimoji="1" lang="ja-JP" altLang="en-US" sz="1200" dirty="0">
                        <a:solidFill>
                          <a:schemeClr val="tx1"/>
                        </a:solidFill>
                      </a:endParaRP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47054">
                <a:tc gridSpan="10">
                  <a:txBody>
                    <a:bodyPr/>
                    <a:lstStyle/>
                    <a:p>
                      <a:pPr marL="0" marR="0" lvl="0" indent="0" algn="l" defTabSz="914400" rtl="0" eaLnBrk="0" fontAlgn="base" latinLnBrk="0" hangingPunct="0">
                        <a:lnSpc>
                          <a:spcPts val="900"/>
                        </a:lnSpc>
                        <a:spcBef>
                          <a:spcPts val="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mn-ea"/>
                          <a:ea typeface="+mn-ea"/>
                        </a:rPr>
                        <a:t>※</a:t>
                      </a:r>
                      <a:r>
                        <a:rPr kumimoji="1" lang="ja-JP" altLang="en-US" sz="1000" b="0" i="0" u="none" strike="noStrike" cap="none" normalizeH="0" baseline="0" dirty="0" smtClean="0">
                          <a:ln>
                            <a:noFill/>
                          </a:ln>
                          <a:solidFill>
                            <a:schemeClr val="tx1"/>
                          </a:solidFill>
                          <a:effectLst/>
                          <a:latin typeface="+mn-ea"/>
                          <a:ea typeface="+mn-ea"/>
                        </a:rPr>
                        <a:t>債務負担行為については、現時点では、どの特別区の事業であるか特定できないため一括して記載</a:t>
                      </a:r>
                      <a:endParaRPr kumimoji="1" lang="en-US" altLang="ja-JP" sz="1000" b="0" i="0" u="none" strike="noStrike" cap="none" normalizeH="0" baseline="0" dirty="0" smtClean="0">
                        <a:ln>
                          <a:noFill/>
                        </a:ln>
                        <a:solidFill>
                          <a:schemeClr val="tx1"/>
                        </a:solidFill>
                        <a:effectLst/>
                        <a:latin typeface="+mn-ea"/>
                        <a:ea typeface="+mn-ea"/>
                      </a:endParaRPr>
                    </a:p>
                    <a:p>
                      <a:pPr marL="0" marR="0" lvl="0" indent="0" algn="l" defTabSz="914400" rtl="0" eaLnBrk="0" fontAlgn="base" latinLnBrk="0" hangingPunct="0">
                        <a:lnSpc>
                          <a:spcPct val="100000"/>
                        </a:lnSpc>
                        <a:spcBef>
                          <a:spcPts val="6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6384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6384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1,608</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800" b="0" i="1" u="none" strike="noStrike" cap="none" normalizeH="0" baseline="0" dirty="0" smtClean="0">
                          <a:ln>
                            <a:noFill/>
                          </a:ln>
                          <a:solidFill>
                            <a:schemeClr val="tx1"/>
                          </a:solidFill>
                          <a:effectLst/>
                          <a:latin typeface="Calibri" pitchFamily="34" charset="0"/>
                          <a:ea typeface="ＭＳ Ｐゴシック" pitchFamily="50" charset="-128"/>
                        </a:rPr>
                        <a:t>&lt;</a:t>
                      </a:r>
                      <a:r>
                        <a:rPr kumimoji="1" lang="ja-JP" altLang="en-US" sz="800" b="0" i="1" u="none" strike="noStrike" cap="none" normalizeH="0" baseline="0" dirty="0" smtClean="0">
                          <a:ln>
                            <a:noFill/>
                          </a:ln>
                          <a:solidFill>
                            <a:schemeClr val="tx1"/>
                          </a:solidFill>
                          <a:effectLst/>
                          <a:latin typeface="Calibri" pitchFamily="34" charset="0"/>
                          <a:ea typeface="ＭＳ Ｐゴシック" pitchFamily="50" charset="-128"/>
                        </a:rPr>
                        <a:t>－</a:t>
                      </a:r>
                      <a:r>
                        <a:rPr kumimoji="1" lang="en-US" altLang="ja-JP" sz="800" b="0" i="1" u="none" strike="noStrike" cap="none" normalizeH="0" baseline="0" dirty="0" smtClean="0">
                          <a:ln>
                            <a:noFill/>
                          </a:ln>
                          <a:solidFill>
                            <a:schemeClr val="tx1"/>
                          </a:solidFill>
                          <a:effectLst/>
                          <a:latin typeface="Calibri" pitchFamily="34" charset="0"/>
                          <a:ea typeface="ＭＳ Ｐゴシック" pitchFamily="50" charset="-128"/>
                        </a:rPr>
                        <a:t>&gt;</a:t>
                      </a: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710</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800" b="0" i="1" u="none" strike="noStrike" cap="none" normalizeH="0" baseline="0" dirty="0" smtClean="0">
                          <a:ln>
                            <a:noFill/>
                          </a:ln>
                          <a:solidFill>
                            <a:schemeClr val="tx1"/>
                          </a:solidFill>
                          <a:effectLst/>
                          <a:latin typeface="Calibri" pitchFamily="34" charset="0"/>
                          <a:ea typeface="ＭＳ Ｐゴシック" pitchFamily="50" charset="-128"/>
                        </a:rPr>
                        <a:t>&lt;1,608&gt;</a:t>
                      </a: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898</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6384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6,325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800" b="0" i="1" u="none" strike="noStrike" cap="none" normalizeH="0" baseline="0" dirty="0" smtClean="0">
                          <a:ln>
                            <a:noFill/>
                          </a:ln>
                          <a:solidFill>
                            <a:schemeClr val="tx1"/>
                          </a:solidFill>
                          <a:effectLst/>
                          <a:latin typeface="Calibri" pitchFamily="34" charset="0"/>
                          <a:ea typeface="ＭＳ Ｐゴシック" pitchFamily="50" charset="-128"/>
                        </a:rPr>
                        <a:t>&lt;1,758&gt;</a:t>
                      </a: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1,734</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142</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800" b="0" i="1" u="none" strike="noStrike" cap="none" normalizeH="0" baseline="0" dirty="0" smtClean="0">
                          <a:ln>
                            <a:noFill/>
                          </a:ln>
                          <a:solidFill>
                            <a:schemeClr val="tx1"/>
                          </a:solidFill>
                          <a:effectLst/>
                          <a:latin typeface="Calibri" pitchFamily="34" charset="0"/>
                          <a:ea typeface="ＭＳ Ｐゴシック" pitchFamily="50" charset="-128"/>
                        </a:rPr>
                        <a:t>&lt;1,900&gt;</a:t>
                      </a: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1,876</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800" b="0" i="1" u="none" strike="noStrike" cap="none" normalizeH="0" baseline="0" dirty="0" smtClean="0">
                          <a:ln>
                            <a:noFill/>
                          </a:ln>
                          <a:solidFill>
                            <a:schemeClr val="tx1"/>
                          </a:solidFill>
                          <a:effectLst/>
                          <a:latin typeface="Calibri" pitchFamily="34" charset="0"/>
                          <a:ea typeface="ＭＳ Ｐゴシック" pitchFamily="50" charset="-128"/>
                        </a:rPr>
                        <a:t>&lt;2,592&gt;</a:t>
                      </a: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3,302</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800" b="0" i="1" u="none" strike="noStrike" cap="none" normalizeH="0" baseline="0" dirty="0" smtClean="0">
                          <a:ln>
                            <a:noFill/>
                          </a:ln>
                          <a:solidFill>
                            <a:schemeClr val="tx1"/>
                          </a:solidFill>
                          <a:effectLst/>
                          <a:latin typeface="Calibri" pitchFamily="34" charset="0"/>
                          <a:ea typeface="ＭＳ Ｐゴシック" pitchFamily="50" charset="-128"/>
                        </a:rPr>
                        <a:t>&lt;1,833&gt;</a:t>
                      </a: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1,147</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3336" name="Group 328"/>
          <p:cNvGraphicFramePr>
            <a:graphicFrameLocks noGrp="1"/>
          </p:cNvGraphicFramePr>
          <p:nvPr>
            <p:extLst>
              <p:ext uri="{D42A27DB-BD31-4B8C-83A1-F6EECF244321}">
                <p14:modId xmlns:p14="http://schemas.microsoft.com/office/powerpoint/2010/main" val="2382438614"/>
              </p:ext>
            </p:extLst>
          </p:nvPr>
        </p:nvGraphicFramePr>
        <p:xfrm>
          <a:off x="190583" y="3068960"/>
          <a:ext cx="9586953" cy="3572536"/>
        </p:xfrm>
        <a:graphic>
          <a:graphicData uri="http://schemas.openxmlformats.org/drawingml/2006/table">
            <a:tbl>
              <a:tblPr/>
              <a:tblGrid>
                <a:gridCol w="290666"/>
                <a:gridCol w="1375407"/>
                <a:gridCol w="900000"/>
                <a:gridCol w="873122"/>
                <a:gridCol w="873122"/>
                <a:gridCol w="873122"/>
                <a:gridCol w="873122"/>
                <a:gridCol w="882098"/>
                <a:gridCol w="882098"/>
                <a:gridCol w="882098"/>
                <a:gridCol w="882098"/>
              </a:tblGrid>
              <a:tr h="27581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75811">
                <a:tc rowSpan="2"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dirty="0"/>
                    </a:p>
                  </a:txBody>
                  <a:tcPr marL="97500" marR="97500" marT="46796" marB="4679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dirty="0"/>
                    </a:p>
                  </a:txBody>
                  <a:tcPr marL="97500" marR="97500" marT="46796" marB="4679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dirty="0"/>
                    </a:p>
                  </a:txBody>
                  <a:tcPr marL="97500" marR="97500" marT="46796" marB="4679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dirty="0"/>
                    </a:p>
                  </a:txBody>
                  <a:tcPr marL="97500" marR="97500" marT="46796" marB="4679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dirty="0"/>
                    </a:p>
                  </a:txBody>
                  <a:tcPr marL="97500" marR="97500" marT="46796" marB="4679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46796" marB="4679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46796" marB="46796"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5811">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9856">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下水道</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公営企業会計分</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213" name="AutoShape 175"/>
          <p:cNvSpPr>
            <a:spLocks noChangeArrowheads="1"/>
          </p:cNvSpPr>
          <p:nvPr/>
        </p:nvSpPr>
        <p:spPr bwMode="auto">
          <a:xfrm>
            <a:off x="133201" y="260648"/>
            <a:ext cx="1795463" cy="358775"/>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債務</a:t>
            </a:r>
          </a:p>
        </p:txBody>
      </p:sp>
      <p:sp>
        <p:nvSpPr>
          <p:cNvPr id="37177" name="AutoShape 287"/>
          <p:cNvSpPr>
            <a:spLocks noChangeArrowheads="1"/>
          </p:cNvSpPr>
          <p:nvPr/>
        </p:nvSpPr>
        <p:spPr bwMode="auto">
          <a:xfrm>
            <a:off x="200472" y="3429000"/>
            <a:ext cx="1324800"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a:t>地方債</a:t>
            </a:r>
          </a:p>
        </p:txBody>
      </p:sp>
      <p:sp>
        <p:nvSpPr>
          <p:cNvPr id="37178" name="AutoShape 288"/>
          <p:cNvSpPr>
            <a:spLocks noChangeArrowheads="1"/>
          </p:cNvSpPr>
          <p:nvPr/>
        </p:nvSpPr>
        <p:spPr bwMode="auto">
          <a:xfrm>
            <a:off x="170656" y="836712"/>
            <a:ext cx="1325960" cy="366712"/>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t>債務負担行為</a:t>
            </a:r>
          </a:p>
        </p:txBody>
      </p:sp>
      <p:sp>
        <p:nvSpPr>
          <p:cNvPr id="12" name="スライド番号プレースホルダー 2"/>
          <p:cNvSpPr txBox="1">
            <a:spLocks/>
          </p:cNvSpPr>
          <p:nvPr/>
        </p:nvSpPr>
        <p:spPr bwMode="auto">
          <a:xfrm>
            <a:off x="8968990" y="6560048"/>
            <a:ext cx="923947" cy="365125"/>
          </a:xfrm>
          <a:prstGeom prst="rect">
            <a:avLst/>
          </a:prstGeom>
          <a:noFill/>
          <a:ln w="9525">
            <a:noFill/>
            <a:miter lim="800000"/>
            <a:headEnd/>
            <a:tailEnd/>
          </a:ln>
        </p:spPr>
        <p:txBody>
          <a:bodyPr anchor="ctr"/>
          <a:lstStyle/>
          <a:p>
            <a:pPr algn="r" eaLnBrk="1" hangingPunct="1"/>
            <a:r>
              <a:rPr lang="ja-JP" altLang="en-US" sz="1100" b="1" dirty="0">
                <a:latin typeface="Meiryo UI" pitchFamily="50" charset="-128"/>
                <a:ea typeface="Meiryo UI" pitchFamily="50" charset="-128"/>
                <a:cs typeface="Meiryo UI" pitchFamily="50" charset="-128"/>
              </a:rPr>
              <a:t>参考</a:t>
            </a:r>
            <a:r>
              <a:rPr lang="en-US" altLang="ja-JP" sz="1100" b="1" dirty="0" smtClean="0">
                <a:latin typeface="Meiryo UI" panose="020B0604030504040204" pitchFamily="50" charset="-128"/>
                <a:ea typeface="Meiryo UI" panose="020B0604030504040204" pitchFamily="50" charset="-128"/>
                <a:cs typeface="Meiryo UI" pitchFamily="50" charset="-128"/>
              </a:rPr>
              <a:t>-</a:t>
            </a:r>
            <a:r>
              <a:rPr lang="ja-JP" altLang="en-US" sz="1100" b="1" dirty="0">
                <a:latin typeface="Meiryo UI" panose="020B0604030504040204" pitchFamily="50" charset="-128"/>
                <a:ea typeface="Meiryo UI" panose="020B0604030504040204" pitchFamily="50" charset="-128"/>
                <a:cs typeface="Meiryo UI" pitchFamily="50" charset="-128"/>
              </a:rPr>
              <a:t>７</a:t>
            </a:r>
          </a:p>
        </p:txBody>
      </p:sp>
    </p:spTree>
    <p:extLst>
      <p:ext uri="{BB962C8B-B14F-4D97-AF65-F5344CB8AC3E}">
        <p14:creationId xmlns:p14="http://schemas.microsoft.com/office/powerpoint/2010/main" val="732779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672174"/>
            <a:ext cx="89154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632520" y="1786112"/>
            <a:ext cx="8640960" cy="4307184"/>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１　特別区（素案）の修正</a:t>
            </a:r>
            <a:endParaRPr lang="ja-JP" altLang="en-US" sz="2000" dirty="0">
              <a:solidFill>
                <a:prstClr val="black"/>
              </a:solidFill>
              <a:latin typeface="Meiryo UI" pitchFamily="50" charset="-128"/>
              <a:ea typeface="Meiryo UI" pitchFamily="50" charset="-128"/>
              <a:cs typeface="Meiryo UI" pitchFamily="50" charset="-128"/>
            </a:endParaRPr>
          </a:p>
          <a:p>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参考</a:t>
            </a:r>
            <a:r>
              <a:rPr lang="en-US" altLang="ja-JP" sz="2000" dirty="0" smtClean="0">
                <a:solidFill>
                  <a:prstClr val="black"/>
                </a:solidFill>
                <a:latin typeface="Meiryo UI" pitchFamily="50" charset="-128"/>
                <a:ea typeface="Meiryo UI" pitchFamily="50" charset="-128"/>
                <a:cs typeface="Meiryo UI" pitchFamily="50" charset="-128"/>
              </a:rPr>
              <a:t>】</a:t>
            </a: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１　組織体制</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２</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財産・債務</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３</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財政調整</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４　特別区設置に伴うコスト</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3152800" y="1988840"/>
            <a:ext cx="612068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2288704" y="3501008"/>
            <a:ext cx="6984776"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参考</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p>
        </p:txBody>
      </p:sp>
      <p:sp>
        <p:nvSpPr>
          <p:cNvPr id="13" name="正方形/長方形 12"/>
          <p:cNvSpPr/>
          <p:nvPr/>
        </p:nvSpPr>
        <p:spPr>
          <a:xfrm>
            <a:off x="2286554" y="4101051"/>
            <a:ext cx="698692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参考</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４</a:t>
            </a:r>
          </a:p>
        </p:txBody>
      </p:sp>
      <p:sp>
        <p:nvSpPr>
          <p:cNvPr id="14" name="正方形/長方形 13"/>
          <p:cNvSpPr/>
          <p:nvPr/>
        </p:nvSpPr>
        <p:spPr>
          <a:xfrm>
            <a:off x="2285362" y="4725144"/>
            <a:ext cx="698811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参考</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８</a:t>
            </a:r>
          </a:p>
        </p:txBody>
      </p:sp>
      <p:sp>
        <p:nvSpPr>
          <p:cNvPr id="15" name="正方形/長方形 14"/>
          <p:cNvSpPr/>
          <p:nvPr/>
        </p:nvSpPr>
        <p:spPr>
          <a:xfrm>
            <a:off x="2297287" y="5327913"/>
            <a:ext cx="697619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参考</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a:t>
            </a:r>
            <a:r>
              <a:rPr lang="ja-JP" altLang="en-US" sz="2000" dirty="0">
                <a:solidFill>
                  <a:prstClr val="black"/>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3985685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6159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a:solidFill>
                  <a:schemeClr val="tx1"/>
                </a:solidFill>
                <a:latin typeface="Meiryo UI" panose="020B0604030504040204" pitchFamily="50" charset="-128"/>
                <a:ea typeface="Meiryo UI" panose="020B0604030504040204" pitchFamily="50" charset="-128"/>
              </a:rPr>
              <a:t>３</a:t>
            </a:r>
            <a:r>
              <a:rPr lang="ja-JP" altLang="en-US" sz="4500" dirty="0" smtClean="0">
                <a:solidFill>
                  <a:schemeClr val="tx1"/>
                </a:solidFill>
                <a:latin typeface="Meiryo UI" panose="020B0604030504040204" pitchFamily="50" charset="-128"/>
                <a:ea typeface="Meiryo UI" panose="020B0604030504040204" pitchFamily="50" charset="-128"/>
              </a:rPr>
              <a:t>　財政</a:t>
            </a:r>
            <a:r>
              <a:rPr lang="ja-JP" altLang="en-US" sz="4500" dirty="0">
                <a:solidFill>
                  <a:schemeClr val="tx1"/>
                </a:solidFill>
                <a:latin typeface="Meiryo UI" panose="020B0604030504040204" pitchFamily="50" charset="-128"/>
                <a:ea typeface="Meiryo UI" panose="020B0604030504040204" pitchFamily="50" charset="-128"/>
              </a:rPr>
              <a:t>調整</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93514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272480" y="692696"/>
            <a:ext cx="9361040" cy="13506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lnSpc>
                <a:spcPts val="20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○事務分担（案）に応じて、特別区と大阪府間の適切な財源配分を行う</a:t>
            </a:r>
            <a:endParaRPr lang="en-US" altLang="ja-JP" sz="1400" dirty="0" smtClean="0">
              <a:latin typeface="Meiryo UI" pitchFamily="50" charset="-128"/>
              <a:ea typeface="Meiryo UI" pitchFamily="50" charset="-128"/>
              <a:cs typeface="Meiryo UI" pitchFamily="50" charset="-128"/>
            </a:endParaRPr>
          </a:p>
          <a:p>
            <a:pPr marL="273050" indent="-273050">
              <a:lnSpc>
                <a:spcPts val="2000"/>
              </a:lnSpc>
              <a:defRPr/>
            </a:pPr>
            <a:r>
              <a:rPr lang="ja-JP" altLang="en-US" sz="1400" dirty="0" smtClean="0">
                <a:latin typeface="Meiryo UI" pitchFamily="50" charset="-128"/>
                <a:ea typeface="Meiryo UI" pitchFamily="50" charset="-128"/>
                <a:cs typeface="Meiryo UI" pitchFamily="50" charset="-128"/>
              </a:rPr>
              <a:t>○配分割合は、</a:t>
            </a:r>
            <a:r>
              <a:rPr lang="ja-JP" altLang="en-US" sz="1400" dirty="0" smtClean="0">
                <a:solidFill>
                  <a:schemeClr val="tx1"/>
                </a:solidFill>
                <a:latin typeface="Meiryo UI" pitchFamily="50" charset="-128"/>
                <a:ea typeface="Meiryo UI" pitchFamily="50" charset="-128"/>
                <a:cs typeface="Meiryo UI" pitchFamily="50" charset="-128"/>
              </a:rPr>
              <a:t>特別区</a:t>
            </a:r>
            <a:r>
              <a:rPr lang="en-US" altLang="ja-JP" sz="1400" u="sng" dirty="0" smtClean="0">
                <a:solidFill>
                  <a:schemeClr val="tx1"/>
                </a:solidFill>
                <a:latin typeface="Meiryo UI" pitchFamily="50" charset="-128"/>
                <a:ea typeface="Meiryo UI" pitchFamily="50" charset="-128"/>
                <a:cs typeface="Meiryo UI" pitchFamily="50" charset="-128"/>
              </a:rPr>
              <a:t>79.0</a:t>
            </a:r>
            <a:r>
              <a:rPr lang="ja-JP" altLang="en-US" sz="1400" u="sng"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u="sng" dirty="0" smtClean="0">
                <a:solidFill>
                  <a:schemeClr val="tx1"/>
                </a:solidFill>
                <a:latin typeface="Meiryo UI" pitchFamily="50" charset="-128"/>
                <a:ea typeface="Meiryo UI" pitchFamily="50" charset="-128"/>
                <a:cs typeface="Meiryo UI" pitchFamily="50" charset="-128"/>
              </a:rPr>
              <a:t>21.0</a:t>
            </a:r>
            <a:r>
              <a:rPr lang="ja-JP" altLang="en-US" sz="1400" u="sng"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とする</a:t>
            </a:r>
            <a:endParaRPr lang="en-US" altLang="ja-JP" sz="1400" dirty="0" smtClean="0">
              <a:solidFill>
                <a:schemeClr val="tx1"/>
              </a:solidFill>
              <a:latin typeface="Meiryo UI" pitchFamily="50" charset="-128"/>
              <a:ea typeface="Meiryo UI" pitchFamily="50" charset="-128"/>
              <a:cs typeface="Meiryo UI" pitchFamily="50" charset="-128"/>
            </a:endParaRPr>
          </a:p>
          <a:p>
            <a:pPr marL="273050" indent="-273050">
              <a:lnSpc>
                <a:spcPts val="3000"/>
              </a:lnSpc>
              <a:defRPr/>
            </a:pPr>
            <a:r>
              <a:rPr lang="ja-JP" altLang="en-US" sz="16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下記の算定方法（案）により、過去３年間の配分割合を算出し、その平均値とする</a:t>
            </a:r>
            <a:endParaRPr lang="en-US" altLang="ja-JP" sz="1200" dirty="0" smtClean="0">
              <a:solidFill>
                <a:schemeClr val="tx1"/>
              </a:solidFill>
              <a:latin typeface="Meiryo UI" pitchFamily="50" charset="-128"/>
              <a:ea typeface="Meiryo UI" pitchFamily="50" charset="-128"/>
              <a:cs typeface="Meiryo UI" pitchFamily="50" charset="-128"/>
            </a:endParaRPr>
          </a:p>
          <a:p>
            <a:pPr marL="273050" indent="-273050">
              <a:lnSpc>
                <a:spcPts val="2000"/>
              </a:lnSpc>
              <a:defRPr/>
            </a:pPr>
            <a:r>
              <a:rPr lang="ja-JP" altLang="en-US" sz="1400" dirty="0" smtClean="0">
                <a:solidFill>
                  <a:schemeClr val="tx1"/>
                </a:solidFill>
                <a:latin typeface="Meiryo UI" pitchFamily="50" charset="-128"/>
                <a:ea typeface="Meiryo UI" pitchFamily="50" charset="-128"/>
                <a:cs typeface="Meiryo UI" pitchFamily="50" charset="-128"/>
              </a:rPr>
              <a:t>○なお、特別区設置の日までの地方財政制度の動向などを踏まえて、必要に応じて知事と市長で調整するものとする</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31" name="テキスト ボックス 30"/>
          <p:cNvSpPr txBox="1"/>
          <p:nvPr/>
        </p:nvSpPr>
        <p:spPr>
          <a:xfrm>
            <a:off x="272480" y="2043432"/>
            <a:ext cx="1826141"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◆算定方法（案）</a:t>
            </a:r>
            <a:endParaRPr kumimoji="1" lang="ja-JP" altLang="en-US" sz="1600" b="1" dirty="0">
              <a:latin typeface="Meiryo UI" pitchFamily="50" charset="-128"/>
              <a:ea typeface="Meiryo UI" pitchFamily="50" charset="-128"/>
              <a:cs typeface="Meiryo UI" pitchFamily="50" charset="-128"/>
            </a:endParaRPr>
          </a:p>
        </p:txBody>
      </p:sp>
      <p:sp>
        <p:nvSpPr>
          <p:cNvPr id="32" name="正方形/長方形 31"/>
          <p:cNvSpPr/>
          <p:nvPr/>
        </p:nvSpPr>
        <p:spPr>
          <a:xfrm>
            <a:off x="344488" y="2331464"/>
            <a:ext cx="9289032" cy="4464496"/>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1</a:t>
            </a:r>
            <a:r>
              <a:rPr lang="ja-JP" altLang="en-US" sz="1400" b="1" dirty="0" smtClean="0">
                <a:solidFill>
                  <a:schemeClr val="tx1"/>
                </a:solidFill>
                <a:latin typeface="Meiryo UI" pitchFamily="50" charset="-128"/>
                <a:ea typeface="Meiryo UI" pitchFamily="50" charset="-128"/>
                <a:cs typeface="Meiryo UI" pitchFamily="50" charset="-128"/>
              </a:rPr>
              <a:t>）歳出側の算定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○大阪市の歳出決算額から、事務分担（案）に応じて、特別区が実施する事務に係る所要一般財源額（Ａ）と</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大阪府が実施する事務に係る所要一般財源額（Ｂ）を算出</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2</a:t>
            </a:r>
            <a:r>
              <a:rPr lang="ja-JP" altLang="en-US" sz="1400" b="1" dirty="0" smtClean="0">
                <a:solidFill>
                  <a:schemeClr val="tx1"/>
                </a:solidFill>
                <a:latin typeface="Meiryo UI" pitchFamily="50" charset="-128"/>
                <a:ea typeface="Meiryo UI" pitchFamily="50" charset="-128"/>
                <a:cs typeface="Meiryo UI" pitchFamily="50" charset="-128"/>
              </a:rPr>
              <a:t>）歳入側の算定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○特別区の自主財源等（Ｃ）と</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地方財政制度により大阪府に移転する一般財源等（Ｄ）を算出</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3</a:t>
            </a:r>
            <a:r>
              <a:rPr lang="ja-JP" altLang="en-US" sz="1400" b="1" dirty="0" smtClean="0">
                <a:solidFill>
                  <a:schemeClr val="tx1"/>
                </a:solidFill>
                <a:latin typeface="Meiryo UI" pitchFamily="50" charset="-128"/>
                <a:ea typeface="Meiryo UI" pitchFamily="50" charset="-128"/>
                <a:cs typeface="Meiryo UI" pitchFamily="50" charset="-128"/>
              </a:rPr>
              <a:t>）必要財政調整額の算定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○特別区及び大阪府の必要財政調整額（不足額）を算定　</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（Ｅ）必要財政調整額（特別区）・・・ＡーＣ</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（Ｆ）必要財政調整額（大阪府）・・・Ｂ－Ｄ</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 （Ｇ）必要財政調整額　・・・・・・・・・・・・Ｅ</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Ｆ</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4</a:t>
            </a:r>
            <a:r>
              <a:rPr lang="ja-JP" altLang="en-US" sz="1400" b="1" dirty="0" smtClean="0">
                <a:solidFill>
                  <a:schemeClr val="tx1"/>
                </a:solidFill>
                <a:latin typeface="Meiryo UI" pitchFamily="50" charset="-128"/>
                <a:ea typeface="Meiryo UI" pitchFamily="50" charset="-128"/>
                <a:cs typeface="Meiryo UI" pitchFamily="50" charset="-128"/>
              </a:rPr>
              <a:t>）特別区と大阪府間の財政調整財源の配分割合の算定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spc="-150" dirty="0" smtClean="0">
                <a:solidFill>
                  <a:schemeClr val="tx1"/>
                </a:solidFill>
                <a:latin typeface="Meiryo UI" pitchFamily="50" charset="-128"/>
                <a:ea typeface="Meiryo UI" pitchFamily="50" charset="-128"/>
                <a:cs typeface="Meiryo UI" pitchFamily="50" charset="-128"/>
              </a:rPr>
              <a:t>必要財政調整額の特別区と大阪府の割合を財政調整財源の配分割合として算定</a:t>
            </a:r>
            <a:r>
              <a:rPr lang="ja-JP" altLang="en-US" sz="1400" dirty="0" smtClean="0">
                <a:solidFill>
                  <a:schemeClr val="tx1"/>
                </a:solidFill>
                <a:latin typeface="Meiryo UI" pitchFamily="50" charset="-128"/>
                <a:ea typeface="Meiryo UI" pitchFamily="50" charset="-128"/>
                <a:cs typeface="Meiryo UI" pitchFamily="50" charset="-128"/>
              </a:rPr>
              <a:t>　　</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➢特別区への配分割合　・・・　Ｅ ／Ｇ </a:t>
            </a:r>
            <a:r>
              <a:rPr lang="en-US" altLang="ja-JP" sz="1400" dirty="0" smtClean="0">
                <a:solidFill>
                  <a:schemeClr val="tx1"/>
                </a:solidFill>
                <a:latin typeface="Meiryo UI" pitchFamily="50" charset="-128"/>
                <a:ea typeface="Meiryo UI" pitchFamily="50" charset="-128"/>
                <a:cs typeface="Meiryo UI" pitchFamily="50" charset="-128"/>
              </a:rPr>
              <a:t>× 100</a:t>
            </a:r>
            <a:r>
              <a:rPr lang="en-US" altLang="ja-JP" sz="1050" dirty="0" smtClean="0">
                <a:solidFill>
                  <a:schemeClr val="tx1"/>
                </a:solidFill>
                <a:latin typeface="Meiryo UI" pitchFamily="50" charset="-128"/>
                <a:ea typeface="Meiryo UI" pitchFamily="50" charset="-128"/>
                <a:cs typeface="Meiryo UI" pitchFamily="50" charset="-128"/>
              </a:rPr>
              <a:t> (%)  (</a:t>
            </a:r>
            <a:r>
              <a:rPr lang="ja-JP" altLang="en-US" sz="1050" dirty="0" smtClean="0">
                <a:solidFill>
                  <a:schemeClr val="tx1"/>
                </a:solidFill>
                <a:latin typeface="Meiryo UI" pitchFamily="50" charset="-128"/>
                <a:ea typeface="Meiryo UI" pitchFamily="50" charset="-128"/>
                <a:cs typeface="Meiryo UI" pitchFamily="50" charset="-128"/>
              </a:rPr>
              <a:t>小数点第二位を四捨五入）</a:t>
            </a: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➢大阪府への配分割合　・・・　Ｆ ／Ｇ </a:t>
            </a:r>
            <a:r>
              <a:rPr lang="en-US" altLang="ja-JP" sz="1400" dirty="0" smtClean="0">
                <a:solidFill>
                  <a:schemeClr val="tx1"/>
                </a:solidFill>
                <a:latin typeface="Meiryo UI" pitchFamily="50" charset="-128"/>
                <a:ea typeface="Meiryo UI" pitchFamily="50" charset="-128"/>
                <a:cs typeface="Meiryo UI" pitchFamily="50" charset="-128"/>
              </a:rPr>
              <a:t>× 100</a:t>
            </a:r>
            <a:r>
              <a:rPr lang="en-US" altLang="ja-JP" sz="1050" dirty="0" smtClean="0">
                <a:solidFill>
                  <a:schemeClr val="tx1"/>
                </a:solidFill>
                <a:latin typeface="Meiryo UI" pitchFamily="50" charset="-128"/>
                <a:ea typeface="Meiryo UI" pitchFamily="50" charset="-128"/>
                <a:cs typeface="Meiryo UI" pitchFamily="50" charset="-128"/>
              </a:rPr>
              <a:t> (%)  (</a:t>
            </a:r>
            <a:r>
              <a:rPr lang="ja-JP" altLang="en-US" sz="1050" dirty="0" smtClean="0">
                <a:solidFill>
                  <a:schemeClr val="tx1"/>
                </a:solidFill>
                <a:latin typeface="Meiryo UI" pitchFamily="50" charset="-128"/>
                <a:ea typeface="Meiryo UI" pitchFamily="50" charset="-128"/>
                <a:cs typeface="Meiryo UI" pitchFamily="50" charset="-128"/>
              </a:rPr>
              <a:t>小数点第二位を四捨五入）</a:t>
            </a: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8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5</a:t>
            </a:r>
            <a:r>
              <a:rPr lang="ja-JP" altLang="en-US" sz="1400" b="1" dirty="0" smtClean="0">
                <a:solidFill>
                  <a:schemeClr val="tx1"/>
                </a:solidFill>
                <a:latin typeface="Meiryo UI" pitchFamily="50" charset="-128"/>
                <a:ea typeface="Meiryo UI" pitchFamily="50" charset="-128"/>
                <a:cs typeface="Meiryo UI" pitchFamily="50" charset="-128"/>
              </a:rPr>
              <a:t>）過去３年間の平均値を算定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１</a:t>
            </a:r>
            <a:r>
              <a:rPr lang="ja-JP" altLang="en-US" sz="2000" b="1" dirty="0" smtClean="0">
                <a:solidFill>
                  <a:prstClr val="black"/>
                </a:solidFill>
                <a:latin typeface="Meiryo UI" pitchFamily="50" charset="-128"/>
                <a:ea typeface="Meiryo UI" pitchFamily="50" charset="-128"/>
                <a:cs typeface="Meiryo UI" pitchFamily="50" charset="-128"/>
              </a:rPr>
              <a:t>　財政調整制度の設計　～財政調整財源の配分の考え方～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正方形/長方形 6"/>
          <p:cNvSpPr/>
          <p:nvPr/>
        </p:nvSpPr>
        <p:spPr bwMode="auto">
          <a:xfrm>
            <a:off x="0" y="332656"/>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t">
              <a:lnSpc>
                <a:spcPts val="26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（１）特別区と大阪府間の配分割合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n-ea"/>
                <a:cs typeface="Meiryo UI" panose="020B0604030504040204" pitchFamily="50" charset="-128"/>
              </a:rPr>
              <a:t>　　　　　　　　　　　　　　　　　　　　　　　　　　　　　　　　　　　　　　　</a:t>
            </a:r>
            <a:endParaRPr lang="ja-JP" altLang="ja-JP" sz="1600" dirty="0"/>
          </a:p>
        </p:txBody>
      </p:sp>
      <p:graphicFrame>
        <p:nvGraphicFramePr>
          <p:cNvPr id="9" name="表 8"/>
          <p:cNvGraphicFramePr>
            <a:graphicFrameLocks noGrp="1"/>
          </p:cNvGraphicFramePr>
          <p:nvPr>
            <p:extLst>
              <p:ext uri="{D42A27DB-BD31-4B8C-83A1-F6EECF244321}">
                <p14:modId xmlns:p14="http://schemas.microsoft.com/office/powerpoint/2010/main" val="2812001993"/>
              </p:ext>
            </p:extLst>
          </p:nvPr>
        </p:nvGraphicFramePr>
        <p:xfrm>
          <a:off x="6465169" y="3479809"/>
          <a:ext cx="3024336" cy="2322565"/>
        </p:xfrm>
        <a:graphic>
          <a:graphicData uri="http://schemas.openxmlformats.org/drawingml/2006/table">
            <a:tbl>
              <a:tblPr firstRow="1" bandRow="1">
                <a:tableStyleId>{93296810-A885-4BE3-A3E7-6D5BEEA58F35}</a:tableStyleId>
              </a:tblPr>
              <a:tblGrid>
                <a:gridCol w="1008112"/>
                <a:gridCol w="1008112"/>
                <a:gridCol w="1008112"/>
              </a:tblGrid>
              <a:tr h="432805">
                <a:tc>
                  <a:txBody>
                    <a:bodyPr/>
                    <a:lstStyle/>
                    <a:p>
                      <a:pPr algn="ctr"/>
                      <a:r>
                        <a:rPr kumimoji="1" lang="ja-JP" altLang="en-US" sz="1400" b="0" dirty="0" smtClean="0">
                          <a:latin typeface="Meiryo UI" pitchFamily="50" charset="-128"/>
                          <a:ea typeface="Meiryo UI" pitchFamily="50" charset="-128"/>
                          <a:cs typeface="Meiryo UI" pitchFamily="50" charset="-128"/>
                        </a:rPr>
                        <a:t>年度</a:t>
                      </a:r>
                      <a:endParaRPr kumimoji="1" lang="ja-JP" altLang="en-US" sz="140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1400" b="0" dirty="0" smtClean="0">
                          <a:latin typeface="Meiryo UI" pitchFamily="50" charset="-128"/>
                          <a:ea typeface="Meiryo UI" pitchFamily="50" charset="-128"/>
                          <a:cs typeface="Meiryo UI" pitchFamily="50" charset="-128"/>
                        </a:rPr>
                        <a:t>特別区</a:t>
                      </a:r>
                      <a:endParaRPr kumimoji="1" lang="ja-JP" altLang="en-US" sz="140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1400" b="0" dirty="0" smtClean="0">
                          <a:latin typeface="Meiryo UI" pitchFamily="50" charset="-128"/>
                          <a:ea typeface="Meiryo UI" pitchFamily="50" charset="-128"/>
                          <a:cs typeface="Meiryo UI" pitchFamily="50" charset="-128"/>
                        </a:rPr>
                        <a:t>大阪府</a:t>
                      </a:r>
                      <a:endParaRPr kumimoji="1" lang="ja-JP" altLang="en-US" sz="140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r>
              <a:tr h="432805">
                <a:tc>
                  <a:txBody>
                    <a:bodyPr/>
                    <a:lstStyle/>
                    <a:p>
                      <a:pPr algn="ctr"/>
                      <a:r>
                        <a:rPr kumimoji="1" lang="en-US" altLang="ja-JP" sz="1400" dirty="0" smtClean="0">
                          <a:latin typeface="Meiryo UI" pitchFamily="50" charset="-128"/>
                          <a:ea typeface="Meiryo UI" pitchFamily="50" charset="-128"/>
                          <a:cs typeface="Meiryo UI" pitchFamily="50" charset="-128"/>
                        </a:rPr>
                        <a:t>H27</a:t>
                      </a:r>
                      <a:endParaRPr kumimoji="1" lang="ja-JP" altLang="en-US" sz="1400" dirty="0">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78.2%</a:t>
                      </a:r>
                    </a:p>
                    <a:p>
                      <a:pPr algn="ctr"/>
                      <a:r>
                        <a:rPr kumimoji="1" lang="en-US" altLang="ja-JP" sz="1100" i="1" dirty="0" smtClean="0">
                          <a:solidFill>
                            <a:schemeClr val="tx1"/>
                          </a:solidFill>
                          <a:latin typeface="Meiryo UI" pitchFamily="50" charset="-128"/>
                          <a:ea typeface="Meiryo UI" pitchFamily="50" charset="-128"/>
                          <a:cs typeface="Meiryo UI" pitchFamily="50" charset="-128"/>
                        </a:rPr>
                        <a:t>〈78.4</a:t>
                      </a:r>
                      <a:r>
                        <a:rPr kumimoji="1" lang="ja-JP" altLang="en-US" sz="1100" i="1" dirty="0" smtClean="0">
                          <a:solidFill>
                            <a:schemeClr val="tx1"/>
                          </a:solidFill>
                          <a:latin typeface="Meiryo UI" pitchFamily="50" charset="-128"/>
                          <a:ea typeface="Meiryo UI" pitchFamily="50" charset="-128"/>
                          <a:cs typeface="Meiryo UI" pitchFamily="50" charset="-128"/>
                        </a:rPr>
                        <a:t>％</a:t>
                      </a:r>
                      <a:r>
                        <a:rPr kumimoji="1" lang="en-US" altLang="ja-JP" sz="1100" i="1" dirty="0" smtClean="0">
                          <a:solidFill>
                            <a:schemeClr val="tx1"/>
                          </a:solidFill>
                          <a:latin typeface="Meiryo UI" pitchFamily="50" charset="-128"/>
                          <a:ea typeface="Meiryo UI" pitchFamily="50" charset="-128"/>
                          <a:cs typeface="Meiryo UI" pitchFamily="50" charset="-128"/>
                        </a:rPr>
                        <a:t>〉</a:t>
                      </a:r>
                      <a:endParaRPr kumimoji="1" lang="ja-JP" altLang="en-US" sz="1400" i="1"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21.8%</a:t>
                      </a:r>
                    </a:p>
                    <a:p>
                      <a:pPr algn="ctr"/>
                      <a:r>
                        <a:rPr kumimoji="1" lang="en-US" altLang="ja-JP" sz="1100" i="1" dirty="0" smtClean="0">
                          <a:solidFill>
                            <a:schemeClr val="tx1"/>
                          </a:solidFill>
                          <a:latin typeface="Meiryo UI" pitchFamily="50" charset="-128"/>
                          <a:ea typeface="Meiryo UI" pitchFamily="50" charset="-128"/>
                          <a:cs typeface="Meiryo UI" pitchFamily="50" charset="-128"/>
                        </a:rPr>
                        <a:t>〈21.6</a:t>
                      </a:r>
                      <a:r>
                        <a:rPr kumimoji="1" lang="ja-JP" altLang="en-US" sz="1100" i="1" dirty="0" smtClean="0">
                          <a:solidFill>
                            <a:schemeClr val="tx1"/>
                          </a:solidFill>
                          <a:latin typeface="Meiryo UI" pitchFamily="50" charset="-128"/>
                          <a:ea typeface="Meiryo UI" pitchFamily="50" charset="-128"/>
                          <a:cs typeface="Meiryo UI" pitchFamily="50" charset="-128"/>
                        </a:rPr>
                        <a:t>％</a:t>
                      </a:r>
                      <a:r>
                        <a:rPr kumimoji="1" lang="en-US" altLang="ja-JP" sz="1100" i="1" dirty="0" smtClean="0">
                          <a:solidFill>
                            <a:schemeClr val="tx1"/>
                          </a:solidFill>
                          <a:latin typeface="Meiryo UI" pitchFamily="50" charset="-128"/>
                          <a:ea typeface="Meiryo UI" pitchFamily="50" charset="-128"/>
                          <a:cs typeface="Meiryo UI" pitchFamily="50" charset="-128"/>
                        </a:rPr>
                        <a:t>〉</a:t>
                      </a:r>
                      <a:endParaRPr kumimoji="1" lang="ja-JP" altLang="en-US" sz="14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r>
              <a:tr h="432805">
                <a:tc>
                  <a:txBody>
                    <a:bodyPr/>
                    <a:lstStyle/>
                    <a:p>
                      <a:pPr algn="ctr"/>
                      <a:r>
                        <a:rPr kumimoji="1" lang="en-US" altLang="ja-JP" sz="1400" dirty="0" smtClean="0">
                          <a:latin typeface="Meiryo UI" pitchFamily="50" charset="-128"/>
                          <a:ea typeface="Meiryo UI" pitchFamily="50" charset="-128"/>
                          <a:cs typeface="Meiryo UI" pitchFamily="50" charset="-128"/>
                        </a:rPr>
                        <a:t>H26</a:t>
                      </a:r>
                      <a:endParaRPr kumimoji="1" lang="ja-JP" altLang="en-US" sz="1400" dirty="0">
                        <a:latin typeface="Meiryo UI" pitchFamily="50" charset="-128"/>
                        <a:ea typeface="Meiryo UI" pitchFamily="50" charset="-128"/>
                        <a:cs typeface="Meiryo UI" pitchFamily="50" charset="-128"/>
                      </a:endParaRPr>
                    </a:p>
                  </a:txBody>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79.2%</a:t>
                      </a:r>
                    </a:p>
                    <a:p>
                      <a:pPr algn="ctr"/>
                      <a:r>
                        <a:rPr kumimoji="1" lang="en-US" altLang="ja-JP" sz="1100" i="1" dirty="0" smtClean="0">
                          <a:solidFill>
                            <a:schemeClr val="tx1"/>
                          </a:solidFill>
                          <a:latin typeface="Meiryo UI" pitchFamily="50" charset="-128"/>
                          <a:ea typeface="Meiryo UI" pitchFamily="50" charset="-128"/>
                          <a:cs typeface="Meiryo UI" pitchFamily="50" charset="-128"/>
                        </a:rPr>
                        <a:t>〈79.5</a:t>
                      </a:r>
                      <a:r>
                        <a:rPr kumimoji="1" lang="ja-JP" altLang="en-US" sz="1100" i="1" dirty="0" smtClean="0">
                          <a:solidFill>
                            <a:schemeClr val="tx1"/>
                          </a:solidFill>
                          <a:latin typeface="Meiryo UI" pitchFamily="50" charset="-128"/>
                          <a:ea typeface="Meiryo UI" pitchFamily="50" charset="-128"/>
                          <a:cs typeface="Meiryo UI" pitchFamily="50" charset="-128"/>
                        </a:rPr>
                        <a:t>％</a:t>
                      </a:r>
                      <a:r>
                        <a:rPr kumimoji="1" lang="en-US" altLang="ja-JP" sz="1100" i="1" dirty="0" smtClean="0">
                          <a:solidFill>
                            <a:schemeClr val="tx1"/>
                          </a:solidFill>
                          <a:latin typeface="Meiryo UI" pitchFamily="50" charset="-128"/>
                          <a:ea typeface="Meiryo UI" pitchFamily="50" charset="-128"/>
                          <a:cs typeface="Meiryo UI" pitchFamily="50" charset="-128"/>
                        </a:rPr>
                        <a:t>〉</a:t>
                      </a:r>
                      <a:endParaRPr kumimoji="1" lang="ja-JP" altLang="en-US" sz="140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20.8%</a:t>
                      </a:r>
                    </a:p>
                    <a:p>
                      <a:pPr algn="ctr"/>
                      <a:r>
                        <a:rPr kumimoji="1" lang="en-US" altLang="ja-JP" sz="1100" i="1" dirty="0" smtClean="0">
                          <a:solidFill>
                            <a:schemeClr val="tx1"/>
                          </a:solidFill>
                          <a:latin typeface="Meiryo UI" pitchFamily="50" charset="-128"/>
                          <a:ea typeface="Meiryo UI" pitchFamily="50" charset="-128"/>
                          <a:cs typeface="Meiryo UI" pitchFamily="50" charset="-128"/>
                        </a:rPr>
                        <a:t>〈20.5</a:t>
                      </a:r>
                      <a:r>
                        <a:rPr kumimoji="1" lang="ja-JP" altLang="en-US" sz="1100" i="1" dirty="0" smtClean="0">
                          <a:solidFill>
                            <a:schemeClr val="tx1"/>
                          </a:solidFill>
                          <a:latin typeface="Meiryo UI" pitchFamily="50" charset="-128"/>
                          <a:ea typeface="Meiryo UI" pitchFamily="50" charset="-128"/>
                          <a:cs typeface="Meiryo UI" pitchFamily="50" charset="-128"/>
                        </a:rPr>
                        <a:t>％</a:t>
                      </a:r>
                      <a:r>
                        <a:rPr kumimoji="1" lang="en-US" altLang="ja-JP" sz="1100" i="1" dirty="0" smtClean="0">
                          <a:solidFill>
                            <a:schemeClr val="tx1"/>
                          </a:solidFill>
                          <a:latin typeface="Meiryo UI" pitchFamily="50" charset="-128"/>
                          <a:ea typeface="Meiryo UI" pitchFamily="50" charset="-128"/>
                          <a:cs typeface="Meiryo UI" pitchFamily="50" charset="-128"/>
                        </a:rPr>
                        <a:t>〉</a:t>
                      </a:r>
                      <a:endParaRPr kumimoji="1" lang="ja-JP" altLang="en-US" sz="1400" dirty="0">
                        <a:solidFill>
                          <a:schemeClr val="tx1"/>
                        </a:solidFill>
                        <a:latin typeface="Meiryo UI" pitchFamily="50" charset="-128"/>
                        <a:ea typeface="Meiryo UI" pitchFamily="50" charset="-128"/>
                        <a:cs typeface="Meiryo UI" pitchFamily="50" charset="-128"/>
                      </a:endParaRPr>
                    </a:p>
                  </a:txBody>
                  <a:tcPr/>
                </a:tc>
              </a:tr>
              <a:tr h="432805">
                <a:tc>
                  <a:txBody>
                    <a:bodyPr/>
                    <a:lstStyle/>
                    <a:p>
                      <a:pPr algn="ctr"/>
                      <a:r>
                        <a:rPr kumimoji="1" lang="en-US" altLang="ja-JP" sz="1400" dirty="0" smtClean="0">
                          <a:latin typeface="Meiryo UI" pitchFamily="50" charset="-128"/>
                          <a:ea typeface="Meiryo UI" pitchFamily="50" charset="-128"/>
                          <a:cs typeface="Meiryo UI" pitchFamily="50" charset="-128"/>
                        </a:rPr>
                        <a:t>H25</a:t>
                      </a:r>
                      <a:endParaRPr kumimoji="1" lang="ja-JP" altLang="en-US" sz="1400" dirty="0">
                        <a:latin typeface="Meiryo UI" pitchFamily="50" charset="-128"/>
                        <a:ea typeface="Meiryo UI" pitchFamily="50" charset="-128"/>
                        <a:cs typeface="Meiryo UI" pitchFamily="50" charset="-128"/>
                      </a:endParaRPr>
                    </a:p>
                  </a:txBody>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79.6%</a:t>
                      </a:r>
                    </a:p>
                    <a:p>
                      <a:pPr algn="ctr"/>
                      <a:r>
                        <a:rPr kumimoji="1" lang="en-US" altLang="ja-JP" sz="1100" i="1" dirty="0" smtClean="0">
                          <a:solidFill>
                            <a:schemeClr val="tx1"/>
                          </a:solidFill>
                          <a:latin typeface="Meiryo UI" pitchFamily="50" charset="-128"/>
                          <a:ea typeface="Meiryo UI" pitchFamily="50" charset="-128"/>
                          <a:cs typeface="Meiryo UI" pitchFamily="50" charset="-128"/>
                        </a:rPr>
                        <a:t>〈79.8</a:t>
                      </a:r>
                      <a:r>
                        <a:rPr kumimoji="1" lang="ja-JP" altLang="en-US" sz="1100" i="1" dirty="0" smtClean="0">
                          <a:solidFill>
                            <a:schemeClr val="tx1"/>
                          </a:solidFill>
                          <a:latin typeface="Meiryo UI" pitchFamily="50" charset="-128"/>
                          <a:ea typeface="Meiryo UI" pitchFamily="50" charset="-128"/>
                          <a:cs typeface="Meiryo UI" pitchFamily="50" charset="-128"/>
                        </a:rPr>
                        <a:t>％</a:t>
                      </a:r>
                      <a:r>
                        <a:rPr kumimoji="1" lang="en-US" altLang="ja-JP" sz="1100" i="1" dirty="0" smtClean="0">
                          <a:solidFill>
                            <a:schemeClr val="tx1"/>
                          </a:solidFill>
                          <a:latin typeface="Meiryo UI" pitchFamily="50" charset="-128"/>
                          <a:ea typeface="Meiryo UI" pitchFamily="50" charset="-128"/>
                          <a:cs typeface="Meiryo UI" pitchFamily="50" charset="-128"/>
                        </a:rPr>
                        <a:t>〉</a:t>
                      </a:r>
                      <a:endParaRPr kumimoji="1" lang="ja-JP" altLang="en-US" sz="140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20.4%</a:t>
                      </a:r>
                    </a:p>
                    <a:p>
                      <a:pPr algn="ctr"/>
                      <a:r>
                        <a:rPr kumimoji="1" lang="en-US" altLang="ja-JP" sz="1100" i="1" dirty="0" smtClean="0">
                          <a:solidFill>
                            <a:schemeClr val="tx1"/>
                          </a:solidFill>
                          <a:latin typeface="Meiryo UI" pitchFamily="50" charset="-128"/>
                          <a:ea typeface="Meiryo UI" pitchFamily="50" charset="-128"/>
                          <a:cs typeface="Meiryo UI" pitchFamily="50" charset="-128"/>
                        </a:rPr>
                        <a:t>〈20.2</a:t>
                      </a:r>
                      <a:r>
                        <a:rPr kumimoji="1" lang="ja-JP" altLang="en-US" sz="1100" i="1" dirty="0" smtClean="0">
                          <a:solidFill>
                            <a:schemeClr val="tx1"/>
                          </a:solidFill>
                          <a:latin typeface="Meiryo UI" pitchFamily="50" charset="-128"/>
                          <a:ea typeface="Meiryo UI" pitchFamily="50" charset="-128"/>
                          <a:cs typeface="Meiryo UI" pitchFamily="50" charset="-128"/>
                        </a:rPr>
                        <a:t>％</a:t>
                      </a:r>
                      <a:r>
                        <a:rPr kumimoji="1" lang="en-US" altLang="ja-JP" sz="1100" i="1" dirty="0" smtClean="0">
                          <a:solidFill>
                            <a:schemeClr val="tx1"/>
                          </a:solidFill>
                          <a:latin typeface="Meiryo UI" pitchFamily="50" charset="-128"/>
                          <a:ea typeface="Meiryo UI" pitchFamily="50" charset="-128"/>
                          <a:cs typeface="Meiryo UI" pitchFamily="50" charset="-128"/>
                        </a:rPr>
                        <a:t>〉</a:t>
                      </a:r>
                      <a:endParaRPr kumimoji="1" lang="ja-JP" altLang="en-US" sz="1400" dirty="0">
                        <a:solidFill>
                          <a:schemeClr val="tx1"/>
                        </a:solidFill>
                        <a:latin typeface="Meiryo UI" pitchFamily="50" charset="-128"/>
                        <a:ea typeface="Meiryo UI" pitchFamily="50" charset="-128"/>
                        <a:cs typeface="Meiryo UI" pitchFamily="50" charset="-128"/>
                      </a:endParaRPr>
                    </a:p>
                  </a:txBody>
                  <a:tcPr/>
                </a:tc>
              </a:tr>
              <a:tr h="432805">
                <a:tc>
                  <a:txBody>
                    <a:bodyPr/>
                    <a:lstStyle/>
                    <a:p>
                      <a:pPr algn="ctr"/>
                      <a:r>
                        <a:rPr kumimoji="1" lang="ja-JP" altLang="en-US" sz="1400" b="1" dirty="0" smtClean="0">
                          <a:latin typeface="Meiryo UI" pitchFamily="50" charset="-128"/>
                          <a:ea typeface="Meiryo UI" pitchFamily="50" charset="-128"/>
                          <a:cs typeface="Meiryo UI" pitchFamily="50" charset="-128"/>
                        </a:rPr>
                        <a:t>３年平均</a:t>
                      </a:r>
                      <a:endParaRPr kumimoji="1" lang="ja-JP" altLang="en-US" sz="1400" b="1" dirty="0">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400" b="1" u="sng" dirty="0" smtClean="0">
                          <a:solidFill>
                            <a:schemeClr val="tx1"/>
                          </a:solidFill>
                          <a:latin typeface="Meiryo UI" pitchFamily="50" charset="-128"/>
                          <a:ea typeface="Meiryo UI" pitchFamily="50" charset="-128"/>
                          <a:cs typeface="Meiryo UI" pitchFamily="50" charset="-128"/>
                        </a:rPr>
                        <a:t>79.0%</a:t>
                      </a:r>
                    </a:p>
                    <a:p>
                      <a:pPr algn="ctr"/>
                      <a:r>
                        <a:rPr kumimoji="1" lang="en-US" altLang="ja-JP" sz="1100" i="1" dirty="0" smtClean="0">
                          <a:solidFill>
                            <a:schemeClr val="tx1"/>
                          </a:solidFill>
                          <a:latin typeface="Meiryo UI" pitchFamily="50" charset="-128"/>
                          <a:ea typeface="Meiryo UI" pitchFamily="50" charset="-128"/>
                          <a:cs typeface="Meiryo UI" pitchFamily="50" charset="-128"/>
                        </a:rPr>
                        <a:t>〈79.2</a:t>
                      </a:r>
                      <a:r>
                        <a:rPr kumimoji="1" lang="ja-JP" altLang="en-US" sz="1100" i="1" dirty="0" smtClean="0">
                          <a:solidFill>
                            <a:schemeClr val="tx1"/>
                          </a:solidFill>
                          <a:latin typeface="Meiryo UI" pitchFamily="50" charset="-128"/>
                          <a:ea typeface="Meiryo UI" pitchFamily="50" charset="-128"/>
                          <a:cs typeface="Meiryo UI" pitchFamily="50" charset="-128"/>
                        </a:rPr>
                        <a:t>％</a:t>
                      </a:r>
                      <a:r>
                        <a:rPr kumimoji="1" lang="en-US" altLang="ja-JP" sz="1100" i="1" dirty="0" smtClean="0">
                          <a:solidFill>
                            <a:schemeClr val="tx1"/>
                          </a:solidFill>
                          <a:latin typeface="Meiryo UI" pitchFamily="50" charset="-128"/>
                          <a:ea typeface="Meiryo UI" pitchFamily="50" charset="-128"/>
                          <a:cs typeface="Meiryo UI" pitchFamily="50" charset="-128"/>
                        </a:rPr>
                        <a:t>〉</a:t>
                      </a:r>
                      <a:endParaRPr kumimoji="1" lang="ja-JP" altLang="en-US" sz="14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400" b="1" u="sng" dirty="0" smtClean="0">
                          <a:solidFill>
                            <a:schemeClr val="tx1"/>
                          </a:solidFill>
                          <a:latin typeface="Meiryo UI" pitchFamily="50" charset="-128"/>
                          <a:ea typeface="Meiryo UI" pitchFamily="50" charset="-128"/>
                          <a:cs typeface="Meiryo UI" pitchFamily="50" charset="-128"/>
                        </a:rPr>
                        <a:t>21.0%</a:t>
                      </a:r>
                    </a:p>
                    <a:p>
                      <a:pPr algn="ctr"/>
                      <a:r>
                        <a:rPr kumimoji="1" lang="en-US" altLang="ja-JP" sz="1100" i="1" dirty="0" smtClean="0">
                          <a:solidFill>
                            <a:schemeClr val="tx1"/>
                          </a:solidFill>
                          <a:latin typeface="Meiryo UI" pitchFamily="50" charset="-128"/>
                          <a:ea typeface="Meiryo UI" pitchFamily="50" charset="-128"/>
                          <a:cs typeface="Meiryo UI" pitchFamily="50" charset="-128"/>
                        </a:rPr>
                        <a:t>〈20.8</a:t>
                      </a:r>
                      <a:r>
                        <a:rPr kumimoji="1" lang="ja-JP" altLang="en-US" sz="1100" i="1" dirty="0" smtClean="0">
                          <a:solidFill>
                            <a:schemeClr val="tx1"/>
                          </a:solidFill>
                          <a:latin typeface="Meiryo UI" pitchFamily="50" charset="-128"/>
                          <a:ea typeface="Meiryo UI" pitchFamily="50" charset="-128"/>
                          <a:cs typeface="Meiryo UI" pitchFamily="50" charset="-128"/>
                        </a:rPr>
                        <a:t>％</a:t>
                      </a:r>
                      <a:r>
                        <a:rPr kumimoji="1" lang="en-US" altLang="ja-JP" sz="1100" i="1" dirty="0" smtClean="0">
                          <a:solidFill>
                            <a:schemeClr val="tx1"/>
                          </a:solidFill>
                          <a:latin typeface="Meiryo UI" pitchFamily="50" charset="-128"/>
                          <a:ea typeface="Meiryo UI" pitchFamily="50" charset="-128"/>
                          <a:cs typeface="Meiryo UI" pitchFamily="50" charset="-128"/>
                        </a:rPr>
                        <a:t>〉</a:t>
                      </a:r>
                      <a:endParaRPr kumimoji="1" lang="ja-JP" altLang="en-US" sz="14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r>
            </a:tbl>
          </a:graphicData>
        </a:graphic>
      </p:graphicFrame>
      <p:sp>
        <p:nvSpPr>
          <p:cNvPr id="12" name="テキスト ボックス 11"/>
          <p:cNvSpPr txBox="1"/>
          <p:nvPr/>
        </p:nvSpPr>
        <p:spPr>
          <a:xfrm>
            <a:off x="6431760" y="3172032"/>
            <a:ext cx="1082348" cy="307777"/>
          </a:xfrm>
          <a:prstGeom prst="rect">
            <a:avLst/>
          </a:prstGeom>
          <a:noFill/>
        </p:spPr>
        <p:txBody>
          <a:bodyPr wrap="none" rtlCol="0">
            <a:spAutoFit/>
          </a:bodyPr>
          <a:lstStyle/>
          <a:p>
            <a:r>
              <a:rPr lang="ja-JP" altLang="en-US" sz="1400" b="1" dirty="0" smtClean="0">
                <a:latin typeface="Meiryo UI" pitchFamily="50" charset="-128"/>
                <a:ea typeface="Meiryo UI" pitchFamily="50" charset="-128"/>
                <a:cs typeface="Meiryo UI" pitchFamily="50" charset="-128"/>
              </a:rPr>
              <a:t>■算定結果</a:t>
            </a:r>
            <a:endParaRPr kumimoji="1" lang="ja-JP" altLang="en-US" sz="1400" b="1" dirty="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参考</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
        <p:nvSpPr>
          <p:cNvPr id="11" name="正方形/長方形 10"/>
          <p:cNvSpPr/>
          <p:nvPr/>
        </p:nvSpPr>
        <p:spPr>
          <a:xfrm>
            <a:off x="6321152" y="5787848"/>
            <a:ext cx="3240360" cy="648072"/>
          </a:xfrm>
          <a:prstGeom prst="rect">
            <a:avLst/>
          </a:prstGeom>
          <a:no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88900" indent="-88900"/>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H26</a:t>
            </a:r>
            <a:r>
              <a:rPr lang="ja-JP" altLang="en-US" sz="1050" dirty="0" smtClean="0">
                <a:solidFill>
                  <a:schemeClr val="tx1"/>
                </a:solidFill>
                <a:latin typeface="Meiryo UI" pitchFamily="50" charset="-128"/>
                <a:ea typeface="Meiryo UI" pitchFamily="50" charset="-128"/>
                <a:cs typeface="Meiryo UI" pitchFamily="50" charset="-128"/>
              </a:rPr>
              <a:t>・</a:t>
            </a:r>
            <a:r>
              <a:rPr lang="en-US" altLang="ja-JP" sz="1050" dirty="0" smtClean="0">
                <a:solidFill>
                  <a:schemeClr val="tx1"/>
                </a:solidFill>
                <a:latin typeface="Meiryo UI" pitchFamily="50" charset="-128"/>
                <a:ea typeface="Meiryo UI" pitchFamily="50" charset="-128"/>
                <a:cs typeface="Meiryo UI" pitchFamily="50" charset="-128"/>
              </a:rPr>
              <a:t>25</a:t>
            </a:r>
            <a:r>
              <a:rPr lang="ja-JP" altLang="en-US" sz="1050" dirty="0" smtClean="0">
                <a:solidFill>
                  <a:schemeClr val="tx1"/>
                </a:solidFill>
                <a:latin typeface="Meiryo UI" pitchFamily="50" charset="-128"/>
                <a:ea typeface="Meiryo UI" pitchFamily="50" charset="-128"/>
                <a:cs typeface="Meiryo UI" pitchFamily="50" charset="-128"/>
              </a:rPr>
              <a:t>年度の配分割合については、大阪府の事務となるもののうち、一定規模以上の事務</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総事業費</a:t>
            </a:r>
            <a:r>
              <a:rPr lang="en-US" altLang="ja-JP" sz="1050" dirty="0" smtClean="0">
                <a:solidFill>
                  <a:schemeClr val="tx1"/>
                </a:solidFill>
                <a:latin typeface="Meiryo UI" pitchFamily="50" charset="-128"/>
                <a:ea typeface="Meiryo UI" pitchFamily="50" charset="-128"/>
                <a:cs typeface="Meiryo UI" pitchFamily="50" charset="-128"/>
              </a:rPr>
              <a:t>1</a:t>
            </a:r>
            <a:r>
              <a:rPr lang="ja-JP" altLang="en-US" sz="1050" dirty="0" smtClean="0">
                <a:solidFill>
                  <a:schemeClr val="tx1"/>
                </a:solidFill>
                <a:latin typeface="Meiryo UI" pitchFamily="50" charset="-128"/>
                <a:ea typeface="Meiryo UI" pitchFamily="50" charset="-128"/>
                <a:cs typeface="Meiryo UI" pitchFamily="50" charset="-128"/>
              </a:rPr>
              <a:t>億円超</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を把握して試算</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14" name="テキスト ボックス 20"/>
          <p:cNvSpPr txBox="1">
            <a:spLocks noChangeArrowheads="1"/>
          </p:cNvSpPr>
          <p:nvPr/>
        </p:nvSpPr>
        <p:spPr bwMode="auto">
          <a:xfrm>
            <a:off x="5386189" y="2855711"/>
            <a:ext cx="3888432"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（年度間の財政調整に係る歳出（財政調整基金積立金など）を除く）</a:t>
            </a:r>
            <a:endParaRPr lang="ja-JP" altLang="en-US" sz="1000" dirty="0">
              <a:latin typeface="Meiryo UI" pitchFamily="50" charset="-128"/>
              <a:ea typeface="Meiryo UI" pitchFamily="50" charset="-128"/>
              <a:cs typeface="Meiryo UI" pitchFamily="50" charset="-128"/>
            </a:endParaRPr>
          </a:p>
        </p:txBody>
      </p:sp>
      <p:sp>
        <p:nvSpPr>
          <p:cNvPr id="15" name="テキスト ボックス 14"/>
          <p:cNvSpPr txBox="1"/>
          <p:nvPr/>
        </p:nvSpPr>
        <p:spPr>
          <a:xfrm>
            <a:off x="1852888" y="1243785"/>
            <a:ext cx="903741" cy="246221"/>
          </a:xfrm>
          <a:prstGeom prst="rect">
            <a:avLst/>
          </a:prstGeom>
          <a:noFill/>
        </p:spPr>
        <p:txBody>
          <a:bodyPr wrap="square" rtlCol="0">
            <a:spAutoFit/>
          </a:bodyPr>
          <a:lstStyle/>
          <a:p>
            <a:pPr algn="ctr"/>
            <a:r>
              <a:rPr kumimoji="1" lang="en-US" altLang="ja-JP" sz="1000" i="1" dirty="0" smtClean="0">
                <a:latin typeface="Meiryo UI" pitchFamily="50" charset="-128"/>
                <a:ea typeface="Meiryo UI" pitchFamily="50" charset="-128"/>
                <a:cs typeface="Meiryo UI" pitchFamily="50" charset="-128"/>
              </a:rPr>
              <a:t>〈79.2%〉</a:t>
            </a:r>
            <a:endParaRPr kumimoji="1" lang="ja-JP" altLang="en-US" sz="1000" i="1" dirty="0" smtClean="0">
              <a:latin typeface="Meiryo UI" pitchFamily="50" charset="-128"/>
              <a:ea typeface="Meiryo UI" pitchFamily="50" charset="-128"/>
              <a:cs typeface="Meiryo UI" pitchFamily="50" charset="-128"/>
            </a:endParaRPr>
          </a:p>
        </p:txBody>
      </p:sp>
      <p:sp>
        <p:nvSpPr>
          <p:cNvPr id="16" name="テキスト ボックス 15"/>
          <p:cNvSpPr txBox="1"/>
          <p:nvPr/>
        </p:nvSpPr>
        <p:spPr>
          <a:xfrm>
            <a:off x="3082091" y="1238563"/>
            <a:ext cx="903741" cy="246221"/>
          </a:xfrm>
          <a:prstGeom prst="rect">
            <a:avLst/>
          </a:prstGeom>
          <a:noFill/>
        </p:spPr>
        <p:txBody>
          <a:bodyPr wrap="square" rtlCol="0">
            <a:spAutoFit/>
          </a:bodyPr>
          <a:lstStyle/>
          <a:p>
            <a:pPr algn="ctr"/>
            <a:r>
              <a:rPr kumimoji="1" lang="en-US" altLang="ja-JP" sz="1000" i="1" dirty="0" smtClean="0">
                <a:solidFill>
                  <a:srgbClr val="0070C0"/>
                </a:solidFill>
                <a:latin typeface="Meiryo UI" pitchFamily="50" charset="-128"/>
                <a:ea typeface="Meiryo UI" pitchFamily="50" charset="-128"/>
                <a:cs typeface="Meiryo UI" pitchFamily="50" charset="-128"/>
              </a:rPr>
              <a:t>〈</a:t>
            </a:r>
            <a:r>
              <a:rPr kumimoji="1" lang="en-US" altLang="ja-JP" sz="1000" i="1" dirty="0" smtClean="0">
                <a:latin typeface="Meiryo UI" pitchFamily="50" charset="-128"/>
                <a:ea typeface="Meiryo UI" pitchFamily="50" charset="-128"/>
                <a:cs typeface="Meiryo UI" pitchFamily="50" charset="-128"/>
              </a:rPr>
              <a:t>20.8%〉</a:t>
            </a:r>
            <a:endParaRPr kumimoji="1" lang="ja-JP" altLang="en-US" sz="1000" i="1"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130417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a:xfrm>
            <a:off x="704528" y="980728"/>
            <a:ext cx="3024336" cy="2952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endParaRPr lang="en-US" altLang="ja-JP" sz="1600" dirty="0" smtClean="0">
              <a:latin typeface="Meiryo UI" pitchFamily="50" charset="-128"/>
              <a:ea typeface="Meiryo UI" pitchFamily="50" charset="-128"/>
              <a:cs typeface="Meiryo UI" pitchFamily="50" charset="-128"/>
            </a:endParaRPr>
          </a:p>
          <a:p>
            <a:pPr algn="ctr">
              <a:defRPr/>
            </a:pPr>
            <a:endParaRPr lang="en-US" altLang="ja-JP" sz="1600" dirty="0" smtClean="0">
              <a:latin typeface="Meiryo UI" pitchFamily="50" charset="-128"/>
              <a:ea typeface="Meiryo UI" pitchFamily="50" charset="-128"/>
              <a:cs typeface="Meiryo UI" pitchFamily="50" charset="-128"/>
            </a:endParaRPr>
          </a:p>
          <a:p>
            <a:pPr algn="ctr">
              <a:defRPr/>
            </a:pPr>
            <a:endParaRPr lang="en-US" altLang="ja-JP" sz="16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a:latin typeface="Meiryo UI" pitchFamily="50" charset="-128"/>
              <a:ea typeface="Meiryo UI" pitchFamily="50" charset="-128"/>
              <a:cs typeface="Meiryo UI" pitchFamily="50" charset="-128"/>
            </a:endParaRPr>
          </a:p>
        </p:txBody>
      </p:sp>
      <p:sp>
        <p:nvSpPr>
          <p:cNvPr id="71" name="左中かっこ 70"/>
          <p:cNvSpPr/>
          <p:nvPr/>
        </p:nvSpPr>
        <p:spPr>
          <a:xfrm>
            <a:off x="478979" y="1033686"/>
            <a:ext cx="216024" cy="5400599"/>
          </a:xfrm>
          <a:prstGeom prst="leftBrace">
            <a:avLst>
              <a:gd name="adj1" fmla="val 50030"/>
              <a:gd name="adj2" fmla="val 50000"/>
            </a:avLst>
          </a:prstGeom>
          <a:ln w="2222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73" name="正方形/長方形 72"/>
          <p:cNvSpPr/>
          <p:nvPr/>
        </p:nvSpPr>
        <p:spPr>
          <a:xfrm>
            <a:off x="704528" y="4077072"/>
            <a:ext cx="3024336"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endParaRPr lang="en-US" altLang="ja-JP" sz="1100" dirty="0" smtClean="0">
              <a:latin typeface="Meiryo UI" pitchFamily="50" charset="-128"/>
              <a:ea typeface="Meiryo UI" pitchFamily="50" charset="-128"/>
              <a:cs typeface="Meiryo UI" pitchFamily="50" charset="-128"/>
            </a:endParaRPr>
          </a:p>
          <a:p>
            <a:pPr algn="ctr">
              <a:defRPr/>
            </a:pPr>
            <a:endParaRPr lang="en-US" altLang="ja-JP" sz="1100" dirty="0">
              <a:latin typeface="Meiryo UI" pitchFamily="50" charset="-128"/>
              <a:ea typeface="Meiryo UI" pitchFamily="50" charset="-128"/>
              <a:cs typeface="Meiryo UI" pitchFamily="50" charset="-128"/>
            </a:endParaRPr>
          </a:p>
        </p:txBody>
      </p:sp>
      <p:cxnSp>
        <p:nvCxnSpPr>
          <p:cNvPr id="74" name="直線コネクタ 73"/>
          <p:cNvCxnSpPr/>
          <p:nvPr/>
        </p:nvCxnSpPr>
        <p:spPr>
          <a:xfrm>
            <a:off x="704528" y="4005064"/>
            <a:ext cx="6984776"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4448646" y="980728"/>
            <a:ext cx="3168650"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latin typeface="Meiryo UI" pitchFamily="50" charset="-128"/>
              <a:ea typeface="Meiryo UI" pitchFamily="50" charset="-128"/>
              <a:cs typeface="Meiryo UI" pitchFamily="50" charset="-128"/>
            </a:endParaRPr>
          </a:p>
        </p:txBody>
      </p:sp>
      <p:sp>
        <p:nvSpPr>
          <p:cNvPr id="77" name="正方形/長方形 76"/>
          <p:cNvSpPr/>
          <p:nvPr/>
        </p:nvSpPr>
        <p:spPr>
          <a:xfrm>
            <a:off x="4424231" y="4797152"/>
            <a:ext cx="3193066"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latin typeface="Meiryo UI" pitchFamily="50" charset="-128"/>
              <a:ea typeface="Meiryo UI" pitchFamily="50" charset="-128"/>
              <a:cs typeface="Meiryo UI" pitchFamily="50" charset="-128"/>
            </a:endParaRPr>
          </a:p>
        </p:txBody>
      </p:sp>
      <p:sp>
        <p:nvSpPr>
          <p:cNvPr id="78" name="正方形/長方形 77"/>
          <p:cNvSpPr/>
          <p:nvPr/>
        </p:nvSpPr>
        <p:spPr>
          <a:xfrm>
            <a:off x="4436587" y="2943995"/>
            <a:ext cx="3168650" cy="1800199"/>
          </a:xfrm>
          <a:prstGeom prst="rect">
            <a:avLst/>
          </a:prstGeom>
          <a:solidFill>
            <a:schemeClr val="accent1">
              <a:lumMod val="20000"/>
              <a:lumOff val="80000"/>
              <a:alpha val="49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82" name="上下矢印 81"/>
          <p:cNvSpPr/>
          <p:nvPr/>
        </p:nvSpPr>
        <p:spPr>
          <a:xfrm>
            <a:off x="3800103" y="993085"/>
            <a:ext cx="576833" cy="3011979"/>
          </a:xfrm>
          <a:prstGeom prst="upDownArrow">
            <a:avLst>
              <a:gd name="adj1" fmla="val 50000"/>
              <a:gd name="adj2" fmla="val 4357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latin typeface="Meiryo UI" pitchFamily="50" charset="-128"/>
                <a:ea typeface="Meiryo UI" pitchFamily="50" charset="-128"/>
                <a:cs typeface="Meiryo UI" pitchFamily="50" charset="-128"/>
              </a:rPr>
              <a:t>特別区</a:t>
            </a:r>
          </a:p>
        </p:txBody>
      </p:sp>
      <p:sp>
        <p:nvSpPr>
          <p:cNvPr id="29" name="テキスト ボックス 28"/>
          <p:cNvSpPr txBox="1"/>
          <p:nvPr/>
        </p:nvSpPr>
        <p:spPr>
          <a:xfrm>
            <a:off x="200472" y="260648"/>
            <a:ext cx="4657044"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a:t>
            </a:r>
            <a:r>
              <a:rPr kumimoji="1" lang="ja-JP" altLang="en-US" sz="1600" b="1" dirty="0" smtClean="0">
                <a:latin typeface="Meiryo UI" pitchFamily="50" charset="-128"/>
                <a:ea typeface="Meiryo UI" pitchFamily="50" charset="-128"/>
                <a:cs typeface="Meiryo UI" pitchFamily="50" charset="-128"/>
              </a:rPr>
              <a:t>配分割合の算出（平成</a:t>
            </a:r>
            <a:r>
              <a:rPr kumimoji="1" lang="en-US" altLang="ja-JP" sz="1600" b="1" dirty="0" smtClean="0">
                <a:latin typeface="Meiryo UI" pitchFamily="50" charset="-128"/>
                <a:ea typeface="Meiryo UI" pitchFamily="50" charset="-128"/>
                <a:cs typeface="Meiryo UI" pitchFamily="50" charset="-128"/>
              </a:rPr>
              <a:t>27</a:t>
            </a:r>
            <a:r>
              <a:rPr kumimoji="1" lang="ja-JP" altLang="en-US" sz="1600" b="1" dirty="0" smtClean="0">
                <a:latin typeface="Meiryo UI" pitchFamily="50" charset="-128"/>
                <a:ea typeface="Meiryo UI" pitchFamily="50" charset="-128"/>
                <a:cs typeface="Meiryo UI" pitchFamily="50" charset="-128"/>
              </a:rPr>
              <a:t>年度決算ベース試算）</a:t>
            </a:r>
            <a:endParaRPr kumimoji="1" lang="ja-JP" altLang="en-US" sz="1600" b="1" dirty="0">
              <a:latin typeface="Meiryo UI" pitchFamily="50" charset="-128"/>
              <a:ea typeface="Meiryo UI" pitchFamily="50" charset="-128"/>
              <a:cs typeface="Meiryo UI" pitchFamily="50" charset="-128"/>
            </a:endParaRPr>
          </a:p>
        </p:txBody>
      </p:sp>
      <p:sp>
        <p:nvSpPr>
          <p:cNvPr id="40" name="正方形/長方形 39"/>
          <p:cNvSpPr/>
          <p:nvPr/>
        </p:nvSpPr>
        <p:spPr>
          <a:xfrm>
            <a:off x="734276" y="5373216"/>
            <a:ext cx="2963524" cy="1008111"/>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◆大阪府の事務　　　　  　</a:t>
            </a:r>
            <a:r>
              <a:rPr lang="en-US" altLang="ja-JP" sz="1100" u="sng" dirty="0" smtClean="0">
                <a:solidFill>
                  <a:schemeClr val="tx1"/>
                </a:solidFill>
                <a:latin typeface="Meiryo UI" pitchFamily="50" charset="-128"/>
                <a:ea typeface="Meiryo UI" pitchFamily="50" charset="-128"/>
                <a:cs typeface="Meiryo UI" pitchFamily="50" charset="-128"/>
              </a:rPr>
              <a:t>1,384</a:t>
            </a:r>
            <a:r>
              <a:rPr lang="ja-JP" altLang="en-US" sz="1100" u="sng" dirty="0" smtClean="0">
                <a:solidFill>
                  <a:schemeClr val="tx1"/>
                </a:solidFill>
                <a:latin typeface="Meiryo UI" pitchFamily="50" charset="-128"/>
                <a:ea typeface="Meiryo UI" pitchFamily="50" charset="-128"/>
                <a:cs typeface="Meiryo UI" pitchFamily="50" charset="-128"/>
              </a:rPr>
              <a:t>億円</a:t>
            </a:r>
            <a:r>
              <a:rPr lang="en-US" altLang="ja-JP" sz="800" i="1" dirty="0" smtClean="0">
                <a:solidFill>
                  <a:schemeClr val="tx1"/>
                </a:solidFill>
                <a:latin typeface="Meiryo UI" pitchFamily="50" charset="-128"/>
                <a:ea typeface="Meiryo UI" pitchFamily="50" charset="-128"/>
                <a:cs typeface="Meiryo UI" pitchFamily="50" charset="-128"/>
              </a:rPr>
              <a:t>〈1,373</a:t>
            </a:r>
            <a:r>
              <a:rPr lang="ja-JP" altLang="en-US" sz="800" i="1" dirty="0" smtClean="0">
                <a:solidFill>
                  <a:schemeClr val="tx1"/>
                </a:solidFill>
                <a:latin typeface="Meiryo UI" pitchFamily="50" charset="-128"/>
                <a:ea typeface="Meiryo UI" pitchFamily="50" charset="-128"/>
                <a:cs typeface="Meiryo UI" pitchFamily="50" charset="-128"/>
              </a:rPr>
              <a:t>億</a:t>
            </a:r>
            <a:r>
              <a:rPr lang="ja-JP" altLang="en-US" sz="800" i="1" dirty="0">
                <a:solidFill>
                  <a:schemeClr val="tx1"/>
                </a:solidFill>
                <a:latin typeface="Meiryo UI" pitchFamily="50" charset="-128"/>
                <a:ea typeface="Meiryo UI" pitchFamily="50" charset="-128"/>
                <a:cs typeface="Meiryo UI" pitchFamily="50" charset="-128"/>
              </a:rPr>
              <a:t>円</a:t>
            </a:r>
            <a:r>
              <a:rPr lang="en-US" altLang="ja-JP" sz="800" i="1" dirty="0">
                <a:solidFill>
                  <a:schemeClr val="tx1"/>
                </a:solidFill>
                <a:latin typeface="Meiryo UI" pitchFamily="50" charset="-128"/>
                <a:ea typeface="Meiryo UI" pitchFamily="50" charset="-128"/>
                <a:cs typeface="Meiryo UI" pitchFamily="50" charset="-128"/>
              </a:rPr>
              <a:t>〉</a:t>
            </a:r>
            <a:endParaRPr lang="en-US" altLang="ja-JP" sz="8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消防、高等学校、大学、</a:t>
            </a:r>
            <a:r>
              <a:rPr lang="ja-JP" altLang="en-US" sz="1100" u="sng" dirty="0" smtClean="0">
                <a:solidFill>
                  <a:schemeClr val="tx1"/>
                </a:solidFill>
                <a:latin typeface="Meiryo UI" pitchFamily="50" charset="-128"/>
                <a:ea typeface="Meiryo UI" pitchFamily="50" charset="-128"/>
                <a:cs typeface="Meiryo UI" pitchFamily="50" charset="-128"/>
              </a:rPr>
              <a:t>上</a:t>
            </a:r>
            <a:r>
              <a:rPr lang="ja-JP" altLang="en-US" sz="1100" dirty="0" smtClean="0">
                <a:solidFill>
                  <a:schemeClr val="tx1"/>
                </a:solidFill>
                <a:latin typeface="Meiryo UI" pitchFamily="50" charset="-128"/>
                <a:ea typeface="Meiryo UI" pitchFamily="50" charset="-128"/>
                <a:cs typeface="Meiryo UI" pitchFamily="50" charset="-128"/>
              </a:rPr>
              <a:t>下水道、病院など</a:t>
            </a:r>
            <a:r>
              <a:rPr lang="en-US" altLang="ja-JP" sz="1100" dirty="0" smtClean="0">
                <a:solidFill>
                  <a:schemeClr val="tx1"/>
                </a:solidFill>
                <a:latin typeface="Meiryo UI" pitchFamily="50" charset="-128"/>
                <a:ea typeface="Meiryo UI" pitchFamily="50" charset="-128"/>
                <a:cs typeface="Meiryo UI" pitchFamily="50" charset="-128"/>
              </a:rPr>
              <a:t>〕</a:t>
            </a:r>
          </a:p>
          <a:p>
            <a:pPr>
              <a:defRPr/>
            </a:pPr>
            <a:r>
              <a:rPr lang="ja-JP" altLang="en-US" sz="1100" dirty="0" smtClean="0">
                <a:solidFill>
                  <a:schemeClr val="tx1"/>
                </a:solidFill>
                <a:latin typeface="Meiryo UI" pitchFamily="50" charset="-128"/>
                <a:ea typeface="Meiryo UI" pitchFamily="50" charset="-128"/>
                <a:cs typeface="Meiryo UI" pitchFamily="50" charset="-128"/>
              </a:rPr>
              <a:t>◆公債費等 　　　　         　</a:t>
            </a:r>
            <a:r>
              <a:rPr lang="en-US" altLang="ja-JP" sz="1100" dirty="0" smtClean="0">
                <a:solidFill>
                  <a:schemeClr val="tx1"/>
                </a:solidFill>
                <a:latin typeface="Meiryo UI" pitchFamily="50" charset="-128"/>
                <a:ea typeface="Meiryo UI" pitchFamily="50" charset="-128"/>
                <a:cs typeface="Meiryo UI" pitchFamily="50" charset="-128"/>
              </a:rPr>
              <a:t>681</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43" name="テキスト ボックス 42"/>
          <p:cNvSpPr txBox="1"/>
          <p:nvPr/>
        </p:nvSpPr>
        <p:spPr>
          <a:xfrm>
            <a:off x="1424608" y="4725144"/>
            <a:ext cx="2287512" cy="584775"/>
          </a:xfrm>
          <a:prstGeom prst="rect">
            <a:avLst/>
          </a:prstGeom>
          <a:noFill/>
        </p:spPr>
        <p:txBody>
          <a:bodyPr wrap="square" rtlCol="0">
            <a:spAutoFit/>
          </a:bodyPr>
          <a:lstStyle/>
          <a:p>
            <a:pPr algn="ctr">
              <a:defRPr/>
            </a:pPr>
            <a:r>
              <a:rPr lang="ja-JP" altLang="en-US" sz="1100" dirty="0" smtClean="0">
                <a:solidFill>
                  <a:schemeClr val="bg1"/>
                </a:solidFill>
                <a:latin typeface="Meiryo UI" pitchFamily="50" charset="-128"/>
                <a:ea typeface="Meiryo UI" pitchFamily="50" charset="-128"/>
                <a:cs typeface="Meiryo UI" pitchFamily="50" charset="-128"/>
              </a:rPr>
              <a:t>　</a:t>
            </a:r>
            <a:r>
              <a:rPr lang="ja-JP" altLang="en-US" sz="1200" dirty="0" smtClean="0">
                <a:solidFill>
                  <a:schemeClr val="bg1"/>
                </a:solidFill>
                <a:latin typeface="Meiryo UI" pitchFamily="50" charset="-128"/>
                <a:ea typeface="Meiryo UI" pitchFamily="50" charset="-128"/>
                <a:cs typeface="Meiryo UI" pitchFamily="50" charset="-128"/>
              </a:rPr>
              <a:t>　</a:t>
            </a:r>
            <a:r>
              <a:rPr lang="en-US" altLang="ja-JP" sz="1600" u="sng" dirty="0" smtClean="0">
                <a:solidFill>
                  <a:schemeClr val="bg1"/>
                </a:solidFill>
                <a:latin typeface="Meiryo UI" pitchFamily="50" charset="-128"/>
                <a:ea typeface="Meiryo UI" pitchFamily="50" charset="-128"/>
                <a:cs typeface="Meiryo UI" pitchFamily="50" charset="-128"/>
              </a:rPr>
              <a:t>428</a:t>
            </a:r>
            <a:r>
              <a:rPr lang="ja-JP" altLang="en-US" sz="1600" u="sng" dirty="0" smtClean="0">
                <a:solidFill>
                  <a:schemeClr val="bg1"/>
                </a:solidFill>
                <a:latin typeface="Meiryo UI" pitchFamily="50" charset="-128"/>
                <a:ea typeface="Meiryo UI" pitchFamily="50" charset="-128"/>
                <a:cs typeface="Meiryo UI" pitchFamily="50" charset="-128"/>
              </a:rPr>
              <a:t>事務</a:t>
            </a:r>
            <a:r>
              <a:rPr lang="ja-JP" altLang="en-US" sz="1600" dirty="0" smtClean="0">
                <a:latin typeface="Meiryo UI" pitchFamily="50" charset="-128"/>
                <a:ea typeface="Meiryo UI" pitchFamily="50" charset="-128"/>
                <a:cs typeface="Meiryo UI" pitchFamily="50" charset="-128"/>
              </a:rPr>
              <a:t>　</a:t>
            </a:r>
            <a:r>
              <a:rPr lang="en-US" altLang="ja-JP" sz="1200" i="1" dirty="0" smtClean="0">
                <a:latin typeface="Meiryo UI" pitchFamily="50" charset="-128"/>
                <a:ea typeface="Meiryo UI" pitchFamily="50" charset="-128"/>
                <a:cs typeface="Meiryo UI" pitchFamily="50" charset="-128"/>
              </a:rPr>
              <a:t>〈410</a:t>
            </a:r>
            <a:r>
              <a:rPr lang="ja-JP" altLang="en-US" sz="1200" i="1" dirty="0" smtClean="0">
                <a:latin typeface="Meiryo UI" pitchFamily="50" charset="-128"/>
                <a:ea typeface="Meiryo UI" pitchFamily="50" charset="-128"/>
                <a:cs typeface="Meiryo UI" pitchFamily="50" charset="-128"/>
              </a:rPr>
              <a:t>事務</a:t>
            </a:r>
            <a:r>
              <a:rPr lang="en-US" altLang="ja-JP" sz="1200" i="1" dirty="0" smtClean="0">
                <a:latin typeface="Meiryo UI" pitchFamily="50" charset="-128"/>
                <a:ea typeface="Meiryo UI" pitchFamily="50" charset="-128"/>
                <a:cs typeface="Meiryo UI" pitchFamily="50" charset="-128"/>
              </a:rPr>
              <a:t>〉</a:t>
            </a:r>
            <a:endParaRPr lang="en-US" altLang="ja-JP" sz="1600" dirty="0" smtClean="0">
              <a:latin typeface="Meiryo UI" pitchFamily="50" charset="-128"/>
              <a:ea typeface="Meiryo UI" pitchFamily="50" charset="-128"/>
              <a:cs typeface="Meiryo UI" pitchFamily="50" charset="-128"/>
            </a:endParaRPr>
          </a:p>
          <a:p>
            <a:pPr algn="ctr">
              <a:defRPr/>
            </a:pPr>
            <a:r>
              <a:rPr lang="en-US" altLang="ja-JP" sz="1600" u="sng" dirty="0" smtClean="0">
                <a:solidFill>
                  <a:schemeClr val="bg1"/>
                </a:solidFill>
                <a:latin typeface="Meiryo UI" pitchFamily="50" charset="-128"/>
                <a:ea typeface="Meiryo UI" pitchFamily="50" charset="-128"/>
                <a:cs typeface="Meiryo UI" pitchFamily="50" charset="-128"/>
              </a:rPr>
              <a:t>2,065</a:t>
            </a:r>
            <a:r>
              <a:rPr lang="ja-JP" altLang="en-US" sz="1600" u="sng" dirty="0" smtClean="0">
                <a:solidFill>
                  <a:schemeClr val="bg1"/>
                </a:solidFill>
                <a:latin typeface="Meiryo UI" pitchFamily="50" charset="-128"/>
                <a:ea typeface="Meiryo UI" pitchFamily="50" charset="-128"/>
                <a:cs typeface="Meiryo UI" pitchFamily="50" charset="-128"/>
              </a:rPr>
              <a:t>億円</a:t>
            </a:r>
            <a:r>
              <a:rPr lang="en-US" altLang="ja-JP" sz="1200" i="1" dirty="0" smtClean="0">
                <a:latin typeface="Meiryo UI" pitchFamily="50" charset="-128"/>
                <a:ea typeface="Meiryo UI" pitchFamily="50" charset="-128"/>
                <a:cs typeface="Meiryo UI" pitchFamily="50" charset="-128"/>
              </a:rPr>
              <a:t>〈2,054</a:t>
            </a:r>
            <a:r>
              <a:rPr lang="ja-JP" altLang="en-US" sz="1200" i="1" dirty="0" smtClean="0">
                <a:latin typeface="Meiryo UI" pitchFamily="50" charset="-128"/>
                <a:ea typeface="Meiryo UI" pitchFamily="50" charset="-128"/>
                <a:cs typeface="Meiryo UI" pitchFamily="50" charset="-128"/>
              </a:rPr>
              <a:t>億円</a:t>
            </a:r>
            <a:r>
              <a:rPr lang="en-US" altLang="ja-JP" sz="1200" i="1" dirty="0" smtClean="0">
                <a:latin typeface="Meiryo UI" pitchFamily="50" charset="-128"/>
                <a:ea typeface="Meiryo UI" pitchFamily="50" charset="-128"/>
                <a:cs typeface="Meiryo UI" pitchFamily="50" charset="-128"/>
              </a:rPr>
              <a:t>〉</a:t>
            </a:r>
            <a:endParaRPr lang="en-US" altLang="ja-JP" sz="1600" dirty="0" smtClean="0">
              <a:latin typeface="Meiryo UI" pitchFamily="50" charset="-128"/>
              <a:ea typeface="Meiryo UI" pitchFamily="50" charset="-128"/>
              <a:cs typeface="Meiryo UI" pitchFamily="50" charset="-128"/>
            </a:endParaRPr>
          </a:p>
        </p:txBody>
      </p:sp>
      <p:grpSp>
        <p:nvGrpSpPr>
          <p:cNvPr id="2" name="グループ化 44"/>
          <p:cNvGrpSpPr/>
          <p:nvPr/>
        </p:nvGrpSpPr>
        <p:grpSpPr>
          <a:xfrm>
            <a:off x="811473" y="4221087"/>
            <a:ext cx="2808312" cy="432049"/>
            <a:chOff x="848544" y="1196752"/>
            <a:chExt cx="2808312" cy="432049"/>
          </a:xfrm>
        </p:grpSpPr>
        <p:sp>
          <p:nvSpPr>
            <p:cNvPr id="46" name="AutoShape 6"/>
            <p:cNvSpPr>
              <a:spLocks noChangeArrowheads="1"/>
            </p:cNvSpPr>
            <p:nvPr/>
          </p:nvSpPr>
          <p:spPr bwMode="auto">
            <a:xfrm>
              <a:off x="1136576" y="1209109"/>
              <a:ext cx="2520280" cy="419692"/>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大阪府が実施する事務に係る</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所要一般財源額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円/楕円 46"/>
            <p:cNvSpPr/>
            <p:nvPr/>
          </p:nvSpPr>
          <p:spPr>
            <a:xfrm>
              <a:off x="848544" y="1196752"/>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Ｂ</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48" name="AutoShape 6"/>
          <p:cNvSpPr>
            <a:spLocks noChangeArrowheads="1"/>
          </p:cNvSpPr>
          <p:nvPr/>
        </p:nvSpPr>
        <p:spPr bwMode="auto">
          <a:xfrm>
            <a:off x="1784648" y="620688"/>
            <a:ext cx="864096" cy="304800"/>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歳出</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AutoShape 6"/>
          <p:cNvSpPr>
            <a:spLocks noChangeArrowheads="1"/>
          </p:cNvSpPr>
          <p:nvPr/>
        </p:nvSpPr>
        <p:spPr bwMode="auto">
          <a:xfrm>
            <a:off x="5529064" y="620688"/>
            <a:ext cx="864096" cy="304800"/>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歳入</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AutoShape 6"/>
          <p:cNvSpPr>
            <a:spLocks noChangeArrowheads="1"/>
          </p:cNvSpPr>
          <p:nvPr/>
        </p:nvSpPr>
        <p:spPr bwMode="auto">
          <a:xfrm>
            <a:off x="4880992" y="1077450"/>
            <a:ext cx="2611338" cy="275675"/>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特別区の自主財源、目的税交付金</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円/楕円 51"/>
          <p:cNvSpPr/>
          <p:nvPr/>
        </p:nvSpPr>
        <p:spPr>
          <a:xfrm>
            <a:off x="4497710" y="993085"/>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Ｃ</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53" name="正方形/長方形 52"/>
          <p:cNvSpPr/>
          <p:nvPr/>
        </p:nvSpPr>
        <p:spPr>
          <a:xfrm>
            <a:off x="4664968" y="1728645"/>
            <a:ext cx="2736304" cy="648072"/>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◆個人市町村民税　　</a:t>
            </a:r>
            <a:r>
              <a:rPr lang="en-US" altLang="ja-JP" sz="1100" dirty="0" smtClean="0">
                <a:solidFill>
                  <a:schemeClr val="tx1"/>
                </a:solidFill>
                <a:latin typeface="Meiryo UI" pitchFamily="50" charset="-128"/>
                <a:ea typeface="Meiryo UI" pitchFamily="50" charset="-128"/>
                <a:cs typeface="Meiryo UI" pitchFamily="50" charset="-128"/>
              </a:rPr>
              <a:t>1,422</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地方消費税交付金　　</a:t>
            </a:r>
            <a:r>
              <a:rPr lang="en-US" altLang="ja-JP" sz="1100" dirty="0" smtClean="0">
                <a:solidFill>
                  <a:schemeClr val="tx1"/>
                </a:solidFill>
                <a:latin typeface="Meiryo UI" pitchFamily="50" charset="-128"/>
                <a:ea typeface="Meiryo UI" pitchFamily="50" charset="-128"/>
                <a:cs typeface="Meiryo UI" pitchFamily="50" charset="-128"/>
              </a:rPr>
              <a:t>663</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◆市町村たばこ税　　　　 </a:t>
            </a:r>
            <a:r>
              <a:rPr lang="en-US" altLang="ja-JP" sz="1100" dirty="0" smtClean="0">
                <a:solidFill>
                  <a:schemeClr val="tx1"/>
                </a:solidFill>
                <a:latin typeface="Meiryo UI" pitchFamily="50" charset="-128"/>
                <a:ea typeface="Meiryo UI" pitchFamily="50" charset="-128"/>
                <a:cs typeface="Meiryo UI" pitchFamily="50" charset="-128"/>
              </a:rPr>
              <a:t>312</a:t>
            </a:r>
            <a:r>
              <a:rPr lang="ja-JP" altLang="en-US" sz="1100" dirty="0" smtClean="0">
                <a:solidFill>
                  <a:schemeClr val="tx1"/>
                </a:solidFill>
                <a:latin typeface="Meiryo UI" pitchFamily="50" charset="-128"/>
                <a:ea typeface="Meiryo UI" pitchFamily="50" charset="-128"/>
                <a:cs typeface="Meiryo UI" pitchFamily="50" charset="-128"/>
              </a:rPr>
              <a:t>億円　　など</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4" name="テキスト ボックス 53"/>
          <p:cNvSpPr txBox="1"/>
          <p:nvPr/>
        </p:nvSpPr>
        <p:spPr>
          <a:xfrm>
            <a:off x="5352655" y="1371437"/>
            <a:ext cx="1180131" cy="338554"/>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3,004</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65" name="正方形/長方形 64"/>
          <p:cNvSpPr/>
          <p:nvPr/>
        </p:nvSpPr>
        <p:spPr>
          <a:xfrm>
            <a:off x="4592960" y="5445224"/>
            <a:ext cx="2808312" cy="720079"/>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◆府税　　　　　　　　　　　　</a:t>
            </a:r>
            <a:r>
              <a:rPr lang="ja-JP" altLang="en-US" sz="5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u="sng" dirty="0" smtClean="0">
                <a:solidFill>
                  <a:schemeClr val="tx1"/>
                </a:solidFill>
                <a:latin typeface="Meiryo UI" pitchFamily="50" charset="-128"/>
                <a:ea typeface="Meiryo UI" pitchFamily="50" charset="-128"/>
                <a:cs typeface="Meiryo UI" pitchFamily="50" charset="-128"/>
              </a:rPr>
              <a:t>3</a:t>
            </a:r>
            <a:r>
              <a:rPr lang="ja-JP" altLang="en-US" sz="1100" u="sng" dirty="0" smtClean="0">
                <a:solidFill>
                  <a:schemeClr val="tx1"/>
                </a:solidFill>
                <a:latin typeface="Meiryo UI" pitchFamily="50" charset="-128"/>
                <a:ea typeface="Meiryo UI" pitchFamily="50" charset="-128"/>
                <a:cs typeface="Meiryo UI" pitchFamily="50" charset="-128"/>
              </a:rPr>
              <a:t>億円</a:t>
            </a: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800" i="1" dirty="0" smtClean="0">
                <a:solidFill>
                  <a:schemeClr val="tx1"/>
                </a:solidFill>
                <a:latin typeface="Meiryo UI" pitchFamily="50" charset="-128"/>
                <a:ea typeface="Meiryo UI" pitchFamily="50" charset="-128"/>
                <a:cs typeface="Meiryo UI" pitchFamily="50" charset="-128"/>
              </a:rPr>
              <a:t>〈9</a:t>
            </a:r>
            <a:r>
              <a:rPr lang="ja-JP" altLang="en-US" sz="800" i="1" dirty="0" smtClean="0">
                <a:solidFill>
                  <a:schemeClr val="tx1"/>
                </a:solidFill>
                <a:latin typeface="Meiryo UI" pitchFamily="50" charset="-128"/>
                <a:ea typeface="Meiryo UI" pitchFamily="50" charset="-128"/>
                <a:cs typeface="Meiryo UI" pitchFamily="50" charset="-128"/>
              </a:rPr>
              <a:t>億</a:t>
            </a:r>
            <a:r>
              <a:rPr lang="ja-JP" altLang="en-US" sz="800" i="1" dirty="0">
                <a:solidFill>
                  <a:schemeClr val="tx1"/>
                </a:solidFill>
                <a:latin typeface="Meiryo UI" pitchFamily="50" charset="-128"/>
                <a:ea typeface="Meiryo UI" pitchFamily="50" charset="-128"/>
                <a:cs typeface="Meiryo UI" pitchFamily="50" charset="-128"/>
              </a:rPr>
              <a:t>円</a:t>
            </a:r>
            <a:r>
              <a:rPr lang="en-US" altLang="ja-JP" sz="800" i="1" dirty="0">
                <a:solidFill>
                  <a:schemeClr val="tx1"/>
                </a:solidFill>
                <a:latin typeface="Meiryo UI" pitchFamily="50" charset="-128"/>
                <a:ea typeface="Meiryo UI" pitchFamily="50" charset="-128"/>
                <a:cs typeface="Meiryo UI" pitchFamily="50" charset="-128"/>
              </a:rPr>
              <a:t>〉</a:t>
            </a:r>
            <a:endParaRPr lang="en-US" altLang="ja-JP" sz="8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◆地方交付税の移転　　 　</a:t>
            </a:r>
            <a:r>
              <a:rPr lang="en-US" altLang="ja-JP" sz="1100" u="sng" dirty="0" smtClean="0">
                <a:solidFill>
                  <a:schemeClr val="tx1"/>
                </a:solidFill>
                <a:latin typeface="Meiryo UI" pitchFamily="50" charset="-128"/>
                <a:ea typeface="Meiryo UI" pitchFamily="50" charset="-128"/>
                <a:cs typeface="Meiryo UI" pitchFamily="50" charset="-128"/>
              </a:rPr>
              <a:t>361</a:t>
            </a:r>
            <a:r>
              <a:rPr lang="ja-JP" altLang="en-US" sz="1100" u="sng" dirty="0" smtClean="0">
                <a:solidFill>
                  <a:schemeClr val="tx1"/>
                </a:solidFill>
                <a:latin typeface="Meiryo UI" pitchFamily="50" charset="-128"/>
                <a:ea typeface="Meiryo UI" pitchFamily="50" charset="-128"/>
                <a:cs typeface="Meiryo UI" pitchFamily="50" charset="-128"/>
              </a:rPr>
              <a:t>億円</a:t>
            </a:r>
            <a:r>
              <a:rPr lang="en-US" altLang="ja-JP" sz="800" i="1" dirty="0" smtClean="0">
                <a:solidFill>
                  <a:schemeClr val="tx1"/>
                </a:solidFill>
                <a:latin typeface="Meiryo UI" pitchFamily="50" charset="-128"/>
                <a:ea typeface="Meiryo UI" pitchFamily="50" charset="-128"/>
                <a:cs typeface="Meiryo UI" pitchFamily="50" charset="-128"/>
              </a:rPr>
              <a:t>〈353</a:t>
            </a:r>
            <a:r>
              <a:rPr lang="ja-JP" altLang="en-US" sz="800" i="1" dirty="0" smtClean="0">
                <a:solidFill>
                  <a:schemeClr val="tx1"/>
                </a:solidFill>
                <a:latin typeface="Meiryo UI" pitchFamily="50" charset="-128"/>
                <a:ea typeface="Meiryo UI" pitchFamily="50" charset="-128"/>
                <a:cs typeface="Meiryo UI" pitchFamily="50" charset="-128"/>
              </a:rPr>
              <a:t>億</a:t>
            </a:r>
            <a:r>
              <a:rPr lang="ja-JP" altLang="en-US" sz="800" i="1" dirty="0">
                <a:solidFill>
                  <a:schemeClr val="tx1"/>
                </a:solidFill>
                <a:latin typeface="Meiryo UI" pitchFamily="50" charset="-128"/>
                <a:ea typeface="Meiryo UI" pitchFamily="50" charset="-128"/>
                <a:cs typeface="Meiryo UI" pitchFamily="50" charset="-128"/>
              </a:rPr>
              <a:t>円</a:t>
            </a:r>
            <a:r>
              <a:rPr lang="en-US" altLang="ja-JP" sz="800" i="1" dirty="0">
                <a:solidFill>
                  <a:schemeClr val="tx1"/>
                </a:solidFill>
                <a:latin typeface="Meiryo UI" pitchFamily="50" charset="-128"/>
                <a:ea typeface="Meiryo UI" pitchFamily="50" charset="-128"/>
                <a:cs typeface="Meiryo UI" pitchFamily="50" charset="-128"/>
              </a:rPr>
              <a:t>〉</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800" dirty="0" smtClean="0">
                <a:solidFill>
                  <a:schemeClr val="tx1"/>
                </a:solidFill>
                <a:latin typeface="Meiryo UI" pitchFamily="50" charset="-128"/>
                <a:ea typeface="Meiryo UI" pitchFamily="50" charset="-128"/>
                <a:cs typeface="Meiryo UI" pitchFamily="50" charset="-128"/>
              </a:rPr>
              <a:t>　　（臨時財政対策債含む）</a:t>
            </a:r>
            <a:endParaRPr lang="en-US" altLang="ja-JP" sz="8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◆地方譲与税・宝くじ等　　</a:t>
            </a:r>
            <a:r>
              <a:rPr lang="ja-JP" altLang="en-US" sz="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275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66" name="上下矢印 65"/>
          <p:cNvSpPr/>
          <p:nvPr/>
        </p:nvSpPr>
        <p:spPr>
          <a:xfrm>
            <a:off x="4664968" y="2974372"/>
            <a:ext cx="144016" cy="103069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66"/>
          <p:cNvGrpSpPr/>
          <p:nvPr/>
        </p:nvGrpSpPr>
        <p:grpSpPr>
          <a:xfrm>
            <a:off x="4545666" y="3198485"/>
            <a:ext cx="2446138" cy="432048"/>
            <a:chOff x="848544" y="1124744"/>
            <a:chExt cx="2446138" cy="432048"/>
          </a:xfrm>
        </p:grpSpPr>
        <p:sp>
          <p:nvSpPr>
            <p:cNvPr id="68" name="AutoShape 6"/>
            <p:cNvSpPr>
              <a:spLocks noChangeArrowheads="1"/>
            </p:cNvSpPr>
            <p:nvPr/>
          </p:nvSpPr>
          <p:spPr bwMode="auto">
            <a:xfrm>
              <a:off x="1122085" y="1209109"/>
              <a:ext cx="2172597" cy="275675"/>
            </a:xfrm>
            <a:prstGeom prst="rect">
              <a:avLst/>
            </a:prstGeom>
            <a:solidFill>
              <a:schemeClr val="accent5">
                <a:lumMod val="20000"/>
                <a:lumOff val="80000"/>
              </a:schemeClr>
            </a:solidFill>
            <a:ln>
              <a:solidFill>
                <a:schemeClr val="accent5"/>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必要財政調整額（特別区）</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円/楕円 83"/>
            <p:cNvSpPr/>
            <p:nvPr/>
          </p:nvSpPr>
          <p:spPr>
            <a:xfrm>
              <a:off x="848544" y="1124744"/>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Ｅ</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93" name="テキスト ボックス 92"/>
          <p:cNvSpPr txBox="1"/>
          <p:nvPr/>
        </p:nvSpPr>
        <p:spPr>
          <a:xfrm>
            <a:off x="5507702" y="3573016"/>
            <a:ext cx="2081019" cy="338554"/>
          </a:xfrm>
          <a:prstGeom prst="rect">
            <a:avLst/>
          </a:prstGeom>
          <a:noFill/>
        </p:spPr>
        <p:txBody>
          <a:bodyPr wrap="none" rtlCol="0">
            <a:spAutoFit/>
          </a:bodyPr>
          <a:lstStyle/>
          <a:p>
            <a:pPr algn="ctr">
              <a:defRPr/>
            </a:pPr>
            <a:r>
              <a:rPr lang="en-US" altLang="ja-JP" sz="1600" u="sng" dirty="0" smtClean="0">
                <a:latin typeface="Meiryo UI" pitchFamily="50" charset="-128"/>
                <a:ea typeface="Meiryo UI" pitchFamily="50" charset="-128"/>
                <a:cs typeface="Meiryo UI" pitchFamily="50" charset="-128"/>
              </a:rPr>
              <a:t>3,762</a:t>
            </a:r>
            <a:r>
              <a:rPr lang="ja-JP" altLang="en-US" sz="1600" u="sng" dirty="0" smtClean="0">
                <a:latin typeface="Meiryo UI" pitchFamily="50" charset="-128"/>
                <a:ea typeface="Meiryo UI" pitchFamily="50" charset="-128"/>
                <a:cs typeface="Meiryo UI" pitchFamily="50" charset="-128"/>
              </a:rPr>
              <a:t>億円</a:t>
            </a:r>
            <a:r>
              <a:rPr lang="en-US" altLang="ja-JP" sz="1200" i="1" dirty="0" smtClean="0">
                <a:latin typeface="Meiryo UI" pitchFamily="50" charset="-128"/>
                <a:ea typeface="Meiryo UI" pitchFamily="50" charset="-128"/>
                <a:cs typeface="Meiryo UI" pitchFamily="50" charset="-128"/>
              </a:rPr>
              <a:t>〈3,779</a:t>
            </a:r>
            <a:r>
              <a:rPr lang="ja-JP" altLang="en-US" sz="1200" i="1" dirty="0" smtClean="0">
                <a:latin typeface="Meiryo UI" pitchFamily="50" charset="-128"/>
                <a:ea typeface="Meiryo UI" pitchFamily="50" charset="-128"/>
                <a:cs typeface="Meiryo UI" pitchFamily="50" charset="-128"/>
              </a:rPr>
              <a:t>億円</a:t>
            </a:r>
            <a:r>
              <a:rPr lang="en-US" altLang="ja-JP" sz="1200" i="1" dirty="0" smtClean="0">
                <a:latin typeface="Meiryo UI" pitchFamily="50" charset="-128"/>
                <a:ea typeface="Meiryo UI" pitchFamily="50" charset="-128"/>
                <a:cs typeface="Meiryo UI" pitchFamily="50" charset="-128"/>
              </a:rPr>
              <a:t>〉</a:t>
            </a:r>
            <a:endParaRPr lang="en-US" altLang="ja-JP" sz="1600" dirty="0" smtClean="0">
              <a:latin typeface="Meiryo UI" pitchFamily="50" charset="-128"/>
              <a:ea typeface="Meiryo UI" pitchFamily="50" charset="-128"/>
              <a:cs typeface="Meiryo UI" pitchFamily="50" charset="-128"/>
            </a:endParaRPr>
          </a:p>
        </p:txBody>
      </p:sp>
      <p:sp>
        <p:nvSpPr>
          <p:cNvPr id="95" name="上下矢印 94"/>
          <p:cNvSpPr/>
          <p:nvPr/>
        </p:nvSpPr>
        <p:spPr>
          <a:xfrm>
            <a:off x="4664968" y="4042135"/>
            <a:ext cx="144016" cy="68301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95"/>
          <p:cNvGrpSpPr/>
          <p:nvPr/>
        </p:nvGrpSpPr>
        <p:grpSpPr>
          <a:xfrm>
            <a:off x="4570380" y="4167392"/>
            <a:ext cx="2419290" cy="434182"/>
            <a:chOff x="813607" y="1036111"/>
            <a:chExt cx="2419290" cy="434182"/>
          </a:xfrm>
        </p:grpSpPr>
        <p:sp>
          <p:nvSpPr>
            <p:cNvPr id="97" name="AutoShape 6"/>
            <p:cNvSpPr>
              <a:spLocks noChangeArrowheads="1"/>
            </p:cNvSpPr>
            <p:nvPr/>
          </p:nvSpPr>
          <p:spPr bwMode="auto">
            <a:xfrm>
              <a:off x="1060300" y="1036111"/>
              <a:ext cx="2172597" cy="275675"/>
            </a:xfrm>
            <a:prstGeom prst="rect">
              <a:avLst/>
            </a:prstGeom>
            <a:solidFill>
              <a:schemeClr val="accent5">
                <a:lumMod val="20000"/>
                <a:lumOff val="80000"/>
              </a:schemeClr>
            </a:solidFill>
            <a:ln>
              <a:solidFill>
                <a:schemeClr val="accent5"/>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必要財政調整額（府）</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円/楕円 97"/>
            <p:cNvSpPr/>
            <p:nvPr/>
          </p:nvSpPr>
          <p:spPr>
            <a:xfrm>
              <a:off x="813607" y="1038245"/>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Ｆ</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99" name="テキスト ボックス 98"/>
          <p:cNvSpPr txBox="1"/>
          <p:nvPr/>
        </p:nvSpPr>
        <p:spPr>
          <a:xfrm>
            <a:off x="5497823" y="4402175"/>
            <a:ext cx="2081019" cy="338554"/>
          </a:xfrm>
          <a:prstGeom prst="rect">
            <a:avLst/>
          </a:prstGeom>
          <a:noFill/>
        </p:spPr>
        <p:txBody>
          <a:bodyPr wrap="none" rtlCol="0">
            <a:spAutoFit/>
          </a:bodyPr>
          <a:lstStyle/>
          <a:p>
            <a:pPr algn="ctr">
              <a:defRPr/>
            </a:pPr>
            <a:r>
              <a:rPr lang="en-US" altLang="ja-JP" sz="1600" u="sng" dirty="0" smtClean="0">
                <a:latin typeface="Meiryo UI" pitchFamily="50" charset="-128"/>
                <a:ea typeface="Meiryo UI" pitchFamily="50" charset="-128"/>
                <a:cs typeface="Meiryo UI" pitchFamily="50" charset="-128"/>
              </a:rPr>
              <a:t>1,049</a:t>
            </a:r>
            <a:r>
              <a:rPr lang="ja-JP" altLang="en-US" sz="1600" u="sng" dirty="0" smtClean="0">
                <a:latin typeface="Meiryo UI" pitchFamily="50" charset="-128"/>
                <a:ea typeface="Meiryo UI" pitchFamily="50" charset="-128"/>
                <a:cs typeface="Meiryo UI" pitchFamily="50" charset="-128"/>
              </a:rPr>
              <a:t>億円</a:t>
            </a:r>
            <a:r>
              <a:rPr lang="en-US" altLang="ja-JP" sz="1200" i="1" dirty="0" smtClean="0">
                <a:latin typeface="Meiryo UI" pitchFamily="50" charset="-128"/>
                <a:ea typeface="Meiryo UI" pitchFamily="50" charset="-128"/>
                <a:cs typeface="Meiryo UI" pitchFamily="50" charset="-128"/>
              </a:rPr>
              <a:t>〈1,040</a:t>
            </a:r>
            <a:r>
              <a:rPr lang="ja-JP" altLang="en-US" sz="1200" i="1" dirty="0" smtClean="0">
                <a:latin typeface="Meiryo UI" pitchFamily="50" charset="-128"/>
                <a:ea typeface="Meiryo UI" pitchFamily="50" charset="-128"/>
                <a:cs typeface="Meiryo UI" pitchFamily="50" charset="-128"/>
              </a:rPr>
              <a:t>億</a:t>
            </a:r>
            <a:r>
              <a:rPr lang="ja-JP" altLang="en-US" sz="1200" i="1" dirty="0">
                <a:latin typeface="Meiryo UI" pitchFamily="50" charset="-128"/>
                <a:ea typeface="Meiryo UI" pitchFamily="50" charset="-128"/>
                <a:cs typeface="Meiryo UI" pitchFamily="50" charset="-128"/>
              </a:rPr>
              <a:t>円</a:t>
            </a:r>
            <a:r>
              <a:rPr lang="en-US" altLang="ja-JP" sz="1200" i="1" dirty="0" smtClean="0">
                <a:latin typeface="Meiryo UI" pitchFamily="50" charset="-128"/>
                <a:ea typeface="Meiryo UI" pitchFamily="50" charset="-128"/>
                <a:cs typeface="Meiryo UI" pitchFamily="50" charset="-128"/>
              </a:rPr>
              <a:t>〉</a:t>
            </a:r>
            <a:endParaRPr lang="en-US" altLang="ja-JP" sz="2000" dirty="0">
              <a:latin typeface="Meiryo UI" pitchFamily="50" charset="-128"/>
              <a:ea typeface="Meiryo UI" pitchFamily="50" charset="-128"/>
              <a:cs typeface="Meiryo UI" pitchFamily="50" charset="-128"/>
            </a:endParaRPr>
          </a:p>
        </p:txBody>
      </p:sp>
      <p:grpSp>
        <p:nvGrpSpPr>
          <p:cNvPr id="6" name="グループ化 110"/>
          <p:cNvGrpSpPr/>
          <p:nvPr/>
        </p:nvGrpSpPr>
        <p:grpSpPr>
          <a:xfrm>
            <a:off x="776536" y="1196752"/>
            <a:ext cx="3024336" cy="2664296"/>
            <a:chOff x="776536" y="1340768"/>
            <a:chExt cx="3024336" cy="2664296"/>
          </a:xfrm>
        </p:grpSpPr>
        <p:sp>
          <p:nvSpPr>
            <p:cNvPr id="41" name="テキスト ボックス 40"/>
            <p:cNvSpPr txBox="1"/>
            <p:nvPr/>
          </p:nvSpPr>
          <p:spPr>
            <a:xfrm>
              <a:off x="1338205" y="1844824"/>
              <a:ext cx="2462667" cy="584775"/>
            </a:xfrm>
            <a:prstGeom prst="rect">
              <a:avLst/>
            </a:prstGeom>
            <a:noFill/>
          </p:spPr>
          <p:txBody>
            <a:bodyPr wrap="square" rtlCol="0">
              <a:spAutoFit/>
            </a:bodyPr>
            <a:lstStyle/>
            <a:p>
              <a:pPr algn="ctr">
                <a:defRPr/>
              </a:pPr>
              <a:r>
                <a:rPr lang="en-US" altLang="ja-JP" sz="1600" u="sng" dirty="0" smtClean="0">
                  <a:solidFill>
                    <a:schemeClr val="bg1"/>
                  </a:solidFill>
                  <a:latin typeface="Meiryo UI" pitchFamily="50" charset="-128"/>
                  <a:ea typeface="Meiryo UI" pitchFamily="50" charset="-128"/>
                  <a:cs typeface="Meiryo UI" pitchFamily="50" charset="-128"/>
                </a:rPr>
                <a:t>2,503</a:t>
              </a:r>
              <a:r>
                <a:rPr lang="ja-JP" altLang="en-US" sz="1600" u="sng" dirty="0" smtClean="0">
                  <a:solidFill>
                    <a:schemeClr val="bg1"/>
                  </a:solidFill>
                  <a:latin typeface="Meiryo UI" pitchFamily="50" charset="-128"/>
                  <a:ea typeface="Meiryo UI" pitchFamily="50" charset="-128"/>
                  <a:cs typeface="Meiryo UI" pitchFamily="50" charset="-128"/>
                </a:rPr>
                <a:t>事務</a:t>
              </a:r>
              <a:r>
                <a:rPr lang="en-US" altLang="ja-JP" sz="1200" i="1" dirty="0" smtClean="0">
                  <a:latin typeface="Meiryo UI" pitchFamily="50" charset="-128"/>
                  <a:ea typeface="Meiryo UI" pitchFamily="50" charset="-128"/>
                  <a:cs typeface="Meiryo UI" pitchFamily="50" charset="-128"/>
                </a:rPr>
                <a:t>〈2,517</a:t>
              </a:r>
              <a:r>
                <a:rPr lang="ja-JP" altLang="en-US" sz="1200" i="1" dirty="0" smtClean="0">
                  <a:latin typeface="Meiryo UI" pitchFamily="50" charset="-128"/>
                  <a:ea typeface="Meiryo UI" pitchFamily="50" charset="-128"/>
                  <a:cs typeface="Meiryo UI" pitchFamily="50" charset="-128"/>
                </a:rPr>
                <a:t>事務</a:t>
              </a:r>
              <a:r>
                <a:rPr lang="en-US" altLang="ja-JP" sz="1200" i="1" dirty="0" smtClean="0">
                  <a:latin typeface="Meiryo UI" pitchFamily="50" charset="-128"/>
                  <a:ea typeface="Meiryo UI" pitchFamily="50" charset="-128"/>
                  <a:cs typeface="Meiryo UI" pitchFamily="50" charset="-128"/>
                </a:rPr>
                <a:t>〉</a:t>
              </a:r>
              <a:endParaRPr lang="en-US" altLang="ja-JP" sz="1600" i="1" dirty="0" smtClean="0">
                <a:latin typeface="Meiryo UI" pitchFamily="50" charset="-128"/>
                <a:ea typeface="Meiryo UI" pitchFamily="50" charset="-128"/>
                <a:cs typeface="Meiryo UI" pitchFamily="50" charset="-128"/>
              </a:endParaRPr>
            </a:p>
            <a:p>
              <a:pPr algn="ctr">
                <a:defRPr/>
              </a:pPr>
              <a:r>
                <a:rPr lang="en-US" altLang="ja-JP" sz="1600" u="sng" dirty="0" smtClean="0">
                  <a:solidFill>
                    <a:schemeClr val="bg1"/>
                  </a:solidFill>
                  <a:latin typeface="Meiryo UI" pitchFamily="50" charset="-128"/>
                  <a:ea typeface="Meiryo UI" pitchFamily="50" charset="-128"/>
                  <a:cs typeface="Meiryo UI" pitchFamily="50" charset="-128"/>
                </a:rPr>
                <a:t>6,766</a:t>
              </a:r>
              <a:r>
                <a:rPr lang="ja-JP" altLang="en-US" sz="1600" u="sng" dirty="0" smtClean="0">
                  <a:solidFill>
                    <a:schemeClr val="bg1"/>
                  </a:solidFill>
                  <a:latin typeface="Meiryo UI" pitchFamily="50" charset="-128"/>
                  <a:ea typeface="Meiryo UI" pitchFamily="50" charset="-128"/>
                  <a:cs typeface="Meiryo UI" pitchFamily="50" charset="-128"/>
                </a:rPr>
                <a:t>億円</a:t>
              </a:r>
              <a:r>
                <a:rPr lang="en-US" altLang="ja-JP" sz="1200" i="1" dirty="0" smtClean="0">
                  <a:latin typeface="Meiryo UI" pitchFamily="50" charset="-128"/>
                  <a:ea typeface="Meiryo UI" pitchFamily="50" charset="-128"/>
                  <a:cs typeface="Meiryo UI" pitchFamily="50" charset="-128"/>
                </a:rPr>
                <a:t>〈6,783</a:t>
              </a:r>
              <a:r>
                <a:rPr lang="ja-JP" altLang="en-US" sz="1200" i="1" dirty="0" smtClean="0">
                  <a:latin typeface="Meiryo UI" pitchFamily="50" charset="-128"/>
                  <a:ea typeface="Meiryo UI" pitchFamily="50" charset="-128"/>
                  <a:cs typeface="Meiryo UI" pitchFamily="50" charset="-128"/>
                </a:rPr>
                <a:t>億円</a:t>
              </a:r>
              <a:r>
                <a:rPr lang="en-US" altLang="ja-JP" sz="1200" i="1" dirty="0" smtClean="0">
                  <a:latin typeface="Meiryo UI" pitchFamily="50" charset="-128"/>
                  <a:ea typeface="Meiryo UI" pitchFamily="50" charset="-128"/>
                  <a:cs typeface="Meiryo UI" pitchFamily="50" charset="-128"/>
                </a:rPr>
                <a:t>〉</a:t>
              </a:r>
              <a:endParaRPr lang="en-US" altLang="ja-JP" sz="1600" dirty="0" smtClean="0">
                <a:latin typeface="Meiryo UI" pitchFamily="50" charset="-128"/>
                <a:ea typeface="Meiryo UI" pitchFamily="50" charset="-128"/>
                <a:cs typeface="Meiryo UI" pitchFamily="50" charset="-128"/>
              </a:endParaRPr>
            </a:p>
          </p:txBody>
        </p:sp>
        <p:grpSp>
          <p:nvGrpSpPr>
            <p:cNvPr id="7" name="グループ化 43"/>
            <p:cNvGrpSpPr/>
            <p:nvPr/>
          </p:nvGrpSpPr>
          <p:grpSpPr>
            <a:xfrm>
              <a:off x="811473" y="1340768"/>
              <a:ext cx="2808312" cy="432049"/>
              <a:chOff x="848544" y="1196752"/>
              <a:chExt cx="2808312" cy="432049"/>
            </a:xfrm>
          </p:grpSpPr>
          <p:sp>
            <p:nvSpPr>
              <p:cNvPr id="42" name="AutoShape 6"/>
              <p:cNvSpPr>
                <a:spLocks noChangeArrowheads="1"/>
              </p:cNvSpPr>
              <p:nvPr/>
            </p:nvSpPr>
            <p:spPr bwMode="auto">
              <a:xfrm>
                <a:off x="1136576" y="1209109"/>
                <a:ext cx="2520280" cy="419692"/>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特別区が実施する事務に係る</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所要一般財源額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円/楕円 29"/>
              <p:cNvSpPr/>
              <p:nvPr/>
            </p:nvSpPr>
            <p:spPr>
              <a:xfrm>
                <a:off x="848544" y="1196752"/>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Ａ</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28" name="正方形/長方形 27"/>
            <p:cNvSpPr/>
            <p:nvPr/>
          </p:nvSpPr>
          <p:spPr>
            <a:xfrm>
              <a:off x="776536" y="2492896"/>
              <a:ext cx="2880320" cy="1512168"/>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特別区の事務　　　　　</a:t>
              </a:r>
              <a:r>
                <a:rPr lang="en-US" altLang="ja-JP" sz="1100" u="sng" dirty="0" smtClean="0">
                  <a:solidFill>
                    <a:schemeClr val="tx1"/>
                  </a:solidFill>
                  <a:latin typeface="Meiryo UI" pitchFamily="50" charset="-128"/>
                  <a:ea typeface="Meiryo UI" pitchFamily="50" charset="-128"/>
                  <a:cs typeface="Meiryo UI" pitchFamily="50" charset="-128"/>
                </a:rPr>
                <a:t>4,941</a:t>
              </a:r>
              <a:r>
                <a:rPr lang="ja-JP" altLang="en-US" sz="1100" u="sng" dirty="0" smtClean="0">
                  <a:solidFill>
                    <a:schemeClr val="tx1"/>
                  </a:solidFill>
                  <a:latin typeface="Meiryo UI" pitchFamily="50" charset="-128"/>
                  <a:ea typeface="Meiryo UI" pitchFamily="50" charset="-128"/>
                  <a:cs typeface="Meiryo UI" pitchFamily="50" charset="-128"/>
                </a:rPr>
                <a:t>億円</a:t>
              </a:r>
              <a:r>
                <a:rPr lang="en-US" altLang="ja-JP" sz="800" i="1" dirty="0" smtClean="0">
                  <a:solidFill>
                    <a:schemeClr val="tx1"/>
                  </a:solidFill>
                  <a:latin typeface="Meiryo UI" pitchFamily="50" charset="-128"/>
                  <a:ea typeface="Meiryo UI" pitchFamily="50" charset="-128"/>
                  <a:cs typeface="Meiryo UI" pitchFamily="50" charset="-128"/>
                </a:rPr>
                <a:t>〈4,958</a:t>
              </a:r>
              <a:r>
                <a:rPr lang="ja-JP" altLang="en-US" sz="800" i="1" dirty="0" smtClean="0">
                  <a:solidFill>
                    <a:schemeClr val="tx1"/>
                  </a:solidFill>
                  <a:latin typeface="Meiryo UI" pitchFamily="50" charset="-128"/>
                  <a:ea typeface="Meiryo UI" pitchFamily="50" charset="-128"/>
                  <a:cs typeface="Meiryo UI" pitchFamily="50" charset="-128"/>
                </a:rPr>
                <a:t>億</a:t>
              </a:r>
              <a:r>
                <a:rPr lang="ja-JP" altLang="en-US" sz="800" i="1" dirty="0">
                  <a:solidFill>
                    <a:schemeClr val="tx1"/>
                  </a:solidFill>
                  <a:latin typeface="Meiryo UI" pitchFamily="50" charset="-128"/>
                  <a:ea typeface="Meiryo UI" pitchFamily="50" charset="-128"/>
                  <a:cs typeface="Meiryo UI" pitchFamily="50" charset="-128"/>
                </a:rPr>
                <a:t>円</a:t>
              </a:r>
              <a:r>
                <a:rPr lang="en-US" altLang="ja-JP" sz="800" i="1" dirty="0">
                  <a:solidFill>
                    <a:schemeClr val="tx1"/>
                  </a:solidFill>
                  <a:latin typeface="Meiryo UI" pitchFamily="50" charset="-128"/>
                  <a:ea typeface="Meiryo UI" pitchFamily="50" charset="-128"/>
                  <a:cs typeface="Meiryo UI" pitchFamily="50" charset="-128"/>
                </a:rPr>
                <a:t>〉</a:t>
              </a:r>
              <a:endParaRPr lang="en-US" altLang="ja-JP" sz="800" i="1"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・中核市並み権限</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・任意事務</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敬老パス、医療費助成、</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市民プール等市民利用施設　など</a:t>
              </a:r>
              <a:r>
                <a:rPr lang="en-US" altLang="ja-JP" sz="1100" dirty="0" smtClean="0">
                  <a:solidFill>
                    <a:schemeClr val="tx1"/>
                  </a:solidFill>
                  <a:latin typeface="Meiryo UI" pitchFamily="50" charset="-128"/>
                  <a:ea typeface="Meiryo UI" pitchFamily="50" charset="-128"/>
                  <a:cs typeface="Meiryo UI" pitchFamily="50" charset="-128"/>
                </a:rPr>
                <a:t>〕</a:t>
              </a:r>
            </a:p>
            <a:p>
              <a:pPr>
                <a:defRPr/>
              </a:pPr>
              <a:r>
                <a:rPr lang="ja-JP" altLang="en-US" sz="1100" dirty="0" smtClean="0">
                  <a:solidFill>
                    <a:schemeClr val="tx1"/>
                  </a:solidFill>
                  <a:latin typeface="Meiryo UI" pitchFamily="50" charset="-128"/>
                  <a:ea typeface="Meiryo UI" pitchFamily="50" charset="-128"/>
                  <a:cs typeface="Meiryo UI" pitchFamily="50" charset="-128"/>
                </a:rPr>
                <a:t>◆公債費等  　　　　　　 </a:t>
              </a:r>
              <a:r>
                <a:rPr lang="en-US" altLang="ja-JP" sz="1100" dirty="0" smtClean="0">
                  <a:solidFill>
                    <a:schemeClr val="tx1"/>
                  </a:solidFill>
                  <a:latin typeface="Meiryo UI" pitchFamily="50" charset="-128"/>
                  <a:ea typeface="Meiryo UI" pitchFamily="50" charset="-128"/>
                  <a:cs typeface="Meiryo UI" pitchFamily="50" charset="-128"/>
                </a:rPr>
                <a:t>1,825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grpSp>
      <p:sp>
        <p:nvSpPr>
          <p:cNvPr id="118" name="テキスト ボックス 117"/>
          <p:cNvSpPr txBox="1"/>
          <p:nvPr/>
        </p:nvSpPr>
        <p:spPr>
          <a:xfrm>
            <a:off x="5404098" y="5124425"/>
            <a:ext cx="2081018" cy="338554"/>
          </a:xfrm>
          <a:prstGeom prst="rect">
            <a:avLst/>
          </a:prstGeom>
          <a:noFill/>
        </p:spPr>
        <p:txBody>
          <a:bodyPr wrap="none" rtlCol="0">
            <a:spAutoFit/>
          </a:bodyPr>
          <a:lstStyle/>
          <a:p>
            <a:pPr algn="ctr">
              <a:defRPr/>
            </a:pPr>
            <a:r>
              <a:rPr lang="en-US" altLang="ja-JP" sz="1600" u="sng" dirty="0" smtClean="0">
                <a:solidFill>
                  <a:schemeClr val="bg1"/>
                </a:solidFill>
                <a:latin typeface="Meiryo UI" pitchFamily="50" charset="-128"/>
                <a:ea typeface="Meiryo UI" pitchFamily="50" charset="-128"/>
                <a:cs typeface="Meiryo UI" pitchFamily="50" charset="-128"/>
              </a:rPr>
              <a:t>1,016</a:t>
            </a:r>
            <a:r>
              <a:rPr lang="ja-JP" altLang="en-US" sz="1600" u="sng" dirty="0" smtClean="0">
                <a:solidFill>
                  <a:schemeClr val="bg1"/>
                </a:solidFill>
                <a:latin typeface="Meiryo UI" pitchFamily="50" charset="-128"/>
                <a:ea typeface="Meiryo UI" pitchFamily="50" charset="-128"/>
                <a:cs typeface="Meiryo UI" pitchFamily="50" charset="-128"/>
              </a:rPr>
              <a:t>億円</a:t>
            </a:r>
            <a:r>
              <a:rPr lang="en-US" altLang="ja-JP" sz="1200" i="1" dirty="0" smtClean="0">
                <a:latin typeface="Meiryo UI" pitchFamily="50" charset="-128"/>
                <a:ea typeface="Meiryo UI" pitchFamily="50" charset="-128"/>
                <a:cs typeface="Meiryo UI" pitchFamily="50" charset="-128"/>
              </a:rPr>
              <a:t>〈1,014</a:t>
            </a:r>
            <a:r>
              <a:rPr lang="ja-JP" altLang="en-US" sz="1200" i="1" dirty="0" smtClean="0">
                <a:latin typeface="Meiryo UI" pitchFamily="50" charset="-128"/>
                <a:ea typeface="Meiryo UI" pitchFamily="50" charset="-128"/>
                <a:cs typeface="Meiryo UI" pitchFamily="50" charset="-128"/>
              </a:rPr>
              <a:t>億</a:t>
            </a:r>
            <a:r>
              <a:rPr lang="ja-JP" altLang="en-US" sz="1200" i="1" dirty="0">
                <a:latin typeface="Meiryo UI" pitchFamily="50" charset="-128"/>
                <a:ea typeface="Meiryo UI" pitchFamily="50" charset="-128"/>
                <a:cs typeface="Meiryo UI" pitchFamily="50" charset="-128"/>
              </a:rPr>
              <a:t>円</a:t>
            </a:r>
            <a:r>
              <a:rPr lang="en-US" altLang="ja-JP" sz="1200" i="1" dirty="0" smtClean="0">
                <a:latin typeface="Meiryo UI" pitchFamily="50" charset="-128"/>
                <a:ea typeface="Meiryo UI" pitchFamily="50" charset="-128"/>
                <a:cs typeface="Meiryo UI" pitchFamily="50" charset="-128"/>
              </a:rPr>
              <a:t>〉</a:t>
            </a:r>
            <a:endParaRPr lang="en-US" altLang="ja-JP" sz="2000" dirty="0">
              <a:latin typeface="Meiryo UI" pitchFamily="50" charset="-128"/>
              <a:ea typeface="Meiryo UI" pitchFamily="50" charset="-128"/>
              <a:cs typeface="Meiryo UI" pitchFamily="50" charset="-128"/>
            </a:endParaRPr>
          </a:p>
        </p:txBody>
      </p:sp>
      <p:sp>
        <p:nvSpPr>
          <p:cNvPr id="123" name="角丸四角形 122"/>
          <p:cNvSpPr/>
          <p:nvPr/>
        </p:nvSpPr>
        <p:spPr>
          <a:xfrm>
            <a:off x="7889776" y="2928326"/>
            <a:ext cx="1959768" cy="1796818"/>
          </a:xfrm>
          <a:prstGeom prst="roundRect">
            <a:avLst>
              <a:gd name="adj" fmla="val 0"/>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79" name="AutoShape 6"/>
          <p:cNvSpPr>
            <a:spLocks noChangeArrowheads="1"/>
          </p:cNvSpPr>
          <p:nvPr/>
        </p:nvSpPr>
        <p:spPr bwMode="auto">
          <a:xfrm>
            <a:off x="8289432" y="3029063"/>
            <a:ext cx="1368152" cy="275675"/>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円/楕円 79"/>
          <p:cNvSpPr/>
          <p:nvPr/>
        </p:nvSpPr>
        <p:spPr>
          <a:xfrm>
            <a:off x="7929392" y="2973161"/>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Ｇ</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96" name="テキスト ボックス 95"/>
          <p:cNvSpPr txBox="1"/>
          <p:nvPr/>
        </p:nvSpPr>
        <p:spPr>
          <a:xfrm>
            <a:off x="8263233" y="3409542"/>
            <a:ext cx="1385316" cy="338554"/>
          </a:xfrm>
          <a:prstGeom prst="rect">
            <a:avLst/>
          </a:prstGeom>
          <a:noFill/>
        </p:spPr>
        <p:txBody>
          <a:bodyPr wrap="none" rtlCol="0">
            <a:spAutoFit/>
          </a:bodyPr>
          <a:lstStyle/>
          <a:p>
            <a:pPr algn="ctr">
              <a:defRPr/>
            </a:pPr>
            <a:r>
              <a:rPr lang="en-US" altLang="ja-JP" sz="1600" u="sng" dirty="0" smtClean="0">
                <a:latin typeface="Meiryo UI" pitchFamily="50" charset="-128"/>
                <a:ea typeface="Meiryo UI" pitchFamily="50" charset="-128"/>
                <a:cs typeface="Meiryo UI" pitchFamily="50" charset="-128"/>
              </a:rPr>
              <a:t>4,811</a:t>
            </a:r>
            <a:r>
              <a:rPr lang="ja-JP" altLang="en-US" sz="1600" u="sng" dirty="0" smtClean="0">
                <a:latin typeface="Meiryo UI" pitchFamily="50" charset="-128"/>
                <a:ea typeface="Meiryo UI" pitchFamily="50" charset="-128"/>
                <a:cs typeface="Meiryo UI" pitchFamily="50" charset="-128"/>
              </a:rPr>
              <a:t>億円</a:t>
            </a:r>
            <a:r>
              <a:rPr lang="en-US" altLang="ja-JP" sz="1600" dirty="0" smtClean="0">
                <a:latin typeface="Meiryo UI" pitchFamily="50" charset="-128"/>
                <a:ea typeface="Meiryo UI" pitchFamily="50" charset="-128"/>
                <a:cs typeface="Meiryo UI" pitchFamily="50" charset="-128"/>
              </a:rPr>
              <a:t>※</a:t>
            </a:r>
          </a:p>
        </p:txBody>
      </p:sp>
      <p:sp>
        <p:nvSpPr>
          <p:cNvPr id="106" name="正方形/長方形 105"/>
          <p:cNvSpPr/>
          <p:nvPr/>
        </p:nvSpPr>
        <p:spPr>
          <a:xfrm>
            <a:off x="7929392" y="3742293"/>
            <a:ext cx="1893072" cy="931095"/>
          </a:xfrm>
          <a:prstGeom prst="rect">
            <a:avLst/>
          </a:prstGeom>
          <a:solidFill>
            <a:schemeClr val="accent1">
              <a:lumMod val="20000"/>
              <a:lumOff val="80000"/>
            </a:schemeClr>
          </a:solidFill>
          <a:ln w="1905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r>
              <a:rPr lang="en-US" altLang="ja-JP" sz="800" dirty="0" smtClean="0">
                <a:solidFill>
                  <a:schemeClr val="tx1"/>
                </a:solidFill>
                <a:latin typeface="Meiryo UI" pitchFamily="50" charset="-128"/>
                <a:ea typeface="Meiryo UI" pitchFamily="50" charset="-128"/>
                <a:cs typeface="Meiryo UI" pitchFamily="50" charset="-128"/>
              </a:rPr>
              <a:t>&lt;</a:t>
            </a:r>
            <a:r>
              <a:rPr lang="ja-JP" altLang="en-US" sz="800" dirty="0" smtClean="0">
                <a:solidFill>
                  <a:schemeClr val="tx1"/>
                </a:solidFill>
                <a:latin typeface="Meiryo UI" pitchFamily="50" charset="-128"/>
                <a:ea typeface="Meiryo UI" pitchFamily="50" charset="-128"/>
                <a:cs typeface="Meiryo UI" pitchFamily="50" charset="-128"/>
              </a:rPr>
              <a:t>財政調整財源</a:t>
            </a:r>
            <a:r>
              <a:rPr lang="en-US" altLang="ja-JP" sz="800" u="sng" dirty="0" smtClean="0">
                <a:solidFill>
                  <a:schemeClr val="tx1"/>
                </a:solidFill>
                <a:latin typeface="Meiryo UI" pitchFamily="50" charset="-128"/>
                <a:ea typeface="Meiryo UI" pitchFamily="50" charset="-128"/>
                <a:cs typeface="Meiryo UI" pitchFamily="50" charset="-128"/>
              </a:rPr>
              <a:t>4,768</a:t>
            </a:r>
            <a:r>
              <a:rPr lang="ja-JP" altLang="en-US" sz="800" u="sng" dirty="0" smtClean="0">
                <a:solidFill>
                  <a:schemeClr val="tx1"/>
                </a:solidFill>
                <a:latin typeface="Meiryo UI" pitchFamily="50" charset="-128"/>
                <a:ea typeface="Meiryo UI" pitchFamily="50" charset="-128"/>
                <a:cs typeface="Meiryo UI" pitchFamily="50" charset="-128"/>
              </a:rPr>
              <a:t>億円</a:t>
            </a:r>
            <a:r>
              <a:rPr lang="en-US" altLang="ja-JP" sz="600" i="1" dirty="0" smtClean="0">
                <a:solidFill>
                  <a:schemeClr val="tx1"/>
                </a:solidFill>
                <a:latin typeface="Meiryo UI" pitchFamily="50" charset="-128"/>
                <a:ea typeface="Meiryo UI" pitchFamily="50" charset="-128"/>
                <a:cs typeface="Meiryo UI" pitchFamily="50" charset="-128"/>
              </a:rPr>
              <a:t>〈4,776</a:t>
            </a:r>
            <a:r>
              <a:rPr lang="ja-JP" altLang="en-US" sz="600" i="1" dirty="0" smtClean="0">
                <a:solidFill>
                  <a:schemeClr val="tx1"/>
                </a:solidFill>
                <a:latin typeface="Meiryo UI" pitchFamily="50" charset="-128"/>
                <a:ea typeface="Meiryo UI" pitchFamily="50" charset="-128"/>
                <a:cs typeface="Meiryo UI" pitchFamily="50" charset="-128"/>
              </a:rPr>
              <a:t>億円</a:t>
            </a:r>
            <a:r>
              <a:rPr lang="en-US" altLang="ja-JP" sz="600" i="1" dirty="0" smtClean="0">
                <a:solidFill>
                  <a:schemeClr val="tx1"/>
                </a:solidFill>
                <a:latin typeface="Meiryo UI" pitchFamily="50" charset="-128"/>
                <a:ea typeface="Meiryo UI" pitchFamily="50" charset="-128"/>
                <a:cs typeface="Meiryo UI" pitchFamily="50" charset="-128"/>
              </a:rPr>
              <a:t>〉</a:t>
            </a:r>
            <a:r>
              <a:rPr lang="en-US" altLang="ja-JP" sz="800" dirty="0" smtClean="0">
                <a:solidFill>
                  <a:schemeClr val="tx1"/>
                </a:solidFill>
                <a:latin typeface="Meiryo UI" pitchFamily="50" charset="-128"/>
                <a:ea typeface="Meiryo UI" pitchFamily="50" charset="-128"/>
                <a:cs typeface="Meiryo UI" pitchFamily="50" charset="-128"/>
              </a:rPr>
              <a:t>&gt;</a:t>
            </a:r>
            <a:endParaRPr lang="en-US" altLang="ja-JP" sz="900" dirty="0" smtClean="0">
              <a:solidFill>
                <a:schemeClr val="tx1"/>
              </a:solidFill>
              <a:latin typeface="Meiryo UI" pitchFamily="50" charset="-128"/>
              <a:ea typeface="Meiryo UI" pitchFamily="50" charset="-128"/>
              <a:cs typeface="Meiryo UI" pitchFamily="50" charset="-128"/>
            </a:endParaRPr>
          </a:p>
          <a:p>
            <a:pPr>
              <a:defRPr/>
            </a:pPr>
            <a:endParaRPr lang="en-US" altLang="ja-JP" sz="7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・法人市町村民税</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　・固定資産税</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・地方交付税相当額</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124" name="左中かっこ 123"/>
          <p:cNvSpPr/>
          <p:nvPr/>
        </p:nvSpPr>
        <p:spPr>
          <a:xfrm>
            <a:off x="7993162" y="4020577"/>
            <a:ext cx="112126" cy="49620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7" name="右中かっこ 106"/>
          <p:cNvSpPr/>
          <p:nvPr/>
        </p:nvSpPr>
        <p:spPr>
          <a:xfrm>
            <a:off x="7617296" y="2929455"/>
            <a:ext cx="216024" cy="1843314"/>
          </a:xfrm>
          <a:prstGeom prst="rightBrace">
            <a:avLst>
              <a:gd name="adj1" fmla="val 68484"/>
              <a:gd name="adj2" fmla="val 5789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0" name="右矢印 109"/>
          <p:cNvSpPr/>
          <p:nvPr/>
        </p:nvSpPr>
        <p:spPr>
          <a:xfrm rot="16200000">
            <a:off x="8716466" y="2527732"/>
            <a:ext cx="21602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103"/>
          <p:cNvGrpSpPr/>
          <p:nvPr/>
        </p:nvGrpSpPr>
        <p:grpSpPr>
          <a:xfrm>
            <a:off x="7833320" y="857896"/>
            <a:ext cx="1944216" cy="1775925"/>
            <a:chOff x="7833320" y="1096249"/>
            <a:chExt cx="1944216" cy="1453026"/>
          </a:xfrm>
        </p:grpSpPr>
        <p:sp>
          <p:nvSpPr>
            <p:cNvPr id="85" name="テキスト ボックス 23"/>
            <p:cNvSpPr txBox="1">
              <a:spLocks noChangeArrowheads="1"/>
            </p:cNvSpPr>
            <p:nvPr/>
          </p:nvSpPr>
          <p:spPr bwMode="auto">
            <a:xfrm>
              <a:off x="7866056" y="1698782"/>
              <a:ext cx="1005403" cy="477054"/>
            </a:xfrm>
            <a:prstGeom prst="rect">
              <a:avLst/>
            </a:prstGeom>
            <a:noFill/>
            <a:ln w="9525">
              <a:noFill/>
              <a:miter lim="800000"/>
              <a:headEnd/>
              <a:tailEnd/>
            </a:ln>
          </p:spPr>
          <p:txBody>
            <a:bodyPr wrap="none">
              <a:spAutoFit/>
            </a:bodyPr>
            <a:lstStyle/>
            <a:p>
              <a:pPr algn="ctr">
                <a:lnSpc>
                  <a:spcPts val="1500"/>
                </a:lnSpc>
              </a:pPr>
              <a:r>
                <a:rPr lang="ja-JP" altLang="en-US" sz="1600" b="1" dirty="0" smtClean="0">
                  <a:latin typeface="Meiryo UI" pitchFamily="50" charset="-128"/>
                  <a:ea typeface="Meiryo UI" pitchFamily="50" charset="-128"/>
                  <a:cs typeface="Meiryo UI" pitchFamily="50" charset="-128"/>
                </a:rPr>
                <a:t>Ｅ／Ｇ＝</a:t>
              </a:r>
              <a:endParaRPr lang="en-US" altLang="ja-JP" sz="1600" b="1" dirty="0" smtClean="0">
                <a:latin typeface="Meiryo UI" pitchFamily="50" charset="-128"/>
                <a:ea typeface="Meiryo UI" pitchFamily="50" charset="-128"/>
                <a:cs typeface="Meiryo UI" pitchFamily="50" charset="-128"/>
              </a:endParaRPr>
            </a:p>
            <a:p>
              <a:pPr>
                <a:lnSpc>
                  <a:spcPts val="1500"/>
                </a:lnSpc>
              </a:pPr>
              <a:endParaRPr lang="en-US" altLang="ja-JP" sz="1200" b="1" dirty="0">
                <a:latin typeface="Meiryo UI" pitchFamily="50" charset="-128"/>
                <a:ea typeface="Meiryo UI" pitchFamily="50" charset="-128"/>
                <a:cs typeface="Meiryo UI" pitchFamily="50" charset="-128"/>
              </a:endParaRPr>
            </a:p>
          </p:txBody>
        </p:sp>
        <p:sp>
          <p:nvSpPr>
            <p:cNvPr id="91" name="テキスト ボックス 90"/>
            <p:cNvSpPr txBox="1"/>
            <p:nvPr/>
          </p:nvSpPr>
          <p:spPr>
            <a:xfrm>
              <a:off x="8878608" y="1491325"/>
              <a:ext cx="764953" cy="428088"/>
            </a:xfrm>
            <a:prstGeom prst="rect">
              <a:avLst/>
            </a:prstGeom>
            <a:noFill/>
            <a:ln w="25400">
              <a:solidFill>
                <a:schemeClr val="accent1">
                  <a:shade val="95000"/>
                  <a:satMod val="105000"/>
                </a:schemeClr>
              </a:solidFill>
            </a:ln>
          </p:spPr>
          <p:txBody>
            <a:bodyPr wrap="square">
              <a:spAutoFit/>
            </a:bodyPr>
            <a:lstStyle/>
            <a:p>
              <a:pPr>
                <a:defRPr/>
              </a:pPr>
              <a:r>
                <a:rPr lang="en-US" altLang="ja-JP" sz="1000" i="1" dirty="0">
                  <a:latin typeface="Meiryo UI" panose="020B0604030504040204" pitchFamily="50" charset="-128"/>
                  <a:ea typeface="Meiryo UI" panose="020B0604030504040204" pitchFamily="50" charset="-128"/>
                </a:rPr>
                <a:t>〈78.4%〉</a:t>
              </a:r>
              <a:endParaRPr lang="ja-JP" altLang="en-US" sz="1000" i="1" dirty="0">
                <a:latin typeface="Meiryo UI" panose="020B0604030504040204" pitchFamily="50" charset="-128"/>
                <a:ea typeface="Meiryo UI" panose="020B0604030504040204" pitchFamily="50" charset="-128"/>
              </a:endParaRPr>
            </a:p>
            <a:p>
              <a:pPr>
                <a:defRPr/>
              </a:pPr>
              <a:r>
                <a:rPr lang="en-US" altLang="ja-JP" b="1" u="sng" dirty="0" smtClean="0"/>
                <a:t>78.2%</a:t>
              </a:r>
            </a:p>
          </p:txBody>
        </p:sp>
        <p:sp>
          <p:nvSpPr>
            <p:cNvPr id="102" name="角丸四角形 101"/>
            <p:cNvSpPr/>
            <p:nvPr/>
          </p:nvSpPr>
          <p:spPr>
            <a:xfrm>
              <a:off x="7833320" y="1340768"/>
              <a:ext cx="1944216" cy="1208507"/>
            </a:xfrm>
            <a:prstGeom prst="roundRect">
              <a:avLst>
                <a:gd name="adj" fmla="val 82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3" name="角丸四角形 82"/>
            <p:cNvSpPr/>
            <p:nvPr/>
          </p:nvSpPr>
          <p:spPr>
            <a:xfrm>
              <a:off x="7963688" y="1096249"/>
              <a:ext cx="1656184" cy="266416"/>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b="1" dirty="0" smtClean="0">
                  <a:solidFill>
                    <a:schemeClr val="tx1"/>
                  </a:solidFill>
                  <a:latin typeface="Meiryo UI" pitchFamily="50" charset="-128"/>
                  <a:ea typeface="Meiryo UI" pitchFamily="50" charset="-128"/>
                  <a:cs typeface="Meiryo UI" pitchFamily="50" charset="-128"/>
                </a:rPr>
                <a:t>特別区への配分割合</a:t>
              </a:r>
              <a:endParaRPr lang="en-US" altLang="ja-JP" sz="1200" b="1" dirty="0">
                <a:solidFill>
                  <a:schemeClr val="tx1"/>
                </a:solidFill>
                <a:latin typeface="Meiryo UI" pitchFamily="50" charset="-128"/>
                <a:ea typeface="Meiryo UI" pitchFamily="50" charset="-128"/>
                <a:cs typeface="Meiryo UI" pitchFamily="50" charset="-128"/>
              </a:endParaRPr>
            </a:p>
          </p:txBody>
        </p:sp>
      </p:grpSp>
      <p:grpSp>
        <p:nvGrpSpPr>
          <p:cNvPr id="11" name="グループ化 104"/>
          <p:cNvGrpSpPr/>
          <p:nvPr/>
        </p:nvGrpSpPr>
        <p:grpSpPr>
          <a:xfrm>
            <a:off x="7905328" y="5337212"/>
            <a:ext cx="1944216" cy="1425302"/>
            <a:chOff x="7833320" y="1340768"/>
            <a:chExt cx="1944216" cy="1152128"/>
          </a:xfrm>
        </p:grpSpPr>
        <p:sp>
          <p:nvSpPr>
            <p:cNvPr id="112" name="テキスト ボックス 23"/>
            <p:cNvSpPr txBox="1">
              <a:spLocks noChangeArrowheads="1"/>
            </p:cNvSpPr>
            <p:nvPr/>
          </p:nvSpPr>
          <p:spPr bwMode="auto">
            <a:xfrm>
              <a:off x="7866055" y="1641628"/>
              <a:ext cx="1005403" cy="477054"/>
            </a:xfrm>
            <a:prstGeom prst="rect">
              <a:avLst/>
            </a:prstGeom>
            <a:noFill/>
            <a:ln w="9525">
              <a:noFill/>
              <a:miter lim="800000"/>
              <a:headEnd/>
              <a:tailEnd/>
            </a:ln>
          </p:spPr>
          <p:txBody>
            <a:bodyPr wrap="none">
              <a:spAutoFit/>
            </a:bodyPr>
            <a:lstStyle/>
            <a:p>
              <a:pPr algn="ctr">
                <a:lnSpc>
                  <a:spcPts val="1500"/>
                </a:lnSpc>
              </a:pPr>
              <a:r>
                <a:rPr lang="ja-JP" altLang="en-US" sz="1600" b="1" dirty="0" smtClean="0">
                  <a:latin typeface="Meiryo UI" pitchFamily="50" charset="-128"/>
                  <a:ea typeface="Meiryo UI" pitchFamily="50" charset="-128"/>
                  <a:cs typeface="Meiryo UI" pitchFamily="50" charset="-128"/>
                </a:rPr>
                <a:t>Ｆ／Ｇ＝</a:t>
              </a:r>
              <a:endParaRPr lang="en-US" altLang="ja-JP" sz="1600" b="1" dirty="0" smtClean="0">
                <a:latin typeface="Meiryo UI" pitchFamily="50" charset="-128"/>
                <a:ea typeface="Meiryo UI" pitchFamily="50" charset="-128"/>
                <a:cs typeface="Meiryo UI" pitchFamily="50" charset="-128"/>
              </a:endParaRPr>
            </a:p>
            <a:p>
              <a:pPr>
                <a:lnSpc>
                  <a:spcPts val="1500"/>
                </a:lnSpc>
              </a:pPr>
              <a:endParaRPr lang="en-US" altLang="ja-JP" sz="1200" b="1" dirty="0">
                <a:latin typeface="Meiryo UI" pitchFamily="50" charset="-128"/>
                <a:ea typeface="Meiryo UI" pitchFamily="50" charset="-128"/>
                <a:cs typeface="Meiryo UI" pitchFamily="50" charset="-128"/>
              </a:endParaRPr>
            </a:p>
          </p:txBody>
        </p:sp>
        <p:sp>
          <p:nvSpPr>
            <p:cNvPr id="114" name="テキスト ボックス 113"/>
            <p:cNvSpPr txBox="1"/>
            <p:nvPr/>
          </p:nvSpPr>
          <p:spPr>
            <a:xfrm>
              <a:off x="8837664" y="1445172"/>
              <a:ext cx="764953" cy="422939"/>
            </a:xfrm>
            <a:prstGeom prst="rect">
              <a:avLst/>
            </a:prstGeom>
            <a:noFill/>
            <a:ln w="25400">
              <a:solidFill>
                <a:schemeClr val="accent1">
                  <a:shade val="95000"/>
                  <a:satMod val="105000"/>
                </a:schemeClr>
              </a:solidFill>
            </a:ln>
          </p:spPr>
          <p:txBody>
            <a:bodyPr wrap="square">
              <a:spAutoFit/>
            </a:bodyPr>
            <a:lstStyle/>
            <a:p>
              <a:pPr>
                <a:defRPr/>
              </a:pPr>
              <a:r>
                <a:rPr lang="en-US" altLang="ja-JP" sz="1000" i="1" dirty="0" smtClean="0">
                  <a:latin typeface="Meiryo UI" panose="020B0604030504040204" pitchFamily="50" charset="-128"/>
                  <a:ea typeface="Meiryo UI" panose="020B0604030504040204" pitchFamily="50" charset="-128"/>
                </a:rPr>
                <a:t>〈21.6%〉</a:t>
              </a:r>
            </a:p>
            <a:p>
              <a:pPr>
                <a:defRPr/>
              </a:pPr>
              <a:r>
                <a:rPr lang="en-US" altLang="ja-JP" b="1" u="sng" dirty="0" smtClean="0"/>
                <a:t>21.8%</a:t>
              </a:r>
              <a:endParaRPr lang="ja-JP" altLang="en-US" b="1" u="sng" dirty="0"/>
            </a:p>
          </p:txBody>
        </p:sp>
        <p:sp>
          <p:nvSpPr>
            <p:cNvPr id="119" name="角丸四角形 118"/>
            <p:cNvSpPr/>
            <p:nvPr/>
          </p:nvSpPr>
          <p:spPr>
            <a:xfrm>
              <a:off x="7833320" y="1340768"/>
              <a:ext cx="1944216" cy="1152128"/>
            </a:xfrm>
            <a:prstGeom prst="roundRect">
              <a:avLst>
                <a:gd name="adj" fmla="val 82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6" name="正方形/長方形 85"/>
          <p:cNvSpPr/>
          <p:nvPr/>
        </p:nvSpPr>
        <p:spPr>
          <a:xfrm>
            <a:off x="4664968" y="2478038"/>
            <a:ext cx="2736304" cy="288032"/>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◆目的税交付金　　　　　</a:t>
            </a:r>
            <a:r>
              <a:rPr lang="en-US" altLang="ja-JP" sz="1100" dirty="0" smtClean="0">
                <a:solidFill>
                  <a:schemeClr val="tx1"/>
                </a:solidFill>
                <a:latin typeface="Meiryo UI" pitchFamily="50" charset="-128"/>
                <a:ea typeface="Meiryo UI" pitchFamily="50" charset="-128"/>
                <a:cs typeface="Meiryo UI" pitchFamily="50" charset="-128"/>
              </a:rPr>
              <a:t>442</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87" name="正方形/長方形 86"/>
          <p:cNvSpPr/>
          <p:nvPr/>
        </p:nvSpPr>
        <p:spPr>
          <a:xfrm>
            <a:off x="4592960" y="6218262"/>
            <a:ext cx="2808312" cy="187450"/>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◆目的税（府分）　　　 　</a:t>
            </a:r>
            <a:r>
              <a:rPr lang="ja-JP" altLang="en-US" sz="3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377</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76" name="AutoShape 6"/>
          <p:cNvSpPr>
            <a:spLocks noChangeArrowheads="1"/>
          </p:cNvSpPr>
          <p:nvPr/>
        </p:nvSpPr>
        <p:spPr bwMode="auto">
          <a:xfrm>
            <a:off x="128464" y="1772816"/>
            <a:ext cx="288032" cy="38164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wordArtVertRtl"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特別区と大阪府に配分した事務</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AutoShape 6"/>
          <p:cNvSpPr>
            <a:spLocks noChangeArrowheads="1"/>
          </p:cNvSpPr>
          <p:nvPr/>
        </p:nvSpPr>
        <p:spPr bwMode="auto">
          <a:xfrm>
            <a:off x="4843920" y="4889351"/>
            <a:ext cx="2700000" cy="275674"/>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100" b="1" spc="-150" dirty="0" smtClean="0">
                <a:latin typeface="Meiryo UI" panose="020B0604030504040204" pitchFamily="50" charset="-128"/>
                <a:ea typeface="Meiryo UI" panose="020B0604030504040204" pitchFamily="50" charset="-128"/>
                <a:cs typeface="Meiryo UI" panose="020B0604030504040204" pitchFamily="50" charset="-128"/>
              </a:rPr>
              <a:t>地方財政制度により大阪府に移転する一般財源等</a:t>
            </a:r>
            <a:endParaRPr lang="ja-JP" altLang="en-US" sz="1100" b="1" spc="-1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円/楕円 108"/>
          <p:cNvSpPr/>
          <p:nvPr/>
        </p:nvSpPr>
        <p:spPr>
          <a:xfrm>
            <a:off x="4475130" y="4817343"/>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Ｄ</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89" name="角丸四角形 88"/>
          <p:cNvSpPr/>
          <p:nvPr/>
        </p:nvSpPr>
        <p:spPr>
          <a:xfrm>
            <a:off x="7977336" y="4941168"/>
            <a:ext cx="165618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b="1" dirty="0" smtClean="0">
                <a:latin typeface="Meiryo UI" pitchFamily="50" charset="-128"/>
                <a:ea typeface="Meiryo UI" pitchFamily="50" charset="-128"/>
                <a:cs typeface="Meiryo UI" pitchFamily="50" charset="-128"/>
              </a:rPr>
              <a:t>大阪府への配分割合</a:t>
            </a:r>
            <a:endParaRPr lang="en-US" altLang="ja-JP" sz="1200" b="1" dirty="0">
              <a:latin typeface="Meiryo UI" pitchFamily="50" charset="-128"/>
              <a:ea typeface="Meiryo UI" pitchFamily="50" charset="-128"/>
              <a:cs typeface="Meiryo UI" pitchFamily="50" charset="-128"/>
            </a:endParaRPr>
          </a:p>
        </p:txBody>
      </p:sp>
      <p:sp>
        <p:nvSpPr>
          <p:cNvPr id="90" name="テキスト ボックス 23"/>
          <p:cNvSpPr txBox="1">
            <a:spLocks noChangeArrowheads="1"/>
          </p:cNvSpPr>
          <p:nvPr/>
        </p:nvSpPr>
        <p:spPr bwMode="auto">
          <a:xfrm>
            <a:off x="8259728" y="2267580"/>
            <a:ext cx="992579" cy="369332"/>
          </a:xfrm>
          <a:prstGeom prst="rect">
            <a:avLst/>
          </a:prstGeom>
          <a:noFill/>
          <a:ln w="9525">
            <a:noFill/>
            <a:miter lim="800000"/>
            <a:headEnd/>
            <a:tailEnd/>
          </a:ln>
        </p:spPr>
        <p:txBody>
          <a:bodyPr wrap="none">
            <a:spAutoFit/>
          </a:bodyPr>
          <a:lstStyle/>
          <a:p>
            <a:pPr algn="ctr"/>
            <a:r>
              <a:rPr lang="en-US" altLang="ja-JP" sz="900" dirty="0" smtClean="0">
                <a:latin typeface="Meiryo UI" pitchFamily="50" charset="-128"/>
                <a:ea typeface="Meiryo UI" pitchFamily="50" charset="-128"/>
                <a:cs typeface="Meiryo UI" pitchFamily="50" charset="-128"/>
              </a:rPr>
              <a:t>H25</a:t>
            </a:r>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H27</a:t>
            </a:r>
            <a:r>
              <a:rPr lang="ja-JP" altLang="en-US" sz="900" dirty="0" smtClean="0">
                <a:latin typeface="Meiryo UI" pitchFamily="50" charset="-128"/>
                <a:ea typeface="Meiryo UI" pitchFamily="50" charset="-128"/>
                <a:cs typeface="Meiryo UI" pitchFamily="50" charset="-128"/>
              </a:rPr>
              <a:t>年度</a:t>
            </a:r>
            <a:endParaRPr lang="en-US" altLang="ja-JP" sz="900"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３年平均</a:t>
            </a:r>
            <a:endParaRPr lang="en-US" altLang="ja-JP" sz="900" dirty="0">
              <a:latin typeface="Meiryo UI" pitchFamily="50" charset="-128"/>
              <a:ea typeface="Meiryo UI" pitchFamily="50" charset="-128"/>
              <a:cs typeface="Meiryo UI" pitchFamily="50" charset="-128"/>
            </a:endParaRPr>
          </a:p>
        </p:txBody>
      </p:sp>
      <p:sp>
        <p:nvSpPr>
          <p:cNvPr id="92" name="テキスト ボックス 23"/>
          <p:cNvSpPr txBox="1">
            <a:spLocks noChangeArrowheads="1"/>
          </p:cNvSpPr>
          <p:nvPr/>
        </p:nvSpPr>
        <p:spPr bwMode="auto">
          <a:xfrm>
            <a:off x="9203720" y="2383133"/>
            <a:ext cx="556563" cy="259495"/>
          </a:xfrm>
          <a:prstGeom prst="rect">
            <a:avLst/>
          </a:prstGeom>
          <a:noFill/>
          <a:ln w="9525">
            <a:noFill/>
            <a:miter lim="800000"/>
            <a:headEnd/>
            <a:tailEnd/>
          </a:ln>
        </p:spPr>
        <p:txBody>
          <a:bodyPr wrap="none">
            <a:spAutoFit/>
          </a:bodyPr>
          <a:lstStyle/>
          <a:p>
            <a:pPr>
              <a:lnSpc>
                <a:spcPts val="1500"/>
              </a:lnSpc>
            </a:pPr>
            <a:r>
              <a:rPr lang="en-US" altLang="ja-JP" sz="900" u="sng" dirty="0" smtClean="0">
                <a:latin typeface="Meiryo UI" pitchFamily="50" charset="-128"/>
                <a:ea typeface="Meiryo UI" pitchFamily="50" charset="-128"/>
                <a:cs typeface="Meiryo UI" pitchFamily="50" charset="-128"/>
              </a:rPr>
              <a:t>79.0</a:t>
            </a:r>
            <a:r>
              <a:rPr lang="ja-JP" altLang="en-US" sz="900" u="sng" dirty="0" smtClean="0">
                <a:latin typeface="Meiryo UI" pitchFamily="50" charset="-128"/>
                <a:ea typeface="Meiryo UI" pitchFamily="50" charset="-128"/>
                <a:cs typeface="Meiryo UI" pitchFamily="50" charset="-128"/>
              </a:rPr>
              <a:t>％</a:t>
            </a:r>
            <a:endParaRPr lang="en-US" altLang="ja-JP" sz="900" u="sng" dirty="0">
              <a:latin typeface="Meiryo UI" pitchFamily="50" charset="-128"/>
              <a:ea typeface="Meiryo UI" pitchFamily="50" charset="-128"/>
              <a:cs typeface="Meiryo UI" pitchFamily="50" charset="-128"/>
            </a:endParaRPr>
          </a:p>
        </p:txBody>
      </p:sp>
      <p:sp>
        <p:nvSpPr>
          <p:cNvPr id="94" name="テキスト ボックス 23"/>
          <p:cNvSpPr txBox="1">
            <a:spLocks noChangeArrowheads="1"/>
          </p:cNvSpPr>
          <p:nvPr/>
        </p:nvSpPr>
        <p:spPr bwMode="auto">
          <a:xfrm>
            <a:off x="8267917" y="6326155"/>
            <a:ext cx="992579" cy="369332"/>
          </a:xfrm>
          <a:prstGeom prst="rect">
            <a:avLst/>
          </a:prstGeom>
          <a:noFill/>
          <a:ln w="9525">
            <a:noFill/>
            <a:miter lim="800000"/>
            <a:headEnd/>
            <a:tailEnd/>
          </a:ln>
        </p:spPr>
        <p:txBody>
          <a:bodyPr wrap="none">
            <a:spAutoFit/>
          </a:bodyPr>
          <a:lstStyle/>
          <a:p>
            <a:pPr algn="ctr"/>
            <a:r>
              <a:rPr lang="en-US" altLang="ja-JP" sz="900" dirty="0" smtClean="0">
                <a:latin typeface="Meiryo UI" pitchFamily="50" charset="-128"/>
                <a:ea typeface="Meiryo UI" pitchFamily="50" charset="-128"/>
                <a:cs typeface="Meiryo UI" pitchFamily="50" charset="-128"/>
              </a:rPr>
              <a:t>H25</a:t>
            </a:r>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H27</a:t>
            </a:r>
            <a:r>
              <a:rPr lang="ja-JP" altLang="en-US" sz="900" dirty="0" smtClean="0">
                <a:latin typeface="Meiryo UI" pitchFamily="50" charset="-128"/>
                <a:ea typeface="Meiryo UI" pitchFamily="50" charset="-128"/>
                <a:cs typeface="Meiryo UI" pitchFamily="50" charset="-128"/>
              </a:rPr>
              <a:t>年度</a:t>
            </a:r>
            <a:endParaRPr lang="en-US" altLang="ja-JP" sz="900"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３年平均</a:t>
            </a:r>
            <a:endParaRPr lang="en-US" altLang="ja-JP" sz="900" dirty="0">
              <a:latin typeface="Meiryo UI" pitchFamily="50" charset="-128"/>
              <a:ea typeface="Meiryo UI" pitchFamily="50" charset="-128"/>
              <a:cs typeface="Meiryo UI" pitchFamily="50" charset="-128"/>
            </a:endParaRPr>
          </a:p>
        </p:txBody>
      </p:sp>
      <p:sp>
        <p:nvSpPr>
          <p:cNvPr id="100" name="テキスト ボックス 23"/>
          <p:cNvSpPr txBox="1">
            <a:spLocks noChangeArrowheads="1"/>
          </p:cNvSpPr>
          <p:nvPr/>
        </p:nvSpPr>
        <p:spPr bwMode="auto">
          <a:xfrm>
            <a:off x="9206621" y="6430101"/>
            <a:ext cx="556563" cy="259495"/>
          </a:xfrm>
          <a:prstGeom prst="rect">
            <a:avLst/>
          </a:prstGeom>
          <a:noFill/>
          <a:ln w="9525">
            <a:noFill/>
            <a:miter lim="800000"/>
            <a:headEnd/>
            <a:tailEnd/>
          </a:ln>
        </p:spPr>
        <p:txBody>
          <a:bodyPr wrap="none">
            <a:spAutoFit/>
          </a:bodyPr>
          <a:lstStyle/>
          <a:p>
            <a:pPr>
              <a:lnSpc>
                <a:spcPts val="1500"/>
              </a:lnSpc>
            </a:pPr>
            <a:r>
              <a:rPr lang="en-US" altLang="ja-JP" sz="900" u="sng" dirty="0" smtClean="0">
                <a:latin typeface="Meiryo UI" pitchFamily="50" charset="-128"/>
                <a:ea typeface="Meiryo UI" pitchFamily="50" charset="-128"/>
                <a:cs typeface="Meiryo UI" pitchFamily="50" charset="-128"/>
              </a:rPr>
              <a:t>21.0</a:t>
            </a:r>
            <a:r>
              <a:rPr lang="ja-JP" altLang="en-US" sz="900" u="sng" dirty="0" smtClean="0">
                <a:latin typeface="Meiryo UI" pitchFamily="50" charset="-128"/>
                <a:ea typeface="Meiryo UI" pitchFamily="50" charset="-128"/>
                <a:cs typeface="Meiryo UI" pitchFamily="50" charset="-128"/>
              </a:rPr>
              <a:t>％</a:t>
            </a:r>
            <a:endParaRPr lang="en-US" altLang="ja-JP" sz="900" u="sng" dirty="0">
              <a:latin typeface="Meiryo UI" pitchFamily="50" charset="-128"/>
              <a:ea typeface="Meiryo UI" pitchFamily="50" charset="-128"/>
              <a:cs typeface="Meiryo UI" pitchFamily="50" charset="-128"/>
            </a:endParaRPr>
          </a:p>
        </p:txBody>
      </p:sp>
      <p:sp>
        <p:nvSpPr>
          <p:cNvPr id="101" name="正方形/長方形 100"/>
          <p:cNvSpPr/>
          <p:nvPr/>
        </p:nvSpPr>
        <p:spPr>
          <a:xfrm>
            <a:off x="776536" y="2377455"/>
            <a:ext cx="2880320" cy="36004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中核市並みの権限を基本とした</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住民に身近な事務</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103" name="正方形/長方形 102"/>
          <p:cNvSpPr/>
          <p:nvPr/>
        </p:nvSpPr>
        <p:spPr>
          <a:xfrm>
            <a:off x="776536" y="5392266"/>
            <a:ext cx="2880320" cy="36004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大阪全体の成長、都市の発展、安全・安心に</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関して大阪市</a:t>
            </a:r>
            <a:r>
              <a:rPr lang="ja-JP" altLang="en-US" sz="1100" b="1" dirty="0">
                <a:solidFill>
                  <a:schemeClr val="tx1"/>
                </a:solidFill>
                <a:latin typeface="Meiryo UI" panose="020B0604030504040204" pitchFamily="50" charset="-128"/>
                <a:ea typeface="Meiryo UI" panose="020B0604030504040204" pitchFamily="50" charset="-128"/>
                <a:cs typeface="Meiryo UI" pitchFamily="50" charset="-128"/>
              </a:rPr>
              <a:t>が</a:t>
            </a: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現在担っている</a:t>
            </a:r>
            <a:r>
              <a:rPr lang="ja-JP" altLang="en-US" sz="1100" b="1" dirty="0">
                <a:solidFill>
                  <a:schemeClr val="tx1"/>
                </a:solidFill>
                <a:latin typeface="Meiryo UI" panose="020B0604030504040204" pitchFamily="50" charset="-128"/>
                <a:ea typeface="Meiryo UI" panose="020B0604030504040204" pitchFamily="50" charset="-128"/>
                <a:cs typeface="Meiryo UI" pitchFamily="50" charset="-128"/>
              </a:rPr>
              <a:t>事務</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104" name="正方形/長方形 10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参考</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p>
        </p:txBody>
      </p:sp>
      <p:sp>
        <p:nvSpPr>
          <p:cNvPr id="81" name="上下矢印 80"/>
          <p:cNvSpPr/>
          <p:nvPr/>
        </p:nvSpPr>
        <p:spPr>
          <a:xfrm>
            <a:off x="3841816" y="4005064"/>
            <a:ext cx="504825" cy="2448272"/>
          </a:xfrm>
          <a:prstGeom prst="upDownArrow">
            <a:avLst>
              <a:gd name="adj1" fmla="val 5565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latin typeface="Meiryo UI" pitchFamily="50" charset="-128"/>
                <a:ea typeface="Meiryo UI" pitchFamily="50" charset="-128"/>
                <a:cs typeface="Meiryo UI" pitchFamily="50" charset="-128"/>
              </a:rPr>
              <a:t>大阪府</a:t>
            </a:r>
          </a:p>
        </p:txBody>
      </p:sp>
      <p:sp>
        <p:nvSpPr>
          <p:cNvPr id="105" name="テキスト ボックス 20"/>
          <p:cNvSpPr txBox="1">
            <a:spLocks noChangeArrowheads="1"/>
          </p:cNvSpPr>
          <p:nvPr/>
        </p:nvSpPr>
        <p:spPr bwMode="auto">
          <a:xfrm>
            <a:off x="344488" y="6453336"/>
            <a:ext cx="8424936" cy="3693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必要財政調整額（</a:t>
            </a:r>
            <a:r>
              <a:rPr lang="en-US" altLang="ja-JP" sz="900" dirty="0" smtClean="0">
                <a:latin typeface="Meiryo UI" pitchFamily="50" charset="-128"/>
                <a:ea typeface="Meiryo UI" pitchFamily="50" charset="-128"/>
                <a:cs typeface="Meiryo UI" pitchFamily="50" charset="-128"/>
              </a:rPr>
              <a:t>G</a:t>
            </a:r>
            <a:r>
              <a:rPr lang="ja-JP" altLang="en-US" sz="900" dirty="0" smtClean="0">
                <a:latin typeface="Meiryo UI" pitchFamily="50" charset="-128"/>
                <a:ea typeface="Meiryo UI" pitchFamily="50" charset="-128"/>
                <a:cs typeface="Meiryo UI" pitchFamily="50" charset="-128"/>
              </a:rPr>
              <a:t>）と財政調整財源（</a:t>
            </a:r>
            <a:r>
              <a:rPr lang="en-US" altLang="ja-JP" sz="900" dirty="0" smtClean="0">
                <a:latin typeface="Meiryo UI" pitchFamily="50" charset="-128"/>
                <a:ea typeface="Meiryo UI" pitchFamily="50" charset="-128"/>
                <a:cs typeface="Meiryo UI" pitchFamily="50" charset="-128"/>
              </a:rPr>
              <a:t>G’</a:t>
            </a:r>
            <a:r>
              <a:rPr lang="ja-JP" altLang="en-US" sz="900" dirty="0" smtClean="0">
                <a:latin typeface="Meiryo UI" pitchFamily="50" charset="-128"/>
                <a:ea typeface="Meiryo UI" pitchFamily="50" charset="-128"/>
                <a:cs typeface="Meiryo UI" pitchFamily="50" charset="-128"/>
              </a:rPr>
              <a:t>）の差額が生じ、不足額がある場合は、配分割合に応じて特別区と府で行財政改革等の</a:t>
            </a:r>
            <a:endParaRPr lang="en-US" altLang="ja-JP" sz="900" dirty="0" smtClean="0">
              <a:latin typeface="Meiryo UI" pitchFamily="50" charset="-128"/>
              <a:ea typeface="Meiryo UI" pitchFamily="50" charset="-128"/>
              <a:cs typeface="Meiryo UI" pitchFamily="50" charset="-128"/>
            </a:endParaRPr>
          </a:p>
          <a:p>
            <a:r>
              <a:rPr lang="ja-JP" altLang="en-US" sz="900" dirty="0" smtClean="0">
                <a:latin typeface="Meiryo UI" pitchFamily="50" charset="-128"/>
                <a:ea typeface="Meiryo UI" pitchFamily="50" charset="-128"/>
                <a:cs typeface="Meiryo UI" pitchFamily="50" charset="-128"/>
              </a:rPr>
              <a:t>　 対応が必要。余剰額がある場合は、財源として活用が可能（</a:t>
            </a:r>
            <a:r>
              <a:rPr lang="en-US" altLang="ja-JP" sz="900" dirty="0" smtClean="0">
                <a:latin typeface="Meiryo UI" pitchFamily="50" charset="-128"/>
                <a:ea typeface="Meiryo UI" pitchFamily="50" charset="-128"/>
                <a:cs typeface="Meiryo UI" pitchFamily="50" charset="-128"/>
              </a:rPr>
              <a:t>H27</a:t>
            </a:r>
            <a:r>
              <a:rPr lang="ja-JP" altLang="en-US" sz="900" dirty="0" smtClean="0">
                <a:latin typeface="Meiryo UI" pitchFamily="50" charset="-128"/>
                <a:ea typeface="Meiryo UI" pitchFamily="50" charset="-128"/>
                <a:cs typeface="Meiryo UI" pitchFamily="50" charset="-128"/>
              </a:rPr>
              <a:t>決算では不足額</a:t>
            </a:r>
            <a:r>
              <a:rPr lang="en-US" altLang="ja-JP" sz="900" dirty="0" smtClean="0">
                <a:latin typeface="Meiryo UI" pitchFamily="50" charset="-128"/>
                <a:ea typeface="Meiryo UI" pitchFamily="50" charset="-128"/>
                <a:cs typeface="Meiryo UI" pitchFamily="50" charset="-128"/>
              </a:rPr>
              <a:t>43</a:t>
            </a:r>
            <a:r>
              <a:rPr lang="ja-JP" altLang="en-US" sz="900" dirty="0" smtClean="0">
                <a:latin typeface="Meiryo UI" pitchFamily="50" charset="-128"/>
                <a:ea typeface="Meiryo UI" pitchFamily="50" charset="-128"/>
                <a:cs typeface="Meiryo UI" pitchFamily="50" charset="-128"/>
              </a:rPr>
              <a:t>億円：うち特別区分</a:t>
            </a:r>
            <a:r>
              <a:rPr lang="en-US" altLang="ja-JP" sz="900" u="sng" dirty="0" smtClean="0">
                <a:latin typeface="Meiryo UI" pitchFamily="50" charset="-128"/>
                <a:ea typeface="Meiryo UI" pitchFamily="50" charset="-128"/>
                <a:cs typeface="Meiryo UI" pitchFamily="50" charset="-128"/>
              </a:rPr>
              <a:t>33</a:t>
            </a:r>
            <a:r>
              <a:rPr lang="ja-JP" altLang="en-US" sz="900" u="sng" dirty="0" smtClean="0">
                <a:latin typeface="Meiryo UI" pitchFamily="50" charset="-128"/>
                <a:ea typeface="Meiryo UI" pitchFamily="50" charset="-128"/>
                <a:cs typeface="Meiryo UI" pitchFamily="50" charset="-128"/>
              </a:rPr>
              <a:t>億円</a:t>
            </a:r>
            <a:r>
              <a:rPr lang="en-US" altLang="ja-JP" sz="700" i="1" dirty="0" smtClean="0">
                <a:latin typeface="Meiryo UI" pitchFamily="50" charset="-128"/>
                <a:ea typeface="Meiryo UI" pitchFamily="50" charset="-128"/>
                <a:cs typeface="Meiryo UI" pitchFamily="50" charset="-128"/>
              </a:rPr>
              <a:t>〈35</a:t>
            </a:r>
            <a:r>
              <a:rPr lang="ja-JP" altLang="en-US" sz="700" i="1" dirty="0" smtClean="0">
                <a:latin typeface="Meiryo UI" pitchFamily="50" charset="-128"/>
                <a:ea typeface="Meiryo UI" pitchFamily="50" charset="-128"/>
                <a:cs typeface="Meiryo UI" pitchFamily="50" charset="-128"/>
              </a:rPr>
              <a:t>億</a:t>
            </a:r>
            <a:r>
              <a:rPr lang="ja-JP" altLang="en-US" sz="700" i="1" dirty="0">
                <a:latin typeface="Meiryo UI" pitchFamily="50" charset="-128"/>
                <a:ea typeface="Meiryo UI" pitchFamily="50" charset="-128"/>
                <a:cs typeface="Meiryo UI" pitchFamily="50" charset="-128"/>
              </a:rPr>
              <a:t>円</a:t>
            </a:r>
            <a:r>
              <a:rPr lang="en-US" altLang="ja-JP" sz="700" i="1" dirty="0">
                <a:latin typeface="Meiryo UI" pitchFamily="50" charset="-128"/>
                <a:ea typeface="Meiryo UI" pitchFamily="50" charset="-128"/>
                <a:cs typeface="Meiryo UI" pitchFamily="50" charset="-128"/>
              </a:rPr>
              <a:t>〉 </a:t>
            </a:r>
            <a:r>
              <a:rPr lang="ja-JP" altLang="en-US" sz="900" dirty="0" err="1"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大阪府分</a:t>
            </a:r>
            <a:r>
              <a:rPr lang="en-US" altLang="ja-JP" sz="900" u="sng" dirty="0" smtClean="0">
                <a:latin typeface="Meiryo UI" pitchFamily="50" charset="-128"/>
                <a:ea typeface="Meiryo UI" pitchFamily="50" charset="-128"/>
                <a:cs typeface="Meiryo UI" pitchFamily="50" charset="-128"/>
              </a:rPr>
              <a:t>10</a:t>
            </a:r>
            <a:r>
              <a:rPr lang="ja-JP" altLang="en-US" sz="900" u="sng" dirty="0" smtClean="0">
                <a:latin typeface="Meiryo UI" pitchFamily="50" charset="-128"/>
                <a:ea typeface="Meiryo UI" pitchFamily="50" charset="-128"/>
                <a:cs typeface="Meiryo UI" pitchFamily="50" charset="-128"/>
              </a:rPr>
              <a:t>億円</a:t>
            </a:r>
            <a:r>
              <a:rPr lang="en-US" altLang="ja-JP" sz="700" i="1" dirty="0">
                <a:latin typeface="Meiryo UI" pitchFamily="50" charset="-128"/>
                <a:ea typeface="Meiryo UI" pitchFamily="50" charset="-128"/>
                <a:cs typeface="Meiryo UI" pitchFamily="50" charset="-128"/>
              </a:rPr>
              <a:t>〈8</a:t>
            </a:r>
            <a:r>
              <a:rPr lang="ja-JP" altLang="en-US" sz="700" i="1" dirty="0">
                <a:latin typeface="Meiryo UI" pitchFamily="50" charset="-128"/>
                <a:ea typeface="Meiryo UI" pitchFamily="50" charset="-128"/>
                <a:cs typeface="Meiryo UI" pitchFamily="50" charset="-128"/>
              </a:rPr>
              <a:t>億円</a:t>
            </a:r>
            <a:r>
              <a:rPr lang="en-US" altLang="ja-JP" sz="700" i="1" dirty="0">
                <a:latin typeface="Meiryo UI" pitchFamily="50" charset="-128"/>
                <a:ea typeface="Meiryo UI" pitchFamily="50" charset="-128"/>
                <a:cs typeface="Meiryo UI" pitchFamily="50" charset="-128"/>
              </a:rPr>
              <a:t>〉</a:t>
            </a:r>
            <a:r>
              <a:rPr lang="en-US" altLang="ja-JP" sz="600" i="1" dirty="0">
                <a:latin typeface="Meiryo UI" pitchFamily="50" charset="-128"/>
                <a:ea typeface="Meiryo UI" pitchFamily="50" charset="-128"/>
                <a:cs typeface="Meiryo UI" pitchFamily="50" charset="-128"/>
              </a:rPr>
              <a:t> </a:t>
            </a:r>
            <a:r>
              <a:rPr lang="ja-JP" altLang="en-US"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grpSp>
        <p:nvGrpSpPr>
          <p:cNvPr id="115" name="グループ化 114"/>
          <p:cNvGrpSpPr/>
          <p:nvPr/>
        </p:nvGrpSpPr>
        <p:grpSpPr>
          <a:xfrm>
            <a:off x="9227350" y="3967560"/>
            <a:ext cx="792088" cy="441573"/>
            <a:chOff x="9182422" y="3923531"/>
            <a:chExt cx="792088" cy="441573"/>
          </a:xfrm>
        </p:grpSpPr>
        <p:sp>
          <p:nvSpPr>
            <p:cNvPr id="108" name="円/楕円 107"/>
            <p:cNvSpPr/>
            <p:nvPr/>
          </p:nvSpPr>
          <p:spPr>
            <a:xfrm>
              <a:off x="9345488" y="3933056"/>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113" name="円/楕円 112"/>
            <p:cNvSpPr/>
            <p:nvPr/>
          </p:nvSpPr>
          <p:spPr>
            <a:xfrm>
              <a:off x="9182422" y="3923531"/>
              <a:ext cx="792088" cy="432048"/>
            </a:xfrm>
            <a:prstGeom prst="ellipse">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Ｇ‘</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116" name="テキスト ボックス 20"/>
          <p:cNvSpPr txBox="1">
            <a:spLocks noChangeArrowheads="1"/>
          </p:cNvSpPr>
          <p:nvPr/>
        </p:nvSpPr>
        <p:spPr bwMode="auto">
          <a:xfrm>
            <a:off x="7905328" y="6049863"/>
            <a:ext cx="1800200"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財政調整配分額　</a:t>
            </a:r>
            <a:r>
              <a:rPr lang="en-US" altLang="ja-JP" sz="1000" u="sng" dirty="0" smtClean="0">
                <a:latin typeface="Meiryo UI" pitchFamily="50" charset="-128"/>
                <a:ea typeface="Meiryo UI" pitchFamily="50" charset="-128"/>
                <a:cs typeface="Meiryo UI" pitchFamily="50" charset="-128"/>
              </a:rPr>
              <a:t>1,039</a:t>
            </a:r>
            <a:r>
              <a:rPr lang="ja-JP" altLang="en-US" sz="1000" u="sng" dirty="0" smtClean="0">
                <a:latin typeface="Meiryo UI" pitchFamily="50" charset="-128"/>
                <a:ea typeface="Meiryo UI" pitchFamily="50" charset="-128"/>
                <a:cs typeface="Meiryo UI" pitchFamily="50" charset="-128"/>
              </a:rPr>
              <a:t>億円</a:t>
            </a:r>
            <a:endParaRPr lang="ja-JP" altLang="en-US" sz="1000" u="sng" dirty="0">
              <a:latin typeface="Meiryo UI" pitchFamily="50" charset="-128"/>
              <a:ea typeface="Meiryo UI" pitchFamily="50" charset="-128"/>
              <a:cs typeface="Meiryo UI" pitchFamily="50" charset="-128"/>
            </a:endParaRPr>
          </a:p>
        </p:txBody>
      </p:sp>
      <p:sp>
        <p:nvSpPr>
          <p:cNvPr id="120" name="テキスト ボックス 23"/>
          <p:cNvSpPr txBox="1">
            <a:spLocks noChangeArrowheads="1"/>
          </p:cNvSpPr>
          <p:nvPr/>
        </p:nvSpPr>
        <p:spPr bwMode="auto">
          <a:xfrm>
            <a:off x="8467702" y="2112274"/>
            <a:ext cx="1462559" cy="254429"/>
          </a:xfrm>
          <a:prstGeom prst="rect">
            <a:avLst/>
          </a:prstGeom>
          <a:noFill/>
          <a:ln w="9525">
            <a:noFill/>
            <a:miter lim="800000"/>
            <a:headEnd/>
            <a:tailEnd/>
          </a:ln>
        </p:spPr>
        <p:txBody>
          <a:bodyPr wrap="square">
            <a:spAutoFit/>
          </a:bodyPr>
          <a:lstStyle/>
          <a:p>
            <a:pPr>
              <a:lnSpc>
                <a:spcPts val="1500"/>
              </a:lnSpc>
            </a:pPr>
            <a:r>
              <a:rPr lang="ja-JP" altLang="en-US" sz="700" dirty="0" smtClean="0">
                <a:latin typeface="Meiryo UI" pitchFamily="50" charset="-128"/>
                <a:ea typeface="Meiryo UI" pitchFamily="50" charset="-128"/>
                <a:cs typeface="Meiryo UI" pitchFamily="50" charset="-128"/>
              </a:rPr>
              <a:t>（Ｅとの差額</a:t>
            </a:r>
            <a:r>
              <a:rPr lang="en-US" altLang="ja-JP" sz="700" u="sng" dirty="0" smtClean="0">
                <a:latin typeface="Meiryo UI" pitchFamily="50" charset="-128"/>
                <a:ea typeface="Meiryo UI" pitchFamily="50" charset="-128"/>
                <a:cs typeface="Meiryo UI" pitchFamily="50" charset="-128"/>
              </a:rPr>
              <a:t>33</a:t>
            </a:r>
            <a:r>
              <a:rPr lang="ja-JP" altLang="en-US" sz="700" u="sng" dirty="0" smtClean="0">
                <a:latin typeface="Meiryo UI" pitchFamily="50" charset="-128"/>
                <a:ea typeface="Meiryo UI" pitchFamily="50" charset="-128"/>
                <a:cs typeface="Meiryo UI" pitchFamily="50" charset="-128"/>
              </a:rPr>
              <a:t>億円</a:t>
            </a:r>
            <a:r>
              <a:rPr lang="en-US" altLang="ja-JP" sz="600" i="1" dirty="0" smtClean="0">
                <a:latin typeface="Meiryo UI" pitchFamily="50" charset="-128"/>
                <a:ea typeface="Meiryo UI" pitchFamily="50" charset="-128"/>
                <a:cs typeface="Meiryo UI" pitchFamily="50" charset="-128"/>
              </a:rPr>
              <a:t>〈35</a:t>
            </a:r>
            <a:r>
              <a:rPr lang="ja-JP" altLang="en-US" sz="600" i="1" dirty="0" smtClean="0">
                <a:latin typeface="Meiryo UI" pitchFamily="50" charset="-128"/>
                <a:ea typeface="Meiryo UI" pitchFamily="50" charset="-128"/>
                <a:cs typeface="Meiryo UI" pitchFamily="50" charset="-128"/>
              </a:rPr>
              <a:t>億円</a:t>
            </a:r>
            <a:r>
              <a:rPr lang="en-US" altLang="ja-JP" sz="600" i="1"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a:t>
            </a:r>
            <a:endParaRPr lang="en-US" altLang="ja-JP" sz="700" dirty="0">
              <a:latin typeface="Meiryo UI" pitchFamily="50" charset="-128"/>
              <a:ea typeface="Meiryo UI" pitchFamily="50" charset="-128"/>
              <a:cs typeface="Meiryo UI" pitchFamily="50" charset="-128"/>
            </a:endParaRPr>
          </a:p>
        </p:txBody>
      </p:sp>
      <p:sp>
        <p:nvSpPr>
          <p:cNvPr id="121" name="テキスト ボックス 23"/>
          <p:cNvSpPr txBox="1">
            <a:spLocks noChangeArrowheads="1"/>
          </p:cNvSpPr>
          <p:nvPr/>
        </p:nvSpPr>
        <p:spPr bwMode="auto">
          <a:xfrm>
            <a:off x="8537498" y="6168643"/>
            <a:ext cx="1334020" cy="254429"/>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（Ｆとの差額</a:t>
            </a:r>
            <a:r>
              <a:rPr lang="en-US" altLang="ja-JP" sz="700" u="sng" dirty="0" smtClean="0">
                <a:latin typeface="Meiryo UI" pitchFamily="50" charset="-128"/>
                <a:ea typeface="Meiryo UI" pitchFamily="50" charset="-128"/>
                <a:cs typeface="Meiryo UI" pitchFamily="50" charset="-128"/>
              </a:rPr>
              <a:t>10</a:t>
            </a:r>
            <a:r>
              <a:rPr lang="ja-JP" altLang="en-US" sz="700" u="sng" dirty="0" smtClean="0">
                <a:latin typeface="Meiryo UI" pitchFamily="50" charset="-128"/>
                <a:ea typeface="Meiryo UI" pitchFamily="50" charset="-128"/>
                <a:cs typeface="Meiryo UI" pitchFamily="50" charset="-128"/>
              </a:rPr>
              <a:t>億円</a:t>
            </a:r>
            <a:r>
              <a:rPr lang="en-US" altLang="ja-JP" sz="600" i="1" dirty="0" smtClean="0">
                <a:latin typeface="Meiryo UI" pitchFamily="50" charset="-128"/>
                <a:ea typeface="Meiryo UI" pitchFamily="50" charset="-128"/>
                <a:cs typeface="Meiryo UI" pitchFamily="50" charset="-128"/>
              </a:rPr>
              <a:t>〈8</a:t>
            </a:r>
            <a:r>
              <a:rPr lang="ja-JP" altLang="en-US" sz="600" i="1" dirty="0">
                <a:latin typeface="Meiryo UI" pitchFamily="50" charset="-128"/>
                <a:ea typeface="Meiryo UI" pitchFamily="50" charset="-128"/>
                <a:cs typeface="Meiryo UI" pitchFamily="50" charset="-128"/>
              </a:rPr>
              <a:t>億円</a:t>
            </a:r>
            <a:r>
              <a:rPr lang="en-US" altLang="ja-JP" sz="600" i="1"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a:t>
            </a:r>
            <a:endParaRPr lang="en-US" altLang="ja-JP" sz="700" dirty="0">
              <a:latin typeface="Meiryo UI" pitchFamily="50" charset="-128"/>
              <a:ea typeface="Meiryo UI" pitchFamily="50" charset="-128"/>
              <a:cs typeface="Meiryo UI" pitchFamily="50" charset="-128"/>
            </a:endParaRPr>
          </a:p>
        </p:txBody>
      </p:sp>
      <p:sp>
        <p:nvSpPr>
          <p:cNvPr id="122" name="テキスト ボックス 23"/>
          <p:cNvSpPr txBox="1">
            <a:spLocks noChangeArrowheads="1"/>
          </p:cNvSpPr>
          <p:nvPr/>
        </p:nvSpPr>
        <p:spPr bwMode="auto">
          <a:xfrm>
            <a:off x="8591500" y="3822643"/>
            <a:ext cx="1055097" cy="254429"/>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（Ｇとの差額</a:t>
            </a:r>
            <a:r>
              <a:rPr lang="en-US" altLang="ja-JP" sz="700" dirty="0" smtClean="0">
                <a:latin typeface="Meiryo UI" pitchFamily="50" charset="-128"/>
                <a:ea typeface="Meiryo UI" pitchFamily="50" charset="-128"/>
                <a:cs typeface="Meiryo UI" pitchFamily="50" charset="-128"/>
              </a:rPr>
              <a:t>43</a:t>
            </a:r>
            <a:r>
              <a:rPr lang="ja-JP" altLang="en-US" sz="700" dirty="0" smtClean="0">
                <a:latin typeface="Meiryo UI" pitchFamily="50" charset="-128"/>
                <a:ea typeface="Meiryo UI" pitchFamily="50" charset="-128"/>
                <a:cs typeface="Meiryo UI" pitchFamily="50" charset="-128"/>
              </a:rPr>
              <a:t>億円）</a:t>
            </a:r>
            <a:endParaRPr lang="en-US" altLang="ja-JP" sz="700" dirty="0">
              <a:latin typeface="Meiryo UI" pitchFamily="50" charset="-128"/>
              <a:ea typeface="Meiryo UI" pitchFamily="50" charset="-128"/>
              <a:cs typeface="Meiryo UI" pitchFamily="50" charset="-128"/>
            </a:endParaRPr>
          </a:p>
        </p:txBody>
      </p:sp>
      <p:sp>
        <p:nvSpPr>
          <p:cNvPr id="125" name="テキスト ボックス 23"/>
          <p:cNvSpPr txBox="1">
            <a:spLocks noChangeArrowheads="1"/>
          </p:cNvSpPr>
          <p:nvPr/>
        </p:nvSpPr>
        <p:spPr bwMode="auto">
          <a:xfrm>
            <a:off x="8174310" y="4433645"/>
            <a:ext cx="1826078" cy="284693"/>
          </a:xfrm>
          <a:prstGeom prst="rect">
            <a:avLst/>
          </a:prstGeom>
          <a:noFill/>
          <a:ln w="9525">
            <a:noFill/>
            <a:miter lim="800000"/>
            <a:headEnd/>
            <a:tailEnd/>
          </a:ln>
        </p:spPr>
        <p:txBody>
          <a:bodyPr wrap="square">
            <a:spAutoFit/>
          </a:bodyPr>
          <a:lstStyle/>
          <a:p>
            <a:pPr>
              <a:lnSpc>
                <a:spcPts val="1500"/>
              </a:lnSpc>
            </a:pP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市町村算定分</a:t>
            </a: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 </a:t>
            </a: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臨時財政対策債含む）</a:t>
            </a:r>
            <a:endParaRPr lang="en-US" altLang="ja-JP" sz="700" dirty="0">
              <a:latin typeface="Meiryo UI" pitchFamily="50" charset="-128"/>
              <a:ea typeface="Meiryo UI" pitchFamily="50" charset="-128"/>
              <a:cs typeface="Meiryo UI" pitchFamily="50" charset="-128"/>
            </a:endParaRPr>
          </a:p>
        </p:txBody>
      </p:sp>
      <p:sp>
        <p:nvSpPr>
          <p:cNvPr id="111" name="右矢印 110"/>
          <p:cNvSpPr/>
          <p:nvPr/>
        </p:nvSpPr>
        <p:spPr>
          <a:xfrm rot="16200000" flipH="1">
            <a:off x="8697416" y="4627009"/>
            <a:ext cx="21602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テキスト ボックス 125"/>
          <p:cNvSpPr txBox="1"/>
          <p:nvPr/>
        </p:nvSpPr>
        <p:spPr>
          <a:xfrm>
            <a:off x="8260982" y="3258845"/>
            <a:ext cx="1228522" cy="276999"/>
          </a:xfrm>
          <a:prstGeom prst="rect">
            <a:avLst/>
          </a:prstGeom>
          <a:noFill/>
        </p:spPr>
        <p:txBody>
          <a:bodyPr wrap="square" rtlCol="0">
            <a:spAutoFit/>
          </a:bodyPr>
          <a:lstStyle/>
          <a:p>
            <a:pPr algn="ctr"/>
            <a:r>
              <a:rPr kumimoji="1" lang="en-US" altLang="ja-JP" sz="1200" i="1" dirty="0" smtClean="0">
                <a:latin typeface="Meiryo UI" pitchFamily="50" charset="-128"/>
                <a:ea typeface="Meiryo UI" pitchFamily="50" charset="-128"/>
                <a:cs typeface="Meiryo UI" pitchFamily="50" charset="-128"/>
              </a:rPr>
              <a:t>〈4,819</a:t>
            </a:r>
            <a:r>
              <a:rPr kumimoji="1" lang="ja-JP" altLang="en-US" sz="1200" i="1" dirty="0" smtClean="0">
                <a:latin typeface="Meiryo UI" pitchFamily="50" charset="-128"/>
                <a:ea typeface="Meiryo UI" pitchFamily="50" charset="-128"/>
                <a:cs typeface="Meiryo UI" pitchFamily="50" charset="-128"/>
              </a:rPr>
              <a:t>億円</a:t>
            </a:r>
            <a:r>
              <a:rPr kumimoji="1" lang="en-US" altLang="ja-JP" sz="1200" i="1" dirty="0" smtClean="0">
                <a:latin typeface="Meiryo UI" pitchFamily="50" charset="-128"/>
                <a:ea typeface="Meiryo UI" pitchFamily="50" charset="-128"/>
                <a:cs typeface="Meiryo UI" pitchFamily="50" charset="-128"/>
              </a:rPr>
              <a:t>〉</a:t>
            </a:r>
            <a:endParaRPr kumimoji="1" lang="ja-JP" altLang="en-US" sz="1200" i="1" dirty="0" smtClean="0">
              <a:latin typeface="Meiryo UI" pitchFamily="50" charset="-128"/>
              <a:ea typeface="Meiryo UI" pitchFamily="50" charset="-128"/>
              <a:cs typeface="Meiryo UI" pitchFamily="50" charset="-128"/>
            </a:endParaRPr>
          </a:p>
        </p:txBody>
      </p:sp>
      <p:sp>
        <p:nvSpPr>
          <p:cNvPr id="127" name="テキスト ボックス 126"/>
          <p:cNvSpPr txBox="1"/>
          <p:nvPr/>
        </p:nvSpPr>
        <p:spPr>
          <a:xfrm>
            <a:off x="8830250" y="1884606"/>
            <a:ext cx="903741" cy="215444"/>
          </a:xfrm>
          <a:prstGeom prst="rect">
            <a:avLst/>
          </a:prstGeom>
          <a:noFill/>
        </p:spPr>
        <p:txBody>
          <a:bodyPr wrap="square" rtlCol="0">
            <a:spAutoFit/>
          </a:bodyPr>
          <a:lstStyle/>
          <a:p>
            <a:pPr algn="ctr"/>
            <a:r>
              <a:rPr kumimoji="1" lang="en-US" altLang="ja-JP" sz="800" i="1" dirty="0" smtClean="0">
                <a:latin typeface="Meiryo UI" pitchFamily="50" charset="-128"/>
                <a:ea typeface="Meiryo UI" pitchFamily="50" charset="-128"/>
                <a:cs typeface="Meiryo UI" pitchFamily="50" charset="-128"/>
              </a:rPr>
              <a:t>〈3,744</a:t>
            </a:r>
            <a:r>
              <a:rPr kumimoji="1" lang="ja-JP" altLang="en-US" sz="800" i="1" dirty="0" smtClean="0">
                <a:latin typeface="Meiryo UI" pitchFamily="50" charset="-128"/>
                <a:ea typeface="Meiryo UI" pitchFamily="50" charset="-128"/>
                <a:cs typeface="Meiryo UI" pitchFamily="50" charset="-128"/>
              </a:rPr>
              <a:t>億円</a:t>
            </a:r>
            <a:r>
              <a:rPr kumimoji="1" lang="en-US" altLang="ja-JP" sz="800" i="1" dirty="0" smtClean="0">
                <a:latin typeface="Meiryo UI" pitchFamily="50" charset="-128"/>
                <a:ea typeface="Meiryo UI" pitchFamily="50" charset="-128"/>
                <a:cs typeface="Meiryo UI" pitchFamily="50" charset="-128"/>
              </a:rPr>
              <a:t>〉</a:t>
            </a:r>
            <a:endParaRPr kumimoji="1" lang="ja-JP" altLang="en-US" sz="800" i="1" dirty="0" smtClean="0">
              <a:latin typeface="Meiryo UI" pitchFamily="50" charset="-128"/>
              <a:ea typeface="Meiryo UI" pitchFamily="50" charset="-128"/>
              <a:cs typeface="Meiryo UI" pitchFamily="50" charset="-128"/>
            </a:endParaRPr>
          </a:p>
        </p:txBody>
      </p:sp>
      <p:sp>
        <p:nvSpPr>
          <p:cNvPr id="128" name="テキスト ボックス 127"/>
          <p:cNvSpPr txBox="1"/>
          <p:nvPr/>
        </p:nvSpPr>
        <p:spPr>
          <a:xfrm>
            <a:off x="8833801" y="5930199"/>
            <a:ext cx="903741" cy="215444"/>
          </a:xfrm>
          <a:prstGeom prst="rect">
            <a:avLst/>
          </a:prstGeom>
          <a:noFill/>
        </p:spPr>
        <p:txBody>
          <a:bodyPr wrap="square" rtlCol="0">
            <a:spAutoFit/>
          </a:bodyPr>
          <a:lstStyle/>
          <a:p>
            <a:pPr algn="ctr"/>
            <a:r>
              <a:rPr kumimoji="1" lang="en-US" altLang="ja-JP" sz="800" i="1" dirty="0" smtClean="0">
                <a:latin typeface="Meiryo UI" pitchFamily="50" charset="-128"/>
                <a:ea typeface="Meiryo UI" pitchFamily="50" charset="-128"/>
                <a:cs typeface="Meiryo UI" pitchFamily="50" charset="-128"/>
              </a:rPr>
              <a:t>〈1,032</a:t>
            </a:r>
            <a:r>
              <a:rPr kumimoji="1" lang="ja-JP" altLang="en-US" sz="800" i="1" dirty="0" smtClean="0">
                <a:latin typeface="Meiryo UI" pitchFamily="50" charset="-128"/>
                <a:ea typeface="Meiryo UI" pitchFamily="50" charset="-128"/>
                <a:cs typeface="Meiryo UI" pitchFamily="50" charset="-128"/>
              </a:rPr>
              <a:t>億円</a:t>
            </a:r>
            <a:r>
              <a:rPr kumimoji="1" lang="en-US" altLang="ja-JP" sz="800" i="1" dirty="0" smtClean="0">
                <a:latin typeface="Meiryo UI" pitchFamily="50" charset="-128"/>
                <a:ea typeface="Meiryo UI" pitchFamily="50" charset="-128"/>
                <a:cs typeface="Meiryo UI" pitchFamily="50" charset="-128"/>
              </a:rPr>
              <a:t>〉</a:t>
            </a:r>
            <a:endParaRPr kumimoji="1" lang="ja-JP" altLang="en-US" sz="800" i="1" dirty="0" smtClean="0">
              <a:latin typeface="Meiryo UI" pitchFamily="50" charset="-128"/>
              <a:ea typeface="Meiryo UI" pitchFamily="50" charset="-128"/>
              <a:cs typeface="Meiryo UI" pitchFamily="50" charset="-128"/>
            </a:endParaRPr>
          </a:p>
        </p:txBody>
      </p:sp>
      <p:sp>
        <p:nvSpPr>
          <p:cNvPr id="129" name="テキスト ボックス 128"/>
          <p:cNvSpPr txBox="1"/>
          <p:nvPr/>
        </p:nvSpPr>
        <p:spPr>
          <a:xfrm>
            <a:off x="9008777" y="2320417"/>
            <a:ext cx="903741" cy="200055"/>
          </a:xfrm>
          <a:prstGeom prst="rect">
            <a:avLst/>
          </a:prstGeom>
          <a:noFill/>
        </p:spPr>
        <p:txBody>
          <a:bodyPr wrap="square" rtlCol="0">
            <a:spAutoFit/>
          </a:bodyPr>
          <a:lstStyle/>
          <a:p>
            <a:pPr algn="ctr"/>
            <a:r>
              <a:rPr kumimoji="1" lang="en-US" altLang="ja-JP" sz="700" i="1" dirty="0" smtClean="0">
                <a:latin typeface="Meiryo UI" pitchFamily="50" charset="-128"/>
                <a:ea typeface="Meiryo UI" pitchFamily="50" charset="-128"/>
                <a:cs typeface="Meiryo UI" pitchFamily="50" charset="-128"/>
              </a:rPr>
              <a:t>〈79.2%〉</a:t>
            </a:r>
            <a:endParaRPr kumimoji="1" lang="ja-JP" altLang="en-US" sz="700" i="1" dirty="0" smtClean="0">
              <a:latin typeface="Meiryo UI" pitchFamily="50" charset="-128"/>
              <a:ea typeface="Meiryo UI" pitchFamily="50" charset="-128"/>
              <a:cs typeface="Meiryo UI" pitchFamily="50" charset="-128"/>
            </a:endParaRPr>
          </a:p>
        </p:txBody>
      </p:sp>
      <p:sp>
        <p:nvSpPr>
          <p:cNvPr id="130" name="テキスト ボックス 129"/>
          <p:cNvSpPr txBox="1"/>
          <p:nvPr/>
        </p:nvSpPr>
        <p:spPr>
          <a:xfrm>
            <a:off x="9043613" y="6365356"/>
            <a:ext cx="903741" cy="200055"/>
          </a:xfrm>
          <a:prstGeom prst="rect">
            <a:avLst/>
          </a:prstGeom>
          <a:noFill/>
        </p:spPr>
        <p:txBody>
          <a:bodyPr wrap="square" rtlCol="0">
            <a:spAutoFit/>
          </a:bodyPr>
          <a:lstStyle/>
          <a:p>
            <a:pPr algn="ctr"/>
            <a:r>
              <a:rPr kumimoji="1" lang="en-US" altLang="ja-JP" sz="700" i="1" dirty="0" smtClean="0">
                <a:latin typeface="Meiryo UI" pitchFamily="50" charset="-128"/>
                <a:ea typeface="Meiryo UI" pitchFamily="50" charset="-128"/>
                <a:cs typeface="Meiryo UI" pitchFamily="50" charset="-128"/>
              </a:rPr>
              <a:t>〈20.8%〉</a:t>
            </a:r>
            <a:endParaRPr kumimoji="1" lang="ja-JP" altLang="en-US" sz="700" i="1" dirty="0" smtClean="0">
              <a:latin typeface="Meiryo UI" pitchFamily="50" charset="-128"/>
              <a:ea typeface="Meiryo UI" pitchFamily="50" charset="-128"/>
              <a:cs typeface="Meiryo UI" pitchFamily="50" charset="-128"/>
            </a:endParaRPr>
          </a:p>
        </p:txBody>
      </p:sp>
      <p:sp>
        <p:nvSpPr>
          <p:cNvPr id="117" name="テキスト ボックス 20"/>
          <p:cNvSpPr txBox="1">
            <a:spLocks noChangeArrowheads="1"/>
          </p:cNvSpPr>
          <p:nvPr/>
        </p:nvSpPr>
        <p:spPr bwMode="auto">
          <a:xfrm>
            <a:off x="7905328" y="2005332"/>
            <a:ext cx="1800200"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財政調整配分額　</a:t>
            </a:r>
            <a:r>
              <a:rPr lang="en-US" altLang="ja-JP" sz="1000" u="sng" dirty="0" smtClean="0">
                <a:latin typeface="Meiryo UI" pitchFamily="50" charset="-128"/>
                <a:ea typeface="Meiryo UI" pitchFamily="50" charset="-128"/>
                <a:cs typeface="Meiryo UI" pitchFamily="50" charset="-128"/>
              </a:rPr>
              <a:t>3,729</a:t>
            </a:r>
            <a:r>
              <a:rPr lang="ja-JP" altLang="en-US" sz="1000" u="sng" dirty="0" smtClean="0">
                <a:latin typeface="Meiryo UI" pitchFamily="50" charset="-128"/>
                <a:ea typeface="Meiryo UI" pitchFamily="50" charset="-128"/>
                <a:cs typeface="Meiryo UI" pitchFamily="50" charset="-128"/>
              </a:rPr>
              <a:t>億円</a:t>
            </a:r>
            <a:endParaRPr lang="ja-JP" altLang="en-US" sz="1000" u="sng"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828012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１</a:t>
            </a:r>
            <a:r>
              <a:rPr lang="ja-JP" altLang="en-US" sz="2000" b="1" dirty="0" smtClean="0">
                <a:solidFill>
                  <a:prstClr val="black"/>
                </a:solidFill>
                <a:latin typeface="Meiryo UI" pitchFamily="50" charset="-128"/>
                <a:ea typeface="Meiryo UI" pitchFamily="50" charset="-128"/>
                <a:cs typeface="Meiryo UI" pitchFamily="50" charset="-128"/>
              </a:rPr>
              <a:t>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目的税交付金制度の創設～</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正方形/長方形 13"/>
          <p:cNvSpPr/>
          <p:nvPr/>
        </p:nvSpPr>
        <p:spPr bwMode="auto">
          <a:xfrm>
            <a:off x="200472" y="548680"/>
            <a:ext cx="9505056" cy="118494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176213" indent="-176213" fontAlgn="base">
              <a:lnSpc>
                <a:spcPts val="2200"/>
              </a:lnSpc>
              <a:spcBef>
                <a:spcPct val="0"/>
              </a:spcBef>
              <a:spcAft>
                <a:spcPct val="0"/>
              </a:spcAft>
            </a:pPr>
            <a:r>
              <a:rPr lang="ja-JP" altLang="en-US" sz="1500" dirty="0" smtClean="0">
                <a:latin typeface="+mj-ea"/>
                <a:ea typeface="ＭＳ 明朝"/>
                <a:cs typeface="Meiryo UI" pitchFamily="50" charset="-128"/>
              </a:rPr>
              <a:t>○</a:t>
            </a:r>
            <a:r>
              <a:rPr lang="ja-JP" altLang="en-US" sz="1500" dirty="0" smtClean="0">
                <a:latin typeface="Meiryo UI" pitchFamily="50" charset="-128"/>
                <a:ea typeface="Meiryo UI" pitchFamily="50" charset="-128"/>
                <a:cs typeface="Meiryo UI" pitchFamily="50" charset="-128"/>
              </a:rPr>
              <a:t>大阪府が徴収する目的税二税（都市計画税・事業所税）は、大阪市の過去の事業への充当実績を勘案し、</a:t>
            </a:r>
            <a:endParaRPr lang="en-US" altLang="ja-JP" sz="15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latin typeface="Meiryo UI" pitchFamily="50" charset="-128"/>
                <a:ea typeface="Meiryo UI" pitchFamily="50" charset="-128"/>
                <a:cs typeface="Meiryo UI" pitchFamily="50" charset="-128"/>
              </a:rPr>
              <a:t>　 事務分担（案）に応じて、特別区と大阪府双方の事業に充当することとし、交付金により特別区に配分</a:t>
            </a:r>
            <a:endParaRPr lang="en-US" altLang="ja-JP" sz="15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latin typeface="Meiryo UI" pitchFamily="50" charset="-128"/>
                <a:ea typeface="Meiryo UI" pitchFamily="50" charset="-128"/>
                <a:cs typeface="Meiryo UI" pitchFamily="50" charset="-128"/>
              </a:rPr>
              <a:t>○特別区と大阪府の配分割合は、特別区</a:t>
            </a:r>
            <a:r>
              <a:rPr lang="en-US" altLang="ja-JP" sz="1500" dirty="0" smtClean="0">
                <a:solidFill>
                  <a:schemeClr val="tx1"/>
                </a:solidFill>
                <a:latin typeface="Meiryo UI" pitchFamily="50" charset="-128"/>
                <a:ea typeface="Meiryo UI" pitchFamily="50" charset="-128"/>
                <a:cs typeface="Meiryo UI" pitchFamily="50" charset="-128"/>
              </a:rPr>
              <a:t>54</a:t>
            </a:r>
            <a:r>
              <a:rPr lang="ja-JP" altLang="en-US" sz="1500" dirty="0" smtClean="0">
                <a:solidFill>
                  <a:schemeClr val="tx1"/>
                </a:solidFill>
                <a:latin typeface="Meiryo UI" pitchFamily="50" charset="-128"/>
                <a:ea typeface="Meiryo UI" pitchFamily="50" charset="-128"/>
                <a:cs typeface="Meiryo UI" pitchFamily="50" charset="-128"/>
              </a:rPr>
              <a:t>％、大阪府</a:t>
            </a:r>
            <a:r>
              <a:rPr lang="en-US" altLang="ja-JP" sz="1500" dirty="0" smtClean="0">
                <a:solidFill>
                  <a:schemeClr val="tx1"/>
                </a:solidFill>
                <a:latin typeface="Meiryo UI" pitchFamily="50" charset="-128"/>
                <a:ea typeface="Meiryo UI" pitchFamily="50" charset="-128"/>
                <a:cs typeface="Meiryo UI" pitchFamily="50" charset="-128"/>
              </a:rPr>
              <a:t>46</a:t>
            </a:r>
            <a:r>
              <a:rPr lang="ja-JP" altLang="en-US" sz="1500" dirty="0" smtClean="0">
                <a:solidFill>
                  <a:schemeClr val="tx1"/>
                </a:solidFill>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（過去３年間の平均値）</a:t>
            </a:r>
            <a:endParaRPr lang="en-US" altLang="ja-JP" sz="1500" dirty="0" smtClean="0">
              <a:latin typeface="Meiryo UI" pitchFamily="50" charset="-128"/>
              <a:ea typeface="Meiryo UI" pitchFamily="50" charset="-128"/>
              <a:cs typeface="Meiryo UI" pitchFamily="50" charset="-128"/>
            </a:endParaRPr>
          </a:p>
          <a:p>
            <a:pPr marL="273050" indent="-273050">
              <a:defRPr/>
            </a:pPr>
            <a:r>
              <a:rPr lang="ja-JP" altLang="en-US" sz="1500" dirty="0" smtClean="0">
                <a:latin typeface="Meiryo UI" pitchFamily="50" charset="-128"/>
                <a:ea typeface="Meiryo UI" pitchFamily="50" charset="-128"/>
                <a:cs typeface="Meiryo UI" pitchFamily="50" charset="-128"/>
              </a:rPr>
              <a:t>○なお、特別区設置の日までの充当事業の状況など踏まえて、必要に応じて知事と市長で調整するものとする</a:t>
            </a:r>
            <a:endParaRPr lang="en-US" altLang="ja-JP" sz="1500" dirty="0" smtClean="0">
              <a:latin typeface="+mj-ea"/>
              <a:cs typeface="Meiryo UI" pitchFamily="50" charset="-128"/>
            </a:endParaRPr>
          </a:p>
        </p:txBody>
      </p:sp>
      <p:sp>
        <p:nvSpPr>
          <p:cNvPr id="15" name="テキスト ボックス 14"/>
          <p:cNvSpPr txBox="1"/>
          <p:nvPr/>
        </p:nvSpPr>
        <p:spPr>
          <a:xfrm>
            <a:off x="72008" y="1934534"/>
            <a:ext cx="3096344" cy="323165"/>
          </a:xfrm>
          <a:prstGeom prst="rect">
            <a:avLst/>
          </a:prstGeom>
          <a:noFill/>
        </p:spPr>
        <p:txBody>
          <a:bodyPr wrap="square" rtlCol="0">
            <a:spAutoFit/>
          </a:bodyPr>
          <a:lstStyle/>
          <a:p>
            <a:pPr marL="285750" indent="-285750">
              <a:spcBef>
                <a:spcPts val="600"/>
              </a:spcBef>
            </a:pPr>
            <a:r>
              <a:rPr lang="ja-JP" altLang="en-US" sz="1500" b="1" dirty="0" smtClean="0">
                <a:solidFill>
                  <a:prstClr val="black"/>
                </a:solidFill>
                <a:latin typeface="Meiryo UI" pitchFamily="50" charset="-128"/>
                <a:ea typeface="Meiryo UI" pitchFamily="50" charset="-128"/>
                <a:cs typeface="Meiryo UI" pitchFamily="50" charset="-128"/>
              </a:rPr>
              <a:t>（１）目的税交付金制度の概要</a:t>
            </a:r>
            <a:endParaRPr lang="en-US" altLang="ja-JP" sz="1500" dirty="0" smtClean="0">
              <a:solidFill>
                <a:prstClr val="black"/>
              </a:solidFill>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327892707"/>
              </p:ext>
            </p:extLst>
          </p:nvPr>
        </p:nvGraphicFramePr>
        <p:xfrm>
          <a:off x="216024" y="2263155"/>
          <a:ext cx="6120680" cy="2011680"/>
        </p:xfrm>
        <a:graphic>
          <a:graphicData uri="http://schemas.openxmlformats.org/drawingml/2006/table">
            <a:tbl>
              <a:tblPr bandRow="1">
                <a:tableStyleId>{93296810-A885-4BE3-A3E7-6D5BEEA58F35}</a:tableStyleId>
              </a:tblPr>
              <a:tblGrid>
                <a:gridCol w="1368152"/>
                <a:gridCol w="4752528"/>
              </a:tblGrid>
              <a:tr h="216023">
                <a:tc>
                  <a:txBody>
                    <a:bodyPr/>
                    <a:lstStyle/>
                    <a:p>
                      <a:r>
                        <a:rPr kumimoji="1" lang="ja-JP" altLang="en-US" sz="1200" dirty="0" smtClean="0">
                          <a:latin typeface="Meiryo UI" pitchFamily="50" charset="-128"/>
                          <a:ea typeface="Meiryo UI" pitchFamily="50" charset="-128"/>
                          <a:cs typeface="Meiryo UI" pitchFamily="50" charset="-128"/>
                        </a:rPr>
                        <a:t>交付金の財源</a:t>
                      </a:r>
                      <a:endParaRPr kumimoji="1" lang="en-US" altLang="ja-JP" sz="12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200" dirty="0" smtClean="0">
                          <a:latin typeface="Meiryo UI" pitchFamily="50" charset="-128"/>
                          <a:ea typeface="Meiryo UI" pitchFamily="50" charset="-128"/>
                          <a:cs typeface="Meiryo UI" pitchFamily="50" charset="-128"/>
                        </a:rPr>
                        <a:t>都市計画税 </a:t>
                      </a:r>
                      <a:r>
                        <a:rPr kumimoji="1" lang="en-US" altLang="ja-JP" sz="1200" dirty="0" smtClean="0">
                          <a:latin typeface="Meiryo UI" pitchFamily="50" charset="-128"/>
                          <a:ea typeface="Meiryo UI" pitchFamily="50" charset="-128"/>
                          <a:cs typeface="Meiryo UI" pitchFamily="50" charset="-128"/>
                        </a:rPr>
                        <a:t>551</a:t>
                      </a:r>
                      <a:r>
                        <a:rPr kumimoji="1" lang="ja-JP" altLang="en-US" sz="1200" dirty="0" smtClean="0">
                          <a:latin typeface="Meiryo UI" pitchFamily="50" charset="-128"/>
                          <a:ea typeface="Meiryo UI" pitchFamily="50" charset="-128"/>
                          <a:cs typeface="Meiryo UI" pitchFamily="50" charset="-128"/>
                        </a:rPr>
                        <a:t>億円、事業所税 </a:t>
                      </a:r>
                      <a:r>
                        <a:rPr kumimoji="1" lang="en-US" altLang="ja-JP" sz="1200" dirty="0" smtClean="0">
                          <a:latin typeface="Meiryo UI" pitchFamily="50" charset="-128"/>
                          <a:ea typeface="Meiryo UI" pitchFamily="50" charset="-128"/>
                          <a:cs typeface="Meiryo UI" pitchFamily="50" charset="-128"/>
                        </a:rPr>
                        <a:t>268</a:t>
                      </a:r>
                      <a:r>
                        <a:rPr kumimoji="1" lang="ja-JP" altLang="en-US" sz="1200" dirty="0" smtClean="0">
                          <a:latin typeface="Meiryo UI" pitchFamily="50" charset="-128"/>
                          <a:ea typeface="Meiryo UI" pitchFamily="50" charset="-128"/>
                          <a:cs typeface="Meiryo UI" pitchFamily="50" charset="-128"/>
                        </a:rPr>
                        <a:t>億円　（</a:t>
                      </a:r>
                      <a:r>
                        <a:rPr kumimoji="1" lang="en-US" altLang="ja-JP" sz="1200" dirty="0" smtClean="0">
                          <a:latin typeface="Meiryo UI" pitchFamily="50" charset="-128"/>
                          <a:ea typeface="Meiryo UI" pitchFamily="50" charset="-128"/>
                          <a:cs typeface="Meiryo UI" pitchFamily="50" charset="-128"/>
                        </a:rPr>
                        <a:t>H27</a:t>
                      </a:r>
                      <a:r>
                        <a:rPr kumimoji="1" lang="ja-JP" altLang="en-US" sz="1200" dirty="0" smtClean="0">
                          <a:latin typeface="Meiryo UI" pitchFamily="50" charset="-128"/>
                          <a:ea typeface="Meiryo UI" pitchFamily="50" charset="-128"/>
                          <a:cs typeface="Meiryo UI" pitchFamily="50" charset="-128"/>
                        </a:rPr>
                        <a:t>年度決算）</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648072">
                <a:tc>
                  <a:txBody>
                    <a:bodyPr/>
                    <a:lstStyle/>
                    <a:p>
                      <a:r>
                        <a:rPr kumimoji="1" lang="ja-JP" altLang="en-US" sz="1200" b="0" dirty="0" smtClean="0">
                          <a:latin typeface="Meiryo UI" pitchFamily="50" charset="-128"/>
                          <a:ea typeface="Meiryo UI" pitchFamily="50" charset="-128"/>
                          <a:cs typeface="Meiryo UI" pitchFamily="50" charset="-128"/>
                        </a:rPr>
                        <a:t>特別区と大阪府の配分算定方法</a:t>
                      </a:r>
                      <a:endParaRPr kumimoji="1" lang="en-US" altLang="ja-JP" sz="1200" b="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itchFamily="50" charset="-128"/>
                          <a:ea typeface="Meiryo UI" pitchFamily="50" charset="-128"/>
                          <a:cs typeface="Meiryo UI" pitchFamily="50" charset="-128"/>
                        </a:rPr>
                        <a:t>・　大阪市</a:t>
                      </a:r>
                      <a:r>
                        <a:rPr lang="ja-JP" altLang="en-US" sz="1200" b="0" dirty="0" smtClean="0">
                          <a:solidFill>
                            <a:schemeClr val="tx1"/>
                          </a:solidFill>
                          <a:latin typeface="Meiryo UI" pitchFamily="50" charset="-128"/>
                          <a:ea typeface="Meiryo UI" pitchFamily="50" charset="-128"/>
                          <a:cs typeface="Meiryo UI" pitchFamily="50" charset="-128"/>
                        </a:rPr>
                        <a:t>の過去の事業実績を勘案し、</a:t>
                      </a:r>
                      <a:r>
                        <a:rPr lang="ja-JP" altLang="en-US" sz="1200" u="none" dirty="0" smtClean="0">
                          <a:solidFill>
                            <a:schemeClr val="tx1"/>
                          </a:solidFill>
                          <a:latin typeface="Meiryo UI" pitchFamily="50" charset="-128"/>
                          <a:ea typeface="Meiryo UI" pitchFamily="50" charset="-128"/>
                          <a:cs typeface="Meiryo UI" pitchFamily="50" charset="-128"/>
                        </a:rPr>
                        <a:t>配分割合は、特別区</a:t>
                      </a:r>
                      <a:r>
                        <a:rPr lang="en-US" altLang="ja-JP" sz="1200" u="none" dirty="0" smtClean="0">
                          <a:solidFill>
                            <a:schemeClr val="tx1"/>
                          </a:solidFill>
                          <a:latin typeface="Meiryo UI" pitchFamily="50" charset="-128"/>
                          <a:ea typeface="Meiryo UI" pitchFamily="50" charset="-128"/>
                          <a:cs typeface="Meiryo UI" pitchFamily="50" charset="-128"/>
                        </a:rPr>
                        <a:t>54</a:t>
                      </a:r>
                      <a:r>
                        <a:rPr lang="ja-JP" altLang="en-US" sz="1200" u="none" dirty="0" smtClean="0">
                          <a:solidFill>
                            <a:schemeClr val="tx1"/>
                          </a:solidFill>
                          <a:latin typeface="Meiryo UI" pitchFamily="50" charset="-128"/>
                          <a:ea typeface="Meiryo UI" pitchFamily="50" charset="-128"/>
                          <a:cs typeface="Meiryo UI" pitchFamily="50" charset="-128"/>
                        </a:rPr>
                        <a:t>％、</a:t>
                      </a:r>
                      <a:endParaRPr lang="en-US" altLang="ja-JP" sz="1200" u="none"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itchFamily="50" charset="-128"/>
                          <a:ea typeface="Meiryo UI" pitchFamily="50" charset="-128"/>
                          <a:cs typeface="Meiryo UI" pitchFamily="50" charset="-128"/>
                        </a:rPr>
                        <a:t>　 大阪府</a:t>
                      </a:r>
                      <a:r>
                        <a:rPr lang="en-US" altLang="ja-JP" sz="1200" u="none" dirty="0" smtClean="0">
                          <a:solidFill>
                            <a:schemeClr val="tx1"/>
                          </a:solidFill>
                          <a:latin typeface="Meiryo UI" pitchFamily="50" charset="-128"/>
                          <a:ea typeface="Meiryo UI" pitchFamily="50" charset="-128"/>
                          <a:cs typeface="Meiryo UI" pitchFamily="50" charset="-128"/>
                        </a:rPr>
                        <a:t>46</a:t>
                      </a:r>
                      <a:r>
                        <a:rPr lang="ja-JP" altLang="en-US" sz="1200" u="none" dirty="0" smtClean="0">
                          <a:solidFill>
                            <a:schemeClr val="tx1"/>
                          </a:solidFill>
                          <a:latin typeface="Meiryo UI" pitchFamily="50" charset="-128"/>
                          <a:ea typeface="Meiryo UI" pitchFamily="50" charset="-128"/>
                          <a:cs typeface="Meiryo UI" pitchFamily="50" charset="-128"/>
                        </a:rPr>
                        <a:t>％とする</a:t>
                      </a:r>
                      <a:r>
                        <a:rPr lang="ja-JP" altLang="en-US" sz="1200" dirty="0" smtClean="0">
                          <a:solidFill>
                            <a:schemeClr val="tx1"/>
                          </a:solidFill>
                          <a:latin typeface="Meiryo UI" pitchFamily="50" charset="-128"/>
                          <a:ea typeface="Meiryo UI" pitchFamily="50" charset="-128"/>
                          <a:cs typeface="Meiryo UI" pitchFamily="50" charset="-128"/>
                        </a:rPr>
                        <a:t>（過去</a:t>
                      </a:r>
                      <a:r>
                        <a:rPr lang="en-US" altLang="ja-JP" sz="1200" dirty="0" smtClean="0">
                          <a:solidFill>
                            <a:schemeClr val="tx1"/>
                          </a:solidFill>
                          <a:latin typeface="Meiryo UI" pitchFamily="50" charset="-128"/>
                          <a:ea typeface="Meiryo UI" pitchFamily="50" charset="-128"/>
                          <a:cs typeface="Meiryo UI" pitchFamily="50" charset="-128"/>
                        </a:rPr>
                        <a:t>3</a:t>
                      </a:r>
                      <a:r>
                        <a:rPr lang="ja-JP" altLang="en-US" sz="1200" dirty="0" smtClean="0">
                          <a:solidFill>
                            <a:schemeClr val="tx1"/>
                          </a:solidFill>
                          <a:latin typeface="Meiryo UI" pitchFamily="50" charset="-128"/>
                          <a:ea typeface="Meiryo UI" pitchFamily="50" charset="-128"/>
                          <a:cs typeface="Meiryo UI" pitchFamily="50" charset="-128"/>
                        </a:rPr>
                        <a:t>年間の平均値）</a:t>
                      </a:r>
                      <a:endParaRPr lang="en-US" altLang="ja-JP" sz="1200" dirty="0" smtClean="0">
                        <a:solidFill>
                          <a:schemeClr val="tx1"/>
                        </a:solidFill>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　</a:t>
                      </a:r>
                      <a:r>
                        <a:rPr lang="ja-JP" altLang="en-US" sz="1200" b="0" dirty="0" smtClean="0">
                          <a:solidFill>
                            <a:prstClr val="black"/>
                          </a:solidFill>
                          <a:latin typeface="Meiryo UI" pitchFamily="50" charset="-128"/>
                          <a:ea typeface="Meiryo UI" pitchFamily="50" charset="-128"/>
                          <a:cs typeface="Meiryo UI" pitchFamily="50" charset="-128"/>
                        </a:rPr>
                        <a:t>特別区設置の日までの充当事業の状況などを踏まえて、</a:t>
                      </a:r>
                      <a:endParaRPr lang="en-US" altLang="ja-JP" sz="1200" b="0" dirty="0" smtClean="0">
                        <a:solidFill>
                          <a:prstClr val="black"/>
                        </a:solidFill>
                        <a:latin typeface="Meiryo UI" pitchFamily="50" charset="-128"/>
                        <a:ea typeface="Meiryo UI" pitchFamily="50" charset="-128"/>
                        <a:cs typeface="Meiryo UI" pitchFamily="50" charset="-128"/>
                      </a:endParaRPr>
                    </a:p>
                    <a:p>
                      <a:r>
                        <a:rPr lang="ja-JP" altLang="en-US" sz="1200" b="0" dirty="0" smtClean="0">
                          <a:solidFill>
                            <a:prstClr val="black"/>
                          </a:solidFill>
                          <a:latin typeface="Meiryo UI" pitchFamily="50" charset="-128"/>
                          <a:ea typeface="Meiryo UI" pitchFamily="50" charset="-128"/>
                          <a:cs typeface="Meiryo UI" pitchFamily="50" charset="-128"/>
                        </a:rPr>
                        <a:t>　</a:t>
                      </a:r>
                      <a:r>
                        <a:rPr lang="ja-JP" altLang="en-US" sz="1200" b="0" baseline="0" dirty="0" smtClean="0">
                          <a:solidFill>
                            <a:prstClr val="black"/>
                          </a:solidFill>
                          <a:latin typeface="Meiryo UI" pitchFamily="50" charset="-128"/>
                          <a:ea typeface="Meiryo UI" pitchFamily="50" charset="-128"/>
                          <a:cs typeface="Meiryo UI" pitchFamily="50" charset="-128"/>
                        </a:rPr>
                        <a:t> </a:t>
                      </a:r>
                      <a:r>
                        <a:rPr lang="ja-JP" altLang="en-US" sz="1200" b="0" dirty="0" smtClean="0">
                          <a:solidFill>
                            <a:prstClr val="black"/>
                          </a:solidFill>
                          <a:latin typeface="Meiryo UI" pitchFamily="50" charset="-128"/>
                          <a:ea typeface="Meiryo UI" pitchFamily="50" charset="-128"/>
                          <a:cs typeface="Meiryo UI" pitchFamily="50" charset="-128"/>
                        </a:rPr>
                        <a:t>必要に応じて知事と市長で調整</a:t>
                      </a:r>
                      <a:endParaRPr kumimoji="1" lang="en-US" altLang="ja-JP" sz="1200" b="1"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229735">
                <a:tc>
                  <a:txBody>
                    <a:bodyPr/>
                    <a:lstStyle/>
                    <a:p>
                      <a:r>
                        <a:rPr kumimoji="1" lang="ja-JP" altLang="en-US" sz="1200" dirty="0" smtClean="0">
                          <a:latin typeface="Meiryo UI" pitchFamily="50" charset="-128"/>
                          <a:ea typeface="Meiryo UI" pitchFamily="50" charset="-128"/>
                          <a:cs typeface="Meiryo UI" pitchFamily="50" charset="-128"/>
                        </a:rPr>
                        <a:t>各特別区への配分</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200" dirty="0" smtClean="0">
                          <a:latin typeface="Meiryo UI" pitchFamily="50" charset="-128"/>
                          <a:ea typeface="Meiryo UI" pitchFamily="50" charset="-128"/>
                          <a:cs typeface="Meiryo UI" pitchFamily="50" charset="-128"/>
                        </a:rPr>
                        <a:t>・　人口及び面積といった客観的指標で配分</a:t>
                      </a:r>
                      <a:endParaRPr kumimoji="1" lang="en-US" altLang="ja-JP" sz="12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　</a:t>
                      </a:r>
                      <a:r>
                        <a:rPr kumimoji="1" lang="ja-JP" altLang="en-US" sz="1200" dirty="0" smtClean="0">
                          <a:solidFill>
                            <a:schemeClr val="tx1"/>
                          </a:solidFill>
                          <a:latin typeface="Meiryo UI" pitchFamily="50" charset="-128"/>
                          <a:ea typeface="Meiryo UI" pitchFamily="50" charset="-128"/>
                          <a:cs typeface="Meiryo UI" pitchFamily="50" charset="-128"/>
                        </a:rPr>
                        <a:t>既存事業に係る財政負担に配慮</a:t>
                      </a:r>
                      <a:endParaRPr kumimoji="1" lang="en-US" altLang="ja-JP" sz="1200" dirty="0" smtClean="0">
                        <a:solidFill>
                          <a:schemeClr val="tx1"/>
                        </a:solidFill>
                        <a:latin typeface="Meiryo UI" pitchFamily="50" charset="-128"/>
                        <a:ea typeface="Meiryo UI" pitchFamily="50" charset="-128"/>
                        <a:cs typeface="Meiryo UI" pitchFamily="50" charset="-128"/>
                      </a:endParaRPr>
                    </a:p>
                    <a:p>
                      <a:r>
                        <a:rPr kumimoji="1" lang="ja-JP" altLang="en-US" sz="1200" dirty="0" smtClean="0">
                          <a:solidFill>
                            <a:schemeClr val="tx1"/>
                          </a:solidFill>
                          <a:latin typeface="Meiryo UI" pitchFamily="50" charset="-128"/>
                          <a:ea typeface="Meiryo UI" pitchFamily="50" charset="-128"/>
                          <a:cs typeface="Meiryo UI" pitchFamily="50" charset="-128"/>
                        </a:rPr>
                        <a:t>　　（既に着手済みの連続立体交差・区画整理事業等）</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204583">
                <a:tc>
                  <a:txBody>
                    <a:bodyPr/>
                    <a:lstStyle/>
                    <a:p>
                      <a:r>
                        <a:rPr kumimoji="1" lang="ja-JP" altLang="en-US" sz="1200" dirty="0" smtClean="0">
                          <a:latin typeface="Meiryo UI" pitchFamily="50" charset="-128"/>
                          <a:ea typeface="Meiryo UI" pitchFamily="50" charset="-128"/>
                          <a:cs typeface="Meiryo UI" pitchFamily="50" charset="-128"/>
                        </a:rPr>
                        <a:t>交付金の使途</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indent="-95250"/>
                      <a:r>
                        <a:rPr kumimoji="1" lang="ja-JP" altLang="en-US" sz="1200" dirty="0" smtClean="0">
                          <a:latin typeface="Meiryo UI" pitchFamily="50" charset="-128"/>
                          <a:ea typeface="Meiryo UI" pitchFamily="50" charset="-128"/>
                          <a:cs typeface="Meiryo UI" pitchFamily="50" charset="-128"/>
                        </a:rPr>
                        <a:t>地方税法に定める都市計画税及び事業所税の使途とする</a:t>
                      </a:r>
                      <a:endParaRPr kumimoji="1" lang="en-US" altLang="ja-JP" sz="12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3538284932"/>
              </p:ext>
            </p:extLst>
          </p:nvPr>
        </p:nvGraphicFramePr>
        <p:xfrm>
          <a:off x="216024" y="4614088"/>
          <a:ext cx="6048673" cy="2097580"/>
        </p:xfrm>
        <a:graphic>
          <a:graphicData uri="http://schemas.openxmlformats.org/drawingml/2006/table">
            <a:tbl>
              <a:tblPr firstRow="1" bandRow="1">
                <a:tableStyleId>{93296810-A885-4BE3-A3E7-6D5BEEA58F35}</a:tableStyleId>
              </a:tblPr>
              <a:tblGrid>
                <a:gridCol w="969784"/>
                <a:gridCol w="830416"/>
                <a:gridCol w="3347607"/>
                <a:gridCol w="900866"/>
              </a:tblGrid>
              <a:tr h="288032">
                <a:tc>
                  <a:txBody>
                    <a:bodyPr/>
                    <a:lstStyle/>
                    <a:p>
                      <a:endParaRPr kumimoji="1" lang="ja-JP" altLang="en-US" sz="1200" b="0" dirty="0">
                        <a:solidFill>
                          <a:schemeClr val="tx1"/>
                        </a:solidFill>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配分先</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充当事業</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充当額</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290531">
                <a:tc rowSpan="2">
                  <a:txBody>
                    <a:bodyPr/>
                    <a:lstStyle/>
                    <a:p>
                      <a:pPr algn="ctr"/>
                      <a:r>
                        <a:rPr kumimoji="1" lang="ja-JP" altLang="en-US" sz="1200" b="0" dirty="0" smtClean="0">
                          <a:solidFill>
                            <a:schemeClr val="tx1"/>
                          </a:solidFill>
                        </a:rPr>
                        <a:t>都市計画税</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特別区</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r>
                        <a:rPr lang="ja-JP" altLang="en-US" sz="1200" dirty="0" smtClean="0">
                          <a:latin typeface="Meiryo UI" pitchFamily="50" charset="-128"/>
                          <a:ea typeface="Meiryo UI" pitchFamily="50" charset="-128"/>
                          <a:cs typeface="Meiryo UI" pitchFamily="50" charset="-128"/>
                        </a:rPr>
                        <a:t>街路・再開発・区画整理・都市公園</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rPr>
                        <a:t>285</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290531">
                <a:tc vMerge="1">
                  <a:txBody>
                    <a:bodyPr/>
                    <a:lstStyle/>
                    <a:p>
                      <a:endParaRPr kumimoji="1" lang="ja-JP" altLang="en-US" sz="1200" b="0" dirty="0">
                        <a:solidFill>
                          <a:schemeClr val="tx1"/>
                        </a:solidFill>
                      </a:endParaRPr>
                    </a:p>
                  </a:txBody>
                  <a:tcPr/>
                </a:tc>
                <a:tc>
                  <a:txBody>
                    <a:bodyPr/>
                    <a:lstStyle/>
                    <a:p>
                      <a:pPr algn="ctr"/>
                      <a:r>
                        <a:rPr kumimoji="1" lang="ja-JP" altLang="en-US" sz="1200" b="0" dirty="0" smtClean="0">
                          <a:solidFill>
                            <a:schemeClr val="tx1"/>
                          </a:solidFill>
                        </a:rPr>
                        <a:t>大阪府</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r>
                        <a:rPr lang="ja-JP" altLang="en-US" sz="1200" dirty="0" smtClean="0">
                          <a:latin typeface="Meiryo UI" pitchFamily="50" charset="-128"/>
                          <a:ea typeface="Meiryo UI" pitchFamily="50" charset="-128"/>
                          <a:cs typeface="Meiryo UI" pitchFamily="50" charset="-128"/>
                        </a:rPr>
                        <a:t>街路・都市公園・下水道・高速道路</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rPr>
                        <a:t>266</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484218">
                <a:tc rowSpan="2">
                  <a:txBody>
                    <a:bodyPr/>
                    <a:lstStyle/>
                    <a:p>
                      <a:pPr algn="ctr"/>
                      <a:r>
                        <a:rPr kumimoji="1" lang="ja-JP" altLang="en-US" sz="1200" b="0" dirty="0" smtClean="0">
                          <a:solidFill>
                            <a:schemeClr val="tx1"/>
                          </a:solidFill>
                        </a:rPr>
                        <a:t>事業所税</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特別区</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sym typeface="Wingdings" pitchFamily="2" charset="2"/>
                        </a:rPr>
                        <a:t>河川・橋りょう・スポーツ施設・</a:t>
                      </a:r>
                      <a:r>
                        <a:rPr lang="ja-JP" altLang="en-US" sz="1200" dirty="0" smtClean="0">
                          <a:latin typeface="Meiryo UI" pitchFamily="50" charset="-128"/>
                          <a:ea typeface="Meiryo UI" pitchFamily="50" charset="-128"/>
                          <a:cs typeface="Meiryo UI" pitchFamily="50" charset="-128"/>
                        </a:rPr>
                        <a:t>公園</a:t>
                      </a:r>
                      <a:r>
                        <a:rPr kumimoji="1" lang="ja-JP" altLang="en-US" sz="1200" dirty="0" smtClean="0">
                          <a:latin typeface="Meiryo UI" pitchFamily="50" charset="-128"/>
                          <a:ea typeface="Meiryo UI" pitchFamily="50" charset="-128"/>
                          <a:cs typeface="Meiryo UI" pitchFamily="50" charset="-128"/>
                          <a:sym typeface="Wingdings" pitchFamily="2" charset="2"/>
                        </a:rPr>
                        <a:t>・廃棄物処理施設・社会福祉施設・児童福祉施設</a:t>
                      </a:r>
                      <a:r>
                        <a:rPr lang="ja-JP" altLang="en-US" sz="1200" dirty="0" smtClean="0">
                          <a:latin typeface="Meiryo UI" pitchFamily="50" charset="-128"/>
                          <a:ea typeface="Meiryo UI" pitchFamily="50" charset="-128"/>
                          <a:cs typeface="Meiryo UI" pitchFamily="50" charset="-128"/>
                          <a:sym typeface="Wingdings" pitchFamily="2" charset="2"/>
                        </a:rPr>
                        <a:t>・学校施設・社会教育施設・高速</a:t>
                      </a:r>
                      <a:r>
                        <a:rPr lang="ja-JP" altLang="en-US" sz="1200" dirty="0" smtClean="0">
                          <a:solidFill>
                            <a:schemeClr val="tx1"/>
                          </a:solidFill>
                          <a:latin typeface="Meiryo UI" pitchFamily="50" charset="-128"/>
                          <a:ea typeface="Meiryo UI" pitchFamily="50" charset="-128"/>
                          <a:cs typeface="Meiryo UI" pitchFamily="50" charset="-128"/>
                          <a:sym typeface="Wingdings" pitchFamily="2" charset="2"/>
                        </a:rPr>
                        <a:t>鉄道</a:t>
                      </a:r>
                      <a:r>
                        <a:rPr lang="en-US" altLang="ja-JP" sz="900" dirty="0" smtClean="0">
                          <a:solidFill>
                            <a:schemeClr val="tx1"/>
                          </a:solidFill>
                          <a:latin typeface="Meiryo UI" pitchFamily="50" charset="-128"/>
                          <a:ea typeface="Meiryo UI" pitchFamily="50" charset="-128"/>
                          <a:cs typeface="Meiryo UI" pitchFamily="50" charset="-128"/>
                          <a:sym typeface="Wingdings" pitchFamily="2" charset="2"/>
                        </a:rPr>
                        <a:t>(</a:t>
                      </a:r>
                      <a:r>
                        <a:rPr lang="ja-JP" altLang="en-US" sz="900" dirty="0" smtClean="0">
                          <a:solidFill>
                            <a:schemeClr val="tx1"/>
                          </a:solidFill>
                          <a:latin typeface="Meiryo UI" pitchFamily="50" charset="-128"/>
                          <a:ea typeface="Meiryo UI" pitchFamily="50" charset="-128"/>
                          <a:cs typeface="Meiryo UI" pitchFamily="50" charset="-128"/>
                          <a:sym typeface="Wingdings" pitchFamily="2" charset="2"/>
                        </a:rPr>
                        <a:t>地下鉄エレベーター設置補助等</a:t>
                      </a:r>
                      <a:r>
                        <a:rPr lang="en-US" altLang="ja-JP" sz="900" dirty="0" smtClean="0">
                          <a:solidFill>
                            <a:schemeClr val="tx1"/>
                          </a:solidFill>
                          <a:latin typeface="Meiryo UI" pitchFamily="50" charset="-128"/>
                          <a:ea typeface="Meiryo UI" pitchFamily="50" charset="-128"/>
                          <a:cs typeface="Meiryo UI" pitchFamily="50" charset="-128"/>
                          <a:sym typeface="Wingdings" pitchFamily="2" charset="2"/>
                        </a:rPr>
                        <a:t>)</a:t>
                      </a:r>
                      <a:endParaRPr kumimoji="1" lang="ja-JP" altLang="en-US" sz="1200" b="0" dirty="0" smtClean="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sng" dirty="0" smtClean="0">
                          <a:solidFill>
                            <a:schemeClr val="tx1"/>
                          </a:solidFill>
                        </a:rPr>
                        <a:t>111</a:t>
                      </a:r>
                      <a:r>
                        <a:rPr kumimoji="1" lang="ja-JP" altLang="en-US" sz="1200" b="0" u="sng" dirty="0" smtClean="0">
                          <a:solidFill>
                            <a:schemeClr val="tx1"/>
                          </a:solidFill>
                        </a:rPr>
                        <a:t>億円</a:t>
                      </a:r>
                      <a:endParaRPr kumimoji="1" lang="en-US" altLang="ja-JP" sz="1200" b="0" u="sng" dirty="0" smtClean="0">
                        <a:solidFill>
                          <a:schemeClr val="tx1"/>
                        </a:solidFill>
                      </a:endParaRPr>
                    </a:p>
                    <a:p>
                      <a:pPr marL="0" marR="0" indent="0" algn="r" defTabSz="914400" rtl="0" eaLnBrk="1" fontAlgn="auto" latinLnBrk="0" hangingPunct="1">
                        <a:lnSpc>
                          <a:spcPct val="100000"/>
                        </a:lnSpc>
                        <a:spcBef>
                          <a:spcPts val="0"/>
                        </a:spcBef>
                        <a:spcAft>
                          <a:spcPts val="0"/>
                        </a:spcAft>
                        <a:buClrTx/>
                        <a:buSzTx/>
                        <a:buFontTx/>
                        <a:buNone/>
                        <a:tabLst/>
                        <a:defRPr/>
                      </a:pPr>
                      <a:endParaRPr kumimoji="1" lang="ja-JP" altLang="en-US" sz="1200" b="0" dirty="0" smtClean="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588406">
                <a:tc vMerge="1">
                  <a:txBody>
                    <a:bodyPr/>
                    <a:lstStyle/>
                    <a:p>
                      <a:endParaRPr kumimoji="1" lang="ja-JP" altLang="en-US" sz="1200" b="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大阪府</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indent="0">
                        <a:lnSpc>
                          <a:spcPts val="1600"/>
                        </a:lnSpc>
                        <a:spcBef>
                          <a:spcPts val="300"/>
                        </a:spcBef>
                      </a:pPr>
                      <a:r>
                        <a:rPr kumimoji="1" lang="ja-JP" altLang="en-US" sz="1200" u="sng" dirty="0" smtClean="0">
                          <a:solidFill>
                            <a:schemeClr val="tx1"/>
                          </a:solidFill>
                          <a:latin typeface="Meiryo UI" pitchFamily="50" charset="-128"/>
                          <a:ea typeface="Meiryo UI" pitchFamily="50" charset="-128"/>
                          <a:cs typeface="Meiryo UI" pitchFamily="50" charset="-128"/>
                          <a:sym typeface="Wingdings" pitchFamily="2" charset="2"/>
                        </a:rPr>
                        <a:t>河川・</a:t>
                      </a:r>
                      <a:r>
                        <a:rPr kumimoji="1" lang="ja-JP" altLang="en-US" sz="1200" dirty="0" smtClean="0">
                          <a:solidFill>
                            <a:schemeClr val="tx1"/>
                          </a:solidFill>
                          <a:latin typeface="Meiryo UI" pitchFamily="50" charset="-128"/>
                          <a:ea typeface="Meiryo UI" pitchFamily="50" charset="-128"/>
                          <a:cs typeface="Meiryo UI" pitchFamily="50" charset="-128"/>
                          <a:sym typeface="Wingdings" pitchFamily="2" charset="2"/>
                        </a:rPr>
                        <a:t>橋りょう・</a:t>
                      </a:r>
                      <a:r>
                        <a:rPr lang="ja-JP" altLang="en-US" sz="1200" dirty="0" smtClean="0">
                          <a:solidFill>
                            <a:schemeClr val="tx1"/>
                          </a:solidFill>
                          <a:latin typeface="Meiryo UI" pitchFamily="50" charset="-128"/>
                          <a:ea typeface="Meiryo UI" pitchFamily="50" charset="-128"/>
                          <a:cs typeface="Meiryo UI" pitchFamily="50" charset="-128"/>
                          <a:sym typeface="Wingdings" pitchFamily="2" charset="2"/>
                        </a:rPr>
                        <a:t>文化推進施策・スポーツ施設・</a:t>
                      </a:r>
                      <a:r>
                        <a:rPr lang="ja-JP" altLang="en-US" sz="1200" dirty="0" smtClean="0">
                          <a:solidFill>
                            <a:schemeClr val="tx1"/>
                          </a:solidFill>
                          <a:latin typeface="Meiryo UI" pitchFamily="50" charset="-128"/>
                          <a:ea typeface="Meiryo UI" pitchFamily="50" charset="-128"/>
                          <a:cs typeface="Meiryo UI" pitchFamily="50" charset="-128"/>
                        </a:rPr>
                        <a:t>公園</a:t>
                      </a:r>
                      <a:r>
                        <a:rPr lang="ja-JP" altLang="en-US" sz="1200" dirty="0" smtClean="0">
                          <a:solidFill>
                            <a:schemeClr val="tx1"/>
                          </a:solidFill>
                          <a:latin typeface="Meiryo UI" pitchFamily="50" charset="-128"/>
                          <a:ea typeface="Meiryo UI" pitchFamily="50" charset="-128"/>
                          <a:cs typeface="Meiryo UI" pitchFamily="50" charset="-128"/>
                          <a:sym typeface="Wingdings" pitchFamily="2" charset="2"/>
                        </a:rPr>
                        <a:t>・下水道</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sng" dirty="0" smtClean="0">
                          <a:solidFill>
                            <a:schemeClr val="tx1"/>
                          </a:solidFill>
                        </a:rPr>
                        <a:t>157</a:t>
                      </a:r>
                      <a:r>
                        <a:rPr kumimoji="1" lang="ja-JP" altLang="en-US" sz="1200" b="0" u="sng" dirty="0" smtClean="0">
                          <a:solidFill>
                            <a:schemeClr val="tx1"/>
                          </a:solidFill>
                        </a:rPr>
                        <a:t>億円</a:t>
                      </a:r>
                      <a:endParaRPr kumimoji="1" lang="en-US" altLang="ja-JP" sz="1200" b="0" u="sng" dirty="0" smtClean="0">
                        <a:solidFill>
                          <a:schemeClr val="tx1"/>
                        </a:solidFill>
                      </a:endParaRPr>
                    </a:p>
                    <a:p>
                      <a:pPr marL="0" marR="0" indent="0" algn="r" defTabSz="914400" rtl="0" eaLnBrk="1" fontAlgn="auto" latinLnBrk="0" hangingPunct="1">
                        <a:lnSpc>
                          <a:spcPct val="100000"/>
                        </a:lnSpc>
                        <a:spcBef>
                          <a:spcPts val="0"/>
                        </a:spcBef>
                        <a:spcAft>
                          <a:spcPts val="0"/>
                        </a:spcAft>
                        <a:buClrTx/>
                        <a:buSzTx/>
                        <a:buFontTx/>
                        <a:buNone/>
                        <a:tabLst/>
                        <a:defRPr/>
                      </a:pPr>
                      <a:endParaRPr kumimoji="1" lang="ja-JP" altLang="en-US" sz="1200" b="0" dirty="0" smtClean="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bl>
          </a:graphicData>
        </a:graphic>
      </p:graphicFrame>
      <p:sp>
        <p:nvSpPr>
          <p:cNvPr id="19" name="テキスト ボックス 18"/>
          <p:cNvSpPr txBox="1"/>
          <p:nvPr/>
        </p:nvSpPr>
        <p:spPr>
          <a:xfrm>
            <a:off x="72008" y="4316478"/>
            <a:ext cx="6681192" cy="307777"/>
          </a:xfrm>
          <a:prstGeom prst="rect">
            <a:avLst/>
          </a:prstGeom>
          <a:noFill/>
        </p:spPr>
        <p:txBody>
          <a:bodyPr wrap="square" rtlCol="0">
            <a:spAutoFit/>
          </a:bodyPr>
          <a:lstStyle/>
          <a:p>
            <a:pPr marL="285750" indent="-285750">
              <a:spcBef>
                <a:spcPts val="600"/>
              </a:spcBef>
            </a:pPr>
            <a:r>
              <a:rPr lang="ja-JP" altLang="en-US" sz="1400" b="1" dirty="0" smtClean="0">
                <a:solidFill>
                  <a:prstClr val="black"/>
                </a:solidFill>
                <a:latin typeface="Meiryo UI" pitchFamily="50" charset="-128"/>
                <a:ea typeface="Meiryo UI" pitchFamily="50" charset="-128"/>
                <a:cs typeface="Meiryo UI" pitchFamily="50" charset="-128"/>
              </a:rPr>
              <a:t>（２）目的税二税の充当事業を特別区と大阪府に配分</a:t>
            </a:r>
            <a:r>
              <a:rPr lang="ja-JP" altLang="en-US" sz="1050" b="1" spc="-150" dirty="0" smtClean="0">
                <a:solidFill>
                  <a:prstClr val="black"/>
                </a:solidFill>
                <a:latin typeface="Meiryo UI" pitchFamily="50" charset="-128"/>
                <a:ea typeface="Meiryo UI" pitchFamily="50" charset="-128"/>
                <a:cs typeface="Meiryo UI" pitchFamily="50" charset="-128"/>
              </a:rPr>
              <a:t>（</a:t>
            </a:r>
            <a:r>
              <a:rPr lang="en-US" altLang="ja-JP" sz="1050" b="1" spc="-150" dirty="0" smtClean="0">
                <a:solidFill>
                  <a:prstClr val="black"/>
                </a:solidFill>
                <a:latin typeface="Meiryo UI" pitchFamily="50" charset="-128"/>
                <a:ea typeface="Meiryo UI" pitchFamily="50" charset="-128"/>
                <a:cs typeface="Meiryo UI" pitchFamily="50" charset="-128"/>
              </a:rPr>
              <a:t>H27</a:t>
            </a:r>
            <a:r>
              <a:rPr lang="ja-JP" altLang="en-US" sz="1050" b="1" spc="-150" dirty="0" smtClean="0">
                <a:solidFill>
                  <a:prstClr val="black"/>
                </a:solidFill>
                <a:latin typeface="Meiryo UI" pitchFamily="50" charset="-128"/>
                <a:ea typeface="Meiryo UI" pitchFamily="50" charset="-128"/>
                <a:cs typeface="Meiryo UI" pitchFamily="50" charset="-128"/>
              </a:rPr>
              <a:t>年度決算ベース試算）</a:t>
            </a:r>
            <a:endParaRPr lang="en-US" altLang="ja-JP" sz="1050" spc="-150" dirty="0" smtClean="0">
              <a:solidFill>
                <a:prstClr val="black"/>
              </a:solidFill>
              <a:latin typeface="Meiryo UI" pitchFamily="50" charset="-128"/>
              <a:ea typeface="Meiryo UI" pitchFamily="50" charset="-128"/>
              <a:cs typeface="Meiryo UI"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2031318016"/>
              </p:ext>
            </p:extLst>
          </p:nvPr>
        </p:nvGraphicFramePr>
        <p:xfrm>
          <a:off x="6465169" y="2348884"/>
          <a:ext cx="3240359" cy="4087980"/>
        </p:xfrm>
        <a:graphic>
          <a:graphicData uri="http://schemas.openxmlformats.org/drawingml/2006/table">
            <a:tbl>
              <a:tblPr firstRow="1" bandRow="1">
                <a:tableStyleId>{93296810-A885-4BE3-A3E7-6D5BEEA58F35}</a:tableStyleId>
              </a:tblPr>
              <a:tblGrid>
                <a:gridCol w="575115"/>
                <a:gridCol w="691327"/>
                <a:gridCol w="674571"/>
                <a:gridCol w="647005"/>
                <a:gridCol w="652341"/>
              </a:tblGrid>
              <a:tr h="576060">
                <a:tc gridSpan="2">
                  <a:txBody>
                    <a:bodyPr/>
                    <a:lstStyle/>
                    <a:p>
                      <a:pPr algn="ct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h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200" b="0" dirty="0" smtClean="0">
                          <a:latin typeface="Meiryo UI" pitchFamily="50" charset="-128"/>
                          <a:ea typeface="Meiryo UI" pitchFamily="50" charset="-128"/>
                          <a:cs typeface="Meiryo UI" pitchFamily="50" charset="-128"/>
                        </a:rPr>
                        <a:t>都市</a:t>
                      </a:r>
                      <a:endParaRPr kumimoji="1" lang="en-US" altLang="ja-JP" sz="1200" b="0" dirty="0" smtClean="0">
                        <a:latin typeface="Meiryo UI" pitchFamily="50" charset="-128"/>
                        <a:ea typeface="Meiryo UI" pitchFamily="50" charset="-128"/>
                        <a:cs typeface="Meiryo UI" pitchFamily="50" charset="-128"/>
                      </a:endParaRPr>
                    </a:p>
                    <a:p>
                      <a:pPr algn="ctr"/>
                      <a:r>
                        <a:rPr kumimoji="1" lang="ja-JP" altLang="en-US" sz="1200" b="0" dirty="0" smtClean="0">
                          <a:latin typeface="Meiryo UI" pitchFamily="50" charset="-128"/>
                          <a:ea typeface="Meiryo UI" pitchFamily="50" charset="-128"/>
                          <a:cs typeface="Meiryo UI" pitchFamily="50" charset="-128"/>
                        </a:rPr>
                        <a:t>計画税</a:t>
                      </a:r>
                      <a:endParaRPr kumimoji="1" lang="ja-JP" altLang="en-US" sz="1200" b="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itchFamily="50" charset="-128"/>
                          <a:ea typeface="Meiryo UI" pitchFamily="50" charset="-128"/>
                          <a:cs typeface="Meiryo UI" pitchFamily="50" charset="-128"/>
                        </a:rPr>
                        <a:t>事業</a:t>
                      </a:r>
                      <a:endParaRPr kumimoji="1" lang="en-US" altLang="ja-JP" sz="1200" b="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itchFamily="50" charset="-128"/>
                          <a:ea typeface="Meiryo UI" pitchFamily="50" charset="-128"/>
                          <a:cs typeface="Meiryo UI" pitchFamily="50" charset="-128"/>
                        </a:rPr>
                        <a:t>所税</a:t>
                      </a:r>
                      <a:endParaRPr kumimoji="1" lang="ja-JP" altLang="en-US" sz="1200" b="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200" b="1" dirty="0" smtClean="0">
                          <a:latin typeface="Meiryo UI" pitchFamily="50" charset="-128"/>
                          <a:ea typeface="Meiryo UI" pitchFamily="50" charset="-128"/>
                          <a:cs typeface="Meiryo UI" pitchFamily="50" charset="-128"/>
                        </a:rPr>
                        <a:t>配分</a:t>
                      </a:r>
                      <a:endParaRPr kumimoji="1" lang="en-US" altLang="ja-JP" sz="1200" b="1" dirty="0" smtClean="0">
                        <a:latin typeface="Meiryo UI" pitchFamily="50" charset="-128"/>
                        <a:ea typeface="Meiryo UI" pitchFamily="50" charset="-128"/>
                        <a:cs typeface="Meiryo UI" pitchFamily="50" charset="-128"/>
                      </a:endParaRPr>
                    </a:p>
                    <a:p>
                      <a:pPr algn="ctr"/>
                      <a:r>
                        <a:rPr kumimoji="1" lang="ja-JP" altLang="en-US" sz="1200" b="1" dirty="0" smtClean="0">
                          <a:latin typeface="Meiryo UI" pitchFamily="50" charset="-128"/>
                          <a:ea typeface="Meiryo UI" pitchFamily="50" charset="-128"/>
                          <a:cs typeface="Meiryo UI" pitchFamily="50" charset="-128"/>
                        </a:rPr>
                        <a:t>割合</a:t>
                      </a:r>
                      <a:endParaRPr kumimoji="1" lang="ja-JP" altLang="en-US" sz="1200" b="1"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ja-JP" altLang="en-US" sz="1200" dirty="0" smtClean="0">
                          <a:latin typeface="Meiryo UI" pitchFamily="50" charset="-128"/>
                          <a:ea typeface="Meiryo UI" pitchFamily="50" charset="-128"/>
                          <a:cs typeface="Meiryo UI" pitchFamily="50" charset="-128"/>
                        </a:rPr>
                        <a:t>Ｈ</a:t>
                      </a:r>
                      <a:r>
                        <a:rPr kumimoji="1" lang="en-US" altLang="ja-JP" sz="1200" dirty="0" smtClean="0">
                          <a:latin typeface="Meiryo UI" pitchFamily="50" charset="-128"/>
                          <a:ea typeface="Meiryo UI" pitchFamily="50" charset="-128"/>
                          <a:cs typeface="Meiryo UI" pitchFamily="50" charset="-128"/>
                        </a:rPr>
                        <a:t>25</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chemeClr val="tx1"/>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chemeClr val="tx1"/>
                          </a:solidFill>
                          <a:latin typeface="Meiryo UI"/>
                        </a:rPr>
                        <a:t>50%</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75%</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a:solidFill>
                            <a:srgbClr val="000000"/>
                          </a:solidFill>
                          <a:latin typeface="Meiryo UI"/>
                        </a:rPr>
                        <a:t>5</a:t>
                      </a:r>
                      <a:r>
                        <a:rPr lang="en-US" altLang="ja-JP" sz="1200" b="1" i="0" u="none" strike="noStrike" dirty="0" smtClean="0">
                          <a:solidFill>
                            <a:srgbClr val="000000"/>
                          </a:solidFill>
                          <a:latin typeface="Meiryo UI"/>
                        </a:rPr>
                        <a:t>8</a:t>
                      </a:r>
                      <a:r>
                        <a:rPr lang="en-US" altLang="ja-JP" sz="1200" b="1" i="0" u="none" strike="noStrike" dirty="0">
                          <a:solidFill>
                            <a:srgbClr val="000000"/>
                          </a:solidFill>
                          <a:latin typeface="Meiryo UI"/>
                        </a:rPr>
                        <a:t>%</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chemeClr val="tx1"/>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chemeClr val="tx1"/>
                          </a:solidFill>
                          <a:latin typeface="Meiryo UI"/>
                        </a:rPr>
                        <a:t>50%</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chemeClr val="tx1"/>
                          </a:solidFill>
                          <a:latin typeface="Meiryo UI"/>
                        </a:rPr>
                        <a:t>25%</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chemeClr val="tx1"/>
                          </a:solidFill>
                          <a:latin typeface="Meiryo UI"/>
                        </a:rPr>
                        <a:t>42%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ja-JP" altLang="en-US" sz="1200" dirty="0" smtClean="0">
                          <a:latin typeface="Meiryo UI" pitchFamily="50" charset="-128"/>
                          <a:ea typeface="Meiryo UI" pitchFamily="50" charset="-128"/>
                          <a:cs typeface="Meiryo UI" pitchFamily="50" charset="-128"/>
                        </a:rPr>
                        <a:t>Ｈ</a:t>
                      </a:r>
                      <a:r>
                        <a:rPr kumimoji="1" lang="en-US" altLang="ja-JP" sz="1200" dirty="0" smtClean="0">
                          <a:latin typeface="Meiryo UI" pitchFamily="50" charset="-128"/>
                          <a:ea typeface="Meiryo UI" pitchFamily="50" charset="-128"/>
                          <a:cs typeface="Meiryo UI" pitchFamily="50" charset="-128"/>
                        </a:rPr>
                        <a:t>26</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chemeClr val="tx1"/>
                          </a:solidFill>
                          <a:latin typeface="Meiryo UI"/>
                        </a:rPr>
                        <a:t>51%</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chemeClr val="tx1"/>
                          </a:solidFill>
                          <a:latin typeface="Meiryo UI"/>
                        </a:rPr>
                        <a:t>68%</a:t>
                      </a:r>
                    </a:p>
                    <a:p>
                      <a:pPr algn="ctr" rtl="0" fontAlgn="ctr"/>
                      <a:endParaRPr lang="en-US" altLang="ja-JP" sz="1000" b="0" i="0" u="none" strike="noStrike" dirty="0">
                        <a:solidFill>
                          <a:schemeClr val="tx1"/>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chemeClr val="tx1"/>
                          </a:solidFill>
                          <a:latin typeface="Meiryo UI"/>
                        </a:rPr>
                        <a:t>57%</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chemeClr val="tx1"/>
                          </a:solidFill>
                          <a:latin typeface="Meiryo UI"/>
                        </a:rPr>
                        <a:t>49%</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chemeClr val="tx1"/>
                          </a:solidFill>
                          <a:latin typeface="Meiryo UI"/>
                        </a:rPr>
                        <a:t>32%</a:t>
                      </a:r>
                    </a:p>
                    <a:p>
                      <a:pPr algn="ctr" rtl="0" fontAlgn="ctr"/>
                      <a:endParaRPr lang="en-US" altLang="ja-JP" sz="1000" b="0" i="0" u="none" strike="noStrike" dirty="0">
                        <a:solidFill>
                          <a:schemeClr val="tx1"/>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chemeClr val="tx1"/>
                          </a:solidFill>
                          <a:latin typeface="Meiryo UI"/>
                        </a:rPr>
                        <a:t>43%</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ja-JP" altLang="en-US" sz="1200" dirty="0" smtClean="0">
                          <a:latin typeface="Meiryo UI" pitchFamily="50" charset="-128"/>
                          <a:ea typeface="Meiryo UI" pitchFamily="50" charset="-128"/>
                          <a:cs typeface="Meiryo UI" pitchFamily="50" charset="-128"/>
                        </a:rPr>
                        <a:t>Ｈ</a:t>
                      </a:r>
                      <a:r>
                        <a:rPr kumimoji="1" lang="en-US" altLang="ja-JP" sz="1200" dirty="0" smtClean="0">
                          <a:latin typeface="Meiryo UI" pitchFamily="50" charset="-128"/>
                          <a:ea typeface="Meiryo UI" pitchFamily="50" charset="-128"/>
                          <a:cs typeface="Meiryo UI" pitchFamily="50" charset="-128"/>
                        </a:rPr>
                        <a:t>27</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chemeClr val="tx1"/>
                          </a:solidFill>
                          <a:latin typeface="Meiryo UI"/>
                        </a:rPr>
                        <a:t>52%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chemeClr val="tx1"/>
                          </a:solidFill>
                          <a:latin typeface="Meiryo UI"/>
                        </a:rPr>
                        <a:t>41%</a:t>
                      </a:r>
                    </a:p>
                    <a:p>
                      <a:pPr algn="ctr" rtl="0" fontAlgn="ctr"/>
                      <a:endParaRPr lang="en-US" altLang="ja-JP" sz="1000" b="0" i="0" u="none" strike="noStrike" dirty="0">
                        <a:solidFill>
                          <a:schemeClr val="tx1"/>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chemeClr val="tx1"/>
                          </a:solidFill>
                          <a:latin typeface="Meiryo UI"/>
                        </a:rPr>
                        <a:t>48%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chemeClr val="tx1"/>
                          </a:solidFill>
                          <a:latin typeface="Meiryo UI"/>
                        </a:rPr>
                        <a:t>48%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chemeClr val="tx1"/>
                          </a:solidFill>
                          <a:latin typeface="Meiryo UI"/>
                        </a:rPr>
                        <a:t>59%</a:t>
                      </a:r>
                    </a:p>
                    <a:p>
                      <a:pPr algn="ctr" rtl="0" fontAlgn="ctr"/>
                      <a:endParaRPr lang="en-US" altLang="ja-JP" sz="1000" b="0" i="0" u="none" strike="noStrike" dirty="0">
                        <a:solidFill>
                          <a:schemeClr val="tx1"/>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a:solidFill>
                            <a:schemeClr val="tx1"/>
                          </a:solidFill>
                          <a:latin typeface="Meiryo UI"/>
                        </a:rPr>
                        <a:t>52%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en-US" altLang="ja-JP" sz="1200" dirty="0" smtClean="0">
                          <a:latin typeface="Meiryo UI" pitchFamily="50" charset="-128"/>
                          <a:ea typeface="Meiryo UI" pitchFamily="50" charset="-128"/>
                          <a:cs typeface="Meiryo UI" pitchFamily="50" charset="-128"/>
                        </a:rPr>
                        <a:t>3</a:t>
                      </a:r>
                      <a:r>
                        <a:rPr kumimoji="1" lang="ja-JP" altLang="en-US" sz="1200" dirty="0" smtClean="0">
                          <a:latin typeface="Meiryo UI" pitchFamily="50" charset="-128"/>
                          <a:ea typeface="Meiryo UI" pitchFamily="50" charset="-128"/>
                          <a:cs typeface="Meiryo UI" pitchFamily="50" charset="-128"/>
                        </a:rPr>
                        <a:t>年</a:t>
                      </a:r>
                      <a:endParaRPr kumimoji="1" lang="en-US" altLang="ja-JP" sz="1200" dirty="0" smtClean="0">
                        <a:latin typeface="Meiryo UI" pitchFamily="50" charset="-128"/>
                        <a:ea typeface="Meiryo UI" pitchFamily="50" charset="-128"/>
                        <a:cs typeface="Meiryo UI" pitchFamily="50" charset="-128"/>
                      </a:endParaRPr>
                    </a:p>
                    <a:p>
                      <a:pPr algn="ctr"/>
                      <a:r>
                        <a:rPr kumimoji="1" lang="ja-JP" altLang="en-US" sz="1200" dirty="0" smtClean="0">
                          <a:latin typeface="Meiryo UI" pitchFamily="50" charset="-128"/>
                          <a:ea typeface="Meiryo UI" pitchFamily="50" charset="-128"/>
                          <a:cs typeface="Meiryo UI" pitchFamily="50" charset="-128"/>
                        </a:rPr>
                        <a:t>平均</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chemeClr val="tx1"/>
                          </a:solidFill>
                          <a:latin typeface="Meiryo UI"/>
                        </a:rPr>
                        <a:t>51%</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chemeClr val="tx1"/>
                          </a:solidFill>
                          <a:latin typeface="Meiryo UI"/>
                        </a:rPr>
                        <a:t>61%</a:t>
                      </a:r>
                    </a:p>
                    <a:p>
                      <a:pPr algn="ctr" rtl="0" fontAlgn="ctr"/>
                      <a:endParaRPr lang="en-US" altLang="ja-JP" sz="1000" b="0" i="0" u="none" strike="noStrike" dirty="0">
                        <a:solidFill>
                          <a:schemeClr val="tx1"/>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a:solidFill>
                            <a:schemeClr val="tx1"/>
                          </a:solidFill>
                          <a:latin typeface="Meiryo UI"/>
                        </a:rPr>
                        <a:t>54%</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chemeClr val="tx1"/>
                          </a:solidFill>
                          <a:latin typeface="Meiryo UI"/>
                        </a:rPr>
                        <a:t>49%</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chemeClr val="tx1"/>
                          </a:solidFill>
                          <a:latin typeface="Meiryo UI"/>
                        </a:rPr>
                        <a:t>39%</a:t>
                      </a:r>
                    </a:p>
                    <a:p>
                      <a:pPr algn="ctr" rtl="0" fontAlgn="ctr"/>
                      <a:endParaRPr lang="en-US" altLang="ja-JP" sz="1000" b="0" i="0" u="none" strike="noStrike" dirty="0">
                        <a:solidFill>
                          <a:schemeClr val="tx1"/>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a:solidFill>
                            <a:schemeClr val="tx1"/>
                          </a:solidFill>
                          <a:latin typeface="Meiryo UI"/>
                        </a:rPr>
                        <a:t>46%</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bl>
          </a:graphicData>
        </a:graphic>
      </p:graphicFrame>
      <p:sp>
        <p:nvSpPr>
          <p:cNvPr id="22" name="テキスト ボックス 21"/>
          <p:cNvSpPr txBox="1"/>
          <p:nvPr/>
        </p:nvSpPr>
        <p:spPr>
          <a:xfrm>
            <a:off x="6259024" y="2097151"/>
            <a:ext cx="3096344" cy="276999"/>
          </a:xfrm>
          <a:prstGeom prst="rect">
            <a:avLst/>
          </a:prstGeom>
          <a:noFill/>
        </p:spPr>
        <p:txBody>
          <a:bodyPr wrap="square" rtlCol="0">
            <a:spAutoFit/>
          </a:bodyPr>
          <a:lstStyle/>
          <a:p>
            <a:pPr marL="285750" indent="-285750">
              <a:spcBef>
                <a:spcPts val="600"/>
              </a:spcBef>
            </a:pPr>
            <a:r>
              <a:rPr lang="ja-JP" altLang="en-US" sz="1200" b="1" dirty="0" smtClean="0">
                <a:solidFill>
                  <a:prstClr val="black"/>
                </a:solidFill>
                <a:latin typeface="Meiryo UI" pitchFamily="50" charset="-128"/>
                <a:ea typeface="Meiryo UI" pitchFamily="50" charset="-128"/>
                <a:cs typeface="Meiryo UI" pitchFamily="50" charset="-128"/>
              </a:rPr>
              <a:t>（参考）過去</a:t>
            </a:r>
            <a:r>
              <a:rPr lang="en-US" altLang="ja-JP" sz="1200" b="1" dirty="0" smtClean="0">
                <a:solidFill>
                  <a:prstClr val="black"/>
                </a:solidFill>
                <a:latin typeface="Meiryo UI" pitchFamily="50" charset="-128"/>
                <a:ea typeface="Meiryo UI" pitchFamily="50" charset="-128"/>
                <a:cs typeface="Meiryo UI" pitchFamily="50" charset="-128"/>
              </a:rPr>
              <a:t>3</a:t>
            </a:r>
            <a:r>
              <a:rPr lang="ja-JP" altLang="en-US" sz="1200" b="1" dirty="0" smtClean="0">
                <a:solidFill>
                  <a:prstClr val="black"/>
                </a:solidFill>
                <a:latin typeface="Meiryo UI" pitchFamily="50" charset="-128"/>
                <a:ea typeface="Meiryo UI" pitchFamily="50" charset="-128"/>
                <a:cs typeface="Meiryo UI" pitchFamily="50" charset="-128"/>
              </a:rPr>
              <a:t>年間の実績</a:t>
            </a:r>
            <a:endParaRPr lang="en-US" altLang="ja-JP" sz="1200" dirty="0" smtClean="0">
              <a:solidFill>
                <a:prstClr val="black"/>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6393160" y="6468335"/>
            <a:ext cx="3512840" cy="230832"/>
          </a:xfrm>
          <a:prstGeom prst="rect">
            <a:avLst/>
          </a:prstGeom>
          <a:noFill/>
        </p:spPr>
        <p:txBody>
          <a:bodyPr wrap="square" rtlCol="0">
            <a:spAutoFit/>
          </a:bodyPr>
          <a:lstStyle/>
          <a:p>
            <a:pPr marL="285750" indent="-285750">
              <a:spcBef>
                <a:spcPts val="600"/>
              </a:spcBef>
            </a:pP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端数処理のため、平均が一致しないことがある</a:t>
            </a:r>
            <a:endParaRPr lang="en-US" altLang="ja-JP" sz="900" dirty="0" smtClean="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参考</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０</a:t>
            </a:r>
          </a:p>
        </p:txBody>
      </p:sp>
      <p:sp>
        <p:nvSpPr>
          <p:cNvPr id="12" name="テキスト ボックス 11"/>
          <p:cNvSpPr txBox="1"/>
          <p:nvPr/>
        </p:nvSpPr>
        <p:spPr>
          <a:xfrm>
            <a:off x="5403763" y="5784592"/>
            <a:ext cx="903741" cy="230832"/>
          </a:xfrm>
          <a:prstGeom prst="rect">
            <a:avLst/>
          </a:prstGeom>
          <a:noFill/>
        </p:spPr>
        <p:txBody>
          <a:bodyPr wrap="square" rtlCol="0">
            <a:spAutoFit/>
          </a:bodyPr>
          <a:lstStyle/>
          <a:p>
            <a:pPr algn="ctr"/>
            <a:r>
              <a:rPr kumimoji="1" lang="en-US" altLang="ja-JP" sz="900" i="1" dirty="0" smtClean="0">
                <a:latin typeface="Meiryo UI" pitchFamily="50" charset="-128"/>
                <a:ea typeface="Meiryo UI" pitchFamily="50" charset="-128"/>
                <a:cs typeface="Meiryo UI" pitchFamily="50" charset="-128"/>
              </a:rPr>
              <a:t>〈112</a:t>
            </a:r>
            <a:r>
              <a:rPr kumimoji="1" lang="ja-JP" altLang="en-US" sz="900" i="1" dirty="0" smtClean="0">
                <a:latin typeface="Meiryo UI" pitchFamily="50" charset="-128"/>
                <a:ea typeface="Meiryo UI" pitchFamily="50" charset="-128"/>
                <a:cs typeface="Meiryo UI" pitchFamily="50" charset="-128"/>
              </a:rPr>
              <a:t>億円</a:t>
            </a:r>
            <a:r>
              <a:rPr kumimoji="1" lang="en-US" altLang="ja-JP" sz="900" i="1" dirty="0" smtClean="0">
                <a:latin typeface="Meiryo UI" pitchFamily="50" charset="-128"/>
                <a:ea typeface="Meiryo UI" pitchFamily="50" charset="-128"/>
                <a:cs typeface="Meiryo UI" pitchFamily="50" charset="-128"/>
              </a:rPr>
              <a:t>〉</a:t>
            </a:r>
            <a:endParaRPr kumimoji="1" lang="ja-JP" altLang="en-US" sz="900" i="1" dirty="0" smtClean="0">
              <a:latin typeface="Meiryo UI" pitchFamily="50" charset="-128"/>
              <a:ea typeface="Meiryo UI" pitchFamily="50" charset="-128"/>
              <a:cs typeface="Meiryo UI" pitchFamily="50" charset="-128"/>
            </a:endParaRPr>
          </a:p>
        </p:txBody>
      </p:sp>
      <p:sp>
        <p:nvSpPr>
          <p:cNvPr id="17" name="テキスト ボックス 16"/>
          <p:cNvSpPr txBox="1"/>
          <p:nvPr/>
        </p:nvSpPr>
        <p:spPr>
          <a:xfrm>
            <a:off x="8265368" y="4010994"/>
            <a:ext cx="903741" cy="215444"/>
          </a:xfrm>
          <a:prstGeom prst="rect">
            <a:avLst/>
          </a:prstGeom>
          <a:noFill/>
        </p:spPr>
        <p:txBody>
          <a:bodyPr wrap="square" rtlCol="0">
            <a:spAutoFit/>
          </a:bodyPr>
          <a:lstStyle/>
          <a:p>
            <a:pPr algn="ctr"/>
            <a:r>
              <a:rPr kumimoji="1" lang="en-US" altLang="ja-JP" sz="800" i="1" dirty="0" smtClean="0">
                <a:latin typeface="Meiryo UI" pitchFamily="50" charset="-128"/>
                <a:ea typeface="Meiryo UI" pitchFamily="50" charset="-128"/>
                <a:cs typeface="Meiryo UI" pitchFamily="50" charset="-128"/>
              </a:rPr>
              <a:t>〈69%〉</a:t>
            </a:r>
            <a:endParaRPr kumimoji="1" lang="ja-JP" altLang="en-US" sz="800" i="1" dirty="0" smtClean="0">
              <a:latin typeface="Meiryo UI" pitchFamily="50" charset="-128"/>
              <a:ea typeface="Meiryo UI" pitchFamily="50" charset="-128"/>
              <a:cs typeface="Meiryo UI" pitchFamily="50" charset="-128"/>
            </a:endParaRPr>
          </a:p>
        </p:txBody>
      </p:sp>
      <p:sp>
        <p:nvSpPr>
          <p:cNvPr id="20" name="テキスト ボックス 19"/>
          <p:cNvSpPr txBox="1"/>
          <p:nvPr/>
        </p:nvSpPr>
        <p:spPr>
          <a:xfrm>
            <a:off x="5406587" y="6416161"/>
            <a:ext cx="903741" cy="230832"/>
          </a:xfrm>
          <a:prstGeom prst="rect">
            <a:avLst/>
          </a:prstGeom>
          <a:noFill/>
        </p:spPr>
        <p:txBody>
          <a:bodyPr wrap="square" rtlCol="0">
            <a:spAutoFit/>
          </a:bodyPr>
          <a:lstStyle/>
          <a:p>
            <a:pPr algn="ctr"/>
            <a:r>
              <a:rPr kumimoji="1" lang="en-US" altLang="ja-JP" sz="900" i="1" dirty="0" smtClean="0">
                <a:latin typeface="Meiryo UI" pitchFamily="50" charset="-128"/>
                <a:ea typeface="Meiryo UI" pitchFamily="50" charset="-128"/>
                <a:cs typeface="Meiryo UI" pitchFamily="50" charset="-128"/>
              </a:rPr>
              <a:t>〈156</a:t>
            </a:r>
            <a:r>
              <a:rPr kumimoji="1" lang="ja-JP" altLang="en-US" sz="900" i="1" dirty="0" smtClean="0">
                <a:latin typeface="Meiryo UI" pitchFamily="50" charset="-128"/>
                <a:ea typeface="Meiryo UI" pitchFamily="50" charset="-128"/>
                <a:cs typeface="Meiryo UI" pitchFamily="50" charset="-128"/>
              </a:rPr>
              <a:t>億円</a:t>
            </a:r>
            <a:r>
              <a:rPr kumimoji="1" lang="en-US" altLang="ja-JP" sz="900" i="1" dirty="0" smtClean="0">
                <a:latin typeface="Meiryo UI" pitchFamily="50" charset="-128"/>
                <a:ea typeface="Meiryo UI" pitchFamily="50" charset="-128"/>
                <a:cs typeface="Meiryo UI" pitchFamily="50" charset="-128"/>
              </a:rPr>
              <a:t>〉</a:t>
            </a:r>
            <a:endParaRPr kumimoji="1" lang="ja-JP" altLang="en-US" sz="900" i="1" dirty="0" smtClean="0">
              <a:latin typeface="Meiryo UI" pitchFamily="50" charset="-128"/>
              <a:ea typeface="Meiryo UI" pitchFamily="50" charset="-128"/>
              <a:cs typeface="Meiryo UI" pitchFamily="50" charset="-128"/>
            </a:endParaRPr>
          </a:p>
        </p:txBody>
      </p:sp>
      <p:sp>
        <p:nvSpPr>
          <p:cNvPr id="23" name="テキスト ボックス 22"/>
          <p:cNvSpPr txBox="1"/>
          <p:nvPr/>
        </p:nvSpPr>
        <p:spPr>
          <a:xfrm>
            <a:off x="8266667" y="4437979"/>
            <a:ext cx="903741" cy="215444"/>
          </a:xfrm>
          <a:prstGeom prst="rect">
            <a:avLst/>
          </a:prstGeom>
          <a:noFill/>
        </p:spPr>
        <p:txBody>
          <a:bodyPr wrap="square" rtlCol="0">
            <a:spAutoFit/>
          </a:bodyPr>
          <a:lstStyle/>
          <a:p>
            <a:pPr algn="ctr"/>
            <a:r>
              <a:rPr kumimoji="1" lang="en-US" altLang="ja-JP" sz="800" i="1" dirty="0" smtClean="0">
                <a:latin typeface="Meiryo UI" pitchFamily="50" charset="-128"/>
                <a:ea typeface="Meiryo UI" pitchFamily="50" charset="-128"/>
                <a:cs typeface="Meiryo UI" pitchFamily="50" charset="-128"/>
              </a:rPr>
              <a:t>〈31%〉</a:t>
            </a:r>
            <a:endParaRPr kumimoji="1" lang="ja-JP" altLang="en-US" sz="800" i="1" dirty="0" smtClean="0">
              <a:latin typeface="Meiryo UI" pitchFamily="50" charset="-128"/>
              <a:ea typeface="Meiryo UI" pitchFamily="50" charset="-128"/>
              <a:cs typeface="Meiryo UI" pitchFamily="50" charset="-128"/>
            </a:endParaRPr>
          </a:p>
        </p:txBody>
      </p:sp>
      <p:sp>
        <p:nvSpPr>
          <p:cNvPr id="24" name="テキスト ボックス 23"/>
          <p:cNvSpPr txBox="1"/>
          <p:nvPr/>
        </p:nvSpPr>
        <p:spPr>
          <a:xfrm>
            <a:off x="8274893" y="4865835"/>
            <a:ext cx="903741" cy="215444"/>
          </a:xfrm>
          <a:prstGeom prst="rect">
            <a:avLst/>
          </a:prstGeom>
          <a:noFill/>
        </p:spPr>
        <p:txBody>
          <a:bodyPr wrap="square" rtlCol="0">
            <a:spAutoFit/>
          </a:bodyPr>
          <a:lstStyle/>
          <a:p>
            <a:pPr algn="ctr"/>
            <a:r>
              <a:rPr kumimoji="1" lang="en-US" altLang="ja-JP" sz="800" i="1" dirty="0" smtClean="0">
                <a:latin typeface="Meiryo UI" pitchFamily="50" charset="-128"/>
                <a:ea typeface="Meiryo UI" pitchFamily="50" charset="-128"/>
                <a:cs typeface="Meiryo UI" pitchFamily="50" charset="-128"/>
              </a:rPr>
              <a:t>〈42%〉</a:t>
            </a:r>
            <a:endParaRPr kumimoji="1" lang="ja-JP" altLang="en-US" sz="800" i="1" dirty="0" smtClean="0">
              <a:latin typeface="Meiryo UI" pitchFamily="50" charset="-128"/>
              <a:ea typeface="Meiryo UI" pitchFamily="50" charset="-128"/>
              <a:cs typeface="Meiryo UI" pitchFamily="50" charset="-128"/>
            </a:endParaRPr>
          </a:p>
        </p:txBody>
      </p:sp>
      <p:sp>
        <p:nvSpPr>
          <p:cNvPr id="25" name="テキスト ボックス 24"/>
          <p:cNvSpPr txBox="1"/>
          <p:nvPr/>
        </p:nvSpPr>
        <p:spPr>
          <a:xfrm>
            <a:off x="8278681" y="5306541"/>
            <a:ext cx="903741" cy="215444"/>
          </a:xfrm>
          <a:prstGeom prst="rect">
            <a:avLst/>
          </a:prstGeom>
          <a:noFill/>
        </p:spPr>
        <p:txBody>
          <a:bodyPr wrap="square" rtlCol="0">
            <a:spAutoFit/>
          </a:bodyPr>
          <a:lstStyle/>
          <a:p>
            <a:pPr algn="ctr"/>
            <a:r>
              <a:rPr kumimoji="1" lang="en-US" altLang="ja-JP" sz="800" i="1" dirty="0" smtClean="0">
                <a:latin typeface="Meiryo UI" pitchFamily="50" charset="-128"/>
                <a:ea typeface="Meiryo UI" pitchFamily="50" charset="-128"/>
                <a:cs typeface="Meiryo UI" pitchFamily="50" charset="-128"/>
              </a:rPr>
              <a:t>〈58%〉</a:t>
            </a:r>
            <a:endParaRPr kumimoji="1" lang="ja-JP" altLang="en-US" sz="800" i="1" dirty="0" smtClean="0">
              <a:latin typeface="Meiryo UI" pitchFamily="50" charset="-128"/>
              <a:ea typeface="Meiryo UI" pitchFamily="50" charset="-128"/>
              <a:cs typeface="Meiryo UI" pitchFamily="50" charset="-128"/>
            </a:endParaRPr>
          </a:p>
        </p:txBody>
      </p:sp>
      <p:sp>
        <p:nvSpPr>
          <p:cNvPr id="26" name="テキスト ボックス 25"/>
          <p:cNvSpPr txBox="1"/>
          <p:nvPr/>
        </p:nvSpPr>
        <p:spPr>
          <a:xfrm>
            <a:off x="8265368" y="5733256"/>
            <a:ext cx="903741" cy="215444"/>
          </a:xfrm>
          <a:prstGeom prst="rect">
            <a:avLst/>
          </a:prstGeom>
          <a:noFill/>
        </p:spPr>
        <p:txBody>
          <a:bodyPr wrap="square" rtlCol="0">
            <a:spAutoFit/>
          </a:bodyPr>
          <a:lstStyle/>
          <a:p>
            <a:pPr algn="ctr"/>
            <a:r>
              <a:rPr kumimoji="1" lang="en-US" altLang="ja-JP" sz="800" i="1" dirty="0" smtClean="0">
                <a:latin typeface="Meiryo UI" pitchFamily="50" charset="-128"/>
                <a:ea typeface="Meiryo UI" pitchFamily="50" charset="-128"/>
                <a:cs typeface="Meiryo UI" pitchFamily="50" charset="-128"/>
              </a:rPr>
              <a:t>〈62%〉</a:t>
            </a:r>
            <a:endParaRPr kumimoji="1" lang="ja-JP" altLang="en-US" sz="800" i="1" dirty="0" smtClean="0">
              <a:latin typeface="Meiryo UI" pitchFamily="50" charset="-128"/>
              <a:ea typeface="Meiryo UI" pitchFamily="50" charset="-128"/>
              <a:cs typeface="Meiryo UI" pitchFamily="50" charset="-128"/>
            </a:endParaRPr>
          </a:p>
        </p:txBody>
      </p:sp>
      <p:sp>
        <p:nvSpPr>
          <p:cNvPr id="27" name="テキスト ボックス 26"/>
          <p:cNvSpPr txBox="1"/>
          <p:nvPr/>
        </p:nvSpPr>
        <p:spPr>
          <a:xfrm>
            <a:off x="8265368" y="6174348"/>
            <a:ext cx="903741" cy="215444"/>
          </a:xfrm>
          <a:prstGeom prst="rect">
            <a:avLst/>
          </a:prstGeom>
          <a:noFill/>
        </p:spPr>
        <p:txBody>
          <a:bodyPr wrap="square" rtlCol="0">
            <a:spAutoFit/>
          </a:bodyPr>
          <a:lstStyle/>
          <a:p>
            <a:pPr algn="ctr"/>
            <a:r>
              <a:rPr kumimoji="1" lang="en-US" altLang="ja-JP" sz="800" i="1" dirty="0" smtClean="0">
                <a:latin typeface="Meiryo UI" pitchFamily="50" charset="-128"/>
                <a:ea typeface="Meiryo UI" pitchFamily="50" charset="-128"/>
                <a:cs typeface="Meiryo UI" pitchFamily="50" charset="-128"/>
              </a:rPr>
              <a:t>〈38%〉</a:t>
            </a:r>
            <a:endParaRPr kumimoji="1" lang="ja-JP" altLang="en-US" sz="800" i="1"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888598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272480" y="667744"/>
            <a:ext cx="9361040" cy="1118255"/>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36000" tIns="45720" rIns="0" bIns="45720" numCol="1" rtlCol="0" anchor="t" anchorCtr="0" compatLnSpc="1">
            <a:prstTxWarp prst="textNoShape">
              <a:avLst/>
            </a:prstTxWarp>
            <a:spAutoFit/>
          </a:bodyPr>
          <a:lstStyle/>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○「財産・債務の承継（案）」のとおり、発行済みの大阪市債は、大阪府に一元化して承継し、償還することを基本とする</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○償還に係る公債費の負担割合は、特別区が</a:t>
            </a:r>
            <a:r>
              <a:rPr lang="en-US" altLang="ja-JP" sz="1500" dirty="0" smtClean="0">
                <a:solidFill>
                  <a:schemeClr val="tx1"/>
                </a:solidFill>
                <a:latin typeface="Meiryo UI" pitchFamily="50" charset="-128"/>
                <a:ea typeface="Meiryo UI" pitchFamily="50" charset="-128"/>
                <a:cs typeface="Meiryo UI" pitchFamily="50" charset="-128"/>
              </a:rPr>
              <a:t>72</a:t>
            </a:r>
            <a:r>
              <a:rPr lang="ja-JP" altLang="en-US" sz="1500" dirty="0" smtClean="0">
                <a:solidFill>
                  <a:schemeClr val="tx1"/>
                </a:solidFill>
                <a:latin typeface="Meiryo UI" pitchFamily="50" charset="-128"/>
                <a:ea typeface="Meiryo UI" pitchFamily="50" charset="-128"/>
                <a:cs typeface="Meiryo UI" pitchFamily="50" charset="-128"/>
              </a:rPr>
              <a:t>％、大阪府</a:t>
            </a:r>
            <a:r>
              <a:rPr lang="en-US" altLang="ja-JP" sz="1500" dirty="0" smtClean="0">
                <a:solidFill>
                  <a:schemeClr val="tx1"/>
                </a:solidFill>
                <a:latin typeface="Meiryo UI" pitchFamily="50" charset="-128"/>
                <a:ea typeface="Meiryo UI" pitchFamily="50" charset="-128"/>
                <a:cs typeface="Meiryo UI" pitchFamily="50" charset="-128"/>
              </a:rPr>
              <a:t>28</a:t>
            </a:r>
            <a:r>
              <a:rPr lang="ja-JP" altLang="en-US" sz="1500" dirty="0" smtClean="0">
                <a:solidFill>
                  <a:schemeClr val="tx1"/>
                </a:solidFill>
                <a:latin typeface="Meiryo UI" pitchFamily="50" charset="-128"/>
                <a:ea typeface="Meiryo UI" pitchFamily="50" charset="-128"/>
                <a:cs typeface="Meiryo UI" pitchFamily="50" charset="-128"/>
              </a:rPr>
              <a:t>％（既発債の残高を事務分担（案）により区分）</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○各特別区及び大阪府の負担額は、財政調整（</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）により必要な財源を確保</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○既発債の公債費は毎年減少。この減少分に充てていた財源は、新規発行債の償還等に充当可能</a:t>
            </a:r>
          </a:p>
        </p:txBody>
      </p:sp>
      <p:sp>
        <p:nvSpPr>
          <p:cNvPr id="13" name="正方形/長方形 12"/>
          <p:cNvSpPr/>
          <p:nvPr/>
        </p:nvSpPr>
        <p:spPr>
          <a:xfrm>
            <a:off x="6969224" y="1978960"/>
            <a:ext cx="2720752" cy="1512168"/>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0000" indent="-360000" fontAlgn="auto">
              <a:spcBef>
                <a:spcPts val="300"/>
              </a:spcBef>
              <a:spcAft>
                <a:spcPts val="0"/>
              </a:spcAft>
              <a:defRPr/>
            </a:pPr>
            <a:r>
              <a:rPr lang="en-US" altLang="ja-JP" sz="1100" b="1" dirty="0" smtClean="0">
                <a:solidFill>
                  <a:schemeClr val="tx1"/>
                </a:solidFill>
                <a:latin typeface="Meiryo UI" pitchFamily="50" charset="-128"/>
                <a:ea typeface="Meiryo UI" pitchFamily="50" charset="-128"/>
                <a:cs typeface="Meiryo UI" pitchFamily="50" charset="-128"/>
              </a:rPr>
              <a:t>※</a:t>
            </a:r>
            <a:r>
              <a:rPr lang="ja-JP" altLang="en-US" sz="1100" b="1" dirty="0" smtClean="0">
                <a:solidFill>
                  <a:schemeClr val="tx1"/>
                </a:solidFill>
                <a:latin typeface="Meiryo UI" pitchFamily="50" charset="-128"/>
                <a:ea typeface="Meiryo UI" pitchFamily="50" charset="-128"/>
                <a:cs typeface="Meiryo UI" pitchFamily="50" charset="-128"/>
              </a:rPr>
              <a:t>財政調整による必要な財源の確保方法</a:t>
            </a:r>
            <a:endParaRPr lang="en-US" altLang="ja-JP" sz="1100" b="1"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○財政調整交付金の配分（各特別区へは人口を基本に按分し、財政調整交付金（普通交付金）の基準財政需要額に全額算入することにより償還財源を保障）</a:t>
            </a:r>
            <a:endParaRPr lang="en-US" altLang="ja-JP" sz="1100"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○目的税交付金の配分（大阪市の過去の充当実績に基づき配分）　</a:t>
            </a:r>
            <a:endParaRPr lang="ja-JP" altLang="en-US" sz="1100" dirty="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１</a:t>
            </a:r>
            <a:r>
              <a:rPr lang="ja-JP" altLang="en-US" sz="2000" b="1" dirty="0" smtClean="0">
                <a:solidFill>
                  <a:prstClr val="black"/>
                </a:solidFill>
                <a:latin typeface="Meiryo UI" pitchFamily="50" charset="-128"/>
                <a:ea typeface="Meiryo UI" pitchFamily="50" charset="-128"/>
                <a:cs typeface="Meiryo UI" pitchFamily="50" charset="-128"/>
              </a:rPr>
              <a:t>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公債費</a:t>
            </a:r>
            <a:r>
              <a:rPr lang="ja-JP" altLang="en-US" sz="2000" b="1" dirty="0" smtClean="0">
                <a:solidFill>
                  <a:schemeClr val="tx1"/>
                </a:solidFill>
                <a:latin typeface="Meiryo UI" pitchFamily="50" charset="-128"/>
                <a:ea typeface="Meiryo UI" pitchFamily="50" charset="-128"/>
                <a:cs typeface="Meiryo UI" pitchFamily="50" charset="-128"/>
              </a:rPr>
              <a:t>（既発債）</a:t>
            </a:r>
            <a:r>
              <a:rPr lang="ja-JP" altLang="en-US" sz="2000" b="1" dirty="0" smtClean="0">
                <a:solidFill>
                  <a:prstClr val="black"/>
                </a:solidFill>
                <a:latin typeface="Meiryo UI" pitchFamily="50" charset="-128"/>
                <a:ea typeface="Meiryo UI" pitchFamily="50" charset="-128"/>
                <a:cs typeface="Meiryo UI" pitchFamily="50" charset="-128"/>
              </a:rPr>
              <a:t>について～</a:t>
            </a:r>
            <a:endParaRPr lang="ja-JP" altLang="en-US" sz="2000" b="1" dirty="0">
              <a:solidFill>
                <a:prstClr val="black"/>
              </a:solidFill>
              <a:latin typeface="Meiryo UI" pitchFamily="50" charset="-128"/>
              <a:ea typeface="Meiryo UI" pitchFamily="50" charset="-128"/>
              <a:cs typeface="Meiryo UI" pitchFamily="50" charset="-128"/>
            </a:endParaRPr>
          </a:p>
        </p:txBody>
      </p:sp>
      <p:grpSp>
        <p:nvGrpSpPr>
          <p:cNvPr id="2" name="グループ化 57"/>
          <p:cNvGrpSpPr/>
          <p:nvPr/>
        </p:nvGrpSpPr>
        <p:grpSpPr>
          <a:xfrm>
            <a:off x="7031854" y="3667971"/>
            <a:ext cx="2586270" cy="2847493"/>
            <a:chOff x="7072514" y="1988840"/>
            <a:chExt cx="2586270" cy="2847493"/>
          </a:xfrm>
        </p:grpSpPr>
        <p:grpSp>
          <p:nvGrpSpPr>
            <p:cNvPr id="3" name="グループ化 55"/>
            <p:cNvGrpSpPr/>
            <p:nvPr/>
          </p:nvGrpSpPr>
          <p:grpSpPr>
            <a:xfrm>
              <a:off x="7113240" y="1988840"/>
              <a:ext cx="2545544" cy="2847493"/>
              <a:chOff x="8491560" y="3789040"/>
              <a:chExt cx="2545544" cy="2847493"/>
            </a:xfrm>
          </p:grpSpPr>
          <p:sp>
            <p:nvSpPr>
              <p:cNvPr id="15" name="角丸四角形 14"/>
              <p:cNvSpPr/>
              <p:nvPr/>
            </p:nvSpPr>
            <p:spPr>
              <a:xfrm>
                <a:off x="8491560" y="3789040"/>
                <a:ext cx="2545544" cy="2847493"/>
              </a:xfrm>
              <a:prstGeom prst="roundRect">
                <a:avLst>
                  <a:gd name="adj" fmla="val 3446"/>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grpSp>
            <p:nvGrpSpPr>
              <p:cNvPr id="4" name="グループ化 34"/>
              <p:cNvGrpSpPr/>
              <p:nvPr/>
            </p:nvGrpSpPr>
            <p:grpSpPr>
              <a:xfrm>
                <a:off x="8769424" y="4221088"/>
                <a:ext cx="1152128" cy="2263824"/>
                <a:chOff x="7248302" y="4005064"/>
                <a:chExt cx="1152128" cy="2263824"/>
              </a:xfrm>
            </p:grpSpPr>
            <p:sp>
              <p:nvSpPr>
                <p:cNvPr id="32" name="正方形/長方形 31"/>
                <p:cNvSpPr/>
                <p:nvPr/>
              </p:nvSpPr>
              <p:spPr bwMode="auto">
                <a:xfrm>
                  <a:off x="7248302" y="4005064"/>
                  <a:ext cx="1152128" cy="2263824"/>
                </a:xfrm>
                <a:prstGeom prst="rect">
                  <a:avLst/>
                </a:prstGeom>
                <a:solidFill>
                  <a:schemeClr val="accent6">
                    <a:lumMod val="20000"/>
                    <a:lumOff val="80000"/>
                  </a:schemeClr>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36000" rIns="0" bIns="0" numCol="1" rtlCol="0" anchor="t" anchorCtr="0" compatLnSpc="1">
                  <a:prstTxWarp prst="textNoShape">
                    <a:avLst/>
                  </a:prstTxWarp>
                  <a:noAutofit/>
                </a:bodyPr>
                <a:lstStyle/>
                <a:p>
                  <a:pPr algn="ctr" fontAlgn="base">
                    <a:lnSpc>
                      <a:spcPts val="1400"/>
                    </a:lnSpc>
                    <a:spcBef>
                      <a:spcPct val="0"/>
                    </a:spcBef>
                    <a:spcAft>
                      <a:spcPct val="0"/>
                    </a:spcAft>
                  </a:pPr>
                  <a:r>
                    <a:rPr lang="ja-JP" altLang="en-US" sz="1200" dirty="0" smtClean="0">
                      <a:latin typeface="Meiryo UI" pitchFamily="50" charset="-128"/>
                      <a:ea typeface="Meiryo UI" pitchFamily="50" charset="-128"/>
                      <a:cs typeface="Meiryo UI" pitchFamily="50" charset="-128"/>
                    </a:rPr>
                    <a:t>大阪府</a:t>
                  </a:r>
                  <a:endParaRPr lang="en-US" altLang="ja-JP" sz="1200" dirty="0" smtClean="0">
                    <a:latin typeface="Meiryo UI" pitchFamily="50" charset="-128"/>
                    <a:ea typeface="Meiryo UI" pitchFamily="50" charset="-128"/>
                    <a:cs typeface="Meiryo UI" pitchFamily="50" charset="-128"/>
                  </a:endParaRPr>
                </a:p>
              </p:txBody>
            </p:sp>
            <p:grpSp>
              <p:nvGrpSpPr>
                <p:cNvPr id="5" name="グループ化 32"/>
                <p:cNvGrpSpPr/>
                <p:nvPr/>
              </p:nvGrpSpPr>
              <p:grpSpPr>
                <a:xfrm>
                  <a:off x="7321575" y="5661247"/>
                  <a:ext cx="1016391" cy="517094"/>
                  <a:chOff x="7185248" y="5677420"/>
                  <a:chExt cx="943792" cy="484417"/>
                </a:xfrm>
              </p:grpSpPr>
              <p:sp>
                <p:nvSpPr>
                  <p:cNvPr id="18" name="正方形/長方形 17"/>
                  <p:cNvSpPr/>
                  <p:nvPr/>
                </p:nvSpPr>
                <p:spPr>
                  <a:xfrm>
                    <a:off x="7185248" y="5677420"/>
                    <a:ext cx="943244" cy="48441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7192936" y="5744871"/>
                    <a:ext cx="936104" cy="403658"/>
                  </a:xfrm>
                  <a:prstGeom prst="rect">
                    <a:avLst/>
                  </a:prstGeom>
                  <a:noFill/>
                </p:spPr>
                <p:txBody>
                  <a:bodyPr wrap="square" rtlCol="0">
                    <a:spAutoFit/>
                  </a:bodyPr>
                  <a:lstStyle/>
                  <a:p>
                    <a:pPr algn="ctr"/>
                    <a:r>
                      <a:rPr kumimoji="1" lang="ja-JP" altLang="en-US" sz="1100" dirty="0" smtClean="0">
                        <a:latin typeface="Meiryo UI" pitchFamily="50" charset="-128"/>
                        <a:ea typeface="Meiryo UI" pitchFamily="50" charset="-128"/>
                        <a:cs typeface="Meiryo UI" pitchFamily="50" charset="-128"/>
                      </a:rPr>
                      <a:t>新たな特別会計</a:t>
                    </a:r>
                    <a:r>
                      <a:rPr kumimoji="1" lang="en-US" altLang="ja-JP" sz="1050" dirty="0" smtClean="0">
                        <a:latin typeface="Meiryo UI" pitchFamily="50" charset="-128"/>
                        <a:ea typeface="Meiryo UI" pitchFamily="50" charset="-128"/>
                        <a:cs typeface="Meiryo UI" pitchFamily="50" charset="-128"/>
                      </a:rPr>
                      <a:t>〔</a:t>
                    </a:r>
                    <a:r>
                      <a:rPr kumimoji="1" lang="ja-JP" altLang="en-US" sz="1050" dirty="0" smtClean="0">
                        <a:latin typeface="Meiryo UI" pitchFamily="50" charset="-128"/>
                        <a:ea typeface="Meiryo UI" pitchFamily="50" charset="-128"/>
                        <a:cs typeface="Meiryo UI" pitchFamily="50" charset="-128"/>
                      </a:rPr>
                      <a:t>大阪市債</a:t>
                    </a:r>
                    <a:r>
                      <a:rPr kumimoji="1" lang="en-US" altLang="ja-JP" sz="1050" dirty="0" smtClean="0">
                        <a:latin typeface="Meiryo UI" pitchFamily="50" charset="-128"/>
                        <a:ea typeface="Meiryo UI" pitchFamily="50" charset="-128"/>
                        <a:cs typeface="Meiryo UI" pitchFamily="50" charset="-128"/>
                      </a:rPr>
                      <a:t>〕</a:t>
                    </a:r>
                    <a:endParaRPr kumimoji="1" lang="ja-JP" altLang="en-US" sz="1100" dirty="0">
                      <a:latin typeface="Meiryo UI" pitchFamily="50" charset="-128"/>
                      <a:ea typeface="Meiryo UI" pitchFamily="50" charset="-128"/>
                      <a:cs typeface="Meiryo UI" pitchFamily="50" charset="-128"/>
                    </a:endParaRPr>
                  </a:p>
                </p:txBody>
              </p:sp>
            </p:grpSp>
            <p:grpSp>
              <p:nvGrpSpPr>
                <p:cNvPr id="6" name="グループ化 33"/>
                <p:cNvGrpSpPr/>
                <p:nvPr/>
              </p:nvGrpSpPr>
              <p:grpSpPr>
                <a:xfrm>
                  <a:off x="7329274" y="4304167"/>
                  <a:ext cx="1050697" cy="1296149"/>
                  <a:chOff x="7329271" y="4294349"/>
                  <a:chExt cx="975647" cy="1214232"/>
                </a:xfrm>
              </p:grpSpPr>
              <p:grpSp>
                <p:nvGrpSpPr>
                  <p:cNvPr id="7" name="グループ化 28"/>
                  <p:cNvGrpSpPr/>
                  <p:nvPr/>
                </p:nvGrpSpPr>
                <p:grpSpPr>
                  <a:xfrm>
                    <a:off x="7329271" y="4294349"/>
                    <a:ext cx="975647" cy="1214232"/>
                    <a:chOff x="7300422" y="5511049"/>
                    <a:chExt cx="825548" cy="1152127"/>
                  </a:xfrm>
                </p:grpSpPr>
                <p:sp>
                  <p:nvSpPr>
                    <p:cNvPr id="19" name="正方形/長方形 18"/>
                    <p:cNvSpPr/>
                    <p:nvPr/>
                  </p:nvSpPr>
                  <p:spPr>
                    <a:xfrm>
                      <a:off x="7300422" y="5511049"/>
                      <a:ext cx="792088" cy="115212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7377048" y="5546591"/>
                      <a:ext cx="748922" cy="430885"/>
                    </a:xfrm>
                    <a:prstGeom prst="rect">
                      <a:avLst/>
                    </a:prstGeom>
                    <a:noFill/>
                  </p:spPr>
                  <p:txBody>
                    <a:bodyPr wrap="none" rtlCol="0">
                      <a:spAutoFit/>
                    </a:bodyPr>
                    <a:lstStyle/>
                    <a:p>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特別会計</a:t>
                      </a:r>
                      <a:endParaRPr kumimoji="1" lang="ja-JP" altLang="en-US" sz="1100"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7372429" y="5913635"/>
                      <a:ext cx="648071" cy="338554"/>
                    </a:xfrm>
                    <a:prstGeom prst="rect">
                      <a:avLst/>
                    </a:prstGeom>
                    <a:solidFill>
                      <a:schemeClr val="accent6">
                        <a:lumMod val="75000"/>
                      </a:schemeClr>
                    </a:solidFill>
                  </p:spPr>
                  <p:txBody>
                    <a:bodyPr wrap="square" lIns="0" tIns="0" rIns="0" bIns="0"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a:t>
                      </a:r>
                      <a:endParaRPr kumimoji="1" lang="en-US" altLang="ja-JP" sz="1100" dirty="0" smtClean="0">
                        <a:solidFill>
                          <a:schemeClr val="bg1"/>
                        </a:solidFill>
                        <a:latin typeface="Meiryo UI" pitchFamily="50" charset="-128"/>
                        <a:ea typeface="Meiryo UI" pitchFamily="50" charset="-128"/>
                        <a:cs typeface="Meiryo UI" pitchFamily="50" charset="-128"/>
                      </a:endParaRPr>
                    </a:p>
                    <a:p>
                      <a:pPr algn="ctr"/>
                      <a:r>
                        <a:rPr kumimoji="1" lang="ja-JP" altLang="en-US" sz="1100" dirty="0" smtClean="0">
                          <a:solidFill>
                            <a:schemeClr val="bg1"/>
                          </a:solidFill>
                          <a:latin typeface="Meiryo UI" pitchFamily="50" charset="-128"/>
                          <a:ea typeface="Meiryo UI" pitchFamily="50" charset="-128"/>
                          <a:cs typeface="Meiryo UI" pitchFamily="50" charset="-128"/>
                        </a:rPr>
                        <a:t>整財源</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sp>
                <p:nvSpPr>
                  <p:cNvPr id="31" name="テキスト ボックス 30"/>
                  <p:cNvSpPr txBox="1"/>
                  <p:nvPr/>
                </p:nvSpPr>
                <p:spPr>
                  <a:xfrm>
                    <a:off x="7401272" y="5144108"/>
                    <a:ext cx="765901" cy="308411"/>
                  </a:xfrm>
                  <a:prstGeom prst="rect">
                    <a:avLst/>
                  </a:prstGeom>
                  <a:solidFill>
                    <a:schemeClr val="accent6">
                      <a:lumMod val="75000"/>
                    </a:schemeClr>
                  </a:solidFill>
                </p:spPr>
                <p:txBody>
                  <a:bodyPr wrap="square" lIns="0" tIns="0" rIns="0" bIns="0" rtlCol="0" anchor="ctr">
                    <a:no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目的税</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grpSp>
          <p:sp>
            <p:nvSpPr>
              <p:cNvPr id="36" name="正方形/長方形 35"/>
              <p:cNvSpPr/>
              <p:nvPr/>
            </p:nvSpPr>
            <p:spPr bwMode="auto">
              <a:xfrm>
                <a:off x="10209584" y="4221088"/>
                <a:ext cx="648072" cy="2263824"/>
              </a:xfrm>
              <a:prstGeom prst="rect">
                <a:avLst/>
              </a:prstGeom>
              <a:solidFill>
                <a:schemeClr val="accent6">
                  <a:lumMod val="20000"/>
                  <a:lumOff val="80000"/>
                </a:schemeClr>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36000" rIns="0" bIns="0" numCol="1" rtlCol="0" anchor="t" anchorCtr="0" compatLnSpc="1">
                <a:prstTxWarp prst="textNoShape">
                  <a:avLst/>
                </a:prstTxWarp>
                <a:noAutofit/>
              </a:bodyPr>
              <a:lstStyle/>
              <a:p>
                <a:pPr algn="ctr" fontAlgn="base">
                  <a:lnSpc>
                    <a:spcPts val="1400"/>
                  </a:lnSpc>
                  <a:spcBef>
                    <a:spcPct val="0"/>
                  </a:spcBef>
                  <a:spcAft>
                    <a:spcPct val="0"/>
                  </a:spcAft>
                </a:pPr>
                <a:r>
                  <a:rPr lang="ja-JP" altLang="en-US" sz="1100" dirty="0" smtClean="0">
                    <a:latin typeface="Meiryo UI" pitchFamily="50" charset="-128"/>
                    <a:ea typeface="Meiryo UI" pitchFamily="50" charset="-128"/>
                    <a:cs typeface="Meiryo UI" pitchFamily="50" charset="-128"/>
                  </a:rPr>
                  <a:t>特別区</a:t>
                </a:r>
                <a:endParaRPr lang="en-US" altLang="ja-JP" sz="1100" dirty="0" smtClean="0">
                  <a:latin typeface="Meiryo UI" pitchFamily="50" charset="-128"/>
                  <a:ea typeface="Meiryo UI" pitchFamily="50" charset="-128"/>
                  <a:cs typeface="Meiryo UI" pitchFamily="50" charset="-128"/>
                </a:endParaRPr>
              </a:p>
            </p:txBody>
          </p:sp>
          <p:grpSp>
            <p:nvGrpSpPr>
              <p:cNvPr id="8" name="グループ化 140"/>
              <p:cNvGrpSpPr/>
              <p:nvPr/>
            </p:nvGrpSpPr>
            <p:grpSpPr>
              <a:xfrm>
                <a:off x="9778690" y="4941168"/>
                <a:ext cx="646930" cy="396000"/>
                <a:chOff x="8460867" y="5661250"/>
                <a:chExt cx="333221" cy="396000"/>
              </a:xfrm>
            </p:grpSpPr>
            <p:sp>
              <p:nvSpPr>
                <p:cNvPr id="27" name="下矢印 26"/>
                <p:cNvSpPr/>
                <p:nvPr/>
              </p:nvSpPr>
              <p:spPr>
                <a:xfrm rot="5400000" flipV="1">
                  <a:off x="8429478" y="5692639"/>
                  <a:ext cx="396000" cy="333221"/>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8508875" y="5768690"/>
                  <a:ext cx="248117"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交付金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grpSp>
            <p:nvGrpSpPr>
              <p:cNvPr id="9" name="グループ化 42"/>
              <p:cNvGrpSpPr/>
              <p:nvPr/>
            </p:nvGrpSpPr>
            <p:grpSpPr>
              <a:xfrm>
                <a:off x="10425608" y="4653136"/>
                <a:ext cx="409842" cy="1728191"/>
                <a:chOff x="9561512" y="4653137"/>
                <a:chExt cx="409842" cy="1315604"/>
              </a:xfrm>
            </p:grpSpPr>
            <p:sp>
              <p:nvSpPr>
                <p:cNvPr id="40" name="正方形/長方形 39"/>
                <p:cNvSpPr/>
                <p:nvPr/>
              </p:nvSpPr>
              <p:spPr>
                <a:xfrm>
                  <a:off x="9561512" y="4653137"/>
                  <a:ext cx="344488" cy="131560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9573044" y="5042140"/>
                  <a:ext cx="398310" cy="769441"/>
                </a:xfrm>
                <a:prstGeom prst="rect">
                  <a:avLst/>
                </a:prstGeom>
                <a:noFill/>
              </p:spPr>
              <p:txBody>
                <a:bodyPr wrap="square" rtlCol="0">
                  <a:spAutoFit/>
                </a:bodyPr>
                <a:lstStyle/>
                <a:p>
                  <a:r>
                    <a:rPr kumimoji="1" lang="ja-JP" altLang="en-US" sz="1100" dirty="0" smtClean="0">
                      <a:latin typeface="Meiryo UI" pitchFamily="50" charset="-128"/>
                      <a:ea typeface="Meiryo UI" pitchFamily="50" charset="-128"/>
                      <a:cs typeface="Meiryo UI" pitchFamily="50" charset="-128"/>
                    </a:rPr>
                    <a:t>一般会計</a:t>
                  </a:r>
                  <a:endParaRPr kumimoji="1" lang="ja-JP" altLang="en-US" sz="1100" dirty="0">
                    <a:latin typeface="Meiryo UI" pitchFamily="50" charset="-128"/>
                    <a:ea typeface="Meiryo UI" pitchFamily="50" charset="-128"/>
                    <a:cs typeface="Meiryo UI" pitchFamily="50" charset="-128"/>
                  </a:endParaRPr>
                </a:p>
              </p:txBody>
            </p:sp>
          </p:grpSp>
          <p:grpSp>
            <p:nvGrpSpPr>
              <p:cNvPr id="11" name="グループ化 140"/>
              <p:cNvGrpSpPr/>
              <p:nvPr/>
            </p:nvGrpSpPr>
            <p:grpSpPr>
              <a:xfrm>
                <a:off x="9777556" y="5935945"/>
                <a:ext cx="585780" cy="396000"/>
                <a:chOff x="8097989" y="5661251"/>
                <a:chExt cx="301724" cy="396000"/>
              </a:xfrm>
            </p:grpSpPr>
            <p:sp>
              <p:nvSpPr>
                <p:cNvPr id="45" name="下矢印 44"/>
                <p:cNvSpPr/>
                <p:nvPr/>
              </p:nvSpPr>
              <p:spPr>
                <a:xfrm rot="5400000">
                  <a:off x="8048345" y="5710895"/>
                  <a:ext cx="396000" cy="296712"/>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8145312" y="5768690"/>
                  <a:ext cx="254401"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負担金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sp>
            <p:nvSpPr>
              <p:cNvPr id="47" name="U ターン矢印 46"/>
              <p:cNvSpPr/>
              <p:nvPr/>
            </p:nvSpPr>
            <p:spPr>
              <a:xfrm rot="5400000" flipV="1">
                <a:off x="8301372" y="5553236"/>
                <a:ext cx="1080120" cy="288032"/>
              </a:xfrm>
              <a:prstGeom prst="uturnArrow">
                <a:avLst>
                  <a:gd name="adj1" fmla="val 22178"/>
                  <a:gd name="adj2" fmla="val 25000"/>
                  <a:gd name="adj3" fmla="val 25000"/>
                  <a:gd name="adj4" fmla="val 43750"/>
                  <a:gd name="adj5" fmla="val 75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2" name="グループ化 140"/>
              <p:cNvGrpSpPr/>
              <p:nvPr/>
            </p:nvGrpSpPr>
            <p:grpSpPr>
              <a:xfrm>
                <a:off x="9765344" y="5373216"/>
                <a:ext cx="646930" cy="396000"/>
                <a:chOff x="8460867" y="5661250"/>
                <a:chExt cx="333221" cy="396000"/>
              </a:xfrm>
            </p:grpSpPr>
            <p:sp>
              <p:nvSpPr>
                <p:cNvPr id="49" name="下矢印 48"/>
                <p:cNvSpPr/>
                <p:nvPr/>
              </p:nvSpPr>
              <p:spPr>
                <a:xfrm rot="5400000" flipV="1">
                  <a:off x="8429478" y="5692639"/>
                  <a:ext cx="396000" cy="333221"/>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8508875" y="5768690"/>
                  <a:ext cx="248117"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交付金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grpSp>
        <p:sp>
          <p:nvSpPr>
            <p:cNvPr id="57" name="テキスト ボックス 56"/>
            <p:cNvSpPr txBox="1"/>
            <p:nvPr/>
          </p:nvSpPr>
          <p:spPr>
            <a:xfrm>
              <a:off x="7072514" y="2060848"/>
              <a:ext cx="2160240" cy="288032"/>
            </a:xfrm>
            <a:prstGeom prst="rect">
              <a:avLst/>
            </a:prstGeom>
            <a:noFill/>
          </p:spPr>
          <p:txBody>
            <a:bodyPr wrap="square" rtlCol="0">
              <a:spAutoFit/>
            </a:bodyPr>
            <a:lstStyle/>
            <a:p>
              <a:r>
                <a:rPr lang="ja-JP" altLang="en-US" sz="1200" b="1" dirty="0" smtClean="0">
                  <a:latin typeface="Meiryo UI" pitchFamily="50" charset="-128"/>
                  <a:ea typeface="Meiryo UI" pitchFamily="50" charset="-128"/>
                  <a:cs typeface="Meiryo UI" pitchFamily="50" charset="-128"/>
                </a:rPr>
                <a:t>（参考）公債費償還の仕組み</a:t>
              </a:r>
              <a:endParaRPr kumimoji="1" lang="ja-JP" altLang="en-US" sz="1200" dirty="0">
                <a:latin typeface="Meiryo UI" pitchFamily="50" charset="-128"/>
                <a:ea typeface="Meiryo UI" pitchFamily="50" charset="-128"/>
                <a:cs typeface="Meiryo UI" pitchFamily="50" charset="-128"/>
              </a:endParaRPr>
            </a:p>
          </p:txBody>
        </p:sp>
      </p:grpSp>
      <p:sp>
        <p:nvSpPr>
          <p:cNvPr id="63" name="正方形/長方形 62"/>
          <p:cNvSpPr/>
          <p:nvPr/>
        </p:nvSpPr>
        <p:spPr>
          <a:xfrm flipV="1">
            <a:off x="7329264" y="5517232"/>
            <a:ext cx="375592" cy="72008"/>
          </a:xfrm>
          <a:prstGeom prst="rect">
            <a:avLst/>
          </a:prstGeom>
          <a:solidFill>
            <a:schemeClr val="accent6">
              <a:lumMod val="75000"/>
            </a:schemeClr>
          </a:solidFill>
          <a:ln>
            <a:noFill/>
          </a:ln>
        </p:spPr>
        <p:txBody>
          <a:bodyPr wrap="square" lIns="0" tIns="0" rIns="0" bIns="0">
            <a:noAutofit/>
          </a:bodyPr>
          <a:lstStyle/>
          <a:p>
            <a:endParaRPr lang="en-US" altLang="ja-JP" sz="1100" dirty="0" smtClean="0">
              <a:solidFill>
                <a:schemeClr val="bg1"/>
              </a:solidFill>
              <a:latin typeface="Meiryo UI" pitchFamily="50" charset="-128"/>
              <a:ea typeface="Meiryo UI" pitchFamily="50" charset="-128"/>
              <a:cs typeface="Meiryo UI" pitchFamily="50" charset="-128"/>
            </a:endParaRPr>
          </a:p>
        </p:txBody>
      </p:sp>
      <p:sp>
        <p:nvSpPr>
          <p:cNvPr id="41" name="角丸四角形 40"/>
          <p:cNvSpPr/>
          <p:nvPr/>
        </p:nvSpPr>
        <p:spPr>
          <a:xfrm>
            <a:off x="270553" y="1935882"/>
            <a:ext cx="6626661" cy="4824536"/>
          </a:xfrm>
          <a:prstGeom prst="roundRect">
            <a:avLst>
              <a:gd name="adj" fmla="val 6102"/>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sp>
        <p:nvSpPr>
          <p:cNvPr id="51" name="テキスト ボックス 50"/>
          <p:cNvSpPr txBox="1"/>
          <p:nvPr/>
        </p:nvSpPr>
        <p:spPr>
          <a:xfrm>
            <a:off x="342562" y="2057376"/>
            <a:ext cx="6482645" cy="276999"/>
          </a:xfrm>
          <a:prstGeom prst="rect">
            <a:avLst/>
          </a:prstGeom>
          <a:noFill/>
        </p:spPr>
        <p:txBody>
          <a:bodyPr wrap="square" rtlCol="0">
            <a:spAutoFit/>
          </a:bodyPr>
          <a:lstStyle/>
          <a:p>
            <a:r>
              <a:rPr kumimoji="1" lang="ja-JP" altLang="en-US" sz="1200" b="1" dirty="0" smtClean="0">
                <a:latin typeface="Meiryo UI" pitchFamily="50" charset="-128"/>
                <a:ea typeface="Meiryo UI" pitchFamily="50" charset="-128"/>
                <a:cs typeface="Meiryo UI" pitchFamily="50" charset="-128"/>
              </a:rPr>
              <a:t>◆Ｈ</a:t>
            </a:r>
            <a:r>
              <a:rPr kumimoji="1" lang="en-US" altLang="ja-JP" sz="1200" b="1" dirty="0" smtClean="0">
                <a:latin typeface="Meiryo UI" pitchFamily="50" charset="-128"/>
                <a:ea typeface="Meiryo UI" pitchFamily="50" charset="-128"/>
                <a:cs typeface="Meiryo UI" pitchFamily="50" charset="-128"/>
              </a:rPr>
              <a:t>27</a:t>
            </a:r>
            <a:r>
              <a:rPr kumimoji="1" lang="ja-JP" altLang="en-US" sz="1200" b="1" dirty="0" smtClean="0">
                <a:latin typeface="Meiryo UI" pitchFamily="50" charset="-128"/>
                <a:ea typeface="Meiryo UI" pitchFamily="50" charset="-128"/>
                <a:cs typeface="Meiryo UI" pitchFamily="50" charset="-128"/>
              </a:rPr>
              <a:t>年度</a:t>
            </a:r>
            <a:r>
              <a:rPr lang="ja-JP" altLang="en-US" sz="1200" b="1" dirty="0" smtClean="0">
                <a:latin typeface="Meiryo UI" pitchFamily="50" charset="-128"/>
                <a:ea typeface="Meiryo UI" pitchFamily="50" charset="-128"/>
                <a:cs typeface="Meiryo UI" pitchFamily="50" charset="-128"/>
              </a:rPr>
              <a:t>末市債残高の内訳（一般会計）</a:t>
            </a:r>
            <a:r>
              <a:rPr lang="ja-JP" altLang="en-US" sz="1200" dirty="0" smtClean="0">
                <a:latin typeface="Meiryo UI" pitchFamily="50" charset="-128"/>
                <a:ea typeface="Meiryo UI" pitchFamily="50" charset="-128"/>
                <a:cs typeface="Meiryo UI" pitchFamily="50" charset="-128"/>
              </a:rPr>
              <a:t>　　　　　　　　　　　　　　　　　　　　　　　　　　</a:t>
            </a: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graphicFrame>
        <p:nvGraphicFramePr>
          <p:cNvPr id="52" name="表 51"/>
          <p:cNvGraphicFramePr>
            <a:graphicFrameLocks noGrp="1"/>
          </p:cNvGraphicFramePr>
          <p:nvPr>
            <p:extLst>
              <p:ext uri="{D42A27DB-BD31-4B8C-83A1-F6EECF244321}">
                <p14:modId xmlns:p14="http://schemas.microsoft.com/office/powerpoint/2010/main" val="3257034076"/>
              </p:ext>
            </p:extLst>
          </p:nvPr>
        </p:nvGraphicFramePr>
        <p:xfrm>
          <a:off x="599992" y="2334377"/>
          <a:ext cx="6155999" cy="3999156"/>
        </p:xfrm>
        <a:graphic>
          <a:graphicData uri="http://schemas.openxmlformats.org/drawingml/2006/table">
            <a:tbl>
              <a:tblPr firstRow="1" bandRow="1">
                <a:tableStyleId>{5940675A-B579-460E-94D1-54222C63F5DA}</a:tableStyleId>
              </a:tblPr>
              <a:tblGrid>
                <a:gridCol w="756004"/>
                <a:gridCol w="210582"/>
                <a:gridCol w="2065264"/>
                <a:gridCol w="1033126"/>
                <a:gridCol w="1080120"/>
                <a:gridCol w="1010903"/>
              </a:tblGrid>
              <a:tr h="208556">
                <a:tc gridSpan="4">
                  <a:txBody>
                    <a:bodyPr/>
                    <a:lstStyle/>
                    <a:p>
                      <a:pPr algn="ctr"/>
                      <a:r>
                        <a:rPr kumimoji="1" lang="ja-JP" altLang="en-US" sz="1100" dirty="0" smtClean="0"/>
                        <a:t>区　　　　　　　　　　分</a:t>
                      </a:r>
                      <a:endParaRPr kumimoji="1" lang="ja-JP" altLang="en-US" sz="11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400">
                        <a:latin typeface="Meiryo UI" pitchFamily="50" charset="-128"/>
                        <a:ea typeface="Meiryo UI" pitchFamily="50" charset="-128"/>
                        <a:cs typeface="Meiryo UI" pitchFamily="50" charset="-128"/>
                      </a:endParaRPr>
                    </a:p>
                  </a:txBody>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100" dirty="0" smtClean="0"/>
                        <a:t>特別区</a:t>
                      </a:r>
                      <a:endParaRPr kumimoji="1" lang="ja-JP" altLang="en-US" sz="1100" dirty="0" smtClean="0">
                        <a:latin typeface="Meiryo UI" pitchFamily="50" charset="-128"/>
                        <a:ea typeface="Meiryo UI" pitchFamily="50" charset="-128"/>
                        <a:cs typeface="Meiryo UI" pitchFamily="50" charset="-128"/>
                      </a:endParaRPr>
                    </a:p>
                  </a:txBody>
                  <a:tcPr marL="93772" marR="93772" marT="18455" marB="18455" anchor="ctr" anchorCtr="1">
                    <a:solidFill>
                      <a:schemeClr val="bg1"/>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100" dirty="0" smtClean="0"/>
                        <a:t>大阪府</a:t>
                      </a:r>
                      <a:endParaRPr kumimoji="1" lang="ja-JP" altLang="en-US" sz="1100" dirty="0" smtClean="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nchor="ctr">
                    <a:solidFill>
                      <a:schemeClr val="bg1"/>
                    </a:solidFill>
                  </a:tcPr>
                </a:tc>
              </a:tr>
              <a:tr h="193017">
                <a:tc rowSpan="11">
                  <a:txBody>
                    <a:bodyPr/>
                    <a:lstStyle/>
                    <a:p>
                      <a:pPr algn="l"/>
                      <a:r>
                        <a:rPr kumimoji="1" lang="ja-JP" altLang="en-US" sz="1000" dirty="0" smtClean="0"/>
                        <a:t>普通債</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gridSpan="2">
                  <a:txBody>
                    <a:bodyPr/>
                    <a:lstStyle/>
                    <a:p>
                      <a:pPr algn="l"/>
                      <a:r>
                        <a:rPr kumimoji="1" lang="ja-JP" altLang="en-US" sz="1000" dirty="0" smtClean="0"/>
                        <a:t>まちづくり・都市基盤整備</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pPr algn="l"/>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dirty="0" smtClean="0">
                          <a:solidFill>
                            <a:schemeClr val="tx1"/>
                          </a:solidFill>
                        </a:rPr>
                        <a:t>15,620</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700" i="1" u="none" dirty="0" smtClean="0">
                          <a:solidFill>
                            <a:schemeClr val="tx1"/>
                          </a:solidFill>
                          <a:latin typeface="Meiryo UI" panose="020B0604030504040204" pitchFamily="50" charset="-128"/>
                          <a:ea typeface="Meiryo UI" panose="020B0604030504040204" pitchFamily="50" charset="-128"/>
                        </a:rPr>
                        <a:t>〈8,794〉</a:t>
                      </a:r>
                      <a:r>
                        <a:rPr kumimoji="1" lang="ja-JP" altLang="en-US" sz="800" i="1" u="none" dirty="0" smtClean="0">
                          <a:solidFill>
                            <a:schemeClr val="tx1"/>
                          </a:solidFill>
                        </a:rPr>
                        <a:t>　</a:t>
                      </a:r>
                      <a:r>
                        <a:rPr kumimoji="1" lang="en-US" altLang="ja-JP" sz="1000" u="sng" dirty="0" smtClean="0">
                          <a:solidFill>
                            <a:schemeClr val="tx1"/>
                          </a:solidFill>
                        </a:rPr>
                        <a:t>8,770</a:t>
                      </a:r>
                      <a:endParaRPr kumimoji="1" lang="ja-JP" altLang="en-US" sz="1000" u="sng" dirty="0" smtClean="0">
                        <a:solidFill>
                          <a:schemeClr val="tx1"/>
                        </a:solidFill>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700" i="1" u="none" dirty="0" smtClean="0">
                          <a:solidFill>
                            <a:schemeClr val="tx1"/>
                          </a:solidFill>
                          <a:latin typeface="Meiryo UI" panose="020B0604030504040204" pitchFamily="50" charset="-128"/>
                          <a:ea typeface="Meiryo UI" panose="020B0604030504040204" pitchFamily="50" charset="-128"/>
                        </a:rPr>
                        <a:t>〈6,826〉</a:t>
                      </a:r>
                      <a:r>
                        <a:rPr kumimoji="1" lang="ja-JP" altLang="en-US" sz="800" i="1" u="none" dirty="0" smtClean="0">
                          <a:solidFill>
                            <a:schemeClr val="tx1"/>
                          </a:solidFill>
                        </a:rPr>
                        <a:t>　</a:t>
                      </a:r>
                      <a:r>
                        <a:rPr kumimoji="1" lang="en-US" altLang="ja-JP" sz="1000" u="sng" dirty="0" smtClean="0">
                          <a:solidFill>
                            <a:schemeClr val="tx1"/>
                          </a:solidFill>
                        </a:rPr>
                        <a:t>6,850</a:t>
                      </a:r>
                      <a:endParaRPr kumimoji="1" lang="ja-JP" altLang="en-US" sz="1000" u="sng" dirty="0" smtClean="0">
                        <a:solidFill>
                          <a:schemeClr val="tx1"/>
                        </a:solidFill>
                        <a:latin typeface="Meiryo UI" pitchFamily="50" charset="-128"/>
                        <a:ea typeface="Meiryo UI" pitchFamily="50" charset="-128"/>
                        <a:cs typeface="Meiryo UI" pitchFamily="50" charset="-128"/>
                      </a:endParaRPr>
                    </a:p>
                  </a:txBody>
                  <a:tcPr marL="93772" marR="93772" marT="18455" marB="18455" anchor="ctr">
                    <a:solidFill>
                      <a:schemeClr val="bg1"/>
                    </a:solidFill>
                  </a:tcPr>
                </a:tc>
              </a:tr>
              <a:tr h="814555">
                <a:tc vMerge="1">
                  <a:txBody>
                    <a:bodyPr/>
                    <a:lstStyle/>
                    <a:p>
                      <a:endParaRPr kumimoji="1" lang="ja-JP" altLang="en-US" dirty="0"/>
                    </a:p>
                  </a:txBody>
                  <a:tcPr/>
                </a:tc>
                <a:tc gridSpan="2">
                  <a:txBody>
                    <a:bodyPr/>
                    <a:lstStyle/>
                    <a:p>
                      <a:pPr algn="l"/>
                      <a:r>
                        <a:rPr kumimoji="1" lang="ja-JP" altLang="en-US" sz="1000" baseline="0" dirty="0" smtClean="0"/>
                        <a:t>   </a:t>
                      </a:r>
                      <a:r>
                        <a:rPr kumimoji="1" lang="ja-JP" altLang="en-US" sz="1000" dirty="0" smtClean="0"/>
                        <a:t>うち道路・橋りょう・街路等</a:t>
                      </a:r>
                      <a:endParaRPr kumimoji="1" lang="en-US" altLang="ja-JP" sz="1000" dirty="0" smtClean="0"/>
                    </a:p>
                    <a:p>
                      <a:pPr algn="l"/>
                      <a:r>
                        <a:rPr kumimoji="1" lang="en-US" altLang="ja-JP" sz="1000" baseline="0" dirty="0" smtClean="0"/>
                        <a:t>         </a:t>
                      </a:r>
                      <a:r>
                        <a:rPr kumimoji="1" lang="ja-JP" altLang="en-US" sz="1000" dirty="0" smtClean="0"/>
                        <a:t> 住宅</a:t>
                      </a:r>
                      <a:endParaRPr kumimoji="1" lang="en-US" altLang="ja-JP" sz="1000" dirty="0" smtClean="0"/>
                    </a:p>
                    <a:p>
                      <a:pPr algn="l"/>
                      <a:r>
                        <a:rPr kumimoji="1" lang="ja-JP" altLang="en-US" sz="1000" baseline="0" dirty="0" smtClean="0"/>
                        <a:t>          鉄道</a:t>
                      </a:r>
                      <a:endParaRPr kumimoji="1" lang="en-US" altLang="ja-JP" sz="1000" dirty="0" smtClean="0"/>
                    </a:p>
                    <a:p>
                      <a:pPr algn="l"/>
                      <a:r>
                        <a:rPr kumimoji="1" lang="ja-JP" altLang="en-US" sz="1000" baseline="0" dirty="0" smtClean="0"/>
                        <a:t>         </a:t>
                      </a:r>
                      <a:r>
                        <a:rPr kumimoji="1" lang="ja-JP" altLang="en-US" sz="1000" dirty="0" smtClean="0"/>
                        <a:t> 港湾</a:t>
                      </a:r>
                      <a:endParaRPr kumimoji="1" lang="en-US" altLang="ja-JP" sz="1000" dirty="0" smtClean="0"/>
                    </a:p>
                    <a:p>
                      <a:pPr algn="l"/>
                      <a:r>
                        <a:rPr kumimoji="1" lang="ja-JP" altLang="en-US" sz="1000" baseline="0" dirty="0" smtClean="0"/>
                        <a:t>         </a:t>
                      </a:r>
                      <a:r>
                        <a:rPr kumimoji="1" lang="ja-JP" altLang="en-US" sz="1000" dirty="0" smtClean="0"/>
                        <a:t> 公園　　</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pPr algn="l"/>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dirty="0" smtClean="0">
                          <a:solidFill>
                            <a:schemeClr val="tx1"/>
                          </a:solidFill>
                        </a:rPr>
                        <a:t>4,856</a:t>
                      </a:r>
                    </a:p>
                    <a:p>
                      <a:pPr algn="r">
                        <a:lnSpc>
                          <a:spcPct val="100000"/>
                        </a:lnSpc>
                      </a:pPr>
                      <a:r>
                        <a:rPr kumimoji="1" lang="en-US" altLang="ja-JP" sz="1000" dirty="0" smtClean="0">
                          <a:solidFill>
                            <a:schemeClr val="tx1"/>
                          </a:solidFill>
                        </a:rPr>
                        <a:t>2,295</a:t>
                      </a:r>
                    </a:p>
                    <a:p>
                      <a:pPr algn="r">
                        <a:lnSpc>
                          <a:spcPct val="100000"/>
                        </a:lnSpc>
                      </a:pPr>
                      <a:r>
                        <a:rPr kumimoji="1" lang="en-US" altLang="ja-JP" sz="1000" dirty="0" smtClean="0">
                          <a:solidFill>
                            <a:schemeClr val="tx1"/>
                          </a:solidFill>
                        </a:rPr>
                        <a:t>2,177</a:t>
                      </a:r>
                    </a:p>
                    <a:p>
                      <a:pPr algn="r">
                        <a:lnSpc>
                          <a:spcPct val="100000"/>
                        </a:lnSpc>
                      </a:pPr>
                      <a:r>
                        <a:rPr kumimoji="1" lang="en-US" altLang="ja-JP" sz="1000" dirty="0" smtClean="0">
                          <a:solidFill>
                            <a:schemeClr val="tx1"/>
                          </a:solidFill>
                        </a:rPr>
                        <a:t>1,686</a:t>
                      </a:r>
                    </a:p>
                    <a:p>
                      <a:pPr algn="r">
                        <a:lnSpc>
                          <a:spcPct val="100000"/>
                        </a:lnSpc>
                      </a:pPr>
                      <a:r>
                        <a:rPr kumimoji="1" lang="en-US" altLang="ja-JP" sz="1000" dirty="0" smtClean="0">
                          <a:solidFill>
                            <a:schemeClr val="tx1"/>
                          </a:solidFill>
                        </a:rPr>
                        <a:t>1,223</a:t>
                      </a:r>
                      <a:endParaRPr kumimoji="1" lang="en-US" altLang="ja-JP" sz="1000" dirty="0" smtClean="0">
                        <a:solidFill>
                          <a:schemeClr val="tx1"/>
                        </a:solidFill>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rPr>
                        <a:t>3,038</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rPr>
                        <a:t>2,295</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rPr>
                        <a:t>154</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rPr>
                        <a:t>0</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rPr>
                        <a:t>703</a:t>
                      </a:r>
                      <a:endParaRPr kumimoji="1" lang="en-US" altLang="ja-JP" sz="1000" dirty="0" smtClean="0">
                        <a:solidFill>
                          <a:schemeClr val="tx1"/>
                        </a:solidFill>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rPr>
                        <a:t>1,818</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rPr>
                        <a:t>0</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rPr>
                        <a:t>2,023</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rPr>
                        <a:t>1,686</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rPr>
                        <a:t>520</a:t>
                      </a:r>
                      <a:endParaRPr kumimoji="1" lang="ja-JP" altLang="en-US" sz="1000" dirty="0" smtClean="0">
                        <a:solidFill>
                          <a:schemeClr val="tx1"/>
                        </a:solidFill>
                        <a:latin typeface="Meiryo UI" pitchFamily="50" charset="-128"/>
                        <a:ea typeface="Meiryo UI" pitchFamily="50" charset="-128"/>
                        <a:cs typeface="Meiryo UI" pitchFamily="50" charset="-128"/>
                      </a:endParaRPr>
                    </a:p>
                  </a:txBody>
                  <a:tcPr marL="93772" marR="93772" marT="18455" marB="18455" anchor="ctr">
                    <a:solidFill>
                      <a:schemeClr val="bg1"/>
                    </a:solidFill>
                  </a:tcPr>
                </a:tc>
              </a:tr>
              <a:tr h="207449">
                <a:tc v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教育</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dirty="0" smtClean="0">
                          <a:solidFill>
                            <a:schemeClr val="tx1"/>
                          </a:solidFill>
                        </a:rPr>
                        <a:t>1,253</a:t>
                      </a:r>
                      <a:endParaRPr kumimoji="1" lang="en-US" altLang="ja-JP" sz="1000" dirty="0" smtClean="0">
                        <a:solidFill>
                          <a:schemeClr val="tx1"/>
                        </a:solidFill>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lnSpc>
                          <a:spcPct val="100000"/>
                        </a:lnSpc>
                      </a:pPr>
                      <a:r>
                        <a:rPr lang="en-US" altLang="ja-JP" sz="1000" b="0" i="0" u="none" strike="noStrike" dirty="0">
                          <a:solidFill>
                            <a:schemeClr val="tx1"/>
                          </a:solidFill>
                          <a:latin typeface="Calibri"/>
                        </a:rPr>
                        <a:t>1,109</a:t>
                      </a:r>
                    </a:p>
                  </a:txBody>
                  <a:tcPr marL="10800" marR="93600" marT="10800" marB="0" anchor="ctr">
                    <a:solidFill>
                      <a:schemeClr val="bg1"/>
                    </a:solidFill>
                  </a:tcPr>
                </a:tc>
                <a:tc>
                  <a:txBody>
                    <a:bodyPr/>
                    <a:lstStyle/>
                    <a:p>
                      <a:pPr algn="r" rtl="0" fontAlgn="ctr">
                        <a:lnSpc>
                          <a:spcPct val="100000"/>
                        </a:lnSpc>
                      </a:pPr>
                      <a:r>
                        <a:rPr lang="en-US" altLang="ja-JP" sz="1000" b="0" i="0" u="none" strike="noStrike" dirty="0">
                          <a:solidFill>
                            <a:schemeClr val="tx1"/>
                          </a:solidFill>
                          <a:latin typeface="Calibri"/>
                        </a:rPr>
                        <a:t>144</a:t>
                      </a:r>
                    </a:p>
                  </a:txBody>
                  <a:tcPr marL="10800" marR="93600" marT="10800" marB="0" anchor="ctr">
                    <a:solidFill>
                      <a:schemeClr val="bg1"/>
                    </a:solidFill>
                  </a:tcPr>
                </a:tc>
              </a:tr>
              <a:tr h="207449">
                <a:tc vMerge="1">
                  <a:txBody>
                    <a:bodyPr/>
                    <a:lstStyle/>
                    <a:p>
                      <a:endParaRPr kumimoji="1" lang="ja-JP" altLang="en-US"/>
                    </a:p>
                  </a:txBody>
                  <a:tcPr/>
                </a:tc>
                <a:tc gridSpan="2">
                  <a:txBody>
                    <a:bodyPr/>
                    <a:lstStyle/>
                    <a:p>
                      <a:pPr algn="l">
                        <a:lnSpc>
                          <a:spcPct val="100000"/>
                        </a:lnSpc>
                      </a:pPr>
                      <a:r>
                        <a:rPr kumimoji="1" lang="ja-JP" altLang="en-US" sz="1000" dirty="0" smtClean="0"/>
                        <a:t>    うち幼稚園・小中学校</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pPr algn="l"/>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dirty="0" smtClean="0">
                          <a:solidFill>
                            <a:schemeClr val="tx1"/>
                          </a:solidFill>
                        </a:rPr>
                        <a:t>1,029</a:t>
                      </a:r>
                      <a:endParaRPr kumimoji="1" lang="en-US" altLang="ja-JP" sz="1000" dirty="0" smtClean="0">
                        <a:solidFill>
                          <a:schemeClr val="tx1"/>
                        </a:solidFill>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lnSpc>
                          <a:spcPct val="100000"/>
                        </a:lnSpc>
                      </a:pPr>
                      <a:r>
                        <a:rPr lang="en-US" altLang="ja-JP" sz="1000" b="0" i="0" u="none" strike="noStrike" dirty="0">
                          <a:solidFill>
                            <a:schemeClr val="tx1"/>
                          </a:solidFill>
                          <a:latin typeface="Calibri"/>
                        </a:rPr>
                        <a:t>1,029</a:t>
                      </a:r>
                    </a:p>
                  </a:txBody>
                  <a:tcPr marL="10800" marR="93600" marT="10800" marB="0" anchor="ctr">
                    <a:solidFill>
                      <a:schemeClr val="bg1"/>
                    </a:solidFill>
                  </a:tcPr>
                </a:tc>
                <a:tc>
                  <a:txBody>
                    <a:bodyPr/>
                    <a:lstStyle/>
                    <a:p>
                      <a:pPr algn="r" rtl="0" fontAlgn="ctr">
                        <a:lnSpc>
                          <a:spcPct val="100000"/>
                        </a:lnSpc>
                      </a:pPr>
                      <a:r>
                        <a:rPr lang="en-US" altLang="ja-JP" sz="1000" b="0" i="0" u="none" strike="noStrike" dirty="0">
                          <a:solidFill>
                            <a:schemeClr val="tx1"/>
                          </a:solidFill>
                          <a:latin typeface="Calibri"/>
                        </a:rPr>
                        <a:t>0</a:t>
                      </a:r>
                    </a:p>
                  </a:txBody>
                  <a:tcPr marL="10800" marR="93600" marT="10800" marB="0" anchor="ctr">
                    <a:solidFill>
                      <a:schemeClr val="bg1"/>
                    </a:solidFill>
                  </a:tcPr>
                </a:tc>
              </a:tr>
              <a:tr h="207449">
                <a:tc vMerge="1">
                  <a:txBody>
                    <a:bodyPr/>
                    <a:lstStyle/>
                    <a:p>
                      <a:endParaRPr kumimoji="1" lang="ja-JP" altLang="en-US" dirty="0"/>
                    </a:p>
                  </a:txBody>
                  <a:tcPr/>
                </a:tc>
                <a:tc gridSpan="2">
                  <a:txBody>
                    <a:bodyPr/>
                    <a:lstStyle/>
                    <a:p>
                      <a:pPr algn="l">
                        <a:lnSpc>
                          <a:spcPct val="100000"/>
                        </a:lnSpc>
                      </a:pPr>
                      <a:r>
                        <a:rPr kumimoji="1" lang="ja-JP" altLang="en-US" sz="1000" dirty="0" smtClean="0"/>
                        <a:t>消防・防災</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pPr algn="l"/>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dirty="0" smtClean="0">
                          <a:solidFill>
                            <a:schemeClr val="tx1"/>
                          </a:solidFill>
                        </a:rPr>
                        <a:t>297</a:t>
                      </a:r>
                      <a:endParaRPr kumimoji="1" lang="en-US" altLang="ja-JP" sz="1000" dirty="0" smtClean="0">
                        <a:solidFill>
                          <a:schemeClr val="tx1"/>
                        </a:solidFill>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lnSpc>
                          <a:spcPct val="100000"/>
                        </a:lnSpc>
                      </a:pPr>
                      <a:r>
                        <a:rPr lang="en-US" altLang="ja-JP" sz="1000" b="0" i="0" u="none" strike="noStrike" dirty="0">
                          <a:solidFill>
                            <a:schemeClr val="tx1"/>
                          </a:solidFill>
                          <a:latin typeface="Calibri"/>
                        </a:rPr>
                        <a:t>76</a:t>
                      </a:r>
                    </a:p>
                  </a:txBody>
                  <a:tcPr marL="10800" marR="93600" marT="10800" marB="0" anchor="ctr">
                    <a:solidFill>
                      <a:schemeClr val="bg1"/>
                    </a:solidFill>
                  </a:tcPr>
                </a:tc>
                <a:tc>
                  <a:txBody>
                    <a:bodyPr/>
                    <a:lstStyle/>
                    <a:p>
                      <a:pPr algn="r" rtl="0" fontAlgn="ctr">
                        <a:lnSpc>
                          <a:spcPct val="100000"/>
                        </a:lnSpc>
                      </a:pPr>
                      <a:r>
                        <a:rPr lang="en-US" altLang="ja-JP" sz="1000" b="0" i="0" u="none" strike="noStrike" dirty="0">
                          <a:solidFill>
                            <a:schemeClr val="tx1"/>
                          </a:solidFill>
                          <a:latin typeface="Calibri"/>
                        </a:rPr>
                        <a:t>221</a:t>
                      </a:r>
                    </a:p>
                  </a:txBody>
                  <a:tcPr marL="10800" marR="93600" marT="10800" marB="0" anchor="ctr">
                    <a:solidFill>
                      <a:schemeClr val="bg1"/>
                    </a:solidFill>
                  </a:tcPr>
                </a:tc>
              </a:tr>
              <a:tr h="207449">
                <a:tc vMerge="1">
                  <a:txBody>
                    <a:bodyPr/>
                    <a:lstStyle/>
                    <a:p>
                      <a:endParaRPr kumimoji="1" lang="ja-JP" altLang="en-US" dirty="0"/>
                    </a:p>
                  </a:txBody>
                  <a:tcPr/>
                </a:tc>
                <a:tc gridSpan="2">
                  <a:txBody>
                    <a:bodyPr/>
                    <a:lstStyle/>
                    <a:p>
                      <a:pPr algn="l">
                        <a:lnSpc>
                          <a:spcPct val="100000"/>
                        </a:lnSpc>
                      </a:pPr>
                      <a:r>
                        <a:rPr kumimoji="1" lang="ja-JP" altLang="en-US" sz="1000" dirty="0" smtClean="0"/>
                        <a:t>産業・市場・都市魅力　　</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pPr algn="l"/>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dirty="0" smtClean="0">
                          <a:solidFill>
                            <a:schemeClr val="tx1"/>
                          </a:solidFill>
                        </a:rPr>
                        <a:t>1,220</a:t>
                      </a:r>
                      <a:endParaRPr kumimoji="1" lang="en-US" altLang="ja-JP" sz="1000" dirty="0" smtClean="0">
                        <a:solidFill>
                          <a:schemeClr val="tx1"/>
                        </a:solidFill>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lnSpc>
                          <a:spcPct val="100000"/>
                        </a:lnSpc>
                      </a:pPr>
                      <a:r>
                        <a:rPr lang="en-US" altLang="ja-JP" sz="1000" b="0" i="0" u="none" strike="noStrike" dirty="0">
                          <a:solidFill>
                            <a:schemeClr val="tx1"/>
                          </a:solidFill>
                          <a:latin typeface="Calibri"/>
                        </a:rPr>
                        <a:t>342</a:t>
                      </a:r>
                    </a:p>
                  </a:txBody>
                  <a:tcPr marL="10800" marR="93600" marT="10800" marB="0" anchor="ctr">
                    <a:solidFill>
                      <a:schemeClr val="bg1"/>
                    </a:solidFill>
                  </a:tcPr>
                </a:tc>
                <a:tc>
                  <a:txBody>
                    <a:bodyPr/>
                    <a:lstStyle/>
                    <a:p>
                      <a:pPr algn="r" rtl="0" fontAlgn="ctr">
                        <a:lnSpc>
                          <a:spcPct val="100000"/>
                        </a:lnSpc>
                      </a:pPr>
                      <a:r>
                        <a:rPr lang="en-US" altLang="ja-JP" sz="1000" b="0" i="0" u="none" strike="noStrike" dirty="0">
                          <a:solidFill>
                            <a:schemeClr val="tx1"/>
                          </a:solidFill>
                          <a:latin typeface="Calibri"/>
                        </a:rPr>
                        <a:t>878</a:t>
                      </a:r>
                    </a:p>
                  </a:txBody>
                  <a:tcPr marL="10800" marR="93600" marT="10800" marB="0" anchor="ctr">
                    <a:solidFill>
                      <a:schemeClr val="bg1"/>
                    </a:solidFill>
                  </a:tcPr>
                </a:tc>
              </a:tr>
              <a:tr h="207449">
                <a:tc vMerge="1">
                  <a:txBody>
                    <a:bodyPr/>
                    <a:lstStyle/>
                    <a:p>
                      <a:endParaRPr kumimoji="1" lang="ja-JP" altLang="en-US"/>
                    </a:p>
                  </a:txBody>
                  <a:tcPr/>
                </a:tc>
                <a:tc gridSpan="2">
                  <a:txBody>
                    <a:bodyPr/>
                    <a:lstStyle/>
                    <a:p>
                      <a:pPr algn="l">
                        <a:lnSpc>
                          <a:spcPct val="100000"/>
                        </a:lnSpc>
                      </a:pPr>
                      <a:r>
                        <a:rPr kumimoji="1" lang="ja-JP" altLang="en-US" sz="900" dirty="0" smtClean="0"/>
                        <a:t>     うち文化・スポーツ施設等</a:t>
                      </a:r>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pPr algn="l"/>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rPr>
                        <a:t>659</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lnSpc>
                          <a:spcPct val="100000"/>
                        </a:lnSpc>
                      </a:pPr>
                      <a:r>
                        <a:rPr lang="en-US" altLang="ja-JP" sz="1000" b="0" i="0" u="none" strike="noStrike" dirty="0">
                          <a:solidFill>
                            <a:schemeClr val="tx1"/>
                          </a:solidFill>
                          <a:latin typeface="Calibri"/>
                        </a:rPr>
                        <a:t>293</a:t>
                      </a:r>
                    </a:p>
                  </a:txBody>
                  <a:tcPr marL="10800" marR="93600" marT="10800" marB="0" anchor="ctr">
                    <a:solidFill>
                      <a:schemeClr val="bg1"/>
                    </a:solidFill>
                  </a:tcPr>
                </a:tc>
                <a:tc>
                  <a:txBody>
                    <a:bodyPr/>
                    <a:lstStyle/>
                    <a:p>
                      <a:pPr algn="r" rtl="0" fontAlgn="ctr">
                        <a:lnSpc>
                          <a:spcPct val="100000"/>
                        </a:lnSpc>
                      </a:pPr>
                      <a:r>
                        <a:rPr lang="en-US" altLang="ja-JP" sz="1000" b="0" i="0" u="none" strike="noStrike" dirty="0">
                          <a:solidFill>
                            <a:schemeClr val="tx1"/>
                          </a:solidFill>
                          <a:latin typeface="Calibri"/>
                        </a:rPr>
                        <a:t>366</a:t>
                      </a:r>
                    </a:p>
                  </a:txBody>
                  <a:tcPr marL="10800" marR="93600" marT="10800" marB="0" anchor="ctr">
                    <a:solidFill>
                      <a:schemeClr val="bg1"/>
                    </a:solidFill>
                  </a:tcPr>
                </a:tc>
              </a:tr>
              <a:tr h="207449">
                <a:tc vMerge="1">
                  <a:txBody>
                    <a:bodyPr/>
                    <a:lstStyle/>
                    <a:p>
                      <a:endParaRPr kumimoji="1" lang="ja-JP" altLang="en-US" dirty="0"/>
                    </a:p>
                  </a:txBody>
                  <a:tcPr/>
                </a:tc>
                <a:tc gridSpan="2">
                  <a:txBody>
                    <a:bodyPr/>
                    <a:lstStyle/>
                    <a:p>
                      <a:pPr algn="l">
                        <a:lnSpc>
                          <a:spcPct val="100000"/>
                        </a:lnSpc>
                      </a:pPr>
                      <a:r>
                        <a:rPr kumimoji="1" lang="ja-JP" altLang="en-US" sz="1000" dirty="0" smtClean="0"/>
                        <a:t>健康・保健・環境（</a:t>
                      </a:r>
                      <a:r>
                        <a:rPr kumimoji="1" lang="ja-JP" altLang="en-US" sz="800" dirty="0" smtClean="0"/>
                        <a:t>一般廃棄物施設等</a:t>
                      </a:r>
                      <a:r>
                        <a:rPr kumimoji="1" lang="ja-JP" altLang="en-US" sz="1000" dirty="0" smtClean="0"/>
                        <a:t>）</a:t>
                      </a:r>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pPr algn="l"/>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700" i="1" u="none" dirty="0" smtClean="0">
                          <a:solidFill>
                            <a:schemeClr val="tx1"/>
                          </a:solidFill>
                          <a:latin typeface="Meiryo UI" panose="020B0604030504040204" pitchFamily="50" charset="-128"/>
                          <a:ea typeface="Meiryo UI" panose="020B0604030504040204" pitchFamily="50" charset="-128"/>
                        </a:rPr>
                        <a:t>〈803〉</a:t>
                      </a:r>
                      <a:r>
                        <a:rPr kumimoji="1" lang="ja-JP" altLang="en-US" sz="800" i="1" u="none" dirty="0" smtClean="0">
                          <a:solidFill>
                            <a:schemeClr val="tx1"/>
                          </a:solidFill>
                        </a:rPr>
                        <a:t>　</a:t>
                      </a:r>
                      <a:r>
                        <a:rPr kumimoji="1" lang="en-US" altLang="ja-JP" sz="1000" u="sng" dirty="0" smtClean="0">
                          <a:solidFill>
                            <a:schemeClr val="tx1"/>
                          </a:solidFill>
                        </a:rPr>
                        <a:t>969</a:t>
                      </a:r>
                      <a:endParaRPr kumimoji="1" lang="ja-JP" altLang="en-US" sz="1000" u="sng" dirty="0">
                        <a:solidFill>
                          <a:schemeClr val="tx1"/>
                        </a:solidFill>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lnSpc>
                          <a:spcPct val="100000"/>
                        </a:lnSpc>
                      </a:pPr>
                      <a:r>
                        <a:rPr lang="en-US" altLang="ja-JP" sz="1000" b="0" i="0" u="none" strike="noStrike" dirty="0">
                          <a:solidFill>
                            <a:schemeClr val="tx1"/>
                          </a:solidFill>
                          <a:latin typeface="Calibri"/>
                        </a:rPr>
                        <a:t>363</a:t>
                      </a:r>
                    </a:p>
                  </a:txBody>
                  <a:tcPr marL="10800" marR="93600" marT="10800" marB="0" anchor="ctr">
                    <a:solidFill>
                      <a:schemeClr val="bg1"/>
                    </a:solidFill>
                  </a:tcPr>
                </a:tc>
                <a:tc>
                  <a:txBody>
                    <a:bodyPr/>
                    <a:lstStyle/>
                    <a:p>
                      <a:pPr algn="r" rtl="0" fontAlgn="ctr">
                        <a:lnSpc>
                          <a:spcPct val="100000"/>
                        </a:lnSpc>
                      </a:pPr>
                      <a:r>
                        <a:rPr kumimoji="1" lang="en-US" altLang="ja-JP" sz="700" i="1" u="none" dirty="0" smtClean="0">
                          <a:solidFill>
                            <a:schemeClr val="tx1"/>
                          </a:solidFill>
                          <a:latin typeface="Meiryo UI" panose="020B0604030504040204" pitchFamily="50" charset="-128"/>
                          <a:ea typeface="Meiryo UI" panose="020B0604030504040204" pitchFamily="50" charset="-128"/>
                        </a:rPr>
                        <a:t>〈440〉</a:t>
                      </a:r>
                      <a:r>
                        <a:rPr kumimoji="1" lang="ja-JP" altLang="en-US" sz="800" i="1" u="none" dirty="0" smtClean="0">
                          <a:solidFill>
                            <a:schemeClr val="tx1"/>
                          </a:solidFill>
                        </a:rPr>
                        <a:t>　</a:t>
                      </a:r>
                      <a:r>
                        <a:rPr lang="en-US" altLang="ja-JP" sz="1000" b="0" i="0" u="sng" strike="noStrike" dirty="0" smtClean="0">
                          <a:solidFill>
                            <a:schemeClr val="tx1"/>
                          </a:solidFill>
                          <a:latin typeface="Calibri"/>
                        </a:rPr>
                        <a:t>606</a:t>
                      </a:r>
                      <a:endParaRPr lang="en-US" altLang="ja-JP" sz="1000" b="0" i="0" u="sng" strike="noStrike" dirty="0">
                        <a:solidFill>
                          <a:schemeClr val="tx1"/>
                        </a:solidFill>
                        <a:latin typeface="Calibri"/>
                      </a:endParaRPr>
                    </a:p>
                  </a:txBody>
                  <a:tcPr marL="10800" marR="93600" marT="10800" marB="0" anchor="ctr">
                    <a:solidFill>
                      <a:schemeClr val="bg1"/>
                    </a:solidFill>
                  </a:tcPr>
                </a:tc>
              </a:tr>
              <a:tr h="207449">
                <a:tc vMerge="1">
                  <a:txBody>
                    <a:bodyPr/>
                    <a:lstStyle/>
                    <a:p>
                      <a:endParaRPr kumimoji="1" lang="ja-JP" altLang="en-US" dirty="0"/>
                    </a:p>
                  </a:txBody>
                  <a:tcPr/>
                </a:tc>
                <a:tc gridSpan="2">
                  <a:txBody>
                    <a:bodyPr/>
                    <a:lstStyle/>
                    <a:p>
                      <a:pPr algn="l">
                        <a:lnSpc>
                          <a:spcPct val="100000"/>
                        </a:lnSpc>
                      </a:pPr>
                      <a:r>
                        <a:rPr kumimoji="1" lang="ja-JP" altLang="en-US" sz="1000" dirty="0" smtClean="0"/>
                        <a:t>こども・福祉</a:t>
                      </a:r>
                      <a:r>
                        <a:rPr kumimoji="1" lang="ja-JP" altLang="en-US" sz="900" dirty="0" smtClean="0"/>
                        <a:t>（老人福祉・生活福祉等）</a:t>
                      </a:r>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pPr algn="l"/>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700" i="1" u="none" dirty="0" smtClean="0">
                          <a:solidFill>
                            <a:schemeClr val="tx1"/>
                          </a:solidFill>
                          <a:latin typeface="Meiryo UI" panose="020B0604030504040204" pitchFamily="50" charset="-128"/>
                          <a:ea typeface="Meiryo UI" panose="020B0604030504040204" pitchFamily="50" charset="-128"/>
                        </a:rPr>
                        <a:t>〈411〉</a:t>
                      </a:r>
                      <a:r>
                        <a:rPr kumimoji="1" lang="ja-JP" altLang="en-US" sz="800" i="1" u="none" dirty="0" smtClean="0">
                          <a:solidFill>
                            <a:schemeClr val="tx1"/>
                          </a:solidFill>
                          <a:latin typeface="+mn-ea"/>
                          <a:ea typeface="+mn-ea"/>
                        </a:rPr>
                        <a:t>　</a:t>
                      </a:r>
                      <a:r>
                        <a:rPr kumimoji="1" lang="en-US" altLang="ja-JP" sz="1000" u="sng" dirty="0" smtClean="0">
                          <a:solidFill>
                            <a:schemeClr val="tx1"/>
                          </a:solidFill>
                        </a:rPr>
                        <a:t>426</a:t>
                      </a:r>
                      <a:endParaRPr kumimoji="1" lang="ja-JP" altLang="en-US" sz="1000" u="sng" dirty="0">
                        <a:solidFill>
                          <a:schemeClr val="tx1"/>
                        </a:solidFill>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lnSpc>
                          <a:spcPct val="100000"/>
                        </a:lnSpc>
                      </a:pPr>
                      <a:r>
                        <a:rPr kumimoji="1" lang="en-US" altLang="ja-JP" sz="700" i="1" u="none" dirty="0" smtClean="0">
                          <a:solidFill>
                            <a:schemeClr val="tx1"/>
                          </a:solidFill>
                          <a:latin typeface="Meiryo UI" panose="020B0604030504040204" pitchFamily="50" charset="-128"/>
                          <a:ea typeface="Meiryo UI" panose="020B0604030504040204" pitchFamily="50" charset="-128"/>
                        </a:rPr>
                        <a:t>〈411〉</a:t>
                      </a:r>
                      <a:r>
                        <a:rPr kumimoji="1" lang="ja-JP" altLang="en-US" sz="800" i="1" u="none" dirty="0" smtClean="0">
                          <a:solidFill>
                            <a:schemeClr val="tx1"/>
                          </a:solidFill>
                        </a:rPr>
                        <a:t>　</a:t>
                      </a:r>
                      <a:r>
                        <a:rPr lang="en-US" altLang="ja-JP" sz="1000" b="0" i="0" u="sng" strike="noStrike" dirty="0" smtClean="0">
                          <a:solidFill>
                            <a:schemeClr val="tx1"/>
                          </a:solidFill>
                          <a:latin typeface="Calibri"/>
                        </a:rPr>
                        <a:t>426</a:t>
                      </a:r>
                      <a:endParaRPr lang="en-US" altLang="ja-JP" sz="1000" b="0" i="0" u="sng" strike="noStrike" dirty="0">
                        <a:solidFill>
                          <a:schemeClr val="tx1"/>
                        </a:solidFill>
                        <a:latin typeface="Calibri"/>
                      </a:endParaRPr>
                    </a:p>
                  </a:txBody>
                  <a:tcPr marL="10800" marR="93600" marT="10800" marB="0" anchor="ctr">
                    <a:solidFill>
                      <a:schemeClr val="bg1"/>
                    </a:solidFill>
                  </a:tcPr>
                </a:tc>
                <a:tc>
                  <a:txBody>
                    <a:bodyPr/>
                    <a:lstStyle/>
                    <a:p>
                      <a:pPr algn="r" rtl="0" fontAlgn="ctr">
                        <a:lnSpc>
                          <a:spcPct val="100000"/>
                        </a:lnSpc>
                      </a:pPr>
                      <a:r>
                        <a:rPr lang="en-US" altLang="ja-JP" sz="1000" b="0" i="0" u="none" strike="noStrike" dirty="0">
                          <a:solidFill>
                            <a:schemeClr val="tx1"/>
                          </a:solidFill>
                          <a:latin typeface="Calibri"/>
                        </a:rPr>
                        <a:t>0</a:t>
                      </a:r>
                    </a:p>
                  </a:txBody>
                  <a:tcPr marL="10800" marR="93600" marT="10800" marB="0" anchor="ctr">
                    <a:solidFill>
                      <a:schemeClr val="bg1"/>
                    </a:solidFill>
                  </a:tcPr>
                </a:tc>
              </a:tr>
              <a:tr h="207449">
                <a:tc vMerge="1">
                  <a:txBody>
                    <a:bodyPr/>
                    <a:lstStyle/>
                    <a:p>
                      <a:endParaRPr kumimoji="1" lang="ja-JP" altLang="en-US" dirty="0"/>
                    </a:p>
                  </a:txBody>
                  <a:tcPr/>
                </a:tc>
                <a:tc gridSpan="2">
                  <a:txBody>
                    <a:bodyPr/>
                    <a:lstStyle/>
                    <a:p>
                      <a:pPr algn="l">
                        <a:lnSpc>
                          <a:spcPct val="100000"/>
                        </a:lnSpc>
                      </a:pPr>
                      <a:r>
                        <a:rPr kumimoji="1" lang="ja-JP" altLang="en-US" sz="800" dirty="0" smtClean="0"/>
                        <a:t>住民生活・自治体運営（本庁舎・区庁舎等）</a:t>
                      </a:r>
                      <a:endParaRPr kumimoji="1" lang="ja-JP" altLang="en-US" sz="800" dirty="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pPr algn="l"/>
                      <a:endParaRPr kumimoji="1" lang="ja-JP" altLang="en-US" sz="8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dirty="0" smtClean="0">
                          <a:solidFill>
                            <a:schemeClr val="tx1"/>
                          </a:solidFill>
                        </a:rPr>
                        <a:t>357</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lnSpc>
                          <a:spcPct val="100000"/>
                        </a:lnSpc>
                      </a:pPr>
                      <a:r>
                        <a:rPr lang="en-US" altLang="ja-JP" sz="1000" b="0" i="0" u="none" strike="noStrike" dirty="0">
                          <a:solidFill>
                            <a:schemeClr val="tx1"/>
                          </a:solidFill>
                          <a:latin typeface="Calibri"/>
                        </a:rPr>
                        <a:t>357</a:t>
                      </a:r>
                    </a:p>
                  </a:txBody>
                  <a:tcPr marL="10800" marR="93600" marT="10800" marB="0" anchor="ctr">
                    <a:solidFill>
                      <a:schemeClr val="bg1"/>
                    </a:solidFill>
                  </a:tcPr>
                </a:tc>
                <a:tc>
                  <a:txBody>
                    <a:bodyPr/>
                    <a:lstStyle/>
                    <a:p>
                      <a:pPr algn="r" rtl="0" fontAlgn="ctr">
                        <a:lnSpc>
                          <a:spcPct val="100000"/>
                        </a:lnSpc>
                      </a:pPr>
                      <a:r>
                        <a:rPr lang="en-US" altLang="ja-JP" sz="1000" b="0" i="0" u="none" strike="noStrike" dirty="0">
                          <a:solidFill>
                            <a:schemeClr val="tx1"/>
                          </a:solidFill>
                          <a:latin typeface="Calibri"/>
                        </a:rPr>
                        <a:t>0</a:t>
                      </a:r>
                    </a:p>
                  </a:txBody>
                  <a:tcPr marL="10800" marR="93600" marT="10800" marB="0" anchor="ctr">
                    <a:solidFill>
                      <a:schemeClr val="bg1"/>
                    </a:solidFill>
                  </a:tcPr>
                </a:tc>
              </a:tr>
              <a:tr h="207449">
                <a:tc vMerge="1">
                  <a:txBody>
                    <a:bodyPr/>
                    <a:lstStyle/>
                    <a:p>
                      <a:endParaRPr kumimoji="1" lang="ja-JP" altLang="en-US" dirty="0"/>
                    </a:p>
                  </a:txBody>
                  <a:tcPr/>
                </a:tc>
                <a:tc gridSpan="2">
                  <a:txBody>
                    <a:bodyPr/>
                    <a:lstStyle/>
                    <a:p>
                      <a:pPr algn="l">
                        <a:lnSpc>
                          <a:spcPct val="100000"/>
                        </a:lnSpc>
                      </a:pPr>
                      <a:r>
                        <a:rPr kumimoji="1" lang="ja-JP" altLang="en-US" sz="1000" dirty="0" smtClean="0"/>
                        <a:t>計</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pPr algn="l"/>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700" i="1" u="none" dirty="0" smtClean="0">
                          <a:solidFill>
                            <a:schemeClr val="tx1"/>
                          </a:solidFill>
                          <a:latin typeface="Meiryo UI" panose="020B0604030504040204" pitchFamily="50" charset="-128"/>
                          <a:ea typeface="Meiryo UI" panose="020B0604030504040204" pitchFamily="50" charset="-128"/>
                        </a:rPr>
                        <a:t>〈19,961〉</a:t>
                      </a:r>
                      <a:r>
                        <a:rPr kumimoji="1" lang="ja-JP" altLang="en-US" sz="900" i="1" u="none" dirty="0" smtClean="0">
                          <a:solidFill>
                            <a:schemeClr val="tx1"/>
                          </a:solidFill>
                        </a:rPr>
                        <a:t>　</a:t>
                      </a:r>
                      <a:r>
                        <a:rPr kumimoji="1" lang="en-US" altLang="ja-JP" sz="1000" u="sng" dirty="0" smtClean="0">
                          <a:solidFill>
                            <a:schemeClr val="tx1"/>
                          </a:solidFill>
                        </a:rPr>
                        <a:t>20,143</a:t>
                      </a:r>
                      <a:endParaRPr kumimoji="1" lang="ja-JP" altLang="en-US" sz="1000" u="sng" dirty="0">
                        <a:solidFill>
                          <a:schemeClr val="tx1"/>
                        </a:solidFill>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lnSpc>
                          <a:spcPct val="100000"/>
                        </a:lnSpc>
                      </a:pPr>
                      <a:r>
                        <a:rPr kumimoji="1" lang="en-US" altLang="ja-JP" sz="700" i="1" u="none" dirty="0" smtClean="0">
                          <a:solidFill>
                            <a:schemeClr val="tx1"/>
                          </a:solidFill>
                          <a:latin typeface="Meiryo UI" panose="020B0604030504040204" pitchFamily="50" charset="-128"/>
                          <a:ea typeface="Meiryo UI" panose="020B0604030504040204" pitchFamily="50" charset="-128"/>
                        </a:rPr>
                        <a:t>〈11,452〉</a:t>
                      </a:r>
                      <a:r>
                        <a:rPr kumimoji="1" lang="ja-JP" altLang="en-US" sz="800" i="1" u="none" dirty="0" smtClean="0">
                          <a:solidFill>
                            <a:schemeClr val="tx1"/>
                          </a:solidFill>
                        </a:rPr>
                        <a:t>　</a:t>
                      </a:r>
                      <a:r>
                        <a:rPr lang="en-US" altLang="ja-JP" sz="1000" b="0" i="0" u="sng" strike="noStrike" dirty="0" smtClean="0">
                          <a:solidFill>
                            <a:schemeClr val="tx1"/>
                          </a:solidFill>
                          <a:latin typeface="Calibri"/>
                        </a:rPr>
                        <a:t>11,443</a:t>
                      </a:r>
                      <a:endParaRPr lang="en-US" altLang="ja-JP" sz="1000" b="0" i="0" u="sng" strike="noStrike" dirty="0">
                        <a:solidFill>
                          <a:schemeClr val="tx1"/>
                        </a:solidFill>
                        <a:latin typeface="Calibri"/>
                      </a:endParaRPr>
                    </a:p>
                  </a:txBody>
                  <a:tcPr marL="10800" marR="93600" marT="10800" marB="0" anchor="ctr">
                    <a:solidFill>
                      <a:schemeClr val="bg1"/>
                    </a:solidFill>
                  </a:tcPr>
                </a:tc>
                <a:tc>
                  <a:txBody>
                    <a:bodyPr/>
                    <a:lstStyle/>
                    <a:p>
                      <a:pPr algn="r" rtl="0" fontAlgn="ctr">
                        <a:lnSpc>
                          <a:spcPct val="100000"/>
                        </a:lnSpc>
                      </a:pPr>
                      <a:r>
                        <a:rPr kumimoji="1" lang="en-US" altLang="ja-JP" sz="700" i="1" u="none" dirty="0" smtClean="0">
                          <a:solidFill>
                            <a:schemeClr val="tx1"/>
                          </a:solidFill>
                          <a:latin typeface="Meiryo UI" panose="020B0604030504040204" pitchFamily="50" charset="-128"/>
                          <a:ea typeface="Meiryo UI" panose="020B0604030504040204" pitchFamily="50" charset="-128"/>
                        </a:rPr>
                        <a:t>〈8,509〉</a:t>
                      </a:r>
                      <a:r>
                        <a:rPr kumimoji="1" lang="ja-JP" altLang="en-US" sz="800" i="1" u="none" dirty="0" smtClean="0">
                          <a:solidFill>
                            <a:schemeClr val="tx1"/>
                          </a:solidFill>
                        </a:rPr>
                        <a:t>　</a:t>
                      </a:r>
                      <a:r>
                        <a:rPr lang="en-US" altLang="ja-JP" sz="1000" b="0" i="0" u="sng" strike="noStrike" dirty="0" smtClean="0">
                          <a:solidFill>
                            <a:schemeClr val="tx1"/>
                          </a:solidFill>
                          <a:latin typeface="Calibri"/>
                        </a:rPr>
                        <a:t>8,699</a:t>
                      </a:r>
                      <a:endParaRPr lang="en-US" altLang="ja-JP" sz="1000" b="0" i="0" u="sng" strike="noStrike" dirty="0">
                        <a:solidFill>
                          <a:schemeClr val="tx1"/>
                        </a:solidFill>
                        <a:latin typeface="Calibri"/>
                      </a:endParaRPr>
                    </a:p>
                  </a:txBody>
                  <a:tcPr marL="10800" marR="93600" marT="10800" marB="0" anchor="ctr">
                    <a:solidFill>
                      <a:schemeClr val="bg1"/>
                    </a:solidFill>
                  </a:tcPr>
                </a:tc>
              </a:tr>
              <a:tr h="207449">
                <a:tc>
                  <a:txBody>
                    <a:bodyPr/>
                    <a:lstStyle/>
                    <a:p>
                      <a:pPr algn="l"/>
                      <a:r>
                        <a:rPr kumimoji="1" lang="ja-JP" altLang="en-US" sz="1000" dirty="0" smtClean="0"/>
                        <a:t>その他</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gridSpan="2">
                  <a:txBody>
                    <a:bodyPr/>
                    <a:lstStyle/>
                    <a:p>
                      <a:pPr algn="l">
                        <a:lnSpc>
                          <a:spcPct val="100000"/>
                        </a:lnSpc>
                      </a:pPr>
                      <a:r>
                        <a:rPr kumimoji="1" lang="ja-JP" altLang="en-US" sz="1000" dirty="0" smtClean="0"/>
                        <a:t>臨時財政対策債・減収補てん債等</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pPr algn="l"/>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dirty="0" smtClean="0">
                          <a:solidFill>
                            <a:schemeClr val="tx1"/>
                          </a:solidFill>
                        </a:rPr>
                        <a:t>10,447</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lnSpc>
                          <a:spcPct val="100000"/>
                        </a:lnSpc>
                      </a:pPr>
                      <a:r>
                        <a:rPr lang="en-US" altLang="ja-JP" sz="1000" b="0" i="0" u="none" strike="noStrike" dirty="0">
                          <a:solidFill>
                            <a:schemeClr val="tx1"/>
                          </a:solidFill>
                          <a:latin typeface="Calibri"/>
                        </a:rPr>
                        <a:t>10,447</a:t>
                      </a:r>
                    </a:p>
                  </a:txBody>
                  <a:tcPr marL="10800" marR="93600" marT="10800" marB="0" anchor="ctr">
                    <a:solidFill>
                      <a:schemeClr val="bg1"/>
                    </a:solidFill>
                  </a:tcPr>
                </a:tc>
                <a:tc>
                  <a:txBody>
                    <a:bodyPr/>
                    <a:lstStyle/>
                    <a:p>
                      <a:pPr algn="r" rtl="0" fontAlgn="ctr">
                        <a:lnSpc>
                          <a:spcPct val="100000"/>
                        </a:lnSpc>
                      </a:pPr>
                      <a:r>
                        <a:rPr lang="en-US" altLang="ja-JP" sz="1000" b="0" i="0" u="none" strike="noStrike" dirty="0">
                          <a:solidFill>
                            <a:schemeClr val="tx1"/>
                          </a:solidFill>
                          <a:latin typeface="Calibri"/>
                        </a:rPr>
                        <a:t>0</a:t>
                      </a:r>
                    </a:p>
                  </a:txBody>
                  <a:tcPr marL="10800" marR="93600" marT="10800" marB="0" anchor="ctr">
                    <a:solidFill>
                      <a:schemeClr val="bg1"/>
                    </a:solidFill>
                  </a:tcPr>
                </a:tc>
              </a:tr>
              <a:tr h="322504">
                <a:tc gridSpan="3">
                  <a:txBody>
                    <a:bodyPr/>
                    <a:lstStyle/>
                    <a:p>
                      <a:pPr algn="l"/>
                      <a:r>
                        <a:rPr kumimoji="1" lang="ja-JP" altLang="en-US" sz="1000" dirty="0" smtClean="0"/>
                        <a:t>計</a:t>
                      </a:r>
                      <a:endParaRPr kumimoji="1" lang="ja-JP" altLang="en-US" sz="1000" b="1" i="0" dirty="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algn="r">
                        <a:lnSpc>
                          <a:spcPts val="1100"/>
                        </a:lnSpc>
                      </a:pPr>
                      <a:r>
                        <a:rPr kumimoji="1" lang="en-US" altLang="ja-JP" sz="700" i="1" u="none" dirty="0" smtClean="0">
                          <a:solidFill>
                            <a:schemeClr val="tx1"/>
                          </a:solidFill>
                          <a:latin typeface="Meiryo UI" panose="020B0604030504040204" pitchFamily="50" charset="-128"/>
                          <a:ea typeface="Meiryo UI" panose="020B0604030504040204" pitchFamily="50" charset="-128"/>
                        </a:rPr>
                        <a:t>〈30,408〉</a:t>
                      </a:r>
                      <a:r>
                        <a:rPr kumimoji="1" lang="ja-JP" altLang="en-US" sz="800" i="1" u="none" dirty="0" smtClean="0">
                          <a:solidFill>
                            <a:schemeClr val="tx1"/>
                          </a:solidFill>
                        </a:rPr>
                        <a:t>　</a:t>
                      </a:r>
                      <a:r>
                        <a:rPr kumimoji="1" lang="en-US" altLang="ja-JP" sz="1000" u="sng" dirty="0" smtClean="0">
                          <a:solidFill>
                            <a:schemeClr val="tx1"/>
                          </a:solidFill>
                        </a:rPr>
                        <a:t>30,589</a:t>
                      </a: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u="sng" dirty="0" smtClean="0">
                          <a:solidFill>
                            <a:schemeClr val="tx1"/>
                          </a:solidFill>
                        </a:rPr>
                        <a:t>21,890</a:t>
                      </a:r>
                      <a:r>
                        <a:rPr kumimoji="1" lang="en-US" altLang="ja-JP" sz="1000" dirty="0" smtClean="0">
                          <a:solidFill>
                            <a:schemeClr val="tx1"/>
                          </a:solidFill>
                        </a:rPr>
                        <a:t>(72</a:t>
                      </a:r>
                      <a:r>
                        <a:rPr kumimoji="1" lang="ja-JP" altLang="en-US" sz="1000" dirty="0" smtClean="0">
                          <a:solidFill>
                            <a:schemeClr val="tx1"/>
                          </a:solidFill>
                        </a:rPr>
                        <a:t>％</a:t>
                      </a:r>
                      <a:r>
                        <a:rPr kumimoji="1" lang="en-US" altLang="ja-JP" sz="1000" dirty="0" smtClean="0">
                          <a:solidFill>
                            <a:schemeClr val="tx1"/>
                          </a:solidFill>
                        </a:rPr>
                        <a:t>)</a:t>
                      </a:r>
                    </a:p>
                    <a:p>
                      <a:pPr marL="0" marR="0" indent="0" algn="r" defTabSz="914400" rtl="0" eaLnBrk="1" fontAlgn="auto" latinLnBrk="0" hangingPunct="1">
                        <a:lnSpc>
                          <a:spcPts val="1100"/>
                        </a:lnSpc>
                        <a:spcBef>
                          <a:spcPts val="0"/>
                        </a:spcBef>
                        <a:spcAft>
                          <a:spcPts val="0"/>
                        </a:spcAft>
                        <a:buClrTx/>
                        <a:buSzTx/>
                        <a:buFontTx/>
                        <a:buNone/>
                        <a:tabLst/>
                        <a:defRPr/>
                      </a:pPr>
                      <a:endParaRPr kumimoji="1" lang="ja-JP" altLang="en-US" sz="1000" b="0" i="1" dirty="0" smtClean="0">
                        <a:solidFill>
                          <a:schemeClr val="tx1"/>
                        </a:solidFill>
                        <a:latin typeface="+mn-lt"/>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u="sng" dirty="0" smtClean="0">
                          <a:solidFill>
                            <a:schemeClr val="tx1"/>
                          </a:solidFill>
                        </a:rPr>
                        <a:t>8,699</a:t>
                      </a:r>
                      <a:r>
                        <a:rPr kumimoji="1" lang="en-US" altLang="ja-JP" sz="1000" dirty="0" smtClean="0">
                          <a:solidFill>
                            <a:schemeClr val="tx1"/>
                          </a:solidFill>
                        </a:rPr>
                        <a:t>(28</a:t>
                      </a:r>
                      <a:r>
                        <a:rPr kumimoji="1" lang="ja-JP" altLang="en-US" sz="1000" dirty="0" smtClean="0">
                          <a:solidFill>
                            <a:schemeClr val="tx1"/>
                          </a:solidFill>
                        </a:rPr>
                        <a:t>％</a:t>
                      </a:r>
                      <a:r>
                        <a:rPr kumimoji="1" lang="en-US" altLang="ja-JP" sz="1000" dirty="0" smtClean="0">
                          <a:solidFill>
                            <a:schemeClr val="tx1"/>
                          </a:solidFill>
                        </a:rPr>
                        <a:t>)</a:t>
                      </a:r>
                    </a:p>
                    <a:p>
                      <a:pPr marL="0" marR="0" indent="0" algn="r" defTabSz="914400" rtl="0" eaLnBrk="1" fontAlgn="auto" latinLnBrk="0" hangingPunct="1">
                        <a:lnSpc>
                          <a:spcPts val="1100"/>
                        </a:lnSpc>
                        <a:spcBef>
                          <a:spcPts val="0"/>
                        </a:spcBef>
                        <a:spcAft>
                          <a:spcPts val="0"/>
                        </a:spcAft>
                        <a:buClrTx/>
                        <a:buSzTx/>
                        <a:buFontTx/>
                        <a:buNone/>
                        <a:tabLst/>
                        <a:defRPr/>
                      </a:pPr>
                      <a:endParaRPr kumimoji="1" lang="ja-JP" altLang="en-US" sz="1000" b="1" i="1" dirty="0" smtClean="0">
                        <a:solidFill>
                          <a:schemeClr val="tx1"/>
                        </a:solidFill>
                        <a:latin typeface="Meiryo UI" pitchFamily="50" charset="-128"/>
                        <a:ea typeface="Meiryo UI" pitchFamily="50" charset="-128"/>
                        <a:cs typeface="Meiryo UI" pitchFamily="50" charset="-128"/>
                      </a:endParaRPr>
                    </a:p>
                  </a:txBody>
                  <a:tcPr marL="93772" marR="93772" marT="18455" marB="18455" anchor="ctr">
                    <a:solidFill>
                      <a:schemeClr val="bg1"/>
                    </a:solidFill>
                  </a:tcPr>
                </a:tc>
              </a:tr>
              <a:tr h="193017">
                <a:tc gridSpan="2">
                  <a:txBody>
                    <a:bodyPr/>
                    <a:lstStyle/>
                    <a:p>
                      <a:pPr algn="l"/>
                      <a:r>
                        <a:rPr kumimoji="1" lang="ja-JP" altLang="en-US" sz="1000" dirty="0" smtClean="0"/>
                        <a:t>対象から除外</a:t>
                      </a:r>
                      <a:endParaRPr kumimoji="1" lang="ja-JP" altLang="en-US" sz="1000" b="0" i="0"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hMerge="1">
                  <a:txBody>
                    <a:bodyPr/>
                    <a:lstStyle/>
                    <a:p>
                      <a:endParaRPr kumimoji="1" lang="ja-JP" altLang="en-US"/>
                    </a:p>
                  </a:txBody>
                  <a:tcPr/>
                </a:tc>
                <a:tc>
                  <a:txBody>
                    <a:bodyPr/>
                    <a:lstStyle/>
                    <a:p>
                      <a:pPr algn="l"/>
                      <a:r>
                        <a:rPr kumimoji="1" lang="en-US" altLang="ja-JP" sz="1000" dirty="0" smtClean="0">
                          <a:solidFill>
                            <a:schemeClr val="tx1"/>
                          </a:solidFill>
                        </a:rPr>
                        <a:t>H30</a:t>
                      </a:r>
                      <a:r>
                        <a:rPr kumimoji="1" lang="ja-JP" altLang="en-US" sz="1000" dirty="0" smtClean="0">
                          <a:solidFill>
                            <a:schemeClr val="tx1"/>
                          </a:solidFill>
                        </a:rPr>
                        <a:t>年度までに廃止・償還満了</a:t>
                      </a:r>
                      <a:r>
                        <a:rPr kumimoji="1" lang="en-US" altLang="ja-JP" sz="900" i="1" dirty="0" smtClean="0">
                          <a:solidFill>
                            <a:schemeClr val="tx1"/>
                          </a:solidFill>
                          <a:latin typeface="Meiryo UI" panose="020B0604030504040204" pitchFamily="50" charset="-128"/>
                          <a:ea typeface="Meiryo UI" panose="020B0604030504040204" pitchFamily="50" charset="-128"/>
                        </a:rPr>
                        <a:t>〈</a:t>
                      </a:r>
                      <a:r>
                        <a:rPr kumimoji="1" lang="ja-JP" altLang="en-US" sz="900" i="1" dirty="0" smtClean="0">
                          <a:solidFill>
                            <a:schemeClr val="tx1"/>
                          </a:solidFill>
                          <a:latin typeface="Meiryo UI" panose="020B0604030504040204" pitchFamily="50" charset="-128"/>
                          <a:ea typeface="Meiryo UI" panose="020B0604030504040204" pitchFamily="50" charset="-128"/>
                        </a:rPr>
                        <a:t>等</a:t>
                      </a:r>
                      <a:r>
                        <a:rPr kumimoji="1" lang="en-US" altLang="ja-JP" sz="900" i="1" dirty="0" smtClean="0">
                          <a:solidFill>
                            <a:schemeClr val="tx1"/>
                          </a:solidFill>
                          <a:latin typeface="Meiryo UI" panose="020B0604030504040204" pitchFamily="50" charset="-128"/>
                          <a:ea typeface="Meiryo UI" panose="020B0604030504040204" pitchFamily="50" charset="-128"/>
                        </a:rPr>
                        <a:t>〉</a:t>
                      </a:r>
                      <a:endParaRPr kumimoji="1" lang="ja-JP" altLang="en-US" sz="900" b="0" i="1" dirty="0">
                        <a:solidFill>
                          <a:schemeClr val="tx1"/>
                        </a:solidFill>
                        <a:latin typeface="Meiryo UI" panose="020B0604030504040204" pitchFamily="50" charset="-128"/>
                        <a:ea typeface="Meiryo UI" panose="020B0604030504040204"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700" i="1" u="none" dirty="0" smtClean="0">
                          <a:solidFill>
                            <a:schemeClr val="tx1"/>
                          </a:solidFill>
                          <a:latin typeface="Meiryo UI" panose="020B0604030504040204" pitchFamily="50" charset="-128"/>
                          <a:ea typeface="Meiryo UI" panose="020B0604030504040204" pitchFamily="50" charset="-128"/>
                        </a:rPr>
                        <a:t>〈259〉</a:t>
                      </a:r>
                      <a:r>
                        <a:rPr kumimoji="1" lang="ja-JP" altLang="en-US" sz="800" i="1" u="none" dirty="0" smtClean="0">
                          <a:solidFill>
                            <a:schemeClr val="tx1"/>
                          </a:solidFill>
                        </a:rPr>
                        <a:t>　</a:t>
                      </a:r>
                      <a:r>
                        <a:rPr kumimoji="1" lang="en-US" altLang="ja-JP" sz="1000" u="sng" dirty="0" smtClean="0">
                          <a:solidFill>
                            <a:schemeClr val="tx1"/>
                          </a:solidFill>
                        </a:rPr>
                        <a:t>77</a:t>
                      </a:r>
                      <a:endParaRPr kumimoji="1" lang="ja-JP" altLang="en-US" sz="1000" b="0" i="0" u="sng" dirty="0">
                        <a:solidFill>
                          <a:schemeClr val="tx1"/>
                        </a:solidFill>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solidFill>
                            <a:schemeClr val="tx1"/>
                          </a:solidFill>
                        </a:rPr>
                        <a:t>－</a:t>
                      </a:r>
                      <a:endParaRPr kumimoji="1" lang="ja-JP" altLang="en-US" sz="1000" b="0" i="0" dirty="0" smtClean="0">
                        <a:solidFill>
                          <a:schemeClr val="tx1"/>
                        </a:solidFill>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solidFill>
                            <a:schemeClr val="tx1"/>
                          </a:solidFill>
                        </a:rPr>
                        <a:t>－</a:t>
                      </a:r>
                      <a:endParaRPr kumimoji="1" lang="ja-JP" altLang="en-US" sz="1000" b="0" i="0" dirty="0" smtClean="0">
                        <a:solidFill>
                          <a:schemeClr val="tx1"/>
                        </a:solidFill>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r>
              <a:tr h="193017">
                <a:tc gridSpan="3">
                  <a:txBody>
                    <a:bodyPr/>
                    <a:lstStyle/>
                    <a:p>
                      <a:pPr algn="l"/>
                      <a:r>
                        <a:rPr kumimoji="1" lang="ja-JP" altLang="en-US" sz="1000" dirty="0" smtClean="0"/>
                        <a:t>合計</a:t>
                      </a:r>
                      <a:endParaRPr kumimoji="1" lang="ja-JP" altLang="en-US" sz="1000" b="0" i="0"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algn="r">
                        <a:lnSpc>
                          <a:spcPts val="1100"/>
                        </a:lnSpc>
                      </a:pPr>
                      <a:r>
                        <a:rPr kumimoji="1" lang="en-US" altLang="ja-JP" sz="1000" dirty="0" smtClean="0">
                          <a:solidFill>
                            <a:schemeClr val="tx1"/>
                          </a:solidFill>
                        </a:rPr>
                        <a:t>30,667</a:t>
                      </a:r>
                      <a:endParaRPr kumimoji="1" lang="ja-JP" altLang="en-US" sz="1000" b="0" i="0" dirty="0">
                        <a:solidFill>
                          <a:schemeClr val="tx1"/>
                        </a:solidFill>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solidFill>
                            <a:schemeClr val="tx1"/>
                          </a:solidFill>
                        </a:rPr>
                        <a:t>－</a:t>
                      </a:r>
                      <a:endParaRPr kumimoji="1" lang="ja-JP" altLang="en-US" sz="1000" b="0" i="0" dirty="0" smtClean="0">
                        <a:solidFill>
                          <a:schemeClr val="tx1"/>
                        </a:solidFill>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solidFill>
                            <a:schemeClr val="tx1"/>
                          </a:solidFill>
                        </a:rPr>
                        <a:t>－</a:t>
                      </a:r>
                      <a:endParaRPr kumimoji="1" lang="ja-JP" altLang="en-US" sz="1000" b="0" i="0" dirty="0" smtClean="0">
                        <a:solidFill>
                          <a:schemeClr val="tx1"/>
                        </a:solidFill>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r>
            </a:tbl>
          </a:graphicData>
        </a:graphic>
      </p:graphicFrame>
      <p:sp>
        <p:nvSpPr>
          <p:cNvPr id="53" name="テキスト ボックス 52"/>
          <p:cNvSpPr txBox="1"/>
          <p:nvPr/>
        </p:nvSpPr>
        <p:spPr>
          <a:xfrm>
            <a:off x="571416" y="6341860"/>
            <a:ext cx="3488913" cy="369332"/>
          </a:xfrm>
          <a:prstGeom prst="rect">
            <a:avLst/>
          </a:prstGeom>
          <a:noFill/>
        </p:spPr>
        <p:txBody>
          <a:bodyPr wrap="square" rtlCol="0">
            <a:spAutoFit/>
          </a:bodyPr>
          <a:lstStyle/>
          <a:p>
            <a:r>
              <a:rPr kumimoji="1" lang="ja-JP" altLang="en-US" sz="900" dirty="0" smtClean="0">
                <a:latin typeface="Meiryo UI" pitchFamily="50" charset="-128"/>
                <a:ea typeface="Meiryo UI" pitchFamily="50" charset="-128"/>
                <a:cs typeface="Meiryo UI" pitchFamily="50" charset="-128"/>
              </a:rPr>
              <a:t>事務分担（案）をベースに</a:t>
            </a:r>
            <a:r>
              <a:rPr lang="ja-JP" altLang="en-US" sz="900" dirty="0" smtClean="0">
                <a:latin typeface="Meiryo UI" pitchFamily="50" charset="-128"/>
                <a:ea typeface="Meiryo UI" pitchFamily="50" charset="-128"/>
                <a:cs typeface="Meiryo UI" pitchFamily="50" charset="-128"/>
              </a:rPr>
              <a:t>特別区と大阪府</a:t>
            </a:r>
            <a:r>
              <a:rPr kumimoji="1" lang="ja-JP" altLang="en-US" sz="900" dirty="0" smtClean="0">
                <a:latin typeface="Meiryo UI" pitchFamily="50" charset="-128"/>
                <a:ea typeface="Meiryo UI" pitchFamily="50" charset="-128"/>
                <a:cs typeface="Meiryo UI" pitchFamily="50" charset="-128"/>
              </a:rPr>
              <a:t>に分類</a:t>
            </a:r>
            <a:endParaRPr kumimoji="1" lang="en-US" altLang="ja-JP" sz="900" dirty="0" smtClean="0">
              <a:latin typeface="Meiryo UI" pitchFamily="50" charset="-128"/>
              <a:ea typeface="Meiryo UI" pitchFamily="50" charset="-128"/>
              <a:cs typeface="Meiryo UI" pitchFamily="50" charset="-128"/>
            </a:endParaRPr>
          </a:p>
          <a:p>
            <a:r>
              <a:rPr lang="ja-JP" altLang="en-US" sz="900" dirty="0" smtClean="0">
                <a:latin typeface="Meiryo UI" pitchFamily="50" charset="-128"/>
                <a:ea typeface="Meiryo UI" pitchFamily="50" charset="-128"/>
                <a:cs typeface="Meiryo UI" pitchFamily="50" charset="-128"/>
              </a:rPr>
              <a:t>端数</a:t>
            </a:r>
            <a:r>
              <a:rPr lang="ja-JP" altLang="en-US" sz="900" dirty="0">
                <a:latin typeface="Meiryo UI" pitchFamily="50" charset="-128"/>
                <a:ea typeface="Meiryo UI" pitchFamily="50" charset="-128"/>
                <a:cs typeface="Meiryo UI" pitchFamily="50" charset="-128"/>
              </a:rPr>
              <a:t>処理</a:t>
            </a:r>
            <a:r>
              <a:rPr lang="ja-JP" altLang="en-US" sz="900" dirty="0" smtClean="0">
                <a:latin typeface="Meiryo UI" pitchFamily="50" charset="-128"/>
                <a:ea typeface="Meiryo UI" pitchFamily="50" charset="-128"/>
                <a:cs typeface="Meiryo UI" pitchFamily="50" charset="-128"/>
              </a:rPr>
              <a:t>の</a:t>
            </a:r>
            <a:r>
              <a:rPr lang="ja-JP" altLang="en-US" sz="900" dirty="0">
                <a:latin typeface="Meiryo UI" pitchFamily="50" charset="-128"/>
                <a:ea typeface="Meiryo UI" pitchFamily="50" charset="-128"/>
                <a:cs typeface="Meiryo UI" pitchFamily="50" charset="-128"/>
              </a:rPr>
              <a:t>関係</a:t>
            </a:r>
            <a:r>
              <a:rPr lang="ja-JP" altLang="en-US" sz="900" dirty="0" smtClean="0">
                <a:latin typeface="Meiryo UI" pitchFamily="50" charset="-128"/>
                <a:ea typeface="Meiryo UI" pitchFamily="50" charset="-128"/>
                <a:cs typeface="Meiryo UI" pitchFamily="50" charset="-128"/>
              </a:rPr>
              <a:t>で、内訳と合計が合わない場合がある</a:t>
            </a:r>
            <a:endParaRPr kumimoji="1" lang="ja-JP" altLang="en-US" sz="900" dirty="0">
              <a:latin typeface="Meiryo UI" pitchFamily="50" charset="-128"/>
              <a:ea typeface="Meiryo UI" pitchFamily="50" charset="-128"/>
              <a:cs typeface="Meiryo UI" pitchFamily="50" charset="-128"/>
            </a:endParaRPr>
          </a:p>
        </p:txBody>
      </p:sp>
      <p:sp>
        <p:nvSpPr>
          <p:cNvPr id="44" name="正方形/長方形 4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参考</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１</a:t>
            </a:r>
          </a:p>
        </p:txBody>
      </p:sp>
      <p:sp>
        <p:nvSpPr>
          <p:cNvPr id="43" name="テキスト ボックス 42"/>
          <p:cNvSpPr txBox="1"/>
          <p:nvPr/>
        </p:nvSpPr>
        <p:spPr>
          <a:xfrm>
            <a:off x="3552319" y="6354756"/>
            <a:ext cx="3488913" cy="369332"/>
          </a:xfrm>
          <a:prstGeom prst="rect">
            <a:avLst/>
          </a:prstGeom>
          <a:noFill/>
        </p:spPr>
        <p:txBody>
          <a:bodyPr wrap="square" rtlCol="0">
            <a:spAutoFit/>
          </a:bodyPr>
          <a:lstStyle/>
          <a:p>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平成</a:t>
            </a:r>
            <a:r>
              <a:rPr kumimoji="1" lang="en-US" altLang="ja-JP" sz="900" dirty="0" smtClean="0">
                <a:latin typeface="Meiryo UI" pitchFamily="50" charset="-128"/>
                <a:ea typeface="Meiryo UI" pitchFamily="50" charset="-128"/>
                <a:cs typeface="Meiryo UI" pitchFamily="50" charset="-128"/>
              </a:rPr>
              <a:t>28</a:t>
            </a:r>
            <a:r>
              <a:rPr kumimoji="1" lang="ja-JP" altLang="en-US" sz="900" dirty="0" smtClean="0">
                <a:latin typeface="Meiryo UI" pitchFamily="50" charset="-128"/>
                <a:ea typeface="Meiryo UI" pitchFamily="50" charset="-128"/>
                <a:cs typeface="Meiryo UI" pitchFamily="50" charset="-128"/>
              </a:rPr>
              <a:t>年３月</a:t>
            </a:r>
            <a:r>
              <a:rPr kumimoji="1" lang="en-US" altLang="ja-JP" sz="900" dirty="0" smtClean="0">
                <a:latin typeface="Meiryo UI" pitchFamily="50" charset="-128"/>
                <a:ea typeface="Meiryo UI" pitchFamily="50" charset="-128"/>
                <a:cs typeface="Meiryo UI" pitchFamily="50" charset="-128"/>
              </a:rPr>
              <a:t>31</a:t>
            </a:r>
            <a:r>
              <a:rPr kumimoji="1" lang="ja-JP" altLang="en-US" sz="900" dirty="0" smtClean="0">
                <a:latin typeface="Meiryo UI" pitchFamily="50" charset="-128"/>
                <a:ea typeface="Meiryo UI" pitchFamily="50" charset="-128"/>
                <a:cs typeface="Meiryo UI" pitchFamily="50" charset="-128"/>
              </a:rPr>
              <a:t>日に廃止し、一般会計に移管された市街地</a:t>
            </a:r>
            <a:endParaRPr kumimoji="1" lang="en-US" altLang="ja-JP" sz="900" dirty="0" smtClean="0">
              <a:latin typeface="Meiryo UI" pitchFamily="50" charset="-128"/>
              <a:ea typeface="Meiryo UI" pitchFamily="50" charset="-128"/>
              <a:cs typeface="Meiryo UI" pitchFamily="50" charset="-128"/>
            </a:endParaRPr>
          </a:p>
          <a:p>
            <a:r>
              <a:rPr lang="ja-JP" altLang="en-US" sz="900" dirty="0">
                <a:latin typeface="Meiryo UI" pitchFamily="50" charset="-128"/>
                <a:ea typeface="Meiryo UI" pitchFamily="50" charset="-128"/>
                <a:cs typeface="Meiryo UI" pitchFamily="50" charset="-128"/>
              </a:rPr>
              <a:t>　 </a:t>
            </a:r>
            <a:r>
              <a:rPr kumimoji="1" lang="ja-JP" altLang="en-US" sz="900" dirty="0" smtClean="0">
                <a:latin typeface="Meiryo UI" pitchFamily="50" charset="-128"/>
                <a:ea typeface="Meiryo UI" pitchFamily="50" charset="-128"/>
                <a:cs typeface="Meiryo UI" pitchFamily="50" charset="-128"/>
              </a:rPr>
              <a:t>再開発事業会計、土地先行取得事業会計を含む</a:t>
            </a:r>
            <a:endParaRPr kumimoji="1" lang="ja-JP" altLang="en-US" sz="900" dirty="0">
              <a:latin typeface="Meiryo UI" pitchFamily="50" charset="-128"/>
              <a:ea typeface="Meiryo UI" pitchFamily="50" charset="-128"/>
              <a:cs typeface="Meiryo UI" pitchFamily="50" charset="-128"/>
            </a:endParaRPr>
          </a:p>
        </p:txBody>
      </p:sp>
      <p:sp>
        <p:nvSpPr>
          <p:cNvPr id="48" name="テキスト ボックス 47"/>
          <p:cNvSpPr txBox="1"/>
          <p:nvPr/>
        </p:nvSpPr>
        <p:spPr>
          <a:xfrm>
            <a:off x="4707479" y="5733256"/>
            <a:ext cx="821585" cy="200055"/>
          </a:xfrm>
          <a:prstGeom prst="rect">
            <a:avLst/>
          </a:prstGeom>
          <a:noFill/>
        </p:spPr>
        <p:txBody>
          <a:bodyPr wrap="square" rtlCol="0">
            <a:spAutoFit/>
          </a:bodyPr>
          <a:lstStyle/>
          <a:p>
            <a:pPr algn="ctr"/>
            <a:r>
              <a:rPr kumimoji="1" lang="en-US" altLang="ja-JP" sz="700" i="1" dirty="0" smtClean="0">
                <a:latin typeface="Meiryo UI" panose="020B0604030504040204" pitchFamily="50" charset="-128"/>
                <a:ea typeface="Meiryo UI" panose="020B0604030504040204" pitchFamily="50" charset="-128"/>
                <a:cs typeface="Meiryo UI" pitchFamily="50" charset="-128"/>
              </a:rPr>
              <a:t>〈21,899〉</a:t>
            </a:r>
            <a:endParaRPr kumimoji="1" lang="ja-JP" altLang="en-US" sz="700" i="1" dirty="0" smtClean="0">
              <a:latin typeface="Meiryo UI" panose="020B0604030504040204" pitchFamily="50" charset="-128"/>
              <a:ea typeface="Meiryo UI" panose="020B0604030504040204" pitchFamily="50" charset="-128"/>
              <a:cs typeface="Meiryo UI" pitchFamily="50" charset="-128"/>
            </a:endParaRPr>
          </a:p>
        </p:txBody>
      </p:sp>
      <p:sp>
        <p:nvSpPr>
          <p:cNvPr id="54" name="テキスト ボックス 53"/>
          <p:cNvSpPr txBox="1"/>
          <p:nvPr/>
        </p:nvSpPr>
        <p:spPr>
          <a:xfrm>
            <a:off x="5763216" y="5733256"/>
            <a:ext cx="821585" cy="200055"/>
          </a:xfrm>
          <a:prstGeom prst="rect">
            <a:avLst/>
          </a:prstGeom>
          <a:noFill/>
        </p:spPr>
        <p:txBody>
          <a:bodyPr wrap="square" rtlCol="0">
            <a:spAutoFit/>
          </a:bodyPr>
          <a:lstStyle/>
          <a:p>
            <a:pPr algn="ctr"/>
            <a:r>
              <a:rPr kumimoji="1" lang="en-US" altLang="ja-JP" sz="700" i="1" dirty="0" smtClean="0">
                <a:latin typeface="Meiryo UI" panose="020B0604030504040204" pitchFamily="50" charset="-128"/>
                <a:ea typeface="Meiryo UI" panose="020B0604030504040204" pitchFamily="50" charset="-128"/>
                <a:cs typeface="Meiryo UI" pitchFamily="50" charset="-128"/>
              </a:rPr>
              <a:t>〈8,509〉</a:t>
            </a:r>
            <a:endParaRPr kumimoji="1" lang="ja-JP" altLang="en-US" sz="700" i="1" dirty="0" smtClean="0">
              <a:latin typeface="Meiryo UI" panose="020B0604030504040204" pitchFamily="50" charset="-128"/>
              <a:ea typeface="Meiryo UI" panose="020B0604030504040204" pitchFamily="50" charset="-128"/>
              <a:cs typeface="Meiryo UI" pitchFamily="50" charset="-128"/>
            </a:endParaRPr>
          </a:p>
        </p:txBody>
      </p:sp>
    </p:spTree>
    <p:extLst>
      <p:ext uri="{BB962C8B-B14F-4D97-AF65-F5344CB8AC3E}">
        <p14:creationId xmlns:p14="http://schemas.microsoft.com/office/powerpoint/2010/main" val="8622655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56574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a:solidFill>
                  <a:schemeClr val="tx1"/>
                </a:solidFill>
                <a:latin typeface="Meiryo UI" panose="020B0604030504040204" pitchFamily="50" charset="-128"/>
                <a:ea typeface="Meiryo UI" panose="020B0604030504040204" pitchFamily="50" charset="-128"/>
              </a:rPr>
              <a:t>４</a:t>
            </a:r>
            <a:r>
              <a:rPr lang="ja-JP" altLang="en-US" sz="4500" dirty="0" smtClean="0">
                <a:solidFill>
                  <a:schemeClr val="tx1"/>
                </a:solidFill>
                <a:latin typeface="Meiryo UI" panose="020B0604030504040204" pitchFamily="50" charset="-128"/>
                <a:ea typeface="Meiryo UI" panose="020B0604030504040204" pitchFamily="50" charset="-128"/>
              </a:rPr>
              <a:t>　特別区設置に伴うコスト</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29786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95"/>
          <p:cNvSpPr txBox="1">
            <a:spLocks noChangeArrowheads="1"/>
          </p:cNvSpPr>
          <p:nvPr/>
        </p:nvSpPr>
        <p:spPr bwMode="auto">
          <a:xfrm>
            <a:off x="7905328" y="715825"/>
            <a:ext cx="167106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4" name="正方形/長方形 3"/>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prstClr val="black"/>
                </a:solidFill>
                <a:latin typeface="Meiryo UI" pitchFamily="50" charset="-128"/>
                <a:ea typeface="Meiryo UI" pitchFamily="50" charset="-128"/>
                <a:cs typeface="Meiryo UI" pitchFamily="50" charset="-128"/>
              </a:rPr>
              <a:t>１　コストの試算（総括表</a:t>
            </a:r>
            <a:r>
              <a:rPr lang="ja-JP" altLang="en-US" sz="2000" b="1" dirty="0" smtClean="0">
                <a:solidFill>
                  <a:prstClr val="black"/>
                </a:solidFill>
                <a:latin typeface="Meiryo UI" pitchFamily="50" charset="-128"/>
                <a:ea typeface="Meiryo UI" pitchFamily="50" charset="-128"/>
                <a:cs typeface="Meiryo UI" pitchFamily="50" charset="-128"/>
              </a:rPr>
              <a:t>）</a:t>
            </a:r>
            <a:endParaRPr lang="ja-JP" altLang="en-US" sz="1400" b="1" dirty="0">
              <a:solidFill>
                <a:srgbClr val="000000"/>
              </a:solidFill>
              <a:latin typeface="ＭＳ Ｐゴシック" charset="-128"/>
              <a:ea typeface="Meiryo UI"/>
              <a:cs typeface="Meiryo UI"/>
            </a:endParaRPr>
          </a:p>
        </p:txBody>
      </p:sp>
      <p:graphicFrame>
        <p:nvGraphicFramePr>
          <p:cNvPr id="9" name="Group 809"/>
          <p:cNvGraphicFramePr>
            <a:graphicFrameLocks noGrp="1"/>
          </p:cNvGraphicFramePr>
          <p:nvPr>
            <p:extLst>
              <p:ext uri="{D42A27DB-BD31-4B8C-83A1-F6EECF244321}">
                <p14:modId xmlns:p14="http://schemas.microsoft.com/office/powerpoint/2010/main" val="1901136676"/>
              </p:ext>
            </p:extLst>
          </p:nvPr>
        </p:nvGraphicFramePr>
        <p:xfrm>
          <a:off x="599007" y="985048"/>
          <a:ext cx="8606427" cy="5206014"/>
        </p:xfrm>
        <a:graphic>
          <a:graphicData uri="http://schemas.openxmlformats.org/drawingml/2006/table">
            <a:tbl>
              <a:tblPr/>
              <a:tblGrid>
                <a:gridCol w="643441"/>
                <a:gridCol w="735085"/>
                <a:gridCol w="1895347"/>
                <a:gridCol w="2664296"/>
                <a:gridCol w="2668258"/>
              </a:tblGrid>
              <a:tr h="432000">
                <a:tc gridSpan="3">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項　　目</a:t>
                      </a:r>
                    </a:p>
                  </a:txBody>
                  <a:tcPr marL="99090" marR="99090" marT="45709" marB="45709"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建 設 案</a:t>
                      </a:r>
                      <a:endParaRPr kumimoji="1" lang="en-US" altLang="ja-JP" sz="14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5" marR="19505" marT="36004" marB="360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賃 借 案</a:t>
                      </a:r>
                      <a:endParaRPr kumimoji="1" lang="en-US" altLang="ja-JP" sz="14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5" marR="19505" marT="36004" marB="360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r h="335019">
                <a:tc rowSpan="9">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イニシャルコスト</a:t>
                      </a:r>
                    </a:p>
                  </a:txBody>
                  <a:tcPr marL="97530" marR="97530" marT="46817" marB="46817" vert="eaVert"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システム改修経費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182</a:t>
                      </a: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35019">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庁舎整備経費</a:t>
                      </a:r>
                      <a:endPar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356</a:t>
                      </a:r>
                      <a:r>
                        <a:rPr kumimoji="1" lang="ja-JP" altLang="en-US" sz="12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359</a:t>
                      </a:r>
                      <a:r>
                        <a:rPr kumimoji="1" lang="ja-JP" altLang="en-US" sz="12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109</a:t>
                      </a: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019">
                <a:tc vMerge="1">
                  <a:txBody>
                    <a:bodyPr/>
                    <a:lstStyle/>
                    <a:p>
                      <a:endParaRPr kumimoji="1" lang="ja-JP" altLang="en-US"/>
                    </a:p>
                  </a:txBody>
                  <a:tcPr/>
                </a:tc>
                <a:tc rowSpan="3">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5" marR="19505"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庁舎</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等</a:t>
                      </a:r>
                      <a:r>
                        <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改修経費</a:t>
                      </a:r>
                    </a:p>
                  </a:txBody>
                  <a:tcPr marL="19505" marR="19505"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88</a:t>
                      </a: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88</a:t>
                      </a: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r>
              <a:tr h="335019">
                <a:tc vMerge="1">
                  <a:txBody>
                    <a:bodyPr/>
                    <a:lstStyle/>
                    <a:p>
                      <a:endParaRPr kumimoji="1" lang="ja-JP" altLang="en-US"/>
                    </a:p>
                  </a:txBody>
                  <a:tcPr/>
                </a:tc>
                <a:tc vMerge="1">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新庁舎建設経費</a:t>
                      </a:r>
                    </a:p>
                  </a:txBody>
                  <a:tcPr marL="19505" marR="19505"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247</a:t>
                      </a:r>
                      <a:r>
                        <a:rPr kumimoji="1" lang="ja-JP" altLang="en-US" sz="12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250</a:t>
                      </a:r>
                      <a:r>
                        <a:rPr kumimoji="1" lang="ja-JP" altLang="en-US" sz="12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r>
              <a:tr h="335019">
                <a:tc vMerge="1">
                  <a:txBody>
                    <a:bodyPr/>
                    <a:lstStyle/>
                    <a:p>
                      <a:endParaRPr kumimoji="1" lang="ja-JP" alt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民間ビル賃借保証金</a:t>
                      </a:r>
                    </a:p>
                  </a:txBody>
                  <a:tcPr marL="19505" marR="19505"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019">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移転経費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35019">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一時保護所建設経費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p>
                  </a:txBody>
                  <a:tcPr marL="78003" marR="78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35019">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その他経費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76893">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　　計</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558</a:t>
                      </a:r>
                      <a:r>
                        <a:rPr kumimoji="1" lang="ja-JP" altLang="en-US" sz="12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561</a:t>
                      </a:r>
                      <a:r>
                        <a:rPr kumimoji="1" lang="ja-JP" altLang="en-US" sz="12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1"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311</a:t>
                      </a: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r h="335019">
                <a:tc rowSpan="5">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ランニングコスト</a:t>
                      </a:r>
                    </a:p>
                  </a:txBody>
                  <a:tcPr marL="19505" marR="19505" marT="72039" marB="72039" vert="eaVert"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システム運用経費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a:t>
                      </a:r>
                    </a:p>
                  </a:txBody>
                  <a:tcPr marL="78016" marR="78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35019">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民間ビル賃借料</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019">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新庁舎維持管理等経費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019">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各特別区に新たに必要となる経費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78016" marR="78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76893">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　　計</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a:t>
                      </a: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48</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0651" name="正方形/長方形 12"/>
          <p:cNvSpPr>
            <a:spLocks noChangeArrowheads="1"/>
          </p:cNvSpPr>
          <p:nvPr/>
        </p:nvSpPr>
        <p:spPr bwMode="auto">
          <a:xfrm>
            <a:off x="8859838" y="-12700"/>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参考</a:t>
            </a:r>
            <a:r>
              <a:rPr lang="en-US" altLang="ja-JP" sz="1100" b="1" dirty="0" smtClean="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１</a:t>
            </a: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２</a:t>
            </a:r>
            <a:endParaRPr lang="ja-JP" altLang="en-US" sz="12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495073" y="6150830"/>
            <a:ext cx="850157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b" anchorCtr="0"/>
          <a:lstStyle/>
          <a:p>
            <a:pPr>
              <a:tabLst>
                <a:tab pos="2603500" algn="r"/>
              </a:tabLst>
              <a:defRPr/>
            </a:pPr>
            <a:endParaRPr lang="ja-JP" altLang="en-US" sz="1300" b="1" dirty="0">
              <a:solidFill>
                <a:schemeClr val="tx1"/>
              </a:solidFill>
              <a:latin typeface="ＭＳ Ｐゴシック" charset="-128"/>
              <a:ea typeface="Meiryo UI"/>
              <a:cs typeface="Meiryo UI"/>
            </a:endParaRPr>
          </a:p>
        </p:txBody>
      </p:sp>
      <p:sp>
        <p:nvSpPr>
          <p:cNvPr id="12" name="Text Box 95"/>
          <p:cNvSpPr txBox="1">
            <a:spLocks noChangeArrowheads="1"/>
          </p:cNvSpPr>
          <p:nvPr/>
        </p:nvSpPr>
        <p:spPr bwMode="auto">
          <a:xfrm>
            <a:off x="292830" y="602543"/>
            <a:ext cx="2808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試案</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Ｂ（４区Ｂ案）</a:t>
            </a:r>
          </a:p>
        </p:txBody>
      </p:sp>
      <p:sp>
        <p:nvSpPr>
          <p:cNvPr id="13" name="Text Box 95"/>
          <p:cNvSpPr txBox="1">
            <a:spLocks noChangeArrowheads="1"/>
          </p:cNvSpPr>
          <p:nvPr/>
        </p:nvSpPr>
        <p:spPr bwMode="auto">
          <a:xfrm>
            <a:off x="540020" y="6206288"/>
            <a:ext cx="8620468"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ts val="0"/>
              </a:spcBef>
              <a:buNone/>
            </a:pPr>
            <a:r>
              <a:rPr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再試算の結果、端数</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処理の範囲内での変動に止まり</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、総括表の表記上</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では変更が生じていないものがある</a:t>
            </a:r>
          </a:p>
        </p:txBody>
      </p:sp>
    </p:spTree>
    <p:extLst>
      <p:ext uri="{BB962C8B-B14F-4D97-AF65-F5344CB8AC3E}">
        <p14:creationId xmlns:p14="http://schemas.microsoft.com/office/powerpoint/2010/main" val="2443452879"/>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角丸四角形 75"/>
          <p:cNvSpPr/>
          <p:nvPr/>
        </p:nvSpPr>
        <p:spPr>
          <a:xfrm>
            <a:off x="3767138" y="6323013"/>
            <a:ext cx="6016625" cy="330200"/>
          </a:xfrm>
          <a:prstGeom prst="round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lnSpc>
                <a:spcPts val="2200"/>
              </a:lnSpc>
              <a:defRPr/>
            </a:pPr>
            <a:r>
              <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第一区及び第四区は不足執務室面積について、庁舎を建設または民間ビルを賃借</a:t>
            </a:r>
          </a:p>
        </p:txBody>
      </p:sp>
      <p:grpSp>
        <p:nvGrpSpPr>
          <p:cNvPr id="28675" name="Group 9"/>
          <p:cNvGrpSpPr>
            <a:grpSpLocks/>
          </p:cNvGrpSpPr>
          <p:nvPr/>
        </p:nvGrpSpPr>
        <p:grpSpPr bwMode="auto">
          <a:xfrm>
            <a:off x="2379663" y="871538"/>
            <a:ext cx="4602162" cy="5319712"/>
            <a:chOff x="1" y="110"/>
            <a:chExt cx="6840" cy="6368"/>
          </a:xfrm>
        </p:grpSpPr>
        <p:grpSp>
          <p:nvGrpSpPr>
            <p:cNvPr id="28701" name="Group 34"/>
            <p:cNvGrpSpPr>
              <a:grpSpLocks/>
            </p:cNvGrpSpPr>
            <p:nvPr/>
          </p:nvGrpSpPr>
          <p:grpSpPr bwMode="auto">
            <a:xfrm>
              <a:off x="1" y="110"/>
              <a:ext cx="6840" cy="6368"/>
              <a:chOff x="0" y="140"/>
              <a:chExt cx="7786" cy="7931"/>
            </a:xfrm>
          </p:grpSpPr>
          <p:sp>
            <p:nvSpPr>
              <p:cNvPr id="28726"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8727"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8728" name="Freeform 56"/>
              <p:cNvSpPr>
                <a:spLocks/>
              </p:cNvSpPr>
              <p:nvPr/>
            </p:nvSpPr>
            <p:spPr bwMode="auto">
              <a:xfrm>
                <a:off x="1263" y="4016"/>
                <a:ext cx="1970" cy="1547"/>
              </a:xfrm>
              <a:custGeom>
                <a:avLst/>
                <a:gdLst>
                  <a:gd name="T0" fmla="*/ 1799 w 1972"/>
                  <a:gd name="T1" fmla="*/ 482 h 1546"/>
                  <a:gd name="T2" fmla="*/ 1799 w 1972"/>
                  <a:gd name="T3" fmla="*/ 482 h 1546"/>
                  <a:gd name="T4" fmla="*/ 1742 w 1972"/>
                  <a:gd name="T5" fmla="*/ 511 h 1546"/>
                  <a:gd name="T6" fmla="*/ 1686 w 1972"/>
                  <a:gd name="T7" fmla="*/ 553 h 1546"/>
                  <a:gd name="T8" fmla="*/ 1643 w 1972"/>
                  <a:gd name="T9" fmla="*/ 610 h 1546"/>
                  <a:gd name="T10" fmla="*/ 1615 w 1972"/>
                  <a:gd name="T11" fmla="*/ 639 h 1546"/>
                  <a:gd name="T12" fmla="*/ 1544 w 1972"/>
                  <a:gd name="T13" fmla="*/ 709 h 1546"/>
                  <a:gd name="T14" fmla="*/ 1530 w 1972"/>
                  <a:gd name="T15" fmla="*/ 724 h 1546"/>
                  <a:gd name="T16" fmla="*/ 1501 w 1972"/>
                  <a:gd name="T17" fmla="*/ 766 h 1546"/>
                  <a:gd name="T18" fmla="*/ 1461 w 1972"/>
                  <a:gd name="T19" fmla="*/ 916 h 1546"/>
                  <a:gd name="T20" fmla="*/ 1447 w 1972"/>
                  <a:gd name="T21" fmla="*/ 973 h 1546"/>
                  <a:gd name="T22" fmla="*/ 1410 w 1972"/>
                  <a:gd name="T23" fmla="*/ 1058 h 1546"/>
                  <a:gd name="T24" fmla="*/ 1368 w 1972"/>
                  <a:gd name="T25" fmla="*/ 1129 h 1546"/>
                  <a:gd name="T26" fmla="*/ 1339 w 1972"/>
                  <a:gd name="T27" fmla="*/ 1186 h 1546"/>
                  <a:gd name="T28" fmla="*/ 1283 w 1972"/>
                  <a:gd name="T29" fmla="*/ 1285 h 1546"/>
                  <a:gd name="T30" fmla="*/ 1070 w 1972"/>
                  <a:gd name="T31" fmla="*/ 1441 h 1546"/>
                  <a:gd name="T32" fmla="*/ 659 w 1972"/>
                  <a:gd name="T33" fmla="*/ 1611 h 1546"/>
                  <a:gd name="T34" fmla="*/ 531 w 1972"/>
                  <a:gd name="T35" fmla="*/ 1555 h 1546"/>
                  <a:gd name="T36" fmla="*/ 298 w 1972"/>
                  <a:gd name="T37" fmla="*/ 1441 h 1546"/>
                  <a:gd name="T38" fmla="*/ 99 w 1972"/>
                  <a:gd name="T39" fmla="*/ 1342 h 1546"/>
                  <a:gd name="T40" fmla="*/ 185 w 1972"/>
                  <a:gd name="T41" fmla="*/ 1030 h 1546"/>
                  <a:gd name="T42" fmla="*/ 326 w 1972"/>
                  <a:gd name="T43" fmla="*/ 930 h 1546"/>
                  <a:gd name="T44" fmla="*/ 369 w 1972"/>
                  <a:gd name="T45" fmla="*/ 902 h 1546"/>
                  <a:gd name="T46" fmla="*/ 411 w 1972"/>
                  <a:gd name="T47" fmla="*/ 874 h 1546"/>
                  <a:gd name="T48" fmla="*/ 440 w 1972"/>
                  <a:gd name="T49" fmla="*/ 860 h 1546"/>
                  <a:gd name="T50" fmla="*/ 440 w 1972"/>
                  <a:gd name="T51" fmla="*/ 860 h 1546"/>
                  <a:gd name="T52" fmla="*/ 482 w 1972"/>
                  <a:gd name="T53" fmla="*/ 766 h 1546"/>
                  <a:gd name="T54" fmla="*/ 493 w 1972"/>
                  <a:gd name="T55" fmla="*/ 738 h 1546"/>
                  <a:gd name="T56" fmla="*/ 502 w 1972"/>
                  <a:gd name="T57" fmla="*/ 724 h 1546"/>
                  <a:gd name="T58" fmla="*/ 559 w 1972"/>
                  <a:gd name="T59" fmla="*/ 695 h 1546"/>
                  <a:gd name="T60" fmla="*/ 573 w 1972"/>
                  <a:gd name="T61" fmla="*/ 695 h 1546"/>
                  <a:gd name="T62" fmla="*/ 616 w 1972"/>
                  <a:gd name="T63" fmla="*/ 681 h 1546"/>
                  <a:gd name="T64" fmla="*/ 630 w 1972"/>
                  <a:gd name="T65" fmla="*/ 681 h 1546"/>
                  <a:gd name="T66" fmla="*/ 644 w 1972"/>
                  <a:gd name="T67" fmla="*/ 667 h 1546"/>
                  <a:gd name="T68" fmla="*/ 659 w 1972"/>
                  <a:gd name="T69" fmla="*/ 639 h 1546"/>
                  <a:gd name="T70" fmla="*/ 701 w 1972"/>
                  <a:gd name="T71" fmla="*/ 582 h 1546"/>
                  <a:gd name="T72" fmla="*/ 815 w 1972"/>
                  <a:gd name="T73" fmla="*/ 369 h 1546"/>
                  <a:gd name="T74" fmla="*/ 857 w 1972"/>
                  <a:gd name="T75" fmla="*/ 298 h 1546"/>
                  <a:gd name="T76" fmla="*/ 885 w 1972"/>
                  <a:gd name="T77" fmla="*/ 284 h 1546"/>
                  <a:gd name="T78" fmla="*/ 914 w 1972"/>
                  <a:gd name="T79" fmla="*/ 256 h 1546"/>
                  <a:gd name="T80" fmla="*/ 1041 w 1972"/>
                  <a:gd name="T81" fmla="*/ 170 h 1546"/>
                  <a:gd name="T82" fmla="*/ 1112 w 1972"/>
                  <a:gd name="T83" fmla="*/ 114 h 1546"/>
                  <a:gd name="T84" fmla="*/ 1240 w 1972"/>
                  <a:gd name="T85" fmla="*/ 85 h 1546"/>
                  <a:gd name="T86" fmla="*/ 1283 w 1972"/>
                  <a:gd name="T87" fmla="*/ 71 h 1546"/>
                  <a:gd name="T88" fmla="*/ 1426 w 1972"/>
                  <a:gd name="T89" fmla="*/ 14 h 1546"/>
                  <a:gd name="T90" fmla="*/ 1433 w 1972"/>
                  <a:gd name="T91" fmla="*/ 14 h 1546"/>
                  <a:gd name="T92" fmla="*/ 1440 w 1972"/>
                  <a:gd name="T93" fmla="*/ 57 h 1546"/>
                  <a:gd name="T94" fmla="*/ 1476 w 1972"/>
                  <a:gd name="T95" fmla="*/ 128 h 1546"/>
                  <a:gd name="T96" fmla="*/ 1615 w 1972"/>
                  <a:gd name="T97" fmla="*/ 256 h 1546"/>
                  <a:gd name="T98" fmla="*/ 1671 w 1972"/>
                  <a:gd name="T99" fmla="*/ 326 h 1546"/>
                  <a:gd name="T100" fmla="*/ 1742 w 1972"/>
                  <a:gd name="T101" fmla="*/ 383 h 1546"/>
                  <a:gd name="T102" fmla="*/ 1756 w 1972"/>
                  <a:gd name="T103" fmla="*/ 397 h 1546"/>
                  <a:gd name="T104" fmla="*/ 1799 w 1972"/>
                  <a:gd name="T105" fmla="*/ 426 h 1546"/>
                  <a:gd name="T106" fmla="*/ 1799 w 1972"/>
                  <a:gd name="T107" fmla="*/ 440 h 1546"/>
                  <a:gd name="T108" fmla="*/ 1813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8729" name="Freeform 55"/>
              <p:cNvSpPr>
                <a:spLocks/>
              </p:cNvSpPr>
              <p:nvPr/>
            </p:nvSpPr>
            <p:spPr bwMode="auto">
              <a:xfrm>
                <a:off x="0" y="3036"/>
                <a:ext cx="3147" cy="2595"/>
              </a:xfrm>
              <a:custGeom>
                <a:avLst/>
                <a:gdLst>
                  <a:gd name="T0" fmla="*/ 2942 w 3148"/>
                  <a:gd name="T1" fmla="*/ 639 h 2596"/>
                  <a:gd name="T2" fmla="*/ 2956 w 3148"/>
                  <a:gd name="T3" fmla="*/ 653 h 2596"/>
                  <a:gd name="T4" fmla="*/ 2956 w 3148"/>
                  <a:gd name="T5" fmla="*/ 653 h 2596"/>
                  <a:gd name="T6" fmla="*/ 2970 w 3148"/>
                  <a:gd name="T7" fmla="*/ 667 h 2596"/>
                  <a:gd name="T8" fmla="*/ 2998 w 3148"/>
                  <a:gd name="T9" fmla="*/ 710 h 2596"/>
                  <a:gd name="T10" fmla="*/ 3055 w 3148"/>
                  <a:gd name="T11" fmla="*/ 809 h 2596"/>
                  <a:gd name="T12" fmla="*/ 3083 w 3148"/>
                  <a:gd name="T13" fmla="*/ 852 h 2596"/>
                  <a:gd name="T14" fmla="*/ 2927 w 3148"/>
                  <a:gd name="T15" fmla="*/ 894 h 2596"/>
                  <a:gd name="T16" fmla="*/ 2771 w 3148"/>
                  <a:gd name="T17" fmla="*/ 965 h 2596"/>
                  <a:gd name="T18" fmla="*/ 2559 w 3148"/>
                  <a:gd name="T19" fmla="*/ 1036 h 2596"/>
                  <a:gd name="T20" fmla="*/ 2431 w 3148"/>
                  <a:gd name="T21" fmla="*/ 1079 h 2596"/>
                  <a:gd name="T22" fmla="*/ 2289 w 3148"/>
                  <a:gd name="T23" fmla="*/ 1164 h 2596"/>
                  <a:gd name="T24" fmla="*/ 2147 w 3148"/>
                  <a:gd name="T25" fmla="*/ 1263 h 2596"/>
                  <a:gd name="T26" fmla="*/ 2091 w 3148"/>
                  <a:gd name="T27" fmla="*/ 1298 h 2596"/>
                  <a:gd name="T28" fmla="*/ 1935 w 3148"/>
                  <a:gd name="T29" fmla="*/ 1553 h 2596"/>
                  <a:gd name="T30" fmla="*/ 1906 w 3148"/>
                  <a:gd name="T31" fmla="*/ 1581 h 2596"/>
                  <a:gd name="T32" fmla="*/ 1878 w 3148"/>
                  <a:gd name="T33" fmla="*/ 1595 h 2596"/>
                  <a:gd name="T34" fmla="*/ 1821 w 3148"/>
                  <a:gd name="T35" fmla="*/ 1609 h 2596"/>
                  <a:gd name="T36" fmla="*/ 1750 w 3148"/>
                  <a:gd name="T37" fmla="*/ 1652 h 2596"/>
                  <a:gd name="T38" fmla="*/ 1679 w 3148"/>
                  <a:gd name="T39" fmla="*/ 1694 h 2596"/>
                  <a:gd name="T40" fmla="*/ 1637 w 3148"/>
                  <a:gd name="T41" fmla="*/ 1709 h 2596"/>
                  <a:gd name="T42" fmla="*/ 1580 w 3148"/>
                  <a:gd name="T43" fmla="*/ 1737 h 2596"/>
                  <a:gd name="T44" fmla="*/ 1475 w 3148"/>
                  <a:gd name="T45" fmla="*/ 1836 h 2596"/>
                  <a:gd name="T46" fmla="*/ 1120 w 3148"/>
                  <a:gd name="T47" fmla="*/ 2205 h 2596"/>
                  <a:gd name="T48" fmla="*/ 369 w 3148"/>
                  <a:gd name="T49" fmla="*/ 2489 h 2596"/>
                  <a:gd name="T50" fmla="*/ 397 w 3148"/>
                  <a:gd name="T51" fmla="*/ 2318 h 2596"/>
                  <a:gd name="T52" fmla="*/ 681 w 3148"/>
                  <a:gd name="T53" fmla="*/ 1921 h 2596"/>
                  <a:gd name="T54" fmla="*/ 411 w 3148"/>
                  <a:gd name="T55" fmla="*/ 1680 h 2596"/>
                  <a:gd name="T56" fmla="*/ 596 w 3148"/>
                  <a:gd name="T57" fmla="*/ 1107 h 2596"/>
                  <a:gd name="T58" fmla="*/ 993 w 3148"/>
                  <a:gd name="T59" fmla="*/ 823 h 2596"/>
                  <a:gd name="T60" fmla="*/ 1574 w 3148"/>
                  <a:gd name="T61" fmla="*/ 625 h 2596"/>
                  <a:gd name="T62" fmla="*/ 1623 w 3148"/>
                  <a:gd name="T63" fmla="*/ 582 h 2596"/>
                  <a:gd name="T64" fmla="*/ 1722 w 3148"/>
                  <a:gd name="T65" fmla="*/ 540 h 2596"/>
                  <a:gd name="T66" fmla="*/ 1850 w 3148"/>
                  <a:gd name="T67" fmla="*/ 483 h 2596"/>
                  <a:gd name="T68" fmla="*/ 1963 w 3148"/>
                  <a:gd name="T69" fmla="*/ 426 h 2596"/>
                  <a:gd name="T70" fmla="*/ 2204 w 3148"/>
                  <a:gd name="T71" fmla="*/ 298 h 2596"/>
                  <a:gd name="T72" fmla="*/ 2374 w 3148"/>
                  <a:gd name="T73" fmla="*/ 199 h 2596"/>
                  <a:gd name="T74" fmla="*/ 2502 w 3148"/>
                  <a:gd name="T75" fmla="*/ 142 h 2596"/>
                  <a:gd name="T76" fmla="*/ 2658 w 3148"/>
                  <a:gd name="T77" fmla="*/ 43 h 2596"/>
                  <a:gd name="T78" fmla="*/ 2715 w 3148"/>
                  <a:gd name="T79" fmla="*/ 15 h 2596"/>
                  <a:gd name="T80" fmla="*/ 2800 w 3148"/>
                  <a:gd name="T81" fmla="*/ 128 h 2596"/>
                  <a:gd name="T82" fmla="*/ 2800 w 3148"/>
                  <a:gd name="T83" fmla="*/ 142 h 2596"/>
                  <a:gd name="T84" fmla="*/ 2757 w 3148"/>
                  <a:gd name="T85" fmla="*/ 171 h 2596"/>
                  <a:gd name="T86" fmla="*/ 2743 w 3148"/>
                  <a:gd name="T87" fmla="*/ 185 h 2596"/>
                  <a:gd name="T88" fmla="*/ 2757 w 3148"/>
                  <a:gd name="T89" fmla="*/ 242 h 2596"/>
                  <a:gd name="T90" fmla="*/ 2786 w 3148"/>
                  <a:gd name="T91" fmla="*/ 298 h 2596"/>
                  <a:gd name="T92" fmla="*/ 2786 w 3148"/>
                  <a:gd name="T93" fmla="*/ 341 h 2596"/>
                  <a:gd name="T94" fmla="*/ 2771 w 3148"/>
                  <a:gd name="T95" fmla="*/ 412 h 2596"/>
                  <a:gd name="T96" fmla="*/ 2729 w 3148"/>
                  <a:gd name="T97" fmla="*/ 525 h 2596"/>
                  <a:gd name="T98" fmla="*/ 2729 w 3148"/>
                  <a:gd name="T99" fmla="*/ 540 h 2596"/>
                  <a:gd name="T100" fmla="*/ 2729 w 3148"/>
                  <a:gd name="T101" fmla="*/ 554 h 2596"/>
                  <a:gd name="T102" fmla="*/ 2800 w 3148"/>
                  <a:gd name="T103" fmla="*/ 568 h 2596"/>
                  <a:gd name="T104" fmla="*/ 2842 w 3148"/>
                  <a:gd name="T105" fmla="*/ 582 h 2596"/>
                  <a:gd name="T106" fmla="*/ 2885 w 3148"/>
                  <a:gd name="T107" fmla="*/ 582 h 2596"/>
                  <a:gd name="T108" fmla="*/ 2927 w 3148"/>
                  <a:gd name="T109" fmla="*/ 610 h 2596"/>
                  <a:gd name="T110" fmla="*/ 2942 w 3148"/>
                  <a:gd name="T111" fmla="*/ 625 h 2596"/>
                  <a:gd name="T112" fmla="*/ 2942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8730"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731"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732"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8 h 1631"/>
                  <a:gd name="T8" fmla="*/ 951 w 1206"/>
                  <a:gd name="T9" fmla="*/ 8 h 1631"/>
                  <a:gd name="T10" fmla="*/ 951 w 1206"/>
                  <a:gd name="T11" fmla="*/ 12 h 1631"/>
                  <a:gd name="T12" fmla="*/ 936 w 1206"/>
                  <a:gd name="T13" fmla="*/ 18 h 1631"/>
                  <a:gd name="T14" fmla="*/ 908 w 1206"/>
                  <a:gd name="T15" fmla="*/ 23 h 1631"/>
                  <a:gd name="T16" fmla="*/ 993 w 1206"/>
                  <a:gd name="T17" fmla="*/ 24 h 1631"/>
                  <a:gd name="T18" fmla="*/ 1107 w 1206"/>
                  <a:gd name="T19" fmla="*/ 24 h 1631"/>
                  <a:gd name="T20" fmla="*/ 1135 w 1206"/>
                  <a:gd name="T21" fmla="*/ 24 h 1631"/>
                  <a:gd name="T22" fmla="*/ 1178 w 1206"/>
                  <a:gd name="T23" fmla="*/ 24 h 1631"/>
                  <a:gd name="T24" fmla="*/ 1149 w 1206"/>
                  <a:gd name="T25" fmla="*/ 24 h 1631"/>
                  <a:gd name="T26" fmla="*/ 1149 w 1206"/>
                  <a:gd name="T27" fmla="*/ 24 h 1631"/>
                  <a:gd name="T28" fmla="*/ 1206 w 1206"/>
                  <a:gd name="T29" fmla="*/ 24 h 1631"/>
                  <a:gd name="T30" fmla="*/ 1178 w 1206"/>
                  <a:gd name="T31" fmla="*/ 24 h 1631"/>
                  <a:gd name="T32" fmla="*/ 1149 w 1206"/>
                  <a:gd name="T33" fmla="*/ 24 h 1631"/>
                  <a:gd name="T34" fmla="*/ 1121 w 1206"/>
                  <a:gd name="T35" fmla="*/ 25 h 1631"/>
                  <a:gd name="T36" fmla="*/ 1121 w 1206"/>
                  <a:gd name="T37" fmla="*/ 25 h 1631"/>
                  <a:gd name="T38" fmla="*/ 1107 w 1206"/>
                  <a:gd name="T39" fmla="*/ 25 h 1631"/>
                  <a:gd name="T40" fmla="*/ 1092 w 1206"/>
                  <a:gd name="T41" fmla="*/ 26 h 1631"/>
                  <a:gd name="T42" fmla="*/ 1107 w 1206"/>
                  <a:gd name="T43" fmla="*/ 27 h 1631"/>
                  <a:gd name="T44" fmla="*/ 1107 w 1206"/>
                  <a:gd name="T45" fmla="*/ 28 h 1631"/>
                  <a:gd name="T46" fmla="*/ 1078 w 1206"/>
                  <a:gd name="T47" fmla="*/ 28 h 1631"/>
                  <a:gd name="T48" fmla="*/ 1078 w 1206"/>
                  <a:gd name="T49" fmla="*/ 30 h 1631"/>
                  <a:gd name="T50" fmla="*/ 1036 w 1206"/>
                  <a:gd name="T51" fmla="*/ 32 h 1631"/>
                  <a:gd name="T52" fmla="*/ 837 w 1206"/>
                  <a:gd name="T53" fmla="*/ 31 h 1631"/>
                  <a:gd name="T54" fmla="*/ 738 w 1206"/>
                  <a:gd name="T55" fmla="*/ 30 h 1631"/>
                  <a:gd name="T56" fmla="*/ 681 w 1206"/>
                  <a:gd name="T57" fmla="*/ 30 h 1631"/>
                  <a:gd name="T58" fmla="*/ 624 w 1206"/>
                  <a:gd name="T59" fmla="*/ 30 h 1631"/>
                  <a:gd name="T60" fmla="*/ 582 w 1206"/>
                  <a:gd name="T61" fmla="*/ 29 h 1631"/>
                  <a:gd name="T62" fmla="*/ 454 w 1206"/>
                  <a:gd name="T63" fmla="*/ 29 h 1631"/>
                  <a:gd name="T64" fmla="*/ 241 w 1206"/>
                  <a:gd name="T65" fmla="*/ 27 h 1631"/>
                  <a:gd name="T66" fmla="*/ 227 w 1206"/>
                  <a:gd name="T67" fmla="*/ 28 h 1631"/>
                  <a:gd name="T68" fmla="*/ 213 w 1206"/>
                  <a:gd name="T69" fmla="*/ 29 h 1631"/>
                  <a:gd name="T70" fmla="*/ 114 w 1206"/>
                  <a:gd name="T71" fmla="*/ 29 h 1631"/>
                  <a:gd name="T72" fmla="*/ 0 w 1206"/>
                  <a:gd name="T73" fmla="*/ 28 h 1631"/>
                  <a:gd name="T74" fmla="*/ 15 w 1206"/>
                  <a:gd name="T75" fmla="*/ 23 h 1631"/>
                  <a:gd name="T76" fmla="*/ 29 w 1206"/>
                  <a:gd name="T77" fmla="*/ 22 h 1631"/>
                  <a:gd name="T78" fmla="*/ 43 w 1206"/>
                  <a:gd name="T79" fmla="*/ 21 h 1631"/>
                  <a:gd name="T80" fmla="*/ 57 w 1206"/>
                  <a:gd name="T81" fmla="*/ 21 h 1631"/>
                  <a:gd name="T82" fmla="*/ 57 w 1206"/>
                  <a:gd name="T83" fmla="*/ 20 h 1631"/>
                  <a:gd name="T84" fmla="*/ 29 w 1206"/>
                  <a:gd name="T85" fmla="*/ 18 h 1631"/>
                  <a:gd name="T86" fmla="*/ 15 w 1206"/>
                  <a:gd name="T87" fmla="*/ 17 h 1631"/>
                  <a:gd name="T88" fmla="*/ 57 w 1206"/>
                  <a:gd name="T89" fmla="*/ 17 h 1631"/>
                  <a:gd name="T90" fmla="*/ 85 w 1206"/>
                  <a:gd name="T91" fmla="*/ 14 h 1631"/>
                  <a:gd name="T92" fmla="*/ 100 w 1206"/>
                  <a:gd name="T93" fmla="*/ 13 h 1631"/>
                  <a:gd name="T94" fmla="*/ 114 w 1206"/>
                  <a:gd name="T95" fmla="*/ 10 h 1631"/>
                  <a:gd name="T96" fmla="*/ 100 w 1206"/>
                  <a:gd name="T97" fmla="*/ 9 h 1631"/>
                  <a:gd name="T98" fmla="*/ 85 w 1206"/>
                  <a:gd name="T99" fmla="*/ 8 h 1631"/>
                  <a:gd name="T100" fmla="*/ 100 w 1206"/>
                  <a:gd name="T101" fmla="*/ 8 h 1631"/>
                  <a:gd name="T102" fmla="*/ 85 w 1206"/>
                  <a:gd name="T103" fmla="*/ 8 h 1631"/>
                  <a:gd name="T104" fmla="*/ 85 w 1206"/>
                  <a:gd name="T105" fmla="*/ 8 h 1631"/>
                  <a:gd name="T106" fmla="*/ 85 w 1206"/>
                  <a:gd name="T107" fmla="*/ 8 h 1631"/>
                  <a:gd name="T108" fmla="*/ 100 w 1206"/>
                  <a:gd name="T109" fmla="*/ 8 h 1631"/>
                  <a:gd name="T110" fmla="*/ 213 w 1206"/>
                  <a:gd name="T111" fmla="*/ 8 h 1631"/>
                  <a:gd name="T112" fmla="*/ 284 w 1206"/>
                  <a:gd name="T113" fmla="*/ 8 h 1631"/>
                  <a:gd name="T114" fmla="*/ 397 w 1206"/>
                  <a:gd name="T115" fmla="*/ 8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3"/>
                <a:srcRect/>
                <a:tile tx="0" ty="0" sx="100000" sy="100000" flip="none" algn="tl"/>
              </a:blipFill>
              <a:ln w="9525">
                <a:solidFill>
                  <a:srgbClr val="333333"/>
                </a:solidFill>
                <a:round/>
                <a:headEnd/>
                <a:tailEnd/>
              </a:ln>
            </p:spPr>
            <p:txBody>
              <a:bodyPr anchor="ctr" anchorCtr="1"/>
              <a:lstStyle/>
              <a:p>
                <a:endParaRPr lang="ja-JP" altLang="en-US"/>
              </a:p>
            </p:txBody>
          </p:sp>
          <p:sp>
            <p:nvSpPr>
              <p:cNvPr id="28733" name="Freeform 51"/>
              <p:cNvSpPr>
                <a:spLocks/>
              </p:cNvSpPr>
              <p:nvPr/>
            </p:nvSpPr>
            <p:spPr bwMode="auto">
              <a:xfrm>
                <a:off x="5036" y="4543"/>
                <a:ext cx="1459" cy="1445"/>
              </a:xfrm>
              <a:custGeom>
                <a:avLst/>
                <a:gdLst>
                  <a:gd name="T0" fmla="*/ 666 w 1460"/>
                  <a:gd name="T1" fmla="*/ 14 h 1447"/>
                  <a:gd name="T2" fmla="*/ 723 w 1460"/>
                  <a:gd name="T3" fmla="*/ 14 h 1447"/>
                  <a:gd name="T4" fmla="*/ 743 w 1460"/>
                  <a:gd name="T5" fmla="*/ 29 h 1447"/>
                  <a:gd name="T6" fmla="*/ 828 w 1460"/>
                  <a:gd name="T7" fmla="*/ 43 h 1447"/>
                  <a:gd name="T8" fmla="*/ 885 w 1460"/>
                  <a:gd name="T9" fmla="*/ 43 h 1447"/>
                  <a:gd name="T10" fmla="*/ 913 w 1460"/>
                  <a:gd name="T11" fmla="*/ 43 h 1447"/>
                  <a:gd name="T12" fmla="*/ 984 w 1460"/>
                  <a:gd name="T13" fmla="*/ 57 h 1447"/>
                  <a:gd name="T14" fmla="*/ 1041 w 1460"/>
                  <a:gd name="T15" fmla="*/ 57 h 1447"/>
                  <a:gd name="T16" fmla="*/ 1083 w 1460"/>
                  <a:gd name="T17" fmla="*/ 57 h 1447"/>
                  <a:gd name="T18" fmla="*/ 1140 w 1460"/>
                  <a:gd name="T19" fmla="*/ 100 h 1447"/>
                  <a:gd name="T20" fmla="*/ 1211 w 1460"/>
                  <a:gd name="T21" fmla="*/ 128 h 1447"/>
                  <a:gd name="T22" fmla="*/ 1268 w 1460"/>
                  <a:gd name="T23" fmla="*/ 128 h 1447"/>
                  <a:gd name="T24" fmla="*/ 1296 w 1460"/>
                  <a:gd name="T25" fmla="*/ 170 h 1447"/>
                  <a:gd name="T26" fmla="*/ 1282 w 1460"/>
                  <a:gd name="T27" fmla="*/ 199 h 1447"/>
                  <a:gd name="T28" fmla="*/ 1296 w 1460"/>
                  <a:gd name="T29" fmla="*/ 256 h 1447"/>
                  <a:gd name="T30" fmla="*/ 1310 w 1460"/>
                  <a:gd name="T31" fmla="*/ 284 h 1447"/>
                  <a:gd name="T32" fmla="*/ 1310 w 1460"/>
                  <a:gd name="T33" fmla="*/ 312 h 1447"/>
                  <a:gd name="T34" fmla="*/ 1325 w 1460"/>
                  <a:gd name="T35" fmla="*/ 326 h 1447"/>
                  <a:gd name="T36" fmla="*/ 1367 w 1460"/>
                  <a:gd name="T37" fmla="*/ 326 h 1447"/>
                  <a:gd name="T38" fmla="*/ 1395 w 1460"/>
                  <a:gd name="T39" fmla="*/ 355 h 1447"/>
                  <a:gd name="T40" fmla="*/ 1395 w 1460"/>
                  <a:gd name="T41" fmla="*/ 361 h 1447"/>
                  <a:gd name="T42" fmla="*/ 1353 w 1460"/>
                  <a:gd name="T43" fmla="*/ 389 h 1447"/>
                  <a:gd name="T44" fmla="*/ 1183 w 1460"/>
                  <a:gd name="T45" fmla="*/ 375 h 1447"/>
                  <a:gd name="T46" fmla="*/ 1211 w 1460"/>
                  <a:gd name="T47" fmla="*/ 432 h 1447"/>
                  <a:gd name="T48" fmla="*/ 1211 w 1460"/>
                  <a:gd name="T49" fmla="*/ 488 h 1447"/>
                  <a:gd name="T50" fmla="*/ 1310 w 1460"/>
                  <a:gd name="T51" fmla="*/ 630 h 1447"/>
                  <a:gd name="T52" fmla="*/ 1268 w 1460"/>
                  <a:gd name="T53" fmla="*/ 786 h 1447"/>
                  <a:gd name="T54" fmla="*/ 1225 w 1460"/>
                  <a:gd name="T55" fmla="*/ 928 h 1447"/>
                  <a:gd name="T56" fmla="*/ 1027 w 1460"/>
                  <a:gd name="T57" fmla="*/ 942 h 1447"/>
                  <a:gd name="T58" fmla="*/ 1027 w 1460"/>
                  <a:gd name="T59" fmla="*/ 999 h 1447"/>
                  <a:gd name="T60" fmla="*/ 984 w 1460"/>
                  <a:gd name="T61" fmla="*/ 1090 h 1447"/>
                  <a:gd name="T62" fmla="*/ 984 w 1460"/>
                  <a:gd name="T63" fmla="*/ 1147 h 1447"/>
                  <a:gd name="T64" fmla="*/ 984 w 1460"/>
                  <a:gd name="T65" fmla="*/ 1189 h 1447"/>
                  <a:gd name="T66" fmla="*/ 1027 w 1460"/>
                  <a:gd name="T67" fmla="*/ 1275 h 1447"/>
                  <a:gd name="T68" fmla="*/ 1027 w 1460"/>
                  <a:gd name="T69" fmla="*/ 1317 h 1447"/>
                  <a:gd name="T70" fmla="*/ 984 w 1460"/>
                  <a:gd name="T71" fmla="*/ 1317 h 1447"/>
                  <a:gd name="T72" fmla="*/ 885 w 1460"/>
                  <a:gd name="T73" fmla="*/ 1260 h 1447"/>
                  <a:gd name="T74" fmla="*/ 828 w 1460"/>
                  <a:gd name="T75" fmla="*/ 1189 h 1447"/>
                  <a:gd name="T76" fmla="*/ 730 w 1460"/>
                  <a:gd name="T77" fmla="*/ 1090 h 1447"/>
                  <a:gd name="T78" fmla="*/ 730 w 1460"/>
                  <a:gd name="T79" fmla="*/ 1059 h 1447"/>
                  <a:gd name="T80" fmla="*/ 730 w 1460"/>
                  <a:gd name="T81" fmla="*/ 1038 h 1447"/>
                  <a:gd name="T82" fmla="*/ 638 w 1460"/>
                  <a:gd name="T83" fmla="*/ 1023 h 1447"/>
                  <a:gd name="T84" fmla="*/ 468 w 1460"/>
                  <a:gd name="T85" fmla="*/ 999 h 1447"/>
                  <a:gd name="T86" fmla="*/ 411 w 1460"/>
                  <a:gd name="T87" fmla="*/ 1038 h 1447"/>
                  <a:gd name="T88" fmla="*/ 326 w 1460"/>
                  <a:gd name="T89" fmla="*/ 1013 h 1447"/>
                  <a:gd name="T90" fmla="*/ 212 w 1460"/>
                  <a:gd name="T91" fmla="*/ 900 h 1447"/>
                  <a:gd name="T92" fmla="*/ 42 w 1460"/>
                  <a:gd name="T93" fmla="*/ 758 h 1447"/>
                  <a:gd name="T94" fmla="*/ 28 w 1460"/>
                  <a:gd name="T95" fmla="*/ 659 h 1447"/>
                  <a:gd name="T96" fmla="*/ 42 w 1460"/>
                  <a:gd name="T97" fmla="*/ 616 h 1447"/>
                  <a:gd name="T98" fmla="*/ 71 w 1460"/>
                  <a:gd name="T99" fmla="*/ 531 h 1447"/>
                  <a:gd name="T100" fmla="*/ 85 w 1460"/>
                  <a:gd name="T101" fmla="*/ 488 h 1447"/>
                  <a:gd name="T102" fmla="*/ 85 w 1460"/>
                  <a:gd name="T103" fmla="*/ 460 h 1447"/>
                  <a:gd name="T104" fmla="*/ 99 w 1460"/>
                  <a:gd name="T105" fmla="*/ 403 h 1447"/>
                  <a:gd name="T106" fmla="*/ 113 w 1460"/>
                  <a:gd name="T107" fmla="*/ 375 h 1447"/>
                  <a:gd name="T108" fmla="*/ 127 w 1460"/>
                  <a:gd name="T109" fmla="*/ 361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8734"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735" name="Freeform 48"/>
              <p:cNvSpPr>
                <a:spLocks/>
              </p:cNvSpPr>
              <p:nvPr/>
            </p:nvSpPr>
            <p:spPr bwMode="auto">
              <a:xfrm>
                <a:off x="556" y="1829"/>
                <a:ext cx="2664" cy="2171"/>
              </a:xfrm>
              <a:custGeom>
                <a:avLst/>
                <a:gdLst>
                  <a:gd name="T0" fmla="*/ 0 w 2666"/>
                  <a:gd name="T1" fmla="*/ 1894 h 2170"/>
                  <a:gd name="T2" fmla="*/ 57 w 2666"/>
                  <a:gd name="T3" fmla="*/ 1781 h 2170"/>
                  <a:gd name="T4" fmla="*/ 184 w 2666"/>
                  <a:gd name="T5" fmla="*/ 1582 h 2170"/>
                  <a:gd name="T6" fmla="*/ 284 w 2666"/>
                  <a:gd name="T7" fmla="*/ 1426 h 2170"/>
                  <a:gd name="T8" fmla="*/ 383 w 2666"/>
                  <a:gd name="T9" fmla="*/ 1299 h 2170"/>
                  <a:gd name="T10" fmla="*/ 468 w 2666"/>
                  <a:gd name="T11" fmla="*/ 1242 h 2170"/>
                  <a:gd name="T12" fmla="*/ 567 w 2666"/>
                  <a:gd name="T13" fmla="*/ 1199 h 2170"/>
                  <a:gd name="T14" fmla="*/ 772 w 2666"/>
                  <a:gd name="T15" fmla="*/ 1049 h 2170"/>
                  <a:gd name="T16" fmla="*/ 843 w 2666"/>
                  <a:gd name="T17" fmla="*/ 1021 h 2170"/>
                  <a:gd name="T18" fmla="*/ 871 w 2666"/>
                  <a:gd name="T19" fmla="*/ 964 h 2170"/>
                  <a:gd name="T20" fmla="*/ 942 w 2666"/>
                  <a:gd name="T21" fmla="*/ 851 h 2170"/>
                  <a:gd name="T22" fmla="*/ 984 w 2666"/>
                  <a:gd name="T23" fmla="*/ 794 h 2170"/>
                  <a:gd name="T24" fmla="*/ 1013 w 2666"/>
                  <a:gd name="T25" fmla="*/ 780 h 2170"/>
                  <a:gd name="T26" fmla="*/ 1069 w 2666"/>
                  <a:gd name="T27" fmla="*/ 737 h 2170"/>
                  <a:gd name="T28" fmla="*/ 1140 w 2666"/>
                  <a:gd name="T29" fmla="*/ 695 h 2170"/>
                  <a:gd name="T30" fmla="*/ 1240 w 2666"/>
                  <a:gd name="T31" fmla="*/ 638 h 2170"/>
                  <a:gd name="T32" fmla="*/ 1353 w 2666"/>
                  <a:gd name="T33" fmla="*/ 595 h 2170"/>
                  <a:gd name="T34" fmla="*/ 1467 w 2666"/>
                  <a:gd name="T35" fmla="*/ 553 h 2170"/>
                  <a:gd name="T36" fmla="*/ 1552 w 2666"/>
                  <a:gd name="T37" fmla="*/ 510 h 2170"/>
                  <a:gd name="T38" fmla="*/ 1637 w 2666"/>
                  <a:gd name="T39" fmla="*/ 439 h 2170"/>
                  <a:gd name="T40" fmla="*/ 1679 w 2666"/>
                  <a:gd name="T41" fmla="*/ 340 h 2170"/>
                  <a:gd name="T42" fmla="*/ 1665 w 2666"/>
                  <a:gd name="T43" fmla="*/ 269 h 2170"/>
                  <a:gd name="T44" fmla="*/ 1623 w 2666"/>
                  <a:gd name="T45" fmla="*/ 156 h 2170"/>
                  <a:gd name="T46" fmla="*/ 1594 w 2666"/>
                  <a:gd name="T47" fmla="*/ 56 h 2170"/>
                  <a:gd name="T48" fmla="*/ 1623 w 2666"/>
                  <a:gd name="T49" fmla="*/ 14 h 2170"/>
                  <a:gd name="T50" fmla="*/ 1807 w 2666"/>
                  <a:gd name="T51" fmla="*/ 56 h 2170"/>
                  <a:gd name="T52" fmla="*/ 1850 w 2666"/>
                  <a:gd name="T53" fmla="*/ 70 h 2170"/>
                  <a:gd name="T54" fmla="*/ 1878 w 2666"/>
                  <a:gd name="T55" fmla="*/ 85 h 2170"/>
                  <a:gd name="T56" fmla="*/ 1906 w 2666"/>
                  <a:gd name="T57" fmla="*/ 99 h 2170"/>
                  <a:gd name="T58" fmla="*/ 1941 w 2666"/>
                  <a:gd name="T59" fmla="*/ 127 h 2170"/>
                  <a:gd name="T60" fmla="*/ 1955 w 2666"/>
                  <a:gd name="T61" fmla="*/ 156 h 2170"/>
                  <a:gd name="T62" fmla="*/ 1962 w 2666"/>
                  <a:gd name="T63" fmla="*/ 170 h 2170"/>
                  <a:gd name="T64" fmla="*/ 1984 w 2666"/>
                  <a:gd name="T65" fmla="*/ 226 h 2170"/>
                  <a:gd name="T66" fmla="*/ 1998 w 2666"/>
                  <a:gd name="T67" fmla="*/ 269 h 2170"/>
                  <a:gd name="T68" fmla="*/ 2040 w 2666"/>
                  <a:gd name="T69" fmla="*/ 297 h 2170"/>
                  <a:gd name="T70" fmla="*/ 2082 w 2666"/>
                  <a:gd name="T71" fmla="*/ 340 h 2170"/>
                  <a:gd name="T72" fmla="*/ 2125 w 2666"/>
                  <a:gd name="T73" fmla="*/ 411 h 2170"/>
                  <a:gd name="T74" fmla="*/ 2153 w 2666"/>
                  <a:gd name="T75" fmla="*/ 453 h 2170"/>
                  <a:gd name="T76" fmla="*/ 2196 w 2666"/>
                  <a:gd name="T77" fmla="*/ 510 h 2170"/>
                  <a:gd name="T78" fmla="*/ 2224 w 2666"/>
                  <a:gd name="T79" fmla="*/ 553 h 2170"/>
                  <a:gd name="T80" fmla="*/ 2281 w 2666"/>
                  <a:gd name="T81" fmla="*/ 624 h 2170"/>
                  <a:gd name="T82" fmla="*/ 2309 w 2666"/>
                  <a:gd name="T83" fmla="*/ 680 h 2170"/>
                  <a:gd name="T84" fmla="*/ 2338 w 2666"/>
                  <a:gd name="T85" fmla="*/ 709 h 2170"/>
                  <a:gd name="T86" fmla="*/ 2366 w 2666"/>
                  <a:gd name="T87" fmla="*/ 765 h 2170"/>
                  <a:gd name="T88" fmla="*/ 2423 w 2666"/>
                  <a:gd name="T89" fmla="*/ 836 h 2170"/>
                  <a:gd name="T90" fmla="*/ 2451 w 2666"/>
                  <a:gd name="T91" fmla="*/ 879 h 2170"/>
                  <a:gd name="T92" fmla="*/ 2536 w 2666"/>
                  <a:gd name="T93" fmla="*/ 1007 h 2170"/>
                  <a:gd name="T94" fmla="*/ 2380 w 2666"/>
                  <a:gd name="T95" fmla="*/ 1185 h 2170"/>
                  <a:gd name="T96" fmla="*/ 2267 w 2666"/>
                  <a:gd name="T97" fmla="*/ 1270 h 2170"/>
                  <a:gd name="T98" fmla="*/ 2111 w 2666"/>
                  <a:gd name="T99" fmla="*/ 1369 h 2170"/>
                  <a:gd name="T100" fmla="*/ 2011 w 2666"/>
                  <a:gd name="T101" fmla="*/ 1440 h 2170"/>
                  <a:gd name="T102" fmla="*/ 1941 w 2666"/>
                  <a:gd name="T103" fmla="*/ 1511 h 2170"/>
                  <a:gd name="T104" fmla="*/ 1679 w 2666"/>
                  <a:gd name="T105" fmla="*/ 1653 h 2170"/>
                  <a:gd name="T106" fmla="*/ 1424 w 2666"/>
                  <a:gd name="T107" fmla="*/ 1795 h 2170"/>
                  <a:gd name="T108" fmla="*/ 1282 w 2666"/>
                  <a:gd name="T109" fmla="*/ 1852 h 2170"/>
                  <a:gd name="T110" fmla="*/ 1155 w 2666"/>
                  <a:gd name="T111" fmla="*/ 1909 h 2170"/>
                  <a:gd name="T112" fmla="*/ 1041 w 2666"/>
                  <a:gd name="T113" fmla="*/ 1965 h 2170"/>
                  <a:gd name="T114" fmla="*/ 539 w 2666"/>
                  <a:gd name="T115" fmla="*/ 2150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8736"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737"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738" name="Freeform 45"/>
              <p:cNvSpPr>
                <a:spLocks/>
              </p:cNvSpPr>
              <p:nvPr/>
            </p:nvSpPr>
            <p:spPr bwMode="auto">
              <a:xfrm>
                <a:off x="6311" y="2169"/>
                <a:ext cx="1475" cy="1512"/>
              </a:xfrm>
              <a:custGeom>
                <a:avLst/>
                <a:gdLst>
                  <a:gd name="T0" fmla="*/ 894 w 1475"/>
                  <a:gd name="T1" fmla="*/ 8 h 1603"/>
                  <a:gd name="T2" fmla="*/ 964 w 1475"/>
                  <a:gd name="T3" fmla="*/ 8 h 1603"/>
                  <a:gd name="T4" fmla="*/ 1021 w 1475"/>
                  <a:gd name="T5" fmla="*/ 8 h 1603"/>
                  <a:gd name="T6" fmla="*/ 1035 w 1475"/>
                  <a:gd name="T7" fmla="*/ 8 h 1603"/>
                  <a:gd name="T8" fmla="*/ 1035 w 1475"/>
                  <a:gd name="T9" fmla="*/ 8 h 1603"/>
                  <a:gd name="T10" fmla="*/ 1035 w 1475"/>
                  <a:gd name="T11" fmla="*/ 8 h 1603"/>
                  <a:gd name="T12" fmla="*/ 1021 w 1475"/>
                  <a:gd name="T13" fmla="*/ 8 h 1603"/>
                  <a:gd name="T14" fmla="*/ 1007 w 1475"/>
                  <a:gd name="T15" fmla="*/ 8 h 1603"/>
                  <a:gd name="T16" fmla="*/ 979 w 1475"/>
                  <a:gd name="T17" fmla="*/ 8 h 1603"/>
                  <a:gd name="T18" fmla="*/ 1007 w 1475"/>
                  <a:gd name="T19" fmla="*/ 10 h 1603"/>
                  <a:gd name="T20" fmla="*/ 1064 w 1475"/>
                  <a:gd name="T21" fmla="*/ 8 h 1603"/>
                  <a:gd name="T22" fmla="*/ 1120 w 1475"/>
                  <a:gd name="T23" fmla="*/ 8 h 1603"/>
                  <a:gd name="T24" fmla="*/ 1191 w 1475"/>
                  <a:gd name="T25" fmla="*/ 8 h 1603"/>
                  <a:gd name="T26" fmla="*/ 1248 w 1475"/>
                  <a:gd name="T27" fmla="*/ 8 h 1603"/>
                  <a:gd name="T28" fmla="*/ 1305 w 1475"/>
                  <a:gd name="T29" fmla="*/ 8 h 1603"/>
                  <a:gd name="T30" fmla="*/ 1404 w 1475"/>
                  <a:gd name="T31" fmla="*/ 8 h 1603"/>
                  <a:gd name="T32" fmla="*/ 1475 w 1475"/>
                  <a:gd name="T33" fmla="*/ 8 h 1603"/>
                  <a:gd name="T34" fmla="*/ 1461 w 1475"/>
                  <a:gd name="T35" fmla="*/ 8 h 1603"/>
                  <a:gd name="T36" fmla="*/ 1418 w 1475"/>
                  <a:gd name="T37" fmla="*/ 12 h 1603"/>
                  <a:gd name="T38" fmla="*/ 1248 w 1475"/>
                  <a:gd name="T39" fmla="*/ 14 h 1603"/>
                  <a:gd name="T40" fmla="*/ 1177 w 1475"/>
                  <a:gd name="T41" fmla="*/ 14 h 1603"/>
                  <a:gd name="T42" fmla="*/ 1177 w 1475"/>
                  <a:gd name="T43" fmla="*/ 15 h 1603"/>
                  <a:gd name="T44" fmla="*/ 1248 w 1475"/>
                  <a:gd name="T45" fmla="*/ 16 h 1603"/>
                  <a:gd name="T46" fmla="*/ 1291 w 1475"/>
                  <a:gd name="T47" fmla="*/ 17 h 1603"/>
                  <a:gd name="T48" fmla="*/ 1234 w 1475"/>
                  <a:gd name="T49" fmla="*/ 19 h 1603"/>
                  <a:gd name="T50" fmla="*/ 1149 w 1475"/>
                  <a:gd name="T51" fmla="*/ 20 h 1603"/>
                  <a:gd name="T52" fmla="*/ 1064 w 1475"/>
                  <a:gd name="T53" fmla="*/ 21 h 1603"/>
                  <a:gd name="T54" fmla="*/ 1007 w 1475"/>
                  <a:gd name="T55" fmla="*/ 22 h 1603"/>
                  <a:gd name="T56" fmla="*/ 950 w 1475"/>
                  <a:gd name="T57" fmla="*/ 22 h 1603"/>
                  <a:gd name="T58" fmla="*/ 908 w 1475"/>
                  <a:gd name="T59" fmla="*/ 22 h 1603"/>
                  <a:gd name="T60" fmla="*/ 879 w 1475"/>
                  <a:gd name="T61" fmla="*/ 23 h 1603"/>
                  <a:gd name="T62" fmla="*/ 794 w 1475"/>
                  <a:gd name="T63" fmla="*/ 25 h 1603"/>
                  <a:gd name="T64" fmla="*/ 738 w 1475"/>
                  <a:gd name="T65" fmla="*/ 28 h 1603"/>
                  <a:gd name="T66" fmla="*/ 624 w 1475"/>
                  <a:gd name="T67" fmla="*/ 30 h 1603"/>
                  <a:gd name="T68" fmla="*/ 567 w 1475"/>
                  <a:gd name="T69" fmla="*/ 30 h 1603"/>
                  <a:gd name="T70" fmla="*/ 496 w 1475"/>
                  <a:gd name="T71" fmla="*/ 29 h 1603"/>
                  <a:gd name="T72" fmla="*/ 511 w 1475"/>
                  <a:gd name="T73" fmla="*/ 30 h 1603"/>
                  <a:gd name="T74" fmla="*/ 525 w 1475"/>
                  <a:gd name="T75" fmla="*/ 30 h 1603"/>
                  <a:gd name="T76" fmla="*/ 454 w 1475"/>
                  <a:gd name="T77" fmla="*/ 30 h 1603"/>
                  <a:gd name="T78" fmla="*/ 411 w 1475"/>
                  <a:gd name="T79" fmla="*/ 30 h 1603"/>
                  <a:gd name="T80" fmla="*/ 284 w 1475"/>
                  <a:gd name="T81" fmla="*/ 30 h 1603"/>
                  <a:gd name="T82" fmla="*/ 184 w 1475"/>
                  <a:gd name="T83" fmla="*/ 30 h 1603"/>
                  <a:gd name="T84" fmla="*/ 14 w 1475"/>
                  <a:gd name="T85" fmla="*/ 26 h 1603"/>
                  <a:gd name="T86" fmla="*/ 43 w 1475"/>
                  <a:gd name="T87" fmla="*/ 17 h 1603"/>
                  <a:gd name="T88" fmla="*/ 57 w 1475"/>
                  <a:gd name="T89" fmla="*/ 8 h 1603"/>
                  <a:gd name="T90" fmla="*/ 142 w 1475"/>
                  <a:gd name="T91" fmla="*/ 8 h 1603"/>
                  <a:gd name="T92" fmla="*/ 326 w 1475"/>
                  <a:gd name="T93" fmla="*/ 8 h 1603"/>
                  <a:gd name="T94" fmla="*/ 369 w 1475"/>
                  <a:gd name="T95" fmla="*/ 8 h 1603"/>
                  <a:gd name="T96" fmla="*/ 411 w 1475"/>
                  <a:gd name="T97" fmla="*/ 11 h 1603"/>
                  <a:gd name="T98" fmla="*/ 496 w 1475"/>
                  <a:gd name="T99" fmla="*/ 13 h 1603"/>
                  <a:gd name="T100" fmla="*/ 567 w 1475"/>
                  <a:gd name="T101" fmla="*/ 12 h 1603"/>
                  <a:gd name="T102" fmla="*/ 610 w 1475"/>
                  <a:gd name="T103" fmla="*/ 8 h 1603"/>
                  <a:gd name="T104" fmla="*/ 638 w 1475"/>
                  <a:gd name="T105" fmla="*/ 8 h 1603"/>
                  <a:gd name="T106" fmla="*/ 596 w 1475"/>
                  <a:gd name="T107" fmla="*/ 8 h 1603"/>
                  <a:gd name="T108" fmla="*/ 695 w 1475"/>
                  <a:gd name="T109" fmla="*/ 8 h 1603"/>
                  <a:gd name="T110" fmla="*/ 879 w 1475"/>
                  <a:gd name="T111" fmla="*/ 8 h 1603"/>
                  <a:gd name="T112" fmla="*/ 908 w 1475"/>
                  <a:gd name="T113" fmla="*/ 8 h 1603"/>
                  <a:gd name="T114" fmla="*/ 851 w 1475"/>
                  <a:gd name="T115" fmla="*/ 8 h 1603"/>
                  <a:gd name="T116" fmla="*/ 894 w 1475"/>
                  <a:gd name="T117" fmla="*/ 8 h 1603"/>
                  <a:gd name="T118" fmla="*/ 865 w 1475"/>
                  <a:gd name="T119" fmla="*/ 8 h 1603"/>
                  <a:gd name="T120" fmla="*/ 894 w 1475"/>
                  <a:gd name="T121" fmla="*/ 8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8739" name="Freeform 44"/>
              <p:cNvSpPr>
                <a:spLocks/>
              </p:cNvSpPr>
              <p:nvPr/>
            </p:nvSpPr>
            <p:spPr bwMode="auto">
              <a:xfrm>
                <a:off x="4381" y="4116"/>
                <a:ext cx="994" cy="1317"/>
              </a:xfrm>
              <a:custGeom>
                <a:avLst/>
                <a:gdLst>
                  <a:gd name="T0" fmla="*/ 1030 w 993"/>
                  <a:gd name="T1" fmla="*/ 156 h 1319"/>
                  <a:gd name="T2" fmla="*/ 1015 w 993"/>
                  <a:gd name="T3" fmla="*/ 212 h 1319"/>
                  <a:gd name="T4" fmla="*/ 959 w 993"/>
                  <a:gd name="T5" fmla="*/ 329 h 1319"/>
                  <a:gd name="T6" fmla="*/ 945 w 993"/>
                  <a:gd name="T7" fmla="*/ 360 h 1319"/>
                  <a:gd name="T8" fmla="*/ 930 w 993"/>
                  <a:gd name="T9" fmla="*/ 431 h 1319"/>
                  <a:gd name="T10" fmla="*/ 916 w 993"/>
                  <a:gd name="T11" fmla="*/ 502 h 1319"/>
                  <a:gd name="T12" fmla="*/ 902 w 993"/>
                  <a:gd name="T13" fmla="*/ 530 h 1319"/>
                  <a:gd name="T14" fmla="*/ 902 w 993"/>
                  <a:gd name="T15" fmla="*/ 559 h 1319"/>
                  <a:gd name="T16" fmla="*/ 888 w 993"/>
                  <a:gd name="T17" fmla="*/ 587 h 1319"/>
                  <a:gd name="T18" fmla="*/ 874 w 993"/>
                  <a:gd name="T19" fmla="*/ 658 h 1319"/>
                  <a:gd name="T20" fmla="*/ 845 w 993"/>
                  <a:gd name="T21" fmla="*/ 729 h 1319"/>
                  <a:gd name="T22" fmla="*/ 845 w 993"/>
                  <a:gd name="T23" fmla="*/ 771 h 1319"/>
                  <a:gd name="T24" fmla="*/ 831 w 993"/>
                  <a:gd name="T25" fmla="*/ 800 h 1319"/>
                  <a:gd name="T26" fmla="*/ 831 w 993"/>
                  <a:gd name="T27" fmla="*/ 828 h 1319"/>
                  <a:gd name="T28" fmla="*/ 817 w 993"/>
                  <a:gd name="T29" fmla="*/ 842 h 1319"/>
                  <a:gd name="T30" fmla="*/ 817 w 993"/>
                  <a:gd name="T31" fmla="*/ 871 h 1319"/>
                  <a:gd name="T32" fmla="*/ 803 w 993"/>
                  <a:gd name="T33" fmla="*/ 885 h 1319"/>
                  <a:gd name="T34" fmla="*/ 803 w 993"/>
                  <a:gd name="T35" fmla="*/ 899 h 1319"/>
                  <a:gd name="T36" fmla="*/ 803 w 993"/>
                  <a:gd name="T37" fmla="*/ 925 h 1319"/>
                  <a:gd name="T38" fmla="*/ 789 w 993"/>
                  <a:gd name="T39" fmla="*/ 940 h 1319"/>
                  <a:gd name="T40" fmla="*/ 789 w 993"/>
                  <a:gd name="T41" fmla="*/ 947 h 1319"/>
                  <a:gd name="T42" fmla="*/ 774 w 993"/>
                  <a:gd name="T43" fmla="*/ 961 h 1319"/>
                  <a:gd name="T44" fmla="*/ 760 w 993"/>
                  <a:gd name="T45" fmla="*/ 982 h 1319"/>
                  <a:gd name="T46" fmla="*/ 760 w 993"/>
                  <a:gd name="T47" fmla="*/ 1004 h 1319"/>
                  <a:gd name="T48" fmla="*/ 746 w 993"/>
                  <a:gd name="T49" fmla="*/ 1033 h 1319"/>
                  <a:gd name="T50" fmla="*/ 718 w 993"/>
                  <a:gd name="T51" fmla="*/ 1061 h 1319"/>
                  <a:gd name="T52" fmla="*/ 689 w 993"/>
                  <a:gd name="T53" fmla="*/ 1089 h 1319"/>
                  <a:gd name="T54" fmla="*/ 661 w 993"/>
                  <a:gd name="T55" fmla="*/ 1132 h 1319"/>
                  <a:gd name="T56" fmla="*/ 661 w 993"/>
                  <a:gd name="T57" fmla="*/ 1146 h 1319"/>
                  <a:gd name="T58" fmla="*/ 633 w 993"/>
                  <a:gd name="T59" fmla="*/ 1160 h 1319"/>
                  <a:gd name="T60" fmla="*/ 618 w 993"/>
                  <a:gd name="T61" fmla="*/ 1174 h 1319"/>
                  <a:gd name="T62" fmla="*/ 590 w 993"/>
                  <a:gd name="T63" fmla="*/ 1189 h 1319"/>
                  <a:gd name="T64" fmla="*/ 562 w 993"/>
                  <a:gd name="T65" fmla="*/ 1189 h 1319"/>
                  <a:gd name="T66" fmla="*/ 468 w 993"/>
                  <a:gd name="T67" fmla="*/ 1189 h 1319"/>
                  <a:gd name="T68" fmla="*/ 426 w 993"/>
                  <a:gd name="T69" fmla="*/ 1189 h 1319"/>
                  <a:gd name="T70" fmla="*/ 397 w 993"/>
                  <a:gd name="T71" fmla="*/ 1189 h 1319"/>
                  <a:gd name="T72" fmla="*/ 241 w 993"/>
                  <a:gd name="T73" fmla="*/ 1132 h 1319"/>
                  <a:gd name="T74" fmla="*/ 213 w 993"/>
                  <a:gd name="T75" fmla="*/ 1132 h 1319"/>
                  <a:gd name="T76" fmla="*/ 156 w 993"/>
                  <a:gd name="T77" fmla="*/ 1104 h 1319"/>
                  <a:gd name="T78" fmla="*/ 114 w 993"/>
                  <a:gd name="T79" fmla="*/ 1089 h 1319"/>
                  <a:gd name="T80" fmla="*/ 100 w 993"/>
                  <a:gd name="T81" fmla="*/ 1089 h 1319"/>
                  <a:gd name="T82" fmla="*/ 85 w 993"/>
                  <a:gd name="T83" fmla="*/ 1089 h 1319"/>
                  <a:gd name="T84" fmla="*/ 57 w 993"/>
                  <a:gd name="T85" fmla="*/ 1075 h 1319"/>
                  <a:gd name="T86" fmla="*/ 14 w 993"/>
                  <a:gd name="T87" fmla="*/ 1061 h 1319"/>
                  <a:gd name="T88" fmla="*/ 0 w 993"/>
                  <a:gd name="T89" fmla="*/ 1047 h 1319"/>
                  <a:gd name="T90" fmla="*/ 57 w 993"/>
                  <a:gd name="T91" fmla="*/ 940 h 1319"/>
                  <a:gd name="T92" fmla="*/ 57 w 993"/>
                  <a:gd name="T93" fmla="*/ 913 h 1319"/>
                  <a:gd name="T94" fmla="*/ 128 w 993"/>
                  <a:gd name="T95" fmla="*/ 899 h 1319"/>
                  <a:gd name="T96" fmla="*/ 156 w 993"/>
                  <a:gd name="T97" fmla="*/ 686 h 1319"/>
                  <a:gd name="T98" fmla="*/ 170 w 993"/>
                  <a:gd name="T99" fmla="*/ 615 h 1319"/>
                  <a:gd name="T100" fmla="*/ 185 w 993"/>
                  <a:gd name="T101" fmla="*/ 403 h 1319"/>
                  <a:gd name="T102" fmla="*/ 284 w 993"/>
                  <a:gd name="T103" fmla="*/ 332 h 1319"/>
                  <a:gd name="T104" fmla="*/ 383 w 993"/>
                  <a:gd name="T105" fmla="*/ 346 h 1319"/>
                  <a:gd name="T106" fmla="*/ 440 w 993"/>
                  <a:gd name="T107" fmla="*/ 346 h 1319"/>
                  <a:gd name="T108" fmla="*/ 576 w 993"/>
                  <a:gd name="T109" fmla="*/ 198 h 1319"/>
                  <a:gd name="T110" fmla="*/ 604 w 993"/>
                  <a:gd name="T111" fmla="*/ 0 h 1319"/>
                  <a:gd name="T112" fmla="*/ 803 w 993"/>
                  <a:gd name="T113" fmla="*/ 28 h 1319"/>
                  <a:gd name="T114" fmla="*/ 874 w 993"/>
                  <a:gd name="T115" fmla="*/ 42 h 1319"/>
                  <a:gd name="T116" fmla="*/ 987 w 993"/>
                  <a:gd name="T117" fmla="*/ 56 h 1319"/>
                  <a:gd name="T118" fmla="*/ 1044 w 993"/>
                  <a:gd name="T119" fmla="*/ 85 h 1319"/>
                  <a:gd name="T120" fmla="*/ 1044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8740"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a:srcRect/>
                <a:tile tx="0" ty="0" sx="100000" sy="100000" flip="none" algn="tl"/>
              </a:blipFill>
              <a:ln w="0">
                <a:solidFill>
                  <a:srgbClr val="333333"/>
                </a:solidFill>
                <a:round/>
                <a:headEnd/>
                <a:tailEnd/>
              </a:ln>
            </p:spPr>
            <p:txBody>
              <a:bodyPr/>
              <a:lstStyle/>
              <a:p>
                <a:endParaRPr lang="ja-JP" altLang="en-US"/>
              </a:p>
            </p:txBody>
          </p:sp>
          <p:sp>
            <p:nvSpPr>
              <p:cNvPr id="28741"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8742" name="Freeform 41"/>
              <p:cNvSpPr>
                <a:spLocks/>
              </p:cNvSpPr>
              <p:nvPr/>
            </p:nvSpPr>
            <p:spPr bwMode="auto">
              <a:xfrm>
                <a:off x="5262" y="3773"/>
                <a:ext cx="1205" cy="832"/>
              </a:xfrm>
              <a:custGeom>
                <a:avLst/>
                <a:gdLst>
                  <a:gd name="T0" fmla="*/ 723 w 1205"/>
                  <a:gd name="T1" fmla="*/ 13 h 865"/>
                  <a:gd name="T2" fmla="*/ 751 w 1205"/>
                  <a:gd name="T3" fmla="*/ 13 h 865"/>
                  <a:gd name="T4" fmla="*/ 822 w 1205"/>
                  <a:gd name="T5" fmla="*/ 13 h 865"/>
                  <a:gd name="T6" fmla="*/ 865 w 1205"/>
                  <a:gd name="T7" fmla="*/ 13 h 865"/>
                  <a:gd name="T8" fmla="*/ 936 w 1205"/>
                  <a:gd name="T9" fmla="*/ 13 h 865"/>
                  <a:gd name="T10" fmla="*/ 1021 w 1205"/>
                  <a:gd name="T11" fmla="*/ 13 h 865"/>
                  <a:gd name="T12" fmla="*/ 1205 w 1205"/>
                  <a:gd name="T13" fmla="*/ 18 h 865"/>
                  <a:gd name="T14" fmla="*/ 1191 w 1205"/>
                  <a:gd name="T15" fmla="*/ 23 h 865"/>
                  <a:gd name="T16" fmla="*/ 1205 w 1205"/>
                  <a:gd name="T17" fmla="*/ 24 h 865"/>
                  <a:gd name="T18" fmla="*/ 1205 w 1205"/>
                  <a:gd name="T19" fmla="*/ 27 h 865"/>
                  <a:gd name="T20" fmla="*/ 1191 w 1205"/>
                  <a:gd name="T21" fmla="*/ 30 h 865"/>
                  <a:gd name="T22" fmla="*/ 1177 w 1205"/>
                  <a:gd name="T23" fmla="*/ 32 h 865"/>
                  <a:gd name="T24" fmla="*/ 1163 w 1205"/>
                  <a:gd name="T25" fmla="*/ 35 h 865"/>
                  <a:gd name="T26" fmla="*/ 1163 w 1205"/>
                  <a:gd name="T27" fmla="*/ 39 h 865"/>
                  <a:gd name="T28" fmla="*/ 1163 w 1205"/>
                  <a:gd name="T29" fmla="*/ 43 h 865"/>
                  <a:gd name="T30" fmla="*/ 1148 w 1205"/>
                  <a:gd name="T31" fmla="*/ 45 h 865"/>
                  <a:gd name="T32" fmla="*/ 1134 w 1205"/>
                  <a:gd name="T33" fmla="*/ 49 h 865"/>
                  <a:gd name="T34" fmla="*/ 992 w 1205"/>
                  <a:gd name="T35" fmla="*/ 53 h 865"/>
                  <a:gd name="T36" fmla="*/ 950 w 1205"/>
                  <a:gd name="T37" fmla="*/ 60 h 865"/>
                  <a:gd name="T38" fmla="*/ 921 w 1205"/>
                  <a:gd name="T39" fmla="*/ 59 h 865"/>
                  <a:gd name="T40" fmla="*/ 893 w 1205"/>
                  <a:gd name="T41" fmla="*/ 59 h 865"/>
                  <a:gd name="T42" fmla="*/ 851 w 1205"/>
                  <a:gd name="T43" fmla="*/ 59 h 865"/>
                  <a:gd name="T44" fmla="*/ 822 w 1205"/>
                  <a:gd name="T45" fmla="*/ 59 h 865"/>
                  <a:gd name="T46" fmla="*/ 765 w 1205"/>
                  <a:gd name="T47" fmla="*/ 59 h 865"/>
                  <a:gd name="T48" fmla="*/ 737 w 1205"/>
                  <a:gd name="T49" fmla="*/ 59 h 865"/>
                  <a:gd name="T50" fmla="*/ 723 w 1205"/>
                  <a:gd name="T51" fmla="*/ 59 h 865"/>
                  <a:gd name="T52" fmla="*/ 680 w 1205"/>
                  <a:gd name="T53" fmla="*/ 59 h 865"/>
                  <a:gd name="T54" fmla="*/ 652 w 1205"/>
                  <a:gd name="T55" fmla="*/ 57 h 865"/>
                  <a:gd name="T56" fmla="*/ 581 w 1205"/>
                  <a:gd name="T57" fmla="*/ 57 h 865"/>
                  <a:gd name="T58" fmla="*/ 496 w 1205"/>
                  <a:gd name="T59" fmla="*/ 57 h 865"/>
                  <a:gd name="T60" fmla="*/ 468 w 1205"/>
                  <a:gd name="T61" fmla="*/ 57 h 865"/>
                  <a:gd name="T62" fmla="*/ 425 w 1205"/>
                  <a:gd name="T63" fmla="*/ 57 h 865"/>
                  <a:gd name="T64" fmla="*/ 397 w 1205"/>
                  <a:gd name="T65" fmla="*/ 57 h 865"/>
                  <a:gd name="T66" fmla="*/ 312 w 1205"/>
                  <a:gd name="T67" fmla="*/ 56 h 865"/>
                  <a:gd name="T68" fmla="*/ 283 w 1205"/>
                  <a:gd name="T69" fmla="*/ 56 h 865"/>
                  <a:gd name="T70" fmla="*/ 198 w 1205"/>
                  <a:gd name="T71" fmla="*/ 57 h 865"/>
                  <a:gd name="T72" fmla="*/ 113 w 1205"/>
                  <a:gd name="T73" fmla="*/ 57 h 865"/>
                  <a:gd name="T74" fmla="*/ 85 w 1205"/>
                  <a:gd name="T75" fmla="*/ 57 h 865"/>
                  <a:gd name="T76" fmla="*/ 70 w 1205"/>
                  <a:gd name="T77" fmla="*/ 57 h 865"/>
                  <a:gd name="T78" fmla="*/ 42 w 1205"/>
                  <a:gd name="T79" fmla="*/ 57 h 865"/>
                  <a:gd name="T80" fmla="*/ 14 w 1205"/>
                  <a:gd name="T81" fmla="*/ 57 h 865"/>
                  <a:gd name="T82" fmla="*/ 0 w 1205"/>
                  <a:gd name="T83" fmla="*/ 55 h 865"/>
                  <a:gd name="T84" fmla="*/ 28 w 1205"/>
                  <a:gd name="T85" fmla="*/ 51 h 865"/>
                  <a:gd name="T86" fmla="*/ 85 w 1205"/>
                  <a:gd name="T87" fmla="*/ 37 h 865"/>
                  <a:gd name="T88" fmla="*/ 99 w 1205"/>
                  <a:gd name="T89" fmla="*/ 33 h 865"/>
                  <a:gd name="T90" fmla="*/ 113 w 1205"/>
                  <a:gd name="T91" fmla="*/ 30 h 865"/>
                  <a:gd name="T92" fmla="*/ 141 w 1205"/>
                  <a:gd name="T93" fmla="*/ 21 h 865"/>
                  <a:gd name="T94" fmla="*/ 141 w 1205"/>
                  <a:gd name="T95" fmla="*/ 17 h 865"/>
                  <a:gd name="T96" fmla="*/ 141 w 1205"/>
                  <a:gd name="T97" fmla="*/ 13 h 865"/>
                  <a:gd name="T98" fmla="*/ 141 w 1205"/>
                  <a:gd name="T99" fmla="*/ 13 h 865"/>
                  <a:gd name="T100" fmla="*/ 141 w 1205"/>
                  <a:gd name="T101" fmla="*/ 13 h 865"/>
                  <a:gd name="T102" fmla="*/ 269 w 1205"/>
                  <a:gd name="T103" fmla="*/ 13 h 865"/>
                  <a:gd name="T104" fmla="*/ 354 w 1205"/>
                  <a:gd name="T105" fmla="*/ 13 h 865"/>
                  <a:gd name="T106" fmla="*/ 368 w 1205"/>
                  <a:gd name="T107" fmla="*/ 13 h 865"/>
                  <a:gd name="T108" fmla="*/ 368 w 1205"/>
                  <a:gd name="T109" fmla="*/ 13 h 865"/>
                  <a:gd name="T110" fmla="*/ 581 w 1205"/>
                  <a:gd name="T111" fmla="*/ 13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8743"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8744" name="Freeform 39"/>
              <p:cNvSpPr>
                <a:spLocks/>
              </p:cNvSpPr>
              <p:nvPr/>
            </p:nvSpPr>
            <p:spPr bwMode="auto">
              <a:xfrm>
                <a:off x="2779" y="2823"/>
                <a:ext cx="1065" cy="1148"/>
              </a:xfrm>
              <a:custGeom>
                <a:avLst/>
                <a:gdLst>
                  <a:gd name="T0" fmla="*/ 675 w 1063"/>
                  <a:gd name="T1" fmla="*/ 212 h 1149"/>
                  <a:gd name="T2" fmla="*/ 703 w 1063"/>
                  <a:gd name="T3" fmla="*/ 227 h 1149"/>
                  <a:gd name="T4" fmla="*/ 717 w 1063"/>
                  <a:gd name="T5" fmla="*/ 241 h 1149"/>
                  <a:gd name="T6" fmla="*/ 864 w 1063"/>
                  <a:gd name="T7" fmla="*/ 297 h 1149"/>
                  <a:gd name="T8" fmla="*/ 952 w 1063"/>
                  <a:gd name="T9" fmla="*/ 283 h 1149"/>
                  <a:gd name="T10" fmla="*/ 1023 w 1063"/>
                  <a:gd name="T11" fmla="*/ 241 h 1149"/>
                  <a:gd name="T12" fmla="*/ 1080 w 1063"/>
                  <a:gd name="T13" fmla="*/ 198 h 1149"/>
                  <a:gd name="T14" fmla="*/ 1179 w 1063"/>
                  <a:gd name="T15" fmla="*/ 184 h 1149"/>
                  <a:gd name="T16" fmla="*/ 1179 w 1063"/>
                  <a:gd name="T17" fmla="*/ 198 h 1149"/>
                  <a:gd name="T18" fmla="*/ 1165 w 1063"/>
                  <a:gd name="T19" fmla="*/ 241 h 1149"/>
                  <a:gd name="T20" fmla="*/ 1151 w 1063"/>
                  <a:gd name="T21" fmla="*/ 283 h 1149"/>
                  <a:gd name="T22" fmla="*/ 1137 w 1063"/>
                  <a:gd name="T23" fmla="*/ 297 h 1149"/>
                  <a:gd name="T24" fmla="*/ 1137 w 1063"/>
                  <a:gd name="T25" fmla="*/ 340 h 1149"/>
                  <a:gd name="T26" fmla="*/ 1137 w 1063"/>
                  <a:gd name="T27" fmla="*/ 368 h 1149"/>
                  <a:gd name="T28" fmla="*/ 1151 w 1063"/>
                  <a:gd name="T29" fmla="*/ 397 h 1149"/>
                  <a:gd name="T30" fmla="*/ 1179 w 1063"/>
                  <a:gd name="T31" fmla="*/ 524 h 1149"/>
                  <a:gd name="T32" fmla="*/ 1193 w 1063"/>
                  <a:gd name="T33" fmla="*/ 567 h 1149"/>
                  <a:gd name="T34" fmla="*/ 1151 w 1063"/>
                  <a:gd name="T35" fmla="*/ 574 h 1149"/>
                  <a:gd name="T36" fmla="*/ 1108 w 1063"/>
                  <a:gd name="T37" fmla="*/ 574 h 1149"/>
                  <a:gd name="T38" fmla="*/ 1094 w 1063"/>
                  <a:gd name="T39" fmla="*/ 574 h 1149"/>
                  <a:gd name="T40" fmla="*/ 1052 w 1063"/>
                  <a:gd name="T41" fmla="*/ 587 h 1149"/>
                  <a:gd name="T42" fmla="*/ 1009 w 1063"/>
                  <a:gd name="T43" fmla="*/ 630 h 1149"/>
                  <a:gd name="T44" fmla="*/ 892 w 1063"/>
                  <a:gd name="T45" fmla="*/ 743 h 1149"/>
                  <a:gd name="T46" fmla="*/ 806 w 1063"/>
                  <a:gd name="T47" fmla="*/ 814 h 1149"/>
                  <a:gd name="T48" fmla="*/ 774 w 1063"/>
                  <a:gd name="T49" fmla="*/ 857 h 1149"/>
                  <a:gd name="T50" fmla="*/ 561 w 1063"/>
                  <a:gd name="T51" fmla="*/ 1027 h 1149"/>
                  <a:gd name="T52" fmla="*/ 433 w 1063"/>
                  <a:gd name="T53" fmla="*/ 1084 h 1149"/>
                  <a:gd name="T54" fmla="*/ 405 w 1063"/>
                  <a:gd name="T55" fmla="*/ 1027 h 1149"/>
                  <a:gd name="T56" fmla="*/ 255 w 1063"/>
                  <a:gd name="T57" fmla="*/ 913 h 1149"/>
                  <a:gd name="T58" fmla="*/ 241 w 1063"/>
                  <a:gd name="T59" fmla="*/ 885 h 1149"/>
                  <a:gd name="T60" fmla="*/ 241 w 1063"/>
                  <a:gd name="T61" fmla="*/ 885 h 1149"/>
                  <a:gd name="T62" fmla="*/ 241 w 1063"/>
                  <a:gd name="T63" fmla="*/ 871 h 1149"/>
                  <a:gd name="T64" fmla="*/ 227 w 1063"/>
                  <a:gd name="T65" fmla="*/ 857 h 1149"/>
                  <a:gd name="T66" fmla="*/ 227 w 1063"/>
                  <a:gd name="T67" fmla="*/ 857 h 1149"/>
                  <a:gd name="T68" fmla="*/ 212 w 1063"/>
                  <a:gd name="T69" fmla="*/ 842 h 1149"/>
                  <a:gd name="T70" fmla="*/ 170 w 1063"/>
                  <a:gd name="T71" fmla="*/ 814 h 1149"/>
                  <a:gd name="T72" fmla="*/ 113 w 1063"/>
                  <a:gd name="T73" fmla="*/ 814 h 1149"/>
                  <a:gd name="T74" fmla="*/ 71 w 1063"/>
                  <a:gd name="T75" fmla="*/ 800 h 1149"/>
                  <a:gd name="T76" fmla="*/ 14 w 1063"/>
                  <a:gd name="T77" fmla="*/ 786 h 1149"/>
                  <a:gd name="T78" fmla="*/ 14 w 1063"/>
                  <a:gd name="T79" fmla="*/ 757 h 1149"/>
                  <a:gd name="T80" fmla="*/ 28 w 1063"/>
                  <a:gd name="T81" fmla="*/ 701 h 1149"/>
                  <a:gd name="T82" fmla="*/ 71 w 1063"/>
                  <a:gd name="T83" fmla="*/ 574 h 1149"/>
                  <a:gd name="T84" fmla="*/ 56 w 1063"/>
                  <a:gd name="T85" fmla="*/ 574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433 w 1063"/>
                  <a:gd name="T103" fmla="*/ 42 h 1149"/>
                  <a:gd name="T104" fmla="*/ 504 w 1063"/>
                  <a:gd name="T105" fmla="*/ 0 h 1149"/>
                  <a:gd name="T106" fmla="*/ 561 w 1063"/>
                  <a:gd name="T107" fmla="*/ 71 h 1149"/>
                  <a:gd name="T108" fmla="*/ 589 w 1063"/>
                  <a:gd name="T109" fmla="*/ 113 h 1149"/>
                  <a:gd name="T110" fmla="*/ 604 w 1063"/>
                  <a:gd name="T111" fmla="*/ 127 h 1149"/>
                  <a:gd name="T112" fmla="*/ 632 w 1063"/>
                  <a:gd name="T113" fmla="*/ 156 h 1149"/>
                  <a:gd name="T114" fmla="*/ 632 w 1063"/>
                  <a:gd name="T115" fmla="*/ 156 h 1149"/>
                  <a:gd name="T116" fmla="*/ 646 w 1063"/>
                  <a:gd name="T117" fmla="*/ 184 h 1149"/>
                  <a:gd name="T118" fmla="*/ 675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8745"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8746"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8747"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8748"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99" name="Text Box 33"/>
            <p:cNvSpPr txBox="1">
              <a:spLocks noChangeArrowheads="1"/>
            </p:cNvSpPr>
            <p:nvPr/>
          </p:nvSpPr>
          <p:spPr bwMode="auto">
            <a:xfrm>
              <a:off x="2799" y="1478"/>
              <a:ext cx="937"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100" name="Text Box 32"/>
            <p:cNvSpPr txBox="1">
              <a:spLocks noChangeArrowheads="1"/>
            </p:cNvSpPr>
            <p:nvPr/>
          </p:nvSpPr>
          <p:spPr bwMode="auto">
            <a:xfrm>
              <a:off x="4262" y="977"/>
              <a:ext cx="1135" cy="30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101" name="Text Box 31"/>
            <p:cNvSpPr txBox="1">
              <a:spLocks noChangeArrowheads="1"/>
            </p:cNvSpPr>
            <p:nvPr/>
          </p:nvSpPr>
          <p:spPr bwMode="auto">
            <a:xfrm>
              <a:off x="1233" y="2432"/>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102" name="Text Box 30"/>
            <p:cNvSpPr txBox="1">
              <a:spLocks noChangeArrowheads="1"/>
            </p:cNvSpPr>
            <p:nvPr/>
          </p:nvSpPr>
          <p:spPr bwMode="auto">
            <a:xfrm>
              <a:off x="2521" y="2651"/>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103" name="Text Box 29"/>
            <p:cNvSpPr txBox="1">
              <a:spLocks noChangeArrowheads="1"/>
            </p:cNvSpPr>
            <p:nvPr/>
          </p:nvSpPr>
          <p:spPr bwMode="auto">
            <a:xfrm>
              <a:off x="3505" y="2233"/>
              <a:ext cx="720"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104" name="Text Box 28"/>
            <p:cNvSpPr txBox="1">
              <a:spLocks noChangeArrowheads="1"/>
            </p:cNvSpPr>
            <p:nvPr/>
          </p:nvSpPr>
          <p:spPr bwMode="auto">
            <a:xfrm>
              <a:off x="4300" y="1961"/>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28708" name="Text Box 27"/>
            <p:cNvSpPr txBox="1">
              <a:spLocks noChangeArrowheads="1"/>
            </p:cNvSpPr>
            <p:nvPr/>
          </p:nvSpPr>
          <p:spPr bwMode="auto">
            <a:xfrm>
              <a:off x="4929" y="1678"/>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旭区</a:t>
              </a:r>
              <a:endParaRPr lang="ja-JP" altLang="en-US" sz="1000" b="1">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Text Box 26"/>
            <p:cNvSpPr txBox="1">
              <a:spLocks noChangeArrowheads="1"/>
            </p:cNvSpPr>
            <p:nvPr/>
          </p:nvSpPr>
          <p:spPr bwMode="auto">
            <a:xfrm>
              <a:off x="1077" y="3409"/>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107" name="Text Box 25"/>
            <p:cNvSpPr txBox="1">
              <a:spLocks noChangeArrowheads="1"/>
            </p:cNvSpPr>
            <p:nvPr/>
          </p:nvSpPr>
          <p:spPr bwMode="auto">
            <a:xfrm>
              <a:off x="2880" y="3166"/>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108" name="Text Box 24"/>
            <p:cNvSpPr txBox="1">
              <a:spLocks noChangeArrowheads="1"/>
            </p:cNvSpPr>
            <p:nvPr/>
          </p:nvSpPr>
          <p:spPr bwMode="auto">
            <a:xfrm>
              <a:off x="3781" y="3103"/>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109" name="Text Box 23"/>
            <p:cNvSpPr txBox="1">
              <a:spLocks noChangeArrowheads="1"/>
            </p:cNvSpPr>
            <p:nvPr/>
          </p:nvSpPr>
          <p:spPr bwMode="auto">
            <a:xfrm>
              <a:off x="4861" y="2687"/>
              <a:ext cx="899"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110" name="Text Box 21"/>
            <p:cNvSpPr txBox="1">
              <a:spLocks noChangeArrowheads="1"/>
            </p:cNvSpPr>
            <p:nvPr/>
          </p:nvSpPr>
          <p:spPr bwMode="auto">
            <a:xfrm>
              <a:off x="829" y="4652"/>
              <a:ext cx="106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111" name="Text Box 20"/>
            <p:cNvSpPr txBox="1">
              <a:spLocks noChangeArrowheads="1"/>
            </p:cNvSpPr>
            <p:nvPr/>
          </p:nvSpPr>
          <p:spPr bwMode="auto">
            <a:xfrm>
              <a:off x="1907" y="3667"/>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28715" name="Text Box 19"/>
            <p:cNvSpPr txBox="1">
              <a:spLocks noChangeArrowheads="1"/>
            </p:cNvSpPr>
            <p:nvPr/>
          </p:nvSpPr>
          <p:spPr bwMode="auto">
            <a:xfrm>
              <a:off x="2219" y="4323"/>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大正区</a:t>
              </a:r>
              <a:endParaRPr lang="ja-JP" altLang="en-US" sz="1000" b="1">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Text Box 18"/>
            <p:cNvSpPr txBox="1">
              <a:spLocks noChangeArrowheads="1"/>
            </p:cNvSpPr>
            <p:nvPr/>
          </p:nvSpPr>
          <p:spPr bwMode="auto">
            <a:xfrm>
              <a:off x="2997" y="4523"/>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114" name="Text Box 17"/>
            <p:cNvSpPr txBox="1">
              <a:spLocks noChangeArrowheads="1"/>
            </p:cNvSpPr>
            <p:nvPr/>
          </p:nvSpPr>
          <p:spPr bwMode="auto">
            <a:xfrm>
              <a:off x="3151" y="3781"/>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115" name="Text Box 16"/>
            <p:cNvSpPr txBox="1">
              <a:spLocks noChangeArrowheads="1"/>
            </p:cNvSpPr>
            <p:nvPr/>
          </p:nvSpPr>
          <p:spPr bwMode="auto">
            <a:xfrm>
              <a:off x="3826" y="3791"/>
              <a:ext cx="1005"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116" name="Text Box 15"/>
            <p:cNvSpPr txBox="1">
              <a:spLocks noChangeArrowheads="1"/>
            </p:cNvSpPr>
            <p:nvPr/>
          </p:nvSpPr>
          <p:spPr bwMode="auto">
            <a:xfrm>
              <a:off x="4817" y="3299"/>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117" name="Text Box 14"/>
            <p:cNvSpPr txBox="1">
              <a:spLocks noChangeArrowheads="1"/>
            </p:cNvSpPr>
            <p:nvPr/>
          </p:nvSpPr>
          <p:spPr bwMode="auto">
            <a:xfrm>
              <a:off x="4715" y="3973"/>
              <a:ext cx="901" cy="357"/>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118" name="Text Box 13"/>
            <p:cNvSpPr txBox="1">
              <a:spLocks noChangeArrowheads="1"/>
            </p:cNvSpPr>
            <p:nvPr/>
          </p:nvSpPr>
          <p:spPr bwMode="auto">
            <a:xfrm>
              <a:off x="3422" y="5743"/>
              <a:ext cx="899"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119" name="Text Box 12"/>
            <p:cNvSpPr txBox="1">
              <a:spLocks noChangeArrowheads="1"/>
            </p:cNvSpPr>
            <p:nvPr/>
          </p:nvSpPr>
          <p:spPr bwMode="auto">
            <a:xfrm>
              <a:off x="3623" y="4711"/>
              <a:ext cx="105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120" name="Text Box 11"/>
            <p:cNvSpPr txBox="1">
              <a:spLocks noChangeArrowheads="1"/>
            </p:cNvSpPr>
            <p:nvPr/>
          </p:nvSpPr>
          <p:spPr bwMode="auto">
            <a:xfrm>
              <a:off x="4104" y="5399"/>
              <a:ext cx="901" cy="357"/>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121" name="Text Box 10"/>
            <p:cNvSpPr txBox="1">
              <a:spLocks noChangeArrowheads="1"/>
            </p:cNvSpPr>
            <p:nvPr/>
          </p:nvSpPr>
          <p:spPr bwMode="auto">
            <a:xfrm>
              <a:off x="5088" y="5452"/>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122" name="Text Box 23"/>
            <p:cNvSpPr txBox="1">
              <a:spLocks noChangeArrowheads="1"/>
            </p:cNvSpPr>
            <p:nvPr/>
          </p:nvSpPr>
          <p:spPr bwMode="auto">
            <a:xfrm>
              <a:off x="5671" y="2307"/>
              <a:ext cx="899" cy="359"/>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grpSp>
        <p:nvGrpSpPr>
          <p:cNvPr id="28676" name="グループ化 2"/>
          <p:cNvGrpSpPr>
            <a:grpSpLocks/>
          </p:cNvGrpSpPr>
          <p:nvPr/>
        </p:nvGrpSpPr>
        <p:grpSpPr bwMode="auto">
          <a:xfrm>
            <a:off x="305851" y="1019999"/>
            <a:ext cx="2952750" cy="1548000"/>
            <a:chOff x="5495776" y="620685"/>
            <a:chExt cx="3373338" cy="1697343"/>
          </a:xfrm>
        </p:grpSpPr>
        <p:sp>
          <p:nvSpPr>
            <p:cNvPr id="148" name="角丸四角形 147"/>
            <p:cNvSpPr/>
            <p:nvPr/>
          </p:nvSpPr>
          <p:spPr>
            <a:xfrm>
              <a:off x="5495776" y="620685"/>
              <a:ext cx="3373338" cy="1697343"/>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a:t>
              </a:r>
              <a:r>
                <a:rPr lang="ja-JP" altLang="en-US" sz="1300" dirty="0">
                  <a:solidFill>
                    <a:schemeClr val="tx1"/>
                  </a:solidFill>
                  <a:latin typeface="Meiryo UI" pitchFamily="50" charset="-128"/>
                  <a:ea typeface="Meiryo UI" pitchFamily="50" charset="-128"/>
                  <a:cs typeface="Meiryo UI" pitchFamily="50" charset="-128"/>
                </a:rPr>
                <a:t>員数：</a:t>
              </a:r>
              <a:r>
                <a:rPr lang="en-US" altLang="ja-JP" sz="1300" u="sng" dirty="0" smtClean="0">
                  <a:solidFill>
                    <a:schemeClr val="tx1"/>
                  </a:solidFill>
                  <a:latin typeface="Meiryo UI" pitchFamily="50" charset="-128"/>
                  <a:ea typeface="Meiryo UI" pitchFamily="50" charset="-128"/>
                  <a:cs typeface="Meiryo UI" pitchFamily="50" charset="-128"/>
                </a:rPr>
                <a:t>2,360</a:t>
              </a:r>
              <a:r>
                <a:rPr lang="ja-JP" altLang="en-US" sz="1300" u="sng" dirty="0" smtClean="0">
                  <a:solidFill>
                    <a:schemeClr val="tx1"/>
                  </a:solidFill>
                  <a:latin typeface="Meiryo UI" pitchFamily="50" charset="-128"/>
                  <a:ea typeface="Meiryo UI" pitchFamily="50" charset="-128"/>
                  <a:cs typeface="Meiryo UI" pitchFamily="50" charset="-128"/>
                </a:rPr>
                <a:t>人</a:t>
              </a:r>
              <a:endParaRPr lang="en-US" altLang="ja-JP" sz="1300" u="sng" dirty="0" smtClean="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300" dirty="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　　　　　　　　　  </a:t>
              </a:r>
              <a:r>
                <a:rPr lang="ja-JP" altLang="en-US" sz="1000" i="1" dirty="0" smtClean="0">
                  <a:solidFill>
                    <a:schemeClr val="tx1"/>
                  </a:solidFill>
                  <a:latin typeface="Meiryo UI" pitchFamily="50" charset="-128"/>
                  <a:ea typeface="Meiryo UI" pitchFamily="50" charset="-128"/>
                  <a:cs typeface="Meiryo UI" pitchFamily="50" charset="-128"/>
                </a:rPr>
                <a:t>＜</a:t>
              </a:r>
              <a:r>
                <a:rPr lang="en-US" altLang="ja-JP" sz="1000" i="1" dirty="0" smtClean="0">
                  <a:solidFill>
                    <a:schemeClr val="tx1"/>
                  </a:solidFill>
                  <a:latin typeface="Meiryo UI" pitchFamily="50" charset="-128"/>
                  <a:ea typeface="Meiryo UI" pitchFamily="50" charset="-128"/>
                  <a:cs typeface="Meiryo UI" pitchFamily="50" charset="-128"/>
                </a:rPr>
                <a:t>2,370</a:t>
              </a:r>
              <a:r>
                <a:rPr lang="ja-JP" altLang="en-US" sz="1000" i="1" dirty="0" smtClean="0">
                  <a:solidFill>
                    <a:schemeClr val="tx1"/>
                  </a:solidFill>
                  <a:latin typeface="Meiryo UI" pitchFamily="50" charset="-128"/>
                  <a:ea typeface="Meiryo UI" pitchFamily="50" charset="-128"/>
                  <a:cs typeface="Meiryo UI" pitchFamily="50" charset="-128"/>
                </a:rPr>
                <a:t>人＞</a:t>
              </a:r>
              <a:endParaRPr lang="en-US" altLang="ja-JP" sz="1000" i="1"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a:t>
              </a:r>
              <a:r>
                <a:rPr lang="en-US" altLang="ja-JP" sz="1200" dirty="0">
                  <a:solidFill>
                    <a:schemeClr val="tx1"/>
                  </a:solidFill>
                  <a:latin typeface="Meiryo UI" pitchFamily="50" charset="-128"/>
                  <a:ea typeface="Meiryo UI" pitchFamily="50" charset="-128"/>
                  <a:cs typeface="Meiryo UI" pitchFamily="50" charset="-128"/>
                </a:rPr>
                <a:t>29,290</a:t>
              </a:r>
              <a:r>
                <a:rPr lang="ja-JP" altLang="en-US" sz="1200" dirty="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執務室必要面積：</a:t>
              </a:r>
              <a:r>
                <a:rPr lang="en-US" altLang="ja-JP" sz="1200" u="sng" dirty="0" smtClean="0">
                  <a:solidFill>
                    <a:schemeClr val="tx1"/>
                  </a:solidFill>
                  <a:latin typeface="Meiryo UI" pitchFamily="50" charset="-128"/>
                  <a:ea typeface="Meiryo UI" pitchFamily="50" charset="-128"/>
                  <a:cs typeface="Meiryo UI" pitchFamily="50" charset="-128"/>
                </a:rPr>
                <a:t>47,952</a:t>
              </a:r>
              <a:r>
                <a:rPr lang="ja-JP" altLang="en-US" sz="1200" u="sng" dirty="0" smtClean="0">
                  <a:solidFill>
                    <a:schemeClr val="tx1"/>
                  </a:solidFill>
                  <a:latin typeface="Meiryo UI" pitchFamily="50" charset="-128"/>
                  <a:ea typeface="Meiryo UI" pitchFamily="50" charset="-128"/>
                  <a:cs typeface="Meiryo UI" pitchFamily="50" charset="-128"/>
                </a:rPr>
                <a:t>㎡</a:t>
              </a:r>
              <a:endParaRPr lang="en-US" altLang="ja-JP" sz="1200" u="sng" dirty="0" smtClean="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00" dirty="0" smtClean="0">
                  <a:solidFill>
                    <a:schemeClr val="tx1"/>
                  </a:solidFill>
                  <a:latin typeface="Meiryo UI" pitchFamily="50" charset="-128"/>
                  <a:ea typeface="Meiryo UI" pitchFamily="50" charset="-128"/>
                  <a:cs typeface="Meiryo UI" pitchFamily="50" charset="-128"/>
                </a:rPr>
                <a:t>　　　　　　　　　　　　　　　 </a:t>
              </a:r>
              <a:r>
                <a:rPr lang="ja-JP" altLang="en-US" sz="1000" i="1" dirty="0" smtClean="0">
                  <a:solidFill>
                    <a:schemeClr val="tx1"/>
                  </a:solidFill>
                  <a:latin typeface="Meiryo UI" pitchFamily="50" charset="-128"/>
                  <a:ea typeface="Meiryo UI" pitchFamily="50" charset="-128"/>
                  <a:cs typeface="Meiryo UI" pitchFamily="50" charset="-128"/>
                </a:rPr>
                <a:t>＜</a:t>
              </a:r>
              <a:r>
                <a:rPr lang="en-US" altLang="ja-JP" sz="1000" i="1" dirty="0" smtClean="0">
                  <a:solidFill>
                    <a:schemeClr val="tx1"/>
                  </a:solidFill>
                  <a:latin typeface="Meiryo UI" pitchFamily="50" charset="-128"/>
                  <a:ea typeface="Meiryo UI" pitchFamily="50" charset="-128"/>
                  <a:cs typeface="Meiryo UI" pitchFamily="50" charset="-128"/>
                </a:rPr>
                <a:t>48,153</a:t>
              </a:r>
              <a:r>
                <a:rPr lang="ja-JP" altLang="en-US" sz="1000" i="1" dirty="0" smtClean="0">
                  <a:solidFill>
                    <a:schemeClr val="tx1"/>
                  </a:solidFill>
                  <a:latin typeface="Meiryo UI" pitchFamily="50" charset="-128"/>
                  <a:ea typeface="Meiryo UI" pitchFamily="50" charset="-128"/>
                  <a:cs typeface="Meiryo UI" pitchFamily="50" charset="-128"/>
                </a:rPr>
                <a:t>㎡＞</a:t>
              </a:r>
              <a:endParaRPr lang="en-US" altLang="ja-JP" sz="1000" i="1"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不足執務室面積：</a:t>
              </a:r>
              <a:r>
                <a:rPr lang="en-US" altLang="ja-JP" sz="1200" u="sng" dirty="0" smtClean="0">
                  <a:solidFill>
                    <a:schemeClr val="tx1"/>
                  </a:solidFill>
                  <a:latin typeface="Meiryo UI" pitchFamily="50" charset="-128"/>
                  <a:ea typeface="Meiryo UI" pitchFamily="50" charset="-128"/>
                  <a:cs typeface="Meiryo UI" pitchFamily="50" charset="-128"/>
                </a:rPr>
                <a:t>18,662</a:t>
              </a:r>
              <a:r>
                <a:rPr lang="ja-JP" altLang="en-US" sz="1200" u="sng" dirty="0" smtClean="0">
                  <a:solidFill>
                    <a:schemeClr val="tx1"/>
                  </a:solidFill>
                  <a:latin typeface="Meiryo UI" pitchFamily="50" charset="-128"/>
                  <a:ea typeface="Meiryo UI" pitchFamily="50" charset="-128"/>
                  <a:cs typeface="Meiryo UI" pitchFamily="50" charset="-128"/>
                </a:rPr>
                <a:t>㎡</a:t>
              </a:r>
              <a:endParaRPr lang="en-US" altLang="ja-JP" sz="1200" u="sng" dirty="0" smtClean="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00" dirty="0" smtClean="0">
                  <a:solidFill>
                    <a:schemeClr val="tx1"/>
                  </a:solidFill>
                  <a:latin typeface="Meiryo UI" pitchFamily="50" charset="-128"/>
                  <a:ea typeface="Meiryo UI" pitchFamily="50" charset="-128"/>
                  <a:cs typeface="Meiryo UI" pitchFamily="50" charset="-128"/>
                </a:rPr>
                <a:t>　　　　　　　　　　　　　　　 </a:t>
              </a:r>
              <a:r>
                <a:rPr lang="ja-JP" altLang="en-US" sz="1000" i="1" dirty="0" smtClean="0">
                  <a:solidFill>
                    <a:schemeClr val="tx1"/>
                  </a:solidFill>
                  <a:latin typeface="Meiryo UI" pitchFamily="50" charset="-128"/>
                  <a:ea typeface="Meiryo UI" pitchFamily="50" charset="-128"/>
                  <a:cs typeface="Meiryo UI" pitchFamily="50" charset="-128"/>
                </a:rPr>
                <a:t>＜</a:t>
              </a:r>
              <a:r>
                <a:rPr lang="en-US" altLang="ja-JP" sz="1000" i="1" dirty="0" smtClean="0">
                  <a:solidFill>
                    <a:schemeClr val="tx1"/>
                  </a:solidFill>
                  <a:latin typeface="Meiryo UI" pitchFamily="50" charset="-128"/>
                  <a:ea typeface="Meiryo UI" pitchFamily="50" charset="-128"/>
                  <a:cs typeface="Meiryo UI" pitchFamily="50" charset="-128"/>
                </a:rPr>
                <a:t>18,863</a:t>
              </a:r>
              <a:r>
                <a:rPr lang="ja-JP" altLang="en-US" sz="1000" i="1" dirty="0" smtClean="0">
                  <a:solidFill>
                    <a:schemeClr val="tx1"/>
                  </a:solidFill>
                  <a:latin typeface="Meiryo UI" pitchFamily="50" charset="-128"/>
                  <a:ea typeface="Meiryo UI" pitchFamily="50" charset="-128"/>
                  <a:cs typeface="Meiryo UI" pitchFamily="50" charset="-128"/>
                </a:rPr>
                <a:t>㎡＞</a:t>
              </a:r>
              <a:endParaRPr lang="en-US" altLang="ja-JP" sz="1000" i="1" dirty="0">
                <a:solidFill>
                  <a:schemeClr val="tx1"/>
                </a:solidFill>
                <a:latin typeface="Meiryo UI" pitchFamily="50" charset="-128"/>
                <a:ea typeface="Meiryo UI" pitchFamily="50" charset="-128"/>
                <a:cs typeface="Meiryo UI" pitchFamily="50" charset="-128"/>
              </a:endParaRPr>
            </a:p>
          </p:txBody>
        </p:sp>
        <p:sp>
          <p:nvSpPr>
            <p:cNvPr id="197" name="角丸四角形 196"/>
            <p:cNvSpPr/>
            <p:nvPr/>
          </p:nvSpPr>
          <p:spPr>
            <a:xfrm>
              <a:off x="5610442" y="725713"/>
              <a:ext cx="329023" cy="1381558"/>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bIns="72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第一区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28677" name="グループ化 78"/>
          <p:cNvGrpSpPr>
            <a:grpSpLocks/>
          </p:cNvGrpSpPr>
          <p:nvPr/>
        </p:nvGrpSpPr>
        <p:grpSpPr bwMode="auto">
          <a:xfrm>
            <a:off x="273050" y="5038725"/>
            <a:ext cx="3024188" cy="1548000"/>
            <a:chOff x="5028723" y="1276360"/>
            <a:chExt cx="3007536" cy="1897047"/>
          </a:xfrm>
        </p:grpSpPr>
        <p:sp>
          <p:nvSpPr>
            <p:cNvPr id="199" name="角丸四角形 198"/>
            <p:cNvSpPr/>
            <p:nvPr/>
          </p:nvSpPr>
          <p:spPr>
            <a:xfrm>
              <a:off x="5028723" y="1276360"/>
              <a:ext cx="3007536" cy="1897047"/>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a:t>
              </a:r>
              <a:r>
                <a:rPr lang="ja-JP" altLang="en-US" sz="1300" dirty="0">
                  <a:solidFill>
                    <a:schemeClr val="tx1"/>
                  </a:solidFill>
                  <a:latin typeface="Meiryo UI" pitchFamily="50" charset="-128"/>
                  <a:ea typeface="Meiryo UI" pitchFamily="50" charset="-128"/>
                  <a:cs typeface="Meiryo UI" pitchFamily="50" charset="-128"/>
                </a:rPr>
                <a:t>対象職員数：</a:t>
              </a:r>
              <a:r>
                <a:rPr lang="en-US" altLang="ja-JP" sz="1300" u="sng" dirty="0" smtClean="0">
                  <a:solidFill>
                    <a:schemeClr val="tx1"/>
                  </a:solidFill>
                  <a:latin typeface="Meiryo UI" pitchFamily="50" charset="-128"/>
                  <a:ea typeface="Meiryo UI" pitchFamily="50" charset="-128"/>
                  <a:cs typeface="Meiryo UI" pitchFamily="50" charset="-128"/>
                </a:rPr>
                <a:t>3,120</a:t>
              </a:r>
              <a:r>
                <a:rPr lang="ja-JP" altLang="en-US" sz="1300" u="sng" dirty="0" smtClean="0">
                  <a:solidFill>
                    <a:schemeClr val="tx1"/>
                  </a:solidFill>
                  <a:latin typeface="Meiryo UI" pitchFamily="50" charset="-128"/>
                  <a:ea typeface="Meiryo UI" pitchFamily="50" charset="-128"/>
                  <a:cs typeface="Meiryo UI" pitchFamily="50" charset="-128"/>
                </a:rPr>
                <a:t>人</a:t>
              </a:r>
              <a:endParaRPr lang="en-US" altLang="ja-JP" sz="1300" u="sng" dirty="0" smtClean="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00" dirty="0" smtClean="0">
                  <a:solidFill>
                    <a:schemeClr val="tx1"/>
                  </a:solidFill>
                  <a:latin typeface="Meiryo UI" pitchFamily="50" charset="-128"/>
                  <a:ea typeface="Meiryo UI" pitchFamily="50" charset="-128"/>
                  <a:cs typeface="Meiryo UI" pitchFamily="50" charset="-128"/>
                </a:rPr>
                <a:t>　　　　　　　　　　　　　</a:t>
              </a:r>
              <a:r>
                <a:rPr lang="ja-JP" altLang="en-US" sz="1000" i="1" dirty="0" smtClean="0">
                  <a:solidFill>
                    <a:schemeClr val="tx1"/>
                  </a:solidFill>
                  <a:latin typeface="Meiryo UI" pitchFamily="50" charset="-128"/>
                  <a:ea typeface="Meiryo UI" pitchFamily="50" charset="-128"/>
                  <a:cs typeface="Meiryo UI" pitchFamily="50" charset="-128"/>
                </a:rPr>
                <a:t>＜</a:t>
              </a:r>
              <a:r>
                <a:rPr lang="en-US" altLang="ja-JP" sz="1000" i="1" dirty="0" smtClean="0">
                  <a:solidFill>
                    <a:schemeClr val="tx1"/>
                  </a:solidFill>
                  <a:latin typeface="Meiryo UI" pitchFamily="50" charset="-128"/>
                  <a:ea typeface="Meiryo UI" pitchFamily="50" charset="-128"/>
                  <a:cs typeface="Meiryo UI" pitchFamily="50" charset="-128"/>
                </a:rPr>
                <a:t>3,140</a:t>
              </a:r>
              <a:r>
                <a:rPr lang="ja-JP" altLang="en-US" sz="1000" i="1" dirty="0" smtClean="0">
                  <a:solidFill>
                    <a:schemeClr val="tx1"/>
                  </a:solidFill>
                  <a:latin typeface="Meiryo UI" pitchFamily="50" charset="-128"/>
                  <a:ea typeface="Meiryo UI" pitchFamily="50" charset="-128"/>
                  <a:cs typeface="Meiryo UI" pitchFamily="50" charset="-128"/>
                </a:rPr>
                <a:t>人＞</a:t>
              </a:r>
              <a:endParaRPr lang="en-US" altLang="ja-JP" sz="1000" i="1"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a:t>
              </a:r>
              <a:r>
                <a:rPr lang="en-US" altLang="ja-JP" sz="1200" dirty="0">
                  <a:solidFill>
                    <a:schemeClr val="tx1"/>
                  </a:solidFill>
                  <a:latin typeface="Meiryo UI" pitchFamily="50" charset="-128"/>
                  <a:ea typeface="Meiryo UI" pitchFamily="50" charset="-128"/>
                  <a:cs typeface="Meiryo UI" pitchFamily="50" charset="-128"/>
                </a:rPr>
                <a:t>63,365</a:t>
              </a:r>
              <a:r>
                <a:rPr lang="ja-JP" altLang="en-US" sz="1200" dirty="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執務室必要面積：</a:t>
              </a:r>
              <a:r>
                <a:rPr lang="en-US" altLang="ja-JP" sz="1200" u="sng" dirty="0" smtClean="0">
                  <a:solidFill>
                    <a:schemeClr val="tx1"/>
                  </a:solidFill>
                  <a:latin typeface="Meiryo UI" pitchFamily="50" charset="-128"/>
                  <a:ea typeface="Meiryo UI" pitchFamily="50" charset="-128"/>
                  <a:cs typeface="Meiryo UI" pitchFamily="50" charset="-128"/>
                </a:rPr>
                <a:t>63,249</a:t>
              </a:r>
              <a:r>
                <a:rPr lang="ja-JP" altLang="en-US" sz="1200" u="sng" dirty="0" smtClean="0">
                  <a:solidFill>
                    <a:schemeClr val="tx1"/>
                  </a:solidFill>
                  <a:latin typeface="Meiryo UI" pitchFamily="50" charset="-128"/>
                  <a:ea typeface="Meiryo UI" pitchFamily="50" charset="-128"/>
                  <a:cs typeface="Meiryo UI" pitchFamily="50" charset="-128"/>
                </a:rPr>
                <a:t>㎡</a:t>
              </a:r>
              <a:endParaRPr lang="en-US" altLang="ja-JP" sz="1200" u="sng" dirty="0" smtClean="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　　　　　　　　　　　　</a:t>
              </a:r>
              <a:r>
                <a:rPr lang="ja-JP" altLang="en-US" sz="1200" i="1" dirty="0" smtClean="0">
                  <a:solidFill>
                    <a:schemeClr val="tx1"/>
                  </a:solidFill>
                  <a:latin typeface="Meiryo UI" pitchFamily="50" charset="-128"/>
                  <a:ea typeface="Meiryo UI" pitchFamily="50" charset="-128"/>
                  <a:cs typeface="Meiryo UI" pitchFamily="50" charset="-128"/>
                </a:rPr>
                <a:t>  </a:t>
              </a:r>
              <a:r>
                <a:rPr lang="ja-JP" altLang="en-US" sz="1000" i="1" dirty="0" smtClean="0">
                  <a:solidFill>
                    <a:schemeClr val="tx1"/>
                  </a:solidFill>
                  <a:latin typeface="Meiryo UI" pitchFamily="50" charset="-128"/>
                  <a:ea typeface="Meiryo UI" pitchFamily="50" charset="-128"/>
                  <a:cs typeface="Meiryo UI" pitchFamily="50" charset="-128"/>
                </a:rPr>
                <a:t>＜</a:t>
              </a:r>
              <a:r>
                <a:rPr lang="en-US" altLang="ja-JP" sz="1000" i="1" dirty="0" smtClean="0">
                  <a:solidFill>
                    <a:schemeClr val="tx1"/>
                  </a:solidFill>
                  <a:latin typeface="Meiryo UI" pitchFamily="50" charset="-128"/>
                  <a:ea typeface="Meiryo UI" pitchFamily="50" charset="-128"/>
                  <a:cs typeface="Meiryo UI" pitchFamily="50" charset="-128"/>
                </a:rPr>
                <a:t>63,487</a:t>
              </a:r>
              <a:r>
                <a:rPr lang="ja-JP" altLang="en-US" sz="1000" i="1" dirty="0" smtClean="0">
                  <a:solidFill>
                    <a:schemeClr val="tx1"/>
                  </a:solidFill>
                  <a:latin typeface="Meiryo UI" pitchFamily="50" charset="-128"/>
                  <a:ea typeface="Meiryo UI" pitchFamily="50" charset="-128"/>
                  <a:cs typeface="Meiryo UI" pitchFamily="50" charset="-128"/>
                </a:rPr>
                <a:t>㎡＞</a:t>
              </a:r>
              <a:endParaRPr lang="en-US" altLang="ja-JP" sz="1000" i="1"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u="sng" dirty="0">
                  <a:solidFill>
                    <a:schemeClr val="tx1"/>
                  </a:solidFill>
                  <a:latin typeface="Meiryo UI" pitchFamily="50" charset="-128"/>
                  <a:ea typeface="Meiryo UI" pitchFamily="50" charset="-128"/>
                  <a:cs typeface="Meiryo UI" pitchFamily="50" charset="-128"/>
                </a:rPr>
                <a:t>必要面積</a:t>
              </a:r>
              <a:r>
                <a:rPr lang="ja-JP" altLang="en-US" sz="1200" u="sng" dirty="0" smtClean="0">
                  <a:solidFill>
                    <a:schemeClr val="tx1"/>
                  </a:solidFill>
                  <a:latin typeface="Meiryo UI" pitchFamily="50" charset="-128"/>
                  <a:ea typeface="Meiryo UI" pitchFamily="50" charset="-128"/>
                  <a:cs typeface="Meiryo UI" pitchFamily="50" charset="-128"/>
                </a:rPr>
                <a:t>を充足</a:t>
              </a:r>
              <a:endParaRPr lang="en-US" altLang="ja-JP" sz="1200" u="sng" dirty="0" smtClean="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　</a:t>
              </a:r>
              <a:r>
                <a:rPr lang="ja-JP" altLang="en-US" sz="1000" i="1" dirty="0" smtClean="0">
                  <a:solidFill>
                    <a:schemeClr val="tx1"/>
                  </a:solidFill>
                  <a:latin typeface="Meiryo UI" pitchFamily="50" charset="-128"/>
                  <a:ea typeface="Meiryo UI" pitchFamily="50" charset="-128"/>
                  <a:cs typeface="Meiryo UI" pitchFamily="50" charset="-128"/>
                </a:rPr>
                <a:t>＜必要面積を概ね充足</a:t>
              </a:r>
              <a:r>
                <a:rPr lang="ja-JP" altLang="en-US" sz="1000" i="1" dirty="0">
                  <a:solidFill>
                    <a:schemeClr val="tx1"/>
                  </a:solidFill>
                  <a:latin typeface="Meiryo UI" pitchFamily="50" charset="-128"/>
                  <a:ea typeface="Meiryo UI" pitchFamily="50" charset="-128"/>
                  <a:cs typeface="Meiryo UI" pitchFamily="50" charset="-128"/>
                </a:rPr>
                <a:t>＞</a:t>
              </a:r>
              <a:endParaRPr lang="en-US" altLang="ja-JP" sz="1000" i="1" dirty="0">
                <a:solidFill>
                  <a:schemeClr val="tx1"/>
                </a:solidFill>
                <a:latin typeface="Meiryo UI" pitchFamily="50" charset="-128"/>
                <a:ea typeface="Meiryo UI" pitchFamily="50" charset="-128"/>
                <a:cs typeface="Meiryo UI" pitchFamily="50" charset="-128"/>
              </a:endParaRPr>
            </a:p>
          </p:txBody>
        </p:sp>
        <p:sp>
          <p:nvSpPr>
            <p:cNvPr id="200" name="角丸四角形 199"/>
            <p:cNvSpPr/>
            <p:nvPr/>
          </p:nvSpPr>
          <p:spPr>
            <a:xfrm>
              <a:off x="5130298" y="1437203"/>
              <a:ext cx="286414" cy="1544108"/>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28678" name="グループ化 81"/>
          <p:cNvGrpSpPr>
            <a:grpSpLocks/>
          </p:cNvGrpSpPr>
          <p:nvPr/>
        </p:nvGrpSpPr>
        <p:grpSpPr bwMode="auto">
          <a:xfrm>
            <a:off x="6537325" y="1127125"/>
            <a:ext cx="3095625" cy="1548000"/>
            <a:chOff x="5131299" y="-33863"/>
            <a:chExt cx="3580055" cy="1464094"/>
          </a:xfrm>
        </p:grpSpPr>
        <p:sp>
          <p:nvSpPr>
            <p:cNvPr id="202" name="角丸四角形 201"/>
            <p:cNvSpPr/>
            <p:nvPr/>
          </p:nvSpPr>
          <p:spPr>
            <a:xfrm>
              <a:off x="5131299" y="-33863"/>
              <a:ext cx="3580055" cy="146409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　対象職員数：</a:t>
              </a:r>
              <a:r>
                <a:rPr lang="en-US" altLang="ja-JP" sz="1300" u="sng" dirty="0" smtClean="0">
                  <a:solidFill>
                    <a:schemeClr val="tx1"/>
                  </a:solidFill>
                  <a:latin typeface="Meiryo UI" pitchFamily="50" charset="-128"/>
                  <a:ea typeface="Meiryo UI" pitchFamily="50" charset="-128"/>
                  <a:cs typeface="Meiryo UI" pitchFamily="50" charset="-128"/>
                </a:rPr>
                <a:t>3,030</a:t>
              </a:r>
              <a:r>
                <a:rPr lang="ja-JP" altLang="en-US" sz="1300" u="sng" dirty="0" smtClean="0">
                  <a:solidFill>
                    <a:schemeClr val="tx1"/>
                  </a:solidFill>
                  <a:latin typeface="Meiryo UI" pitchFamily="50" charset="-128"/>
                  <a:ea typeface="Meiryo UI" pitchFamily="50" charset="-128"/>
                  <a:cs typeface="Meiryo UI" pitchFamily="50" charset="-128"/>
                </a:rPr>
                <a:t>人</a:t>
              </a:r>
              <a:endParaRPr lang="en-US" altLang="ja-JP" sz="1300" u="sng" dirty="0" smtClean="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00" dirty="0" smtClean="0">
                  <a:solidFill>
                    <a:schemeClr val="tx1"/>
                  </a:solidFill>
                  <a:latin typeface="Meiryo UI" pitchFamily="50" charset="-128"/>
                  <a:ea typeface="Meiryo UI" pitchFamily="50" charset="-128"/>
                  <a:cs typeface="Meiryo UI" pitchFamily="50" charset="-128"/>
                </a:rPr>
                <a:t>　　　　　　　　　　　　　 </a:t>
              </a:r>
              <a:r>
                <a:rPr lang="ja-JP" altLang="en-US" sz="1000" i="1" dirty="0" smtClean="0">
                  <a:solidFill>
                    <a:schemeClr val="tx1"/>
                  </a:solidFill>
                  <a:latin typeface="Meiryo UI" pitchFamily="50" charset="-128"/>
                  <a:ea typeface="Meiryo UI" pitchFamily="50" charset="-128"/>
                  <a:cs typeface="Meiryo UI" pitchFamily="50" charset="-128"/>
                </a:rPr>
                <a:t>＜</a:t>
              </a:r>
              <a:r>
                <a:rPr lang="en-US" altLang="ja-JP" sz="1000" i="1" dirty="0" smtClean="0">
                  <a:solidFill>
                    <a:schemeClr val="tx1"/>
                  </a:solidFill>
                  <a:latin typeface="Meiryo UI" pitchFamily="50" charset="-128"/>
                  <a:ea typeface="Meiryo UI" pitchFamily="50" charset="-128"/>
                  <a:cs typeface="Meiryo UI" pitchFamily="50" charset="-128"/>
                </a:rPr>
                <a:t>3,040</a:t>
              </a:r>
              <a:r>
                <a:rPr lang="ja-JP" altLang="en-US" sz="1000" i="1" dirty="0" smtClean="0">
                  <a:solidFill>
                    <a:schemeClr val="tx1"/>
                  </a:solidFill>
                  <a:latin typeface="Meiryo UI" pitchFamily="50" charset="-128"/>
                  <a:ea typeface="Meiryo UI" pitchFamily="50" charset="-128"/>
                  <a:cs typeface="Meiryo UI" pitchFamily="50" charset="-128"/>
                </a:rPr>
                <a:t>人＞</a:t>
              </a:r>
              <a:endParaRPr lang="en-US" altLang="ja-JP" sz="1000" i="1"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a:t>
              </a:r>
              <a:r>
                <a:rPr lang="en-US" altLang="ja-JP" sz="1200" dirty="0">
                  <a:solidFill>
                    <a:schemeClr val="tx1"/>
                  </a:solidFill>
                  <a:latin typeface="Meiryo UI" pitchFamily="50" charset="-128"/>
                  <a:ea typeface="Meiryo UI" pitchFamily="50" charset="-128"/>
                  <a:cs typeface="Meiryo UI" pitchFamily="50" charset="-128"/>
                </a:rPr>
                <a:t>83,754</a:t>
              </a:r>
              <a:r>
                <a:rPr lang="ja-JP" altLang="en-US" sz="1200" dirty="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執務室必要面積：</a:t>
              </a:r>
              <a:r>
                <a:rPr lang="en-US" altLang="ja-JP" sz="1200" u="sng" dirty="0" smtClean="0">
                  <a:solidFill>
                    <a:schemeClr val="tx1"/>
                  </a:solidFill>
                  <a:latin typeface="Meiryo UI" pitchFamily="50" charset="-128"/>
                  <a:ea typeface="Meiryo UI" pitchFamily="50" charset="-128"/>
                  <a:cs typeface="Meiryo UI" pitchFamily="50" charset="-128"/>
                </a:rPr>
                <a:t>60,517</a:t>
              </a:r>
              <a:r>
                <a:rPr lang="ja-JP" altLang="en-US" sz="1200" u="sng" dirty="0" smtClean="0">
                  <a:solidFill>
                    <a:schemeClr val="tx1"/>
                  </a:solidFill>
                  <a:latin typeface="Meiryo UI" pitchFamily="50" charset="-128"/>
                  <a:ea typeface="Meiryo UI" pitchFamily="50" charset="-128"/>
                  <a:cs typeface="Meiryo UI" pitchFamily="50" charset="-128"/>
                </a:rPr>
                <a:t>㎡</a:t>
              </a:r>
              <a:endParaRPr lang="en-US" altLang="ja-JP" sz="1200" u="sng" dirty="0" smtClean="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00" dirty="0" smtClean="0">
                  <a:solidFill>
                    <a:schemeClr val="tx1"/>
                  </a:solidFill>
                  <a:latin typeface="Meiryo UI" pitchFamily="50" charset="-128"/>
                  <a:ea typeface="Meiryo UI" pitchFamily="50" charset="-128"/>
                  <a:cs typeface="Meiryo UI" pitchFamily="50" charset="-128"/>
                </a:rPr>
                <a:t>　　　　　　　　　　　　　　　 </a:t>
              </a:r>
              <a:r>
                <a:rPr lang="ja-JP" altLang="en-US" sz="1000" i="1" dirty="0" smtClean="0">
                  <a:solidFill>
                    <a:schemeClr val="tx1"/>
                  </a:solidFill>
                  <a:latin typeface="Meiryo UI" pitchFamily="50" charset="-128"/>
                  <a:ea typeface="Meiryo UI" pitchFamily="50" charset="-128"/>
                  <a:cs typeface="Meiryo UI" pitchFamily="50" charset="-128"/>
                </a:rPr>
                <a:t>＜</a:t>
              </a:r>
              <a:r>
                <a:rPr lang="en-US" altLang="ja-JP" sz="1000" i="1" dirty="0" smtClean="0">
                  <a:solidFill>
                    <a:schemeClr val="tx1"/>
                  </a:solidFill>
                  <a:latin typeface="Meiryo UI" pitchFamily="50" charset="-128"/>
                  <a:ea typeface="Meiryo UI" pitchFamily="50" charset="-128"/>
                  <a:cs typeface="Meiryo UI" pitchFamily="50" charset="-128"/>
                </a:rPr>
                <a:t>60,768</a:t>
              </a:r>
              <a:r>
                <a:rPr lang="ja-JP" altLang="en-US" sz="1000" i="1" dirty="0" smtClean="0">
                  <a:solidFill>
                    <a:schemeClr val="tx1"/>
                  </a:solidFill>
                  <a:latin typeface="Meiryo UI" pitchFamily="50" charset="-128"/>
                  <a:ea typeface="Meiryo UI" pitchFamily="50" charset="-128"/>
                  <a:cs typeface="Meiryo UI" pitchFamily="50" charset="-128"/>
                </a:rPr>
                <a:t>㎡＞</a:t>
              </a:r>
              <a:endParaRPr lang="en-US" altLang="ja-JP" sz="1000" i="1"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必要面積を充足</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203" name="角丸四角形 202"/>
            <p:cNvSpPr/>
            <p:nvPr/>
          </p:nvSpPr>
          <p:spPr>
            <a:xfrm>
              <a:off x="5223302" y="77921"/>
              <a:ext cx="333069" cy="1191704"/>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a:t>
              </a:r>
              <a:endParaRPr lang="en-US" altLang="ja-JP" b="1" dirty="0">
                <a:solidFill>
                  <a:prstClr val="white"/>
                </a:solidFill>
                <a:latin typeface="Meiryo UI" pitchFamily="50" charset="-128"/>
                <a:ea typeface="Meiryo UI" pitchFamily="50" charset="-128"/>
                <a:cs typeface="Meiryo UI" pitchFamily="50" charset="-128"/>
              </a:endParaRPr>
            </a:p>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二区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28679" name="グループ化 7"/>
          <p:cNvGrpSpPr>
            <a:grpSpLocks/>
          </p:cNvGrpSpPr>
          <p:nvPr/>
        </p:nvGrpSpPr>
        <p:grpSpPr bwMode="auto">
          <a:xfrm>
            <a:off x="6630988" y="4175120"/>
            <a:ext cx="3001962" cy="1548000"/>
            <a:chOff x="6249392" y="4293419"/>
            <a:chExt cx="2715096" cy="1549405"/>
          </a:xfrm>
        </p:grpSpPr>
        <p:grpSp>
          <p:nvGrpSpPr>
            <p:cNvPr id="28691" name="グループ化 84"/>
            <p:cNvGrpSpPr>
              <a:grpSpLocks/>
            </p:cNvGrpSpPr>
            <p:nvPr/>
          </p:nvGrpSpPr>
          <p:grpSpPr bwMode="auto">
            <a:xfrm>
              <a:off x="6249392" y="4293419"/>
              <a:ext cx="2715096" cy="1549405"/>
              <a:chOff x="4779152" y="680438"/>
              <a:chExt cx="3577260" cy="1131533"/>
            </a:xfrm>
          </p:grpSpPr>
          <p:sp>
            <p:nvSpPr>
              <p:cNvPr id="205" name="角丸四角形 204"/>
              <p:cNvSpPr/>
              <p:nvPr/>
            </p:nvSpPr>
            <p:spPr>
              <a:xfrm>
                <a:off x="5091287" y="680438"/>
                <a:ext cx="380238" cy="879587"/>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anchor="ctr"/>
              <a:lstStyle/>
              <a:p>
                <a:pPr algn="ctr" eaLnBrk="1" hangingPunct="1">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206" name="角丸四角形 205"/>
              <p:cNvSpPr/>
              <p:nvPr/>
            </p:nvSpPr>
            <p:spPr>
              <a:xfrm>
                <a:off x="4779152" y="680438"/>
                <a:ext cx="3577260" cy="1131533"/>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a:t>
                </a:r>
                <a:r>
                  <a:rPr lang="ja-JP" altLang="en-US" sz="1300" dirty="0">
                    <a:solidFill>
                      <a:schemeClr val="tx1"/>
                    </a:solidFill>
                    <a:latin typeface="Meiryo UI" pitchFamily="50" charset="-128"/>
                    <a:ea typeface="Meiryo UI" pitchFamily="50" charset="-128"/>
                    <a:cs typeface="Meiryo UI" pitchFamily="50" charset="-128"/>
                  </a:rPr>
                  <a:t>対象職員数：</a:t>
                </a:r>
                <a:r>
                  <a:rPr lang="en-US" altLang="ja-JP" sz="1300" u="sng" dirty="0" smtClean="0">
                    <a:solidFill>
                      <a:schemeClr val="tx1"/>
                    </a:solidFill>
                    <a:latin typeface="Meiryo UI" pitchFamily="50" charset="-128"/>
                    <a:ea typeface="Meiryo UI" pitchFamily="50" charset="-128"/>
                    <a:cs typeface="Meiryo UI" pitchFamily="50" charset="-128"/>
                  </a:rPr>
                  <a:t>2,600</a:t>
                </a:r>
                <a:r>
                  <a:rPr lang="ja-JP" altLang="en-US" sz="1300" u="sng" dirty="0" smtClean="0">
                    <a:solidFill>
                      <a:schemeClr val="tx1"/>
                    </a:solidFill>
                    <a:latin typeface="Meiryo UI" pitchFamily="50" charset="-128"/>
                    <a:ea typeface="Meiryo UI" pitchFamily="50" charset="-128"/>
                    <a:cs typeface="Meiryo UI" pitchFamily="50" charset="-128"/>
                  </a:rPr>
                  <a:t>人</a:t>
                </a:r>
                <a:endParaRPr lang="en-US" altLang="ja-JP" sz="1300" u="sng" dirty="0" smtClean="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00" dirty="0" smtClean="0">
                    <a:solidFill>
                      <a:schemeClr val="tx1"/>
                    </a:solidFill>
                    <a:latin typeface="Meiryo UI" pitchFamily="50" charset="-128"/>
                    <a:ea typeface="Meiryo UI" pitchFamily="50" charset="-128"/>
                    <a:cs typeface="Meiryo UI" pitchFamily="50" charset="-128"/>
                  </a:rPr>
                  <a:t>　　　　　　　　　　　　　 </a:t>
                </a:r>
                <a:r>
                  <a:rPr lang="ja-JP" altLang="en-US" sz="1000" i="1" dirty="0" smtClean="0">
                    <a:solidFill>
                      <a:schemeClr val="tx1"/>
                    </a:solidFill>
                    <a:latin typeface="Meiryo UI" pitchFamily="50" charset="-128"/>
                    <a:ea typeface="Meiryo UI" pitchFamily="50" charset="-128"/>
                    <a:cs typeface="Meiryo UI" pitchFamily="50" charset="-128"/>
                  </a:rPr>
                  <a:t>＜</a:t>
                </a:r>
                <a:r>
                  <a:rPr lang="en-US" altLang="ja-JP" sz="1000" i="1" dirty="0" smtClean="0">
                    <a:solidFill>
                      <a:schemeClr val="tx1"/>
                    </a:solidFill>
                    <a:latin typeface="Meiryo UI" pitchFamily="50" charset="-128"/>
                    <a:ea typeface="Meiryo UI" pitchFamily="50" charset="-128"/>
                    <a:cs typeface="Meiryo UI" pitchFamily="50" charset="-128"/>
                  </a:rPr>
                  <a:t>2,610</a:t>
                </a:r>
                <a:r>
                  <a:rPr lang="ja-JP" altLang="en-US" sz="1000" i="1" dirty="0" smtClean="0">
                    <a:solidFill>
                      <a:schemeClr val="tx1"/>
                    </a:solidFill>
                    <a:latin typeface="Meiryo UI" pitchFamily="50" charset="-128"/>
                    <a:ea typeface="Meiryo UI" pitchFamily="50" charset="-128"/>
                    <a:cs typeface="Meiryo UI" pitchFamily="50" charset="-128"/>
                  </a:rPr>
                  <a:t>人＞</a:t>
                </a:r>
                <a:endParaRPr lang="en-US" altLang="ja-JP" sz="1000" i="1"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a:t>
                </a:r>
                <a:r>
                  <a:rPr lang="en-US" altLang="ja-JP" sz="1200" dirty="0">
                    <a:solidFill>
                      <a:schemeClr val="tx1"/>
                    </a:solidFill>
                    <a:latin typeface="Meiryo UI" pitchFamily="50" charset="-128"/>
                    <a:ea typeface="Meiryo UI" pitchFamily="50" charset="-128"/>
                    <a:cs typeface="Meiryo UI" pitchFamily="50" charset="-128"/>
                  </a:rPr>
                  <a:t>40,597</a:t>
                </a:r>
                <a:r>
                  <a:rPr lang="ja-JP" altLang="en-US" sz="1200" dirty="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執務室必要面積：</a:t>
                </a:r>
                <a:r>
                  <a:rPr lang="en-US" altLang="ja-JP" sz="1200" u="sng" dirty="0" smtClean="0">
                    <a:solidFill>
                      <a:schemeClr val="tx1"/>
                    </a:solidFill>
                    <a:latin typeface="Meiryo UI" pitchFamily="50" charset="-128"/>
                    <a:ea typeface="Meiryo UI" pitchFamily="50" charset="-128"/>
                    <a:cs typeface="Meiryo UI" pitchFamily="50" charset="-128"/>
                  </a:rPr>
                  <a:t>52,786</a:t>
                </a:r>
                <a:r>
                  <a:rPr lang="ja-JP" altLang="en-US" sz="1200" u="sng" dirty="0" smtClean="0">
                    <a:solidFill>
                      <a:schemeClr val="tx1"/>
                    </a:solidFill>
                    <a:latin typeface="Meiryo UI" pitchFamily="50" charset="-128"/>
                    <a:ea typeface="Meiryo UI" pitchFamily="50" charset="-128"/>
                    <a:cs typeface="Meiryo UI" pitchFamily="50" charset="-128"/>
                  </a:rPr>
                  <a:t>㎡</a:t>
                </a:r>
                <a:endParaRPr lang="en-US" altLang="ja-JP" sz="1200" u="sng" dirty="0" smtClean="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00" dirty="0" smtClean="0">
                    <a:solidFill>
                      <a:schemeClr val="tx1"/>
                    </a:solidFill>
                    <a:latin typeface="Meiryo UI" pitchFamily="50" charset="-128"/>
                    <a:ea typeface="Meiryo UI" pitchFamily="50" charset="-128"/>
                    <a:cs typeface="Meiryo UI" pitchFamily="50" charset="-128"/>
                  </a:rPr>
                  <a:t>　　　　　　　　　　　　　　　 </a:t>
                </a:r>
                <a:r>
                  <a:rPr lang="ja-JP" altLang="en-US" sz="1000" i="1" dirty="0" smtClean="0">
                    <a:solidFill>
                      <a:schemeClr val="tx1"/>
                    </a:solidFill>
                    <a:latin typeface="Meiryo UI" pitchFamily="50" charset="-128"/>
                    <a:ea typeface="Meiryo UI" pitchFamily="50" charset="-128"/>
                    <a:cs typeface="Meiryo UI" pitchFamily="50" charset="-128"/>
                  </a:rPr>
                  <a:t>＜</a:t>
                </a:r>
                <a:r>
                  <a:rPr lang="en-US" altLang="ja-JP" sz="1000" i="1" dirty="0" smtClean="0">
                    <a:solidFill>
                      <a:schemeClr val="tx1"/>
                    </a:solidFill>
                    <a:latin typeface="Meiryo UI" pitchFamily="50" charset="-128"/>
                    <a:ea typeface="Meiryo UI" pitchFamily="50" charset="-128"/>
                    <a:cs typeface="Meiryo UI" pitchFamily="50" charset="-128"/>
                  </a:rPr>
                  <a:t>52,999</a:t>
                </a:r>
                <a:r>
                  <a:rPr lang="ja-JP" altLang="en-US" sz="1000" i="1" dirty="0" smtClean="0">
                    <a:solidFill>
                      <a:schemeClr val="tx1"/>
                    </a:solidFill>
                    <a:latin typeface="Meiryo UI" pitchFamily="50" charset="-128"/>
                    <a:ea typeface="Meiryo UI" pitchFamily="50" charset="-128"/>
                    <a:cs typeface="Meiryo UI" pitchFamily="50" charset="-128"/>
                  </a:rPr>
                  <a:t>㎡＞</a:t>
                </a:r>
                <a:endParaRPr lang="en-US" altLang="ja-JP" sz="1000" i="1"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不足執務室面積：</a:t>
                </a:r>
                <a:r>
                  <a:rPr lang="en-US" altLang="ja-JP" sz="1200" u="sng" dirty="0" smtClean="0">
                    <a:solidFill>
                      <a:schemeClr val="tx1"/>
                    </a:solidFill>
                    <a:latin typeface="Meiryo UI" pitchFamily="50" charset="-128"/>
                    <a:ea typeface="Meiryo UI" pitchFamily="50" charset="-128"/>
                    <a:cs typeface="Meiryo UI" pitchFamily="50" charset="-128"/>
                  </a:rPr>
                  <a:t>12,189</a:t>
                </a:r>
                <a:r>
                  <a:rPr lang="ja-JP" altLang="en-US" sz="1200" u="sng" dirty="0" smtClean="0">
                    <a:solidFill>
                      <a:schemeClr val="tx1"/>
                    </a:solidFill>
                    <a:latin typeface="Meiryo UI" pitchFamily="50" charset="-128"/>
                    <a:ea typeface="Meiryo UI" pitchFamily="50" charset="-128"/>
                    <a:cs typeface="Meiryo UI" pitchFamily="50" charset="-128"/>
                  </a:rPr>
                  <a:t>㎡</a:t>
                </a:r>
                <a:endParaRPr lang="en-US" altLang="ja-JP" sz="1200" u="sng" dirty="0" smtClean="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00" dirty="0" smtClean="0">
                    <a:solidFill>
                      <a:schemeClr val="tx1"/>
                    </a:solidFill>
                    <a:latin typeface="Meiryo UI" pitchFamily="50" charset="-128"/>
                    <a:ea typeface="Meiryo UI" pitchFamily="50" charset="-128"/>
                    <a:cs typeface="Meiryo UI" pitchFamily="50" charset="-128"/>
                  </a:rPr>
                  <a:t>　　　　　　　　　　　　　　　 </a:t>
                </a:r>
                <a:r>
                  <a:rPr lang="ja-JP" altLang="en-US" sz="1000" i="1" dirty="0" smtClean="0">
                    <a:solidFill>
                      <a:schemeClr val="tx1"/>
                    </a:solidFill>
                    <a:latin typeface="Meiryo UI" pitchFamily="50" charset="-128"/>
                    <a:ea typeface="Meiryo UI" pitchFamily="50" charset="-128"/>
                    <a:cs typeface="Meiryo UI" pitchFamily="50" charset="-128"/>
                  </a:rPr>
                  <a:t>＜</a:t>
                </a:r>
                <a:r>
                  <a:rPr lang="en-US" altLang="ja-JP" sz="1000" i="1" dirty="0" smtClean="0">
                    <a:solidFill>
                      <a:schemeClr val="tx1"/>
                    </a:solidFill>
                    <a:latin typeface="Meiryo UI" pitchFamily="50" charset="-128"/>
                    <a:ea typeface="Meiryo UI" pitchFamily="50" charset="-128"/>
                    <a:cs typeface="Meiryo UI" pitchFamily="50" charset="-128"/>
                  </a:rPr>
                  <a:t>12,402</a:t>
                </a:r>
                <a:r>
                  <a:rPr lang="ja-JP" altLang="en-US" sz="1000" i="1" dirty="0" smtClean="0">
                    <a:solidFill>
                      <a:schemeClr val="tx1"/>
                    </a:solidFill>
                    <a:latin typeface="Meiryo UI" pitchFamily="50" charset="-128"/>
                    <a:ea typeface="Meiryo UI" pitchFamily="50" charset="-128"/>
                    <a:cs typeface="Meiryo UI" pitchFamily="50" charset="-128"/>
                  </a:rPr>
                  <a:t>㎡＞</a:t>
                </a:r>
                <a:endParaRPr lang="en-US" altLang="ja-JP" sz="1000" i="1" dirty="0">
                  <a:solidFill>
                    <a:schemeClr val="tx1"/>
                  </a:solidFill>
                  <a:latin typeface="Meiryo UI" pitchFamily="50" charset="-128"/>
                  <a:ea typeface="Meiryo UI" pitchFamily="50" charset="-128"/>
                  <a:cs typeface="Meiryo UI" pitchFamily="50" charset="-128"/>
                </a:endParaRPr>
              </a:p>
            </p:txBody>
          </p:sp>
        </p:grpSp>
        <p:sp>
          <p:nvSpPr>
            <p:cNvPr id="207" name="角丸四角形 206"/>
            <p:cNvSpPr/>
            <p:nvPr/>
          </p:nvSpPr>
          <p:spPr bwMode="auto">
            <a:xfrm>
              <a:off x="6348785" y="4421251"/>
              <a:ext cx="260479" cy="1261142"/>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28680" name="Text Box 4"/>
          <p:cNvSpPr txBox="1">
            <a:spLocks noChangeArrowheads="1"/>
          </p:cNvSpPr>
          <p:nvPr/>
        </p:nvSpPr>
        <p:spPr bwMode="auto">
          <a:xfrm>
            <a:off x="3298825" y="3114675"/>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第一区</a:t>
            </a:r>
          </a:p>
        </p:txBody>
      </p:sp>
      <p:cxnSp>
        <p:nvCxnSpPr>
          <p:cNvPr id="209" name="直線コネクタ 208"/>
          <p:cNvCxnSpPr>
            <a:stCxn id="148" idx="2"/>
            <a:endCxn id="28680" idx="1"/>
          </p:cNvCxnSpPr>
          <p:nvPr/>
        </p:nvCxnSpPr>
        <p:spPr>
          <a:xfrm>
            <a:off x="1782226" y="2567999"/>
            <a:ext cx="1516599" cy="723683"/>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8682" name="Text Box 4"/>
          <p:cNvSpPr txBox="1">
            <a:spLocks noChangeArrowheads="1"/>
          </p:cNvSpPr>
          <p:nvPr/>
        </p:nvSpPr>
        <p:spPr bwMode="auto">
          <a:xfrm>
            <a:off x="5173663" y="2611438"/>
            <a:ext cx="717550" cy="354012"/>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第二区</a:t>
            </a:r>
          </a:p>
        </p:txBody>
      </p:sp>
      <p:cxnSp>
        <p:nvCxnSpPr>
          <p:cNvPr id="212" name="直線コネクタ 211"/>
          <p:cNvCxnSpPr>
            <a:stCxn id="202" idx="1"/>
            <a:endCxn id="28682" idx="3"/>
          </p:cNvCxnSpPr>
          <p:nvPr/>
        </p:nvCxnSpPr>
        <p:spPr>
          <a:xfrm flipH="1">
            <a:off x="5891213" y="1901125"/>
            <a:ext cx="646112" cy="887319"/>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8684" name="Text Box 4"/>
          <p:cNvSpPr txBox="1">
            <a:spLocks noChangeArrowheads="1"/>
          </p:cNvSpPr>
          <p:nvPr/>
        </p:nvSpPr>
        <p:spPr bwMode="auto">
          <a:xfrm>
            <a:off x="3657600" y="4699000"/>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第三区</a:t>
            </a:r>
          </a:p>
        </p:txBody>
      </p:sp>
      <p:cxnSp>
        <p:nvCxnSpPr>
          <p:cNvPr id="220" name="直線コネクタ 219"/>
          <p:cNvCxnSpPr>
            <a:stCxn id="199" idx="3"/>
            <a:endCxn id="28684" idx="2"/>
          </p:cNvCxnSpPr>
          <p:nvPr/>
        </p:nvCxnSpPr>
        <p:spPr>
          <a:xfrm flipV="1">
            <a:off x="3297238" y="5053013"/>
            <a:ext cx="719137" cy="75971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8686" name="Text Box 4"/>
          <p:cNvSpPr txBox="1">
            <a:spLocks noChangeArrowheads="1"/>
          </p:cNvSpPr>
          <p:nvPr/>
        </p:nvSpPr>
        <p:spPr bwMode="auto">
          <a:xfrm>
            <a:off x="5384800" y="4699000"/>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第四区</a:t>
            </a:r>
          </a:p>
        </p:txBody>
      </p:sp>
      <p:cxnSp>
        <p:nvCxnSpPr>
          <p:cNvPr id="223" name="直線コネクタ 222"/>
          <p:cNvCxnSpPr>
            <a:stCxn id="28686" idx="3"/>
            <a:endCxn id="206" idx="1"/>
          </p:cNvCxnSpPr>
          <p:nvPr/>
        </p:nvCxnSpPr>
        <p:spPr>
          <a:xfrm>
            <a:off x="6102350" y="4876007"/>
            <a:ext cx="528638" cy="73113"/>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0" y="0"/>
            <a:ext cx="9906000" cy="43338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chemeClr val="tx1"/>
                </a:solidFill>
                <a:latin typeface="Meiryo UI" pitchFamily="50" charset="-128"/>
                <a:ea typeface="Meiryo UI" pitchFamily="50" charset="-128"/>
                <a:cs typeface="Meiryo UI" pitchFamily="50" charset="-128"/>
              </a:rPr>
              <a:t>２　積算内訳（各特別区の執務室面積） 　</a:t>
            </a:r>
            <a:r>
              <a:rPr lang="ja-JP" altLang="en-US" sz="2000" b="1" dirty="0">
                <a:solidFill>
                  <a:schemeClr val="tx1"/>
                </a:solidFill>
                <a:latin typeface="ＭＳ Ｐゴシック" charset="-128"/>
                <a:ea typeface="Meiryo UI" pitchFamily="50" charset="-128"/>
                <a:cs typeface="Meiryo UI" pitchFamily="50" charset="-128"/>
              </a:rPr>
              <a:t>＜試案Ｂ（４区Ｂ案）＞</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689" name="正方形/長方形 27"/>
          <p:cNvSpPr>
            <a:spLocks noChangeArrowheads="1"/>
          </p:cNvSpPr>
          <p:nvPr/>
        </p:nvSpPr>
        <p:spPr bwMode="auto">
          <a:xfrm>
            <a:off x="8788400" y="6623446"/>
            <a:ext cx="1117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参考</a:t>
            </a:r>
            <a:r>
              <a:rPr lang="en-US" altLang="ja-JP" sz="1100" b="1" dirty="0" smtClean="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１３</a:t>
            </a:r>
            <a:endParaRPr lang="ja-JP" altLang="en-US" sz="12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78" name="角丸四角形 77"/>
          <p:cNvSpPr/>
          <p:nvPr/>
        </p:nvSpPr>
        <p:spPr>
          <a:xfrm>
            <a:off x="3208338" y="509588"/>
            <a:ext cx="6319837" cy="330200"/>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ts val="2200"/>
              </a:lnSpc>
              <a:defRPr/>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対象職員数は、組織体制（案）をもとに新たに執務室の確保が必要となる職員数を試算</a:t>
            </a:r>
          </a:p>
        </p:txBody>
      </p:sp>
      <p:sp>
        <p:nvSpPr>
          <p:cNvPr id="79" name="角丸四角形 78"/>
          <p:cNvSpPr/>
          <p:nvPr/>
        </p:nvSpPr>
        <p:spPr>
          <a:xfrm>
            <a:off x="3762847" y="6378621"/>
            <a:ext cx="6016625" cy="330200"/>
          </a:xfrm>
          <a:prstGeom prst="round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lnSpc>
                <a:spcPts val="2200"/>
              </a:lnSpc>
              <a:defRPr/>
            </a:pPr>
            <a:endPar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55621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a:t>
            </a:r>
            <a:r>
              <a:rPr lang="ja-JP" altLang="en-US" sz="2000" b="1" dirty="0">
                <a:solidFill>
                  <a:prstClr val="black"/>
                </a:solidFill>
                <a:latin typeface="Meiryo UI" pitchFamily="50" charset="-128"/>
                <a:ea typeface="Meiryo UI" pitchFamily="50" charset="-128"/>
                <a:cs typeface="Meiryo UI" pitchFamily="50" charset="-128"/>
              </a:rPr>
              <a:t>特別区</a:t>
            </a:r>
            <a:r>
              <a:rPr lang="ja-JP" altLang="en-US" sz="2000" b="1" dirty="0" smtClean="0">
                <a:solidFill>
                  <a:prstClr val="black"/>
                </a:solidFill>
                <a:latin typeface="Meiryo UI" pitchFamily="50" charset="-128"/>
                <a:ea typeface="Meiryo UI" pitchFamily="50" charset="-128"/>
                <a:cs typeface="Meiryo UI" pitchFamily="50" charset="-128"/>
              </a:rPr>
              <a:t>（素案）</a:t>
            </a:r>
            <a:r>
              <a:rPr lang="ja-JP" altLang="en-US" sz="1500" b="1" dirty="0">
                <a:solidFill>
                  <a:prstClr val="black"/>
                </a:solidFill>
                <a:latin typeface="Meiryo UI" pitchFamily="50" charset="-128"/>
                <a:ea typeface="Meiryo UI" pitchFamily="50" charset="-128"/>
                <a:cs typeface="Meiryo UI" pitchFamily="50" charset="-128"/>
              </a:rPr>
              <a:t>＜</a:t>
            </a:r>
            <a:r>
              <a:rPr lang="ja-JP" altLang="en-US" sz="1500" b="1" dirty="0" smtClean="0">
                <a:solidFill>
                  <a:prstClr val="black"/>
                </a:solidFill>
                <a:latin typeface="Meiryo UI" pitchFamily="50" charset="-128"/>
                <a:ea typeface="Meiryo UI" pitchFamily="50" charset="-128"/>
                <a:cs typeface="Meiryo UI" pitchFamily="50" charset="-128"/>
              </a:rPr>
              <a:t>組織体制、財産・債務、財政調整、特別区設置に伴うコスト＞</a:t>
            </a:r>
            <a:r>
              <a:rPr lang="ja-JP" altLang="en-US" sz="2000" b="1" dirty="0" smtClean="0">
                <a:solidFill>
                  <a:prstClr val="black"/>
                </a:solidFill>
                <a:latin typeface="Meiryo UI" pitchFamily="50" charset="-128"/>
                <a:ea typeface="Meiryo UI" pitchFamily="50" charset="-128"/>
                <a:cs typeface="Meiryo UI" pitchFamily="50" charset="-128"/>
              </a:rPr>
              <a:t>の修正</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
        <p:nvSpPr>
          <p:cNvPr id="3" name="角丸四角形 2"/>
          <p:cNvSpPr/>
          <p:nvPr/>
        </p:nvSpPr>
        <p:spPr>
          <a:xfrm>
            <a:off x="467520" y="707756"/>
            <a:ext cx="9000000" cy="1440000"/>
          </a:xfrm>
          <a:prstGeom prst="roundRect">
            <a:avLst>
              <a:gd name="adj" fmla="val 1166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1500" b="1" dirty="0" smtClean="0">
                <a:solidFill>
                  <a:schemeClr val="tx1"/>
                </a:solidFill>
                <a:latin typeface="Meiryo UI" panose="020B0604030504040204" pitchFamily="50" charset="-128"/>
                <a:ea typeface="Meiryo UI" panose="020B0604030504040204" pitchFamily="50" charset="-128"/>
              </a:rPr>
              <a:t>○　特別区（素案）における事務分担（案）を変更（第８回協議会＜</a:t>
            </a:r>
            <a:r>
              <a:rPr lang="en-US" altLang="ja-JP" sz="1500" b="1" dirty="0" smtClean="0">
                <a:solidFill>
                  <a:schemeClr val="tx1"/>
                </a:solidFill>
                <a:latin typeface="Meiryo UI" panose="020B0604030504040204" pitchFamily="50" charset="-128"/>
                <a:ea typeface="Meiryo UI" panose="020B0604030504040204" pitchFamily="50" charset="-128"/>
              </a:rPr>
              <a:t>H30.2.22</a:t>
            </a:r>
            <a:r>
              <a:rPr lang="ja-JP" altLang="en-US" sz="1500" b="1" dirty="0" smtClean="0">
                <a:solidFill>
                  <a:schemeClr val="tx1"/>
                </a:solidFill>
                <a:latin typeface="Meiryo UI" panose="020B0604030504040204" pitchFamily="50" charset="-128"/>
                <a:ea typeface="Meiryo UI" panose="020B0604030504040204" pitchFamily="50" charset="-128"/>
              </a:rPr>
              <a:t>開催＞</a:t>
            </a:r>
            <a:r>
              <a:rPr kumimoji="1" lang="ja-JP" altLang="en-US" sz="1500" b="1" dirty="0" smtClean="0">
                <a:solidFill>
                  <a:schemeClr val="tx1"/>
                </a:solidFill>
                <a:latin typeface="Meiryo UI" panose="020B0604030504040204" pitchFamily="50" charset="-128"/>
                <a:ea typeface="Meiryo UI" panose="020B0604030504040204" pitchFamily="50" charset="-128"/>
              </a:rPr>
              <a:t>で報告）したことに</a:t>
            </a:r>
            <a:endParaRPr kumimoji="1" lang="en-US" altLang="ja-JP" sz="1500" b="1" dirty="0" smtClean="0">
              <a:solidFill>
                <a:schemeClr val="tx1"/>
              </a:solidFill>
              <a:latin typeface="Meiryo UI" panose="020B0604030504040204" pitchFamily="50" charset="-128"/>
              <a:ea typeface="Meiryo UI" panose="020B0604030504040204" pitchFamily="50" charset="-128"/>
            </a:endParaRPr>
          </a:p>
          <a:p>
            <a:r>
              <a:rPr lang="ja-JP" altLang="en-US" sz="1500" b="1" dirty="0">
                <a:solidFill>
                  <a:schemeClr val="tx1"/>
                </a:solidFill>
                <a:latin typeface="Meiryo UI" panose="020B0604030504040204" pitchFamily="50" charset="-128"/>
                <a:ea typeface="Meiryo UI" panose="020B0604030504040204" pitchFamily="50" charset="-128"/>
              </a:rPr>
              <a:t>　</a:t>
            </a:r>
            <a:r>
              <a:rPr lang="ja-JP" altLang="en-US" sz="1500" b="1" dirty="0" smtClean="0">
                <a:solidFill>
                  <a:schemeClr val="tx1"/>
                </a:solidFill>
                <a:latin typeface="Meiryo UI" panose="020B0604030504040204" pitchFamily="50" charset="-128"/>
                <a:ea typeface="Meiryo UI" panose="020B0604030504040204" pitchFamily="50" charset="-128"/>
              </a:rPr>
              <a:t>　 </a:t>
            </a:r>
            <a:r>
              <a:rPr kumimoji="1" lang="ja-JP" altLang="en-US" sz="1500" b="1" dirty="0" smtClean="0">
                <a:solidFill>
                  <a:schemeClr val="tx1"/>
                </a:solidFill>
                <a:latin typeface="Meiryo UI" panose="020B0604030504040204" pitchFamily="50" charset="-128"/>
                <a:ea typeface="Meiryo UI" panose="020B0604030504040204" pitchFamily="50" charset="-128"/>
              </a:rPr>
              <a:t>伴い、「組織体制」、</a:t>
            </a:r>
            <a:r>
              <a:rPr lang="ja-JP" altLang="en-US" sz="1500" b="1" dirty="0" smtClean="0">
                <a:solidFill>
                  <a:schemeClr val="tx1"/>
                </a:solidFill>
                <a:latin typeface="Meiryo UI" panose="020B0604030504040204" pitchFamily="50" charset="-128"/>
                <a:ea typeface="Meiryo UI" panose="020B0604030504040204" pitchFamily="50" charset="-128"/>
              </a:rPr>
              <a:t>「財産・債務」、「財政調整」、「特別区設置に伴うコスト」についても修正を行う</a:t>
            </a:r>
            <a:endParaRPr kumimoji="1" lang="en-US" altLang="ja-JP" sz="1500" b="1" dirty="0" smtClean="0">
              <a:solidFill>
                <a:schemeClr val="tx1"/>
              </a:solidFill>
              <a:latin typeface="Meiryo UI" panose="020B0604030504040204" pitchFamily="50" charset="-128"/>
              <a:ea typeface="Meiryo UI" panose="020B0604030504040204" pitchFamily="50" charset="-128"/>
            </a:endParaRPr>
          </a:p>
          <a:p>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r>
              <a:rPr kumimoji="1" lang="ja-JP" altLang="en-US" sz="1500" b="1" dirty="0" smtClean="0">
                <a:solidFill>
                  <a:schemeClr val="tx1"/>
                </a:solidFill>
                <a:latin typeface="Meiryo UI" panose="020B0604030504040204" pitchFamily="50" charset="-128"/>
                <a:ea typeface="Meiryo UI" panose="020B0604030504040204" pitchFamily="50" charset="-128"/>
              </a:rPr>
              <a:t>○　また、第８回協議会において、区割り案を試案</a:t>
            </a:r>
            <a:r>
              <a:rPr lang="ja-JP" altLang="en-US" sz="1500" b="1" dirty="0">
                <a:solidFill>
                  <a:schemeClr val="tx1"/>
                </a:solidFill>
                <a:latin typeface="Meiryo UI" panose="020B0604030504040204" pitchFamily="50" charset="-128"/>
                <a:ea typeface="Meiryo UI" panose="020B0604030504040204" pitchFamily="50" charset="-128"/>
              </a:rPr>
              <a:t>Ｂ</a:t>
            </a:r>
            <a:r>
              <a:rPr kumimoji="1" lang="ja-JP" altLang="en-US" sz="1500" b="1" dirty="0" smtClean="0">
                <a:solidFill>
                  <a:schemeClr val="tx1"/>
                </a:solidFill>
                <a:latin typeface="Meiryo UI" panose="020B0604030504040204" pitchFamily="50" charset="-128"/>
                <a:ea typeface="Meiryo UI" panose="020B0604030504040204" pitchFamily="50" charset="-128"/>
              </a:rPr>
              <a:t>（４区Ｂ案）として協議を進めていくこととなったことから、</a:t>
            </a:r>
            <a:endParaRPr kumimoji="1" lang="en-US" altLang="ja-JP" sz="1500" b="1" dirty="0" smtClean="0">
              <a:solidFill>
                <a:schemeClr val="tx1"/>
              </a:solidFill>
              <a:latin typeface="Meiryo UI" panose="020B0604030504040204" pitchFamily="50" charset="-128"/>
              <a:ea typeface="Meiryo UI" panose="020B0604030504040204" pitchFamily="50" charset="-128"/>
            </a:endParaRPr>
          </a:p>
          <a:p>
            <a:r>
              <a:rPr lang="ja-JP" altLang="en-US" sz="1500" b="1" dirty="0">
                <a:solidFill>
                  <a:schemeClr val="tx1"/>
                </a:solidFill>
                <a:latin typeface="Meiryo UI" panose="020B0604030504040204" pitchFamily="50" charset="-128"/>
                <a:ea typeface="Meiryo UI" panose="020B0604030504040204" pitchFamily="50" charset="-128"/>
              </a:rPr>
              <a:t>　</a:t>
            </a:r>
            <a:r>
              <a:rPr lang="ja-JP" altLang="en-US" sz="1500" b="1" dirty="0" smtClean="0">
                <a:solidFill>
                  <a:schemeClr val="tx1"/>
                </a:solidFill>
                <a:latin typeface="Meiryo UI" panose="020B0604030504040204" pitchFamily="50" charset="-128"/>
                <a:ea typeface="Meiryo UI" panose="020B0604030504040204" pitchFamily="50" charset="-128"/>
              </a:rPr>
              <a:t>　 特別区（素案）の修正については、</a:t>
            </a:r>
            <a:r>
              <a:rPr kumimoji="1" lang="ja-JP" altLang="en-US" sz="1500" b="1" dirty="0" smtClean="0">
                <a:solidFill>
                  <a:schemeClr val="tx1"/>
                </a:solidFill>
                <a:latin typeface="Meiryo UI" panose="020B0604030504040204" pitchFamily="50" charset="-128"/>
                <a:ea typeface="Meiryo UI" panose="020B0604030504040204" pitchFamily="50" charset="-128"/>
              </a:rPr>
              <a:t>試案Ｂ（４区</a:t>
            </a:r>
            <a:r>
              <a:rPr kumimoji="1" lang="en-US" altLang="ja-JP" sz="1500" b="1" dirty="0" smtClean="0">
                <a:solidFill>
                  <a:schemeClr val="tx1"/>
                </a:solidFill>
                <a:latin typeface="Meiryo UI" panose="020B0604030504040204" pitchFamily="50" charset="-128"/>
                <a:ea typeface="Meiryo UI" panose="020B0604030504040204" pitchFamily="50" charset="-128"/>
              </a:rPr>
              <a:t>B</a:t>
            </a:r>
            <a:r>
              <a:rPr kumimoji="1" lang="ja-JP" altLang="en-US" sz="1500" b="1" dirty="0" smtClean="0">
                <a:solidFill>
                  <a:schemeClr val="tx1"/>
                </a:solidFill>
                <a:latin typeface="Meiryo UI" panose="020B0604030504040204" pitchFamily="50" charset="-128"/>
                <a:ea typeface="Meiryo UI" panose="020B0604030504040204" pitchFamily="50" charset="-128"/>
              </a:rPr>
              <a:t>案）をもとに行う</a:t>
            </a:r>
            <a:endParaRPr kumimoji="1" lang="ja-JP" altLang="en-US" sz="1500" b="1" dirty="0">
              <a:solidFill>
                <a:schemeClr val="tx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25758" y="2464791"/>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500" b="1" dirty="0" smtClean="0">
                <a:solidFill>
                  <a:schemeClr val="tx1"/>
                </a:solidFill>
                <a:latin typeface="Meiryo UI" panose="020B0604030504040204" pitchFamily="50" charset="-128"/>
                <a:ea typeface="Meiryo UI" panose="020B0604030504040204" pitchFamily="50" charset="-128"/>
              </a:rPr>
              <a:t>【</a:t>
            </a:r>
            <a:r>
              <a:rPr lang="ja-JP" altLang="en-US" sz="1500" b="1" dirty="0" smtClean="0">
                <a:solidFill>
                  <a:schemeClr val="tx1"/>
                </a:solidFill>
                <a:latin typeface="Meiryo UI" panose="020B0604030504040204" pitchFamily="50" charset="-128"/>
                <a:ea typeface="Meiryo UI" panose="020B0604030504040204" pitchFamily="50" charset="-128"/>
              </a:rPr>
              <a:t>参 考</a:t>
            </a:r>
            <a:r>
              <a:rPr lang="en-US" altLang="ja-JP" sz="1500" b="1" dirty="0" smtClean="0">
                <a:solidFill>
                  <a:schemeClr val="tx1"/>
                </a:solidFill>
                <a:latin typeface="Meiryo UI" panose="020B0604030504040204" pitchFamily="50" charset="-128"/>
                <a:ea typeface="Meiryo UI" panose="020B0604030504040204" pitchFamily="50" charset="-128"/>
              </a:rPr>
              <a:t>】</a:t>
            </a:r>
            <a:r>
              <a:rPr lang="ja-JP" altLang="en-US" sz="1500" b="1" dirty="0" smtClean="0">
                <a:solidFill>
                  <a:schemeClr val="tx1"/>
                </a:solidFill>
                <a:latin typeface="Meiryo UI" panose="020B0604030504040204" pitchFamily="50" charset="-128"/>
                <a:ea typeface="Meiryo UI" panose="020B0604030504040204" pitchFamily="50" charset="-128"/>
              </a:rPr>
              <a:t> </a:t>
            </a:r>
            <a:r>
              <a:rPr kumimoji="1" lang="ja-JP" altLang="en-US" sz="1500" b="1" dirty="0" smtClean="0">
                <a:solidFill>
                  <a:schemeClr val="tx1"/>
                </a:solidFill>
                <a:latin typeface="Meiryo UI" panose="020B0604030504040204" pitchFamily="50" charset="-128"/>
                <a:ea typeface="Meiryo UI" panose="020B0604030504040204" pitchFamily="50" charset="-128"/>
              </a:rPr>
              <a:t>事務分担（案）について</a:t>
            </a:r>
            <a:r>
              <a:rPr lang="en-US" altLang="ja-JP" sz="15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500" dirty="0" smtClean="0">
                <a:solidFill>
                  <a:schemeClr val="tx1"/>
                </a:solidFill>
                <a:latin typeface="ＭＳ ゴシック" panose="020B0609070205080204" pitchFamily="49" charset="-128"/>
                <a:ea typeface="ＭＳ ゴシック" panose="020B0609070205080204" pitchFamily="49" charset="-128"/>
              </a:rPr>
              <a:t>前回協議会で報告</a:t>
            </a:r>
            <a:r>
              <a:rPr lang="en-US" altLang="ja-JP" sz="1500"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500" dirty="0">
              <a:solidFill>
                <a:schemeClr val="tx1"/>
              </a:solidFill>
              <a:latin typeface="ＭＳ ゴシック" panose="020B0609070205080204" pitchFamily="49" charset="-128"/>
              <a:ea typeface="ＭＳ ゴシック" panose="020B0609070205080204" pitchFamily="49"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627181991"/>
              </p:ext>
            </p:extLst>
          </p:nvPr>
        </p:nvGraphicFramePr>
        <p:xfrm>
          <a:off x="428882" y="3223671"/>
          <a:ext cx="9007173" cy="1777731"/>
        </p:xfrm>
        <a:graphic>
          <a:graphicData uri="http://schemas.openxmlformats.org/drawingml/2006/table">
            <a:tbl>
              <a:tblPr firstRow="1" bandRow="1">
                <a:tableStyleId>{5940675A-B579-460E-94D1-54222C63F5DA}</a:tableStyleId>
              </a:tblPr>
              <a:tblGrid>
                <a:gridCol w="5820262"/>
                <a:gridCol w="3186911"/>
              </a:tblGrid>
              <a:tr h="304126">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事務の名称</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分担（案）</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r>
              <a:tr h="368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・河川事業＜８→</a:t>
                      </a:r>
                      <a:r>
                        <a:rPr kumimoji="1" lang="en-US" altLang="ja-JP" sz="1200" dirty="0" smtClean="0">
                          <a:latin typeface="Meiryo UI" panose="020B0604030504040204" pitchFamily="50" charset="-128"/>
                          <a:ea typeface="Meiryo UI" panose="020B0604030504040204" pitchFamily="50" charset="-128"/>
                        </a:rPr>
                        <a:t>12</a:t>
                      </a:r>
                      <a:r>
                        <a:rPr kumimoji="1" lang="ja-JP" altLang="en-US" sz="1200" dirty="0" smtClean="0">
                          <a:latin typeface="Meiryo UI" panose="020B0604030504040204" pitchFamily="50" charset="-128"/>
                          <a:ea typeface="Meiryo UI" panose="020B0604030504040204" pitchFamily="50" charset="-128"/>
                        </a:rPr>
                        <a:t>事務＞</a:t>
                      </a:r>
                    </a:p>
                    <a:p>
                      <a:r>
                        <a:rPr kumimoji="1" lang="ja-JP" altLang="en-US" sz="1200" dirty="0" smtClean="0">
                          <a:latin typeface="Meiryo UI" panose="020B0604030504040204" pitchFamily="50" charset="-128"/>
                          <a:ea typeface="Meiryo UI" panose="020B0604030504040204" pitchFamily="50" charset="-128"/>
                        </a:rPr>
                        <a:t>・生活のしづらさなどに関する調査（全国在宅障がい児・者等実態調査）</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200" dirty="0" smtClean="0">
                          <a:latin typeface="ＭＳ ゴシック" panose="020B0609070205080204" pitchFamily="49" charset="-128"/>
                          <a:ea typeface="ＭＳ ゴシック" panose="020B0609070205080204" pitchFamily="49" charset="-128"/>
                        </a:rPr>
                        <a:t>「特別区 → 特別区及び大阪府」へ</a:t>
                      </a:r>
                      <a:endParaRPr kumimoji="1" lang="ja-JP" altLang="en-US" sz="1200" dirty="0">
                        <a:latin typeface="ＭＳ ゴシック" panose="020B0609070205080204" pitchFamily="49" charset="-128"/>
                        <a:ea typeface="ＭＳ ゴシック" panose="020B0609070205080204" pitchFamily="49" charset="-128"/>
                      </a:endParaRPr>
                    </a:p>
                  </a:txBody>
                  <a:tcPr anchor="ctr"/>
                </a:tc>
              </a:tr>
              <a:tr h="334429">
                <a:tc>
                  <a:txBody>
                    <a:bodyPr/>
                    <a:lstStyle/>
                    <a:p>
                      <a:r>
                        <a:rPr kumimoji="1" lang="ja-JP" altLang="en-US" sz="1200" dirty="0" smtClean="0">
                          <a:latin typeface="Meiryo UI" panose="020B0604030504040204" pitchFamily="50" charset="-128"/>
                          <a:ea typeface="Meiryo UI" panose="020B0604030504040204" pitchFamily="50" charset="-128"/>
                        </a:rPr>
                        <a:t>・あんしん</a:t>
                      </a:r>
                      <a:r>
                        <a:rPr kumimoji="1" lang="ja-JP" altLang="en-US" sz="1200" dirty="0" err="1" smtClean="0">
                          <a:latin typeface="Meiryo UI" panose="020B0604030504040204" pitchFamily="50" charset="-128"/>
                          <a:ea typeface="Meiryo UI" panose="020B0604030504040204" pitchFamily="50" charset="-128"/>
                        </a:rPr>
                        <a:t>さぽ</a:t>
                      </a:r>
                      <a:r>
                        <a:rPr kumimoji="1" lang="ja-JP" altLang="en-US" sz="1200" dirty="0" smtClean="0">
                          <a:latin typeface="Meiryo UI" panose="020B0604030504040204" pitchFamily="50" charset="-128"/>
                          <a:ea typeface="Meiryo UI" panose="020B0604030504040204" pitchFamily="50" charset="-128"/>
                        </a:rPr>
                        <a:t>ーと事業（日常生活自立支援事業）</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200" dirty="0" smtClean="0">
                          <a:latin typeface="ＭＳ ゴシック" panose="020B0609070205080204" pitchFamily="49" charset="-128"/>
                          <a:ea typeface="ＭＳ ゴシック" panose="020B0609070205080204" pitchFamily="49" charset="-128"/>
                        </a:rPr>
                        <a:t>「特別区 → 大阪府」へ</a:t>
                      </a:r>
                      <a:endParaRPr kumimoji="1" lang="ja-JP" altLang="en-US" sz="1200" dirty="0">
                        <a:latin typeface="ＭＳ ゴシック" panose="020B0609070205080204" pitchFamily="49" charset="-128"/>
                        <a:ea typeface="ＭＳ ゴシック" panose="020B0609070205080204" pitchFamily="49" charset="-128"/>
                      </a:endParaRPr>
                    </a:p>
                  </a:txBody>
                  <a:tcPr anchor="ctr"/>
                </a:tc>
              </a:tr>
              <a:tr h="345428">
                <a:tc>
                  <a:txBody>
                    <a:bodyPr/>
                    <a:lstStyle/>
                    <a:p>
                      <a:r>
                        <a:rPr kumimoji="1" lang="ja-JP" altLang="en-US" sz="1200" dirty="0" smtClean="0">
                          <a:latin typeface="Meiryo UI" panose="020B0604030504040204" pitchFamily="50" charset="-128"/>
                          <a:ea typeface="Meiryo UI" panose="020B0604030504040204" pitchFamily="50" charset="-128"/>
                        </a:rPr>
                        <a:t>・社会福祉</a:t>
                      </a:r>
                      <a:r>
                        <a:rPr kumimoji="1" lang="ja-JP" altLang="en-US" sz="1200" smtClean="0">
                          <a:latin typeface="Meiryo UI" panose="020B0604030504040204" pitchFamily="50" charset="-128"/>
                          <a:ea typeface="Meiryo UI" panose="020B0604030504040204" pitchFamily="50" charset="-128"/>
                        </a:rPr>
                        <a:t>法人認可、社会</a:t>
                      </a:r>
                      <a:r>
                        <a:rPr kumimoji="1" lang="ja-JP" altLang="en-US" sz="1200" dirty="0" smtClean="0">
                          <a:latin typeface="Meiryo UI" panose="020B0604030504040204" pitchFamily="50" charset="-128"/>
                          <a:ea typeface="Meiryo UI" panose="020B0604030504040204" pitchFamily="50" charset="-128"/>
                        </a:rPr>
                        <a:t>福祉事業の業務管理体制の届出関係等事務＜５事務＞</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200" dirty="0" smtClean="0">
                          <a:latin typeface="ＭＳ ゴシック" panose="020B0609070205080204" pitchFamily="49" charset="-128"/>
                          <a:ea typeface="ＭＳ ゴシック" panose="020B0609070205080204" pitchFamily="49" charset="-128"/>
                        </a:rPr>
                        <a:t>「終　了 → 大阪府」へ</a:t>
                      </a:r>
                      <a:endParaRPr kumimoji="1" lang="ja-JP" altLang="en-US" sz="1200" dirty="0">
                        <a:latin typeface="ＭＳ ゴシック" panose="020B0609070205080204" pitchFamily="49" charset="-128"/>
                        <a:ea typeface="ＭＳ ゴシック" panose="020B0609070205080204" pitchFamily="49" charset="-128"/>
                      </a:endParaRPr>
                    </a:p>
                  </a:txBody>
                  <a:tcPr anchor="ctr"/>
                </a:tc>
              </a:tr>
              <a:tr h="3365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・乳児院等の不動産登記に関する証明書発行事務</a:t>
                      </a:r>
                    </a:p>
                  </a:txBody>
                  <a:tcPr anchor="ct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「終　了 → 特別区（一部事務組合）」へ</a:t>
                      </a:r>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15" name="正方形/長方形 14"/>
          <p:cNvSpPr/>
          <p:nvPr/>
        </p:nvSpPr>
        <p:spPr>
          <a:xfrm>
            <a:off x="257254" y="2865978"/>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smtClean="0">
                <a:solidFill>
                  <a:schemeClr val="tx1"/>
                </a:solidFill>
                <a:latin typeface="Meiryo UI" panose="020B0604030504040204" pitchFamily="50" charset="-128"/>
                <a:ea typeface="Meiryo UI" panose="020B0604030504040204" pitchFamily="50" charset="-128"/>
              </a:rPr>
              <a:t>（国との調整を踏まえて、分担を変更する事務）</a:t>
            </a:r>
            <a:endParaRPr kumimoji="1" lang="ja-JP" altLang="en-US" sz="1300" b="1" dirty="0">
              <a:solidFill>
                <a:schemeClr val="tx1"/>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266798" y="5184168"/>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smtClean="0">
                <a:solidFill>
                  <a:schemeClr val="tx1"/>
                </a:solidFill>
                <a:latin typeface="Meiryo UI" panose="020B0604030504040204" pitchFamily="50" charset="-128"/>
                <a:ea typeface="Meiryo UI" panose="020B0604030504040204" pitchFamily="50" charset="-128"/>
              </a:rPr>
              <a:t>（素案で「検討中」とした事務）</a:t>
            </a:r>
            <a:endParaRPr kumimoji="1" lang="ja-JP" altLang="en-US" sz="1300" b="1" dirty="0">
              <a:solidFill>
                <a:schemeClr val="tx1"/>
              </a:solidFill>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518978599"/>
              </p:ext>
            </p:extLst>
          </p:nvPr>
        </p:nvGraphicFramePr>
        <p:xfrm>
          <a:off x="436054" y="5538942"/>
          <a:ext cx="9000000" cy="1018421"/>
        </p:xfrm>
        <a:graphic>
          <a:graphicData uri="http://schemas.openxmlformats.org/drawingml/2006/table">
            <a:tbl>
              <a:tblPr firstRow="1" bandRow="1">
                <a:tableStyleId>{5940675A-B579-460E-94D1-54222C63F5DA}</a:tableStyleId>
              </a:tblPr>
              <a:tblGrid>
                <a:gridCol w="5813090"/>
                <a:gridCol w="3186910"/>
              </a:tblGrid>
              <a:tr h="304126">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事務の名称</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分担（案）</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r>
              <a:tr h="368867">
                <a:tc>
                  <a:txBody>
                    <a:bodyPr/>
                    <a:lstStyle/>
                    <a:p>
                      <a:r>
                        <a:rPr kumimoji="1" lang="ja-JP" altLang="en-US" sz="1200" dirty="0" smtClean="0">
                          <a:latin typeface="Meiryo UI" panose="020B0604030504040204" pitchFamily="50" charset="-128"/>
                          <a:ea typeface="Meiryo UI" panose="020B0604030504040204" pitchFamily="50" charset="-128"/>
                        </a:rPr>
                        <a:t>・水道事業　　・工業用水道事業</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200" dirty="0" smtClean="0">
                          <a:latin typeface="ＭＳ ゴシック" panose="020B0609070205080204" pitchFamily="49" charset="-128"/>
                          <a:ea typeface="ＭＳ ゴシック" panose="020B0609070205080204" pitchFamily="49" charset="-128"/>
                        </a:rPr>
                        <a:t>「大阪府」へ</a:t>
                      </a:r>
                      <a:endParaRPr kumimoji="1" lang="ja-JP" altLang="en-US" sz="1200" dirty="0">
                        <a:latin typeface="ＭＳ ゴシック" panose="020B0609070205080204" pitchFamily="49" charset="-128"/>
                        <a:ea typeface="ＭＳ ゴシック" panose="020B0609070205080204" pitchFamily="49" charset="-128"/>
                      </a:endParaRPr>
                    </a:p>
                  </a:txBody>
                  <a:tcPr anchor="ctr"/>
                </a:tc>
              </a:tr>
              <a:tr h="345428">
                <a:tc>
                  <a:txBody>
                    <a:bodyPr/>
                    <a:lstStyle/>
                    <a:p>
                      <a:r>
                        <a:rPr kumimoji="1" lang="ja-JP" altLang="en-US" sz="1200" dirty="0" smtClean="0">
                          <a:latin typeface="Meiryo UI" panose="020B0604030504040204" pitchFamily="50" charset="-128"/>
                          <a:ea typeface="Meiryo UI" panose="020B0604030504040204" pitchFamily="50" charset="-128"/>
                        </a:rPr>
                        <a:t>・弘済院事業（附属病院、第一特別養護老人ホーム、第二特別養護老人ホーム）</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200" dirty="0" smtClean="0">
                          <a:latin typeface="ＭＳ ゴシック" panose="020B0609070205080204" pitchFamily="49" charset="-128"/>
                          <a:ea typeface="ＭＳ ゴシック" panose="020B0609070205080204" pitchFamily="49" charset="-128"/>
                        </a:rPr>
                        <a:t>「特別区（一部事務組合）」へ</a:t>
                      </a:r>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spTree>
    <p:extLst>
      <p:ext uri="{BB962C8B-B14F-4D97-AF65-F5344CB8AC3E}">
        <p14:creationId xmlns:p14="http://schemas.microsoft.com/office/powerpoint/2010/main" val="2742618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a:t>
            </a:r>
            <a:r>
              <a:rPr lang="ja-JP" altLang="en-US" sz="2000" b="1" dirty="0">
                <a:solidFill>
                  <a:prstClr val="black"/>
                </a:solidFill>
                <a:latin typeface="Meiryo UI" pitchFamily="50" charset="-128"/>
                <a:ea typeface="Meiryo UI" pitchFamily="50" charset="-128"/>
                <a:cs typeface="Meiryo UI" pitchFamily="50" charset="-128"/>
              </a:rPr>
              <a:t>特別区（素案</a:t>
            </a:r>
            <a:r>
              <a:rPr lang="ja-JP" altLang="en-US" sz="2000" b="1" dirty="0" smtClean="0">
                <a:solidFill>
                  <a:prstClr val="black"/>
                </a:solidFill>
                <a:latin typeface="Meiryo UI" pitchFamily="50" charset="-128"/>
                <a:ea typeface="Meiryo UI" pitchFamily="50" charset="-128"/>
                <a:cs typeface="Meiryo UI" pitchFamily="50" charset="-128"/>
              </a:rPr>
              <a:t>）</a:t>
            </a:r>
            <a:r>
              <a:rPr lang="ja-JP" altLang="en-US" sz="1500" b="1" dirty="0" smtClean="0">
                <a:solidFill>
                  <a:prstClr val="black"/>
                </a:solidFill>
                <a:latin typeface="Meiryo UI" pitchFamily="50" charset="-128"/>
                <a:ea typeface="Meiryo UI" pitchFamily="50" charset="-128"/>
                <a:cs typeface="Meiryo UI" pitchFamily="50" charset="-128"/>
              </a:rPr>
              <a:t>＜組織体制、財産・債務、財政調整、特別区設置に伴うコスト＞</a:t>
            </a:r>
            <a:r>
              <a:rPr lang="ja-JP" altLang="en-US" sz="2000" b="1" dirty="0" smtClean="0">
                <a:solidFill>
                  <a:prstClr val="black"/>
                </a:solidFill>
                <a:latin typeface="Meiryo UI" pitchFamily="50" charset="-128"/>
                <a:ea typeface="Meiryo UI" pitchFamily="50" charset="-128"/>
                <a:cs typeface="Meiryo UI" pitchFamily="50" charset="-128"/>
              </a:rPr>
              <a:t>の修正</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２</a:t>
            </a:r>
            <a:endParaRPr lang="en-US" altLang="ja-JP" sz="1100" b="1" dirty="0" smtClean="0">
              <a:solidFill>
                <a:srgbClr val="000000"/>
              </a:solidFill>
              <a:latin typeface="Meiryo UI" pitchFamily="50" charset="-128"/>
              <a:ea typeface="Meiryo UI" pitchFamily="50" charset="-128"/>
              <a:cs typeface="Meiryo UI"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876821598"/>
              </p:ext>
            </p:extLst>
          </p:nvPr>
        </p:nvGraphicFramePr>
        <p:xfrm>
          <a:off x="349304" y="836712"/>
          <a:ext cx="9356224" cy="5932707"/>
        </p:xfrm>
        <a:graphic>
          <a:graphicData uri="http://schemas.openxmlformats.org/drawingml/2006/table">
            <a:tbl>
              <a:tblPr firstRow="1" bandRow="1">
                <a:tableStyleId>{5940675A-B579-460E-94D1-54222C63F5DA}</a:tableStyleId>
              </a:tblPr>
              <a:tblGrid>
                <a:gridCol w="9356224"/>
              </a:tblGrid>
              <a:tr h="291989">
                <a:tc>
                  <a:txBody>
                    <a:bodyPr/>
                    <a:lstStyle/>
                    <a:p>
                      <a:pPr algn="ctr"/>
                      <a:r>
                        <a:rPr kumimoji="1" lang="ja-JP" altLang="en-US" sz="1500" b="1" dirty="0" smtClean="0">
                          <a:latin typeface="Meiryo UI" panose="020B0604030504040204" pitchFamily="50" charset="-128"/>
                          <a:ea typeface="Meiryo UI" panose="020B0604030504040204" pitchFamily="50" charset="-128"/>
                        </a:rPr>
                        <a:t>修　正　概　要</a:t>
                      </a:r>
                      <a:endParaRPr kumimoji="1" lang="ja-JP" altLang="en-US" sz="1500" b="1" dirty="0">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r>
              <a:tr h="5612667">
                <a:tc>
                  <a:txBody>
                    <a:bodyPr/>
                    <a:lstStyle/>
                    <a:p>
                      <a:endParaRPr kumimoji="1" lang="en-US" altLang="ja-JP" sz="500" b="1" dirty="0" smtClean="0">
                        <a:latin typeface="ＭＳ ゴシック" panose="020B0609070205080204" pitchFamily="49" charset="-128"/>
                        <a:ea typeface="ＭＳ ゴシック" panose="020B0609070205080204" pitchFamily="49" charset="-128"/>
                      </a:endParaRPr>
                    </a:p>
                    <a:p>
                      <a:pPr>
                        <a:lnSpc>
                          <a:spcPct val="100000"/>
                        </a:lnSpc>
                      </a:pPr>
                      <a:r>
                        <a:rPr kumimoji="1" lang="ja-JP" altLang="en-US" sz="1400" dirty="0" smtClean="0">
                          <a:latin typeface="HGPｺﾞｼｯｸE" panose="020B0900000000000000" pitchFamily="50" charset="-128"/>
                          <a:ea typeface="HGPｺﾞｼｯｸE" panose="020B0900000000000000" pitchFamily="50" charset="-128"/>
                        </a:rPr>
                        <a:t>◆　修正のポイント</a:t>
                      </a:r>
                      <a:r>
                        <a:rPr kumimoji="1" lang="ja-JP" altLang="en-US" sz="1000" dirty="0" smtClean="0">
                          <a:latin typeface="Meiryo UI" panose="020B0604030504040204" pitchFamily="50" charset="-128"/>
                          <a:ea typeface="Meiryo UI" panose="020B0604030504040204" pitchFamily="50" charset="-128"/>
                        </a:rPr>
                        <a:t>＜「参考</a:t>
                      </a:r>
                      <a:r>
                        <a:rPr kumimoji="1" lang="ja-JP" altLang="en-US" sz="1000" dirty="0" err="1" smtClean="0">
                          <a:latin typeface="Meiryo UI" panose="020B0604030504040204" pitchFamily="50" charset="-128"/>
                          <a:ea typeface="Meiryo UI" panose="020B0604030504040204" pitchFamily="50" charset="-128"/>
                        </a:rPr>
                        <a:t>ー</a:t>
                      </a:r>
                      <a:r>
                        <a:rPr kumimoji="1" lang="ja-JP" altLang="en-US" sz="1000" dirty="0" smtClean="0">
                          <a:latin typeface="Meiryo UI" panose="020B0604030504040204" pitchFamily="50" charset="-128"/>
                          <a:ea typeface="Meiryo UI" panose="020B0604030504040204" pitchFamily="50" charset="-128"/>
                        </a:rPr>
                        <a:t>１」～「参考</a:t>
                      </a:r>
                      <a:r>
                        <a:rPr kumimoji="1" lang="ja-JP" altLang="en-US" sz="1000" dirty="0" err="1" smtClean="0">
                          <a:latin typeface="Meiryo UI" panose="020B0604030504040204" pitchFamily="50" charset="-128"/>
                          <a:ea typeface="Meiryo UI" panose="020B0604030504040204" pitchFamily="50" charset="-128"/>
                        </a:rPr>
                        <a:t>ー</a:t>
                      </a:r>
                      <a:r>
                        <a:rPr kumimoji="1" lang="ja-JP" altLang="en-US" sz="1000" dirty="0" smtClean="0">
                          <a:latin typeface="Meiryo UI" panose="020B0604030504040204" pitchFamily="50" charset="-128"/>
                          <a:ea typeface="Meiryo UI" panose="020B0604030504040204" pitchFamily="50" charset="-128"/>
                        </a:rPr>
                        <a:t>３」を参照＞</a:t>
                      </a:r>
                      <a:endParaRPr kumimoji="1" lang="en-US" altLang="ja-JP" sz="1000" dirty="0" smtClean="0">
                        <a:latin typeface="Meiryo UI" panose="020B0604030504040204" pitchFamily="50" charset="-128"/>
                        <a:ea typeface="Meiryo UI" panose="020B0604030504040204" pitchFamily="50" charset="-128"/>
                      </a:endParaRPr>
                    </a:p>
                    <a:p>
                      <a:pPr>
                        <a:lnSpc>
                          <a:spcPct val="100000"/>
                        </a:lnSpc>
                      </a:pPr>
                      <a:endParaRPr lang="en-US" altLang="ja-JP" sz="800" dirty="0" smtClean="0">
                        <a:latin typeface="ＭＳ ゴシック" panose="020B0609070205080204" pitchFamily="49" charset="-128"/>
                        <a:ea typeface="ＭＳ ゴシック" panose="020B0609070205080204" pitchFamily="49" charset="-128"/>
                      </a:endParaRPr>
                    </a:p>
                    <a:p>
                      <a:pPr>
                        <a:lnSpc>
                          <a:spcPct val="100000"/>
                        </a:lnSpc>
                      </a:pPr>
                      <a:r>
                        <a:rPr lang="ja-JP" altLang="en-US" sz="1200" dirty="0" smtClean="0">
                          <a:latin typeface="ＭＳ ゴシック" panose="020B0609070205080204" pitchFamily="49" charset="-128"/>
                          <a:ea typeface="ＭＳ ゴシック" panose="020B0609070205080204" pitchFamily="49" charset="-128"/>
                        </a:rPr>
                        <a:t>　　</a:t>
                      </a:r>
                      <a:r>
                        <a:rPr lang="ja-JP" altLang="en-US" sz="1200" b="1" dirty="0" smtClean="0">
                          <a:latin typeface="ＭＳ ゴシック" panose="020B0609070205080204" pitchFamily="49" charset="-128"/>
                          <a:ea typeface="ＭＳ ゴシック" panose="020B0609070205080204" pitchFamily="49" charset="-128"/>
                        </a:rPr>
                        <a:t>〇 </a:t>
                      </a:r>
                      <a:r>
                        <a:rPr lang="ja-JP" altLang="en-US" sz="1200" b="1" u="none" dirty="0" smtClean="0">
                          <a:solidFill>
                            <a:schemeClr val="tx1"/>
                          </a:solidFill>
                          <a:latin typeface="ＭＳ ゴシック" panose="020B0609070205080204" pitchFamily="49" charset="-128"/>
                          <a:ea typeface="ＭＳ ゴシック" panose="020B0609070205080204" pitchFamily="49" charset="-128"/>
                        </a:rPr>
                        <a:t>特別区の職員数及び大阪市から大阪府への移管職員数</a:t>
                      </a:r>
                      <a:endParaRPr lang="en-US" altLang="ja-JP" sz="1200" b="1" u="none" dirty="0" smtClean="0">
                        <a:solidFill>
                          <a:schemeClr val="tx1"/>
                        </a:solidFill>
                        <a:latin typeface="ＭＳ ゴシック" panose="020B0609070205080204" pitchFamily="49" charset="-128"/>
                        <a:ea typeface="ＭＳ ゴシック" panose="020B0609070205080204" pitchFamily="49" charset="-128"/>
                      </a:endParaRPr>
                    </a:p>
                    <a:p>
                      <a:pPr>
                        <a:lnSpc>
                          <a:spcPct val="100000"/>
                        </a:lnSpc>
                      </a:pPr>
                      <a:endParaRPr lang="en-US" altLang="ja-JP" sz="500" u="none" strike="noStrike" dirty="0" smtClean="0">
                        <a:latin typeface="ＭＳ ゴシック" panose="020B0609070205080204" pitchFamily="49" charset="-128"/>
                        <a:ea typeface="ＭＳ ゴシック" panose="020B0609070205080204" pitchFamily="49" charset="-128"/>
                      </a:endParaRPr>
                    </a:p>
                    <a:p>
                      <a:pPr>
                        <a:lnSpc>
                          <a:spcPct val="100000"/>
                        </a:lnSpc>
                      </a:pPr>
                      <a:r>
                        <a:rPr lang="ja-JP" altLang="en-US" sz="1100" u="none" strike="noStrike" dirty="0" smtClean="0">
                          <a:latin typeface="Meiryo UI" panose="020B0604030504040204" pitchFamily="50" charset="-128"/>
                          <a:ea typeface="Meiryo UI" panose="020B0604030504040204" pitchFamily="50" charset="-128"/>
                        </a:rPr>
                        <a:t>　　　　　　・</a:t>
                      </a:r>
                      <a:r>
                        <a:rPr lang="ja-JP" altLang="en-US" sz="1100" u="none" strike="noStrike" dirty="0" smtClean="0">
                          <a:solidFill>
                            <a:schemeClr val="tx1"/>
                          </a:solidFill>
                          <a:latin typeface="Meiryo UI" panose="020B0604030504040204" pitchFamily="50" charset="-128"/>
                          <a:ea typeface="Meiryo UI" panose="020B0604030504040204" pitchFamily="50" charset="-128"/>
                        </a:rPr>
                        <a:t>河川事業の一部の事務分担</a:t>
                      </a:r>
                      <a:r>
                        <a:rPr lang="en-US" altLang="ja-JP" sz="1100" u="none" strike="noStrike" dirty="0" smtClean="0">
                          <a:solidFill>
                            <a:schemeClr val="tx1"/>
                          </a:solidFill>
                          <a:latin typeface="Meiryo UI" panose="020B0604030504040204" pitchFamily="50" charset="-128"/>
                          <a:ea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rPr>
                        <a:t>案</a:t>
                      </a:r>
                      <a:r>
                        <a:rPr lang="en-US" altLang="ja-JP" sz="1100" u="none" strike="noStrike" dirty="0" smtClean="0">
                          <a:solidFill>
                            <a:schemeClr val="tx1"/>
                          </a:solidFill>
                          <a:latin typeface="Meiryo UI" panose="020B0604030504040204" pitchFamily="50" charset="-128"/>
                          <a:ea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rPr>
                        <a:t>が特別区から大阪府に変更したこと等に伴い、特別区の職員数及び大阪市から大阪府への移管職員数を再算定</a:t>
                      </a:r>
                      <a:endParaRPr lang="en-US" altLang="ja-JP" sz="1100" u="none" strike="noStrike" dirty="0" smtClean="0">
                        <a:solidFill>
                          <a:schemeClr val="tx1"/>
                        </a:solidFill>
                        <a:latin typeface="Meiryo UI" panose="020B0604030504040204" pitchFamily="50" charset="-128"/>
                        <a:ea typeface="Meiryo UI" panose="020B0604030504040204" pitchFamily="50" charset="-128"/>
                      </a:endParaRPr>
                    </a:p>
                    <a:p>
                      <a:pPr>
                        <a:lnSpc>
                          <a:spcPct val="100000"/>
                        </a:lnSpc>
                      </a:pPr>
                      <a:endParaRPr lang="en-US" altLang="ja-JP" sz="500" dirty="0" smtClean="0">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latin typeface="ＭＳ ゴシック" panose="020B0609070205080204" pitchFamily="49" charset="-128"/>
                          <a:ea typeface="ＭＳ ゴシック" panose="020B0609070205080204" pitchFamily="49" charset="-128"/>
                        </a:rPr>
                        <a:t>　　　　① 特別区の職員数</a:t>
                      </a:r>
                      <a:endParaRPr lang="en-US" altLang="ja-JP" sz="1200" b="0" dirty="0" smtClean="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300" b="0" u="sng" dirty="0" smtClean="0">
                        <a:solidFill>
                          <a:srgbClr val="FF0000"/>
                        </a:solidFill>
                        <a:latin typeface="Meiryo UI" panose="020B0604030504040204" pitchFamily="50" charset="-128"/>
                        <a:ea typeface="Meiryo UI" panose="020B0604030504040204" pitchFamily="50" charset="-128"/>
                      </a:endParaRPr>
                    </a:p>
                    <a:p>
                      <a:pPr>
                        <a:lnSpc>
                          <a:spcPct val="100000"/>
                        </a:lnSpc>
                      </a:pPr>
                      <a:r>
                        <a:rPr lang="ja-JP" altLang="en-US" sz="1100" b="0" dirty="0" smtClean="0">
                          <a:latin typeface="Meiryo UI" panose="020B0604030504040204" pitchFamily="50" charset="-128"/>
                          <a:ea typeface="Meiryo UI" panose="020B0604030504040204" pitchFamily="50" charset="-128"/>
                        </a:rPr>
                        <a:t>　　　　　　　　　 ・５０人の減少</a:t>
                      </a:r>
                      <a:r>
                        <a:rPr lang="ja-JP" altLang="en-US" sz="1100" b="0" dirty="0" smtClean="0">
                          <a:solidFill>
                            <a:schemeClr val="tx1"/>
                          </a:solidFill>
                          <a:latin typeface="Meiryo UI" panose="020B0604030504040204" pitchFamily="50" charset="-128"/>
                          <a:ea typeface="Meiryo UI" panose="020B0604030504040204" pitchFamily="50" charset="-128"/>
                        </a:rPr>
                        <a:t>　（うち３０人は大阪府から特別区への移管職員数の減少）</a:t>
                      </a:r>
                      <a:endParaRPr lang="en-US" altLang="ja-JP" sz="1100" b="0" dirty="0" smtClean="0">
                        <a:solidFill>
                          <a:schemeClr val="tx1"/>
                        </a:solidFill>
                        <a:latin typeface="Meiryo UI" panose="020B0604030504040204" pitchFamily="50" charset="-128"/>
                        <a:ea typeface="Meiryo UI" panose="020B0604030504040204" pitchFamily="50" charset="-128"/>
                      </a:endParaRPr>
                    </a:p>
                    <a:p>
                      <a:pPr>
                        <a:lnSpc>
                          <a:spcPct val="100000"/>
                        </a:lnSpc>
                      </a:pPr>
                      <a:endParaRPr lang="en-US" altLang="ja-JP" sz="500" b="0" dirty="0" smtClean="0">
                        <a:latin typeface="Meiryo UI" panose="020B0604030504040204" pitchFamily="50" charset="-128"/>
                        <a:ea typeface="Meiryo UI" panose="020B0604030504040204" pitchFamily="50" charset="-128"/>
                      </a:endParaRPr>
                    </a:p>
                    <a:p>
                      <a:pPr>
                        <a:lnSpc>
                          <a:spcPct val="100000"/>
                        </a:lnSpc>
                      </a:pPr>
                      <a:r>
                        <a:rPr lang="ja-JP" altLang="en-US" sz="1200" b="0" dirty="0" smtClean="0">
                          <a:latin typeface="ＭＳ ゴシック" panose="020B0609070205080204" pitchFamily="49" charset="-128"/>
                          <a:ea typeface="ＭＳ ゴシック" panose="020B0609070205080204" pitchFamily="49" charset="-128"/>
                        </a:rPr>
                        <a:t>　　　　② 大阪市から大阪府への移管職員数</a:t>
                      </a:r>
                      <a:endParaRPr lang="en-US" altLang="ja-JP" sz="1200" b="0" dirty="0" smtClean="0">
                        <a:latin typeface="ＭＳ ゴシック" panose="020B0609070205080204" pitchFamily="49" charset="-128"/>
                        <a:ea typeface="ＭＳ ゴシック" panose="020B0609070205080204" pitchFamily="49" charset="-128"/>
                      </a:endParaRPr>
                    </a:p>
                    <a:p>
                      <a:pPr>
                        <a:lnSpc>
                          <a:spcPct val="100000"/>
                        </a:lnSpc>
                      </a:pPr>
                      <a:endParaRPr lang="en-US" altLang="ja-JP" sz="300" b="0" strike="sngStrike" dirty="0" smtClean="0">
                        <a:solidFill>
                          <a:srgbClr val="FF0000"/>
                        </a:solidFill>
                        <a:latin typeface="Meiryo UI" panose="020B0604030504040204" pitchFamily="50" charset="-128"/>
                        <a:ea typeface="Meiryo UI" panose="020B0604030504040204" pitchFamily="50" charset="-128"/>
                      </a:endParaRPr>
                    </a:p>
                    <a:p>
                      <a:pPr>
                        <a:lnSpc>
                          <a:spcPct val="100000"/>
                        </a:lnSpc>
                        <a:defRPr/>
                      </a:pPr>
                      <a:r>
                        <a:rPr lang="ja-JP" altLang="en-US" sz="1100" b="0" dirty="0" smtClean="0">
                          <a:latin typeface="Meiryo UI" panose="020B0604030504040204" pitchFamily="50" charset="-128"/>
                          <a:ea typeface="Meiryo UI" panose="020B0604030504040204" pitchFamily="50" charset="-128"/>
                        </a:rPr>
                        <a:t>　　　　　 　　　　・１０人の増加</a:t>
                      </a:r>
                      <a:endParaRPr lang="en-US" altLang="ja-JP" sz="1100" b="0" dirty="0" smtClean="0">
                        <a:latin typeface="Meiryo UI" panose="020B0604030504040204" pitchFamily="50" charset="-128"/>
                        <a:ea typeface="Meiryo UI" panose="020B0604030504040204" pitchFamily="50" charset="-128"/>
                      </a:endParaRPr>
                    </a:p>
                    <a:p>
                      <a:pPr>
                        <a:lnSpc>
                          <a:spcPct val="100000"/>
                        </a:lnSpc>
                        <a:defRPr/>
                      </a:pPr>
                      <a:r>
                        <a:rPr lang="ja-JP" altLang="en-US" sz="500" b="0" dirty="0" smtClean="0">
                          <a:latin typeface="Meiryo UI" panose="020B0604030504040204" pitchFamily="50" charset="-128"/>
                          <a:ea typeface="Meiryo UI" panose="020B0604030504040204" pitchFamily="50" charset="-128"/>
                        </a:rPr>
                        <a:t>　　</a:t>
                      </a:r>
                      <a:endParaRPr lang="en-US" altLang="ja-JP" sz="500" b="0" dirty="0" smtClean="0">
                        <a:latin typeface="Meiryo UI" panose="020B0604030504040204" pitchFamily="50" charset="-128"/>
                        <a:ea typeface="Meiryo UI" panose="020B0604030504040204" pitchFamily="50" charset="-128"/>
                      </a:endParaRPr>
                    </a:p>
                    <a:p>
                      <a:pPr>
                        <a:lnSpc>
                          <a:spcPts val="1000"/>
                        </a:lnSpc>
                        <a:defRPr/>
                      </a:pPr>
                      <a:endParaRPr lang="en-US" altLang="ja-JP" sz="1000" dirty="0" smtClean="0">
                        <a:latin typeface="ＭＳ ゴシック" panose="020B0609070205080204" pitchFamily="49" charset="-128"/>
                        <a:ea typeface="ＭＳ ゴシック" panose="020B0609070205080204" pitchFamily="49" charset="-128"/>
                      </a:endParaRPr>
                    </a:p>
                    <a:p>
                      <a:r>
                        <a:rPr lang="ja-JP" altLang="en-US" sz="1200" b="1" dirty="0" smtClean="0">
                          <a:latin typeface="ＭＳ ゴシック" panose="020B0609070205080204" pitchFamily="49" charset="-128"/>
                          <a:ea typeface="ＭＳ ゴシック" panose="020B0609070205080204" pitchFamily="49" charset="-128"/>
                        </a:rPr>
                        <a:t>　　</a:t>
                      </a:r>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r>
                        <a:rPr lang="ja-JP" altLang="en-US" sz="1200" b="1" dirty="0" smtClean="0">
                          <a:latin typeface="ＭＳ ゴシック" panose="020B0609070205080204" pitchFamily="49" charset="-128"/>
                          <a:ea typeface="ＭＳ ゴシック" panose="020B0609070205080204" pitchFamily="49" charset="-128"/>
                        </a:rPr>
                        <a:t>　　</a:t>
                      </a:r>
                      <a:r>
                        <a:rPr lang="en-US" altLang="ja-JP" sz="1200" b="1" dirty="0" smtClean="0">
                          <a:latin typeface="ＭＳ ゴシック" panose="020B0609070205080204" pitchFamily="49" charset="-128"/>
                          <a:ea typeface="ＭＳ ゴシック" panose="020B0609070205080204" pitchFamily="49" charset="-128"/>
                        </a:rPr>
                        <a:t>※</a:t>
                      </a:r>
                      <a:r>
                        <a:rPr lang="ja-JP" altLang="en-US" sz="1200" b="1" dirty="0" smtClean="0">
                          <a:latin typeface="ＭＳ ゴシック" panose="020B0609070205080204" pitchFamily="49" charset="-128"/>
                          <a:ea typeface="ＭＳ ゴシック" panose="020B0609070205080204" pitchFamily="49" charset="-128"/>
                        </a:rPr>
                        <a:t>　</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水道事業及び工業用水道事業、弘済院事業については、経営形態の見直しに伴い職員数が変動する可能性があるため、</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smtClean="0">
                          <a:solidFill>
                            <a:schemeClr val="tx1"/>
                          </a:solidFill>
                          <a:latin typeface="ＭＳ ゴシック" panose="020B0609070205080204" pitchFamily="49" charset="-128"/>
                          <a:ea typeface="ＭＳ ゴシック" panose="020B0609070205080204" pitchFamily="49" charset="-128"/>
                        </a:rPr>
                        <a:t>　　　　特別区設置時において見直しを反映した職員数を、事務分担（案）に応じ、水道事業及び工業用水道事業は大阪府に、</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smtClean="0">
                          <a:solidFill>
                            <a:schemeClr val="tx1"/>
                          </a:solidFill>
                          <a:latin typeface="ＭＳ ゴシック" panose="020B0609070205080204" pitchFamily="49" charset="-128"/>
                          <a:ea typeface="ＭＳ ゴシック" panose="020B0609070205080204" pitchFamily="49" charset="-128"/>
                        </a:rPr>
                        <a:t>　　　　弘済院事業は特別区にそれぞれ移管</a:t>
                      </a:r>
                      <a:endParaRPr lang="en-US" altLang="ja-JP" sz="1000" b="1" dirty="0" smtClean="0">
                        <a:solidFill>
                          <a:schemeClr val="tx1"/>
                        </a:solidFill>
                        <a:latin typeface="Meiryo UI" panose="020B0604030504040204" pitchFamily="50" charset="-128"/>
                        <a:ea typeface="Meiryo UI" panose="020B0604030504040204" pitchFamily="50" charset="-128"/>
                      </a:endParaRPr>
                    </a:p>
                  </a:txBody>
                  <a:tcPr/>
                </a:tc>
              </a:tr>
            </a:tbl>
          </a:graphicData>
        </a:graphic>
      </p:graphicFrame>
      <p:sp>
        <p:nvSpPr>
          <p:cNvPr id="5" name="正方形/長方形 4"/>
          <p:cNvSpPr/>
          <p:nvPr/>
        </p:nvSpPr>
        <p:spPr>
          <a:xfrm>
            <a:off x="5917534" y="3041957"/>
            <a:ext cx="288032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経営形態の見直し部門、学校園等を除く</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231822" y="476672"/>
            <a:ext cx="2160240" cy="369332"/>
          </a:xfrm>
          <a:prstGeom prst="rect">
            <a:avLst/>
          </a:prstGeom>
          <a:noFill/>
        </p:spPr>
        <p:txBody>
          <a:bodyPr wrap="square" rtlCol="0">
            <a:spAutoFit/>
          </a:bodyPr>
          <a:lstStyle/>
          <a:p>
            <a:r>
              <a:rPr kumimoji="1" lang="ja-JP" altLang="en-US" b="1" dirty="0" smtClean="0">
                <a:latin typeface="HG丸ｺﾞｼｯｸM-PRO" panose="020F0600000000000000" pitchFamily="50" charset="-128"/>
                <a:ea typeface="HG丸ｺﾞｼｯｸM-PRO" panose="020F0600000000000000" pitchFamily="50" charset="-128"/>
              </a:rPr>
              <a:t>■</a:t>
            </a:r>
            <a:r>
              <a:rPr kumimoji="1" lang="ja-JP" altLang="en-US" b="1" dirty="0" smtClean="0">
                <a:latin typeface="Meiryo UI" panose="020B0604030504040204" pitchFamily="50" charset="-128"/>
                <a:ea typeface="Meiryo UI" panose="020B0604030504040204" pitchFamily="50" charset="-128"/>
              </a:rPr>
              <a:t>　組織体制</a:t>
            </a:r>
            <a:endParaRPr kumimoji="1" lang="ja-JP" altLang="en-US" b="1"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294163456"/>
              </p:ext>
            </p:extLst>
          </p:nvPr>
        </p:nvGraphicFramePr>
        <p:xfrm>
          <a:off x="1272372" y="3278886"/>
          <a:ext cx="7504941" cy="2073425"/>
        </p:xfrm>
        <a:graphic>
          <a:graphicData uri="http://schemas.openxmlformats.org/drawingml/2006/table">
            <a:tbl>
              <a:tblPr firstRow="1" bandRow="1">
                <a:tableStyleId>{5C22544A-7EE6-4342-B048-85BDC9FD1C3A}</a:tableStyleId>
              </a:tblPr>
              <a:tblGrid>
                <a:gridCol w="3074176"/>
                <a:gridCol w="1476922"/>
                <a:gridCol w="1009628"/>
                <a:gridCol w="1008112"/>
                <a:gridCol w="936103"/>
              </a:tblGrid>
              <a:tr h="316285">
                <a:tc gridSpan="2">
                  <a:txBody>
                    <a:bodyPr/>
                    <a:lstStyle/>
                    <a:p>
                      <a:pPr algn="ct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特別区設置当初の職員数</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修正前</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修正後</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差引</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r>
              <a:tr h="289928">
                <a:tc rowSpan="3">
                  <a:txBody>
                    <a:bodyPr/>
                    <a:lstStyle/>
                    <a:p>
                      <a:pPr algn="l"/>
                      <a:r>
                        <a:rPr kumimoji="1" lang="ja-JP" altLang="en-US" sz="1100" dirty="0" smtClean="0">
                          <a:solidFill>
                            <a:schemeClr val="tx1"/>
                          </a:solidFill>
                          <a:latin typeface="Meiryo UI" panose="020B0604030504040204" pitchFamily="50" charset="-128"/>
                          <a:ea typeface="Meiryo UI" panose="020B0604030504040204" pitchFamily="50" charset="-128"/>
                        </a:rPr>
                        <a:t>①　特別区の職員数</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rPr>
                        <a:t>　　　（一部事務組合を含む）</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非技能労務職</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chemeClr val="bg1"/>
                    </a:solidFill>
                  </a:tcPr>
                </a:tc>
                <a:tc>
                  <a:txBody>
                    <a:bodyPr/>
                    <a:lstStyle/>
                    <a:p>
                      <a:pPr algn="r"/>
                      <a:r>
                        <a:rPr kumimoji="1" lang="en-US" altLang="ja-JP" sz="1000" b="0" u="none" dirty="0" smtClean="0">
                          <a:solidFill>
                            <a:schemeClr val="tx1"/>
                          </a:solidFill>
                          <a:latin typeface="Meiryo UI" panose="020B0604030504040204" pitchFamily="50" charset="-128"/>
                          <a:ea typeface="Meiryo UI" panose="020B0604030504040204" pitchFamily="50" charset="-128"/>
                        </a:rPr>
                        <a:t>10,150</a:t>
                      </a:r>
                      <a:r>
                        <a:rPr kumimoji="1" lang="ja-JP" altLang="en-US" sz="1000" b="0" u="none" dirty="0" smtClean="0">
                          <a:solidFill>
                            <a:schemeClr val="tx1"/>
                          </a:solidFill>
                          <a:latin typeface="Meiryo UI" panose="020B0604030504040204" pitchFamily="50" charset="-128"/>
                          <a:ea typeface="Meiryo UI" panose="020B0604030504040204" pitchFamily="50" charset="-128"/>
                        </a:rPr>
                        <a:t>人</a:t>
                      </a:r>
                      <a:endParaRPr kumimoji="1" lang="ja-JP" altLang="en-US" sz="1000" b="0" u="non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chemeClr val="bg1"/>
                    </a:solidFill>
                  </a:tcPr>
                </a:tc>
                <a:tc>
                  <a:txBody>
                    <a:bodyPr/>
                    <a:lstStyle/>
                    <a:p>
                      <a:pPr algn="r"/>
                      <a:r>
                        <a:rPr kumimoji="1" lang="en-US" altLang="ja-JP" sz="1000" b="0" u="none" dirty="0" smtClean="0">
                          <a:solidFill>
                            <a:schemeClr val="tx1"/>
                          </a:solidFill>
                          <a:latin typeface="Meiryo UI" panose="020B0604030504040204" pitchFamily="50" charset="-128"/>
                          <a:ea typeface="Meiryo UI" panose="020B0604030504040204" pitchFamily="50" charset="-128"/>
                        </a:rPr>
                        <a:t>10,120</a:t>
                      </a:r>
                      <a:r>
                        <a:rPr kumimoji="1" lang="ja-JP" altLang="en-US" sz="1000" b="0" u="none" dirty="0" smtClean="0">
                          <a:solidFill>
                            <a:schemeClr val="tx1"/>
                          </a:solidFill>
                          <a:latin typeface="Meiryo UI" panose="020B0604030504040204" pitchFamily="50" charset="-128"/>
                          <a:ea typeface="Meiryo UI" panose="020B0604030504040204" pitchFamily="50" charset="-128"/>
                        </a:rPr>
                        <a:t>人</a:t>
                      </a:r>
                      <a:endParaRPr kumimoji="1" lang="ja-JP" altLang="en-US" sz="1000" b="0" u="non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chemeClr val="bg1"/>
                    </a:solidFill>
                  </a:tcPr>
                </a:tc>
                <a:tc>
                  <a:txBody>
                    <a:bodyPr/>
                    <a:lstStyle/>
                    <a:p>
                      <a:pPr algn="r"/>
                      <a:r>
                        <a:rPr kumimoji="1" lang="ja-JP" altLang="en-US" sz="1000" b="0" u="none" dirty="0" smtClean="0">
                          <a:solidFill>
                            <a:schemeClr val="tx1"/>
                          </a:solidFill>
                          <a:latin typeface="Meiryo UI" panose="020B0604030504040204" pitchFamily="50" charset="-128"/>
                          <a:ea typeface="Meiryo UI" panose="020B0604030504040204" pitchFamily="50" charset="-128"/>
                        </a:rPr>
                        <a:t>▲</a:t>
                      </a:r>
                      <a:r>
                        <a:rPr kumimoji="1" lang="en-US" altLang="ja-JP" sz="1000" b="0" u="none" dirty="0" smtClean="0">
                          <a:solidFill>
                            <a:schemeClr val="tx1"/>
                          </a:solidFill>
                          <a:latin typeface="Meiryo UI" panose="020B0604030504040204" pitchFamily="50" charset="-128"/>
                          <a:ea typeface="Meiryo UI" panose="020B0604030504040204" pitchFamily="50" charset="-128"/>
                        </a:rPr>
                        <a:t>30</a:t>
                      </a:r>
                      <a:r>
                        <a:rPr kumimoji="1" lang="ja-JP" altLang="en-US" sz="1000" b="0" u="none" dirty="0" smtClean="0">
                          <a:solidFill>
                            <a:schemeClr val="tx1"/>
                          </a:solidFill>
                          <a:latin typeface="Meiryo UI" panose="020B0604030504040204" pitchFamily="50" charset="-128"/>
                          <a:ea typeface="Meiryo UI" panose="020B0604030504040204" pitchFamily="50" charset="-128"/>
                        </a:rPr>
                        <a:t>人</a:t>
                      </a:r>
                      <a:endParaRPr kumimoji="1" lang="ja-JP" altLang="en-US" sz="1000" b="0" u="non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chemeClr val="bg1"/>
                    </a:solidFill>
                  </a:tcPr>
                </a:tc>
              </a:tr>
              <a:tr h="289928">
                <a:tc vMerge="1">
                  <a:txBody>
                    <a:bodyPr/>
                    <a:lstStyle/>
                    <a:p>
                      <a:pPr algn="l"/>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技能労務職</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u="none" dirty="0" smtClean="0">
                          <a:solidFill>
                            <a:schemeClr val="tx1"/>
                          </a:solidFill>
                          <a:latin typeface="Meiryo UI" panose="020B0604030504040204" pitchFamily="50" charset="-128"/>
                          <a:ea typeface="Meiryo UI" panose="020B0604030504040204" pitchFamily="50" charset="-128"/>
                        </a:rPr>
                        <a:t>1,250</a:t>
                      </a:r>
                      <a:r>
                        <a:rPr kumimoji="1" lang="ja-JP" altLang="en-US" sz="1000" b="0" u="none" dirty="0" smtClean="0">
                          <a:solidFill>
                            <a:schemeClr val="tx1"/>
                          </a:solidFill>
                          <a:latin typeface="Meiryo UI" panose="020B0604030504040204" pitchFamily="50" charset="-128"/>
                          <a:ea typeface="Meiryo UI" panose="020B0604030504040204" pitchFamily="50" charset="-128"/>
                        </a:rPr>
                        <a:t>人</a:t>
                      </a:r>
                      <a:endParaRPr kumimoji="1" lang="ja-JP" altLang="en-US" sz="1000" b="0" u="non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u="none" dirty="0" smtClean="0">
                          <a:solidFill>
                            <a:schemeClr val="tx1"/>
                          </a:solidFill>
                          <a:latin typeface="Meiryo UI" panose="020B0604030504040204" pitchFamily="50" charset="-128"/>
                          <a:ea typeface="Meiryo UI" panose="020B0604030504040204" pitchFamily="50" charset="-128"/>
                        </a:rPr>
                        <a:t>1,240</a:t>
                      </a:r>
                      <a:r>
                        <a:rPr kumimoji="1" lang="ja-JP" altLang="en-US" sz="1000" b="0" u="none" dirty="0" smtClean="0">
                          <a:solidFill>
                            <a:schemeClr val="tx1"/>
                          </a:solidFill>
                          <a:latin typeface="Meiryo UI" panose="020B0604030504040204" pitchFamily="50" charset="-128"/>
                          <a:ea typeface="Meiryo UI" panose="020B0604030504040204" pitchFamily="50" charset="-128"/>
                        </a:rPr>
                        <a:t>人</a:t>
                      </a:r>
                      <a:endParaRPr kumimoji="1" lang="ja-JP" altLang="en-US" sz="1000" b="0" u="non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u="none" dirty="0" smtClean="0">
                          <a:solidFill>
                            <a:schemeClr val="tx1"/>
                          </a:solidFill>
                          <a:latin typeface="Meiryo UI" panose="020B0604030504040204" pitchFamily="50" charset="-128"/>
                          <a:ea typeface="Meiryo UI" panose="020B0604030504040204" pitchFamily="50" charset="-128"/>
                        </a:rPr>
                        <a:t>▲</a:t>
                      </a:r>
                      <a:r>
                        <a:rPr kumimoji="1" lang="en-US" altLang="ja-JP" sz="1000" b="0" u="none" dirty="0" smtClean="0">
                          <a:solidFill>
                            <a:schemeClr val="tx1"/>
                          </a:solidFill>
                          <a:latin typeface="Meiryo UI" panose="020B0604030504040204" pitchFamily="50" charset="-128"/>
                          <a:ea typeface="Meiryo UI" panose="020B0604030504040204" pitchFamily="50" charset="-128"/>
                        </a:rPr>
                        <a:t>10</a:t>
                      </a:r>
                      <a:r>
                        <a:rPr kumimoji="1" lang="ja-JP" altLang="en-US" sz="1000" b="0" u="none" dirty="0" smtClean="0">
                          <a:solidFill>
                            <a:schemeClr val="tx1"/>
                          </a:solidFill>
                          <a:latin typeface="Meiryo UI" panose="020B0604030504040204" pitchFamily="50" charset="-128"/>
                          <a:ea typeface="Meiryo UI" panose="020B0604030504040204" pitchFamily="50" charset="-128"/>
                        </a:rPr>
                        <a:t>人</a:t>
                      </a:r>
                      <a:endParaRPr kumimoji="1" lang="ja-JP" altLang="en-US" sz="1000" b="0" u="non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98714">
                <a:tc vMerge="1">
                  <a:txBody>
                    <a:bodyPr/>
                    <a:lstStyle/>
                    <a:p>
                      <a:endParaRPr kumimoji="1" lang="ja-JP" altLang="en-US"/>
                    </a:p>
                  </a:txBody>
                  <a:tcPr/>
                </a:tc>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計</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b="0" u="none" dirty="0" smtClean="0">
                          <a:solidFill>
                            <a:schemeClr val="tx1"/>
                          </a:solidFill>
                          <a:latin typeface="Meiryo UI" panose="020B0604030504040204" pitchFamily="50" charset="-128"/>
                          <a:ea typeface="Meiryo UI" panose="020B0604030504040204" pitchFamily="50" charset="-128"/>
                        </a:rPr>
                        <a:t>11,400</a:t>
                      </a:r>
                      <a:r>
                        <a:rPr kumimoji="1" lang="ja-JP" altLang="en-US" sz="1100" b="0" u="none" dirty="0" smtClean="0">
                          <a:solidFill>
                            <a:schemeClr val="tx1"/>
                          </a:solidFill>
                          <a:latin typeface="Meiryo UI" panose="020B0604030504040204" pitchFamily="50" charset="-128"/>
                          <a:ea typeface="Meiryo UI" panose="020B0604030504040204" pitchFamily="50" charset="-128"/>
                        </a:rPr>
                        <a:t>人</a:t>
                      </a:r>
                      <a:endParaRPr kumimoji="1" lang="ja-JP" altLang="en-US" sz="1100" b="0" u="non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b="0" u="none" dirty="0" smtClean="0">
                          <a:solidFill>
                            <a:schemeClr val="tx1"/>
                          </a:solidFill>
                          <a:latin typeface="Meiryo UI" panose="020B0604030504040204" pitchFamily="50" charset="-128"/>
                          <a:ea typeface="Meiryo UI" panose="020B0604030504040204" pitchFamily="50" charset="-128"/>
                        </a:rPr>
                        <a:t>11,360</a:t>
                      </a:r>
                      <a:r>
                        <a:rPr kumimoji="1" lang="ja-JP" altLang="en-US" sz="1100" b="0" u="none" dirty="0" smtClean="0">
                          <a:solidFill>
                            <a:schemeClr val="tx1"/>
                          </a:solidFill>
                          <a:latin typeface="Meiryo UI" panose="020B0604030504040204" pitchFamily="50" charset="-128"/>
                          <a:ea typeface="Meiryo UI" panose="020B0604030504040204" pitchFamily="50" charset="-128"/>
                        </a:rPr>
                        <a:t>人</a:t>
                      </a:r>
                      <a:endParaRPr kumimoji="1" lang="ja-JP" altLang="en-US" sz="1100" b="0" u="non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b="0" u="none" dirty="0" smtClean="0">
                          <a:solidFill>
                            <a:schemeClr val="tx1"/>
                          </a:solidFill>
                          <a:latin typeface="Meiryo UI" panose="020B0604030504040204" pitchFamily="50" charset="-128"/>
                          <a:ea typeface="Meiryo UI" panose="020B0604030504040204" pitchFamily="50" charset="-128"/>
                        </a:rPr>
                        <a:t>▲</a:t>
                      </a:r>
                      <a:r>
                        <a:rPr kumimoji="1" lang="en-US" altLang="ja-JP" sz="1100" b="0" u="none" smtClean="0">
                          <a:solidFill>
                            <a:schemeClr val="tx1"/>
                          </a:solidFill>
                          <a:latin typeface="Meiryo UI" panose="020B0604030504040204" pitchFamily="50" charset="-128"/>
                          <a:ea typeface="Meiryo UI" panose="020B0604030504040204" pitchFamily="50" charset="-128"/>
                        </a:rPr>
                        <a:t>50</a:t>
                      </a:r>
                      <a:r>
                        <a:rPr kumimoji="1" lang="ja-JP" altLang="en-US" sz="1100" b="0" u="none" smtClean="0">
                          <a:solidFill>
                            <a:schemeClr val="tx1"/>
                          </a:solidFill>
                          <a:latin typeface="Meiryo UI" panose="020B0604030504040204" pitchFamily="50" charset="-128"/>
                          <a:ea typeface="Meiryo UI" panose="020B0604030504040204" pitchFamily="50" charset="-128"/>
                        </a:rPr>
                        <a:t>人</a:t>
                      </a:r>
                      <a:endParaRPr kumimoji="1" lang="ja-JP" altLang="en-US" sz="1100" b="0" u="non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89928">
                <a:tc rowSpan="3">
                  <a:txBody>
                    <a:bodyPr/>
                    <a:lstStyle/>
                    <a:p>
                      <a:pPr algn="l"/>
                      <a:r>
                        <a:rPr kumimoji="1" lang="ja-JP" altLang="en-US" sz="1100" dirty="0" smtClean="0">
                          <a:solidFill>
                            <a:schemeClr val="tx1"/>
                          </a:solidFill>
                          <a:latin typeface="Meiryo UI" panose="020B0604030504040204" pitchFamily="50" charset="-128"/>
                          <a:ea typeface="Meiryo UI" panose="020B0604030504040204" pitchFamily="50" charset="-128"/>
                        </a:rPr>
                        <a:t>②　大阪市から大阪府への移管職員数</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非技能労務職</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chemeClr val="bg1"/>
                    </a:solidFill>
                  </a:tcPr>
                </a:tc>
                <a:tc>
                  <a:txBody>
                    <a:bodyPr/>
                    <a:lstStyle/>
                    <a:p>
                      <a:pPr algn="r"/>
                      <a:r>
                        <a:rPr kumimoji="1" lang="en-US" altLang="ja-JP" sz="1000" b="0" u="none" dirty="0" smtClean="0">
                          <a:solidFill>
                            <a:schemeClr val="tx1"/>
                          </a:solidFill>
                          <a:latin typeface="Meiryo UI" panose="020B0604030504040204" pitchFamily="50" charset="-128"/>
                          <a:ea typeface="Meiryo UI" panose="020B0604030504040204" pitchFamily="50" charset="-128"/>
                        </a:rPr>
                        <a:t>1,370</a:t>
                      </a:r>
                      <a:r>
                        <a:rPr kumimoji="1" lang="ja-JP" altLang="en-US" sz="1000" b="0" u="none" dirty="0" smtClean="0">
                          <a:solidFill>
                            <a:schemeClr val="tx1"/>
                          </a:solidFill>
                          <a:latin typeface="Meiryo UI" panose="020B0604030504040204" pitchFamily="50" charset="-128"/>
                          <a:ea typeface="Meiryo UI" panose="020B0604030504040204" pitchFamily="50" charset="-128"/>
                        </a:rPr>
                        <a:t>人</a:t>
                      </a:r>
                      <a:endParaRPr kumimoji="1" lang="ja-JP" altLang="en-US" sz="1000" b="0" u="non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chemeClr val="bg1"/>
                    </a:solidFill>
                  </a:tcPr>
                </a:tc>
                <a:tc>
                  <a:txBody>
                    <a:bodyPr/>
                    <a:lstStyle/>
                    <a:p>
                      <a:pPr algn="r"/>
                      <a:r>
                        <a:rPr kumimoji="1" lang="en-US" altLang="ja-JP" sz="1000" b="0" u="none" dirty="0" smtClean="0">
                          <a:solidFill>
                            <a:schemeClr val="tx1"/>
                          </a:solidFill>
                          <a:latin typeface="Meiryo UI" panose="020B0604030504040204" pitchFamily="50" charset="-128"/>
                          <a:ea typeface="Meiryo UI" panose="020B0604030504040204" pitchFamily="50" charset="-128"/>
                        </a:rPr>
                        <a:t>1,380</a:t>
                      </a:r>
                      <a:r>
                        <a:rPr kumimoji="1" lang="ja-JP" altLang="en-US" sz="1000" b="0" u="none" dirty="0" smtClean="0">
                          <a:solidFill>
                            <a:schemeClr val="tx1"/>
                          </a:solidFill>
                          <a:latin typeface="Meiryo UI" panose="020B0604030504040204" pitchFamily="50" charset="-128"/>
                          <a:ea typeface="Meiryo UI" panose="020B0604030504040204" pitchFamily="50" charset="-128"/>
                        </a:rPr>
                        <a:t>人</a:t>
                      </a:r>
                      <a:endParaRPr kumimoji="1" lang="ja-JP" altLang="en-US" sz="1000" b="0" u="non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chemeClr val="bg1"/>
                    </a:solidFill>
                  </a:tcPr>
                </a:tc>
                <a:tc>
                  <a:txBody>
                    <a:bodyPr/>
                    <a:lstStyle/>
                    <a:p>
                      <a:pPr algn="r"/>
                      <a:r>
                        <a:rPr kumimoji="1" lang="ja-JP" altLang="en-US" sz="1000" b="0" u="none" dirty="0" smtClean="0">
                          <a:solidFill>
                            <a:schemeClr val="tx1"/>
                          </a:solidFill>
                          <a:latin typeface="Meiryo UI" panose="020B0604030504040204" pitchFamily="50" charset="-128"/>
                          <a:ea typeface="Meiryo UI" panose="020B0604030504040204" pitchFamily="50" charset="-128"/>
                        </a:rPr>
                        <a:t>＋</a:t>
                      </a:r>
                      <a:r>
                        <a:rPr kumimoji="1" lang="en-US" altLang="ja-JP" sz="1000" b="0" u="none" dirty="0" smtClean="0">
                          <a:solidFill>
                            <a:schemeClr val="tx1"/>
                          </a:solidFill>
                          <a:latin typeface="Meiryo UI" panose="020B0604030504040204" pitchFamily="50" charset="-128"/>
                          <a:ea typeface="Meiryo UI" panose="020B0604030504040204" pitchFamily="50" charset="-128"/>
                        </a:rPr>
                        <a:t>10</a:t>
                      </a:r>
                      <a:r>
                        <a:rPr kumimoji="1" lang="ja-JP" altLang="en-US" sz="1000" b="0" u="none" dirty="0" smtClean="0">
                          <a:solidFill>
                            <a:schemeClr val="tx1"/>
                          </a:solidFill>
                          <a:latin typeface="Meiryo UI" panose="020B0604030504040204" pitchFamily="50" charset="-128"/>
                          <a:ea typeface="Meiryo UI" panose="020B0604030504040204" pitchFamily="50" charset="-128"/>
                        </a:rPr>
                        <a:t>人</a:t>
                      </a:r>
                      <a:endParaRPr kumimoji="1" lang="ja-JP" altLang="en-US" sz="1000" b="0" u="non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chemeClr val="bg1"/>
                    </a:solidFill>
                  </a:tcPr>
                </a:tc>
              </a:tr>
              <a:tr h="289928">
                <a:tc vMerge="1">
                  <a:txBody>
                    <a:bodyPr/>
                    <a:lstStyle/>
                    <a:p>
                      <a:pPr algn="l"/>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技能労務職</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u="none" dirty="0" smtClean="0">
                          <a:solidFill>
                            <a:schemeClr val="tx1"/>
                          </a:solidFill>
                          <a:latin typeface="Meiryo UI" panose="020B0604030504040204" pitchFamily="50" charset="-128"/>
                          <a:ea typeface="Meiryo UI" panose="020B0604030504040204" pitchFamily="50" charset="-128"/>
                        </a:rPr>
                        <a:t>360</a:t>
                      </a:r>
                      <a:r>
                        <a:rPr kumimoji="1" lang="ja-JP" altLang="en-US" sz="1000" b="0" u="none" dirty="0" smtClean="0">
                          <a:solidFill>
                            <a:schemeClr val="tx1"/>
                          </a:solidFill>
                          <a:latin typeface="Meiryo UI" panose="020B0604030504040204" pitchFamily="50" charset="-128"/>
                          <a:ea typeface="Meiryo UI" panose="020B0604030504040204" pitchFamily="50" charset="-128"/>
                        </a:rPr>
                        <a:t>人</a:t>
                      </a:r>
                      <a:endParaRPr kumimoji="1" lang="ja-JP" altLang="en-US" sz="1000" b="0" u="non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u="none" dirty="0" smtClean="0">
                          <a:solidFill>
                            <a:schemeClr val="tx1"/>
                          </a:solidFill>
                          <a:latin typeface="Meiryo UI" panose="020B0604030504040204" pitchFamily="50" charset="-128"/>
                          <a:ea typeface="Meiryo UI" panose="020B0604030504040204" pitchFamily="50" charset="-128"/>
                        </a:rPr>
                        <a:t>360</a:t>
                      </a:r>
                      <a:r>
                        <a:rPr kumimoji="1" lang="ja-JP" altLang="en-US" sz="1000" b="0" u="none" dirty="0" smtClean="0">
                          <a:solidFill>
                            <a:schemeClr val="tx1"/>
                          </a:solidFill>
                          <a:latin typeface="Meiryo UI" panose="020B0604030504040204" pitchFamily="50" charset="-128"/>
                          <a:ea typeface="Meiryo UI" panose="020B0604030504040204" pitchFamily="50" charset="-128"/>
                        </a:rPr>
                        <a:t>人</a:t>
                      </a:r>
                      <a:endParaRPr kumimoji="1" lang="ja-JP" altLang="en-US" sz="1000" b="0" u="non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u="none" dirty="0" err="1" smtClean="0">
                          <a:solidFill>
                            <a:schemeClr val="tx1"/>
                          </a:solidFill>
                          <a:latin typeface="Meiryo UI" panose="020B0604030504040204" pitchFamily="50" charset="-128"/>
                          <a:ea typeface="Meiryo UI" panose="020B0604030504040204" pitchFamily="50" charset="-128"/>
                        </a:rPr>
                        <a:t>ー</a:t>
                      </a:r>
                      <a:endParaRPr kumimoji="1" lang="ja-JP" altLang="en-US" sz="1000" b="0" u="non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98714">
                <a:tc vMerge="1">
                  <a:txBody>
                    <a:bodyPr/>
                    <a:lstStyle/>
                    <a:p>
                      <a:endParaRPr kumimoji="1" lang="ja-JP" altLang="en-US"/>
                    </a:p>
                  </a:txBody>
                  <a:tcPr/>
                </a:tc>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計</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b="0" u="none" dirty="0" smtClean="0">
                          <a:solidFill>
                            <a:schemeClr val="tx1"/>
                          </a:solidFill>
                          <a:latin typeface="Meiryo UI" panose="020B0604030504040204" pitchFamily="50" charset="-128"/>
                          <a:ea typeface="Meiryo UI" panose="020B0604030504040204" pitchFamily="50" charset="-128"/>
                        </a:rPr>
                        <a:t>1,730</a:t>
                      </a:r>
                      <a:r>
                        <a:rPr kumimoji="1" lang="ja-JP" altLang="en-US" sz="1100" b="0" u="none" dirty="0" smtClean="0">
                          <a:solidFill>
                            <a:schemeClr val="tx1"/>
                          </a:solidFill>
                          <a:latin typeface="Meiryo UI" panose="020B0604030504040204" pitchFamily="50" charset="-128"/>
                          <a:ea typeface="Meiryo UI" panose="020B0604030504040204" pitchFamily="50" charset="-128"/>
                        </a:rPr>
                        <a:t>人</a:t>
                      </a:r>
                      <a:endParaRPr kumimoji="1" lang="ja-JP" altLang="en-US" sz="1100" b="0" u="non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b="0" u="none" dirty="0" smtClean="0">
                          <a:solidFill>
                            <a:schemeClr val="tx1"/>
                          </a:solidFill>
                          <a:latin typeface="Meiryo UI" panose="020B0604030504040204" pitchFamily="50" charset="-128"/>
                          <a:ea typeface="Meiryo UI" panose="020B0604030504040204" pitchFamily="50" charset="-128"/>
                        </a:rPr>
                        <a:t>1,750</a:t>
                      </a:r>
                      <a:r>
                        <a:rPr kumimoji="1" lang="ja-JP" altLang="en-US" sz="1100" b="0" u="none" dirty="0" smtClean="0">
                          <a:solidFill>
                            <a:schemeClr val="tx1"/>
                          </a:solidFill>
                          <a:latin typeface="Meiryo UI" panose="020B0604030504040204" pitchFamily="50" charset="-128"/>
                          <a:ea typeface="Meiryo UI" panose="020B0604030504040204" pitchFamily="50" charset="-128"/>
                        </a:rPr>
                        <a:t>人</a:t>
                      </a:r>
                      <a:endParaRPr kumimoji="1" lang="ja-JP" altLang="en-US" sz="1100" b="0" u="non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b="0" u="none" dirty="0" smtClean="0">
                          <a:solidFill>
                            <a:schemeClr val="tx1"/>
                          </a:solidFill>
                          <a:latin typeface="Meiryo UI" panose="020B0604030504040204" pitchFamily="50" charset="-128"/>
                          <a:ea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rPr>
                        <a:t>10</a:t>
                      </a:r>
                      <a:r>
                        <a:rPr kumimoji="1" lang="ja-JP" altLang="en-US" sz="1100" b="0" u="none" dirty="0" smtClean="0">
                          <a:solidFill>
                            <a:schemeClr val="tx1"/>
                          </a:solidFill>
                          <a:latin typeface="Meiryo UI" panose="020B0604030504040204" pitchFamily="50" charset="-128"/>
                          <a:ea typeface="Meiryo UI" panose="020B0604030504040204" pitchFamily="50" charset="-128"/>
                        </a:rPr>
                        <a:t>人</a:t>
                      </a:r>
                      <a:endParaRPr kumimoji="1" lang="ja-JP" altLang="en-US" sz="1100" b="0" u="non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bl>
          </a:graphicData>
        </a:graphic>
      </p:graphicFrame>
      <p:sp>
        <p:nvSpPr>
          <p:cNvPr id="10" name="テキスト ボックス 9"/>
          <p:cNvSpPr txBox="1"/>
          <p:nvPr/>
        </p:nvSpPr>
        <p:spPr>
          <a:xfrm>
            <a:off x="1244935" y="5343019"/>
            <a:ext cx="5760640" cy="400110"/>
          </a:xfrm>
          <a:prstGeom prst="rect">
            <a:avLst/>
          </a:prstGeom>
          <a:noFill/>
        </p:spPr>
        <p:txBody>
          <a:bodyPr wrap="square" rtlCol="0">
            <a:spAutoFit/>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数字は端数処理の影響で、合計等において一致しない場合がある</a:t>
            </a:r>
            <a:endParaRPr kumimoji="1"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また、再算定の結果、端数処理の範囲内での変動に止まり、表記上は変更が生じていないものがある</a:t>
            </a:r>
            <a:endParaRPr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52064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27"/>
          <p:cNvSpPr>
            <a:spLocks noChangeArrowheads="1"/>
          </p:cNvSpPr>
          <p:nvPr/>
        </p:nvSpPr>
        <p:spPr bwMode="auto">
          <a:xfrm>
            <a:off x="8889677"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en-US" altLang="ja-JP" sz="1100" b="1" dirty="0">
                <a:solidFill>
                  <a:srgbClr val="000000"/>
                </a:solidFill>
                <a:latin typeface="Meiryo UI" pitchFamily="50" charset="-128"/>
                <a:ea typeface="Meiryo UI" pitchFamily="50" charset="-128"/>
                <a:cs typeface="Meiryo UI" pitchFamily="50" charset="-128"/>
              </a:rPr>
              <a:t>3</a:t>
            </a:r>
            <a:endParaRPr lang="en-US" altLang="ja-JP" sz="1100" b="1" dirty="0" smtClean="0">
              <a:solidFill>
                <a:srgbClr val="000000"/>
              </a:solidFill>
              <a:latin typeface="Meiryo UI" pitchFamily="50" charset="-128"/>
              <a:ea typeface="Meiryo UI" pitchFamily="50" charset="-128"/>
              <a:cs typeface="Meiryo UI"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294054467"/>
              </p:ext>
            </p:extLst>
          </p:nvPr>
        </p:nvGraphicFramePr>
        <p:xfrm>
          <a:off x="349304" y="332656"/>
          <a:ext cx="9360000" cy="6444000"/>
        </p:xfrm>
        <a:graphic>
          <a:graphicData uri="http://schemas.openxmlformats.org/drawingml/2006/table">
            <a:tbl>
              <a:tblPr firstRow="1" bandRow="1">
                <a:tableStyleId>{5940675A-B579-460E-94D1-54222C63F5DA}</a:tableStyleId>
              </a:tblPr>
              <a:tblGrid>
                <a:gridCol w="9360000"/>
              </a:tblGrid>
              <a:tr h="361265">
                <a:tc>
                  <a:txBody>
                    <a:bodyPr/>
                    <a:lstStyle/>
                    <a:p>
                      <a:pPr algn="ctr"/>
                      <a:r>
                        <a:rPr kumimoji="1" lang="ja-JP" altLang="en-US" sz="1500" b="1" dirty="0" smtClean="0">
                          <a:latin typeface="Meiryo UI" panose="020B0604030504040204" pitchFamily="50" charset="-128"/>
                          <a:ea typeface="Meiryo UI" panose="020B0604030504040204" pitchFamily="50" charset="-128"/>
                        </a:rPr>
                        <a:t>修　正　概　要</a:t>
                      </a:r>
                      <a:endParaRPr kumimoji="1" lang="ja-JP" altLang="en-US" sz="1500" b="1" dirty="0">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r>
              <a:tr h="6082735">
                <a:tc>
                  <a:txBody>
                    <a:bodyPr/>
                    <a:lstStyle/>
                    <a:p>
                      <a:endParaRPr kumimoji="1" lang="en-US" altLang="ja-JP" sz="500" b="1" dirty="0" smtClean="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PｺﾞｼｯｸE" panose="020B0900000000000000" pitchFamily="50" charset="-128"/>
                          <a:ea typeface="HGPｺﾞｼｯｸE" panose="020B0900000000000000" pitchFamily="50" charset="-128"/>
                        </a:rPr>
                        <a:t>◆　修正のポイント</a:t>
                      </a:r>
                      <a:r>
                        <a:rPr kumimoji="1" lang="ja-JP" altLang="en-US" sz="1000" dirty="0" smtClean="0">
                          <a:latin typeface="Meiryo UI" panose="020B0604030504040204" pitchFamily="50" charset="-128"/>
                          <a:ea typeface="Meiryo UI" panose="020B0604030504040204" pitchFamily="50" charset="-128"/>
                        </a:rPr>
                        <a:t>＜「参考</a:t>
                      </a:r>
                      <a:r>
                        <a:rPr kumimoji="1" lang="ja-JP" altLang="en-US" sz="1000" dirty="0" err="1" smtClean="0">
                          <a:latin typeface="Meiryo UI" panose="020B0604030504040204" pitchFamily="50" charset="-128"/>
                          <a:ea typeface="Meiryo UI" panose="020B0604030504040204" pitchFamily="50" charset="-128"/>
                        </a:rPr>
                        <a:t>ー</a:t>
                      </a:r>
                      <a:r>
                        <a:rPr kumimoji="1" lang="ja-JP" altLang="en-US" sz="1000" dirty="0" smtClean="0">
                          <a:latin typeface="Meiryo UI" panose="020B0604030504040204" pitchFamily="50" charset="-128"/>
                          <a:ea typeface="Meiryo UI" panose="020B0604030504040204" pitchFamily="50" charset="-128"/>
                        </a:rPr>
                        <a:t>４」～「参考</a:t>
                      </a:r>
                      <a:r>
                        <a:rPr kumimoji="1" lang="ja-JP" altLang="en-US" sz="1000" dirty="0" err="1" smtClean="0">
                          <a:latin typeface="Meiryo UI" panose="020B0604030504040204" pitchFamily="50" charset="-128"/>
                          <a:ea typeface="Meiryo UI" panose="020B0604030504040204" pitchFamily="50" charset="-128"/>
                        </a:rPr>
                        <a:t>ー</a:t>
                      </a:r>
                      <a:r>
                        <a:rPr kumimoji="1" lang="ja-JP" altLang="en-US" sz="1000" dirty="0" smtClean="0">
                          <a:latin typeface="Meiryo UI" panose="020B0604030504040204" pitchFamily="50" charset="-128"/>
                          <a:ea typeface="Meiryo UI" panose="020B0604030504040204" pitchFamily="50" charset="-128"/>
                        </a:rPr>
                        <a:t>７」を参照＞</a:t>
                      </a:r>
                      <a:endParaRPr kumimoji="1" lang="en-US" altLang="ja-JP" sz="1000" dirty="0" smtClean="0">
                        <a:latin typeface="Meiryo UI" panose="020B0604030504040204" pitchFamily="50" charset="-128"/>
                        <a:ea typeface="Meiryo UI" panose="020B0604030504040204" pitchFamily="50" charset="-128"/>
                      </a:endParaRPr>
                    </a:p>
                    <a:p>
                      <a:endParaRPr lang="en-US" altLang="ja-JP" sz="500" b="1" dirty="0" smtClean="0">
                        <a:latin typeface="ＭＳ ゴシック" panose="020B0609070205080204" pitchFamily="49" charset="-128"/>
                        <a:ea typeface="ＭＳ ゴシック" panose="020B0609070205080204" pitchFamily="49" charset="-128"/>
                      </a:endParaRPr>
                    </a:p>
                    <a:p>
                      <a:r>
                        <a:rPr lang="ja-JP" altLang="en-US" sz="1200" b="1" dirty="0" smtClean="0">
                          <a:latin typeface="ＭＳ ゴシック" panose="020B0609070205080204" pitchFamily="49" charset="-128"/>
                          <a:ea typeface="ＭＳ ゴシック" panose="020B0609070205080204" pitchFamily="49" charset="-128"/>
                        </a:rPr>
                        <a:t>　（１）財産</a:t>
                      </a:r>
                      <a:endParaRPr lang="en-US" altLang="ja-JP" sz="1200" b="1" dirty="0" smtClean="0">
                        <a:latin typeface="ＭＳ ゴシック" panose="020B0609070205080204" pitchFamily="49" charset="-128"/>
                        <a:ea typeface="ＭＳ ゴシック" panose="020B0609070205080204" pitchFamily="49" charset="-128"/>
                      </a:endParaRPr>
                    </a:p>
                    <a:p>
                      <a:pPr>
                        <a:lnSpc>
                          <a:spcPts val="300"/>
                        </a:lnSpc>
                      </a:pPr>
                      <a:r>
                        <a:rPr lang="ja-JP" altLang="en-US" sz="1200" b="1" dirty="0" smtClean="0">
                          <a:latin typeface="ＭＳ ゴシック" panose="020B0609070205080204" pitchFamily="49" charset="-128"/>
                          <a:ea typeface="ＭＳ ゴシック" panose="020B0609070205080204" pitchFamily="49" charset="-128"/>
                        </a:rPr>
                        <a:t>　　　　</a:t>
                      </a:r>
                    </a:p>
                    <a:p>
                      <a:r>
                        <a:rPr lang="ja-JP" altLang="en-US" sz="1200" dirty="0" smtClean="0">
                          <a:latin typeface="ＭＳ ゴシック" panose="020B0609070205080204" pitchFamily="49" charset="-128"/>
                          <a:ea typeface="ＭＳ ゴシック" panose="020B0609070205080204" pitchFamily="49" charset="-128"/>
                        </a:rPr>
                        <a:t> 　　　〇特別区（一部事務組合）に承継するもの</a:t>
                      </a:r>
                      <a:endParaRPr lang="en-US" altLang="ja-JP" sz="1200" dirty="0" smtClean="0">
                        <a:latin typeface="ＭＳ ゴシック" panose="020B0609070205080204" pitchFamily="49" charset="-128"/>
                        <a:ea typeface="ＭＳ ゴシック" panose="020B0609070205080204" pitchFamily="49" charset="-128"/>
                      </a:endParaRPr>
                    </a:p>
                    <a:p>
                      <a:pPr>
                        <a:lnSpc>
                          <a:spcPts val="100"/>
                        </a:lnSpc>
                      </a:pPr>
                      <a:endParaRPr lang="en-US" altLang="ja-JP" sz="12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弘済院事業の事務分担</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案</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が特別区（一部事務組合）に決定したことに伴い、財産を特別区等に計上</a:t>
                      </a:r>
                      <a:endParaRPr lang="en-US" altLang="ja-JP" sz="500" dirty="0" smtClean="0">
                        <a:latin typeface="Meiryo UI" panose="020B0604030504040204" pitchFamily="50" charset="-128"/>
                        <a:ea typeface="Meiryo UI" panose="020B0604030504040204" pitchFamily="50" charset="-128"/>
                      </a:endParaRPr>
                    </a:p>
                    <a:p>
                      <a:pPr>
                        <a:lnSpc>
                          <a:spcPts val="300"/>
                        </a:lnSpc>
                      </a:pPr>
                      <a:endParaRPr lang="en-US" altLang="ja-JP" sz="500" dirty="0" smtClean="0">
                        <a:latin typeface="Meiryo UI" panose="020B0604030504040204" pitchFamily="50" charset="-128"/>
                        <a:ea typeface="Meiryo UI" panose="020B0604030504040204" pitchFamily="50" charset="-128"/>
                      </a:endParaRPr>
                    </a:p>
                    <a:p>
                      <a:r>
                        <a:rPr lang="ja-JP" altLang="en-US" sz="1200" dirty="0" smtClean="0">
                          <a:latin typeface="ＭＳ ゴシック" panose="020B0609070205080204" pitchFamily="49" charset="-128"/>
                          <a:ea typeface="ＭＳ ゴシック" panose="020B0609070205080204" pitchFamily="49" charset="-128"/>
                        </a:rPr>
                        <a:t> 　　</a:t>
                      </a:r>
                      <a:r>
                        <a:rPr lang="ja-JP" altLang="en-US" sz="1200" baseline="0" dirty="0" smtClean="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〇大阪府に承継するもの</a:t>
                      </a:r>
                      <a:endParaRPr lang="en-US" altLang="ja-JP" sz="1200" dirty="0" smtClean="0">
                        <a:latin typeface="ＭＳ ゴシック" panose="020B0609070205080204" pitchFamily="49" charset="-128"/>
                        <a:ea typeface="ＭＳ ゴシック" panose="020B0609070205080204" pitchFamily="49" charset="-128"/>
                      </a:endParaRPr>
                    </a:p>
                    <a:p>
                      <a:pPr>
                        <a:lnSpc>
                          <a:spcPts val="100"/>
                        </a:lnSpc>
                      </a:pP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河川事業の一部の事務分担</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案</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が特別区から大阪府に変更したことに伴い、財産を特別区等から大阪府に変更</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水道事業及び工業用水道事業の事務分担</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案</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が大阪府に決定したことに伴い、財産を大阪府に計上</a:t>
                      </a:r>
                      <a:endParaRPr lang="en-US" altLang="ja-JP" sz="1100" dirty="0" smtClean="0">
                        <a:latin typeface="Meiryo UI" panose="020B0604030504040204" pitchFamily="50" charset="-128"/>
                        <a:ea typeface="Meiryo UI" panose="020B0604030504040204" pitchFamily="50" charset="-128"/>
                      </a:endParaRPr>
                    </a:p>
                    <a:p>
                      <a:pPr>
                        <a:lnSpc>
                          <a:spcPts val="700"/>
                        </a:lnSpc>
                      </a:pPr>
                      <a:endParaRPr lang="en-US" altLang="ja-JP" sz="800" b="1" dirty="0" smtClean="0">
                        <a:latin typeface="ＭＳ ゴシック" panose="020B0609070205080204" pitchFamily="49" charset="-128"/>
                        <a:ea typeface="ＭＳ ゴシック" panose="020B0609070205080204" pitchFamily="49" charset="-128"/>
                      </a:endParaRPr>
                    </a:p>
                    <a:p>
                      <a:r>
                        <a:rPr lang="ja-JP" altLang="en-US" sz="1200" b="1" dirty="0" smtClean="0">
                          <a:latin typeface="ＭＳ ゴシック" panose="020B0609070205080204" pitchFamily="49" charset="-128"/>
                          <a:ea typeface="ＭＳ ゴシック" panose="020B0609070205080204" pitchFamily="49" charset="-128"/>
                        </a:rPr>
                        <a:t>　（２）債務（債務負担行為）</a:t>
                      </a:r>
                      <a:endParaRPr lang="en-US" altLang="ja-JP" sz="1200" b="1" dirty="0" smtClean="0">
                        <a:latin typeface="ＭＳ ゴシック" panose="020B0609070205080204" pitchFamily="49" charset="-128"/>
                        <a:ea typeface="ＭＳ ゴシック" panose="020B0609070205080204" pitchFamily="49" charset="-128"/>
                      </a:endParaRPr>
                    </a:p>
                    <a:p>
                      <a:pPr>
                        <a:lnSpc>
                          <a:spcPts val="300"/>
                        </a:lnSpc>
                      </a:pPr>
                      <a:endParaRPr lang="en-US" altLang="ja-JP" sz="1200" b="1" dirty="0" smtClean="0">
                        <a:latin typeface="ＭＳ ゴシック" panose="020B0609070205080204" pitchFamily="49" charset="-128"/>
                        <a:ea typeface="ＭＳ ゴシック" panose="020B0609070205080204" pitchFamily="49" charset="-128"/>
                      </a:endParaRPr>
                    </a:p>
                    <a:p>
                      <a:pPr>
                        <a:defRPr/>
                      </a:pPr>
                      <a:r>
                        <a:rPr lang="ja-JP" altLang="en-US" sz="1200" dirty="0" smtClean="0">
                          <a:latin typeface="ＭＳ ゴシック" panose="020B0609070205080204" pitchFamily="49" charset="-128"/>
                          <a:ea typeface="ＭＳ ゴシック" panose="020B0609070205080204" pitchFamily="49" charset="-128"/>
                        </a:rPr>
                        <a:t> 　　　〇大阪府に承継するもの</a:t>
                      </a:r>
                      <a:endParaRPr lang="en-US" altLang="ja-JP" sz="1200" dirty="0" smtClean="0">
                        <a:latin typeface="ＭＳ ゴシック" panose="020B0609070205080204" pitchFamily="49" charset="-128"/>
                        <a:ea typeface="ＭＳ ゴシック" panose="020B0609070205080204" pitchFamily="49" charset="-128"/>
                      </a:endParaRPr>
                    </a:p>
                    <a:p>
                      <a:pPr>
                        <a:lnSpc>
                          <a:spcPts val="100"/>
                        </a:lnSpc>
                        <a:defRPr/>
                      </a:pPr>
                      <a:endParaRPr lang="en-US" altLang="ja-JP" sz="1400" dirty="0" smtClean="0">
                        <a:latin typeface="Meiryo UI" panose="020B0604030504040204" pitchFamily="50" charset="-128"/>
                        <a:ea typeface="Meiryo UI" panose="020B0604030504040204" pitchFamily="50" charset="-128"/>
                      </a:endParaRPr>
                    </a:p>
                    <a:p>
                      <a:pPr>
                        <a:defRPr/>
                      </a:pPr>
                      <a:r>
                        <a:rPr lang="ja-JP" altLang="en-US" sz="1100" dirty="0" smtClean="0">
                          <a:latin typeface="Meiryo UI" panose="020B0604030504040204" pitchFamily="50" charset="-128"/>
                          <a:ea typeface="Meiryo UI" panose="020B0604030504040204" pitchFamily="50" charset="-128"/>
                        </a:rPr>
                        <a:t>　 　　　　　　 水道事業及び工業用水道事業の事務分担</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案</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が大阪府に決定したことに伴い、債務負担行為を大阪府に計上</a:t>
                      </a:r>
                      <a:endParaRPr lang="en-US" altLang="ja-JP" sz="500" dirty="0" smtClean="0">
                        <a:latin typeface="Meiryo UI" panose="020B0604030504040204" pitchFamily="50" charset="-128"/>
                        <a:ea typeface="Meiryo UI" panose="020B0604030504040204" pitchFamily="50" charset="-128"/>
                      </a:endParaRPr>
                    </a:p>
                    <a:p>
                      <a:pPr>
                        <a:lnSpc>
                          <a:spcPts val="300"/>
                        </a:lnSpc>
                        <a:defRPr/>
                      </a:pPr>
                      <a:endParaRPr lang="en-US" altLang="ja-JP" sz="500" dirty="0" smtClean="0">
                        <a:latin typeface="ＭＳ ゴシック" panose="020B0609070205080204" pitchFamily="49" charset="-128"/>
                        <a:ea typeface="ＭＳ ゴシック" panose="020B0609070205080204" pitchFamily="49" charset="-128"/>
                      </a:endParaRPr>
                    </a:p>
                    <a:p>
                      <a:pPr>
                        <a:defRPr/>
                      </a:pPr>
                      <a:r>
                        <a:rPr lang="ja-JP" altLang="en-US" sz="1200" dirty="0" smtClean="0">
                          <a:latin typeface="ＭＳ ゴシック" panose="020B0609070205080204" pitchFamily="49" charset="-128"/>
                          <a:ea typeface="ＭＳ ゴシック" panose="020B0609070205080204" pitchFamily="49" charset="-128"/>
                        </a:rPr>
                        <a:t>　　　</a:t>
                      </a:r>
                      <a:r>
                        <a:rPr lang="ja-JP" altLang="en-US" sz="1200" baseline="0" dirty="0" smtClean="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〇その他（特別区等と大阪府の所管が混在）に承継するもの</a:t>
                      </a:r>
                      <a:endParaRPr lang="en-US" altLang="ja-JP" sz="1200" dirty="0" smtClean="0">
                        <a:latin typeface="ＭＳ ゴシック" panose="020B0609070205080204" pitchFamily="49" charset="-128"/>
                        <a:ea typeface="ＭＳ ゴシック" panose="020B0609070205080204" pitchFamily="49" charset="-128"/>
                      </a:endParaRPr>
                    </a:p>
                    <a:p>
                      <a:pPr>
                        <a:lnSpc>
                          <a:spcPts val="100"/>
                        </a:lnSpc>
                        <a:defRPr/>
                      </a:pPr>
                      <a:endParaRPr lang="en-US" altLang="ja-JP" sz="1200" dirty="0" smtClean="0">
                        <a:latin typeface="Meiryo UI" panose="020B0604030504040204" pitchFamily="50" charset="-128"/>
                        <a:ea typeface="Meiryo UI" panose="020B0604030504040204" pitchFamily="50" charset="-128"/>
                      </a:endParaRPr>
                    </a:p>
                    <a:p>
                      <a:pPr>
                        <a:defRPr/>
                      </a:pPr>
                      <a:r>
                        <a:rPr lang="ja-JP" altLang="en-US" sz="1100" dirty="0" smtClean="0">
                          <a:latin typeface="Meiryo UI" panose="020B0604030504040204" pitchFamily="50" charset="-128"/>
                          <a:ea typeface="Meiryo UI" panose="020B0604030504040204" pitchFamily="50" charset="-128"/>
                        </a:rPr>
                        <a:t>　 　　　　　　 河川事業の一部の事務分担</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案</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が特別区から大阪府に変更したことに伴い、債務負担行為を特別区等からその他に変更</a:t>
                      </a:r>
                      <a:endParaRPr lang="en-US" altLang="ja-JP" sz="1100" dirty="0" smtClean="0">
                        <a:latin typeface="Meiryo UI" panose="020B0604030504040204" pitchFamily="50" charset="-128"/>
                        <a:ea typeface="Meiryo UI" panose="020B0604030504040204" pitchFamily="50" charset="-128"/>
                      </a:endParaRPr>
                    </a:p>
                    <a:p>
                      <a:pPr>
                        <a:lnSpc>
                          <a:spcPts val="500"/>
                        </a:lnSpc>
                        <a:defRPr/>
                      </a:pP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200" dirty="0" smtClean="0">
                        <a:latin typeface="Meiryo UI" panose="020B0604030504040204" pitchFamily="50" charset="-128"/>
                        <a:ea typeface="Meiryo UI" panose="020B0604030504040204" pitchFamily="50" charset="-128"/>
                      </a:endParaRPr>
                    </a:p>
                    <a:p>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txBody>
                  <a:tcPr/>
                </a:tc>
              </a:tr>
            </a:tbl>
          </a:graphicData>
        </a:graphic>
      </p:graphicFrame>
      <p:sp>
        <p:nvSpPr>
          <p:cNvPr id="13" name="テキスト ボックス 12"/>
          <p:cNvSpPr txBox="1"/>
          <p:nvPr/>
        </p:nvSpPr>
        <p:spPr>
          <a:xfrm>
            <a:off x="231820" y="-27384"/>
            <a:ext cx="2160240" cy="369332"/>
          </a:xfrm>
          <a:prstGeom prst="rect">
            <a:avLst/>
          </a:prstGeom>
          <a:noFill/>
        </p:spPr>
        <p:txBody>
          <a:bodyPr wrap="square" rtlCol="0">
            <a:spAutoFit/>
          </a:bodyPr>
          <a:lstStyle/>
          <a:p>
            <a:r>
              <a:rPr kumimoji="1" lang="ja-JP" altLang="en-US" b="1" dirty="0" smtClean="0">
                <a:latin typeface="HG丸ｺﾞｼｯｸM-PRO" panose="020F0600000000000000" pitchFamily="50" charset="-128"/>
                <a:ea typeface="HG丸ｺﾞｼｯｸM-PRO" panose="020F0600000000000000" pitchFamily="50" charset="-128"/>
              </a:rPr>
              <a:t>■ </a:t>
            </a:r>
            <a:r>
              <a:rPr kumimoji="1" lang="ja-JP" altLang="en-US" b="1" dirty="0" smtClean="0">
                <a:latin typeface="Meiryo UI" panose="020B0604030504040204" pitchFamily="50" charset="-128"/>
                <a:ea typeface="Meiryo UI" panose="020B0604030504040204" pitchFamily="50" charset="-128"/>
              </a:rPr>
              <a:t>財産・債務</a:t>
            </a:r>
            <a:endParaRPr kumimoji="1" lang="ja-JP" altLang="en-US" b="1" dirty="0">
              <a:latin typeface="Meiryo UI" panose="020B0604030504040204" pitchFamily="50" charset="-128"/>
              <a:ea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4167866535"/>
              </p:ext>
            </p:extLst>
          </p:nvPr>
        </p:nvGraphicFramePr>
        <p:xfrm>
          <a:off x="704528" y="3429000"/>
          <a:ext cx="8784976" cy="2024728"/>
        </p:xfrm>
        <a:graphic>
          <a:graphicData uri="http://schemas.openxmlformats.org/drawingml/2006/table">
            <a:tbl>
              <a:tblPr firstRow="1" bandRow="1">
                <a:tableStyleId>{5C22544A-7EE6-4342-B048-85BDC9FD1C3A}</a:tableStyleId>
              </a:tblPr>
              <a:tblGrid>
                <a:gridCol w="984484"/>
                <a:gridCol w="1687688"/>
                <a:gridCol w="1687688"/>
                <a:gridCol w="997879"/>
                <a:gridCol w="3427237"/>
              </a:tblGrid>
              <a:tr h="360040">
                <a:tc>
                  <a:txBody>
                    <a:bodyPr/>
                    <a:lstStyle/>
                    <a:p>
                      <a:pPr algn="ctr"/>
                      <a:r>
                        <a:rPr kumimoji="1" lang="ja-JP" altLang="en-US" sz="1050" b="0" dirty="0" smtClean="0">
                          <a:solidFill>
                            <a:schemeClr val="tx1"/>
                          </a:solidFill>
                          <a:latin typeface="ＭＳ ゴシック" panose="020B0609070205080204" pitchFamily="49" charset="-128"/>
                          <a:ea typeface="ＭＳ ゴシック" panose="020B0609070205080204" pitchFamily="49" charset="-128"/>
                        </a:rPr>
                        <a:t>一般会計・</a:t>
                      </a:r>
                      <a:endParaRPr kumimoji="1" lang="en-US" altLang="ja-JP" sz="1050" b="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050" b="0" dirty="0" smtClean="0">
                          <a:solidFill>
                            <a:schemeClr val="tx1"/>
                          </a:solidFill>
                          <a:latin typeface="ＭＳ ゴシック" panose="020B0609070205080204" pitchFamily="49" charset="-128"/>
                          <a:ea typeface="ＭＳ ゴシック" panose="020B0609070205080204" pitchFamily="49" charset="-128"/>
                        </a:rPr>
                        <a:t>政令等会計</a:t>
                      </a:r>
                      <a:endParaRPr kumimoji="1" lang="ja-JP" altLang="en-US" sz="105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修正前</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修正後</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差引</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増減内容</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r>
              <a:tr h="515495">
                <a:tc rowSpan="3">
                  <a:txBody>
                    <a:bodyPr/>
                    <a:lstStyle/>
                    <a:p>
                      <a:pPr algn="ctr"/>
                      <a:r>
                        <a:rPr kumimoji="1" lang="ja-JP" altLang="en-US" sz="900" dirty="0" smtClean="0">
                          <a:latin typeface="Meiryo UI" panose="020B0604030504040204" pitchFamily="50" charset="-128"/>
                          <a:ea typeface="Meiryo UI" panose="020B0604030504040204" pitchFamily="50" charset="-128"/>
                        </a:rPr>
                        <a:t>財産合計</a:t>
                      </a:r>
                      <a:endParaRPr kumimoji="1" lang="ja-JP" altLang="en-US" sz="9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u="none" dirty="0" smtClean="0">
                          <a:latin typeface="Meiryo UI" panose="020B0604030504040204" pitchFamily="50" charset="-128"/>
                          <a:ea typeface="Meiryo UI" panose="020B0604030504040204" pitchFamily="50" charset="-128"/>
                        </a:rPr>
                        <a:t>特別区等　</a:t>
                      </a:r>
                      <a:r>
                        <a:rPr kumimoji="1" lang="en-US" altLang="ja-JP" sz="900" b="0" u="none" dirty="0" smtClean="0">
                          <a:latin typeface="Meiryo UI" panose="020B0604030504040204" pitchFamily="50" charset="-128"/>
                          <a:ea typeface="Meiryo UI" panose="020B0604030504040204" pitchFamily="50" charset="-128"/>
                        </a:rPr>
                        <a:t>7</a:t>
                      </a:r>
                      <a:r>
                        <a:rPr kumimoji="1" lang="ja-JP" altLang="en-US" sz="900" b="0" u="none" dirty="0" smtClean="0">
                          <a:latin typeface="Meiryo UI" panose="020B0604030504040204" pitchFamily="50" charset="-128"/>
                          <a:ea typeface="Meiryo UI" panose="020B0604030504040204" pitchFamily="50" charset="-128"/>
                        </a:rPr>
                        <a:t>兆</a:t>
                      </a:r>
                      <a:r>
                        <a:rPr kumimoji="1" lang="en-US" altLang="ja-JP" sz="900" b="0" u="none" dirty="0" smtClean="0">
                          <a:latin typeface="Meiryo UI" panose="020B0604030504040204" pitchFamily="50" charset="-128"/>
                          <a:ea typeface="Meiryo UI" panose="020B0604030504040204" pitchFamily="50" charset="-128"/>
                        </a:rPr>
                        <a:t>5,031</a:t>
                      </a:r>
                      <a:r>
                        <a:rPr kumimoji="1" lang="ja-JP" altLang="en-US" sz="900" b="0" u="none" dirty="0" smtClean="0">
                          <a:latin typeface="Meiryo UI" panose="020B0604030504040204" pitchFamily="50" charset="-128"/>
                          <a:ea typeface="Meiryo UI" panose="020B0604030504040204" pitchFamily="50" charset="-128"/>
                        </a:rPr>
                        <a:t>億円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u="none" dirty="0" smtClean="0">
                          <a:latin typeface="Meiryo UI" panose="020B0604030504040204" pitchFamily="50" charset="-128"/>
                          <a:ea typeface="Meiryo UI" panose="020B0604030504040204" pitchFamily="50" charset="-128"/>
                        </a:rPr>
                        <a:t>特別区等　</a:t>
                      </a:r>
                      <a:r>
                        <a:rPr kumimoji="1" lang="en-US" altLang="ja-JP" sz="900" b="0" u="none" dirty="0" smtClean="0">
                          <a:latin typeface="Meiryo UI" panose="020B0604030504040204" pitchFamily="50" charset="-128"/>
                          <a:ea typeface="Meiryo UI" panose="020B0604030504040204" pitchFamily="50" charset="-128"/>
                        </a:rPr>
                        <a:t>7</a:t>
                      </a:r>
                      <a:r>
                        <a:rPr kumimoji="1" lang="ja-JP" altLang="en-US" sz="900" b="0" u="none" dirty="0" smtClean="0">
                          <a:latin typeface="Meiryo UI" panose="020B0604030504040204" pitchFamily="50" charset="-128"/>
                          <a:ea typeface="Meiryo UI" panose="020B0604030504040204" pitchFamily="50" charset="-128"/>
                        </a:rPr>
                        <a:t>兆</a:t>
                      </a:r>
                      <a:r>
                        <a:rPr kumimoji="1" lang="en-US" altLang="ja-JP" sz="900" b="0" u="none" dirty="0" smtClean="0">
                          <a:latin typeface="Meiryo UI" panose="020B0604030504040204" pitchFamily="50" charset="-128"/>
                          <a:ea typeface="Meiryo UI" panose="020B0604030504040204" pitchFamily="50" charset="-128"/>
                        </a:rPr>
                        <a:t>4,809</a:t>
                      </a:r>
                      <a:r>
                        <a:rPr kumimoji="1" lang="ja-JP" altLang="en-US" sz="900" b="0" u="none" dirty="0" smtClean="0">
                          <a:latin typeface="Meiryo UI" panose="020B0604030504040204" pitchFamily="50" charset="-128"/>
                          <a:ea typeface="Meiryo UI" panose="020B0604030504040204" pitchFamily="50" charset="-128"/>
                        </a:rPr>
                        <a:t>億円</a:t>
                      </a:r>
                      <a:endParaRPr kumimoji="1" lang="en-US" altLang="ja-JP" sz="900" b="0" u="none" dirty="0" smtClean="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u="none" dirty="0" smtClean="0">
                          <a:latin typeface="Meiryo UI" panose="020B0604030504040204" pitchFamily="50" charset="-128"/>
                          <a:ea typeface="Meiryo UI" panose="020B0604030504040204" pitchFamily="50" charset="-128"/>
                        </a:rPr>
                        <a:t>▲</a:t>
                      </a:r>
                      <a:r>
                        <a:rPr kumimoji="1" lang="en-US" altLang="ja-JP" sz="900" b="0" u="none" dirty="0" smtClean="0">
                          <a:latin typeface="Meiryo UI" panose="020B0604030504040204" pitchFamily="50" charset="-128"/>
                          <a:ea typeface="Meiryo UI" panose="020B0604030504040204" pitchFamily="50" charset="-128"/>
                        </a:rPr>
                        <a:t>222</a:t>
                      </a:r>
                      <a:r>
                        <a:rPr kumimoji="1" lang="ja-JP" altLang="en-US" sz="900" b="0" u="none" dirty="0" smtClean="0">
                          <a:latin typeface="Meiryo UI" panose="020B0604030504040204" pitchFamily="50" charset="-128"/>
                          <a:ea typeface="Meiryo UI" panose="020B0604030504040204" pitchFamily="50" charset="-128"/>
                        </a:rPr>
                        <a:t>億円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noFill/>
                  </a:tcPr>
                </a:tc>
                <a:tc>
                  <a:txBody>
                    <a:bodyPr/>
                    <a:lstStyle/>
                    <a:p>
                      <a:pPr algn="l"/>
                      <a:r>
                        <a:rPr kumimoji="1" lang="ja-JP" altLang="en-US" sz="900" b="0" u="none" dirty="0" smtClean="0">
                          <a:latin typeface="Meiryo UI" panose="020B0604030504040204" pitchFamily="50" charset="-128"/>
                          <a:ea typeface="Meiryo UI" panose="020B0604030504040204" pitchFamily="50" charset="-128"/>
                        </a:rPr>
                        <a:t>〇河川事業の事務分担</a:t>
                      </a:r>
                      <a:r>
                        <a:rPr kumimoji="1" lang="en-US" altLang="ja-JP" sz="900" b="0" u="none" dirty="0" smtClean="0">
                          <a:latin typeface="Meiryo UI" panose="020B0604030504040204" pitchFamily="50" charset="-128"/>
                          <a:ea typeface="Meiryo UI" panose="020B0604030504040204" pitchFamily="50" charset="-128"/>
                        </a:rPr>
                        <a:t>(</a:t>
                      </a:r>
                      <a:r>
                        <a:rPr kumimoji="1" lang="ja-JP" altLang="en-US" sz="900" b="0" u="none" dirty="0" smtClean="0">
                          <a:latin typeface="Meiryo UI" panose="020B0604030504040204" pitchFamily="50" charset="-128"/>
                          <a:ea typeface="Meiryo UI" panose="020B0604030504040204" pitchFamily="50" charset="-128"/>
                        </a:rPr>
                        <a:t>案</a:t>
                      </a:r>
                      <a:r>
                        <a:rPr kumimoji="1" lang="en-US" altLang="ja-JP" sz="900" b="0" u="none" dirty="0" smtClean="0">
                          <a:latin typeface="Meiryo UI" panose="020B0604030504040204" pitchFamily="50" charset="-128"/>
                          <a:ea typeface="Meiryo UI" panose="020B0604030504040204" pitchFamily="50" charset="-128"/>
                        </a:rPr>
                        <a:t>)</a:t>
                      </a:r>
                      <a:r>
                        <a:rPr kumimoji="1" lang="ja-JP" altLang="en-US" sz="900" b="0" u="none" dirty="0" smtClean="0">
                          <a:latin typeface="Meiryo UI" panose="020B0604030504040204" pitchFamily="50" charset="-128"/>
                          <a:ea typeface="Meiryo UI" panose="020B0604030504040204" pitchFamily="50" charset="-128"/>
                        </a:rPr>
                        <a:t>変更に伴う減（▲</a:t>
                      </a:r>
                      <a:r>
                        <a:rPr kumimoji="1" lang="en-US" altLang="ja-JP" sz="900" b="0" u="none" dirty="0" smtClean="0">
                          <a:latin typeface="Meiryo UI" panose="020B0604030504040204" pitchFamily="50" charset="-128"/>
                          <a:ea typeface="Meiryo UI" panose="020B0604030504040204" pitchFamily="50" charset="-128"/>
                        </a:rPr>
                        <a:t>422</a:t>
                      </a:r>
                      <a:r>
                        <a:rPr kumimoji="1" lang="ja-JP" altLang="en-US" sz="900" b="0" u="none" dirty="0" smtClean="0">
                          <a:latin typeface="Meiryo UI" panose="020B0604030504040204" pitchFamily="50" charset="-128"/>
                          <a:ea typeface="Meiryo UI" panose="020B0604030504040204" pitchFamily="50" charset="-128"/>
                        </a:rPr>
                        <a:t>億円）</a:t>
                      </a:r>
                      <a:endParaRPr kumimoji="1" lang="en-US" altLang="ja-JP" sz="900" b="0" u="none" dirty="0" smtClean="0">
                        <a:latin typeface="Meiryo UI" panose="020B0604030504040204" pitchFamily="50" charset="-128"/>
                        <a:ea typeface="Meiryo UI" panose="020B0604030504040204" pitchFamily="50" charset="-128"/>
                      </a:endParaRPr>
                    </a:p>
                    <a:p>
                      <a:pPr algn="l"/>
                      <a:r>
                        <a:rPr kumimoji="1" lang="en-US" altLang="ja-JP" sz="900" b="0" u="none" dirty="0" smtClean="0">
                          <a:latin typeface="Meiryo UI" panose="020B0604030504040204" pitchFamily="50" charset="-128"/>
                          <a:ea typeface="Meiryo UI" panose="020B0604030504040204" pitchFamily="50" charset="-128"/>
                        </a:rPr>
                        <a:t>   </a:t>
                      </a:r>
                      <a:r>
                        <a:rPr kumimoji="1" lang="en-US" altLang="ja-JP" sz="800" b="0" u="none" dirty="0" smtClean="0">
                          <a:latin typeface="Meiryo UI" panose="020B0604030504040204" pitchFamily="50" charset="-128"/>
                          <a:ea typeface="Meiryo UI" panose="020B0604030504040204" pitchFamily="50" charset="-128"/>
                        </a:rPr>
                        <a:t>【</a:t>
                      </a:r>
                      <a:r>
                        <a:rPr kumimoji="1" lang="ja-JP" altLang="en-US" sz="800" b="0" u="none" dirty="0" smtClean="0">
                          <a:latin typeface="Meiryo UI" panose="020B0604030504040204" pitchFamily="50" charset="-128"/>
                          <a:ea typeface="Meiryo UI" panose="020B0604030504040204" pitchFamily="50" charset="-128"/>
                        </a:rPr>
                        <a:t>内訳</a:t>
                      </a:r>
                      <a:r>
                        <a:rPr kumimoji="1" lang="en-US" altLang="ja-JP" sz="800" b="0" u="none" dirty="0" smtClean="0">
                          <a:latin typeface="Meiryo UI" panose="020B0604030504040204" pitchFamily="50" charset="-128"/>
                          <a:ea typeface="Meiryo UI" panose="020B0604030504040204" pitchFamily="50" charset="-128"/>
                        </a:rPr>
                        <a:t>】</a:t>
                      </a:r>
                      <a:r>
                        <a:rPr kumimoji="1" lang="ja-JP" altLang="en-US" sz="800" b="0" u="none" dirty="0" smtClean="0">
                          <a:latin typeface="Meiryo UI" panose="020B0604030504040204" pitchFamily="50" charset="-128"/>
                          <a:ea typeface="Meiryo UI" panose="020B0604030504040204" pitchFamily="50" charset="-128"/>
                        </a:rPr>
                        <a:t>土地</a:t>
                      </a:r>
                      <a:r>
                        <a:rPr kumimoji="1" lang="en-US" altLang="ja-JP" sz="800" b="0" u="none" dirty="0" smtClean="0">
                          <a:latin typeface="Meiryo UI" panose="020B0604030504040204" pitchFamily="50" charset="-128"/>
                          <a:ea typeface="Meiryo UI" panose="020B0604030504040204" pitchFamily="50" charset="-128"/>
                        </a:rPr>
                        <a:t>:85</a:t>
                      </a:r>
                      <a:r>
                        <a:rPr kumimoji="1" lang="ja-JP" altLang="en-US" sz="800" b="0" u="none" dirty="0" smtClean="0">
                          <a:latin typeface="Meiryo UI" panose="020B0604030504040204" pitchFamily="50" charset="-128"/>
                          <a:ea typeface="Meiryo UI" panose="020B0604030504040204" pitchFamily="50" charset="-128"/>
                        </a:rPr>
                        <a:t>億円、工作物</a:t>
                      </a:r>
                      <a:r>
                        <a:rPr kumimoji="1" lang="en-US" altLang="ja-JP" sz="800" b="0" u="none" dirty="0" smtClean="0">
                          <a:latin typeface="Meiryo UI" panose="020B0604030504040204" pitchFamily="50" charset="-128"/>
                          <a:ea typeface="Meiryo UI" panose="020B0604030504040204" pitchFamily="50" charset="-128"/>
                        </a:rPr>
                        <a:t>:337</a:t>
                      </a:r>
                      <a:r>
                        <a:rPr kumimoji="1" lang="ja-JP" altLang="en-US" sz="800" b="0" u="none" dirty="0" smtClean="0">
                          <a:latin typeface="Meiryo UI" panose="020B0604030504040204" pitchFamily="50" charset="-128"/>
                          <a:ea typeface="Meiryo UI" panose="020B0604030504040204" pitchFamily="50" charset="-128"/>
                        </a:rPr>
                        <a:t>億円</a:t>
                      </a:r>
                      <a:endParaRPr kumimoji="1" lang="en-US" altLang="ja-JP" sz="800" b="0" u="none" dirty="0" smtClean="0">
                        <a:latin typeface="Meiryo UI" panose="020B0604030504040204" pitchFamily="50" charset="-128"/>
                        <a:ea typeface="Meiryo UI" panose="020B0604030504040204" pitchFamily="50" charset="-128"/>
                      </a:endParaRPr>
                    </a:p>
                    <a:p>
                      <a:pPr algn="l"/>
                      <a:r>
                        <a:rPr kumimoji="1" lang="ja-JP" altLang="en-US" sz="900" b="0" u="none" dirty="0" smtClean="0">
                          <a:latin typeface="Meiryo UI" panose="020B0604030504040204" pitchFamily="50" charset="-128"/>
                          <a:ea typeface="Meiryo UI" panose="020B0604030504040204" pitchFamily="50" charset="-128"/>
                        </a:rPr>
                        <a:t>〇弘済院事業の事務分担</a:t>
                      </a:r>
                      <a:r>
                        <a:rPr kumimoji="1" lang="en-US" altLang="ja-JP" sz="900" b="0" u="none" dirty="0" smtClean="0">
                          <a:latin typeface="Meiryo UI" panose="020B0604030504040204" pitchFamily="50" charset="-128"/>
                          <a:ea typeface="Meiryo UI" panose="020B0604030504040204" pitchFamily="50" charset="-128"/>
                        </a:rPr>
                        <a:t>(</a:t>
                      </a:r>
                      <a:r>
                        <a:rPr kumimoji="1" lang="ja-JP" altLang="en-US" sz="900" b="0" u="none" dirty="0" smtClean="0">
                          <a:latin typeface="Meiryo UI" panose="020B0604030504040204" pitchFamily="50" charset="-128"/>
                          <a:ea typeface="Meiryo UI" panose="020B0604030504040204" pitchFamily="50" charset="-128"/>
                        </a:rPr>
                        <a:t>案</a:t>
                      </a:r>
                      <a:r>
                        <a:rPr kumimoji="1" lang="en-US" altLang="ja-JP" sz="900" b="0" u="none" dirty="0" smtClean="0">
                          <a:latin typeface="Meiryo UI" panose="020B0604030504040204" pitchFamily="50" charset="-128"/>
                          <a:ea typeface="Meiryo UI" panose="020B0604030504040204" pitchFamily="50" charset="-128"/>
                        </a:rPr>
                        <a:t>)</a:t>
                      </a:r>
                      <a:r>
                        <a:rPr kumimoji="1" lang="ja-JP" altLang="en-US" sz="900" b="0" u="none" dirty="0" smtClean="0">
                          <a:latin typeface="Meiryo UI" panose="020B0604030504040204" pitchFamily="50" charset="-128"/>
                          <a:ea typeface="Meiryo UI" panose="020B0604030504040204" pitchFamily="50" charset="-128"/>
                        </a:rPr>
                        <a:t>決定に伴う増（＋</a:t>
                      </a:r>
                      <a:r>
                        <a:rPr kumimoji="1" lang="en-US" altLang="ja-JP" sz="900" b="0" u="none" dirty="0" smtClean="0">
                          <a:latin typeface="Meiryo UI" panose="020B0604030504040204" pitchFamily="50" charset="-128"/>
                          <a:ea typeface="Meiryo UI" panose="020B0604030504040204" pitchFamily="50" charset="-128"/>
                        </a:rPr>
                        <a:t>200</a:t>
                      </a:r>
                      <a:r>
                        <a:rPr kumimoji="1" lang="ja-JP" altLang="en-US" sz="900" b="0" u="none" dirty="0" smtClean="0">
                          <a:latin typeface="Meiryo UI" panose="020B0604030504040204" pitchFamily="50" charset="-128"/>
                          <a:ea typeface="Meiryo UI" panose="020B0604030504040204" pitchFamily="50" charset="-128"/>
                        </a:rPr>
                        <a:t>億円）</a:t>
                      </a:r>
                      <a:endParaRPr kumimoji="1" lang="en-US" altLang="ja-JP" sz="900" b="0" u="none" dirty="0" smtClean="0">
                        <a:latin typeface="Meiryo UI" panose="020B0604030504040204" pitchFamily="50" charset="-128"/>
                        <a:ea typeface="Meiryo UI" panose="020B0604030504040204" pitchFamily="50" charset="-128"/>
                      </a:endParaRPr>
                    </a:p>
                    <a:p>
                      <a:pPr algn="l"/>
                      <a:r>
                        <a:rPr kumimoji="1" lang="ja-JP" altLang="en-US" sz="1000" b="0" u="none" baseline="0" dirty="0" smtClean="0">
                          <a:latin typeface="Meiryo UI" panose="020B0604030504040204" pitchFamily="50" charset="-128"/>
                          <a:ea typeface="Meiryo UI" panose="020B0604030504040204" pitchFamily="50" charset="-128"/>
                        </a:rPr>
                        <a:t>　</a:t>
                      </a:r>
                      <a:r>
                        <a:rPr kumimoji="1" lang="ja-JP" altLang="en-US" sz="800" b="0" u="none" baseline="0" dirty="0" smtClean="0">
                          <a:latin typeface="Meiryo UI" panose="020B0604030504040204" pitchFamily="50" charset="-128"/>
                          <a:ea typeface="Meiryo UI" panose="020B0604030504040204" pitchFamily="50" charset="-128"/>
                        </a:rPr>
                        <a:t> </a:t>
                      </a:r>
                      <a:r>
                        <a:rPr kumimoji="1" lang="en-US" altLang="ja-JP" sz="800" b="0" u="none" dirty="0" smtClean="0">
                          <a:latin typeface="Meiryo UI" panose="020B0604030504040204" pitchFamily="50" charset="-128"/>
                          <a:ea typeface="Meiryo UI" panose="020B0604030504040204" pitchFamily="50" charset="-128"/>
                        </a:rPr>
                        <a:t>【</a:t>
                      </a:r>
                      <a:r>
                        <a:rPr kumimoji="1" lang="ja-JP" altLang="en-US" sz="800" b="0" u="none" dirty="0" smtClean="0">
                          <a:latin typeface="Meiryo UI" panose="020B0604030504040204" pitchFamily="50" charset="-128"/>
                          <a:ea typeface="Meiryo UI" panose="020B0604030504040204" pitchFamily="50" charset="-128"/>
                        </a:rPr>
                        <a:t>内訳</a:t>
                      </a:r>
                      <a:r>
                        <a:rPr kumimoji="1" lang="en-US" altLang="ja-JP" sz="800" b="0" u="none" dirty="0" smtClean="0">
                          <a:latin typeface="Meiryo UI" panose="020B0604030504040204" pitchFamily="50" charset="-128"/>
                          <a:ea typeface="Meiryo UI" panose="020B0604030504040204" pitchFamily="50" charset="-128"/>
                        </a:rPr>
                        <a:t>】</a:t>
                      </a:r>
                      <a:r>
                        <a:rPr kumimoji="1" lang="ja-JP" altLang="en-US" sz="800" b="0" u="none" dirty="0" smtClean="0">
                          <a:latin typeface="Meiryo UI" panose="020B0604030504040204" pitchFamily="50" charset="-128"/>
                          <a:ea typeface="Meiryo UI" panose="020B0604030504040204" pitchFamily="50" charset="-128"/>
                        </a:rPr>
                        <a:t>土地</a:t>
                      </a:r>
                      <a:r>
                        <a:rPr kumimoji="1" lang="en-US" altLang="ja-JP" sz="800" b="0" u="none" dirty="0" smtClean="0">
                          <a:latin typeface="Meiryo UI" panose="020B0604030504040204" pitchFamily="50" charset="-128"/>
                          <a:ea typeface="Meiryo UI" panose="020B0604030504040204" pitchFamily="50" charset="-128"/>
                        </a:rPr>
                        <a:t>:159</a:t>
                      </a:r>
                      <a:r>
                        <a:rPr kumimoji="1" lang="ja-JP" altLang="en-US" sz="800" b="0" u="none" dirty="0" smtClean="0">
                          <a:latin typeface="Meiryo UI" panose="020B0604030504040204" pitchFamily="50" charset="-128"/>
                          <a:ea typeface="Meiryo UI" panose="020B0604030504040204" pitchFamily="50" charset="-128"/>
                        </a:rPr>
                        <a:t>億円、建物</a:t>
                      </a:r>
                      <a:r>
                        <a:rPr kumimoji="1" lang="en-US" altLang="ja-JP" sz="800" b="0" u="none" dirty="0" smtClean="0">
                          <a:latin typeface="Meiryo UI" panose="020B0604030504040204" pitchFamily="50" charset="-128"/>
                          <a:ea typeface="Meiryo UI" panose="020B0604030504040204" pitchFamily="50" charset="-128"/>
                        </a:rPr>
                        <a:t>:36</a:t>
                      </a:r>
                      <a:r>
                        <a:rPr kumimoji="1" lang="ja-JP" altLang="en-US" sz="800" b="0" u="none" dirty="0" smtClean="0">
                          <a:latin typeface="Meiryo UI" panose="020B0604030504040204" pitchFamily="50" charset="-128"/>
                          <a:ea typeface="Meiryo UI" panose="020B0604030504040204" pitchFamily="50" charset="-128"/>
                        </a:rPr>
                        <a:t>億円、工作物</a:t>
                      </a:r>
                      <a:r>
                        <a:rPr kumimoji="1" lang="en-US" altLang="ja-JP" sz="800" b="0" u="none" dirty="0" smtClean="0">
                          <a:latin typeface="Meiryo UI" panose="020B0604030504040204" pitchFamily="50" charset="-128"/>
                          <a:ea typeface="Meiryo UI" panose="020B0604030504040204" pitchFamily="50" charset="-128"/>
                        </a:rPr>
                        <a:t>:8</a:t>
                      </a:r>
                      <a:r>
                        <a:rPr kumimoji="1" lang="ja-JP" altLang="en-US" sz="800" b="0" u="none" dirty="0" smtClean="0">
                          <a:latin typeface="Meiryo UI" panose="020B0604030504040204" pitchFamily="50" charset="-128"/>
                          <a:ea typeface="Meiryo UI" panose="020B0604030504040204" pitchFamily="50" charset="-128"/>
                        </a:rPr>
                        <a:t>百万円、物品</a:t>
                      </a:r>
                      <a:r>
                        <a:rPr kumimoji="1" lang="en-US" altLang="ja-JP" sz="800" b="0" u="none" dirty="0" smtClean="0">
                          <a:latin typeface="Meiryo UI" panose="020B0604030504040204" pitchFamily="50" charset="-128"/>
                          <a:ea typeface="Meiryo UI" panose="020B0604030504040204" pitchFamily="50" charset="-128"/>
                        </a:rPr>
                        <a:t>:5</a:t>
                      </a:r>
                      <a:r>
                        <a:rPr kumimoji="1" lang="ja-JP" altLang="en-US" sz="800" b="0" u="none" dirty="0" smtClean="0">
                          <a:latin typeface="Meiryo UI" panose="020B0604030504040204" pitchFamily="50" charset="-128"/>
                          <a:ea typeface="Meiryo UI" panose="020B0604030504040204" pitchFamily="50" charset="-128"/>
                        </a:rPr>
                        <a:t>億円</a:t>
                      </a:r>
                      <a:endParaRPr kumimoji="1" lang="ja-JP" altLang="en-US" sz="8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noFill/>
                  </a:tcPr>
                </a:tc>
              </a:tr>
              <a:tr h="256792">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ja-JP" altLang="en-US" sz="900" b="0" u="none" dirty="0" smtClean="0">
                          <a:latin typeface="Meiryo UI" panose="020B0604030504040204" pitchFamily="50" charset="-128"/>
                          <a:ea typeface="Meiryo UI" panose="020B0604030504040204" pitchFamily="50" charset="-128"/>
                        </a:rPr>
                        <a:t>大阪府　　 </a:t>
                      </a:r>
                      <a:r>
                        <a:rPr kumimoji="1" lang="en-US" altLang="ja-JP" sz="900" b="0" u="none" dirty="0" smtClean="0">
                          <a:latin typeface="Meiryo UI" panose="020B0604030504040204" pitchFamily="50" charset="-128"/>
                          <a:ea typeface="Meiryo UI" panose="020B0604030504040204" pitchFamily="50" charset="-128"/>
                        </a:rPr>
                        <a:t>3</a:t>
                      </a:r>
                      <a:r>
                        <a:rPr kumimoji="1" lang="ja-JP" altLang="en-US" sz="900" b="0" u="none" dirty="0" smtClean="0">
                          <a:latin typeface="Meiryo UI" panose="020B0604030504040204" pitchFamily="50" charset="-128"/>
                          <a:ea typeface="Meiryo UI" panose="020B0604030504040204" pitchFamily="50" charset="-128"/>
                        </a:rPr>
                        <a:t>兆</a:t>
                      </a:r>
                      <a:r>
                        <a:rPr kumimoji="1" lang="en-US" altLang="ja-JP" sz="900" b="0" u="none" dirty="0" smtClean="0">
                          <a:latin typeface="Meiryo UI" panose="020B0604030504040204" pitchFamily="50" charset="-128"/>
                          <a:ea typeface="Meiryo UI" panose="020B0604030504040204" pitchFamily="50" charset="-128"/>
                        </a:rPr>
                        <a:t>2,581</a:t>
                      </a:r>
                      <a:r>
                        <a:rPr kumimoji="1" lang="ja-JP" altLang="en-US" sz="900" b="0" u="none" dirty="0" smtClean="0">
                          <a:latin typeface="Meiryo UI" panose="020B0604030504040204" pitchFamily="50" charset="-128"/>
                          <a:ea typeface="Meiryo UI" panose="020B0604030504040204" pitchFamily="50" charset="-128"/>
                        </a:rPr>
                        <a:t>億円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noFill/>
                  </a:tcPr>
                </a:tc>
                <a:tc>
                  <a:txBody>
                    <a:bodyPr/>
                    <a:lstStyle/>
                    <a:p>
                      <a:pPr algn="l">
                        <a:lnSpc>
                          <a:spcPct val="100000"/>
                        </a:lnSpc>
                      </a:pPr>
                      <a:r>
                        <a:rPr kumimoji="1" lang="ja-JP" altLang="en-US" sz="900" b="0" u="none" dirty="0" smtClean="0">
                          <a:latin typeface="Meiryo UI" panose="020B0604030504040204" pitchFamily="50" charset="-128"/>
                          <a:ea typeface="Meiryo UI" panose="020B0604030504040204" pitchFamily="50" charset="-128"/>
                        </a:rPr>
                        <a:t>大阪府　   </a:t>
                      </a:r>
                      <a:r>
                        <a:rPr kumimoji="1" lang="en-US" altLang="ja-JP" sz="900" b="0" u="none" dirty="0" smtClean="0">
                          <a:latin typeface="Meiryo UI" panose="020B0604030504040204" pitchFamily="50" charset="-128"/>
                          <a:ea typeface="Meiryo UI" panose="020B0604030504040204" pitchFamily="50" charset="-128"/>
                        </a:rPr>
                        <a:t>3</a:t>
                      </a:r>
                      <a:r>
                        <a:rPr kumimoji="1" lang="ja-JP" altLang="en-US" sz="900" b="0" u="none" dirty="0" smtClean="0">
                          <a:latin typeface="Meiryo UI" panose="020B0604030504040204" pitchFamily="50" charset="-128"/>
                          <a:ea typeface="Meiryo UI" panose="020B0604030504040204" pitchFamily="50" charset="-128"/>
                        </a:rPr>
                        <a:t>兆</a:t>
                      </a:r>
                      <a:r>
                        <a:rPr kumimoji="1" lang="en-US" altLang="ja-JP" sz="900" b="0" u="none" dirty="0" smtClean="0">
                          <a:latin typeface="Meiryo UI" panose="020B0604030504040204" pitchFamily="50" charset="-128"/>
                          <a:ea typeface="Meiryo UI" panose="020B0604030504040204" pitchFamily="50" charset="-128"/>
                        </a:rPr>
                        <a:t>3,003</a:t>
                      </a:r>
                      <a:r>
                        <a:rPr kumimoji="1" lang="ja-JP" altLang="en-US" sz="900" b="0" u="none" dirty="0" smtClean="0">
                          <a:latin typeface="Meiryo UI" panose="020B0604030504040204" pitchFamily="50" charset="-128"/>
                          <a:ea typeface="Meiryo UI" panose="020B0604030504040204" pitchFamily="50" charset="-128"/>
                        </a:rPr>
                        <a:t>億円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noFill/>
                  </a:tcPr>
                </a:tc>
                <a:tc>
                  <a:txBody>
                    <a:bodyPr/>
                    <a:lstStyle/>
                    <a:p>
                      <a:pPr algn="ctr"/>
                      <a:r>
                        <a:rPr kumimoji="1" lang="ja-JP" altLang="en-US" sz="900" b="0" u="none" dirty="0" smtClean="0">
                          <a:latin typeface="Meiryo UI" panose="020B0604030504040204" pitchFamily="50" charset="-128"/>
                          <a:ea typeface="Meiryo UI" panose="020B0604030504040204" pitchFamily="50" charset="-128"/>
                        </a:rPr>
                        <a:t>＋</a:t>
                      </a:r>
                      <a:r>
                        <a:rPr kumimoji="1" lang="en-US" altLang="ja-JP" sz="900" b="0" u="none" dirty="0" smtClean="0">
                          <a:latin typeface="Meiryo UI" panose="020B0604030504040204" pitchFamily="50" charset="-128"/>
                          <a:ea typeface="Meiryo UI" panose="020B0604030504040204" pitchFamily="50" charset="-128"/>
                        </a:rPr>
                        <a:t>422</a:t>
                      </a:r>
                      <a:r>
                        <a:rPr kumimoji="1" lang="ja-JP" altLang="en-US" sz="900" b="0" u="none" dirty="0" smtClean="0">
                          <a:latin typeface="Meiryo UI" panose="020B0604030504040204" pitchFamily="50" charset="-128"/>
                          <a:ea typeface="Meiryo UI" panose="020B0604030504040204" pitchFamily="50" charset="-128"/>
                        </a:rPr>
                        <a:t>億円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noFill/>
                  </a:tcPr>
                </a:tc>
                <a:tc>
                  <a:txBody>
                    <a:bodyPr/>
                    <a:lstStyle/>
                    <a:p>
                      <a:pPr algn="l"/>
                      <a:r>
                        <a:rPr kumimoji="1" lang="ja-JP" altLang="en-US" sz="900" b="0" u="none" dirty="0" smtClean="0">
                          <a:latin typeface="Meiryo UI" panose="020B0604030504040204" pitchFamily="50" charset="-128"/>
                          <a:ea typeface="Meiryo UI" panose="020B0604030504040204" pitchFamily="50" charset="-128"/>
                        </a:rPr>
                        <a:t>〇河川事業の事務分担</a:t>
                      </a:r>
                      <a:r>
                        <a:rPr kumimoji="1" lang="en-US" altLang="ja-JP" sz="900" b="0" u="none" dirty="0" smtClean="0">
                          <a:latin typeface="Meiryo UI" panose="020B0604030504040204" pitchFamily="50" charset="-128"/>
                          <a:ea typeface="Meiryo UI" panose="020B0604030504040204" pitchFamily="50" charset="-128"/>
                        </a:rPr>
                        <a:t>(</a:t>
                      </a:r>
                      <a:r>
                        <a:rPr kumimoji="1" lang="ja-JP" altLang="en-US" sz="900" b="0" u="none" dirty="0" smtClean="0">
                          <a:latin typeface="Meiryo UI" panose="020B0604030504040204" pitchFamily="50" charset="-128"/>
                          <a:ea typeface="Meiryo UI" panose="020B0604030504040204" pitchFamily="50" charset="-128"/>
                        </a:rPr>
                        <a:t>案</a:t>
                      </a:r>
                      <a:r>
                        <a:rPr kumimoji="1" lang="en-US" altLang="ja-JP" sz="900" b="0" u="none" dirty="0" smtClean="0">
                          <a:latin typeface="Meiryo UI" panose="020B0604030504040204" pitchFamily="50" charset="-128"/>
                          <a:ea typeface="Meiryo UI" panose="020B0604030504040204" pitchFamily="50" charset="-128"/>
                        </a:rPr>
                        <a:t>)</a:t>
                      </a:r>
                      <a:r>
                        <a:rPr kumimoji="1" lang="ja-JP" altLang="en-US" sz="900" b="0" u="none" dirty="0" smtClean="0">
                          <a:latin typeface="Meiryo UI" panose="020B0604030504040204" pitchFamily="50" charset="-128"/>
                          <a:ea typeface="Meiryo UI" panose="020B0604030504040204" pitchFamily="50" charset="-128"/>
                        </a:rPr>
                        <a:t>変更に伴う増（＋</a:t>
                      </a:r>
                      <a:r>
                        <a:rPr kumimoji="1" lang="en-US" altLang="ja-JP" sz="900" b="0" u="none" dirty="0" smtClean="0">
                          <a:latin typeface="Meiryo UI" panose="020B0604030504040204" pitchFamily="50" charset="-128"/>
                          <a:ea typeface="Meiryo UI" panose="020B0604030504040204" pitchFamily="50" charset="-128"/>
                        </a:rPr>
                        <a:t>422</a:t>
                      </a:r>
                      <a:r>
                        <a:rPr kumimoji="1" lang="ja-JP" altLang="en-US" sz="900" b="0" u="none" dirty="0" smtClean="0">
                          <a:latin typeface="Meiryo UI" panose="020B0604030504040204" pitchFamily="50" charset="-128"/>
                          <a:ea typeface="Meiryo UI" panose="020B0604030504040204" pitchFamily="50" charset="-128"/>
                        </a:rPr>
                        <a:t>億円）</a:t>
                      </a:r>
                      <a:endParaRPr kumimoji="1" lang="en-US" altLang="ja-JP" sz="900" b="0" u="none" dirty="0" smtClean="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noFill/>
                  </a:tcPr>
                </a:tc>
              </a:tr>
              <a:tr h="0">
                <a:tc vMerge="1">
                  <a:txBody>
                    <a:bodyPr/>
                    <a:lstStyle/>
                    <a:p>
                      <a:endParaRPr kumimoji="1" lang="ja-JP" altLang="en-US"/>
                    </a:p>
                  </a:txBody>
                  <a:tcPr/>
                </a:tc>
                <a:tc>
                  <a:txBody>
                    <a:bodyPr/>
                    <a:lstStyle/>
                    <a:p>
                      <a:pPr algn="l"/>
                      <a:r>
                        <a:rPr kumimoji="1" lang="ja-JP" altLang="en-US" sz="900" b="0" u="none" dirty="0" smtClean="0">
                          <a:latin typeface="Meiryo UI" panose="020B0604030504040204" pitchFamily="50" charset="-128"/>
                          <a:ea typeface="Meiryo UI" panose="020B0604030504040204" pitchFamily="50" charset="-128"/>
                        </a:rPr>
                        <a:t>その他　　  　　　　</a:t>
                      </a:r>
                      <a:r>
                        <a:rPr kumimoji="1" lang="en-US" altLang="ja-JP" sz="900" b="0" u="none" dirty="0" smtClean="0">
                          <a:latin typeface="Meiryo UI" panose="020B0604030504040204" pitchFamily="50" charset="-128"/>
                          <a:ea typeface="Meiryo UI" panose="020B0604030504040204" pitchFamily="50" charset="-128"/>
                        </a:rPr>
                        <a:t>200</a:t>
                      </a:r>
                      <a:r>
                        <a:rPr kumimoji="1" lang="ja-JP" altLang="en-US" sz="900" b="0" u="none" dirty="0" smtClean="0">
                          <a:latin typeface="Meiryo UI" panose="020B0604030504040204" pitchFamily="50" charset="-128"/>
                          <a:ea typeface="Meiryo UI" panose="020B0604030504040204" pitchFamily="50" charset="-128"/>
                        </a:rPr>
                        <a:t>億円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100000"/>
                        </a:lnSpc>
                      </a:pPr>
                      <a:r>
                        <a:rPr kumimoji="1" lang="ja-JP" altLang="en-US" sz="900" b="0" u="none" dirty="0" smtClean="0">
                          <a:latin typeface="Meiryo UI" panose="020B0604030504040204" pitchFamily="50" charset="-128"/>
                          <a:ea typeface="Meiryo UI" panose="020B0604030504040204" pitchFamily="50" charset="-128"/>
                        </a:rPr>
                        <a:t>その他　   　　　　　　　</a:t>
                      </a:r>
                      <a:r>
                        <a:rPr kumimoji="1" lang="en-US" altLang="ja-JP" sz="900" b="0" u="none" dirty="0" smtClean="0">
                          <a:latin typeface="Meiryo UI" panose="020B0604030504040204" pitchFamily="50" charset="-128"/>
                          <a:ea typeface="Meiryo UI" panose="020B0604030504040204" pitchFamily="50" charset="-128"/>
                        </a:rPr>
                        <a:t>0</a:t>
                      </a:r>
                      <a:r>
                        <a:rPr kumimoji="1" lang="ja-JP" altLang="en-US" sz="900" b="0" u="none" dirty="0" smtClean="0">
                          <a:latin typeface="Meiryo UI" panose="020B0604030504040204" pitchFamily="50" charset="-128"/>
                          <a:ea typeface="Meiryo UI" panose="020B0604030504040204" pitchFamily="50" charset="-128"/>
                        </a:rPr>
                        <a:t>　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u="none" dirty="0" smtClean="0">
                          <a:latin typeface="Meiryo UI" panose="020B0604030504040204" pitchFamily="50" charset="-128"/>
                          <a:ea typeface="Meiryo UI" panose="020B0604030504040204" pitchFamily="50" charset="-128"/>
                        </a:rPr>
                        <a:t>▲</a:t>
                      </a:r>
                      <a:r>
                        <a:rPr kumimoji="1" lang="en-US" altLang="ja-JP" sz="900" b="0" u="none" dirty="0" smtClean="0">
                          <a:latin typeface="Meiryo UI" panose="020B0604030504040204" pitchFamily="50" charset="-128"/>
                          <a:ea typeface="Meiryo UI" panose="020B0604030504040204" pitchFamily="50" charset="-128"/>
                        </a:rPr>
                        <a:t>200</a:t>
                      </a:r>
                      <a:r>
                        <a:rPr kumimoji="1" lang="ja-JP" altLang="en-US" sz="900" b="0" u="none" dirty="0" smtClean="0">
                          <a:latin typeface="Meiryo UI" panose="020B0604030504040204" pitchFamily="50" charset="-128"/>
                          <a:ea typeface="Meiryo UI" panose="020B0604030504040204" pitchFamily="50" charset="-128"/>
                        </a:rPr>
                        <a:t>億円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900" b="0" u="none" dirty="0" smtClean="0">
                          <a:latin typeface="Meiryo UI" panose="020B0604030504040204" pitchFamily="50" charset="-128"/>
                          <a:ea typeface="Meiryo UI" panose="020B0604030504040204" pitchFamily="50" charset="-128"/>
                        </a:rPr>
                        <a:t>〇弘済院事業の事務分担</a:t>
                      </a:r>
                      <a:r>
                        <a:rPr kumimoji="1" lang="en-US" altLang="ja-JP" sz="900" b="0" u="none" dirty="0" smtClean="0">
                          <a:latin typeface="Meiryo UI" panose="020B0604030504040204" pitchFamily="50" charset="-128"/>
                          <a:ea typeface="Meiryo UI" panose="020B0604030504040204" pitchFamily="50" charset="-128"/>
                        </a:rPr>
                        <a:t>(</a:t>
                      </a:r>
                      <a:r>
                        <a:rPr kumimoji="1" lang="ja-JP" altLang="en-US" sz="900" b="0" u="none" dirty="0" smtClean="0">
                          <a:latin typeface="Meiryo UI" panose="020B0604030504040204" pitchFamily="50" charset="-128"/>
                          <a:ea typeface="Meiryo UI" panose="020B0604030504040204" pitchFamily="50" charset="-128"/>
                        </a:rPr>
                        <a:t>案</a:t>
                      </a:r>
                      <a:r>
                        <a:rPr kumimoji="1" lang="en-US" altLang="ja-JP" sz="900" b="0" u="none" dirty="0" smtClean="0">
                          <a:latin typeface="Meiryo UI" panose="020B0604030504040204" pitchFamily="50" charset="-128"/>
                          <a:ea typeface="Meiryo UI" panose="020B0604030504040204" pitchFamily="50" charset="-128"/>
                        </a:rPr>
                        <a:t>)</a:t>
                      </a:r>
                      <a:r>
                        <a:rPr kumimoji="1" lang="ja-JP" altLang="en-US" sz="900" b="0" u="none" dirty="0" smtClean="0">
                          <a:latin typeface="Meiryo UI" panose="020B0604030504040204" pitchFamily="50" charset="-128"/>
                          <a:ea typeface="Meiryo UI" panose="020B0604030504040204" pitchFamily="50" charset="-128"/>
                        </a:rPr>
                        <a:t>決定に伴う減（▲</a:t>
                      </a:r>
                      <a:r>
                        <a:rPr kumimoji="1" lang="en-US" altLang="ja-JP" sz="900" b="0" u="none" dirty="0" smtClean="0">
                          <a:latin typeface="Meiryo UI" panose="020B0604030504040204" pitchFamily="50" charset="-128"/>
                          <a:ea typeface="Meiryo UI" panose="020B0604030504040204" pitchFamily="50" charset="-128"/>
                        </a:rPr>
                        <a:t>200</a:t>
                      </a:r>
                      <a:r>
                        <a:rPr kumimoji="1" lang="ja-JP" altLang="en-US" sz="900" b="0" u="none" dirty="0" smtClean="0">
                          <a:latin typeface="Meiryo UI" panose="020B0604030504040204" pitchFamily="50" charset="-128"/>
                          <a:ea typeface="Meiryo UI" panose="020B0604030504040204" pitchFamily="50" charset="-128"/>
                        </a:rPr>
                        <a:t>億円）</a:t>
                      </a:r>
                      <a:endParaRPr kumimoji="1" lang="en-US" altLang="ja-JP" sz="900" b="0" u="none" dirty="0" smtClean="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noFill/>
                  </a:tcPr>
                </a:tc>
              </a:tr>
              <a:tr h="236268">
                <a:tc rowSpan="2">
                  <a:txBody>
                    <a:bodyPr/>
                    <a:lstStyle/>
                    <a:p>
                      <a:pPr algn="ctr"/>
                      <a:r>
                        <a:rPr kumimoji="1" lang="ja-JP" altLang="en-US" sz="900" dirty="0" smtClean="0">
                          <a:latin typeface="Meiryo UI" panose="020B0604030504040204" pitchFamily="50" charset="-128"/>
                          <a:ea typeface="Meiryo UI" panose="020B0604030504040204" pitchFamily="50" charset="-128"/>
                        </a:rPr>
                        <a:t>債務負担行為</a:t>
                      </a:r>
                      <a:endParaRPr kumimoji="1" lang="ja-JP" altLang="en-US" sz="9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900" b="0" u="none" dirty="0" smtClean="0">
                          <a:latin typeface="Meiryo UI" panose="020B0604030504040204" pitchFamily="50" charset="-128"/>
                          <a:ea typeface="Meiryo UI" panose="020B0604030504040204" pitchFamily="50" charset="-128"/>
                        </a:rPr>
                        <a:t>特別区等　     </a:t>
                      </a:r>
                      <a:r>
                        <a:rPr kumimoji="1" lang="en-US" altLang="ja-JP" sz="900" b="0" u="none" dirty="0" smtClean="0">
                          <a:latin typeface="Meiryo UI" panose="020B0604030504040204" pitchFamily="50" charset="-128"/>
                          <a:ea typeface="Meiryo UI" panose="020B0604030504040204" pitchFamily="50" charset="-128"/>
                        </a:rPr>
                        <a:t>1,900</a:t>
                      </a:r>
                      <a:r>
                        <a:rPr kumimoji="1" lang="ja-JP" altLang="en-US" sz="900" b="0" u="none" dirty="0" smtClean="0">
                          <a:latin typeface="Meiryo UI" panose="020B0604030504040204" pitchFamily="50" charset="-128"/>
                          <a:ea typeface="Meiryo UI" panose="020B0604030504040204" pitchFamily="50" charset="-128"/>
                        </a:rPr>
                        <a:t>億円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noFill/>
                  </a:tcPr>
                </a:tc>
                <a:tc>
                  <a:txBody>
                    <a:bodyPr/>
                    <a:lstStyle/>
                    <a:p>
                      <a:pPr algn="l"/>
                      <a:r>
                        <a:rPr kumimoji="1" lang="ja-JP" altLang="en-US" sz="900" b="0" u="none" dirty="0" smtClean="0">
                          <a:latin typeface="Meiryo UI" panose="020B0604030504040204" pitchFamily="50" charset="-128"/>
                          <a:ea typeface="Meiryo UI" panose="020B0604030504040204" pitchFamily="50" charset="-128"/>
                        </a:rPr>
                        <a:t>特別区等　     </a:t>
                      </a:r>
                      <a:r>
                        <a:rPr kumimoji="1" lang="en-US" altLang="ja-JP" sz="900" b="0" u="none" dirty="0" smtClean="0">
                          <a:latin typeface="Meiryo UI" panose="020B0604030504040204" pitchFamily="50" charset="-128"/>
                          <a:ea typeface="Meiryo UI" panose="020B0604030504040204" pitchFamily="50" charset="-128"/>
                        </a:rPr>
                        <a:t>1,876</a:t>
                      </a:r>
                      <a:r>
                        <a:rPr kumimoji="1" lang="ja-JP" altLang="en-US" sz="900" b="0" u="none" dirty="0" smtClean="0">
                          <a:latin typeface="Meiryo UI" panose="020B0604030504040204" pitchFamily="50" charset="-128"/>
                          <a:ea typeface="Meiryo UI" panose="020B0604030504040204" pitchFamily="50" charset="-128"/>
                        </a:rPr>
                        <a:t>億円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noFill/>
                  </a:tcPr>
                </a:tc>
                <a:tc>
                  <a:txBody>
                    <a:bodyPr/>
                    <a:lstStyle/>
                    <a:p>
                      <a:pPr algn="ctr"/>
                      <a:r>
                        <a:rPr kumimoji="1" lang="ja-JP" altLang="en-US" sz="900" b="0" u="none" dirty="0" smtClean="0">
                          <a:latin typeface="Meiryo UI" panose="020B0604030504040204" pitchFamily="50" charset="-128"/>
                          <a:ea typeface="Meiryo UI" panose="020B0604030504040204" pitchFamily="50" charset="-128"/>
                        </a:rPr>
                        <a:t>  ▲</a:t>
                      </a:r>
                      <a:r>
                        <a:rPr kumimoji="1" lang="en-US" altLang="ja-JP" sz="900" b="0" u="none" dirty="0" smtClean="0">
                          <a:latin typeface="Meiryo UI" panose="020B0604030504040204" pitchFamily="50" charset="-128"/>
                          <a:ea typeface="Meiryo UI" panose="020B0604030504040204" pitchFamily="50" charset="-128"/>
                        </a:rPr>
                        <a:t>24</a:t>
                      </a:r>
                      <a:r>
                        <a:rPr kumimoji="1" lang="ja-JP" altLang="en-US" sz="900" b="0" u="none" dirty="0" smtClean="0">
                          <a:latin typeface="Meiryo UI" panose="020B0604030504040204" pitchFamily="50" charset="-128"/>
                          <a:ea typeface="Meiryo UI" panose="020B0604030504040204" pitchFamily="50" charset="-128"/>
                        </a:rPr>
                        <a:t>億円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noFill/>
                  </a:tcPr>
                </a:tc>
                <a:tc rowSpan="2">
                  <a:txBody>
                    <a:bodyPr/>
                    <a:lstStyle/>
                    <a:p>
                      <a:pPr algn="l"/>
                      <a:r>
                        <a:rPr kumimoji="1" lang="ja-JP" altLang="en-US" sz="900" b="0" u="none" dirty="0" smtClean="0">
                          <a:latin typeface="Meiryo UI" panose="020B0604030504040204" pitchFamily="50" charset="-128"/>
                          <a:ea typeface="Meiryo UI" panose="020B0604030504040204" pitchFamily="50" charset="-128"/>
                        </a:rPr>
                        <a:t>〇河川事業の事務分担</a:t>
                      </a:r>
                      <a:r>
                        <a:rPr kumimoji="1" lang="en-US" altLang="ja-JP" sz="900" b="0" u="none" dirty="0" smtClean="0">
                          <a:latin typeface="Meiryo UI" panose="020B0604030504040204" pitchFamily="50" charset="-128"/>
                          <a:ea typeface="Meiryo UI" panose="020B0604030504040204" pitchFamily="50" charset="-128"/>
                        </a:rPr>
                        <a:t>(</a:t>
                      </a:r>
                      <a:r>
                        <a:rPr kumimoji="1" lang="ja-JP" altLang="en-US" sz="900" b="0" u="none" dirty="0" smtClean="0">
                          <a:latin typeface="Meiryo UI" panose="020B0604030504040204" pitchFamily="50" charset="-128"/>
                          <a:ea typeface="Meiryo UI" panose="020B0604030504040204" pitchFamily="50" charset="-128"/>
                        </a:rPr>
                        <a:t>案</a:t>
                      </a:r>
                      <a:r>
                        <a:rPr kumimoji="1" lang="en-US" altLang="ja-JP" sz="900" b="0" u="none" dirty="0" smtClean="0">
                          <a:latin typeface="Meiryo UI" panose="020B0604030504040204" pitchFamily="50" charset="-128"/>
                          <a:ea typeface="Meiryo UI" panose="020B0604030504040204" pitchFamily="50" charset="-128"/>
                        </a:rPr>
                        <a:t>)</a:t>
                      </a:r>
                      <a:r>
                        <a:rPr kumimoji="1" lang="ja-JP" altLang="en-US" sz="900" b="0" u="none" dirty="0" smtClean="0">
                          <a:latin typeface="Meiryo UI" panose="020B0604030504040204" pitchFamily="50" charset="-128"/>
                          <a:ea typeface="Meiryo UI" panose="020B0604030504040204" pitchFamily="50" charset="-128"/>
                        </a:rPr>
                        <a:t>変更に伴う増減</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36268">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u="none" dirty="0" smtClean="0">
                          <a:latin typeface="Meiryo UI" panose="020B0604030504040204" pitchFamily="50" charset="-128"/>
                          <a:ea typeface="Meiryo UI" panose="020B0604030504040204" pitchFamily="50" charset="-128"/>
                        </a:rPr>
                        <a:t>その他　            </a:t>
                      </a:r>
                      <a:r>
                        <a:rPr kumimoji="1" lang="en-US" altLang="ja-JP" sz="900" b="0" u="none" dirty="0" smtClean="0">
                          <a:latin typeface="Meiryo UI" panose="020B0604030504040204" pitchFamily="50" charset="-128"/>
                          <a:ea typeface="Meiryo UI" panose="020B0604030504040204" pitchFamily="50" charset="-128"/>
                        </a:rPr>
                        <a:t>225</a:t>
                      </a:r>
                      <a:r>
                        <a:rPr kumimoji="1" lang="ja-JP" altLang="en-US" sz="900" b="0" u="none" dirty="0" smtClean="0">
                          <a:latin typeface="Meiryo UI" panose="020B0604030504040204" pitchFamily="50" charset="-128"/>
                          <a:ea typeface="Meiryo UI" panose="020B0604030504040204" pitchFamily="50" charset="-128"/>
                        </a:rPr>
                        <a:t>億円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u="none" dirty="0" smtClean="0">
                          <a:latin typeface="Meiryo UI" panose="020B0604030504040204" pitchFamily="50" charset="-128"/>
                          <a:ea typeface="Meiryo UI" panose="020B0604030504040204" pitchFamily="50" charset="-128"/>
                        </a:rPr>
                        <a:t>その他   　         </a:t>
                      </a:r>
                      <a:r>
                        <a:rPr kumimoji="1" lang="en-US" altLang="ja-JP" sz="900" b="0" u="none" dirty="0" smtClean="0">
                          <a:latin typeface="Meiryo UI" panose="020B0604030504040204" pitchFamily="50" charset="-128"/>
                          <a:ea typeface="Meiryo UI" panose="020B0604030504040204" pitchFamily="50" charset="-128"/>
                        </a:rPr>
                        <a:t>249</a:t>
                      </a:r>
                      <a:r>
                        <a:rPr kumimoji="1" lang="ja-JP" altLang="en-US" sz="900" b="0" u="none" dirty="0" smtClean="0">
                          <a:latin typeface="Meiryo UI" panose="020B0604030504040204" pitchFamily="50" charset="-128"/>
                          <a:ea typeface="Meiryo UI" panose="020B0604030504040204" pitchFamily="50" charset="-128"/>
                        </a:rPr>
                        <a:t>億円</a:t>
                      </a:r>
                      <a:endParaRPr kumimoji="1" lang="en-US" altLang="ja-JP" sz="900" b="0" u="none" dirty="0" smtClean="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u="none" dirty="0" smtClean="0">
                          <a:latin typeface="Meiryo UI" panose="020B0604030504040204" pitchFamily="50" charset="-128"/>
                          <a:ea typeface="Meiryo UI" panose="020B0604030504040204" pitchFamily="50" charset="-128"/>
                        </a:rPr>
                        <a:t>  ＋</a:t>
                      </a:r>
                      <a:r>
                        <a:rPr kumimoji="1" lang="en-US" altLang="ja-JP" sz="900" b="0" u="none" dirty="0" smtClean="0">
                          <a:latin typeface="Meiryo UI" panose="020B0604030504040204" pitchFamily="50" charset="-128"/>
                          <a:ea typeface="Meiryo UI" panose="020B0604030504040204" pitchFamily="50" charset="-128"/>
                        </a:rPr>
                        <a:t>24</a:t>
                      </a:r>
                      <a:r>
                        <a:rPr kumimoji="1" lang="ja-JP" altLang="en-US" sz="900" b="0" u="none" dirty="0" smtClean="0">
                          <a:latin typeface="Meiryo UI" panose="020B0604030504040204" pitchFamily="50" charset="-128"/>
                          <a:ea typeface="Meiryo UI" panose="020B0604030504040204" pitchFamily="50" charset="-128"/>
                        </a:rPr>
                        <a:t>億円</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algn="l"/>
                      <a:endParaRPr kumimoji="1" lang="ja-JP" altLang="en-US" sz="10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D8E8"/>
                    </a:solidFill>
                  </a:tcPr>
                </a:tc>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4100972978"/>
              </p:ext>
            </p:extLst>
          </p:nvPr>
        </p:nvGraphicFramePr>
        <p:xfrm>
          <a:off x="704527" y="5521900"/>
          <a:ext cx="8784977" cy="1212056"/>
        </p:xfrm>
        <a:graphic>
          <a:graphicData uri="http://schemas.openxmlformats.org/drawingml/2006/table">
            <a:tbl>
              <a:tblPr firstRow="1" bandRow="1">
                <a:tableStyleId>{5C22544A-7EE6-4342-B048-85BDC9FD1C3A}</a:tableStyleId>
              </a:tblPr>
              <a:tblGrid>
                <a:gridCol w="984484"/>
                <a:gridCol w="1687688"/>
                <a:gridCol w="1687688"/>
                <a:gridCol w="997879"/>
                <a:gridCol w="3427238"/>
              </a:tblGrid>
              <a:tr h="224552">
                <a:tc>
                  <a:txBody>
                    <a:bodyPr/>
                    <a:lstStyle/>
                    <a:p>
                      <a:pPr algn="ctr"/>
                      <a:r>
                        <a:rPr kumimoji="1" lang="ja-JP" altLang="en-US" sz="1050" b="0" dirty="0" smtClean="0">
                          <a:solidFill>
                            <a:schemeClr val="tx1"/>
                          </a:solidFill>
                          <a:latin typeface="ＭＳ ゴシック" panose="020B0609070205080204" pitchFamily="49" charset="-128"/>
                          <a:ea typeface="ＭＳ ゴシック" panose="020B0609070205080204" pitchFamily="49" charset="-128"/>
                        </a:rPr>
                        <a:t>公営企業会計</a:t>
                      </a:r>
                      <a:endParaRPr kumimoji="1" lang="ja-JP" altLang="en-US" sz="105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修正前</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修正後</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差引</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増減内容</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r>
              <a:tr h="190500">
                <a:tc rowSpan="2">
                  <a:txBody>
                    <a:bodyPr/>
                    <a:lstStyle/>
                    <a:p>
                      <a:pPr algn="ctr"/>
                      <a:r>
                        <a:rPr kumimoji="1" lang="ja-JP" altLang="en-US" sz="900" dirty="0" smtClean="0">
                          <a:latin typeface="Meiryo UI" panose="020B0604030504040204" pitchFamily="50" charset="-128"/>
                          <a:ea typeface="Meiryo UI" panose="020B0604030504040204" pitchFamily="50" charset="-128"/>
                        </a:rPr>
                        <a:t>財産合計</a:t>
                      </a:r>
                      <a:endParaRPr kumimoji="1" lang="ja-JP" altLang="en-US" sz="9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900" b="0" u="none" dirty="0" smtClean="0">
                          <a:latin typeface="Meiryo UI" panose="020B0604030504040204" pitchFamily="50" charset="-128"/>
                          <a:ea typeface="Meiryo UI" panose="020B0604030504040204" pitchFamily="50" charset="-128"/>
                        </a:rPr>
                        <a:t>大阪府　　 　　　　　　　</a:t>
                      </a:r>
                      <a:r>
                        <a:rPr kumimoji="1" lang="ja-JP" altLang="en-US" sz="900" b="0" u="none" dirty="0" err="1" smtClean="0">
                          <a:latin typeface="Meiryo UI" panose="020B0604030504040204" pitchFamily="50" charset="-128"/>
                          <a:ea typeface="Meiryo UI" panose="020B0604030504040204" pitchFamily="50" charset="-128"/>
                        </a:rPr>
                        <a:t>ー</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noFill/>
                  </a:tcPr>
                </a:tc>
                <a:tc>
                  <a:txBody>
                    <a:bodyPr/>
                    <a:lstStyle/>
                    <a:p>
                      <a:pPr algn="l">
                        <a:lnSpc>
                          <a:spcPct val="100000"/>
                        </a:lnSpc>
                      </a:pPr>
                      <a:r>
                        <a:rPr kumimoji="1" lang="ja-JP" altLang="en-US" sz="900" b="0" u="none" dirty="0" smtClean="0">
                          <a:latin typeface="Meiryo UI" panose="020B0604030504040204" pitchFamily="50" charset="-128"/>
                          <a:ea typeface="Meiryo UI" panose="020B0604030504040204" pitchFamily="50" charset="-128"/>
                        </a:rPr>
                        <a:t>大阪府　        </a:t>
                      </a:r>
                      <a:r>
                        <a:rPr kumimoji="1" lang="en-US" altLang="ja-JP" sz="900" b="0" u="none" dirty="0" smtClean="0">
                          <a:latin typeface="Meiryo UI" panose="020B0604030504040204" pitchFamily="50" charset="-128"/>
                          <a:ea typeface="Meiryo UI" panose="020B0604030504040204" pitchFamily="50" charset="-128"/>
                        </a:rPr>
                        <a:t>4,878</a:t>
                      </a:r>
                      <a:r>
                        <a:rPr kumimoji="1" lang="ja-JP" altLang="en-US" sz="900" b="0" u="none" dirty="0" smtClean="0">
                          <a:latin typeface="Meiryo UI" panose="020B0604030504040204" pitchFamily="50" charset="-128"/>
                          <a:ea typeface="Meiryo UI" panose="020B0604030504040204" pitchFamily="50" charset="-128"/>
                        </a:rPr>
                        <a:t>億円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noFill/>
                  </a:tcPr>
                </a:tc>
                <a:tc>
                  <a:txBody>
                    <a:bodyPr/>
                    <a:lstStyle/>
                    <a:p>
                      <a:pPr algn="ctr"/>
                      <a:r>
                        <a:rPr kumimoji="1" lang="ja-JP" altLang="en-US" sz="900" b="0" u="none" dirty="0" smtClean="0">
                          <a:latin typeface="Meiryo UI" panose="020B0604030504040204" pitchFamily="50" charset="-128"/>
                          <a:ea typeface="Meiryo UI" panose="020B0604030504040204" pitchFamily="50" charset="-128"/>
                        </a:rPr>
                        <a:t>＋</a:t>
                      </a:r>
                      <a:r>
                        <a:rPr kumimoji="1" lang="en-US" altLang="ja-JP" sz="900" b="0" u="none" dirty="0" smtClean="0">
                          <a:latin typeface="Meiryo UI" panose="020B0604030504040204" pitchFamily="50" charset="-128"/>
                          <a:ea typeface="Meiryo UI" panose="020B0604030504040204" pitchFamily="50" charset="-128"/>
                        </a:rPr>
                        <a:t>4,878</a:t>
                      </a:r>
                      <a:r>
                        <a:rPr kumimoji="1" lang="ja-JP" altLang="en-US" sz="900" b="0" u="none" dirty="0" smtClean="0">
                          <a:latin typeface="Meiryo UI" panose="020B0604030504040204" pitchFamily="50" charset="-128"/>
                          <a:ea typeface="Meiryo UI" panose="020B0604030504040204" pitchFamily="50" charset="-128"/>
                        </a:rPr>
                        <a:t>億円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noFill/>
                  </a:tcPr>
                </a:tc>
                <a:tc rowSpan="2">
                  <a:txBody>
                    <a:bodyPr/>
                    <a:lstStyle/>
                    <a:p>
                      <a:pPr algn="l"/>
                      <a:r>
                        <a:rPr kumimoji="1" lang="ja-JP" altLang="en-US" sz="900" b="0" u="none" dirty="0" smtClean="0">
                          <a:latin typeface="Meiryo UI" panose="020B0604030504040204" pitchFamily="50" charset="-128"/>
                          <a:ea typeface="Meiryo UI" panose="020B0604030504040204" pitchFamily="50" charset="-128"/>
                        </a:rPr>
                        <a:t>〇水道事業及び工業用水道事業の事務分担</a:t>
                      </a:r>
                      <a:r>
                        <a:rPr kumimoji="1" lang="en-US" altLang="ja-JP" sz="900" b="0" u="none" dirty="0" smtClean="0">
                          <a:latin typeface="Meiryo UI" panose="020B0604030504040204" pitchFamily="50" charset="-128"/>
                          <a:ea typeface="Meiryo UI" panose="020B0604030504040204" pitchFamily="50" charset="-128"/>
                        </a:rPr>
                        <a:t>(</a:t>
                      </a:r>
                      <a:r>
                        <a:rPr kumimoji="1" lang="ja-JP" altLang="en-US" sz="900" b="0" u="none" dirty="0" smtClean="0">
                          <a:latin typeface="Meiryo UI" panose="020B0604030504040204" pitchFamily="50" charset="-128"/>
                          <a:ea typeface="Meiryo UI" panose="020B0604030504040204" pitchFamily="50" charset="-128"/>
                        </a:rPr>
                        <a:t>案</a:t>
                      </a:r>
                      <a:r>
                        <a:rPr kumimoji="1" lang="en-US" altLang="ja-JP" sz="900" b="0" u="none" dirty="0" smtClean="0">
                          <a:latin typeface="Meiryo UI" panose="020B0604030504040204" pitchFamily="50" charset="-128"/>
                          <a:ea typeface="Meiryo UI" panose="020B0604030504040204" pitchFamily="50" charset="-128"/>
                        </a:rPr>
                        <a:t>)</a:t>
                      </a:r>
                      <a:r>
                        <a:rPr kumimoji="1" lang="ja-JP" altLang="en-US" sz="900" b="0" u="none" dirty="0" smtClean="0">
                          <a:latin typeface="Meiryo UI" panose="020B0604030504040204" pitchFamily="50" charset="-128"/>
                          <a:ea typeface="Meiryo UI" panose="020B0604030504040204" pitchFamily="50" charset="-128"/>
                        </a:rPr>
                        <a:t>決定に伴う増減</a:t>
                      </a:r>
                      <a:endParaRPr kumimoji="1" lang="en-US" altLang="ja-JP" sz="900" b="0" u="none" dirty="0" smtClean="0">
                        <a:latin typeface="Meiryo UI" panose="020B0604030504040204" pitchFamily="50" charset="-128"/>
                        <a:ea typeface="Meiryo UI" panose="020B0604030504040204" pitchFamily="50" charset="-128"/>
                      </a:endParaRPr>
                    </a:p>
                    <a:p>
                      <a:pPr algn="l"/>
                      <a:r>
                        <a:rPr kumimoji="1" lang="ja-JP" altLang="en-US" sz="1000" b="0" u="none" dirty="0" smtClean="0">
                          <a:latin typeface="Meiryo UI" panose="020B0604030504040204" pitchFamily="50" charset="-128"/>
                          <a:ea typeface="Meiryo UI" panose="020B0604030504040204" pitchFamily="50" charset="-128"/>
                        </a:rPr>
                        <a:t>　</a:t>
                      </a:r>
                      <a:r>
                        <a:rPr kumimoji="1" lang="en-US" altLang="ja-JP" sz="1000" b="0" u="none" dirty="0" smtClean="0">
                          <a:latin typeface="Meiryo UI" panose="020B0604030504040204" pitchFamily="50" charset="-128"/>
                          <a:ea typeface="Meiryo UI" panose="020B0604030504040204" pitchFamily="50" charset="-128"/>
                        </a:rPr>
                        <a:t> </a:t>
                      </a:r>
                      <a:r>
                        <a:rPr kumimoji="1" lang="en-US" altLang="ja-JP" sz="800" b="0" u="none" dirty="0" smtClean="0">
                          <a:latin typeface="Meiryo UI" panose="020B0604030504040204" pitchFamily="50" charset="-128"/>
                          <a:ea typeface="Meiryo UI" panose="020B0604030504040204" pitchFamily="50" charset="-128"/>
                        </a:rPr>
                        <a:t>【</a:t>
                      </a:r>
                      <a:r>
                        <a:rPr kumimoji="1" lang="ja-JP" altLang="en-US" sz="800" b="0" u="none" dirty="0" smtClean="0">
                          <a:latin typeface="Meiryo UI" panose="020B0604030504040204" pitchFamily="50" charset="-128"/>
                          <a:ea typeface="Meiryo UI" panose="020B0604030504040204" pitchFamily="50" charset="-128"/>
                        </a:rPr>
                        <a:t>内訳</a:t>
                      </a:r>
                      <a:r>
                        <a:rPr kumimoji="1" lang="en-US" altLang="ja-JP" sz="800" b="0" u="none" dirty="0" smtClean="0">
                          <a:latin typeface="Meiryo UI" panose="020B0604030504040204" pitchFamily="50" charset="-128"/>
                          <a:ea typeface="Meiryo UI" panose="020B0604030504040204" pitchFamily="50" charset="-128"/>
                        </a:rPr>
                        <a:t>】</a:t>
                      </a:r>
                      <a:r>
                        <a:rPr kumimoji="1" lang="ja-JP" altLang="en-US" sz="800" b="0" u="none" dirty="0" smtClean="0">
                          <a:latin typeface="Meiryo UI" panose="020B0604030504040204" pitchFamily="50" charset="-128"/>
                          <a:ea typeface="Meiryo UI" panose="020B0604030504040204" pitchFamily="50" charset="-128"/>
                        </a:rPr>
                        <a:t>水道事業</a:t>
                      </a:r>
                      <a:r>
                        <a:rPr kumimoji="1" lang="en-US" altLang="ja-JP" sz="800" b="0" u="none" dirty="0" smtClean="0">
                          <a:latin typeface="Meiryo UI" panose="020B0604030504040204" pitchFamily="50" charset="-128"/>
                          <a:ea typeface="Meiryo UI" panose="020B0604030504040204" pitchFamily="50" charset="-128"/>
                        </a:rPr>
                        <a:t>:4,669</a:t>
                      </a:r>
                      <a:r>
                        <a:rPr kumimoji="1" lang="ja-JP" altLang="en-US" sz="800" b="0" u="none" dirty="0" smtClean="0">
                          <a:latin typeface="Meiryo UI" panose="020B0604030504040204" pitchFamily="50" charset="-128"/>
                          <a:ea typeface="Meiryo UI" panose="020B0604030504040204" pitchFamily="50" charset="-128"/>
                        </a:rPr>
                        <a:t>億円、工業用水道事業</a:t>
                      </a:r>
                      <a:r>
                        <a:rPr kumimoji="1" lang="en-US" altLang="ja-JP" sz="800" b="0" u="none" dirty="0" smtClean="0">
                          <a:latin typeface="Meiryo UI" panose="020B0604030504040204" pitchFamily="50" charset="-128"/>
                          <a:ea typeface="Meiryo UI" panose="020B0604030504040204" pitchFamily="50" charset="-128"/>
                        </a:rPr>
                        <a:t>:209</a:t>
                      </a:r>
                      <a:r>
                        <a:rPr kumimoji="1" lang="ja-JP" altLang="en-US" sz="800" b="0" u="none" dirty="0" smtClean="0">
                          <a:latin typeface="Meiryo UI" panose="020B0604030504040204" pitchFamily="50" charset="-128"/>
                          <a:ea typeface="Meiryo UI" panose="020B0604030504040204" pitchFamily="50" charset="-128"/>
                        </a:rPr>
                        <a:t>億円</a:t>
                      </a:r>
                      <a:endParaRPr kumimoji="1" lang="en-US" altLang="ja-JP" sz="800" b="0" u="none" dirty="0" smtClean="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90500">
                <a:tc vMerge="1">
                  <a:txBody>
                    <a:bodyPr/>
                    <a:lstStyle/>
                    <a:p>
                      <a:endParaRPr kumimoji="1" lang="ja-JP" altLang="en-US"/>
                    </a:p>
                  </a:txBody>
                  <a:tcPr/>
                </a:tc>
                <a:tc>
                  <a:txBody>
                    <a:bodyPr/>
                    <a:lstStyle/>
                    <a:p>
                      <a:pPr algn="l"/>
                      <a:r>
                        <a:rPr kumimoji="1" lang="ja-JP" altLang="en-US" sz="900" b="0" u="none" dirty="0" smtClean="0">
                          <a:latin typeface="Meiryo UI" panose="020B0604030504040204" pitchFamily="50" charset="-128"/>
                          <a:ea typeface="Meiryo UI" panose="020B0604030504040204" pitchFamily="50" charset="-128"/>
                        </a:rPr>
                        <a:t>その他　   １兆</a:t>
                      </a:r>
                      <a:r>
                        <a:rPr kumimoji="1" lang="en-US" altLang="ja-JP" sz="900" b="0" u="none" dirty="0" smtClean="0">
                          <a:latin typeface="Meiryo UI" panose="020B0604030504040204" pitchFamily="50" charset="-128"/>
                          <a:ea typeface="Meiryo UI" panose="020B0604030504040204" pitchFamily="50" charset="-128"/>
                        </a:rPr>
                        <a:t>8,634</a:t>
                      </a:r>
                      <a:r>
                        <a:rPr kumimoji="1" lang="ja-JP" altLang="en-US" sz="900" b="0" u="none" dirty="0" smtClean="0">
                          <a:latin typeface="Meiryo UI" panose="020B0604030504040204" pitchFamily="50" charset="-128"/>
                          <a:ea typeface="Meiryo UI" panose="020B0604030504040204" pitchFamily="50" charset="-128"/>
                        </a:rPr>
                        <a:t>億円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100000"/>
                        </a:lnSpc>
                      </a:pPr>
                      <a:r>
                        <a:rPr kumimoji="1" lang="ja-JP" altLang="en-US" sz="900" b="0" u="none" dirty="0" smtClean="0">
                          <a:latin typeface="Meiryo UI" panose="020B0604030504040204" pitchFamily="50" charset="-128"/>
                          <a:ea typeface="Meiryo UI" panose="020B0604030504040204" pitchFamily="50" charset="-128"/>
                        </a:rPr>
                        <a:t>その他   　 </a:t>
                      </a:r>
                      <a:r>
                        <a:rPr kumimoji="1" lang="en-US" altLang="ja-JP" sz="900" b="0" u="none" dirty="0" smtClean="0">
                          <a:latin typeface="Meiryo UI" panose="020B0604030504040204" pitchFamily="50" charset="-128"/>
                          <a:ea typeface="Meiryo UI" panose="020B0604030504040204" pitchFamily="50" charset="-128"/>
                        </a:rPr>
                        <a:t>1</a:t>
                      </a:r>
                      <a:r>
                        <a:rPr kumimoji="1" lang="ja-JP" altLang="en-US" sz="900" b="0" u="none" dirty="0" smtClean="0">
                          <a:latin typeface="Meiryo UI" panose="020B0604030504040204" pitchFamily="50" charset="-128"/>
                          <a:ea typeface="Meiryo UI" panose="020B0604030504040204" pitchFamily="50" charset="-128"/>
                        </a:rPr>
                        <a:t>兆</a:t>
                      </a:r>
                      <a:r>
                        <a:rPr kumimoji="1" lang="en-US" altLang="ja-JP" sz="900" b="0" u="none" dirty="0" smtClean="0">
                          <a:latin typeface="Meiryo UI" panose="020B0604030504040204" pitchFamily="50" charset="-128"/>
                          <a:ea typeface="Meiryo UI" panose="020B0604030504040204" pitchFamily="50" charset="-128"/>
                        </a:rPr>
                        <a:t>3,756</a:t>
                      </a:r>
                      <a:r>
                        <a:rPr kumimoji="1" lang="ja-JP" altLang="en-US" sz="900" b="0" u="none" dirty="0" smtClean="0">
                          <a:latin typeface="Meiryo UI" panose="020B0604030504040204" pitchFamily="50" charset="-128"/>
                          <a:ea typeface="Meiryo UI" panose="020B0604030504040204" pitchFamily="50" charset="-128"/>
                        </a:rPr>
                        <a:t>億円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u="none" dirty="0" smtClean="0">
                          <a:latin typeface="Meiryo UI" panose="020B0604030504040204" pitchFamily="50" charset="-128"/>
                          <a:ea typeface="Meiryo UI" panose="020B0604030504040204" pitchFamily="50" charset="-128"/>
                        </a:rPr>
                        <a:t>▲</a:t>
                      </a:r>
                      <a:r>
                        <a:rPr kumimoji="1" lang="en-US" altLang="ja-JP" sz="900" b="0" u="none" dirty="0" smtClean="0">
                          <a:latin typeface="Meiryo UI" panose="020B0604030504040204" pitchFamily="50" charset="-128"/>
                          <a:ea typeface="Meiryo UI" panose="020B0604030504040204" pitchFamily="50" charset="-128"/>
                        </a:rPr>
                        <a:t>4,878</a:t>
                      </a:r>
                      <a:r>
                        <a:rPr kumimoji="1" lang="ja-JP" altLang="en-US" sz="900" b="0" u="none" dirty="0" smtClean="0">
                          <a:latin typeface="Meiryo UI" panose="020B0604030504040204" pitchFamily="50" charset="-128"/>
                          <a:ea typeface="Meiryo UI" panose="020B0604030504040204" pitchFamily="50" charset="-128"/>
                        </a:rPr>
                        <a:t>億円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r>
              <a:tr h="240268">
                <a:tc rowSpan="2">
                  <a:txBody>
                    <a:bodyPr/>
                    <a:lstStyle/>
                    <a:p>
                      <a:pPr algn="ctr"/>
                      <a:r>
                        <a:rPr kumimoji="1" lang="ja-JP" altLang="en-US" sz="900" dirty="0" smtClean="0">
                          <a:latin typeface="Meiryo UI" panose="020B0604030504040204" pitchFamily="50" charset="-128"/>
                          <a:ea typeface="Meiryo UI" panose="020B0604030504040204" pitchFamily="50" charset="-128"/>
                        </a:rPr>
                        <a:t>債務負担行為</a:t>
                      </a:r>
                      <a:endParaRPr kumimoji="1" lang="ja-JP" altLang="en-US" sz="9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900" b="0" u="none" dirty="0" smtClean="0">
                          <a:latin typeface="Meiryo UI" panose="020B0604030504040204" pitchFamily="50" charset="-128"/>
                          <a:ea typeface="Meiryo UI" panose="020B0604030504040204" pitchFamily="50" charset="-128"/>
                        </a:rPr>
                        <a:t>大阪府　　 　　　　　　　</a:t>
                      </a:r>
                      <a:r>
                        <a:rPr kumimoji="1" lang="ja-JP" altLang="en-US" sz="900" b="0" u="none" dirty="0" err="1" smtClean="0">
                          <a:latin typeface="Meiryo UI" panose="020B0604030504040204" pitchFamily="50" charset="-128"/>
                          <a:ea typeface="Meiryo UI" panose="020B0604030504040204" pitchFamily="50" charset="-128"/>
                        </a:rPr>
                        <a:t>ー</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noFill/>
                  </a:tcPr>
                </a:tc>
                <a:tc>
                  <a:txBody>
                    <a:bodyPr/>
                    <a:lstStyle/>
                    <a:p>
                      <a:pPr algn="l">
                        <a:lnSpc>
                          <a:spcPct val="100000"/>
                        </a:lnSpc>
                      </a:pPr>
                      <a:r>
                        <a:rPr kumimoji="1" lang="ja-JP" altLang="en-US" sz="900" b="0" u="none" dirty="0" smtClean="0">
                          <a:latin typeface="Meiryo UI" panose="020B0604030504040204" pitchFamily="50" charset="-128"/>
                          <a:ea typeface="Meiryo UI" panose="020B0604030504040204" pitchFamily="50" charset="-128"/>
                        </a:rPr>
                        <a:t>大阪府　           </a:t>
                      </a:r>
                      <a:r>
                        <a:rPr kumimoji="1" lang="en-US" altLang="ja-JP" sz="900" b="0" u="none" dirty="0" smtClean="0">
                          <a:latin typeface="Meiryo UI" panose="020B0604030504040204" pitchFamily="50" charset="-128"/>
                          <a:ea typeface="Meiryo UI" panose="020B0604030504040204" pitchFamily="50" charset="-128"/>
                        </a:rPr>
                        <a:t>710</a:t>
                      </a:r>
                      <a:r>
                        <a:rPr kumimoji="1" lang="ja-JP" altLang="en-US" sz="900" b="0" u="none" dirty="0" smtClean="0">
                          <a:latin typeface="Meiryo UI" panose="020B0604030504040204" pitchFamily="50" charset="-128"/>
                          <a:ea typeface="Meiryo UI" panose="020B0604030504040204" pitchFamily="50" charset="-128"/>
                        </a:rPr>
                        <a:t>億円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noFill/>
                  </a:tcPr>
                </a:tc>
                <a:tc>
                  <a:txBody>
                    <a:bodyPr/>
                    <a:lstStyle/>
                    <a:p>
                      <a:pPr algn="ctr"/>
                      <a:r>
                        <a:rPr kumimoji="1" lang="ja-JP" altLang="en-US" sz="900" b="0" u="none" dirty="0" smtClean="0">
                          <a:latin typeface="Meiryo UI" panose="020B0604030504040204" pitchFamily="50" charset="-128"/>
                          <a:ea typeface="Meiryo UI" panose="020B0604030504040204" pitchFamily="50" charset="-128"/>
                        </a:rPr>
                        <a:t>  ＋</a:t>
                      </a:r>
                      <a:r>
                        <a:rPr kumimoji="1" lang="en-US" altLang="ja-JP" sz="900" b="0" u="none" dirty="0" smtClean="0">
                          <a:latin typeface="Meiryo UI" panose="020B0604030504040204" pitchFamily="50" charset="-128"/>
                          <a:ea typeface="Meiryo UI" panose="020B0604030504040204" pitchFamily="50" charset="-128"/>
                        </a:rPr>
                        <a:t>710</a:t>
                      </a:r>
                      <a:r>
                        <a:rPr kumimoji="1" lang="ja-JP" altLang="en-US" sz="900" b="0" u="none" dirty="0" smtClean="0">
                          <a:latin typeface="Meiryo UI" panose="020B0604030504040204" pitchFamily="50" charset="-128"/>
                          <a:ea typeface="Meiryo UI" panose="020B0604030504040204" pitchFamily="50" charset="-128"/>
                        </a:rPr>
                        <a:t>億円</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noFill/>
                  </a:tcPr>
                </a:tc>
                <a:tc rowSpan="2">
                  <a:txBody>
                    <a:bodyPr/>
                    <a:lstStyle/>
                    <a:p>
                      <a:pPr algn="l"/>
                      <a:r>
                        <a:rPr kumimoji="1" lang="ja-JP" altLang="en-US" sz="900" b="0" u="none" dirty="0" smtClean="0">
                          <a:latin typeface="Meiryo UI" panose="020B0604030504040204" pitchFamily="50" charset="-128"/>
                          <a:ea typeface="Meiryo UI" panose="020B0604030504040204" pitchFamily="50" charset="-128"/>
                        </a:rPr>
                        <a:t>〇水道事業及び工業用水道事業の事務分担</a:t>
                      </a:r>
                      <a:r>
                        <a:rPr kumimoji="1" lang="en-US" altLang="ja-JP" sz="900" b="0" u="none" dirty="0" smtClean="0">
                          <a:latin typeface="Meiryo UI" panose="020B0604030504040204" pitchFamily="50" charset="-128"/>
                          <a:ea typeface="Meiryo UI" panose="020B0604030504040204" pitchFamily="50" charset="-128"/>
                        </a:rPr>
                        <a:t>(</a:t>
                      </a:r>
                      <a:r>
                        <a:rPr kumimoji="1" lang="ja-JP" altLang="en-US" sz="900" b="0" u="none" dirty="0" smtClean="0">
                          <a:latin typeface="Meiryo UI" panose="020B0604030504040204" pitchFamily="50" charset="-128"/>
                          <a:ea typeface="Meiryo UI" panose="020B0604030504040204" pitchFamily="50" charset="-128"/>
                        </a:rPr>
                        <a:t>案</a:t>
                      </a:r>
                      <a:r>
                        <a:rPr kumimoji="1" lang="en-US" altLang="ja-JP" sz="900" b="0" u="none" dirty="0" smtClean="0">
                          <a:latin typeface="Meiryo UI" panose="020B0604030504040204" pitchFamily="50" charset="-128"/>
                          <a:ea typeface="Meiryo UI" panose="020B0604030504040204" pitchFamily="50" charset="-128"/>
                        </a:rPr>
                        <a:t>)</a:t>
                      </a:r>
                      <a:r>
                        <a:rPr kumimoji="1" lang="ja-JP" altLang="en-US" sz="900" b="0" u="none" dirty="0" smtClean="0">
                          <a:latin typeface="Meiryo UI" panose="020B0604030504040204" pitchFamily="50" charset="-128"/>
                          <a:ea typeface="Meiryo UI" panose="020B0604030504040204" pitchFamily="50" charset="-128"/>
                        </a:rPr>
                        <a:t>決定に伴う増減</a:t>
                      </a:r>
                      <a:endParaRPr kumimoji="1" lang="en-US" altLang="ja-JP" sz="900" b="0" u="none" dirty="0" smtClean="0">
                        <a:latin typeface="Meiryo UI" panose="020B0604030504040204" pitchFamily="50" charset="-128"/>
                        <a:ea typeface="Meiryo UI" panose="020B0604030504040204" pitchFamily="50" charset="-128"/>
                      </a:endParaRPr>
                    </a:p>
                    <a:p>
                      <a:pPr algn="l"/>
                      <a:r>
                        <a:rPr kumimoji="1" lang="en-US" altLang="ja-JP" sz="900" b="0" u="none" dirty="0" smtClean="0">
                          <a:latin typeface="Meiryo UI" panose="020B0604030504040204" pitchFamily="50" charset="-128"/>
                          <a:ea typeface="Meiryo UI" panose="020B0604030504040204" pitchFamily="50" charset="-128"/>
                        </a:rPr>
                        <a:t> </a:t>
                      </a:r>
                      <a:r>
                        <a:rPr kumimoji="1" lang="ja-JP" altLang="en-US" sz="900" b="0" u="none" dirty="0" smtClean="0">
                          <a:latin typeface="Meiryo UI" panose="020B0604030504040204" pitchFamily="50" charset="-128"/>
                          <a:ea typeface="Meiryo UI" panose="020B0604030504040204" pitchFamily="50" charset="-128"/>
                        </a:rPr>
                        <a:t>　</a:t>
                      </a:r>
                      <a:r>
                        <a:rPr kumimoji="1" lang="en-US" altLang="ja-JP" sz="800" b="0" u="none" dirty="0" smtClean="0">
                          <a:latin typeface="Meiryo UI" panose="020B0604030504040204" pitchFamily="50" charset="-128"/>
                          <a:ea typeface="Meiryo UI" panose="020B0604030504040204" pitchFamily="50" charset="-128"/>
                        </a:rPr>
                        <a:t>【</a:t>
                      </a:r>
                      <a:r>
                        <a:rPr kumimoji="1" lang="ja-JP" altLang="en-US" sz="800" b="0" u="none" dirty="0" smtClean="0">
                          <a:latin typeface="Meiryo UI" panose="020B0604030504040204" pitchFamily="50" charset="-128"/>
                          <a:ea typeface="Meiryo UI" panose="020B0604030504040204" pitchFamily="50" charset="-128"/>
                        </a:rPr>
                        <a:t>内訳</a:t>
                      </a:r>
                      <a:r>
                        <a:rPr kumimoji="1" lang="en-US" altLang="ja-JP" sz="800" b="0" u="none" dirty="0" smtClean="0">
                          <a:latin typeface="Meiryo UI" panose="020B0604030504040204" pitchFamily="50" charset="-128"/>
                          <a:ea typeface="Meiryo UI" panose="020B0604030504040204" pitchFamily="50" charset="-128"/>
                        </a:rPr>
                        <a:t>】</a:t>
                      </a:r>
                      <a:r>
                        <a:rPr kumimoji="1" lang="ja-JP" altLang="en-US" sz="800" b="0" u="none" dirty="0" smtClean="0">
                          <a:latin typeface="Meiryo UI" panose="020B0604030504040204" pitchFamily="50" charset="-128"/>
                          <a:ea typeface="Meiryo UI" panose="020B0604030504040204" pitchFamily="50" charset="-128"/>
                        </a:rPr>
                        <a:t>水道事業</a:t>
                      </a:r>
                      <a:r>
                        <a:rPr kumimoji="1" lang="en-US" altLang="ja-JP" sz="800" b="0" u="none" dirty="0" smtClean="0">
                          <a:latin typeface="Meiryo UI" panose="020B0604030504040204" pitchFamily="50" charset="-128"/>
                          <a:ea typeface="Meiryo UI" panose="020B0604030504040204" pitchFamily="50" charset="-128"/>
                        </a:rPr>
                        <a:t>:688</a:t>
                      </a:r>
                      <a:r>
                        <a:rPr kumimoji="1" lang="ja-JP" altLang="en-US" sz="800" b="0" u="none" dirty="0" smtClean="0">
                          <a:latin typeface="Meiryo UI" panose="020B0604030504040204" pitchFamily="50" charset="-128"/>
                          <a:ea typeface="Meiryo UI" panose="020B0604030504040204" pitchFamily="50" charset="-128"/>
                        </a:rPr>
                        <a:t>億円、工業用水道事業</a:t>
                      </a:r>
                      <a:r>
                        <a:rPr kumimoji="1" lang="en-US" altLang="ja-JP" sz="800" b="0" u="none" dirty="0" smtClean="0">
                          <a:latin typeface="Meiryo UI" panose="020B0604030504040204" pitchFamily="50" charset="-128"/>
                          <a:ea typeface="Meiryo UI" panose="020B0604030504040204" pitchFamily="50" charset="-128"/>
                        </a:rPr>
                        <a:t>:22</a:t>
                      </a:r>
                      <a:r>
                        <a:rPr kumimoji="1" lang="ja-JP" altLang="en-US" sz="800" b="0" u="none" dirty="0" smtClean="0">
                          <a:latin typeface="Meiryo UI" panose="020B0604030504040204" pitchFamily="50" charset="-128"/>
                          <a:ea typeface="Meiryo UI" panose="020B0604030504040204" pitchFamily="50" charset="-128"/>
                        </a:rPr>
                        <a:t>億円</a:t>
                      </a:r>
                      <a:endParaRPr kumimoji="1" lang="en-US" altLang="ja-JP" sz="800" b="0" u="none" dirty="0" smtClean="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40268">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900" b="0" u="none" dirty="0" smtClean="0">
                          <a:latin typeface="Meiryo UI" panose="020B0604030504040204" pitchFamily="50" charset="-128"/>
                          <a:ea typeface="Meiryo UI" panose="020B0604030504040204" pitchFamily="50" charset="-128"/>
                        </a:rPr>
                        <a:t>その他　         </a:t>
                      </a:r>
                      <a:r>
                        <a:rPr kumimoji="1" lang="en-US" altLang="ja-JP" sz="900" b="0" u="none" dirty="0" smtClean="0">
                          <a:latin typeface="Meiryo UI" panose="020B0604030504040204" pitchFamily="50" charset="-128"/>
                          <a:ea typeface="Meiryo UI" panose="020B0604030504040204" pitchFamily="50" charset="-128"/>
                        </a:rPr>
                        <a:t>1,608</a:t>
                      </a:r>
                      <a:r>
                        <a:rPr kumimoji="1" lang="ja-JP" altLang="en-US" sz="900" b="0" u="none" dirty="0" smtClean="0">
                          <a:latin typeface="Meiryo UI" panose="020B0604030504040204" pitchFamily="50" charset="-128"/>
                          <a:ea typeface="Meiryo UI" panose="020B0604030504040204" pitchFamily="50" charset="-128"/>
                        </a:rPr>
                        <a:t>億円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100000"/>
                        </a:lnSpc>
                      </a:pPr>
                      <a:r>
                        <a:rPr kumimoji="1" lang="ja-JP" altLang="en-US" sz="900" b="0" u="none" dirty="0" smtClean="0">
                          <a:latin typeface="Meiryo UI" panose="020B0604030504040204" pitchFamily="50" charset="-128"/>
                          <a:ea typeface="Meiryo UI" panose="020B0604030504040204" pitchFamily="50" charset="-128"/>
                        </a:rPr>
                        <a:t>その他   　         </a:t>
                      </a:r>
                      <a:r>
                        <a:rPr kumimoji="1" lang="en-US" altLang="ja-JP" sz="900" b="0" u="none" dirty="0" smtClean="0">
                          <a:latin typeface="Meiryo UI" panose="020B0604030504040204" pitchFamily="50" charset="-128"/>
                          <a:ea typeface="Meiryo UI" panose="020B0604030504040204" pitchFamily="50" charset="-128"/>
                        </a:rPr>
                        <a:t>898</a:t>
                      </a:r>
                      <a:r>
                        <a:rPr kumimoji="1" lang="ja-JP" altLang="en-US" sz="900" b="0" u="none" dirty="0" smtClean="0">
                          <a:latin typeface="Meiryo UI" panose="020B0604030504040204" pitchFamily="50" charset="-128"/>
                          <a:ea typeface="Meiryo UI" panose="020B0604030504040204" pitchFamily="50" charset="-128"/>
                        </a:rPr>
                        <a:t>億円</a:t>
                      </a:r>
                      <a:endParaRPr kumimoji="1" lang="ja-JP" altLang="en-US" sz="90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u="none" dirty="0" smtClean="0">
                          <a:latin typeface="Meiryo UI" panose="020B0604030504040204" pitchFamily="50" charset="-128"/>
                          <a:ea typeface="Meiryo UI" panose="020B0604030504040204" pitchFamily="50" charset="-128"/>
                        </a:rPr>
                        <a:t>  ▲</a:t>
                      </a:r>
                      <a:r>
                        <a:rPr kumimoji="1" lang="en-US" altLang="ja-JP" sz="900" b="0" u="none" dirty="0" smtClean="0">
                          <a:latin typeface="Meiryo UI" panose="020B0604030504040204" pitchFamily="50" charset="-128"/>
                          <a:ea typeface="Meiryo UI" panose="020B0604030504040204" pitchFamily="50" charset="-128"/>
                        </a:rPr>
                        <a:t>710</a:t>
                      </a:r>
                      <a:r>
                        <a:rPr kumimoji="1" lang="ja-JP" altLang="en-US" sz="900" b="0" u="none" dirty="0" smtClean="0">
                          <a:latin typeface="Meiryo UI" panose="020B0604030504040204" pitchFamily="50" charset="-128"/>
                          <a:ea typeface="Meiryo UI" panose="020B0604030504040204" pitchFamily="50" charset="-128"/>
                        </a:rPr>
                        <a:t>億円</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r>
            </a:tbl>
          </a:graphicData>
        </a:graphic>
      </p:graphicFrame>
    </p:spTree>
    <p:extLst>
      <p:ext uri="{BB962C8B-B14F-4D97-AF65-F5344CB8AC3E}">
        <p14:creationId xmlns:p14="http://schemas.microsoft.com/office/powerpoint/2010/main" val="1586830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143178572"/>
              </p:ext>
            </p:extLst>
          </p:nvPr>
        </p:nvGraphicFramePr>
        <p:xfrm>
          <a:off x="323234" y="874217"/>
          <a:ext cx="9284216" cy="5867151"/>
        </p:xfrm>
        <a:graphic>
          <a:graphicData uri="http://schemas.openxmlformats.org/drawingml/2006/table">
            <a:tbl>
              <a:tblPr firstRow="1" bandRow="1">
                <a:tableStyleId>{5940675A-B579-460E-94D1-54222C63F5DA}</a:tableStyleId>
              </a:tblPr>
              <a:tblGrid>
                <a:gridCol w="9284216"/>
              </a:tblGrid>
              <a:tr h="385560">
                <a:tc>
                  <a:txBody>
                    <a:bodyPr/>
                    <a:lstStyle/>
                    <a:p>
                      <a:pPr algn="ctr"/>
                      <a:r>
                        <a:rPr kumimoji="1" lang="ja-JP" altLang="en-US" sz="1500" b="1" dirty="0" smtClean="0">
                          <a:latin typeface="Meiryo UI" panose="020B0604030504040204" pitchFamily="50" charset="-128"/>
                          <a:ea typeface="Meiryo UI" panose="020B0604030504040204" pitchFamily="50" charset="-128"/>
                        </a:rPr>
                        <a:t>修　正　概　要</a:t>
                      </a:r>
                      <a:endParaRPr kumimoji="1" lang="ja-JP" altLang="en-US" sz="1500" b="1" dirty="0">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r>
              <a:tr h="5481591">
                <a:tc>
                  <a:txBody>
                    <a:bodyPr/>
                    <a:lstStyle/>
                    <a:p>
                      <a:endParaRPr kumimoji="1" lang="en-US" altLang="ja-JP" sz="500" dirty="0" smtClean="0">
                        <a:latin typeface="ＭＳ ゴシック" panose="020B0609070205080204" pitchFamily="49" charset="-128"/>
                        <a:ea typeface="ＭＳ ゴシック" panose="020B0609070205080204" pitchFamily="49" charset="-128"/>
                      </a:endParaRPr>
                    </a:p>
                    <a:p>
                      <a:r>
                        <a:rPr kumimoji="1" lang="ja-JP" altLang="en-US" sz="1400" dirty="0" smtClean="0">
                          <a:latin typeface="HGPｺﾞｼｯｸE" panose="020B0900000000000000" pitchFamily="50" charset="-128"/>
                          <a:ea typeface="HGPｺﾞｼｯｸE" panose="020B0900000000000000" pitchFamily="50" charset="-128"/>
                        </a:rPr>
                        <a:t>◆　修正のポイント</a:t>
                      </a:r>
                      <a:endParaRPr kumimoji="1" lang="en-US" altLang="ja-JP" sz="1400" b="1" dirty="0" smtClean="0">
                        <a:latin typeface="HGPｺﾞｼｯｸE" panose="020B0900000000000000" pitchFamily="50" charset="-128"/>
                        <a:ea typeface="HGPｺﾞｼｯｸE" panose="020B0900000000000000" pitchFamily="50" charset="-128"/>
                      </a:endParaRPr>
                    </a:p>
                    <a:p>
                      <a:endParaRPr kumimoji="1" lang="en-US" altLang="ja-JP" sz="500" b="1" dirty="0" smtClean="0">
                        <a:latin typeface="ＭＳ ゴシック" panose="020B0609070205080204" pitchFamily="49" charset="-128"/>
                        <a:ea typeface="ＭＳ ゴシック" panose="020B0609070205080204" pitchFamily="49" charset="-128"/>
                      </a:endParaRPr>
                    </a:p>
                    <a:p>
                      <a:r>
                        <a:rPr lang="ja-JP" altLang="en-US" sz="1200" b="1" dirty="0" smtClean="0">
                          <a:latin typeface="ＭＳ ゴシック" panose="020B0609070205080204" pitchFamily="49" charset="-128"/>
                          <a:ea typeface="ＭＳ ゴシック" panose="020B0609070205080204" pitchFamily="49" charset="-128"/>
                        </a:rPr>
                        <a:t>　（１）財政調整財源の配分割合</a:t>
                      </a:r>
                      <a:r>
                        <a:rPr lang="ja-JP" altLang="en-US" sz="1000" b="0" dirty="0" smtClean="0">
                          <a:latin typeface="Meiryo UI" panose="020B0604030504040204" pitchFamily="50" charset="-128"/>
                          <a:ea typeface="Meiryo UI" panose="020B0604030504040204" pitchFamily="50" charset="-128"/>
                        </a:rPr>
                        <a:t>＜「参考</a:t>
                      </a:r>
                      <a:r>
                        <a:rPr lang="ja-JP" altLang="en-US" sz="1000" b="0" dirty="0" err="1" smtClean="0">
                          <a:latin typeface="Meiryo UI" panose="020B0604030504040204" pitchFamily="50" charset="-128"/>
                          <a:ea typeface="Meiryo UI" panose="020B0604030504040204" pitchFamily="50" charset="-128"/>
                        </a:rPr>
                        <a:t>ー</a:t>
                      </a:r>
                      <a:r>
                        <a:rPr lang="ja-JP" altLang="en-US" sz="1000" b="0" dirty="0" smtClean="0">
                          <a:latin typeface="Meiryo UI" panose="020B0604030504040204" pitchFamily="50" charset="-128"/>
                          <a:ea typeface="Meiryo UI" panose="020B0604030504040204" pitchFamily="50" charset="-128"/>
                        </a:rPr>
                        <a:t>８」、「参考</a:t>
                      </a:r>
                      <a:r>
                        <a:rPr lang="ja-JP" altLang="en-US" sz="1000" b="0" dirty="0" err="1" smtClean="0">
                          <a:latin typeface="Meiryo UI" panose="020B0604030504040204" pitchFamily="50" charset="-128"/>
                          <a:ea typeface="Meiryo UI" panose="020B0604030504040204" pitchFamily="50" charset="-128"/>
                        </a:rPr>
                        <a:t>ー</a:t>
                      </a:r>
                      <a:r>
                        <a:rPr lang="ja-JP" altLang="en-US" sz="1000" b="0" dirty="0" smtClean="0">
                          <a:latin typeface="Meiryo UI" panose="020B0604030504040204" pitchFamily="50" charset="-128"/>
                          <a:ea typeface="Meiryo UI" panose="020B0604030504040204" pitchFamily="50" charset="-128"/>
                        </a:rPr>
                        <a:t>９」を参照＞</a:t>
                      </a:r>
                      <a:r>
                        <a:rPr lang="ja-JP" altLang="en-US" sz="1000" dirty="0" smtClean="0">
                          <a:latin typeface="Meiryo UI" panose="020B0604030504040204" pitchFamily="50" charset="-128"/>
                          <a:ea typeface="Meiryo UI" panose="020B0604030504040204" pitchFamily="50" charset="-128"/>
                        </a:rPr>
                        <a:t>　</a:t>
                      </a:r>
                      <a:r>
                        <a:rPr lang="ja-JP" altLang="en-US" sz="1200" b="1" dirty="0" smtClean="0">
                          <a:latin typeface="ＭＳ ゴシック" panose="020B0609070205080204" pitchFamily="49" charset="-128"/>
                          <a:ea typeface="ＭＳ ゴシック" panose="020B0609070205080204" pitchFamily="49" charset="-128"/>
                        </a:rPr>
                        <a:t>　</a:t>
                      </a: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endParaRPr lang="en-US" altLang="ja-JP" sz="3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○河川事業の一部の事務分担</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案</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が特別区から大阪府に変更したこと等に伴い、特別区と大阪府の必要財政調整額が変わったことにより、</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特別区と大阪府の配分割合が変更</a:t>
                      </a:r>
                      <a:endParaRPr lang="en-US" altLang="ja-JP" sz="1100" dirty="0" smtClean="0">
                        <a:latin typeface="Meiryo UI" panose="020B0604030504040204" pitchFamily="50" charset="-128"/>
                        <a:ea typeface="Meiryo UI" panose="020B0604030504040204" pitchFamily="50" charset="-128"/>
                      </a:endParaRPr>
                    </a:p>
                    <a:p>
                      <a:pPr>
                        <a:lnSpc>
                          <a:spcPts val="300"/>
                        </a:lnSpc>
                      </a:pP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pPr lvl="0">
                        <a:defRPr/>
                      </a:pPr>
                      <a:r>
                        <a:rPr lang="ja-JP" altLang="en-US" sz="1200" dirty="0" smtClean="0">
                          <a:latin typeface="Meiryo UI" panose="020B0604030504040204" pitchFamily="50" charset="-128"/>
                          <a:ea typeface="Meiryo UI" panose="020B0604030504040204" pitchFamily="50" charset="-128"/>
                        </a:rPr>
                        <a:t>　</a:t>
                      </a:r>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r>
                        <a:rPr lang="ja-JP" altLang="en-US" sz="1200" b="1" dirty="0" smtClean="0">
                          <a:latin typeface="ＭＳ ゴシック" panose="020B0609070205080204" pitchFamily="49" charset="-128"/>
                          <a:ea typeface="ＭＳ ゴシック" panose="020B0609070205080204" pitchFamily="49" charset="-128"/>
                        </a:rPr>
                        <a:t>　（２）目的税交付金の配分割合</a:t>
                      </a:r>
                      <a:r>
                        <a:rPr lang="ja-JP" altLang="en-US" sz="1000" b="0" dirty="0" smtClean="0">
                          <a:latin typeface="Meiryo UI" panose="020B0604030504040204" pitchFamily="50" charset="-128"/>
                          <a:ea typeface="Meiryo UI" panose="020B0604030504040204" pitchFamily="50" charset="-128"/>
                        </a:rPr>
                        <a:t>＜「参考</a:t>
                      </a:r>
                      <a:r>
                        <a:rPr lang="ja-JP" altLang="en-US" sz="1000" b="0" dirty="0" err="1" smtClean="0">
                          <a:latin typeface="Meiryo UI" panose="020B0604030504040204" pitchFamily="50" charset="-128"/>
                          <a:ea typeface="Meiryo UI" panose="020B0604030504040204" pitchFamily="50" charset="-128"/>
                        </a:rPr>
                        <a:t>ー</a:t>
                      </a:r>
                      <a:r>
                        <a:rPr lang="ja-JP" altLang="en-US" sz="1000" b="0" dirty="0" smtClean="0">
                          <a:latin typeface="Meiryo UI" panose="020B0604030504040204" pitchFamily="50" charset="-128"/>
                          <a:ea typeface="Meiryo UI" panose="020B0604030504040204" pitchFamily="50" charset="-128"/>
                        </a:rPr>
                        <a:t>１０」を参照＞</a:t>
                      </a:r>
                      <a:endParaRPr lang="en-US" altLang="ja-JP" sz="1000" b="0" dirty="0" smtClean="0">
                        <a:latin typeface="Meiryo UI" panose="020B0604030504040204" pitchFamily="50" charset="-128"/>
                        <a:ea typeface="Meiryo UI" panose="020B0604030504040204" pitchFamily="50" charset="-128"/>
                      </a:endParaRPr>
                    </a:p>
                    <a:p>
                      <a:pPr>
                        <a:defRPr/>
                      </a:pPr>
                      <a:endParaRPr lang="en-US" altLang="ja-JP" sz="300" dirty="0" smtClean="0">
                        <a:latin typeface="Meiryo UI" panose="020B0604030504040204" pitchFamily="50" charset="-128"/>
                        <a:ea typeface="Meiryo UI" panose="020B0604030504040204" pitchFamily="50" charset="-128"/>
                      </a:endParaRPr>
                    </a:p>
                    <a:p>
                      <a:pPr>
                        <a:defRPr/>
                      </a:pPr>
                      <a:r>
                        <a:rPr lang="ja-JP" altLang="en-US" sz="1100" dirty="0" smtClean="0">
                          <a:latin typeface="Meiryo UI" panose="020B0604030504040204" pitchFamily="50" charset="-128"/>
                          <a:ea typeface="Meiryo UI" panose="020B0604030504040204" pitchFamily="50" charset="-128"/>
                        </a:rPr>
                        <a:t>　　　　　　　○河川事業の一部の事務分担</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案</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が特別区から大阪府に変更したことに伴い、事業所税の充当事業の配分先について特別区から大阪府への</a:t>
                      </a:r>
                      <a:endParaRPr lang="en-US" altLang="ja-JP" sz="1100" dirty="0" smtClean="0">
                        <a:latin typeface="Meiryo UI" panose="020B0604030504040204" pitchFamily="50" charset="-128"/>
                        <a:ea typeface="Meiryo UI" panose="020B0604030504040204" pitchFamily="50" charset="-128"/>
                      </a:endParaRPr>
                    </a:p>
                    <a:p>
                      <a:pPr>
                        <a:defRPr/>
                      </a:pPr>
                      <a:r>
                        <a:rPr lang="ja-JP" altLang="en-US" sz="1100" dirty="0" smtClean="0">
                          <a:latin typeface="Meiryo UI" panose="020B0604030504040204" pitchFamily="50" charset="-128"/>
                          <a:ea typeface="Meiryo UI" panose="020B0604030504040204" pitchFamily="50" charset="-128"/>
                        </a:rPr>
                        <a:t>　　　　　　　　 変更が生じたが、端数処理の結果、配分割合に変更なし（特別区</a:t>
                      </a:r>
                      <a:r>
                        <a:rPr lang="en-US" altLang="ja-JP" sz="1100" dirty="0" smtClean="0">
                          <a:latin typeface="Meiryo UI" panose="020B0604030504040204" pitchFamily="50" charset="-128"/>
                          <a:ea typeface="Meiryo UI" panose="020B0604030504040204" pitchFamily="50" charset="-128"/>
                        </a:rPr>
                        <a:t>54</a:t>
                      </a:r>
                      <a:r>
                        <a:rPr lang="ja-JP" altLang="en-US" sz="1100" dirty="0" smtClean="0">
                          <a:latin typeface="Meiryo UI" panose="020B0604030504040204" pitchFamily="50" charset="-128"/>
                          <a:ea typeface="Meiryo UI" panose="020B0604030504040204" pitchFamily="50" charset="-128"/>
                        </a:rPr>
                        <a:t>％、大阪府</a:t>
                      </a:r>
                      <a:r>
                        <a:rPr lang="en-US" altLang="ja-JP" sz="1100" dirty="0" smtClean="0">
                          <a:latin typeface="Meiryo UI" panose="020B0604030504040204" pitchFamily="50" charset="-128"/>
                          <a:ea typeface="Meiryo UI" panose="020B0604030504040204" pitchFamily="50" charset="-128"/>
                        </a:rPr>
                        <a:t>46</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pPr>
                        <a:lnSpc>
                          <a:spcPts val="1000"/>
                        </a:lnSpc>
                        <a:defRPr/>
                      </a:pPr>
                      <a:endParaRPr lang="en-US" altLang="ja-JP" sz="1200" dirty="0" smtClean="0">
                        <a:latin typeface="Meiryo UI" panose="020B0604030504040204" pitchFamily="50" charset="-128"/>
                        <a:ea typeface="Meiryo UI" panose="020B0604030504040204" pitchFamily="50"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r>
                        <a:rPr lang="ja-JP" altLang="en-US" sz="1200" b="1" dirty="0" smtClean="0">
                          <a:latin typeface="ＭＳ ゴシック" panose="020B0609070205080204" pitchFamily="49" charset="-128"/>
                          <a:ea typeface="ＭＳ ゴシック" panose="020B0609070205080204" pitchFamily="49" charset="-128"/>
                        </a:rPr>
                        <a:t>　（３）公債費（既発債）の負担割合</a:t>
                      </a:r>
                      <a:r>
                        <a:rPr lang="ja-JP" altLang="en-US" sz="1000" b="0" dirty="0" smtClean="0">
                          <a:latin typeface="Meiryo UI" panose="020B0604030504040204" pitchFamily="50" charset="-128"/>
                          <a:ea typeface="Meiryo UI" panose="020B0604030504040204" pitchFamily="50" charset="-128"/>
                        </a:rPr>
                        <a:t>＜「参考</a:t>
                      </a:r>
                      <a:r>
                        <a:rPr lang="ja-JP" altLang="en-US" sz="1000" b="0" dirty="0" err="1" smtClean="0">
                          <a:latin typeface="Meiryo UI" panose="020B0604030504040204" pitchFamily="50" charset="-128"/>
                          <a:ea typeface="Meiryo UI" panose="020B0604030504040204" pitchFamily="50" charset="-128"/>
                        </a:rPr>
                        <a:t>ー</a:t>
                      </a:r>
                      <a:r>
                        <a:rPr lang="ja-JP" altLang="en-US" sz="1000" b="0" dirty="0" smtClean="0">
                          <a:latin typeface="Meiryo UI" panose="020B0604030504040204" pitchFamily="50" charset="-128"/>
                          <a:ea typeface="Meiryo UI" panose="020B0604030504040204" pitchFamily="50" charset="-128"/>
                        </a:rPr>
                        <a:t>１１」を参照＞</a:t>
                      </a:r>
                      <a:endParaRPr lang="en-US" altLang="ja-JP" sz="1000" b="0" dirty="0" smtClean="0">
                        <a:latin typeface="Meiryo UI" panose="020B0604030504040204" pitchFamily="50" charset="-128"/>
                        <a:ea typeface="Meiryo UI" panose="020B0604030504040204" pitchFamily="50" charset="-128"/>
                      </a:endParaRPr>
                    </a:p>
                    <a:p>
                      <a:pPr>
                        <a:defRPr/>
                      </a:pPr>
                      <a:endParaRPr lang="en-US" altLang="ja-JP" sz="300" dirty="0" smtClean="0">
                        <a:latin typeface="Meiryo UI" panose="020B0604030504040204" pitchFamily="50" charset="-128"/>
                        <a:ea typeface="Meiryo UI" panose="020B0604030504040204" pitchFamily="50" charset="-128"/>
                      </a:endParaRPr>
                    </a:p>
                    <a:p>
                      <a:pPr>
                        <a:defRPr/>
                      </a:pPr>
                      <a:r>
                        <a:rPr lang="ja-JP" altLang="en-US" sz="1100" dirty="0" smtClean="0">
                          <a:latin typeface="Meiryo UI" panose="020B0604030504040204" pitchFamily="50" charset="-128"/>
                          <a:ea typeface="Meiryo UI" panose="020B0604030504040204" pitchFamily="50" charset="-128"/>
                        </a:rPr>
                        <a:t>　　　　　　　○事務分担</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案</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の変更・決定に伴い、</a:t>
                      </a:r>
                      <a:endParaRPr lang="en-US" altLang="ja-JP" sz="1100" dirty="0" smtClean="0">
                        <a:latin typeface="Meiryo UI" panose="020B0604030504040204" pitchFamily="50" charset="-128"/>
                        <a:ea typeface="Meiryo UI" panose="020B0604030504040204" pitchFamily="50" charset="-128"/>
                      </a:endParaRPr>
                    </a:p>
                    <a:p>
                      <a:pPr>
                        <a:defRPr/>
                      </a:pPr>
                      <a:r>
                        <a:rPr lang="ja-JP" altLang="en-US" sz="1100" dirty="0" smtClean="0">
                          <a:latin typeface="Meiryo UI" panose="020B0604030504040204" pitchFamily="50" charset="-128"/>
                          <a:ea typeface="Meiryo UI" panose="020B0604030504040204" pitchFamily="50" charset="-128"/>
                        </a:rPr>
                        <a:t>　　　　 　　　　 ・ 河川事業</a:t>
                      </a:r>
                      <a:r>
                        <a:rPr lang="ja-JP" altLang="en-US" sz="1100" smtClean="0">
                          <a:latin typeface="Meiryo UI" panose="020B0604030504040204" pitchFamily="50" charset="-128"/>
                          <a:ea typeface="Meiryo UI" panose="020B0604030504040204" pitchFamily="50" charset="-128"/>
                        </a:rPr>
                        <a:t>にかかる市債残高</a:t>
                      </a:r>
                      <a:r>
                        <a:rPr lang="ja-JP" altLang="en-US" sz="1100" dirty="0" smtClean="0">
                          <a:latin typeface="Meiryo UI" panose="020B0604030504040204" pitchFamily="50" charset="-128"/>
                          <a:ea typeface="Meiryo UI" panose="020B0604030504040204" pitchFamily="50" charset="-128"/>
                        </a:rPr>
                        <a:t>を特別区から大阪府に変更</a:t>
                      </a:r>
                      <a:endParaRPr lang="en-US" altLang="ja-JP" sz="1100" dirty="0" smtClean="0">
                        <a:latin typeface="Meiryo UI" panose="020B0604030504040204" pitchFamily="50" charset="-128"/>
                        <a:ea typeface="Meiryo UI" panose="020B0604030504040204" pitchFamily="50" charset="-128"/>
                      </a:endParaRPr>
                    </a:p>
                    <a:p>
                      <a:pPr>
                        <a:defRPr/>
                      </a:pPr>
                      <a:r>
                        <a:rPr lang="ja-JP" altLang="en-US" sz="1100" dirty="0" smtClean="0">
                          <a:latin typeface="Meiryo UI" panose="020B0604030504040204" pitchFamily="50" charset="-128"/>
                          <a:ea typeface="Meiryo UI" panose="020B0604030504040204" pitchFamily="50" charset="-128"/>
                        </a:rPr>
                        <a:t>　　　　　 　　　 ・ 水道事業にかかる市債残高を大阪府に計上</a:t>
                      </a:r>
                      <a:endParaRPr lang="en-US" altLang="ja-JP" sz="1100" dirty="0" smtClean="0">
                        <a:latin typeface="Meiryo UI" panose="020B0604030504040204" pitchFamily="50" charset="-128"/>
                        <a:ea typeface="Meiryo UI" panose="020B0604030504040204" pitchFamily="50" charset="-128"/>
                      </a:endParaRPr>
                    </a:p>
                    <a:p>
                      <a:pPr>
                        <a:defRPr/>
                      </a:pP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弘済院事業にかかる市債残高を特別区に計上</a:t>
                      </a:r>
                      <a:endParaRPr lang="en-US" altLang="ja-JP" sz="1100" dirty="0" smtClean="0">
                        <a:latin typeface="Meiryo UI" panose="020B0604030504040204" pitchFamily="50" charset="-128"/>
                        <a:ea typeface="Meiryo UI" panose="020B0604030504040204" pitchFamily="50" charset="-128"/>
                      </a:endParaRPr>
                    </a:p>
                    <a:p>
                      <a:pPr>
                        <a:lnSpc>
                          <a:spcPts val="300"/>
                        </a:lnSpc>
                        <a:defRPr/>
                      </a:pPr>
                      <a:endParaRPr lang="en-US" altLang="ja-JP" sz="1100" dirty="0" smtClean="0">
                        <a:latin typeface="Meiryo UI" panose="020B0604030504040204" pitchFamily="50" charset="-128"/>
                        <a:ea typeface="Meiryo UI" panose="020B0604030504040204" pitchFamily="50" charset="-128"/>
                      </a:endParaRPr>
                    </a:p>
                    <a:p>
                      <a:pPr>
                        <a:defRPr/>
                      </a:pPr>
                      <a:r>
                        <a:rPr lang="ja-JP" altLang="en-US" sz="1100" dirty="0" smtClean="0">
                          <a:latin typeface="Meiryo UI" panose="020B0604030504040204" pitchFamily="50" charset="-128"/>
                          <a:ea typeface="Meiryo UI" panose="020B0604030504040204" pitchFamily="50" charset="-128"/>
                        </a:rPr>
                        <a:t>　　　　　　　○ただし、 端数処理の結果、負担割合に変更なし（特別区</a:t>
                      </a:r>
                      <a:r>
                        <a:rPr lang="en-US" altLang="ja-JP" sz="1100" dirty="0" smtClean="0">
                          <a:latin typeface="Meiryo UI" panose="020B0604030504040204" pitchFamily="50" charset="-128"/>
                          <a:ea typeface="Meiryo UI" panose="020B0604030504040204" pitchFamily="50" charset="-128"/>
                        </a:rPr>
                        <a:t>72</a:t>
                      </a:r>
                      <a:r>
                        <a:rPr lang="ja-JP" altLang="en-US" sz="1100" dirty="0" smtClean="0">
                          <a:latin typeface="Meiryo UI" panose="020B0604030504040204" pitchFamily="50" charset="-128"/>
                          <a:ea typeface="Meiryo UI" panose="020B0604030504040204" pitchFamily="50" charset="-128"/>
                        </a:rPr>
                        <a:t>％、大阪府</a:t>
                      </a:r>
                      <a:r>
                        <a:rPr lang="en-US" altLang="ja-JP" sz="1100" dirty="0" smtClean="0">
                          <a:latin typeface="Meiryo UI" panose="020B0604030504040204" pitchFamily="50" charset="-128"/>
                          <a:ea typeface="Meiryo UI" panose="020B0604030504040204" pitchFamily="50" charset="-128"/>
                        </a:rPr>
                        <a:t>28</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a:txBody>
                  <a:tcPr/>
                </a:tc>
              </a:tr>
            </a:tbl>
          </a:graphicData>
        </a:graphic>
      </p:graphicFrame>
      <p:sp>
        <p:nvSpPr>
          <p:cNvPr id="6" name="テキスト ボックス 5"/>
          <p:cNvSpPr txBox="1"/>
          <p:nvPr/>
        </p:nvSpPr>
        <p:spPr>
          <a:xfrm>
            <a:off x="206064" y="491950"/>
            <a:ext cx="2160240" cy="369332"/>
          </a:xfrm>
          <a:prstGeom prst="rect">
            <a:avLst/>
          </a:prstGeom>
          <a:noFill/>
        </p:spPr>
        <p:txBody>
          <a:bodyPr wrap="square" rtlCol="0">
            <a:spAutoFit/>
          </a:bodyPr>
          <a:lstStyle/>
          <a:p>
            <a:r>
              <a:rPr lang="ja-JP" altLang="en-US" b="1" dirty="0" smtClean="0">
                <a:latin typeface="HG丸ｺﾞｼｯｸM-PRO" panose="020F0600000000000000" pitchFamily="50" charset="-128"/>
                <a:ea typeface="HG丸ｺﾞｼｯｸM-PRO" panose="020F0600000000000000" pitchFamily="50" charset="-128"/>
              </a:rPr>
              <a:t>■ </a:t>
            </a:r>
            <a:r>
              <a:rPr kumimoji="1" lang="ja-JP" altLang="en-US" b="1" dirty="0" smtClean="0">
                <a:latin typeface="Meiryo UI" panose="020B0604030504040204" pitchFamily="50" charset="-128"/>
                <a:ea typeface="Meiryo UI" panose="020B0604030504040204" pitchFamily="50" charset="-128"/>
              </a:rPr>
              <a:t>財政調整</a:t>
            </a:r>
            <a:endParaRPr kumimoji="1" lang="ja-JP" altLang="en-US" b="1"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96303991"/>
              </p:ext>
            </p:extLst>
          </p:nvPr>
        </p:nvGraphicFramePr>
        <p:xfrm>
          <a:off x="1586769" y="2378576"/>
          <a:ext cx="6624736" cy="1562100"/>
        </p:xfrm>
        <a:graphic>
          <a:graphicData uri="http://schemas.openxmlformats.org/drawingml/2006/table">
            <a:tbl>
              <a:tblPr firstRow="1" bandRow="1">
                <a:tableStyleId>{5940675A-B579-460E-94D1-54222C63F5DA}</a:tableStyleId>
              </a:tblPr>
              <a:tblGrid>
                <a:gridCol w="1096110"/>
                <a:gridCol w="1386334"/>
                <a:gridCol w="1386334"/>
                <a:gridCol w="1386334"/>
                <a:gridCol w="1369624"/>
              </a:tblGrid>
              <a:tr h="0">
                <a:tc rowSpan="2">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年度</a:t>
                      </a:r>
                      <a:endParaRPr kumimoji="1" lang="ja-JP" altLang="en-US" sz="1200" dirty="0">
                        <a:latin typeface="ＭＳ ゴシック" panose="020B0609070205080204" pitchFamily="49" charset="-128"/>
                        <a:ea typeface="ＭＳ ゴシック" panose="020B0609070205080204" pitchFamily="49" charset="-128"/>
                      </a:endParaRPr>
                    </a:p>
                  </a:txBody>
                  <a:tcPr anchor="ctr">
                    <a:solidFill>
                      <a:schemeClr val="accent5">
                        <a:lumMod val="40000"/>
                        <a:lumOff val="60000"/>
                      </a:schemeClr>
                    </a:solidFill>
                  </a:tcPr>
                </a:tc>
                <a:tc gridSpan="2">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修正前</a:t>
                      </a:r>
                      <a:endParaRPr kumimoji="1" lang="ja-JP" altLang="en-US" sz="1200" dirty="0">
                        <a:latin typeface="ＭＳ ゴシック" panose="020B0609070205080204" pitchFamily="49" charset="-128"/>
                        <a:ea typeface="ＭＳ ゴシック" panose="020B0609070205080204" pitchFamily="49" charset="-128"/>
                      </a:endParaRPr>
                    </a:p>
                  </a:txBody>
                  <a:tcPr anchor="ctr">
                    <a:solidFill>
                      <a:schemeClr val="accent5">
                        <a:lumMod val="40000"/>
                        <a:lumOff val="60000"/>
                      </a:schemeClr>
                    </a:solidFill>
                  </a:tcPr>
                </a:tc>
                <a:tc hMerge="1">
                  <a:txBody>
                    <a:bodyPr/>
                    <a:lstStyle/>
                    <a:p>
                      <a:pPr algn="ctr"/>
                      <a:endParaRPr kumimoji="1" lang="ja-JP" altLang="en-US" sz="1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修正後</a:t>
                      </a:r>
                      <a:endParaRPr kumimoji="1" lang="ja-JP" altLang="en-US" sz="1200" dirty="0">
                        <a:latin typeface="ＭＳ ゴシック" panose="020B0609070205080204" pitchFamily="49" charset="-128"/>
                        <a:ea typeface="ＭＳ ゴシック" panose="020B0609070205080204" pitchFamily="49" charset="-128"/>
                      </a:endParaRPr>
                    </a:p>
                  </a:txBody>
                  <a:tcPr anchor="ctr">
                    <a:solidFill>
                      <a:schemeClr val="accent5">
                        <a:lumMod val="40000"/>
                        <a:lumOff val="60000"/>
                      </a:schemeClr>
                    </a:solidFill>
                  </a:tcPr>
                </a:tc>
                <a:tc hMerge="1">
                  <a:txBody>
                    <a:bodyPr/>
                    <a:lstStyle/>
                    <a:p>
                      <a:pPr algn="ctr"/>
                      <a:endParaRPr kumimoji="1" lang="ja-JP" altLang="en-US" sz="1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0">
                <a:tc vMerge="1">
                  <a:txBody>
                    <a:bodyPr/>
                    <a:lstStyle/>
                    <a:p>
                      <a:pPr algn="ctr"/>
                      <a:endParaRPr kumimoji="1" lang="ja-JP" altLang="en-US" sz="13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特別区</a:t>
                      </a:r>
                      <a:endParaRPr kumimoji="1" lang="ja-JP" altLang="en-US" sz="1200" b="0" dirty="0">
                        <a:latin typeface="ＭＳ ゴシック" panose="020B0609070205080204" pitchFamily="49" charset="-128"/>
                        <a:ea typeface="ＭＳ ゴシック" panose="020B0609070205080204" pitchFamily="49" charset="-128"/>
                      </a:endParaRPr>
                    </a:p>
                  </a:txBody>
                  <a:tcPr anchor="ctr">
                    <a:solidFill>
                      <a:schemeClr val="accent5">
                        <a:lumMod val="40000"/>
                        <a:lumOff val="60000"/>
                      </a:schemeClr>
                    </a:solidFill>
                  </a:tcP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大阪府</a:t>
                      </a:r>
                      <a:endParaRPr kumimoji="1" lang="ja-JP" altLang="en-US" sz="1200" b="0" dirty="0">
                        <a:latin typeface="ＭＳ ゴシック" panose="020B0609070205080204" pitchFamily="49" charset="-128"/>
                        <a:ea typeface="ＭＳ ゴシック" panose="020B0609070205080204" pitchFamily="49" charset="-128"/>
                      </a:endParaRPr>
                    </a:p>
                  </a:txBody>
                  <a:tcPr anchor="ctr">
                    <a:solidFill>
                      <a:schemeClr val="accent5">
                        <a:lumMod val="40000"/>
                        <a:lumOff val="60000"/>
                      </a:schemeClr>
                    </a:solidFill>
                  </a:tcP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特別区</a:t>
                      </a:r>
                      <a:endParaRPr kumimoji="1" lang="ja-JP" altLang="en-US" sz="1200" b="0" dirty="0">
                        <a:latin typeface="ＭＳ ゴシック" panose="020B0609070205080204" pitchFamily="49" charset="-128"/>
                        <a:ea typeface="ＭＳ ゴシック" panose="020B0609070205080204" pitchFamily="49" charset="-128"/>
                      </a:endParaRPr>
                    </a:p>
                  </a:txBody>
                  <a:tcPr anchor="ctr">
                    <a:solidFill>
                      <a:schemeClr val="accent5">
                        <a:lumMod val="40000"/>
                        <a:lumOff val="60000"/>
                      </a:schemeClr>
                    </a:solidFill>
                  </a:tcP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大阪府</a:t>
                      </a:r>
                      <a:endParaRPr kumimoji="1" lang="ja-JP" altLang="en-US" sz="1200" b="0" dirty="0">
                        <a:latin typeface="ＭＳ ゴシック" panose="020B0609070205080204" pitchFamily="49" charset="-128"/>
                        <a:ea typeface="ＭＳ ゴシック" panose="020B0609070205080204" pitchFamily="49" charset="-128"/>
                      </a:endParaRPr>
                    </a:p>
                  </a:txBody>
                  <a:tcPr anchor="ctr">
                    <a:solidFill>
                      <a:schemeClr val="accent5">
                        <a:lumMod val="40000"/>
                        <a:lumOff val="60000"/>
                      </a:schemeClr>
                    </a:solidFill>
                  </a:tcPr>
                </a:tc>
              </a:tr>
              <a:tr h="0">
                <a:tc>
                  <a:txBody>
                    <a:bodyPr/>
                    <a:lstStyle/>
                    <a:p>
                      <a:pPr algn="ctr"/>
                      <a:r>
                        <a:rPr kumimoji="1" lang="ja-JP" altLang="en-US" sz="1050" dirty="0" smtClean="0">
                          <a:latin typeface="Meiryo UI" panose="020B0604030504040204" pitchFamily="50" charset="-128"/>
                          <a:ea typeface="Meiryo UI" panose="020B0604030504040204" pitchFamily="50" charset="-128"/>
                        </a:rPr>
                        <a:t>平成</a:t>
                      </a:r>
                      <a:r>
                        <a:rPr kumimoji="1" lang="en-US" altLang="ja-JP" sz="1050" dirty="0" smtClean="0">
                          <a:latin typeface="Meiryo UI" panose="020B0604030504040204" pitchFamily="50" charset="-128"/>
                          <a:ea typeface="Meiryo UI" panose="020B0604030504040204" pitchFamily="50" charset="-128"/>
                        </a:rPr>
                        <a:t>27</a:t>
                      </a:r>
                      <a:r>
                        <a:rPr kumimoji="1" lang="ja-JP" altLang="en-US" sz="1050" dirty="0" smtClean="0">
                          <a:latin typeface="Meiryo UI" panose="020B0604030504040204" pitchFamily="50" charset="-128"/>
                          <a:ea typeface="Meiryo UI" panose="020B0604030504040204" pitchFamily="50" charset="-128"/>
                        </a:rPr>
                        <a:t>年度</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78.4</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21.6</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u="none" dirty="0" smtClean="0">
                          <a:latin typeface="Meiryo UI" panose="020B0604030504040204" pitchFamily="50" charset="-128"/>
                          <a:ea typeface="Meiryo UI" panose="020B0604030504040204" pitchFamily="50" charset="-128"/>
                        </a:rPr>
                        <a:t>78.2</a:t>
                      </a:r>
                      <a:r>
                        <a:rPr kumimoji="1" lang="ja-JP" altLang="en-US" sz="1050" u="none" dirty="0" smtClean="0">
                          <a:latin typeface="Meiryo UI" panose="020B0604030504040204" pitchFamily="50" charset="-128"/>
                          <a:ea typeface="Meiryo UI" panose="020B0604030504040204" pitchFamily="50" charset="-128"/>
                        </a:rPr>
                        <a:t>％</a:t>
                      </a:r>
                      <a:endParaRPr kumimoji="1" lang="ja-JP" altLang="en-US" sz="105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u="none" dirty="0" smtClean="0">
                          <a:latin typeface="Meiryo UI" panose="020B0604030504040204" pitchFamily="50" charset="-128"/>
                          <a:ea typeface="Meiryo UI" panose="020B0604030504040204" pitchFamily="50" charset="-128"/>
                        </a:rPr>
                        <a:t>21.8</a:t>
                      </a:r>
                      <a:r>
                        <a:rPr kumimoji="1" lang="ja-JP" altLang="en-US" sz="1050" u="none" dirty="0" smtClean="0">
                          <a:latin typeface="Meiryo UI" panose="020B0604030504040204" pitchFamily="50" charset="-128"/>
                          <a:ea typeface="Meiryo UI" panose="020B0604030504040204" pitchFamily="50" charset="-128"/>
                        </a:rPr>
                        <a:t>％</a:t>
                      </a:r>
                      <a:endParaRPr kumimoji="1" lang="ja-JP" altLang="en-US" sz="1050" b="0" u="none" dirty="0">
                        <a:latin typeface="Meiryo UI" panose="020B0604030504040204" pitchFamily="50" charset="-128"/>
                        <a:ea typeface="Meiryo UI" panose="020B0604030504040204" pitchFamily="50" charset="-128"/>
                      </a:endParaRPr>
                    </a:p>
                  </a:txBody>
                  <a:tcPr anchor="ctr"/>
                </a:tc>
              </a:tr>
              <a:tr h="0">
                <a:tc>
                  <a:txBody>
                    <a:bodyPr/>
                    <a:lstStyle/>
                    <a:p>
                      <a:pPr algn="ctr"/>
                      <a:r>
                        <a:rPr kumimoji="1" lang="ja-JP" altLang="en-US" sz="1050" dirty="0" smtClean="0">
                          <a:latin typeface="Meiryo UI" panose="020B0604030504040204" pitchFamily="50" charset="-128"/>
                          <a:ea typeface="Meiryo UI" panose="020B0604030504040204" pitchFamily="50" charset="-128"/>
                        </a:rPr>
                        <a:t>平成</a:t>
                      </a:r>
                      <a:r>
                        <a:rPr kumimoji="1" lang="en-US" altLang="ja-JP" sz="1050" dirty="0" smtClean="0">
                          <a:latin typeface="Meiryo UI" panose="020B0604030504040204" pitchFamily="50" charset="-128"/>
                          <a:ea typeface="Meiryo UI" panose="020B0604030504040204" pitchFamily="50" charset="-128"/>
                        </a:rPr>
                        <a:t>26</a:t>
                      </a:r>
                      <a:r>
                        <a:rPr kumimoji="1" lang="ja-JP" altLang="en-US" sz="1050" dirty="0" smtClean="0">
                          <a:latin typeface="Meiryo UI" panose="020B0604030504040204" pitchFamily="50" charset="-128"/>
                          <a:ea typeface="Meiryo UI" panose="020B0604030504040204" pitchFamily="50" charset="-128"/>
                        </a:rPr>
                        <a:t>年度</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79.5</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20.5</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u="none" dirty="0" smtClean="0">
                          <a:latin typeface="Meiryo UI" panose="020B0604030504040204" pitchFamily="50" charset="-128"/>
                          <a:ea typeface="Meiryo UI" panose="020B0604030504040204" pitchFamily="50" charset="-128"/>
                        </a:rPr>
                        <a:t>79.2</a:t>
                      </a:r>
                      <a:r>
                        <a:rPr kumimoji="1" lang="ja-JP" altLang="en-US" sz="1050" u="none" dirty="0" smtClean="0">
                          <a:latin typeface="Meiryo UI" panose="020B0604030504040204" pitchFamily="50" charset="-128"/>
                          <a:ea typeface="Meiryo UI" panose="020B0604030504040204" pitchFamily="50" charset="-128"/>
                        </a:rPr>
                        <a:t>％</a:t>
                      </a:r>
                      <a:endParaRPr kumimoji="1" lang="ja-JP" altLang="en-US" sz="105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u="none" dirty="0" smtClean="0">
                          <a:latin typeface="Meiryo UI" panose="020B0604030504040204" pitchFamily="50" charset="-128"/>
                          <a:ea typeface="Meiryo UI" panose="020B0604030504040204" pitchFamily="50" charset="-128"/>
                        </a:rPr>
                        <a:t>20.8</a:t>
                      </a:r>
                      <a:r>
                        <a:rPr kumimoji="1" lang="ja-JP" altLang="en-US" sz="1050" u="none" dirty="0" smtClean="0">
                          <a:latin typeface="Meiryo UI" panose="020B0604030504040204" pitchFamily="50" charset="-128"/>
                          <a:ea typeface="Meiryo UI" panose="020B0604030504040204" pitchFamily="50" charset="-128"/>
                        </a:rPr>
                        <a:t>％</a:t>
                      </a:r>
                      <a:endParaRPr kumimoji="1" lang="ja-JP" altLang="en-US" sz="1050" b="0" u="none" dirty="0">
                        <a:latin typeface="Meiryo UI" panose="020B0604030504040204" pitchFamily="50" charset="-128"/>
                        <a:ea typeface="Meiryo UI" panose="020B0604030504040204" pitchFamily="50" charset="-128"/>
                      </a:endParaRPr>
                    </a:p>
                  </a:txBody>
                  <a:tcPr anchor="ctr"/>
                </a:tc>
              </a:tr>
              <a:tr h="0">
                <a:tc>
                  <a:txBody>
                    <a:bodyPr/>
                    <a:lstStyle/>
                    <a:p>
                      <a:pPr algn="ctr"/>
                      <a:r>
                        <a:rPr kumimoji="1" lang="ja-JP" altLang="en-US" sz="1050" dirty="0" smtClean="0">
                          <a:latin typeface="Meiryo UI" panose="020B0604030504040204" pitchFamily="50" charset="-128"/>
                          <a:ea typeface="Meiryo UI" panose="020B0604030504040204" pitchFamily="50" charset="-128"/>
                        </a:rPr>
                        <a:t>平成</a:t>
                      </a:r>
                      <a:r>
                        <a:rPr kumimoji="1" lang="en-US" altLang="ja-JP" sz="1050" dirty="0" smtClean="0">
                          <a:latin typeface="Meiryo UI" panose="020B0604030504040204" pitchFamily="50" charset="-128"/>
                          <a:ea typeface="Meiryo UI" panose="020B0604030504040204" pitchFamily="50" charset="-128"/>
                        </a:rPr>
                        <a:t>25</a:t>
                      </a:r>
                      <a:r>
                        <a:rPr kumimoji="1" lang="ja-JP" altLang="en-US" sz="1050" dirty="0" smtClean="0">
                          <a:latin typeface="Meiryo UI" panose="020B0604030504040204" pitchFamily="50" charset="-128"/>
                          <a:ea typeface="Meiryo UI" panose="020B0604030504040204" pitchFamily="50" charset="-128"/>
                        </a:rPr>
                        <a:t>年度</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79.8</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20.2</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u="none" dirty="0" smtClean="0">
                          <a:latin typeface="Meiryo UI" panose="020B0604030504040204" pitchFamily="50" charset="-128"/>
                          <a:ea typeface="Meiryo UI" panose="020B0604030504040204" pitchFamily="50" charset="-128"/>
                        </a:rPr>
                        <a:t>79.6</a:t>
                      </a:r>
                      <a:r>
                        <a:rPr kumimoji="1" lang="ja-JP" altLang="en-US" sz="1050" u="none" dirty="0" smtClean="0">
                          <a:latin typeface="Meiryo UI" panose="020B0604030504040204" pitchFamily="50" charset="-128"/>
                          <a:ea typeface="Meiryo UI" panose="020B0604030504040204" pitchFamily="50" charset="-128"/>
                        </a:rPr>
                        <a:t>％</a:t>
                      </a:r>
                      <a:endParaRPr kumimoji="1" lang="en-US" altLang="ja-JP" sz="1050" b="0" u="none"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u="none" dirty="0" smtClean="0">
                          <a:latin typeface="Meiryo UI" panose="020B0604030504040204" pitchFamily="50" charset="-128"/>
                          <a:ea typeface="Meiryo UI" panose="020B0604030504040204" pitchFamily="50" charset="-128"/>
                        </a:rPr>
                        <a:t>20.4</a:t>
                      </a:r>
                      <a:r>
                        <a:rPr kumimoji="1" lang="ja-JP" altLang="en-US" sz="1050" u="none" dirty="0" smtClean="0">
                          <a:latin typeface="Meiryo UI" panose="020B0604030504040204" pitchFamily="50" charset="-128"/>
                          <a:ea typeface="Meiryo UI" panose="020B0604030504040204" pitchFamily="50" charset="-128"/>
                        </a:rPr>
                        <a:t>％</a:t>
                      </a:r>
                      <a:endParaRPr kumimoji="1" lang="ja-JP" altLang="en-US" sz="1050" b="0" u="none" dirty="0">
                        <a:latin typeface="Meiryo UI" panose="020B0604030504040204" pitchFamily="50" charset="-128"/>
                        <a:ea typeface="Meiryo UI" panose="020B0604030504040204" pitchFamily="50" charset="-128"/>
                      </a:endParaRPr>
                    </a:p>
                  </a:txBody>
                  <a:tcPr anchor="ctr"/>
                </a:tc>
              </a:tr>
              <a:tr h="0">
                <a:tc>
                  <a:txBody>
                    <a:bodyPr/>
                    <a:lstStyle/>
                    <a:p>
                      <a:pPr algn="ctr"/>
                      <a:r>
                        <a:rPr kumimoji="1" lang="ja-JP" altLang="en-US" sz="1100" b="1" dirty="0" smtClean="0">
                          <a:latin typeface="Meiryo UI" panose="020B0604030504040204" pitchFamily="50" charset="-128"/>
                          <a:ea typeface="Meiryo UI" panose="020B0604030504040204" pitchFamily="50" charset="-128"/>
                        </a:rPr>
                        <a:t>３年平均</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100" b="1" dirty="0" smtClean="0">
                          <a:latin typeface="Meiryo UI" panose="020B0604030504040204" pitchFamily="50" charset="-128"/>
                          <a:ea typeface="Meiryo UI" panose="020B0604030504040204" pitchFamily="50" charset="-128"/>
                        </a:rPr>
                        <a:t>79.2</a:t>
                      </a:r>
                      <a:r>
                        <a:rPr kumimoji="1" lang="ja-JP" altLang="en-US" sz="1100" b="1" dirty="0" smtClean="0">
                          <a:latin typeface="Meiryo UI" panose="020B0604030504040204" pitchFamily="50" charset="-128"/>
                          <a:ea typeface="Meiryo UI" panose="020B0604030504040204" pitchFamily="50" charset="-128"/>
                        </a:rPr>
                        <a:t>％</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100" b="1" dirty="0" smtClean="0">
                          <a:latin typeface="Meiryo UI" panose="020B0604030504040204" pitchFamily="50" charset="-128"/>
                          <a:ea typeface="Meiryo UI" panose="020B0604030504040204" pitchFamily="50" charset="-128"/>
                        </a:rPr>
                        <a:t>20.8</a:t>
                      </a:r>
                      <a:r>
                        <a:rPr kumimoji="1" lang="ja-JP" altLang="en-US" sz="1100" b="1" dirty="0" smtClean="0">
                          <a:latin typeface="Meiryo UI" panose="020B0604030504040204" pitchFamily="50" charset="-128"/>
                          <a:ea typeface="Meiryo UI" panose="020B0604030504040204" pitchFamily="50" charset="-128"/>
                        </a:rPr>
                        <a:t>％</a:t>
                      </a:r>
                      <a:endParaRPr kumimoji="1" lang="ja-JP" altLang="en-US" sz="1100" b="1"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100" b="1" u="none" dirty="0" smtClean="0">
                          <a:latin typeface="Meiryo UI" panose="020B0604030504040204" pitchFamily="50" charset="-128"/>
                          <a:ea typeface="Meiryo UI" panose="020B0604030504040204" pitchFamily="50" charset="-128"/>
                        </a:rPr>
                        <a:t>79.0</a:t>
                      </a:r>
                      <a:r>
                        <a:rPr kumimoji="1" lang="ja-JP" altLang="en-US" sz="1100" b="1" u="none" dirty="0" smtClean="0">
                          <a:latin typeface="Meiryo UI" panose="020B0604030504040204" pitchFamily="50" charset="-128"/>
                          <a:ea typeface="Meiryo UI" panose="020B0604030504040204" pitchFamily="50" charset="-128"/>
                        </a:rPr>
                        <a:t>％</a:t>
                      </a:r>
                      <a:endParaRPr kumimoji="1" lang="ja-JP" altLang="en-US" sz="1100" b="1"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100" b="1" u="none" dirty="0" smtClean="0">
                          <a:latin typeface="Meiryo UI" panose="020B0604030504040204" pitchFamily="50" charset="-128"/>
                          <a:ea typeface="Meiryo UI" panose="020B0604030504040204" pitchFamily="50" charset="-128"/>
                        </a:rPr>
                        <a:t>21.0</a:t>
                      </a:r>
                      <a:r>
                        <a:rPr kumimoji="1" lang="ja-JP" altLang="en-US" sz="1100" b="1" u="none" dirty="0" smtClean="0">
                          <a:latin typeface="Meiryo UI" panose="020B0604030504040204" pitchFamily="50" charset="-128"/>
                          <a:ea typeface="Meiryo UI" panose="020B0604030504040204" pitchFamily="50" charset="-128"/>
                        </a:rPr>
                        <a:t>％</a:t>
                      </a:r>
                      <a:endParaRPr kumimoji="1" lang="ja-JP" altLang="en-US" sz="1100" b="1" u="none" dirty="0">
                        <a:latin typeface="Meiryo UI" panose="020B0604030504040204" pitchFamily="50" charset="-128"/>
                        <a:ea typeface="Meiryo UI" panose="020B0604030504040204" pitchFamily="50" charset="-128"/>
                      </a:endParaRPr>
                    </a:p>
                  </a:txBody>
                  <a:tcPr anchor="ctr"/>
                </a:tc>
              </a:tr>
            </a:tbl>
          </a:graphicData>
        </a:graphic>
      </p:graphicFrame>
      <p:sp>
        <p:nvSpPr>
          <p:cNvPr id="8" name="正方形/長方形 7"/>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a:t>
            </a:r>
            <a:r>
              <a:rPr lang="ja-JP" altLang="en-US" sz="2000" b="1" dirty="0">
                <a:solidFill>
                  <a:prstClr val="black"/>
                </a:solidFill>
                <a:latin typeface="Meiryo UI" pitchFamily="50" charset="-128"/>
                <a:ea typeface="Meiryo UI" pitchFamily="50" charset="-128"/>
                <a:cs typeface="Meiryo UI" pitchFamily="50" charset="-128"/>
              </a:rPr>
              <a:t>特別区（素案</a:t>
            </a:r>
            <a:r>
              <a:rPr lang="ja-JP" altLang="en-US" sz="2000" b="1" dirty="0" smtClean="0">
                <a:solidFill>
                  <a:prstClr val="black"/>
                </a:solidFill>
                <a:latin typeface="Meiryo UI" pitchFamily="50" charset="-128"/>
                <a:ea typeface="Meiryo UI" pitchFamily="50" charset="-128"/>
                <a:cs typeface="Meiryo UI" pitchFamily="50" charset="-128"/>
              </a:rPr>
              <a:t>）</a:t>
            </a:r>
            <a:r>
              <a:rPr lang="ja-JP" altLang="en-US" sz="1500" b="1" dirty="0" smtClean="0">
                <a:solidFill>
                  <a:prstClr val="black"/>
                </a:solidFill>
                <a:latin typeface="Meiryo UI" pitchFamily="50" charset="-128"/>
                <a:ea typeface="Meiryo UI" pitchFamily="50" charset="-128"/>
                <a:cs typeface="Meiryo UI" pitchFamily="50" charset="-128"/>
              </a:rPr>
              <a:t>＜組織体制、財産・債務、財政調整、特別区設置に伴うコスト＞</a:t>
            </a:r>
            <a:r>
              <a:rPr lang="ja-JP" altLang="en-US" sz="2000" b="1" dirty="0" smtClean="0">
                <a:solidFill>
                  <a:prstClr val="black"/>
                </a:solidFill>
                <a:latin typeface="Meiryo UI" pitchFamily="50" charset="-128"/>
                <a:ea typeface="Meiryo UI" pitchFamily="50" charset="-128"/>
                <a:cs typeface="Meiryo UI" pitchFamily="50" charset="-128"/>
              </a:rPr>
              <a:t>の修正</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 name="正方形/長方形 27"/>
          <p:cNvSpPr>
            <a:spLocks noChangeArrowheads="1"/>
          </p:cNvSpPr>
          <p:nvPr/>
        </p:nvSpPr>
        <p:spPr bwMode="auto">
          <a:xfrm>
            <a:off x="8874125" y="1125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４</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584624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741289621"/>
              </p:ext>
            </p:extLst>
          </p:nvPr>
        </p:nvGraphicFramePr>
        <p:xfrm>
          <a:off x="349304" y="404664"/>
          <a:ext cx="9284216" cy="6336000"/>
        </p:xfrm>
        <a:graphic>
          <a:graphicData uri="http://schemas.openxmlformats.org/drawingml/2006/table">
            <a:tbl>
              <a:tblPr firstRow="1" bandRow="1">
                <a:tableStyleId>{5940675A-B579-460E-94D1-54222C63F5DA}</a:tableStyleId>
              </a:tblPr>
              <a:tblGrid>
                <a:gridCol w="9284216"/>
              </a:tblGrid>
              <a:tr h="414085">
                <a:tc>
                  <a:txBody>
                    <a:bodyPr/>
                    <a:lstStyle/>
                    <a:p>
                      <a:pPr algn="ctr"/>
                      <a:r>
                        <a:rPr kumimoji="1" lang="ja-JP" altLang="en-US" sz="1500" b="1" dirty="0" smtClean="0">
                          <a:latin typeface="Meiryo UI" panose="020B0604030504040204" pitchFamily="50" charset="-128"/>
                          <a:ea typeface="Meiryo UI" panose="020B0604030504040204" pitchFamily="50" charset="-128"/>
                        </a:rPr>
                        <a:t>修　正　概　要</a:t>
                      </a:r>
                      <a:endParaRPr kumimoji="1" lang="ja-JP" altLang="en-US" sz="1500" b="1" dirty="0">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r>
              <a:tr h="59219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500" dirty="0" smtClean="0">
                        <a:latin typeface="HGPｺﾞｼｯｸE" panose="020B0900000000000000" pitchFamily="50" charset="-128"/>
                        <a:ea typeface="HGPｺﾞｼｯｸE" panose="020B09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PｺﾞｼｯｸE" panose="020B0900000000000000" pitchFamily="50" charset="-128"/>
                          <a:ea typeface="HGPｺﾞｼｯｸE" panose="020B0900000000000000" pitchFamily="50" charset="-128"/>
                        </a:rPr>
                        <a:t>◆　修正のポイント</a:t>
                      </a:r>
                      <a:r>
                        <a:rPr kumimoji="1" lang="ja-JP" altLang="en-US" sz="1000" dirty="0" smtClean="0">
                          <a:latin typeface="Meiryo UI" panose="020B0604030504040204" pitchFamily="50" charset="-128"/>
                          <a:ea typeface="Meiryo UI" panose="020B0604030504040204" pitchFamily="50" charset="-128"/>
                        </a:rPr>
                        <a:t>＜「参考</a:t>
                      </a:r>
                      <a:r>
                        <a:rPr kumimoji="1" lang="ja-JP" altLang="en-US" sz="1000" dirty="0" err="1" smtClean="0">
                          <a:latin typeface="Meiryo UI" panose="020B0604030504040204" pitchFamily="50" charset="-128"/>
                          <a:ea typeface="Meiryo UI" panose="020B0604030504040204" pitchFamily="50" charset="-128"/>
                        </a:rPr>
                        <a:t>ー</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２」、「参考</a:t>
                      </a:r>
                      <a:r>
                        <a:rPr kumimoji="1" lang="ja-JP" altLang="en-US" sz="1000" dirty="0" err="1" smtClean="0">
                          <a:latin typeface="Meiryo UI" panose="020B0604030504040204" pitchFamily="50" charset="-128"/>
                          <a:ea typeface="Meiryo UI" panose="020B0604030504040204" pitchFamily="50" charset="-128"/>
                        </a:rPr>
                        <a:t>ー</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３」を参照＞</a:t>
                      </a:r>
                      <a:endParaRPr kumimoji="1" lang="en-US" altLang="ja-JP" sz="1000" b="1" dirty="0" smtClean="0">
                        <a:latin typeface="HGPｺﾞｼｯｸE" panose="020B0900000000000000" pitchFamily="50" charset="-128"/>
                        <a:ea typeface="HGPｺﾞｼｯｸE" panose="020B0900000000000000" pitchFamily="50" charset="-128"/>
                      </a:endParaRPr>
                    </a:p>
                    <a:p>
                      <a:endParaRPr kumimoji="1" lang="en-US" altLang="ja-JP" sz="500" b="1" dirty="0" smtClean="0">
                        <a:latin typeface="ＭＳ ゴシック" panose="020B0609070205080204" pitchFamily="49" charset="-128"/>
                        <a:ea typeface="ＭＳ ゴシック" panose="020B0609070205080204" pitchFamily="49" charset="-128"/>
                      </a:endParaRPr>
                    </a:p>
                    <a:p>
                      <a:r>
                        <a:rPr kumimoji="1" lang="ja-JP" altLang="en-US" sz="1200" b="1" dirty="0" smtClean="0">
                          <a:latin typeface="ＭＳ ゴシック" panose="020B0609070205080204" pitchFamily="49" charset="-128"/>
                          <a:ea typeface="ＭＳ ゴシック" panose="020B0609070205080204" pitchFamily="49" charset="-128"/>
                        </a:rPr>
                        <a:t>　（１）イニシャルコスト</a:t>
                      </a:r>
                      <a:endParaRPr kumimoji="1" lang="en-US" altLang="ja-JP" sz="1200" b="1" dirty="0" smtClean="0">
                        <a:latin typeface="ＭＳ ゴシック" panose="020B0609070205080204" pitchFamily="49" charset="-128"/>
                        <a:ea typeface="ＭＳ ゴシック" panose="020B0609070205080204" pitchFamily="49" charset="-128"/>
                      </a:endParaRPr>
                    </a:p>
                    <a:p>
                      <a:r>
                        <a:rPr lang="ja-JP" altLang="en-US" sz="1100" dirty="0" smtClean="0">
                          <a:latin typeface="Meiryo UI" panose="020B0604030504040204" pitchFamily="50" charset="-128"/>
                          <a:ea typeface="Meiryo UI" panose="020B0604030504040204" pitchFamily="50" charset="-128"/>
                        </a:rPr>
                        <a:t>　　　　　 　 ・特別区の職員数及び大阪市から大阪府への移管職員数に変更が生じたことに伴い、職員数の変更により影響を受ける項目について再試算</a:t>
                      </a:r>
                      <a:endParaRPr lang="en-US" altLang="ja-JP" sz="1100" dirty="0" smtClean="0">
                        <a:latin typeface="Meiryo UI" panose="020B0604030504040204" pitchFamily="50" charset="-128"/>
                        <a:ea typeface="Meiryo UI" panose="020B0604030504040204" pitchFamily="50" charset="-128"/>
                      </a:endParaRPr>
                    </a:p>
                    <a:p>
                      <a:pPr>
                        <a:lnSpc>
                          <a:spcPts val="300"/>
                        </a:lnSpc>
                      </a:pPr>
                      <a:endParaRPr lang="en-US" altLang="ja-JP" sz="500" b="1" dirty="0" smtClean="0">
                        <a:latin typeface="ＭＳ ゴシック" panose="020B0609070205080204" pitchFamily="49" charset="-128"/>
                        <a:ea typeface="ＭＳ ゴシック" panose="020B0609070205080204" pitchFamily="49" charset="-128"/>
                      </a:endParaRPr>
                    </a:p>
                    <a:p>
                      <a:r>
                        <a:rPr lang="ja-JP" altLang="en-US" sz="1200" b="1" dirty="0" smtClean="0">
                          <a:latin typeface="ＭＳ ゴシック" panose="020B0609070205080204" pitchFamily="49" charset="-128"/>
                          <a:ea typeface="ＭＳ ゴシック" panose="020B0609070205080204" pitchFamily="49" charset="-128"/>
                        </a:rPr>
                        <a:t>　　　　　〇特別区</a:t>
                      </a:r>
                    </a:p>
                    <a:p>
                      <a:r>
                        <a:rPr lang="ja-JP" altLang="en-US" sz="1100" dirty="0" smtClean="0">
                          <a:latin typeface="Meiryo UI" panose="020B0604030504040204" pitchFamily="50" charset="-128"/>
                          <a:ea typeface="Meiryo UI" panose="020B0604030504040204" pitchFamily="50" charset="-128"/>
                        </a:rPr>
                        <a:t>　　　 　　　　  　・特別区職員</a:t>
                      </a:r>
                      <a:r>
                        <a:rPr lang="ja-JP" altLang="en-US" sz="1100" dirty="0" smtClean="0">
                          <a:solidFill>
                            <a:schemeClr val="tx1"/>
                          </a:solidFill>
                          <a:latin typeface="Meiryo UI" panose="020B0604030504040204" pitchFamily="50" charset="-128"/>
                          <a:ea typeface="Meiryo UI" panose="020B0604030504040204" pitchFamily="50" charset="-128"/>
                        </a:rPr>
                        <a:t>が</a:t>
                      </a:r>
                      <a:r>
                        <a:rPr lang="en-US" altLang="ja-JP" sz="1100" dirty="0" smtClean="0">
                          <a:solidFill>
                            <a:schemeClr val="tx1"/>
                          </a:solidFill>
                          <a:latin typeface="Meiryo UI" panose="020B0604030504040204" pitchFamily="50" charset="-128"/>
                          <a:ea typeface="Meiryo UI" panose="020B0604030504040204" pitchFamily="50" charset="-128"/>
                        </a:rPr>
                        <a:t>50</a:t>
                      </a:r>
                      <a:r>
                        <a:rPr lang="ja-JP" altLang="en-US" sz="1100" dirty="0" smtClean="0">
                          <a:solidFill>
                            <a:schemeClr val="tx1"/>
                          </a:solidFill>
                          <a:latin typeface="Meiryo UI" panose="020B0604030504040204" pitchFamily="50" charset="-128"/>
                          <a:ea typeface="Meiryo UI" panose="020B0604030504040204" pitchFamily="50" charset="-128"/>
                        </a:rPr>
                        <a:t>人減少することに伴い、不足執務室面積が</a:t>
                      </a:r>
                      <a:r>
                        <a:rPr lang="en-US" altLang="ja-JP" sz="1100" dirty="0" smtClean="0">
                          <a:solidFill>
                            <a:schemeClr val="tx1"/>
                          </a:solidFill>
                          <a:latin typeface="Meiryo UI" panose="020B0604030504040204" pitchFamily="50" charset="-128"/>
                          <a:ea typeface="Meiryo UI" panose="020B0604030504040204" pitchFamily="50" charset="-128"/>
                        </a:rPr>
                        <a:t>400</a:t>
                      </a:r>
                      <a:r>
                        <a:rPr lang="ja-JP" altLang="en-US" sz="1100" dirty="0" smtClean="0">
                          <a:solidFill>
                            <a:schemeClr val="tx1"/>
                          </a:solidFill>
                          <a:latin typeface="Meiryo UI" panose="020B0604030504040204" pitchFamily="50" charset="-128"/>
                          <a:ea typeface="Meiryo UI" panose="020B0604030504040204" pitchFamily="50" charset="-128"/>
                        </a:rPr>
                        <a:t>㎡の減少</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（職員数の減少に伴い、実際の必要執務室面積は</a:t>
                      </a:r>
                      <a:r>
                        <a:rPr lang="en-US" altLang="ja-JP" sz="1100" dirty="0" smtClean="0">
                          <a:solidFill>
                            <a:schemeClr val="tx1"/>
                          </a:solidFill>
                          <a:latin typeface="Meiryo UI" panose="020B0604030504040204" pitchFamily="50" charset="-128"/>
                          <a:ea typeface="Meiryo UI" panose="020B0604030504040204" pitchFamily="50" charset="-128"/>
                        </a:rPr>
                        <a:t>1,000㎡</a:t>
                      </a:r>
                      <a:r>
                        <a:rPr lang="ja-JP" altLang="en-US" sz="1100" dirty="0" smtClean="0">
                          <a:solidFill>
                            <a:schemeClr val="tx1"/>
                          </a:solidFill>
                          <a:latin typeface="Meiryo UI" panose="020B0604030504040204" pitchFamily="50" charset="-128"/>
                          <a:ea typeface="Meiryo UI" panose="020B0604030504040204" pitchFamily="50" charset="-128"/>
                        </a:rPr>
                        <a:t>減少と</a:t>
                      </a:r>
                      <a:r>
                        <a:rPr lang="ja-JP" altLang="en-US" sz="1100" dirty="0" smtClean="0">
                          <a:latin typeface="Meiryo UI" panose="020B0604030504040204" pitchFamily="50" charset="-128"/>
                          <a:ea typeface="Meiryo UI" panose="020B0604030504040204" pitchFamily="50" charset="-128"/>
                        </a:rPr>
                        <a:t>なるが、第二区及び第三区では執務室面積が充足しているため、</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コスト試算上では第一区及び第四区に係る不足分を算定）</a:t>
                      </a:r>
                      <a:endParaRPr lang="en-US" altLang="ja-JP" sz="1100" dirty="0" smtClean="0">
                        <a:latin typeface="Meiryo UI" panose="020B0604030504040204" pitchFamily="50" charset="-128"/>
                        <a:ea typeface="Meiryo UI" panose="020B0604030504040204" pitchFamily="50" charset="-128"/>
                      </a:endParaRPr>
                    </a:p>
                    <a:p>
                      <a:pPr>
                        <a:lnSpc>
                          <a:spcPts val="300"/>
                        </a:lnSpc>
                      </a:pP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200" b="1" dirty="0" smtClean="0">
                          <a:latin typeface="ＭＳ ゴシック" panose="020B0609070205080204" pitchFamily="49" charset="-128"/>
                          <a:ea typeface="ＭＳ ゴシック" panose="020B0609070205080204" pitchFamily="49" charset="-128"/>
                        </a:rPr>
                        <a:t>　　　　　〇大阪府</a:t>
                      </a:r>
                      <a:endParaRPr lang="en-US" altLang="ja-JP" sz="1200" b="1" dirty="0" smtClean="0">
                        <a:latin typeface="ＭＳ ゴシック" panose="020B0609070205080204" pitchFamily="49" charset="-128"/>
                        <a:ea typeface="ＭＳ ゴシック" panose="020B0609070205080204" pitchFamily="49" charset="-128"/>
                      </a:endParaRPr>
                    </a:p>
                    <a:p>
                      <a:r>
                        <a:rPr lang="ja-JP" altLang="en-US" sz="1100" dirty="0" smtClean="0">
                          <a:latin typeface="Meiryo UI" panose="020B0604030504040204" pitchFamily="50" charset="-128"/>
                          <a:ea typeface="Meiryo UI" panose="020B0604030504040204" pitchFamily="50" charset="-128"/>
                        </a:rPr>
                        <a:t>　　　 　　　  　　・大阪市から大阪府へ移管する職員のうち、民間ビルへ配置される職員が</a:t>
                      </a:r>
                      <a:r>
                        <a:rPr lang="en-US" altLang="ja-JP" sz="1100" dirty="0" smtClean="0">
                          <a:latin typeface="Meiryo UI" panose="020B0604030504040204" pitchFamily="50" charset="-128"/>
                          <a:ea typeface="Meiryo UI" panose="020B0604030504040204" pitchFamily="50" charset="-128"/>
                        </a:rPr>
                        <a:t>10</a:t>
                      </a:r>
                      <a:r>
                        <a:rPr lang="ja-JP" altLang="en-US" sz="1100" dirty="0" smtClean="0">
                          <a:latin typeface="Meiryo UI" panose="020B0604030504040204" pitchFamily="50" charset="-128"/>
                          <a:ea typeface="Meiryo UI" panose="020B0604030504040204" pitchFamily="50" charset="-128"/>
                        </a:rPr>
                        <a:t>人増加することに伴い、不足執務室面積が</a:t>
                      </a:r>
                      <a:r>
                        <a:rPr lang="en-US" altLang="ja-JP" sz="1100" dirty="0" smtClean="0">
                          <a:latin typeface="Meiryo UI" panose="020B0604030504040204" pitchFamily="50" charset="-128"/>
                          <a:ea typeface="Meiryo UI" panose="020B0604030504040204" pitchFamily="50" charset="-128"/>
                        </a:rPr>
                        <a:t>200</a:t>
                      </a:r>
                      <a:r>
                        <a:rPr lang="ja-JP" altLang="en-US" sz="1100" dirty="0" smtClean="0">
                          <a:latin typeface="Meiryo UI" panose="020B0604030504040204" pitchFamily="50" charset="-128"/>
                          <a:ea typeface="Meiryo UI" panose="020B0604030504040204" pitchFamily="50" charset="-128"/>
                        </a:rPr>
                        <a:t>㎡増加</a:t>
                      </a:r>
                      <a:endParaRPr lang="en-US" altLang="ja-JP" sz="1100" dirty="0" smtClean="0">
                        <a:latin typeface="Meiryo UI" panose="020B0604030504040204" pitchFamily="50" charset="-128"/>
                        <a:ea typeface="Meiryo UI" panose="020B0604030504040204" pitchFamily="50" charset="-128"/>
                      </a:endParaRPr>
                    </a:p>
                    <a:p>
                      <a:pPr>
                        <a:lnSpc>
                          <a:spcPts val="800"/>
                        </a:lnSpc>
                      </a:pPr>
                      <a:endParaRPr kumimoji="1" lang="en-US" altLang="ja-JP" sz="1200" b="1" dirty="0" smtClean="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ＭＳ ゴシック" panose="020B0609070205080204" pitchFamily="49" charset="-128"/>
                          <a:ea typeface="ＭＳ ゴシック" panose="020B0609070205080204" pitchFamily="49" charset="-128"/>
                        </a:rPr>
                        <a:t>　（２）ランニングコスト</a:t>
                      </a:r>
                      <a:endParaRPr kumimoji="1" lang="en-US" altLang="ja-JP" sz="1200" b="1" dirty="0" smtClean="0">
                        <a:latin typeface="ＭＳ ゴシック" panose="020B0609070205080204" pitchFamily="49" charset="-128"/>
                        <a:ea typeface="ＭＳ ゴシック" panose="020B0609070205080204" pitchFamily="49" charset="-128"/>
                      </a:endParaRPr>
                    </a:p>
                    <a:p>
                      <a:r>
                        <a:rPr kumimoji="1" lang="ja-JP" altLang="en-US" sz="1100" b="0" dirty="0" smtClean="0">
                          <a:latin typeface="Meiryo UI" panose="020B0604030504040204" pitchFamily="50" charset="-128"/>
                          <a:ea typeface="Meiryo UI" panose="020B0604030504040204" pitchFamily="50" charset="-128"/>
                        </a:rPr>
                        <a:t>　　　　　　　・特別区の職員数及び大阪市から大阪府への移管職員数に変更が生じたことに伴い、民間ビル賃借料等に変更が生じたが、端数処理の結果、</a:t>
                      </a:r>
                      <a:endParaRPr kumimoji="1" lang="en-US" altLang="ja-JP" sz="1100" b="0" dirty="0" smtClean="0">
                        <a:latin typeface="Meiryo UI" panose="020B0604030504040204" pitchFamily="50" charset="-128"/>
                        <a:ea typeface="Meiryo UI" panose="020B0604030504040204" pitchFamily="50" charset="-128"/>
                      </a:endParaRPr>
                    </a:p>
                    <a:p>
                      <a:r>
                        <a:rPr kumimoji="1" lang="ja-JP" altLang="en-US" sz="1100" b="0" dirty="0" smtClean="0">
                          <a:latin typeface="Meiryo UI" panose="020B0604030504040204" pitchFamily="50" charset="-128"/>
                          <a:ea typeface="Meiryo UI" panose="020B0604030504040204" pitchFamily="50" charset="-128"/>
                        </a:rPr>
                        <a:t>　　　　　　　　表記上の金額に変更なし</a:t>
                      </a:r>
                      <a:endParaRPr kumimoji="1" lang="en-US" altLang="ja-JP" sz="1100" b="0" dirty="0" smtClean="0">
                        <a:latin typeface="Meiryo UI" panose="020B0604030504040204" pitchFamily="50" charset="-128"/>
                        <a:ea typeface="Meiryo UI" panose="020B0604030504040204" pitchFamily="50"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000" dirty="0" smtClean="0">
                        <a:latin typeface="Meiryo UI" panose="020B0604030504040204" pitchFamily="50" charset="-128"/>
                        <a:ea typeface="Meiryo UI" panose="020B0604030504040204" pitchFamily="50" charset="-128"/>
                      </a:endParaRPr>
                    </a:p>
                    <a:p>
                      <a:endParaRPr kumimoji="1" lang="en-US" altLang="ja-JP" sz="1000" dirty="0" smtClean="0">
                        <a:latin typeface="Meiryo UI" panose="020B0604030504040204" pitchFamily="50" charset="-128"/>
                        <a:ea typeface="Meiryo UI" panose="020B0604030504040204" pitchFamily="50" charset="-128"/>
                      </a:endParaRPr>
                    </a:p>
                    <a:p>
                      <a:endParaRPr kumimoji="1" lang="en-US" altLang="ja-JP" sz="1000" dirty="0" smtClean="0">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a:t>
                      </a:r>
                    </a:p>
                  </a:txBody>
                  <a:tcPr/>
                </a:tc>
              </a:tr>
            </a:tbl>
          </a:graphicData>
        </a:graphic>
      </p:graphicFrame>
      <p:sp>
        <p:nvSpPr>
          <p:cNvPr id="5"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en-US" altLang="ja-JP" sz="1100" b="1" dirty="0" smtClean="0">
                <a:solidFill>
                  <a:srgbClr val="000000"/>
                </a:solidFill>
                <a:latin typeface="Meiryo UI" pitchFamily="50" charset="-128"/>
                <a:ea typeface="Meiryo UI" pitchFamily="50" charset="-128"/>
                <a:cs typeface="Meiryo UI" pitchFamily="50" charset="-128"/>
              </a:rPr>
              <a:t>5</a:t>
            </a:r>
          </a:p>
        </p:txBody>
      </p:sp>
      <p:sp>
        <p:nvSpPr>
          <p:cNvPr id="6" name="テキスト ボックス 5"/>
          <p:cNvSpPr txBox="1"/>
          <p:nvPr/>
        </p:nvSpPr>
        <p:spPr>
          <a:xfrm>
            <a:off x="206064" y="44624"/>
            <a:ext cx="3656856" cy="369332"/>
          </a:xfrm>
          <a:prstGeom prst="rect">
            <a:avLst/>
          </a:prstGeom>
          <a:noFill/>
        </p:spPr>
        <p:txBody>
          <a:bodyPr wrap="square" rtlCol="0">
            <a:spAutoFit/>
          </a:bodyPr>
          <a:lstStyle/>
          <a:p>
            <a:r>
              <a:rPr lang="ja-JP" altLang="en-US" b="1" dirty="0" smtClean="0">
                <a:latin typeface="HG丸ｺﾞｼｯｸM-PRO" panose="020F0600000000000000" pitchFamily="50" charset="-128"/>
                <a:ea typeface="HG丸ｺﾞｼｯｸM-PRO" panose="020F0600000000000000" pitchFamily="50" charset="-128"/>
              </a:rPr>
              <a:t>■ </a:t>
            </a:r>
            <a:r>
              <a:rPr kumimoji="1" lang="ja-JP" altLang="en-US" b="1" dirty="0" smtClean="0">
                <a:latin typeface="Meiryo UI" panose="020B0604030504040204" pitchFamily="50" charset="-128"/>
                <a:ea typeface="Meiryo UI" panose="020B0604030504040204" pitchFamily="50" charset="-128"/>
              </a:rPr>
              <a:t>特別区設置に伴うコスト</a:t>
            </a:r>
            <a:endParaRPr kumimoji="1" lang="ja-JP" altLang="en-US" b="1"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nvPr>
        </p:nvGraphicFramePr>
        <p:xfrm>
          <a:off x="1523381" y="3440926"/>
          <a:ext cx="6840760" cy="2983229"/>
        </p:xfrm>
        <a:graphic>
          <a:graphicData uri="http://schemas.openxmlformats.org/drawingml/2006/table">
            <a:tbl>
              <a:tblPr firstRow="1" bandRow="1">
                <a:tableStyleId>{5C22544A-7EE6-4342-B048-85BDC9FD1C3A}</a:tableStyleId>
              </a:tblPr>
              <a:tblGrid>
                <a:gridCol w="360040"/>
                <a:gridCol w="2342576"/>
                <a:gridCol w="2079682"/>
                <a:gridCol w="2058462"/>
              </a:tblGrid>
              <a:tr h="262478">
                <a:tc gridSpan="2">
                  <a:txBody>
                    <a:bodyPr/>
                    <a:lstStyle/>
                    <a:p>
                      <a:pPr algn="ctr">
                        <a:lnSpc>
                          <a:spcPts val="1300"/>
                        </a:lnSpc>
                      </a:pP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項目</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pP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修正前</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ts val="1300"/>
                        </a:lnSpc>
                      </a:pP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修正後</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r>
              <a:tr h="247341">
                <a:tc rowSpan="6">
                  <a:txBody>
                    <a:bodyPr/>
                    <a:lstStyle/>
                    <a:p>
                      <a:pPr algn="ctr"/>
                      <a:r>
                        <a:rPr kumimoji="1" lang="ja-JP" altLang="en-US" sz="1050" b="1" dirty="0" smtClean="0">
                          <a:latin typeface="Meiryo UI" panose="020B0604030504040204" pitchFamily="50" charset="-128"/>
                          <a:ea typeface="Meiryo UI" panose="020B0604030504040204" pitchFamily="50" charset="-128"/>
                        </a:rPr>
                        <a:t>イニシャルコスト</a:t>
                      </a:r>
                      <a:endParaRPr kumimoji="1" lang="ja-JP" altLang="en-US" sz="1050" b="1" dirty="0">
                        <a:latin typeface="Meiryo UI" panose="020B0604030504040204" pitchFamily="50" charset="-128"/>
                        <a:ea typeface="Meiryo UI" panose="020B0604030504040204" pitchFamily="50" charset="-128"/>
                      </a:endParaRPr>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lnSpc>
                          <a:spcPts val="1300"/>
                        </a:lnSpc>
                      </a:pPr>
                      <a:r>
                        <a:rPr kumimoji="1" lang="ja-JP" altLang="en-US" sz="1050" b="1" dirty="0" smtClean="0">
                          <a:latin typeface="Meiryo UI" panose="020B0604030504040204" pitchFamily="50" charset="-128"/>
                          <a:ea typeface="Meiryo UI" panose="020B0604030504040204" pitchFamily="50" charset="-128"/>
                        </a:rPr>
                        <a:t>イニシャルコスト合計</a:t>
                      </a:r>
                      <a:endParaRPr kumimoji="1" lang="ja-JP" altLang="en-US" sz="1050" b="1"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ja-JP" altLang="en-US" sz="1050" b="0" dirty="0" smtClean="0">
                          <a:latin typeface="Meiryo UI" panose="020B0604030504040204" pitchFamily="50" charset="-128"/>
                          <a:ea typeface="Meiryo UI" panose="020B0604030504040204" pitchFamily="50" charset="-128"/>
                        </a:rPr>
                        <a:t>　</a:t>
                      </a:r>
                      <a:r>
                        <a:rPr kumimoji="1" lang="en-US" altLang="ja-JP" sz="1050" b="1" dirty="0" smtClean="0">
                          <a:latin typeface="Meiryo UI" panose="020B0604030504040204" pitchFamily="50" charset="-128"/>
                          <a:ea typeface="Meiryo UI" panose="020B0604030504040204" pitchFamily="50" charset="-128"/>
                        </a:rPr>
                        <a:t>311</a:t>
                      </a:r>
                      <a:r>
                        <a:rPr kumimoji="1" lang="ja-JP" altLang="en-US" sz="1050" b="1" dirty="0" smtClean="0">
                          <a:latin typeface="Meiryo UI" panose="020B0604030504040204" pitchFamily="50" charset="-128"/>
                          <a:ea typeface="Meiryo UI" panose="020B0604030504040204" pitchFamily="50" charset="-128"/>
                        </a:rPr>
                        <a:t>億円～</a:t>
                      </a:r>
                      <a:r>
                        <a:rPr kumimoji="1" lang="en-US" altLang="ja-JP" sz="1050" b="1" u="none" dirty="0" smtClean="0">
                          <a:latin typeface="Meiryo UI" panose="020B0604030504040204" pitchFamily="50" charset="-128"/>
                          <a:ea typeface="Meiryo UI" panose="020B0604030504040204" pitchFamily="50" charset="-128"/>
                        </a:rPr>
                        <a:t>561</a:t>
                      </a:r>
                      <a:r>
                        <a:rPr kumimoji="1" lang="ja-JP" altLang="en-US" sz="1050" b="1" u="none" dirty="0" smtClean="0">
                          <a:latin typeface="Meiryo UI" panose="020B0604030504040204" pitchFamily="50" charset="-128"/>
                          <a:ea typeface="Meiryo UI" panose="020B0604030504040204" pitchFamily="50" charset="-128"/>
                        </a:rPr>
                        <a:t>億円</a:t>
                      </a:r>
                      <a:endParaRPr kumimoji="1" lang="ja-JP" altLang="en-US" sz="1050" b="1"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ja-JP" altLang="en-US" sz="1050" b="1" dirty="0" smtClean="0">
                          <a:latin typeface="Meiryo UI" panose="020B0604030504040204" pitchFamily="50" charset="-128"/>
                          <a:ea typeface="Meiryo UI" panose="020B0604030504040204" pitchFamily="50" charset="-128"/>
                        </a:rPr>
                        <a:t>　</a:t>
                      </a:r>
                      <a:r>
                        <a:rPr kumimoji="1" lang="en-US" altLang="ja-JP" sz="1050" b="1" dirty="0" smtClean="0">
                          <a:latin typeface="Meiryo UI" panose="020B0604030504040204" pitchFamily="50" charset="-128"/>
                          <a:ea typeface="Meiryo UI" panose="020B0604030504040204" pitchFamily="50" charset="-128"/>
                        </a:rPr>
                        <a:t>311</a:t>
                      </a:r>
                      <a:r>
                        <a:rPr kumimoji="1" lang="ja-JP" altLang="en-US" sz="1050" b="1" dirty="0" smtClean="0">
                          <a:latin typeface="Meiryo UI" panose="020B0604030504040204" pitchFamily="50" charset="-128"/>
                          <a:ea typeface="Meiryo UI" panose="020B0604030504040204" pitchFamily="50" charset="-128"/>
                        </a:rPr>
                        <a:t>億円～</a:t>
                      </a:r>
                      <a:r>
                        <a:rPr kumimoji="1" lang="en-US" altLang="ja-JP" sz="1050" b="1" u="sng" dirty="0" smtClean="0">
                          <a:latin typeface="Meiryo UI" panose="020B0604030504040204" pitchFamily="50" charset="-128"/>
                          <a:ea typeface="Meiryo UI" panose="020B0604030504040204" pitchFamily="50" charset="-128"/>
                        </a:rPr>
                        <a:t>558</a:t>
                      </a:r>
                      <a:r>
                        <a:rPr kumimoji="1" lang="ja-JP" altLang="en-US" sz="1050" b="1" u="sng" dirty="0" smtClean="0">
                          <a:latin typeface="Meiryo UI" panose="020B0604030504040204" pitchFamily="50" charset="-128"/>
                          <a:ea typeface="Meiryo UI" panose="020B0604030504040204" pitchFamily="50" charset="-128"/>
                        </a:rPr>
                        <a:t>億円</a:t>
                      </a:r>
                      <a:endParaRPr kumimoji="1" lang="ja-JP" altLang="en-US" sz="1050" b="1" u="sng"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7341">
                <a:tc vMerge="1">
                  <a:txBody>
                    <a:bodyPr/>
                    <a:lstStyle/>
                    <a:p>
                      <a:pPr algn="l"/>
                      <a:endParaRPr kumimoji="1" lang="ja-JP" altLang="en-US" sz="105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D8E8"/>
                    </a:solidFill>
                  </a:tcPr>
                </a:tc>
                <a:tc>
                  <a:txBody>
                    <a:bodyPr/>
                    <a:lstStyle/>
                    <a:p>
                      <a:pPr algn="l">
                        <a:lnSpc>
                          <a:spcPts val="1300"/>
                        </a:lnSpc>
                      </a:pPr>
                      <a:r>
                        <a:rPr kumimoji="1" lang="ja-JP" altLang="en-US" sz="1050" dirty="0" smtClean="0">
                          <a:latin typeface="Meiryo UI" panose="020B0604030504040204" pitchFamily="50" charset="-128"/>
                          <a:ea typeface="Meiryo UI" panose="020B0604030504040204" pitchFamily="50" charset="-128"/>
                        </a:rPr>
                        <a:t>　　システム改修経費</a:t>
                      </a:r>
                      <a:endParaRPr kumimoji="1" lang="ja-JP" altLang="en-US" sz="105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en-US" altLang="ja-JP" sz="1050" b="0" u="none" dirty="0" smtClean="0">
                          <a:latin typeface="Meiryo UI" panose="020B0604030504040204" pitchFamily="50" charset="-128"/>
                          <a:ea typeface="Meiryo UI" panose="020B0604030504040204" pitchFamily="50" charset="-128"/>
                        </a:rPr>
                        <a:t>182</a:t>
                      </a:r>
                      <a:r>
                        <a:rPr kumimoji="1" lang="ja-JP" altLang="en-US" sz="1050" b="0" u="none" dirty="0">
                          <a:latin typeface="Meiryo UI" panose="020B0604030504040204" pitchFamily="50" charset="-128"/>
                          <a:ea typeface="Meiryo UI" panose="020B0604030504040204" pitchFamily="50" charset="-128"/>
                        </a:rPr>
                        <a:t>億円</a:t>
                      </a:r>
                      <a:endParaRPr kumimoji="1" lang="en-US" altLang="ja-JP" sz="1050" b="0" u="none" dirty="0" smtClean="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en-US" altLang="ja-JP" sz="1050" b="0" u="none" dirty="0" smtClean="0">
                          <a:latin typeface="Meiryo UI" panose="020B0604030504040204" pitchFamily="50" charset="-128"/>
                          <a:ea typeface="Meiryo UI" panose="020B0604030504040204" pitchFamily="50" charset="-128"/>
                        </a:rPr>
                        <a:t>182</a:t>
                      </a:r>
                      <a:r>
                        <a:rPr kumimoji="1" lang="ja-JP" altLang="en-US" sz="1050" b="0" u="none" dirty="0">
                          <a:latin typeface="Meiryo UI" panose="020B0604030504040204" pitchFamily="50" charset="-128"/>
                          <a:ea typeface="Meiryo UI" panose="020B0604030504040204" pitchFamily="50" charset="-128"/>
                        </a:rPr>
                        <a:t>億円</a:t>
                      </a:r>
                      <a:endParaRPr kumimoji="1" lang="en-US" altLang="ja-JP" sz="1050" b="0" u="none" dirty="0" smtClean="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7341">
                <a:tc vMerge="1">
                  <a:txBody>
                    <a:bodyPr/>
                    <a:lstStyle/>
                    <a:p>
                      <a:pPr algn="l"/>
                      <a:endParaRPr kumimoji="1" lang="ja-JP" altLang="en-US" sz="105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D8E8"/>
                    </a:solidFill>
                  </a:tcPr>
                </a:tc>
                <a:tc>
                  <a:txBody>
                    <a:bodyPr/>
                    <a:lstStyle/>
                    <a:p>
                      <a:pPr algn="l">
                        <a:lnSpc>
                          <a:spcPts val="1300"/>
                        </a:lnSpc>
                      </a:pPr>
                      <a:r>
                        <a:rPr kumimoji="1" lang="ja-JP" altLang="en-US" sz="1050" dirty="0" smtClean="0">
                          <a:latin typeface="Meiryo UI" panose="020B0604030504040204" pitchFamily="50" charset="-128"/>
                          <a:ea typeface="Meiryo UI" panose="020B0604030504040204" pitchFamily="50" charset="-128"/>
                        </a:rPr>
                        <a:t>　　庁舎整備経費</a:t>
                      </a:r>
                      <a:endParaRPr kumimoji="1" lang="ja-JP" altLang="en-US" sz="105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en-US" altLang="ja-JP" sz="1050" b="0" u="none" dirty="0" smtClean="0">
                          <a:latin typeface="Meiryo UI" panose="020B0604030504040204" pitchFamily="50" charset="-128"/>
                          <a:ea typeface="Meiryo UI" panose="020B0604030504040204" pitchFamily="50" charset="-128"/>
                        </a:rPr>
                        <a:t>109</a:t>
                      </a:r>
                      <a:r>
                        <a:rPr kumimoji="1" lang="ja-JP" altLang="en-US" sz="1050" b="0" u="none" dirty="0" smtClean="0">
                          <a:latin typeface="Meiryo UI" panose="020B0604030504040204" pitchFamily="50" charset="-128"/>
                          <a:ea typeface="Meiryo UI" panose="020B0604030504040204" pitchFamily="50" charset="-128"/>
                        </a:rPr>
                        <a:t>億円～</a:t>
                      </a:r>
                      <a:r>
                        <a:rPr kumimoji="1" lang="en-US" altLang="ja-JP" sz="1050" b="0" u="none" dirty="0" smtClean="0">
                          <a:latin typeface="Meiryo UI" panose="020B0604030504040204" pitchFamily="50" charset="-128"/>
                          <a:ea typeface="Meiryo UI" panose="020B0604030504040204" pitchFamily="50" charset="-128"/>
                        </a:rPr>
                        <a:t>359</a:t>
                      </a:r>
                      <a:r>
                        <a:rPr kumimoji="1" lang="ja-JP" altLang="en-US" sz="1050" b="0" u="none" dirty="0" smtClean="0">
                          <a:latin typeface="Meiryo UI" panose="020B0604030504040204" pitchFamily="50" charset="-128"/>
                          <a:ea typeface="Meiryo UI" panose="020B0604030504040204" pitchFamily="50" charset="-128"/>
                        </a:rPr>
                        <a:t>億円</a:t>
                      </a:r>
                      <a:endParaRPr kumimoji="1" lang="ja-JP" altLang="en-US" sz="105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en-US" altLang="ja-JP" sz="1050" b="0" u="none" dirty="0" smtClean="0">
                          <a:latin typeface="Meiryo UI" panose="020B0604030504040204" pitchFamily="50" charset="-128"/>
                          <a:ea typeface="Meiryo UI" panose="020B0604030504040204" pitchFamily="50" charset="-128"/>
                        </a:rPr>
                        <a:t>109</a:t>
                      </a:r>
                      <a:r>
                        <a:rPr kumimoji="1" lang="ja-JP" altLang="en-US" sz="1050" b="0" u="none" dirty="0" smtClean="0">
                          <a:latin typeface="Meiryo UI" panose="020B0604030504040204" pitchFamily="50" charset="-128"/>
                          <a:ea typeface="Meiryo UI" panose="020B0604030504040204" pitchFamily="50" charset="-128"/>
                        </a:rPr>
                        <a:t>億円～</a:t>
                      </a:r>
                      <a:r>
                        <a:rPr kumimoji="1" lang="en-US" altLang="ja-JP" sz="1050" b="0" u="sng" dirty="0" smtClean="0">
                          <a:latin typeface="Meiryo UI" panose="020B0604030504040204" pitchFamily="50" charset="-128"/>
                          <a:ea typeface="Meiryo UI" panose="020B0604030504040204" pitchFamily="50" charset="-128"/>
                        </a:rPr>
                        <a:t>356</a:t>
                      </a:r>
                      <a:r>
                        <a:rPr kumimoji="1" lang="ja-JP" altLang="en-US" sz="1050" b="0" u="sng" dirty="0" smtClean="0">
                          <a:latin typeface="Meiryo UI" panose="020B0604030504040204" pitchFamily="50" charset="-128"/>
                          <a:ea typeface="Meiryo UI" panose="020B0604030504040204" pitchFamily="50" charset="-128"/>
                        </a:rPr>
                        <a:t>億円</a:t>
                      </a:r>
                      <a:endParaRPr kumimoji="1" lang="ja-JP" altLang="en-US" sz="1050" b="0" u="sng"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7341">
                <a:tc vMerge="1">
                  <a:txBody>
                    <a:bodyPr/>
                    <a:lstStyle/>
                    <a:p>
                      <a:pPr algn="l"/>
                      <a:endParaRPr kumimoji="1" lang="ja-JP" altLang="en-US" sz="105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D8E8"/>
                    </a:solidFill>
                  </a:tcPr>
                </a:tc>
                <a:tc>
                  <a:txBody>
                    <a:bodyPr/>
                    <a:lstStyle/>
                    <a:p>
                      <a:pPr algn="l">
                        <a:lnSpc>
                          <a:spcPts val="1300"/>
                        </a:lnSpc>
                      </a:pPr>
                      <a:r>
                        <a:rPr kumimoji="1" lang="ja-JP" altLang="en-US" sz="1050" dirty="0" smtClean="0">
                          <a:latin typeface="Meiryo UI" panose="020B0604030504040204" pitchFamily="50" charset="-128"/>
                          <a:ea typeface="Meiryo UI" panose="020B0604030504040204" pitchFamily="50" charset="-128"/>
                        </a:rPr>
                        <a:t>　　移転経費</a:t>
                      </a:r>
                      <a:endParaRPr kumimoji="1" lang="ja-JP" altLang="en-US" sz="105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en-US" altLang="ja-JP" sz="1050" b="0" u="none" dirty="0" smtClean="0">
                          <a:latin typeface="Meiryo UI" panose="020B0604030504040204" pitchFamily="50" charset="-128"/>
                          <a:ea typeface="Meiryo UI" panose="020B0604030504040204" pitchFamily="50" charset="-128"/>
                        </a:rPr>
                        <a:t>5</a:t>
                      </a:r>
                      <a:r>
                        <a:rPr kumimoji="1" lang="ja-JP" altLang="en-US" sz="1050" b="0" u="none" dirty="0" smtClean="0">
                          <a:latin typeface="Meiryo UI" panose="020B0604030504040204" pitchFamily="50" charset="-128"/>
                          <a:ea typeface="Meiryo UI" panose="020B0604030504040204" pitchFamily="50" charset="-128"/>
                        </a:rPr>
                        <a:t>億円</a:t>
                      </a:r>
                      <a:endParaRPr kumimoji="1" lang="ja-JP" altLang="en-US" sz="105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en-US" altLang="ja-JP" sz="1050" b="0" u="none" dirty="0" smtClean="0">
                          <a:latin typeface="Meiryo UI" panose="020B0604030504040204" pitchFamily="50" charset="-128"/>
                          <a:ea typeface="Meiryo UI" panose="020B0604030504040204" pitchFamily="50" charset="-128"/>
                        </a:rPr>
                        <a:t>5</a:t>
                      </a:r>
                      <a:r>
                        <a:rPr kumimoji="1" lang="ja-JP" altLang="en-US" sz="1050" b="0" u="none" dirty="0" smtClean="0">
                          <a:latin typeface="Meiryo UI" panose="020B0604030504040204" pitchFamily="50" charset="-128"/>
                          <a:ea typeface="Meiryo UI" panose="020B0604030504040204" pitchFamily="50" charset="-128"/>
                        </a:rPr>
                        <a:t>億円</a:t>
                      </a:r>
                      <a:endParaRPr kumimoji="1" lang="ja-JP" altLang="en-US" sz="105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7341">
                <a:tc vMerge="1">
                  <a:txBody>
                    <a:bodyPr/>
                    <a:lstStyle/>
                    <a:p>
                      <a:pPr algn="l"/>
                      <a:endParaRPr kumimoji="1" lang="ja-JP" altLang="en-US" sz="105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D8E8"/>
                    </a:solidFill>
                  </a:tcPr>
                </a:tc>
                <a:tc>
                  <a:txBody>
                    <a:bodyPr/>
                    <a:lstStyle/>
                    <a:p>
                      <a:pPr algn="l">
                        <a:lnSpc>
                          <a:spcPts val="1300"/>
                        </a:lnSpc>
                      </a:pPr>
                      <a:r>
                        <a:rPr kumimoji="1" lang="ja-JP" altLang="en-US" sz="1050" dirty="0" smtClean="0">
                          <a:latin typeface="Meiryo UI" panose="020B0604030504040204" pitchFamily="50" charset="-128"/>
                          <a:ea typeface="Meiryo UI" panose="020B0604030504040204" pitchFamily="50" charset="-128"/>
                        </a:rPr>
                        <a:t>　　一時保護所建設経費</a:t>
                      </a:r>
                      <a:endParaRPr kumimoji="1" lang="ja-JP" altLang="en-US" sz="105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en-US" altLang="ja-JP" sz="1050" b="0" u="none" dirty="0" smtClean="0">
                          <a:latin typeface="Meiryo UI" panose="020B0604030504040204" pitchFamily="50" charset="-128"/>
                          <a:ea typeface="Meiryo UI" panose="020B0604030504040204" pitchFamily="50" charset="-128"/>
                        </a:rPr>
                        <a:t>6</a:t>
                      </a:r>
                      <a:r>
                        <a:rPr kumimoji="1" lang="ja-JP" altLang="en-US" sz="1050" b="0" u="none" dirty="0" smtClean="0">
                          <a:latin typeface="Meiryo UI" panose="020B0604030504040204" pitchFamily="50" charset="-128"/>
                          <a:ea typeface="Meiryo UI" panose="020B0604030504040204" pitchFamily="50" charset="-128"/>
                        </a:rPr>
                        <a:t>億円</a:t>
                      </a:r>
                      <a:endParaRPr kumimoji="1" lang="ja-JP" altLang="en-US" sz="105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en-US" altLang="ja-JP" sz="1050" b="0" u="none" dirty="0" smtClean="0">
                          <a:latin typeface="Meiryo UI" panose="020B0604030504040204" pitchFamily="50" charset="-128"/>
                          <a:ea typeface="Meiryo UI" panose="020B0604030504040204" pitchFamily="50" charset="-128"/>
                        </a:rPr>
                        <a:t>6</a:t>
                      </a:r>
                      <a:r>
                        <a:rPr kumimoji="1" lang="ja-JP" altLang="en-US" sz="1050" b="0" u="none" dirty="0" smtClean="0">
                          <a:latin typeface="Meiryo UI" panose="020B0604030504040204" pitchFamily="50" charset="-128"/>
                          <a:ea typeface="Meiryo UI" panose="020B0604030504040204" pitchFamily="50" charset="-128"/>
                        </a:rPr>
                        <a:t>億円</a:t>
                      </a:r>
                      <a:endParaRPr kumimoji="1" lang="ja-JP" altLang="en-US" sz="105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7341">
                <a:tc vMerge="1">
                  <a:txBody>
                    <a:bodyPr/>
                    <a:lstStyle/>
                    <a:p>
                      <a:pPr algn="l"/>
                      <a:endParaRPr kumimoji="1" lang="ja-JP" altLang="en-US" sz="105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D8E8"/>
                    </a:solidFill>
                  </a:tcPr>
                </a:tc>
                <a:tc>
                  <a:txBody>
                    <a:bodyPr/>
                    <a:lstStyle/>
                    <a:p>
                      <a:pPr algn="l">
                        <a:lnSpc>
                          <a:spcPts val="1300"/>
                        </a:lnSpc>
                      </a:pPr>
                      <a:r>
                        <a:rPr kumimoji="1" lang="ja-JP" altLang="en-US" sz="1050" dirty="0" smtClean="0">
                          <a:latin typeface="Meiryo UI" panose="020B0604030504040204" pitchFamily="50" charset="-128"/>
                          <a:ea typeface="Meiryo UI" panose="020B0604030504040204" pitchFamily="50" charset="-128"/>
                        </a:rPr>
                        <a:t>　　その他経費</a:t>
                      </a:r>
                      <a:endParaRPr kumimoji="1" lang="ja-JP" altLang="en-US" sz="105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en-US" altLang="ja-JP" sz="1050" b="0" u="none" dirty="0" smtClean="0">
                          <a:latin typeface="Meiryo UI" panose="020B0604030504040204" pitchFamily="50" charset="-128"/>
                          <a:ea typeface="Meiryo UI" panose="020B0604030504040204" pitchFamily="50" charset="-128"/>
                        </a:rPr>
                        <a:t>9</a:t>
                      </a:r>
                      <a:r>
                        <a:rPr kumimoji="1" lang="ja-JP" altLang="en-US" sz="1050" b="0" u="none" dirty="0" smtClean="0">
                          <a:latin typeface="Meiryo UI" panose="020B0604030504040204" pitchFamily="50" charset="-128"/>
                          <a:ea typeface="Meiryo UI" panose="020B0604030504040204" pitchFamily="50" charset="-128"/>
                        </a:rPr>
                        <a:t>億円</a:t>
                      </a:r>
                      <a:endParaRPr kumimoji="1" lang="ja-JP" altLang="en-US" sz="105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en-US" altLang="ja-JP" sz="1050" b="0" u="none" dirty="0" smtClean="0">
                          <a:latin typeface="Meiryo UI" panose="020B0604030504040204" pitchFamily="50" charset="-128"/>
                          <a:ea typeface="Meiryo UI" panose="020B0604030504040204" pitchFamily="50" charset="-128"/>
                        </a:rPr>
                        <a:t>9</a:t>
                      </a:r>
                      <a:r>
                        <a:rPr kumimoji="1" lang="ja-JP" altLang="en-US" sz="1050" b="0" u="none" dirty="0" smtClean="0">
                          <a:latin typeface="Meiryo UI" panose="020B0604030504040204" pitchFamily="50" charset="-128"/>
                          <a:ea typeface="Meiryo UI" panose="020B0604030504040204" pitchFamily="50" charset="-128"/>
                        </a:rPr>
                        <a:t>億円</a:t>
                      </a:r>
                      <a:endParaRPr kumimoji="1" lang="ja-JP" altLang="en-US" sz="1050" b="0" u="none"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7341">
                <a:tc rowSpan="5">
                  <a:txBody>
                    <a:bodyPr/>
                    <a:lstStyle/>
                    <a:p>
                      <a:pPr algn="ctr"/>
                      <a:r>
                        <a:rPr kumimoji="1" lang="ja-JP" altLang="en-US" sz="1050" b="1" dirty="0" smtClean="0">
                          <a:latin typeface="Meiryo UI" panose="020B0604030504040204" pitchFamily="50" charset="-128"/>
                          <a:ea typeface="Meiryo UI" panose="020B0604030504040204" pitchFamily="50" charset="-128"/>
                        </a:rPr>
                        <a:t>ランニングコスト</a:t>
                      </a:r>
                      <a:endParaRPr kumimoji="1" lang="ja-JP" altLang="en-US" sz="1050" b="1" dirty="0">
                        <a:latin typeface="Meiryo UI" panose="020B0604030504040204" pitchFamily="50" charset="-128"/>
                        <a:ea typeface="Meiryo UI" panose="020B0604030504040204" pitchFamily="50" charset="-128"/>
                      </a:endParaRPr>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lnSpc>
                          <a:spcPts val="1300"/>
                        </a:lnSpc>
                      </a:pPr>
                      <a:r>
                        <a:rPr kumimoji="1" lang="ja-JP" altLang="en-US" sz="1050" b="1" dirty="0" smtClean="0">
                          <a:latin typeface="Meiryo UI" panose="020B0604030504040204" pitchFamily="50" charset="-128"/>
                          <a:ea typeface="Meiryo UI" panose="020B0604030504040204" pitchFamily="50" charset="-128"/>
                        </a:rPr>
                        <a:t>ランニングコスト合計</a:t>
                      </a:r>
                      <a:endParaRPr kumimoji="1" lang="ja-JP" altLang="en-US" sz="1050" b="1"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ja-JP" altLang="en-US" sz="1050" b="0" dirty="0" smtClean="0">
                          <a:latin typeface="Meiryo UI" panose="020B0604030504040204" pitchFamily="50" charset="-128"/>
                          <a:ea typeface="Meiryo UI" panose="020B0604030504040204" pitchFamily="50" charset="-128"/>
                        </a:rPr>
                        <a:t>　　</a:t>
                      </a:r>
                      <a:r>
                        <a:rPr kumimoji="1" lang="en-US" altLang="ja-JP" sz="1050" b="1" dirty="0" smtClean="0">
                          <a:latin typeface="Meiryo UI" panose="020B0604030504040204" pitchFamily="50" charset="-128"/>
                          <a:ea typeface="Meiryo UI" panose="020B0604030504040204" pitchFamily="50" charset="-128"/>
                        </a:rPr>
                        <a:t>41</a:t>
                      </a:r>
                      <a:r>
                        <a:rPr kumimoji="1" lang="ja-JP" altLang="en-US" sz="1050" b="1" dirty="0" smtClean="0">
                          <a:latin typeface="Meiryo UI" panose="020B0604030504040204" pitchFamily="50" charset="-128"/>
                          <a:ea typeface="Meiryo UI" panose="020B0604030504040204" pitchFamily="50" charset="-128"/>
                        </a:rPr>
                        <a:t>億円～</a:t>
                      </a:r>
                      <a:r>
                        <a:rPr kumimoji="1" lang="en-US" altLang="ja-JP" sz="1050" b="1" dirty="0" smtClean="0">
                          <a:latin typeface="Meiryo UI" panose="020B0604030504040204" pitchFamily="50" charset="-128"/>
                          <a:ea typeface="Meiryo UI" panose="020B0604030504040204" pitchFamily="50" charset="-128"/>
                        </a:rPr>
                        <a:t>48</a:t>
                      </a:r>
                      <a:r>
                        <a:rPr kumimoji="1" lang="ja-JP" altLang="en-US" sz="1050" b="1" dirty="0" smtClean="0">
                          <a:latin typeface="Meiryo UI" panose="020B0604030504040204" pitchFamily="50" charset="-128"/>
                          <a:ea typeface="Meiryo UI" panose="020B0604030504040204" pitchFamily="50" charset="-128"/>
                        </a:rPr>
                        <a:t>億円</a:t>
                      </a:r>
                      <a:endParaRPr kumimoji="1" lang="ja-JP" altLang="en-US" sz="1050" b="1"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ja-JP" altLang="en-US" sz="1050" b="0" dirty="0" smtClean="0">
                          <a:latin typeface="Meiryo UI" panose="020B0604030504040204" pitchFamily="50" charset="-128"/>
                          <a:ea typeface="Meiryo UI" panose="020B0604030504040204" pitchFamily="50" charset="-128"/>
                        </a:rPr>
                        <a:t>　</a:t>
                      </a:r>
                      <a:r>
                        <a:rPr kumimoji="1" lang="ja-JP" altLang="en-US" sz="1050" b="1" dirty="0" smtClean="0">
                          <a:latin typeface="Meiryo UI" panose="020B0604030504040204" pitchFamily="50" charset="-128"/>
                          <a:ea typeface="Meiryo UI" panose="020B0604030504040204" pitchFamily="50" charset="-128"/>
                        </a:rPr>
                        <a:t>　</a:t>
                      </a:r>
                      <a:r>
                        <a:rPr kumimoji="1" lang="en-US" altLang="ja-JP" sz="1050" b="1" dirty="0" smtClean="0">
                          <a:latin typeface="Meiryo UI" panose="020B0604030504040204" pitchFamily="50" charset="-128"/>
                          <a:ea typeface="Meiryo UI" panose="020B0604030504040204" pitchFamily="50" charset="-128"/>
                        </a:rPr>
                        <a:t>41</a:t>
                      </a:r>
                      <a:r>
                        <a:rPr kumimoji="1" lang="ja-JP" altLang="en-US" sz="1050" b="1" dirty="0" smtClean="0">
                          <a:latin typeface="Meiryo UI" panose="020B0604030504040204" pitchFamily="50" charset="-128"/>
                          <a:ea typeface="Meiryo UI" panose="020B0604030504040204" pitchFamily="50" charset="-128"/>
                        </a:rPr>
                        <a:t>億円～</a:t>
                      </a:r>
                      <a:r>
                        <a:rPr kumimoji="1" lang="en-US" altLang="ja-JP" sz="1050" b="1" dirty="0" smtClean="0">
                          <a:latin typeface="Meiryo UI" panose="020B0604030504040204" pitchFamily="50" charset="-128"/>
                          <a:ea typeface="Meiryo UI" panose="020B0604030504040204" pitchFamily="50" charset="-128"/>
                        </a:rPr>
                        <a:t>48</a:t>
                      </a:r>
                      <a:r>
                        <a:rPr kumimoji="1" lang="ja-JP" altLang="en-US" sz="1050" b="1" dirty="0" smtClean="0">
                          <a:latin typeface="Meiryo UI" panose="020B0604030504040204" pitchFamily="50" charset="-128"/>
                          <a:ea typeface="Meiryo UI" panose="020B0604030504040204" pitchFamily="50" charset="-128"/>
                        </a:rPr>
                        <a:t>億円</a:t>
                      </a:r>
                      <a:endParaRPr kumimoji="1" lang="ja-JP" altLang="en-US" sz="1050" b="1"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7341">
                <a:tc vMerge="1">
                  <a:txBody>
                    <a:bodyPr/>
                    <a:lstStyle/>
                    <a:p>
                      <a:pPr algn="l"/>
                      <a:endParaRPr kumimoji="1" lang="ja-JP" altLang="en-US" sz="105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D8E8"/>
                    </a:solidFill>
                  </a:tcPr>
                </a:tc>
                <a:tc>
                  <a:txBody>
                    <a:bodyPr/>
                    <a:lstStyle/>
                    <a:p>
                      <a:pPr algn="l">
                        <a:lnSpc>
                          <a:spcPts val="1300"/>
                        </a:lnSpc>
                      </a:pPr>
                      <a:r>
                        <a:rPr kumimoji="1" lang="ja-JP" altLang="en-US" sz="1050" dirty="0" smtClean="0">
                          <a:latin typeface="Meiryo UI" panose="020B0604030504040204" pitchFamily="50" charset="-128"/>
                          <a:ea typeface="Meiryo UI" panose="020B0604030504040204" pitchFamily="50" charset="-128"/>
                        </a:rPr>
                        <a:t>　　システム運用経費</a:t>
                      </a:r>
                      <a:endParaRPr kumimoji="1" lang="ja-JP" altLang="en-US" sz="105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ja-JP" altLang="en-US" sz="1050" b="0" dirty="0" smtClean="0">
                          <a:latin typeface="Meiryo UI" panose="020B0604030504040204" pitchFamily="50" charset="-128"/>
                          <a:ea typeface="Meiryo UI" panose="020B0604030504040204" pitchFamily="50" charset="-128"/>
                        </a:rPr>
                        <a:t>　　　　　　　　　</a:t>
                      </a:r>
                      <a:r>
                        <a:rPr kumimoji="1" lang="en-US" altLang="ja-JP" sz="1050" b="0" dirty="0" smtClean="0">
                          <a:latin typeface="Meiryo UI" panose="020B0604030504040204" pitchFamily="50" charset="-128"/>
                          <a:ea typeface="Meiryo UI" panose="020B0604030504040204" pitchFamily="50" charset="-128"/>
                        </a:rPr>
                        <a:t>32</a:t>
                      </a:r>
                      <a:r>
                        <a:rPr kumimoji="1" lang="ja-JP" altLang="en-US" sz="1050" b="0" dirty="0" smtClean="0">
                          <a:latin typeface="Meiryo UI" panose="020B0604030504040204" pitchFamily="50" charset="-128"/>
                          <a:ea typeface="Meiryo UI" panose="020B0604030504040204" pitchFamily="50" charset="-128"/>
                        </a:rPr>
                        <a:t>億円</a:t>
                      </a:r>
                      <a:endParaRPr kumimoji="1" lang="ja-JP" altLang="en-US" sz="105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en-US" altLang="ja-JP" sz="1050" b="0" dirty="0" smtClean="0">
                          <a:latin typeface="Meiryo UI" panose="020B0604030504040204" pitchFamily="50" charset="-128"/>
                          <a:ea typeface="Meiryo UI" panose="020B0604030504040204" pitchFamily="50" charset="-128"/>
                        </a:rPr>
                        <a:t>32</a:t>
                      </a:r>
                      <a:r>
                        <a:rPr kumimoji="1" lang="ja-JP" altLang="en-US" sz="1050" b="0" dirty="0" smtClean="0">
                          <a:latin typeface="Meiryo UI" panose="020B0604030504040204" pitchFamily="50" charset="-128"/>
                          <a:ea typeface="Meiryo UI" panose="020B0604030504040204" pitchFamily="50" charset="-128"/>
                        </a:rPr>
                        <a:t>億円</a:t>
                      </a:r>
                      <a:endParaRPr kumimoji="1" lang="ja-JP" altLang="en-US" sz="105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7341">
                <a:tc vMerge="1">
                  <a:txBody>
                    <a:bodyPr/>
                    <a:lstStyle/>
                    <a:p>
                      <a:pPr algn="l"/>
                      <a:endParaRPr kumimoji="1" lang="ja-JP" altLang="en-US" sz="105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D8E8"/>
                    </a:solidFill>
                  </a:tcPr>
                </a:tc>
                <a:tc>
                  <a:txBody>
                    <a:bodyPr/>
                    <a:lstStyle/>
                    <a:p>
                      <a:pPr algn="l">
                        <a:lnSpc>
                          <a:spcPts val="1300"/>
                        </a:lnSpc>
                      </a:pPr>
                      <a:r>
                        <a:rPr kumimoji="1" lang="ja-JP" altLang="en-US" sz="1050" dirty="0" smtClean="0">
                          <a:latin typeface="Meiryo UI" panose="020B0604030504040204" pitchFamily="50" charset="-128"/>
                          <a:ea typeface="Meiryo UI" panose="020B0604030504040204" pitchFamily="50" charset="-128"/>
                        </a:rPr>
                        <a:t>　　民間ビル賃借料</a:t>
                      </a:r>
                      <a:endParaRPr kumimoji="1" lang="ja-JP" altLang="en-US" sz="105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ja-JP" altLang="en-US" sz="1050" b="0" dirty="0" smtClean="0">
                          <a:latin typeface="Meiryo UI" panose="020B0604030504040204" pitchFamily="50" charset="-128"/>
                          <a:ea typeface="Meiryo UI" panose="020B0604030504040204" pitchFamily="50" charset="-128"/>
                        </a:rPr>
                        <a:t>　　　　</a:t>
                      </a:r>
                      <a:r>
                        <a:rPr kumimoji="1" lang="en-US" altLang="ja-JP" sz="1050" b="0" dirty="0" smtClean="0">
                          <a:latin typeface="Meiryo UI" panose="020B0604030504040204" pitchFamily="50" charset="-128"/>
                          <a:ea typeface="Meiryo UI" panose="020B0604030504040204" pitchFamily="50" charset="-128"/>
                        </a:rPr>
                        <a:t>2</a:t>
                      </a:r>
                      <a:r>
                        <a:rPr kumimoji="1" lang="ja-JP" altLang="en-US" sz="1050" b="0" dirty="0" smtClean="0">
                          <a:latin typeface="Meiryo UI" panose="020B0604030504040204" pitchFamily="50" charset="-128"/>
                          <a:ea typeface="Meiryo UI" panose="020B0604030504040204" pitchFamily="50" charset="-128"/>
                        </a:rPr>
                        <a:t>億円～</a:t>
                      </a:r>
                      <a:r>
                        <a:rPr kumimoji="1" lang="en-US" altLang="ja-JP" sz="1050" b="0" dirty="0" smtClean="0">
                          <a:latin typeface="Meiryo UI" panose="020B0604030504040204" pitchFamily="50" charset="-128"/>
                          <a:ea typeface="Meiryo UI" panose="020B0604030504040204" pitchFamily="50" charset="-128"/>
                        </a:rPr>
                        <a:t>15</a:t>
                      </a:r>
                      <a:r>
                        <a:rPr kumimoji="1" lang="ja-JP" altLang="en-US" sz="1050" b="0" dirty="0" smtClean="0">
                          <a:latin typeface="Meiryo UI" panose="020B0604030504040204" pitchFamily="50" charset="-128"/>
                          <a:ea typeface="Meiryo UI" panose="020B0604030504040204" pitchFamily="50" charset="-128"/>
                        </a:rPr>
                        <a:t>億円</a:t>
                      </a:r>
                      <a:endParaRPr kumimoji="1" lang="ja-JP" altLang="en-US" sz="105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en-US" altLang="ja-JP" sz="1050" b="0" dirty="0" smtClean="0">
                          <a:latin typeface="Meiryo UI" panose="020B0604030504040204" pitchFamily="50" charset="-128"/>
                          <a:ea typeface="Meiryo UI" panose="020B0604030504040204" pitchFamily="50" charset="-128"/>
                        </a:rPr>
                        <a:t>2</a:t>
                      </a:r>
                      <a:r>
                        <a:rPr kumimoji="1" lang="ja-JP" altLang="en-US" sz="1050" b="0" dirty="0" smtClean="0">
                          <a:latin typeface="Meiryo UI" panose="020B0604030504040204" pitchFamily="50" charset="-128"/>
                          <a:ea typeface="Meiryo UI" panose="020B0604030504040204" pitchFamily="50" charset="-128"/>
                        </a:rPr>
                        <a:t>億円～</a:t>
                      </a:r>
                      <a:r>
                        <a:rPr kumimoji="1" lang="en-US" altLang="ja-JP" sz="1050" b="0" dirty="0" smtClean="0">
                          <a:latin typeface="Meiryo UI" panose="020B0604030504040204" pitchFamily="50" charset="-128"/>
                          <a:ea typeface="Meiryo UI" panose="020B0604030504040204" pitchFamily="50" charset="-128"/>
                        </a:rPr>
                        <a:t>15</a:t>
                      </a:r>
                      <a:r>
                        <a:rPr kumimoji="1" lang="ja-JP" altLang="en-US" sz="1050" b="0" dirty="0" smtClean="0">
                          <a:latin typeface="Meiryo UI" panose="020B0604030504040204" pitchFamily="50" charset="-128"/>
                          <a:ea typeface="Meiryo UI" panose="020B0604030504040204" pitchFamily="50" charset="-128"/>
                        </a:rPr>
                        <a:t>億円</a:t>
                      </a:r>
                      <a:endParaRPr kumimoji="1" lang="ja-JP" altLang="en-US" sz="105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7341">
                <a:tc vMerge="1">
                  <a:txBody>
                    <a:bodyPr/>
                    <a:lstStyle/>
                    <a:p>
                      <a:pPr algn="l"/>
                      <a:endParaRPr kumimoji="1" lang="ja-JP" altLang="en-US" sz="105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D8E8"/>
                    </a:solidFill>
                  </a:tcPr>
                </a:tc>
                <a:tc>
                  <a:txBody>
                    <a:bodyPr/>
                    <a:lstStyle/>
                    <a:p>
                      <a:pPr algn="l">
                        <a:lnSpc>
                          <a:spcPts val="1300"/>
                        </a:lnSpc>
                      </a:pPr>
                      <a:r>
                        <a:rPr kumimoji="1" lang="ja-JP" altLang="en-US" sz="1050" dirty="0" smtClean="0">
                          <a:latin typeface="Meiryo UI" panose="020B0604030504040204" pitchFamily="50" charset="-128"/>
                          <a:ea typeface="Meiryo UI" panose="020B0604030504040204" pitchFamily="50" charset="-128"/>
                        </a:rPr>
                        <a:t>　　新庁舎維持管理等経費</a:t>
                      </a:r>
                      <a:endParaRPr kumimoji="1" lang="ja-JP" altLang="en-US" sz="105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en-US" altLang="ja-JP" sz="1050" b="0" dirty="0" smtClean="0">
                          <a:latin typeface="Meiryo UI" panose="020B0604030504040204" pitchFamily="50" charset="-128"/>
                          <a:ea typeface="Meiryo UI" panose="020B0604030504040204" pitchFamily="50" charset="-128"/>
                        </a:rPr>
                        <a:t>                     0</a:t>
                      </a:r>
                      <a:r>
                        <a:rPr kumimoji="1" lang="ja-JP" altLang="en-US" sz="1050" b="0" dirty="0" smtClean="0">
                          <a:latin typeface="Meiryo UI" panose="020B0604030504040204" pitchFamily="50" charset="-128"/>
                          <a:ea typeface="Meiryo UI" panose="020B0604030504040204" pitchFamily="50" charset="-128"/>
                        </a:rPr>
                        <a:t>～</a:t>
                      </a:r>
                      <a:r>
                        <a:rPr kumimoji="1" lang="en-US" altLang="ja-JP" sz="1050" b="0" dirty="0" smtClean="0">
                          <a:latin typeface="Meiryo UI" panose="020B0604030504040204" pitchFamily="50" charset="-128"/>
                          <a:ea typeface="Meiryo UI" panose="020B0604030504040204" pitchFamily="50" charset="-128"/>
                        </a:rPr>
                        <a:t>6</a:t>
                      </a:r>
                      <a:r>
                        <a:rPr kumimoji="1" lang="ja-JP" altLang="en-US" sz="1050" b="0" dirty="0" smtClean="0">
                          <a:latin typeface="Meiryo UI" panose="020B0604030504040204" pitchFamily="50" charset="-128"/>
                          <a:ea typeface="Meiryo UI" panose="020B0604030504040204" pitchFamily="50" charset="-128"/>
                        </a:rPr>
                        <a:t>億円</a:t>
                      </a:r>
                      <a:endParaRPr kumimoji="1" lang="ja-JP" altLang="en-US" sz="105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en-US" altLang="ja-JP" sz="1050" b="0" dirty="0" smtClean="0">
                          <a:latin typeface="Meiryo UI" panose="020B0604030504040204" pitchFamily="50" charset="-128"/>
                          <a:ea typeface="Meiryo UI" panose="020B0604030504040204" pitchFamily="50" charset="-128"/>
                        </a:rPr>
                        <a:t>0</a:t>
                      </a:r>
                      <a:r>
                        <a:rPr kumimoji="1" lang="ja-JP" altLang="en-US" sz="1050" b="0" dirty="0" smtClean="0">
                          <a:latin typeface="Meiryo UI" panose="020B0604030504040204" pitchFamily="50" charset="-128"/>
                          <a:ea typeface="Meiryo UI" panose="020B0604030504040204" pitchFamily="50" charset="-128"/>
                        </a:rPr>
                        <a:t>～</a:t>
                      </a:r>
                      <a:r>
                        <a:rPr kumimoji="1" lang="en-US" altLang="ja-JP" sz="1050" b="0" dirty="0" smtClean="0">
                          <a:latin typeface="Meiryo UI" panose="020B0604030504040204" pitchFamily="50" charset="-128"/>
                          <a:ea typeface="Meiryo UI" panose="020B0604030504040204" pitchFamily="50" charset="-128"/>
                        </a:rPr>
                        <a:t>6</a:t>
                      </a:r>
                      <a:r>
                        <a:rPr kumimoji="1" lang="ja-JP" altLang="en-US" sz="1050" b="0" dirty="0" smtClean="0">
                          <a:latin typeface="Meiryo UI" panose="020B0604030504040204" pitchFamily="50" charset="-128"/>
                          <a:ea typeface="Meiryo UI" panose="020B0604030504040204" pitchFamily="50" charset="-128"/>
                        </a:rPr>
                        <a:t>億円</a:t>
                      </a:r>
                      <a:endParaRPr kumimoji="1" lang="ja-JP" altLang="en-US" sz="105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47341">
                <a:tc vMerge="1">
                  <a:txBody>
                    <a:bodyPr/>
                    <a:lstStyle/>
                    <a:p>
                      <a:pPr algn="l"/>
                      <a:endParaRPr kumimoji="1" lang="ja-JP" altLang="en-US" sz="105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0D8E8"/>
                    </a:solidFill>
                  </a:tcPr>
                </a:tc>
                <a:tc>
                  <a:txBody>
                    <a:bodyPr/>
                    <a:lstStyle/>
                    <a:p>
                      <a:pPr algn="l">
                        <a:lnSpc>
                          <a:spcPts val="1300"/>
                        </a:lnSpc>
                      </a:pPr>
                      <a:r>
                        <a:rPr kumimoji="1" lang="ja-JP" altLang="en-US" sz="1050" dirty="0" smtClean="0">
                          <a:latin typeface="Meiryo UI" panose="020B0604030504040204" pitchFamily="50" charset="-128"/>
                          <a:ea typeface="Meiryo UI" panose="020B0604030504040204" pitchFamily="50" charset="-128"/>
                        </a:rPr>
                        <a:t>　　各特別区に新たに必要となる経費</a:t>
                      </a:r>
                      <a:endParaRPr kumimoji="1" lang="ja-JP" altLang="en-US" sz="105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en-US" altLang="ja-JP" sz="1050" b="0" dirty="0" smtClean="0">
                          <a:latin typeface="Meiryo UI" panose="020B0604030504040204" pitchFamily="50" charset="-128"/>
                          <a:ea typeface="Meiryo UI" panose="020B0604030504040204" pitchFamily="50" charset="-128"/>
                        </a:rPr>
                        <a:t>1</a:t>
                      </a:r>
                      <a:r>
                        <a:rPr kumimoji="1" lang="ja-JP" altLang="en-US" sz="1050" b="0" dirty="0" smtClean="0">
                          <a:latin typeface="Meiryo UI" panose="020B0604030504040204" pitchFamily="50" charset="-128"/>
                          <a:ea typeface="Meiryo UI" panose="020B0604030504040204" pitchFamily="50" charset="-128"/>
                        </a:rPr>
                        <a:t>億円</a:t>
                      </a:r>
                      <a:endParaRPr kumimoji="1" lang="ja-JP" altLang="en-US" sz="105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kumimoji="1" lang="en-US" altLang="ja-JP" sz="1050" b="0" dirty="0" smtClean="0">
                          <a:latin typeface="Meiryo UI" panose="020B0604030504040204" pitchFamily="50" charset="-128"/>
                          <a:ea typeface="Meiryo UI" panose="020B0604030504040204" pitchFamily="50" charset="-128"/>
                        </a:rPr>
                        <a:t>1</a:t>
                      </a:r>
                      <a:r>
                        <a:rPr kumimoji="1" lang="ja-JP" altLang="en-US" sz="1050" b="0" dirty="0" smtClean="0">
                          <a:latin typeface="Meiryo UI" panose="020B0604030504040204" pitchFamily="50" charset="-128"/>
                          <a:ea typeface="Meiryo UI" panose="020B0604030504040204" pitchFamily="50" charset="-128"/>
                        </a:rPr>
                        <a:t>億円</a:t>
                      </a:r>
                      <a:endParaRPr kumimoji="1" lang="ja-JP" altLang="en-US" sz="105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bl>
          </a:graphicData>
        </a:graphic>
      </p:graphicFrame>
      <p:sp>
        <p:nvSpPr>
          <p:cNvPr id="2" name="テキスト ボックス 1"/>
          <p:cNvSpPr txBox="1"/>
          <p:nvPr/>
        </p:nvSpPr>
        <p:spPr>
          <a:xfrm>
            <a:off x="1515741" y="6495147"/>
            <a:ext cx="5760640" cy="246221"/>
          </a:xfrm>
          <a:prstGeom prst="rect">
            <a:avLst/>
          </a:prstGeom>
          <a:noFill/>
        </p:spPr>
        <p:txBody>
          <a:bodyPr wrap="square" rtlCol="0">
            <a:spAutoFit/>
          </a:bodyPr>
          <a:lstStyle/>
          <a:p>
            <a:r>
              <a:rPr kumimoji="1"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億円単位</a:t>
            </a:r>
            <a:r>
              <a:rPr lang="ja-JP" altLang="en-US" sz="1000" dirty="0" smtClean="0">
                <a:latin typeface="Meiryo UI" panose="020B0604030504040204" pitchFamily="50" charset="-128"/>
                <a:ea typeface="Meiryo UI" panose="020B0604030504040204" pitchFamily="50" charset="-128"/>
              </a:rPr>
              <a:t>で端数</a:t>
            </a:r>
            <a:r>
              <a:rPr lang="ja-JP" altLang="en-US" sz="1000" dirty="0">
                <a:latin typeface="Meiryo UI" panose="020B0604030504040204" pitchFamily="50" charset="-128"/>
                <a:ea typeface="Meiryo UI" panose="020B0604030504040204" pitchFamily="50" charset="-128"/>
              </a:rPr>
              <a:t>処理</a:t>
            </a:r>
            <a:r>
              <a:rPr lang="ja-JP" altLang="en-US" sz="1000" dirty="0" smtClean="0">
                <a:latin typeface="Meiryo UI" panose="020B0604030504040204" pitchFamily="50" charset="-128"/>
                <a:ea typeface="Meiryo UI" panose="020B0604030504040204" pitchFamily="50" charset="-128"/>
              </a:rPr>
              <a:t>を</a:t>
            </a:r>
            <a:r>
              <a:rPr lang="ja-JP" altLang="en-US" sz="1000" dirty="0">
                <a:latin typeface="Meiryo UI" panose="020B0604030504040204" pitchFamily="50" charset="-128"/>
                <a:ea typeface="Meiryo UI" panose="020B0604030504040204" pitchFamily="50" charset="-128"/>
              </a:rPr>
              <a:t>しているため、表記上は変更が生じていない項目が</a:t>
            </a:r>
            <a:r>
              <a:rPr lang="ja-JP" altLang="en-US" sz="1000" dirty="0" smtClean="0">
                <a:latin typeface="Meiryo UI" panose="020B0604030504040204" pitchFamily="50" charset="-128"/>
                <a:ea typeface="Meiryo UI" panose="020B0604030504040204" pitchFamily="50" charset="-128"/>
              </a:rPr>
              <a:t>ある</a:t>
            </a:r>
            <a:endParaRPr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42457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82396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69966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500" dirty="0" smtClean="0">
                <a:solidFill>
                  <a:schemeClr val="tx1"/>
                </a:solidFill>
                <a:latin typeface="Meiryo UI" panose="020B0604030504040204" pitchFamily="50" charset="-128"/>
                <a:ea typeface="Meiryo UI" panose="020B0604030504040204" pitchFamily="50" charset="-128"/>
              </a:rPr>
              <a:t>【</a:t>
            </a:r>
            <a:r>
              <a:rPr kumimoji="1" lang="ja-JP" altLang="en-US" sz="4500" dirty="0" smtClean="0">
                <a:solidFill>
                  <a:schemeClr val="tx1"/>
                </a:solidFill>
                <a:latin typeface="Meiryo UI" panose="020B0604030504040204" pitchFamily="50" charset="-128"/>
                <a:ea typeface="Meiryo UI" panose="020B0604030504040204" pitchFamily="50" charset="-128"/>
              </a:rPr>
              <a:t>参　考</a:t>
            </a:r>
            <a:r>
              <a:rPr kumimoji="1" lang="en-US" altLang="ja-JP" sz="4500" dirty="0" smtClean="0">
                <a:solidFill>
                  <a:schemeClr val="tx1"/>
                </a:solidFill>
                <a:latin typeface="Meiryo UI" panose="020B0604030504040204" pitchFamily="50" charset="-128"/>
                <a:ea typeface="Meiryo UI" panose="020B0604030504040204" pitchFamily="50" charset="-128"/>
              </a:rPr>
              <a:t>】</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1020665" y="4581128"/>
            <a:ext cx="7992888" cy="1944216"/>
          </a:xfrm>
          <a:prstGeom prst="rect">
            <a:avLst/>
          </a:prstGeom>
          <a:noFill/>
          <a:ln w="190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500" dirty="0" smtClean="0">
                <a:solidFill>
                  <a:schemeClr val="tx1"/>
                </a:solidFill>
                <a:latin typeface="ＭＳ ゴシック" panose="020B0609070205080204" pitchFamily="49" charset="-128"/>
                <a:ea typeface="ＭＳ ゴシック" panose="020B0609070205080204" pitchFamily="49" charset="-128"/>
              </a:rPr>
              <a:t>○特別区素案の各項目（組織体制、財産・債務、財政調整、特別区設置に伴うコスト）</a:t>
            </a:r>
            <a:endParaRPr lang="en-US" altLang="ja-JP" sz="15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500" dirty="0">
                <a:solidFill>
                  <a:schemeClr val="tx1"/>
                </a:solidFill>
                <a:latin typeface="ＭＳ ゴシック" panose="020B0609070205080204" pitchFamily="49" charset="-128"/>
                <a:ea typeface="ＭＳ ゴシック" panose="020B0609070205080204" pitchFamily="49" charset="-128"/>
              </a:rPr>
              <a:t>　</a:t>
            </a:r>
            <a:r>
              <a:rPr lang="ja-JP" altLang="en-US" sz="1500" dirty="0" smtClean="0">
                <a:solidFill>
                  <a:schemeClr val="tx1"/>
                </a:solidFill>
                <a:latin typeface="ＭＳ ゴシック" panose="020B0609070205080204" pitchFamily="49" charset="-128"/>
                <a:ea typeface="ＭＳ ゴシック" panose="020B0609070205080204" pitchFamily="49" charset="-128"/>
              </a:rPr>
              <a:t>について、総括的な資料を添付</a:t>
            </a:r>
            <a:endParaRPr lang="en-US" altLang="ja-JP" sz="1500"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15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500" dirty="0">
                <a:solidFill>
                  <a:schemeClr val="tx1"/>
                </a:solidFill>
                <a:latin typeface="ＭＳ ゴシック" panose="020B0609070205080204" pitchFamily="49" charset="-128"/>
                <a:ea typeface="ＭＳ ゴシック" panose="020B0609070205080204" pitchFamily="49" charset="-128"/>
              </a:rPr>
              <a:t>○下線部分</a:t>
            </a:r>
            <a:r>
              <a:rPr lang="ja-JP" altLang="en-US" sz="1500" dirty="0" smtClean="0">
                <a:solidFill>
                  <a:schemeClr val="tx1"/>
                </a:solidFill>
                <a:latin typeface="ＭＳ ゴシック" panose="020B0609070205080204" pitchFamily="49" charset="-128"/>
                <a:ea typeface="ＭＳ ゴシック" panose="020B0609070205080204" pitchFamily="49" charset="-128"/>
              </a:rPr>
              <a:t>が今回</a:t>
            </a:r>
            <a:r>
              <a:rPr lang="ja-JP" altLang="en-US" sz="1500" dirty="0">
                <a:solidFill>
                  <a:schemeClr val="tx1"/>
                </a:solidFill>
                <a:latin typeface="ＭＳ ゴシック" panose="020B0609070205080204" pitchFamily="49" charset="-128"/>
                <a:ea typeface="ＭＳ ゴシック" panose="020B0609070205080204" pitchFamily="49" charset="-128"/>
              </a:rPr>
              <a:t>の修正</a:t>
            </a:r>
            <a:r>
              <a:rPr lang="ja-JP" altLang="en-US" sz="1500" dirty="0" smtClean="0">
                <a:solidFill>
                  <a:schemeClr val="tx1"/>
                </a:solidFill>
                <a:latin typeface="ＭＳ ゴシック" panose="020B0609070205080204" pitchFamily="49" charset="-128"/>
                <a:ea typeface="ＭＳ ゴシック" panose="020B0609070205080204" pitchFamily="49" charset="-128"/>
              </a:rPr>
              <a:t>箇所（＜　＞内は修正前の</a:t>
            </a:r>
            <a:r>
              <a:rPr lang="ja-JP" altLang="en-US" sz="1500" smtClean="0">
                <a:solidFill>
                  <a:schemeClr val="tx1"/>
                </a:solidFill>
                <a:latin typeface="ＭＳ ゴシック" panose="020B0609070205080204" pitchFamily="49" charset="-128"/>
                <a:ea typeface="ＭＳ ゴシック" panose="020B0609070205080204" pitchFamily="49" charset="-128"/>
              </a:rPr>
              <a:t>数字等）</a:t>
            </a:r>
            <a:endParaRPr lang="en-US" altLang="ja-JP" sz="1500" dirty="0" smtClean="0">
              <a:solidFill>
                <a:schemeClr val="tx1"/>
              </a:solidFill>
              <a:latin typeface="ＭＳ ゴシック" panose="020B0609070205080204" pitchFamily="49" charset="-128"/>
              <a:ea typeface="ＭＳ ゴシック" panose="020B0609070205080204" pitchFamily="49" charset="-128"/>
            </a:endParaRPr>
          </a:p>
          <a:p>
            <a:endParaRPr lang="ja-JP" altLang="en-US" sz="1500" dirty="0">
              <a:solidFill>
                <a:schemeClr val="tx1"/>
              </a:solidFill>
              <a:latin typeface="ＭＳ ゴシック" panose="020B0609070205080204" pitchFamily="49" charset="-128"/>
              <a:ea typeface="ＭＳ ゴシック" panose="020B0609070205080204" pitchFamily="49" charset="-128"/>
            </a:endParaRPr>
          </a:p>
          <a:p>
            <a:r>
              <a:rPr lang="ja-JP" altLang="en-US" sz="1500" dirty="0">
                <a:solidFill>
                  <a:schemeClr val="tx1"/>
                </a:solidFill>
                <a:latin typeface="ＭＳ ゴシック" panose="020B0609070205080204" pitchFamily="49" charset="-128"/>
                <a:ea typeface="ＭＳ ゴシック" panose="020B0609070205080204" pitchFamily="49" charset="-128"/>
              </a:rPr>
              <a:t>○数字は端数処理の影響で、合計数等において一致しない場合が</a:t>
            </a:r>
            <a:r>
              <a:rPr lang="ja-JP" altLang="en-US" sz="1500" dirty="0" smtClean="0">
                <a:solidFill>
                  <a:schemeClr val="tx1"/>
                </a:solidFill>
                <a:latin typeface="ＭＳ ゴシック" panose="020B0609070205080204" pitchFamily="49" charset="-128"/>
                <a:ea typeface="ＭＳ ゴシック" panose="020B0609070205080204" pitchFamily="49" charset="-128"/>
              </a:rPr>
              <a:t>ある</a:t>
            </a:r>
            <a:endParaRPr lang="en-US" altLang="ja-JP" sz="15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842458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33042</TotalTime>
  <Words>4395</Words>
  <PresentationFormat>A4 210 x 297 mm</PresentationFormat>
  <Paragraphs>1598</Paragraphs>
  <Slides>29</Slides>
  <Notes>7</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29</vt:i4>
      </vt:variant>
    </vt:vector>
  </HeadingPairs>
  <TitlesOfParts>
    <vt:vector size="43" baseType="lpstr">
      <vt:lpstr>HGPｺﾞｼｯｸE</vt:lpstr>
      <vt:lpstr>HGP創英角ｺﾞｼｯｸUB</vt:lpstr>
      <vt:lpstr>HGSｺﾞｼｯｸE</vt:lpstr>
      <vt:lpstr>HGS創英角ｺﾞｼｯｸUB</vt:lpstr>
      <vt:lpstr>HG丸ｺﾞｼｯｸM-PRO</vt:lpstr>
      <vt:lpstr>Meiryo UI</vt:lpstr>
      <vt:lpstr>ＭＳ Ｐゴシック</vt:lpstr>
      <vt:lpstr>ＭＳ ゴシック</vt:lpstr>
      <vt:lpstr>ＭＳ 明朝</vt:lpstr>
      <vt:lpstr>メイリオ</vt:lpstr>
      <vt:lpstr>Arial</vt:lpstr>
      <vt:lpstr>Calibri</vt:lpstr>
      <vt:lpstr>Wingdings</vt:lpstr>
      <vt:lpstr>Office テーマ</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2018-04-03T05:14:52Z</cp:lastPrinted>
  <dcterms:created xsi:type="dcterms:W3CDTF">2013-07-16T06:48:23Z</dcterms:created>
  <dcterms:modified xsi:type="dcterms:W3CDTF">2018-04-03T05:19:59Z</dcterms:modified>
</cp:coreProperties>
</file>