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44"/>
  </p:notesMasterIdLst>
  <p:handoutMasterIdLst>
    <p:handoutMasterId r:id="rId45"/>
  </p:handoutMasterIdLst>
  <p:sldIdLst>
    <p:sldId id="353" r:id="rId3"/>
    <p:sldId id="355" r:id="rId4"/>
    <p:sldId id="284" r:id="rId5"/>
    <p:sldId id="329" r:id="rId6"/>
    <p:sldId id="331" r:id="rId7"/>
    <p:sldId id="333" r:id="rId8"/>
    <p:sldId id="352" r:id="rId9"/>
    <p:sldId id="334" r:id="rId10"/>
    <p:sldId id="347" r:id="rId11"/>
    <p:sldId id="348" r:id="rId12"/>
    <p:sldId id="349" r:id="rId13"/>
    <p:sldId id="350" r:id="rId14"/>
    <p:sldId id="351" r:id="rId15"/>
    <p:sldId id="356" r:id="rId16"/>
    <p:sldId id="357" r:id="rId17"/>
    <p:sldId id="358" r:id="rId18"/>
    <p:sldId id="359" r:id="rId19"/>
    <p:sldId id="360" r:id="rId20"/>
    <p:sldId id="361" r:id="rId21"/>
    <p:sldId id="362" r:id="rId22"/>
    <p:sldId id="363" r:id="rId23"/>
    <p:sldId id="364" r:id="rId24"/>
    <p:sldId id="365" r:id="rId25"/>
    <p:sldId id="366" r:id="rId26"/>
    <p:sldId id="367" r:id="rId27"/>
    <p:sldId id="368" r:id="rId28"/>
    <p:sldId id="369" r:id="rId29"/>
    <p:sldId id="370" r:id="rId30"/>
    <p:sldId id="371" r:id="rId31"/>
    <p:sldId id="372" r:id="rId32"/>
    <p:sldId id="374" r:id="rId33"/>
    <p:sldId id="375" r:id="rId34"/>
    <p:sldId id="376" r:id="rId35"/>
    <p:sldId id="377" r:id="rId36"/>
    <p:sldId id="378" r:id="rId37"/>
    <p:sldId id="379" r:id="rId38"/>
    <p:sldId id="380" r:id="rId39"/>
    <p:sldId id="381" r:id="rId40"/>
    <p:sldId id="382" r:id="rId41"/>
    <p:sldId id="383" r:id="rId42"/>
    <p:sldId id="384" r:id="rId43"/>
  </p:sldIdLst>
  <p:sldSz cx="9906000" cy="6858000" type="A4"/>
  <p:notesSz cx="6807200" cy="99393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CCFF66"/>
    <a:srgbClr val="99FF99"/>
    <a:srgbClr val="FFFF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1" autoAdjust="0"/>
    <p:restoredTop sz="98188" autoAdjust="0"/>
  </p:normalViewPr>
  <p:slideViewPr>
    <p:cSldViewPr>
      <p:cViewPr varScale="1">
        <p:scale>
          <a:sx n="74" d="100"/>
          <a:sy n="74" d="100"/>
        </p:scale>
        <p:origin x="990" y="7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0" d="100"/>
        <a:sy n="170" d="100"/>
      </p:scale>
      <p:origin x="0" y="-75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eaLnBrk="1" hangingPunct="1">
              <a:defRPr sz="1200">
                <a:latin typeface="Arial" charset="0"/>
              </a:defRPr>
            </a:lvl1pPr>
          </a:lstStyle>
          <a:p>
            <a:pPr>
              <a:defRPr/>
            </a:pPr>
            <a:fld id="{C92114FE-33DA-4CB5-A3AA-7A8D43A4FA22}" type="datetimeFigureOut">
              <a:rPr lang="ja-JP" altLang="en-US"/>
              <a:pPr>
                <a:defRPr/>
              </a:pPr>
              <a:t>2018/4/3</a:t>
            </a:fld>
            <a:endParaRPr lang="ja-JP" altLang="en-US"/>
          </a:p>
        </p:txBody>
      </p:sp>
      <p:sp>
        <p:nvSpPr>
          <p:cNvPr id="4" name="フッター プレースホルダ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3856038" y="9440863"/>
            <a:ext cx="294957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02AAED6-B6C0-433D-87E4-F687B70BA417}" type="slidenum">
              <a:rPr lang="ja-JP" altLang="en-US"/>
              <a:pPr/>
              <a:t>‹#›</a:t>
            </a:fld>
            <a:endParaRPr lang="ja-JP" altLang="en-US"/>
          </a:p>
        </p:txBody>
      </p:sp>
    </p:spTree>
    <p:extLst>
      <p:ext uri="{BB962C8B-B14F-4D97-AF65-F5344CB8AC3E}">
        <p14:creationId xmlns:p14="http://schemas.microsoft.com/office/powerpoint/2010/main" val="304262111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0" y="0"/>
            <a:ext cx="2949575" cy="496888"/>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lvl1pPr defTabSz="913792" eaLnBrk="1" hangingPunct="1">
              <a:defRPr sz="1200">
                <a:latin typeface="Calibri" pitchFamily="34" charset="0"/>
                <a:ea typeface="ＭＳ Ｐゴシック" charset="-128"/>
              </a:defRPr>
            </a:lvl1pPr>
          </a:lstStyle>
          <a:p>
            <a:pPr>
              <a:defRPr/>
            </a:pPr>
            <a:endParaRPr lang="ja-JP" altLang="en-US"/>
          </a:p>
        </p:txBody>
      </p:sp>
      <p:sp>
        <p:nvSpPr>
          <p:cNvPr id="3" name="日付プレースホルダ 2"/>
          <p:cNvSpPr>
            <a:spLocks noGrp="1"/>
          </p:cNvSpPr>
          <p:nvPr>
            <p:ph type="dt" idx="1"/>
          </p:nvPr>
        </p:nvSpPr>
        <p:spPr bwMode="auto">
          <a:xfrm>
            <a:off x="3856038" y="0"/>
            <a:ext cx="2949575" cy="496888"/>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lvl1pPr algn="r" defTabSz="913792" eaLnBrk="1" hangingPunct="1">
              <a:defRPr sz="1200">
                <a:latin typeface="Calibri" pitchFamily="34" charset="0"/>
                <a:ea typeface="ＭＳ Ｐゴシック" charset="-128"/>
              </a:defRPr>
            </a:lvl1pPr>
          </a:lstStyle>
          <a:p>
            <a:pPr>
              <a:defRPr/>
            </a:pPr>
            <a:fld id="{E55A02AF-3381-4437-B15E-F3E7FA8E9A47}" type="datetimeFigureOut">
              <a:rPr lang="ja-JP" altLang="en-US"/>
              <a:pPr>
                <a:defRPr/>
              </a:pPr>
              <a:t>2018/4/3</a:t>
            </a:fld>
            <a:endParaRPr lang="en-US" altLang="ja-JP"/>
          </a:p>
        </p:txBody>
      </p:sp>
      <p:sp>
        <p:nvSpPr>
          <p:cNvPr id="4" name="スライド イメージ プレースホルダ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88313" tIns="44156" rIns="88313" bIns="44156" rtlCol="0" anchor="ctr"/>
          <a:lstStyle/>
          <a:p>
            <a:pPr lvl="0"/>
            <a:endParaRPr lang="ja-JP" altLang="en-US" noProof="0"/>
          </a:p>
        </p:txBody>
      </p:sp>
      <p:sp>
        <p:nvSpPr>
          <p:cNvPr id="5" name="ノート プレースホルダ 4"/>
          <p:cNvSpPr>
            <a:spLocks noGrp="1"/>
          </p:cNvSpPr>
          <p:nvPr>
            <p:ph type="body" sz="quarter" idx="3"/>
          </p:nvPr>
        </p:nvSpPr>
        <p:spPr bwMode="auto">
          <a:xfrm>
            <a:off x="681038" y="4721225"/>
            <a:ext cx="5445125" cy="4471988"/>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bwMode="auto">
          <a:xfrm>
            <a:off x="0" y="9440863"/>
            <a:ext cx="2949575" cy="496887"/>
          </a:xfrm>
          <a:prstGeom prst="rect">
            <a:avLst/>
          </a:prstGeom>
          <a:noFill/>
          <a:ln w="9525">
            <a:noFill/>
            <a:miter lim="800000"/>
            <a:headEnd/>
            <a:tailEnd/>
          </a:ln>
        </p:spPr>
        <p:txBody>
          <a:bodyPr vert="horz" wrap="square" lIns="91430" tIns="45715" rIns="91430" bIns="45715" numCol="1" anchor="b" anchorCtr="0" compatLnSpc="1">
            <a:prstTxWarp prst="textNoShape">
              <a:avLst/>
            </a:prstTxWarp>
          </a:bodyPr>
          <a:lstStyle>
            <a:lvl1pPr defTabSz="913792" eaLnBrk="1" hangingPunct="1">
              <a:defRPr sz="1200">
                <a:latin typeface="Calibri" pitchFamily="34" charset="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bwMode="auto">
          <a:xfrm>
            <a:off x="3856038" y="9440863"/>
            <a:ext cx="2949575" cy="496887"/>
          </a:xfrm>
          <a:prstGeom prst="rect">
            <a:avLst/>
          </a:prstGeom>
          <a:noFill/>
          <a:ln w="9525">
            <a:noFill/>
            <a:miter lim="800000"/>
            <a:headEnd/>
            <a:tailEnd/>
          </a:ln>
        </p:spPr>
        <p:txBody>
          <a:bodyPr vert="horz" wrap="square" lIns="91430" tIns="45715" rIns="91430" bIns="45715" numCol="1" anchor="b" anchorCtr="0" compatLnSpc="1">
            <a:prstTxWarp prst="textNoShape">
              <a:avLst/>
            </a:prstTxWarp>
          </a:bodyPr>
          <a:lstStyle>
            <a:lvl1pPr algn="r" defTabSz="912813" eaLnBrk="1" hangingPunct="1">
              <a:defRPr sz="1200">
                <a:latin typeface="Calibri" panose="020F0502020204030204" pitchFamily="34" charset="0"/>
              </a:defRPr>
            </a:lvl1pPr>
          </a:lstStyle>
          <a:p>
            <a:fld id="{E5C05476-65B8-40E6-BFA5-8A8A86B98B56}" type="slidenum">
              <a:rPr lang="ja-JP" altLang="en-US"/>
              <a:pPr/>
              <a:t>‹#›</a:t>
            </a:fld>
            <a:endParaRPr lang="en-US" altLang="ja-JP"/>
          </a:p>
        </p:txBody>
      </p:sp>
    </p:spTree>
    <p:extLst>
      <p:ext uri="{BB962C8B-B14F-4D97-AF65-F5344CB8AC3E}">
        <p14:creationId xmlns:p14="http://schemas.microsoft.com/office/powerpoint/2010/main" val="93441453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26279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7375" y="511175"/>
            <a:ext cx="3684588" cy="25511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308C615-631D-4AD2-8CDC-5C132F111DAD}" type="slidenum">
              <a:rPr kumimoji="1" lang="ja-JP" altLang="en-US" smtClean="0"/>
              <a:pPr/>
              <a:t>23</a:t>
            </a:fld>
            <a:endParaRPr kumimoji="1" lang="ja-JP" altLang="en-US" dirty="0"/>
          </a:p>
        </p:txBody>
      </p:sp>
    </p:spTree>
    <p:extLst>
      <p:ext uri="{BB962C8B-B14F-4D97-AF65-F5344CB8AC3E}">
        <p14:creationId xmlns:p14="http://schemas.microsoft.com/office/powerpoint/2010/main" val="3592751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7375" y="511175"/>
            <a:ext cx="3684588" cy="25511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308C615-631D-4AD2-8CDC-5C132F111DAD}" type="slidenum">
              <a:rPr kumimoji="1" lang="ja-JP" altLang="en-US" smtClean="0"/>
              <a:pPr/>
              <a:t>25</a:t>
            </a:fld>
            <a:endParaRPr kumimoji="1" lang="ja-JP" altLang="en-US" dirty="0"/>
          </a:p>
        </p:txBody>
      </p:sp>
    </p:spTree>
    <p:extLst>
      <p:ext uri="{BB962C8B-B14F-4D97-AF65-F5344CB8AC3E}">
        <p14:creationId xmlns:p14="http://schemas.microsoft.com/office/powerpoint/2010/main" val="475695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7375" y="511175"/>
            <a:ext cx="3684588" cy="25511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308C615-631D-4AD2-8CDC-5C132F111DAD}" type="slidenum">
              <a:rPr kumimoji="1" lang="ja-JP" altLang="en-US" smtClean="0"/>
              <a:pPr/>
              <a:t>26</a:t>
            </a:fld>
            <a:endParaRPr kumimoji="1" lang="ja-JP" altLang="en-US" dirty="0"/>
          </a:p>
        </p:txBody>
      </p:sp>
    </p:spTree>
    <p:extLst>
      <p:ext uri="{BB962C8B-B14F-4D97-AF65-F5344CB8AC3E}">
        <p14:creationId xmlns:p14="http://schemas.microsoft.com/office/powerpoint/2010/main" val="733822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7375" y="511175"/>
            <a:ext cx="3684588" cy="25511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308C615-631D-4AD2-8CDC-5C132F111DAD}" type="slidenum">
              <a:rPr kumimoji="1" lang="ja-JP" altLang="en-US" smtClean="0"/>
              <a:pPr/>
              <a:t>28</a:t>
            </a:fld>
            <a:endParaRPr kumimoji="1" lang="ja-JP" altLang="en-US" dirty="0"/>
          </a:p>
        </p:txBody>
      </p:sp>
    </p:spTree>
    <p:extLst>
      <p:ext uri="{BB962C8B-B14F-4D97-AF65-F5344CB8AC3E}">
        <p14:creationId xmlns:p14="http://schemas.microsoft.com/office/powerpoint/2010/main" val="1971653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7375" y="511175"/>
            <a:ext cx="3684588" cy="25511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308C615-631D-4AD2-8CDC-5C132F111DAD}" type="slidenum">
              <a:rPr kumimoji="1" lang="ja-JP" altLang="en-US" smtClean="0"/>
              <a:pPr/>
              <a:t>29</a:t>
            </a:fld>
            <a:endParaRPr kumimoji="1" lang="ja-JP" altLang="en-US" dirty="0"/>
          </a:p>
        </p:txBody>
      </p:sp>
    </p:spTree>
    <p:extLst>
      <p:ext uri="{BB962C8B-B14F-4D97-AF65-F5344CB8AC3E}">
        <p14:creationId xmlns:p14="http://schemas.microsoft.com/office/powerpoint/2010/main" val="4213296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7375" y="511175"/>
            <a:ext cx="3684588" cy="25511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308C615-631D-4AD2-8CDC-5C132F111DAD}" type="slidenum">
              <a:rPr kumimoji="1" lang="ja-JP" altLang="en-US" smtClean="0"/>
              <a:pPr/>
              <a:t>30</a:t>
            </a:fld>
            <a:endParaRPr kumimoji="1" lang="ja-JP" altLang="en-US" dirty="0"/>
          </a:p>
        </p:txBody>
      </p:sp>
    </p:spTree>
    <p:extLst>
      <p:ext uri="{BB962C8B-B14F-4D97-AF65-F5344CB8AC3E}">
        <p14:creationId xmlns:p14="http://schemas.microsoft.com/office/powerpoint/2010/main" val="729303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スライド イメージ プレースホルダー 1"/>
          <p:cNvSpPr>
            <a:spLocks noGrp="1" noRot="1" noChangeAspect="1"/>
          </p:cNvSpPr>
          <p:nvPr>
            <p:ph type="sldImg"/>
          </p:nvPr>
        </p:nvSpPr>
        <p:spPr bwMode="auto">
          <a:xfrm>
            <a:off x="3127375" y="511175"/>
            <a:ext cx="3684588" cy="2551113"/>
          </a:xfrm>
          <a:noFill/>
          <a:ln>
            <a:solidFill>
              <a:srgbClr val="000000"/>
            </a:solidFill>
            <a:miter lim="800000"/>
            <a:headEnd/>
            <a:tailEnd/>
          </a:ln>
        </p:spPr>
      </p:sp>
      <p:sp>
        <p:nvSpPr>
          <p:cNvPr id="1536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15363"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89F0FC-4190-4FFE-AB08-4DED16EE2F4D}" type="slidenum">
              <a:rPr lang="ja-JP" altLang="en-US">
                <a:solidFill>
                  <a:prstClr val="black"/>
                </a:solidFill>
              </a:rPr>
              <a:pPr fontAlgn="base">
                <a:spcBef>
                  <a:spcPct val="0"/>
                </a:spcBef>
                <a:spcAft>
                  <a:spcPct val="0"/>
                </a:spcAft>
                <a:defRPr/>
              </a:pPr>
              <a:t>31</a:t>
            </a:fld>
            <a:endParaRPr lang="en-US" altLang="ja-JP" dirty="0">
              <a:solidFill>
                <a:prstClr val="black"/>
              </a:solidFill>
            </a:endParaRPr>
          </a:p>
        </p:txBody>
      </p:sp>
    </p:spTree>
    <p:extLst>
      <p:ext uri="{BB962C8B-B14F-4D97-AF65-F5344CB8AC3E}">
        <p14:creationId xmlns:p14="http://schemas.microsoft.com/office/powerpoint/2010/main" val="398025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7375" y="511175"/>
            <a:ext cx="3684588" cy="25511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308C615-631D-4AD2-8CDC-5C132F111DAD}" type="slidenum">
              <a:rPr kumimoji="1" lang="ja-JP" altLang="en-US" smtClean="0"/>
              <a:pPr/>
              <a:t>33</a:t>
            </a:fld>
            <a:endParaRPr kumimoji="1" lang="ja-JP" altLang="en-US"/>
          </a:p>
        </p:txBody>
      </p:sp>
    </p:spTree>
    <p:extLst>
      <p:ext uri="{BB962C8B-B14F-4D97-AF65-F5344CB8AC3E}">
        <p14:creationId xmlns:p14="http://schemas.microsoft.com/office/powerpoint/2010/main" val="105358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7375" y="511175"/>
            <a:ext cx="3684588" cy="25511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308C615-631D-4AD2-8CDC-5C132F111DAD}" type="slidenum">
              <a:rPr kumimoji="1" lang="ja-JP" altLang="en-US" smtClean="0"/>
              <a:pPr/>
              <a:t>34</a:t>
            </a:fld>
            <a:endParaRPr kumimoji="1" lang="ja-JP" altLang="en-US"/>
          </a:p>
        </p:txBody>
      </p:sp>
    </p:spTree>
    <p:extLst>
      <p:ext uri="{BB962C8B-B14F-4D97-AF65-F5344CB8AC3E}">
        <p14:creationId xmlns:p14="http://schemas.microsoft.com/office/powerpoint/2010/main" val="1238049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7375" y="511175"/>
            <a:ext cx="3684588" cy="25511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308C615-631D-4AD2-8CDC-5C132F111DAD}" type="slidenum">
              <a:rPr kumimoji="1" lang="ja-JP" altLang="en-US" smtClean="0"/>
              <a:pPr/>
              <a:t>36</a:t>
            </a:fld>
            <a:endParaRPr kumimoji="1" lang="ja-JP" altLang="en-US"/>
          </a:p>
        </p:txBody>
      </p:sp>
    </p:spTree>
    <p:extLst>
      <p:ext uri="{BB962C8B-B14F-4D97-AF65-F5344CB8AC3E}">
        <p14:creationId xmlns:p14="http://schemas.microsoft.com/office/powerpoint/2010/main" val="2350646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1585712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スライド イメージ プレースホルダー 1"/>
          <p:cNvSpPr>
            <a:spLocks noGrp="1" noRot="1" noChangeAspect="1"/>
          </p:cNvSpPr>
          <p:nvPr>
            <p:ph type="sldImg"/>
          </p:nvPr>
        </p:nvSpPr>
        <p:spPr bwMode="auto">
          <a:xfrm>
            <a:off x="3127375" y="511175"/>
            <a:ext cx="3684588" cy="2551113"/>
          </a:xfrm>
          <a:noFill/>
          <a:ln>
            <a:solidFill>
              <a:srgbClr val="000000"/>
            </a:solidFill>
            <a:miter lim="800000"/>
            <a:headEnd/>
            <a:tailEnd/>
          </a:ln>
        </p:spPr>
      </p:sp>
      <p:sp>
        <p:nvSpPr>
          <p:cNvPr id="1536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15363"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89F0FC-4190-4FFE-AB08-4DED16EE2F4D}" type="slidenum">
              <a:rPr lang="ja-JP" altLang="en-US">
                <a:solidFill>
                  <a:prstClr val="black"/>
                </a:solidFill>
              </a:rPr>
              <a:pPr fontAlgn="base">
                <a:spcBef>
                  <a:spcPct val="0"/>
                </a:spcBef>
                <a:spcAft>
                  <a:spcPct val="0"/>
                </a:spcAft>
                <a:defRPr/>
              </a:pPr>
              <a:t>15</a:t>
            </a:fld>
            <a:endParaRPr lang="en-US" altLang="ja-JP" dirty="0">
              <a:solidFill>
                <a:prstClr val="black"/>
              </a:solidFill>
            </a:endParaRPr>
          </a:p>
        </p:txBody>
      </p:sp>
    </p:spTree>
    <p:extLst>
      <p:ext uri="{BB962C8B-B14F-4D97-AF65-F5344CB8AC3E}">
        <p14:creationId xmlns:p14="http://schemas.microsoft.com/office/powerpoint/2010/main" val="374244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7375" y="511175"/>
            <a:ext cx="3684588" cy="2551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068DAC5-8273-4BD4-8CB7-61BAD629D79B}" type="slidenum">
              <a:rPr kumimoji="1" lang="ja-JP" altLang="en-US" smtClean="0"/>
              <a:pPr/>
              <a:t>17</a:t>
            </a:fld>
            <a:endParaRPr kumimoji="1" lang="ja-JP" altLang="en-US" dirty="0"/>
          </a:p>
        </p:txBody>
      </p:sp>
    </p:spTree>
    <p:extLst>
      <p:ext uri="{BB962C8B-B14F-4D97-AF65-F5344CB8AC3E}">
        <p14:creationId xmlns:p14="http://schemas.microsoft.com/office/powerpoint/2010/main" val="2570530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7375" y="511175"/>
            <a:ext cx="3684588" cy="2551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068DAC5-8273-4BD4-8CB7-61BAD629D79B}" type="slidenum">
              <a:rPr lang="ja-JP" altLang="en-US" smtClean="0">
                <a:solidFill>
                  <a:prstClr val="black"/>
                </a:solidFill>
              </a:rPr>
              <a:pPr/>
              <a:t>18</a:t>
            </a:fld>
            <a:endParaRPr lang="ja-JP" altLang="en-US" dirty="0">
              <a:solidFill>
                <a:prstClr val="black"/>
              </a:solidFill>
            </a:endParaRPr>
          </a:p>
        </p:txBody>
      </p:sp>
    </p:spTree>
    <p:extLst>
      <p:ext uri="{BB962C8B-B14F-4D97-AF65-F5344CB8AC3E}">
        <p14:creationId xmlns:p14="http://schemas.microsoft.com/office/powerpoint/2010/main" val="3545488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7375" y="511175"/>
            <a:ext cx="3684588" cy="2551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068DAC5-8273-4BD4-8CB7-61BAD629D79B}" type="slidenum">
              <a:rPr kumimoji="1" lang="ja-JP" altLang="en-US" smtClean="0"/>
              <a:pPr/>
              <a:t>19</a:t>
            </a:fld>
            <a:endParaRPr kumimoji="1" lang="ja-JP" altLang="en-US" dirty="0"/>
          </a:p>
        </p:txBody>
      </p:sp>
    </p:spTree>
    <p:extLst>
      <p:ext uri="{BB962C8B-B14F-4D97-AF65-F5344CB8AC3E}">
        <p14:creationId xmlns:p14="http://schemas.microsoft.com/office/powerpoint/2010/main" val="1625659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7375" y="511175"/>
            <a:ext cx="3684588" cy="25511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308C615-631D-4AD2-8CDC-5C132F111DAD}" type="slidenum">
              <a:rPr kumimoji="1" lang="ja-JP" altLang="en-US" smtClean="0"/>
              <a:pPr/>
              <a:t>20</a:t>
            </a:fld>
            <a:endParaRPr kumimoji="1" lang="ja-JP" altLang="en-US" dirty="0"/>
          </a:p>
        </p:txBody>
      </p:sp>
    </p:spTree>
    <p:extLst>
      <p:ext uri="{BB962C8B-B14F-4D97-AF65-F5344CB8AC3E}">
        <p14:creationId xmlns:p14="http://schemas.microsoft.com/office/powerpoint/2010/main" val="4190146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7375" y="511175"/>
            <a:ext cx="3684588" cy="2551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068DAC5-8273-4BD4-8CB7-61BAD629D79B}" type="slidenum">
              <a:rPr kumimoji="1" lang="ja-JP" altLang="en-US" smtClean="0"/>
              <a:pPr/>
              <a:t>21</a:t>
            </a:fld>
            <a:endParaRPr kumimoji="1" lang="ja-JP" altLang="en-US" dirty="0"/>
          </a:p>
        </p:txBody>
      </p:sp>
    </p:spTree>
    <p:extLst>
      <p:ext uri="{BB962C8B-B14F-4D97-AF65-F5344CB8AC3E}">
        <p14:creationId xmlns:p14="http://schemas.microsoft.com/office/powerpoint/2010/main" val="993540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7375" y="511175"/>
            <a:ext cx="3684588" cy="25511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308C615-631D-4AD2-8CDC-5C132F111DAD}" type="slidenum">
              <a:rPr kumimoji="1" lang="ja-JP" altLang="en-US" smtClean="0"/>
              <a:pPr/>
              <a:t>22</a:t>
            </a:fld>
            <a:endParaRPr kumimoji="1" lang="ja-JP" altLang="en-US" dirty="0"/>
          </a:p>
        </p:txBody>
      </p:sp>
    </p:spTree>
    <p:extLst>
      <p:ext uri="{BB962C8B-B14F-4D97-AF65-F5344CB8AC3E}">
        <p14:creationId xmlns:p14="http://schemas.microsoft.com/office/powerpoint/2010/main" val="2840651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0B0ADFD-7E5C-4D8A-97E9-1A339F624539}" type="datetimeFigureOut">
              <a:rPr lang="ja-JP" altLang="en-US"/>
              <a:pPr>
                <a:defRPr/>
              </a:pPr>
              <a:t>2018/4/3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17086807-D7B6-449A-9A3F-2EA6E28FD8DE}" type="slidenum">
              <a:rPr lang="ja-JP" altLang="en-US"/>
              <a:pPr/>
              <a:t>‹#›</a:t>
            </a:fld>
            <a:endParaRPr lang="ja-JP" altLang="en-US"/>
          </a:p>
        </p:txBody>
      </p:sp>
    </p:spTree>
    <p:extLst>
      <p:ext uri="{BB962C8B-B14F-4D97-AF65-F5344CB8AC3E}">
        <p14:creationId xmlns:p14="http://schemas.microsoft.com/office/powerpoint/2010/main" val="154121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3D639E1-EA95-49C9-8848-5BB45330CB7E}" type="datetimeFigureOut">
              <a:rPr lang="ja-JP" altLang="en-US"/>
              <a:pPr>
                <a:defRPr/>
              </a:pPr>
              <a:t>2018/4/3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4DA2E436-156F-4FD8-AF6C-8AD450F4227B}" type="slidenum">
              <a:rPr lang="ja-JP" altLang="en-US"/>
              <a:pPr/>
              <a:t>‹#›</a:t>
            </a:fld>
            <a:endParaRPr lang="ja-JP" altLang="en-US"/>
          </a:p>
        </p:txBody>
      </p:sp>
    </p:spTree>
    <p:extLst>
      <p:ext uri="{BB962C8B-B14F-4D97-AF65-F5344CB8AC3E}">
        <p14:creationId xmlns:p14="http://schemas.microsoft.com/office/powerpoint/2010/main" val="2511964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330985B6-399E-467D-AEC0-C22F9EA1569C}" type="datetimeFigureOut">
              <a:rPr lang="ja-JP" altLang="en-US"/>
              <a:pPr>
                <a:defRPr/>
              </a:pPr>
              <a:t>2018/4/3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13051F28-D802-4C4E-8CAA-E1A0580A04D0}" type="slidenum">
              <a:rPr lang="ja-JP" altLang="en-US"/>
              <a:pPr/>
              <a:t>‹#›</a:t>
            </a:fld>
            <a:endParaRPr lang="ja-JP" altLang="en-US"/>
          </a:p>
        </p:txBody>
      </p:sp>
    </p:spTree>
    <p:extLst>
      <p:ext uri="{BB962C8B-B14F-4D97-AF65-F5344CB8AC3E}">
        <p14:creationId xmlns:p14="http://schemas.microsoft.com/office/powerpoint/2010/main" val="1779812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8"/>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4E6D1AAF-E300-44E2-BF55-8F9B836B832E}" type="datetimeFigureOut">
              <a:rPr lang="ja-JP" altLang="en-US"/>
              <a:pPr>
                <a:defRPr/>
              </a:pPr>
              <a:t>2018/4/3</a:t>
            </a:fld>
            <a:endParaRPr lang="ja-JP" altLang="en-US"/>
          </a:p>
        </p:txBody>
      </p:sp>
      <p:sp>
        <p:nvSpPr>
          <p:cNvPr id="5" name="フッター プレースホルダ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atin typeface="Arial" panose="020B0604020202020204" pitchFamily="34" charset="0"/>
              </a:defRPr>
            </a:lvl1pPr>
          </a:lstStyle>
          <a:p>
            <a:fld id="{F9F62B5E-B2AD-44C5-B590-565B6522B239}" type="slidenum">
              <a:rPr lang="ja-JP" altLang="en-US"/>
              <a:pPr/>
              <a:t>‹#›</a:t>
            </a:fld>
            <a:endParaRPr lang="ja-JP" altLang="en-US"/>
          </a:p>
        </p:txBody>
      </p:sp>
    </p:spTree>
    <p:extLst>
      <p:ext uri="{BB962C8B-B14F-4D97-AF65-F5344CB8AC3E}">
        <p14:creationId xmlns:p14="http://schemas.microsoft.com/office/powerpoint/2010/main" val="1907351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323538DC-D084-4086-8C22-8AC7233431A7}" type="datetimeFigureOut">
              <a:rPr lang="ja-JP" altLang="en-US"/>
              <a:pPr>
                <a:defRPr/>
              </a:pPr>
              <a:t>2018/4/3</a:t>
            </a:fld>
            <a:endParaRPr lang="ja-JP" altLang="en-US"/>
          </a:p>
        </p:txBody>
      </p:sp>
      <p:sp>
        <p:nvSpPr>
          <p:cNvPr id="5" name="フッター プレースホルダ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atin typeface="Arial" panose="020B0604020202020204" pitchFamily="34" charset="0"/>
              </a:defRPr>
            </a:lvl1pPr>
          </a:lstStyle>
          <a:p>
            <a:fld id="{0645050D-EF59-417F-8FE4-2F93634AF02F}" type="slidenum">
              <a:rPr lang="ja-JP" altLang="en-US"/>
              <a:pPr/>
              <a:t>‹#›</a:t>
            </a:fld>
            <a:endParaRPr lang="ja-JP" altLang="en-US"/>
          </a:p>
        </p:txBody>
      </p:sp>
    </p:spTree>
    <p:extLst>
      <p:ext uri="{BB962C8B-B14F-4D97-AF65-F5344CB8AC3E}">
        <p14:creationId xmlns:p14="http://schemas.microsoft.com/office/powerpoint/2010/main" val="2670333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3"/>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71C9ED06-DD23-40CC-BAB9-998490F7C716}" type="datetimeFigureOut">
              <a:rPr lang="ja-JP" altLang="en-US"/>
              <a:pPr>
                <a:defRPr/>
              </a:pPr>
              <a:t>2018/4/3</a:t>
            </a:fld>
            <a:endParaRPr lang="ja-JP" altLang="en-US"/>
          </a:p>
        </p:txBody>
      </p:sp>
      <p:sp>
        <p:nvSpPr>
          <p:cNvPr id="5" name="フッター プレースホルダ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atin typeface="Arial" panose="020B0604020202020204" pitchFamily="34" charset="0"/>
              </a:defRPr>
            </a:lvl1pPr>
          </a:lstStyle>
          <a:p>
            <a:fld id="{39884385-45AD-452C-BBAE-008E3ACA1338}" type="slidenum">
              <a:rPr lang="ja-JP" altLang="en-US"/>
              <a:pPr/>
              <a:t>‹#›</a:t>
            </a:fld>
            <a:endParaRPr lang="ja-JP" altLang="en-US"/>
          </a:p>
        </p:txBody>
      </p:sp>
    </p:spTree>
    <p:extLst>
      <p:ext uri="{BB962C8B-B14F-4D97-AF65-F5344CB8AC3E}">
        <p14:creationId xmlns:p14="http://schemas.microsoft.com/office/powerpoint/2010/main" val="3509058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915DF45C-B54F-4A55-82BB-5AAA463F83C0}" type="datetimeFigureOut">
              <a:rPr lang="ja-JP" altLang="en-US"/>
              <a:pPr>
                <a:defRPr/>
              </a:pPr>
              <a:t>2018/4/3</a:t>
            </a:fld>
            <a:endParaRPr lang="ja-JP" altLang="en-US"/>
          </a:p>
        </p:txBody>
      </p:sp>
      <p:sp>
        <p:nvSpPr>
          <p:cNvPr id="6" name="フッター プレースホルダ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a:defRPr>
                <a:latin typeface="Arial" panose="020B0604020202020204" pitchFamily="34" charset="0"/>
              </a:defRPr>
            </a:lvl1pPr>
          </a:lstStyle>
          <a:p>
            <a:fld id="{B0EC05A3-8197-4733-82F8-81A30A1472CF}" type="slidenum">
              <a:rPr lang="ja-JP" altLang="en-US"/>
              <a:pPr/>
              <a:t>‹#›</a:t>
            </a:fld>
            <a:endParaRPr lang="ja-JP" altLang="en-US"/>
          </a:p>
        </p:txBody>
      </p:sp>
    </p:spTree>
    <p:extLst>
      <p:ext uri="{BB962C8B-B14F-4D97-AF65-F5344CB8AC3E}">
        <p14:creationId xmlns:p14="http://schemas.microsoft.com/office/powerpoint/2010/main" val="386004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C80E971F-15A3-403B-B6A4-6DD675F1631F}" type="datetimeFigureOut">
              <a:rPr lang="ja-JP" altLang="en-US"/>
              <a:pPr>
                <a:defRPr/>
              </a:pPr>
              <a:t>2018/4/3</a:t>
            </a:fld>
            <a:endParaRPr lang="ja-JP" altLang="en-US"/>
          </a:p>
        </p:txBody>
      </p:sp>
      <p:sp>
        <p:nvSpPr>
          <p:cNvPr id="8" name="フッター プレースホルダ 7"/>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9" name="スライド番号プレースホルダ 8"/>
          <p:cNvSpPr>
            <a:spLocks noGrp="1"/>
          </p:cNvSpPr>
          <p:nvPr>
            <p:ph type="sldNum" sz="quarter" idx="12"/>
          </p:nvPr>
        </p:nvSpPr>
        <p:spPr/>
        <p:txBody>
          <a:bodyPr/>
          <a:lstStyle>
            <a:lvl1pPr>
              <a:defRPr>
                <a:latin typeface="Arial" panose="020B0604020202020204" pitchFamily="34" charset="0"/>
              </a:defRPr>
            </a:lvl1pPr>
          </a:lstStyle>
          <a:p>
            <a:fld id="{2620D39B-CAA8-468C-9D1A-ABBB3F658C63}" type="slidenum">
              <a:rPr lang="ja-JP" altLang="en-US"/>
              <a:pPr/>
              <a:t>‹#›</a:t>
            </a:fld>
            <a:endParaRPr lang="ja-JP" altLang="en-US"/>
          </a:p>
        </p:txBody>
      </p:sp>
    </p:spTree>
    <p:extLst>
      <p:ext uri="{BB962C8B-B14F-4D97-AF65-F5344CB8AC3E}">
        <p14:creationId xmlns:p14="http://schemas.microsoft.com/office/powerpoint/2010/main" val="2194777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D04877B7-8B17-4BA3-836E-0D6AF1ADCDF7}" type="datetimeFigureOut">
              <a:rPr lang="ja-JP" altLang="en-US"/>
              <a:pPr>
                <a:defRPr/>
              </a:pPr>
              <a:t>2018/4/3</a:t>
            </a:fld>
            <a:endParaRPr lang="ja-JP" altLang="en-US"/>
          </a:p>
        </p:txBody>
      </p:sp>
      <p:sp>
        <p:nvSpPr>
          <p:cNvPr id="4" name="フッター プレースホルダ 3"/>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5" name="スライド番号プレースホルダ 4"/>
          <p:cNvSpPr>
            <a:spLocks noGrp="1"/>
          </p:cNvSpPr>
          <p:nvPr>
            <p:ph type="sldNum" sz="quarter" idx="12"/>
          </p:nvPr>
        </p:nvSpPr>
        <p:spPr/>
        <p:txBody>
          <a:bodyPr/>
          <a:lstStyle>
            <a:lvl1pPr>
              <a:defRPr>
                <a:latin typeface="Arial" panose="020B0604020202020204" pitchFamily="34" charset="0"/>
              </a:defRPr>
            </a:lvl1pPr>
          </a:lstStyle>
          <a:p>
            <a:fld id="{9BEF1594-F8D6-457B-9D9C-3A70B9213BD1}" type="slidenum">
              <a:rPr lang="ja-JP" altLang="en-US"/>
              <a:pPr/>
              <a:t>‹#›</a:t>
            </a:fld>
            <a:endParaRPr lang="ja-JP" altLang="en-US"/>
          </a:p>
        </p:txBody>
      </p:sp>
    </p:spTree>
    <p:extLst>
      <p:ext uri="{BB962C8B-B14F-4D97-AF65-F5344CB8AC3E}">
        <p14:creationId xmlns:p14="http://schemas.microsoft.com/office/powerpoint/2010/main" val="1563897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721C9DA3-A013-4823-B009-DDF8DA0A01F7}" type="datetimeFigureOut">
              <a:rPr lang="ja-JP" altLang="en-US"/>
              <a:pPr>
                <a:defRPr/>
              </a:pPr>
              <a:t>2018/4/3</a:t>
            </a:fld>
            <a:endParaRPr lang="ja-JP" altLang="en-US"/>
          </a:p>
        </p:txBody>
      </p:sp>
      <p:sp>
        <p:nvSpPr>
          <p:cNvPr id="3" name="フッター プレースホルダ 2"/>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4" name="スライド番号プレースホルダ 3"/>
          <p:cNvSpPr>
            <a:spLocks noGrp="1"/>
          </p:cNvSpPr>
          <p:nvPr>
            <p:ph type="sldNum" sz="quarter" idx="12"/>
          </p:nvPr>
        </p:nvSpPr>
        <p:spPr/>
        <p:txBody>
          <a:bodyPr/>
          <a:lstStyle>
            <a:lvl1pPr>
              <a:defRPr>
                <a:latin typeface="Arial" panose="020B0604020202020204" pitchFamily="34" charset="0"/>
              </a:defRPr>
            </a:lvl1pPr>
          </a:lstStyle>
          <a:p>
            <a:fld id="{E0BA9D79-213C-4BD8-A5B7-ACC9AB6A5B6A}" type="slidenum">
              <a:rPr lang="ja-JP" altLang="en-US"/>
              <a:pPr/>
              <a:t>‹#›</a:t>
            </a:fld>
            <a:endParaRPr lang="ja-JP" altLang="en-US"/>
          </a:p>
        </p:txBody>
      </p:sp>
    </p:spTree>
    <p:extLst>
      <p:ext uri="{BB962C8B-B14F-4D97-AF65-F5344CB8AC3E}">
        <p14:creationId xmlns:p14="http://schemas.microsoft.com/office/powerpoint/2010/main" val="2714900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52E7BC9B-4856-4586-8E6D-21D7E715072C}" type="datetimeFigureOut">
              <a:rPr lang="ja-JP" altLang="en-US"/>
              <a:pPr>
                <a:defRPr/>
              </a:pPr>
              <a:t>2018/4/3</a:t>
            </a:fld>
            <a:endParaRPr lang="ja-JP" altLang="en-US"/>
          </a:p>
        </p:txBody>
      </p:sp>
      <p:sp>
        <p:nvSpPr>
          <p:cNvPr id="6" name="フッター プレースホルダ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a:defRPr>
                <a:latin typeface="Arial" panose="020B0604020202020204" pitchFamily="34" charset="0"/>
              </a:defRPr>
            </a:lvl1pPr>
          </a:lstStyle>
          <a:p>
            <a:fld id="{2475FAA8-402C-4319-AABA-8088746B8433}" type="slidenum">
              <a:rPr lang="ja-JP" altLang="en-US"/>
              <a:pPr/>
              <a:t>‹#›</a:t>
            </a:fld>
            <a:endParaRPr lang="ja-JP" altLang="en-US"/>
          </a:p>
        </p:txBody>
      </p:sp>
    </p:spTree>
    <p:extLst>
      <p:ext uri="{BB962C8B-B14F-4D97-AF65-F5344CB8AC3E}">
        <p14:creationId xmlns:p14="http://schemas.microsoft.com/office/powerpoint/2010/main" val="2525800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A551222-DD00-4DA1-9CAF-3B3F0C5E0C5B}" type="datetimeFigureOut">
              <a:rPr lang="ja-JP" altLang="en-US"/>
              <a:pPr>
                <a:defRPr/>
              </a:pPr>
              <a:t>2018/4/3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FF0376CB-89F5-4FE9-AFDD-CD0A614C392D}" type="slidenum">
              <a:rPr lang="ja-JP" altLang="en-US"/>
              <a:pPr/>
              <a:t>‹#›</a:t>
            </a:fld>
            <a:endParaRPr lang="ja-JP" altLang="en-US"/>
          </a:p>
        </p:txBody>
      </p:sp>
    </p:spTree>
    <p:extLst>
      <p:ext uri="{BB962C8B-B14F-4D97-AF65-F5344CB8AC3E}">
        <p14:creationId xmlns:p14="http://schemas.microsoft.com/office/powerpoint/2010/main" val="3607661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163CF491-7CE9-4217-A745-ACEF598E05FA}" type="datetimeFigureOut">
              <a:rPr lang="ja-JP" altLang="en-US"/>
              <a:pPr>
                <a:defRPr/>
              </a:pPr>
              <a:t>2018/4/3</a:t>
            </a:fld>
            <a:endParaRPr lang="ja-JP" altLang="en-US"/>
          </a:p>
        </p:txBody>
      </p:sp>
      <p:sp>
        <p:nvSpPr>
          <p:cNvPr id="6" name="フッター プレースホルダ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a:defRPr>
                <a:latin typeface="Arial" panose="020B0604020202020204" pitchFamily="34" charset="0"/>
              </a:defRPr>
            </a:lvl1pPr>
          </a:lstStyle>
          <a:p>
            <a:fld id="{CFE553B6-E0A4-4B0E-B314-BB06516CD81C}" type="slidenum">
              <a:rPr lang="ja-JP" altLang="en-US"/>
              <a:pPr/>
              <a:t>‹#›</a:t>
            </a:fld>
            <a:endParaRPr lang="ja-JP" altLang="en-US"/>
          </a:p>
        </p:txBody>
      </p:sp>
    </p:spTree>
    <p:extLst>
      <p:ext uri="{BB962C8B-B14F-4D97-AF65-F5344CB8AC3E}">
        <p14:creationId xmlns:p14="http://schemas.microsoft.com/office/powerpoint/2010/main" val="812010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842AFF8D-86EC-490E-8A45-EF7251A622CC}" type="datetimeFigureOut">
              <a:rPr lang="ja-JP" altLang="en-US"/>
              <a:pPr>
                <a:defRPr/>
              </a:pPr>
              <a:t>2018/4/3</a:t>
            </a:fld>
            <a:endParaRPr lang="ja-JP" altLang="en-US"/>
          </a:p>
        </p:txBody>
      </p:sp>
      <p:sp>
        <p:nvSpPr>
          <p:cNvPr id="5" name="フッター プレースホルダ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atin typeface="Arial" panose="020B0604020202020204" pitchFamily="34" charset="0"/>
              </a:defRPr>
            </a:lvl1pPr>
          </a:lstStyle>
          <a:p>
            <a:fld id="{F7880EB0-0A19-4A74-AC0E-714AB58ECCD7}" type="slidenum">
              <a:rPr lang="ja-JP" altLang="en-US"/>
              <a:pPr/>
              <a:t>‹#›</a:t>
            </a:fld>
            <a:endParaRPr lang="ja-JP" altLang="en-US"/>
          </a:p>
        </p:txBody>
      </p:sp>
    </p:spTree>
    <p:extLst>
      <p:ext uri="{BB962C8B-B14F-4D97-AF65-F5344CB8AC3E}">
        <p14:creationId xmlns:p14="http://schemas.microsoft.com/office/powerpoint/2010/main" val="1175893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1"/>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41"/>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73498405-ED37-47AF-B6A2-E006AD50FAD0}" type="datetimeFigureOut">
              <a:rPr lang="ja-JP" altLang="en-US"/>
              <a:pPr>
                <a:defRPr/>
              </a:pPr>
              <a:t>2018/4/3</a:t>
            </a:fld>
            <a:endParaRPr lang="ja-JP" altLang="en-US"/>
          </a:p>
        </p:txBody>
      </p:sp>
      <p:sp>
        <p:nvSpPr>
          <p:cNvPr id="5" name="フッター プレースホルダ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atin typeface="Arial" panose="020B0604020202020204" pitchFamily="34" charset="0"/>
              </a:defRPr>
            </a:lvl1pPr>
          </a:lstStyle>
          <a:p>
            <a:fld id="{5F4248C8-A1D7-43C8-BC15-DFB0A190F025}" type="slidenum">
              <a:rPr lang="ja-JP" altLang="en-US"/>
              <a:pPr/>
              <a:t>‹#›</a:t>
            </a:fld>
            <a:endParaRPr lang="ja-JP" altLang="en-US"/>
          </a:p>
        </p:txBody>
      </p:sp>
    </p:spTree>
    <p:extLst>
      <p:ext uri="{BB962C8B-B14F-4D97-AF65-F5344CB8AC3E}">
        <p14:creationId xmlns:p14="http://schemas.microsoft.com/office/powerpoint/2010/main" val="2284264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885AD51F-E0FA-41E3-AFDB-EA1B57C3B44C}" type="datetimeFigureOut">
              <a:rPr lang="ja-JP" altLang="en-US"/>
              <a:pPr>
                <a:defRPr/>
              </a:pPr>
              <a:t>2018/4/3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D9A95EF0-7E02-448A-ACEC-640F2310106D}" type="slidenum">
              <a:rPr lang="ja-JP" altLang="en-US"/>
              <a:pPr/>
              <a:t>‹#›</a:t>
            </a:fld>
            <a:endParaRPr lang="ja-JP" altLang="en-US"/>
          </a:p>
        </p:txBody>
      </p:sp>
    </p:spTree>
    <p:extLst>
      <p:ext uri="{BB962C8B-B14F-4D97-AF65-F5344CB8AC3E}">
        <p14:creationId xmlns:p14="http://schemas.microsoft.com/office/powerpoint/2010/main" val="71756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7F925816-267A-4E27-8F3D-52EF14865839}" type="datetimeFigureOut">
              <a:rPr lang="ja-JP" altLang="en-US"/>
              <a:pPr>
                <a:defRPr/>
              </a:pPr>
              <a:t>2018/4/3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7097A142-5689-42F9-A8D3-FCCA0651E4D2}" type="slidenum">
              <a:rPr lang="ja-JP" altLang="en-US"/>
              <a:pPr/>
              <a:t>‹#›</a:t>
            </a:fld>
            <a:endParaRPr lang="ja-JP" altLang="en-US"/>
          </a:p>
        </p:txBody>
      </p:sp>
    </p:spTree>
    <p:extLst>
      <p:ext uri="{BB962C8B-B14F-4D97-AF65-F5344CB8AC3E}">
        <p14:creationId xmlns:p14="http://schemas.microsoft.com/office/powerpoint/2010/main" val="2372757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C94348DD-5B0B-42C0-A44C-EB3FFFCF5815}" type="datetimeFigureOut">
              <a:rPr lang="ja-JP" altLang="en-US"/>
              <a:pPr>
                <a:defRPr/>
              </a:pPr>
              <a:t>2018/4/3</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FA0B2322-EE59-4F43-AE98-2479BDC068C7}" type="slidenum">
              <a:rPr lang="ja-JP" altLang="en-US"/>
              <a:pPr/>
              <a:t>‹#›</a:t>
            </a:fld>
            <a:endParaRPr lang="ja-JP" altLang="en-US"/>
          </a:p>
        </p:txBody>
      </p:sp>
    </p:spTree>
    <p:extLst>
      <p:ext uri="{BB962C8B-B14F-4D97-AF65-F5344CB8AC3E}">
        <p14:creationId xmlns:p14="http://schemas.microsoft.com/office/powerpoint/2010/main" val="1261627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46120C20-BB4E-40EC-B4B8-4781F94A1DAB}" type="datetimeFigureOut">
              <a:rPr lang="ja-JP" altLang="en-US"/>
              <a:pPr>
                <a:defRPr/>
              </a:pPr>
              <a:t>2018/4/3</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E82E2811-782D-48A6-B659-978CFDF8AF45}" type="slidenum">
              <a:rPr lang="ja-JP" altLang="en-US"/>
              <a:pPr/>
              <a:t>‹#›</a:t>
            </a:fld>
            <a:endParaRPr lang="ja-JP" altLang="en-US"/>
          </a:p>
        </p:txBody>
      </p:sp>
    </p:spTree>
    <p:extLst>
      <p:ext uri="{BB962C8B-B14F-4D97-AF65-F5344CB8AC3E}">
        <p14:creationId xmlns:p14="http://schemas.microsoft.com/office/powerpoint/2010/main" val="2360852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0A17EE50-8F97-49A0-A16F-BF60E879C680}" type="datetimeFigureOut">
              <a:rPr lang="ja-JP" altLang="en-US"/>
              <a:pPr>
                <a:defRPr/>
              </a:pPr>
              <a:t>2018/4/3</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fld id="{ACE073D5-9245-47A7-8022-28A2216F1060}" type="slidenum">
              <a:rPr lang="ja-JP" altLang="en-US"/>
              <a:pPr/>
              <a:t>‹#›</a:t>
            </a:fld>
            <a:endParaRPr lang="ja-JP" altLang="en-US"/>
          </a:p>
        </p:txBody>
      </p:sp>
    </p:spTree>
    <p:extLst>
      <p:ext uri="{BB962C8B-B14F-4D97-AF65-F5344CB8AC3E}">
        <p14:creationId xmlns:p14="http://schemas.microsoft.com/office/powerpoint/2010/main" val="3308077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0A4F23C-6463-41BE-BFEF-F9DBE086C113}" type="datetimeFigureOut">
              <a:rPr lang="ja-JP" altLang="en-US"/>
              <a:pPr>
                <a:defRPr/>
              </a:pPr>
              <a:t>2018/4/3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A888FC2B-2BFF-4258-8706-F72C1BED1689}" type="slidenum">
              <a:rPr lang="ja-JP" altLang="en-US"/>
              <a:pPr/>
              <a:t>‹#›</a:t>
            </a:fld>
            <a:endParaRPr lang="ja-JP" altLang="en-US"/>
          </a:p>
        </p:txBody>
      </p:sp>
    </p:spTree>
    <p:extLst>
      <p:ext uri="{BB962C8B-B14F-4D97-AF65-F5344CB8AC3E}">
        <p14:creationId xmlns:p14="http://schemas.microsoft.com/office/powerpoint/2010/main" val="1434455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F5C27DD-33C0-47AA-9A2F-A62B890A14BF}" type="datetimeFigureOut">
              <a:rPr lang="ja-JP" altLang="en-US"/>
              <a:pPr>
                <a:defRPr/>
              </a:pPr>
              <a:t>2018/4/3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9CB897B5-CE91-4D7D-946C-94F3B1AB3991}" type="slidenum">
              <a:rPr lang="ja-JP" altLang="en-US"/>
              <a:pPr/>
              <a:t>‹#›</a:t>
            </a:fld>
            <a:endParaRPr lang="ja-JP" altLang="en-US"/>
          </a:p>
        </p:txBody>
      </p:sp>
    </p:spTree>
    <p:extLst>
      <p:ext uri="{BB962C8B-B14F-4D97-AF65-F5344CB8AC3E}">
        <p14:creationId xmlns:p14="http://schemas.microsoft.com/office/powerpoint/2010/main" val="2304152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83C773F2-C95F-44C2-A54B-7C96DED6AC64}" type="datetimeFigureOut">
              <a:rPr lang="ja-JP" altLang="en-US"/>
              <a:pPr>
                <a:defRPr/>
              </a:pPr>
              <a:t>2018/4/3</a:t>
            </a:fld>
            <a:endParaRPr lang="ja-JP" altLang="en-US"/>
          </a:p>
        </p:txBody>
      </p:sp>
      <p:sp>
        <p:nvSpPr>
          <p:cNvPr id="5" name="フッター プレースホル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CF169A0E-ADDC-49A6-96DC-836D021F2202}"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7478" r:id="rId1"/>
    <p:sldLayoutId id="2147487479" r:id="rId2"/>
    <p:sldLayoutId id="2147487480" r:id="rId3"/>
    <p:sldLayoutId id="2147487481" r:id="rId4"/>
    <p:sldLayoutId id="2147487482" r:id="rId5"/>
    <p:sldLayoutId id="2147487483" r:id="rId6"/>
    <p:sldLayoutId id="2147487484" r:id="rId7"/>
    <p:sldLayoutId id="2147487485" r:id="rId8"/>
    <p:sldLayoutId id="2147487486" r:id="rId9"/>
    <p:sldLayoutId id="2147487487" r:id="rId10"/>
    <p:sldLayoutId id="2147487488"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fld id="{73E5F6E8-6F78-4039-A79C-1C463CDAFB9E}" type="datetimeFigureOut">
              <a:rPr lang="ja-JP" altLang="en-US"/>
              <a:pPr>
                <a:defRPr/>
              </a:pPr>
              <a:t>2018/4/3</a:t>
            </a:fld>
            <a:endParaRPr lang="ja-JP" altLang="en-US"/>
          </a:p>
        </p:txBody>
      </p:sp>
      <p:sp>
        <p:nvSpPr>
          <p:cNvPr id="5" name="フッター プレースホル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920A9A6D-73FD-4F69-B6EF-27FB5C3494B2}"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7489" r:id="rId1"/>
    <p:sldLayoutId id="2147487490" r:id="rId2"/>
    <p:sldLayoutId id="2147487491" r:id="rId3"/>
    <p:sldLayoutId id="2147487492" r:id="rId4"/>
    <p:sldLayoutId id="2147487493" r:id="rId5"/>
    <p:sldLayoutId id="2147487494" r:id="rId6"/>
    <p:sldLayoutId id="2147487495" r:id="rId7"/>
    <p:sldLayoutId id="2147487496" r:id="rId8"/>
    <p:sldLayoutId id="2147487497" r:id="rId9"/>
    <p:sldLayoutId id="2147487498" r:id="rId10"/>
    <p:sldLayoutId id="214748749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4.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7.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20.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5013325"/>
            <a:ext cx="9906000" cy="1728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年４月</a:t>
            </a: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a:t>
            </a: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endPar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大都市制度（特別区設置）協議会</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事務局：副首都推進局</a:t>
            </a:r>
            <a:r>
              <a:rPr lang="ja-JP" altLang="en-US" sz="2800" dirty="0">
                <a:solidFill>
                  <a:schemeClr val="tx1"/>
                </a:solidFill>
                <a:latin typeface="+mn-ea"/>
              </a:rPr>
              <a:t>　</a:t>
            </a:r>
          </a:p>
        </p:txBody>
      </p:sp>
      <p:sp>
        <p:nvSpPr>
          <p:cNvPr id="14339" name="テキスト ボックス 5"/>
          <p:cNvSpPr txBox="1">
            <a:spLocks noChangeArrowheads="1"/>
          </p:cNvSpPr>
          <p:nvPr/>
        </p:nvSpPr>
        <p:spPr bwMode="auto">
          <a:xfrm>
            <a:off x="0" y="0"/>
            <a:ext cx="5313363"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第９回</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大都市制度（特別区設置）協議会資料</a:t>
            </a:r>
            <a:endParaRPr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フローチャート : 端子 9"/>
          <p:cNvSpPr/>
          <p:nvPr/>
        </p:nvSpPr>
        <p:spPr>
          <a:xfrm>
            <a:off x="554038" y="3141663"/>
            <a:ext cx="9048750" cy="719137"/>
          </a:xfrm>
          <a:prstGeom prst="flowChartTerminator">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ja-JP" altLang="en-US" sz="3800" dirty="0">
                <a:solidFill>
                  <a:prstClr val="black"/>
                </a:solidFill>
                <a:latin typeface="HGP創英角ｺﾞｼｯｸUB" panose="020B0900000000000000" pitchFamily="50" charset="-128"/>
                <a:ea typeface="HGP創英角ｺﾞｼｯｸUB" panose="020B0900000000000000" pitchFamily="50" charset="-128"/>
              </a:rPr>
              <a:t>副首都・大阪にふさわしい大都市制度</a:t>
            </a:r>
            <a:endParaRPr lang="en-US" altLang="ja-JP" sz="3600" dirty="0">
              <a:solidFill>
                <a:schemeClr val="tx1"/>
              </a:solidFill>
            </a:endParaRPr>
          </a:p>
          <a:p>
            <a:pPr algn="ctr">
              <a:defRPr/>
            </a:pPr>
            <a:r>
              <a:rPr lang="en-US" altLang="ja-JP" sz="3600" dirty="0">
                <a:solidFill>
                  <a:schemeClr val="tx1"/>
                </a:solidFill>
                <a:latin typeface="+mj-ea"/>
                <a:ea typeface="+mj-ea"/>
              </a:rPr>
              <a:t>《</a:t>
            </a:r>
            <a:r>
              <a:rPr lang="ja-JP" altLang="en-US" sz="3600" dirty="0">
                <a:solidFill>
                  <a:schemeClr val="tx1"/>
                </a:solidFill>
                <a:latin typeface="+mj-ea"/>
                <a:ea typeface="+mj-ea"/>
              </a:rPr>
              <a:t>特別区（素案）</a:t>
            </a:r>
            <a:r>
              <a:rPr lang="en-US" altLang="ja-JP" sz="3600" dirty="0">
                <a:solidFill>
                  <a:schemeClr val="tx1"/>
                </a:solidFill>
                <a:latin typeface="+mj-ea"/>
                <a:ea typeface="+mj-ea"/>
              </a:rPr>
              <a:t>》</a:t>
            </a:r>
          </a:p>
          <a:p>
            <a:pPr algn="ctr">
              <a:defRPr/>
            </a:pPr>
            <a:endParaRPr lang="en-US" altLang="ja-JP" dirty="0">
              <a:solidFill>
                <a:schemeClr val="tx1"/>
              </a:solidFill>
              <a:latin typeface="+mj-ea"/>
              <a:ea typeface="+mj-ea"/>
            </a:endParaRPr>
          </a:p>
          <a:p>
            <a:pPr algn="ctr">
              <a:defRPr/>
            </a:pPr>
            <a:r>
              <a:rPr lang="ja-JP" altLang="en-US" sz="3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（追加資料）</a:t>
            </a:r>
            <a:endParaRPr lang="en-US" altLang="ja-JP" sz="3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7802588" y="200055"/>
            <a:ext cx="1800200" cy="86409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資 料 １</a:t>
            </a: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936058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4763"/>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eaLnBrk="1" fontAlgn="ctr" hangingPunct="1">
              <a:defRPr/>
            </a:pPr>
            <a:r>
              <a:rPr lang="ja-JP" altLang="en-US" sz="2000" b="1" dirty="0" smtClean="0">
                <a:solidFill>
                  <a:srgbClr val="000000"/>
                </a:solidFill>
                <a:latin typeface="Meiryo UI" panose="020B0604030504040204" pitchFamily="50" charset="-128"/>
                <a:ea typeface="Meiryo UI" panose="020B0604030504040204" pitchFamily="50" charset="-128"/>
              </a:rPr>
              <a:t>１　自治体</a:t>
            </a:r>
            <a:r>
              <a:rPr lang="ja-JP" altLang="en-US" sz="2000" b="1" dirty="0">
                <a:solidFill>
                  <a:srgbClr val="000000"/>
                </a:solidFill>
                <a:latin typeface="Meiryo UI" panose="020B0604030504040204" pitchFamily="50" charset="-128"/>
                <a:ea typeface="Meiryo UI" panose="020B0604030504040204" pitchFamily="50" charset="-128"/>
              </a:rPr>
              <a:t>の名称の定め方について</a:t>
            </a:r>
          </a:p>
        </p:txBody>
      </p:sp>
      <p:sp>
        <p:nvSpPr>
          <p:cNvPr id="5" name="Rectangle 11"/>
          <p:cNvSpPr>
            <a:spLocks noChangeArrowheads="1"/>
          </p:cNvSpPr>
          <p:nvPr/>
        </p:nvSpPr>
        <p:spPr bwMode="auto">
          <a:xfrm>
            <a:off x="350839" y="749300"/>
            <a:ext cx="9210674" cy="1441450"/>
          </a:xfrm>
          <a:prstGeom prst="rect">
            <a:avLst/>
          </a:prstGeom>
          <a:solidFill>
            <a:schemeClr val="accent6">
              <a:lumMod val="20000"/>
              <a:lumOff val="80000"/>
            </a:schemeClr>
          </a:solidFill>
          <a:ln w="9525" algn="ctr">
            <a:solidFill>
              <a:schemeClr val="tx1"/>
            </a:solidFill>
            <a:miter lim="800000"/>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Malgun Gothic" panose="020B0503020000020004" pitchFamily="34" charset="-127"/>
            </a:endParaRPr>
          </a:p>
        </p:txBody>
      </p:sp>
      <p:sp>
        <p:nvSpPr>
          <p:cNvPr id="6" name="正方形/長方形 65"/>
          <p:cNvSpPr>
            <a:spLocks noChangeArrowheads="1"/>
          </p:cNvSpPr>
          <p:nvPr/>
        </p:nvSpPr>
        <p:spPr bwMode="auto">
          <a:xfrm>
            <a:off x="974725" y="939800"/>
            <a:ext cx="8423275" cy="576263"/>
          </a:xfrm>
          <a:prstGeom prst="rect">
            <a:avLst/>
          </a:prstGeom>
          <a:solidFill>
            <a:schemeClr val="accent6">
              <a:lumMod val="20000"/>
              <a:lumOff val="80000"/>
            </a:schemeClr>
          </a:solidFill>
          <a:ln w="9525">
            <a:solidFill>
              <a:schemeClr val="tx1"/>
            </a:solidFill>
            <a:prstDash val="dash"/>
            <a:miter lim="800000"/>
            <a:headEnd/>
            <a:tailEnd/>
          </a:ln>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地方自治法（昭和</a:t>
            </a:r>
            <a:r>
              <a:rPr lang="en-US" altLang="ja-JP" sz="1200" dirty="0">
                <a:latin typeface="Meiryo UI" panose="020B0604030504040204" pitchFamily="50" charset="-128"/>
                <a:ea typeface="Meiryo UI" panose="020B0604030504040204" pitchFamily="50" charset="-128"/>
              </a:rPr>
              <a:t>22</a:t>
            </a:r>
            <a:r>
              <a:rPr lang="ja-JP" altLang="en-US" sz="1200" dirty="0">
                <a:latin typeface="Meiryo UI" panose="020B0604030504040204" pitchFamily="50" charset="-128"/>
                <a:ea typeface="Meiryo UI" panose="020B0604030504040204" pitchFamily="50" charset="-128"/>
              </a:rPr>
              <a:t>年法律第</a:t>
            </a:r>
            <a:r>
              <a:rPr lang="en-US" altLang="ja-JP" sz="1200" dirty="0">
                <a:latin typeface="Meiryo UI" panose="020B0604030504040204" pitchFamily="50" charset="-128"/>
                <a:ea typeface="Meiryo UI" panose="020B0604030504040204" pitchFamily="50" charset="-128"/>
              </a:rPr>
              <a:t>67</a:t>
            </a:r>
            <a:r>
              <a:rPr lang="ja-JP" altLang="en-US" sz="1200" dirty="0">
                <a:latin typeface="Meiryo UI" panose="020B0604030504040204" pitchFamily="50" charset="-128"/>
                <a:ea typeface="Meiryo UI" panose="020B0604030504040204" pitchFamily="50" charset="-128"/>
              </a:rPr>
              <a:t>号）</a:t>
            </a:r>
          </a:p>
          <a:p>
            <a:pPr eaLnBrk="1" hangingPunct="1">
              <a:spcBef>
                <a:spcPct val="0"/>
              </a:spcBef>
              <a:buFontTx/>
              <a:buNone/>
            </a:pPr>
            <a:r>
              <a:rPr lang="ja-JP" altLang="en-US" sz="1100" dirty="0">
                <a:latin typeface="Meiryo UI" panose="020B0604030504040204" pitchFamily="50" charset="-128"/>
                <a:ea typeface="Meiryo UI" panose="020B0604030504040204" pitchFamily="50" charset="-128"/>
              </a:rPr>
              <a:t>　３条３項　都道府県以外の地方公共団体の名称を変更しようとするときは、（略）条例でこれを定める。</a:t>
            </a:r>
          </a:p>
          <a:p>
            <a:pPr eaLnBrk="1" hangingPunct="1">
              <a:spcBef>
                <a:spcPct val="0"/>
              </a:spcBef>
              <a:buFontTx/>
              <a:buNone/>
            </a:pPr>
            <a:r>
              <a:rPr lang="ja-JP" altLang="en-US" sz="1100" dirty="0">
                <a:latin typeface="Meiryo UI" panose="020B0604030504040204" pitchFamily="50" charset="-128"/>
                <a:ea typeface="Meiryo UI" panose="020B0604030504040204" pitchFamily="50" charset="-128"/>
              </a:rPr>
              <a:t>　３条４項　 （略）名称を変更しようとするときは、あらかじめ都道府県知事に協議しなければならない。 　</a:t>
            </a:r>
          </a:p>
        </p:txBody>
      </p:sp>
      <p:sp>
        <p:nvSpPr>
          <p:cNvPr id="7" name="Rectangle 10"/>
          <p:cNvSpPr>
            <a:spLocks noChangeArrowheads="1"/>
          </p:cNvSpPr>
          <p:nvPr/>
        </p:nvSpPr>
        <p:spPr bwMode="auto">
          <a:xfrm>
            <a:off x="193675" y="533400"/>
            <a:ext cx="1374949" cy="360363"/>
          </a:xfrm>
          <a:prstGeom prst="rect">
            <a:avLst/>
          </a:prstGeom>
          <a:solidFill>
            <a:schemeClr val="accent6">
              <a:lumMod val="20000"/>
              <a:lumOff val="80000"/>
            </a:schemeClr>
          </a:solidFill>
          <a:ln w="9525" algn="ctr">
            <a:solidFill>
              <a:schemeClr val="tx1"/>
            </a:solidFill>
            <a:miter lim="800000"/>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latin typeface="Meiryo UI" panose="020B0604030504040204" pitchFamily="50" charset="-128"/>
                <a:ea typeface="Meiryo UI" panose="020B0604030504040204" pitchFamily="50" charset="-128"/>
              </a:rPr>
              <a:t>法令上の</a:t>
            </a:r>
            <a:r>
              <a:rPr lang="ja-JP" altLang="en-US" sz="1600" b="1" dirty="0" smtClean="0">
                <a:latin typeface="Meiryo UI" panose="020B0604030504040204" pitchFamily="50" charset="-128"/>
                <a:ea typeface="Meiryo UI" panose="020B0604030504040204" pitchFamily="50" charset="-128"/>
              </a:rPr>
              <a:t>取扱</a:t>
            </a:r>
            <a:endParaRPr lang="ja-JP" altLang="en-US" sz="1600" b="1" dirty="0">
              <a:latin typeface="Meiryo UI" panose="020B0604030504040204" pitchFamily="50" charset="-128"/>
              <a:ea typeface="Meiryo UI" panose="020B0604030504040204" pitchFamily="50" charset="-128"/>
            </a:endParaRPr>
          </a:p>
        </p:txBody>
      </p:sp>
      <p:sp>
        <p:nvSpPr>
          <p:cNvPr id="9" name="AutoShape 12"/>
          <p:cNvSpPr>
            <a:spLocks noChangeArrowheads="1"/>
          </p:cNvSpPr>
          <p:nvPr/>
        </p:nvSpPr>
        <p:spPr bwMode="auto">
          <a:xfrm>
            <a:off x="1285875" y="1703746"/>
            <a:ext cx="547688" cy="360362"/>
          </a:xfrm>
          <a:prstGeom prst="rightArrow">
            <a:avLst>
              <a:gd name="adj1" fmla="val 56824"/>
              <a:gd name="adj2" fmla="val 48972"/>
            </a:avLst>
          </a:prstGeom>
          <a:solidFill>
            <a:schemeClr val="accent6">
              <a:lumMod val="60000"/>
              <a:lumOff val="40000"/>
            </a:schemeClr>
          </a:solidFill>
          <a:ln w="9525" algn="ctr">
            <a:solidFill>
              <a:schemeClr val="tx1"/>
            </a:solidFill>
            <a:miter lim="800000"/>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Malgun Gothic" panose="020B0503020000020004" pitchFamily="34" charset="-127"/>
            </a:endParaRPr>
          </a:p>
        </p:txBody>
      </p:sp>
      <p:sp>
        <p:nvSpPr>
          <p:cNvPr id="10" name="Rectangle 13"/>
          <p:cNvSpPr>
            <a:spLocks noChangeArrowheads="1"/>
          </p:cNvSpPr>
          <p:nvPr/>
        </p:nvSpPr>
        <p:spPr bwMode="auto">
          <a:xfrm>
            <a:off x="1911350" y="1630363"/>
            <a:ext cx="7486650" cy="477837"/>
          </a:xfrm>
          <a:prstGeom prst="rect">
            <a:avLst/>
          </a:prstGeom>
          <a:solidFill>
            <a:schemeClr val="accent6">
              <a:lumMod val="20000"/>
              <a:lumOff val="80000"/>
            </a:schemeClr>
          </a:solidFill>
          <a:ln>
            <a:solidFill>
              <a:schemeClr val="tx1"/>
            </a:solidFill>
            <a:prstDash val="sysDot"/>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defRPr/>
            </a:pPr>
            <a:r>
              <a:rPr lang="ja-JP" altLang="en-US" sz="1400" dirty="0">
                <a:solidFill>
                  <a:prstClr val="black"/>
                </a:solidFill>
                <a:latin typeface="Meiryo UI" panose="020B0604030504040204" pitchFamily="50" charset="-128"/>
                <a:ea typeface="Meiryo UI" panose="020B0604030504040204" pitchFamily="50" charset="-128"/>
              </a:rPr>
              <a:t>・名称の定め方について、法令上の制限（規定）はない</a:t>
            </a:r>
            <a:endParaRPr lang="en-US" altLang="ja-JP" sz="1400" dirty="0">
              <a:solidFill>
                <a:prstClr val="black"/>
              </a:solidFill>
              <a:latin typeface="Meiryo UI" panose="020B0604030504040204" pitchFamily="50" charset="-128"/>
              <a:ea typeface="Meiryo UI" panose="020B0604030504040204" pitchFamily="50" charset="-128"/>
            </a:endParaRPr>
          </a:p>
          <a:p>
            <a:pPr lvl="0" eaLnBrk="1" hangingPunct="1">
              <a:spcBef>
                <a:spcPct val="0"/>
              </a:spcBef>
              <a:buNone/>
              <a:defRPr/>
            </a:pPr>
            <a:r>
              <a:rPr lang="ja-JP" altLang="en-US" sz="1400" dirty="0">
                <a:solidFill>
                  <a:prstClr val="black"/>
                </a:solidFill>
                <a:latin typeface="Meiryo UI" panose="020B0604030504040204" pitchFamily="50" charset="-128"/>
                <a:ea typeface="Meiryo UI" panose="020B0604030504040204" pitchFamily="50" charset="-128"/>
              </a:rPr>
              <a:t>・特別区が変更することも</a:t>
            </a:r>
            <a:r>
              <a:rPr lang="ja-JP" altLang="en-US" sz="1400" dirty="0" smtClean="0">
                <a:solidFill>
                  <a:prstClr val="black"/>
                </a:solidFill>
                <a:latin typeface="Meiryo UI" panose="020B0604030504040204" pitchFamily="50" charset="-128"/>
                <a:ea typeface="Meiryo UI" panose="020B0604030504040204" pitchFamily="50" charset="-128"/>
              </a:rPr>
              <a:t>可能</a:t>
            </a: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12" name="Rectangle 15"/>
          <p:cNvSpPr>
            <a:spLocks noChangeArrowheads="1"/>
          </p:cNvSpPr>
          <p:nvPr/>
        </p:nvSpPr>
        <p:spPr bwMode="auto">
          <a:xfrm>
            <a:off x="342901" y="2565400"/>
            <a:ext cx="9218612" cy="2592388"/>
          </a:xfrm>
          <a:prstGeom prst="rect">
            <a:avLst/>
          </a:prstGeom>
          <a:solidFill>
            <a:schemeClr val="accent6">
              <a:lumMod val="20000"/>
              <a:lumOff val="80000"/>
            </a:schemeClr>
          </a:solidFill>
          <a:ln w="9525" algn="ctr">
            <a:solidFill>
              <a:schemeClr val="tx1"/>
            </a:solidFill>
            <a:miter lim="800000"/>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Malgun Gothic" panose="020B0503020000020004" pitchFamily="34" charset="-127"/>
            </a:endParaRPr>
          </a:p>
        </p:txBody>
      </p:sp>
      <p:sp>
        <p:nvSpPr>
          <p:cNvPr id="13" name="Rectangle 17"/>
          <p:cNvSpPr>
            <a:spLocks noChangeArrowheads="1"/>
          </p:cNvSpPr>
          <p:nvPr/>
        </p:nvSpPr>
        <p:spPr bwMode="auto">
          <a:xfrm>
            <a:off x="193675" y="2347913"/>
            <a:ext cx="1230934" cy="360362"/>
          </a:xfrm>
          <a:prstGeom prst="rect">
            <a:avLst/>
          </a:prstGeom>
          <a:solidFill>
            <a:schemeClr val="accent6">
              <a:lumMod val="20000"/>
              <a:lumOff val="80000"/>
            </a:schemeClr>
          </a:solidFill>
          <a:ln w="9525" algn="ctr">
            <a:solidFill>
              <a:schemeClr val="tx1"/>
            </a:solidFill>
            <a:miter lim="800000"/>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smtClean="0">
                <a:latin typeface="Meiryo UI" panose="020B0604030504040204" pitchFamily="50" charset="-128"/>
                <a:ea typeface="Meiryo UI" panose="020B0604030504040204" pitchFamily="50" charset="-128"/>
              </a:rPr>
              <a:t>国の見解</a:t>
            </a:r>
            <a:endParaRPr lang="ja-JP" altLang="ja-JP" sz="1600" b="1" dirty="0">
              <a:latin typeface="Meiryo UI" panose="020B0604030504040204" pitchFamily="50" charset="-128"/>
              <a:ea typeface="Meiryo UI" panose="020B0604030504040204" pitchFamily="50" charset="-128"/>
            </a:endParaRPr>
          </a:p>
        </p:txBody>
      </p:sp>
      <p:sp>
        <p:nvSpPr>
          <p:cNvPr id="15" name="AutoShape 19"/>
          <p:cNvSpPr>
            <a:spLocks noChangeArrowheads="1"/>
          </p:cNvSpPr>
          <p:nvPr/>
        </p:nvSpPr>
        <p:spPr bwMode="auto">
          <a:xfrm>
            <a:off x="1285875" y="4613096"/>
            <a:ext cx="547688" cy="360363"/>
          </a:xfrm>
          <a:prstGeom prst="rightArrow">
            <a:avLst>
              <a:gd name="adj1" fmla="val 56824"/>
              <a:gd name="adj2" fmla="val 48972"/>
            </a:avLst>
          </a:prstGeom>
          <a:solidFill>
            <a:schemeClr val="accent6">
              <a:lumMod val="60000"/>
              <a:lumOff val="40000"/>
            </a:schemeClr>
          </a:solidFill>
          <a:ln w="9525" algn="ctr">
            <a:solidFill>
              <a:schemeClr val="tx1"/>
            </a:solidFill>
            <a:miter lim="800000"/>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Malgun Gothic" panose="020B0503020000020004" pitchFamily="34" charset="-127"/>
            </a:endParaRPr>
          </a:p>
        </p:txBody>
      </p:sp>
      <p:sp>
        <p:nvSpPr>
          <p:cNvPr id="16" name="Rectangle 20"/>
          <p:cNvSpPr>
            <a:spLocks noChangeArrowheads="1"/>
          </p:cNvSpPr>
          <p:nvPr/>
        </p:nvSpPr>
        <p:spPr bwMode="auto">
          <a:xfrm>
            <a:off x="1911350" y="4510088"/>
            <a:ext cx="7486650" cy="549275"/>
          </a:xfrm>
          <a:prstGeom prst="rect">
            <a:avLst/>
          </a:prstGeom>
          <a:solidFill>
            <a:schemeClr val="accent6">
              <a:lumMod val="20000"/>
              <a:lumOff val="80000"/>
            </a:schemeClr>
          </a:solidFill>
          <a:ln w="9525" algn="ctr">
            <a:solidFill>
              <a:schemeClr val="tx1"/>
            </a:solidFill>
            <a:miter lim="800000"/>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sz="1400" dirty="0">
                <a:latin typeface="Meiryo UI" panose="020B0604030504040204" pitchFamily="50" charset="-128"/>
                <a:ea typeface="Meiryo UI" panose="020B0604030504040204" pitchFamily="50" charset="-128"/>
              </a:rPr>
              <a:t>・特別区の場合でも、同一・類似に関しては、先行自治体と協議を行うなどの配慮が</a:t>
            </a:r>
            <a:r>
              <a:rPr lang="ja-JP" altLang="en-US" sz="1400" dirty="0" smtClean="0">
                <a:latin typeface="Meiryo UI" panose="020B0604030504040204" pitchFamily="50" charset="-128"/>
                <a:ea typeface="Meiryo UI" panose="020B0604030504040204" pitchFamily="50" charset="-128"/>
              </a:rPr>
              <a:t>必要</a:t>
            </a:r>
            <a:endParaRPr lang="ja-JP" altLang="en-US" sz="1400" dirty="0">
              <a:latin typeface="Meiryo UI" panose="020B0604030504040204" pitchFamily="50" charset="-128"/>
              <a:ea typeface="Meiryo UI" panose="020B0604030504040204" pitchFamily="50" charset="-128"/>
            </a:endParaRPr>
          </a:p>
        </p:txBody>
      </p:sp>
      <p:sp>
        <p:nvSpPr>
          <p:cNvPr id="18" name="正方形/長方形 65"/>
          <p:cNvSpPr>
            <a:spLocks noChangeArrowheads="1"/>
          </p:cNvSpPr>
          <p:nvPr/>
        </p:nvSpPr>
        <p:spPr bwMode="auto">
          <a:xfrm>
            <a:off x="974725" y="3860800"/>
            <a:ext cx="8423275" cy="577850"/>
          </a:xfrm>
          <a:prstGeom prst="rect">
            <a:avLst/>
          </a:prstGeom>
          <a:solidFill>
            <a:schemeClr val="accent6">
              <a:lumMod val="20000"/>
              <a:lumOff val="80000"/>
            </a:schemeClr>
          </a:solidFill>
          <a:ln w="9525">
            <a:solidFill>
              <a:schemeClr val="tx1"/>
            </a:solidFill>
            <a:prstDash val="dash"/>
            <a:miter lim="800000"/>
            <a:headEnd/>
            <a:tailEnd/>
          </a:ln>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昭和</a:t>
            </a:r>
            <a:r>
              <a:rPr lang="en-US" altLang="ja-JP" sz="1200" dirty="0">
                <a:latin typeface="Meiryo UI" panose="020B0604030504040204" pitchFamily="50" charset="-128"/>
                <a:ea typeface="Meiryo UI" panose="020B0604030504040204" pitchFamily="50" charset="-128"/>
              </a:rPr>
              <a:t>45</a:t>
            </a:r>
            <a:r>
              <a:rPr lang="ja-JP" altLang="en-US" sz="1200" dirty="0">
                <a:latin typeface="Meiryo UI" panose="020B0604030504040204" pitchFamily="50" charset="-128"/>
                <a:ea typeface="Meiryo UI" panose="020B0604030504040204" pitchFamily="50" charset="-128"/>
              </a:rPr>
              <a:t>年自治省事務次官通知</a:t>
            </a:r>
          </a:p>
          <a:p>
            <a:pPr eaLnBrk="1" hangingPunct="1">
              <a:spcBef>
                <a:spcPct val="0"/>
              </a:spcBef>
              <a:buFontTx/>
              <a:buNone/>
            </a:pPr>
            <a:r>
              <a:rPr lang="ja-JP" altLang="en-US" sz="1100" dirty="0">
                <a:latin typeface="Meiryo UI" panose="020B0604030504040204" pitchFamily="50" charset="-128"/>
                <a:ea typeface="Meiryo UI" panose="020B0604030504040204" pitchFamily="50" charset="-128"/>
              </a:rPr>
              <a:t>　市の設置若しくは町を市とする処分を行う場合において、新たに市になる普通地方公共団体の名称については、既存の市の名称と</a:t>
            </a:r>
          </a:p>
          <a:p>
            <a:pPr eaLnBrk="1" hangingPunct="1">
              <a:spcBef>
                <a:spcPct val="0"/>
              </a:spcBef>
              <a:buFontTx/>
              <a:buNone/>
            </a:pPr>
            <a:r>
              <a:rPr lang="ja-JP" altLang="en-US" sz="1100" dirty="0">
                <a:latin typeface="Meiryo UI" panose="020B0604030504040204" pitchFamily="50" charset="-128"/>
                <a:ea typeface="Meiryo UI" panose="020B0604030504040204" pitchFamily="50" charset="-128"/>
              </a:rPr>
              <a:t>　同一となり、又は類似することとならないよう十分配慮すること。</a:t>
            </a:r>
          </a:p>
        </p:txBody>
      </p:sp>
      <p:sp>
        <p:nvSpPr>
          <p:cNvPr id="19" name="AutoShape 35"/>
          <p:cNvSpPr>
            <a:spLocks noChangeArrowheads="1"/>
          </p:cNvSpPr>
          <p:nvPr/>
        </p:nvSpPr>
        <p:spPr bwMode="auto">
          <a:xfrm>
            <a:off x="1285875" y="3308708"/>
            <a:ext cx="547688" cy="360363"/>
          </a:xfrm>
          <a:prstGeom prst="rightArrow">
            <a:avLst>
              <a:gd name="adj1" fmla="val 56824"/>
              <a:gd name="adj2" fmla="val 48972"/>
            </a:avLst>
          </a:prstGeom>
          <a:solidFill>
            <a:schemeClr val="accent6">
              <a:lumMod val="60000"/>
              <a:lumOff val="40000"/>
            </a:schemeClr>
          </a:solidFill>
          <a:ln w="9525" algn="ctr">
            <a:solidFill>
              <a:schemeClr val="tx1"/>
            </a:solidFill>
            <a:miter lim="800000"/>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Malgun Gothic" panose="020B0503020000020004" pitchFamily="34" charset="-127"/>
            </a:endParaRPr>
          </a:p>
        </p:txBody>
      </p:sp>
      <p:sp>
        <p:nvSpPr>
          <p:cNvPr id="20" name="Rectangle 36"/>
          <p:cNvSpPr>
            <a:spLocks noChangeArrowheads="1"/>
          </p:cNvSpPr>
          <p:nvPr/>
        </p:nvSpPr>
        <p:spPr bwMode="auto">
          <a:xfrm>
            <a:off x="1911350" y="3218579"/>
            <a:ext cx="7486650" cy="549275"/>
          </a:xfrm>
          <a:prstGeom prst="rect">
            <a:avLst/>
          </a:prstGeom>
          <a:solidFill>
            <a:schemeClr val="accent6">
              <a:lumMod val="20000"/>
              <a:lumOff val="80000"/>
            </a:schemeClr>
          </a:solidFill>
          <a:ln w="9525" algn="ctr">
            <a:solidFill>
              <a:schemeClr val="tx1"/>
            </a:solidFill>
            <a:miter lim="800000"/>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defRPr/>
            </a:pPr>
            <a:r>
              <a:rPr lang="ja-JP" altLang="en-US" sz="1400" dirty="0">
                <a:solidFill>
                  <a:prstClr val="black"/>
                </a:solidFill>
                <a:latin typeface="Meiryo UI" panose="020B0604030504040204" pitchFamily="50" charset="-128"/>
                <a:ea typeface="Meiryo UI" panose="020B0604030504040204" pitchFamily="50" charset="-128"/>
              </a:rPr>
              <a:t>・基本的にひらがな、カタカナ、常用漢字を使用</a:t>
            </a:r>
            <a:br>
              <a:rPr lang="ja-JP" altLang="en-US"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・文字数上限などは</a:t>
            </a:r>
            <a:r>
              <a:rPr lang="ja-JP" altLang="en-US" sz="1400" dirty="0" smtClean="0">
                <a:solidFill>
                  <a:prstClr val="black"/>
                </a:solidFill>
                <a:latin typeface="Meiryo UI" panose="020B0604030504040204" pitchFamily="50" charset="-128"/>
                <a:ea typeface="Meiryo UI" panose="020B0604030504040204" pitchFamily="50" charset="-128"/>
              </a:rPr>
              <a:t>ない</a:t>
            </a: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22" name="正方形/長方形 65"/>
          <p:cNvSpPr>
            <a:spLocks noChangeArrowheads="1"/>
          </p:cNvSpPr>
          <p:nvPr/>
        </p:nvSpPr>
        <p:spPr bwMode="auto">
          <a:xfrm>
            <a:off x="989013" y="2733675"/>
            <a:ext cx="8408987" cy="433388"/>
          </a:xfrm>
          <a:prstGeom prst="rect">
            <a:avLst/>
          </a:prstGeom>
          <a:solidFill>
            <a:schemeClr val="accent6">
              <a:lumMod val="20000"/>
              <a:lumOff val="80000"/>
            </a:schemeClr>
          </a:solidFill>
          <a:ln w="9525">
            <a:solidFill>
              <a:schemeClr val="tx1"/>
            </a:solidFill>
            <a:prstDash val="dash"/>
            <a:miter lim="800000"/>
            <a:headEnd/>
            <a:tailEnd/>
          </a:ln>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昭和</a:t>
            </a:r>
            <a:r>
              <a:rPr lang="en-US" altLang="ja-JP" sz="1200" dirty="0">
                <a:latin typeface="Meiryo UI" panose="020B0604030504040204" pitchFamily="50" charset="-128"/>
                <a:ea typeface="Meiryo UI" panose="020B0604030504040204" pitchFamily="50" charset="-128"/>
              </a:rPr>
              <a:t>33</a:t>
            </a:r>
            <a:r>
              <a:rPr lang="ja-JP" altLang="en-US" sz="1200" dirty="0">
                <a:latin typeface="Meiryo UI" panose="020B0604030504040204" pitchFamily="50" charset="-128"/>
                <a:ea typeface="Meiryo UI" panose="020B0604030504040204" pitchFamily="50" charset="-128"/>
              </a:rPr>
              <a:t>年自治庁行政局長通知</a:t>
            </a:r>
          </a:p>
          <a:p>
            <a:pPr eaLnBrk="1" hangingPunct="1">
              <a:spcBef>
                <a:spcPct val="0"/>
              </a:spcBef>
              <a:buFontTx/>
              <a:buNone/>
            </a:pPr>
            <a:r>
              <a:rPr lang="ja-JP" altLang="en-US" sz="1100" dirty="0">
                <a:latin typeface="Meiryo UI" panose="020B0604030504040204" pitchFamily="50" charset="-128"/>
                <a:ea typeface="Meiryo UI" panose="020B0604030504040204" pitchFamily="50" charset="-128"/>
              </a:rPr>
              <a:t>　名称等の書き表し方は、さしつかえのない限り、当用漢字字体表を用いる。（以下略）</a:t>
            </a:r>
          </a:p>
        </p:txBody>
      </p:sp>
      <p:sp>
        <p:nvSpPr>
          <p:cNvPr id="23" name="Oval 40"/>
          <p:cNvSpPr>
            <a:spLocks noChangeArrowheads="1"/>
          </p:cNvSpPr>
          <p:nvPr/>
        </p:nvSpPr>
        <p:spPr bwMode="auto">
          <a:xfrm>
            <a:off x="508000" y="2852738"/>
            <a:ext cx="387350" cy="863600"/>
          </a:xfrm>
          <a:prstGeom prst="ellipse">
            <a:avLst/>
          </a:prstGeom>
          <a:solidFill>
            <a:schemeClr val="accent6">
              <a:lumMod val="40000"/>
              <a:lumOff val="60000"/>
            </a:schemeClr>
          </a:solidFill>
          <a:ln w="9525" algn="ctr">
            <a:solidFill>
              <a:srgbClr val="FF6600"/>
            </a:solidFill>
            <a:round/>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Malgun Gothic" panose="020B0503020000020004" pitchFamily="34" charset="-127"/>
            </a:endParaRPr>
          </a:p>
        </p:txBody>
      </p:sp>
      <p:sp>
        <p:nvSpPr>
          <p:cNvPr id="24" name="Text Box 39"/>
          <p:cNvSpPr txBox="1">
            <a:spLocks noChangeArrowheads="1"/>
          </p:cNvSpPr>
          <p:nvPr/>
        </p:nvSpPr>
        <p:spPr bwMode="auto">
          <a:xfrm>
            <a:off x="488504" y="2870714"/>
            <a:ext cx="430887" cy="863600"/>
          </a:xfrm>
          <a:prstGeom prst="rect">
            <a:avLst/>
          </a:prstGeom>
          <a:noFill/>
          <a:ln>
            <a:noFill/>
          </a:ln>
          <a:effectLst/>
          <a:extLst/>
        </p:spPr>
        <p:txBody>
          <a:bodyPr vert="eaVert">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solidFill>
                  <a:sysClr val="windowText" lastClr="000000"/>
                </a:solidFill>
              </a:rPr>
              <a:t>表記等</a:t>
            </a:r>
          </a:p>
        </p:txBody>
      </p:sp>
      <p:sp>
        <p:nvSpPr>
          <p:cNvPr id="25" name="Oval 41"/>
          <p:cNvSpPr>
            <a:spLocks noChangeArrowheads="1"/>
          </p:cNvSpPr>
          <p:nvPr/>
        </p:nvSpPr>
        <p:spPr bwMode="auto">
          <a:xfrm>
            <a:off x="503238" y="4103688"/>
            <a:ext cx="388937" cy="863600"/>
          </a:xfrm>
          <a:prstGeom prst="ellipse">
            <a:avLst/>
          </a:prstGeom>
          <a:solidFill>
            <a:schemeClr val="accent6">
              <a:lumMod val="40000"/>
              <a:lumOff val="60000"/>
            </a:schemeClr>
          </a:solidFill>
          <a:ln w="9525" algn="ctr">
            <a:solidFill>
              <a:srgbClr val="FF6600"/>
            </a:solidFill>
            <a:round/>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Malgun Gothic" panose="020B0503020000020004" pitchFamily="34" charset="-127"/>
            </a:endParaRPr>
          </a:p>
        </p:txBody>
      </p:sp>
      <p:sp>
        <p:nvSpPr>
          <p:cNvPr id="26" name="Text Box 42"/>
          <p:cNvSpPr txBox="1">
            <a:spLocks noChangeArrowheads="1"/>
          </p:cNvSpPr>
          <p:nvPr/>
        </p:nvSpPr>
        <p:spPr bwMode="auto">
          <a:xfrm>
            <a:off x="489665" y="4111065"/>
            <a:ext cx="430887" cy="863600"/>
          </a:xfrm>
          <a:prstGeom prst="rect">
            <a:avLst/>
          </a:prstGeom>
          <a:noFill/>
          <a:ln>
            <a:noFill/>
          </a:ln>
          <a:effectLst/>
          <a:extLst/>
        </p:spPr>
        <p:txBody>
          <a:bodyPr vert="eaVert">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solidFill>
                  <a:sysClr val="windowText" lastClr="000000"/>
                </a:solidFill>
              </a:rPr>
              <a:t>重複</a:t>
            </a:r>
          </a:p>
        </p:txBody>
      </p:sp>
      <p:sp>
        <p:nvSpPr>
          <p:cNvPr id="27" name="AutoShape 44"/>
          <p:cNvSpPr>
            <a:spLocks noChangeArrowheads="1"/>
          </p:cNvSpPr>
          <p:nvPr/>
        </p:nvSpPr>
        <p:spPr bwMode="auto">
          <a:xfrm>
            <a:off x="428626" y="5563830"/>
            <a:ext cx="9132886" cy="1008062"/>
          </a:xfrm>
          <a:prstGeom prst="roundRect">
            <a:avLst>
              <a:gd name="adj" fmla="val 0"/>
            </a:avLst>
          </a:prstGeom>
          <a:solidFill>
            <a:schemeClr val="accent6">
              <a:lumMod val="20000"/>
              <a:lumOff val="80000"/>
            </a:schemeClr>
          </a:solidFill>
          <a:ln w="9525" algn="ctr">
            <a:solidFill>
              <a:schemeClr val="tx1"/>
            </a:solidFill>
            <a:round/>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ja-JP" sz="1600">
              <a:latin typeface="Malgun Gothic" panose="020B0503020000020004" pitchFamily="34" charset="-127"/>
            </a:endParaRPr>
          </a:p>
        </p:txBody>
      </p:sp>
      <p:sp>
        <p:nvSpPr>
          <p:cNvPr id="31" name="正方形/長方形 65"/>
          <p:cNvSpPr>
            <a:spLocks noChangeArrowheads="1"/>
          </p:cNvSpPr>
          <p:nvPr/>
        </p:nvSpPr>
        <p:spPr bwMode="auto">
          <a:xfrm>
            <a:off x="458789" y="5779730"/>
            <a:ext cx="5358308" cy="738187"/>
          </a:xfrm>
          <a:prstGeom prst="rect">
            <a:avLst/>
          </a:prstGeom>
          <a:solidFill>
            <a:schemeClr val="accent6">
              <a:lumMod val="20000"/>
              <a:lumOff val="80000"/>
            </a:schemeClr>
          </a:solidFill>
          <a:ln>
            <a:noFill/>
          </a:ln>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表記等</a:t>
            </a:r>
            <a:endParaRPr lang="en-US" altLang="ja-JP" sz="14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400" dirty="0">
                <a:latin typeface="Meiryo UI" panose="020B0604030504040204" pitchFamily="50" charset="-128"/>
                <a:ea typeface="Meiryo UI" panose="020B0604030504040204" pitchFamily="50" charset="-128"/>
              </a:rPr>
              <a:t>　・最大文字数：</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文字</a:t>
            </a:r>
            <a:r>
              <a:rPr lang="ja-JP" altLang="en-US" sz="1200" dirty="0">
                <a:latin typeface="Meiryo UI" panose="020B0604030504040204" pitchFamily="50" charset="-128"/>
                <a:ea typeface="Meiryo UI" panose="020B0604030504040204" pitchFamily="50" charset="-128"/>
              </a:rPr>
              <a:t>（かすみがうら市、つくばみらい市、</a:t>
            </a:r>
            <a:r>
              <a:rPr lang="ja-JP" altLang="en-US" sz="1200" dirty="0" err="1">
                <a:latin typeface="Meiryo UI" panose="020B0604030504040204" pitchFamily="50" charset="-128"/>
                <a:ea typeface="Meiryo UI" panose="020B0604030504040204" pitchFamily="50" charset="-128"/>
              </a:rPr>
              <a:t>いちき</a:t>
            </a:r>
            <a:r>
              <a:rPr lang="ja-JP" altLang="en-US" sz="1200" dirty="0">
                <a:latin typeface="Meiryo UI" panose="020B0604030504040204" pitchFamily="50" charset="-128"/>
                <a:ea typeface="Meiryo UI" panose="020B0604030504040204" pitchFamily="50" charset="-128"/>
              </a:rPr>
              <a:t>串木野市）</a:t>
            </a:r>
          </a:p>
          <a:p>
            <a:pPr eaLnBrk="1" hangingPunct="1">
              <a:spcBef>
                <a:spcPct val="0"/>
              </a:spcBef>
              <a:buFontTx/>
              <a:buNone/>
            </a:pPr>
            <a:r>
              <a:rPr lang="ja-JP" altLang="en-US" sz="1400" dirty="0">
                <a:latin typeface="Meiryo UI" panose="020B0604030504040204" pitchFamily="50" charset="-128"/>
                <a:ea typeface="Meiryo UI" panose="020B0604030504040204" pitchFamily="50" charset="-128"/>
              </a:rPr>
              <a:t>　・最長読み数：</a:t>
            </a:r>
            <a:r>
              <a:rPr lang="en-US" altLang="ja-JP" sz="1400" dirty="0">
                <a:latin typeface="Meiryo UI" panose="020B0604030504040204" pitchFamily="50" charset="-128"/>
                <a:ea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rPr>
              <a:t>文字</a:t>
            </a:r>
            <a:r>
              <a:rPr lang="ja-JP" altLang="en-US" sz="1200" dirty="0">
                <a:latin typeface="Meiryo UI" panose="020B0604030504040204" pitchFamily="50" charset="-128"/>
                <a:ea typeface="Meiryo UI" panose="020B0604030504040204" pitchFamily="50" charset="-128"/>
              </a:rPr>
              <a:t>（南九州市＝ﾐﾅﾐｷｭｳｼｭｳ）</a:t>
            </a:r>
          </a:p>
        </p:txBody>
      </p:sp>
      <p:sp>
        <p:nvSpPr>
          <p:cNvPr id="32" name="AutoShape 54"/>
          <p:cNvSpPr>
            <a:spLocks noChangeArrowheads="1"/>
          </p:cNvSpPr>
          <p:nvPr/>
        </p:nvSpPr>
        <p:spPr bwMode="auto">
          <a:xfrm>
            <a:off x="4448944" y="5216884"/>
            <a:ext cx="1230808" cy="300038"/>
          </a:xfrm>
          <a:prstGeom prst="downArrow">
            <a:avLst>
              <a:gd name="adj1" fmla="val 52806"/>
              <a:gd name="adj2" fmla="val 55352"/>
            </a:avLst>
          </a:prstGeom>
          <a:solidFill>
            <a:schemeClr val="accent6">
              <a:lumMod val="60000"/>
              <a:lumOff val="40000"/>
            </a:schemeClr>
          </a:solidFill>
          <a:ln w="9525" algn="ctr">
            <a:solidFill>
              <a:schemeClr val="tx1"/>
            </a:solidFill>
            <a:prstDash val="solid"/>
            <a:miter lim="800000"/>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Malgun Gothic" panose="020B0503020000020004" pitchFamily="34" charset="-127"/>
            </a:endParaRPr>
          </a:p>
        </p:txBody>
      </p:sp>
      <p:sp>
        <p:nvSpPr>
          <p:cNvPr id="29" name="AutoShape 50"/>
          <p:cNvSpPr>
            <a:spLocks noChangeArrowheads="1"/>
          </p:cNvSpPr>
          <p:nvPr/>
        </p:nvSpPr>
        <p:spPr bwMode="auto">
          <a:xfrm>
            <a:off x="193675" y="5419367"/>
            <a:ext cx="1230933" cy="360363"/>
          </a:xfrm>
          <a:prstGeom prst="roundRect">
            <a:avLst>
              <a:gd name="adj" fmla="val 0"/>
            </a:avLst>
          </a:prstGeom>
          <a:solidFill>
            <a:schemeClr val="accent6">
              <a:lumMod val="20000"/>
              <a:lumOff val="80000"/>
            </a:schemeClr>
          </a:solidFill>
          <a:ln w="9525" algn="ctr">
            <a:solidFill>
              <a:schemeClr val="tx1"/>
            </a:solidFill>
            <a:round/>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smtClean="0">
                <a:latin typeface="Meiryo UI" panose="020B0604030504040204" pitchFamily="50" charset="-128"/>
                <a:ea typeface="Meiryo UI" panose="020B0604030504040204" pitchFamily="50" charset="-128"/>
              </a:rPr>
              <a:t>実　例</a:t>
            </a:r>
            <a:endParaRPr lang="ja-JP" altLang="ja-JP" sz="1600" b="1" dirty="0">
              <a:latin typeface="Meiryo UI" panose="020B0604030504040204" pitchFamily="50" charset="-128"/>
              <a:ea typeface="Meiryo UI" panose="020B0604030504040204" pitchFamily="50" charset="-128"/>
            </a:endParaRPr>
          </a:p>
        </p:txBody>
      </p:sp>
      <p:sp>
        <p:nvSpPr>
          <p:cNvPr id="28" name="Text Box 45"/>
          <p:cNvSpPr txBox="1">
            <a:spLocks noChangeArrowheads="1"/>
          </p:cNvSpPr>
          <p:nvPr/>
        </p:nvSpPr>
        <p:spPr bwMode="auto">
          <a:xfrm>
            <a:off x="5817096" y="5746392"/>
            <a:ext cx="3665537"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smtClean="0">
                <a:latin typeface="Meiryo UI" panose="020B0604030504040204" pitchFamily="50" charset="-128"/>
                <a:ea typeface="Meiryo UI" panose="020B0604030504040204" pitchFamily="50" charset="-128"/>
              </a:rPr>
              <a:t>○重　複</a:t>
            </a:r>
            <a:endParaRPr lang="en-US" altLang="ja-JP" sz="14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400" dirty="0">
                <a:latin typeface="Meiryo UI" panose="020B0604030504040204" pitchFamily="50" charset="-128"/>
                <a:ea typeface="Meiryo UI" panose="020B0604030504040204" pitchFamily="50" charset="-128"/>
              </a:rPr>
              <a:t>　・府中市（広島県・東京都）、昭和</a:t>
            </a:r>
            <a:r>
              <a:rPr lang="en-US" altLang="ja-JP" sz="1400" dirty="0">
                <a:latin typeface="Meiryo UI" panose="020B0604030504040204" pitchFamily="50" charset="-128"/>
                <a:ea typeface="Meiryo UI" panose="020B0604030504040204" pitchFamily="50" charset="-128"/>
              </a:rPr>
              <a:t>29</a:t>
            </a:r>
            <a:r>
              <a:rPr lang="ja-JP" altLang="en-US" sz="1400" dirty="0">
                <a:latin typeface="Meiryo UI" panose="020B0604030504040204" pitchFamily="50" charset="-128"/>
                <a:ea typeface="Meiryo UI" panose="020B0604030504040204" pitchFamily="50" charset="-128"/>
              </a:rPr>
              <a:t>年～</a:t>
            </a:r>
          </a:p>
          <a:p>
            <a:pPr eaLnBrk="1" hangingPunct="1">
              <a:spcBef>
                <a:spcPct val="0"/>
              </a:spcBef>
              <a:buFontTx/>
              <a:buNone/>
            </a:pPr>
            <a:r>
              <a:rPr lang="ja-JP" altLang="en-US" sz="1400" dirty="0">
                <a:latin typeface="Meiryo UI" panose="020B0604030504040204" pitchFamily="50" charset="-128"/>
                <a:ea typeface="Meiryo UI" panose="020B0604030504040204" pitchFamily="50" charset="-128"/>
              </a:rPr>
              <a:t>　・伊達市（北海道・福島県）、平成</a:t>
            </a:r>
            <a:r>
              <a:rPr lang="en-US" altLang="ja-JP" sz="1400" dirty="0">
                <a:latin typeface="Meiryo UI" panose="020B0604030504040204" pitchFamily="50" charset="-128"/>
                <a:ea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rPr>
              <a:t>年～</a:t>
            </a:r>
          </a:p>
        </p:txBody>
      </p:sp>
      <p:sp>
        <p:nvSpPr>
          <p:cNvPr id="30" name="正方形/長方形 12"/>
          <p:cNvSpPr>
            <a:spLocks noChangeArrowheads="1"/>
          </p:cNvSpPr>
          <p:nvPr/>
        </p:nvSpPr>
        <p:spPr bwMode="auto">
          <a:xfrm>
            <a:off x="8848744" y="-962"/>
            <a:ext cx="1044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区名</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６</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32435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559516" y="2089942"/>
            <a:ext cx="8891588"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区名の由来を以下の７つに分類、構成比率を算出</a:t>
            </a:r>
          </a:p>
        </p:txBody>
      </p:sp>
      <p:sp>
        <p:nvSpPr>
          <p:cNvPr id="6" name="AutoShape 3"/>
          <p:cNvSpPr>
            <a:spLocks noChangeArrowheads="1"/>
          </p:cNvSpPr>
          <p:nvPr/>
        </p:nvSpPr>
        <p:spPr bwMode="auto">
          <a:xfrm>
            <a:off x="394954" y="2538210"/>
            <a:ext cx="9231646" cy="2225675"/>
          </a:xfrm>
          <a:prstGeom prst="roundRect">
            <a:avLst>
              <a:gd name="adj" fmla="val 7778"/>
            </a:avLst>
          </a:prstGeom>
          <a:solidFill>
            <a:schemeClr val="accent6">
              <a:lumMod val="20000"/>
              <a:lumOff val="80000"/>
            </a:schemeClr>
          </a:solidFill>
          <a:ln>
            <a:noFill/>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Malgun Gothic" panose="020B0503020000020004" pitchFamily="34" charset="-127"/>
            </a:endParaRPr>
          </a:p>
        </p:txBody>
      </p:sp>
      <p:sp>
        <p:nvSpPr>
          <p:cNvPr id="7" name="Text Box 4"/>
          <p:cNvSpPr txBox="1">
            <a:spLocks noChangeArrowheads="1"/>
          </p:cNvSpPr>
          <p:nvPr/>
        </p:nvSpPr>
        <p:spPr bwMode="auto">
          <a:xfrm>
            <a:off x="557929" y="992546"/>
            <a:ext cx="9068671"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東京都</a:t>
            </a:r>
            <a:r>
              <a:rPr lang="en-US" altLang="ja-JP" sz="1600" dirty="0" smtClean="0">
                <a:latin typeface="Meiryo UI" panose="020B0604030504040204" pitchFamily="50" charset="-128"/>
                <a:ea typeface="Meiryo UI" panose="020B0604030504040204" pitchFamily="50" charset="-128"/>
              </a:rPr>
              <a:t>23</a:t>
            </a:r>
            <a:r>
              <a:rPr lang="ja-JP" altLang="en-US" sz="1600" dirty="0" smtClean="0">
                <a:latin typeface="Meiryo UI" panose="020B0604030504040204" pitchFamily="50" charset="-128"/>
                <a:ea typeface="Meiryo UI" panose="020B0604030504040204" pitchFamily="50" charset="-128"/>
              </a:rPr>
              <a:t>特別</a:t>
            </a:r>
            <a:r>
              <a:rPr lang="ja-JP" altLang="en-US" sz="1600" dirty="0">
                <a:latin typeface="Meiryo UI" panose="020B0604030504040204" pitchFamily="50" charset="-128"/>
                <a:ea typeface="Meiryo UI" panose="020B0604030504040204" pitchFamily="50" charset="-128"/>
              </a:rPr>
              <a:t>区　　　　　　　　　　　　　　　　　　　　　　　　　　　　　　　　　　　　　　　　　</a:t>
            </a:r>
            <a:endParaRPr lang="en-US" altLang="ja-JP" sz="16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600" dirty="0">
                <a:latin typeface="Meiryo UI" panose="020B0604030504040204" pitchFamily="50" charset="-128"/>
                <a:ea typeface="Meiryo UI" panose="020B0604030504040204" pitchFamily="50" charset="-128"/>
              </a:rPr>
              <a:t>○政令指定都市（大阪市含む</a:t>
            </a:r>
            <a:r>
              <a:rPr lang="en-US" altLang="ja-JP" sz="1600" dirty="0">
                <a:latin typeface="Meiryo UI" panose="020B0604030504040204" pitchFamily="50" charset="-128"/>
                <a:ea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rPr>
              <a:t>市、行政</a:t>
            </a:r>
            <a:r>
              <a:rPr lang="ja-JP" altLang="en-US" sz="1600" dirty="0" smtClean="0">
                <a:latin typeface="Meiryo UI" panose="020B0604030504040204" pitchFamily="50" charset="-128"/>
                <a:ea typeface="Meiryo UI" panose="020B0604030504040204" pitchFamily="50" charset="-128"/>
              </a:rPr>
              <a:t>区</a:t>
            </a:r>
            <a:r>
              <a:rPr lang="en-US" altLang="ja-JP" sz="1600" dirty="0" smtClean="0">
                <a:latin typeface="Meiryo UI" panose="020B0604030504040204" pitchFamily="50" charset="-128"/>
                <a:ea typeface="Meiryo UI" panose="020B0604030504040204" pitchFamily="50" charset="-128"/>
              </a:rPr>
              <a:t>175</a:t>
            </a:r>
            <a:r>
              <a:rPr lang="ja-JP" altLang="en-US" sz="1600" dirty="0" smtClean="0">
                <a:latin typeface="Meiryo UI" panose="020B0604030504040204" pitchFamily="50" charset="-128"/>
                <a:ea typeface="Meiryo UI" panose="020B0604030504040204" pitchFamily="50" charset="-128"/>
              </a:rPr>
              <a:t>区</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ja-JP" altLang="en-US" sz="1600" u="sng" dirty="0" smtClean="0">
                <a:latin typeface="Meiryo UI" panose="020B0604030504040204" pitchFamily="50" charset="-128"/>
                <a:ea typeface="Meiryo UI" panose="020B0604030504040204" pitchFamily="50" charset="-128"/>
              </a:rPr>
              <a:t>計　</a:t>
            </a:r>
            <a:r>
              <a:rPr lang="en-US" altLang="ja-JP" sz="1600" u="sng" dirty="0" smtClean="0">
                <a:latin typeface="Meiryo UI" panose="020B0604030504040204" pitchFamily="50" charset="-128"/>
                <a:ea typeface="Meiryo UI" panose="020B0604030504040204" pitchFamily="50" charset="-128"/>
              </a:rPr>
              <a:t>198</a:t>
            </a:r>
            <a:r>
              <a:rPr lang="ja-JP" altLang="en-US" sz="1600" u="sng" dirty="0" smtClean="0">
                <a:latin typeface="Meiryo UI" panose="020B0604030504040204" pitchFamily="50" charset="-128"/>
                <a:ea typeface="Meiryo UI" panose="020B0604030504040204" pitchFamily="50" charset="-128"/>
              </a:rPr>
              <a:t>区</a:t>
            </a:r>
            <a:r>
              <a:rPr lang="ja-JP" altLang="en-US" sz="1600" u="sng" dirty="0">
                <a:latin typeface="Meiryo UI" panose="020B0604030504040204" pitchFamily="50" charset="-128"/>
                <a:ea typeface="Meiryo UI" panose="020B0604030504040204" pitchFamily="50" charset="-128"/>
              </a:rPr>
              <a:t>　　　</a:t>
            </a:r>
          </a:p>
        </p:txBody>
      </p:sp>
      <p:sp>
        <p:nvSpPr>
          <p:cNvPr id="8" name="AutoShape 5"/>
          <p:cNvSpPr>
            <a:spLocks noChangeArrowheads="1"/>
          </p:cNvSpPr>
          <p:nvPr/>
        </p:nvSpPr>
        <p:spPr bwMode="auto">
          <a:xfrm>
            <a:off x="428112" y="620713"/>
            <a:ext cx="1482725" cy="360362"/>
          </a:xfrm>
          <a:prstGeom prst="roundRect">
            <a:avLst>
              <a:gd name="adj" fmla="val 16667"/>
            </a:avLst>
          </a:prstGeom>
          <a:solidFill>
            <a:schemeClr val="accent6">
              <a:lumMod val="20000"/>
              <a:lumOff val="80000"/>
            </a:schemeClr>
          </a:solidFill>
          <a:ln w="9525">
            <a:solidFill>
              <a:schemeClr val="tx1"/>
            </a:solidFill>
            <a:round/>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latin typeface="Meiryo UI" panose="020B0604030504040204" pitchFamily="50" charset="-128"/>
                <a:ea typeface="Meiryo UI" panose="020B0604030504040204" pitchFamily="50" charset="-128"/>
              </a:rPr>
              <a:t>分析対象</a:t>
            </a:r>
          </a:p>
        </p:txBody>
      </p:sp>
      <p:sp>
        <p:nvSpPr>
          <p:cNvPr id="9" name="AutoShape 6"/>
          <p:cNvSpPr>
            <a:spLocks noChangeArrowheads="1"/>
          </p:cNvSpPr>
          <p:nvPr/>
        </p:nvSpPr>
        <p:spPr bwMode="auto">
          <a:xfrm>
            <a:off x="428112" y="1700808"/>
            <a:ext cx="1482725" cy="360362"/>
          </a:xfrm>
          <a:prstGeom prst="roundRect">
            <a:avLst>
              <a:gd name="adj" fmla="val 16667"/>
            </a:avLst>
          </a:prstGeom>
          <a:solidFill>
            <a:schemeClr val="accent6">
              <a:lumMod val="20000"/>
              <a:lumOff val="80000"/>
            </a:schemeClr>
          </a:solidFill>
          <a:ln w="9525">
            <a:solidFill>
              <a:schemeClr val="tx1"/>
            </a:solidFill>
            <a:round/>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latin typeface="Meiryo UI" panose="020B0604030504040204" pitchFamily="50" charset="-128"/>
                <a:ea typeface="Meiryo UI" panose="020B0604030504040204" pitchFamily="50" charset="-128"/>
              </a:rPr>
              <a:t>分析内容</a:t>
            </a:r>
          </a:p>
        </p:txBody>
      </p:sp>
      <p:sp>
        <p:nvSpPr>
          <p:cNvPr id="10" name="Text Box 7"/>
          <p:cNvSpPr txBox="1">
            <a:spLocks noChangeArrowheads="1"/>
          </p:cNvSpPr>
          <p:nvPr/>
        </p:nvSpPr>
        <p:spPr bwMode="auto">
          <a:xfrm>
            <a:off x="506649" y="2636122"/>
            <a:ext cx="5526471" cy="2062162"/>
          </a:xfrm>
          <a:prstGeom prst="rect">
            <a:avLst/>
          </a:prstGeom>
          <a:solidFill>
            <a:schemeClr val="accent6">
              <a:lumMod val="20000"/>
              <a:lumOff val="80000"/>
            </a:schemeClr>
          </a:solidFill>
          <a:ln>
            <a:noFill/>
          </a:ln>
          <a:effectLst/>
          <a:extLst/>
        </p:spPr>
        <p:txBody>
          <a:bodyPr wrap="squar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600"/>
              </a:spcBef>
              <a:buFontTx/>
              <a:buNone/>
            </a:pPr>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方　 位</a:t>
            </a:r>
            <a:r>
              <a:rPr lang="ja-JP" altLang="en-US" sz="1400" dirty="0">
                <a:latin typeface="Meiryo UI" panose="020B0604030504040204" pitchFamily="50" charset="-128"/>
                <a:ea typeface="Meiryo UI" panose="020B0604030504040204" pitchFamily="50" charset="-128"/>
              </a:rPr>
              <a:t>：方角、位置に由来するもの                　　　　　　　　　</a:t>
            </a:r>
          </a:p>
          <a:p>
            <a:pPr eaLnBrk="1" hangingPunct="1">
              <a:spcBef>
                <a:spcPts val="600"/>
              </a:spcBef>
              <a:buFontTx/>
              <a:buNone/>
            </a:pPr>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地名等</a:t>
            </a:r>
            <a:r>
              <a:rPr lang="ja-JP" altLang="en-US" sz="1400" dirty="0">
                <a:latin typeface="Meiryo UI" panose="020B0604030504040204" pitchFamily="50" charset="-128"/>
                <a:ea typeface="Meiryo UI" panose="020B0604030504040204" pitchFamily="50" charset="-128"/>
              </a:rPr>
              <a:t>：地名（旧市町村名や旧郡名を含む）に由来するもの</a:t>
            </a:r>
          </a:p>
          <a:p>
            <a:pPr eaLnBrk="1" hangingPunct="1">
              <a:spcBef>
                <a:spcPts val="600"/>
              </a:spcBef>
              <a:buFontTx/>
              <a:buNone/>
            </a:pPr>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地名等＋方位</a:t>
            </a:r>
            <a:r>
              <a:rPr lang="ja-JP" altLang="en-US" sz="1400" dirty="0">
                <a:latin typeface="Meiryo UI" panose="020B0604030504040204" pitchFamily="50" charset="-128"/>
                <a:ea typeface="Meiryo UI" panose="020B0604030504040204" pitchFamily="50" charset="-128"/>
              </a:rPr>
              <a:t>：地名等と方位を組合わせたもの  　　　　　　　　　　 　</a:t>
            </a:r>
          </a:p>
          <a:p>
            <a:pPr eaLnBrk="1" hangingPunct="1">
              <a:spcBef>
                <a:spcPts val="600"/>
              </a:spcBef>
              <a:buFontTx/>
              <a:buNone/>
            </a:pPr>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地勢等</a:t>
            </a:r>
            <a:r>
              <a:rPr lang="ja-JP" altLang="en-US" sz="1400" dirty="0">
                <a:latin typeface="Meiryo UI" panose="020B0604030504040204" pitchFamily="50" charset="-128"/>
                <a:ea typeface="Meiryo UI" panose="020B0604030504040204" pitchFamily="50" charset="-128"/>
              </a:rPr>
              <a:t>：その土地の特徴的なもの（自然物・人工物）に由来するもの　　　</a:t>
            </a:r>
          </a:p>
          <a:p>
            <a:pPr eaLnBrk="1" hangingPunct="1">
              <a:spcBef>
                <a:spcPts val="600"/>
              </a:spcBef>
              <a:buFontTx/>
              <a:buNone/>
            </a:pPr>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地勢等＋方位</a:t>
            </a:r>
            <a:r>
              <a:rPr lang="ja-JP" altLang="en-US" sz="1400" dirty="0">
                <a:latin typeface="Meiryo UI" panose="020B0604030504040204" pitchFamily="50" charset="-128"/>
                <a:ea typeface="Meiryo UI" panose="020B0604030504040204" pitchFamily="50" charset="-128"/>
              </a:rPr>
              <a:t>：地勢等と方位を組合わせたもの　      　　　　　　　　　</a:t>
            </a:r>
          </a:p>
          <a:p>
            <a:pPr eaLnBrk="1" hangingPunct="1">
              <a:spcBef>
                <a:spcPts val="600"/>
              </a:spcBef>
              <a:buFontTx/>
              <a:buNone/>
            </a:pPr>
            <a:r>
              <a:rPr lang="ja-JP" altLang="en-US" sz="1400"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古　典</a:t>
            </a: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：和歌、故事等に由来するもの</a:t>
            </a:r>
            <a:r>
              <a:rPr lang="ja-JP" altLang="en-US" sz="1200" dirty="0">
                <a:latin typeface="Meiryo UI" panose="020B0604030504040204" pitchFamily="50" charset="-128"/>
                <a:ea typeface="Meiryo UI" panose="020B0604030504040204" pitchFamily="50" charset="-128"/>
              </a:rPr>
              <a:t> </a:t>
            </a:r>
          </a:p>
          <a:p>
            <a:pPr eaLnBrk="1" hangingPunct="1">
              <a:spcBef>
                <a:spcPts val="600"/>
              </a:spcBef>
              <a:buFontTx/>
              <a:buNone/>
            </a:pPr>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その他</a:t>
            </a:r>
            <a:r>
              <a:rPr lang="ja-JP" altLang="en-US" sz="1400" dirty="0">
                <a:latin typeface="Meiryo UI" panose="020B0604030504040204" pitchFamily="50" charset="-128"/>
                <a:ea typeface="Meiryo UI" panose="020B0604030504040204" pitchFamily="50" charset="-128"/>
              </a:rPr>
              <a:t> ：イメージや抽象物に由来するもの　                         </a:t>
            </a:r>
          </a:p>
        </p:txBody>
      </p:sp>
      <p:sp>
        <p:nvSpPr>
          <p:cNvPr id="11" name="Text Box 8"/>
          <p:cNvSpPr txBox="1">
            <a:spLocks noChangeArrowheads="1"/>
          </p:cNvSpPr>
          <p:nvPr/>
        </p:nvSpPr>
        <p:spPr bwMode="auto">
          <a:xfrm>
            <a:off x="5917210" y="2635943"/>
            <a:ext cx="3572532" cy="2062103"/>
          </a:xfrm>
          <a:prstGeom prst="rect">
            <a:avLst/>
          </a:prstGeom>
          <a:solidFill>
            <a:schemeClr val="accent6">
              <a:lumMod val="20000"/>
              <a:lumOff val="80000"/>
            </a:schemeClr>
          </a:solidFill>
          <a:ln>
            <a:noFill/>
          </a:ln>
          <a:effectLst/>
          <a:extLst/>
        </p:spPr>
        <p:txBody>
          <a:bodyPr wrap="squar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600"/>
              </a:spcBef>
              <a:buFontTx/>
              <a:buNone/>
            </a:pPr>
            <a:r>
              <a:rPr lang="ja-JP" altLang="en-US" sz="1400" dirty="0">
                <a:latin typeface="Meiryo UI" panose="020B0604030504040204" pitchFamily="50" charset="-128"/>
                <a:ea typeface="Meiryo UI" panose="020B0604030504040204" pitchFamily="50" charset="-128"/>
              </a:rPr>
              <a:t>（例）北区、中央区　など</a:t>
            </a:r>
          </a:p>
          <a:p>
            <a:pPr eaLnBrk="1" hangingPunct="1">
              <a:spcBef>
                <a:spcPts val="600"/>
              </a:spcBef>
              <a:buFontTx/>
              <a:buNone/>
            </a:pPr>
            <a:r>
              <a:rPr lang="ja-JP" altLang="en-US" sz="1400" dirty="0">
                <a:latin typeface="Meiryo UI" panose="020B0604030504040204" pitchFamily="50" charset="-128"/>
                <a:ea typeface="Meiryo UI" panose="020B0604030504040204" pitchFamily="50" charset="-128"/>
              </a:rPr>
              <a:t>（例）都島区、新宿区（東京都） など</a:t>
            </a:r>
          </a:p>
          <a:p>
            <a:pPr eaLnBrk="1" hangingPunct="1">
              <a:spcBef>
                <a:spcPts val="600"/>
              </a:spcBef>
              <a:buFontTx/>
              <a:buNone/>
            </a:pPr>
            <a:r>
              <a:rPr lang="ja-JP" altLang="en-US" sz="1400" dirty="0">
                <a:latin typeface="Meiryo UI" panose="020B0604030504040204" pitchFamily="50" charset="-128"/>
                <a:ea typeface="Meiryo UI" panose="020B0604030504040204" pitchFamily="50" charset="-128"/>
              </a:rPr>
              <a:t>（例）東住吉区、名東区（名古屋市</a:t>
            </a:r>
            <a:r>
              <a:rPr lang="ja-JP" altLang="en-US" sz="1400" dirty="0" smtClean="0">
                <a:latin typeface="Meiryo UI" panose="020B0604030504040204" pitchFamily="50" charset="-128"/>
                <a:ea typeface="Meiryo UI" panose="020B0604030504040204" pitchFamily="50" charset="-128"/>
              </a:rPr>
              <a:t>） など</a:t>
            </a:r>
            <a:endParaRPr lang="ja-JP" altLang="en-US" sz="1400" dirty="0">
              <a:latin typeface="Meiryo UI" panose="020B0604030504040204" pitchFamily="50" charset="-128"/>
              <a:ea typeface="Meiryo UI" panose="020B0604030504040204" pitchFamily="50" charset="-128"/>
            </a:endParaRPr>
          </a:p>
          <a:p>
            <a:pPr eaLnBrk="1" hangingPunct="1">
              <a:spcBef>
                <a:spcPts val="600"/>
              </a:spcBef>
              <a:buFontTx/>
              <a:buNone/>
            </a:pPr>
            <a:r>
              <a:rPr lang="ja-JP" altLang="en-US" sz="1400" dirty="0">
                <a:latin typeface="Meiryo UI" panose="020B0604030504040204" pitchFamily="50" charset="-128"/>
                <a:ea typeface="Meiryo UI" panose="020B0604030504040204" pitchFamily="50" charset="-128"/>
              </a:rPr>
              <a:t>（例）港区、千代田区（東京都） など</a:t>
            </a:r>
          </a:p>
          <a:p>
            <a:pPr eaLnBrk="1" hangingPunct="1">
              <a:spcBef>
                <a:spcPts val="600"/>
              </a:spcBef>
              <a:buFontTx/>
              <a:buNone/>
            </a:pPr>
            <a:r>
              <a:rPr lang="ja-JP" altLang="en-US" sz="1400" dirty="0">
                <a:latin typeface="Meiryo UI" panose="020B0604030504040204" pitchFamily="50" charset="-128"/>
                <a:ea typeface="Meiryo UI" panose="020B0604030504040204" pitchFamily="50" charset="-128"/>
              </a:rPr>
              <a:t>（例）西淀川区、江東区（東京都） など</a:t>
            </a:r>
          </a:p>
          <a:p>
            <a:pPr eaLnBrk="1" hangingPunct="1">
              <a:spcBef>
                <a:spcPts val="600"/>
              </a:spcBef>
              <a:buFontTx/>
              <a:buNone/>
            </a:pPr>
            <a:r>
              <a:rPr lang="ja-JP" altLang="en-US" sz="1400" dirty="0">
                <a:latin typeface="Meiryo UI" panose="020B0604030504040204" pitchFamily="50" charset="-128"/>
                <a:ea typeface="Meiryo UI" panose="020B0604030504040204" pitchFamily="50" charset="-128"/>
              </a:rPr>
              <a:t>（例）此花区、宮城野区（仙台市） など</a:t>
            </a:r>
          </a:p>
          <a:p>
            <a:pPr eaLnBrk="1" hangingPunct="1">
              <a:spcBef>
                <a:spcPts val="600"/>
              </a:spcBef>
              <a:buFontTx/>
              <a:buNone/>
            </a:pPr>
            <a:r>
              <a:rPr lang="ja-JP" altLang="en-US" sz="1400" dirty="0">
                <a:latin typeface="Meiryo UI" panose="020B0604030504040204" pitchFamily="50" charset="-128"/>
                <a:ea typeface="Meiryo UI" panose="020B0604030504040204" pitchFamily="50" charset="-128"/>
              </a:rPr>
              <a:t>（例）旭区、文京区（東京都）　など</a:t>
            </a:r>
          </a:p>
        </p:txBody>
      </p:sp>
      <p:sp>
        <p:nvSpPr>
          <p:cNvPr id="12" name="Rectangle 10"/>
          <p:cNvSpPr>
            <a:spLocks noChangeArrowheads="1"/>
          </p:cNvSpPr>
          <p:nvPr/>
        </p:nvSpPr>
        <p:spPr bwMode="auto">
          <a:xfrm>
            <a:off x="401638" y="4942207"/>
            <a:ext cx="9224962" cy="1772407"/>
          </a:xfrm>
          <a:prstGeom prst="rect">
            <a:avLst/>
          </a:prstGeom>
          <a:solidFill>
            <a:schemeClr val="accent6">
              <a:lumMod val="20000"/>
              <a:lumOff val="80000"/>
            </a:schemeClr>
          </a:solidFill>
          <a:ln w="9525" algn="ctr">
            <a:solidFill>
              <a:schemeClr val="accent2"/>
            </a:solidFill>
            <a:prstDash val="dash"/>
            <a:miter lim="800000"/>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Malgun Gothic" panose="020B0503020000020004" pitchFamily="34" charset="-127"/>
            </a:endParaRPr>
          </a:p>
        </p:txBody>
      </p:sp>
      <p:sp>
        <p:nvSpPr>
          <p:cNvPr id="13" name="Text Box 11"/>
          <p:cNvSpPr txBox="1">
            <a:spLocks noChangeArrowheads="1"/>
          </p:cNvSpPr>
          <p:nvPr/>
        </p:nvSpPr>
        <p:spPr bwMode="auto">
          <a:xfrm>
            <a:off x="427396" y="4973274"/>
            <a:ext cx="7333916" cy="1708160"/>
          </a:xfrm>
          <a:prstGeom prst="rect">
            <a:avLst/>
          </a:prstGeom>
          <a:solidFill>
            <a:schemeClr val="accent6">
              <a:lumMod val="20000"/>
              <a:lumOff val="80000"/>
            </a:schemeClr>
          </a:solidFill>
          <a:ln>
            <a:noFill/>
          </a:ln>
          <a:effectLst/>
          <a:extLst/>
        </p:spPr>
        <p:txBody>
          <a:bodyPr wrap="square" tIns="0" bIns="0" anchor="ctr" anchorCtr="0">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ct val="0"/>
              </a:spcBef>
              <a:buFontTx/>
              <a:buNone/>
            </a:pPr>
            <a:r>
              <a:rPr lang="en-US" altLang="ja-JP" sz="1400" b="1" dirty="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由来</a:t>
            </a:r>
            <a:r>
              <a:rPr lang="ja-JP" altLang="en-US" sz="1400" b="1" dirty="0">
                <a:latin typeface="Meiryo UI" panose="020B0604030504040204" pitchFamily="50" charset="-128"/>
                <a:ea typeface="Meiryo UI" panose="020B0604030504040204" pitchFamily="50" charset="-128"/>
              </a:rPr>
              <a:t>の整理に関する</a:t>
            </a:r>
            <a:r>
              <a:rPr lang="ja-JP" altLang="en-US" sz="1400" b="1" dirty="0" smtClean="0">
                <a:latin typeface="Meiryo UI" panose="020B0604030504040204" pitchFamily="50" charset="-128"/>
                <a:ea typeface="Meiryo UI" panose="020B0604030504040204" pitchFamily="50" charset="-128"/>
              </a:rPr>
              <a:t>考え方</a:t>
            </a:r>
            <a:r>
              <a:rPr lang="en-US" altLang="ja-JP" sz="1400" b="1" dirty="0" smtClean="0">
                <a:latin typeface="Meiryo UI" panose="020B0604030504040204" pitchFamily="50" charset="-128"/>
                <a:ea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endParaRPr>
          </a:p>
          <a:p>
            <a:pPr eaLnBrk="1" hangingPunct="1">
              <a:lnSpc>
                <a:spcPct val="150000"/>
              </a:lnSpc>
              <a:spcBef>
                <a:spcPct val="0"/>
              </a:spcBef>
              <a:buFontTx/>
              <a:buNone/>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区名</a:t>
            </a:r>
            <a:r>
              <a:rPr lang="ja-JP" altLang="en-US" sz="1200" dirty="0">
                <a:latin typeface="Meiryo UI" panose="020B0604030504040204" pitchFamily="50" charset="-128"/>
                <a:ea typeface="Meiryo UI" panose="020B0604030504040204" pitchFamily="50" charset="-128"/>
              </a:rPr>
              <a:t>の由来は複数あるものも多く、また、「地名等・地勢等・古典」については、その特定が</a:t>
            </a:r>
            <a:r>
              <a:rPr lang="ja-JP" altLang="en-US" sz="1200" dirty="0" smtClean="0">
                <a:latin typeface="Meiryo UI" panose="020B0604030504040204" pitchFamily="50" charset="-128"/>
                <a:ea typeface="Meiryo UI" panose="020B0604030504040204" pitchFamily="50" charset="-128"/>
              </a:rPr>
              <a:t>困難</a:t>
            </a:r>
            <a:endParaRPr lang="ja-JP" altLang="en-US" sz="1200" dirty="0">
              <a:latin typeface="Meiryo UI" panose="020B0604030504040204" pitchFamily="50" charset="-128"/>
              <a:ea typeface="Meiryo UI" panose="020B0604030504040204" pitchFamily="50" charset="-128"/>
            </a:endParaRPr>
          </a:p>
          <a:p>
            <a:pPr eaLnBrk="1" hangingPunct="1">
              <a:lnSpc>
                <a:spcPct val="150000"/>
              </a:lnSpc>
              <a:spcBef>
                <a:spcPct val="0"/>
              </a:spcBef>
              <a:buFontTx/>
              <a:buNone/>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一方</a:t>
            </a:r>
            <a:r>
              <a:rPr lang="ja-JP" altLang="en-US" sz="1200" dirty="0">
                <a:latin typeface="Meiryo UI" panose="020B0604030504040204" pitchFamily="50" charset="-128"/>
                <a:ea typeface="Meiryo UI" panose="020B0604030504040204" pitchFamily="50" charset="-128"/>
              </a:rPr>
              <a:t>で、由来を分析するにあたっては、全ての区で一つの由来に限定する</a:t>
            </a:r>
            <a:r>
              <a:rPr lang="ja-JP" altLang="en-US" sz="1200" dirty="0" smtClean="0">
                <a:latin typeface="Meiryo UI" panose="020B0604030504040204" pitchFamily="50" charset="-128"/>
                <a:ea typeface="Meiryo UI" panose="020B0604030504040204" pitchFamily="50" charset="-128"/>
              </a:rPr>
              <a:t>必要</a:t>
            </a:r>
            <a:endParaRPr lang="ja-JP" altLang="en-US" sz="1200" dirty="0">
              <a:latin typeface="Meiryo UI" panose="020B0604030504040204" pitchFamily="50" charset="-128"/>
              <a:ea typeface="Meiryo UI" panose="020B0604030504040204" pitchFamily="50" charset="-128"/>
            </a:endParaRPr>
          </a:p>
          <a:p>
            <a:pPr eaLnBrk="1" hangingPunct="1">
              <a:lnSpc>
                <a:spcPct val="150000"/>
              </a:lnSpc>
              <a:spcBef>
                <a:spcPct val="0"/>
              </a:spcBef>
              <a:buFontTx/>
              <a:buNone/>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よって</a:t>
            </a:r>
            <a:r>
              <a:rPr lang="ja-JP" altLang="en-US" sz="1200" dirty="0">
                <a:latin typeface="Meiryo UI" panose="020B0604030504040204" pitchFamily="50" charset="-128"/>
                <a:ea typeface="Meiryo UI" panose="020B0604030504040204" pitchFamily="50" charset="-128"/>
              </a:rPr>
              <a:t>、以下の考え方に基づき、「直近の由来」で整理することにより、由来を</a:t>
            </a:r>
            <a:r>
              <a:rPr lang="ja-JP" altLang="en-US" sz="1200" dirty="0" smtClean="0">
                <a:latin typeface="Meiryo UI" panose="020B0604030504040204" pitchFamily="50" charset="-128"/>
                <a:ea typeface="Meiryo UI" panose="020B0604030504040204" pitchFamily="50" charset="-128"/>
              </a:rPr>
              <a:t>特定</a:t>
            </a:r>
            <a:endParaRPr lang="ja-JP" altLang="en-US" sz="1200" dirty="0">
              <a:latin typeface="Meiryo UI" panose="020B0604030504040204" pitchFamily="50" charset="-128"/>
              <a:ea typeface="Meiryo UI" panose="020B0604030504040204" pitchFamily="50" charset="-128"/>
            </a:endParaRPr>
          </a:p>
          <a:p>
            <a:pPr eaLnBrk="1" hangingPunct="1">
              <a:lnSpc>
                <a:spcPct val="150000"/>
              </a:lnSpc>
              <a:spcBef>
                <a:spcPct val="0"/>
              </a:spcBef>
              <a:buFontTx/>
              <a:buNone/>
            </a:pPr>
            <a:r>
              <a:rPr lang="ja-JP" altLang="en-US" sz="1200" dirty="0">
                <a:latin typeface="Meiryo UI" panose="020B0604030504040204" pitchFamily="50" charset="-128"/>
                <a:ea typeface="Meiryo UI" panose="020B0604030504040204" pitchFamily="50" charset="-128"/>
              </a:rPr>
              <a:t>　　・構成する旧市町村名や属する旧郡名などを使用した場合　⇒　 「地名等」</a:t>
            </a:r>
          </a:p>
          <a:p>
            <a:pPr eaLnBrk="1" hangingPunct="1">
              <a:lnSpc>
                <a:spcPct val="150000"/>
              </a:lnSpc>
              <a:spcBef>
                <a:spcPct val="0"/>
              </a:spcBef>
              <a:buFontTx/>
              <a:buNone/>
            </a:pPr>
            <a:r>
              <a:rPr lang="ja-JP" altLang="en-US" sz="1200" dirty="0">
                <a:latin typeface="Meiryo UI" panose="020B0604030504040204" pitchFamily="50" charset="-128"/>
                <a:ea typeface="Meiryo UI" panose="020B0604030504040204" pitchFamily="50" charset="-128"/>
              </a:rPr>
              <a:t>　　・古典に由来するものでも、町名、建築物等の名称で正式に使用されている場合　⇒　各々「地名等」、「地勢等」</a:t>
            </a:r>
          </a:p>
        </p:txBody>
      </p:sp>
      <p:sp>
        <p:nvSpPr>
          <p:cNvPr id="3" name="正方形/長方形 2"/>
          <p:cNvSpPr/>
          <p:nvPr/>
        </p:nvSpPr>
        <p:spPr>
          <a:xfrm>
            <a:off x="0" y="-4763"/>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eaLnBrk="1" fontAlgn="ctr" hangingPunct="1">
              <a:defRPr/>
            </a:pPr>
            <a:r>
              <a:rPr lang="ja-JP" altLang="en-US" sz="2000" b="1" dirty="0" smtClean="0">
                <a:solidFill>
                  <a:srgbClr val="000000"/>
                </a:solidFill>
                <a:latin typeface="Meiryo UI" panose="020B0604030504040204" pitchFamily="50" charset="-128"/>
                <a:ea typeface="Meiryo UI" panose="020B0604030504040204" pitchFamily="50" charset="-128"/>
              </a:rPr>
              <a:t>２　東京</a:t>
            </a:r>
            <a:r>
              <a:rPr lang="ja-JP" altLang="en-US" sz="2000" b="1" dirty="0">
                <a:solidFill>
                  <a:srgbClr val="000000"/>
                </a:solidFill>
                <a:latin typeface="Meiryo UI" panose="020B0604030504040204" pitchFamily="50" charset="-128"/>
                <a:ea typeface="Meiryo UI" panose="020B0604030504040204" pitchFamily="50" charset="-128"/>
              </a:rPr>
              <a:t>特別区・</a:t>
            </a:r>
            <a:r>
              <a:rPr lang="ja-JP" altLang="en-US" sz="2000" b="1" dirty="0" smtClean="0">
                <a:solidFill>
                  <a:srgbClr val="000000"/>
                </a:solidFill>
                <a:latin typeface="Meiryo UI" panose="020B0604030504040204" pitchFamily="50" charset="-128"/>
                <a:ea typeface="Meiryo UI" panose="020B0604030504040204" pitchFamily="50" charset="-128"/>
              </a:rPr>
              <a:t>政令指定都市の</a:t>
            </a:r>
            <a:r>
              <a:rPr lang="ja-JP" altLang="en-US" sz="2000" b="1" dirty="0">
                <a:solidFill>
                  <a:srgbClr val="000000"/>
                </a:solidFill>
                <a:latin typeface="Meiryo UI" panose="020B0604030504040204" pitchFamily="50" charset="-128"/>
                <a:ea typeface="Meiryo UI" panose="020B0604030504040204" pitchFamily="50" charset="-128"/>
              </a:rPr>
              <a:t>行政区名の由来分析①　</a:t>
            </a:r>
          </a:p>
        </p:txBody>
      </p:sp>
      <p:sp>
        <p:nvSpPr>
          <p:cNvPr id="15" name="正方形/長方形 12"/>
          <p:cNvSpPr>
            <a:spLocks noChangeArrowheads="1"/>
          </p:cNvSpPr>
          <p:nvPr/>
        </p:nvSpPr>
        <p:spPr bwMode="auto">
          <a:xfrm>
            <a:off x="8848744" y="6589394"/>
            <a:ext cx="1044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区名</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７</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71191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4763"/>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eaLnBrk="1" fontAlgn="ctr" hangingPunct="1">
              <a:defRPr/>
            </a:pPr>
            <a:r>
              <a:rPr lang="ja-JP" altLang="en-US" sz="2000" b="1" dirty="0" smtClean="0">
                <a:solidFill>
                  <a:srgbClr val="000000"/>
                </a:solidFill>
                <a:latin typeface="Meiryo UI" panose="020B0604030504040204" pitchFamily="50" charset="-128"/>
                <a:ea typeface="Meiryo UI" panose="020B0604030504040204" pitchFamily="50" charset="-128"/>
              </a:rPr>
              <a:t>２　東京</a:t>
            </a:r>
            <a:r>
              <a:rPr lang="ja-JP" altLang="en-US" sz="2000" b="1" dirty="0">
                <a:solidFill>
                  <a:srgbClr val="000000"/>
                </a:solidFill>
                <a:latin typeface="Meiryo UI" panose="020B0604030504040204" pitchFamily="50" charset="-128"/>
                <a:ea typeface="Meiryo UI" panose="020B0604030504040204" pitchFamily="50" charset="-128"/>
              </a:rPr>
              <a:t>特別区・</a:t>
            </a:r>
            <a:r>
              <a:rPr lang="ja-JP" altLang="en-US" sz="2000" b="1" dirty="0" smtClean="0">
                <a:solidFill>
                  <a:srgbClr val="000000"/>
                </a:solidFill>
                <a:latin typeface="Meiryo UI" panose="020B0604030504040204" pitchFamily="50" charset="-128"/>
                <a:ea typeface="Meiryo UI" panose="020B0604030504040204" pitchFamily="50" charset="-128"/>
              </a:rPr>
              <a:t>政令指定都市の</a:t>
            </a:r>
            <a:r>
              <a:rPr lang="ja-JP" altLang="en-US" sz="2000" b="1" dirty="0">
                <a:solidFill>
                  <a:srgbClr val="000000"/>
                </a:solidFill>
                <a:latin typeface="Meiryo UI" panose="020B0604030504040204" pitchFamily="50" charset="-128"/>
                <a:ea typeface="Meiryo UI" panose="020B0604030504040204" pitchFamily="50" charset="-128"/>
              </a:rPr>
              <a:t>行政区名の</a:t>
            </a:r>
            <a:r>
              <a:rPr lang="ja-JP" altLang="en-US" sz="2000" b="1" dirty="0" smtClean="0">
                <a:solidFill>
                  <a:srgbClr val="000000"/>
                </a:solidFill>
                <a:latin typeface="Meiryo UI" panose="020B0604030504040204" pitchFamily="50" charset="-128"/>
                <a:ea typeface="Meiryo UI" panose="020B0604030504040204" pitchFamily="50" charset="-128"/>
              </a:rPr>
              <a:t>由来分析②</a:t>
            </a:r>
            <a:r>
              <a:rPr lang="ja-JP" altLang="en-US" sz="2000" b="1" dirty="0">
                <a:solidFill>
                  <a:srgbClr val="000000"/>
                </a:solidFill>
                <a:latin typeface="Meiryo UI" panose="020B0604030504040204" pitchFamily="50" charset="-128"/>
                <a:ea typeface="Meiryo UI" panose="020B0604030504040204" pitchFamily="50" charset="-128"/>
              </a:rPr>
              <a:t>　</a:t>
            </a:r>
          </a:p>
        </p:txBody>
      </p:sp>
      <p:sp>
        <p:nvSpPr>
          <p:cNvPr id="5" name="AutoShape 42"/>
          <p:cNvSpPr>
            <a:spLocks noChangeArrowheads="1"/>
          </p:cNvSpPr>
          <p:nvPr/>
        </p:nvSpPr>
        <p:spPr bwMode="auto">
          <a:xfrm>
            <a:off x="117475" y="482087"/>
            <a:ext cx="9710738" cy="1081087"/>
          </a:xfrm>
          <a:prstGeom prst="roundRect">
            <a:avLst>
              <a:gd name="adj" fmla="val 16667"/>
            </a:avLst>
          </a:prstGeom>
          <a:solidFill>
            <a:srgbClr val="FFFFFF"/>
          </a:solidFill>
          <a:ln w="9525">
            <a:solidFill>
              <a:srgbClr val="000000"/>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　　　　　　　</a:t>
            </a: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　　「方位」⇒方角・位置、「地名等」、「名</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方」⇒地名等</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方位、「地勢等」、「勢</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方」：地勢等</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方位、 「古典」：故事・古典、「その他」</a:t>
            </a: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地名等には、実際の地名だけでなく、過去使用されていた旧市町村や旧郡名を</a:t>
            </a:r>
            <a:r>
              <a:rPr lang="ja-JP" altLang="en-US" sz="1200" dirty="0" smtClean="0">
                <a:latin typeface="Meiryo UI" panose="020B0604030504040204" pitchFamily="50" charset="-128"/>
                <a:ea typeface="Meiryo UI" panose="020B0604030504040204" pitchFamily="50" charset="-128"/>
              </a:rPr>
              <a:t>含む</a:t>
            </a:r>
            <a:endParaRPr lang="ja-JP" altLang="en-US" sz="12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地勢等　⇒　その土地にある特徴的なもの（自然物・人工物）に由来</a:t>
            </a: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故事・古典　⇒　地名などに反映されることなく、直接引用されたものに限る</a:t>
            </a:r>
          </a:p>
        </p:txBody>
      </p:sp>
      <p:sp>
        <p:nvSpPr>
          <p:cNvPr id="6" name="Rectangle 43"/>
          <p:cNvSpPr>
            <a:spLocks noChangeArrowheads="1"/>
          </p:cNvSpPr>
          <p:nvPr/>
        </p:nvSpPr>
        <p:spPr bwMode="auto">
          <a:xfrm>
            <a:off x="128464" y="491632"/>
            <a:ext cx="998341" cy="328258"/>
          </a:xfrm>
          <a:prstGeom prst="rect">
            <a:avLst/>
          </a:prstGeom>
          <a:noFill/>
          <a:ln w="9525">
            <a:solidFill>
              <a:srgbClr val="000000">
                <a:alpha val="0"/>
              </a:srgbClr>
            </a:solidFill>
            <a:prstDash val="dash"/>
            <a:miter lim="800000"/>
            <a:headEnd/>
            <a:tailEnd/>
          </a:ln>
        </p:spPr>
        <p:txBody>
          <a:bodyPr tIns="0" bIns="0" anchor="ctr" anchorCtr="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75000"/>
              </a:lnSpc>
              <a:spcBef>
                <a:spcPct val="0"/>
              </a:spcBef>
              <a:buFontTx/>
              <a:buNone/>
            </a:pPr>
            <a:r>
              <a:rPr lang="ja-JP" altLang="en-US" sz="1400" b="1" dirty="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凡　例≫</a:t>
            </a:r>
            <a:endParaRPr lang="en-US" altLang="ja-JP" sz="1400" b="1" dirty="0">
              <a:latin typeface="Meiryo UI" panose="020B0604030504040204" pitchFamily="50" charset="-128"/>
              <a:ea typeface="Meiryo UI" panose="020B0604030504040204" pitchFamily="50" charset="-128"/>
            </a:endParaRPr>
          </a:p>
        </p:txBody>
      </p:sp>
      <p:sp>
        <p:nvSpPr>
          <p:cNvPr id="7" name="Text Box 47"/>
          <p:cNvSpPr txBox="1">
            <a:spLocks noChangeArrowheads="1"/>
          </p:cNvSpPr>
          <p:nvPr/>
        </p:nvSpPr>
        <p:spPr bwMode="auto">
          <a:xfrm>
            <a:off x="271463" y="6578958"/>
            <a:ext cx="63198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dirty="0"/>
              <a:t>※</a:t>
            </a:r>
            <a:r>
              <a:rPr lang="ja-JP" altLang="en-US" sz="1200" dirty="0"/>
              <a:t>主な由来：当該都市等を構成する特別区・行政区の由来のうち、最多となる区分</a:t>
            </a: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33024"/>
            <a:ext cx="9140825" cy="499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pic>
      <p:sp>
        <p:nvSpPr>
          <p:cNvPr id="9" name="正方形/長方形 12"/>
          <p:cNvSpPr>
            <a:spLocks noChangeArrowheads="1"/>
          </p:cNvSpPr>
          <p:nvPr/>
        </p:nvSpPr>
        <p:spPr bwMode="auto">
          <a:xfrm>
            <a:off x="8848744" y="-962"/>
            <a:ext cx="1044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区名</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８</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65596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59"/>
          <p:cNvGraphicFramePr>
            <a:graphicFrameLocks noGrp="1"/>
          </p:cNvGraphicFramePr>
          <p:nvPr>
            <p:extLst>
              <p:ext uri="{D42A27DB-BD31-4B8C-83A1-F6EECF244321}">
                <p14:modId xmlns:p14="http://schemas.microsoft.com/office/powerpoint/2010/main" val="1345031228"/>
              </p:ext>
            </p:extLst>
          </p:nvPr>
        </p:nvGraphicFramePr>
        <p:xfrm>
          <a:off x="117475" y="4427782"/>
          <a:ext cx="9280528" cy="550862"/>
        </p:xfrm>
        <a:graphic>
          <a:graphicData uri="http://schemas.openxmlformats.org/drawingml/2006/table">
            <a:tbl>
              <a:tblPr/>
              <a:tblGrid>
                <a:gridCol w="1160066"/>
                <a:gridCol w="1160066"/>
                <a:gridCol w="1160066"/>
                <a:gridCol w="1160066"/>
                <a:gridCol w="1160066"/>
                <a:gridCol w="1160066"/>
                <a:gridCol w="1160066"/>
                <a:gridCol w="1160066"/>
              </a:tblGrid>
              <a:tr h="27681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①方　位</a:t>
                      </a:r>
                    </a:p>
                  </a:txBody>
                  <a:tcPr marL="99038" marR="99038" marT="45585" marB="455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②地名等</a:t>
                      </a:r>
                    </a:p>
                  </a:txBody>
                  <a:tcPr marL="99038" marR="99038" marT="45585" marB="455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③名＋方</a:t>
                      </a:r>
                    </a:p>
                  </a:txBody>
                  <a:tcPr marL="99038" marR="99038" marT="45585" marB="455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④地勢等</a:t>
                      </a:r>
                    </a:p>
                  </a:txBody>
                  <a:tcPr marL="99038" marR="99038" marT="45585" marB="455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⑤勢＋方</a:t>
                      </a:r>
                    </a:p>
                  </a:txBody>
                  <a:tcPr marL="99038" marR="99038" marT="45585" marB="455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⑥古　典</a:t>
                      </a:r>
                    </a:p>
                  </a:txBody>
                  <a:tcPr marL="99038" marR="99038" marT="45585" marB="455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⑦その他</a:t>
                      </a:r>
                    </a:p>
                  </a:txBody>
                  <a:tcPr marL="99038" marR="99038" marT="45585" marB="45585" anchor="ct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合　計</a:t>
                      </a:r>
                    </a:p>
                  </a:txBody>
                  <a:tcPr marL="99038" marR="99038" marT="45585" marB="45585"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740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62</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p>
                  </a:txBody>
                  <a:tcPr marL="99038" marR="99038" marT="45585" marB="455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70</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p>
                  </a:txBody>
                  <a:tcPr marL="99038" marR="99038" marT="45585" marB="455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9</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p>
                  </a:txBody>
                  <a:tcPr marL="99038" marR="99038" marT="45585" marB="455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25</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p>
                  </a:txBody>
                  <a:tcPr marL="99038" marR="99038" marT="45585" marB="455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14</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p>
                  </a:txBody>
                  <a:tcPr marL="99038" marR="99038" marT="45585" marB="455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5</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p>
                  </a:txBody>
                  <a:tcPr marL="99038" marR="99038" marT="45585" marB="455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13</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p>
                  </a:txBody>
                  <a:tcPr marL="99038" marR="99038" marT="45585" marB="45585" anchor="ct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198</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p>
                  </a:txBody>
                  <a:tcPr marL="99038" marR="99038" marT="45585" marB="45585"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
        <p:nvSpPr>
          <p:cNvPr id="6" name="Text Box 60"/>
          <p:cNvSpPr txBox="1">
            <a:spLocks noChangeArrowheads="1"/>
          </p:cNvSpPr>
          <p:nvPr/>
        </p:nvSpPr>
        <p:spPr bwMode="auto">
          <a:xfrm>
            <a:off x="0" y="4119807"/>
            <a:ext cx="63198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主な由来：当該都市等を構成する特別区・行政区の由来のうち、最多となる区分</a:t>
            </a:r>
          </a:p>
        </p:txBody>
      </p:sp>
      <p:graphicFrame>
        <p:nvGraphicFramePr>
          <p:cNvPr id="7" name="Group 65"/>
          <p:cNvGraphicFramePr>
            <a:graphicFrameLocks noGrp="1"/>
          </p:cNvGraphicFramePr>
          <p:nvPr>
            <p:extLst>
              <p:ext uri="{D42A27DB-BD31-4B8C-83A1-F6EECF244321}">
                <p14:modId xmlns:p14="http://schemas.microsoft.com/office/powerpoint/2010/main" val="3795788820"/>
              </p:ext>
            </p:extLst>
          </p:nvPr>
        </p:nvGraphicFramePr>
        <p:xfrm>
          <a:off x="122238" y="5089769"/>
          <a:ext cx="7950201" cy="796926"/>
        </p:xfrm>
        <a:graphic>
          <a:graphicData uri="http://schemas.openxmlformats.org/drawingml/2006/table">
            <a:tbl>
              <a:tblPr/>
              <a:tblGrid>
                <a:gridCol w="1709415"/>
                <a:gridCol w="1709415"/>
                <a:gridCol w="1709415"/>
                <a:gridCol w="1709415"/>
                <a:gridCol w="1112541"/>
              </a:tblGrid>
              <a:tr h="48768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「方角・位置」に由来</a:t>
                      </a:r>
                      <a:endPar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（①＋③＋⑤）</a:t>
                      </a:r>
                    </a:p>
                  </a:txBody>
                  <a:tcPr marL="99034" marR="99034"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「地名等」に由来</a:t>
                      </a:r>
                      <a:endPar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（②＋③）</a:t>
                      </a:r>
                    </a:p>
                  </a:txBody>
                  <a:tcPr marL="99034" marR="99034"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「地勢等」に由来</a:t>
                      </a:r>
                      <a:endPar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（④＋⑤）</a:t>
                      </a:r>
                    </a:p>
                  </a:txBody>
                  <a:tcPr marL="99034" marR="99034"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「古典・その他」に由来</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（⑥＋⑦）</a:t>
                      </a:r>
                    </a:p>
                  </a:txBody>
                  <a:tcPr marL="99034" marR="99034" marT="45721" marB="45721"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総　計</a:t>
                      </a:r>
                      <a:r>
                        <a:rPr kumimoji="1" lang="ja-JP" altLang="en-US" sz="1000" b="0" i="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a:t>
                      </a:r>
                      <a:r>
                        <a:rPr kumimoji="1" lang="en-US" altLang="ja-JP" sz="1000" b="0" i="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a:t>
                      </a:r>
                      <a:r>
                        <a:rPr kumimoji="1" lang="ja-JP" altLang="en-US" sz="1000" b="0" i="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a:t>
                      </a:r>
                    </a:p>
                  </a:txBody>
                  <a:tcPr marL="99034" marR="99034" marT="45721" marB="45721"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0924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85</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p>
                  </a:txBody>
                  <a:tcPr marL="99034" marR="99034"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79</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p>
                  </a:txBody>
                  <a:tcPr marL="99034" marR="99034"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39</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p>
                  </a:txBody>
                  <a:tcPr marL="99034" marR="99034"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18</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p>
                  </a:txBody>
                  <a:tcPr marL="99034" marR="99034" marT="45721" marB="45721"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221</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p>
                  </a:txBody>
                  <a:tcPr marL="99034" marR="99034" marT="45721" marB="45721"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8" name="屈折矢印 7"/>
          <p:cNvSpPr/>
          <p:nvPr/>
        </p:nvSpPr>
        <p:spPr bwMode="auto">
          <a:xfrm rot="5400000">
            <a:off x="8447566" y="4801537"/>
            <a:ext cx="504000" cy="936000"/>
          </a:xfrm>
          <a:prstGeom prst="bentUpArrow">
            <a:avLst>
              <a:gd name="adj1" fmla="val 26960"/>
              <a:gd name="adj2" fmla="val 25000"/>
              <a:gd name="adj3" fmla="val 50000"/>
            </a:avLst>
          </a:prstGeom>
          <a:solidFill>
            <a:srgbClr val="00FFFF"/>
          </a:solidFill>
          <a:ln w="9525" cap="flat" cmpd="sng" algn="ctr">
            <a:solidFill>
              <a:srgbClr val="0000FF"/>
            </a:solidFill>
            <a:prstDash val="solid"/>
            <a:round/>
            <a:headEnd type="none" w="med" len="med"/>
            <a:tailEnd type="none" w="med" len="med"/>
          </a:ln>
          <a:effectLst/>
          <a:scene3d>
            <a:camera prst="orthographicFront">
              <a:rot lat="10800000" lon="0" rev="10800000"/>
            </a:camera>
            <a:lightRig rig="threePt" dir="t"/>
          </a:scene3d>
          <a:extLst/>
        </p:spPr>
        <p:txBody>
          <a:bodyPr anchor="ctr">
            <a:spAutoFit/>
          </a:bodyPr>
          <a:lstStyle/>
          <a:p>
            <a:pPr eaLnBrk="1" hangingPunct="1">
              <a:defRPr/>
            </a:pPr>
            <a:endParaRPr lang="ja-JP" altLang="en-US">
              <a:latin typeface="Arial" pitchFamily="34" charset="0"/>
            </a:endParaRPr>
          </a:p>
        </p:txBody>
      </p:sp>
      <p:sp>
        <p:nvSpPr>
          <p:cNvPr id="9" name="AutoShape 56"/>
          <p:cNvSpPr>
            <a:spLocks noChangeArrowheads="1"/>
          </p:cNvSpPr>
          <p:nvPr/>
        </p:nvSpPr>
        <p:spPr bwMode="auto">
          <a:xfrm>
            <a:off x="8504238" y="4032866"/>
            <a:ext cx="390525" cy="315912"/>
          </a:xfrm>
          <a:prstGeom prst="downArrow">
            <a:avLst>
              <a:gd name="adj1" fmla="val 50000"/>
              <a:gd name="adj2" fmla="val 45046"/>
            </a:avLst>
          </a:prstGeom>
          <a:solidFill>
            <a:srgbClr val="00FF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Malgun Gothic" panose="020B0503020000020004" pitchFamily="34" charset="-127"/>
            </a:endParaRPr>
          </a:p>
        </p:txBody>
      </p:sp>
      <p:sp>
        <p:nvSpPr>
          <p:cNvPr id="10" name="テキスト ボックス 9"/>
          <p:cNvSpPr txBox="1"/>
          <p:nvPr/>
        </p:nvSpPr>
        <p:spPr>
          <a:xfrm>
            <a:off x="3039808" y="5871703"/>
            <a:ext cx="5400600" cy="383182"/>
          </a:xfrm>
          <a:prstGeom prst="rect">
            <a:avLst/>
          </a:prstGeom>
          <a:noFill/>
        </p:spPr>
        <p:txBody>
          <a:bodyPr wrap="square" anchor="ctr" anchorCtr="0">
            <a:noAutofit/>
          </a:bodyPr>
          <a:lstStyle/>
          <a:p>
            <a:pPr eaLnBrk="1" hangingPunct="1">
              <a:defRPr/>
            </a:pP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）集計にあたり、重複を認めたため、総計は区数の合計（</a:t>
            </a:r>
            <a:r>
              <a:rPr lang="en-US" altLang="ja-JP" sz="1200" dirty="0">
                <a:latin typeface="Meiryo UI" panose="020B0604030504040204" pitchFamily="50" charset="-128"/>
                <a:ea typeface="Meiryo UI" panose="020B0604030504040204" pitchFamily="50" charset="-128"/>
              </a:rPr>
              <a:t>198</a:t>
            </a:r>
            <a:r>
              <a:rPr lang="ja-JP" altLang="en-US" sz="1200" dirty="0">
                <a:latin typeface="Meiryo UI" panose="020B0604030504040204" pitchFamily="50" charset="-128"/>
                <a:ea typeface="Meiryo UI" panose="020B0604030504040204" pitchFamily="50" charset="-128"/>
              </a:rPr>
              <a:t>区）を上回る</a:t>
            </a:r>
          </a:p>
        </p:txBody>
      </p:sp>
      <p:pic>
        <p:nvPicPr>
          <p:cNvPr id="11" name="Picture 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78" y="384420"/>
            <a:ext cx="9622958" cy="357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pic>
      <p:sp>
        <p:nvSpPr>
          <p:cNvPr id="14" name="正方形/長方形 12"/>
          <p:cNvSpPr>
            <a:spLocks noChangeArrowheads="1"/>
          </p:cNvSpPr>
          <p:nvPr/>
        </p:nvSpPr>
        <p:spPr bwMode="auto">
          <a:xfrm>
            <a:off x="8848744" y="6589394"/>
            <a:ext cx="1044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区名</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９</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5816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9186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381000" y="1772817"/>
            <a:ext cx="9144000" cy="2451279"/>
          </a:xfrm>
          <a:prstGeom prst="rect">
            <a:avLst/>
          </a:prstGeom>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4000" dirty="0">
                <a:solidFill>
                  <a:prstClr val="black"/>
                </a:solidFill>
              </a:rPr>
              <a:t>　　　　　　</a:t>
            </a:r>
            <a:r>
              <a:rPr lang="ja-JP" altLang="en-US" sz="4000" dirty="0">
                <a:solidFill>
                  <a:srgbClr val="FF0000"/>
                </a:solidFill>
              </a:rPr>
              <a:t>　　　　　</a:t>
            </a:r>
            <a:r>
              <a:rPr lang="ja-JP" altLang="en-US" sz="4000" dirty="0">
                <a:solidFill>
                  <a:prstClr val="black"/>
                </a:solidFill>
              </a:rPr>
              <a:t>　　　　　　　</a:t>
            </a:r>
            <a:endParaRPr lang="en-US" altLang="ja-JP" sz="3600" dirty="0">
              <a:solidFill>
                <a:prstClr val="black"/>
              </a:solidFill>
            </a:endParaRPr>
          </a:p>
          <a:p>
            <a:pPr>
              <a:defRPr/>
            </a:pPr>
            <a:r>
              <a:rPr lang="ja-JP" altLang="en-US" sz="3600" dirty="0" smtClean="0">
                <a:solidFill>
                  <a:prstClr val="black"/>
                </a:solidFill>
              </a:rPr>
              <a:t>２　特別</a:t>
            </a:r>
            <a:r>
              <a:rPr lang="ja-JP" altLang="en-US" sz="3600" dirty="0">
                <a:solidFill>
                  <a:prstClr val="black"/>
                </a:solidFill>
              </a:rPr>
              <a:t>区本庁舎の位置</a:t>
            </a:r>
            <a:endParaRPr lang="ja-JP" altLang="en-US" sz="2600" dirty="0">
              <a:solidFill>
                <a:prstClr val="black"/>
              </a:solidFill>
              <a:latin typeface="ＭＳ Ｐゴシック"/>
            </a:endParaRPr>
          </a:p>
        </p:txBody>
      </p:sp>
    </p:spTree>
    <p:extLst>
      <p:ext uri="{BB962C8B-B14F-4D97-AF65-F5344CB8AC3E}">
        <p14:creationId xmlns:p14="http://schemas.microsoft.com/office/powerpoint/2010/main" val="2754010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85916" y="800964"/>
            <a:ext cx="8915400" cy="1143000"/>
          </a:xfrm>
        </p:spPr>
        <p:txBody>
          <a:bodyPr>
            <a:noAutofit/>
          </a:bodyPr>
          <a:lstStyle/>
          <a:p>
            <a:r>
              <a:rPr kumimoji="1" lang="ja-JP" altLang="en-US" sz="3600" dirty="0" smtClean="0"/>
              <a:t>目　　次</a:t>
            </a:r>
            <a:endParaRPr kumimoji="1" lang="ja-JP" altLang="en-US" sz="3600" dirty="0"/>
          </a:p>
        </p:txBody>
      </p:sp>
      <p:sp>
        <p:nvSpPr>
          <p:cNvPr id="7" name="正方形/長方形 6"/>
          <p:cNvSpPr/>
          <p:nvPr/>
        </p:nvSpPr>
        <p:spPr>
          <a:xfrm>
            <a:off x="485916" y="1914901"/>
            <a:ext cx="8915399" cy="3026267"/>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en-US" altLang="ja-JP" sz="2000" dirty="0" smtClean="0">
                <a:solidFill>
                  <a:prstClr val="black"/>
                </a:solidFill>
                <a:latin typeface="Meiryo UI" pitchFamily="50" charset="-128"/>
                <a:ea typeface="Meiryo UI" pitchFamily="50" charset="-128"/>
                <a:cs typeface="Meiryo UI" pitchFamily="50" charset="-128"/>
              </a:rPr>
              <a:t> </a:t>
            </a:r>
            <a:r>
              <a:rPr lang="ja-JP" altLang="en-US" sz="2000" dirty="0" smtClean="0">
                <a:solidFill>
                  <a:prstClr val="black"/>
                </a:solidFill>
                <a:latin typeface="Meiryo UI" pitchFamily="50" charset="-128"/>
                <a:ea typeface="Meiryo UI" pitchFamily="50" charset="-128"/>
                <a:cs typeface="Meiryo UI" pitchFamily="50" charset="-128"/>
              </a:rPr>
              <a:t>１　</a:t>
            </a:r>
            <a:r>
              <a:rPr lang="ja-JP" altLang="en-US" sz="2000" dirty="0">
                <a:solidFill>
                  <a:prstClr val="black"/>
                </a:solidFill>
                <a:latin typeface="Meiryo UI" pitchFamily="50" charset="-128"/>
                <a:ea typeface="Meiryo UI" pitchFamily="50" charset="-128"/>
                <a:cs typeface="Meiryo UI" pitchFamily="50" charset="-128"/>
              </a:rPr>
              <a:t>特別</a:t>
            </a:r>
            <a:r>
              <a:rPr lang="ja-JP" altLang="en-US" sz="2000" dirty="0" smtClean="0">
                <a:solidFill>
                  <a:prstClr val="black"/>
                </a:solidFill>
                <a:latin typeface="Meiryo UI" pitchFamily="50" charset="-128"/>
                <a:ea typeface="Meiryo UI" pitchFamily="50" charset="-128"/>
                <a:cs typeface="Meiryo UI" pitchFamily="50" charset="-128"/>
              </a:rPr>
              <a:t>区</a:t>
            </a:r>
            <a:r>
              <a:rPr lang="ja-JP" altLang="en-US" sz="2000" dirty="0">
                <a:solidFill>
                  <a:prstClr val="black"/>
                </a:solidFill>
                <a:latin typeface="Meiryo UI" pitchFamily="50" charset="-128"/>
                <a:ea typeface="Meiryo UI" pitchFamily="50" charset="-128"/>
                <a:cs typeface="Meiryo UI" pitchFamily="50" charset="-128"/>
              </a:rPr>
              <a:t>本庁舎</a:t>
            </a:r>
            <a:r>
              <a:rPr lang="ja-JP" altLang="en-US" sz="2000" dirty="0" smtClean="0">
                <a:solidFill>
                  <a:prstClr val="black"/>
                </a:solidFill>
                <a:latin typeface="Meiryo UI" pitchFamily="50" charset="-128"/>
                <a:ea typeface="Meiryo UI" pitchFamily="50" charset="-128"/>
                <a:cs typeface="Meiryo UI" pitchFamily="50" charset="-128"/>
              </a:rPr>
              <a:t>の位置</a:t>
            </a:r>
            <a:endParaRPr lang="en-US" altLang="ja-JP" sz="2000" dirty="0" smtClean="0">
              <a:solidFill>
                <a:prstClr val="black"/>
              </a:solidFill>
              <a:latin typeface="Meiryo UI" pitchFamily="50" charset="-128"/>
              <a:ea typeface="Meiryo UI" pitchFamily="50" charset="-128"/>
              <a:cs typeface="Meiryo UI" pitchFamily="50" charset="-128"/>
            </a:endParaRPr>
          </a:p>
          <a:p>
            <a:pPr>
              <a:lnSpc>
                <a:spcPct val="200000"/>
              </a:lnSpc>
            </a:pPr>
            <a:r>
              <a:rPr lang="en-US" altLang="ja-JP" sz="2000" dirty="0" smtClean="0">
                <a:solidFill>
                  <a:prstClr val="black"/>
                </a:solidFill>
                <a:latin typeface="Meiryo UI" pitchFamily="50" charset="-128"/>
                <a:ea typeface="Meiryo UI" pitchFamily="50" charset="-128"/>
                <a:cs typeface="Meiryo UI" pitchFamily="50" charset="-128"/>
              </a:rPr>
              <a:t> </a:t>
            </a:r>
            <a:r>
              <a:rPr lang="ja-JP" altLang="en-US" sz="2000" dirty="0" smtClean="0">
                <a:solidFill>
                  <a:prstClr val="black"/>
                </a:solidFill>
                <a:latin typeface="Meiryo UI" pitchFamily="50" charset="-128"/>
                <a:ea typeface="Meiryo UI" pitchFamily="50" charset="-128"/>
                <a:cs typeface="Meiryo UI" pitchFamily="50" charset="-128"/>
              </a:rPr>
              <a:t>２　</a:t>
            </a:r>
            <a:r>
              <a:rPr lang="ja-JP" altLang="en-US" sz="2000" dirty="0">
                <a:solidFill>
                  <a:prstClr val="black"/>
                </a:solidFill>
                <a:latin typeface="Meiryo UI" pitchFamily="50" charset="-128"/>
                <a:ea typeface="Meiryo UI" pitchFamily="50" charset="-128"/>
                <a:cs typeface="Meiryo UI" pitchFamily="50" charset="-128"/>
              </a:rPr>
              <a:t>特別</a:t>
            </a:r>
            <a:r>
              <a:rPr lang="ja-JP" altLang="en-US" sz="2000" dirty="0" smtClean="0">
                <a:solidFill>
                  <a:prstClr val="black"/>
                </a:solidFill>
                <a:latin typeface="Meiryo UI" pitchFamily="50" charset="-128"/>
                <a:ea typeface="Meiryo UI" pitchFamily="50" charset="-128"/>
                <a:cs typeface="Meiryo UI" pitchFamily="50" charset="-128"/>
              </a:rPr>
              <a:t>区</a:t>
            </a:r>
            <a:r>
              <a:rPr lang="ja-JP" altLang="en-US" sz="2000" dirty="0">
                <a:solidFill>
                  <a:prstClr val="black"/>
                </a:solidFill>
                <a:latin typeface="Meiryo UI" pitchFamily="50" charset="-128"/>
                <a:ea typeface="Meiryo UI" pitchFamily="50" charset="-128"/>
                <a:cs typeface="Meiryo UI" pitchFamily="50" charset="-128"/>
              </a:rPr>
              <a:t>本庁舎</a:t>
            </a:r>
            <a:r>
              <a:rPr lang="ja-JP" altLang="en-US" sz="2000" dirty="0" smtClean="0">
                <a:solidFill>
                  <a:prstClr val="black"/>
                </a:solidFill>
                <a:latin typeface="Meiryo UI" pitchFamily="50" charset="-128"/>
                <a:ea typeface="Meiryo UI" pitchFamily="50" charset="-128"/>
                <a:cs typeface="Meiryo UI" pitchFamily="50" charset="-128"/>
              </a:rPr>
              <a:t>の選定　＜第一区＞</a:t>
            </a:r>
            <a:endParaRPr lang="en-US" altLang="ja-JP" sz="1600" dirty="0" smtClean="0">
              <a:solidFill>
                <a:prstClr val="black"/>
              </a:solidFill>
              <a:latin typeface="Meiryo UI" pitchFamily="50" charset="-128"/>
              <a:ea typeface="Meiryo UI" pitchFamily="50" charset="-128"/>
              <a:cs typeface="Meiryo UI" pitchFamily="50" charset="-128"/>
            </a:endParaRPr>
          </a:p>
          <a:p>
            <a:pPr>
              <a:lnSpc>
                <a:spcPct val="200000"/>
              </a:lnSpc>
            </a:pPr>
            <a:r>
              <a:rPr lang="ja-JP" altLang="en-US" sz="2000" dirty="0" smtClean="0">
                <a:solidFill>
                  <a:prstClr val="black"/>
                </a:solidFill>
                <a:latin typeface="Meiryo UI" pitchFamily="50" charset="-128"/>
                <a:ea typeface="Meiryo UI" pitchFamily="50" charset="-128"/>
                <a:cs typeface="Meiryo UI" pitchFamily="50" charset="-128"/>
              </a:rPr>
              <a:t> ３</a:t>
            </a:r>
            <a:r>
              <a:rPr lang="ja-JP" altLang="en-US" sz="2000" dirty="0">
                <a:solidFill>
                  <a:prstClr val="black"/>
                </a:solidFill>
                <a:latin typeface="Meiryo UI" pitchFamily="50" charset="-128"/>
                <a:ea typeface="Meiryo UI" pitchFamily="50" charset="-128"/>
                <a:cs typeface="Meiryo UI" pitchFamily="50" charset="-128"/>
              </a:rPr>
              <a:t>　特別</a:t>
            </a:r>
            <a:r>
              <a:rPr lang="ja-JP" altLang="en-US" sz="2000" dirty="0" smtClean="0">
                <a:solidFill>
                  <a:prstClr val="black"/>
                </a:solidFill>
                <a:latin typeface="Meiryo UI" pitchFamily="50" charset="-128"/>
                <a:ea typeface="Meiryo UI" pitchFamily="50" charset="-128"/>
                <a:cs typeface="Meiryo UI" pitchFamily="50" charset="-128"/>
              </a:rPr>
              <a:t>区</a:t>
            </a:r>
            <a:r>
              <a:rPr lang="ja-JP" altLang="en-US" sz="2000" dirty="0">
                <a:solidFill>
                  <a:prstClr val="black"/>
                </a:solidFill>
                <a:latin typeface="Meiryo UI" pitchFamily="50" charset="-128"/>
                <a:ea typeface="Meiryo UI" pitchFamily="50" charset="-128"/>
                <a:cs typeface="Meiryo UI" pitchFamily="50" charset="-128"/>
              </a:rPr>
              <a:t>本庁舎</a:t>
            </a:r>
            <a:r>
              <a:rPr lang="ja-JP" altLang="en-US" sz="2000" dirty="0" smtClean="0">
                <a:solidFill>
                  <a:prstClr val="black"/>
                </a:solidFill>
                <a:latin typeface="Meiryo UI" pitchFamily="50" charset="-128"/>
                <a:ea typeface="Meiryo UI" pitchFamily="50" charset="-128"/>
                <a:cs typeface="Meiryo UI" pitchFamily="50" charset="-128"/>
              </a:rPr>
              <a:t>の選定　＜第三区＞</a:t>
            </a:r>
            <a:endParaRPr lang="en-US" altLang="ja-JP" sz="2000" dirty="0" smtClean="0">
              <a:solidFill>
                <a:prstClr val="black"/>
              </a:solidFill>
              <a:latin typeface="Meiryo UI" pitchFamily="50" charset="-128"/>
              <a:ea typeface="Meiryo UI" pitchFamily="50" charset="-128"/>
              <a:cs typeface="Meiryo UI" pitchFamily="50" charset="-128"/>
            </a:endParaRPr>
          </a:p>
          <a:p>
            <a:pPr>
              <a:lnSpc>
                <a:spcPct val="200000"/>
              </a:lnSpc>
            </a:pPr>
            <a:r>
              <a:rPr lang="ja-JP" altLang="en-US" sz="2000" dirty="0" smtClean="0">
                <a:solidFill>
                  <a:prstClr val="black"/>
                </a:solidFill>
                <a:latin typeface="Meiryo UI" pitchFamily="50" charset="-128"/>
                <a:ea typeface="Meiryo UI" pitchFamily="50" charset="-128"/>
                <a:cs typeface="Meiryo UI" pitchFamily="50" charset="-128"/>
              </a:rPr>
              <a:t> ４　特別区本庁舎の選定　＜第四区＞</a:t>
            </a:r>
            <a:endParaRPr lang="ja-JP" altLang="en-US" sz="2000" dirty="0">
              <a:solidFill>
                <a:prstClr val="black"/>
              </a:solidFill>
              <a:latin typeface="Meiryo UI" pitchFamily="50" charset="-128"/>
              <a:ea typeface="Meiryo UI" pitchFamily="50" charset="-128"/>
              <a:cs typeface="Meiryo UI" pitchFamily="50" charset="-128"/>
            </a:endParaRPr>
          </a:p>
        </p:txBody>
      </p:sp>
      <p:sp>
        <p:nvSpPr>
          <p:cNvPr id="9" name="正方形/長方形 8"/>
          <p:cNvSpPr/>
          <p:nvPr/>
        </p:nvSpPr>
        <p:spPr>
          <a:xfrm>
            <a:off x="1840475" y="2214409"/>
            <a:ext cx="756084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200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庁舎</a:t>
            </a:r>
            <a:r>
              <a:rPr lang="en-US" altLang="ja-JP" sz="2000" dirty="0" smtClean="0">
                <a:solidFill>
                  <a:prstClr val="black"/>
                </a:solidFill>
                <a:latin typeface="Meiryo UI" pitchFamily="50" charset="-128"/>
                <a:ea typeface="Meiryo UI" pitchFamily="50" charset="-128"/>
                <a:cs typeface="Meiryo UI" pitchFamily="50" charset="-128"/>
              </a:rPr>
              <a:t>-</a:t>
            </a:r>
            <a:r>
              <a:rPr lang="ja-JP" altLang="en-US" sz="2000" dirty="0" smtClean="0">
                <a:solidFill>
                  <a:prstClr val="black"/>
                </a:solidFill>
                <a:latin typeface="Meiryo UI" pitchFamily="50" charset="-128"/>
                <a:ea typeface="Meiryo UI" pitchFamily="50" charset="-128"/>
                <a:cs typeface="Meiryo UI" pitchFamily="50" charset="-128"/>
              </a:rPr>
              <a:t>１</a:t>
            </a:r>
            <a:endParaRPr lang="ja-JP" altLang="en-US" sz="2000" dirty="0">
              <a:solidFill>
                <a:prstClr val="black"/>
              </a:solidFill>
              <a:latin typeface="Meiryo UI" pitchFamily="50" charset="-128"/>
              <a:ea typeface="Meiryo UI" pitchFamily="50" charset="-128"/>
              <a:cs typeface="Meiryo UI" pitchFamily="50" charset="-128"/>
            </a:endParaRPr>
          </a:p>
        </p:txBody>
      </p:sp>
      <p:sp>
        <p:nvSpPr>
          <p:cNvPr id="10" name="正方形/長方形 9"/>
          <p:cNvSpPr/>
          <p:nvPr/>
        </p:nvSpPr>
        <p:spPr>
          <a:xfrm>
            <a:off x="4474532" y="2846693"/>
            <a:ext cx="493402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2000" dirty="0" smtClean="0">
                <a:solidFill>
                  <a:prstClr val="black"/>
                </a:solidFill>
                <a:latin typeface="Meiryo UI" pitchFamily="50" charset="-128"/>
                <a:ea typeface="Meiryo UI" pitchFamily="50" charset="-128"/>
                <a:cs typeface="Meiryo UI" pitchFamily="50" charset="-128"/>
              </a:rPr>
              <a:t>・・・・・・・・・・・・・・・・・・・・・・・・・・・・庁舎</a:t>
            </a:r>
            <a:r>
              <a:rPr lang="en-US" altLang="ja-JP" sz="200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５</a:t>
            </a:r>
          </a:p>
        </p:txBody>
      </p:sp>
      <p:sp>
        <p:nvSpPr>
          <p:cNvPr id="6" name="正方形/長方形 5"/>
          <p:cNvSpPr/>
          <p:nvPr/>
        </p:nvSpPr>
        <p:spPr>
          <a:xfrm>
            <a:off x="4475386" y="3441897"/>
            <a:ext cx="4938723"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2000" dirty="0" smtClean="0">
                <a:solidFill>
                  <a:prstClr val="black"/>
                </a:solidFill>
                <a:latin typeface="Meiryo UI" pitchFamily="50" charset="-128"/>
                <a:ea typeface="Meiryo UI" pitchFamily="50" charset="-128"/>
                <a:cs typeface="Meiryo UI" pitchFamily="50" charset="-128"/>
              </a:rPr>
              <a:t>・・・・・・・・・・・・・・・・・・・・・・・・・・・・庁舎</a:t>
            </a:r>
            <a:r>
              <a:rPr lang="en-US" altLang="ja-JP" sz="200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８</a:t>
            </a:r>
          </a:p>
        </p:txBody>
      </p:sp>
      <p:sp>
        <p:nvSpPr>
          <p:cNvPr id="8" name="正方形/長方形 7"/>
          <p:cNvSpPr/>
          <p:nvPr/>
        </p:nvSpPr>
        <p:spPr>
          <a:xfrm>
            <a:off x="4462592" y="4051733"/>
            <a:ext cx="4952371"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200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庁舎</a:t>
            </a:r>
            <a:r>
              <a:rPr lang="en-US" altLang="ja-JP" sz="2000" dirty="0" smtClean="0">
                <a:solidFill>
                  <a:prstClr val="black"/>
                </a:solidFill>
                <a:latin typeface="Meiryo UI" pitchFamily="50" charset="-128"/>
                <a:ea typeface="Meiryo UI" pitchFamily="50" charset="-128"/>
                <a:cs typeface="Meiryo UI" pitchFamily="50" charset="-128"/>
              </a:rPr>
              <a:t>-</a:t>
            </a:r>
            <a:r>
              <a:rPr lang="ja-JP" altLang="en-US" sz="2000" dirty="0" smtClean="0">
                <a:solidFill>
                  <a:prstClr val="black"/>
                </a:solidFill>
                <a:latin typeface="Meiryo UI" pitchFamily="50" charset="-128"/>
                <a:ea typeface="Meiryo UI" pitchFamily="50" charset="-128"/>
                <a:cs typeface="Meiryo UI" pitchFamily="50" charset="-128"/>
              </a:rPr>
              <a:t>１</a:t>
            </a:r>
            <a:r>
              <a:rPr lang="ja-JP" altLang="en-US" sz="2000" dirty="0">
                <a:solidFill>
                  <a:prstClr val="black"/>
                </a:solidFill>
                <a:latin typeface="Meiryo UI" pitchFamily="50" charset="-128"/>
                <a:ea typeface="Meiryo UI" pitchFamily="50" charset="-128"/>
                <a:cs typeface="Meiryo UI" pitchFamily="50" charset="-128"/>
              </a:rPr>
              <a:t>１</a:t>
            </a:r>
          </a:p>
        </p:txBody>
      </p:sp>
    </p:spTree>
    <p:extLst>
      <p:ext uri="{BB962C8B-B14F-4D97-AF65-F5344CB8AC3E}">
        <p14:creationId xmlns:p14="http://schemas.microsoft.com/office/powerpoint/2010/main" val="1359382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2429"/>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区本庁舎の位置</a:t>
            </a:r>
          </a:p>
        </p:txBody>
      </p:sp>
      <p:sp>
        <p:nvSpPr>
          <p:cNvPr id="10" name="角丸四角形 9"/>
          <p:cNvSpPr/>
          <p:nvPr/>
        </p:nvSpPr>
        <p:spPr bwMode="auto">
          <a:xfrm>
            <a:off x="259805" y="5401983"/>
            <a:ext cx="9517731" cy="1174449"/>
          </a:xfrm>
          <a:prstGeom prst="roundRect">
            <a:avLst>
              <a:gd name="adj" fmla="val 5846"/>
            </a:avLst>
          </a:prstGeom>
          <a:noFill/>
          <a:ln w="57150" cmpd="dbl">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r>
              <a:rPr lang="ja-JP" altLang="en-US" sz="1500" b="1" dirty="0">
                <a:latin typeface="Meiryo UI" panose="020B0604030504040204" pitchFamily="50" charset="-128"/>
                <a:ea typeface="Meiryo UI" panose="020B0604030504040204" pitchFamily="50" charset="-128"/>
                <a:cs typeface="Meiryo UI" panose="020B0604030504040204" pitchFamily="50" charset="-128"/>
              </a:rPr>
              <a:t>地方自治法</a:t>
            </a:r>
            <a:endParaRPr lang="en-US" altLang="ja-JP" sz="15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第四条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地方公共団体は、その事務所の位置を定め又はこれを変更しようとするときは、条例でこれを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定めなければ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ならない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２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前項の事務所の位置を定め又はこれを変更するに当つては、住民の利用に最も便利であるように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、交通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の事情</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の官公署との関係等について適当な考慮を払わなければならない。</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28464" y="1957646"/>
            <a:ext cx="9649072" cy="336760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fontAlgn="base">
              <a:lnSpc>
                <a:spcPts val="2200"/>
              </a:lnSpc>
              <a:spcBef>
                <a:spcPct val="0"/>
              </a:spcBef>
              <a:spcAft>
                <a:spcPct val="0"/>
              </a:spcAft>
            </a:pPr>
            <a:r>
              <a:rPr lang="ja-JP" altLang="en-US" sz="1600" b="1" dirty="0">
                <a:solidFill>
                  <a:schemeClr val="tx1"/>
                </a:solidFill>
                <a:latin typeface="Meiryo UI" pitchFamily="50" charset="-128"/>
                <a:ea typeface="Meiryo UI" pitchFamily="50" charset="-128"/>
                <a:cs typeface="Meiryo UI" pitchFamily="50" charset="-128"/>
              </a:rPr>
              <a:t>〇　第二区</a:t>
            </a:r>
            <a:endParaRPr lang="en-US" altLang="ja-JP" sz="1600" b="1" dirty="0">
              <a:solidFill>
                <a:schemeClr val="tx1"/>
              </a:solidFill>
              <a:latin typeface="Meiryo UI" pitchFamily="50" charset="-128"/>
              <a:ea typeface="Meiryo UI" pitchFamily="50" charset="-128"/>
              <a:cs typeface="Meiryo UI" pitchFamily="50" charset="-128"/>
            </a:endParaRPr>
          </a:p>
          <a:p>
            <a:pPr fontAlgn="base">
              <a:lnSpc>
                <a:spcPts val="2200"/>
              </a:lnSpc>
              <a:spcBef>
                <a:spcPct val="0"/>
              </a:spcBef>
              <a:spcAft>
                <a:spcPct val="0"/>
              </a:spcAft>
            </a:pPr>
            <a:r>
              <a:rPr lang="ja-JP" altLang="en-US" sz="1600" dirty="0">
                <a:solidFill>
                  <a:schemeClr val="tx1"/>
                </a:solidFill>
                <a:latin typeface="Meiryo UI" pitchFamily="50" charset="-128"/>
                <a:ea typeface="Meiryo UI" pitchFamily="50" charset="-128"/>
                <a:cs typeface="Meiryo UI" pitchFamily="50" charset="-128"/>
              </a:rPr>
              <a:t>　　◆　</a:t>
            </a:r>
            <a:r>
              <a:rPr lang="ja-JP" altLang="en-US" sz="1600" dirty="0" smtClean="0">
                <a:solidFill>
                  <a:schemeClr val="tx1"/>
                </a:solidFill>
                <a:latin typeface="Meiryo UI" pitchFamily="50" charset="-128"/>
                <a:ea typeface="Meiryo UI" pitchFamily="50" charset="-128"/>
                <a:cs typeface="Meiryo UI" pitchFamily="50" charset="-128"/>
              </a:rPr>
              <a:t>大阪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市本</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庁舎は、行政機能の集約が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可能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都心部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あり複数の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鉄道</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アクセスを有することから、住民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にとって最も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便利</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sz="1600" b="1" dirty="0">
                <a:solidFill>
                  <a:schemeClr val="tx1"/>
                </a:solidFill>
                <a:latin typeface="Meiryo UI" pitchFamily="50" charset="-128"/>
                <a:ea typeface="Meiryo UI" pitchFamily="50" charset="-128"/>
                <a:cs typeface="Meiryo UI" pitchFamily="50" charset="-128"/>
              </a:rPr>
              <a:t>〇　第二区以外の区</a:t>
            </a:r>
            <a:endParaRPr lang="en-US" altLang="ja-JP" sz="1600" b="1" dirty="0">
              <a:solidFill>
                <a:schemeClr val="tx1"/>
              </a:solidFill>
              <a:latin typeface="Meiryo UI" pitchFamily="50" charset="-128"/>
              <a:ea typeface="Meiryo UI" pitchFamily="50" charset="-128"/>
              <a:cs typeface="Meiryo UI" pitchFamily="50" charset="-128"/>
            </a:endParaRPr>
          </a:p>
          <a:p>
            <a:pPr fontAlgn="base">
              <a:lnSpc>
                <a:spcPts val="2200"/>
              </a:lnSpc>
              <a:spcBef>
                <a:spcPct val="0"/>
              </a:spcBef>
              <a:spcAft>
                <a:spcPct val="0"/>
              </a:spcAft>
            </a:pPr>
            <a:r>
              <a:rPr lang="ja-JP" altLang="en-US" sz="1600" dirty="0">
                <a:solidFill>
                  <a:schemeClr val="tx1"/>
                </a:solidFill>
                <a:latin typeface="Meiryo UI" pitchFamily="50" charset="-128"/>
                <a:ea typeface="Meiryo UI" pitchFamily="50" charset="-128"/>
                <a:cs typeface="Meiryo UI" pitchFamily="50" charset="-128"/>
              </a:rPr>
              <a:t>　　◆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現在の区役所庁舎から、特別区本庁舎を選定</a:t>
            </a:r>
            <a:r>
              <a:rPr lang="ja-JP" altLang="en-US" sz="1600" dirty="0">
                <a:solidFill>
                  <a:schemeClr val="tx1"/>
                </a:solidFill>
                <a:latin typeface="Meiryo UI" pitchFamily="50" charset="-128"/>
                <a:ea typeface="Meiryo UI" pitchFamily="50" charset="-128"/>
                <a:cs typeface="Meiryo UI" pitchFamily="50" charset="-128"/>
              </a:rPr>
              <a:t>　</a:t>
            </a:r>
            <a:endParaRPr lang="en-US" altLang="ja-JP" sz="1600" dirty="0">
              <a:solidFill>
                <a:schemeClr val="tx1"/>
              </a:solidFill>
              <a:latin typeface="Meiryo UI" pitchFamily="50" charset="-128"/>
              <a:ea typeface="Meiryo UI" pitchFamily="50" charset="-128"/>
              <a:cs typeface="Meiryo UI" pitchFamily="50" charset="-128"/>
            </a:endParaRPr>
          </a:p>
          <a:p>
            <a:pPr fontAlgn="base">
              <a:lnSpc>
                <a:spcPts val="2200"/>
              </a:lnSpc>
              <a:spcBef>
                <a:spcPct val="0"/>
              </a:spcBef>
              <a:spcAft>
                <a:spcPct val="0"/>
              </a:spcAft>
            </a:pPr>
            <a:r>
              <a:rPr lang="ja-JP" altLang="en-US" sz="1600" dirty="0">
                <a:solidFill>
                  <a:schemeClr val="tx1"/>
                </a:solidFill>
                <a:latin typeface="Meiryo UI" pitchFamily="50" charset="-128"/>
                <a:ea typeface="Meiryo UI" pitchFamily="50" charset="-128"/>
                <a:cs typeface="Meiryo UI" pitchFamily="50" charset="-128"/>
              </a:rPr>
              <a:t>　　　　　</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選定に際しては、地方自治法の規定に基づき、　　　　　　</a:t>
            </a:r>
            <a:endParaRPr lang="en-US" altLang="ja-JP" sz="1600" dirty="0">
              <a:solidFill>
                <a:schemeClr val="tx1"/>
              </a:solidFill>
              <a:latin typeface="Meiryo UI" pitchFamily="50" charset="-128"/>
              <a:ea typeface="Meiryo UI" pitchFamily="50" charset="-128"/>
              <a:cs typeface="Meiryo UI" pitchFamily="50" charset="-128"/>
            </a:endParaRPr>
          </a:p>
          <a:p>
            <a:pPr fontAlgn="base">
              <a:spcBef>
                <a:spcPct val="0"/>
              </a:spcBef>
              <a:spcAft>
                <a:spcPct val="0"/>
              </a:spcAft>
            </a:pPr>
            <a:endParaRPr lang="en-US" altLang="ja-JP" sz="1050" dirty="0">
              <a:solidFill>
                <a:schemeClr val="tx1"/>
              </a:solidFill>
              <a:latin typeface="Meiryo UI" pitchFamily="50" charset="-128"/>
              <a:ea typeface="Meiryo UI" pitchFamily="50" charset="-128"/>
              <a:cs typeface="Meiryo UI" pitchFamily="50" charset="-128"/>
            </a:endParaRPr>
          </a:p>
          <a:p>
            <a:pPr fontAlgn="base">
              <a:spcBef>
                <a:spcPct val="0"/>
              </a:spcBef>
              <a:spcAft>
                <a:spcPct val="0"/>
              </a:spcAft>
            </a:pPr>
            <a:endParaRPr lang="en-US" altLang="ja-JP" sz="1050" dirty="0">
              <a:solidFill>
                <a:schemeClr val="tx1"/>
              </a:solidFill>
              <a:latin typeface="Meiryo UI" pitchFamily="50" charset="-128"/>
              <a:ea typeface="Meiryo UI" pitchFamily="50" charset="-128"/>
              <a:cs typeface="Meiryo UI" pitchFamily="50" charset="-128"/>
            </a:endParaRPr>
          </a:p>
          <a:p>
            <a:pPr fontAlgn="base">
              <a:lnSpc>
                <a:spcPts val="2200"/>
              </a:lnSpc>
              <a:spcBef>
                <a:spcPct val="0"/>
              </a:spcBef>
              <a:spcAft>
                <a:spcPct val="0"/>
              </a:spcAft>
            </a:pPr>
            <a:r>
              <a:rPr lang="ja-JP" altLang="en-US" sz="1600" dirty="0">
                <a:solidFill>
                  <a:schemeClr val="tx1"/>
                </a:solidFill>
                <a:latin typeface="Meiryo UI" pitchFamily="50" charset="-128"/>
                <a:ea typeface="Meiryo UI" pitchFamily="50" charset="-128"/>
                <a:cs typeface="Meiryo UI" pitchFamily="50" charset="-128"/>
              </a:rPr>
              <a:t>　　　　　　　　　　　　　　　　　　　　　　　　　　　　を考慮すべき条件として点数化</a:t>
            </a:r>
            <a:endParaRPr lang="en-US" altLang="ja-JP" sz="1000" dirty="0">
              <a:solidFill>
                <a:schemeClr val="tx1"/>
              </a:solidFill>
              <a:latin typeface="Meiryo UI" pitchFamily="50" charset="-128"/>
              <a:ea typeface="Meiryo UI" pitchFamily="50" charset="-128"/>
              <a:cs typeface="Meiryo UI" pitchFamily="50" charset="-128"/>
            </a:endParaRPr>
          </a:p>
          <a:p>
            <a:pPr fontAlgn="base">
              <a:spcBef>
                <a:spcPct val="0"/>
              </a:spcBef>
              <a:spcAft>
                <a:spcPct val="0"/>
              </a:spcAft>
            </a:pPr>
            <a:endParaRPr lang="en-US" altLang="ja-JP" sz="1000" dirty="0">
              <a:solidFill>
                <a:schemeClr val="tx1"/>
              </a:solidFill>
              <a:latin typeface="Meiryo UI" pitchFamily="50" charset="-128"/>
              <a:ea typeface="Meiryo UI" pitchFamily="50" charset="-128"/>
              <a:cs typeface="Meiryo UI" pitchFamily="50" charset="-128"/>
            </a:endParaRPr>
          </a:p>
          <a:p>
            <a:pPr fontAlgn="base">
              <a:spcBef>
                <a:spcPct val="0"/>
              </a:spcBef>
              <a:spcAft>
                <a:spcPct val="0"/>
              </a:spcAft>
            </a:pP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7" name="角丸四角形 6"/>
          <p:cNvSpPr/>
          <p:nvPr/>
        </p:nvSpPr>
        <p:spPr>
          <a:xfrm>
            <a:off x="1528734" y="4354221"/>
            <a:ext cx="2384593" cy="8915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2200"/>
              </a:lnSpc>
              <a:spcBef>
                <a:spcPct val="0"/>
              </a:spcBef>
              <a:spcAft>
                <a:spcPct val="0"/>
              </a:spcAft>
            </a:pPr>
            <a:r>
              <a:rPr lang="ja-JP" altLang="en-US" sz="1600" b="1" dirty="0">
                <a:solidFill>
                  <a:schemeClr val="tx1"/>
                </a:solidFill>
                <a:latin typeface="Meiryo UI" pitchFamily="50" charset="-128"/>
                <a:ea typeface="Meiryo UI" pitchFamily="50" charset="-128"/>
                <a:cs typeface="Meiryo UI" pitchFamily="50" charset="-128"/>
              </a:rPr>
              <a:t>　○住民からの近接性</a:t>
            </a:r>
          </a:p>
          <a:p>
            <a:pPr fontAlgn="base">
              <a:lnSpc>
                <a:spcPts val="2200"/>
              </a:lnSpc>
              <a:spcBef>
                <a:spcPct val="0"/>
              </a:spcBef>
              <a:spcAft>
                <a:spcPct val="0"/>
              </a:spcAft>
            </a:pPr>
            <a:r>
              <a:rPr lang="ja-JP" altLang="en-US" sz="1600" b="1" dirty="0">
                <a:solidFill>
                  <a:schemeClr val="tx1"/>
                </a:solidFill>
                <a:latin typeface="Meiryo UI" pitchFamily="50" charset="-128"/>
                <a:ea typeface="Meiryo UI" pitchFamily="50" charset="-128"/>
                <a:cs typeface="Meiryo UI" pitchFamily="50" charset="-128"/>
              </a:rPr>
              <a:t>　○交通の利便性</a:t>
            </a:r>
          </a:p>
          <a:p>
            <a:pPr fontAlgn="base">
              <a:lnSpc>
                <a:spcPts val="2200"/>
              </a:lnSpc>
              <a:spcBef>
                <a:spcPct val="0"/>
              </a:spcBef>
              <a:spcAft>
                <a:spcPct val="0"/>
              </a:spcAft>
            </a:pPr>
            <a:r>
              <a:rPr lang="ja-JP" altLang="en-US" sz="1600" b="1" dirty="0">
                <a:solidFill>
                  <a:schemeClr val="tx1"/>
                </a:solidFill>
                <a:latin typeface="Meiryo UI" pitchFamily="50" charset="-128"/>
                <a:ea typeface="Meiryo UI" pitchFamily="50" charset="-128"/>
                <a:cs typeface="Meiryo UI" pitchFamily="50" charset="-128"/>
              </a:rPr>
              <a:t>　○都市の中心性</a:t>
            </a:r>
          </a:p>
        </p:txBody>
      </p:sp>
      <p:sp>
        <p:nvSpPr>
          <p:cNvPr id="9" name="ホームベース 8"/>
          <p:cNvSpPr/>
          <p:nvPr/>
        </p:nvSpPr>
        <p:spPr bwMode="auto">
          <a:xfrm>
            <a:off x="141138" y="1641679"/>
            <a:ext cx="3456384" cy="360040"/>
          </a:xfrm>
          <a:prstGeom prst="homePlate">
            <a:avLst/>
          </a:prstGeom>
          <a:solidFill>
            <a:schemeClr val="bg1"/>
          </a:solidFill>
          <a:ln w="19050" algn="ctr">
            <a:solidFill>
              <a:srgbClr val="FF0000"/>
            </a:solidFill>
            <a:round/>
            <a:headEnd/>
            <a:tailEnd/>
          </a:ln>
          <a:effectLst/>
          <a:extLst/>
        </p:spPr>
        <p:txBody>
          <a:bodyPr wrap="none" rtlCol="0" anchor="ctr"/>
          <a:lstStyle/>
          <a:p>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特別区本庁舎の選定方針</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28464" y="822198"/>
            <a:ext cx="9649072" cy="70539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fontAlgn="base">
              <a:lnSpc>
                <a:spcPts val="2600"/>
              </a:lnSpc>
              <a:spcBef>
                <a:spcPct val="0"/>
              </a:spcBef>
              <a:spcAft>
                <a:spcPct val="0"/>
              </a:spcAft>
            </a:pPr>
            <a:r>
              <a:rPr lang="ja-JP" altLang="en-US" dirty="0">
                <a:solidFill>
                  <a:schemeClr val="tx1"/>
                </a:solidFill>
                <a:latin typeface="Meiryo UI" pitchFamily="50" charset="-128"/>
                <a:ea typeface="Meiryo UI" pitchFamily="50" charset="-128"/>
                <a:cs typeface="Meiryo UI" pitchFamily="50" charset="-128"/>
              </a:rPr>
              <a:t>○　選定にあたっては、既存</a:t>
            </a:r>
            <a:r>
              <a:rPr lang="ja-JP" altLang="en-US" dirty="0" smtClean="0">
                <a:solidFill>
                  <a:schemeClr val="tx1"/>
                </a:solidFill>
                <a:latin typeface="Meiryo UI" pitchFamily="50" charset="-128"/>
                <a:ea typeface="Meiryo UI" pitchFamily="50" charset="-128"/>
                <a:cs typeface="Meiryo UI" pitchFamily="50" charset="-128"/>
              </a:rPr>
              <a:t>の大阪市本</a:t>
            </a:r>
            <a:r>
              <a:rPr lang="ja-JP" altLang="en-US" dirty="0">
                <a:solidFill>
                  <a:schemeClr val="tx1"/>
                </a:solidFill>
                <a:latin typeface="Meiryo UI" pitchFamily="50" charset="-128"/>
                <a:ea typeface="Meiryo UI" pitchFamily="50" charset="-128"/>
                <a:cs typeface="Meiryo UI" pitchFamily="50" charset="-128"/>
              </a:rPr>
              <a:t>庁舎・</a:t>
            </a:r>
            <a:r>
              <a:rPr lang="en-US" altLang="ja-JP" dirty="0">
                <a:solidFill>
                  <a:schemeClr val="tx1"/>
                </a:solidFill>
                <a:latin typeface="Meiryo UI" pitchFamily="50" charset="-128"/>
                <a:ea typeface="Meiryo UI" pitchFamily="50" charset="-128"/>
                <a:cs typeface="Meiryo UI" pitchFamily="50" charset="-128"/>
              </a:rPr>
              <a:t>24</a:t>
            </a:r>
            <a:r>
              <a:rPr lang="ja-JP" altLang="en-US" dirty="0">
                <a:solidFill>
                  <a:schemeClr val="tx1"/>
                </a:solidFill>
                <a:latin typeface="Meiryo UI" pitchFamily="50" charset="-128"/>
                <a:ea typeface="Meiryo UI" pitchFamily="50" charset="-128"/>
                <a:cs typeface="Meiryo UI" pitchFamily="50" charset="-128"/>
              </a:rPr>
              <a:t>区役所庁舎を候補とする</a:t>
            </a:r>
          </a:p>
          <a:p>
            <a:pPr fontAlgn="base">
              <a:lnSpc>
                <a:spcPts val="2600"/>
              </a:lnSpc>
              <a:spcBef>
                <a:spcPct val="0"/>
              </a:spcBef>
              <a:spcAft>
                <a:spcPct val="0"/>
              </a:spcAft>
            </a:pPr>
            <a:r>
              <a:rPr lang="ja-JP" altLang="en-US" dirty="0">
                <a:solidFill>
                  <a:schemeClr val="tx1"/>
                </a:solidFill>
                <a:latin typeface="Meiryo UI" pitchFamily="50" charset="-128"/>
                <a:ea typeface="Meiryo UI" pitchFamily="50" charset="-128"/>
                <a:cs typeface="Meiryo UI" pitchFamily="50" charset="-128"/>
              </a:rPr>
              <a:t>○　新庁舎の整備については、手法</a:t>
            </a:r>
            <a:r>
              <a:rPr lang="ja-JP" altLang="en-US" dirty="0" smtClean="0">
                <a:solidFill>
                  <a:schemeClr val="tx1"/>
                </a:solidFill>
                <a:latin typeface="Meiryo UI" pitchFamily="50" charset="-128"/>
                <a:ea typeface="Meiryo UI" pitchFamily="50" charset="-128"/>
                <a:cs typeface="Meiryo UI" pitchFamily="50" charset="-128"/>
              </a:rPr>
              <a:t>（建設・賃借</a:t>
            </a:r>
            <a:r>
              <a:rPr lang="ja-JP" altLang="en-US" dirty="0">
                <a:solidFill>
                  <a:schemeClr val="tx1"/>
                </a:solidFill>
                <a:latin typeface="Meiryo UI" pitchFamily="50" charset="-128"/>
                <a:ea typeface="Meiryo UI" pitchFamily="50" charset="-128"/>
                <a:cs typeface="Meiryo UI" pitchFamily="50" charset="-128"/>
              </a:rPr>
              <a:t>）を</a:t>
            </a:r>
            <a:r>
              <a:rPr lang="ja-JP" altLang="en-US" dirty="0" smtClean="0">
                <a:solidFill>
                  <a:schemeClr val="tx1"/>
                </a:solidFill>
                <a:latin typeface="Meiryo UI" pitchFamily="50" charset="-128"/>
                <a:ea typeface="Meiryo UI" pitchFamily="50" charset="-128"/>
                <a:cs typeface="Meiryo UI" pitchFamily="50" charset="-128"/>
              </a:rPr>
              <a:t>含め設置準備</a:t>
            </a:r>
            <a:r>
              <a:rPr lang="ja-JP" altLang="en-US" dirty="0">
                <a:solidFill>
                  <a:schemeClr val="tx1"/>
                </a:solidFill>
                <a:latin typeface="Meiryo UI" pitchFamily="50" charset="-128"/>
                <a:ea typeface="Meiryo UI" pitchFamily="50" charset="-128"/>
                <a:cs typeface="Meiryo UI" pitchFamily="50" charset="-128"/>
              </a:rPr>
              <a:t>期間に検討</a:t>
            </a:r>
          </a:p>
        </p:txBody>
      </p:sp>
      <p:sp>
        <p:nvSpPr>
          <p:cNvPr id="2" name="テキスト ボックス 1"/>
          <p:cNvSpPr txBox="1"/>
          <p:nvPr/>
        </p:nvSpPr>
        <p:spPr>
          <a:xfrm>
            <a:off x="842802" y="2860943"/>
            <a:ext cx="5118310"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大阪市本</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庁舎を特別区本庁舎とする</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87560" y="451991"/>
            <a:ext cx="5217337" cy="384721"/>
          </a:xfrm>
          <a:prstGeom prst="rect">
            <a:avLst/>
          </a:prstGeom>
          <a:noFill/>
        </p:spPr>
        <p:txBody>
          <a:bodyPr wrap="square" rtlCol="0">
            <a:spAutoFit/>
          </a:bodyPr>
          <a:lstStyle/>
          <a:p>
            <a:r>
              <a:rPr lang="ja-JP" altLang="en-US" sz="1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（１）基本的な考え方</a:t>
            </a:r>
          </a:p>
        </p:txBody>
      </p:sp>
      <p:sp>
        <p:nvSpPr>
          <p:cNvPr id="17" name="正方形/長方形 12"/>
          <p:cNvSpPr>
            <a:spLocks noChangeArrowheads="1"/>
          </p:cNvSpPr>
          <p:nvPr/>
        </p:nvSpPr>
        <p:spPr bwMode="auto">
          <a:xfrm>
            <a:off x="8861425" y="6604000"/>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庁舎</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１</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9097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2429"/>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　特別</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区本庁舎の位置</a:t>
            </a:r>
          </a:p>
        </p:txBody>
      </p:sp>
      <p:sp>
        <p:nvSpPr>
          <p:cNvPr id="15" name="正方形/長方形 14"/>
          <p:cNvSpPr/>
          <p:nvPr/>
        </p:nvSpPr>
        <p:spPr bwMode="auto">
          <a:xfrm>
            <a:off x="128464" y="933402"/>
            <a:ext cx="9721080" cy="5663951"/>
          </a:xfrm>
          <a:prstGeom prst="rect">
            <a:avLst/>
          </a:prstGeom>
          <a:solidFill>
            <a:schemeClr val="accent6">
              <a:lumMod val="40000"/>
              <a:lumOff val="60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t"/>
          <a:lstStyle/>
          <a:p>
            <a:pPr fontAlgn="base">
              <a:spcBef>
                <a:spcPct val="0"/>
              </a:spcBef>
              <a:spcAft>
                <a:spcPts val="60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①地方自治法の</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規定に基づき、</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考慮すべき条件を点数化し上位の</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２つの特別</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区本庁舎候補を選定</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〇考慮すべき条件毎に最大</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点から最小</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点で点数化し、</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合計</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点数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算出</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ts val="60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②特別区本庁舎候補の周辺状況を加味し、特別</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区本</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庁舎を選定</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〇上位２つの特別区本庁舎候補の周辺状況（大阪市事務所の所在等）を踏まえ、特別区本庁舎を選定</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2"/>
          <p:cNvSpPr txBox="1">
            <a:spLocks/>
          </p:cNvSpPr>
          <p:nvPr/>
        </p:nvSpPr>
        <p:spPr>
          <a:xfrm>
            <a:off x="7413206" y="13124"/>
            <a:ext cx="2125114" cy="365125"/>
          </a:xfrm>
          <a:prstGeom prst="rect">
            <a:avLst/>
          </a:prstGeom>
        </p:spPr>
        <p:txBody>
          <a:bodyPr vert="horz" lIns="91440" tIns="45720" rIns="91440" bIns="45720" rtlCol="0" anchor="ctr"/>
          <a:lstStyle/>
          <a:p>
            <a:pPr algn="r">
              <a:defRPr/>
            </a:pPr>
            <a:endParaRPr lang="ja-JP" altLang="en-US" sz="1600" kern="0" dirty="0">
              <a:solidFill>
                <a:sysClr val="windowText" lastClr="000000"/>
              </a:solidFill>
              <a:latin typeface="HGPｺﾞｼｯｸE" pitchFamily="50" charset="-128"/>
              <a:ea typeface="HGPｺﾞｼｯｸE" pitchFamily="50" charset="-128"/>
            </a:endParaRPr>
          </a:p>
        </p:txBody>
      </p:sp>
      <p:graphicFrame>
        <p:nvGraphicFramePr>
          <p:cNvPr id="14" name="表 13"/>
          <p:cNvGraphicFramePr>
            <a:graphicFrameLocks noGrp="1"/>
          </p:cNvGraphicFramePr>
          <p:nvPr>
            <p:extLst/>
          </p:nvPr>
        </p:nvGraphicFramePr>
        <p:xfrm>
          <a:off x="639920" y="1700808"/>
          <a:ext cx="8626159" cy="3271769"/>
        </p:xfrm>
        <a:graphic>
          <a:graphicData uri="http://schemas.openxmlformats.org/drawingml/2006/table">
            <a:tbl>
              <a:tblPr firstRow="1" bandRow="1">
                <a:tableStyleId>{5C22544A-7EE6-4342-B048-85BDC9FD1C3A}</a:tableStyleId>
              </a:tblPr>
              <a:tblGrid>
                <a:gridCol w="2218159"/>
                <a:gridCol w="6408000"/>
              </a:tblGrid>
              <a:tr h="355769">
                <a:tc>
                  <a:txBody>
                    <a:bodyPr/>
                    <a:lstStyle/>
                    <a:p>
                      <a:pPr algn="ctr"/>
                      <a:r>
                        <a:rPr kumimoji="1" lang="ja-JP" altLang="en-US" sz="14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考慮すべき条件</a:t>
                      </a:r>
                      <a:endParaRPr kumimoji="1" lang="ja-JP" altLang="en-US" sz="14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評価項目</a:t>
                      </a:r>
                      <a:endParaRPr kumimoji="1" lang="ja-JP" altLang="en-US" sz="14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72000">
                <a:tc>
                  <a:txBody>
                    <a:bodyPr/>
                    <a:lstStyle/>
                    <a:p>
                      <a:r>
                        <a:rPr kumimoji="1" lang="ja-JP" altLang="en-US" sz="16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○住民からの近接性</a:t>
                      </a:r>
                      <a:endParaRPr kumimoji="1" lang="en-US" altLang="ja-JP" sz="16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6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人口重心からの距離</a:t>
                      </a:r>
                      <a:endParaRPr kumimoji="1" lang="en-US" altLang="ja-JP" sz="16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（特別区内の人口が全体としてバランスのとれる地点から現区役所までの距離）</a:t>
                      </a:r>
                      <a:endParaRPr kumimoji="1" lang="ja-JP" altLang="en-US" sz="1400" b="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72000">
                <a:tc>
                  <a:txBody>
                    <a:bodyPr/>
                    <a:lstStyle/>
                    <a:p>
                      <a:r>
                        <a:rPr kumimoji="1" lang="ja-JP" altLang="en-US" sz="16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○交通の利便性</a:t>
                      </a:r>
                      <a:endParaRPr kumimoji="1" lang="en-US" altLang="ja-JP" sz="16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6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特別区内での現区役所間の公共交通利用による所要時間</a:t>
                      </a:r>
                      <a:endParaRPr kumimoji="1" lang="en-US" altLang="ja-JP" sz="16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0" spc="-30" baseline="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（現区役所間の徒歩・電車・バスによる所要時間の平均）</a:t>
                      </a:r>
                      <a:endParaRPr kumimoji="1" lang="ja-JP" altLang="en-US" sz="1400" b="0" spc="-30" baseline="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72000">
                <a:tc>
                  <a:txBody>
                    <a:bodyPr/>
                    <a:lstStyle/>
                    <a:p>
                      <a:r>
                        <a:rPr kumimoji="1" lang="ja-JP" altLang="en-US" sz="16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○都市の中心性</a:t>
                      </a:r>
                      <a:endParaRPr kumimoji="1" lang="en-US" altLang="ja-JP" sz="16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6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他地域からの来訪者数</a:t>
                      </a:r>
                      <a:endParaRPr kumimoji="1" lang="en-US" altLang="ja-JP" sz="16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（他地域から現在の行政区内への移動者数）</a:t>
                      </a:r>
                      <a:endParaRPr kumimoji="1" lang="ja-JP" altLang="en-US" sz="1400" b="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1" name="テキスト ボックス 10"/>
          <p:cNvSpPr txBox="1"/>
          <p:nvPr/>
        </p:nvSpPr>
        <p:spPr>
          <a:xfrm>
            <a:off x="-87560" y="451991"/>
            <a:ext cx="5217337" cy="384721"/>
          </a:xfrm>
          <a:prstGeom prst="rect">
            <a:avLst/>
          </a:prstGeom>
          <a:noFill/>
        </p:spPr>
        <p:txBody>
          <a:bodyPr wrap="square" rtlCol="0">
            <a:spAutoFit/>
          </a:bodyPr>
          <a:lstStyle/>
          <a:p>
            <a:r>
              <a:rPr lang="ja-JP" altLang="en-US" sz="1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（２）選定方法</a:t>
            </a:r>
          </a:p>
        </p:txBody>
      </p:sp>
      <p:sp>
        <p:nvSpPr>
          <p:cNvPr id="18" name="正方形/長方形 12"/>
          <p:cNvSpPr>
            <a:spLocks noChangeArrowheads="1"/>
          </p:cNvSpPr>
          <p:nvPr/>
        </p:nvSpPr>
        <p:spPr bwMode="auto">
          <a:xfrm>
            <a:off x="8861425" y="-3175"/>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庁舎</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２</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3855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nvPr>
        </p:nvGraphicFramePr>
        <p:xfrm>
          <a:off x="111368" y="2420888"/>
          <a:ext cx="9648000" cy="4140192"/>
        </p:xfrm>
        <a:graphic>
          <a:graphicData uri="http://schemas.openxmlformats.org/drawingml/2006/table">
            <a:tbl>
              <a:tblPr firstRow="1">
                <a:tableStyleId>{616DA210-FB5B-4158-B5E0-FEB733F419BA}</a:tableStyleId>
              </a:tblPr>
              <a:tblGrid>
                <a:gridCol w="972000"/>
                <a:gridCol w="1332000"/>
                <a:gridCol w="1332000"/>
                <a:gridCol w="756000"/>
                <a:gridCol w="5256000"/>
              </a:tblGrid>
              <a:tr h="249838">
                <a:tc rowSpan="2">
                  <a:txBody>
                    <a:bodyPr/>
                    <a:lstStyle/>
                    <a:p>
                      <a:pPr algn="ctr"/>
                      <a:r>
                        <a:rPr kumimoji="1" lang="ja-JP" altLang="en-US" sz="1400" dirty="0" smtClean="0">
                          <a:latin typeface="Meiryo UI" panose="020B0604030504040204" pitchFamily="50" charset="-128"/>
                          <a:ea typeface="Meiryo UI" panose="020B0604030504040204" pitchFamily="50" charset="-128"/>
                        </a:rPr>
                        <a:t>特別区名</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baseline="0" dirty="0" smtClean="0">
                          <a:latin typeface="Meiryo UI" panose="020B0604030504040204" pitchFamily="50" charset="-128"/>
                          <a:ea typeface="Meiryo UI" panose="020B0604030504040204" pitchFamily="50" charset="-128"/>
                        </a:rPr>
                        <a:t>（ 仮 称 ）</a:t>
                      </a:r>
                      <a:endParaRPr kumimoji="1" lang="ja-JP" altLang="en-US" sz="1400" baseline="0" dirty="0">
                        <a:latin typeface="Meiryo UI" panose="020B0604030504040204" pitchFamily="50" charset="-128"/>
                        <a:ea typeface="Meiryo UI" panose="020B0604030504040204" pitchFamily="50" charset="-128"/>
                      </a:endParaRPr>
                    </a:p>
                  </a:txBody>
                  <a:tcPr marL="36005" marR="36005" marT="36003" marB="36003" anchor="ctr" anchorCtr="1">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6">
                        <a:lumMod val="40000"/>
                        <a:lumOff val="60000"/>
                      </a:schemeClr>
                    </a:solidFill>
                  </a:tcPr>
                </a:tc>
                <a:tc rowSpan="2">
                  <a:txBody>
                    <a:bodyPr/>
                    <a:lstStyle/>
                    <a:p>
                      <a:pPr algn="l"/>
                      <a:r>
                        <a:rPr kumimoji="1" lang="ja-JP" altLang="en-US" sz="1600" b="1" dirty="0" smtClean="0">
                          <a:latin typeface="Meiryo UI" panose="020B0604030504040204" pitchFamily="50" charset="-128"/>
                          <a:ea typeface="Meiryo UI" panose="020B0604030504040204" pitchFamily="50" charset="-128"/>
                        </a:rPr>
                        <a:t>選定庁舎</a:t>
                      </a:r>
                      <a:endParaRPr kumimoji="1" lang="ja-JP" altLang="en-US" sz="1600" b="1" dirty="0">
                        <a:latin typeface="Meiryo UI" panose="020B0604030504040204" pitchFamily="50" charset="-128"/>
                        <a:ea typeface="Meiryo UI" panose="020B0604030504040204" pitchFamily="50" charset="-128"/>
                      </a:endParaRPr>
                    </a:p>
                  </a:txBody>
                  <a:tcPr marL="36005" marR="36005" marT="36003" marB="36003"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6">
                        <a:lumMod val="40000"/>
                        <a:lumOff val="60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latin typeface="Meiryo UI" panose="020B0604030504040204" pitchFamily="50" charset="-128"/>
                          <a:ea typeface="Meiryo UI" panose="020B0604030504040204" pitchFamily="50" charset="-128"/>
                        </a:rPr>
                        <a:t>選定理由</a:t>
                      </a:r>
                    </a:p>
                  </a:txBody>
                  <a:tcPr marL="36005" marR="36005" marT="36003" marB="36003" anchor="ctr" anchorCtr="1">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kumimoji="1" lang="ja-JP" altLang="en-US"/>
                    </a:p>
                  </a:txBody>
                  <a:tcPr/>
                </a:tc>
                <a:tc hMerge="1">
                  <a:txBody>
                    <a:bodyPr/>
                    <a:lstStyle/>
                    <a:p>
                      <a:endParaRPr kumimoji="1" lang="ja-JP" altLang="en-US"/>
                    </a:p>
                  </a:txBody>
                  <a:tcPr/>
                </a:tc>
              </a:tr>
              <a:tr h="249838">
                <a:tc vMerge="1">
                  <a:txBody>
                    <a:bodyPr/>
                    <a:lstStyle/>
                    <a:p>
                      <a:endParaRPr kumimoji="1" lang="ja-JP" altLang="en-US"/>
                    </a:p>
                  </a:txBody>
                  <a:tcPr/>
                </a:tc>
                <a:tc vMerge="1">
                  <a:txBody>
                    <a:bodyPr/>
                    <a:lstStyle/>
                    <a:p>
                      <a:endParaRPr kumimoji="1" lang="ja-JP" alt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latin typeface="Meiryo UI" panose="020B0604030504040204" pitchFamily="50" charset="-128"/>
                          <a:ea typeface="Meiryo UI" panose="020B0604030504040204" pitchFamily="50" charset="-128"/>
                        </a:rPr>
                        <a:t>特別区本庁舎候補</a:t>
                      </a:r>
                    </a:p>
                  </a:txBody>
                  <a:tcPr marL="36005" marR="36005" marT="36003" marB="36003" anchor="ctr" anchorCtr="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kumimoji="1" lang="ja-JP"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latin typeface="Meiryo UI" panose="020B0604030504040204" pitchFamily="50" charset="-128"/>
                          <a:ea typeface="Meiryo UI" panose="020B0604030504040204" pitchFamily="50" charset="-128"/>
                        </a:rPr>
                        <a:t>周辺状況</a:t>
                      </a:r>
                    </a:p>
                  </a:txBody>
                  <a:tcPr marL="36005" marR="36005" marT="36003" marB="36003" anchor="ctr" anchorCtr="1">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r>
              <a:tr h="936000">
                <a:tc>
                  <a:txBody>
                    <a:bodyPr/>
                    <a:lstStyle/>
                    <a:p>
                      <a:pPr algn="l"/>
                      <a:r>
                        <a:rPr kumimoji="1" lang="ja-JP" altLang="en-US" sz="1600" b="1" dirty="0" smtClean="0">
                          <a:latin typeface="Meiryo UI" panose="020B0604030504040204" pitchFamily="50" charset="-128"/>
                          <a:ea typeface="Meiryo UI" panose="020B0604030504040204" pitchFamily="50" charset="-128"/>
                        </a:rPr>
                        <a:t>第一区</a:t>
                      </a:r>
                      <a:endParaRPr kumimoji="1" lang="ja-JP" altLang="en-US" sz="1600" b="1" dirty="0">
                        <a:latin typeface="Meiryo UI" panose="020B0604030504040204" pitchFamily="50" charset="-128"/>
                        <a:ea typeface="Meiryo UI" panose="020B0604030504040204" pitchFamily="50" charset="-128"/>
                      </a:endParaRPr>
                    </a:p>
                  </a:txBody>
                  <a:tcPr marL="91453" marR="91453" marT="45724" marB="45724" anchor="ctr" anchorCtr="1">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淀川区役所</a:t>
                      </a:r>
                    </a:p>
                  </a:txBody>
                  <a:tcPr marL="66462" marR="33231" marT="36000" marB="36000" anchor="ctr">
                    <a:lnT w="28575" cap="flat" cmpd="sng" algn="ctr">
                      <a:solidFill>
                        <a:schemeClr val="tx1"/>
                      </a:solidFill>
                      <a:prstDash val="solid"/>
                      <a:round/>
                      <a:headEnd type="none" w="med" len="med"/>
                      <a:tailEnd type="none" w="med" len="med"/>
                    </a:lnT>
                  </a:tcPr>
                </a:tc>
                <a:tc>
                  <a:txBody>
                    <a:bodyPr/>
                    <a:lstStyle/>
                    <a:p>
                      <a:pPr marL="0" marR="0" indent="0" algn="l" defTabSz="914400" rtl="0" eaLnBrk="1" fontAlgn="ctr" latinLnBrk="0" hangingPunct="1">
                        <a:lnSpc>
                          <a:spcPts val="2500"/>
                        </a:lnSpc>
                        <a:spcBef>
                          <a:spcPts val="0"/>
                        </a:spcBef>
                        <a:spcAft>
                          <a:spcPts val="0"/>
                        </a:spcAft>
                        <a:buClrTx/>
                        <a:buSzTx/>
                        <a:buFontTx/>
                        <a:buNone/>
                        <a:tabLst/>
                        <a:defRPr/>
                      </a:pPr>
                      <a:r>
                        <a:rPr lang="ja-JP" altLang="en-US"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淀川区役所</a:t>
                      </a:r>
                      <a:endPar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ts val="2500"/>
                        </a:lnSpc>
                        <a:spcBef>
                          <a:spcPts val="0"/>
                        </a:spcBef>
                        <a:spcAft>
                          <a:spcPts val="0"/>
                        </a:spcAft>
                        <a:buClrTx/>
                        <a:buSzTx/>
                        <a:buFontTx/>
                        <a:buNone/>
                        <a:tabLst/>
                        <a:defRPr/>
                      </a:pPr>
                      <a:r>
                        <a:rPr lang="ja-JP" altLang="en-US"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此花区役所</a:t>
                      </a:r>
                      <a:endPar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6462" marR="33231" marT="36000" marB="36000" anchor="ctr">
                    <a:lnR w="381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algn="r" fontAlgn="ctr">
                        <a:lnSpc>
                          <a:spcPts val="2500"/>
                        </a:lnSpc>
                      </a:pPr>
                      <a:r>
                        <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13.8</a:t>
                      </a:r>
                      <a:r>
                        <a:rPr lang="ja-JP" altLang="en-US"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点</a:t>
                      </a:r>
                      <a:endPar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fontAlgn="ctr">
                        <a:lnSpc>
                          <a:spcPts val="2500"/>
                        </a:lnSpc>
                      </a:pPr>
                      <a:r>
                        <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8.4</a:t>
                      </a:r>
                      <a:r>
                        <a:rPr lang="ja-JP" altLang="en-US"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点</a:t>
                      </a:r>
                      <a:endPar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6462" marR="33231" marT="36000" marB="36000" anchor="ctr">
                    <a:lnL w="38100" cap="flat" cmpd="sng" algn="ctr">
                      <a:solidFill>
                        <a:schemeClr val="bg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fontAlgn="ctr">
                        <a:lnSpc>
                          <a:spcPts val="2500"/>
                        </a:lnSpc>
                      </a:pPr>
                      <a:r>
                        <a:rPr lang="ja-JP" altLang="en-US"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淀川区役所は周辺に大阪市事務所（十三工営所、十三公園事務所）が所在している</a:t>
                      </a:r>
                      <a:endPar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6462" marR="33231" marT="36000" marB="3600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r>
              <a:tr h="1548000">
                <a:tc>
                  <a:txBody>
                    <a:bodyPr/>
                    <a:lstStyle/>
                    <a:p>
                      <a:pPr algn="l"/>
                      <a:r>
                        <a:rPr kumimoji="1" lang="ja-JP" altLang="en-US" sz="1600" b="1" dirty="0" smtClean="0">
                          <a:latin typeface="Meiryo UI" panose="020B0604030504040204" pitchFamily="50" charset="-128"/>
                          <a:ea typeface="Meiryo UI" panose="020B0604030504040204" pitchFamily="50" charset="-128"/>
                        </a:rPr>
                        <a:t>第三区</a:t>
                      </a:r>
                      <a:endParaRPr kumimoji="1" lang="en-US" altLang="ja-JP" sz="1600" b="1" dirty="0" smtClean="0">
                        <a:latin typeface="Meiryo UI" panose="020B0604030504040204" pitchFamily="50" charset="-128"/>
                        <a:ea typeface="Meiryo UI" panose="020B0604030504040204" pitchFamily="50" charset="-128"/>
                      </a:endParaRPr>
                    </a:p>
                  </a:txBody>
                  <a:tcPr marL="91453" marR="91453" marT="45724" marB="45724" anchor="ctr" anchorCtr="1">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西成区役所</a:t>
                      </a:r>
                    </a:p>
                  </a:txBody>
                  <a:tcPr marL="66462" marR="33231" marT="36000" marB="36000" anchor="ctr">
                    <a:noFill/>
                  </a:tcPr>
                </a:tc>
                <a:tc>
                  <a:txBody>
                    <a:bodyPr/>
                    <a:lstStyle/>
                    <a:p>
                      <a:pPr marL="0" marR="0" indent="0" algn="l" defTabSz="914400" rtl="0" eaLnBrk="1" fontAlgn="ctr" latinLnBrk="0" hangingPunct="1">
                        <a:lnSpc>
                          <a:spcPts val="2500"/>
                        </a:lnSpc>
                        <a:spcBef>
                          <a:spcPts val="0"/>
                        </a:spcBef>
                        <a:spcAft>
                          <a:spcPts val="0"/>
                        </a:spcAft>
                        <a:buClrTx/>
                        <a:buSzTx/>
                        <a:buFontTx/>
                        <a:buNone/>
                        <a:tabLst/>
                        <a:defRPr/>
                      </a:pPr>
                      <a:r>
                        <a:rPr lang="ja-JP" altLang="en-US"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西成区役所</a:t>
                      </a:r>
                      <a:endPar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ts val="2500"/>
                        </a:lnSpc>
                        <a:spcBef>
                          <a:spcPts val="0"/>
                        </a:spcBef>
                        <a:spcAft>
                          <a:spcPts val="0"/>
                        </a:spcAft>
                        <a:buClrTx/>
                        <a:buSzTx/>
                        <a:buFontTx/>
                        <a:buNone/>
                        <a:tabLst/>
                        <a:defRPr/>
                      </a:pPr>
                      <a:r>
                        <a:rPr lang="ja-JP" altLang="en-US"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浪速区役所</a:t>
                      </a:r>
                      <a:endPar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6462" marR="33231" marT="36000" marB="36000" anchor="ctr">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ctr" latinLnBrk="0" hangingPunct="1">
                        <a:lnSpc>
                          <a:spcPts val="2500"/>
                        </a:lnSpc>
                        <a:spcBef>
                          <a:spcPts val="0"/>
                        </a:spcBef>
                        <a:spcAft>
                          <a:spcPts val="0"/>
                        </a:spcAft>
                        <a:buClrTx/>
                        <a:buSzTx/>
                        <a:buFontTx/>
                        <a:buNone/>
                        <a:tabLst/>
                        <a:defRPr/>
                      </a:pPr>
                      <a:r>
                        <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11.1</a:t>
                      </a:r>
                      <a:r>
                        <a:rPr lang="ja-JP" altLang="en-US"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点</a:t>
                      </a:r>
                      <a:endPar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ctr" latinLnBrk="0" hangingPunct="1">
                        <a:lnSpc>
                          <a:spcPts val="2500"/>
                        </a:lnSpc>
                        <a:spcBef>
                          <a:spcPts val="0"/>
                        </a:spcBef>
                        <a:spcAft>
                          <a:spcPts val="0"/>
                        </a:spcAft>
                        <a:buClrTx/>
                        <a:buSzTx/>
                        <a:buFontTx/>
                        <a:buNone/>
                        <a:tabLst/>
                        <a:defRPr/>
                      </a:pPr>
                      <a:r>
                        <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9.7</a:t>
                      </a:r>
                      <a:r>
                        <a:rPr lang="ja-JP" altLang="en-US"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点</a:t>
                      </a:r>
                      <a:endPar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6462" marR="33231" marT="36000" marB="36000" anchor="ctr">
                    <a:lnL w="381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ctr" latinLnBrk="0" hangingPunct="1">
                        <a:lnSpc>
                          <a:spcPts val="2500"/>
                        </a:lnSpc>
                        <a:spcBef>
                          <a:spcPts val="0"/>
                        </a:spcBef>
                        <a:spcAft>
                          <a:spcPts val="0"/>
                        </a:spcAft>
                        <a:buClrTx/>
                        <a:buSzTx/>
                        <a:buFontTx/>
                        <a:buNone/>
                        <a:tabLst/>
                        <a:defRPr/>
                      </a:pPr>
                      <a:r>
                        <a:rPr lang="ja-JP" altLang="en-US"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・西成区役所は学校経営管理センター等が、浪速区役所は</a:t>
                      </a:r>
                      <a:endPar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ts val="2500"/>
                        </a:lnSpc>
                        <a:spcBef>
                          <a:spcPts val="0"/>
                        </a:spcBef>
                        <a:spcAft>
                          <a:spcPts val="0"/>
                        </a:spcAft>
                        <a:buClrTx/>
                        <a:buSzTx/>
                        <a:buFontTx/>
                        <a:buNone/>
                        <a:tabLst/>
                        <a:defRPr/>
                      </a:pPr>
                      <a:r>
                        <a:rPr lang="ja-JP" altLang="en-US"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なんば市税事務所等が近く、周辺状況では差がない</a:t>
                      </a:r>
                      <a:endPar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ts val="2500"/>
                        </a:lnSpc>
                        <a:spcBef>
                          <a:spcPts val="0"/>
                        </a:spcBef>
                        <a:spcAft>
                          <a:spcPts val="0"/>
                        </a:spcAft>
                        <a:buClrTx/>
                        <a:buSzTx/>
                        <a:buFontTx/>
                        <a:buNone/>
                        <a:tabLst/>
                        <a:defRPr/>
                      </a:pPr>
                      <a:r>
                        <a:rPr lang="ja-JP" altLang="en-US"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・住民からの近接性、交通の利便性において、西成区役所庁舎が浪速区役所庁舎より優れていることから、西成区役所を選定</a:t>
                      </a:r>
                      <a:endPar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6462" marR="33231"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28000">
                <a:tc>
                  <a:txBody>
                    <a:bodyPr/>
                    <a:lstStyle/>
                    <a:p>
                      <a:pPr algn="l"/>
                      <a:r>
                        <a:rPr kumimoji="1" lang="ja-JP" altLang="en-US" sz="1600" b="1" dirty="0" smtClean="0">
                          <a:latin typeface="Meiryo UI" panose="020B0604030504040204" pitchFamily="50" charset="-128"/>
                          <a:ea typeface="Meiryo UI" panose="020B0604030504040204" pitchFamily="50" charset="-128"/>
                        </a:rPr>
                        <a:t>第四区</a:t>
                      </a:r>
                      <a:endParaRPr kumimoji="1" lang="ja-JP" altLang="en-US" sz="1600" b="1" dirty="0">
                        <a:latin typeface="Meiryo UI" panose="020B0604030504040204" pitchFamily="50" charset="-128"/>
                        <a:ea typeface="Meiryo UI" panose="020B0604030504040204" pitchFamily="50" charset="-128"/>
                      </a:endParaRPr>
                    </a:p>
                  </a:txBody>
                  <a:tcPr marL="91453" marR="91453" marT="45724" marB="45724"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阿倍野区役所</a:t>
                      </a:r>
                    </a:p>
                  </a:txBody>
                  <a:tcPr marL="66462" marR="33231" marT="36000" marB="36000" anchor="ctr">
                    <a:noFill/>
                  </a:tcPr>
                </a:tc>
                <a:tc>
                  <a:txBody>
                    <a:bodyPr/>
                    <a:lstStyle/>
                    <a:p>
                      <a:pPr fontAlgn="ctr">
                        <a:lnSpc>
                          <a:spcPts val="2500"/>
                        </a:lnSpc>
                      </a:pPr>
                      <a:r>
                        <a:rPr lang="ja-JP" altLang="en-US"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阿倍野区役所</a:t>
                      </a:r>
                      <a:endPar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ctr">
                        <a:lnSpc>
                          <a:spcPts val="2500"/>
                        </a:lnSpc>
                      </a:pPr>
                      <a:r>
                        <a:rPr lang="ja-JP" altLang="en-US"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平野区役所</a:t>
                      </a:r>
                      <a:endPar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6462" marR="33231" marT="36000" marB="36000" anchor="ctr">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ctr" latinLnBrk="0" hangingPunct="1">
                        <a:lnSpc>
                          <a:spcPts val="2500"/>
                        </a:lnSpc>
                        <a:spcBef>
                          <a:spcPts val="0"/>
                        </a:spcBef>
                        <a:spcAft>
                          <a:spcPts val="0"/>
                        </a:spcAft>
                        <a:buClrTx/>
                        <a:buSzTx/>
                        <a:buFontTx/>
                        <a:buNone/>
                        <a:tabLst/>
                        <a:defRPr/>
                      </a:pPr>
                      <a:r>
                        <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11.7</a:t>
                      </a:r>
                      <a:r>
                        <a:rPr lang="ja-JP" altLang="en-US"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点</a:t>
                      </a:r>
                      <a:endPar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ctr" latinLnBrk="0" hangingPunct="1">
                        <a:lnSpc>
                          <a:spcPts val="2500"/>
                        </a:lnSpc>
                        <a:spcBef>
                          <a:spcPts val="0"/>
                        </a:spcBef>
                        <a:spcAft>
                          <a:spcPts val="0"/>
                        </a:spcAft>
                        <a:buClrTx/>
                        <a:buSzTx/>
                        <a:buFontTx/>
                        <a:buNone/>
                        <a:tabLst/>
                        <a:defRPr/>
                      </a:pPr>
                      <a:r>
                        <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11.7</a:t>
                      </a:r>
                      <a:r>
                        <a:rPr lang="ja-JP" altLang="en-US"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点</a:t>
                      </a:r>
                      <a:endPar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6462" marR="33231" marT="36000" marB="36000" anchor="ctr">
                    <a:lnL w="381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lnSpc>
                          <a:spcPts val="2500"/>
                        </a:lnSpc>
                      </a:pPr>
                      <a:r>
                        <a:rPr lang="ja-JP" altLang="en-US"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阿倍野区役所は周辺に大阪市事務所（総務事務センター、職員人材開発センター）が所在していることに加え、複数の鉄道アクセスを有している</a:t>
                      </a:r>
                      <a:endPar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6462" marR="33231"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テキスト ボックス 6"/>
          <p:cNvSpPr txBox="1"/>
          <p:nvPr/>
        </p:nvSpPr>
        <p:spPr>
          <a:xfrm>
            <a:off x="-87560" y="260648"/>
            <a:ext cx="5217337" cy="384721"/>
          </a:xfrm>
          <a:prstGeom prst="rect">
            <a:avLst/>
          </a:prstGeom>
          <a:noFill/>
        </p:spPr>
        <p:txBody>
          <a:bodyPr wrap="square" rtlCol="0">
            <a:spAutoFit/>
          </a:bodyPr>
          <a:lstStyle/>
          <a:p>
            <a:r>
              <a:rPr lang="ja-JP" altLang="en-US" sz="1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（３）選定結果</a:t>
            </a:r>
          </a:p>
        </p:txBody>
      </p:sp>
      <p:graphicFrame>
        <p:nvGraphicFramePr>
          <p:cNvPr id="8" name="表 7"/>
          <p:cNvGraphicFramePr>
            <a:graphicFrameLocks noGrp="1"/>
          </p:cNvGraphicFramePr>
          <p:nvPr>
            <p:extLst/>
          </p:nvPr>
        </p:nvGraphicFramePr>
        <p:xfrm>
          <a:off x="111368" y="692696"/>
          <a:ext cx="9648000" cy="1255675"/>
        </p:xfrm>
        <a:graphic>
          <a:graphicData uri="http://schemas.openxmlformats.org/drawingml/2006/table">
            <a:tbl>
              <a:tblPr firstRow="1">
                <a:tableStyleId>{616DA210-FB5B-4158-B5E0-FEB733F419BA}</a:tableStyleId>
              </a:tblPr>
              <a:tblGrid>
                <a:gridCol w="972000"/>
                <a:gridCol w="1332000"/>
                <a:gridCol w="7344000"/>
              </a:tblGrid>
              <a:tr h="499675">
                <a:tc>
                  <a:txBody>
                    <a:bodyPr/>
                    <a:lstStyle/>
                    <a:p>
                      <a:pPr algn="ctr"/>
                      <a:r>
                        <a:rPr kumimoji="1" lang="ja-JP" altLang="en-US" sz="1400" dirty="0" smtClean="0">
                          <a:latin typeface="Meiryo UI" panose="020B0604030504040204" pitchFamily="50" charset="-128"/>
                          <a:ea typeface="Meiryo UI" panose="020B0604030504040204" pitchFamily="50" charset="-128"/>
                        </a:rPr>
                        <a:t>特別区名</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baseline="0" dirty="0" smtClean="0">
                          <a:latin typeface="Meiryo UI" panose="020B0604030504040204" pitchFamily="50" charset="-128"/>
                          <a:ea typeface="Meiryo UI" panose="020B0604030504040204" pitchFamily="50" charset="-128"/>
                        </a:rPr>
                        <a:t>（ 仮 称 ）</a:t>
                      </a:r>
                      <a:endParaRPr kumimoji="1" lang="ja-JP" altLang="en-US" sz="1400" baseline="0" dirty="0">
                        <a:latin typeface="Meiryo UI" panose="020B0604030504040204" pitchFamily="50" charset="-128"/>
                        <a:ea typeface="Meiryo UI" panose="020B0604030504040204" pitchFamily="50" charset="-128"/>
                      </a:endParaRPr>
                    </a:p>
                  </a:txBody>
                  <a:tcPr marL="36005" marR="36005" marT="36003" marB="36003" anchor="ctr" anchorCtr="1">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a:r>
                        <a:rPr kumimoji="1" lang="ja-JP" altLang="en-US" sz="1600" b="1" dirty="0" smtClean="0">
                          <a:latin typeface="Meiryo UI" panose="020B0604030504040204" pitchFamily="50" charset="-128"/>
                          <a:ea typeface="Meiryo UI" panose="020B0604030504040204" pitchFamily="50" charset="-128"/>
                        </a:rPr>
                        <a:t>選定庁舎</a:t>
                      </a:r>
                      <a:endParaRPr kumimoji="1" lang="ja-JP" altLang="en-US" sz="1600" b="1" dirty="0">
                        <a:latin typeface="Meiryo UI" panose="020B0604030504040204" pitchFamily="50" charset="-128"/>
                        <a:ea typeface="Meiryo UI" panose="020B0604030504040204" pitchFamily="50" charset="-128"/>
                      </a:endParaRPr>
                    </a:p>
                  </a:txBody>
                  <a:tcPr marL="36005" marR="36005" marT="36003" marB="36003"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latin typeface="Meiryo UI" panose="020B0604030504040204" pitchFamily="50" charset="-128"/>
                          <a:ea typeface="Meiryo UI" panose="020B0604030504040204" pitchFamily="50" charset="-128"/>
                        </a:rPr>
                        <a:t>選定理由</a:t>
                      </a:r>
                    </a:p>
                  </a:txBody>
                  <a:tcPr marL="36005" marR="36005" marT="36003" marB="36003" anchor="ctr" anchorCtr="1">
                    <a:lnL w="12700"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accent6">
                        <a:lumMod val="40000"/>
                        <a:lumOff val="60000"/>
                      </a:schemeClr>
                    </a:solidFill>
                  </a:tcPr>
                </a:tc>
              </a:tr>
              <a:tr h="756000">
                <a:tc>
                  <a:txBody>
                    <a:bodyPr/>
                    <a:lstStyle/>
                    <a:p>
                      <a:pPr algn="l"/>
                      <a:r>
                        <a:rPr kumimoji="1" lang="ja-JP" altLang="en-US" sz="1600" b="1" dirty="0" smtClean="0">
                          <a:latin typeface="Meiryo UI" panose="020B0604030504040204" pitchFamily="50" charset="-128"/>
                          <a:ea typeface="Meiryo UI" panose="020B0604030504040204" pitchFamily="50" charset="-128"/>
                        </a:rPr>
                        <a:t>第二区</a:t>
                      </a:r>
                      <a:endParaRPr kumimoji="1" lang="ja-JP" altLang="en-US" sz="1600" b="1" dirty="0">
                        <a:latin typeface="Meiryo UI" panose="020B0604030504040204" pitchFamily="50" charset="-128"/>
                        <a:ea typeface="Meiryo UI" panose="020B0604030504040204" pitchFamily="50" charset="-128"/>
                      </a:endParaRPr>
                    </a:p>
                  </a:txBody>
                  <a:tcPr marL="91453" marR="91453" marT="45724" marB="45724" anchor="ctr" anchorCtr="1">
                    <a:lnT w="28575"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大阪市本庁舎</a:t>
                      </a:r>
                    </a:p>
                  </a:txBody>
                  <a:tcPr marL="66462" marR="33231" marT="36000" marB="36000" anchor="ctr">
                    <a:lnT w="28575" cap="flat" cmpd="sng" algn="ctr">
                      <a:solidFill>
                        <a:schemeClr val="tx1"/>
                      </a:solidFill>
                      <a:prstDash val="solid"/>
                      <a:round/>
                      <a:headEnd type="none" w="med" len="med"/>
                      <a:tailEnd type="none" w="med" len="med"/>
                    </a:lnT>
                    <a:noFill/>
                  </a:tcPr>
                </a:tc>
                <a:tc>
                  <a:txBody>
                    <a:bodyPr/>
                    <a:lstStyle/>
                    <a:p>
                      <a:pPr marL="0" marR="0" indent="0" algn="l" defTabSz="914400" rtl="0" eaLnBrk="1" fontAlgn="ctr" latinLnBrk="0" hangingPunct="1">
                        <a:lnSpc>
                          <a:spcPts val="2500"/>
                        </a:lnSpc>
                        <a:spcBef>
                          <a:spcPts val="0"/>
                        </a:spcBef>
                        <a:spcAft>
                          <a:spcPts val="0"/>
                        </a:spcAft>
                        <a:buClrTx/>
                        <a:buSzTx/>
                        <a:buFontTx/>
                        <a:buNone/>
                        <a:tabLst/>
                        <a:defRPr/>
                      </a:pPr>
                      <a:r>
                        <a:rPr lang="ja-JP" altLang="en-US"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大阪市本庁舎は行政機能の集約が可能</a:t>
                      </a:r>
                      <a:endPar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ts val="2500"/>
                        </a:lnSpc>
                        <a:spcBef>
                          <a:spcPts val="0"/>
                        </a:spcBef>
                        <a:spcAft>
                          <a:spcPts val="0"/>
                        </a:spcAft>
                        <a:buClrTx/>
                        <a:buSzTx/>
                        <a:buFontTx/>
                        <a:buNone/>
                        <a:tabLst/>
                        <a:defRPr/>
                      </a:pPr>
                      <a:r>
                        <a:rPr lang="ja-JP" altLang="en-US"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また、都心部にあり複数の鉄道アクセスを有する</a:t>
                      </a:r>
                      <a:endParaRPr lang="en-US" altLang="ja-JP" sz="16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6462" marR="33231" marT="36000" marB="36000">
                    <a:lnT w="28575" cap="flat" cmpd="sng" algn="ctr">
                      <a:solidFill>
                        <a:schemeClr val="tx1"/>
                      </a:solidFill>
                      <a:prstDash val="solid"/>
                      <a:round/>
                      <a:headEnd type="none" w="med" len="med"/>
                      <a:tailEnd type="none" w="med" len="med"/>
                    </a:lnT>
                    <a:lnBlToTr w="12700" cap="flat" cmpd="sng" algn="ctr">
                      <a:noFill/>
                      <a:prstDash val="solid"/>
                      <a:round/>
                      <a:headEnd type="none" w="med" len="med"/>
                      <a:tailEnd type="none" w="med" len="med"/>
                    </a:lnBlToTr>
                    <a:noFill/>
                  </a:tcPr>
                </a:tc>
              </a:tr>
            </a:tbl>
          </a:graphicData>
        </a:graphic>
      </p:graphicFrame>
      <p:sp>
        <p:nvSpPr>
          <p:cNvPr id="13" name="正方形/長方形 12"/>
          <p:cNvSpPr>
            <a:spLocks noChangeArrowheads="1"/>
          </p:cNvSpPr>
          <p:nvPr/>
        </p:nvSpPr>
        <p:spPr bwMode="auto">
          <a:xfrm>
            <a:off x="8861425" y="6604000"/>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庁舎</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３</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7108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bwMode="auto">
          <a:xfrm>
            <a:off x="0" y="1133872"/>
            <a:ext cx="990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3600" dirty="0" smtClean="0"/>
              <a:t>≪ 資　料 ≫</a:t>
            </a:r>
            <a:endParaRPr lang="ja-JP" altLang="en-US" sz="3600" dirty="0"/>
          </a:p>
        </p:txBody>
      </p:sp>
      <p:sp>
        <p:nvSpPr>
          <p:cNvPr id="13" name="正方形/長方形 12"/>
          <p:cNvSpPr/>
          <p:nvPr/>
        </p:nvSpPr>
        <p:spPr>
          <a:xfrm>
            <a:off x="1856656" y="2348881"/>
            <a:ext cx="6408712" cy="2880319"/>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600"/>
              </a:lnSpc>
              <a:spcBef>
                <a:spcPts val="600"/>
              </a:spcBef>
            </a:pPr>
            <a:r>
              <a:rPr lang="ja-JP" altLang="en-US" sz="2000" kern="0" dirty="0" smtClean="0">
                <a:solidFill>
                  <a:prstClr val="black"/>
                </a:solidFill>
                <a:latin typeface="Meiryo UI" pitchFamily="50" charset="-128"/>
                <a:ea typeface="Meiryo UI" pitchFamily="50" charset="-128"/>
                <a:cs typeface="Meiryo UI" pitchFamily="50" charset="-128"/>
              </a:rPr>
              <a:t>　 １　 特別</a:t>
            </a:r>
            <a:r>
              <a:rPr lang="ja-JP" altLang="en-US" sz="2000" kern="0" dirty="0">
                <a:solidFill>
                  <a:prstClr val="black"/>
                </a:solidFill>
                <a:latin typeface="Meiryo UI" pitchFamily="50" charset="-128"/>
                <a:ea typeface="Meiryo UI" pitchFamily="50" charset="-128"/>
                <a:cs typeface="Meiryo UI" pitchFamily="50" charset="-128"/>
              </a:rPr>
              <a:t>区</a:t>
            </a:r>
            <a:r>
              <a:rPr lang="ja-JP" altLang="en-US" sz="2000" kern="0" dirty="0" smtClean="0">
                <a:solidFill>
                  <a:prstClr val="black"/>
                </a:solidFill>
                <a:latin typeface="Meiryo UI" pitchFamily="50" charset="-128"/>
                <a:ea typeface="Meiryo UI" pitchFamily="50" charset="-128"/>
                <a:cs typeface="Meiryo UI" pitchFamily="50" charset="-128"/>
              </a:rPr>
              <a:t>の名称</a:t>
            </a:r>
            <a:endParaRPr lang="en-US" altLang="ja-JP" sz="2000" kern="0" dirty="0" smtClean="0">
              <a:solidFill>
                <a:prstClr val="black"/>
              </a:solidFill>
              <a:latin typeface="Meiryo UI" pitchFamily="50" charset="-128"/>
              <a:ea typeface="Meiryo UI" pitchFamily="50" charset="-128"/>
              <a:cs typeface="Meiryo UI" pitchFamily="50" charset="-128"/>
            </a:endParaRPr>
          </a:p>
          <a:p>
            <a:pPr>
              <a:lnSpc>
                <a:spcPts val="2600"/>
              </a:lnSpc>
              <a:spcBef>
                <a:spcPts val="600"/>
              </a:spcBef>
            </a:pPr>
            <a:endParaRPr lang="en-US" altLang="ja-JP" sz="2000" kern="0" dirty="0" smtClean="0">
              <a:solidFill>
                <a:prstClr val="black"/>
              </a:solidFill>
              <a:latin typeface="Meiryo UI" pitchFamily="50" charset="-128"/>
              <a:ea typeface="Meiryo UI" pitchFamily="50" charset="-128"/>
              <a:cs typeface="Meiryo UI" pitchFamily="50" charset="-128"/>
            </a:endParaRPr>
          </a:p>
          <a:p>
            <a:pPr>
              <a:lnSpc>
                <a:spcPts val="2600"/>
              </a:lnSpc>
              <a:spcBef>
                <a:spcPts val="600"/>
              </a:spcBef>
            </a:pPr>
            <a:r>
              <a:rPr lang="ja-JP" altLang="en-US" sz="2000" kern="0" dirty="0" smtClean="0">
                <a:solidFill>
                  <a:prstClr val="black"/>
                </a:solidFill>
                <a:latin typeface="Meiryo UI" pitchFamily="50" charset="-128"/>
                <a:ea typeface="Meiryo UI" pitchFamily="50" charset="-128"/>
                <a:cs typeface="Meiryo UI" pitchFamily="50" charset="-128"/>
              </a:rPr>
              <a:t>　 ２</a:t>
            </a:r>
            <a:r>
              <a:rPr lang="ja-JP" altLang="en-US" sz="2000" kern="0" dirty="0">
                <a:solidFill>
                  <a:prstClr val="black"/>
                </a:solidFill>
                <a:latin typeface="Meiryo UI" pitchFamily="50" charset="-128"/>
                <a:ea typeface="Meiryo UI" pitchFamily="50" charset="-128"/>
                <a:cs typeface="Meiryo UI" pitchFamily="50" charset="-128"/>
              </a:rPr>
              <a:t>　</a:t>
            </a:r>
            <a:r>
              <a:rPr lang="ja-JP" altLang="en-US" sz="2000" kern="0" dirty="0" smtClean="0">
                <a:solidFill>
                  <a:prstClr val="black"/>
                </a:solidFill>
                <a:latin typeface="Meiryo UI" pitchFamily="50" charset="-128"/>
                <a:ea typeface="Meiryo UI" pitchFamily="50" charset="-128"/>
                <a:cs typeface="Meiryo UI" pitchFamily="50" charset="-128"/>
              </a:rPr>
              <a:t> </a:t>
            </a:r>
            <a:r>
              <a:rPr lang="ja-JP" altLang="en-US" sz="2000" dirty="0" smtClean="0">
                <a:solidFill>
                  <a:prstClr val="black"/>
                </a:solidFill>
                <a:latin typeface="Meiryo UI" pitchFamily="50" charset="-128"/>
                <a:ea typeface="Meiryo UI" pitchFamily="50" charset="-128"/>
                <a:cs typeface="Meiryo UI" pitchFamily="50" charset="-128"/>
              </a:rPr>
              <a:t>特別</a:t>
            </a:r>
            <a:r>
              <a:rPr lang="ja-JP" altLang="en-US" sz="2000" dirty="0">
                <a:solidFill>
                  <a:prstClr val="black"/>
                </a:solidFill>
                <a:latin typeface="Meiryo UI" pitchFamily="50" charset="-128"/>
                <a:ea typeface="Meiryo UI" pitchFamily="50" charset="-128"/>
                <a:cs typeface="Meiryo UI" pitchFamily="50" charset="-128"/>
              </a:rPr>
              <a:t>区本庁舎の</a:t>
            </a:r>
            <a:r>
              <a:rPr lang="ja-JP" altLang="en-US" sz="2000" dirty="0" smtClean="0">
                <a:solidFill>
                  <a:prstClr val="black"/>
                </a:solidFill>
                <a:latin typeface="Meiryo UI" pitchFamily="50" charset="-128"/>
                <a:ea typeface="Meiryo UI" pitchFamily="50" charset="-128"/>
                <a:cs typeface="Meiryo UI" pitchFamily="50" charset="-128"/>
              </a:rPr>
              <a:t>位置</a:t>
            </a:r>
            <a:endParaRPr lang="en-US" altLang="ja-JP" sz="2000" dirty="0" smtClean="0">
              <a:solidFill>
                <a:prstClr val="black"/>
              </a:solidFill>
              <a:latin typeface="Meiryo UI" pitchFamily="50" charset="-128"/>
              <a:ea typeface="Meiryo UI" pitchFamily="50" charset="-128"/>
              <a:cs typeface="Meiryo UI" pitchFamily="50" charset="-128"/>
            </a:endParaRPr>
          </a:p>
          <a:p>
            <a:pPr>
              <a:lnSpc>
                <a:spcPts val="2600"/>
              </a:lnSpc>
              <a:spcBef>
                <a:spcPts val="600"/>
              </a:spcBef>
            </a:pPr>
            <a:endParaRPr lang="en-US" altLang="ja-JP" sz="2000" kern="0" dirty="0" smtClean="0">
              <a:solidFill>
                <a:prstClr val="black"/>
              </a:solidFill>
              <a:latin typeface="Meiryo UI" pitchFamily="50" charset="-128"/>
              <a:ea typeface="Meiryo UI" pitchFamily="50" charset="-128"/>
              <a:cs typeface="Meiryo UI" pitchFamily="50" charset="-128"/>
            </a:endParaRPr>
          </a:p>
          <a:p>
            <a:pPr>
              <a:lnSpc>
                <a:spcPts val="2600"/>
              </a:lnSpc>
              <a:spcBef>
                <a:spcPts val="600"/>
              </a:spcBef>
            </a:pPr>
            <a:r>
              <a:rPr lang="ja-JP" altLang="en-US" sz="2000" kern="0" dirty="0" smtClean="0">
                <a:solidFill>
                  <a:prstClr val="black"/>
                </a:solidFill>
                <a:latin typeface="Meiryo UI" pitchFamily="50" charset="-128"/>
                <a:ea typeface="Meiryo UI" pitchFamily="50" charset="-128"/>
                <a:cs typeface="Meiryo UI" pitchFamily="50" charset="-128"/>
              </a:rPr>
              <a:t>　 ３</a:t>
            </a:r>
            <a:r>
              <a:rPr lang="ja-JP" altLang="en-US" sz="2000" kern="0" dirty="0">
                <a:solidFill>
                  <a:prstClr val="black"/>
                </a:solidFill>
                <a:latin typeface="Meiryo UI" pitchFamily="50" charset="-128"/>
                <a:ea typeface="Meiryo UI" pitchFamily="50" charset="-128"/>
                <a:cs typeface="Meiryo UI" pitchFamily="50" charset="-128"/>
              </a:rPr>
              <a:t>　 </a:t>
            </a:r>
            <a:r>
              <a:rPr lang="ja-JP" altLang="en-US" sz="2000" kern="0" dirty="0" smtClean="0">
                <a:solidFill>
                  <a:prstClr val="black"/>
                </a:solidFill>
                <a:latin typeface="Meiryo UI" pitchFamily="50" charset="-128"/>
                <a:ea typeface="Meiryo UI" pitchFamily="50" charset="-128"/>
                <a:cs typeface="Meiryo UI" pitchFamily="50" charset="-128"/>
              </a:rPr>
              <a:t>区</a:t>
            </a:r>
            <a:r>
              <a:rPr lang="ja-JP" altLang="en-US" sz="2000" kern="0" dirty="0">
                <a:solidFill>
                  <a:prstClr val="black"/>
                </a:solidFill>
                <a:latin typeface="Meiryo UI" pitchFamily="50" charset="-128"/>
                <a:ea typeface="Meiryo UI" pitchFamily="50" charset="-128"/>
                <a:cs typeface="Meiryo UI" pitchFamily="50" charset="-128"/>
              </a:rPr>
              <a:t>議会議員の</a:t>
            </a:r>
            <a:r>
              <a:rPr lang="ja-JP" altLang="en-US" sz="2000" kern="0" dirty="0" smtClean="0">
                <a:solidFill>
                  <a:prstClr val="black"/>
                </a:solidFill>
                <a:latin typeface="Meiryo UI" pitchFamily="50" charset="-128"/>
                <a:ea typeface="Meiryo UI" pitchFamily="50" charset="-128"/>
                <a:cs typeface="Meiryo UI" pitchFamily="50" charset="-128"/>
              </a:rPr>
              <a:t>定数</a:t>
            </a:r>
            <a:endParaRPr lang="ja-JP" altLang="en-US" sz="2000" kern="0" dirty="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66902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正方形/長方形 71"/>
          <p:cNvSpPr/>
          <p:nvPr/>
        </p:nvSpPr>
        <p:spPr>
          <a:xfrm>
            <a:off x="0" y="2429"/>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　特別</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区本庁舎の位置</a:t>
            </a:r>
          </a:p>
        </p:txBody>
      </p:sp>
      <p:grpSp>
        <p:nvGrpSpPr>
          <p:cNvPr id="133" name="Group 9"/>
          <p:cNvGrpSpPr>
            <a:grpSpLocks/>
          </p:cNvGrpSpPr>
          <p:nvPr/>
        </p:nvGrpSpPr>
        <p:grpSpPr bwMode="auto">
          <a:xfrm>
            <a:off x="848544" y="1221434"/>
            <a:ext cx="4680520" cy="5159895"/>
            <a:chOff x="1" y="110"/>
            <a:chExt cx="6840" cy="6368"/>
          </a:xfrm>
        </p:grpSpPr>
        <p:grpSp>
          <p:nvGrpSpPr>
            <p:cNvPr id="138" name="Group 34"/>
            <p:cNvGrpSpPr>
              <a:grpSpLocks/>
            </p:cNvGrpSpPr>
            <p:nvPr/>
          </p:nvGrpSpPr>
          <p:grpSpPr bwMode="auto">
            <a:xfrm>
              <a:off x="1" y="110"/>
              <a:ext cx="6840" cy="6368"/>
              <a:chOff x="0" y="140"/>
              <a:chExt cx="7786" cy="7931"/>
            </a:xfrm>
          </p:grpSpPr>
          <p:sp>
            <p:nvSpPr>
              <p:cNvPr id="163" name="Freeform 58"/>
              <p:cNvSpPr>
                <a:spLocks/>
              </p:cNvSpPr>
              <p:nvPr/>
            </p:nvSpPr>
            <p:spPr bwMode="auto">
              <a:xfrm>
                <a:off x="3984" y="5319"/>
                <a:ext cx="1234" cy="1419"/>
              </a:xfrm>
              <a:custGeom>
                <a:avLst/>
                <a:gdLst>
                  <a:gd name="T0" fmla="*/ 1191 w 1234"/>
                  <a:gd name="T1" fmla="*/ 270 h 1419"/>
                  <a:gd name="T2" fmla="*/ 1135 w 1234"/>
                  <a:gd name="T3" fmla="*/ 397 h 1419"/>
                  <a:gd name="T4" fmla="*/ 1035 w 1234"/>
                  <a:gd name="T5" fmla="*/ 525 h 1419"/>
                  <a:gd name="T6" fmla="*/ 1021 w 1234"/>
                  <a:gd name="T7" fmla="*/ 695 h 1419"/>
                  <a:gd name="T8" fmla="*/ 1007 w 1234"/>
                  <a:gd name="T9" fmla="*/ 766 h 1419"/>
                  <a:gd name="T10" fmla="*/ 993 w 1234"/>
                  <a:gd name="T11" fmla="*/ 809 h 1419"/>
                  <a:gd name="T12" fmla="*/ 950 w 1234"/>
                  <a:gd name="T13" fmla="*/ 936 h 1419"/>
                  <a:gd name="T14" fmla="*/ 879 w 1234"/>
                  <a:gd name="T15" fmla="*/ 1107 h 1419"/>
                  <a:gd name="T16" fmla="*/ 837 w 1234"/>
                  <a:gd name="T17" fmla="*/ 1220 h 1419"/>
                  <a:gd name="T18" fmla="*/ 794 w 1234"/>
                  <a:gd name="T19" fmla="*/ 1334 h 1419"/>
                  <a:gd name="T20" fmla="*/ 752 w 1234"/>
                  <a:gd name="T21" fmla="*/ 1390 h 1419"/>
                  <a:gd name="T22" fmla="*/ 738 w 1234"/>
                  <a:gd name="T23" fmla="*/ 1419 h 1419"/>
                  <a:gd name="T24" fmla="*/ 539 w 1234"/>
                  <a:gd name="T25" fmla="*/ 1404 h 1419"/>
                  <a:gd name="T26" fmla="*/ 468 w 1234"/>
                  <a:gd name="T27" fmla="*/ 1390 h 1419"/>
                  <a:gd name="T28" fmla="*/ 454 w 1234"/>
                  <a:gd name="T29" fmla="*/ 1334 h 1419"/>
                  <a:gd name="T30" fmla="*/ 468 w 1234"/>
                  <a:gd name="T31" fmla="*/ 1305 h 1419"/>
                  <a:gd name="T32" fmla="*/ 468 w 1234"/>
                  <a:gd name="T33" fmla="*/ 1277 h 1419"/>
                  <a:gd name="T34" fmla="*/ 468 w 1234"/>
                  <a:gd name="T35" fmla="*/ 1206 h 1419"/>
                  <a:gd name="T36" fmla="*/ 426 w 1234"/>
                  <a:gd name="T37" fmla="*/ 1149 h 1419"/>
                  <a:gd name="T38" fmla="*/ 355 w 1234"/>
                  <a:gd name="T39" fmla="*/ 1121 h 1419"/>
                  <a:gd name="T40" fmla="*/ 170 w 1234"/>
                  <a:gd name="T41" fmla="*/ 1050 h 1419"/>
                  <a:gd name="T42" fmla="*/ 114 w 1234"/>
                  <a:gd name="T43" fmla="*/ 1050 h 1419"/>
                  <a:gd name="T44" fmla="*/ 29 w 1234"/>
                  <a:gd name="T45" fmla="*/ 1092 h 1419"/>
                  <a:gd name="T46" fmla="*/ 0 w 1234"/>
                  <a:gd name="T47" fmla="*/ 1092 h 1419"/>
                  <a:gd name="T48" fmla="*/ 14 w 1234"/>
                  <a:gd name="T49" fmla="*/ 1064 h 1419"/>
                  <a:gd name="T50" fmla="*/ 14 w 1234"/>
                  <a:gd name="T51" fmla="*/ 1050 h 1419"/>
                  <a:gd name="T52" fmla="*/ 29 w 1234"/>
                  <a:gd name="T53" fmla="*/ 1021 h 1419"/>
                  <a:gd name="T54" fmla="*/ 43 w 1234"/>
                  <a:gd name="T55" fmla="*/ 965 h 1419"/>
                  <a:gd name="T56" fmla="*/ 57 w 1234"/>
                  <a:gd name="T57" fmla="*/ 951 h 1419"/>
                  <a:gd name="T58" fmla="*/ 71 w 1234"/>
                  <a:gd name="T59" fmla="*/ 922 h 1419"/>
                  <a:gd name="T60" fmla="*/ 114 w 1234"/>
                  <a:gd name="T61" fmla="*/ 865 h 1419"/>
                  <a:gd name="T62" fmla="*/ 128 w 1234"/>
                  <a:gd name="T63" fmla="*/ 823 h 1419"/>
                  <a:gd name="T64" fmla="*/ 142 w 1234"/>
                  <a:gd name="T65" fmla="*/ 809 h 1419"/>
                  <a:gd name="T66" fmla="*/ 170 w 1234"/>
                  <a:gd name="T67" fmla="*/ 780 h 1419"/>
                  <a:gd name="T68" fmla="*/ 185 w 1234"/>
                  <a:gd name="T69" fmla="*/ 738 h 1419"/>
                  <a:gd name="T70" fmla="*/ 185 w 1234"/>
                  <a:gd name="T71" fmla="*/ 724 h 1419"/>
                  <a:gd name="T72" fmla="*/ 199 w 1234"/>
                  <a:gd name="T73" fmla="*/ 695 h 1419"/>
                  <a:gd name="T74" fmla="*/ 213 w 1234"/>
                  <a:gd name="T75" fmla="*/ 681 h 1419"/>
                  <a:gd name="T76" fmla="*/ 227 w 1234"/>
                  <a:gd name="T77" fmla="*/ 639 h 1419"/>
                  <a:gd name="T78" fmla="*/ 241 w 1234"/>
                  <a:gd name="T79" fmla="*/ 610 h 1419"/>
                  <a:gd name="T80" fmla="*/ 255 w 1234"/>
                  <a:gd name="T81" fmla="*/ 553 h 1419"/>
                  <a:gd name="T82" fmla="*/ 270 w 1234"/>
                  <a:gd name="T83" fmla="*/ 525 h 1419"/>
                  <a:gd name="T84" fmla="*/ 298 w 1234"/>
                  <a:gd name="T85" fmla="*/ 482 h 1419"/>
                  <a:gd name="T86" fmla="*/ 312 w 1234"/>
                  <a:gd name="T87" fmla="*/ 454 h 1419"/>
                  <a:gd name="T88" fmla="*/ 355 w 1234"/>
                  <a:gd name="T89" fmla="*/ 383 h 1419"/>
                  <a:gd name="T90" fmla="*/ 397 w 1234"/>
                  <a:gd name="T91" fmla="*/ 270 h 1419"/>
                  <a:gd name="T92" fmla="*/ 411 w 1234"/>
                  <a:gd name="T93" fmla="*/ 227 h 1419"/>
                  <a:gd name="T94" fmla="*/ 426 w 1234"/>
                  <a:gd name="T95" fmla="*/ 185 h 1419"/>
                  <a:gd name="T96" fmla="*/ 440 w 1234"/>
                  <a:gd name="T97" fmla="*/ 142 h 1419"/>
                  <a:gd name="T98" fmla="*/ 454 w 1234"/>
                  <a:gd name="T99" fmla="*/ 114 h 1419"/>
                  <a:gd name="T100" fmla="*/ 468 w 1234"/>
                  <a:gd name="T101" fmla="*/ 71 h 1419"/>
                  <a:gd name="T102" fmla="*/ 482 w 1234"/>
                  <a:gd name="T103" fmla="*/ 14 h 1419"/>
                  <a:gd name="T104" fmla="*/ 497 w 1234"/>
                  <a:gd name="T105" fmla="*/ 14 h 1419"/>
                  <a:gd name="T106" fmla="*/ 525 w 1234"/>
                  <a:gd name="T107" fmla="*/ 29 h 1419"/>
                  <a:gd name="T108" fmla="*/ 610 w 1234"/>
                  <a:gd name="T109" fmla="*/ 57 h 1419"/>
                  <a:gd name="T110" fmla="*/ 794 w 1234"/>
                  <a:gd name="T111" fmla="*/ 114 h 1419"/>
                  <a:gd name="T112" fmla="*/ 837 w 1234"/>
                  <a:gd name="T113" fmla="*/ 114 h 1419"/>
                  <a:gd name="T114" fmla="*/ 879 w 1234"/>
                  <a:gd name="T115" fmla="*/ 114 h 1419"/>
                  <a:gd name="T116" fmla="*/ 922 w 1234"/>
                  <a:gd name="T117" fmla="*/ 99 h 1419"/>
                  <a:gd name="T118" fmla="*/ 965 w 1234"/>
                  <a:gd name="T119" fmla="*/ 85 h 1419"/>
                  <a:gd name="T120" fmla="*/ 993 w 1234"/>
                  <a:gd name="T121" fmla="*/ 71 h 1419"/>
                  <a:gd name="T122" fmla="*/ 1021 w 1234"/>
                  <a:gd name="T123" fmla="*/ 29 h 1419"/>
                  <a:gd name="T124" fmla="*/ 1078 w 1234"/>
                  <a:gd name="T125" fmla="*/ 43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64" name="Freeform 57"/>
              <p:cNvSpPr>
                <a:spLocks/>
              </p:cNvSpPr>
              <p:nvPr/>
            </p:nvSpPr>
            <p:spPr bwMode="auto">
              <a:xfrm>
                <a:off x="5106" y="1133"/>
                <a:ext cx="1531" cy="1546"/>
              </a:xfrm>
              <a:custGeom>
                <a:avLst/>
                <a:gdLst>
                  <a:gd name="T0" fmla="*/ 1276 w 1531"/>
                  <a:gd name="T1" fmla="*/ 241 h 1546"/>
                  <a:gd name="T2" fmla="*/ 1290 w 1531"/>
                  <a:gd name="T3" fmla="*/ 284 h 1546"/>
                  <a:gd name="T4" fmla="*/ 1290 w 1531"/>
                  <a:gd name="T5" fmla="*/ 326 h 1546"/>
                  <a:gd name="T6" fmla="*/ 1290 w 1531"/>
                  <a:gd name="T7" fmla="*/ 355 h 1546"/>
                  <a:gd name="T8" fmla="*/ 1262 w 1531"/>
                  <a:gd name="T9" fmla="*/ 411 h 1546"/>
                  <a:gd name="T10" fmla="*/ 1191 w 1531"/>
                  <a:gd name="T11" fmla="*/ 468 h 1546"/>
                  <a:gd name="T12" fmla="*/ 1134 w 1531"/>
                  <a:gd name="T13" fmla="*/ 511 h 1546"/>
                  <a:gd name="T14" fmla="*/ 1106 w 1531"/>
                  <a:gd name="T15" fmla="*/ 525 h 1546"/>
                  <a:gd name="T16" fmla="*/ 1063 w 1531"/>
                  <a:gd name="T17" fmla="*/ 553 h 1546"/>
                  <a:gd name="T18" fmla="*/ 1007 w 1531"/>
                  <a:gd name="T19" fmla="*/ 596 h 1546"/>
                  <a:gd name="T20" fmla="*/ 1035 w 1531"/>
                  <a:gd name="T21" fmla="*/ 652 h 1546"/>
                  <a:gd name="T22" fmla="*/ 1049 w 1531"/>
                  <a:gd name="T23" fmla="*/ 709 h 1546"/>
                  <a:gd name="T24" fmla="*/ 1063 w 1531"/>
                  <a:gd name="T25" fmla="*/ 837 h 1546"/>
                  <a:gd name="T26" fmla="*/ 1077 w 1531"/>
                  <a:gd name="T27" fmla="*/ 950 h 1546"/>
                  <a:gd name="T28" fmla="*/ 1163 w 1531"/>
                  <a:gd name="T29" fmla="*/ 936 h 1546"/>
                  <a:gd name="T30" fmla="*/ 1233 w 1531"/>
                  <a:gd name="T31" fmla="*/ 908 h 1546"/>
                  <a:gd name="T32" fmla="*/ 1276 w 1531"/>
                  <a:gd name="T33" fmla="*/ 936 h 1546"/>
                  <a:gd name="T34" fmla="*/ 1319 w 1531"/>
                  <a:gd name="T35" fmla="*/ 950 h 1546"/>
                  <a:gd name="T36" fmla="*/ 1361 w 1531"/>
                  <a:gd name="T37" fmla="*/ 950 h 1546"/>
                  <a:gd name="T38" fmla="*/ 1418 w 1531"/>
                  <a:gd name="T39" fmla="*/ 1007 h 1546"/>
                  <a:gd name="T40" fmla="*/ 1432 w 1531"/>
                  <a:gd name="T41" fmla="*/ 1035 h 1546"/>
                  <a:gd name="T42" fmla="*/ 1446 w 1531"/>
                  <a:gd name="T43" fmla="*/ 1064 h 1546"/>
                  <a:gd name="T44" fmla="*/ 1446 w 1531"/>
                  <a:gd name="T45" fmla="*/ 1092 h 1546"/>
                  <a:gd name="T46" fmla="*/ 1460 w 1531"/>
                  <a:gd name="T47" fmla="*/ 1177 h 1546"/>
                  <a:gd name="T48" fmla="*/ 1517 w 1531"/>
                  <a:gd name="T49" fmla="*/ 1234 h 1546"/>
                  <a:gd name="T50" fmla="*/ 1489 w 1531"/>
                  <a:gd name="T51" fmla="*/ 1291 h 1546"/>
                  <a:gd name="T52" fmla="*/ 1347 w 1531"/>
                  <a:gd name="T53" fmla="*/ 1277 h 1546"/>
                  <a:gd name="T54" fmla="*/ 1361 w 1531"/>
                  <a:gd name="T55" fmla="*/ 1390 h 1546"/>
                  <a:gd name="T56" fmla="*/ 1106 w 1531"/>
                  <a:gd name="T57" fmla="*/ 1376 h 1546"/>
                  <a:gd name="T58" fmla="*/ 978 w 1531"/>
                  <a:gd name="T59" fmla="*/ 1376 h 1546"/>
                  <a:gd name="T60" fmla="*/ 794 w 1531"/>
                  <a:gd name="T61" fmla="*/ 1376 h 1546"/>
                  <a:gd name="T62" fmla="*/ 680 w 1531"/>
                  <a:gd name="T63" fmla="*/ 1404 h 1546"/>
                  <a:gd name="T64" fmla="*/ 538 w 1531"/>
                  <a:gd name="T65" fmla="*/ 1546 h 1546"/>
                  <a:gd name="T66" fmla="*/ 482 w 1531"/>
                  <a:gd name="T67" fmla="*/ 1447 h 1546"/>
                  <a:gd name="T68" fmla="*/ 425 w 1531"/>
                  <a:gd name="T69" fmla="*/ 1376 h 1546"/>
                  <a:gd name="T70" fmla="*/ 354 w 1531"/>
                  <a:gd name="T71" fmla="*/ 1262 h 1546"/>
                  <a:gd name="T72" fmla="*/ 312 w 1531"/>
                  <a:gd name="T73" fmla="*/ 1206 h 1546"/>
                  <a:gd name="T74" fmla="*/ 241 w 1531"/>
                  <a:gd name="T75" fmla="*/ 1106 h 1546"/>
                  <a:gd name="T76" fmla="*/ 212 w 1531"/>
                  <a:gd name="T77" fmla="*/ 1064 h 1546"/>
                  <a:gd name="T78" fmla="*/ 198 w 1531"/>
                  <a:gd name="T79" fmla="*/ 1021 h 1546"/>
                  <a:gd name="T80" fmla="*/ 156 w 1531"/>
                  <a:gd name="T81" fmla="*/ 950 h 1546"/>
                  <a:gd name="T82" fmla="*/ 127 w 1531"/>
                  <a:gd name="T83" fmla="*/ 879 h 1546"/>
                  <a:gd name="T84" fmla="*/ 70 w 1531"/>
                  <a:gd name="T85" fmla="*/ 752 h 1546"/>
                  <a:gd name="T86" fmla="*/ 28 w 1531"/>
                  <a:gd name="T87" fmla="*/ 638 h 1546"/>
                  <a:gd name="T88" fmla="*/ 42 w 1531"/>
                  <a:gd name="T89" fmla="*/ 553 h 1546"/>
                  <a:gd name="T90" fmla="*/ 170 w 1531"/>
                  <a:gd name="T91" fmla="*/ 567 h 1546"/>
                  <a:gd name="T92" fmla="*/ 354 w 1531"/>
                  <a:gd name="T93" fmla="*/ 581 h 1546"/>
                  <a:gd name="T94" fmla="*/ 425 w 1531"/>
                  <a:gd name="T95" fmla="*/ 581 h 1546"/>
                  <a:gd name="T96" fmla="*/ 538 w 1531"/>
                  <a:gd name="T97" fmla="*/ 567 h 1546"/>
                  <a:gd name="T98" fmla="*/ 694 w 1531"/>
                  <a:gd name="T99" fmla="*/ 539 h 1546"/>
                  <a:gd name="T100" fmla="*/ 836 w 1531"/>
                  <a:gd name="T101" fmla="*/ 482 h 1546"/>
                  <a:gd name="T102" fmla="*/ 936 w 1531"/>
                  <a:gd name="T103" fmla="*/ 425 h 1546"/>
                  <a:gd name="T104" fmla="*/ 1063 w 1531"/>
                  <a:gd name="T105" fmla="*/ 312 h 1546"/>
                  <a:gd name="T106" fmla="*/ 1106 w 1531"/>
                  <a:gd name="T107" fmla="*/ 170 h 1546"/>
                  <a:gd name="T108" fmla="*/ 1106 w 1531"/>
                  <a:gd name="T109" fmla="*/ 14 h 1546"/>
                  <a:gd name="T110" fmla="*/ 1163 w 1531"/>
                  <a:gd name="T111" fmla="*/ 71 h 1546"/>
                  <a:gd name="T112" fmla="*/ 1205 w 1531"/>
                  <a:gd name="T113" fmla="*/ 113 h 1546"/>
                  <a:gd name="T114" fmla="*/ 1233 w 1531"/>
                  <a:gd name="T115" fmla="*/ 142 h 1546"/>
                  <a:gd name="T116" fmla="*/ 1248 w 1531"/>
                  <a:gd name="T117" fmla="*/ 170 h 1546"/>
                  <a:gd name="T118" fmla="*/ 1262 w 1531"/>
                  <a:gd name="T119" fmla="*/ 199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65" name="Freeform 56"/>
              <p:cNvSpPr>
                <a:spLocks/>
              </p:cNvSpPr>
              <p:nvPr/>
            </p:nvSpPr>
            <p:spPr bwMode="auto">
              <a:xfrm>
                <a:off x="1263" y="4014"/>
                <a:ext cx="1970" cy="1547"/>
              </a:xfrm>
              <a:custGeom>
                <a:avLst/>
                <a:gdLst>
                  <a:gd name="T0" fmla="*/ 1921 w 1972"/>
                  <a:gd name="T1" fmla="*/ 482 h 1546"/>
                  <a:gd name="T2" fmla="*/ 1921 w 1972"/>
                  <a:gd name="T3" fmla="*/ 482 h 1546"/>
                  <a:gd name="T4" fmla="*/ 1864 w 1972"/>
                  <a:gd name="T5" fmla="*/ 511 h 1546"/>
                  <a:gd name="T6" fmla="*/ 1808 w 1972"/>
                  <a:gd name="T7" fmla="*/ 553 h 1546"/>
                  <a:gd name="T8" fmla="*/ 1765 w 1972"/>
                  <a:gd name="T9" fmla="*/ 610 h 1546"/>
                  <a:gd name="T10" fmla="*/ 1737 w 1972"/>
                  <a:gd name="T11" fmla="*/ 639 h 1546"/>
                  <a:gd name="T12" fmla="*/ 1666 w 1972"/>
                  <a:gd name="T13" fmla="*/ 709 h 1546"/>
                  <a:gd name="T14" fmla="*/ 1652 w 1972"/>
                  <a:gd name="T15" fmla="*/ 724 h 1546"/>
                  <a:gd name="T16" fmla="*/ 1623 w 1972"/>
                  <a:gd name="T17" fmla="*/ 766 h 1546"/>
                  <a:gd name="T18" fmla="*/ 1566 w 1972"/>
                  <a:gd name="T19" fmla="*/ 855 h 1546"/>
                  <a:gd name="T20" fmla="*/ 1538 w 1972"/>
                  <a:gd name="T21" fmla="*/ 912 h 1546"/>
                  <a:gd name="T22" fmla="*/ 1471 w 1972"/>
                  <a:gd name="T23" fmla="*/ 997 h 1546"/>
                  <a:gd name="T24" fmla="*/ 1429 w 1972"/>
                  <a:gd name="T25" fmla="*/ 1068 h 1546"/>
                  <a:gd name="T26" fmla="*/ 1400 w 1972"/>
                  <a:gd name="T27" fmla="*/ 1125 h 1546"/>
                  <a:gd name="T28" fmla="*/ 1344 w 1972"/>
                  <a:gd name="T29" fmla="*/ 1224 h 1546"/>
                  <a:gd name="T30" fmla="*/ 1131 w 1972"/>
                  <a:gd name="T31" fmla="*/ 1380 h 1546"/>
                  <a:gd name="T32" fmla="*/ 720 w 1972"/>
                  <a:gd name="T33" fmla="*/ 1550 h 1546"/>
                  <a:gd name="T34" fmla="*/ 592 w 1972"/>
                  <a:gd name="T35" fmla="*/ 1494 h 1546"/>
                  <a:gd name="T36" fmla="*/ 298 w 1972"/>
                  <a:gd name="T37" fmla="*/ 1380 h 1546"/>
                  <a:gd name="T38" fmla="*/ 99 w 1972"/>
                  <a:gd name="T39" fmla="*/ 1281 h 1546"/>
                  <a:gd name="T40" fmla="*/ 185 w 1972"/>
                  <a:gd name="T41" fmla="*/ 969 h 1546"/>
                  <a:gd name="T42" fmla="*/ 326 w 1972"/>
                  <a:gd name="T43" fmla="*/ 869 h 1546"/>
                  <a:gd name="T44" fmla="*/ 369 w 1972"/>
                  <a:gd name="T45" fmla="*/ 841 h 1546"/>
                  <a:gd name="T46" fmla="*/ 411 w 1972"/>
                  <a:gd name="T47" fmla="*/ 813 h 1546"/>
                  <a:gd name="T48" fmla="*/ 440 w 1972"/>
                  <a:gd name="T49" fmla="*/ 799 h 1546"/>
                  <a:gd name="T50" fmla="*/ 440 w 1972"/>
                  <a:gd name="T51" fmla="*/ 799 h 1546"/>
                  <a:gd name="T52" fmla="*/ 482 w 1972"/>
                  <a:gd name="T53" fmla="*/ 766 h 1546"/>
                  <a:gd name="T54" fmla="*/ 549 w 1972"/>
                  <a:gd name="T55" fmla="*/ 738 h 1546"/>
                  <a:gd name="T56" fmla="*/ 563 w 1972"/>
                  <a:gd name="T57" fmla="*/ 724 h 1546"/>
                  <a:gd name="T58" fmla="*/ 620 w 1972"/>
                  <a:gd name="T59" fmla="*/ 695 h 1546"/>
                  <a:gd name="T60" fmla="*/ 634 w 1972"/>
                  <a:gd name="T61" fmla="*/ 695 h 1546"/>
                  <a:gd name="T62" fmla="*/ 677 w 1972"/>
                  <a:gd name="T63" fmla="*/ 681 h 1546"/>
                  <a:gd name="T64" fmla="*/ 691 w 1972"/>
                  <a:gd name="T65" fmla="*/ 681 h 1546"/>
                  <a:gd name="T66" fmla="*/ 705 w 1972"/>
                  <a:gd name="T67" fmla="*/ 667 h 1546"/>
                  <a:gd name="T68" fmla="*/ 720 w 1972"/>
                  <a:gd name="T69" fmla="*/ 639 h 1546"/>
                  <a:gd name="T70" fmla="*/ 762 w 1972"/>
                  <a:gd name="T71" fmla="*/ 582 h 1546"/>
                  <a:gd name="T72" fmla="*/ 876 w 1972"/>
                  <a:gd name="T73" fmla="*/ 369 h 1546"/>
                  <a:gd name="T74" fmla="*/ 918 w 1972"/>
                  <a:gd name="T75" fmla="*/ 298 h 1546"/>
                  <a:gd name="T76" fmla="*/ 946 w 1972"/>
                  <a:gd name="T77" fmla="*/ 284 h 1546"/>
                  <a:gd name="T78" fmla="*/ 975 w 1972"/>
                  <a:gd name="T79" fmla="*/ 256 h 1546"/>
                  <a:gd name="T80" fmla="*/ 1102 w 1972"/>
                  <a:gd name="T81" fmla="*/ 170 h 1546"/>
                  <a:gd name="T82" fmla="*/ 1173 w 1972"/>
                  <a:gd name="T83" fmla="*/ 114 h 1546"/>
                  <a:gd name="T84" fmla="*/ 1301 w 1972"/>
                  <a:gd name="T85" fmla="*/ 85 h 1546"/>
                  <a:gd name="T86" fmla="*/ 1344 w 1972"/>
                  <a:gd name="T87" fmla="*/ 71 h 1546"/>
                  <a:gd name="T88" fmla="*/ 1496 w 1972"/>
                  <a:gd name="T89" fmla="*/ 14 h 1546"/>
                  <a:gd name="T90" fmla="*/ 1510 w 1972"/>
                  <a:gd name="T91" fmla="*/ 14 h 1546"/>
                  <a:gd name="T92" fmla="*/ 1524 w 1972"/>
                  <a:gd name="T93" fmla="*/ 57 h 1546"/>
                  <a:gd name="T94" fmla="*/ 1595 w 1972"/>
                  <a:gd name="T95" fmla="*/ 128 h 1546"/>
                  <a:gd name="T96" fmla="*/ 1737 w 1972"/>
                  <a:gd name="T97" fmla="*/ 256 h 1546"/>
                  <a:gd name="T98" fmla="*/ 1793 w 1972"/>
                  <a:gd name="T99" fmla="*/ 326 h 1546"/>
                  <a:gd name="T100" fmla="*/ 1864 w 1972"/>
                  <a:gd name="T101" fmla="*/ 383 h 1546"/>
                  <a:gd name="T102" fmla="*/ 1878 w 1972"/>
                  <a:gd name="T103" fmla="*/ 397 h 1546"/>
                  <a:gd name="T104" fmla="*/ 1921 w 1972"/>
                  <a:gd name="T105" fmla="*/ 426 h 1546"/>
                  <a:gd name="T106" fmla="*/ 1921 w 1972"/>
                  <a:gd name="T107" fmla="*/ 440 h 1546"/>
                  <a:gd name="T108" fmla="*/ 1935 w 1972"/>
                  <a:gd name="T109" fmla="*/ 454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blipFill dpi="0" rotWithShape="1">
                <a:blip r:embed="rId5"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66" name="Freeform 54"/>
              <p:cNvSpPr>
                <a:spLocks/>
              </p:cNvSpPr>
              <p:nvPr/>
            </p:nvSpPr>
            <p:spPr bwMode="auto">
              <a:xfrm>
                <a:off x="3673" y="6355"/>
                <a:ext cx="1333" cy="1716"/>
              </a:xfrm>
              <a:custGeom>
                <a:avLst/>
                <a:gdLst>
                  <a:gd name="T0" fmla="*/ 454 w 1333"/>
                  <a:gd name="T1" fmla="*/ 14 h 1716"/>
                  <a:gd name="T2" fmla="*/ 638 w 1333"/>
                  <a:gd name="T3" fmla="*/ 71 h 1716"/>
                  <a:gd name="T4" fmla="*/ 752 w 1333"/>
                  <a:gd name="T5" fmla="*/ 113 h 1716"/>
                  <a:gd name="T6" fmla="*/ 780 w 1333"/>
                  <a:gd name="T7" fmla="*/ 212 h 1716"/>
                  <a:gd name="T8" fmla="*/ 780 w 1333"/>
                  <a:gd name="T9" fmla="*/ 255 h 1716"/>
                  <a:gd name="T10" fmla="*/ 780 w 1333"/>
                  <a:gd name="T11" fmla="*/ 283 h 1716"/>
                  <a:gd name="T12" fmla="*/ 780 w 1333"/>
                  <a:gd name="T13" fmla="*/ 354 h 1716"/>
                  <a:gd name="T14" fmla="*/ 908 w 1333"/>
                  <a:gd name="T15" fmla="*/ 368 h 1716"/>
                  <a:gd name="T16" fmla="*/ 993 w 1333"/>
                  <a:gd name="T17" fmla="*/ 496 h 1716"/>
                  <a:gd name="T18" fmla="*/ 965 w 1333"/>
                  <a:gd name="T19" fmla="*/ 681 h 1716"/>
                  <a:gd name="T20" fmla="*/ 1206 w 1333"/>
                  <a:gd name="T21" fmla="*/ 695 h 1716"/>
                  <a:gd name="T22" fmla="*/ 1319 w 1333"/>
                  <a:gd name="T23" fmla="*/ 723 h 1716"/>
                  <a:gd name="T24" fmla="*/ 1305 w 1333"/>
                  <a:gd name="T25" fmla="*/ 737 h 1716"/>
                  <a:gd name="T26" fmla="*/ 1305 w 1333"/>
                  <a:gd name="T27" fmla="*/ 780 h 1716"/>
                  <a:gd name="T28" fmla="*/ 1305 w 1333"/>
                  <a:gd name="T29" fmla="*/ 837 h 1716"/>
                  <a:gd name="T30" fmla="*/ 1305 w 1333"/>
                  <a:gd name="T31" fmla="*/ 879 h 1716"/>
                  <a:gd name="T32" fmla="*/ 1291 w 1333"/>
                  <a:gd name="T33" fmla="*/ 922 h 1716"/>
                  <a:gd name="T34" fmla="*/ 1291 w 1333"/>
                  <a:gd name="T35" fmla="*/ 1049 h 1716"/>
                  <a:gd name="T36" fmla="*/ 1305 w 1333"/>
                  <a:gd name="T37" fmla="*/ 1092 h 1716"/>
                  <a:gd name="T38" fmla="*/ 1305 w 1333"/>
                  <a:gd name="T39" fmla="*/ 1177 h 1716"/>
                  <a:gd name="T40" fmla="*/ 1291 w 1333"/>
                  <a:gd name="T41" fmla="*/ 1205 h 1716"/>
                  <a:gd name="T42" fmla="*/ 1305 w 1333"/>
                  <a:gd name="T43" fmla="*/ 1234 h 1716"/>
                  <a:gd name="T44" fmla="*/ 1291 w 1333"/>
                  <a:gd name="T45" fmla="*/ 1276 h 1716"/>
                  <a:gd name="T46" fmla="*/ 1291 w 1333"/>
                  <a:gd name="T47" fmla="*/ 1305 h 1716"/>
                  <a:gd name="T48" fmla="*/ 1277 w 1333"/>
                  <a:gd name="T49" fmla="*/ 1361 h 1716"/>
                  <a:gd name="T50" fmla="*/ 1177 w 1333"/>
                  <a:gd name="T51" fmla="*/ 1404 h 1716"/>
                  <a:gd name="T52" fmla="*/ 1078 w 1333"/>
                  <a:gd name="T53" fmla="*/ 1475 h 1716"/>
                  <a:gd name="T54" fmla="*/ 965 w 1333"/>
                  <a:gd name="T55" fmla="*/ 1532 h 1716"/>
                  <a:gd name="T56" fmla="*/ 809 w 1333"/>
                  <a:gd name="T57" fmla="*/ 1617 h 1716"/>
                  <a:gd name="T58" fmla="*/ 667 w 1333"/>
                  <a:gd name="T59" fmla="*/ 1688 h 1716"/>
                  <a:gd name="T60" fmla="*/ 567 w 1333"/>
                  <a:gd name="T61" fmla="*/ 1716 h 1716"/>
                  <a:gd name="T62" fmla="*/ 525 w 1333"/>
                  <a:gd name="T63" fmla="*/ 1702 h 1716"/>
                  <a:gd name="T64" fmla="*/ 454 w 1333"/>
                  <a:gd name="T65" fmla="*/ 1659 h 1716"/>
                  <a:gd name="T66" fmla="*/ 440 w 1333"/>
                  <a:gd name="T67" fmla="*/ 1588 h 1716"/>
                  <a:gd name="T68" fmla="*/ 411 w 1333"/>
                  <a:gd name="T69" fmla="*/ 1532 h 1716"/>
                  <a:gd name="T70" fmla="*/ 383 w 1333"/>
                  <a:gd name="T71" fmla="*/ 1461 h 1716"/>
                  <a:gd name="T72" fmla="*/ 355 w 1333"/>
                  <a:gd name="T73" fmla="*/ 1404 h 1716"/>
                  <a:gd name="T74" fmla="*/ 298 w 1333"/>
                  <a:gd name="T75" fmla="*/ 1347 h 1716"/>
                  <a:gd name="T76" fmla="*/ 241 w 1333"/>
                  <a:gd name="T77" fmla="*/ 1333 h 1716"/>
                  <a:gd name="T78" fmla="*/ 43 w 1333"/>
                  <a:gd name="T79" fmla="*/ 1276 h 1716"/>
                  <a:gd name="T80" fmla="*/ 43 w 1333"/>
                  <a:gd name="T81" fmla="*/ 1163 h 1716"/>
                  <a:gd name="T82" fmla="*/ 85 w 1333"/>
                  <a:gd name="T83" fmla="*/ 936 h 1716"/>
                  <a:gd name="T84" fmla="*/ 128 w 1333"/>
                  <a:gd name="T85" fmla="*/ 766 h 1716"/>
                  <a:gd name="T86" fmla="*/ 142 w 1333"/>
                  <a:gd name="T87" fmla="*/ 666 h 1716"/>
                  <a:gd name="T88" fmla="*/ 128 w 1333"/>
                  <a:gd name="T89" fmla="*/ 652 h 1716"/>
                  <a:gd name="T90" fmla="*/ 99 w 1333"/>
                  <a:gd name="T91" fmla="*/ 624 h 1716"/>
                  <a:gd name="T92" fmla="*/ 99 w 1333"/>
                  <a:gd name="T93" fmla="*/ 581 h 1716"/>
                  <a:gd name="T94" fmla="*/ 114 w 1333"/>
                  <a:gd name="T95" fmla="*/ 510 h 1716"/>
                  <a:gd name="T96" fmla="*/ 128 w 1333"/>
                  <a:gd name="T97" fmla="*/ 468 h 1716"/>
                  <a:gd name="T98" fmla="*/ 142 w 1333"/>
                  <a:gd name="T99" fmla="*/ 439 h 1716"/>
                  <a:gd name="T100" fmla="*/ 142 w 1333"/>
                  <a:gd name="T101" fmla="*/ 411 h 1716"/>
                  <a:gd name="T102" fmla="*/ 156 w 1333"/>
                  <a:gd name="T103" fmla="*/ 340 h 1716"/>
                  <a:gd name="T104" fmla="*/ 170 w 1333"/>
                  <a:gd name="T105" fmla="*/ 312 h 1716"/>
                  <a:gd name="T106" fmla="*/ 170 w 1333"/>
                  <a:gd name="T107" fmla="*/ 255 h 1716"/>
                  <a:gd name="T108" fmla="*/ 199 w 1333"/>
                  <a:gd name="T109" fmla="*/ 127 h 1716"/>
                  <a:gd name="T110" fmla="*/ 213 w 1333"/>
                  <a:gd name="T111" fmla="*/ 99 h 1716"/>
                  <a:gd name="T112" fmla="*/ 298 w 1333"/>
                  <a:gd name="T113" fmla="*/ 71 h 1716"/>
                  <a:gd name="T114" fmla="*/ 341 w 1333"/>
                  <a:gd name="T115" fmla="*/ 71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67" name="Freeform 53"/>
              <p:cNvSpPr>
                <a:spLocks/>
              </p:cNvSpPr>
              <p:nvPr/>
            </p:nvSpPr>
            <p:spPr bwMode="auto">
              <a:xfrm>
                <a:off x="99" y="5248"/>
                <a:ext cx="3787" cy="2383"/>
              </a:xfrm>
              <a:custGeom>
                <a:avLst/>
                <a:gdLst>
                  <a:gd name="T0" fmla="*/ 2170 w 3787"/>
                  <a:gd name="T1" fmla="*/ 1022 h 2383"/>
                  <a:gd name="T2" fmla="*/ 2326 w 3787"/>
                  <a:gd name="T3" fmla="*/ 1092 h 2383"/>
                  <a:gd name="T4" fmla="*/ 2411 w 3787"/>
                  <a:gd name="T5" fmla="*/ 1107 h 2383"/>
                  <a:gd name="T6" fmla="*/ 2525 w 3787"/>
                  <a:gd name="T7" fmla="*/ 1092 h 2383"/>
                  <a:gd name="T8" fmla="*/ 2709 w 3787"/>
                  <a:gd name="T9" fmla="*/ 1064 h 2383"/>
                  <a:gd name="T10" fmla="*/ 2922 w 3787"/>
                  <a:gd name="T11" fmla="*/ 1007 h 2383"/>
                  <a:gd name="T12" fmla="*/ 3021 w 3787"/>
                  <a:gd name="T13" fmla="*/ 951 h 2383"/>
                  <a:gd name="T14" fmla="*/ 3120 w 3787"/>
                  <a:gd name="T15" fmla="*/ 936 h 2383"/>
                  <a:gd name="T16" fmla="*/ 3191 w 3787"/>
                  <a:gd name="T17" fmla="*/ 993 h 2383"/>
                  <a:gd name="T18" fmla="*/ 3390 w 3787"/>
                  <a:gd name="T19" fmla="*/ 1163 h 2383"/>
                  <a:gd name="T20" fmla="*/ 3574 w 3787"/>
                  <a:gd name="T21" fmla="*/ 1206 h 2383"/>
                  <a:gd name="T22" fmla="*/ 3688 w 3787"/>
                  <a:gd name="T23" fmla="*/ 1178 h 2383"/>
                  <a:gd name="T24" fmla="*/ 3759 w 3787"/>
                  <a:gd name="T25" fmla="*/ 1178 h 2383"/>
                  <a:gd name="T26" fmla="*/ 3787 w 3787"/>
                  <a:gd name="T27" fmla="*/ 1206 h 2383"/>
                  <a:gd name="T28" fmla="*/ 3773 w 3787"/>
                  <a:gd name="T29" fmla="*/ 1234 h 2383"/>
                  <a:gd name="T30" fmla="*/ 3773 w 3787"/>
                  <a:gd name="T31" fmla="*/ 1277 h 2383"/>
                  <a:gd name="T32" fmla="*/ 3744 w 3787"/>
                  <a:gd name="T33" fmla="*/ 1390 h 2383"/>
                  <a:gd name="T34" fmla="*/ 3730 w 3787"/>
                  <a:gd name="T35" fmla="*/ 1419 h 2383"/>
                  <a:gd name="T36" fmla="*/ 3730 w 3787"/>
                  <a:gd name="T37" fmla="*/ 1447 h 2383"/>
                  <a:gd name="T38" fmla="*/ 3716 w 3787"/>
                  <a:gd name="T39" fmla="*/ 1504 h 2383"/>
                  <a:gd name="T40" fmla="*/ 3716 w 3787"/>
                  <a:gd name="T41" fmla="*/ 1518 h 2383"/>
                  <a:gd name="T42" fmla="*/ 3716 w 3787"/>
                  <a:gd name="T43" fmla="*/ 1546 h 2383"/>
                  <a:gd name="T44" fmla="*/ 3702 w 3787"/>
                  <a:gd name="T45" fmla="*/ 1561 h 2383"/>
                  <a:gd name="T46" fmla="*/ 3702 w 3787"/>
                  <a:gd name="T47" fmla="*/ 1589 h 2383"/>
                  <a:gd name="T48" fmla="*/ 3688 w 3787"/>
                  <a:gd name="T49" fmla="*/ 1631 h 2383"/>
                  <a:gd name="T50" fmla="*/ 3673 w 3787"/>
                  <a:gd name="T51" fmla="*/ 1688 h 2383"/>
                  <a:gd name="T52" fmla="*/ 3673 w 3787"/>
                  <a:gd name="T53" fmla="*/ 1717 h 2383"/>
                  <a:gd name="T54" fmla="*/ 3688 w 3787"/>
                  <a:gd name="T55" fmla="*/ 1745 h 2383"/>
                  <a:gd name="T56" fmla="*/ 3716 w 3787"/>
                  <a:gd name="T57" fmla="*/ 1759 h 2383"/>
                  <a:gd name="T58" fmla="*/ 3730 w 3787"/>
                  <a:gd name="T59" fmla="*/ 1773 h 2383"/>
                  <a:gd name="T60" fmla="*/ 3716 w 3787"/>
                  <a:gd name="T61" fmla="*/ 1802 h 2383"/>
                  <a:gd name="T62" fmla="*/ 3688 w 3787"/>
                  <a:gd name="T63" fmla="*/ 1915 h 2383"/>
                  <a:gd name="T64" fmla="*/ 3659 w 3787"/>
                  <a:gd name="T65" fmla="*/ 2043 h 2383"/>
                  <a:gd name="T66" fmla="*/ 3631 w 3787"/>
                  <a:gd name="T67" fmla="*/ 2199 h 2383"/>
                  <a:gd name="T68" fmla="*/ 3588 w 3787"/>
                  <a:gd name="T69" fmla="*/ 2355 h 2383"/>
                  <a:gd name="T70" fmla="*/ 3517 w 3787"/>
                  <a:gd name="T71" fmla="*/ 2369 h 2383"/>
                  <a:gd name="T72" fmla="*/ 3447 w 3787"/>
                  <a:gd name="T73" fmla="*/ 2355 h 2383"/>
                  <a:gd name="T74" fmla="*/ 3333 w 3787"/>
                  <a:gd name="T75" fmla="*/ 2312 h 2383"/>
                  <a:gd name="T76" fmla="*/ 3248 w 3787"/>
                  <a:gd name="T77" fmla="*/ 2270 h 2383"/>
                  <a:gd name="T78" fmla="*/ 3120 w 3787"/>
                  <a:gd name="T79" fmla="*/ 2213 h 2383"/>
                  <a:gd name="T80" fmla="*/ 3049 w 3787"/>
                  <a:gd name="T81" fmla="*/ 2171 h 2383"/>
                  <a:gd name="T82" fmla="*/ 2964 w 3787"/>
                  <a:gd name="T83" fmla="*/ 2128 h 2383"/>
                  <a:gd name="T84" fmla="*/ 2865 w 3787"/>
                  <a:gd name="T85" fmla="*/ 2085 h 2383"/>
                  <a:gd name="T86" fmla="*/ 2709 w 3787"/>
                  <a:gd name="T87" fmla="*/ 2043 h 2383"/>
                  <a:gd name="T88" fmla="*/ 2610 w 3787"/>
                  <a:gd name="T89" fmla="*/ 2000 h 2383"/>
                  <a:gd name="T90" fmla="*/ 2511 w 3787"/>
                  <a:gd name="T91" fmla="*/ 1958 h 2383"/>
                  <a:gd name="T92" fmla="*/ 2057 w 3787"/>
                  <a:gd name="T93" fmla="*/ 1816 h 2383"/>
                  <a:gd name="T94" fmla="*/ 1844 w 3787"/>
                  <a:gd name="T95" fmla="*/ 1816 h 2383"/>
                  <a:gd name="T96" fmla="*/ 1532 w 3787"/>
                  <a:gd name="T97" fmla="*/ 1816 h 2383"/>
                  <a:gd name="T98" fmla="*/ 426 w 3787"/>
                  <a:gd name="T99" fmla="*/ 1788 h 2383"/>
                  <a:gd name="T100" fmla="*/ 270 w 3787"/>
                  <a:gd name="T101" fmla="*/ 1192 h 2383"/>
                  <a:gd name="T102" fmla="*/ 724 w 3787"/>
                  <a:gd name="T103" fmla="*/ 681 h 2383"/>
                  <a:gd name="T104" fmla="*/ 270 w 3787"/>
                  <a:gd name="T105" fmla="*/ 397 h 2383"/>
                  <a:gd name="T106" fmla="*/ 1163 w 3787"/>
                  <a:gd name="T107" fmla="*/ 14 h 2383"/>
                  <a:gd name="T108" fmla="*/ 1745 w 3787"/>
                  <a:gd name="T109" fmla="*/ 256 h 2383"/>
                  <a:gd name="T110" fmla="*/ 1957 w 3787"/>
                  <a:gd name="T111" fmla="*/ 511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68" name="Freeform 52"/>
              <p:cNvSpPr>
                <a:spLocks/>
              </p:cNvSpPr>
              <p:nvPr/>
            </p:nvSpPr>
            <p:spPr bwMode="auto">
              <a:xfrm>
                <a:off x="5403" y="2511"/>
                <a:ext cx="1206" cy="1539"/>
              </a:xfrm>
              <a:custGeom>
                <a:avLst/>
                <a:gdLst>
                  <a:gd name="T0" fmla="*/ 653 w 1206"/>
                  <a:gd name="T1" fmla="*/ 0 h 1631"/>
                  <a:gd name="T2" fmla="*/ 766 w 1206"/>
                  <a:gd name="T3" fmla="*/ 0 h 1631"/>
                  <a:gd name="T4" fmla="*/ 965 w 1206"/>
                  <a:gd name="T5" fmla="*/ 8 h 1631"/>
                  <a:gd name="T6" fmla="*/ 965 w 1206"/>
                  <a:gd name="T7" fmla="*/ 170 h 1631"/>
                  <a:gd name="T8" fmla="*/ 951 w 1206"/>
                  <a:gd name="T9" fmla="*/ 293 h 1631"/>
                  <a:gd name="T10" fmla="*/ 951 w 1206"/>
                  <a:gd name="T11" fmla="*/ 396 h 1631"/>
                  <a:gd name="T12" fmla="*/ 936 w 1206"/>
                  <a:gd name="T13" fmla="*/ 567 h 1631"/>
                  <a:gd name="T14" fmla="*/ 908 w 1206"/>
                  <a:gd name="T15" fmla="*/ 783 h 1631"/>
                  <a:gd name="T16" fmla="*/ 993 w 1206"/>
                  <a:gd name="T17" fmla="*/ 822 h 1631"/>
                  <a:gd name="T18" fmla="*/ 1107 w 1206"/>
                  <a:gd name="T19" fmla="*/ 822 h 1631"/>
                  <a:gd name="T20" fmla="*/ 1135 w 1206"/>
                  <a:gd name="T21" fmla="*/ 812 h 1631"/>
                  <a:gd name="T22" fmla="*/ 1178 w 1206"/>
                  <a:gd name="T23" fmla="*/ 812 h 1631"/>
                  <a:gd name="T24" fmla="*/ 1149 w 1206"/>
                  <a:gd name="T25" fmla="*/ 822 h 1631"/>
                  <a:gd name="T26" fmla="*/ 1149 w 1206"/>
                  <a:gd name="T27" fmla="*/ 822 h 1631"/>
                  <a:gd name="T28" fmla="*/ 1206 w 1206"/>
                  <a:gd name="T29" fmla="*/ 831 h 1631"/>
                  <a:gd name="T30" fmla="*/ 1178 w 1206"/>
                  <a:gd name="T31" fmla="*/ 831 h 1631"/>
                  <a:gd name="T32" fmla="*/ 1149 w 1206"/>
                  <a:gd name="T33" fmla="*/ 831 h 1631"/>
                  <a:gd name="T34" fmla="*/ 1121 w 1206"/>
                  <a:gd name="T35" fmla="*/ 850 h 1631"/>
                  <a:gd name="T36" fmla="*/ 1121 w 1206"/>
                  <a:gd name="T37" fmla="*/ 869 h 1631"/>
                  <a:gd name="T38" fmla="*/ 1107 w 1206"/>
                  <a:gd name="T39" fmla="*/ 878 h 1631"/>
                  <a:gd name="T40" fmla="*/ 1092 w 1206"/>
                  <a:gd name="T41" fmla="*/ 916 h 1631"/>
                  <a:gd name="T42" fmla="*/ 1107 w 1206"/>
                  <a:gd name="T43" fmla="*/ 934 h 1631"/>
                  <a:gd name="T44" fmla="*/ 1107 w 1206"/>
                  <a:gd name="T45" fmla="*/ 954 h 1631"/>
                  <a:gd name="T46" fmla="*/ 1078 w 1206"/>
                  <a:gd name="T47" fmla="*/ 974 h 1631"/>
                  <a:gd name="T48" fmla="*/ 1078 w 1206"/>
                  <a:gd name="T49" fmla="*/ 1030 h 1631"/>
                  <a:gd name="T50" fmla="*/ 1036 w 1206"/>
                  <a:gd name="T51" fmla="*/ 1086 h 1631"/>
                  <a:gd name="T52" fmla="*/ 837 w 1206"/>
                  <a:gd name="T53" fmla="*/ 1048 h 1631"/>
                  <a:gd name="T54" fmla="*/ 738 w 1206"/>
                  <a:gd name="T55" fmla="*/ 1020 h 1631"/>
                  <a:gd name="T56" fmla="*/ 681 w 1206"/>
                  <a:gd name="T57" fmla="*/ 1011 h 1631"/>
                  <a:gd name="T58" fmla="*/ 624 w 1206"/>
                  <a:gd name="T59" fmla="*/ 1011 h 1631"/>
                  <a:gd name="T60" fmla="*/ 582 w 1206"/>
                  <a:gd name="T61" fmla="*/ 1002 h 1631"/>
                  <a:gd name="T62" fmla="*/ 454 w 1206"/>
                  <a:gd name="T63" fmla="*/ 991 h 1631"/>
                  <a:gd name="T64" fmla="*/ 241 w 1206"/>
                  <a:gd name="T65" fmla="*/ 945 h 1631"/>
                  <a:gd name="T66" fmla="*/ 227 w 1206"/>
                  <a:gd name="T67" fmla="*/ 974 h 1631"/>
                  <a:gd name="T68" fmla="*/ 213 w 1206"/>
                  <a:gd name="T69" fmla="*/ 991 h 1631"/>
                  <a:gd name="T70" fmla="*/ 114 w 1206"/>
                  <a:gd name="T71" fmla="*/ 991 h 1631"/>
                  <a:gd name="T72" fmla="*/ 0 w 1206"/>
                  <a:gd name="T73" fmla="*/ 974 h 1631"/>
                  <a:gd name="T74" fmla="*/ 15 w 1206"/>
                  <a:gd name="T75" fmla="*/ 775 h 1631"/>
                  <a:gd name="T76" fmla="*/ 29 w 1206"/>
                  <a:gd name="T77" fmla="*/ 727 h 1631"/>
                  <a:gd name="T78" fmla="*/ 43 w 1206"/>
                  <a:gd name="T79" fmla="*/ 690 h 1631"/>
                  <a:gd name="T80" fmla="*/ 57 w 1206"/>
                  <a:gd name="T81" fmla="*/ 670 h 1631"/>
                  <a:gd name="T82" fmla="*/ 57 w 1206"/>
                  <a:gd name="T83" fmla="*/ 643 h 1631"/>
                  <a:gd name="T84" fmla="*/ 29 w 1206"/>
                  <a:gd name="T85" fmla="*/ 585 h 1631"/>
                  <a:gd name="T86" fmla="*/ 15 w 1206"/>
                  <a:gd name="T87" fmla="*/ 548 h 1631"/>
                  <a:gd name="T88" fmla="*/ 57 w 1206"/>
                  <a:gd name="T89" fmla="*/ 538 h 1631"/>
                  <a:gd name="T90" fmla="*/ 85 w 1206"/>
                  <a:gd name="T91" fmla="*/ 471 h 1631"/>
                  <a:gd name="T92" fmla="*/ 100 w 1206"/>
                  <a:gd name="T93" fmla="*/ 425 h 1631"/>
                  <a:gd name="T94" fmla="*/ 114 w 1206"/>
                  <a:gd name="T95" fmla="*/ 369 h 1631"/>
                  <a:gd name="T96" fmla="*/ 100 w 1206"/>
                  <a:gd name="T97" fmla="*/ 350 h 1631"/>
                  <a:gd name="T98" fmla="*/ 85 w 1206"/>
                  <a:gd name="T99" fmla="*/ 321 h 1631"/>
                  <a:gd name="T100" fmla="*/ 100 w 1206"/>
                  <a:gd name="T101" fmla="*/ 303 h 1631"/>
                  <a:gd name="T102" fmla="*/ 85 w 1206"/>
                  <a:gd name="T103" fmla="*/ 275 h 1631"/>
                  <a:gd name="T104" fmla="*/ 85 w 1206"/>
                  <a:gd name="T105" fmla="*/ 245 h 1631"/>
                  <a:gd name="T106" fmla="*/ 85 w 1206"/>
                  <a:gd name="T107" fmla="*/ 207 h 1631"/>
                  <a:gd name="T108" fmla="*/ 100 w 1206"/>
                  <a:gd name="T109" fmla="*/ 198 h 1631"/>
                  <a:gd name="T110" fmla="*/ 213 w 1206"/>
                  <a:gd name="T111" fmla="*/ 142 h 1631"/>
                  <a:gd name="T112" fmla="*/ 284 w 1206"/>
                  <a:gd name="T113" fmla="*/ 75 h 1631"/>
                  <a:gd name="T114" fmla="*/ 397 w 1206"/>
                  <a:gd name="T115" fmla="*/ 20 h 1631"/>
                  <a:gd name="T116" fmla="*/ 468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blipFill dpi="0" rotWithShape="1">
                <a:blip r:embed="rId4" cstate="print"/>
                <a:srcRect/>
                <a:tile tx="0" ty="0" sx="100000" sy="100000" flip="none" algn="tl"/>
              </a:blipFill>
              <a:ln w="9525">
                <a:solidFill>
                  <a:srgbClr val="333333"/>
                </a:solidFill>
                <a:round/>
                <a:headEnd/>
                <a:tailEnd/>
              </a:ln>
            </p:spPr>
            <p:txBody>
              <a:bodyPr anchor="ctr" anchorCtr="1"/>
              <a:lstStyle/>
              <a:p>
                <a:endParaRPr lang="ja-JP" altLang="en-US" dirty="0">
                  <a:latin typeface="Meiryo UI" panose="020B0604030504040204" pitchFamily="50" charset="-128"/>
                  <a:ea typeface="Meiryo UI" panose="020B0604030504040204" pitchFamily="50" charset="-128"/>
                </a:endParaRPr>
              </a:p>
            </p:txBody>
          </p:sp>
          <p:sp>
            <p:nvSpPr>
              <p:cNvPr id="169" name="Freeform 51"/>
              <p:cNvSpPr>
                <a:spLocks/>
              </p:cNvSpPr>
              <p:nvPr/>
            </p:nvSpPr>
            <p:spPr bwMode="auto">
              <a:xfrm>
                <a:off x="5036" y="4543"/>
                <a:ext cx="1459" cy="1445"/>
              </a:xfrm>
              <a:custGeom>
                <a:avLst/>
                <a:gdLst>
                  <a:gd name="T0" fmla="*/ 666 w 1460"/>
                  <a:gd name="T1" fmla="*/ 14 h 1447"/>
                  <a:gd name="T2" fmla="*/ 723 w 1460"/>
                  <a:gd name="T3" fmla="*/ 14 h 1447"/>
                  <a:gd name="T4" fmla="*/ 804 w 1460"/>
                  <a:gd name="T5" fmla="*/ 29 h 1447"/>
                  <a:gd name="T6" fmla="*/ 889 w 1460"/>
                  <a:gd name="T7" fmla="*/ 43 h 1447"/>
                  <a:gd name="T8" fmla="*/ 946 w 1460"/>
                  <a:gd name="T9" fmla="*/ 43 h 1447"/>
                  <a:gd name="T10" fmla="*/ 974 w 1460"/>
                  <a:gd name="T11" fmla="*/ 43 h 1447"/>
                  <a:gd name="T12" fmla="*/ 1045 w 1460"/>
                  <a:gd name="T13" fmla="*/ 57 h 1447"/>
                  <a:gd name="T14" fmla="*/ 1102 w 1460"/>
                  <a:gd name="T15" fmla="*/ 57 h 1447"/>
                  <a:gd name="T16" fmla="*/ 1144 w 1460"/>
                  <a:gd name="T17" fmla="*/ 57 h 1447"/>
                  <a:gd name="T18" fmla="*/ 1201 w 1460"/>
                  <a:gd name="T19" fmla="*/ 100 h 1447"/>
                  <a:gd name="T20" fmla="*/ 1272 w 1460"/>
                  <a:gd name="T21" fmla="*/ 128 h 1447"/>
                  <a:gd name="T22" fmla="*/ 1329 w 1460"/>
                  <a:gd name="T23" fmla="*/ 128 h 1447"/>
                  <a:gd name="T24" fmla="*/ 1357 w 1460"/>
                  <a:gd name="T25" fmla="*/ 170 h 1447"/>
                  <a:gd name="T26" fmla="*/ 1343 w 1460"/>
                  <a:gd name="T27" fmla="*/ 199 h 1447"/>
                  <a:gd name="T28" fmla="*/ 1357 w 1460"/>
                  <a:gd name="T29" fmla="*/ 256 h 1447"/>
                  <a:gd name="T30" fmla="*/ 1371 w 1460"/>
                  <a:gd name="T31" fmla="*/ 284 h 1447"/>
                  <a:gd name="T32" fmla="*/ 1371 w 1460"/>
                  <a:gd name="T33" fmla="*/ 312 h 1447"/>
                  <a:gd name="T34" fmla="*/ 1386 w 1460"/>
                  <a:gd name="T35" fmla="*/ 326 h 1447"/>
                  <a:gd name="T36" fmla="*/ 1428 w 1460"/>
                  <a:gd name="T37" fmla="*/ 326 h 1447"/>
                  <a:gd name="T38" fmla="*/ 1456 w 1460"/>
                  <a:gd name="T39" fmla="*/ 355 h 1447"/>
                  <a:gd name="T40" fmla="*/ 1456 w 1460"/>
                  <a:gd name="T41" fmla="*/ 408 h 1447"/>
                  <a:gd name="T42" fmla="*/ 1414 w 1460"/>
                  <a:gd name="T43" fmla="*/ 450 h 1447"/>
                  <a:gd name="T44" fmla="*/ 1244 w 1460"/>
                  <a:gd name="T45" fmla="*/ 436 h 1447"/>
                  <a:gd name="T46" fmla="*/ 1272 w 1460"/>
                  <a:gd name="T47" fmla="*/ 493 h 1447"/>
                  <a:gd name="T48" fmla="*/ 1272 w 1460"/>
                  <a:gd name="T49" fmla="*/ 549 h 1447"/>
                  <a:gd name="T50" fmla="*/ 1371 w 1460"/>
                  <a:gd name="T51" fmla="*/ 691 h 1447"/>
                  <a:gd name="T52" fmla="*/ 1329 w 1460"/>
                  <a:gd name="T53" fmla="*/ 847 h 1447"/>
                  <a:gd name="T54" fmla="*/ 1286 w 1460"/>
                  <a:gd name="T55" fmla="*/ 989 h 1447"/>
                  <a:gd name="T56" fmla="*/ 1088 w 1460"/>
                  <a:gd name="T57" fmla="*/ 1003 h 1447"/>
                  <a:gd name="T58" fmla="*/ 1088 w 1460"/>
                  <a:gd name="T59" fmla="*/ 1060 h 1447"/>
                  <a:gd name="T60" fmla="*/ 1045 w 1460"/>
                  <a:gd name="T61" fmla="*/ 1212 h 1447"/>
                  <a:gd name="T62" fmla="*/ 1045 w 1460"/>
                  <a:gd name="T63" fmla="*/ 1269 h 1447"/>
                  <a:gd name="T64" fmla="*/ 1045 w 1460"/>
                  <a:gd name="T65" fmla="*/ 1311 h 1447"/>
                  <a:gd name="T66" fmla="*/ 1088 w 1460"/>
                  <a:gd name="T67" fmla="*/ 1397 h 1447"/>
                  <a:gd name="T68" fmla="*/ 1088 w 1460"/>
                  <a:gd name="T69" fmla="*/ 1439 h 1447"/>
                  <a:gd name="T70" fmla="*/ 1045 w 1460"/>
                  <a:gd name="T71" fmla="*/ 1439 h 1447"/>
                  <a:gd name="T72" fmla="*/ 946 w 1460"/>
                  <a:gd name="T73" fmla="*/ 1382 h 1447"/>
                  <a:gd name="T74" fmla="*/ 889 w 1460"/>
                  <a:gd name="T75" fmla="*/ 1311 h 1447"/>
                  <a:gd name="T76" fmla="*/ 761 w 1460"/>
                  <a:gd name="T77" fmla="*/ 1212 h 1447"/>
                  <a:gd name="T78" fmla="*/ 747 w 1460"/>
                  <a:gd name="T79" fmla="*/ 1155 h 1447"/>
                  <a:gd name="T80" fmla="*/ 761 w 1460"/>
                  <a:gd name="T81" fmla="*/ 1113 h 1447"/>
                  <a:gd name="T82" fmla="*/ 638 w 1460"/>
                  <a:gd name="T83" fmla="*/ 1084 h 1447"/>
                  <a:gd name="T84" fmla="*/ 468 w 1460"/>
                  <a:gd name="T85" fmla="*/ 1060 h 1447"/>
                  <a:gd name="T86" fmla="*/ 411 w 1460"/>
                  <a:gd name="T87" fmla="*/ 1113 h 1447"/>
                  <a:gd name="T88" fmla="*/ 326 w 1460"/>
                  <a:gd name="T89" fmla="*/ 1074 h 1447"/>
                  <a:gd name="T90" fmla="*/ 212 w 1460"/>
                  <a:gd name="T91" fmla="*/ 961 h 1447"/>
                  <a:gd name="T92" fmla="*/ 42 w 1460"/>
                  <a:gd name="T93" fmla="*/ 819 h 1447"/>
                  <a:gd name="T94" fmla="*/ 28 w 1460"/>
                  <a:gd name="T95" fmla="*/ 720 h 1447"/>
                  <a:gd name="T96" fmla="*/ 42 w 1460"/>
                  <a:gd name="T97" fmla="*/ 677 h 1447"/>
                  <a:gd name="T98" fmla="*/ 71 w 1460"/>
                  <a:gd name="T99" fmla="*/ 592 h 1447"/>
                  <a:gd name="T100" fmla="*/ 85 w 1460"/>
                  <a:gd name="T101" fmla="*/ 549 h 1447"/>
                  <a:gd name="T102" fmla="*/ 85 w 1460"/>
                  <a:gd name="T103" fmla="*/ 521 h 1447"/>
                  <a:gd name="T104" fmla="*/ 99 w 1460"/>
                  <a:gd name="T105" fmla="*/ 464 h 1447"/>
                  <a:gd name="T106" fmla="*/ 113 w 1460"/>
                  <a:gd name="T107" fmla="*/ 436 h 1447"/>
                  <a:gd name="T108" fmla="*/ 127 w 1460"/>
                  <a:gd name="T109" fmla="*/ 365 h 1447"/>
                  <a:gd name="T110" fmla="*/ 170 w 1460"/>
                  <a:gd name="T111" fmla="*/ 213 h 1447"/>
                  <a:gd name="T112" fmla="*/ 184 w 1460"/>
                  <a:gd name="T113" fmla="*/ 156 h 1447"/>
                  <a:gd name="T114" fmla="*/ 212 w 1460"/>
                  <a:gd name="T115" fmla="*/ 71 h 1447"/>
                  <a:gd name="T116" fmla="*/ 255 w 1460"/>
                  <a:gd name="T117" fmla="*/ 14 h 1447"/>
                  <a:gd name="T118" fmla="*/ 297 w 1460"/>
                  <a:gd name="T119" fmla="*/ 14 h 1447"/>
                  <a:gd name="T120" fmla="*/ 326 w 1460"/>
                  <a:gd name="T121" fmla="*/ 14 h 1447"/>
                  <a:gd name="T122" fmla="*/ 411 w 1460"/>
                  <a:gd name="T123" fmla="*/ 14 h 1447"/>
                  <a:gd name="T124" fmla="*/ 524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70" name="Freeform 49"/>
              <p:cNvSpPr>
                <a:spLocks/>
              </p:cNvSpPr>
              <p:nvPr/>
            </p:nvSpPr>
            <p:spPr bwMode="auto">
              <a:xfrm>
                <a:off x="3191" y="4908"/>
                <a:ext cx="1276" cy="1574"/>
              </a:xfrm>
              <a:custGeom>
                <a:avLst/>
                <a:gdLst>
                  <a:gd name="T0" fmla="*/ 425 w 1276"/>
                  <a:gd name="T1" fmla="*/ 85 h 1574"/>
                  <a:gd name="T2" fmla="*/ 440 w 1276"/>
                  <a:gd name="T3" fmla="*/ 255 h 1574"/>
                  <a:gd name="T4" fmla="*/ 539 w 1276"/>
                  <a:gd name="T5" fmla="*/ 156 h 1574"/>
                  <a:gd name="T6" fmla="*/ 610 w 1276"/>
                  <a:gd name="T7" fmla="*/ 170 h 1574"/>
                  <a:gd name="T8" fmla="*/ 667 w 1276"/>
                  <a:gd name="T9" fmla="*/ 170 h 1574"/>
                  <a:gd name="T10" fmla="*/ 709 w 1276"/>
                  <a:gd name="T11" fmla="*/ 213 h 1574"/>
                  <a:gd name="T12" fmla="*/ 766 w 1276"/>
                  <a:gd name="T13" fmla="*/ 241 h 1574"/>
                  <a:gd name="T14" fmla="*/ 808 w 1276"/>
                  <a:gd name="T15" fmla="*/ 284 h 1574"/>
                  <a:gd name="T16" fmla="*/ 851 w 1276"/>
                  <a:gd name="T17" fmla="*/ 298 h 1574"/>
                  <a:gd name="T18" fmla="*/ 922 w 1276"/>
                  <a:gd name="T19" fmla="*/ 312 h 1574"/>
                  <a:gd name="T20" fmla="*/ 964 w 1276"/>
                  <a:gd name="T21" fmla="*/ 326 h 1574"/>
                  <a:gd name="T22" fmla="*/ 1021 w 1276"/>
                  <a:gd name="T23" fmla="*/ 340 h 1574"/>
                  <a:gd name="T24" fmla="*/ 1078 w 1276"/>
                  <a:gd name="T25" fmla="*/ 354 h 1574"/>
                  <a:gd name="T26" fmla="*/ 1135 w 1276"/>
                  <a:gd name="T27" fmla="*/ 369 h 1574"/>
                  <a:gd name="T28" fmla="*/ 1191 w 1276"/>
                  <a:gd name="T29" fmla="*/ 397 h 1574"/>
                  <a:gd name="T30" fmla="*/ 1220 w 1276"/>
                  <a:gd name="T31" fmla="*/ 397 h 1574"/>
                  <a:gd name="T32" fmla="*/ 1262 w 1276"/>
                  <a:gd name="T33" fmla="*/ 440 h 1574"/>
                  <a:gd name="T34" fmla="*/ 1262 w 1276"/>
                  <a:gd name="T35" fmla="*/ 496 h 1574"/>
                  <a:gd name="T36" fmla="*/ 1234 w 1276"/>
                  <a:gd name="T37" fmla="*/ 539 h 1574"/>
                  <a:gd name="T38" fmla="*/ 1234 w 1276"/>
                  <a:gd name="T39" fmla="*/ 567 h 1574"/>
                  <a:gd name="T40" fmla="*/ 1220 w 1276"/>
                  <a:gd name="T41" fmla="*/ 610 h 1574"/>
                  <a:gd name="T42" fmla="*/ 1191 w 1276"/>
                  <a:gd name="T43" fmla="*/ 667 h 1574"/>
                  <a:gd name="T44" fmla="*/ 1149 w 1276"/>
                  <a:gd name="T45" fmla="*/ 780 h 1574"/>
                  <a:gd name="T46" fmla="*/ 1106 w 1276"/>
                  <a:gd name="T47" fmla="*/ 865 h 1574"/>
                  <a:gd name="T48" fmla="*/ 1092 w 1276"/>
                  <a:gd name="T49" fmla="*/ 893 h 1574"/>
                  <a:gd name="T50" fmla="*/ 1064 w 1276"/>
                  <a:gd name="T51" fmla="*/ 936 h 1574"/>
                  <a:gd name="T52" fmla="*/ 1049 w 1276"/>
                  <a:gd name="T53" fmla="*/ 979 h 1574"/>
                  <a:gd name="T54" fmla="*/ 1021 w 1276"/>
                  <a:gd name="T55" fmla="*/ 1035 h 1574"/>
                  <a:gd name="T56" fmla="*/ 1007 w 1276"/>
                  <a:gd name="T57" fmla="*/ 1078 h 1574"/>
                  <a:gd name="T58" fmla="*/ 1007 w 1276"/>
                  <a:gd name="T59" fmla="*/ 1106 h 1574"/>
                  <a:gd name="T60" fmla="*/ 993 w 1276"/>
                  <a:gd name="T61" fmla="*/ 1120 h 1574"/>
                  <a:gd name="T62" fmla="*/ 979 w 1276"/>
                  <a:gd name="T63" fmla="*/ 1149 h 1574"/>
                  <a:gd name="T64" fmla="*/ 964 w 1276"/>
                  <a:gd name="T65" fmla="*/ 1177 h 1574"/>
                  <a:gd name="T66" fmla="*/ 936 w 1276"/>
                  <a:gd name="T67" fmla="*/ 1220 h 1574"/>
                  <a:gd name="T68" fmla="*/ 922 w 1276"/>
                  <a:gd name="T69" fmla="*/ 1248 h 1574"/>
                  <a:gd name="T70" fmla="*/ 893 w 1276"/>
                  <a:gd name="T71" fmla="*/ 1276 h 1574"/>
                  <a:gd name="T72" fmla="*/ 865 w 1276"/>
                  <a:gd name="T73" fmla="*/ 1347 h 1574"/>
                  <a:gd name="T74" fmla="*/ 851 w 1276"/>
                  <a:gd name="T75" fmla="*/ 1362 h 1574"/>
                  <a:gd name="T76" fmla="*/ 823 w 1276"/>
                  <a:gd name="T77" fmla="*/ 1404 h 1574"/>
                  <a:gd name="T78" fmla="*/ 808 w 1276"/>
                  <a:gd name="T79" fmla="*/ 1447 h 1574"/>
                  <a:gd name="T80" fmla="*/ 808 w 1276"/>
                  <a:gd name="T81" fmla="*/ 1475 h 1574"/>
                  <a:gd name="T82" fmla="*/ 794 w 1276"/>
                  <a:gd name="T83" fmla="*/ 1503 h 1574"/>
                  <a:gd name="T84" fmla="*/ 752 w 1276"/>
                  <a:gd name="T85" fmla="*/ 1518 h 1574"/>
                  <a:gd name="T86" fmla="*/ 610 w 1276"/>
                  <a:gd name="T87" fmla="*/ 1518 h 1574"/>
                  <a:gd name="T88" fmla="*/ 511 w 1276"/>
                  <a:gd name="T89" fmla="*/ 1532 h 1574"/>
                  <a:gd name="T90" fmla="*/ 298 w 1276"/>
                  <a:gd name="T91" fmla="*/ 1503 h 1574"/>
                  <a:gd name="T92" fmla="*/ 85 w 1276"/>
                  <a:gd name="T93" fmla="*/ 1319 h 1574"/>
                  <a:gd name="T94" fmla="*/ 0 w 1276"/>
                  <a:gd name="T95" fmla="*/ 1248 h 1574"/>
                  <a:gd name="T96" fmla="*/ 142 w 1276"/>
                  <a:gd name="T97" fmla="*/ 964 h 1574"/>
                  <a:gd name="T98" fmla="*/ 184 w 1276"/>
                  <a:gd name="T99" fmla="*/ 794 h 1574"/>
                  <a:gd name="T100" fmla="*/ 199 w 1276"/>
                  <a:gd name="T101" fmla="*/ 567 h 1574"/>
                  <a:gd name="T102" fmla="*/ 184 w 1276"/>
                  <a:gd name="T103" fmla="*/ 340 h 1574"/>
                  <a:gd name="T104" fmla="*/ 199 w 1276"/>
                  <a:gd name="T105" fmla="*/ 284 h 1574"/>
                  <a:gd name="T106" fmla="*/ 241 w 1276"/>
                  <a:gd name="T107" fmla="*/ 184 h 1574"/>
                  <a:gd name="T108" fmla="*/ 269 w 1276"/>
                  <a:gd name="T109" fmla="*/ 128 h 1574"/>
                  <a:gd name="T110" fmla="*/ 312 w 1276"/>
                  <a:gd name="T111" fmla="*/ 85 h 1574"/>
                  <a:gd name="T112" fmla="*/ 355 w 1276"/>
                  <a:gd name="T113" fmla="*/ 57 h 1574"/>
                  <a:gd name="T114" fmla="*/ 411 w 1276"/>
                  <a:gd name="T115" fmla="*/ 28 h 1574"/>
                  <a:gd name="T116" fmla="*/ 440 w 1276"/>
                  <a:gd name="T117" fmla="*/ 14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71" name="Freeform 50"/>
              <p:cNvSpPr>
                <a:spLocks/>
              </p:cNvSpPr>
              <p:nvPr/>
            </p:nvSpPr>
            <p:spPr bwMode="auto">
              <a:xfrm>
                <a:off x="2796" y="3432"/>
                <a:ext cx="1304" cy="1050"/>
              </a:xfrm>
              <a:custGeom>
                <a:avLst/>
                <a:gdLst>
                  <a:gd name="T0" fmla="*/ 1290 w 1304"/>
                  <a:gd name="T1" fmla="*/ 20 h 1148"/>
                  <a:gd name="T2" fmla="*/ 1290 w 1304"/>
                  <a:gd name="T3" fmla="*/ 29 h 1148"/>
                  <a:gd name="T4" fmla="*/ 1290 w 1304"/>
                  <a:gd name="T5" fmla="*/ 70 h 1148"/>
                  <a:gd name="T6" fmla="*/ 1290 w 1304"/>
                  <a:gd name="T7" fmla="*/ 79 h 1148"/>
                  <a:gd name="T8" fmla="*/ 1290 w 1304"/>
                  <a:gd name="T9" fmla="*/ 99 h 1148"/>
                  <a:gd name="T10" fmla="*/ 1304 w 1304"/>
                  <a:gd name="T11" fmla="*/ 119 h 1148"/>
                  <a:gd name="T12" fmla="*/ 1304 w 1304"/>
                  <a:gd name="T13" fmla="*/ 159 h 1148"/>
                  <a:gd name="T14" fmla="*/ 1304 w 1304"/>
                  <a:gd name="T15" fmla="*/ 188 h 1148"/>
                  <a:gd name="T16" fmla="*/ 1304 w 1304"/>
                  <a:gd name="T17" fmla="*/ 238 h 1148"/>
                  <a:gd name="T18" fmla="*/ 1304 w 1304"/>
                  <a:gd name="T19" fmla="*/ 278 h 1148"/>
                  <a:gd name="T20" fmla="*/ 1304 w 1304"/>
                  <a:gd name="T21" fmla="*/ 308 h 1148"/>
                  <a:gd name="T22" fmla="*/ 1304 w 1304"/>
                  <a:gd name="T23" fmla="*/ 337 h 1148"/>
                  <a:gd name="T24" fmla="*/ 1304 w 1304"/>
                  <a:gd name="T25" fmla="*/ 337 h 1148"/>
                  <a:gd name="T26" fmla="*/ 1304 w 1304"/>
                  <a:gd name="T27" fmla="*/ 337 h 1148"/>
                  <a:gd name="T28" fmla="*/ 1304 w 1304"/>
                  <a:gd name="T29" fmla="*/ 348 h 1148"/>
                  <a:gd name="T30" fmla="*/ 1304 w 1304"/>
                  <a:gd name="T31" fmla="*/ 377 h 1148"/>
                  <a:gd name="T32" fmla="*/ 1304 w 1304"/>
                  <a:gd name="T33" fmla="*/ 407 h 1148"/>
                  <a:gd name="T34" fmla="*/ 1304 w 1304"/>
                  <a:gd name="T35" fmla="*/ 446 h 1148"/>
                  <a:gd name="T36" fmla="*/ 1290 w 1304"/>
                  <a:gd name="T37" fmla="*/ 496 h 1148"/>
                  <a:gd name="T38" fmla="*/ 1290 w 1304"/>
                  <a:gd name="T39" fmla="*/ 555 h 1148"/>
                  <a:gd name="T40" fmla="*/ 1290 w 1304"/>
                  <a:gd name="T41" fmla="*/ 595 h 1148"/>
                  <a:gd name="T42" fmla="*/ 1276 w 1304"/>
                  <a:gd name="T43" fmla="*/ 635 h 1148"/>
                  <a:gd name="T44" fmla="*/ 1276 w 1304"/>
                  <a:gd name="T45" fmla="*/ 675 h 1148"/>
                  <a:gd name="T46" fmla="*/ 1276 w 1304"/>
                  <a:gd name="T47" fmla="*/ 724 h 1148"/>
                  <a:gd name="T48" fmla="*/ 1262 w 1304"/>
                  <a:gd name="T49" fmla="*/ 734 h 1148"/>
                  <a:gd name="T50" fmla="*/ 1191 w 1304"/>
                  <a:gd name="T51" fmla="*/ 734 h 1148"/>
                  <a:gd name="T52" fmla="*/ 1120 w 1304"/>
                  <a:gd name="T53" fmla="*/ 724 h 1148"/>
                  <a:gd name="T54" fmla="*/ 1078 w 1304"/>
                  <a:gd name="T55" fmla="*/ 714 h 1148"/>
                  <a:gd name="T56" fmla="*/ 964 w 1304"/>
                  <a:gd name="T57" fmla="*/ 714 h 1148"/>
                  <a:gd name="T58" fmla="*/ 879 w 1304"/>
                  <a:gd name="T59" fmla="*/ 704 h 1148"/>
                  <a:gd name="T60" fmla="*/ 780 w 1304"/>
                  <a:gd name="T61" fmla="*/ 724 h 1148"/>
                  <a:gd name="T62" fmla="*/ 723 w 1304"/>
                  <a:gd name="T63" fmla="*/ 724 h 1148"/>
                  <a:gd name="T64" fmla="*/ 695 w 1304"/>
                  <a:gd name="T65" fmla="*/ 734 h 1148"/>
                  <a:gd name="T66" fmla="*/ 666 w 1304"/>
                  <a:gd name="T67" fmla="*/ 765 h 1148"/>
                  <a:gd name="T68" fmla="*/ 624 w 1304"/>
                  <a:gd name="T69" fmla="*/ 775 h 1148"/>
                  <a:gd name="T70" fmla="*/ 510 w 1304"/>
                  <a:gd name="T71" fmla="*/ 793 h 1148"/>
                  <a:gd name="T72" fmla="*/ 454 w 1304"/>
                  <a:gd name="T73" fmla="*/ 803 h 1148"/>
                  <a:gd name="T74" fmla="*/ 411 w 1304"/>
                  <a:gd name="T75" fmla="*/ 775 h 1148"/>
                  <a:gd name="T76" fmla="*/ 397 w 1304"/>
                  <a:gd name="T77" fmla="*/ 765 h 1148"/>
                  <a:gd name="T78" fmla="*/ 354 w 1304"/>
                  <a:gd name="T79" fmla="*/ 734 h 1148"/>
                  <a:gd name="T80" fmla="*/ 227 w 1304"/>
                  <a:gd name="T81" fmla="*/ 655 h 1148"/>
                  <a:gd name="T82" fmla="*/ 127 w 1304"/>
                  <a:gd name="T83" fmla="*/ 585 h 1148"/>
                  <a:gd name="T84" fmla="*/ 14 w 1304"/>
                  <a:gd name="T85" fmla="*/ 496 h 1148"/>
                  <a:gd name="T86" fmla="*/ 14 w 1304"/>
                  <a:gd name="T87" fmla="*/ 466 h 1148"/>
                  <a:gd name="T88" fmla="*/ 184 w 1304"/>
                  <a:gd name="T89" fmla="*/ 416 h 1148"/>
                  <a:gd name="T90" fmla="*/ 326 w 1304"/>
                  <a:gd name="T91" fmla="*/ 377 h 1148"/>
                  <a:gd name="T92" fmla="*/ 383 w 1304"/>
                  <a:gd name="T93" fmla="*/ 377 h 1148"/>
                  <a:gd name="T94" fmla="*/ 510 w 1304"/>
                  <a:gd name="T95" fmla="*/ 337 h 1148"/>
                  <a:gd name="T96" fmla="*/ 680 w 1304"/>
                  <a:gd name="T97" fmla="*/ 258 h 1148"/>
                  <a:gd name="T98" fmla="*/ 737 w 1304"/>
                  <a:gd name="T99" fmla="*/ 248 h 1148"/>
                  <a:gd name="T100" fmla="*/ 780 w 1304"/>
                  <a:gd name="T101" fmla="*/ 219 h 1148"/>
                  <a:gd name="T102" fmla="*/ 794 w 1304"/>
                  <a:gd name="T103" fmla="*/ 219 h 1148"/>
                  <a:gd name="T104" fmla="*/ 836 w 1304"/>
                  <a:gd name="T105" fmla="*/ 198 h 1148"/>
                  <a:gd name="T106" fmla="*/ 950 w 1304"/>
                  <a:gd name="T107" fmla="*/ 139 h 1148"/>
                  <a:gd name="T108" fmla="*/ 1049 w 1304"/>
                  <a:gd name="T109" fmla="*/ 99 h 1148"/>
                  <a:gd name="T110" fmla="*/ 1063 w 1304"/>
                  <a:gd name="T111" fmla="*/ 89 h 1148"/>
                  <a:gd name="T112" fmla="*/ 1120 w 1304"/>
                  <a:gd name="T113" fmla="*/ 59 h 1148"/>
                  <a:gd name="T114" fmla="*/ 1163 w 1304"/>
                  <a:gd name="T115" fmla="*/ 29 h 1148"/>
                  <a:gd name="T116" fmla="*/ 1177 w 1304"/>
                  <a:gd name="T117" fmla="*/ 10 h 1148"/>
                  <a:gd name="T118" fmla="*/ 1219 w 1304"/>
                  <a:gd name="T119" fmla="*/ 10 h 1148"/>
                  <a:gd name="T120" fmla="*/ 1234 w 1304"/>
                  <a:gd name="T121" fmla="*/ 10 h 1148"/>
                  <a:gd name="T122" fmla="*/ 1248 w 1304"/>
                  <a:gd name="T123" fmla="*/ 10 h 1148"/>
                  <a:gd name="T124" fmla="*/ 1276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72" name="Freeform 48"/>
              <p:cNvSpPr>
                <a:spLocks/>
              </p:cNvSpPr>
              <p:nvPr/>
            </p:nvSpPr>
            <p:spPr bwMode="auto">
              <a:xfrm>
                <a:off x="556" y="1829"/>
                <a:ext cx="2664" cy="2171"/>
              </a:xfrm>
              <a:custGeom>
                <a:avLst/>
                <a:gdLst>
                  <a:gd name="T0" fmla="*/ 0 w 2666"/>
                  <a:gd name="T1" fmla="*/ 1833 h 2170"/>
                  <a:gd name="T2" fmla="*/ 57 w 2666"/>
                  <a:gd name="T3" fmla="*/ 1720 h 2170"/>
                  <a:gd name="T4" fmla="*/ 184 w 2666"/>
                  <a:gd name="T5" fmla="*/ 1521 h 2170"/>
                  <a:gd name="T6" fmla="*/ 284 w 2666"/>
                  <a:gd name="T7" fmla="*/ 1365 h 2170"/>
                  <a:gd name="T8" fmla="*/ 383 w 2666"/>
                  <a:gd name="T9" fmla="*/ 1238 h 2170"/>
                  <a:gd name="T10" fmla="*/ 468 w 2666"/>
                  <a:gd name="T11" fmla="*/ 1181 h 2170"/>
                  <a:gd name="T12" fmla="*/ 567 w 2666"/>
                  <a:gd name="T13" fmla="*/ 1138 h 2170"/>
                  <a:gd name="T14" fmla="*/ 833 w 2666"/>
                  <a:gd name="T15" fmla="*/ 1049 h 2170"/>
                  <a:gd name="T16" fmla="*/ 904 w 2666"/>
                  <a:gd name="T17" fmla="*/ 1021 h 2170"/>
                  <a:gd name="T18" fmla="*/ 932 w 2666"/>
                  <a:gd name="T19" fmla="*/ 964 h 2170"/>
                  <a:gd name="T20" fmla="*/ 1003 w 2666"/>
                  <a:gd name="T21" fmla="*/ 851 h 2170"/>
                  <a:gd name="T22" fmla="*/ 1045 w 2666"/>
                  <a:gd name="T23" fmla="*/ 794 h 2170"/>
                  <a:gd name="T24" fmla="*/ 1074 w 2666"/>
                  <a:gd name="T25" fmla="*/ 780 h 2170"/>
                  <a:gd name="T26" fmla="*/ 1130 w 2666"/>
                  <a:gd name="T27" fmla="*/ 737 h 2170"/>
                  <a:gd name="T28" fmla="*/ 1201 w 2666"/>
                  <a:gd name="T29" fmla="*/ 695 h 2170"/>
                  <a:gd name="T30" fmla="*/ 1301 w 2666"/>
                  <a:gd name="T31" fmla="*/ 638 h 2170"/>
                  <a:gd name="T32" fmla="*/ 1414 w 2666"/>
                  <a:gd name="T33" fmla="*/ 595 h 2170"/>
                  <a:gd name="T34" fmla="*/ 1528 w 2666"/>
                  <a:gd name="T35" fmla="*/ 553 h 2170"/>
                  <a:gd name="T36" fmla="*/ 1613 w 2666"/>
                  <a:gd name="T37" fmla="*/ 510 h 2170"/>
                  <a:gd name="T38" fmla="*/ 1698 w 2666"/>
                  <a:gd name="T39" fmla="*/ 439 h 2170"/>
                  <a:gd name="T40" fmla="*/ 1740 w 2666"/>
                  <a:gd name="T41" fmla="*/ 340 h 2170"/>
                  <a:gd name="T42" fmla="*/ 1726 w 2666"/>
                  <a:gd name="T43" fmla="*/ 269 h 2170"/>
                  <a:gd name="T44" fmla="*/ 1684 w 2666"/>
                  <a:gd name="T45" fmla="*/ 156 h 2170"/>
                  <a:gd name="T46" fmla="*/ 1655 w 2666"/>
                  <a:gd name="T47" fmla="*/ 56 h 2170"/>
                  <a:gd name="T48" fmla="*/ 1684 w 2666"/>
                  <a:gd name="T49" fmla="*/ 14 h 2170"/>
                  <a:gd name="T50" fmla="*/ 1868 w 2666"/>
                  <a:gd name="T51" fmla="*/ 56 h 2170"/>
                  <a:gd name="T52" fmla="*/ 1911 w 2666"/>
                  <a:gd name="T53" fmla="*/ 70 h 2170"/>
                  <a:gd name="T54" fmla="*/ 1939 w 2666"/>
                  <a:gd name="T55" fmla="*/ 85 h 2170"/>
                  <a:gd name="T56" fmla="*/ 1967 w 2666"/>
                  <a:gd name="T57" fmla="*/ 99 h 2170"/>
                  <a:gd name="T58" fmla="*/ 2006 w 2666"/>
                  <a:gd name="T59" fmla="*/ 127 h 2170"/>
                  <a:gd name="T60" fmla="*/ 2034 w 2666"/>
                  <a:gd name="T61" fmla="*/ 156 h 2170"/>
                  <a:gd name="T62" fmla="*/ 2048 w 2666"/>
                  <a:gd name="T63" fmla="*/ 170 h 2170"/>
                  <a:gd name="T64" fmla="*/ 2091 w 2666"/>
                  <a:gd name="T65" fmla="*/ 226 h 2170"/>
                  <a:gd name="T66" fmla="*/ 2119 w 2666"/>
                  <a:gd name="T67" fmla="*/ 269 h 2170"/>
                  <a:gd name="T68" fmla="*/ 2162 w 2666"/>
                  <a:gd name="T69" fmla="*/ 297 h 2170"/>
                  <a:gd name="T70" fmla="*/ 2204 w 2666"/>
                  <a:gd name="T71" fmla="*/ 340 h 2170"/>
                  <a:gd name="T72" fmla="*/ 2247 w 2666"/>
                  <a:gd name="T73" fmla="*/ 411 h 2170"/>
                  <a:gd name="T74" fmla="*/ 2275 w 2666"/>
                  <a:gd name="T75" fmla="*/ 453 h 2170"/>
                  <a:gd name="T76" fmla="*/ 2318 w 2666"/>
                  <a:gd name="T77" fmla="*/ 510 h 2170"/>
                  <a:gd name="T78" fmla="*/ 2346 w 2666"/>
                  <a:gd name="T79" fmla="*/ 553 h 2170"/>
                  <a:gd name="T80" fmla="*/ 2403 w 2666"/>
                  <a:gd name="T81" fmla="*/ 624 h 2170"/>
                  <a:gd name="T82" fmla="*/ 2431 w 2666"/>
                  <a:gd name="T83" fmla="*/ 680 h 2170"/>
                  <a:gd name="T84" fmla="*/ 2460 w 2666"/>
                  <a:gd name="T85" fmla="*/ 709 h 2170"/>
                  <a:gd name="T86" fmla="*/ 2488 w 2666"/>
                  <a:gd name="T87" fmla="*/ 765 h 2170"/>
                  <a:gd name="T88" fmla="*/ 2545 w 2666"/>
                  <a:gd name="T89" fmla="*/ 836 h 2170"/>
                  <a:gd name="T90" fmla="*/ 2573 w 2666"/>
                  <a:gd name="T91" fmla="*/ 879 h 2170"/>
                  <a:gd name="T92" fmla="*/ 2658 w 2666"/>
                  <a:gd name="T93" fmla="*/ 1007 h 2170"/>
                  <a:gd name="T94" fmla="*/ 2502 w 2666"/>
                  <a:gd name="T95" fmla="*/ 1124 h 2170"/>
                  <a:gd name="T96" fmla="*/ 2389 w 2666"/>
                  <a:gd name="T97" fmla="*/ 1209 h 2170"/>
                  <a:gd name="T98" fmla="*/ 2233 w 2666"/>
                  <a:gd name="T99" fmla="*/ 1308 h 2170"/>
                  <a:gd name="T100" fmla="*/ 2133 w 2666"/>
                  <a:gd name="T101" fmla="*/ 1379 h 2170"/>
                  <a:gd name="T102" fmla="*/ 2006 w 2666"/>
                  <a:gd name="T103" fmla="*/ 1450 h 2170"/>
                  <a:gd name="T104" fmla="*/ 1740 w 2666"/>
                  <a:gd name="T105" fmla="*/ 1592 h 2170"/>
                  <a:gd name="T106" fmla="*/ 1485 w 2666"/>
                  <a:gd name="T107" fmla="*/ 1734 h 2170"/>
                  <a:gd name="T108" fmla="*/ 1343 w 2666"/>
                  <a:gd name="T109" fmla="*/ 1791 h 2170"/>
                  <a:gd name="T110" fmla="*/ 1216 w 2666"/>
                  <a:gd name="T111" fmla="*/ 1848 h 2170"/>
                  <a:gd name="T112" fmla="*/ 1102 w 2666"/>
                  <a:gd name="T113" fmla="*/ 1904 h 2170"/>
                  <a:gd name="T114" fmla="*/ 539 w 2666"/>
                  <a:gd name="T115" fmla="*/ 2089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blipFill dpi="0" rotWithShape="1">
                <a:blip r:embed="rId5"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73" name="Freeform 47"/>
              <p:cNvSpPr>
                <a:spLocks/>
              </p:cNvSpPr>
              <p:nvPr/>
            </p:nvSpPr>
            <p:spPr bwMode="auto">
              <a:xfrm>
                <a:off x="1986" y="4440"/>
                <a:ext cx="1517" cy="1915"/>
              </a:xfrm>
              <a:custGeom>
                <a:avLst/>
                <a:gdLst>
                  <a:gd name="T0" fmla="*/ 1503 w 1517"/>
                  <a:gd name="T1" fmla="*/ 142 h 1915"/>
                  <a:gd name="T2" fmla="*/ 1503 w 1517"/>
                  <a:gd name="T3" fmla="*/ 142 h 1915"/>
                  <a:gd name="T4" fmla="*/ 1517 w 1517"/>
                  <a:gd name="T5" fmla="*/ 198 h 1915"/>
                  <a:gd name="T6" fmla="*/ 1503 w 1517"/>
                  <a:gd name="T7" fmla="*/ 213 h 1915"/>
                  <a:gd name="T8" fmla="*/ 1517 w 1517"/>
                  <a:gd name="T9" fmla="*/ 312 h 1915"/>
                  <a:gd name="T10" fmla="*/ 1517 w 1517"/>
                  <a:gd name="T11" fmla="*/ 340 h 1915"/>
                  <a:gd name="T12" fmla="*/ 1517 w 1517"/>
                  <a:gd name="T13" fmla="*/ 397 h 1915"/>
                  <a:gd name="T14" fmla="*/ 1503 w 1517"/>
                  <a:gd name="T15" fmla="*/ 439 h 1915"/>
                  <a:gd name="T16" fmla="*/ 1503 w 1517"/>
                  <a:gd name="T17" fmla="*/ 482 h 1915"/>
                  <a:gd name="T18" fmla="*/ 1489 w 1517"/>
                  <a:gd name="T19" fmla="*/ 567 h 1915"/>
                  <a:gd name="T20" fmla="*/ 1474 w 1517"/>
                  <a:gd name="T21" fmla="*/ 581 h 1915"/>
                  <a:gd name="T22" fmla="*/ 1474 w 1517"/>
                  <a:gd name="T23" fmla="*/ 596 h 1915"/>
                  <a:gd name="T24" fmla="*/ 1460 w 1517"/>
                  <a:gd name="T25" fmla="*/ 624 h 1915"/>
                  <a:gd name="T26" fmla="*/ 1446 w 1517"/>
                  <a:gd name="T27" fmla="*/ 666 h 1915"/>
                  <a:gd name="T28" fmla="*/ 1418 w 1517"/>
                  <a:gd name="T29" fmla="*/ 723 h 1915"/>
                  <a:gd name="T30" fmla="*/ 1404 w 1517"/>
                  <a:gd name="T31" fmla="*/ 752 h 1915"/>
                  <a:gd name="T32" fmla="*/ 1404 w 1517"/>
                  <a:gd name="T33" fmla="*/ 794 h 1915"/>
                  <a:gd name="T34" fmla="*/ 1389 w 1517"/>
                  <a:gd name="T35" fmla="*/ 808 h 1915"/>
                  <a:gd name="T36" fmla="*/ 1389 w 1517"/>
                  <a:gd name="T37" fmla="*/ 893 h 1915"/>
                  <a:gd name="T38" fmla="*/ 1404 w 1517"/>
                  <a:gd name="T39" fmla="*/ 1007 h 1915"/>
                  <a:gd name="T40" fmla="*/ 1404 w 1517"/>
                  <a:gd name="T41" fmla="*/ 1120 h 1915"/>
                  <a:gd name="T42" fmla="*/ 1389 w 1517"/>
                  <a:gd name="T43" fmla="*/ 1234 h 1915"/>
                  <a:gd name="T44" fmla="*/ 1375 w 1517"/>
                  <a:gd name="T45" fmla="*/ 1347 h 1915"/>
                  <a:gd name="T46" fmla="*/ 1361 w 1517"/>
                  <a:gd name="T47" fmla="*/ 1404 h 1915"/>
                  <a:gd name="T48" fmla="*/ 1333 w 1517"/>
                  <a:gd name="T49" fmla="*/ 1503 h 1915"/>
                  <a:gd name="T50" fmla="*/ 1304 w 1517"/>
                  <a:gd name="T51" fmla="*/ 1574 h 1915"/>
                  <a:gd name="T52" fmla="*/ 1304 w 1517"/>
                  <a:gd name="T53" fmla="*/ 1574 h 1915"/>
                  <a:gd name="T54" fmla="*/ 1276 w 1517"/>
                  <a:gd name="T55" fmla="*/ 1617 h 1915"/>
                  <a:gd name="T56" fmla="*/ 1191 w 1517"/>
                  <a:gd name="T57" fmla="*/ 1730 h 1915"/>
                  <a:gd name="T58" fmla="*/ 1134 w 1517"/>
                  <a:gd name="T59" fmla="*/ 1759 h 1915"/>
                  <a:gd name="T60" fmla="*/ 1077 w 1517"/>
                  <a:gd name="T61" fmla="*/ 1801 h 1915"/>
                  <a:gd name="T62" fmla="*/ 992 w 1517"/>
                  <a:gd name="T63" fmla="*/ 1830 h 1915"/>
                  <a:gd name="T64" fmla="*/ 865 w 1517"/>
                  <a:gd name="T65" fmla="*/ 1858 h 1915"/>
                  <a:gd name="T66" fmla="*/ 808 w 1517"/>
                  <a:gd name="T67" fmla="*/ 1872 h 1915"/>
                  <a:gd name="T68" fmla="*/ 638 w 1517"/>
                  <a:gd name="T69" fmla="*/ 1900 h 1915"/>
                  <a:gd name="T70" fmla="*/ 553 w 1517"/>
                  <a:gd name="T71" fmla="*/ 1915 h 1915"/>
                  <a:gd name="T72" fmla="*/ 496 w 1517"/>
                  <a:gd name="T73" fmla="*/ 1915 h 1915"/>
                  <a:gd name="T74" fmla="*/ 439 w 1517"/>
                  <a:gd name="T75" fmla="*/ 1900 h 1915"/>
                  <a:gd name="T76" fmla="*/ 397 w 1517"/>
                  <a:gd name="T77" fmla="*/ 1886 h 1915"/>
                  <a:gd name="T78" fmla="*/ 283 w 1517"/>
                  <a:gd name="T79" fmla="*/ 1830 h 1915"/>
                  <a:gd name="T80" fmla="*/ 184 w 1517"/>
                  <a:gd name="T81" fmla="*/ 1744 h 1915"/>
                  <a:gd name="T82" fmla="*/ 113 w 1517"/>
                  <a:gd name="T83" fmla="*/ 1447 h 1915"/>
                  <a:gd name="T84" fmla="*/ 14 w 1517"/>
                  <a:gd name="T85" fmla="*/ 1120 h 1915"/>
                  <a:gd name="T86" fmla="*/ 411 w 1517"/>
                  <a:gd name="T87" fmla="*/ 950 h 1915"/>
                  <a:gd name="T88" fmla="*/ 638 w 1517"/>
                  <a:gd name="T89" fmla="*/ 766 h 1915"/>
                  <a:gd name="T90" fmla="*/ 694 w 1517"/>
                  <a:gd name="T91" fmla="*/ 666 h 1915"/>
                  <a:gd name="T92" fmla="*/ 751 w 1517"/>
                  <a:gd name="T93" fmla="*/ 581 h 1915"/>
                  <a:gd name="T94" fmla="*/ 822 w 1517"/>
                  <a:gd name="T95" fmla="*/ 482 h 1915"/>
                  <a:gd name="T96" fmla="*/ 865 w 1517"/>
                  <a:gd name="T97" fmla="*/ 397 h 1915"/>
                  <a:gd name="T98" fmla="*/ 936 w 1517"/>
                  <a:gd name="T99" fmla="*/ 298 h 1915"/>
                  <a:gd name="T100" fmla="*/ 950 w 1517"/>
                  <a:gd name="T101" fmla="*/ 283 h 1915"/>
                  <a:gd name="T102" fmla="*/ 1021 w 1517"/>
                  <a:gd name="T103" fmla="*/ 213 h 1915"/>
                  <a:gd name="T104" fmla="*/ 1063 w 1517"/>
                  <a:gd name="T105" fmla="*/ 170 h 1915"/>
                  <a:gd name="T106" fmla="*/ 1120 w 1517"/>
                  <a:gd name="T107" fmla="*/ 113 h 1915"/>
                  <a:gd name="T108" fmla="*/ 1205 w 1517"/>
                  <a:gd name="T109" fmla="*/ 56 h 1915"/>
                  <a:gd name="T110" fmla="*/ 1205 w 1517"/>
                  <a:gd name="T111" fmla="*/ 56 h 1915"/>
                  <a:gd name="T112" fmla="*/ 1290 w 1517"/>
                  <a:gd name="T113" fmla="*/ 42 h 1915"/>
                  <a:gd name="T114" fmla="*/ 1318 w 1517"/>
                  <a:gd name="T115" fmla="*/ 42 h 1915"/>
                  <a:gd name="T116" fmla="*/ 1418 w 1517"/>
                  <a:gd name="T117" fmla="*/ 14 h 1915"/>
                  <a:gd name="T118" fmla="*/ 1460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74" name="Freeform 46"/>
              <p:cNvSpPr>
                <a:spLocks/>
              </p:cNvSpPr>
              <p:nvPr/>
            </p:nvSpPr>
            <p:spPr bwMode="auto">
              <a:xfrm>
                <a:off x="4042" y="3248"/>
                <a:ext cx="1418" cy="1447"/>
              </a:xfrm>
              <a:custGeom>
                <a:avLst/>
                <a:gdLst>
                  <a:gd name="T0" fmla="*/ 1418 w 1418"/>
                  <a:gd name="T1" fmla="*/ 114 h 1447"/>
                  <a:gd name="T2" fmla="*/ 1418 w 1418"/>
                  <a:gd name="T3" fmla="*/ 142 h 1447"/>
                  <a:gd name="T4" fmla="*/ 1404 w 1418"/>
                  <a:gd name="T5" fmla="*/ 199 h 1447"/>
                  <a:gd name="T6" fmla="*/ 1390 w 1418"/>
                  <a:gd name="T7" fmla="*/ 256 h 1447"/>
                  <a:gd name="T8" fmla="*/ 1376 w 1418"/>
                  <a:gd name="T9" fmla="*/ 298 h 1447"/>
                  <a:gd name="T10" fmla="*/ 1361 w 1418"/>
                  <a:gd name="T11" fmla="*/ 596 h 1447"/>
                  <a:gd name="T12" fmla="*/ 1361 w 1418"/>
                  <a:gd name="T13" fmla="*/ 639 h 1447"/>
                  <a:gd name="T14" fmla="*/ 1361 w 1418"/>
                  <a:gd name="T15" fmla="*/ 695 h 1447"/>
                  <a:gd name="T16" fmla="*/ 1361 w 1418"/>
                  <a:gd name="T17" fmla="*/ 724 h 1447"/>
                  <a:gd name="T18" fmla="*/ 1361 w 1418"/>
                  <a:gd name="T19" fmla="*/ 766 h 1447"/>
                  <a:gd name="T20" fmla="*/ 1361 w 1418"/>
                  <a:gd name="T21" fmla="*/ 795 h 1447"/>
                  <a:gd name="T22" fmla="*/ 1205 w 1418"/>
                  <a:gd name="T23" fmla="*/ 922 h 1447"/>
                  <a:gd name="T24" fmla="*/ 1120 w 1418"/>
                  <a:gd name="T25" fmla="*/ 908 h 1447"/>
                  <a:gd name="T26" fmla="*/ 879 w 1418"/>
                  <a:gd name="T27" fmla="*/ 866 h 1447"/>
                  <a:gd name="T28" fmla="*/ 822 w 1418"/>
                  <a:gd name="T29" fmla="*/ 1248 h 1447"/>
                  <a:gd name="T30" fmla="*/ 737 w 1418"/>
                  <a:gd name="T31" fmla="*/ 1277 h 1447"/>
                  <a:gd name="T32" fmla="*/ 624 w 1418"/>
                  <a:gd name="T33" fmla="*/ 1263 h 1447"/>
                  <a:gd name="T34" fmla="*/ 510 w 1418"/>
                  <a:gd name="T35" fmla="*/ 1405 h 1447"/>
                  <a:gd name="T36" fmla="*/ 411 w 1418"/>
                  <a:gd name="T37" fmla="*/ 1433 h 1447"/>
                  <a:gd name="T38" fmla="*/ 269 w 1418"/>
                  <a:gd name="T39" fmla="*/ 1419 h 1447"/>
                  <a:gd name="T40" fmla="*/ 213 w 1418"/>
                  <a:gd name="T41" fmla="*/ 1390 h 1447"/>
                  <a:gd name="T42" fmla="*/ 142 w 1418"/>
                  <a:gd name="T43" fmla="*/ 1405 h 1447"/>
                  <a:gd name="T44" fmla="*/ 99 w 1418"/>
                  <a:gd name="T45" fmla="*/ 1334 h 1447"/>
                  <a:gd name="T46" fmla="*/ 85 w 1418"/>
                  <a:gd name="T47" fmla="*/ 1305 h 1447"/>
                  <a:gd name="T48" fmla="*/ 57 w 1418"/>
                  <a:gd name="T49" fmla="*/ 1248 h 1447"/>
                  <a:gd name="T50" fmla="*/ 42 w 1418"/>
                  <a:gd name="T51" fmla="*/ 1220 h 1447"/>
                  <a:gd name="T52" fmla="*/ 14 w 1418"/>
                  <a:gd name="T53" fmla="*/ 1149 h 1447"/>
                  <a:gd name="T54" fmla="*/ 14 w 1418"/>
                  <a:gd name="T55" fmla="*/ 1064 h 1447"/>
                  <a:gd name="T56" fmla="*/ 28 w 1418"/>
                  <a:gd name="T57" fmla="*/ 951 h 1447"/>
                  <a:gd name="T58" fmla="*/ 42 w 1418"/>
                  <a:gd name="T59" fmla="*/ 795 h 1447"/>
                  <a:gd name="T60" fmla="*/ 42 w 1418"/>
                  <a:gd name="T61" fmla="*/ 709 h 1447"/>
                  <a:gd name="T62" fmla="*/ 42 w 1418"/>
                  <a:gd name="T63" fmla="*/ 596 h 1447"/>
                  <a:gd name="T64" fmla="*/ 42 w 1418"/>
                  <a:gd name="T65" fmla="*/ 539 h 1447"/>
                  <a:gd name="T66" fmla="*/ 42 w 1418"/>
                  <a:gd name="T67" fmla="*/ 426 h 1447"/>
                  <a:gd name="T68" fmla="*/ 42 w 1418"/>
                  <a:gd name="T69" fmla="*/ 327 h 1447"/>
                  <a:gd name="T70" fmla="*/ 28 w 1418"/>
                  <a:gd name="T71" fmla="*/ 241 h 1447"/>
                  <a:gd name="T72" fmla="*/ 28 w 1418"/>
                  <a:gd name="T73" fmla="*/ 156 h 1447"/>
                  <a:gd name="T74" fmla="*/ 42 w 1418"/>
                  <a:gd name="T75" fmla="*/ 100 h 1447"/>
                  <a:gd name="T76" fmla="*/ 128 w 1418"/>
                  <a:gd name="T77" fmla="*/ 100 h 1447"/>
                  <a:gd name="T78" fmla="*/ 184 w 1418"/>
                  <a:gd name="T79" fmla="*/ 100 h 1447"/>
                  <a:gd name="T80" fmla="*/ 269 w 1418"/>
                  <a:gd name="T81" fmla="*/ 114 h 1447"/>
                  <a:gd name="T82" fmla="*/ 354 w 1418"/>
                  <a:gd name="T83" fmla="*/ 128 h 1447"/>
                  <a:gd name="T84" fmla="*/ 425 w 1418"/>
                  <a:gd name="T85" fmla="*/ 156 h 1447"/>
                  <a:gd name="T86" fmla="*/ 468 w 1418"/>
                  <a:gd name="T87" fmla="*/ 185 h 1447"/>
                  <a:gd name="T88" fmla="*/ 510 w 1418"/>
                  <a:gd name="T89" fmla="*/ 199 h 1447"/>
                  <a:gd name="T90" fmla="*/ 610 w 1418"/>
                  <a:gd name="T91" fmla="*/ 185 h 1447"/>
                  <a:gd name="T92" fmla="*/ 752 w 1418"/>
                  <a:gd name="T93" fmla="*/ 185 h 1447"/>
                  <a:gd name="T94" fmla="*/ 851 w 1418"/>
                  <a:gd name="T95" fmla="*/ 156 h 1447"/>
                  <a:gd name="T96" fmla="*/ 879 w 1418"/>
                  <a:gd name="T97" fmla="*/ 170 h 1447"/>
                  <a:gd name="T98" fmla="*/ 908 w 1418"/>
                  <a:gd name="T99" fmla="*/ 170 h 1447"/>
                  <a:gd name="T100" fmla="*/ 936 w 1418"/>
                  <a:gd name="T101" fmla="*/ 185 h 1447"/>
                  <a:gd name="T102" fmla="*/ 964 w 1418"/>
                  <a:gd name="T103" fmla="*/ 185 h 1447"/>
                  <a:gd name="T104" fmla="*/ 1007 w 1418"/>
                  <a:gd name="T105" fmla="*/ 170 h 1447"/>
                  <a:gd name="T106" fmla="*/ 1049 w 1418"/>
                  <a:gd name="T107" fmla="*/ 156 h 1447"/>
                  <a:gd name="T108" fmla="*/ 1134 w 1418"/>
                  <a:gd name="T109" fmla="*/ 114 h 1447"/>
                  <a:gd name="T110" fmla="*/ 1177 w 1418"/>
                  <a:gd name="T111" fmla="*/ 85 h 1447"/>
                  <a:gd name="T112" fmla="*/ 1220 w 1418"/>
                  <a:gd name="T113" fmla="*/ 57 h 1447"/>
                  <a:gd name="T114" fmla="*/ 1262 w 1418"/>
                  <a:gd name="T115" fmla="*/ 43 h 1447"/>
                  <a:gd name="T116" fmla="*/ 1290 w 1418"/>
                  <a:gd name="T117" fmla="*/ 29 h 1447"/>
                  <a:gd name="T118" fmla="*/ 1347 w 1418"/>
                  <a:gd name="T119" fmla="*/ 14 h 1447"/>
                  <a:gd name="T120" fmla="*/ 1376 w 1418"/>
                  <a:gd name="T121" fmla="*/ 0 h 1447"/>
                  <a:gd name="T122" fmla="*/ 1404 w 1418"/>
                  <a:gd name="T123" fmla="*/ 5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75" name="Freeform 45"/>
              <p:cNvSpPr>
                <a:spLocks/>
              </p:cNvSpPr>
              <p:nvPr/>
            </p:nvSpPr>
            <p:spPr bwMode="auto">
              <a:xfrm>
                <a:off x="6311" y="2169"/>
                <a:ext cx="1475" cy="1512"/>
              </a:xfrm>
              <a:custGeom>
                <a:avLst/>
                <a:gdLst>
                  <a:gd name="T0" fmla="*/ 894 w 1475"/>
                  <a:gd name="T1" fmla="*/ 38 h 1603"/>
                  <a:gd name="T2" fmla="*/ 964 w 1475"/>
                  <a:gd name="T3" fmla="*/ 47 h 1603"/>
                  <a:gd name="T4" fmla="*/ 1021 w 1475"/>
                  <a:gd name="T5" fmla="*/ 94 h 1603"/>
                  <a:gd name="T6" fmla="*/ 1035 w 1475"/>
                  <a:gd name="T7" fmla="*/ 123 h 1603"/>
                  <a:gd name="T8" fmla="*/ 1035 w 1475"/>
                  <a:gd name="T9" fmla="*/ 170 h 1603"/>
                  <a:gd name="T10" fmla="*/ 1035 w 1475"/>
                  <a:gd name="T11" fmla="*/ 207 h 1603"/>
                  <a:gd name="T12" fmla="*/ 1021 w 1475"/>
                  <a:gd name="T13" fmla="*/ 243 h 1603"/>
                  <a:gd name="T14" fmla="*/ 1007 w 1475"/>
                  <a:gd name="T15" fmla="*/ 291 h 1603"/>
                  <a:gd name="T16" fmla="*/ 979 w 1475"/>
                  <a:gd name="T17" fmla="*/ 321 h 1603"/>
                  <a:gd name="T18" fmla="*/ 1007 w 1475"/>
                  <a:gd name="T19" fmla="*/ 368 h 1603"/>
                  <a:gd name="T20" fmla="*/ 1064 w 1475"/>
                  <a:gd name="T21" fmla="*/ 310 h 1603"/>
                  <a:gd name="T22" fmla="*/ 1120 w 1475"/>
                  <a:gd name="T23" fmla="*/ 283 h 1603"/>
                  <a:gd name="T24" fmla="*/ 1191 w 1475"/>
                  <a:gd name="T25" fmla="*/ 283 h 1603"/>
                  <a:gd name="T26" fmla="*/ 1248 w 1475"/>
                  <a:gd name="T27" fmla="*/ 291 h 1603"/>
                  <a:gd name="T28" fmla="*/ 1305 w 1475"/>
                  <a:gd name="T29" fmla="*/ 291 h 1603"/>
                  <a:gd name="T30" fmla="*/ 1404 w 1475"/>
                  <a:gd name="T31" fmla="*/ 274 h 1603"/>
                  <a:gd name="T32" fmla="*/ 1475 w 1475"/>
                  <a:gd name="T33" fmla="*/ 274 h 1603"/>
                  <a:gd name="T34" fmla="*/ 1461 w 1475"/>
                  <a:gd name="T35" fmla="*/ 321 h 1603"/>
                  <a:gd name="T36" fmla="*/ 1418 w 1475"/>
                  <a:gd name="T37" fmla="*/ 415 h 1603"/>
                  <a:gd name="T38" fmla="*/ 1248 w 1475"/>
                  <a:gd name="T39" fmla="*/ 480 h 1603"/>
                  <a:gd name="T40" fmla="*/ 1177 w 1475"/>
                  <a:gd name="T41" fmla="*/ 480 h 1603"/>
                  <a:gd name="T42" fmla="*/ 1177 w 1475"/>
                  <a:gd name="T43" fmla="*/ 490 h 1603"/>
                  <a:gd name="T44" fmla="*/ 1248 w 1475"/>
                  <a:gd name="T45" fmla="*/ 527 h 1603"/>
                  <a:gd name="T46" fmla="*/ 1291 w 1475"/>
                  <a:gd name="T47" fmla="*/ 556 h 1603"/>
                  <a:gd name="T48" fmla="*/ 1234 w 1475"/>
                  <a:gd name="T49" fmla="*/ 613 h 1603"/>
                  <a:gd name="T50" fmla="*/ 1149 w 1475"/>
                  <a:gd name="T51" fmla="*/ 651 h 1603"/>
                  <a:gd name="T52" fmla="*/ 1064 w 1475"/>
                  <a:gd name="T53" fmla="*/ 697 h 1603"/>
                  <a:gd name="T54" fmla="*/ 1007 w 1475"/>
                  <a:gd name="T55" fmla="*/ 735 h 1603"/>
                  <a:gd name="T56" fmla="*/ 950 w 1475"/>
                  <a:gd name="T57" fmla="*/ 735 h 1603"/>
                  <a:gd name="T58" fmla="*/ 908 w 1475"/>
                  <a:gd name="T59" fmla="*/ 744 h 1603"/>
                  <a:gd name="T60" fmla="*/ 879 w 1475"/>
                  <a:gd name="T61" fmla="*/ 783 h 1603"/>
                  <a:gd name="T62" fmla="*/ 794 w 1475"/>
                  <a:gd name="T63" fmla="*/ 914 h 1603"/>
                  <a:gd name="T64" fmla="*/ 738 w 1475"/>
                  <a:gd name="T65" fmla="*/ 989 h 1603"/>
                  <a:gd name="T66" fmla="*/ 624 w 1475"/>
                  <a:gd name="T67" fmla="*/ 1037 h 1603"/>
                  <a:gd name="T68" fmla="*/ 567 w 1475"/>
                  <a:gd name="T69" fmla="*/ 1037 h 1603"/>
                  <a:gd name="T70" fmla="*/ 496 w 1475"/>
                  <a:gd name="T71" fmla="*/ 1018 h 1603"/>
                  <a:gd name="T72" fmla="*/ 511 w 1475"/>
                  <a:gd name="T73" fmla="*/ 1037 h 1603"/>
                  <a:gd name="T74" fmla="*/ 525 w 1475"/>
                  <a:gd name="T75" fmla="*/ 1046 h 1603"/>
                  <a:gd name="T76" fmla="*/ 454 w 1475"/>
                  <a:gd name="T77" fmla="*/ 1037 h 1603"/>
                  <a:gd name="T78" fmla="*/ 411 w 1475"/>
                  <a:gd name="T79" fmla="*/ 1037 h 1603"/>
                  <a:gd name="T80" fmla="*/ 284 w 1475"/>
                  <a:gd name="T81" fmla="*/ 1046 h 1603"/>
                  <a:gd name="T82" fmla="*/ 184 w 1475"/>
                  <a:gd name="T83" fmla="*/ 1065 h 1603"/>
                  <a:gd name="T84" fmla="*/ 14 w 1475"/>
                  <a:gd name="T85" fmla="*/ 923 h 1603"/>
                  <a:gd name="T86" fmla="*/ 43 w 1475"/>
                  <a:gd name="T87" fmla="*/ 556 h 1603"/>
                  <a:gd name="T88" fmla="*/ 57 w 1475"/>
                  <a:gd name="T89" fmla="*/ 310 h 1603"/>
                  <a:gd name="T90" fmla="*/ 142 w 1475"/>
                  <a:gd name="T91" fmla="*/ 189 h 1603"/>
                  <a:gd name="T92" fmla="*/ 326 w 1475"/>
                  <a:gd name="T93" fmla="*/ 180 h 1603"/>
                  <a:gd name="T94" fmla="*/ 369 w 1475"/>
                  <a:gd name="T95" fmla="*/ 330 h 1603"/>
                  <a:gd name="T96" fmla="*/ 411 w 1475"/>
                  <a:gd name="T97" fmla="*/ 387 h 1603"/>
                  <a:gd name="T98" fmla="*/ 496 w 1475"/>
                  <a:gd name="T99" fmla="*/ 434 h 1603"/>
                  <a:gd name="T100" fmla="*/ 567 w 1475"/>
                  <a:gd name="T101" fmla="*/ 405 h 1603"/>
                  <a:gd name="T102" fmla="*/ 610 w 1475"/>
                  <a:gd name="T103" fmla="*/ 302 h 1603"/>
                  <a:gd name="T104" fmla="*/ 638 w 1475"/>
                  <a:gd name="T105" fmla="*/ 236 h 1603"/>
                  <a:gd name="T106" fmla="*/ 596 w 1475"/>
                  <a:gd name="T107" fmla="*/ 180 h 1603"/>
                  <a:gd name="T108" fmla="*/ 695 w 1475"/>
                  <a:gd name="T109" fmla="*/ 180 h 1603"/>
                  <a:gd name="T110" fmla="*/ 879 w 1475"/>
                  <a:gd name="T111" fmla="*/ 189 h 1603"/>
                  <a:gd name="T112" fmla="*/ 908 w 1475"/>
                  <a:gd name="T113" fmla="*/ 141 h 1603"/>
                  <a:gd name="T114" fmla="*/ 851 w 1475"/>
                  <a:gd name="T115" fmla="*/ 133 h 1603"/>
                  <a:gd name="T116" fmla="*/ 894 w 1475"/>
                  <a:gd name="T117" fmla="*/ 123 h 1603"/>
                  <a:gd name="T118" fmla="*/ 865 w 1475"/>
                  <a:gd name="T119" fmla="*/ 104 h 1603"/>
                  <a:gd name="T120" fmla="*/ 894 w 1475"/>
                  <a:gd name="T121" fmla="*/ 66 h 1603"/>
                  <a:gd name="T122" fmla="*/ 865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76" name="Freeform 44"/>
              <p:cNvSpPr>
                <a:spLocks/>
              </p:cNvSpPr>
              <p:nvPr/>
            </p:nvSpPr>
            <p:spPr bwMode="auto">
              <a:xfrm>
                <a:off x="4381" y="4116"/>
                <a:ext cx="994" cy="1317"/>
              </a:xfrm>
              <a:custGeom>
                <a:avLst/>
                <a:gdLst>
                  <a:gd name="T0" fmla="*/ 969 w 993"/>
                  <a:gd name="T1" fmla="*/ 156 h 1319"/>
                  <a:gd name="T2" fmla="*/ 954 w 993"/>
                  <a:gd name="T3" fmla="*/ 212 h 1319"/>
                  <a:gd name="T4" fmla="*/ 898 w 993"/>
                  <a:gd name="T5" fmla="*/ 378 h 1319"/>
                  <a:gd name="T6" fmla="*/ 884 w 993"/>
                  <a:gd name="T7" fmla="*/ 421 h 1319"/>
                  <a:gd name="T8" fmla="*/ 869 w 993"/>
                  <a:gd name="T9" fmla="*/ 492 h 1319"/>
                  <a:gd name="T10" fmla="*/ 855 w 993"/>
                  <a:gd name="T11" fmla="*/ 563 h 1319"/>
                  <a:gd name="T12" fmla="*/ 841 w 993"/>
                  <a:gd name="T13" fmla="*/ 591 h 1319"/>
                  <a:gd name="T14" fmla="*/ 841 w 993"/>
                  <a:gd name="T15" fmla="*/ 620 h 1319"/>
                  <a:gd name="T16" fmla="*/ 827 w 993"/>
                  <a:gd name="T17" fmla="*/ 648 h 1319"/>
                  <a:gd name="T18" fmla="*/ 813 w 993"/>
                  <a:gd name="T19" fmla="*/ 719 h 1319"/>
                  <a:gd name="T20" fmla="*/ 784 w 993"/>
                  <a:gd name="T21" fmla="*/ 790 h 1319"/>
                  <a:gd name="T22" fmla="*/ 784 w 993"/>
                  <a:gd name="T23" fmla="*/ 832 h 1319"/>
                  <a:gd name="T24" fmla="*/ 770 w 993"/>
                  <a:gd name="T25" fmla="*/ 861 h 1319"/>
                  <a:gd name="T26" fmla="*/ 770 w 993"/>
                  <a:gd name="T27" fmla="*/ 889 h 1319"/>
                  <a:gd name="T28" fmla="*/ 756 w 993"/>
                  <a:gd name="T29" fmla="*/ 903 h 1319"/>
                  <a:gd name="T30" fmla="*/ 756 w 993"/>
                  <a:gd name="T31" fmla="*/ 932 h 1319"/>
                  <a:gd name="T32" fmla="*/ 742 w 993"/>
                  <a:gd name="T33" fmla="*/ 946 h 1319"/>
                  <a:gd name="T34" fmla="*/ 742 w 993"/>
                  <a:gd name="T35" fmla="*/ 960 h 1319"/>
                  <a:gd name="T36" fmla="*/ 742 w 993"/>
                  <a:gd name="T37" fmla="*/ 986 h 1319"/>
                  <a:gd name="T38" fmla="*/ 728 w 993"/>
                  <a:gd name="T39" fmla="*/ 1013 h 1319"/>
                  <a:gd name="T40" fmla="*/ 728 w 993"/>
                  <a:gd name="T41" fmla="*/ 1027 h 1319"/>
                  <a:gd name="T42" fmla="*/ 713 w 993"/>
                  <a:gd name="T43" fmla="*/ 1055 h 1319"/>
                  <a:gd name="T44" fmla="*/ 699 w 993"/>
                  <a:gd name="T45" fmla="*/ 1098 h 1319"/>
                  <a:gd name="T46" fmla="*/ 699 w 993"/>
                  <a:gd name="T47" fmla="*/ 1126 h 1319"/>
                  <a:gd name="T48" fmla="*/ 685 w 993"/>
                  <a:gd name="T49" fmla="*/ 1155 h 1319"/>
                  <a:gd name="T50" fmla="*/ 657 w 993"/>
                  <a:gd name="T51" fmla="*/ 1183 h 1319"/>
                  <a:gd name="T52" fmla="*/ 628 w 993"/>
                  <a:gd name="T53" fmla="*/ 1211 h 1319"/>
                  <a:gd name="T54" fmla="*/ 600 w 993"/>
                  <a:gd name="T55" fmla="*/ 1254 h 1319"/>
                  <a:gd name="T56" fmla="*/ 600 w 993"/>
                  <a:gd name="T57" fmla="*/ 1268 h 1319"/>
                  <a:gd name="T58" fmla="*/ 572 w 993"/>
                  <a:gd name="T59" fmla="*/ 1282 h 1319"/>
                  <a:gd name="T60" fmla="*/ 557 w 993"/>
                  <a:gd name="T61" fmla="*/ 1296 h 1319"/>
                  <a:gd name="T62" fmla="*/ 529 w 993"/>
                  <a:gd name="T63" fmla="*/ 1311 h 1319"/>
                  <a:gd name="T64" fmla="*/ 501 w 993"/>
                  <a:gd name="T65" fmla="*/ 1311 h 1319"/>
                  <a:gd name="T66" fmla="*/ 468 w 993"/>
                  <a:gd name="T67" fmla="*/ 1311 h 1319"/>
                  <a:gd name="T68" fmla="*/ 426 w 993"/>
                  <a:gd name="T69" fmla="*/ 1311 h 1319"/>
                  <a:gd name="T70" fmla="*/ 397 w 993"/>
                  <a:gd name="T71" fmla="*/ 1311 h 1319"/>
                  <a:gd name="T72" fmla="*/ 241 w 993"/>
                  <a:gd name="T73" fmla="*/ 1254 h 1319"/>
                  <a:gd name="T74" fmla="*/ 213 w 993"/>
                  <a:gd name="T75" fmla="*/ 1254 h 1319"/>
                  <a:gd name="T76" fmla="*/ 156 w 993"/>
                  <a:gd name="T77" fmla="*/ 1226 h 1319"/>
                  <a:gd name="T78" fmla="*/ 114 w 993"/>
                  <a:gd name="T79" fmla="*/ 1211 h 1319"/>
                  <a:gd name="T80" fmla="*/ 100 w 993"/>
                  <a:gd name="T81" fmla="*/ 1211 h 1319"/>
                  <a:gd name="T82" fmla="*/ 85 w 993"/>
                  <a:gd name="T83" fmla="*/ 1211 h 1319"/>
                  <a:gd name="T84" fmla="*/ 57 w 993"/>
                  <a:gd name="T85" fmla="*/ 1197 h 1319"/>
                  <a:gd name="T86" fmla="*/ 14 w 993"/>
                  <a:gd name="T87" fmla="*/ 1183 h 1319"/>
                  <a:gd name="T88" fmla="*/ 0 w 993"/>
                  <a:gd name="T89" fmla="*/ 1169 h 1319"/>
                  <a:gd name="T90" fmla="*/ 57 w 993"/>
                  <a:gd name="T91" fmla="*/ 1013 h 1319"/>
                  <a:gd name="T92" fmla="*/ 57 w 993"/>
                  <a:gd name="T93" fmla="*/ 974 h 1319"/>
                  <a:gd name="T94" fmla="*/ 128 w 993"/>
                  <a:gd name="T95" fmla="*/ 960 h 1319"/>
                  <a:gd name="T96" fmla="*/ 156 w 993"/>
                  <a:gd name="T97" fmla="*/ 747 h 1319"/>
                  <a:gd name="T98" fmla="*/ 170 w 993"/>
                  <a:gd name="T99" fmla="*/ 676 h 1319"/>
                  <a:gd name="T100" fmla="*/ 185 w 993"/>
                  <a:gd name="T101" fmla="*/ 464 h 1319"/>
                  <a:gd name="T102" fmla="*/ 284 w 993"/>
                  <a:gd name="T103" fmla="*/ 393 h 1319"/>
                  <a:gd name="T104" fmla="*/ 383 w 993"/>
                  <a:gd name="T105" fmla="*/ 407 h 1319"/>
                  <a:gd name="T106" fmla="*/ 440 w 993"/>
                  <a:gd name="T107" fmla="*/ 407 h 1319"/>
                  <a:gd name="T108" fmla="*/ 515 w 993"/>
                  <a:gd name="T109" fmla="*/ 198 h 1319"/>
                  <a:gd name="T110" fmla="*/ 543 w 993"/>
                  <a:gd name="T111" fmla="*/ 0 h 1319"/>
                  <a:gd name="T112" fmla="*/ 742 w 993"/>
                  <a:gd name="T113" fmla="*/ 28 h 1319"/>
                  <a:gd name="T114" fmla="*/ 813 w 993"/>
                  <a:gd name="T115" fmla="*/ 42 h 1319"/>
                  <a:gd name="T116" fmla="*/ 926 w 993"/>
                  <a:gd name="T117" fmla="*/ 56 h 1319"/>
                  <a:gd name="T118" fmla="*/ 983 w 993"/>
                  <a:gd name="T119" fmla="*/ 85 h 1319"/>
                  <a:gd name="T120" fmla="*/ 983 w 993"/>
                  <a:gd name="T121" fmla="*/ 113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77" name="Freeform 43"/>
              <p:cNvSpPr>
                <a:spLocks/>
              </p:cNvSpPr>
              <p:nvPr/>
            </p:nvSpPr>
            <p:spPr bwMode="auto">
              <a:xfrm>
                <a:off x="4638" y="1686"/>
                <a:ext cx="1006" cy="1873"/>
              </a:xfrm>
              <a:custGeom>
                <a:avLst/>
                <a:gdLst>
                  <a:gd name="T0" fmla="*/ 780 w 1006"/>
                  <a:gd name="T1" fmla="*/ 639 h 1873"/>
                  <a:gd name="T2" fmla="*/ 808 w 1006"/>
                  <a:gd name="T3" fmla="*/ 695 h 1873"/>
                  <a:gd name="T4" fmla="*/ 865 w 1006"/>
                  <a:gd name="T5" fmla="*/ 752 h 1873"/>
                  <a:gd name="T6" fmla="*/ 936 w 1006"/>
                  <a:gd name="T7" fmla="*/ 866 h 1873"/>
                  <a:gd name="T8" fmla="*/ 992 w 1006"/>
                  <a:gd name="T9" fmla="*/ 951 h 1873"/>
                  <a:gd name="T10" fmla="*/ 978 w 1006"/>
                  <a:gd name="T11" fmla="*/ 1022 h 1873"/>
                  <a:gd name="T12" fmla="*/ 850 w 1006"/>
                  <a:gd name="T13" fmla="*/ 1107 h 1873"/>
                  <a:gd name="T14" fmla="*/ 850 w 1006"/>
                  <a:gd name="T15" fmla="*/ 1135 h 1873"/>
                  <a:gd name="T16" fmla="*/ 850 w 1006"/>
                  <a:gd name="T17" fmla="*/ 1192 h 1873"/>
                  <a:gd name="T18" fmla="*/ 865 w 1006"/>
                  <a:gd name="T19" fmla="*/ 1234 h 1873"/>
                  <a:gd name="T20" fmla="*/ 865 w 1006"/>
                  <a:gd name="T21" fmla="*/ 1277 h 1873"/>
                  <a:gd name="T22" fmla="*/ 850 w 1006"/>
                  <a:gd name="T23" fmla="*/ 1305 h 1873"/>
                  <a:gd name="T24" fmla="*/ 879 w 1006"/>
                  <a:gd name="T25" fmla="*/ 1362 h 1873"/>
                  <a:gd name="T26" fmla="*/ 865 w 1006"/>
                  <a:gd name="T27" fmla="*/ 1433 h 1873"/>
                  <a:gd name="T28" fmla="*/ 850 w 1006"/>
                  <a:gd name="T29" fmla="*/ 1518 h 1873"/>
                  <a:gd name="T30" fmla="*/ 808 w 1006"/>
                  <a:gd name="T31" fmla="*/ 1617 h 1873"/>
                  <a:gd name="T32" fmla="*/ 780 w 1006"/>
                  <a:gd name="T33" fmla="*/ 1646 h 1873"/>
                  <a:gd name="T34" fmla="*/ 780 w 1006"/>
                  <a:gd name="T35" fmla="*/ 1688 h 1873"/>
                  <a:gd name="T36" fmla="*/ 723 w 1006"/>
                  <a:gd name="T37" fmla="*/ 1717 h 1873"/>
                  <a:gd name="T38" fmla="*/ 666 w 1006"/>
                  <a:gd name="T39" fmla="*/ 1731 h 1873"/>
                  <a:gd name="T40" fmla="*/ 624 w 1006"/>
                  <a:gd name="T41" fmla="*/ 1745 h 1873"/>
                  <a:gd name="T42" fmla="*/ 567 w 1006"/>
                  <a:gd name="T43" fmla="*/ 1773 h 1873"/>
                  <a:gd name="T44" fmla="*/ 496 w 1006"/>
                  <a:gd name="T45" fmla="*/ 1816 h 1873"/>
                  <a:gd name="T46" fmla="*/ 425 w 1006"/>
                  <a:gd name="T47" fmla="*/ 1844 h 1873"/>
                  <a:gd name="T48" fmla="*/ 368 w 1006"/>
                  <a:gd name="T49" fmla="*/ 1873 h 1873"/>
                  <a:gd name="T50" fmla="*/ 326 w 1006"/>
                  <a:gd name="T51" fmla="*/ 1873 h 1873"/>
                  <a:gd name="T52" fmla="*/ 297 w 1006"/>
                  <a:gd name="T53" fmla="*/ 1858 h 1873"/>
                  <a:gd name="T54" fmla="*/ 269 w 1006"/>
                  <a:gd name="T55" fmla="*/ 1830 h 1873"/>
                  <a:gd name="T56" fmla="*/ 297 w 1006"/>
                  <a:gd name="T57" fmla="*/ 1802 h 1873"/>
                  <a:gd name="T58" fmla="*/ 340 w 1006"/>
                  <a:gd name="T59" fmla="*/ 1745 h 1873"/>
                  <a:gd name="T60" fmla="*/ 354 w 1006"/>
                  <a:gd name="T61" fmla="*/ 1688 h 1873"/>
                  <a:gd name="T62" fmla="*/ 368 w 1006"/>
                  <a:gd name="T63" fmla="*/ 1617 h 1873"/>
                  <a:gd name="T64" fmla="*/ 340 w 1006"/>
                  <a:gd name="T65" fmla="*/ 1546 h 1873"/>
                  <a:gd name="T66" fmla="*/ 312 w 1006"/>
                  <a:gd name="T67" fmla="*/ 1475 h 1873"/>
                  <a:gd name="T68" fmla="*/ 269 w 1006"/>
                  <a:gd name="T69" fmla="*/ 1405 h 1873"/>
                  <a:gd name="T70" fmla="*/ 226 w 1006"/>
                  <a:gd name="T71" fmla="*/ 1334 h 1873"/>
                  <a:gd name="T72" fmla="*/ 198 w 1006"/>
                  <a:gd name="T73" fmla="*/ 1291 h 1873"/>
                  <a:gd name="T74" fmla="*/ 184 w 1006"/>
                  <a:gd name="T75" fmla="*/ 1234 h 1873"/>
                  <a:gd name="T76" fmla="*/ 170 w 1006"/>
                  <a:gd name="T77" fmla="*/ 1178 h 1873"/>
                  <a:gd name="T78" fmla="*/ 198 w 1006"/>
                  <a:gd name="T79" fmla="*/ 1121 h 1873"/>
                  <a:gd name="T80" fmla="*/ 226 w 1006"/>
                  <a:gd name="T81" fmla="*/ 1064 h 1873"/>
                  <a:gd name="T82" fmla="*/ 297 w 1006"/>
                  <a:gd name="T83" fmla="*/ 993 h 1873"/>
                  <a:gd name="T84" fmla="*/ 312 w 1006"/>
                  <a:gd name="T85" fmla="*/ 894 h 1873"/>
                  <a:gd name="T86" fmla="*/ 312 w 1006"/>
                  <a:gd name="T87" fmla="*/ 795 h 1873"/>
                  <a:gd name="T88" fmla="*/ 283 w 1006"/>
                  <a:gd name="T89" fmla="*/ 752 h 1873"/>
                  <a:gd name="T90" fmla="*/ 226 w 1006"/>
                  <a:gd name="T91" fmla="*/ 653 h 1873"/>
                  <a:gd name="T92" fmla="*/ 127 w 1006"/>
                  <a:gd name="T93" fmla="*/ 610 h 1873"/>
                  <a:gd name="T94" fmla="*/ 85 w 1006"/>
                  <a:gd name="T95" fmla="*/ 582 h 1873"/>
                  <a:gd name="T96" fmla="*/ 42 w 1006"/>
                  <a:gd name="T97" fmla="*/ 539 h 1873"/>
                  <a:gd name="T98" fmla="*/ 184 w 1006"/>
                  <a:gd name="T99" fmla="*/ 270 h 1873"/>
                  <a:gd name="T100" fmla="*/ 255 w 1006"/>
                  <a:gd name="T101" fmla="*/ 156 h 1873"/>
                  <a:gd name="T102" fmla="*/ 312 w 1006"/>
                  <a:gd name="T103" fmla="*/ 85 h 1873"/>
                  <a:gd name="T104" fmla="*/ 368 w 1006"/>
                  <a:gd name="T105" fmla="*/ 43 h 1873"/>
                  <a:gd name="T106" fmla="*/ 453 w 1006"/>
                  <a:gd name="T107" fmla="*/ 0 h 1873"/>
                  <a:gd name="T108" fmla="*/ 510 w 1006"/>
                  <a:gd name="T109" fmla="*/ 128 h 1873"/>
                  <a:gd name="T110" fmla="*/ 553 w 1006"/>
                  <a:gd name="T111" fmla="*/ 199 h 1873"/>
                  <a:gd name="T112" fmla="*/ 595 w 1006"/>
                  <a:gd name="T113" fmla="*/ 327 h 1873"/>
                  <a:gd name="T114" fmla="*/ 624 w 1006"/>
                  <a:gd name="T115" fmla="*/ 383 h 1873"/>
                  <a:gd name="T116" fmla="*/ 666 w 1006"/>
                  <a:gd name="T117" fmla="*/ 454 h 1873"/>
                  <a:gd name="T118" fmla="*/ 680 w 1006"/>
                  <a:gd name="T119" fmla="*/ 497 h 1873"/>
                  <a:gd name="T120" fmla="*/ 709 w 1006"/>
                  <a:gd name="T121" fmla="*/ 539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blipFill dpi="0" rotWithShape="1">
                <a:blip r:embed="rId4" cstate="print"/>
                <a:srcRect/>
                <a:tile tx="0" ty="0" sx="100000" sy="100000" flip="none" algn="tl"/>
              </a:blipFill>
              <a:ln w="0">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78" name="Freeform 42"/>
              <p:cNvSpPr>
                <a:spLocks/>
              </p:cNvSpPr>
              <p:nvPr/>
            </p:nvSpPr>
            <p:spPr bwMode="auto">
              <a:xfrm>
                <a:off x="4638" y="5489"/>
                <a:ext cx="1248" cy="2454"/>
              </a:xfrm>
              <a:custGeom>
                <a:avLst/>
                <a:gdLst>
                  <a:gd name="T0" fmla="*/ 836 w 1248"/>
                  <a:gd name="T1" fmla="*/ 156 h 2454"/>
                  <a:gd name="T2" fmla="*/ 950 w 1248"/>
                  <a:gd name="T3" fmla="*/ 142 h 2454"/>
                  <a:gd name="T4" fmla="*/ 1148 w 1248"/>
                  <a:gd name="T5" fmla="*/ 185 h 2454"/>
                  <a:gd name="T6" fmla="*/ 1148 w 1248"/>
                  <a:gd name="T7" fmla="*/ 213 h 2454"/>
                  <a:gd name="T8" fmla="*/ 1162 w 1248"/>
                  <a:gd name="T9" fmla="*/ 284 h 2454"/>
                  <a:gd name="T10" fmla="*/ 1233 w 1248"/>
                  <a:gd name="T11" fmla="*/ 355 h 2454"/>
                  <a:gd name="T12" fmla="*/ 1106 w 1248"/>
                  <a:gd name="T13" fmla="*/ 681 h 2454"/>
                  <a:gd name="T14" fmla="*/ 992 w 1248"/>
                  <a:gd name="T15" fmla="*/ 1008 h 2454"/>
                  <a:gd name="T16" fmla="*/ 992 w 1248"/>
                  <a:gd name="T17" fmla="*/ 1277 h 2454"/>
                  <a:gd name="T18" fmla="*/ 992 w 1248"/>
                  <a:gd name="T19" fmla="*/ 1362 h 2454"/>
                  <a:gd name="T20" fmla="*/ 992 w 1248"/>
                  <a:gd name="T21" fmla="*/ 1476 h 2454"/>
                  <a:gd name="T22" fmla="*/ 1120 w 1248"/>
                  <a:gd name="T23" fmla="*/ 1561 h 2454"/>
                  <a:gd name="T24" fmla="*/ 1120 w 1248"/>
                  <a:gd name="T25" fmla="*/ 1646 h 2454"/>
                  <a:gd name="T26" fmla="*/ 1120 w 1248"/>
                  <a:gd name="T27" fmla="*/ 1802 h 2454"/>
                  <a:gd name="T28" fmla="*/ 1106 w 1248"/>
                  <a:gd name="T29" fmla="*/ 1915 h 2454"/>
                  <a:gd name="T30" fmla="*/ 1106 w 1248"/>
                  <a:gd name="T31" fmla="*/ 1972 h 2454"/>
                  <a:gd name="T32" fmla="*/ 1106 w 1248"/>
                  <a:gd name="T33" fmla="*/ 2000 h 2454"/>
                  <a:gd name="T34" fmla="*/ 992 w 1248"/>
                  <a:gd name="T35" fmla="*/ 2000 h 2454"/>
                  <a:gd name="T36" fmla="*/ 893 w 1248"/>
                  <a:gd name="T37" fmla="*/ 2015 h 2454"/>
                  <a:gd name="T38" fmla="*/ 780 w 1248"/>
                  <a:gd name="T39" fmla="*/ 2015 h 2454"/>
                  <a:gd name="T40" fmla="*/ 680 w 1248"/>
                  <a:gd name="T41" fmla="*/ 2029 h 2454"/>
                  <a:gd name="T42" fmla="*/ 638 w 1248"/>
                  <a:gd name="T43" fmla="*/ 2128 h 2454"/>
                  <a:gd name="T44" fmla="*/ 638 w 1248"/>
                  <a:gd name="T45" fmla="*/ 2185 h 2454"/>
                  <a:gd name="T46" fmla="*/ 595 w 1248"/>
                  <a:gd name="T47" fmla="*/ 2227 h 2454"/>
                  <a:gd name="T48" fmla="*/ 595 w 1248"/>
                  <a:gd name="T49" fmla="*/ 2270 h 2454"/>
                  <a:gd name="T50" fmla="*/ 609 w 1248"/>
                  <a:gd name="T51" fmla="*/ 2312 h 2454"/>
                  <a:gd name="T52" fmla="*/ 609 w 1248"/>
                  <a:gd name="T53" fmla="*/ 2355 h 2454"/>
                  <a:gd name="T54" fmla="*/ 624 w 1248"/>
                  <a:gd name="T55" fmla="*/ 2412 h 2454"/>
                  <a:gd name="T56" fmla="*/ 609 w 1248"/>
                  <a:gd name="T57" fmla="*/ 2412 h 2454"/>
                  <a:gd name="T58" fmla="*/ 609 w 1248"/>
                  <a:gd name="T59" fmla="*/ 2327 h 2454"/>
                  <a:gd name="T60" fmla="*/ 595 w 1248"/>
                  <a:gd name="T61" fmla="*/ 2242 h 2454"/>
                  <a:gd name="T62" fmla="*/ 567 w 1248"/>
                  <a:gd name="T63" fmla="*/ 2213 h 2454"/>
                  <a:gd name="T64" fmla="*/ 524 w 1248"/>
                  <a:gd name="T65" fmla="*/ 2199 h 2454"/>
                  <a:gd name="T66" fmla="*/ 468 w 1248"/>
                  <a:gd name="T67" fmla="*/ 2199 h 2454"/>
                  <a:gd name="T68" fmla="*/ 397 w 1248"/>
                  <a:gd name="T69" fmla="*/ 2171 h 2454"/>
                  <a:gd name="T70" fmla="*/ 326 w 1248"/>
                  <a:gd name="T71" fmla="*/ 2171 h 2454"/>
                  <a:gd name="T72" fmla="*/ 326 w 1248"/>
                  <a:gd name="T73" fmla="*/ 2142 h 2454"/>
                  <a:gd name="T74" fmla="*/ 326 w 1248"/>
                  <a:gd name="T75" fmla="*/ 2100 h 2454"/>
                  <a:gd name="T76" fmla="*/ 326 w 1248"/>
                  <a:gd name="T77" fmla="*/ 2057 h 2454"/>
                  <a:gd name="T78" fmla="*/ 340 w 1248"/>
                  <a:gd name="T79" fmla="*/ 2029 h 2454"/>
                  <a:gd name="T80" fmla="*/ 340 w 1248"/>
                  <a:gd name="T81" fmla="*/ 1944 h 2454"/>
                  <a:gd name="T82" fmla="*/ 326 w 1248"/>
                  <a:gd name="T83" fmla="*/ 1873 h 2454"/>
                  <a:gd name="T84" fmla="*/ 340 w 1248"/>
                  <a:gd name="T85" fmla="*/ 1759 h 2454"/>
                  <a:gd name="T86" fmla="*/ 340 w 1248"/>
                  <a:gd name="T87" fmla="*/ 1717 h 2454"/>
                  <a:gd name="T88" fmla="*/ 340 w 1248"/>
                  <a:gd name="T89" fmla="*/ 1660 h 2454"/>
                  <a:gd name="T90" fmla="*/ 340 w 1248"/>
                  <a:gd name="T91" fmla="*/ 1617 h 2454"/>
                  <a:gd name="T92" fmla="*/ 354 w 1248"/>
                  <a:gd name="T93" fmla="*/ 1589 h 2454"/>
                  <a:gd name="T94" fmla="*/ 241 w 1248"/>
                  <a:gd name="T95" fmla="*/ 1561 h 2454"/>
                  <a:gd name="T96" fmla="*/ 14 w 1248"/>
                  <a:gd name="T97" fmla="*/ 1518 h 2454"/>
                  <a:gd name="T98" fmla="*/ 56 w 1248"/>
                  <a:gd name="T99" fmla="*/ 1305 h 2454"/>
                  <a:gd name="T100" fmla="*/ 113 w 1248"/>
                  <a:gd name="T101" fmla="*/ 1206 h 2454"/>
                  <a:gd name="T102" fmla="*/ 141 w 1248"/>
                  <a:gd name="T103" fmla="*/ 1135 h 2454"/>
                  <a:gd name="T104" fmla="*/ 212 w 1248"/>
                  <a:gd name="T105" fmla="*/ 965 h 2454"/>
                  <a:gd name="T106" fmla="*/ 312 w 1248"/>
                  <a:gd name="T107" fmla="*/ 738 h 2454"/>
                  <a:gd name="T108" fmla="*/ 354 w 1248"/>
                  <a:gd name="T109" fmla="*/ 610 h 2454"/>
                  <a:gd name="T110" fmla="*/ 368 w 1248"/>
                  <a:gd name="T111" fmla="*/ 539 h 2454"/>
                  <a:gd name="T112" fmla="*/ 382 w 1248"/>
                  <a:gd name="T113" fmla="*/ 341 h 2454"/>
                  <a:gd name="T114" fmla="*/ 524 w 1248"/>
                  <a:gd name="T115" fmla="*/ 128 h 2454"/>
                  <a:gd name="T116" fmla="*/ 624 w 1248"/>
                  <a:gd name="T117" fmla="*/ 57 h 2454"/>
                  <a:gd name="T118" fmla="*/ 723 w 1248"/>
                  <a:gd name="T119" fmla="*/ 142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79" name="Freeform 41"/>
              <p:cNvSpPr>
                <a:spLocks/>
              </p:cNvSpPr>
              <p:nvPr/>
            </p:nvSpPr>
            <p:spPr bwMode="auto">
              <a:xfrm>
                <a:off x="5262" y="3773"/>
                <a:ext cx="1205" cy="832"/>
              </a:xfrm>
              <a:custGeom>
                <a:avLst/>
                <a:gdLst>
                  <a:gd name="T0" fmla="*/ 723 w 1205"/>
                  <a:gd name="T1" fmla="*/ 85 h 865"/>
                  <a:gd name="T2" fmla="*/ 751 w 1205"/>
                  <a:gd name="T3" fmla="*/ 96 h 865"/>
                  <a:gd name="T4" fmla="*/ 822 w 1205"/>
                  <a:gd name="T5" fmla="*/ 96 h 865"/>
                  <a:gd name="T6" fmla="*/ 865 w 1205"/>
                  <a:gd name="T7" fmla="*/ 106 h 865"/>
                  <a:gd name="T8" fmla="*/ 936 w 1205"/>
                  <a:gd name="T9" fmla="*/ 127 h 865"/>
                  <a:gd name="T10" fmla="*/ 1021 w 1205"/>
                  <a:gd name="T11" fmla="*/ 148 h 865"/>
                  <a:gd name="T12" fmla="*/ 1205 w 1205"/>
                  <a:gd name="T13" fmla="*/ 190 h 865"/>
                  <a:gd name="T14" fmla="*/ 1191 w 1205"/>
                  <a:gd name="T15" fmla="*/ 233 h 865"/>
                  <a:gd name="T16" fmla="*/ 1205 w 1205"/>
                  <a:gd name="T17" fmla="*/ 244 h 865"/>
                  <a:gd name="T18" fmla="*/ 1205 w 1205"/>
                  <a:gd name="T19" fmla="*/ 265 h 865"/>
                  <a:gd name="T20" fmla="*/ 1191 w 1205"/>
                  <a:gd name="T21" fmla="*/ 297 h 865"/>
                  <a:gd name="T22" fmla="*/ 1177 w 1205"/>
                  <a:gd name="T23" fmla="*/ 328 h 865"/>
                  <a:gd name="T24" fmla="*/ 1163 w 1205"/>
                  <a:gd name="T25" fmla="*/ 361 h 865"/>
                  <a:gd name="T26" fmla="*/ 1163 w 1205"/>
                  <a:gd name="T27" fmla="*/ 424 h 865"/>
                  <a:gd name="T28" fmla="*/ 1163 w 1205"/>
                  <a:gd name="T29" fmla="*/ 455 h 865"/>
                  <a:gd name="T30" fmla="*/ 1148 w 1205"/>
                  <a:gd name="T31" fmla="*/ 477 h 865"/>
                  <a:gd name="T32" fmla="*/ 1134 w 1205"/>
                  <a:gd name="T33" fmla="*/ 520 h 865"/>
                  <a:gd name="T34" fmla="*/ 992 w 1205"/>
                  <a:gd name="T35" fmla="*/ 562 h 865"/>
                  <a:gd name="T36" fmla="*/ 950 w 1205"/>
                  <a:gd name="T37" fmla="*/ 645 h 865"/>
                  <a:gd name="T38" fmla="*/ 921 w 1205"/>
                  <a:gd name="T39" fmla="*/ 637 h 865"/>
                  <a:gd name="T40" fmla="*/ 893 w 1205"/>
                  <a:gd name="T41" fmla="*/ 637 h 865"/>
                  <a:gd name="T42" fmla="*/ 851 w 1205"/>
                  <a:gd name="T43" fmla="*/ 637 h 865"/>
                  <a:gd name="T44" fmla="*/ 822 w 1205"/>
                  <a:gd name="T45" fmla="*/ 637 h 865"/>
                  <a:gd name="T46" fmla="*/ 765 w 1205"/>
                  <a:gd name="T47" fmla="*/ 625 h 865"/>
                  <a:gd name="T48" fmla="*/ 737 w 1205"/>
                  <a:gd name="T49" fmla="*/ 625 h 865"/>
                  <a:gd name="T50" fmla="*/ 723 w 1205"/>
                  <a:gd name="T51" fmla="*/ 625 h 865"/>
                  <a:gd name="T52" fmla="*/ 680 w 1205"/>
                  <a:gd name="T53" fmla="*/ 625 h 865"/>
                  <a:gd name="T54" fmla="*/ 652 w 1205"/>
                  <a:gd name="T55" fmla="*/ 616 h 865"/>
                  <a:gd name="T56" fmla="*/ 581 w 1205"/>
                  <a:gd name="T57" fmla="*/ 616 h 865"/>
                  <a:gd name="T58" fmla="*/ 496 w 1205"/>
                  <a:gd name="T59" fmla="*/ 603 h 865"/>
                  <a:gd name="T60" fmla="*/ 468 w 1205"/>
                  <a:gd name="T61" fmla="*/ 603 h 865"/>
                  <a:gd name="T62" fmla="*/ 425 w 1205"/>
                  <a:gd name="T63" fmla="*/ 603 h 865"/>
                  <a:gd name="T64" fmla="*/ 397 w 1205"/>
                  <a:gd name="T65" fmla="*/ 603 h 865"/>
                  <a:gd name="T66" fmla="*/ 312 w 1205"/>
                  <a:gd name="T67" fmla="*/ 594 h 865"/>
                  <a:gd name="T68" fmla="*/ 283 w 1205"/>
                  <a:gd name="T69" fmla="*/ 594 h 865"/>
                  <a:gd name="T70" fmla="*/ 198 w 1205"/>
                  <a:gd name="T71" fmla="*/ 603 h 865"/>
                  <a:gd name="T72" fmla="*/ 113 w 1205"/>
                  <a:gd name="T73" fmla="*/ 603 h 865"/>
                  <a:gd name="T74" fmla="*/ 85 w 1205"/>
                  <a:gd name="T75" fmla="*/ 603 h 865"/>
                  <a:gd name="T76" fmla="*/ 70 w 1205"/>
                  <a:gd name="T77" fmla="*/ 603 h 865"/>
                  <a:gd name="T78" fmla="*/ 42 w 1205"/>
                  <a:gd name="T79" fmla="*/ 603 h 865"/>
                  <a:gd name="T80" fmla="*/ 14 w 1205"/>
                  <a:gd name="T81" fmla="*/ 603 h 865"/>
                  <a:gd name="T82" fmla="*/ 0 w 1205"/>
                  <a:gd name="T83" fmla="*/ 583 h 865"/>
                  <a:gd name="T84" fmla="*/ 28 w 1205"/>
                  <a:gd name="T85" fmla="*/ 541 h 865"/>
                  <a:gd name="T86" fmla="*/ 85 w 1205"/>
                  <a:gd name="T87" fmla="*/ 392 h 865"/>
                  <a:gd name="T88" fmla="*/ 99 w 1205"/>
                  <a:gd name="T89" fmla="*/ 339 h 865"/>
                  <a:gd name="T90" fmla="*/ 113 w 1205"/>
                  <a:gd name="T91" fmla="*/ 307 h 865"/>
                  <a:gd name="T92" fmla="*/ 141 w 1205"/>
                  <a:gd name="T93" fmla="*/ 213 h 865"/>
                  <a:gd name="T94" fmla="*/ 141 w 1205"/>
                  <a:gd name="T95" fmla="*/ 180 h 865"/>
                  <a:gd name="T96" fmla="*/ 141 w 1205"/>
                  <a:gd name="T97" fmla="*/ 148 h 865"/>
                  <a:gd name="T98" fmla="*/ 141 w 1205"/>
                  <a:gd name="T99" fmla="*/ 127 h 865"/>
                  <a:gd name="T100" fmla="*/ 141 w 1205"/>
                  <a:gd name="T101" fmla="*/ 85 h 865"/>
                  <a:gd name="T102" fmla="*/ 269 w 1205"/>
                  <a:gd name="T103" fmla="*/ 74 h 865"/>
                  <a:gd name="T104" fmla="*/ 354 w 1205"/>
                  <a:gd name="T105" fmla="*/ 74 h 865"/>
                  <a:gd name="T106" fmla="*/ 368 w 1205"/>
                  <a:gd name="T107" fmla="*/ 54 h 865"/>
                  <a:gd name="T108" fmla="*/ 368 w 1205"/>
                  <a:gd name="T109" fmla="*/ 13 h 865"/>
                  <a:gd name="T110" fmla="*/ 581 w 1205"/>
                  <a:gd name="T111" fmla="*/ 74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80" name="Freeform 40"/>
              <p:cNvSpPr>
                <a:spLocks/>
              </p:cNvSpPr>
              <p:nvPr/>
            </p:nvSpPr>
            <p:spPr bwMode="auto">
              <a:xfrm>
                <a:off x="4240" y="140"/>
                <a:ext cx="2128" cy="2156"/>
              </a:xfrm>
              <a:custGeom>
                <a:avLst/>
                <a:gdLst>
                  <a:gd name="T0" fmla="*/ 1731 w 2128"/>
                  <a:gd name="T1" fmla="*/ 14 h 2156"/>
                  <a:gd name="T2" fmla="*/ 1787 w 2128"/>
                  <a:gd name="T3" fmla="*/ 71 h 2156"/>
                  <a:gd name="T4" fmla="*/ 1802 w 2128"/>
                  <a:gd name="T5" fmla="*/ 142 h 2156"/>
                  <a:gd name="T6" fmla="*/ 1802 w 2128"/>
                  <a:gd name="T7" fmla="*/ 213 h 2156"/>
                  <a:gd name="T8" fmla="*/ 1787 w 2128"/>
                  <a:gd name="T9" fmla="*/ 270 h 2156"/>
                  <a:gd name="T10" fmla="*/ 1773 w 2128"/>
                  <a:gd name="T11" fmla="*/ 369 h 2156"/>
                  <a:gd name="T12" fmla="*/ 1787 w 2128"/>
                  <a:gd name="T13" fmla="*/ 482 h 2156"/>
                  <a:gd name="T14" fmla="*/ 1958 w 2128"/>
                  <a:gd name="T15" fmla="*/ 553 h 2156"/>
                  <a:gd name="T16" fmla="*/ 1887 w 2128"/>
                  <a:gd name="T17" fmla="*/ 567 h 2156"/>
                  <a:gd name="T18" fmla="*/ 1943 w 2128"/>
                  <a:gd name="T19" fmla="*/ 596 h 2156"/>
                  <a:gd name="T20" fmla="*/ 1986 w 2128"/>
                  <a:gd name="T21" fmla="*/ 553 h 2156"/>
                  <a:gd name="T22" fmla="*/ 2071 w 2128"/>
                  <a:gd name="T23" fmla="*/ 582 h 2156"/>
                  <a:gd name="T24" fmla="*/ 2043 w 2128"/>
                  <a:gd name="T25" fmla="*/ 738 h 2156"/>
                  <a:gd name="T26" fmla="*/ 1986 w 2128"/>
                  <a:gd name="T27" fmla="*/ 908 h 2156"/>
                  <a:gd name="T28" fmla="*/ 1958 w 2128"/>
                  <a:gd name="T29" fmla="*/ 1106 h 2156"/>
                  <a:gd name="T30" fmla="*/ 1929 w 2128"/>
                  <a:gd name="T31" fmla="*/ 1291 h 2156"/>
                  <a:gd name="T32" fmla="*/ 1802 w 2128"/>
                  <a:gd name="T33" fmla="*/ 1418 h 2156"/>
                  <a:gd name="T34" fmla="*/ 1646 w 2128"/>
                  <a:gd name="T35" fmla="*/ 1504 h 2156"/>
                  <a:gd name="T36" fmla="*/ 1447 w 2128"/>
                  <a:gd name="T37" fmla="*/ 1560 h 2156"/>
                  <a:gd name="T38" fmla="*/ 1291 w 2128"/>
                  <a:gd name="T39" fmla="*/ 1574 h 2156"/>
                  <a:gd name="T40" fmla="*/ 1163 w 2128"/>
                  <a:gd name="T41" fmla="*/ 1574 h 2156"/>
                  <a:gd name="T42" fmla="*/ 965 w 2128"/>
                  <a:gd name="T43" fmla="*/ 1546 h 2156"/>
                  <a:gd name="T44" fmla="*/ 851 w 2128"/>
                  <a:gd name="T45" fmla="*/ 1560 h 2156"/>
                  <a:gd name="T46" fmla="*/ 752 w 2128"/>
                  <a:gd name="T47" fmla="*/ 1617 h 2156"/>
                  <a:gd name="T48" fmla="*/ 667 w 2128"/>
                  <a:gd name="T49" fmla="*/ 1688 h 2156"/>
                  <a:gd name="T50" fmla="*/ 582 w 2128"/>
                  <a:gd name="T51" fmla="*/ 1830 h 2156"/>
                  <a:gd name="T52" fmla="*/ 57 w 2128"/>
                  <a:gd name="T53" fmla="*/ 2156 h 2156"/>
                  <a:gd name="T54" fmla="*/ 43 w 2128"/>
                  <a:gd name="T55" fmla="*/ 1901 h 2156"/>
                  <a:gd name="T56" fmla="*/ 29 w 2128"/>
                  <a:gd name="T57" fmla="*/ 1844 h 2156"/>
                  <a:gd name="T58" fmla="*/ 0 w 2128"/>
                  <a:gd name="T59" fmla="*/ 1731 h 2156"/>
                  <a:gd name="T60" fmla="*/ 0 w 2128"/>
                  <a:gd name="T61" fmla="*/ 1617 h 2156"/>
                  <a:gd name="T62" fmla="*/ 15 w 2128"/>
                  <a:gd name="T63" fmla="*/ 1518 h 2156"/>
                  <a:gd name="T64" fmla="*/ 29 w 2128"/>
                  <a:gd name="T65" fmla="*/ 1475 h 2156"/>
                  <a:gd name="T66" fmla="*/ 57 w 2128"/>
                  <a:gd name="T67" fmla="*/ 1390 h 2156"/>
                  <a:gd name="T68" fmla="*/ 128 w 2128"/>
                  <a:gd name="T69" fmla="*/ 1248 h 2156"/>
                  <a:gd name="T70" fmla="*/ 128 w 2128"/>
                  <a:gd name="T71" fmla="*/ 1206 h 2156"/>
                  <a:gd name="T72" fmla="*/ 142 w 2128"/>
                  <a:gd name="T73" fmla="*/ 1149 h 2156"/>
                  <a:gd name="T74" fmla="*/ 156 w 2128"/>
                  <a:gd name="T75" fmla="*/ 1106 h 2156"/>
                  <a:gd name="T76" fmla="*/ 227 w 2128"/>
                  <a:gd name="T77" fmla="*/ 1064 h 2156"/>
                  <a:gd name="T78" fmla="*/ 369 w 2128"/>
                  <a:gd name="T79" fmla="*/ 950 h 2156"/>
                  <a:gd name="T80" fmla="*/ 511 w 2128"/>
                  <a:gd name="T81" fmla="*/ 851 h 2156"/>
                  <a:gd name="T82" fmla="*/ 624 w 2128"/>
                  <a:gd name="T83" fmla="*/ 851 h 2156"/>
                  <a:gd name="T84" fmla="*/ 681 w 2128"/>
                  <a:gd name="T85" fmla="*/ 865 h 2156"/>
                  <a:gd name="T86" fmla="*/ 752 w 2128"/>
                  <a:gd name="T87" fmla="*/ 879 h 2156"/>
                  <a:gd name="T88" fmla="*/ 809 w 2128"/>
                  <a:gd name="T89" fmla="*/ 908 h 2156"/>
                  <a:gd name="T90" fmla="*/ 866 w 2128"/>
                  <a:gd name="T91" fmla="*/ 908 h 2156"/>
                  <a:gd name="T92" fmla="*/ 951 w 2128"/>
                  <a:gd name="T93" fmla="*/ 879 h 2156"/>
                  <a:gd name="T94" fmla="*/ 993 w 2128"/>
                  <a:gd name="T95" fmla="*/ 851 h 2156"/>
                  <a:gd name="T96" fmla="*/ 1022 w 2128"/>
                  <a:gd name="T97" fmla="*/ 794 h 2156"/>
                  <a:gd name="T98" fmla="*/ 1064 w 2128"/>
                  <a:gd name="T99" fmla="*/ 766 h 2156"/>
                  <a:gd name="T100" fmla="*/ 1092 w 2128"/>
                  <a:gd name="T101" fmla="*/ 709 h 2156"/>
                  <a:gd name="T102" fmla="*/ 979 w 2128"/>
                  <a:gd name="T103" fmla="*/ 638 h 2156"/>
                  <a:gd name="T104" fmla="*/ 1064 w 2128"/>
                  <a:gd name="T105" fmla="*/ 539 h 2156"/>
                  <a:gd name="T106" fmla="*/ 1107 w 2128"/>
                  <a:gd name="T107" fmla="*/ 426 h 2156"/>
                  <a:gd name="T108" fmla="*/ 1192 w 2128"/>
                  <a:gd name="T109" fmla="*/ 383 h 2156"/>
                  <a:gd name="T110" fmla="*/ 1348 w 2128"/>
                  <a:gd name="T111" fmla="*/ 340 h 2156"/>
                  <a:gd name="T112" fmla="*/ 1404 w 2128"/>
                  <a:gd name="T113" fmla="*/ 284 h 2156"/>
                  <a:gd name="T114" fmla="*/ 1447 w 2128"/>
                  <a:gd name="T115" fmla="*/ 156 h 2156"/>
                  <a:gd name="T116" fmla="*/ 1518 w 2128"/>
                  <a:gd name="T117" fmla="*/ 57 h 2156"/>
                  <a:gd name="T118" fmla="*/ 1617 w 2128"/>
                  <a:gd name="T119" fmla="*/ 14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blipFill>
                <a:blip r:embed="rId5" cstate="prin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81" name="Freeform 39"/>
              <p:cNvSpPr>
                <a:spLocks/>
              </p:cNvSpPr>
              <p:nvPr/>
            </p:nvSpPr>
            <p:spPr bwMode="auto">
              <a:xfrm>
                <a:off x="2779" y="2823"/>
                <a:ext cx="1065" cy="1148"/>
              </a:xfrm>
              <a:custGeom>
                <a:avLst/>
                <a:gdLst>
                  <a:gd name="T0" fmla="*/ 614 w 1063"/>
                  <a:gd name="T1" fmla="*/ 212 h 1149"/>
                  <a:gd name="T2" fmla="*/ 642 w 1063"/>
                  <a:gd name="T3" fmla="*/ 227 h 1149"/>
                  <a:gd name="T4" fmla="*/ 656 w 1063"/>
                  <a:gd name="T5" fmla="*/ 241 h 1149"/>
                  <a:gd name="T6" fmla="*/ 770 w 1063"/>
                  <a:gd name="T7" fmla="*/ 297 h 1149"/>
                  <a:gd name="T8" fmla="*/ 830 w 1063"/>
                  <a:gd name="T9" fmla="*/ 283 h 1149"/>
                  <a:gd name="T10" fmla="*/ 901 w 1063"/>
                  <a:gd name="T11" fmla="*/ 241 h 1149"/>
                  <a:gd name="T12" fmla="*/ 958 w 1063"/>
                  <a:gd name="T13" fmla="*/ 198 h 1149"/>
                  <a:gd name="T14" fmla="*/ 1057 w 1063"/>
                  <a:gd name="T15" fmla="*/ 184 h 1149"/>
                  <a:gd name="T16" fmla="*/ 1057 w 1063"/>
                  <a:gd name="T17" fmla="*/ 198 h 1149"/>
                  <a:gd name="T18" fmla="*/ 1043 w 1063"/>
                  <a:gd name="T19" fmla="*/ 241 h 1149"/>
                  <a:gd name="T20" fmla="*/ 1029 w 1063"/>
                  <a:gd name="T21" fmla="*/ 283 h 1149"/>
                  <a:gd name="T22" fmla="*/ 1015 w 1063"/>
                  <a:gd name="T23" fmla="*/ 297 h 1149"/>
                  <a:gd name="T24" fmla="*/ 1015 w 1063"/>
                  <a:gd name="T25" fmla="*/ 340 h 1149"/>
                  <a:gd name="T26" fmla="*/ 1015 w 1063"/>
                  <a:gd name="T27" fmla="*/ 368 h 1149"/>
                  <a:gd name="T28" fmla="*/ 1029 w 1063"/>
                  <a:gd name="T29" fmla="*/ 397 h 1149"/>
                  <a:gd name="T30" fmla="*/ 1057 w 1063"/>
                  <a:gd name="T31" fmla="*/ 524 h 1149"/>
                  <a:gd name="T32" fmla="*/ 1071 w 1063"/>
                  <a:gd name="T33" fmla="*/ 567 h 1149"/>
                  <a:gd name="T34" fmla="*/ 1029 w 1063"/>
                  <a:gd name="T35" fmla="*/ 577 h 1149"/>
                  <a:gd name="T36" fmla="*/ 986 w 1063"/>
                  <a:gd name="T37" fmla="*/ 606 h 1149"/>
                  <a:gd name="T38" fmla="*/ 972 w 1063"/>
                  <a:gd name="T39" fmla="*/ 620 h 1149"/>
                  <a:gd name="T40" fmla="*/ 930 w 1063"/>
                  <a:gd name="T41" fmla="*/ 648 h 1149"/>
                  <a:gd name="T42" fmla="*/ 887 w 1063"/>
                  <a:gd name="T43" fmla="*/ 691 h 1149"/>
                  <a:gd name="T44" fmla="*/ 784 w 1063"/>
                  <a:gd name="T45" fmla="*/ 804 h 1149"/>
                  <a:gd name="T46" fmla="*/ 741 w 1063"/>
                  <a:gd name="T47" fmla="*/ 875 h 1149"/>
                  <a:gd name="T48" fmla="*/ 713 w 1063"/>
                  <a:gd name="T49" fmla="*/ 918 h 1149"/>
                  <a:gd name="T50" fmla="*/ 500 w 1063"/>
                  <a:gd name="T51" fmla="*/ 1088 h 1149"/>
                  <a:gd name="T52" fmla="*/ 372 w 1063"/>
                  <a:gd name="T53" fmla="*/ 1145 h 1149"/>
                  <a:gd name="T54" fmla="*/ 344 w 1063"/>
                  <a:gd name="T55" fmla="*/ 1088 h 1149"/>
                  <a:gd name="T56" fmla="*/ 255 w 1063"/>
                  <a:gd name="T57" fmla="*/ 974 h 1149"/>
                  <a:gd name="T58" fmla="*/ 241 w 1063"/>
                  <a:gd name="T59" fmla="*/ 946 h 1149"/>
                  <a:gd name="T60" fmla="*/ 241 w 1063"/>
                  <a:gd name="T61" fmla="*/ 946 h 1149"/>
                  <a:gd name="T62" fmla="*/ 241 w 1063"/>
                  <a:gd name="T63" fmla="*/ 932 h 1149"/>
                  <a:gd name="T64" fmla="*/ 227 w 1063"/>
                  <a:gd name="T65" fmla="*/ 918 h 1149"/>
                  <a:gd name="T66" fmla="*/ 227 w 1063"/>
                  <a:gd name="T67" fmla="*/ 918 h 1149"/>
                  <a:gd name="T68" fmla="*/ 212 w 1063"/>
                  <a:gd name="T69" fmla="*/ 903 h 1149"/>
                  <a:gd name="T70" fmla="*/ 170 w 1063"/>
                  <a:gd name="T71" fmla="*/ 875 h 1149"/>
                  <a:gd name="T72" fmla="*/ 113 w 1063"/>
                  <a:gd name="T73" fmla="*/ 875 h 1149"/>
                  <a:gd name="T74" fmla="*/ 71 w 1063"/>
                  <a:gd name="T75" fmla="*/ 861 h 1149"/>
                  <a:gd name="T76" fmla="*/ 14 w 1063"/>
                  <a:gd name="T77" fmla="*/ 847 h 1149"/>
                  <a:gd name="T78" fmla="*/ 14 w 1063"/>
                  <a:gd name="T79" fmla="*/ 818 h 1149"/>
                  <a:gd name="T80" fmla="*/ 28 w 1063"/>
                  <a:gd name="T81" fmla="*/ 762 h 1149"/>
                  <a:gd name="T82" fmla="*/ 71 w 1063"/>
                  <a:gd name="T83" fmla="*/ 634 h 1149"/>
                  <a:gd name="T84" fmla="*/ 56 w 1063"/>
                  <a:gd name="T85" fmla="*/ 577 h 1149"/>
                  <a:gd name="T86" fmla="*/ 28 w 1063"/>
                  <a:gd name="T87" fmla="*/ 496 h 1149"/>
                  <a:gd name="T88" fmla="*/ 28 w 1063"/>
                  <a:gd name="T89" fmla="*/ 482 h 1149"/>
                  <a:gd name="T90" fmla="*/ 56 w 1063"/>
                  <a:gd name="T91" fmla="*/ 454 h 1149"/>
                  <a:gd name="T92" fmla="*/ 85 w 1063"/>
                  <a:gd name="T93" fmla="*/ 425 h 1149"/>
                  <a:gd name="T94" fmla="*/ 42 w 1063"/>
                  <a:gd name="T95" fmla="*/ 354 h 1149"/>
                  <a:gd name="T96" fmla="*/ 28 w 1063"/>
                  <a:gd name="T97" fmla="*/ 283 h 1149"/>
                  <a:gd name="T98" fmla="*/ 156 w 1063"/>
                  <a:gd name="T99" fmla="*/ 198 h 1149"/>
                  <a:gd name="T100" fmla="*/ 227 w 1063"/>
                  <a:gd name="T101" fmla="*/ 141 h 1149"/>
                  <a:gd name="T102" fmla="*/ 372 w 1063"/>
                  <a:gd name="T103" fmla="*/ 42 h 1149"/>
                  <a:gd name="T104" fmla="*/ 443 w 1063"/>
                  <a:gd name="T105" fmla="*/ 0 h 1149"/>
                  <a:gd name="T106" fmla="*/ 500 w 1063"/>
                  <a:gd name="T107" fmla="*/ 71 h 1149"/>
                  <a:gd name="T108" fmla="*/ 528 w 1063"/>
                  <a:gd name="T109" fmla="*/ 113 h 1149"/>
                  <a:gd name="T110" fmla="*/ 543 w 1063"/>
                  <a:gd name="T111" fmla="*/ 127 h 1149"/>
                  <a:gd name="T112" fmla="*/ 571 w 1063"/>
                  <a:gd name="T113" fmla="*/ 156 h 1149"/>
                  <a:gd name="T114" fmla="*/ 571 w 1063"/>
                  <a:gd name="T115" fmla="*/ 156 h 1149"/>
                  <a:gd name="T116" fmla="*/ 585 w 1063"/>
                  <a:gd name="T117" fmla="*/ 184 h 1149"/>
                  <a:gd name="T118" fmla="*/ 614 w 1063"/>
                  <a:gd name="T119" fmla="*/ 212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blipFill>
                <a:blip r:embed="rId4" cstate="prin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82" name="Freeform 38"/>
              <p:cNvSpPr>
                <a:spLocks/>
              </p:cNvSpPr>
              <p:nvPr/>
            </p:nvSpPr>
            <p:spPr bwMode="auto">
              <a:xfrm>
                <a:off x="5630" y="5490"/>
                <a:ext cx="1702" cy="2539"/>
              </a:xfrm>
              <a:custGeom>
                <a:avLst/>
                <a:gdLst>
                  <a:gd name="T0" fmla="*/ 837 w 1702"/>
                  <a:gd name="T1" fmla="*/ 156 h 2539"/>
                  <a:gd name="T2" fmla="*/ 1177 w 1702"/>
                  <a:gd name="T3" fmla="*/ 468 h 2539"/>
                  <a:gd name="T4" fmla="*/ 1248 w 1702"/>
                  <a:gd name="T5" fmla="*/ 624 h 2539"/>
                  <a:gd name="T6" fmla="*/ 1305 w 1702"/>
                  <a:gd name="T7" fmla="*/ 737 h 2539"/>
                  <a:gd name="T8" fmla="*/ 1291 w 1702"/>
                  <a:gd name="T9" fmla="*/ 851 h 2539"/>
                  <a:gd name="T10" fmla="*/ 1277 w 1702"/>
                  <a:gd name="T11" fmla="*/ 1007 h 2539"/>
                  <a:gd name="T12" fmla="*/ 1277 w 1702"/>
                  <a:gd name="T13" fmla="*/ 1120 h 2539"/>
                  <a:gd name="T14" fmla="*/ 1206 w 1702"/>
                  <a:gd name="T15" fmla="*/ 1134 h 2539"/>
                  <a:gd name="T16" fmla="*/ 1135 w 1702"/>
                  <a:gd name="T17" fmla="*/ 1106 h 2539"/>
                  <a:gd name="T18" fmla="*/ 1021 w 1702"/>
                  <a:gd name="T19" fmla="*/ 1063 h 2539"/>
                  <a:gd name="T20" fmla="*/ 979 w 1702"/>
                  <a:gd name="T21" fmla="*/ 1035 h 2539"/>
                  <a:gd name="T22" fmla="*/ 851 w 1702"/>
                  <a:gd name="T23" fmla="*/ 1021 h 2539"/>
                  <a:gd name="T24" fmla="*/ 823 w 1702"/>
                  <a:gd name="T25" fmla="*/ 964 h 2539"/>
                  <a:gd name="T26" fmla="*/ 780 w 1702"/>
                  <a:gd name="T27" fmla="*/ 993 h 2539"/>
                  <a:gd name="T28" fmla="*/ 780 w 1702"/>
                  <a:gd name="T29" fmla="*/ 1177 h 2539"/>
                  <a:gd name="T30" fmla="*/ 851 w 1702"/>
                  <a:gd name="T31" fmla="*/ 1234 h 2539"/>
                  <a:gd name="T32" fmla="*/ 993 w 1702"/>
                  <a:gd name="T33" fmla="*/ 1262 h 2539"/>
                  <a:gd name="T34" fmla="*/ 1121 w 1702"/>
                  <a:gd name="T35" fmla="*/ 1361 h 2539"/>
                  <a:gd name="T36" fmla="*/ 1234 w 1702"/>
                  <a:gd name="T37" fmla="*/ 1347 h 2539"/>
                  <a:gd name="T38" fmla="*/ 1206 w 1702"/>
                  <a:gd name="T39" fmla="*/ 1248 h 2539"/>
                  <a:gd name="T40" fmla="*/ 1206 w 1702"/>
                  <a:gd name="T41" fmla="*/ 1205 h 2539"/>
                  <a:gd name="T42" fmla="*/ 1234 w 1702"/>
                  <a:gd name="T43" fmla="*/ 1276 h 2539"/>
                  <a:gd name="T44" fmla="*/ 1319 w 1702"/>
                  <a:gd name="T45" fmla="*/ 1319 h 2539"/>
                  <a:gd name="T46" fmla="*/ 1319 w 1702"/>
                  <a:gd name="T47" fmla="*/ 1361 h 2539"/>
                  <a:gd name="T48" fmla="*/ 1433 w 1702"/>
                  <a:gd name="T49" fmla="*/ 1446 h 2539"/>
                  <a:gd name="T50" fmla="*/ 1532 w 1702"/>
                  <a:gd name="T51" fmla="*/ 1461 h 2539"/>
                  <a:gd name="T52" fmla="*/ 1589 w 1702"/>
                  <a:gd name="T53" fmla="*/ 1532 h 2539"/>
                  <a:gd name="T54" fmla="*/ 1688 w 1702"/>
                  <a:gd name="T55" fmla="*/ 1546 h 2539"/>
                  <a:gd name="T56" fmla="*/ 1688 w 1702"/>
                  <a:gd name="T57" fmla="*/ 1602 h 2539"/>
                  <a:gd name="T58" fmla="*/ 1702 w 1702"/>
                  <a:gd name="T59" fmla="*/ 1688 h 2539"/>
                  <a:gd name="T60" fmla="*/ 1631 w 1702"/>
                  <a:gd name="T61" fmla="*/ 1773 h 2539"/>
                  <a:gd name="T62" fmla="*/ 1575 w 1702"/>
                  <a:gd name="T63" fmla="*/ 1844 h 2539"/>
                  <a:gd name="T64" fmla="*/ 1433 w 1702"/>
                  <a:gd name="T65" fmla="*/ 1929 h 2539"/>
                  <a:gd name="T66" fmla="*/ 1433 w 1702"/>
                  <a:gd name="T67" fmla="*/ 2085 h 2539"/>
                  <a:gd name="T68" fmla="*/ 1433 w 1702"/>
                  <a:gd name="T69" fmla="*/ 2212 h 2539"/>
                  <a:gd name="T70" fmla="*/ 1333 w 1702"/>
                  <a:gd name="T71" fmla="*/ 2269 h 2539"/>
                  <a:gd name="T72" fmla="*/ 1121 w 1702"/>
                  <a:gd name="T73" fmla="*/ 2227 h 2539"/>
                  <a:gd name="T74" fmla="*/ 1135 w 1702"/>
                  <a:gd name="T75" fmla="*/ 2297 h 2539"/>
                  <a:gd name="T76" fmla="*/ 1078 w 1702"/>
                  <a:gd name="T77" fmla="*/ 2368 h 2539"/>
                  <a:gd name="T78" fmla="*/ 1107 w 1702"/>
                  <a:gd name="T79" fmla="*/ 2454 h 2539"/>
                  <a:gd name="T80" fmla="*/ 1050 w 1702"/>
                  <a:gd name="T81" fmla="*/ 2524 h 2539"/>
                  <a:gd name="T82" fmla="*/ 1050 w 1702"/>
                  <a:gd name="T83" fmla="*/ 2397 h 2539"/>
                  <a:gd name="T84" fmla="*/ 993 w 1702"/>
                  <a:gd name="T85" fmla="*/ 2326 h 2539"/>
                  <a:gd name="T86" fmla="*/ 951 w 1702"/>
                  <a:gd name="T87" fmla="*/ 2241 h 2539"/>
                  <a:gd name="T88" fmla="*/ 851 w 1702"/>
                  <a:gd name="T89" fmla="*/ 2184 h 2539"/>
                  <a:gd name="T90" fmla="*/ 752 w 1702"/>
                  <a:gd name="T91" fmla="*/ 2184 h 2539"/>
                  <a:gd name="T92" fmla="*/ 624 w 1702"/>
                  <a:gd name="T93" fmla="*/ 2184 h 2539"/>
                  <a:gd name="T94" fmla="*/ 497 w 1702"/>
                  <a:gd name="T95" fmla="*/ 2184 h 2539"/>
                  <a:gd name="T96" fmla="*/ 355 w 1702"/>
                  <a:gd name="T97" fmla="*/ 2184 h 2539"/>
                  <a:gd name="T98" fmla="*/ 298 w 1702"/>
                  <a:gd name="T99" fmla="*/ 2170 h 2539"/>
                  <a:gd name="T100" fmla="*/ 185 w 1702"/>
                  <a:gd name="T101" fmla="*/ 2170 h 2539"/>
                  <a:gd name="T102" fmla="*/ 114 w 1702"/>
                  <a:gd name="T103" fmla="*/ 2099 h 2539"/>
                  <a:gd name="T104" fmla="*/ 114 w 1702"/>
                  <a:gd name="T105" fmla="*/ 1985 h 2539"/>
                  <a:gd name="T106" fmla="*/ 114 w 1702"/>
                  <a:gd name="T107" fmla="*/ 1900 h 2539"/>
                  <a:gd name="T108" fmla="*/ 128 w 1702"/>
                  <a:gd name="T109" fmla="*/ 1631 h 2539"/>
                  <a:gd name="T110" fmla="*/ 0 w 1702"/>
                  <a:gd name="T111" fmla="*/ 1461 h 2539"/>
                  <a:gd name="T112" fmla="*/ 0 w 1702"/>
                  <a:gd name="T113" fmla="*/ 1276 h 2539"/>
                  <a:gd name="T114" fmla="*/ 114 w 1702"/>
                  <a:gd name="T115" fmla="*/ 794 h 2539"/>
                  <a:gd name="T116" fmla="*/ 327 w 1702"/>
                  <a:gd name="T117" fmla="*/ 411 h 2539"/>
                  <a:gd name="T118" fmla="*/ 483 w 1702"/>
                  <a:gd name="T119" fmla="*/ 496 h 2539"/>
                  <a:gd name="T120" fmla="*/ 454 w 1702"/>
                  <a:gd name="T121" fmla="*/ 411 h 2539"/>
                  <a:gd name="T122" fmla="*/ 454 w 1702"/>
                  <a:gd name="T123" fmla="*/ 297 h 2539"/>
                  <a:gd name="T124" fmla="*/ 497 w 1702"/>
                  <a:gd name="T125" fmla="*/ 71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83" name="Freeform 37"/>
              <p:cNvSpPr>
                <a:spLocks/>
              </p:cNvSpPr>
              <p:nvPr/>
            </p:nvSpPr>
            <p:spPr bwMode="auto">
              <a:xfrm>
                <a:off x="3219" y="2155"/>
                <a:ext cx="1787" cy="1659"/>
              </a:xfrm>
              <a:custGeom>
                <a:avLst/>
                <a:gdLst>
                  <a:gd name="T0" fmla="*/ 1504 w 1787"/>
                  <a:gd name="T1" fmla="*/ 85 h 1659"/>
                  <a:gd name="T2" fmla="*/ 1546 w 1787"/>
                  <a:gd name="T3" fmla="*/ 99 h 1659"/>
                  <a:gd name="T4" fmla="*/ 1631 w 1787"/>
                  <a:gd name="T5" fmla="*/ 156 h 1659"/>
                  <a:gd name="T6" fmla="*/ 1702 w 1787"/>
                  <a:gd name="T7" fmla="*/ 255 h 1659"/>
                  <a:gd name="T8" fmla="*/ 1731 w 1787"/>
                  <a:gd name="T9" fmla="*/ 298 h 1659"/>
                  <a:gd name="T10" fmla="*/ 1731 w 1787"/>
                  <a:gd name="T11" fmla="*/ 397 h 1659"/>
                  <a:gd name="T12" fmla="*/ 1716 w 1787"/>
                  <a:gd name="T13" fmla="*/ 482 h 1659"/>
                  <a:gd name="T14" fmla="*/ 1645 w 1787"/>
                  <a:gd name="T15" fmla="*/ 567 h 1659"/>
                  <a:gd name="T16" fmla="*/ 1617 w 1787"/>
                  <a:gd name="T17" fmla="*/ 610 h 1659"/>
                  <a:gd name="T18" fmla="*/ 1589 w 1787"/>
                  <a:gd name="T19" fmla="*/ 681 h 1659"/>
                  <a:gd name="T20" fmla="*/ 1603 w 1787"/>
                  <a:gd name="T21" fmla="*/ 737 h 1659"/>
                  <a:gd name="T22" fmla="*/ 1617 w 1787"/>
                  <a:gd name="T23" fmla="*/ 794 h 1659"/>
                  <a:gd name="T24" fmla="*/ 1645 w 1787"/>
                  <a:gd name="T25" fmla="*/ 837 h 1659"/>
                  <a:gd name="T26" fmla="*/ 1688 w 1787"/>
                  <a:gd name="T27" fmla="*/ 908 h 1659"/>
                  <a:gd name="T28" fmla="*/ 1731 w 1787"/>
                  <a:gd name="T29" fmla="*/ 964 h 1659"/>
                  <a:gd name="T30" fmla="*/ 1759 w 1787"/>
                  <a:gd name="T31" fmla="*/ 1035 h 1659"/>
                  <a:gd name="T32" fmla="*/ 1773 w 1787"/>
                  <a:gd name="T33" fmla="*/ 1106 h 1659"/>
                  <a:gd name="T34" fmla="*/ 1773 w 1787"/>
                  <a:gd name="T35" fmla="*/ 1177 h 1659"/>
                  <a:gd name="T36" fmla="*/ 1759 w 1787"/>
                  <a:gd name="T37" fmla="*/ 1248 h 1659"/>
                  <a:gd name="T38" fmla="*/ 1716 w 1787"/>
                  <a:gd name="T39" fmla="*/ 1305 h 1659"/>
                  <a:gd name="T40" fmla="*/ 1702 w 1787"/>
                  <a:gd name="T41" fmla="*/ 1333 h 1659"/>
                  <a:gd name="T42" fmla="*/ 1674 w 1787"/>
                  <a:gd name="T43" fmla="*/ 1347 h 1659"/>
                  <a:gd name="T44" fmla="*/ 1575 w 1787"/>
                  <a:gd name="T45" fmla="*/ 1376 h 1659"/>
                  <a:gd name="T46" fmla="*/ 1419 w 1787"/>
                  <a:gd name="T47" fmla="*/ 1376 h 1659"/>
                  <a:gd name="T48" fmla="*/ 1305 w 1787"/>
                  <a:gd name="T49" fmla="*/ 1376 h 1659"/>
                  <a:gd name="T50" fmla="*/ 1263 w 1787"/>
                  <a:gd name="T51" fmla="*/ 1347 h 1659"/>
                  <a:gd name="T52" fmla="*/ 1177 w 1787"/>
                  <a:gd name="T53" fmla="*/ 1319 h 1659"/>
                  <a:gd name="T54" fmla="*/ 1078 w 1787"/>
                  <a:gd name="T55" fmla="*/ 1305 h 1659"/>
                  <a:gd name="T56" fmla="*/ 979 w 1787"/>
                  <a:gd name="T57" fmla="*/ 1291 h 1659"/>
                  <a:gd name="T58" fmla="*/ 865 w 1787"/>
                  <a:gd name="T59" fmla="*/ 1291 h 1659"/>
                  <a:gd name="T60" fmla="*/ 795 w 1787"/>
                  <a:gd name="T61" fmla="*/ 1305 h 1659"/>
                  <a:gd name="T62" fmla="*/ 752 w 1787"/>
                  <a:gd name="T63" fmla="*/ 1305 h 1659"/>
                  <a:gd name="T64" fmla="*/ 681 w 1787"/>
                  <a:gd name="T65" fmla="*/ 1361 h 1659"/>
                  <a:gd name="T66" fmla="*/ 610 w 1787"/>
                  <a:gd name="T67" fmla="*/ 1432 h 1659"/>
                  <a:gd name="T68" fmla="*/ 397 w 1787"/>
                  <a:gd name="T69" fmla="*/ 1574 h 1659"/>
                  <a:gd name="T70" fmla="*/ 327 w 1787"/>
                  <a:gd name="T71" fmla="*/ 1631 h 1659"/>
                  <a:gd name="T72" fmla="*/ 298 w 1787"/>
                  <a:gd name="T73" fmla="*/ 1560 h 1659"/>
                  <a:gd name="T74" fmla="*/ 426 w 1787"/>
                  <a:gd name="T75" fmla="*/ 1376 h 1659"/>
                  <a:gd name="T76" fmla="*/ 483 w 1787"/>
                  <a:gd name="T77" fmla="*/ 1319 h 1659"/>
                  <a:gd name="T78" fmla="*/ 539 w 1787"/>
                  <a:gd name="T79" fmla="*/ 1291 h 1659"/>
                  <a:gd name="T80" fmla="*/ 596 w 1787"/>
                  <a:gd name="T81" fmla="*/ 1262 h 1659"/>
                  <a:gd name="T82" fmla="*/ 596 w 1787"/>
                  <a:gd name="T83" fmla="*/ 1120 h 1659"/>
                  <a:gd name="T84" fmla="*/ 568 w 1787"/>
                  <a:gd name="T85" fmla="*/ 1049 h 1659"/>
                  <a:gd name="T86" fmla="*/ 582 w 1787"/>
                  <a:gd name="T87" fmla="*/ 964 h 1659"/>
                  <a:gd name="T88" fmla="*/ 596 w 1787"/>
                  <a:gd name="T89" fmla="*/ 922 h 1659"/>
                  <a:gd name="T90" fmla="*/ 596 w 1787"/>
                  <a:gd name="T91" fmla="*/ 865 h 1659"/>
                  <a:gd name="T92" fmla="*/ 483 w 1787"/>
                  <a:gd name="T93" fmla="*/ 922 h 1659"/>
                  <a:gd name="T94" fmla="*/ 369 w 1787"/>
                  <a:gd name="T95" fmla="*/ 978 h 1659"/>
                  <a:gd name="T96" fmla="*/ 227 w 1787"/>
                  <a:gd name="T97" fmla="*/ 922 h 1659"/>
                  <a:gd name="T98" fmla="*/ 185 w 1787"/>
                  <a:gd name="T99" fmla="*/ 893 h 1659"/>
                  <a:gd name="T100" fmla="*/ 142 w 1787"/>
                  <a:gd name="T101" fmla="*/ 865 h 1659"/>
                  <a:gd name="T102" fmla="*/ 128 w 1787"/>
                  <a:gd name="T103" fmla="*/ 837 h 1659"/>
                  <a:gd name="T104" fmla="*/ 85 w 1787"/>
                  <a:gd name="T105" fmla="*/ 794 h 1659"/>
                  <a:gd name="T106" fmla="*/ 29 w 1787"/>
                  <a:gd name="T107" fmla="*/ 709 h 1659"/>
                  <a:gd name="T108" fmla="*/ 199 w 1787"/>
                  <a:gd name="T109" fmla="*/ 525 h 1659"/>
                  <a:gd name="T110" fmla="*/ 397 w 1787"/>
                  <a:gd name="T111" fmla="*/ 383 h 1659"/>
                  <a:gd name="T112" fmla="*/ 468 w 1787"/>
                  <a:gd name="T113" fmla="*/ 340 h 1659"/>
                  <a:gd name="T114" fmla="*/ 639 w 1787"/>
                  <a:gd name="T115" fmla="*/ 213 h 1659"/>
                  <a:gd name="T116" fmla="*/ 766 w 1787"/>
                  <a:gd name="T117" fmla="*/ 142 h 1659"/>
                  <a:gd name="T118" fmla="*/ 837 w 1787"/>
                  <a:gd name="T119" fmla="*/ 113 h 1659"/>
                  <a:gd name="T120" fmla="*/ 922 w 1787"/>
                  <a:gd name="T121" fmla="*/ 99 h 1659"/>
                  <a:gd name="T122" fmla="*/ 1064 w 1787"/>
                  <a:gd name="T123" fmla="*/ 99 h 1659"/>
                  <a:gd name="T124" fmla="*/ 1348 w 1787"/>
                  <a:gd name="T125" fmla="*/ 28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84" name="Freeform 36"/>
              <p:cNvSpPr>
                <a:spLocks/>
              </p:cNvSpPr>
              <p:nvPr/>
            </p:nvSpPr>
            <p:spPr bwMode="auto">
              <a:xfrm>
                <a:off x="2200" y="878"/>
                <a:ext cx="2227" cy="1972"/>
              </a:xfrm>
              <a:custGeom>
                <a:avLst/>
                <a:gdLst>
                  <a:gd name="T0" fmla="*/ 1830 w 2227"/>
                  <a:gd name="T1" fmla="*/ 28 h 1972"/>
                  <a:gd name="T2" fmla="*/ 1900 w 2227"/>
                  <a:gd name="T3" fmla="*/ 43 h 1972"/>
                  <a:gd name="T4" fmla="*/ 1986 w 2227"/>
                  <a:gd name="T5" fmla="*/ 71 h 1972"/>
                  <a:gd name="T6" fmla="*/ 1971 w 2227"/>
                  <a:gd name="T7" fmla="*/ 128 h 1972"/>
                  <a:gd name="T8" fmla="*/ 2212 w 2227"/>
                  <a:gd name="T9" fmla="*/ 298 h 1972"/>
                  <a:gd name="T10" fmla="*/ 2212 w 2227"/>
                  <a:gd name="T11" fmla="*/ 340 h 1972"/>
                  <a:gd name="T12" fmla="*/ 2198 w 2227"/>
                  <a:gd name="T13" fmla="*/ 383 h 1972"/>
                  <a:gd name="T14" fmla="*/ 2184 w 2227"/>
                  <a:gd name="T15" fmla="*/ 440 h 1972"/>
                  <a:gd name="T16" fmla="*/ 2184 w 2227"/>
                  <a:gd name="T17" fmla="*/ 482 h 1972"/>
                  <a:gd name="T18" fmla="*/ 2127 w 2227"/>
                  <a:gd name="T19" fmla="*/ 582 h 1972"/>
                  <a:gd name="T20" fmla="*/ 2085 w 2227"/>
                  <a:gd name="T21" fmla="*/ 695 h 1972"/>
                  <a:gd name="T22" fmla="*/ 2085 w 2227"/>
                  <a:gd name="T23" fmla="*/ 738 h 1972"/>
                  <a:gd name="T24" fmla="*/ 2071 w 2227"/>
                  <a:gd name="T25" fmla="*/ 794 h 1972"/>
                  <a:gd name="T26" fmla="*/ 2056 w 2227"/>
                  <a:gd name="T27" fmla="*/ 908 h 1972"/>
                  <a:gd name="T28" fmla="*/ 2071 w 2227"/>
                  <a:gd name="T29" fmla="*/ 1035 h 1972"/>
                  <a:gd name="T30" fmla="*/ 2099 w 2227"/>
                  <a:gd name="T31" fmla="*/ 1106 h 1972"/>
                  <a:gd name="T32" fmla="*/ 2113 w 2227"/>
                  <a:gd name="T33" fmla="*/ 1234 h 1972"/>
                  <a:gd name="T34" fmla="*/ 2099 w 2227"/>
                  <a:gd name="T35" fmla="*/ 1390 h 1972"/>
                  <a:gd name="T36" fmla="*/ 1915 w 2227"/>
                  <a:gd name="T37" fmla="*/ 1390 h 1972"/>
                  <a:gd name="T38" fmla="*/ 1844 w 2227"/>
                  <a:gd name="T39" fmla="*/ 1404 h 1972"/>
                  <a:gd name="T40" fmla="*/ 1674 w 2227"/>
                  <a:gd name="T41" fmla="*/ 1504 h 1972"/>
                  <a:gd name="T42" fmla="*/ 1489 w 2227"/>
                  <a:gd name="T43" fmla="*/ 1631 h 1972"/>
                  <a:gd name="T44" fmla="*/ 1362 w 2227"/>
                  <a:gd name="T45" fmla="*/ 1716 h 1972"/>
                  <a:gd name="T46" fmla="*/ 1021 w 2227"/>
                  <a:gd name="T47" fmla="*/ 1972 h 1972"/>
                  <a:gd name="T48" fmla="*/ 922 w 2227"/>
                  <a:gd name="T49" fmla="*/ 1816 h 1972"/>
                  <a:gd name="T50" fmla="*/ 837 w 2227"/>
                  <a:gd name="T51" fmla="*/ 1702 h 1972"/>
                  <a:gd name="T52" fmla="*/ 794 w 2227"/>
                  <a:gd name="T53" fmla="*/ 1645 h 1972"/>
                  <a:gd name="T54" fmla="*/ 723 w 2227"/>
                  <a:gd name="T55" fmla="*/ 1532 h 1972"/>
                  <a:gd name="T56" fmla="*/ 667 w 2227"/>
                  <a:gd name="T57" fmla="*/ 1461 h 1972"/>
                  <a:gd name="T58" fmla="*/ 610 w 2227"/>
                  <a:gd name="T59" fmla="*/ 1376 h 1972"/>
                  <a:gd name="T60" fmla="*/ 539 w 2227"/>
                  <a:gd name="T61" fmla="*/ 1291 h 1972"/>
                  <a:gd name="T62" fmla="*/ 482 w 2227"/>
                  <a:gd name="T63" fmla="*/ 1220 h 1972"/>
                  <a:gd name="T64" fmla="*/ 426 w 2227"/>
                  <a:gd name="T65" fmla="*/ 1149 h 1972"/>
                  <a:gd name="T66" fmla="*/ 397 w 2227"/>
                  <a:gd name="T67" fmla="*/ 1121 h 1972"/>
                  <a:gd name="T68" fmla="*/ 326 w 2227"/>
                  <a:gd name="T69" fmla="*/ 1064 h 1972"/>
                  <a:gd name="T70" fmla="*/ 270 w 2227"/>
                  <a:gd name="T71" fmla="*/ 1035 h 1972"/>
                  <a:gd name="T72" fmla="*/ 213 w 2227"/>
                  <a:gd name="T73" fmla="*/ 1021 h 1972"/>
                  <a:gd name="T74" fmla="*/ 0 w 2227"/>
                  <a:gd name="T75" fmla="*/ 950 h 1972"/>
                  <a:gd name="T76" fmla="*/ 28 w 2227"/>
                  <a:gd name="T77" fmla="*/ 865 h 1972"/>
                  <a:gd name="T78" fmla="*/ 71 w 2227"/>
                  <a:gd name="T79" fmla="*/ 794 h 1972"/>
                  <a:gd name="T80" fmla="*/ 99 w 2227"/>
                  <a:gd name="T81" fmla="*/ 752 h 1972"/>
                  <a:gd name="T82" fmla="*/ 156 w 2227"/>
                  <a:gd name="T83" fmla="*/ 738 h 1972"/>
                  <a:gd name="T84" fmla="*/ 355 w 2227"/>
                  <a:gd name="T85" fmla="*/ 738 h 1972"/>
                  <a:gd name="T86" fmla="*/ 482 w 2227"/>
                  <a:gd name="T87" fmla="*/ 780 h 1972"/>
                  <a:gd name="T88" fmla="*/ 567 w 2227"/>
                  <a:gd name="T89" fmla="*/ 808 h 1972"/>
                  <a:gd name="T90" fmla="*/ 681 w 2227"/>
                  <a:gd name="T91" fmla="*/ 851 h 1972"/>
                  <a:gd name="T92" fmla="*/ 738 w 2227"/>
                  <a:gd name="T93" fmla="*/ 908 h 1972"/>
                  <a:gd name="T94" fmla="*/ 808 w 2227"/>
                  <a:gd name="T95" fmla="*/ 908 h 1972"/>
                  <a:gd name="T96" fmla="*/ 908 w 2227"/>
                  <a:gd name="T97" fmla="*/ 851 h 1972"/>
                  <a:gd name="T98" fmla="*/ 979 w 2227"/>
                  <a:gd name="T99" fmla="*/ 780 h 1972"/>
                  <a:gd name="T100" fmla="*/ 1064 w 2227"/>
                  <a:gd name="T101" fmla="*/ 695 h 1972"/>
                  <a:gd name="T102" fmla="*/ 1135 w 2227"/>
                  <a:gd name="T103" fmla="*/ 652 h 1972"/>
                  <a:gd name="T104" fmla="*/ 1262 w 2227"/>
                  <a:gd name="T105" fmla="*/ 596 h 1972"/>
                  <a:gd name="T106" fmla="*/ 1333 w 2227"/>
                  <a:gd name="T107" fmla="*/ 525 h 1972"/>
                  <a:gd name="T108" fmla="*/ 1319 w 2227"/>
                  <a:gd name="T109" fmla="*/ 426 h 1972"/>
                  <a:gd name="T110" fmla="*/ 1347 w 2227"/>
                  <a:gd name="T111" fmla="*/ 426 h 1972"/>
                  <a:gd name="T112" fmla="*/ 1418 w 2227"/>
                  <a:gd name="T113" fmla="*/ 312 h 1972"/>
                  <a:gd name="T114" fmla="*/ 1404 w 2227"/>
                  <a:gd name="T115" fmla="*/ 241 h 1972"/>
                  <a:gd name="T116" fmla="*/ 1461 w 2227"/>
                  <a:gd name="T117" fmla="*/ 128 h 1972"/>
                  <a:gd name="T118" fmla="*/ 1518 w 2227"/>
                  <a:gd name="T119" fmla="*/ 113 h 1972"/>
                  <a:gd name="T120" fmla="*/ 1617 w 2227"/>
                  <a:gd name="T121" fmla="*/ 14 h 1972"/>
                  <a:gd name="T122" fmla="*/ 1702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blipFill dpi="0" rotWithShape="1">
                <a:blip r:embed="rId5"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85" name="Freeform 35"/>
              <p:cNvSpPr>
                <a:spLocks/>
              </p:cNvSpPr>
              <p:nvPr/>
            </p:nvSpPr>
            <p:spPr bwMode="auto">
              <a:xfrm>
                <a:off x="3446" y="4355"/>
                <a:ext cx="1106" cy="950"/>
              </a:xfrm>
              <a:custGeom>
                <a:avLst/>
                <a:gdLst>
                  <a:gd name="T0" fmla="*/ 610 w 1106"/>
                  <a:gd name="T1" fmla="*/ 71 h 950"/>
                  <a:gd name="T2" fmla="*/ 638 w 1106"/>
                  <a:gd name="T3" fmla="*/ 127 h 950"/>
                  <a:gd name="T4" fmla="*/ 653 w 1106"/>
                  <a:gd name="T5" fmla="*/ 141 h 950"/>
                  <a:gd name="T6" fmla="*/ 667 w 1106"/>
                  <a:gd name="T7" fmla="*/ 156 h 950"/>
                  <a:gd name="T8" fmla="*/ 695 w 1106"/>
                  <a:gd name="T9" fmla="*/ 212 h 950"/>
                  <a:gd name="T10" fmla="*/ 709 w 1106"/>
                  <a:gd name="T11" fmla="*/ 241 h 950"/>
                  <a:gd name="T12" fmla="*/ 738 w 1106"/>
                  <a:gd name="T13" fmla="*/ 298 h 950"/>
                  <a:gd name="T14" fmla="*/ 794 w 1106"/>
                  <a:gd name="T15" fmla="*/ 283 h 950"/>
                  <a:gd name="T16" fmla="*/ 823 w 1106"/>
                  <a:gd name="T17" fmla="*/ 312 h 950"/>
                  <a:gd name="T18" fmla="*/ 894 w 1106"/>
                  <a:gd name="T19" fmla="*/ 312 h 950"/>
                  <a:gd name="T20" fmla="*/ 1007 w 1106"/>
                  <a:gd name="T21" fmla="*/ 326 h 950"/>
                  <a:gd name="T22" fmla="*/ 1092 w 1106"/>
                  <a:gd name="T23" fmla="*/ 340 h 950"/>
                  <a:gd name="T24" fmla="*/ 1092 w 1106"/>
                  <a:gd name="T25" fmla="*/ 496 h 950"/>
                  <a:gd name="T26" fmla="*/ 1092 w 1106"/>
                  <a:gd name="T27" fmla="*/ 539 h 950"/>
                  <a:gd name="T28" fmla="*/ 1021 w 1106"/>
                  <a:gd name="T29" fmla="*/ 723 h 950"/>
                  <a:gd name="T30" fmla="*/ 993 w 1106"/>
                  <a:gd name="T31" fmla="*/ 737 h 950"/>
                  <a:gd name="T32" fmla="*/ 965 w 1106"/>
                  <a:gd name="T33" fmla="*/ 851 h 950"/>
                  <a:gd name="T34" fmla="*/ 936 w 1106"/>
                  <a:gd name="T35" fmla="*/ 950 h 950"/>
                  <a:gd name="T36" fmla="*/ 894 w 1106"/>
                  <a:gd name="T37" fmla="*/ 936 h 950"/>
                  <a:gd name="T38" fmla="*/ 865 w 1106"/>
                  <a:gd name="T39" fmla="*/ 922 h 950"/>
                  <a:gd name="T40" fmla="*/ 851 w 1106"/>
                  <a:gd name="T41" fmla="*/ 922 h 950"/>
                  <a:gd name="T42" fmla="*/ 823 w 1106"/>
                  <a:gd name="T43" fmla="*/ 907 h 950"/>
                  <a:gd name="T44" fmla="*/ 780 w 1106"/>
                  <a:gd name="T45" fmla="*/ 893 h 950"/>
                  <a:gd name="T46" fmla="*/ 738 w 1106"/>
                  <a:gd name="T47" fmla="*/ 893 h 950"/>
                  <a:gd name="T48" fmla="*/ 709 w 1106"/>
                  <a:gd name="T49" fmla="*/ 879 h 950"/>
                  <a:gd name="T50" fmla="*/ 681 w 1106"/>
                  <a:gd name="T51" fmla="*/ 865 h 950"/>
                  <a:gd name="T52" fmla="*/ 653 w 1106"/>
                  <a:gd name="T53" fmla="*/ 865 h 950"/>
                  <a:gd name="T54" fmla="*/ 610 w 1106"/>
                  <a:gd name="T55" fmla="*/ 851 h 950"/>
                  <a:gd name="T56" fmla="*/ 582 w 1106"/>
                  <a:gd name="T57" fmla="*/ 837 h 950"/>
                  <a:gd name="T58" fmla="*/ 553 w 1106"/>
                  <a:gd name="T59" fmla="*/ 822 h 950"/>
                  <a:gd name="T60" fmla="*/ 525 w 1106"/>
                  <a:gd name="T61" fmla="*/ 808 h 950"/>
                  <a:gd name="T62" fmla="*/ 482 w 1106"/>
                  <a:gd name="T63" fmla="*/ 780 h 950"/>
                  <a:gd name="T64" fmla="*/ 454 w 1106"/>
                  <a:gd name="T65" fmla="*/ 766 h 950"/>
                  <a:gd name="T66" fmla="*/ 440 w 1106"/>
                  <a:gd name="T67" fmla="*/ 751 h 950"/>
                  <a:gd name="T68" fmla="*/ 412 w 1106"/>
                  <a:gd name="T69" fmla="*/ 723 h 950"/>
                  <a:gd name="T70" fmla="*/ 369 w 1106"/>
                  <a:gd name="T71" fmla="*/ 723 h 950"/>
                  <a:gd name="T72" fmla="*/ 341 w 1106"/>
                  <a:gd name="T73" fmla="*/ 709 h 950"/>
                  <a:gd name="T74" fmla="*/ 298 w 1106"/>
                  <a:gd name="T75" fmla="*/ 709 h 950"/>
                  <a:gd name="T76" fmla="*/ 256 w 1106"/>
                  <a:gd name="T77" fmla="*/ 766 h 950"/>
                  <a:gd name="T78" fmla="*/ 185 w 1106"/>
                  <a:gd name="T79" fmla="*/ 808 h 950"/>
                  <a:gd name="T80" fmla="*/ 170 w 1106"/>
                  <a:gd name="T81" fmla="*/ 709 h 950"/>
                  <a:gd name="T82" fmla="*/ 170 w 1106"/>
                  <a:gd name="T83" fmla="*/ 610 h 950"/>
                  <a:gd name="T84" fmla="*/ 185 w 1106"/>
                  <a:gd name="T85" fmla="*/ 567 h 950"/>
                  <a:gd name="T86" fmla="*/ 170 w 1106"/>
                  <a:gd name="T87" fmla="*/ 553 h 950"/>
                  <a:gd name="T88" fmla="*/ 142 w 1106"/>
                  <a:gd name="T89" fmla="*/ 581 h 950"/>
                  <a:gd name="T90" fmla="*/ 114 w 1106"/>
                  <a:gd name="T91" fmla="*/ 595 h 950"/>
                  <a:gd name="T92" fmla="*/ 85 w 1106"/>
                  <a:gd name="T93" fmla="*/ 610 h 950"/>
                  <a:gd name="T94" fmla="*/ 57 w 1106"/>
                  <a:gd name="T95" fmla="*/ 638 h 950"/>
                  <a:gd name="T96" fmla="*/ 29 w 1106"/>
                  <a:gd name="T97" fmla="*/ 652 h 950"/>
                  <a:gd name="T98" fmla="*/ 43 w 1106"/>
                  <a:gd name="T99" fmla="*/ 595 h 950"/>
                  <a:gd name="T100" fmla="*/ 57 w 1106"/>
                  <a:gd name="T101" fmla="*/ 496 h 950"/>
                  <a:gd name="T102" fmla="*/ 57 w 1106"/>
                  <a:gd name="T103" fmla="*/ 397 h 950"/>
                  <a:gd name="T104" fmla="*/ 57 w 1106"/>
                  <a:gd name="T105" fmla="*/ 298 h 950"/>
                  <a:gd name="T106" fmla="*/ 43 w 1106"/>
                  <a:gd name="T107" fmla="*/ 227 h 950"/>
                  <a:gd name="T108" fmla="*/ 14 w 1106"/>
                  <a:gd name="T109" fmla="*/ 113 h 950"/>
                  <a:gd name="T110" fmla="*/ 14 w 1106"/>
                  <a:gd name="T111" fmla="*/ 71 h 950"/>
                  <a:gd name="T112" fmla="*/ 57 w 1106"/>
                  <a:gd name="T113" fmla="*/ 28 h 950"/>
                  <a:gd name="T114" fmla="*/ 71 w 1106"/>
                  <a:gd name="T115" fmla="*/ 28 h 950"/>
                  <a:gd name="T116" fmla="*/ 213 w 1106"/>
                  <a:gd name="T117" fmla="*/ 0 h 950"/>
                  <a:gd name="T118" fmla="*/ 298 w 1106"/>
                  <a:gd name="T119" fmla="*/ 14 h 950"/>
                  <a:gd name="T120" fmla="*/ 426 w 1106"/>
                  <a:gd name="T121" fmla="*/ 28 h 950"/>
                  <a:gd name="T122" fmla="*/ 497 w 1106"/>
                  <a:gd name="T123" fmla="*/ 28 h 950"/>
                  <a:gd name="T124" fmla="*/ 582 w 1106"/>
                  <a:gd name="T125" fmla="*/ 42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186" name="Freeform 55"/>
              <p:cNvSpPr>
                <a:spLocks/>
              </p:cNvSpPr>
              <p:nvPr/>
            </p:nvSpPr>
            <p:spPr bwMode="auto">
              <a:xfrm>
                <a:off x="0" y="3106"/>
                <a:ext cx="3147" cy="2595"/>
              </a:xfrm>
              <a:custGeom>
                <a:avLst/>
                <a:gdLst>
                  <a:gd name="T0" fmla="*/ 3003 w 3148"/>
                  <a:gd name="T1" fmla="*/ 639 h 2596"/>
                  <a:gd name="T2" fmla="*/ 3017 w 3148"/>
                  <a:gd name="T3" fmla="*/ 653 h 2596"/>
                  <a:gd name="T4" fmla="*/ 3017 w 3148"/>
                  <a:gd name="T5" fmla="*/ 653 h 2596"/>
                  <a:gd name="T6" fmla="*/ 3031 w 3148"/>
                  <a:gd name="T7" fmla="*/ 667 h 2596"/>
                  <a:gd name="T8" fmla="*/ 3059 w 3148"/>
                  <a:gd name="T9" fmla="*/ 710 h 2596"/>
                  <a:gd name="T10" fmla="*/ 3116 w 3148"/>
                  <a:gd name="T11" fmla="*/ 809 h 2596"/>
                  <a:gd name="T12" fmla="*/ 3144 w 3148"/>
                  <a:gd name="T13" fmla="*/ 852 h 2596"/>
                  <a:gd name="T14" fmla="*/ 2988 w 3148"/>
                  <a:gd name="T15" fmla="*/ 894 h 2596"/>
                  <a:gd name="T16" fmla="*/ 2832 w 3148"/>
                  <a:gd name="T17" fmla="*/ 965 h 2596"/>
                  <a:gd name="T18" fmla="*/ 2620 w 3148"/>
                  <a:gd name="T19" fmla="*/ 1036 h 2596"/>
                  <a:gd name="T20" fmla="*/ 2492 w 3148"/>
                  <a:gd name="T21" fmla="*/ 1079 h 2596"/>
                  <a:gd name="T22" fmla="*/ 2350 w 3148"/>
                  <a:gd name="T23" fmla="*/ 1164 h 2596"/>
                  <a:gd name="T24" fmla="*/ 2208 w 3148"/>
                  <a:gd name="T25" fmla="*/ 1263 h 2596"/>
                  <a:gd name="T26" fmla="*/ 2152 w 3148"/>
                  <a:gd name="T27" fmla="*/ 1316 h 2596"/>
                  <a:gd name="T28" fmla="*/ 1996 w 3148"/>
                  <a:gd name="T29" fmla="*/ 1614 h 2596"/>
                  <a:gd name="T30" fmla="*/ 1967 w 3148"/>
                  <a:gd name="T31" fmla="*/ 1642 h 2596"/>
                  <a:gd name="T32" fmla="*/ 1939 w 3148"/>
                  <a:gd name="T33" fmla="*/ 1656 h 2596"/>
                  <a:gd name="T34" fmla="*/ 1882 w 3148"/>
                  <a:gd name="T35" fmla="*/ 1670 h 2596"/>
                  <a:gd name="T36" fmla="*/ 1811 w 3148"/>
                  <a:gd name="T37" fmla="*/ 1713 h 2596"/>
                  <a:gd name="T38" fmla="*/ 1740 w 3148"/>
                  <a:gd name="T39" fmla="*/ 1755 h 2596"/>
                  <a:gd name="T40" fmla="*/ 1698 w 3148"/>
                  <a:gd name="T41" fmla="*/ 1770 h 2596"/>
                  <a:gd name="T42" fmla="*/ 1641 w 3148"/>
                  <a:gd name="T43" fmla="*/ 1798 h 2596"/>
                  <a:gd name="T44" fmla="*/ 1475 w 3148"/>
                  <a:gd name="T45" fmla="*/ 1897 h 2596"/>
                  <a:gd name="T46" fmla="*/ 1120 w 3148"/>
                  <a:gd name="T47" fmla="*/ 2266 h 2596"/>
                  <a:gd name="T48" fmla="*/ 369 w 3148"/>
                  <a:gd name="T49" fmla="*/ 2550 h 2596"/>
                  <a:gd name="T50" fmla="*/ 397 w 3148"/>
                  <a:gd name="T51" fmla="*/ 2379 h 2596"/>
                  <a:gd name="T52" fmla="*/ 681 w 3148"/>
                  <a:gd name="T53" fmla="*/ 1982 h 2596"/>
                  <a:gd name="T54" fmla="*/ 411 w 3148"/>
                  <a:gd name="T55" fmla="*/ 1741 h 2596"/>
                  <a:gd name="T56" fmla="*/ 596 w 3148"/>
                  <a:gd name="T57" fmla="*/ 1107 h 2596"/>
                  <a:gd name="T58" fmla="*/ 993 w 3148"/>
                  <a:gd name="T59" fmla="*/ 823 h 2596"/>
                  <a:gd name="T60" fmla="*/ 1584 w 3148"/>
                  <a:gd name="T61" fmla="*/ 625 h 2596"/>
                  <a:gd name="T62" fmla="*/ 1684 w 3148"/>
                  <a:gd name="T63" fmla="*/ 582 h 2596"/>
                  <a:gd name="T64" fmla="*/ 1783 w 3148"/>
                  <a:gd name="T65" fmla="*/ 540 h 2596"/>
                  <a:gd name="T66" fmla="*/ 1911 w 3148"/>
                  <a:gd name="T67" fmla="*/ 483 h 2596"/>
                  <a:gd name="T68" fmla="*/ 2024 w 3148"/>
                  <a:gd name="T69" fmla="*/ 426 h 2596"/>
                  <a:gd name="T70" fmla="*/ 2265 w 3148"/>
                  <a:gd name="T71" fmla="*/ 298 h 2596"/>
                  <a:gd name="T72" fmla="*/ 2435 w 3148"/>
                  <a:gd name="T73" fmla="*/ 199 h 2596"/>
                  <a:gd name="T74" fmla="*/ 2563 w 3148"/>
                  <a:gd name="T75" fmla="*/ 142 h 2596"/>
                  <a:gd name="T76" fmla="*/ 2719 w 3148"/>
                  <a:gd name="T77" fmla="*/ 43 h 2596"/>
                  <a:gd name="T78" fmla="*/ 2776 w 3148"/>
                  <a:gd name="T79" fmla="*/ 15 h 2596"/>
                  <a:gd name="T80" fmla="*/ 2861 w 3148"/>
                  <a:gd name="T81" fmla="*/ 128 h 2596"/>
                  <a:gd name="T82" fmla="*/ 2861 w 3148"/>
                  <a:gd name="T83" fmla="*/ 142 h 2596"/>
                  <a:gd name="T84" fmla="*/ 2818 w 3148"/>
                  <a:gd name="T85" fmla="*/ 171 h 2596"/>
                  <a:gd name="T86" fmla="*/ 2804 w 3148"/>
                  <a:gd name="T87" fmla="*/ 185 h 2596"/>
                  <a:gd name="T88" fmla="*/ 2818 w 3148"/>
                  <a:gd name="T89" fmla="*/ 242 h 2596"/>
                  <a:gd name="T90" fmla="*/ 2847 w 3148"/>
                  <a:gd name="T91" fmla="*/ 298 h 2596"/>
                  <a:gd name="T92" fmla="*/ 2847 w 3148"/>
                  <a:gd name="T93" fmla="*/ 341 h 2596"/>
                  <a:gd name="T94" fmla="*/ 2832 w 3148"/>
                  <a:gd name="T95" fmla="*/ 412 h 2596"/>
                  <a:gd name="T96" fmla="*/ 2790 w 3148"/>
                  <a:gd name="T97" fmla="*/ 525 h 2596"/>
                  <a:gd name="T98" fmla="*/ 2790 w 3148"/>
                  <a:gd name="T99" fmla="*/ 540 h 2596"/>
                  <a:gd name="T100" fmla="*/ 2790 w 3148"/>
                  <a:gd name="T101" fmla="*/ 554 h 2596"/>
                  <a:gd name="T102" fmla="*/ 2861 w 3148"/>
                  <a:gd name="T103" fmla="*/ 568 h 2596"/>
                  <a:gd name="T104" fmla="*/ 2903 w 3148"/>
                  <a:gd name="T105" fmla="*/ 582 h 2596"/>
                  <a:gd name="T106" fmla="*/ 2946 w 3148"/>
                  <a:gd name="T107" fmla="*/ 582 h 2596"/>
                  <a:gd name="T108" fmla="*/ 2988 w 3148"/>
                  <a:gd name="T109" fmla="*/ 610 h 2596"/>
                  <a:gd name="T110" fmla="*/ 3003 w 3148"/>
                  <a:gd name="T111" fmla="*/ 625 h 2596"/>
                  <a:gd name="T112" fmla="*/ 3003 w 3148"/>
                  <a:gd name="T113" fmla="*/ 625 h 25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48"/>
                  <a:gd name="T172" fmla="*/ 0 h 2596"/>
                  <a:gd name="T173" fmla="*/ 3148 w 3148"/>
                  <a:gd name="T174" fmla="*/ 2596 h 25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48" h="2596">
                    <a:moveTo>
                      <a:pt x="3007" y="625"/>
                    </a:moveTo>
                    <a:lnTo>
                      <a:pt x="3007" y="625"/>
                    </a:lnTo>
                    <a:lnTo>
                      <a:pt x="3007" y="639"/>
                    </a:lnTo>
                    <a:lnTo>
                      <a:pt x="3021" y="639"/>
                    </a:lnTo>
                    <a:lnTo>
                      <a:pt x="3021" y="653"/>
                    </a:lnTo>
                    <a:lnTo>
                      <a:pt x="3021" y="667"/>
                    </a:lnTo>
                    <a:lnTo>
                      <a:pt x="3035" y="667"/>
                    </a:lnTo>
                    <a:lnTo>
                      <a:pt x="3035" y="681"/>
                    </a:lnTo>
                    <a:lnTo>
                      <a:pt x="3063" y="710"/>
                    </a:lnTo>
                    <a:lnTo>
                      <a:pt x="3078" y="738"/>
                    </a:lnTo>
                    <a:lnTo>
                      <a:pt x="3092" y="752"/>
                    </a:lnTo>
                    <a:lnTo>
                      <a:pt x="3092" y="766"/>
                    </a:lnTo>
                    <a:lnTo>
                      <a:pt x="3106" y="781"/>
                    </a:lnTo>
                    <a:lnTo>
                      <a:pt x="3106" y="795"/>
                    </a:lnTo>
                    <a:lnTo>
                      <a:pt x="3120" y="795"/>
                    </a:lnTo>
                    <a:lnTo>
                      <a:pt x="3120" y="809"/>
                    </a:lnTo>
                    <a:lnTo>
                      <a:pt x="3120" y="823"/>
                    </a:lnTo>
                    <a:lnTo>
                      <a:pt x="3134" y="823"/>
                    </a:lnTo>
                    <a:lnTo>
                      <a:pt x="3134" y="837"/>
                    </a:lnTo>
                    <a:lnTo>
                      <a:pt x="3148" y="852"/>
                    </a:lnTo>
                    <a:lnTo>
                      <a:pt x="3134" y="852"/>
                    </a:lnTo>
                    <a:lnTo>
                      <a:pt x="3120" y="852"/>
                    </a:lnTo>
                    <a:lnTo>
                      <a:pt x="3106" y="852"/>
                    </a:lnTo>
                    <a:lnTo>
                      <a:pt x="3078" y="866"/>
                    </a:lnTo>
                    <a:lnTo>
                      <a:pt x="3049" y="880"/>
                    </a:lnTo>
                    <a:lnTo>
                      <a:pt x="3035" y="880"/>
                    </a:lnTo>
                    <a:lnTo>
                      <a:pt x="2992" y="894"/>
                    </a:lnTo>
                    <a:lnTo>
                      <a:pt x="2964" y="908"/>
                    </a:lnTo>
                    <a:lnTo>
                      <a:pt x="2950" y="908"/>
                    </a:lnTo>
                    <a:lnTo>
                      <a:pt x="2922" y="922"/>
                    </a:lnTo>
                    <a:lnTo>
                      <a:pt x="2893" y="937"/>
                    </a:lnTo>
                    <a:lnTo>
                      <a:pt x="2879" y="937"/>
                    </a:lnTo>
                    <a:lnTo>
                      <a:pt x="2836" y="965"/>
                    </a:lnTo>
                    <a:lnTo>
                      <a:pt x="2794" y="979"/>
                    </a:lnTo>
                    <a:lnTo>
                      <a:pt x="2780" y="979"/>
                    </a:lnTo>
                    <a:lnTo>
                      <a:pt x="2766" y="979"/>
                    </a:lnTo>
                    <a:lnTo>
                      <a:pt x="2766" y="993"/>
                    </a:lnTo>
                    <a:lnTo>
                      <a:pt x="2695" y="1022"/>
                    </a:lnTo>
                    <a:lnTo>
                      <a:pt x="2638" y="1036"/>
                    </a:lnTo>
                    <a:lnTo>
                      <a:pt x="2624" y="1036"/>
                    </a:lnTo>
                    <a:lnTo>
                      <a:pt x="2610" y="1050"/>
                    </a:lnTo>
                    <a:lnTo>
                      <a:pt x="2595" y="1050"/>
                    </a:lnTo>
                    <a:lnTo>
                      <a:pt x="2567" y="1064"/>
                    </a:lnTo>
                    <a:lnTo>
                      <a:pt x="2553" y="1064"/>
                    </a:lnTo>
                    <a:lnTo>
                      <a:pt x="2496" y="1079"/>
                    </a:lnTo>
                    <a:lnTo>
                      <a:pt x="2468" y="1093"/>
                    </a:lnTo>
                    <a:lnTo>
                      <a:pt x="2439" y="1093"/>
                    </a:lnTo>
                    <a:lnTo>
                      <a:pt x="2411" y="1121"/>
                    </a:lnTo>
                    <a:lnTo>
                      <a:pt x="2397" y="1135"/>
                    </a:lnTo>
                    <a:lnTo>
                      <a:pt x="2368" y="1149"/>
                    </a:lnTo>
                    <a:lnTo>
                      <a:pt x="2354" y="1164"/>
                    </a:lnTo>
                    <a:lnTo>
                      <a:pt x="2340" y="1164"/>
                    </a:lnTo>
                    <a:lnTo>
                      <a:pt x="2326" y="1178"/>
                    </a:lnTo>
                    <a:lnTo>
                      <a:pt x="2241" y="1235"/>
                    </a:lnTo>
                    <a:lnTo>
                      <a:pt x="2227" y="1249"/>
                    </a:lnTo>
                    <a:lnTo>
                      <a:pt x="2212" y="1249"/>
                    </a:lnTo>
                    <a:lnTo>
                      <a:pt x="2212" y="1263"/>
                    </a:lnTo>
                    <a:lnTo>
                      <a:pt x="2198" y="1263"/>
                    </a:lnTo>
                    <a:lnTo>
                      <a:pt x="2198" y="1277"/>
                    </a:lnTo>
                    <a:lnTo>
                      <a:pt x="2184" y="1277"/>
                    </a:lnTo>
                    <a:lnTo>
                      <a:pt x="2184" y="1291"/>
                    </a:lnTo>
                    <a:lnTo>
                      <a:pt x="2170" y="1305"/>
                    </a:lnTo>
                    <a:lnTo>
                      <a:pt x="2156" y="1320"/>
                    </a:lnTo>
                    <a:lnTo>
                      <a:pt x="2142" y="1348"/>
                    </a:lnTo>
                    <a:lnTo>
                      <a:pt x="2127" y="1376"/>
                    </a:lnTo>
                    <a:lnTo>
                      <a:pt x="2042" y="1532"/>
                    </a:lnTo>
                    <a:lnTo>
                      <a:pt x="2028" y="1561"/>
                    </a:lnTo>
                    <a:lnTo>
                      <a:pt x="2014" y="1575"/>
                    </a:lnTo>
                    <a:lnTo>
                      <a:pt x="2000" y="1618"/>
                    </a:lnTo>
                    <a:lnTo>
                      <a:pt x="1986" y="1618"/>
                    </a:lnTo>
                    <a:lnTo>
                      <a:pt x="1986" y="1632"/>
                    </a:lnTo>
                    <a:lnTo>
                      <a:pt x="1971" y="1646"/>
                    </a:lnTo>
                    <a:lnTo>
                      <a:pt x="1957" y="1646"/>
                    </a:lnTo>
                    <a:lnTo>
                      <a:pt x="1957" y="1660"/>
                    </a:lnTo>
                    <a:lnTo>
                      <a:pt x="1943" y="1660"/>
                    </a:lnTo>
                    <a:lnTo>
                      <a:pt x="1929" y="1660"/>
                    </a:lnTo>
                    <a:lnTo>
                      <a:pt x="1915" y="1660"/>
                    </a:lnTo>
                    <a:lnTo>
                      <a:pt x="1900" y="1674"/>
                    </a:lnTo>
                    <a:lnTo>
                      <a:pt x="1886" y="1674"/>
                    </a:lnTo>
                    <a:lnTo>
                      <a:pt x="1872" y="1674"/>
                    </a:lnTo>
                    <a:lnTo>
                      <a:pt x="1872" y="1688"/>
                    </a:lnTo>
                    <a:lnTo>
                      <a:pt x="1858" y="1688"/>
                    </a:lnTo>
                    <a:lnTo>
                      <a:pt x="1829" y="1703"/>
                    </a:lnTo>
                    <a:lnTo>
                      <a:pt x="1829" y="1717"/>
                    </a:lnTo>
                    <a:lnTo>
                      <a:pt x="1815" y="1717"/>
                    </a:lnTo>
                    <a:lnTo>
                      <a:pt x="1801" y="1731"/>
                    </a:lnTo>
                    <a:lnTo>
                      <a:pt x="1787" y="1731"/>
                    </a:lnTo>
                    <a:lnTo>
                      <a:pt x="1759" y="1745"/>
                    </a:lnTo>
                    <a:lnTo>
                      <a:pt x="1744" y="1745"/>
                    </a:lnTo>
                    <a:lnTo>
                      <a:pt x="1744" y="1759"/>
                    </a:lnTo>
                    <a:lnTo>
                      <a:pt x="1730" y="1759"/>
                    </a:lnTo>
                    <a:lnTo>
                      <a:pt x="1716" y="1774"/>
                    </a:lnTo>
                    <a:lnTo>
                      <a:pt x="1702" y="1774"/>
                    </a:lnTo>
                    <a:lnTo>
                      <a:pt x="1688" y="1788"/>
                    </a:lnTo>
                    <a:lnTo>
                      <a:pt x="1673" y="1788"/>
                    </a:lnTo>
                    <a:lnTo>
                      <a:pt x="1673" y="1802"/>
                    </a:lnTo>
                    <a:lnTo>
                      <a:pt x="1659" y="1802"/>
                    </a:lnTo>
                    <a:lnTo>
                      <a:pt x="1645" y="1802"/>
                    </a:lnTo>
                    <a:lnTo>
                      <a:pt x="1631" y="1816"/>
                    </a:lnTo>
                    <a:lnTo>
                      <a:pt x="1617" y="1816"/>
                    </a:lnTo>
                    <a:lnTo>
                      <a:pt x="1617" y="1830"/>
                    </a:lnTo>
                    <a:lnTo>
                      <a:pt x="1603" y="1830"/>
                    </a:lnTo>
                    <a:lnTo>
                      <a:pt x="1588" y="1844"/>
                    </a:lnTo>
                    <a:lnTo>
                      <a:pt x="1475" y="1901"/>
                    </a:lnTo>
                    <a:lnTo>
                      <a:pt x="1447" y="1944"/>
                    </a:lnTo>
                    <a:lnTo>
                      <a:pt x="1404" y="2001"/>
                    </a:lnTo>
                    <a:lnTo>
                      <a:pt x="1262" y="2227"/>
                    </a:lnTo>
                    <a:lnTo>
                      <a:pt x="1248" y="2213"/>
                    </a:lnTo>
                    <a:lnTo>
                      <a:pt x="1120" y="2270"/>
                    </a:lnTo>
                    <a:lnTo>
                      <a:pt x="794" y="2412"/>
                    </a:lnTo>
                    <a:lnTo>
                      <a:pt x="610" y="2497"/>
                    </a:lnTo>
                    <a:lnTo>
                      <a:pt x="496" y="2554"/>
                    </a:lnTo>
                    <a:lnTo>
                      <a:pt x="369" y="2596"/>
                    </a:lnTo>
                    <a:lnTo>
                      <a:pt x="369" y="2554"/>
                    </a:lnTo>
                    <a:lnTo>
                      <a:pt x="355" y="2554"/>
                    </a:lnTo>
                    <a:lnTo>
                      <a:pt x="355" y="2511"/>
                    </a:lnTo>
                    <a:lnTo>
                      <a:pt x="355" y="2497"/>
                    </a:lnTo>
                    <a:lnTo>
                      <a:pt x="355" y="2454"/>
                    </a:lnTo>
                    <a:lnTo>
                      <a:pt x="369" y="2426"/>
                    </a:lnTo>
                    <a:lnTo>
                      <a:pt x="383" y="2398"/>
                    </a:lnTo>
                    <a:lnTo>
                      <a:pt x="397" y="2383"/>
                    </a:lnTo>
                    <a:lnTo>
                      <a:pt x="411" y="2369"/>
                    </a:lnTo>
                    <a:lnTo>
                      <a:pt x="425" y="2355"/>
                    </a:lnTo>
                    <a:lnTo>
                      <a:pt x="454" y="2341"/>
                    </a:lnTo>
                    <a:lnTo>
                      <a:pt x="737" y="2227"/>
                    </a:lnTo>
                    <a:lnTo>
                      <a:pt x="723" y="2213"/>
                    </a:lnTo>
                    <a:lnTo>
                      <a:pt x="709" y="2015"/>
                    </a:lnTo>
                    <a:lnTo>
                      <a:pt x="681" y="1986"/>
                    </a:lnTo>
                    <a:lnTo>
                      <a:pt x="652" y="1788"/>
                    </a:lnTo>
                    <a:lnTo>
                      <a:pt x="553" y="1774"/>
                    </a:lnTo>
                    <a:lnTo>
                      <a:pt x="525" y="1759"/>
                    </a:lnTo>
                    <a:lnTo>
                      <a:pt x="511" y="1759"/>
                    </a:lnTo>
                    <a:lnTo>
                      <a:pt x="496" y="1759"/>
                    </a:lnTo>
                    <a:lnTo>
                      <a:pt x="411" y="1745"/>
                    </a:lnTo>
                    <a:lnTo>
                      <a:pt x="0" y="1660"/>
                    </a:lnTo>
                    <a:lnTo>
                      <a:pt x="0" y="1618"/>
                    </a:lnTo>
                    <a:lnTo>
                      <a:pt x="0" y="1433"/>
                    </a:lnTo>
                    <a:lnTo>
                      <a:pt x="0" y="1362"/>
                    </a:lnTo>
                    <a:lnTo>
                      <a:pt x="553" y="1121"/>
                    </a:lnTo>
                    <a:lnTo>
                      <a:pt x="596" y="1107"/>
                    </a:lnTo>
                    <a:lnTo>
                      <a:pt x="596" y="1022"/>
                    </a:lnTo>
                    <a:lnTo>
                      <a:pt x="596" y="908"/>
                    </a:lnTo>
                    <a:lnTo>
                      <a:pt x="794" y="880"/>
                    </a:lnTo>
                    <a:lnTo>
                      <a:pt x="837" y="866"/>
                    </a:lnTo>
                    <a:lnTo>
                      <a:pt x="979" y="823"/>
                    </a:lnTo>
                    <a:lnTo>
                      <a:pt x="993" y="823"/>
                    </a:lnTo>
                    <a:lnTo>
                      <a:pt x="1035" y="795"/>
                    </a:lnTo>
                    <a:lnTo>
                      <a:pt x="1064" y="795"/>
                    </a:lnTo>
                    <a:lnTo>
                      <a:pt x="1078" y="781"/>
                    </a:lnTo>
                    <a:lnTo>
                      <a:pt x="1205" y="752"/>
                    </a:lnTo>
                    <a:lnTo>
                      <a:pt x="1220" y="738"/>
                    </a:lnTo>
                    <a:lnTo>
                      <a:pt x="1517" y="639"/>
                    </a:lnTo>
                    <a:lnTo>
                      <a:pt x="1588" y="625"/>
                    </a:lnTo>
                    <a:lnTo>
                      <a:pt x="1603" y="610"/>
                    </a:lnTo>
                    <a:lnTo>
                      <a:pt x="1617" y="610"/>
                    </a:lnTo>
                    <a:lnTo>
                      <a:pt x="1631" y="596"/>
                    </a:lnTo>
                    <a:lnTo>
                      <a:pt x="1645" y="596"/>
                    </a:lnTo>
                    <a:lnTo>
                      <a:pt x="1659" y="596"/>
                    </a:lnTo>
                    <a:lnTo>
                      <a:pt x="1673" y="582"/>
                    </a:lnTo>
                    <a:lnTo>
                      <a:pt x="1688" y="582"/>
                    </a:lnTo>
                    <a:lnTo>
                      <a:pt x="1702" y="568"/>
                    </a:lnTo>
                    <a:lnTo>
                      <a:pt x="1716" y="568"/>
                    </a:lnTo>
                    <a:lnTo>
                      <a:pt x="1730" y="554"/>
                    </a:lnTo>
                    <a:lnTo>
                      <a:pt x="1744" y="554"/>
                    </a:lnTo>
                    <a:lnTo>
                      <a:pt x="1759" y="540"/>
                    </a:lnTo>
                    <a:lnTo>
                      <a:pt x="1773" y="540"/>
                    </a:lnTo>
                    <a:lnTo>
                      <a:pt x="1787" y="540"/>
                    </a:lnTo>
                    <a:lnTo>
                      <a:pt x="1815" y="525"/>
                    </a:lnTo>
                    <a:lnTo>
                      <a:pt x="1829" y="511"/>
                    </a:lnTo>
                    <a:lnTo>
                      <a:pt x="1844" y="511"/>
                    </a:lnTo>
                    <a:lnTo>
                      <a:pt x="1872" y="497"/>
                    </a:lnTo>
                    <a:lnTo>
                      <a:pt x="1886" y="483"/>
                    </a:lnTo>
                    <a:lnTo>
                      <a:pt x="1915" y="483"/>
                    </a:lnTo>
                    <a:lnTo>
                      <a:pt x="1943" y="469"/>
                    </a:lnTo>
                    <a:lnTo>
                      <a:pt x="1957" y="454"/>
                    </a:lnTo>
                    <a:lnTo>
                      <a:pt x="1971" y="454"/>
                    </a:lnTo>
                    <a:lnTo>
                      <a:pt x="1986" y="440"/>
                    </a:lnTo>
                    <a:lnTo>
                      <a:pt x="2000" y="440"/>
                    </a:lnTo>
                    <a:lnTo>
                      <a:pt x="2028" y="426"/>
                    </a:lnTo>
                    <a:lnTo>
                      <a:pt x="2042" y="412"/>
                    </a:lnTo>
                    <a:lnTo>
                      <a:pt x="2227" y="313"/>
                    </a:lnTo>
                    <a:lnTo>
                      <a:pt x="2241" y="313"/>
                    </a:lnTo>
                    <a:lnTo>
                      <a:pt x="2269" y="298"/>
                    </a:lnTo>
                    <a:lnTo>
                      <a:pt x="2283" y="284"/>
                    </a:lnTo>
                    <a:lnTo>
                      <a:pt x="2383" y="227"/>
                    </a:lnTo>
                    <a:lnTo>
                      <a:pt x="2397" y="227"/>
                    </a:lnTo>
                    <a:lnTo>
                      <a:pt x="2439" y="199"/>
                    </a:lnTo>
                    <a:lnTo>
                      <a:pt x="2454" y="199"/>
                    </a:lnTo>
                    <a:lnTo>
                      <a:pt x="2482" y="185"/>
                    </a:lnTo>
                    <a:lnTo>
                      <a:pt x="2510" y="171"/>
                    </a:lnTo>
                    <a:lnTo>
                      <a:pt x="2539" y="157"/>
                    </a:lnTo>
                    <a:lnTo>
                      <a:pt x="2553" y="142"/>
                    </a:lnTo>
                    <a:lnTo>
                      <a:pt x="2567" y="142"/>
                    </a:lnTo>
                    <a:lnTo>
                      <a:pt x="2581" y="128"/>
                    </a:lnTo>
                    <a:lnTo>
                      <a:pt x="2595" y="128"/>
                    </a:lnTo>
                    <a:lnTo>
                      <a:pt x="2595" y="114"/>
                    </a:lnTo>
                    <a:lnTo>
                      <a:pt x="2624" y="100"/>
                    </a:lnTo>
                    <a:lnTo>
                      <a:pt x="2652" y="86"/>
                    </a:lnTo>
                    <a:lnTo>
                      <a:pt x="2680" y="71"/>
                    </a:lnTo>
                    <a:lnTo>
                      <a:pt x="2723" y="43"/>
                    </a:lnTo>
                    <a:lnTo>
                      <a:pt x="2751" y="29"/>
                    </a:lnTo>
                    <a:lnTo>
                      <a:pt x="2766" y="15"/>
                    </a:lnTo>
                    <a:lnTo>
                      <a:pt x="2780" y="0"/>
                    </a:lnTo>
                    <a:lnTo>
                      <a:pt x="2780" y="15"/>
                    </a:lnTo>
                    <a:lnTo>
                      <a:pt x="2822" y="57"/>
                    </a:lnTo>
                    <a:lnTo>
                      <a:pt x="2836" y="100"/>
                    </a:lnTo>
                    <a:lnTo>
                      <a:pt x="2851" y="114"/>
                    </a:lnTo>
                    <a:lnTo>
                      <a:pt x="2865" y="128"/>
                    </a:lnTo>
                    <a:lnTo>
                      <a:pt x="2865" y="142"/>
                    </a:lnTo>
                    <a:lnTo>
                      <a:pt x="2851" y="142"/>
                    </a:lnTo>
                    <a:lnTo>
                      <a:pt x="2836" y="157"/>
                    </a:lnTo>
                    <a:lnTo>
                      <a:pt x="2822" y="157"/>
                    </a:lnTo>
                    <a:lnTo>
                      <a:pt x="2822" y="171"/>
                    </a:lnTo>
                    <a:lnTo>
                      <a:pt x="2808" y="185"/>
                    </a:lnTo>
                    <a:lnTo>
                      <a:pt x="2808" y="199"/>
                    </a:lnTo>
                    <a:lnTo>
                      <a:pt x="2822" y="213"/>
                    </a:lnTo>
                    <a:lnTo>
                      <a:pt x="2822" y="242"/>
                    </a:lnTo>
                    <a:lnTo>
                      <a:pt x="2836" y="242"/>
                    </a:lnTo>
                    <a:lnTo>
                      <a:pt x="2836" y="256"/>
                    </a:lnTo>
                    <a:lnTo>
                      <a:pt x="2836" y="270"/>
                    </a:lnTo>
                    <a:lnTo>
                      <a:pt x="2836" y="284"/>
                    </a:lnTo>
                    <a:lnTo>
                      <a:pt x="2851" y="298"/>
                    </a:lnTo>
                    <a:lnTo>
                      <a:pt x="2851" y="313"/>
                    </a:lnTo>
                    <a:lnTo>
                      <a:pt x="2851" y="327"/>
                    </a:lnTo>
                    <a:lnTo>
                      <a:pt x="2851" y="341"/>
                    </a:lnTo>
                    <a:lnTo>
                      <a:pt x="2851" y="355"/>
                    </a:lnTo>
                    <a:lnTo>
                      <a:pt x="2851" y="383"/>
                    </a:lnTo>
                    <a:lnTo>
                      <a:pt x="2851" y="398"/>
                    </a:lnTo>
                    <a:lnTo>
                      <a:pt x="2851" y="412"/>
                    </a:lnTo>
                    <a:lnTo>
                      <a:pt x="2836" y="412"/>
                    </a:lnTo>
                    <a:lnTo>
                      <a:pt x="2808" y="469"/>
                    </a:lnTo>
                    <a:lnTo>
                      <a:pt x="2794" y="483"/>
                    </a:lnTo>
                    <a:lnTo>
                      <a:pt x="2794" y="511"/>
                    </a:lnTo>
                    <a:lnTo>
                      <a:pt x="2794" y="525"/>
                    </a:lnTo>
                    <a:lnTo>
                      <a:pt x="2794" y="540"/>
                    </a:lnTo>
                    <a:lnTo>
                      <a:pt x="2794" y="554"/>
                    </a:lnTo>
                    <a:lnTo>
                      <a:pt x="2822" y="568"/>
                    </a:lnTo>
                    <a:lnTo>
                      <a:pt x="2851" y="568"/>
                    </a:lnTo>
                    <a:lnTo>
                      <a:pt x="2865" y="568"/>
                    </a:lnTo>
                    <a:lnTo>
                      <a:pt x="2879" y="568"/>
                    </a:lnTo>
                    <a:lnTo>
                      <a:pt x="2893" y="582"/>
                    </a:lnTo>
                    <a:lnTo>
                      <a:pt x="2907" y="582"/>
                    </a:lnTo>
                    <a:lnTo>
                      <a:pt x="2922" y="582"/>
                    </a:lnTo>
                    <a:lnTo>
                      <a:pt x="2936" y="582"/>
                    </a:lnTo>
                    <a:lnTo>
                      <a:pt x="2950" y="582"/>
                    </a:lnTo>
                    <a:lnTo>
                      <a:pt x="2978" y="596"/>
                    </a:lnTo>
                    <a:lnTo>
                      <a:pt x="2978" y="610"/>
                    </a:lnTo>
                    <a:lnTo>
                      <a:pt x="2992" y="610"/>
                    </a:lnTo>
                    <a:lnTo>
                      <a:pt x="2992" y="625"/>
                    </a:lnTo>
                    <a:lnTo>
                      <a:pt x="3007" y="625"/>
                    </a:lnTo>
                    <a:close/>
                  </a:path>
                </a:pathLst>
              </a:custGeom>
              <a:blipFill dpi="0" rotWithShape="1">
                <a:blip r:embed="rId5"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grpSp>
        <p:sp>
          <p:nvSpPr>
            <p:cNvPr id="139" name="Text Box 33"/>
            <p:cNvSpPr txBox="1">
              <a:spLocks noChangeArrowheads="1"/>
            </p:cNvSpPr>
            <p:nvPr/>
          </p:nvSpPr>
          <p:spPr bwMode="auto">
            <a:xfrm>
              <a:off x="2826" y="1354"/>
              <a:ext cx="935" cy="295"/>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淀川区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Text Box 32"/>
            <p:cNvSpPr txBox="1">
              <a:spLocks noChangeArrowheads="1"/>
            </p:cNvSpPr>
            <p:nvPr/>
          </p:nvSpPr>
          <p:spPr bwMode="auto">
            <a:xfrm>
              <a:off x="4105" y="1146"/>
              <a:ext cx="1135" cy="29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東淀川区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1" name="Text Box 31"/>
            <p:cNvSpPr txBox="1">
              <a:spLocks noChangeArrowheads="1"/>
            </p:cNvSpPr>
            <p:nvPr/>
          </p:nvSpPr>
          <p:spPr bwMode="auto">
            <a:xfrm>
              <a:off x="922" y="2515"/>
              <a:ext cx="1447"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西淀川区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2" name="Text Box 30"/>
            <p:cNvSpPr txBox="1">
              <a:spLocks noChangeArrowheads="1"/>
            </p:cNvSpPr>
            <p:nvPr/>
          </p:nvSpPr>
          <p:spPr bwMode="auto">
            <a:xfrm>
              <a:off x="2518" y="2586"/>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福島区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Text Box 29"/>
            <p:cNvSpPr txBox="1">
              <a:spLocks noChangeArrowheads="1"/>
            </p:cNvSpPr>
            <p:nvPr/>
          </p:nvSpPr>
          <p:spPr bwMode="auto">
            <a:xfrm>
              <a:off x="3504" y="2232"/>
              <a:ext cx="720"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北区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4" name="Text Box 28"/>
            <p:cNvSpPr txBox="1">
              <a:spLocks noChangeArrowheads="1"/>
            </p:cNvSpPr>
            <p:nvPr/>
          </p:nvSpPr>
          <p:spPr bwMode="auto">
            <a:xfrm>
              <a:off x="4079" y="1750"/>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都島区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5" name="Text Box 27"/>
            <p:cNvSpPr txBox="1">
              <a:spLocks noChangeArrowheads="1"/>
            </p:cNvSpPr>
            <p:nvPr/>
          </p:nvSpPr>
          <p:spPr bwMode="auto">
            <a:xfrm>
              <a:off x="4929" y="1678"/>
              <a:ext cx="900" cy="360"/>
            </a:xfrm>
            <a:prstGeom prst="rect">
              <a:avLst/>
            </a:prstGeom>
            <a:noFill/>
            <a:ln w="9525">
              <a:noFill/>
              <a:miter lim="800000"/>
              <a:headEnd/>
              <a:tailEnd/>
            </a:ln>
          </p:spPr>
          <p:txBody>
            <a:bodyPr lIns="74295" tIns="8890" rIns="74295" bIns="8890"/>
            <a:lstStyle/>
            <a:p>
              <a:pPr eaLnBrk="1" hangingPunct="1"/>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旭区</a:t>
              </a:r>
              <a:endParaRPr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6" name="Text Box 26"/>
            <p:cNvSpPr txBox="1">
              <a:spLocks noChangeArrowheads="1"/>
            </p:cNvSpPr>
            <p:nvPr/>
          </p:nvSpPr>
          <p:spPr bwMode="auto">
            <a:xfrm>
              <a:off x="1053" y="3280"/>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此花区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Text Box 25"/>
            <p:cNvSpPr txBox="1">
              <a:spLocks noChangeArrowheads="1"/>
            </p:cNvSpPr>
            <p:nvPr/>
          </p:nvSpPr>
          <p:spPr bwMode="auto">
            <a:xfrm>
              <a:off x="2863" y="3165"/>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西区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Text Box 24"/>
            <p:cNvSpPr txBox="1">
              <a:spLocks noChangeArrowheads="1"/>
            </p:cNvSpPr>
            <p:nvPr/>
          </p:nvSpPr>
          <p:spPr bwMode="auto">
            <a:xfrm>
              <a:off x="3701" y="3031"/>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中央区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9" name="Text Box 23"/>
            <p:cNvSpPr txBox="1">
              <a:spLocks noChangeArrowheads="1"/>
            </p:cNvSpPr>
            <p:nvPr/>
          </p:nvSpPr>
          <p:spPr bwMode="auto">
            <a:xfrm>
              <a:off x="4736" y="2733"/>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城東区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Text Box 21"/>
            <p:cNvSpPr txBox="1">
              <a:spLocks noChangeArrowheads="1"/>
            </p:cNvSpPr>
            <p:nvPr/>
          </p:nvSpPr>
          <p:spPr bwMode="auto">
            <a:xfrm>
              <a:off x="659" y="4997"/>
              <a:ext cx="1417"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住之江区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Text Box 20"/>
            <p:cNvSpPr txBox="1">
              <a:spLocks noChangeArrowheads="1"/>
            </p:cNvSpPr>
            <p:nvPr/>
          </p:nvSpPr>
          <p:spPr bwMode="auto">
            <a:xfrm>
              <a:off x="1790" y="3732"/>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港区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2" name="Text Box 19"/>
            <p:cNvSpPr txBox="1">
              <a:spLocks noChangeArrowheads="1"/>
            </p:cNvSpPr>
            <p:nvPr/>
          </p:nvSpPr>
          <p:spPr bwMode="auto">
            <a:xfrm>
              <a:off x="2106" y="4264"/>
              <a:ext cx="900" cy="360"/>
            </a:xfrm>
            <a:prstGeom prst="rect">
              <a:avLst/>
            </a:prstGeom>
            <a:noFill/>
            <a:ln w="9525">
              <a:noFill/>
              <a:miter lim="800000"/>
              <a:headEnd/>
              <a:tailEnd/>
            </a:ln>
          </p:spPr>
          <p:txBody>
            <a:bodyPr lIns="74295" tIns="8890" rIns="74295" bIns="8890"/>
            <a:lstStyle/>
            <a:p>
              <a:pPr eaLnBrk="1" hangingPunct="1"/>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大正区</a:t>
              </a:r>
              <a:endParaRPr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3" name="Text Box 18"/>
            <p:cNvSpPr txBox="1">
              <a:spLocks noChangeArrowheads="1"/>
            </p:cNvSpPr>
            <p:nvPr/>
          </p:nvSpPr>
          <p:spPr bwMode="auto">
            <a:xfrm>
              <a:off x="2997" y="4341"/>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西成区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4" name="Text Box 17"/>
            <p:cNvSpPr txBox="1">
              <a:spLocks noChangeArrowheads="1"/>
            </p:cNvSpPr>
            <p:nvPr/>
          </p:nvSpPr>
          <p:spPr bwMode="auto">
            <a:xfrm>
              <a:off x="3044" y="3752"/>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浪速区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5" name="Text Box 16"/>
            <p:cNvSpPr txBox="1">
              <a:spLocks noChangeArrowheads="1"/>
            </p:cNvSpPr>
            <p:nvPr/>
          </p:nvSpPr>
          <p:spPr bwMode="auto">
            <a:xfrm>
              <a:off x="3580" y="3621"/>
              <a:ext cx="952" cy="874"/>
            </a:xfrm>
            <a:prstGeom prst="rect">
              <a:avLst/>
            </a:prstGeom>
            <a:noFill/>
            <a:ln>
              <a:noFill/>
            </a:ln>
            <a:extLst/>
          </p:spPr>
          <p:txBody>
            <a:bodyPr vert="eaVert"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天王寺区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6" name="Text Box 15"/>
            <p:cNvSpPr txBox="1">
              <a:spLocks noChangeArrowheads="1"/>
            </p:cNvSpPr>
            <p:nvPr/>
          </p:nvSpPr>
          <p:spPr bwMode="auto">
            <a:xfrm>
              <a:off x="4730" y="3299"/>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東成区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7" name="Text Box 14"/>
            <p:cNvSpPr txBox="1">
              <a:spLocks noChangeArrowheads="1"/>
            </p:cNvSpPr>
            <p:nvPr/>
          </p:nvSpPr>
          <p:spPr bwMode="auto">
            <a:xfrm>
              <a:off x="4605" y="4045"/>
              <a:ext cx="901" cy="358"/>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生野区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8" name="Text Box 13"/>
            <p:cNvSpPr txBox="1">
              <a:spLocks noChangeArrowheads="1"/>
            </p:cNvSpPr>
            <p:nvPr/>
          </p:nvSpPr>
          <p:spPr bwMode="auto">
            <a:xfrm>
              <a:off x="3421" y="5743"/>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住吉区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9" name="Text Box 12"/>
            <p:cNvSpPr txBox="1">
              <a:spLocks noChangeArrowheads="1"/>
            </p:cNvSpPr>
            <p:nvPr/>
          </p:nvSpPr>
          <p:spPr bwMode="auto">
            <a:xfrm rot="16200000">
              <a:off x="3976" y="4473"/>
              <a:ext cx="486" cy="1035"/>
            </a:xfrm>
            <a:prstGeom prst="rect">
              <a:avLst/>
            </a:prstGeom>
            <a:noFill/>
            <a:ln>
              <a:noFill/>
            </a:ln>
            <a:extLst/>
          </p:spPr>
          <p:txBody>
            <a:bodyPr vert="eaVert"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阿倍野区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0" name="Text Box 11"/>
            <p:cNvSpPr txBox="1">
              <a:spLocks noChangeArrowheads="1"/>
            </p:cNvSpPr>
            <p:nvPr/>
          </p:nvSpPr>
          <p:spPr bwMode="auto">
            <a:xfrm>
              <a:off x="4079" y="5466"/>
              <a:ext cx="1159" cy="358"/>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東住吉区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1" name="Text Box 10"/>
            <p:cNvSpPr txBox="1">
              <a:spLocks noChangeArrowheads="1"/>
            </p:cNvSpPr>
            <p:nvPr/>
          </p:nvSpPr>
          <p:spPr bwMode="auto">
            <a:xfrm>
              <a:off x="5263" y="5576"/>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平野区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2" name="Text Box 23"/>
            <p:cNvSpPr txBox="1">
              <a:spLocks noChangeArrowheads="1"/>
            </p:cNvSpPr>
            <p:nvPr/>
          </p:nvSpPr>
          <p:spPr bwMode="auto">
            <a:xfrm>
              <a:off x="5670" y="2306"/>
              <a:ext cx="899" cy="360"/>
            </a:xfrm>
            <a:prstGeom prst="rect">
              <a:avLst/>
            </a:prstGeom>
            <a:noFill/>
            <a:ln>
              <a:noFill/>
            </a:ln>
            <a:extLst/>
          </p:spPr>
          <p:txBody>
            <a:bodyPr lIns="74295" tIns="8890" rIns="74295" bIns="889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鶴見区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4" name="Text Box 6"/>
          <p:cNvSpPr txBox="1">
            <a:spLocks noChangeArrowheads="1"/>
          </p:cNvSpPr>
          <p:nvPr/>
        </p:nvSpPr>
        <p:spPr bwMode="auto">
          <a:xfrm>
            <a:off x="2018674" y="2550024"/>
            <a:ext cx="810090" cy="443260"/>
          </a:xfrm>
          <a:prstGeom prst="rect">
            <a:avLst/>
          </a:prstGeom>
          <a:solidFill>
            <a:srgbClr val="FFFFFF"/>
          </a:solidFill>
          <a:ln w="9525">
            <a:solidFill>
              <a:srgbClr val="000000"/>
            </a:solidFill>
            <a:miter lim="800000"/>
            <a:headEnd/>
            <a:tailEnd/>
          </a:ln>
        </p:spPr>
        <p:txBody>
          <a:bodyPr lIns="74295" tIns="8890" rIns="74295" bIns="8890" anchor="ctr"/>
          <a:lstStyle/>
          <a:p>
            <a:pPr algn="ctr" eaLnBrk="1" hangingPunct="1"/>
            <a:r>
              <a:rPr lang="ja-JP" altLang="en-US" sz="1200" dirty="0">
                <a:latin typeface="Meiryo UI" panose="020B0604030504040204" pitchFamily="50" charset="-128"/>
                <a:ea typeface="Meiryo UI" panose="020B0604030504040204" pitchFamily="50" charset="-128"/>
                <a:cs typeface="Meiryo UI" panose="020B0604030504040204" pitchFamily="50" charset="-128"/>
              </a:rPr>
              <a:t>第一区</a:t>
            </a:r>
          </a:p>
        </p:txBody>
      </p:sp>
      <p:sp>
        <p:nvSpPr>
          <p:cNvPr id="135" name="Text Box 6"/>
          <p:cNvSpPr txBox="1">
            <a:spLocks noChangeArrowheads="1"/>
          </p:cNvSpPr>
          <p:nvPr/>
        </p:nvSpPr>
        <p:spPr bwMode="auto">
          <a:xfrm>
            <a:off x="3908884" y="2815742"/>
            <a:ext cx="810090" cy="443260"/>
          </a:xfrm>
          <a:prstGeom prst="rect">
            <a:avLst/>
          </a:prstGeom>
          <a:solidFill>
            <a:srgbClr val="FFFFFF"/>
          </a:solidFill>
          <a:ln w="9525">
            <a:solidFill>
              <a:srgbClr val="000000"/>
            </a:solidFill>
            <a:miter lim="800000"/>
            <a:headEnd/>
            <a:tailEnd/>
          </a:ln>
        </p:spPr>
        <p:txBody>
          <a:bodyPr lIns="74295" tIns="8890" rIns="74295" bIns="8890" anchor="ctr"/>
          <a:lstStyle/>
          <a:p>
            <a:pPr algn="ctr" eaLnBrk="1" hangingPunct="1"/>
            <a:r>
              <a:rPr lang="ja-JP" altLang="en-US" sz="1200" dirty="0">
                <a:latin typeface="Meiryo UI" panose="020B0604030504040204" pitchFamily="50" charset="-128"/>
                <a:ea typeface="Meiryo UI" panose="020B0604030504040204" pitchFamily="50" charset="-128"/>
                <a:cs typeface="Meiryo UI" panose="020B0604030504040204" pitchFamily="50" charset="-128"/>
              </a:rPr>
              <a:t>第二区</a:t>
            </a:r>
          </a:p>
        </p:txBody>
      </p:sp>
      <p:sp>
        <p:nvSpPr>
          <p:cNvPr id="136" name="Text Box 6"/>
          <p:cNvSpPr txBox="1">
            <a:spLocks noChangeArrowheads="1"/>
          </p:cNvSpPr>
          <p:nvPr/>
        </p:nvSpPr>
        <p:spPr bwMode="auto">
          <a:xfrm>
            <a:off x="2288704" y="5030060"/>
            <a:ext cx="810090" cy="443260"/>
          </a:xfrm>
          <a:prstGeom prst="rect">
            <a:avLst/>
          </a:prstGeom>
          <a:solidFill>
            <a:srgbClr val="FFFFFF"/>
          </a:solidFill>
          <a:ln w="9525">
            <a:solidFill>
              <a:srgbClr val="000000"/>
            </a:solidFill>
            <a:miter lim="800000"/>
            <a:headEnd/>
            <a:tailEnd/>
          </a:ln>
        </p:spPr>
        <p:txBody>
          <a:bodyPr lIns="74295" tIns="8890" rIns="74295" bIns="8890" anchor="ctr"/>
          <a:lstStyle/>
          <a:p>
            <a:pPr algn="ctr" eaLnBrk="1" hangingPunct="1"/>
            <a:r>
              <a:rPr lang="ja-JP" altLang="en-US" sz="1200" dirty="0">
                <a:latin typeface="Meiryo UI" panose="020B0604030504040204" pitchFamily="50" charset="-128"/>
                <a:ea typeface="Meiryo UI" panose="020B0604030504040204" pitchFamily="50" charset="-128"/>
                <a:cs typeface="Meiryo UI" panose="020B0604030504040204" pitchFamily="50" charset="-128"/>
              </a:rPr>
              <a:t>第三区</a:t>
            </a:r>
          </a:p>
        </p:txBody>
      </p:sp>
      <p:sp>
        <p:nvSpPr>
          <p:cNvPr id="137" name="Text Box 6"/>
          <p:cNvSpPr txBox="1">
            <a:spLocks noChangeArrowheads="1"/>
          </p:cNvSpPr>
          <p:nvPr/>
        </p:nvSpPr>
        <p:spPr bwMode="auto">
          <a:xfrm>
            <a:off x="3998894" y="4941487"/>
            <a:ext cx="810090" cy="443260"/>
          </a:xfrm>
          <a:prstGeom prst="rect">
            <a:avLst/>
          </a:prstGeom>
          <a:solidFill>
            <a:srgbClr val="FFFFFF"/>
          </a:solidFill>
          <a:ln w="9525">
            <a:solidFill>
              <a:srgbClr val="000000"/>
            </a:solidFill>
            <a:miter lim="800000"/>
            <a:headEnd/>
            <a:tailEnd/>
          </a:ln>
        </p:spPr>
        <p:txBody>
          <a:bodyPr lIns="74295" tIns="8890" rIns="74295" bIns="8890" anchor="ctr"/>
          <a:lstStyle/>
          <a:p>
            <a:pPr algn="ctr" eaLnBrk="1" hangingPunct="1"/>
            <a:r>
              <a:rPr lang="ja-JP" altLang="en-US" sz="1200" dirty="0">
                <a:latin typeface="Meiryo UI" panose="020B0604030504040204" pitchFamily="50" charset="-128"/>
                <a:ea typeface="Meiryo UI" panose="020B0604030504040204" pitchFamily="50" charset="-128"/>
                <a:cs typeface="Meiryo UI" panose="020B0604030504040204" pitchFamily="50" charset="-128"/>
              </a:rPr>
              <a:t>第四区</a:t>
            </a:r>
          </a:p>
        </p:txBody>
      </p:sp>
      <p:graphicFrame>
        <p:nvGraphicFramePr>
          <p:cNvPr id="57" name="表 56"/>
          <p:cNvGraphicFramePr>
            <a:graphicFrameLocks noGrp="1"/>
          </p:cNvGraphicFramePr>
          <p:nvPr>
            <p:extLst/>
          </p:nvPr>
        </p:nvGraphicFramePr>
        <p:xfrm>
          <a:off x="6175468" y="1205114"/>
          <a:ext cx="3168352" cy="3159990"/>
        </p:xfrm>
        <a:graphic>
          <a:graphicData uri="http://schemas.openxmlformats.org/drawingml/2006/table">
            <a:tbl>
              <a:tblPr firstRow="1" bandRow="1">
                <a:tableStyleId>{5C22544A-7EE6-4342-B048-85BDC9FD1C3A}</a:tableStyleId>
              </a:tblPr>
              <a:tblGrid>
                <a:gridCol w="865764"/>
                <a:gridCol w="2302588"/>
              </a:tblGrid>
              <a:tr h="631998">
                <a:tc gridSpan="2">
                  <a:txBody>
                    <a:bodyPr/>
                    <a:lstStyle/>
                    <a:p>
                      <a:pPr algn="ctr"/>
                      <a:r>
                        <a:rPr kumimoji="1" lang="ja-JP" altLang="en-US" sz="1600" b="0" dirty="0" smtClean="0">
                          <a:solidFill>
                            <a:schemeClr val="tx1"/>
                          </a:solidFill>
                          <a:latin typeface="Meiryo UI" panose="020B0604030504040204" pitchFamily="50" charset="-128"/>
                          <a:ea typeface="Meiryo UI" panose="020B0604030504040204" pitchFamily="50" charset="-128"/>
                        </a:rPr>
                        <a:t>特別区本庁舎の位置</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solidFill>
                      <a:schemeClr val="accent1">
                        <a:lumMod val="60000"/>
                        <a:lumOff val="40000"/>
                      </a:schemeClr>
                    </a:solidFill>
                  </a:tcPr>
                </a:tc>
                <a:tc hMerge="1">
                  <a:txBody>
                    <a:bodyPr/>
                    <a:lstStyle/>
                    <a:p>
                      <a:pPr algn="ctr"/>
                      <a:endParaRPr kumimoji="1" lang="ja-JP" altLang="en-US" b="0" dirty="0">
                        <a:solidFill>
                          <a:schemeClr val="tx1"/>
                        </a:solidFill>
                      </a:endParaRPr>
                    </a:p>
                  </a:txBody>
                  <a:tcPr anchor="ctr">
                    <a:solidFill>
                      <a:schemeClr val="accent1">
                        <a:lumMod val="60000"/>
                        <a:lumOff val="40000"/>
                      </a:schemeClr>
                    </a:solidFill>
                  </a:tcPr>
                </a:tc>
              </a:tr>
              <a:tr h="631998">
                <a:tc>
                  <a:txBody>
                    <a:bodyPr/>
                    <a:lstStyle/>
                    <a:p>
                      <a:pPr algn="ctr"/>
                      <a:r>
                        <a:rPr kumimoji="1" lang="ja-JP" altLang="en-US" sz="1600" b="0" dirty="0" smtClean="0">
                          <a:solidFill>
                            <a:sysClr val="windowText" lastClr="000000"/>
                          </a:solidFill>
                          <a:latin typeface="Meiryo UI" panose="020B0604030504040204" pitchFamily="50" charset="-128"/>
                          <a:ea typeface="Meiryo UI" panose="020B0604030504040204" pitchFamily="50" charset="-128"/>
                        </a:rPr>
                        <a:t>第一区</a:t>
                      </a:r>
                      <a:endParaRPr kumimoji="1" lang="ja-JP" altLang="en-US" sz="1600" b="0" dirty="0">
                        <a:solidFill>
                          <a:sysClr val="windowText" lastClr="000000"/>
                        </a:solidFill>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600" b="0" dirty="0" smtClean="0">
                          <a:solidFill>
                            <a:schemeClr val="tx1"/>
                          </a:solidFill>
                          <a:latin typeface="Meiryo UI" panose="020B0604030504040204" pitchFamily="50" charset="-128"/>
                          <a:ea typeface="Meiryo UI" panose="020B0604030504040204" pitchFamily="50" charset="-128"/>
                        </a:rPr>
                        <a:t>淀川区役所</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tr>
              <a:tr h="631998">
                <a:tc>
                  <a:txBody>
                    <a:bodyPr/>
                    <a:lstStyle/>
                    <a:p>
                      <a:pPr algn="ctr"/>
                      <a:r>
                        <a:rPr kumimoji="1" lang="ja-JP" altLang="en-US" sz="1600" b="0" dirty="0" smtClean="0">
                          <a:solidFill>
                            <a:sysClr val="windowText" lastClr="000000"/>
                          </a:solidFill>
                          <a:latin typeface="Meiryo UI" panose="020B0604030504040204" pitchFamily="50" charset="-128"/>
                          <a:ea typeface="Meiryo UI" panose="020B0604030504040204" pitchFamily="50" charset="-128"/>
                        </a:rPr>
                        <a:t>第二区</a:t>
                      </a:r>
                      <a:endParaRPr kumimoji="1" lang="ja-JP" altLang="en-US" sz="1600" b="0" dirty="0">
                        <a:solidFill>
                          <a:sysClr val="windowText" lastClr="000000"/>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600" b="0" dirty="0" smtClean="0">
                          <a:solidFill>
                            <a:schemeClr val="tx1"/>
                          </a:solidFill>
                          <a:latin typeface="Meiryo UI" panose="020B0604030504040204" pitchFamily="50" charset="-128"/>
                          <a:ea typeface="Meiryo UI" panose="020B0604030504040204" pitchFamily="50" charset="-128"/>
                        </a:rPr>
                        <a:t>大阪市本庁舎</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tc>
              </a:tr>
              <a:tr h="631998">
                <a:tc>
                  <a:txBody>
                    <a:bodyPr/>
                    <a:lstStyle/>
                    <a:p>
                      <a:pPr algn="ctr"/>
                      <a:r>
                        <a:rPr kumimoji="1" lang="ja-JP" altLang="en-US" sz="1600" b="0" dirty="0" smtClean="0">
                          <a:latin typeface="Meiryo UI" panose="020B0604030504040204" pitchFamily="50" charset="-128"/>
                          <a:ea typeface="Meiryo UI" panose="020B0604030504040204" pitchFamily="50" charset="-128"/>
                        </a:rPr>
                        <a:t>第三区</a:t>
                      </a:r>
                      <a:endParaRPr kumimoji="1" lang="ja-JP" altLang="en-US" sz="1600" b="0" dirty="0">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rPr>
                        <a:t>西成区役所</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tr>
              <a:tr h="631998">
                <a:tc>
                  <a:txBody>
                    <a:bodyPr/>
                    <a:lstStyle/>
                    <a:p>
                      <a:pPr algn="ctr"/>
                      <a:r>
                        <a:rPr kumimoji="1" lang="ja-JP" altLang="en-US" sz="1600" b="0" dirty="0" smtClean="0">
                          <a:latin typeface="Meiryo UI" panose="020B0604030504040204" pitchFamily="50" charset="-128"/>
                          <a:ea typeface="Meiryo UI" panose="020B0604030504040204" pitchFamily="50" charset="-128"/>
                        </a:rPr>
                        <a:t>第四区</a:t>
                      </a:r>
                      <a:endParaRPr kumimoji="1" lang="ja-JP" altLang="en-US" sz="1600" b="0" dirty="0">
                        <a:latin typeface="Meiryo UI" panose="020B0604030504040204" pitchFamily="50" charset="-128"/>
                        <a:ea typeface="Meiryo UI" panose="020B0604030504040204" pitchFamily="50" charset="-128"/>
                      </a:endParaRPr>
                    </a:p>
                  </a:txBody>
                  <a:tcPr anchor="ctr"/>
                </a:tc>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rPr>
                        <a:t>阿倍野区役所</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nchor="ctr"/>
                </a:tc>
              </a:tr>
            </a:tbl>
          </a:graphicData>
        </a:graphic>
      </p:graphicFrame>
      <p:sp>
        <p:nvSpPr>
          <p:cNvPr id="70" name="テキスト ボックス 69"/>
          <p:cNvSpPr txBox="1"/>
          <p:nvPr/>
        </p:nvSpPr>
        <p:spPr>
          <a:xfrm>
            <a:off x="776536" y="1124744"/>
            <a:ext cx="2376264" cy="338554"/>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特別区本庁舎の位置</a:t>
            </a:r>
          </a:p>
        </p:txBody>
      </p:sp>
      <p:sp>
        <p:nvSpPr>
          <p:cNvPr id="86" name="テキスト ボックス 85"/>
          <p:cNvSpPr txBox="1"/>
          <p:nvPr/>
        </p:nvSpPr>
        <p:spPr>
          <a:xfrm>
            <a:off x="632520" y="6165304"/>
            <a:ext cx="2376264" cy="338554"/>
          </a:xfrm>
          <a:prstGeom prst="rect">
            <a:avLst/>
          </a:prstGeom>
          <a:noFill/>
        </p:spPr>
        <p:txBody>
          <a:bodyPr wrap="square" rtlCol="0">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特別区名は仮称</a:t>
            </a:r>
          </a:p>
        </p:txBody>
      </p:sp>
      <p:sp>
        <p:nvSpPr>
          <p:cNvPr id="69" name="テキスト ボックス 68"/>
          <p:cNvSpPr txBox="1"/>
          <p:nvPr/>
        </p:nvSpPr>
        <p:spPr>
          <a:xfrm>
            <a:off x="-89541" y="464639"/>
            <a:ext cx="5217337" cy="384721"/>
          </a:xfrm>
          <a:prstGeom prst="rect">
            <a:avLst/>
          </a:prstGeom>
          <a:noFill/>
        </p:spPr>
        <p:txBody>
          <a:bodyPr wrap="square" rtlCol="0">
            <a:spAutoFit/>
          </a:bodyPr>
          <a:lstStyle/>
          <a:p>
            <a:r>
              <a:rPr lang="ja-JP" altLang="en-US" sz="1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（４）特別区本庁舎の位置（案）</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12"/>
          <p:cNvSpPr>
            <a:spLocks noChangeArrowheads="1"/>
          </p:cNvSpPr>
          <p:nvPr/>
        </p:nvSpPr>
        <p:spPr bwMode="auto">
          <a:xfrm>
            <a:off x="8861425" y="-3175"/>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庁舎</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４</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
        <p:nvSpPr>
          <p:cNvPr id="73" name="円/楕円 72"/>
          <p:cNvSpPr>
            <a:spLocks noChangeAspect="1" noChangeArrowheads="1"/>
          </p:cNvSpPr>
          <p:nvPr/>
        </p:nvSpPr>
        <p:spPr bwMode="auto">
          <a:xfrm>
            <a:off x="777600" y="1203450"/>
            <a:ext cx="180000" cy="180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sp>
        <p:nvSpPr>
          <p:cNvPr id="75" name="円/楕円 74"/>
          <p:cNvSpPr>
            <a:spLocks noChangeAspect="1" noChangeArrowheads="1"/>
          </p:cNvSpPr>
          <p:nvPr/>
        </p:nvSpPr>
        <p:spPr bwMode="auto">
          <a:xfrm>
            <a:off x="3618000" y="4719600"/>
            <a:ext cx="180000" cy="180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sp>
        <p:nvSpPr>
          <p:cNvPr id="76" name="円/楕円 75"/>
          <p:cNvSpPr>
            <a:spLocks noChangeAspect="1" noChangeArrowheads="1"/>
          </p:cNvSpPr>
          <p:nvPr/>
        </p:nvSpPr>
        <p:spPr bwMode="auto">
          <a:xfrm>
            <a:off x="3150000" y="4852800"/>
            <a:ext cx="180000" cy="180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sp>
        <p:nvSpPr>
          <p:cNvPr id="77" name="円/楕円 76"/>
          <p:cNvSpPr>
            <a:spLocks noChangeAspect="1" noChangeArrowheads="1"/>
          </p:cNvSpPr>
          <p:nvPr/>
        </p:nvSpPr>
        <p:spPr bwMode="auto">
          <a:xfrm>
            <a:off x="3337200" y="3214800"/>
            <a:ext cx="180000" cy="180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sp>
        <p:nvSpPr>
          <p:cNvPr id="78" name="円/楕円 77"/>
          <p:cNvSpPr>
            <a:spLocks noChangeAspect="1" noChangeArrowheads="1"/>
          </p:cNvSpPr>
          <p:nvPr/>
        </p:nvSpPr>
        <p:spPr bwMode="auto">
          <a:xfrm>
            <a:off x="2984400" y="2379600"/>
            <a:ext cx="180000" cy="180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56415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968"/>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２　特別</a:t>
            </a:r>
            <a:r>
              <a:rPr lang="ja-JP" altLang="en-US" sz="2000" b="1" dirty="0">
                <a:solidFill>
                  <a:prstClr val="black"/>
                </a:solidFill>
                <a:latin typeface="Meiryo UI" pitchFamily="50" charset="-128"/>
                <a:ea typeface="Meiryo UI" pitchFamily="50" charset="-128"/>
                <a:cs typeface="Meiryo UI" pitchFamily="50" charset="-128"/>
              </a:rPr>
              <a:t>区本庁舎の選定　＜第一区＞</a:t>
            </a:r>
          </a:p>
        </p:txBody>
      </p:sp>
      <p:graphicFrame>
        <p:nvGraphicFramePr>
          <p:cNvPr id="9" name="表 8"/>
          <p:cNvGraphicFramePr>
            <a:graphicFrameLocks noGrp="1"/>
          </p:cNvGraphicFramePr>
          <p:nvPr>
            <p:extLst/>
          </p:nvPr>
        </p:nvGraphicFramePr>
        <p:xfrm>
          <a:off x="235436" y="908720"/>
          <a:ext cx="9504000" cy="5004000"/>
        </p:xfrm>
        <a:graphic>
          <a:graphicData uri="http://schemas.openxmlformats.org/drawingml/2006/table">
            <a:tbl>
              <a:tblPr firstRow="1" bandRow="1">
                <a:effectLst/>
                <a:tableStyleId>{5C22544A-7EE6-4342-B048-85BDC9FD1C3A}</a:tableStyleId>
              </a:tblPr>
              <a:tblGrid>
                <a:gridCol w="756000"/>
                <a:gridCol w="1368000"/>
                <a:gridCol w="1368000"/>
                <a:gridCol w="1368000"/>
                <a:gridCol w="1368000"/>
                <a:gridCol w="1368000"/>
                <a:gridCol w="648000"/>
                <a:gridCol w="1260000"/>
              </a:tblGrid>
              <a:tr h="36000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kern="0" baseline="0" dirty="0" smtClean="0">
                          <a:solidFill>
                            <a:sysClr val="windowText" lastClr="000000"/>
                          </a:solidFill>
                          <a:latin typeface="Meiryo UI" panose="020B0604030504040204" pitchFamily="50" charset="-128"/>
                          <a:ea typeface="Meiryo UI" panose="020B0604030504040204" pitchFamily="50" charset="-128"/>
                        </a:rPr>
                        <a:t>特別区名</a:t>
                      </a:r>
                      <a:endParaRPr kumimoji="1" lang="en-US" altLang="ja-JP" sz="1200" b="1" kern="0" baseline="0" dirty="0" smtClean="0">
                        <a:solidFill>
                          <a:sysClr val="windowText" lastClr="000000"/>
                        </a:solidFill>
                        <a:latin typeface="Meiryo UI" panose="020B0604030504040204" pitchFamily="50" charset="-128"/>
                        <a:ea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kern="0" baseline="0" dirty="0" smtClean="0">
                          <a:solidFill>
                            <a:sysClr val="windowText" lastClr="000000"/>
                          </a:solidFill>
                          <a:latin typeface="Meiryo UI" panose="020B0604030504040204" pitchFamily="50" charset="-128"/>
                          <a:ea typeface="Meiryo UI" panose="020B0604030504040204" pitchFamily="50" charset="-128"/>
                        </a:rPr>
                        <a:t>（仮称）</a:t>
                      </a:r>
                      <a:endParaRPr kumimoji="1" lang="ja-JP" altLang="en-US" sz="1400" b="0"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rowSpan="2">
                  <a:txBody>
                    <a:bodyPr/>
                    <a:lstStyle/>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現区庁舎</a:t>
                      </a:r>
                      <a:endParaRPr kumimoji="1" lang="en-US" altLang="ja-JP" sz="1200" b="1" dirty="0" smtClean="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gridSpan="4">
                  <a:txBody>
                    <a:bodyPr/>
                    <a:lstStyle/>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評価項目点数</a:t>
                      </a:r>
                      <a:endParaRPr kumimoji="1" lang="ja-JP" altLang="en-US" sz="12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algn="ct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sz="1200" b="0" dirty="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algn="ctr"/>
                      <a:endParaRPr kumimoji="1" lang="ja-JP" altLang="en-US" sz="1200" b="1" dirty="0">
                        <a:solidFill>
                          <a:schemeClr val="tx1"/>
                        </a:solidFill>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ja-JP" altLang="en-US" sz="1300" b="1" dirty="0" smtClean="0">
                          <a:solidFill>
                            <a:sysClr val="windowText" lastClr="000000"/>
                          </a:solidFill>
                          <a:latin typeface="Meiryo UI" panose="020B0604030504040204" pitchFamily="50" charset="-128"/>
                          <a:ea typeface="Meiryo UI" panose="020B0604030504040204" pitchFamily="50" charset="-128"/>
                        </a:rPr>
                        <a:t>特別区</a:t>
                      </a:r>
                      <a:endParaRPr kumimoji="1" lang="en-US" altLang="ja-JP" sz="13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300" b="1" dirty="0" smtClean="0">
                          <a:solidFill>
                            <a:sysClr val="windowText" lastClr="000000"/>
                          </a:solidFill>
                          <a:latin typeface="Meiryo UI" panose="020B0604030504040204" pitchFamily="50" charset="-128"/>
                          <a:ea typeface="Meiryo UI" panose="020B0604030504040204" pitchFamily="50" charset="-128"/>
                        </a:rPr>
                        <a:t>本庁舎候補</a:t>
                      </a:r>
                      <a:endParaRPr kumimoji="1" lang="ja-JP" altLang="en-US" sz="13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684000">
                <a:tc vMerge="1">
                  <a:txBody>
                    <a:bodyPr/>
                    <a:lstStyle/>
                    <a:p>
                      <a:pPr algn="ctr"/>
                      <a:endParaRPr kumimoji="1" lang="ja-JP" alt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①人口重心</a:t>
                      </a:r>
                      <a:endParaRPr kumimoji="1" lang="en-US" altLang="ja-JP" sz="12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からの距離</a:t>
                      </a:r>
                      <a:endParaRPr kumimoji="1" lang="ja-JP" altLang="en-US" sz="12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②現区役所間</a:t>
                      </a:r>
                      <a:endParaRPr kumimoji="1" lang="en-US" altLang="ja-JP" sz="12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公共交通利用</a:t>
                      </a:r>
                      <a:endParaRPr kumimoji="1" lang="en-US" altLang="ja-JP" sz="12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所要時間</a:t>
                      </a:r>
                      <a:endParaRPr kumimoji="1" lang="ja-JP" altLang="en-US" sz="12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③他地域からの</a:t>
                      </a:r>
                      <a:endParaRPr kumimoji="1" lang="en-US" altLang="ja-JP" sz="12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来訪者数</a:t>
                      </a:r>
                      <a:endParaRPr kumimoji="1" lang="ja-JP" altLang="en-US" sz="12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合計</a:t>
                      </a:r>
                      <a:endParaRPr kumimoji="1" lang="en-US" altLang="ja-JP" sz="12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点数</a:t>
                      </a:r>
                      <a:endParaRPr kumimoji="1" lang="ja-JP" altLang="en-US" sz="12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vMerge="1">
                  <a:txBody>
                    <a:bodyPr/>
                    <a:lstStyle/>
                    <a:p>
                      <a:pPr algn="ctr"/>
                      <a:endParaRPr kumimoji="1" lang="ja-JP" altLang="en-US" sz="1200" b="1" dirty="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92000">
                <a:tc rowSpan="5">
                  <a:txBody>
                    <a:bodyPr/>
                    <a:lstStyle/>
                    <a:p>
                      <a:pPr algn="ctr"/>
                      <a:r>
                        <a:rPr kumimoji="1" lang="ja-JP" altLang="en-US" sz="1500" b="1" dirty="0" smtClean="0">
                          <a:solidFill>
                            <a:sysClr val="windowText" lastClr="000000"/>
                          </a:solidFill>
                          <a:latin typeface="Meiryo UI" panose="020B0604030504040204" pitchFamily="50" charset="-128"/>
                          <a:ea typeface="Meiryo UI" panose="020B0604030504040204" pitchFamily="50" charset="-128"/>
                        </a:rPr>
                        <a:t>第</a:t>
                      </a:r>
                      <a:endParaRPr kumimoji="1" lang="en-US" altLang="ja-JP" sz="15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500" b="1" dirty="0" smtClean="0">
                          <a:solidFill>
                            <a:sysClr val="windowText" lastClr="000000"/>
                          </a:solidFill>
                          <a:latin typeface="Meiryo UI" panose="020B0604030504040204" pitchFamily="50" charset="-128"/>
                          <a:ea typeface="Meiryo UI" panose="020B0604030504040204" pitchFamily="50" charset="-128"/>
                        </a:rPr>
                        <a:t>一</a:t>
                      </a:r>
                      <a:endParaRPr kumimoji="1" lang="en-US" altLang="ja-JP" sz="15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500" b="1" dirty="0" smtClean="0">
                          <a:solidFill>
                            <a:sysClr val="windowText" lastClr="000000"/>
                          </a:solidFill>
                          <a:latin typeface="Meiryo UI" panose="020B0604030504040204" pitchFamily="50" charset="-128"/>
                          <a:ea typeface="Meiryo UI" panose="020B0604030504040204" pitchFamily="50" charset="-128"/>
                        </a:rPr>
                        <a:t>区</a:t>
                      </a:r>
                      <a:endParaRPr kumimoji="1" lang="ja-JP" altLang="en-US" sz="15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smtClean="0">
                          <a:solidFill>
                            <a:sysClr val="windowText" lastClr="000000"/>
                          </a:solidFill>
                          <a:latin typeface="Meiryo UI" panose="020B0604030504040204" pitchFamily="50" charset="-128"/>
                          <a:ea typeface="Meiryo UI" panose="020B0604030504040204" pitchFamily="50" charset="-128"/>
                        </a:rPr>
                        <a:t>此花区役所</a:t>
                      </a:r>
                      <a:endParaRPr kumimoji="1" lang="en-US" altLang="ja-JP" sz="1200" b="0" dirty="0" smtClean="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2.0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4.8</a:t>
                      </a:r>
                      <a:r>
                        <a:rPr kumimoji="1" lang="ja-JP" altLang="en-US" sz="1300" b="0" dirty="0" smtClean="0">
                          <a:solidFill>
                            <a:schemeClr val="tx1"/>
                          </a:solidFill>
                          <a:latin typeface="Meiryo UI" panose="020B0604030504040204" pitchFamily="50" charset="-128"/>
                          <a:ea typeface="Meiryo UI" panose="020B0604030504040204" pitchFamily="50" charset="-128"/>
                        </a:rPr>
                        <a:t>㎞）</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5.0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（平均</a:t>
                      </a:r>
                      <a:r>
                        <a:rPr kumimoji="1" lang="en-US" altLang="ja-JP" sz="1200" b="0" dirty="0" smtClean="0">
                          <a:solidFill>
                            <a:schemeClr val="tx1"/>
                          </a:solidFill>
                          <a:latin typeface="Meiryo UI" panose="020B0604030504040204" pitchFamily="50" charset="-128"/>
                          <a:ea typeface="Meiryo UI" panose="020B0604030504040204" pitchFamily="50" charset="-128"/>
                        </a:rPr>
                        <a:t>29.5</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1.4</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47,673</a:t>
                      </a:r>
                      <a:r>
                        <a:rPr kumimoji="1" lang="ja-JP" altLang="en-US" sz="1300" b="0" dirty="0" smtClean="0">
                          <a:solidFill>
                            <a:schemeClr val="tx1"/>
                          </a:solidFill>
                          <a:latin typeface="Meiryo UI" panose="020B0604030504040204" pitchFamily="50" charset="-128"/>
                          <a:ea typeface="Meiryo UI" panose="020B0604030504040204" pitchFamily="50" charset="-128"/>
                        </a:rPr>
                        <a:t>人）</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600" b="1" dirty="0" smtClean="0">
                          <a:solidFill>
                            <a:schemeClr val="tx1"/>
                          </a:solidFill>
                          <a:latin typeface="Meiryo UI" panose="020B0604030504040204" pitchFamily="50" charset="-128"/>
                          <a:ea typeface="Meiryo UI" panose="020B0604030504040204" pitchFamily="50" charset="-128"/>
                        </a:rPr>
                        <a:t>8.4</a:t>
                      </a:r>
                      <a:r>
                        <a:rPr kumimoji="1" lang="ja-JP" altLang="en-US" sz="1600" b="1" dirty="0" smtClean="0">
                          <a:solidFill>
                            <a:schemeClr val="tx1"/>
                          </a:solidFill>
                          <a:latin typeface="Meiryo UI" panose="020B0604030504040204" pitchFamily="50" charset="-128"/>
                          <a:ea typeface="Meiryo UI" panose="020B0604030504040204" pitchFamily="50" charset="-128"/>
                        </a:rPr>
                        <a:t>点</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vMerge="1">
                  <a:txBody>
                    <a:bodyPr/>
                    <a:lstStyle/>
                    <a:p>
                      <a:endParaRPr kumimoji="1" lang="ja-JP" altLang="en-US"/>
                    </a:p>
                  </a:txBody>
                  <a:tcPr/>
                </a:tc>
                <a:tc rowSpan="5">
                  <a:txBody>
                    <a:bodyPr/>
                    <a:lstStyle/>
                    <a:p>
                      <a:pPr algn="ctr"/>
                      <a:r>
                        <a:rPr kumimoji="1" lang="ja-JP" altLang="en-US" sz="1400" b="1" dirty="0" smtClean="0">
                          <a:solidFill>
                            <a:sysClr val="windowText" lastClr="000000"/>
                          </a:solidFill>
                          <a:latin typeface="Meiryo UI" panose="020B0604030504040204" pitchFamily="50" charset="-128"/>
                          <a:ea typeface="Meiryo UI" panose="020B0604030504040204" pitchFamily="50" charset="-128"/>
                        </a:rPr>
                        <a:t>此花区役所</a:t>
                      </a:r>
                      <a:endParaRPr kumimoji="1" lang="en-US" altLang="ja-JP" sz="1400" b="1" dirty="0" smtClean="0">
                        <a:solidFill>
                          <a:sysClr val="windowText" lastClr="000000"/>
                        </a:solidFill>
                        <a:latin typeface="Meiryo UI" panose="020B0604030504040204" pitchFamily="50" charset="-128"/>
                        <a:ea typeface="Meiryo UI" panose="020B0604030504040204" pitchFamily="50" charset="-128"/>
                      </a:endParaRPr>
                    </a:p>
                    <a:p>
                      <a:pPr algn="ctr"/>
                      <a:endParaRPr kumimoji="1" lang="en-US" altLang="ja-JP" sz="14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400" b="1" dirty="0" smtClean="0">
                          <a:solidFill>
                            <a:sysClr val="windowText" lastClr="000000"/>
                          </a:solidFill>
                          <a:latin typeface="Meiryo UI" panose="020B0604030504040204" pitchFamily="50" charset="-128"/>
                          <a:ea typeface="Meiryo UI" panose="020B0604030504040204" pitchFamily="50" charset="-128"/>
                        </a:rPr>
                        <a:t>淀川区役所</a:t>
                      </a:r>
                      <a:endParaRPr kumimoji="1" lang="ja-JP" altLang="en-US" sz="14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792000">
                <a:tc vMerge="1">
                  <a:txBody>
                    <a:bodyPr/>
                    <a:lstStyle/>
                    <a:p>
                      <a:pPr algn="ctr"/>
                      <a:endParaRPr kumimoji="1" lang="en-US" altLang="ja-JP" sz="1600" b="0" dirty="0" smtClean="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ysClr val="windowText" lastClr="000000"/>
                          </a:solidFill>
                          <a:latin typeface="Meiryo UI" panose="020B0604030504040204" pitchFamily="50" charset="-128"/>
                          <a:ea typeface="Meiryo UI" panose="020B0604030504040204" pitchFamily="50" charset="-128"/>
                        </a:rPr>
                        <a:t>港区役所</a:t>
                      </a:r>
                      <a:endParaRPr kumimoji="1" lang="en-US" altLang="ja-JP" sz="1200" b="0" dirty="0" smtClean="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6.3</a:t>
                      </a:r>
                      <a:r>
                        <a:rPr kumimoji="1" lang="ja-JP" altLang="en-US" sz="1300" b="0" dirty="0" smtClean="0">
                          <a:solidFill>
                            <a:schemeClr val="tx1"/>
                          </a:solidFill>
                          <a:latin typeface="Meiryo UI" panose="020B0604030504040204" pitchFamily="50" charset="-128"/>
                          <a:ea typeface="Meiryo UI" panose="020B0604030504040204" pitchFamily="50" charset="-128"/>
                        </a:rPr>
                        <a:t>㎞）</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4.7</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（平均</a:t>
                      </a:r>
                      <a:r>
                        <a:rPr kumimoji="1" lang="en-US" altLang="ja-JP" sz="1200" b="0" dirty="0" smtClean="0">
                          <a:solidFill>
                            <a:schemeClr val="tx1"/>
                          </a:solidFill>
                          <a:latin typeface="Meiryo UI" panose="020B0604030504040204" pitchFamily="50" charset="-128"/>
                          <a:ea typeface="Meiryo UI" panose="020B0604030504040204" pitchFamily="50" charset="-128"/>
                        </a:rPr>
                        <a:t>30.7</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1.3</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46,686</a:t>
                      </a:r>
                      <a:r>
                        <a:rPr kumimoji="1" lang="ja-JP" altLang="en-US" sz="1300" b="0" dirty="0" smtClean="0">
                          <a:solidFill>
                            <a:schemeClr val="tx1"/>
                          </a:solidFill>
                          <a:latin typeface="Meiryo UI" panose="020B0604030504040204" pitchFamily="50" charset="-128"/>
                          <a:ea typeface="Meiryo UI" panose="020B0604030504040204" pitchFamily="50" charset="-128"/>
                        </a:rPr>
                        <a:t>人）</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1" dirty="0" smtClean="0">
                          <a:solidFill>
                            <a:schemeClr val="tx1"/>
                          </a:solidFill>
                          <a:latin typeface="Meiryo UI" panose="020B0604030504040204" pitchFamily="50" charset="-128"/>
                          <a:ea typeface="Meiryo UI" panose="020B0604030504040204" pitchFamily="50" charset="-128"/>
                        </a:rPr>
                        <a:t>7.0</a:t>
                      </a:r>
                      <a:r>
                        <a:rPr kumimoji="1" lang="ja-JP" altLang="en-US" sz="1600" b="1" dirty="0" smtClean="0">
                          <a:solidFill>
                            <a:schemeClr val="tx1"/>
                          </a:solidFill>
                          <a:latin typeface="Meiryo UI" panose="020B0604030504040204" pitchFamily="50" charset="-128"/>
                          <a:ea typeface="Meiryo UI" panose="020B0604030504040204" pitchFamily="50" charset="-128"/>
                        </a:rPr>
                        <a:t>点</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en-US" altLang="ja-JP" sz="1200" b="0" dirty="0" smtClean="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sz="1200" b="0" dirty="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92000">
                <a:tc vMerge="1">
                  <a:txBody>
                    <a:bodyPr/>
                    <a:lstStyle/>
                    <a:p>
                      <a:pPr algn="ctr"/>
                      <a:endParaRPr kumimoji="1" lang="ja-JP" altLang="en-US" sz="1200" b="1" dirty="0">
                        <a:solidFill>
                          <a:sysClr val="windowText" lastClr="000000"/>
                        </a:solidFill>
                      </a:endParaRPr>
                    </a:p>
                  </a:txBody>
                  <a:tcPr marL="57115" marR="57115" marT="28557" marB="28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lnSpc>
                          <a:spcPct val="100000"/>
                        </a:lnSpc>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西淀川区役所</a:t>
                      </a:r>
                      <a:endParaRPr kumimoji="1" lang="en-US" altLang="ja-JP" sz="1200" dirty="0" smtClean="0">
                        <a:latin typeface="Meiryo UI" panose="020B0604030504040204" pitchFamily="50" charset="-128"/>
                        <a:ea typeface="Meiryo UI" panose="020B0604030504040204" pitchFamily="50" charset="-128"/>
                      </a:endParaRPr>
                    </a:p>
                  </a:txBody>
                  <a:tcPr marL="54235" marR="27118" marT="29378" marB="29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3.5</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2.7</a:t>
                      </a:r>
                      <a:r>
                        <a:rPr kumimoji="1" lang="ja-JP" altLang="en-US" sz="1300" b="0" dirty="0" smtClean="0">
                          <a:solidFill>
                            <a:schemeClr val="tx1"/>
                          </a:solidFill>
                          <a:latin typeface="Meiryo UI" panose="020B0604030504040204" pitchFamily="50" charset="-128"/>
                          <a:ea typeface="Meiryo UI" panose="020B0604030504040204" pitchFamily="50" charset="-128"/>
                        </a:rPr>
                        <a:t>㎞）</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（平均</a:t>
                      </a:r>
                      <a:r>
                        <a:rPr kumimoji="1" lang="en-US" altLang="ja-JP" sz="1200" b="0" dirty="0" smtClean="0">
                          <a:solidFill>
                            <a:schemeClr val="tx1"/>
                          </a:solidFill>
                          <a:latin typeface="Meiryo UI" panose="020B0604030504040204" pitchFamily="50" charset="-128"/>
                          <a:ea typeface="Meiryo UI" panose="020B0604030504040204" pitchFamily="50" charset="-128"/>
                        </a:rPr>
                        <a:t>46.0</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38,892</a:t>
                      </a:r>
                      <a:r>
                        <a:rPr kumimoji="1" lang="ja-JP" altLang="en-US" sz="1300" b="0" dirty="0" smtClean="0">
                          <a:solidFill>
                            <a:schemeClr val="tx1"/>
                          </a:solidFill>
                          <a:latin typeface="Meiryo UI" panose="020B0604030504040204" pitchFamily="50" charset="-128"/>
                          <a:ea typeface="Meiryo UI" panose="020B0604030504040204" pitchFamily="50" charset="-128"/>
                        </a:rPr>
                        <a:t>人）</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1" dirty="0" smtClean="0">
                          <a:solidFill>
                            <a:schemeClr val="tx1"/>
                          </a:solidFill>
                          <a:latin typeface="Meiryo UI" panose="020B0604030504040204" pitchFamily="50" charset="-128"/>
                          <a:ea typeface="Meiryo UI" panose="020B0604030504040204" pitchFamily="50" charset="-128"/>
                        </a:rPr>
                        <a:t>5.5</a:t>
                      </a:r>
                      <a:r>
                        <a:rPr kumimoji="1" lang="ja-JP" altLang="en-US" sz="1600" b="1" dirty="0" smtClean="0">
                          <a:solidFill>
                            <a:schemeClr val="tx1"/>
                          </a:solidFill>
                          <a:latin typeface="Meiryo UI" panose="020B0604030504040204" pitchFamily="50" charset="-128"/>
                          <a:ea typeface="Meiryo UI" panose="020B0604030504040204" pitchFamily="50" charset="-128"/>
                        </a:rPr>
                        <a:t>点</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en-US" altLang="ja-JP" sz="1200" b="0" dirty="0" smtClean="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dirty="0" smtClean="0">
                        <a:solidFill>
                          <a:sysClr val="windowText" lastClr="000000"/>
                        </a:solidFill>
                        <a:latin typeface="ＭＳ Ｐゴシック" pitchFamily="50" charset="-128"/>
                        <a:ea typeface="ＭＳ Ｐゴシック" pitchFamily="50" charset="-128"/>
                      </a:endParaRPr>
                    </a:p>
                  </a:txBody>
                  <a:tcPr marL="57115" marR="57115" marT="28557" marB="28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792000">
                <a:tc vMerge="1">
                  <a:txBody>
                    <a:bodyPr/>
                    <a:lstStyle/>
                    <a:p>
                      <a:pPr algn="ctr"/>
                      <a:endParaRPr kumimoji="1" lang="ja-JP" alt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淀川区役所</a:t>
                      </a:r>
                      <a:endParaRPr kumimoji="1" lang="en-US" altLang="ja-JP" sz="1200" b="0" kern="1200" dirty="0" smtClean="0">
                        <a:solidFill>
                          <a:sysClr val="windowText" lastClr="000000"/>
                        </a:solidFill>
                        <a:latin typeface="Meiryo UI" panose="020B0604030504040204" pitchFamily="50" charset="-128"/>
                        <a:ea typeface="Meiryo UI" panose="020B0604030504040204" pitchFamily="50" charset="-128"/>
                        <a:cs typeface="+mn-cs"/>
                      </a:endParaRPr>
                    </a:p>
                  </a:txBody>
                  <a:tcPr marL="54235" marR="27118" marT="29378" marB="29378"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5.0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0.5</a:t>
                      </a:r>
                      <a:r>
                        <a:rPr kumimoji="1" lang="ja-JP" altLang="en-US" sz="1300" b="0" dirty="0" smtClean="0">
                          <a:solidFill>
                            <a:schemeClr val="tx1"/>
                          </a:solidFill>
                          <a:latin typeface="Meiryo UI" panose="020B0604030504040204" pitchFamily="50" charset="-128"/>
                          <a:ea typeface="Meiryo UI" panose="020B0604030504040204" pitchFamily="50" charset="-128"/>
                        </a:rPr>
                        <a:t>㎞）</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3.8</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（平均</a:t>
                      </a:r>
                      <a:r>
                        <a:rPr kumimoji="1" lang="en-US" altLang="ja-JP" sz="1200" b="0" dirty="0" smtClean="0">
                          <a:solidFill>
                            <a:schemeClr val="tx1"/>
                          </a:solidFill>
                          <a:latin typeface="Meiryo UI" panose="020B0604030504040204" pitchFamily="50" charset="-128"/>
                          <a:ea typeface="Meiryo UI" panose="020B0604030504040204" pitchFamily="50" charset="-128"/>
                        </a:rPr>
                        <a:t>34.4</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5.0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130,836</a:t>
                      </a:r>
                      <a:r>
                        <a:rPr kumimoji="1" lang="ja-JP" altLang="en-US" sz="1300" b="0" dirty="0" smtClean="0">
                          <a:solidFill>
                            <a:schemeClr val="tx1"/>
                          </a:solidFill>
                          <a:latin typeface="Meiryo UI" panose="020B0604030504040204" pitchFamily="50" charset="-128"/>
                          <a:ea typeface="Meiryo UI" panose="020B0604030504040204" pitchFamily="50" charset="-128"/>
                        </a:rPr>
                        <a:t>人）</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600" b="1" dirty="0" smtClean="0">
                          <a:solidFill>
                            <a:schemeClr val="tx1"/>
                          </a:solidFill>
                          <a:latin typeface="Meiryo UI" panose="020B0604030504040204" pitchFamily="50" charset="-128"/>
                          <a:ea typeface="Meiryo UI" panose="020B0604030504040204" pitchFamily="50" charset="-128"/>
                        </a:rPr>
                        <a:t>13.8</a:t>
                      </a:r>
                      <a:r>
                        <a:rPr kumimoji="1" lang="ja-JP" altLang="en-US" sz="1600" b="1" dirty="0" smtClean="0">
                          <a:solidFill>
                            <a:schemeClr val="tx1"/>
                          </a:solidFill>
                          <a:latin typeface="Meiryo UI" panose="020B0604030504040204" pitchFamily="50" charset="-128"/>
                          <a:ea typeface="Meiryo UI" panose="020B0604030504040204" pitchFamily="50" charset="-128"/>
                        </a:rPr>
                        <a:t>点</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vMerge="1">
                  <a:txBody>
                    <a:bodyPr/>
                    <a:lstStyle/>
                    <a:p>
                      <a:pPr algn="ctr"/>
                      <a:endParaRPr kumimoji="1" lang="en-US" altLang="ja-JP" sz="1200" b="0" dirty="0" smtClean="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sz="1200" b="0" dirty="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792000">
                <a:tc vMerge="1">
                  <a:txBody>
                    <a:bodyPr/>
                    <a:lstStyle/>
                    <a:p>
                      <a:pPr algn="ctr"/>
                      <a:endParaRPr kumimoji="1" lang="ja-JP" alt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東淀川区役所</a:t>
                      </a:r>
                      <a:endParaRPr kumimoji="1" lang="en-US" altLang="ja-JP" sz="1200" dirty="0" smtClean="0">
                        <a:latin typeface="Meiryo UI" panose="020B0604030504040204" pitchFamily="50" charset="-128"/>
                        <a:ea typeface="Meiryo UI" panose="020B0604030504040204" pitchFamily="50" charset="-128"/>
                      </a:endParaRPr>
                    </a:p>
                  </a:txBody>
                  <a:tcPr marL="54235" marR="27118" marT="29378" marB="293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2.0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4.9</a:t>
                      </a:r>
                      <a:r>
                        <a:rPr kumimoji="1" lang="ja-JP" altLang="en-US" sz="1300" b="0" dirty="0" smtClean="0">
                          <a:solidFill>
                            <a:schemeClr val="tx1"/>
                          </a:solidFill>
                          <a:latin typeface="Meiryo UI" panose="020B0604030504040204" pitchFamily="50" charset="-128"/>
                          <a:ea typeface="Meiryo UI" panose="020B0604030504040204" pitchFamily="50" charset="-128"/>
                        </a:rPr>
                        <a:t>㎞）</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3.7</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（平均</a:t>
                      </a:r>
                      <a:r>
                        <a:rPr kumimoji="1" lang="en-US" altLang="ja-JP" sz="1200" b="0" dirty="0" smtClean="0">
                          <a:solidFill>
                            <a:schemeClr val="tx1"/>
                          </a:solidFill>
                          <a:latin typeface="Meiryo UI" panose="020B0604030504040204" pitchFamily="50" charset="-128"/>
                          <a:ea typeface="Meiryo UI" panose="020B0604030504040204" pitchFamily="50" charset="-128"/>
                        </a:rPr>
                        <a:t>34.9</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1.7</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55,080</a:t>
                      </a:r>
                      <a:r>
                        <a:rPr kumimoji="1" lang="ja-JP" altLang="en-US" sz="1300" b="0" dirty="0" smtClean="0">
                          <a:solidFill>
                            <a:schemeClr val="tx1"/>
                          </a:solidFill>
                          <a:latin typeface="Meiryo UI" panose="020B0604030504040204" pitchFamily="50" charset="-128"/>
                          <a:ea typeface="Meiryo UI" panose="020B0604030504040204" pitchFamily="50" charset="-128"/>
                        </a:rPr>
                        <a:t>人）</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1" dirty="0" smtClean="0">
                          <a:solidFill>
                            <a:schemeClr val="tx1"/>
                          </a:solidFill>
                          <a:latin typeface="Meiryo UI" panose="020B0604030504040204" pitchFamily="50" charset="-128"/>
                          <a:ea typeface="Meiryo UI" panose="020B0604030504040204" pitchFamily="50" charset="-128"/>
                        </a:rPr>
                        <a:t>7.4</a:t>
                      </a:r>
                      <a:r>
                        <a:rPr kumimoji="1" lang="ja-JP" altLang="en-US" sz="1600" b="1" dirty="0" smtClean="0">
                          <a:solidFill>
                            <a:schemeClr val="tx1"/>
                          </a:solidFill>
                          <a:latin typeface="Meiryo UI" panose="020B0604030504040204" pitchFamily="50" charset="-128"/>
                          <a:ea typeface="Meiryo UI" panose="020B0604030504040204" pitchFamily="50" charset="-128"/>
                        </a:rPr>
                        <a:t>点</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en-US" altLang="ja-JP" sz="1200" b="0" dirty="0" smtClean="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sz="1200" b="0" dirty="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bl>
          </a:graphicData>
        </a:graphic>
      </p:graphicFrame>
      <p:sp>
        <p:nvSpPr>
          <p:cNvPr id="5" name="テキスト ボックス 4"/>
          <p:cNvSpPr txBox="1"/>
          <p:nvPr/>
        </p:nvSpPr>
        <p:spPr>
          <a:xfrm>
            <a:off x="-87560" y="454691"/>
            <a:ext cx="6369465" cy="384721"/>
          </a:xfrm>
          <a:prstGeom prst="rect">
            <a:avLst/>
          </a:prstGeom>
          <a:noFill/>
        </p:spPr>
        <p:txBody>
          <a:bodyPr wrap="square" rtlCol="0">
            <a:spAutoFit/>
          </a:bodyPr>
          <a:lstStyle/>
          <a:p>
            <a:r>
              <a:rPr lang="ja-JP" altLang="en-US" sz="1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◆選定評価表</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二等辺三角形 1"/>
          <p:cNvSpPr/>
          <p:nvPr/>
        </p:nvSpPr>
        <p:spPr>
          <a:xfrm rot="5400000">
            <a:off x="6915376" y="3735192"/>
            <a:ext cx="2520000" cy="324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 name="テキスト ボックス 6"/>
          <p:cNvSpPr txBox="1"/>
          <p:nvPr/>
        </p:nvSpPr>
        <p:spPr>
          <a:xfrm>
            <a:off x="235436" y="6235299"/>
            <a:ext cx="9503999" cy="338554"/>
          </a:xfrm>
          <a:prstGeom prst="rect">
            <a:avLst/>
          </a:prstGeom>
          <a:noFill/>
        </p:spPr>
        <p:txBody>
          <a:bodyPr wrap="square" rtlCol="0">
            <a:spAutoFit/>
          </a:bodyPr>
          <a:lstStyle/>
          <a:p>
            <a:pPr algn="ctr"/>
            <a:r>
              <a:rPr lang="ja-JP" altLang="en-US" sz="1600" b="1" dirty="0">
                <a:latin typeface="Meiryo UI" panose="020B0604030504040204" pitchFamily="50" charset="-128"/>
                <a:ea typeface="Meiryo UI" panose="020B0604030504040204" pitchFamily="50" charset="-128"/>
              </a:rPr>
              <a:t>上位２つ</a:t>
            </a:r>
            <a:r>
              <a:rPr lang="ja-JP" altLang="en-US" sz="1600" b="1" dirty="0" smtClean="0">
                <a:latin typeface="Meiryo UI" panose="020B0604030504040204" pitchFamily="50" charset="-128"/>
                <a:ea typeface="Meiryo UI" panose="020B0604030504040204" pitchFamily="50" charset="-128"/>
              </a:rPr>
              <a:t>の</a:t>
            </a:r>
            <a:r>
              <a:rPr lang="ja-JP" altLang="en-US" sz="1600" b="1" dirty="0">
                <a:latin typeface="Meiryo UI" panose="020B0604030504040204" pitchFamily="50" charset="-128"/>
                <a:ea typeface="Meiryo UI" panose="020B0604030504040204" pitchFamily="50" charset="-128"/>
              </a:rPr>
              <a:t>特別</a:t>
            </a:r>
            <a:r>
              <a:rPr lang="ja-JP" altLang="en-US" sz="1600" b="1" dirty="0" smtClean="0">
                <a:latin typeface="Meiryo UI" panose="020B0604030504040204" pitchFamily="50" charset="-128"/>
                <a:ea typeface="Meiryo UI" panose="020B0604030504040204" pitchFamily="50" charset="-128"/>
              </a:rPr>
              <a:t>区</a:t>
            </a:r>
            <a:r>
              <a:rPr lang="ja-JP" altLang="en-US" sz="1600" b="1" dirty="0">
                <a:latin typeface="Meiryo UI" panose="020B0604030504040204" pitchFamily="50" charset="-128"/>
                <a:ea typeface="Meiryo UI" panose="020B0604030504040204" pitchFamily="50" charset="-128"/>
              </a:rPr>
              <a:t>本</a:t>
            </a:r>
            <a:r>
              <a:rPr lang="ja-JP" altLang="en-US" sz="1600" b="1" dirty="0" smtClean="0">
                <a:latin typeface="Meiryo UI" panose="020B0604030504040204" pitchFamily="50" charset="-128"/>
                <a:ea typeface="Meiryo UI" panose="020B0604030504040204" pitchFamily="50" charset="-128"/>
              </a:rPr>
              <a:t>庁舎</a:t>
            </a:r>
            <a:r>
              <a:rPr lang="ja-JP" altLang="en-US" sz="1600" b="1" dirty="0">
                <a:latin typeface="Meiryo UI" panose="020B0604030504040204" pitchFamily="50" charset="-128"/>
                <a:ea typeface="Meiryo UI" panose="020B0604030504040204" pitchFamily="50" charset="-128"/>
              </a:rPr>
              <a:t>候補</a:t>
            </a: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此花区役所・淀川区役所</a:t>
            </a:r>
            <a:r>
              <a:rPr lang="ja-JP" altLang="en-US" sz="1600" b="1" dirty="0" smtClean="0">
                <a:latin typeface="Meiryo UI" panose="020B0604030504040204" pitchFamily="50" charset="-128"/>
                <a:ea typeface="Meiryo UI" panose="020B0604030504040204" pitchFamily="50" charset="-128"/>
              </a:rPr>
              <a:t>）から、庁舎の周辺</a:t>
            </a:r>
            <a:r>
              <a:rPr lang="ja-JP" altLang="en-US" sz="1600" b="1" dirty="0">
                <a:latin typeface="Meiryo UI" panose="020B0604030504040204" pitchFamily="50" charset="-128"/>
                <a:ea typeface="Meiryo UI" panose="020B0604030504040204" pitchFamily="50" charset="-128"/>
              </a:rPr>
              <a:t>状況</a:t>
            </a:r>
            <a:r>
              <a:rPr lang="ja-JP" altLang="en-US" sz="1600" b="1" dirty="0" smtClean="0">
                <a:latin typeface="Meiryo UI" panose="020B0604030504040204" pitchFamily="50" charset="-128"/>
                <a:ea typeface="Meiryo UI" panose="020B0604030504040204" pitchFamily="50" charset="-128"/>
              </a:rPr>
              <a:t>を</a:t>
            </a:r>
            <a:r>
              <a:rPr lang="ja-JP" altLang="en-US" sz="1600" b="1" dirty="0">
                <a:latin typeface="Meiryo UI" panose="020B0604030504040204" pitchFamily="50" charset="-128"/>
                <a:ea typeface="Meiryo UI" panose="020B0604030504040204" pitchFamily="50" charset="-128"/>
              </a:rPr>
              <a:t>加味</a:t>
            </a:r>
            <a:r>
              <a:rPr lang="ja-JP" altLang="en-US" sz="1600" b="1" dirty="0" smtClean="0">
                <a:latin typeface="Meiryo UI" panose="020B0604030504040204" pitchFamily="50" charset="-128"/>
                <a:ea typeface="Meiryo UI" panose="020B0604030504040204" pitchFamily="50" charset="-128"/>
              </a:rPr>
              <a:t>し</a:t>
            </a:r>
            <a:r>
              <a:rPr lang="ja-JP" altLang="en-US" sz="1600" b="1" dirty="0">
                <a:latin typeface="Meiryo UI" panose="020B0604030504040204" pitchFamily="50" charset="-128"/>
                <a:ea typeface="Meiryo UI" panose="020B0604030504040204" pitchFamily="50" charset="-128"/>
              </a:rPr>
              <a:t>、本庁舎を選定</a:t>
            </a:r>
          </a:p>
        </p:txBody>
      </p:sp>
      <p:sp>
        <p:nvSpPr>
          <p:cNvPr id="12" name="正方形/長方形 12"/>
          <p:cNvSpPr>
            <a:spLocks noChangeArrowheads="1"/>
          </p:cNvSpPr>
          <p:nvPr/>
        </p:nvSpPr>
        <p:spPr bwMode="auto">
          <a:xfrm>
            <a:off x="8861425" y="6604000"/>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庁舎</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５</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05779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636" y="817143"/>
            <a:ext cx="7027878" cy="5904000"/>
          </a:xfrm>
          <a:prstGeom prst="rect">
            <a:avLst/>
          </a:prstGeom>
        </p:spPr>
      </p:pic>
      <p:sp>
        <p:nvSpPr>
          <p:cNvPr id="112" name="正方形/長方形 111"/>
          <p:cNvSpPr/>
          <p:nvPr/>
        </p:nvSpPr>
        <p:spPr>
          <a:xfrm>
            <a:off x="0" y="968"/>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２　特別</a:t>
            </a:r>
            <a:r>
              <a:rPr lang="ja-JP" altLang="en-US" sz="2000" b="1" dirty="0">
                <a:solidFill>
                  <a:prstClr val="black"/>
                </a:solidFill>
                <a:latin typeface="Meiryo UI" pitchFamily="50" charset="-128"/>
                <a:ea typeface="Meiryo UI" pitchFamily="50" charset="-128"/>
                <a:cs typeface="Meiryo UI" pitchFamily="50" charset="-128"/>
              </a:rPr>
              <a:t>区本庁舎の選定　＜第一区＞</a:t>
            </a:r>
          </a:p>
        </p:txBody>
      </p:sp>
      <p:sp>
        <p:nvSpPr>
          <p:cNvPr id="75" name="フリーフォーム 74"/>
          <p:cNvSpPr/>
          <p:nvPr/>
        </p:nvSpPr>
        <p:spPr>
          <a:xfrm>
            <a:off x="3986213" y="6342063"/>
            <a:ext cx="176212" cy="177800"/>
          </a:xfrm>
          <a:custGeom>
            <a:avLst/>
            <a:gdLst>
              <a:gd name="connsiteX0" fmla="*/ 89757 w 175482"/>
              <a:gd name="connsiteY0" fmla="*/ 173084 h 177110"/>
              <a:gd name="connsiteX1" fmla="*/ 42132 w 175482"/>
              <a:gd name="connsiteY1" fmla="*/ 154034 h 177110"/>
              <a:gd name="connsiteX2" fmla="*/ 4032 w 175482"/>
              <a:gd name="connsiteY2" fmla="*/ 96884 h 177110"/>
              <a:gd name="connsiteX3" fmla="*/ 13557 w 175482"/>
              <a:gd name="connsiteY3" fmla="*/ 11159 h 177110"/>
              <a:gd name="connsiteX4" fmla="*/ 156432 w 175482"/>
              <a:gd name="connsiteY4" fmla="*/ 20684 h 177110"/>
              <a:gd name="connsiteX5" fmla="*/ 175482 w 175482"/>
              <a:gd name="connsiteY5" fmla="*/ 77834 h 177110"/>
              <a:gd name="connsiteX6" fmla="*/ 89757 w 175482"/>
              <a:gd name="connsiteY6" fmla="*/ 173084 h 17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482" h="177110">
                <a:moveTo>
                  <a:pt x="89757" y="173084"/>
                </a:moveTo>
                <a:cubicBezTo>
                  <a:pt x="67532" y="185784"/>
                  <a:pt x="54911" y="165393"/>
                  <a:pt x="42132" y="154034"/>
                </a:cubicBezTo>
                <a:cubicBezTo>
                  <a:pt x="25020" y="138823"/>
                  <a:pt x="4032" y="96884"/>
                  <a:pt x="4032" y="96884"/>
                </a:cubicBezTo>
                <a:cubicBezTo>
                  <a:pt x="7207" y="68309"/>
                  <a:pt x="-12159" y="24017"/>
                  <a:pt x="13557" y="11159"/>
                </a:cubicBezTo>
                <a:cubicBezTo>
                  <a:pt x="56249" y="-10187"/>
                  <a:pt x="112296" y="2511"/>
                  <a:pt x="156432" y="20684"/>
                </a:cubicBezTo>
                <a:cubicBezTo>
                  <a:pt x="175000" y="28330"/>
                  <a:pt x="175482" y="77834"/>
                  <a:pt x="175482" y="77834"/>
                </a:cubicBezTo>
                <a:cubicBezTo>
                  <a:pt x="162019" y="185539"/>
                  <a:pt x="111982" y="160384"/>
                  <a:pt x="89757" y="17308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eiryo UI" panose="020B0604030504040204" pitchFamily="50" charset="-128"/>
              <a:ea typeface="Meiryo UI" panose="020B0604030504040204" pitchFamily="50" charset="-128"/>
            </a:endParaRPr>
          </a:p>
        </p:txBody>
      </p:sp>
      <p:grpSp>
        <p:nvGrpSpPr>
          <p:cNvPr id="79" name="グループ化 141"/>
          <p:cNvGrpSpPr>
            <a:grpSpLocks/>
          </p:cNvGrpSpPr>
          <p:nvPr/>
        </p:nvGrpSpPr>
        <p:grpSpPr bwMode="auto">
          <a:xfrm>
            <a:off x="2709854" y="911911"/>
            <a:ext cx="5910692" cy="5696674"/>
            <a:chOff x="2420201" y="272174"/>
            <a:chExt cx="6613034" cy="6372497"/>
          </a:xfrm>
        </p:grpSpPr>
        <p:sp>
          <p:nvSpPr>
            <p:cNvPr id="82" name="フリーフォーム 81"/>
            <p:cNvSpPr/>
            <p:nvPr/>
          </p:nvSpPr>
          <p:spPr bwMode="auto">
            <a:xfrm>
              <a:off x="7868138" y="621352"/>
              <a:ext cx="549255" cy="1199902"/>
            </a:xfrm>
            <a:custGeom>
              <a:avLst/>
              <a:gdLst>
                <a:gd name="connsiteX0" fmla="*/ 901700 w 901700"/>
                <a:gd name="connsiteY0" fmla="*/ 1971675 h 1971675"/>
                <a:gd name="connsiteX1" fmla="*/ 139700 w 901700"/>
                <a:gd name="connsiteY1" fmla="*/ 1095375 h 1971675"/>
                <a:gd name="connsiteX2" fmla="*/ 63500 w 901700"/>
                <a:gd name="connsiteY2" fmla="*/ 657225 h 1971675"/>
                <a:gd name="connsiteX3" fmla="*/ 320675 w 901700"/>
                <a:gd name="connsiteY3" fmla="*/ 466725 h 1971675"/>
                <a:gd name="connsiteX4" fmla="*/ 454025 w 901700"/>
                <a:gd name="connsiteY4" fmla="*/ 0 h 197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700" h="1971675">
                  <a:moveTo>
                    <a:pt x="901700" y="1971675"/>
                  </a:moveTo>
                  <a:cubicBezTo>
                    <a:pt x="590550" y="1643062"/>
                    <a:pt x="279400" y="1314450"/>
                    <a:pt x="139700" y="1095375"/>
                  </a:cubicBezTo>
                  <a:cubicBezTo>
                    <a:pt x="0" y="876300"/>
                    <a:pt x="33338" y="762000"/>
                    <a:pt x="63500" y="657225"/>
                  </a:cubicBezTo>
                  <a:cubicBezTo>
                    <a:pt x="93662" y="552450"/>
                    <a:pt x="255588" y="576262"/>
                    <a:pt x="320675" y="466725"/>
                  </a:cubicBezTo>
                  <a:cubicBezTo>
                    <a:pt x="385762" y="357188"/>
                    <a:pt x="419893" y="178594"/>
                    <a:pt x="454025" y="0"/>
                  </a:cubicBezTo>
                </a:path>
              </a:pathLst>
            </a:custGeom>
            <a:ln w="63500" cmpd="tri">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endParaRPr lang="ja-JP" altLang="en-US" dirty="0">
                <a:latin typeface="Meiryo UI" panose="020B0604030504040204" pitchFamily="50" charset="-128"/>
                <a:ea typeface="Meiryo UI" panose="020B0604030504040204" pitchFamily="50" charset="-128"/>
              </a:endParaRPr>
            </a:p>
          </p:txBody>
        </p:sp>
        <p:grpSp>
          <p:nvGrpSpPr>
            <p:cNvPr id="80" name="グループ化 138"/>
            <p:cNvGrpSpPr>
              <a:grpSpLocks/>
            </p:cNvGrpSpPr>
            <p:nvPr/>
          </p:nvGrpSpPr>
          <p:grpSpPr bwMode="auto">
            <a:xfrm>
              <a:off x="2420201" y="272174"/>
              <a:ext cx="6454942" cy="6372497"/>
              <a:chOff x="2420201" y="272174"/>
              <a:chExt cx="6454942" cy="6372497"/>
            </a:xfrm>
          </p:grpSpPr>
          <p:grpSp>
            <p:nvGrpSpPr>
              <p:cNvPr id="89" name="グループ化 132"/>
              <p:cNvGrpSpPr>
                <a:grpSpLocks/>
              </p:cNvGrpSpPr>
              <p:nvPr/>
            </p:nvGrpSpPr>
            <p:grpSpPr bwMode="auto">
              <a:xfrm>
                <a:off x="2420201" y="272174"/>
                <a:ext cx="6136974" cy="6372497"/>
                <a:chOff x="2420201" y="272174"/>
                <a:chExt cx="6136974" cy="6372497"/>
              </a:xfrm>
            </p:grpSpPr>
            <p:grpSp>
              <p:nvGrpSpPr>
                <p:cNvPr id="92" name="グループ化 129"/>
                <p:cNvGrpSpPr>
                  <a:grpSpLocks/>
                </p:cNvGrpSpPr>
                <p:nvPr/>
              </p:nvGrpSpPr>
              <p:grpSpPr bwMode="auto">
                <a:xfrm>
                  <a:off x="2420201" y="272174"/>
                  <a:ext cx="5681494" cy="6372497"/>
                  <a:chOff x="2420201" y="272174"/>
                  <a:chExt cx="5681494" cy="6372497"/>
                </a:xfrm>
              </p:grpSpPr>
              <p:grpSp>
                <p:nvGrpSpPr>
                  <p:cNvPr id="99" name="グループ化 113"/>
                  <p:cNvGrpSpPr>
                    <a:grpSpLocks/>
                  </p:cNvGrpSpPr>
                  <p:nvPr/>
                </p:nvGrpSpPr>
                <p:grpSpPr bwMode="auto">
                  <a:xfrm>
                    <a:off x="2640691" y="1059203"/>
                    <a:ext cx="4558262" cy="5585468"/>
                    <a:chOff x="2640691" y="1059203"/>
                    <a:chExt cx="4558262" cy="5585468"/>
                  </a:xfrm>
                </p:grpSpPr>
                <p:grpSp>
                  <p:nvGrpSpPr>
                    <p:cNvPr id="110" name="グループ化 106"/>
                    <p:cNvGrpSpPr>
                      <a:grpSpLocks/>
                    </p:cNvGrpSpPr>
                    <p:nvPr/>
                  </p:nvGrpSpPr>
                  <p:grpSpPr bwMode="auto">
                    <a:xfrm>
                      <a:off x="2640691" y="1168927"/>
                      <a:ext cx="4558262" cy="5475744"/>
                      <a:chOff x="2640691" y="1168927"/>
                      <a:chExt cx="4558261" cy="5475744"/>
                    </a:xfrm>
                  </p:grpSpPr>
                  <p:grpSp>
                    <p:nvGrpSpPr>
                      <p:cNvPr id="113" name="グループ化 103"/>
                      <p:cNvGrpSpPr>
                        <a:grpSpLocks/>
                      </p:cNvGrpSpPr>
                      <p:nvPr/>
                    </p:nvGrpSpPr>
                    <p:grpSpPr bwMode="auto">
                      <a:xfrm>
                        <a:off x="2640691" y="1168927"/>
                        <a:ext cx="4558261" cy="5475744"/>
                        <a:chOff x="2640691" y="1168927"/>
                        <a:chExt cx="4558261" cy="5475744"/>
                      </a:xfrm>
                    </p:grpSpPr>
                    <p:grpSp>
                      <p:nvGrpSpPr>
                        <p:cNvPr id="116" name="グループ化 100"/>
                        <p:cNvGrpSpPr>
                          <a:grpSpLocks/>
                        </p:cNvGrpSpPr>
                        <p:nvPr/>
                      </p:nvGrpSpPr>
                      <p:grpSpPr bwMode="auto">
                        <a:xfrm>
                          <a:off x="2640691" y="1168927"/>
                          <a:ext cx="4558261" cy="5475744"/>
                          <a:chOff x="2640691" y="1168927"/>
                          <a:chExt cx="4558261" cy="5475744"/>
                        </a:xfrm>
                      </p:grpSpPr>
                      <p:grpSp>
                        <p:nvGrpSpPr>
                          <p:cNvPr id="119" name="グループ化 97"/>
                          <p:cNvGrpSpPr>
                            <a:grpSpLocks/>
                          </p:cNvGrpSpPr>
                          <p:nvPr/>
                        </p:nvGrpSpPr>
                        <p:grpSpPr bwMode="auto">
                          <a:xfrm>
                            <a:off x="2640691" y="1168927"/>
                            <a:ext cx="4558261" cy="5475744"/>
                            <a:chOff x="2640691" y="1168927"/>
                            <a:chExt cx="4558261" cy="5475744"/>
                          </a:xfrm>
                        </p:grpSpPr>
                        <p:grpSp>
                          <p:nvGrpSpPr>
                            <p:cNvPr id="127" name="グループ化 89"/>
                            <p:cNvGrpSpPr>
                              <a:grpSpLocks/>
                            </p:cNvGrpSpPr>
                            <p:nvPr/>
                          </p:nvGrpSpPr>
                          <p:grpSpPr bwMode="auto">
                            <a:xfrm>
                              <a:off x="2640691" y="1168927"/>
                              <a:ext cx="4558261" cy="5475744"/>
                              <a:chOff x="2640691" y="1168927"/>
                              <a:chExt cx="4558261" cy="5475744"/>
                            </a:xfrm>
                          </p:grpSpPr>
                          <p:grpSp>
                            <p:nvGrpSpPr>
                              <p:cNvPr id="188" name="グループ化 86"/>
                              <p:cNvGrpSpPr>
                                <a:grpSpLocks/>
                              </p:cNvGrpSpPr>
                              <p:nvPr/>
                            </p:nvGrpSpPr>
                            <p:grpSpPr bwMode="auto">
                              <a:xfrm>
                                <a:off x="2640691" y="1168927"/>
                                <a:ext cx="4558261" cy="5475744"/>
                                <a:chOff x="2640691" y="1168927"/>
                                <a:chExt cx="4558261" cy="5475744"/>
                              </a:xfrm>
                            </p:grpSpPr>
                            <p:grpSp>
                              <p:nvGrpSpPr>
                                <p:cNvPr id="206" name="グループ化 63"/>
                                <p:cNvGrpSpPr>
                                  <a:grpSpLocks/>
                                </p:cNvGrpSpPr>
                                <p:nvPr/>
                              </p:nvGrpSpPr>
                              <p:grpSpPr bwMode="auto">
                                <a:xfrm>
                                  <a:off x="2640691" y="1168927"/>
                                  <a:ext cx="4558261" cy="5475744"/>
                                  <a:chOff x="2640691" y="1168927"/>
                                  <a:chExt cx="4558261" cy="5475744"/>
                                </a:xfrm>
                              </p:grpSpPr>
                              <p:grpSp>
                                <p:nvGrpSpPr>
                                  <p:cNvPr id="213" name="グループ化 56"/>
                                  <p:cNvGrpSpPr>
                                    <a:grpSpLocks/>
                                  </p:cNvGrpSpPr>
                                  <p:nvPr/>
                                </p:nvGrpSpPr>
                                <p:grpSpPr bwMode="auto">
                                  <a:xfrm>
                                    <a:off x="2640691" y="1168927"/>
                                    <a:ext cx="4558261" cy="5475744"/>
                                    <a:chOff x="2640691" y="1168927"/>
                                    <a:chExt cx="4558261" cy="5475744"/>
                                  </a:xfrm>
                                </p:grpSpPr>
                                <p:grpSp>
                                  <p:nvGrpSpPr>
                                    <p:cNvPr id="216" name="グループ化 50"/>
                                    <p:cNvGrpSpPr>
                                      <a:grpSpLocks/>
                                    </p:cNvGrpSpPr>
                                    <p:nvPr/>
                                  </p:nvGrpSpPr>
                                  <p:grpSpPr bwMode="auto">
                                    <a:xfrm>
                                      <a:off x="2640691" y="1168927"/>
                                      <a:ext cx="4558261" cy="5475744"/>
                                      <a:chOff x="2640691" y="1168927"/>
                                      <a:chExt cx="4558261" cy="5475744"/>
                                    </a:xfrm>
                                  </p:grpSpPr>
                                  <p:grpSp>
                                    <p:nvGrpSpPr>
                                      <p:cNvPr id="222" name="グループ化 48"/>
                                      <p:cNvGrpSpPr>
                                        <a:grpSpLocks/>
                                      </p:cNvGrpSpPr>
                                      <p:nvPr/>
                                    </p:nvGrpSpPr>
                                    <p:grpSpPr bwMode="auto">
                                      <a:xfrm>
                                        <a:off x="2985165" y="1168927"/>
                                        <a:ext cx="4213787" cy="5132915"/>
                                        <a:chOff x="2985165" y="1168927"/>
                                        <a:chExt cx="4213787" cy="5132915"/>
                                      </a:xfrm>
                                    </p:grpSpPr>
                                    <p:grpSp>
                                      <p:nvGrpSpPr>
                                        <p:cNvPr id="224" name="グループ化 43"/>
                                        <p:cNvGrpSpPr>
                                          <a:grpSpLocks/>
                                        </p:cNvGrpSpPr>
                                        <p:nvPr/>
                                      </p:nvGrpSpPr>
                                      <p:grpSpPr bwMode="auto">
                                        <a:xfrm>
                                          <a:off x="2985165" y="1168927"/>
                                          <a:ext cx="4213787" cy="5132915"/>
                                          <a:chOff x="2985165" y="1168927"/>
                                          <a:chExt cx="4213787" cy="5132915"/>
                                        </a:xfrm>
                                      </p:grpSpPr>
                                      <p:grpSp>
                                        <p:nvGrpSpPr>
                                          <p:cNvPr id="229" name="グループ化 40"/>
                                          <p:cNvGrpSpPr>
                                            <a:grpSpLocks/>
                                          </p:cNvGrpSpPr>
                                          <p:nvPr/>
                                        </p:nvGrpSpPr>
                                        <p:grpSpPr bwMode="auto">
                                          <a:xfrm>
                                            <a:off x="2985165" y="2216496"/>
                                            <a:ext cx="1981128" cy="4085346"/>
                                            <a:chOff x="2985165" y="2216496"/>
                                            <a:chExt cx="1981128" cy="4085346"/>
                                          </a:xfrm>
                                        </p:grpSpPr>
                                        <p:grpSp>
                                          <p:nvGrpSpPr>
                                            <p:cNvPr id="235" name="グループ化 19"/>
                                            <p:cNvGrpSpPr>
                                              <a:grpSpLocks/>
                                            </p:cNvGrpSpPr>
                                            <p:nvPr/>
                                          </p:nvGrpSpPr>
                                          <p:grpSpPr bwMode="auto">
                                            <a:xfrm>
                                              <a:off x="3990853" y="2216496"/>
                                              <a:ext cx="839161" cy="1298195"/>
                                              <a:chOff x="-491926" y="1205492"/>
                                              <a:chExt cx="820962" cy="1270041"/>
                                            </a:xfrm>
                                          </p:grpSpPr>
                                          <p:sp>
                                            <p:nvSpPr>
                                              <p:cNvPr id="236" name="フリーフォーム 235"/>
                                              <p:cNvSpPr/>
                                              <p:nvPr/>
                                            </p:nvSpPr>
                                            <p:spPr>
                                              <a:xfrm>
                                                <a:off x="-461683" y="1205458"/>
                                                <a:ext cx="790485" cy="1248412"/>
                                              </a:xfrm>
                                              <a:custGeom>
                                                <a:avLst/>
                                                <a:gdLst>
                                                  <a:gd name="connsiteX0" fmla="*/ 0 w 790575"/>
                                                  <a:gd name="connsiteY0" fmla="*/ 0 h 1247775"/>
                                                  <a:gd name="connsiteX1" fmla="*/ 400050 w 790575"/>
                                                  <a:gd name="connsiteY1" fmla="*/ 180975 h 1247775"/>
                                                  <a:gd name="connsiteX2" fmla="*/ 390525 w 790575"/>
                                                  <a:gd name="connsiteY2" fmla="*/ 809625 h 1247775"/>
                                                  <a:gd name="connsiteX3" fmla="*/ 619125 w 790575"/>
                                                  <a:gd name="connsiteY3" fmla="*/ 1000125 h 1247775"/>
                                                  <a:gd name="connsiteX4" fmla="*/ 790575 w 790575"/>
                                                  <a:gd name="connsiteY4" fmla="*/ 1247775 h 124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575" h="1247775">
                                                    <a:moveTo>
                                                      <a:pt x="0" y="0"/>
                                                    </a:moveTo>
                                                    <a:cubicBezTo>
                                                      <a:pt x="167481" y="23019"/>
                                                      <a:pt x="334963" y="46038"/>
                                                      <a:pt x="400050" y="180975"/>
                                                    </a:cubicBezTo>
                                                    <a:cubicBezTo>
                                                      <a:pt x="465137" y="315912"/>
                                                      <a:pt x="354013" y="673100"/>
                                                      <a:pt x="390525" y="809625"/>
                                                    </a:cubicBezTo>
                                                    <a:cubicBezTo>
                                                      <a:pt x="427037" y="946150"/>
                                                      <a:pt x="552450" y="927100"/>
                                                      <a:pt x="619125" y="1000125"/>
                                                    </a:cubicBezTo>
                                                    <a:cubicBezTo>
                                                      <a:pt x="685800" y="1073150"/>
                                                      <a:pt x="738187" y="1160462"/>
                                                      <a:pt x="790575" y="1247775"/>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eiryo UI" panose="020B0604030504040204" pitchFamily="50" charset="-128"/>
                                                  <a:ea typeface="Meiryo UI" panose="020B0604030504040204" pitchFamily="50" charset="-128"/>
                                                </a:endParaRPr>
                                              </a:p>
                                            </p:txBody>
                                          </p:sp>
                                          <p:sp>
                                            <p:nvSpPr>
                                              <p:cNvPr id="237" name="フリーフォーム 236"/>
                                              <p:cNvSpPr/>
                                              <p:nvPr/>
                                            </p:nvSpPr>
                                            <p:spPr>
                                              <a:xfrm>
                                                <a:off x="-492743" y="1227196"/>
                                                <a:ext cx="790485" cy="1248412"/>
                                              </a:xfrm>
                                              <a:custGeom>
                                                <a:avLst/>
                                                <a:gdLst>
                                                  <a:gd name="connsiteX0" fmla="*/ 0 w 790575"/>
                                                  <a:gd name="connsiteY0" fmla="*/ 0 h 1247775"/>
                                                  <a:gd name="connsiteX1" fmla="*/ 400050 w 790575"/>
                                                  <a:gd name="connsiteY1" fmla="*/ 180975 h 1247775"/>
                                                  <a:gd name="connsiteX2" fmla="*/ 390525 w 790575"/>
                                                  <a:gd name="connsiteY2" fmla="*/ 809625 h 1247775"/>
                                                  <a:gd name="connsiteX3" fmla="*/ 619125 w 790575"/>
                                                  <a:gd name="connsiteY3" fmla="*/ 1000125 h 1247775"/>
                                                  <a:gd name="connsiteX4" fmla="*/ 790575 w 790575"/>
                                                  <a:gd name="connsiteY4" fmla="*/ 1247775 h 124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575" h="1247775">
                                                    <a:moveTo>
                                                      <a:pt x="0" y="0"/>
                                                    </a:moveTo>
                                                    <a:cubicBezTo>
                                                      <a:pt x="167481" y="23019"/>
                                                      <a:pt x="334963" y="46038"/>
                                                      <a:pt x="400050" y="180975"/>
                                                    </a:cubicBezTo>
                                                    <a:cubicBezTo>
                                                      <a:pt x="465137" y="315912"/>
                                                      <a:pt x="354013" y="673100"/>
                                                      <a:pt x="390525" y="809625"/>
                                                    </a:cubicBezTo>
                                                    <a:cubicBezTo>
                                                      <a:pt x="427037" y="946150"/>
                                                      <a:pt x="552450" y="927100"/>
                                                      <a:pt x="619125" y="1000125"/>
                                                    </a:cubicBezTo>
                                                    <a:cubicBezTo>
                                                      <a:pt x="685800" y="1073150"/>
                                                      <a:pt x="738187" y="1160462"/>
                                                      <a:pt x="790575" y="1247775"/>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eiryo UI" panose="020B0604030504040204" pitchFamily="50" charset="-128"/>
                                                  <a:ea typeface="Meiryo UI" panose="020B0604030504040204" pitchFamily="50" charset="-128"/>
                                                </a:endParaRPr>
                                              </a:p>
                                            </p:txBody>
                                          </p:sp>
                                          <p:sp>
                                            <p:nvSpPr>
                                              <p:cNvPr id="238" name="フリーフォーム 237"/>
                                              <p:cNvSpPr/>
                                              <p:nvPr/>
                                            </p:nvSpPr>
                                            <p:spPr>
                                              <a:xfrm>
                                                <a:off x="-469448" y="1225644"/>
                                                <a:ext cx="790486" cy="1246859"/>
                                              </a:xfrm>
                                              <a:custGeom>
                                                <a:avLst/>
                                                <a:gdLst>
                                                  <a:gd name="connsiteX0" fmla="*/ 0 w 790575"/>
                                                  <a:gd name="connsiteY0" fmla="*/ 0 h 1247775"/>
                                                  <a:gd name="connsiteX1" fmla="*/ 400050 w 790575"/>
                                                  <a:gd name="connsiteY1" fmla="*/ 180975 h 1247775"/>
                                                  <a:gd name="connsiteX2" fmla="*/ 390525 w 790575"/>
                                                  <a:gd name="connsiteY2" fmla="*/ 809625 h 1247775"/>
                                                  <a:gd name="connsiteX3" fmla="*/ 619125 w 790575"/>
                                                  <a:gd name="connsiteY3" fmla="*/ 1000125 h 1247775"/>
                                                  <a:gd name="connsiteX4" fmla="*/ 790575 w 790575"/>
                                                  <a:gd name="connsiteY4" fmla="*/ 1247775 h 124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575" h="1247775">
                                                    <a:moveTo>
                                                      <a:pt x="0" y="0"/>
                                                    </a:moveTo>
                                                    <a:cubicBezTo>
                                                      <a:pt x="167481" y="23019"/>
                                                      <a:pt x="334963" y="46038"/>
                                                      <a:pt x="400050" y="180975"/>
                                                    </a:cubicBezTo>
                                                    <a:cubicBezTo>
                                                      <a:pt x="465137" y="315912"/>
                                                      <a:pt x="354013" y="673100"/>
                                                      <a:pt x="390525" y="809625"/>
                                                    </a:cubicBezTo>
                                                    <a:cubicBezTo>
                                                      <a:pt x="427037" y="946150"/>
                                                      <a:pt x="552450" y="927100"/>
                                                      <a:pt x="619125" y="1000125"/>
                                                    </a:cubicBezTo>
                                                    <a:cubicBezTo>
                                                      <a:pt x="685800" y="1073150"/>
                                                      <a:pt x="738187" y="1160462"/>
                                                      <a:pt x="790575" y="1247775"/>
                                                    </a:cubicBezTo>
                                                  </a:path>
                                                </a:pathLst>
                                              </a:cu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eiryo UI" panose="020B0604030504040204" pitchFamily="50" charset="-128"/>
                                                  <a:ea typeface="Meiryo UI" panose="020B0604030504040204" pitchFamily="50" charset="-128"/>
                                                </a:endParaRPr>
                                              </a:p>
                                            </p:txBody>
                                          </p:sp>
                                        </p:grpSp>
                                        <p:sp>
                                          <p:nvSpPr>
                                            <p:cNvPr id="233" name="フリーフォーム 232"/>
                                            <p:cNvSpPr/>
                                            <p:nvPr/>
                                          </p:nvSpPr>
                                          <p:spPr bwMode="auto">
                                            <a:xfrm>
                                              <a:off x="2985165" y="5025755"/>
                                              <a:ext cx="1981128" cy="1276087"/>
                                            </a:xfrm>
                                            <a:custGeom>
                                              <a:avLst/>
                                              <a:gdLst>
                                                <a:gd name="connsiteX0" fmla="*/ 1981200 w 1981200"/>
                                                <a:gd name="connsiteY0" fmla="*/ 0 h 1276350"/>
                                                <a:gd name="connsiteX1" fmla="*/ 1743075 w 1981200"/>
                                                <a:gd name="connsiteY1" fmla="*/ 161925 h 1276350"/>
                                                <a:gd name="connsiteX2" fmla="*/ 1200150 w 1981200"/>
                                                <a:gd name="connsiteY2" fmla="*/ 400050 h 1276350"/>
                                                <a:gd name="connsiteX3" fmla="*/ 952500 w 1981200"/>
                                                <a:gd name="connsiteY3" fmla="*/ 714375 h 1276350"/>
                                                <a:gd name="connsiteX4" fmla="*/ 180975 w 1981200"/>
                                                <a:gd name="connsiteY4" fmla="*/ 1085850 h 1276350"/>
                                                <a:gd name="connsiteX5" fmla="*/ 0 w 1981200"/>
                                                <a:gd name="connsiteY5" fmla="*/ 1276350 h 127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200" h="1276350">
                                                  <a:moveTo>
                                                    <a:pt x="1981200" y="0"/>
                                                  </a:moveTo>
                                                  <a:cubicBezTo>
                                                    <a:pt x="1927225" y="47625"/>
                                                    <a:pt x="1873250" y="95250"/>
                                                    <a:pt x="1743075" y="161925"/>
                                                  </a:cubicBezTo>
                                                  <a:cubicBezTo>
                                                    <a:pt x="1612900" y="228600"/>
                                                    <a:pt x="1331912" y="307975"/>
                                                    <a:pt x="1200150" y="400050"/>
                                                  </a:cubicBezTo>
                                                  <a:cubicBezTo>
                                                    <a:pt x="1068388" y="492125"/>
                                                    <a:pt x="1122363" y="600075"/>
                                                    <a:pt x="952500" y="714375"/>
                                                  </a:cubicBezTo>
                                                  <a:cubicBezTo>
                                                    <a:pt x="782638" y="828675"/>
                                                    <a:pt x="339725" y="992187"/>
                                                    <a:pt x="180975" y="1085850"/>
                                                  </a:cubicBezTo>
                                                  <a:cubicBezTo>
                                                    <a:pt x="22225" y="1179513"/>
                                                    <a:pt x="11112" y="1227931"/>
                                                    <a:pt x="0" y="1276350"/>
                                                  </a:cubicBezTo>
                                                </a:path>
                                              </a:pathLst>
                                            </a:custGeom>
                                            <a:ln w="63500" cmpd="tri">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latin typeface="Meiryo UI" panose="020B0604030504040204" pitchFamily="50" charset="-128"/>
                                                <a:ea typeface="Meiryo UI" panose="020B0604030504040204" pitchFamily="50" charset="-128"/>
                                              </a:endParaRPr>
                                            </a:p>
                                          </p:txBody>
                                        </p:sp>
                                      </p:grpSp>
                                      <p:sp>
                                        <p:nvSpPr>
                                          <p:cNvPr id="230" name="フリーフォーム 229"/>
                                          <p:cNvSpPr/>
                                          <p:nvPr/>
                                        </p:nvSpPr>
                                        <p:spPr bwMode="auto">
                                          <a:xfrm>
                                            <a:off x="6167988" y="1168927"/>
                                            <a:ext cx="76197" cy="1618916"/>
                                          </a:xfrm>
                                          <a:custGeom>
                                            <a:avLst/>
                                            <a:gdLst>
                                              <a:gd name="connsiteX0" fmla="*/ 0 w 76200"/>
                                              <a:gd name="connsiteY0" fmla="*/ 0 h 1619250"/>
                                              <a:gd name="connsiteX1" fmla="*/ 47625 w 76200"/>
                                              <a:gd name="connsiteY1" fmla="*/ 352425 h 1619250"/>
                                              <a:gd name="connsiteX2" fmla="*/ 38100 w 76200"/>
                                              <a:gd name="connsiteY2" fmla="*/ 1200150 h 1619250"/>
                                              <a:gd name="connsiteX3" fmla="*/ 76200 w 76200"/>
                                              <a:gd name="connsiteY3" fmla="*/ 1619250 h 1619250"/>
                                            </a:gdLst>
                                            <a:ahLst/>
                                            <a:cxnLst>
                                              <a:cxn ang="0">
                                                <a:pos x="connsiteX0" y="connsiteY0"/>
                                              </a:cxn>
                                              <a:cxn ang="0">
                                                <a:pos x="connsiteX1" y="connsiteY1"/>
                                              </a:cxn>
                                              <a:cxn ang="0">
                                                <a:pos x="connsiteX2" y="connsiteY2"/>
                                              </a:cxn>
                                              <a:cxn ang="0">
                                                <a:pos x="connsiteX3" y="connsiteY3"/>
                                              </a:cxn>
                                            </a:cxnLst>
                                            <a:rect l="l" t="t" r="r" b="b"/>
                                            <a:pathLst>
                                              <a:path w="76200" h="1619250">
                                                <a:moveTo>
                                                  <a:pt x="0" y="0"/>
                                                </a:moveTo>
                                                <a:cubicBezTo>
                                                  <a:pt x="20637" y="76200"/>
                                                  <a:pt x="41275" y="152400"/>
                                                  <a:pt x="47625" y="352425"/>
                                                </a:cubicBezTo>
                                                <a:cubicBezTo>
                                                  <a:pt x="53975" y="552450"/>
                                                  <a:pt x="33338" y="989013"/>
                                                  <a:pt x="38100" y="1200150"/>
                                                </a:cubicBezTo>
                                                <a:cubicBezTo>
                                                  <a:pt x="42862" y="1411287"/>
                                                  <a:pt x="59531" y="1515268"/>
                                                  <a:pt x="76200" y="1619250"/>
                                                </a:cubicBez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latin typeface="Meiryo UI" panose="020B0604030504040204" pitchFamily="50" charset="-128"/>
                                              <a:ea typeface="Meiryo UI" panose="020B0604030504040204" pitchFamily="50" charset="-128"/>
                                            </a:endParaRPr>
                                          </a:p>
                                        </p:txBody>
                                      </p:sp>
                                      <p:sp>
                                        <p:nvSpPr>
                                          <p:cNvPr id="231" name="正方形/長方形 230"/>
                                          <p:cNvSpPr/>
                                          <p:nvPr/>
                                        </p:nvSpPr>
                                        <p:spPr bwMode="auto">
                                          <a:xfrm>
                                            <a:off x="5950998" y="2831554"/>
                                            <a:ext cx="778679" cy="31108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FF0000"/>
                                                </a:solidFill>
                                                <a:latin typeface="Meiryo UI" panose="020B0604030504040204" pitchFamily="50" charset="-128"/>
                                                <a:ea typeface="Meiryo UI" panose="020B0604030504040204" pitchFamily="50" charset="-128"/>
                                              </a:rPr>
                                              <a:t>地下鉄</a:t>
                                            </a:r>
                                            <a:endParaRPr lang="en-US" altLang="ja-JP" sz="900" dirty="0">
                                              <a:solidFill>
                                                <a:srgbClr val="FF0000"/>
                                              </a:solidFill>
                                              <a:latin typeface="Meiryo UI" panose="020B0604030504040204" pitchFamily="50" charset="-128"/>
                                              <a:ea typeface="Meiryo UI" panose="020B0604030504040204" pitchFamily="50" charset="-128"/>
                                            </a:endParaRPr>
                                          </a:p>
                                          <a:p>
                                            <a:pPr algn="ctr">
                                              <a:defRPr/>
                                            </a:pPr>
                                            <a:r>
                                              <a:rPr lang="ja-JP" altLang="en-US" sz="900" dirty="0">
                                                <a:solidFill>
                                                  <a:srgbClr val="FF0000"/>
                                                </a:solidFill>
                                                <a:latin typeface="Meiryo UI" panose="020B0604030504040204" pitchFamily="50" charset="-128"/>
                                                <a:ea typeface="Meiryo UI" panose="020B0604030504040204" pitchFamily="50" charset="-128"/>
                                              </a:rPr>
                                              <a:t>御堂筋線</a:t>
                                            </a:r>
                                          </a:p>
                                        </p:txBody>
                                      </p:sp>
                                      <p:sp>
                                        <p:nvSpPr>
                                          <p:cNvPr id="83" name="正方形/長方形 82"/>
                                          <p:cNvSpPr/>
                                          <p:nvPr/>
                                        </p:nvSpPr>
                                        <p:spPr bwMode="auto">
                                          <a:xfrm>
                                            <a:off x="6420273" y="3723326"/>
                                            <a:ext cx="778679" cy="31108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1000" dirty="0">
                                                <a:solidFill>
                                                  <a:srgbClr val="FF0000"/>
                                                </a:solidFill>
                                                <a:latin typeface="Meiryo UI" panose="020B0604030504040204" pitchFamily="50" charset="-128"/>
                                                <a:ea typeface="Meiryo UI" panose="020B0604030504040204" pitchFamily="50" charset="-128"/>
                                              </a:rPr>
                                              <a:t>人口重心</a:t>
                                            </a:r>
                                          </a:p>
                                        </p:txBody>
                                      </p:sp>
                                    </p:grpSp>
                                    <p:sp>
                                      <p:nvSpPr>
                                        <p:cNvPr id="225" name="円/楕円 224"/>
                                        <p:cNvSpPr/>
                                        <p:nvPr/>
                                      </p:nvSpPr>
                                      <p:spPr bwMode="auto">
                                        <a:xfrm>
                                          <a:off x="4527256" y="5420276"/>
                                          <a:ext cx="201389" cy="20135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latin typeface="Meiryo UI" panose="020B0604030504040204" pitchFamily="50" charset="-128"/>
                                            <a:ea typeface="Meiryo UI" panose="020B0604030504040204" pitchFamily="50" charset="-128"/>
                                          </a:endParaRPr>
                                        </a:p>
                                      </p:txBody>
                                    </p:sp>
                                    <p:sp>
                                      <p:nvSpPr>
                                        <p:cNvPr id="226" name="正方形/長方形 225"/>
                                        <p:cNvSpPr/>
                                        <p:nvPr/>
                                      </p:nvSpPr>
                                      <p:spPr bwMode="auto">
                                        <a:xfrm>
                                          <a:off x="5874034" y="2467774"/>
                                          <a:ext cx="931830" cy="21109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淀川区役所</a:t>
                                          </a:r>
                                        </a:p>
                                      </p:txBody>
                                    </p:sp>
                                  </p:grpSp>
                                  <p:sp>
                                    <p:nvSpPr>
                                      <p:cNvPr id="223" name="正方形/長方形 222"/>
                                      <p:cNvSpPr/>
                                      <p:nvPr/>
                                    </p:nvSpPr>
                                    <p:spPr bwMode="auto">
                                      <a:xfrm>
                                        <a:off x="2640691" y="6327237"/>
                                        <a:ext cx="704824" cy="31743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00B050"/>
                                            </a:solidFill>
                                            <a:latin typeface="Meiryo UI" panose="020B0604030504040204" pitchFamily="50" charset="-128"/>
                                            <a:ea typeface="Meiryo UI" panose="020B0604030504040204" pitchFamily="50" charset="-128"/>
                                          </a:rPr>
                                          <a:t>地下鉄</a:t>
                                        </a:r>
                                        <a:endParaRPr lang="en-US" altLang="ja-JP" sz="900" dirty="0">
                                          <a:solidFill>
                                            <a:srgbClr val="00B050"/>
                                          </a:solidFill>
                                          <a:latin typeface="Meiryo UI" panose="020B0604030504040204" pitchFamily="50" charset="-128"/>
                                          <a:ea typeface="Meiryo UI" panose="020B0604030504040204" pitchFamily="50" charset="-128"/>
                                        </a:endParaRPr>
                                      </a:p>
                                      <a:p>
                                        <a:pPr algn="ctr">
                                          <a:defRPr/>
                                        </a:pPr>
                                        <a:r>
                                          <a:rPr lang="ja-JP" altLang="en-US" sz="900" dirty="0">
                                            <a:solidFill>
                                              <a:srgbClr val="00B050"/>
                                            </a:solidFill>
                                            <a:latin typeface="Meiryo UI" panose="020B0604030504040204" pitchFamily="50" charset="-128"/>
                                            <a:ea typeface="Meiryo UI" panose="020B0604030504040204" pitchFamily="50" charset="-128"/>
                                          </a:rPr>
                                          <a:t>中央線</a:t>
                                        </a:r>
                                      </a:p>
                                    </p:txBody>
                                  </p:sp>
                                </p:grpSp>
                                <p:sp>
                                  <p:nvSpPr>
                                    <p:cNvPr id="217" name="正方形/長方形 216"/>
                                    <p:cNvSpPr/>
                                    <p:nvPr/>
                                  </p:nvSpPr>
                                  <p:spPr bwMode="auto">
                                    <a:xfrm>
                                      <a:off x="4401166" y="5655418"/>
                                      <a:ext cx="793721" cy="2190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港区役所</a:t>
                                      </a:r>
                                    </a:p>
                                  </p:txBody>
                                </p:sp>
                                <p:sp>
                                  <p:nvSpPr>
                                    <p:cNvPr id="218" name="円/楕円 217"/>
                                    <p:cNvSpPr>
                                      <a:spLocks noChangeArrowheads="1"/>
                                    </p:cNvSpPr>
                                    <p:nvPr/>
                                  </p:nvSpPr>
                                  <p:spPr bwMode="auto">
                                    <a:xfrm>
                                      <a:off x="5641269" y="2492628"/>
                                      <a:ext cx="201389" cy="201354"/>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sp>
                                  <p:nvSpPr>
                                    <p:cNvPr id="221" name="正方形/長方形 220"/>
                                    <p:cNvSpPr/>
                                    <p:nvPr/>
                                  </p:nvSpPr>
                                  <p:spPr bwMode="gray">
                                    <a:xfrm rot="18458688">
                                      <a:off x="4331845" y="6132086"/>
                                      <a:ext cx="595190" cy="2206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尻無川</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71" name="円/楕円 70"/>
                                    <p:cNvSpPr>
                                      <a:spLocks noChangeArrowheads="1"/>
                                    </p:cNvSpPr>
                                    <p:nvPr/>
                                  </p:nvSpPr>
                                  <p:spPr bwMode="auto">
                                    <a:xfrm>
                                      <a:off x="5646920" y="2745471"/>
                                      <a:ext cx="241666" cy="241625"/>
                                    </a:xfrm>
                                    <a:prstGeom prst="ellipse">
                                      <a:avLst/>
                                    </a:prstGeom>
                                    <a:pattFill prst="smGrid">
                                      <a:fgClr>
                                        <a:schemeClr val="tx1"/>
                                      </a:fgClr>
                                      <a:bgClr>
                                        <a:schemeClr val="bg1"/>
                                      </a:bgClr>
                                    </a:pattFill>
                                    <a:ln w="317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grpSp>
                              <p:sp>
                                <p:nvSpPr>
                                  <p:cNvPr id="210" name="正方形/長方形 209"/>
                                  <p:cNvSpPr/>
                                  <p:nvPr/>
                                </p:nvSpPr>
                                <p:spPr bwMode="gray">
                                  <a:xfrm>
                                    <a:off x="4863588" y="4272367"/>
                                    <a:ext cx="979562" cy="39271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ＪＲ</a:t>
                                    </a:r>
                                    <a:endParaRPr lang="en-US" altLang="ja-JP" sz="900" dirty="0">
                                      <a:solidFill>
                                        <a:schemeClr val="tx1"/>
                                      </a:solidFill>
                                      <a:latin typeface="Meiryo UI" panose="020B0604030504040204" pitchFamily="50" charset="-128"/>
                                      <a:ea typeface="Meiryo UI" panose="020B0604030504040204" pitchFamily="50" charset="-128"/>
                                    </a:endParaRPr>
                                  </a:p>
                                  <a:p>
                                    <a:pPr algn="ctr">
                                      <a:defRPr/>
                                    </a:pPr>
                                    <a:r>
                                      <a:rPr lang="ja-JP" altLang="en-US" sz="900" dirty="0">
                                        <a:solidFill>
                                          <a:schemeClr val="tx1"/>
                                        </a:solidFill>
                                        <a:latin typeface="Meiryo UI" panose="020B0604030504040204" pitchFamily="50" charset="-128"/>
                                        <a:ea typeface="Meiryo UI" panose="020B0604030504040204" pitchFamily="50" charset="-128"/>
                                      </a:rPr>
                                      <a:t>大阪環状線</a:t>
                                    </a:r>
                                  </a:p>
                                </p:txBody>
                              </p:sp>
                            </p:grpSp>
                            <p:sp>
                              <p:nvSpPr>
                                <p:cNvPr id="192" name="正方形/長方形 191"/>
                                <p:cNvSpPr/>
                                <p:nvPr/>
                              </p:nvSpPr>
                              <p:spPr bwMode="gray">
                                <a:xfrm rot="18864271">
                                  <a:off x="3232158" y="4969300"/>
                                  <a:ext cx="973808" cy="20806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ＪＲゆめ咲線</a:t>
                                  </a:r>
                                </a:p>
                              </p:txBody>
                            </p:sp>
                          </p:grpSp>
                          <p:sp>
                            <p:nvSpPr>
                              <p:cNvPr id="190" name="正方形/長方形 189"/>
                              <p:cNvSpPr/>
                              <p:nvPr/>
                            </p:nvSpPr>
                            <p:spPr bwMode="auto">
                              <a:xfrm>
                                <a:off x="3213462" y="4505977"/>
                                <a:ext cx="908733" cy="2190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此花区役所</a:t>
                                </a:r>
                              </a:p>
                            </p:txBody>
                          </p:sp>
                        </p:grpSp>
                        <p:sp>
                          <p:nvSpPr>
                            <p:cNvPr id="123" name="正方形/長方形 122"/>
                            <p:cNvSpPr/>
                            <p:nvPr/>
                          </p:nvSpPr>
                          <p:spPr bwMode="auto">
                            <a:xfrm rot="19738793">
                              <a:off x="3959763" y="3837773"/>
                              <a:ext cx="627974" cy="17300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新淀川</a:t>
                              </a:r>
                              <a:endParaRPr lang="en-US" altLang="ja-JP" sz="900" dirty="0">
                                <a:solidFill>
                                  <a:schemeClr val="tx1"/>
                                </a:solidFill>
                                <a:latin typeface="Meiryo UI" panose="020B0604030504040204" pitchFamily="50" charset="-128"/>
                                <a:ea typeface="Meiryo UI" panose="020B0604030504040204" pitchFamily="50" charset="-128"/>
                              </a:endParaRPr>
                            </a:p>
                          </p:txBody>
                        </p:sp>
                      </p:grpSp>
                      <p:sp>
                        <p:nvSpPr>
                          <p:cNvPr id="120" name="正方形/長方形 119"/>
                          <p:cNvSpPr/>
                          <p:nvPr/>
                        </p:nvSpPr>
                        <p:spPr bwMode="gray">
                          <a:xfrm rot="3103240">
                            <a:off x="4534256" y="3622804"/>
                            <a:ext cx="918617" cy="26510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ＪＲ東西線</a:t>
                            </a:r>
                          </a:p>
                        </p:txBody>
                      </p:sp>
                      <p:sp>
                        <p:nvSpPr>
                          <p:cNvPr id="121" name="正方形/長方形 120"/>
                          <p:cNvSpPr/>
                          <p:nvPr/>
                        </p:nvSpPr>
                        <p:spPr bwMode="gray">
                          <a:xfrm rot="3164541">
                            <a:off x="4997325" y="3275184"/>
                            <a:ext cx="784063" cy="4317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ＪＲ</a:t>
                            </a:r>
                            <a:endParaRPr lang="en-US" altLang="ja-JP" sz="900" dirty="0">
                              <a:solidFill>
                                <a:schemeClr val="tx1"/>
                              </a:solidFill>
                              <a:latin typeface="Meiryo UI" panose="020B0604030504040204" pitchFamily="50" charset="-128"/>
                              <a:ea typeface="Meiryo UI" panose="020B0604030504040204" pitchFamily="50" charset="-128"/>
                            </a:endParaRPr>
                          </a:p>
                          <a:p>
                            <a:pPr algn="ctr">
                              <a:defRPr/>
                            </a:pPr>
                            <a:r>
                              <a:rPr lang="ja-JP" altLang="en-US" sz="900" dirty="0">
                                <a:solidFill>
                                  <a:schemeClr val="tx1"/>
                                </a:solidFill>
                                <a:latin typeface="Meiryo UI" panose="020B0604030504040204" pitchFamily="50" charset="-128"/>
                                <a:ea typeface="Meiryo UI" panose="020B0604030504040204" pitchFamily="50" charset="-128"/>
                              </a:rPr>
                              <a:t>神戸線</a:t>
                            </a:r>
                            <a:endParaRPr lang="en-US" altLang="ja-JP" sz="900" dirty="0">
                              <a:solidFill>
                                <a:schemeClr val="tx1"/>
                              </a:solidFill>
                              <a:latin typeface="Meiryo UI" panose="020B0604030504040204" pitchFamily="50" charset="-128"/>
                              <a:ea typeface="Meiryo UI" panose="020B0604030504040204" pitchFamily="50" charset="-128"/>
                            </a:endParaRPr>
                          </a:p>
                          <a:p>
                            <a:pPr algn="ctr">
                              <a:defRPr/>
                            </a:pPr>
                            <a:r>
                              <a:rPr lang="ja-JP" altLang="en-US" sz="900" dirty="0">
                                <a:solidFill>
                                  <a:schemeClr val="tx1"/>
                                </a:solidFill>
                                <a:latin typeface="Meiryo UI" panose="020B0604030504040204" pitchFamily="50" charset="-128"/>
                                <a:ea typeface="Meiryo UI" panose="020B0604030504040204" pitchFamily="50" charset="-128"/>
                              </a:rPr>
                              <a:t>・宝塚線</a:t>
                            </a:r>
                            <a:endParaRPr lang="en-US" altLang="ja-JP" sz="900" dirty="0">
                              <a:solidFill>
                                <a:schemeClr val="tx1"/>
                              </a:solidFill>
                              <a:latin typeface="Meiryo UI" panose="020B0604030504040204" pitchFamily="50" charset="-128"/>
                              <a:ea typeface="Meiryo UI" panose="020B0604030504040204" pitchFamily="50" charset="-128"/>
                            </a:endParaRPr>
                          </a:p>
                        </p:txBody>
                      </p:sp>
                    </p:grpSp>
                    <p:sp>
                      <p:nvSpPr>
                        <p:cNvPr id="117" name="円/楕円 116"/>
                        <p:cNvSpPr/>
                        <p:nvPr/>
                      </p:nvSpPr>
                      <p:spPr bwMode="auto">
                        <a:xfrm>
                          <a:off x="4426562" y="2924339"/>
                          <a:ext cx="201389" cy="20135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latin typeface="Meiryo UI" panose="020B0604030504040204" pitchFamily="50" charset="-128"/>
                            <a:ea typeface="Meiryo UI" panose="020B0604030504040204" pitchFamily="50" charset="-128"/>
                          </a:endParaRPr>
                        </a:p>
                      </p:txBody>
                    </p:sp>
                    <p:sp>
                      <p:nvSpPr>
                        <p:cNvPr id="118" name="正方形/長方形 117"/>
                        <p:cNvSpPr/>
                        <p:nvPr/>
                      </p:nvSpPr>
                      <p:spPr bwMode="auto">
                        <a:xfrm>
                          <a:off x="3738946" y="3160080"/>
                          <a:ext cx="1025488" cy="21585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西淀川区役所</a:t>
                          </a:r>
                        </a:p>
                      </p:txBody>
                    </p:sp>
                  </p:grpSp>
                  <p:sp>
                    <p:nvSpPr>
                      <p:cNvPr id="114" name="正方形/長方形 113"/>
                      <p:cNvSpPr/>
                      <p:nvPr/>
                    </p:nvSpPr>
                    <p:spPr bwMode="gray">
                      <a:xfrm>
                        <a:off x="3379454" y="2588765"/>
                        <a:ext cx="661963" cy="26347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阪神</a:t>
                        </a:r>
                        <a:endParaRPr lang="en-US" altLang="ja-JP" sz="900" dirty="0">
                          <a:solidFill>
                            <a:schemeClr val="tx1"/>
                          </a:solidFill>
                          <a:latin typeface="Meiryo UI" panose="020B0604030504040204" pitchFamily="50" charset="-128"/>
                          <a:ea typeface="Meiryo UI" panose="020B0604030504040204" pitchFamily="50" charset="-128"/>
                        </a:endParaRPr>
                      </a:p>
                      <a:p>
                        <a:pPr algn="ctr">
                          <a:defRPr/>
                        </a:pPr>
                        <a:r>
                          <a:rPr lang="ja-JP" altLang="en-US" sz="900" dirty="0">
                            <a:solidFill>
                              <a:schemeClr val="tx1"/>
                            </a:solidFill>
                            <a:latin typeface="Meiryo UI" panose="020B0604030504040204" pitchFamily="50" charset="-128"/>
                            <a:ea typeface="Meiryo UI" panose="020B0604030504040204" pitchFamily="50" charset="-128"/>
                          </a:rPr>
                          <a:t>本線</a:t>
                        </a:r>
                      </a:p>
                    </p:txBody>
                  </p:sp>
                  <p:sp>
                    <p:nvSpPr>
                      <p:cNvPr id="115" name="正方形/長方形 114"/>
                      <p:cNvSpPr/>
                      <p:nvPr/>
                    </p:nvSpPr>
                    <p:spPr bwMode="gray">
                      <a:xfrm>
                        <a:off x="2846221" y="2747933"/>
                        <a:ext cx="744510" cy="26347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阪神</a:t>
                        </a:r>
                        <a:endParaRPr lang="en-US" altLang="ja-JP" sz="900" dirty="0">
                          <a:solidFill>
                            <a:schemeClr val="tx1"/>
                          </a:solidFill>
                          <a:latin typeface="Meiryo UI" panose="020B0604030504040204" pitchFamily="50" charset="-128"/>
                          <a:ea typeface="Meiryo UI" panose="020B0604030504040204" pitchFamily="50" charset="-128"/>
                        </a:endParaRPr>
                      </a:p>
                      <a:p>
                        <a:pPr algn="ctr">
                          <a:defRPr/>
                        </a:pPr>
                        <a:r>
                          <a:rPr lang="ja-JP" altLang="en-US" sz="900" dirty="0">
                            <a:solidFill>
                              <a:schemeClr val="tx1"/>
                            </a:solidFill>
                            <a:latin typeface="Meiryo UI" panose="020B0604030504040204" pitchFamily="50" charset="-128"/>
                            <a:ea typeface="Meiryo UI" panose="020B0604030504040204" pitchFamily="50" charset="-128"/>
                          </a:rPr>
                          <a:t>なんば線</a:t>
                        </a:r>
                      </a:p>
                    </p:txBody>
                  </p:sp>
                </p:grpSp>
                <p:sp>
                  <p:nvSpPr>
                    <p:cNvPr id="107" name="正方形/長方形 106"/>
                    <p:cNvSpPr/>
                    <p:nvPr/>
                  </p:nvSpPr>
                  <p:spPr bwMode="auto">
                    <a:xfrm>
                      <a:off x="5058318" y="1438162"/>
                      <a:ext cx="589359" cy="20792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阪急</a:t>
                      </a:r>
                      <a:endParaRPr lang="en-US" altLang="ja-JP" sz="900" dirty="0">
                        <a:solidFill>
                          <a:schemeClr val="tx1"/>
                        </a:solidFill>
                        <a:latin typeface="Meiryo UI" panose="020B0604030504040204" pitchFamily="50" charset="-128"/>
                        <a:ea typeface="Meiryo UI" panose="020B0604030504040204" pitchFamily="50" charset="-128"/>
                      </a:endParaRPr>
                    </a:p>
                    <a:p>
                      <a:pPr algn="ctr">
                        <a:defRPr/>
                      </a:pPr>
                      <a:r>
                        <a:rPr lang="ja-JP" altLang="en-US" sz="900" dirty="0">
                          <a:solidFill>
                            <a:schemeClr val="tx1"/>
                          </a:solidFill>
                          <a:latin typeface="Meiryo UI" panose="020B0604030504040204" pitchFamily="50" charset="-128"/>
                          <a:ea typeface="Meiryo UI" panose="020B0604030504040204" pitchFamily="50" charset="-128"/>
                        </a:rPr>
                        <a:t>宝塚線</a:t>
                      </a:r>
                    </a:p>
                  </p:txBody>
                </p:sp>
                <p:sp>
                  <p:nvSpPr>
                    <p:cNvPr id="108" name="正方形/長方形 107"/>
                    <p:cNvSpPr/>
                    <p:nvPr/>
                  </p:nvSpPr>
                  <p:spPr bwMode="auto">
                    <a:xfrm>
                      <a:off x="4530147" y="1724642"/>
                      <a:ext cx="700063" cy="20950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阪急</a:t>
                      </a:r>
                      <a:endParaRPr lang="en-US" altLang="ja-JP" sz="900" dirty="0">
                        <a:solidFill>
                          <a:schemeClr val="tx1"/>
                        </a:solidFill>
                        <a:latin typeface="Meiryo UI" panose="020B0604030504040204" pitchFamily="50" charset="-128"/>
                        <a:ea typeface="Meiryo UI" panose="020B0604030504040204" pitchFamily="50" charset="-128"/>
                      </a:endParaRPr>
                    </a:p>
                    <a:p>
                      <a:pPr algn="ctr">
                        <a:defRPr/>
                      </a:pPr>
                      <a:r>
                        <a:rPr lang="ja-JP" altLang="en-US" sz="900" dirty="0">
                          <a:solidFill>
                            <a:schemeClr val="tx1"/>
                          </a:solidFill>
                          <a:latin typeface="Meiryo UI" panose="020B0604030504040204" pitchFamily="50" charset="-128"/>
                          <a:ea typeface="Meiryo UI" panose="020B0604030504040204" pitchFamily="50" charset="-128"/>
                        </a:rPr>
                        <a:t>神戸線</a:t>
                      </a:r>
                    </a:p>
                  </p:txBody>
                </p:sp>
                <p:sp>
                  <p:nvSpPr>
                    <p:cNvPr id="109" name="正方形/長方形 108"/>
                    <p:cNvSpPr/>
                    <p:nvPr/>
                  </p:nvSpPr>
                  <p:spPr bwMode="auto">
                    <a:xfrm>
                      <a:off x="6221464" y="1059203"/>
                      <a:ext cx="630214" cy="2523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ＪＲ</a:t>
                      </a:r>
                      <a:endParaRPr lang="en-US" altLang="ja-JP" sz="900" dirty="0">
                        <a:solidFill>
                          <a:schemeClr val="tx1"/>
                        </a:solidFill>
                        <a:latin typeface="Meiryo UI" panose="020B0604030504040204" pitchFamily="50" charset="-128"/>
                        <a:ea typeface="Meiryo UI" panose="020B0604030504040204" pitchFamily="50" charset="-128"/>
                      </a:endParaRPr>
                    </a:p>
                    <a:p>
                      <a:pPr algn="ctr">
                        <a:defRPr/>
                      </a:pPr>
                      <a:r>
                        <a:rPr lang="ja-JP" altLang="en-US" sz="900" dirty="0">
                          <a:solidFill>
                            <a:schemeClr val="tx1"/>
                          </a:solidFill>
                          <a:latin typeface="Meiryo UI" panose="020B0604030504040204" pitchFamily="50" charset="-128"/>
                          <a:ea typeface="Meiryo UI" panose="020B0604030504040204" pitchFamily="50" charset="-128"/>
                        </a:rPr>
                        <a:t>京都線</a:t>
                      </a:r>
                    </a:p>
                  </p:txBody>
                </p:sp>
              </p:grpSp>
              <p:sp>
                <p:nvSpPr>
                  <p:cNvPr id="96" name="正方形/長方形 95"/>
                  <p:cNvSpPr/>
                  <p:nvPr/>
                </p:nvSpPr>
                <p:spPr bwMode="auto">
                  <a:xfrm>
                    <a:off x="7277813" y="272174"/>
                    <a:ext cx="823882" cy="2856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阪急</a:t>
                    </a:r>
                    <a:endParaRPr lang="en-US" altLang="ja-JP" sz="900" dirty="0">
                      <a:solidFill>
                        <a:schemeClr val="tx1"/>
                      </a:solidFill>
                      <a:latin typeface="Meiryo UI" panose="020B0604030504040204" pitchFamily="50" charset="-128"/>
                      <a:ea typeface="Meiryo UI" panose="020B0604030504040204" pitchFamily="50" charset="-128"/>
                    </a:endParaRPr>
                  </a:p>
                  <a:p>
                    <a:pPr algn="ctr">
                      <a:defRPr/>
                    </a:pPr>
                    <a:r>
                      <a:rPr lang="ja-JP" altLang="en-US" sz="900" dirty="0">
                        <a:solidFill>
                          <a:schemeClr val="tx1"/>
                        </a:solidFill>
                        <a:latin typeface="Meiryo UI" panose="020B0604030504040204" pitchFamily="50" charset="-128"/>
                        <a:ea typeface="Meiryo UI" panose="020B0604030504040204" pitchFamily="50" charset="-128"/>
                      </a:rPr>
                      <a:t>京都線</a:t>
                    </a:r>
                  </a:p>
                </p:txBody>
              </p:sp>
              <p:sp>
                <p:nvSpPr>
                  <p:cNvPr id="97" name="正方形/長方形 96"/>
                  <p:cNvSpPr/>
                  <p:nvPr/>
                </p:nvSpPr>
                <p:spPr bwMode="auto">
                  <a:xfrm>
                    <a:off x="6508975" y="846523"/>
                    <a:ext cx="907900" cy="26664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阪急</a:t>
                    </a:r>
                    <a:endParaRPr lang="en-US" altLang="ja-JP" sz="900" dirty="0">
                      <a:solidFill>
                        <a:schemeClr val="tx1"/>
                      </a:solidFill>
                      <a:latin typeface="Meiryo UI" panose="020B0604030504040204" pitchFamily="50" charset="-128"/>
                      <a:ea typeface="Meiryo UI" panose="020B0604030504040204" pitchFamily="50" charset="-128"/>
                    </a:endParaRPr>
                  </a:p>
                  <a:p>
                    <a:pPr algn="ctr">
                      <a:defRPr/>
                    </a:pPr>
                    <a:r>
                      <a:rPr lang="ja-JP" altLang="en-US" sz="900" dirty="0">
                        <a:solidFill>
                          <a:schemeClr val="tx1"/>
                        </a:solidFill>
                        <a:latin typeface="Meiryo UI" panose="020B0604030504040204" pitchFamily="50" charset="-128"/>
                        <a:ea typeface="Meiryo UI" panose="020B0604030504040204" pitchFamily="50" charset="-128"/>
                      </a:rPr>
                      <a:t>千里線</a:t>
                    </a:r>
                  </a:p>
                </p:txBody>
              </p:sp>
              <p:sp>
                <p:nvSpPr>
                  <p:cNvPr id="98" name="正方形/長方形 97"/>
                  <p:cNvSpPr/>
                  <p:nvPr/>
                </p:nvSpPr>
                <p:spPr bwMode="auto">
                  <a:xfrm>
                    <a:off x="5493841" y="913010"/>
                    <a:ext cx="634977" cy="1634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神崎川</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95" name="正方形/長方形 94"/>
                  <p:cNvSpPr/>
                  <p:nvPr/>
                </p:nvSpPr>
                <p:spPr bwMode="auto">
                  <a:xfrm rot="20252944">
                    <a:off x="2420201" y="3376541"/>
                    <a:ext cx="634977" cy="1634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latin typeface="Meiryo UI" panose="020B0604030504040204" pitchFamily="50" charset="-128"/>
                        <a:ea typeface="Meiryo UI" panose="020B0604030504040204" pitchFamily="50" charset="-128"/>
                      </a:rPr>
                      <a:t>中島川</a:t>
                    </a:r>
                    <a:endParaRPr lang="en-US" altLang="ja-JP" sz="900" dirty="0">
                      <a:solidFill>
                        <a:schemeClr val="tx1"/>
                      </a:solidFill>
                      <a:latin typeface="Meiryo UI" panose="020B0604030504040204" pitchFamily="50" charset="-128"/>
                      <a:ea typeface="Meiryo UI" panose="020B0604030504040204" pitchFamily="50" charset="-128"/>
                    </a:endParaRPr>
                  </a:p>
                </p:txBody>
              </p:sp>
            </p:grpSp>
            <p:sp>
              <p:nvSpPr>
                <p:cNvPr id="93" name="円/楕円 92"/>
                <p:cNvSpPr/>
                <p:nvPr/>
              </p:nvSpPr>
              <p:spPr bwMode="auto">
                <a:xfrm>
                  <a:off x="7282675" y="1488509"/>
                  <a:ext cx="201389" cy="20135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latin typeface="Meiryo UI" panose="020B0604030504040204" pitchFamily="50" charset="-128"/>
                    <a:ea typeface="Meiryo UI" panose="020B0604030504040204" pitchFamily="50" charset="-128"/>
                  </a:endParaRPr>
                </a:p>
              </p:txBody>
            </p:sp>
            <p:sp>
              <p:nvSpPr>
                <p:cNvPr id="94" name="正方形/長方形 93"/>
                <p:cNvSpPr/>
                <p:nvPr/>
              </p:nvSpPr>
              <p:spPr bwMode="auto">
                <a:xfrm>
                  <a:off x="7520576" y="1415112"/>
                  <a:ext cx="1036599" cy="21268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東淀川区役所</a:t>
                  </a:r>
                </a:p>
              </p:txBody>
            </p:sp>
          </p:grpSp>
          <p:sp>
            <p:nvSpPr>
              <p:cNvPr id="87" name="正方形/長方形 86"/>
              <p:cNvSpPr/>
              <p:nvPr/>
            </p:nvSpPr>
            <p:spPr bwMode="auto">
              <a:xfrm>
                <a:off x="8218964" y="567389"/>
                <a:ext cx="656179" cy="20950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新幹線</a:t>
                </a:r>
              </a:p>
            </p:txBody>
          </p:sp>
          <p:sp>
            <p:nvSpPr>
              <p:cNvPr id="88" name="正方形/長方形 87"/>
              <p:cNvSpPr/>
              <p:nvPr/>
            </p:nvSpPr>
            <p:spPr bwMode="gray">
              <a:xfrm rot="18266984">
                <a:off x="8506335" y="1216525"/>
                <a:ext cx="530115" cy="19684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淀川</a:t>
                </a:r>
                <a:endParaRPr lang="en-US" altLang="ja-JP" sz="900" dirty="0">
                  <a:solidFill>
                    <a:schemeClr val="tx1"/>
                  </a:solidFill>
                  <a:latin typeface="Meiryo UI" panose="020B0604030504040204" pitchFamily="50" charset="-128"/>
                  <a:ea typeface="Meiryo UI" panose="020B0604030504040204" pitchFamily="50" charset="-128"/>
                </a:endParaRPr>
              </a:p>
            </p:txBody>
          </p:sp>
        </p:grpSp>
        <p:sp>
          <p:nvSpPr>
            <p:cNvPr id="81" name="正方形/長方形 80"/>
            <p:cNvSpPr/>
            <p:nvPr/>
          </p:nvSpPr>
          <p:spPr bwMode="auto">
            <a:xfrm>
              <a:off x="8275011" y="1756181"/>
              <a:ext cx="758224" cy="31743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FFC000"/>
                  </a:solidFill>
                  <a:latin typeface="Meiryo UI" panose="020B0604030504040204" pitchFamily="50" charset="-128"/>
                  <a:ea typeface="Meiryo UI" panose="020B0604030504040204" pitchFamily="50" charset="-128"/>
                </a:rPr>
                <a:t>地下鉄</a:t>
              </a:r>
              <a:endParaRPr lang="en-US" altLang="ja-JP" sz="900" dirty="0">
                <a:solidFill>
                  <a:srgbClr val="FFC000"/>
                </a:solidFill>
                <a:latin typeface="Meiryo UI" panose="020B0604030504040204" pitchFamily="50" charset="-128"/>
                <a:ea typeface="Meiryo UI" panose="020B0604030504040204" pitchFamily="50" charset="-128"/>
              </a:endParaRPr>
            </a:p>
            <a:p>
              <a:pPr algn="ctr">
                <a:defRPr/>
              </a:pPr>
              <a:r>
                <a:rPr lang="ja-JP" altLang="en-US" sz="900" dirty="0">
                  <a:solidFill>
                    <a:srgbClr val="FFC000"/>
                  </a:solidFill>
                  <a:latin typeface="Meiryo UI" panose="020B0604030504040204" pitchFamily="50" charset="-128"/>
                  <a:ea typeface="Meiryo UI" panose="020B0604030504040204" pitchFamily="50" charset="-128"/>
                </a:rPr>
                <a:t>今里筋線</a:t>
              </a:r>
            </a:p>
          </p:txBody>
        </p:sp>
      </p:grpSp>
      <p:sp>
        <p:nvSpPr>
          <p:cNvPr id="255" name="円/楕円 254"/>
          <p:cNvSpPr>
            <a:spLocks noChangeAspect="1" noChangeArrowheads="1"/>
          </p:cNvSpPr>
          <p:nvPr/>
        </p:nvSpPr>
        <p:spPr bwMode="auto">
          <a:xfrm>
            <a:off x="4279254" y="4656433"/>
            <a:ext cx="180000" cy="180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sp>
        <p:nvSpPr>
          <p:cNvPr id="256" name="正方形/長方形 255"/>
          <p:cNvSpPr/>
          <p:nvPr/>
        </p:nvSpPr>
        <p:spPr bwMode="gray">
          <a:xfrm rot="18575609">
            <a:off x="3498348" y="5379305"/>
            <a:ext cx="1126099" cy="27700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rPr>
              <a:t>旧淀川（安治川）</a:t>
            </a:r>
            <a:endParaRPr lang="en-US" altLang="ja-JP" sz="900" dirty="0">
              <a:solidFill>
                <a:schemeClr val="tx1"/>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nvPr>
        </p:nvGraphicFramePr>
        <p:xfrm>
          <a:off x="243364" y="3376702"/>
          <a:ext cx="2088000" cy="1512000"/>
        </p:xfrm>
        <a:graphic>
          <a:graphicData uri="http://schemas.openxmlformats.org/drawingml/2006/table">
            <a:tbl>
              <a:tblPr firstRow="1" bandRow="1">
                <a:effectLst/>
                <a:tableStyleId>{5C22544A-7EE6-4342-B048-85BDC9FD1C3A}</a:tableStyleId>
              </a:tblPr>
              <a:tblGrid>
                <a:gridCol w="1044000"/>
                <a:gridCol w="1044000"/>
              </a:tblGrid>
              <a:tr h="218598">
                <a:tc gridSpan="2">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此花区役所（</a:t>
                      </a:r>
                      <a:r>
                        <a:rPr kumimoji="1" lang="en-US" altLang="ja-JP" sz="1000" b="1" dirty="0" smtClean="0">
                          <a:solidFill>
                            <a:sysClr val="windowText" lastClr="000000"/>
                          </a:solidFill>
                          <a:latin typeface="Meiryo UI" panose="020B0604030504040204" pitchFamily="50" charset="-128"/>
                          <a:ea typeface="Meiryo UI" panose="020B0604030504040204" pitchFamily="50" charset="-128"/>
                        </a:rPr>
                        <a:t>8.4</a:t>
                      </a: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点）</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ctr" rtl="0" eaLnBrk="1" fontAlgn="ctr" latinLnBrk="0" hangingPunct="1">
                        <a:spcBef>
                          <a:spcPts val="0"/>
                        </a:spcBef>
                        <a:spcAft>
                          <a:spcPts val="0"/>
                        </a:spcAft>
                      </a:pPr>
                      <a:endParaRPr lang="ja-JP" altLang="en-US" sz="1000" b="0" i="0" u="none" strike="noStrike" dirty="0">
                        <a:effectLst/>
                        <a:latin typeface="Arial" panose="020B0604020202020204" pitchFamily="34" charset="0"/>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①人口重心</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からの距離</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rtl="0" eaLnBrk="1" fontAlgn="ctr" latinLnBrk="0" hangingPunct="1">
                        <a:spcBef>
                          <a:spcPts val="0"/>
                        </a:spcBef>
                        <a:spcAft>
                          <a:spcPts val="0"/>
                        </a:spcAft>
                      </a:pPr>
                      <a:r>
                        <a:rPr kumimoji="1" lang="en-US" altLang="ja-JP" sz="1000" b="0" i="0" u="none" strike="noStrike" kern="1200" dirty="0">
                          <a:solidFill>
                            <a:srgbClr val="000000"/>
                          </a:solidFill>
                          <a:effectLst/>
                          <a:latin typeface="Meiryo UI" panose="020B0604030504040204" pitchFamily="50" charset="-128"/>
                          <a:ea typeface="Meiryo UI" panose="020B0604030504040204" pitchFamily="50" charset="-128"/>
                        </a:rPr>
                        <a:t>2.0</a:t>
                      </a:r>
                      <a:r>
                        <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rPr>
                        <a:t>点</a:t>
                      </a:r>
                      <a:endParaRPr lang="ja-JP" altLang="en-US" sz="1000" b="0" i="0" u="none" strike="noStrike" dirty="0">
                        <a:effectLst/>
                        <a:latin typeface="Arial" panose="020B0604020202020204" pitchFamily="34" charset="0"/>
                      </a:endParaRPr>
                    </a:p>
                    <a:p>
                      <a:pPr marL="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rPr>
                        <a:t>（</a:t>
                      </a:r>
                      <a:r>
                        <a:rPr kumimoji="1" lang="en-US" altLang="ja-JP" sz="1000" b="0" i="0" u="none" strike="noStrike" kern="1200" dirty="0">
                          <a:solidFill>
                            <a:srgbClr val="000000"/>
                          </a:solidFill>
                          <a:effectLst/>
                          <a:latin typeface="Meiryo UI" panose="020B0604030504040204" pitchFamily="50" charset="-128"/>
                          <a:ea typeface="Meiryo UI" panose="020B0604030504040204" pitchFamily="50" charset="-128"/>
                        </a:rPr>
                        <a:t>4.8</a:t>
                      </a:r>
                      <a:r>
                        <a:rPr kumimoji="1" lang="ja-JP" altLang="en-US" sz="1000" b="0" i="0" u="none" strike="noStrike" kern="1200" dirty="0">
                          <a:solidFill>
                            <a:srgbClr val="000000"/>
                          </a:solidFill>
                          <a:effectLst/>
                          <a:latin typeface="Meiryo UI" panose="020B0604030504040204" pitchFamily="50" charset="-128"/>
                          <a:ea typeface="Meiryo UI" panose="020B0604030504040204" pitchFamily="50" charset="-128"/>
                        </a:rPr>
                        <a:t>㎞）</a:t>
                      </a:r>
                      <a:endParaRPr lang="ja-JP" altLang="en-US" sz="1000" b="0" i="0" u="none" strike="noStrike" dirty="0">
                        <a:effectLst/>
                        <a:latin typeface="Arial" panose="020B0604020202020204" pitchFamily="34" charset="0"/>
                      </a:endParaRPr>
                    </a:p>
                  </a:txBody>
                  <a:tcPr marL="56642" marR="56642" marT="28321" marB="283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3737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②現区役所間</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公共交通利用</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所要時間</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5.0</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（平均</a:t>
                      </a:r>
                      <a:r>
                        <a:rPr kumimoji="1" lang="en-US" altLang="ja-JP" sz="1000" b="0" dirty="0" smtClean="0">
                          <a:solidFill>
                            <a:schemeClr val="tx1"/>
                          </a:solidFill>
                          <a:latin typeface="Meiryo UI" panose="020B0604030504040204" pitchFamily="50" charset="-128"/>
                          <a:ea typeface="Meiryo UI" panose="020B0604030504040204" pitchFamily="50" charset="-128"/>
                        </a:rPr>
                        <a:t>29.5</a:t>
                      </a:r>
                      <a:r>
                        <a:rPr kumimoji="1" lang="ja-JP" altLang="en-US" sz="1000" b="0" dirty="0" smtClean="0">
                          <a:solidFill>
                            <a:schemeClr val="tx1"/>
                          </a:solidFill>
                          <a:latin typeface="Meiryo UI" panose="020B0604030504040204" pitchFamily="50" charset="-128"/>
                          <a:ea typeface="Meiryo UI" panose="020B0604030504040204" pitchFamily="50" charset="-128"/>
                        </a:rPr>
                        <a:t>分）</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③他地域からの</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来訪者数</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1.4</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47,673</a:t>
                      </a:r>
                      <a:r>
                        <a:rPr kumimoji="1" lang="ja-JP" altLang="en-US" sz="1000" b="0" dirty="0" smtClean="0">
                          <a:solidFill>
                            <a:schemeClr val="tx1"/>
                          </a:solidFill>
                          <a:latin typeface="Meiryo UI" panose="020B0604030504040204" pitchFamily="50" charset="-128"/>
                          <a:ea typeface="Meiryo UI" panose="020B0604030504040204" pitchFamily="50" charset="-128"/>
                        </a:rPr>
                        <a:t>人）</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259" name="表 258"/>
          <p:cNvGraphicFramePr>
            <a:graphicFrameLocks noGrp="1"/>
          </p:cNvGraphicFramePr>
          <p:nvPr>
            <p:extLst/>
          </p:nvPr>
        </p:nvGraphicFramePr>
        <p:xfrm>
          <a:off x="7401272" y="2637080"/>
          <a:ext cx="2088000" cy="1512000"/>
        </p:xfrm>
        <a:graphic>
          <a:graphicData uri="http://schemas.openxmlformats.org/drawingml/2006/table">
            <a:tbl>
              <a:tblPr firstRow="1" bandRow="1">
                <a:effectLst/>
                <a:tableStyleId>{5C22544A-7EE6-4342-B048-85BDC9FD1C3A}</a:tableStyleId>
              </a:tblPr>
              <a:tblGrid>
                <a:gridCol w="1044000"/>
                <a:gridCol w="1044000"/>
              </a:tblGrid>
              <a:tr h="218598">
                <a:tc gridSpan="2">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東淀川区役所（</a:t>
                      </a:r>
                      <a:r>
                        <a:rPr kumimoji="1" lang="en-US" altLang="ja-JP" sz="1000" b="1" dirty="0" smtClean="0">
                          <a:solidFill>
                            <a:sysClr val="windowText" lastClr="000000"/>
                          </a:solidFill>
                          <a:latin typeface="Meiryo UI" panose="020B0604030504040204" pitchFamily="50" charset="-128"/>
                          <a:ea typeface="Meiryo UI" panose="020B0604030504040204" pitchFamily="50" charset="-128"/>
                        </a:rPr>
                        <a:t>7.4</a:t>
                      </a: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点）</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rtl="0" eaLnBrk="1" fontAlgn="ctr" latinLnBrk="0" hangingPunct="1">
                        <a:spcBef>
                          <a:spcPts val="0"/>
                        </a:spcBef>
                        <a:spcAft>
                          <a:spcPts val="0"/>
                        </a:spcAft>
                      </a:pPr>
                      <a:endParaRPr lang="ja-JP" altLang="en-US" sz="1000" b="0" i="0" u="none" strike="noStrike" dirty="0">
                        <a:effectLst/>
                        <a:latin typeface="Arial" panose="020B0604020202020204" pitchFamily="34" charset="0"/>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①人口重心</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からの距離</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2.0</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4.9</a:t>
                      </a: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737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②現区役所間</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公共交通利用</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所要時間</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3.7</a:t>
                      </a:r>
                      <a:r>
                        <a:rPr kumimoji="1" lang="ja-JP" altLang="en-US" sz="1050" b="0" dirty="0" smtClean="0">
                          <a:solidFill>
                            <a:schemeClr val="tx1"/>
                          </a:solidFill>
                          <a:latin typeface="Meiryo UI" panose="020B0604030504040204" pitchFamily="50" charset="-128"/>
                          <a:ea typeface="Meiryo UI" panose="020B0604030504040204" pitchFamily="50" charset="-128"/>
                        </a:rPr>
                        <a:t>点</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（平均</a:t>
                      </a:r>
                      <a:r>
                        <a:rPr kumimoji="1" lang="en-US" altLang="ja-JP" sz="1000" b="0" dirty="0" smtClean="0">
                          <a:solidFill>
                            <a:schemeClr val="tx1"/>
                          </a:solidFill>
                          <a:latin typeface="Meiryo UI" panose="020B0604030504040204" pitchFamily="50" charset="-128"/>
                          <a:ea typeface="Meiryo UI" panose="020B0604030504040204" pitchFamily="50" charset="-128"/>
                        </a:rPr>
                        <a:t>34.9</a:t>
                      </a:r>
                      <a:r>
                        <a:rPr kumimoji="1" lang="ja-JP" altLang="en-US" sz="1000" b="0" dirty="0" smtClean="0">
                          <a:solidFill>
                            <a:schemeClr val="tx1"/>
                          </a:solidFill>
                          <a:latin typeface="Meiryo UI" panose="020B0604030504040204" pitchFamily="50" charset="-128"/>
                          <a:ea typeface="Meiryo UI" panose="020B0604030504040204" pitchFamily="50" charset="-128"/>
                        </a:rPr>
                        <a:t>分）</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③他地域からの</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来訪者数</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1.7</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55,080</a:t>
                      </a:r>
                      <a:r>
                        <a:rPr kumimoji="1" lang="ja-JP" altLang="en-US" sz="1000" b="0" dirty="0" smtClean="0">
                          <a:solidFill>
                            <a:schemeClr val="tx1"/>
                          </a:solidFill>
                          <a:latin typeface="Meiryo UI" panose="020B0604030504040204" pitchFamily="50" charset="-128"/>
                          <a:ea typeface="Meiryo UI" panose="020B0604030504040204" pitchFamily="50" charset="-128"/>
                        </a:rPr>
                        <a:t>人）</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60" name="表 259"/>
          <p:cNvGraphicFramePr>
            <a:graphicFrameLocks noGrp="1"/>
          </p:cNvGraphicFramePr>
          <p:nvPr>
            <p:extLst/>
          </p:nvPr>
        </p:nvGraphicFramePr>
        <p:xfrm>
          <a:off x="2950732" y="497229"/>
          <a:ext cx="2088000" cy="1512000"/>
        </p:xfrm>
        <a:graphic>
          <a:graphicData uri="http://schemas.openxmlformats.org/drawingml/2006/table">
            <a:tbl>
              <a:tblPr firstRow="1" bandRow="1">
                <a:effectLst/>
                <a:tableStyleId>{5C22544A-7EE6-4342-B048-85BDC9FD1C3A}</a:tableStyleId>
              </a:tblPr>
              <a:tblGrid>
                <a:gridCol w="1044000"/>
                <a:gridCol w="1044000"/>
              </a:tblGrid>
              <a:tr h="218598">
                <a:tc gridSpan="2">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淀川区役所（</a:t>
                      </a:r>
                      <a:r>
                        <a:rPr kumimoji="1" lang="en-US" altLang="ja-JP" sz="1000" b="1" dirty="0" smtClean="0">
                          <a:solidFill>
                            <a:sysClr val="windowText" lastClr="000000"/>
                          </a:solidFill>
                          <a:latin typeface="Meiryo UI" panose="020B0604030504040204" pitchFamily="50" charset="-128"/>
                          <a:ea typeface="Meiryo UI" panose="020B0604030504040204" pitchFamily="50" charset="-128"/>
                        </a:rPr>
                        <a:t>13.8</a:t>
                      </a: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点）</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rtl="0" eaLnBrk="1" fontAlgn="ctr" latinLnBrk="0" hangingPunct="1">
                        <a:spcBef>
                          <a:spcPts val="0"/>
                        </a:spcBef>
                        <a:spcAft>
                          <a:spcPts val="0"/>
                        </a:spcAft>
                      </a:pPr>
                      <a:endParaRPr lang="ja-JP" altLang="en-US" sz="1000" b="0" i="0" u="none" strike="noStrike" dirty="0">
                        <a:effectLst/>
                        <a:latin typeface="Arial" panose="020B0604020202020204" pitchFamily="34" charset="0"/>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①人口重心</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からの距離</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5.0</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0.5</a:t>
                      </a: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737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②現区役所間</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公共交通利用</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所要時間</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3.8</a:t>
                      </a:r>
                      <a:r>
                        <a:rPr kumimoji="1" lang="ja-JP" altLang="en-US" sz="1050" b="0" dirty="0" smtClean="0">
                          <a:solidFill>
                            <a:schemeClr val="tx1"/>
                          </a:solidFill>
                          <a:latin typeface="Meiryo UI" panose="020B0604030504040204" pitchFamily="50" charset="-128"/>
                          <a:ea typeface="Meiryo UI" panose="020B0604030504040204" pitchFamily="50" charset="-128"/>
                        </a:rPr>
                        <a:t>点</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（平均</a:t>
                      </a:r>
                      <a:r>
                        <a:rPr kumimoji="1" lang="en-US" altLang="ja-JP" sz="1000" b="0" dirty="0" smtClean="0">
                          <a:solidFill>
                            <a:schemeClr val="tx1"/>
                          </a:solidFill>
                          <a:latin typeface="Meiryo UI" panose="020B0604030504040204" pitchFamily="50" charset="-128"/>
                          <a:ea typeface="Meiryo UI" panose="020B0604030504040204" pitchFamily="50" charset="-128"/>
                        </a:rPr>
                        <a:t>34.4</a:t>
                      </a:r>
                      <a:r>
                        <a:rPr kumimoji="1" lang="ja-JP" altLang="en-US" sz="1000" b="0" dirty="0" smtClean="0">
                          <a:solidFill>
                            <a:schemeClr val="tx1"/>
                          </a:solidFill>
                          <a:latin typeface="Meiryo UI" panose="020B0604030504040204" pitchFamily="50" charset="-128"/>
                          <a:ea typeface="Meiryo UI" panose="020B0604030504040204" pitchFamily="50" charset="-128"/>
                        </a:rPr>
                        <a:t>分）</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③他地域からの</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来訪者数</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5.0</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(130,836</a:t>
                      </a:r>
                      <a:r>
                        <a:rPr kumimoji="1" lang="ja-JP" altLang="en-US" sz="1000" b="0" dirty="0" smtClean="0">
                          <a:solidFill>
                            <a:schemeClr val="tx1"/>
                          </a:solidFill>
                          <a:latin typeface="Meiryo UI" panose="020B0604030504040204" pitchFamily="50" charset="-128"/>
                          <a:ea typeface="Meiryo UI" panose="020B0604030504040204" pitchFamily="50" charset="-128"/>
                        </a:rPr>
                        <a:t>人）</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61" name="表 260"/>
          <p:cNvGraphicFramePr>
            <a:graphicFrameLocks noGrp="1"/>
          </p:cNvGraphicFramePr>
          <p:nvPr>
            <p:extLst/>
          </p:nvPr>
        </p:nvGraphicFramePr>
        <p:xfrm>
          <a:off x="509391" y="1656868"/>
          <a:ext cx="2088000" cy="1512000"/>
        </p:xfrm>
        <a:graphic>
          <a:graphicData uri="http://schemas.openxmlformats.org/drawingml/2006/table">
            <a:tbl>
              <a:tblPr firstRow="1" bandRow="1">
                <a:effectLst/>
                <a:tableStyleId>{5C22544A-7EE6-4342-B048-85BDC9FD1C3A}</a:tableStyleId>
              </a:tblPr>
              <a:tblGrid>
                <a:gridCol w="1044000"/>
                <a:gridCol w="1044000"/>
              </a:tblGrid>
              <a:tr h="218598">
                <a:tc gridSpan="2">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西淀川区役所（</a:t>
                      </a:r>
                      <a:r>
                        <a:rPr kumimoji="1" lang="en-US" altLang="ja-JP" sz="1000" b="1" dirty="0" smtClean="0">
                          <a:solidFill>
                            <a:sysClr val="windowText" lastClr="000000"/>
                          </a:solidFill>
                          <a:latin typeface="Meiryo UI" panose="020B0604030504040204" pitchFamily="50" charset="-128"/>
                          <a:ea typeface="Meiryo UI" panose="020B0604030504040204" pitchFamily="50" charset="-128"/>
                        </a:rPr>
                        <a:t>5.5</a:t>
                      </a: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点）</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rtl="0" eaLnBrk="1" fontAlgn="ctr" latinLnBrk="0" hangingPunct="1">
                        <a:spcBef>
                          <a:spcPts val="0"/>
                        </a:spcBef>
                        <a:spcAft>
                          <a:spcPts val="0"/>
                        </a:spcAft>
                      </a:pPr>
                      <a:endParaRPr lang="ja-JP" altLang="en-US" sz="1000" b="0" i="0" u="none" strike="noStrike" dirty="0">
                        <a:effectLst/>
                        <a:latin typeface="Arial" panose="020B0604020202020204" pitchFamily="34" charset="0"/>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①人口重心</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からの距離</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3.5</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2.7</a:t>
                      </a: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737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②現区役所間</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公共交通利用</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所要時間</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1.0</a:t>
                      </a:r>
                      <a:r>
                        <a:rPr kumimoji="1" lang="ja-JP" altLang="en-US" sz="1050" b="0" dirty="0" smtClean="0">
                          <a:solidFill>
                            <a:schemeClr val="tx1"/>
                          </a:solidFill>
                          <a:latin typeface="Meiryo UI" panose="020B0604030504040204" pitchFamily="50" charset="-128"/>
                          <a:ea typeface="Meiryo UI" panose="020B0604030504040204" pitchFamily="50" charset="-128"/>
                        </a:rPr>
                        <a:t>点</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（平均</a:t>
                      </a:r>
                      <a:r>
                        <a:rPr kumimoji="1" lang="en-US" altLang="ja-JP" sz="1000" b="0" dirty="0" smtClean="0">
                          <a:solidFill>
                            <a:schemeClr val="tx1"/>
                          </a:solidFill>
                          <a:latin typeface="Meiryo UI" panose="020B0604030504040204" pitchFamily="50" charset="-128"/>
                          <a:ea typeface="Meiryo UI" panose="020B0604030504040204" pitchFamily="50" charset="-128"/>
                        </a:rPr>
                        <a:t>46.0</a:t>
                      </a:r>
                      <a:r>
                        <a:rPr kumimoji="1" lang="ja-JP" altLang="en-US" sz="1000" b="0" dirty="0" smtClean="0">
                          <a:solidFill>
                            <a:schemeClr val="tx1"/>
                          </a:solidFill>
                          <a:latin typeface="Meiryo UI" panose="020B0604030504040204" pitchFamily="50" charset="-128"/>
                          <a:ea typeface="Meiryo UI" panose="020B0604030504040204" pitchFamily="50" charset="-128"/>
                        </a:rPr>
                        <a:t>分）</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③他地域からの</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来訪者数</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1.0</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38,892</a:t>
                      </a:r>
                      <a:r>
                        <a:rPr kumimoji="1" lang="ja-JP" altLang="en-US" sz="1000" b="0" dirty="0" smtClean="0">
                          <a:solidFill>
                            <a:schemeClr val="tx1"/>
                          </a:solidFill>
                          <a:latin typeface="Meiryo UI" panose="020B0604030504040204" pitchFamily="50" charset="-128"/>
                          <a:ea typeface="Meiryo UI" panose="020B0604030504040204" pitchFamily="50" charset="-128"/>
                        </a:rPr>
                        <a:t>人）</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62" name="表 261"/>
          <p:cNvGraphicFramePr>
            <a:graphicFrameLocks noGrp="1"/>
          </p:cNvGraphicFramePr>
          <p:nvPr>
            <p:extLst/>
          </p:nvPr>
        </p:nvGraphicFramePr>
        <p:xfrm>
          <a:off x="5597968" y="5298044"/>
          <a:ext cx="2088000" cy="1512000"/>
        </p:xfrm>
        <a:graphic>
          <a:graphicData uri="http://schemas.openxmlformats.org/drawingml/2006/table">
            <a:tbl>
              <a:tblPr firstRow="1" bandRow="1">
                <a:effectLst/>
                <a:tableStyleId>{5C22544A-7EE6-4342-B048-85BDC9FD1C3A}</a:tableStyleId>
              </a:tblPr>
              <a:tblGrid>
                <a:gridCol w="1044000"/>
                <a:gridCol w="1044000"/>
              </a:tblGrid>
              <a:tr h="218598">
                <a:tc gridSpan="2">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港区役所（</a:t>
                      </a:r>
                      <a:r>
                        <a:rPr kumimoji="1" lang="en-US" altLang="ja-JP" sz="1000" b="1" dirty="0" smtClean="0">
                          <a:solidFill>
                            <a:sysClr val="windowText" lastClr="000000"/>
                          </a:solidFill>
                          <a:latin typeface="Meiryo UI" panose="020B0604030504040204" pitchFamily="50" charset="-128"/>
                          <a:ea typeface="Meiryo UI" panose="020B0604030504040204" pitchFamily="50" charset="-128"/>
                        </a:rPr>
                        <a:t>7.0</a:t>
                      </a: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点）</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rtl="0" eaLnBrk="1" fontAlgn="ctr" latinLnBrk="0" hangingPunct="1">
                        <a:spcBef>
                          <a:spcPts val="0"/>
                        </a:spcBef>
                        <a:spcAft>
                          <a:spcPts val="0"/>
                        </a:spcAft>
                      </a:pPr>
                      <a:endParaRPr lang="ja-JP" altLang="en-US" sz="1000" b="0" i="0" u="none" strike="noStrike" dirty="0">
                        <a:effectLst/>
                        <a:latin typeface="Arial" panose="020B0604020202020204" pitchFamily="34" charset="0"/>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①人口重心</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からの距離</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1.0</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6.3</a:t>
                      </a: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737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②現区役所間</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公共交通利用</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所要時間</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4.7</a:t>
                      </a:r>
                      <a:r>
                        <a:rPr kumimoji="1" lang="ja-JP" altLang="en-US" sz="1050" b="0" dirty="0" smtClean="0">
                          <a:solidFill>
                            <a:schemeClr val="tx1"/>
                          </a:solidFill>
                          <a:latin typeface="Meiryo UI" panose="020B0604030504040204" pitchFamily="50" charset="-128"/>
                          <a:ea typeface="Meiryo UI" panose="020B0604030504040204" pitchFamily="50" charset="-128"/>
                        </a:rPr>
                        <a:t>点</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（平均</a:t>
                      </a:r>
                      <a:r>
                        <a:rPr kumimoji="1" lang="en-US" altLang="ja-JP" sz="1000" b="0" dirty="0" smtClean="0">
                          <a:solidFill>
                            <a:schemeClr val="tx1"/>
                          </a:solidFill>
                          <a:latin typeface="Meiryo UI" panose="020B0604030504040204" pitchFamily="50" charset="-128"/>
                          <a:ea typeface="Meiryo UI" panose="020B0604030504040204" pitchFamily="50" charset="-128"/>
                        </a:rPr>
                        <a:t>30.7</a:t>
                      </a:r>
                      <a:r>
                        <a:rPr kumimoji="1" lang="ja-JP" altLang="en-US" sz="1000" b="0" dirty="0" smtClean="0">
                          <a:solidFill>
                            <a:schemeClr val="tx1"/>
                          </a:solidFill>
                          <a:latin typeface="Meiryo UI" panose="020B0604030504040204" pitchFamily="50" charset="-128"/>
                          <a:ea typeface="Meiryo UI" panose="020B0604030504040204" pitchFamily="50" charset="-128"/>
                        </a:rPr>
                        <a:t>分）</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③他地域からの</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来訪者数</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1.3</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46,686</a:t>
                      </a:r>
                      <a:r>
                        <a:rPr kumimoji="1" lang="ja-JP" altLang="en-US" sz="1000" b="0" dirty="0" smtClean="0">
                          <a:solidFill>
                            <a:schemeClr val="tx1"/>
                          </a:solidFill>
                          <a:latin typeface="Meiryo UI" panose="020B0604030504040204" pitchFamily="50" charset="-128"/>
                          <a:ea typeface="Meiryo UI" panose="020B0604030504040204" pitchFamily="50" charset="-128"/>
                        </a:rPr>
                        <a:t>人）</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7" name="直線コネクタ 6"/>
          <p:cNvCxnSpPr>
            <a:endCxn id="93" idx="5"/>
          </p:cNvCxnSpPr>
          <p:nvPr/>
        </p:nvCxnSpPr>
        <p:spPr>
          <a:xfrm flipH="1" flipV="1">
            <a:off x="7209545" y="2152890"/>
            <a:ext cx="191727" cy="7217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a:endCxn id="225" idx="6"/>
          </p:cNvCxnSpPr>
          <p:nvPr/>
        </p:nvCxnSpPr>
        <p:spPr>
          <a:xfrm flipH="1" flipV="1">
            <a:off x="4773128" y="5604041"/>
            <a:ext cx="815699" cy="120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a:endCxn id="117" idx="1"/>
          </p:cNvCxnSpPr>
          <p:nvPr/>
        </p:nvCxnSpPr>
        <p:spPr>
          <a:xfrm>
            <a:off x="2602106" y="2181660"/>
            <a:ext cx="1927383" cy="11275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a:stCxn id="218" idx="1"/>
          </p:cNvCxnSpPr>
          <p:nvPr/>
        </p:nvCxnSpPr>
        <p:spPr>
          <a:xfrm flipH="1" flipV="1">
            <a:off x="5036585" y="2009230"/>
            <a:ext cx="578603" cy="91400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a:stCxn id="71" idx="5"/>
          </p:cNvCxnSpPr>
          <p:nvPr/>
        </p:nvCxnSpPr>
        <p:spPr>
          <a:xfrm>
            <a:off x="5778245" y="3307274"/>
            <a:ext cx="578158" cy="9138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6352105" y="4221088"/>
            <a:ext cx="5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a:endCxn id="255" idx="1"/>
          </p:cNvCxnSpPr>
          <p:nvPr/>
        </p:nvCxnSpPr>
        <p:spPr>
          <a:xfrm>
            <a:off x="2345498" y="3949936"/>
            <a:ext cx="1960116" cy="73285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テキスト ボックス 110"/>
          <p:cNvSpPr txBox="1"/>
          <p:nvPr/>
        </p:nvSpPr>
        <p:spPr>
          <a:xfrm>
            <a:off x="-79354" y="489337"/>
            <a:ext cx="6369465" cy="384721"/>
          </a:xfrm>
          <a:prstGeom prst="rect">
            <a:avLst/>
          </a:prstGeom>
          <a:noFill/>
        </p:spPr>
        <p:txBody>
          <a:bodyPr wrap="square" rtlCol="0">
            <a:spAutoFit/>
          </a:bodyPr>
          <a:lstStyle/>
          <a:p>
            <a:r>
              <a:rPr lang="ja-JP" altLang="en-US" sz="1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◆位置図</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正方形/長方形 12"/>
          <p:cNvSpPr>
            <a:spLocks noChangeArrowheads="1"/>
          </p:cNvSpPr>
          <p:nvPr/>
        </p:nvSpPr>
        <p:spPr bwMode="auto">
          <a:xfrm>
            <a:off x="8861425" y="-3175"/>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庁舎</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６</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grpSp>
        <p:nvGrpSpPr>
          <p:cNvPr id="125" name="グループ化 124"/>
          <p:cNvGrpSpPr/>
          <p:nvPr/>
        </p:nvGrpSpPr>
        <p:grpSpPr>
          <a:xfrm>
            <a:off x="7833320" y="5013426"/>
            <a:ext cx="1440160" cy="1872209"/>
            <a:chOff x="9979587" y="3929831"/>
            <a:chExt cx="1440160" cy="1872209"/>
          </a:xfrm>
        </p:grpSpPr>
        <p:grpSp>
          <p:nvGrpSpPr>
            <p:cNvPr id="126" name="グループ化 125"/>
            <p:cNvGrpSpPr/>
            <p:nvPr/>
          </p:nvGrpSpPr>
          <p:grpSpPr>
            <a:xfrm>
              <a:off x="9979587" y="3929831"/>
              <a:ext cx="1440160" cy="1872209"/>
              <a:chOff x="5508104" y="3645023"/>
              <a:chExt cx="1440160" cy="1872209"/>
            </a:xfrm>
          </p:grpSpPr>
          <p:sp>
            <p:nvSpPr>
              <p:cNvPr id="129" name="Rectangle 63"/>
              <p:cNvSpPr>
                <a:spLocks noChangeArrowheads="1"/>
              </p:cNvSpPr>
              <p:nvPr/>
            </p:nvSpPr>
            <p:spPr bwMode="auto">
              <a:xfrm>
                <a:off x="5508104" y="3645023"/>
                <a:ext cx="1440160" cy="1778871"/>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dirty="0"/>
              </a:p>
            </p:txBody>
          </p:sp>
          <p:sp>
            <p:nvSpPr>
              <p:cNvPr id="130" name="Line 65"/>
              <p:cNvSpPr>
                <a:spLocks noChangeShapeType="1"/>
              </p:cNvSpPr>
              <p:nvPr/>
            </p:nvSpPr>
            <p:spPr bwMode="auto">
              <a:xfrm>
                <a:off x="5566842" y="3873624"/>
                <a:ext cx="457200" cy="0"/>
              </a:xfrm>
              <a:prstGeom prst="line">
                <a:avLst/>
              </a:prstGeom>
              <a:noFill/>
              <a:ln w="63500" cmpd="tri">
                <a:solidFill>
                  <a:srgbClr val="FF0000"/>
                </a:solidFill>
                <a:round/>
                <a:headEnd/>
                <a:tailEnd/>
              </a:ln>
            </p:spPr>
            <p:txBody>
              <a:bodyPr lIns="74295" tIns="8890" rIns="74295" bIns="8890"/>
              <a:lstStyle/>
              <a:p>
                <a:endParaRPr lang="ja-JP" altLang="en-US" dirty="0"/>
              </a:p>
            </p:txBody>
          </p:sp>
          <p:sp>
            <p:nvSpPr>
              <p:cNvPr id="131" name="Line 66"/>
              <p:cNvSpPr>
                <a:spLocks noChangeShapeType="1"/>
              </p:cNvSpPr>
              <p:nvPr/>
            </p:nvSpPr>
            <p:spPr bwMode="auto">
              <a:xfrm>
                <a:off x="5566842" y="4102224"/>
                <a:ext cx="457200" cy="0"/>
              </a:xfrm>
              <a:prstGeom prst="line">
                <a:avLst/>
              </a:prstGeom>
              <a:noFill/>
              <a:ln w="22225">
                <a:solidFill>
                  <a:schemeClr val="tx1"/>
                </a:solidFill>
                <a:round/>
                <a:headEnd/>
                <a:tailEnd/>
              </a:ln>
            </p:spPr>
            <p:txBody>
              <a:bodyPr lIns="74295" tIns="8890" rIns="74295" bIns="8890"/>
              <a:lstStyle/>
              <a:p>
                <a:endParaRPr lang="ja-JP" altLang="en-US" dirty="0"/>
              </a:p>
            </p:txBody>
          </p:sp>
          <p:sp>
            <p:nvSpPr>
              <p:cNvPr id="132" name="Text Box 67"/>
              <p:cNvSpPr txBox="1">
                <a:spLocks noChangeArrowheads="1"/>
              </p:cNvSpPr>
              <p:nvPr/>
            </p:nvSpPr>
            <p:spPr bwMode="auto">
              <a:xfrm>
                <a:off x="6025628" y="3759324"/>
                <a:ext cx="850628" cy="1757908"/>
              </a:xfrm>
              <a:prstGeom prst="rect">
                <a:avLst/>
              </a:prstGeom>
              <a:noFill/>
              <a:ln w="9525">
                <a:noFill/>
                <a:miter lim="800000"/>
                <a:headEnd/>
                <a:tailEnd/>
              </a:ln>
            </p:spPr>
            <p:txBody>
              <a:bodyPr lIns="74295" tIns="8890" rIns="74295" bIns="8890"/>
              <a:lstStyle/>
              <a:p>
                <a:pPr marL="85725" indent="-85725" algn="just">
                  <a:spcBef>
                    <a:spcPct val="50000"/>
                  </a:spcBef>
                </a:pPr>
                <a:r>
                  <a:rPr lang="ja-JP" altLang="en-US" sz="1000" dirty="0">
                    <a:solidFill>
                      <a:srgbClr val="000000"/>
                    </a:solidFill>
                    <a:latin typeface="ＭＳ ゴシック" pitchFamily="49" charset="-128"/>
                    <a:ea typeface="ＭＳ ゴシック" pitchFamily="49" charset="-128"/>
                  </a:rPr>
                  <a:t>地下鉄</a:t>
                </a:r>
              </a:p>
              <a:p>
                <a:pPr marL="85725" indent="-85725" algn="just">
                  <a:spcBef>
                    <a:spcPct val="50000"/>
                  </a:spcBef>
                </a:pPr>
                <a:r>
                  <a:rPr lang="ja-JP" altLang="en-US" sz="1000" dirty="0">
                    <a:solidFill>
                      <a:srgbClr val="000000"/>
                    </a:solidFill>
                    <a:latin typeface="ＭＳ ゴシック" pitchFamily="49" charset="-128"/>
                    <a:ea typeface="ＭＳ ゴシック" pitchFamily="49" charset="-128"/>
                  </a:rPr>
                  <a:t>私鉄</a:t>
                </a:r>
              </a:p>
              <a:p>
                <a:pPr marL="85725" indent="-85725" algn="just">
                  <a:spcBef>
                    <a:spcPct val="50000"/>
                  </a:spcBef>
                </a:pPr>
                <a:r>
                  <a:rPr lang="ja-JP" altLang="en-US" sz="1000" dirty="0">
                    <a:solidFill>
                      <a:srgbClr val="000000"/>
                    </a:solidFill>
                    <a:latin typeface="ＭＳ ゴシック" pitchFamily="49" charset="-128"/>
                    <a:ea typeface="ＭＳ ゴシック" pitchFamily="49" charset="-128"/>
                  </a:rPr>
                  <a:t>ＪＲ</a:t>
                </a:r>
                <a:endParaRPr lang="en-US" altLang="ja-JP" sz="1000" dirty="0">
                  <a:solidFill>
                    <a:srgbClr val="000000"/>
                  </a:solidFill>
                  <a:latin typeface="ＭＳ ゴシック" pitchFamily="49" charset="-128"/>
                  <a:ea typeface="ＭＳ ゴシック" pitchFamily="49" charset="-128"/>
                </a:endParaRPr>
              </a:p>
              <a:p>
                <a:pPr marL="85725" indent="-85725" algn="just">
                  <a:lnSpc>
                    <a:spcPts val="100"/>
                  </a:lnSpc>
                  <a:spcBef>
                    <a:spcPct val="50000"/>
                  </a:spcBef>
                </a:pPr>
                <a:endParaRPr lang="en-US" altLang="ja-JP" sz="10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1000" dirty="0">
                    <a:solidFill>
                      <a:srgbClr val="000000"/>
                    </a:solidFill>
                    <a:latin typeface="ＭＳ ゴシック" pitchFamily="49" charset="-128"/>
                    <a:ea typeface="ＭＳ ゴシック" pitchFamily="49" charset="-128"/>
                  </a:rPr>
                  <a:t>特別区</a:t>
                </a:r>
                <a:endParaRPr lang="en-US" altLang="ja-JP" sz="10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1000" dirty="0">
                    <a:solidFill>
                      <a:srgbClr val="000000"/>
                    </a:solidFill>
                    <a:latin typeface="ＭＳ ゴシック" pitchFamily="49" charset="-128"/>
                    <a:ea typeface="ＭＳ ゴシック" pitchFamily="49" charset="-128"/>
                  </a:rPr>
                  <a:t>本庁舎候補</a:t>
                </a:r>
                <a:endParaRPr lang="en-US" altLang="ja-JP" sz="10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endParaRPr lang="en-US" altLang="ja-JP" sz="6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1000" dirty="0">
                    <a:solidFill>
                      <a:srgbClr val="000000"/>
                    </a:solidFill>
                    <a:latin typeface="ＭＳ ゴシック" pitchFamily="49" charset="-128"/>
                    <a:ea typeface="ＭＳ ゴシック" pitchFamily="49" charset="-128"/>
                  </a:rPr>
                  <a:t>区役所</a:t>
                </a:r>
                <a:endParaRPr lang="en-US" altLang="ja-JP" sz="1000" dirty="0">
                  <a:solidFill>
                    <a:srgbClr val="000000"/>
                  </a:solidFill>
                  <a:latin typeface="ＭＳ ゴシック" pitchFamily="49" charset="-128"/>
                  <a:ea typeface="ＭＳ ゴシック" pitchFamily="49" charset="-128"/>
                </a:endParaRPr>
              </a:p>
              <a:p>
                <a:pPr marL="85725" indent="-85725" algn="just">
                  <a:lnSpc>
                    <a:spcPts val="2100"/>
                  </a:lnSpc>
                  <a:spcBef>
                    <a:spcPct val="50000"/>
                  </a:spcBef>
                </a:pPr>
                <a:r>
                  <a:rPr lang="ja-JP" altLang="en-US" sz="1000" dirty="0">
                    <a:solidFill>
                      <a:srgbClr val="000000"/>
                    </a:solidFill>
                    <a:latin typeface="ＭＳ ゴシック" pitchFamily="49" charset="-128"/>
                    <a:ea typeface="ＭＳ ゴシック" pitchFamily="49" charset="-128"/>
                  </a:rPr>
                  <a:t>人口重心</a:t>
                </a:r>
                <a:endParaRPr lang="en-US" altLang="ja-JP" sz="1000" dirty="0">
                  <a:solidFill>
                    <a:srgbClr val="000000"/>
                  </a:solidFill>
                  <a:latin typeface="ＭＳ ゴシック" pitchFamily="49" charset="-128"/>
                  <a:ea typeface="ＭＳ ゴシック" pitchFamily="49" charset="-128"/>
                </a:endParaRPr>
              </a:p>
            </p:txBody>
          </p:sp>
          <p:sp>
            <p:nvSpPr>
              <p:cNvPr id="133" name="円/楕円 132"/>
              <p:cNvSpPr/>
              <p:nvPr/>
            </p:nvSpPr>
            <p:spPr>
              <a:xfrm>
                <a:off x="5649927" y="4848401"/>
                <a:ext cx="216024" cy="21602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34" name="Line 64"/>
              <p:cNvSpPr>
                <a:spLocks noChangeShapeType="1"/>
              </p:cNvSpPr>
              <p:nvPr/>
            </p:nvSpPr>
            <p:spPr bwMode="auto">
              <a:xfrm>
                <a:off x="5580112" y="4293096"/>
                <a:ext cx="457200" cy="0"/>
              </a:xfrm>
              <a:prstGeom prst="line">
                <a:avLst/>
              </a:prstGeom>
              <a:noFill/>
              <a:ln w="22225">
                <a:solidFill>
                  <a:srgbClr val="000000"/>
                </a:solidFill>
                <a:round/>
                <a:headEnd/>
                <a:tailEnd/>
              </a:ln>
            </p:spPr>
            <p:txBody>
              <a:bodyPr lIns="74295" tIns="8890" rIns="74295" bIns="8890"/>
              <a:lstStyle/>
              <a:p>
                <a:endParaRPr lang="ja-JP" altLang="en-US" dirty="0"/>
              </a:p>
            </p:txBody>
          </p:sp>
          <p:sp>
            <p:nvSpPr>
              <p:cNvPr id="135" name="Line 68"/>
              <p:cNvSpPr>
                <a:spLocks noChangeShapeType="1"/>
              </p:cNvSpPr>
              <p:nvPr/>
            </p:nvSpPr>
            <p:spPr bwMode="auto">
              <a:xfrm>
                <a:off x="5580112" y="4293096"/>
                <a:ext cx="457200" cy="0"/>
              </a:xfrm>
              <a:prstGeom prst="line">
                <a:avLst/>
              </a:prstGeom>
              <a:noFill/>
              <a:ln w="12700">
                <a:solidFill>
                  <a:srgbClr val="FFFFFF"/>
                </a:solidFill>
                <a:prstDash val="dash"/>
                <a:round/>
                <a:headEnd/>
                <a:tailEnd/>
              </a:ln>
            </p:spPr>
            <p:txBody>
              <a:bodyPr lIns="74295" tIns="8890" rIns="74295" bIns="8890"/>
              <a:lstStyle/>
              <a:p>
                <a:endParaRPr lang="ja-JP" altLang="en-US" dirty="0"/>
              </a:p>
            </p:txBody>
          </p:sp>
          <p:sp>
            <p:nvSpPr>
              <p:cNvPr id="136" name="円/楕円 135"/>
              <p:cNvSpPr/>
              <p:nvPr/>
            </p:nvSpPr>
            <p:spPr>
              <a:xfrm>
                <a:off x="5650220" y="4525075"/>
                <a:ext cx="216024" cy="216024"/>
              </a:xfrm>
              <a:prstGeom prst="ellipse">
                <a:avLst/>
              </a:prstGeom>
              <a:blipFill dpi="0" rotWithShape="1">
                <a:blip r:embed="rId4"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sp>
          <p:nvSpPr>
            <p:cNvPr id="128" name="円/楕円 127"/>
            <p:cNvSpPr>
              <a:spLocks noChangeArrowheads="1"/>
            </p:cNvSpPr>
            <p:nvPr/>
          </p:nvSpPr>
          <p:spPr bwMode="auto">
            <a:xfrm>
              <a:off x="10121434" y="5454359"/>
              <a:ext cx="216000" cy="216000"/>
            </a:xfrm>
            <a:prstGeom prst="ellipse">
              <a:avLst/>
            </a:prstGeom>
            <a:pattFill prst="smGrid">
              <a:fgClr>
                <a:schemeClr val="tx1"/>
              </a:fgClr>
              <a:bgClr>
                <a:schemeClr val="bg1"/>
              </a:bgClr>
            </a:pattFill>
            <a:ln w="317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009777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表 63"/>
          <p:cNvGraphicFramePr>
            <a:graphicFrameLocks noGrp="1"/>
          </p:cNvGraphicFramePr>
          <p:nvPr>
            <p:extLst/>
          </p:nvPr>
        </p:nvGraphicFramePr>
        <p:xfrm>
          <a:off x="93544" y="404664"/>
          <a:ext cx="9756000" cy="6030000"/>
        </p:xfrm>
        <a:graphic>
          <a:graphicData uri="http://schemas.openxmlformats.org/drawingml/2006/table">
            <a:tbl>
              <a:tblPr firstRow="1" bandRow="1">
                <a:tableStyleId>{5C22544A-7EE6-4342-B048-85BDC9FD1C3A}</a:tableStyleId>
              </a:tblPr>
              <a:tblGrid>
                <a:gridCol w="972000"/>
                <a:gridCol w="4392000"/>
                <a:gridCol w="4392000"/>
              </a:tblGrid>
              <a:tr h="39600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区役所</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此花区役所（</a:t>
                      </a:r>
                      <a:r>
                        <a:rPr kumimoji="1" lang="en-US" altLang="ja-JP" sz="1200" b="0" dirty="0" smtClean="0">
                          <a:solidFill>
                            <a:schemeClr val="tx1"/>
                          </a:solidFill>
                          <a:latin typeface="Meiryo UI" panose="020B0604030504040204" pitchFamily="50" charset="-128"/>
                          <a:ea typeface="Meiryo UI" panose="020B0604030504040204" pitchFamily="50" charset="-128"/>
                        </a:rPr>
                        <a:t>8.4</a:t>
                      </a:r>
                      <a:r>
                        <a:rPr kumimoji="1" lang="ja-JP" altLang="en-US" sz="1200" b="0" dirty="0" smtClean="0">
                          <a:solidFill>
                            <a:schemeClr val="tx1"/>
                          </a:solidFill>
                          <a:latin typeface="Meiryo UI" panose="020B0604030504040204" pitchFamily="50" charset="-128"/>
                          <a:ea typeface="Meiryo UI" panose="020B0604030504040204" pitchFamily="50" charset="-128"/>
                        </a:rPr>
                        <a:t>点）</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淀川区役所（</a:t>
                      </a:r>
                      <a:r>
                        <a:rPr kumimoji="1" lang="en-US" altLang="ja-JP" sz="1200" b="0" dirty="0" smtClean="0">
                          <a:solidFill>
                            <a:schemeClr val="tx1"/>
                          </a:solidFill>
                          <a:latin typeface="Meiryo UI" panose="020B0604030504040204" pitchFamily="50" charset="-128"/>
                          <a:ea typeface="Meiryo UI" panose="020B0604030504040204" pitchFamily="50" charset="-128"/>
                        </a:rPr>
                        <a:t>13.8</a:t>
                      </a:r>
                      <a:r>
                        <a:rPr kumimoji="1" lang="ja-JP" altLang="en-US" sz="1200" b="0" dirty="0" smtClean="0">
                          <a:solidFill>
                            <a:schemeClr val="tx1"/>
                          </a:solidFill>
                          <a:latin typeface="Meiryo UI" panose="020B0604030504040204" pitchFamily="50" charset="-128"/>
                          <a:ea typeface="Meiryo UI" panose="020B0604030504040204" pitchFamily="50" charset="-128"/>
                        </a:rPr>
                        <a:t>点）</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000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周辺施設等</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特になし</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十三工営所</a:t>
                      </a:r>
                      <a:r>
                        <a:rPr kumimoji="1" lang="ja-JP" altLang="en-US" sz="1200" b="0" baseline="0" dirty="0" smtClean="0">
                          <a:solidFill>
                            <a:schemeClr val="tx1"/>
                          </a:solidFill>
                          <a:latin typeface="Meiryo UI" panose="020B0604030504040204" pitchFamily="50" charset="-128"/>
                          <a:ea typeface="Meiryo UI" panose="020B0604030504040204" pitchFamily="50" charset="-128"/>
                        </a:rPr>
                        <a:t> 延床面積 </a:t>
                      </a:r>
                      <a:r>
                        <a:rPr kumimoji="1" lang="en-US" altLang="ja-JP" sz="1200" b="0" baseline="0" dirty="0" smtClean="0">
                          <a:solidFill>
                            <a:schemeClr val="tx1"/>
                          </a:solidFill>
                          <a:latin typeface="Meiryo UI" panose="020B0604030504040204" pitchFamily="50" charset="-128"/>
                          <a:ea typeface="Meiryo UI" panose="020B0604030504040204" pitchFamily="50" charset="-128"/>
                        </a:rPr>
                        <a:t>966</a:t>
                      </a:r>
                      <a:r>
                        <a:rPr kumimoji="1" lang="ja-JP" altLang="en-US" sz="1200" b="0" baseline="0" dirty="0" smtClean="0">
                          <a:solidFill>
                            <a:schemeClr val="tx1"/>
                          </a:solidFill>
                          <a:latin typeface="Meiryo UI" panose="020B0604030504040204" pitchFamily="50" charset="-128"/>
                          <a:ea typeface="Meiryo UI" panose="020B0604030504040204" pitchFamily="50" charset="-128"/>
                        </a:rPr>
                        <a:t>㎡</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十三公園事務所</a:t>
                      </a:r>
                      <a:r>
                        <a:rPr kumimoji="1" lang="ja-JP" altLang="en-US" sz="1200" b="0" baseline="0" dirty="0" smtClean="0">
                          <a:solidFill>
                            <a:schemeClr val="tx1"/>
                          </a:solidFill>
                          <a:latin typeface="Meiryo UI" panose="020B0604030504040204" pitchFamily="50" charset="-128"/>
                          <a:ea typeface="Meiryo UI" panose="020B0604030504040204" pitchFamily="50" charset="-128"/>
                        </a:rPr>
                        <a:t> 延床面積 </a:t>
                      </a:r>
                      <a:r>
                        <a:rPr kumimoji="1" lang="en-US" altLang="ja-JP" sz="1200" b="0" baseline="0" dirty="0" smtClean="0">
                          <a:solidFill>
                            <a:schemeClr val="tx1"/>
                          </a:solidFill>
                          <a:latin typeface="Meiryo UI" panose="020B0604030504040204" pitchFamily="50" charset="-128"/>
                          <a:ea typeface="Meiryo UI" panose="020B0604030504040204" pitchFamily="50" charset="-128"/>
                        </a:rPr>
                        <a:t>669</a:t>
                      </a:r>
                      <a:r>
                        <a:rPr kumimoji="1" lang="ja-JP" altLang="en-US" sz="1200" b="0" baseline="0" dirty="0" smtClean="0">
                          <a:solidFill>
                            <a:schemeClr val="tx1"/>
                          </a:solidFill>
                          <a:latin typeface="Meiryo UI" panose="020B0604030504040204" pitchFamily="50" charset="-128"/>
                          <a:ea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400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最寄り駅</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阪神なんば線　千鳥橋駅</a:t>
                      </a:r>
                      <a:r>
                        <a:rPr kumimoji="1" lang="ja-JP" altLang="en-US" sz="1200" b="0" baseline="0" dirty="0" smtClean="0">
                          <a:solidFill>
                            <a:schemeClr val="tx1"/>
                          </a:solidFill>
                          <a:latin typeface="Meiryo UI" panose="020B0604030504040204" pitchFamily="50" charset="-128"/>
                          <a:ea typeface="Meiryo UI" panose="020B0604030504040204" pitchFamily="50" charset="-128"/>
                        </a:rPr>
                        <a:t> </a:t>
                      </a:r>
                      <a:r>
                        <a:rPr kumimoji="1" lang="ja-JP" altLang="en-US" sz="1200" b="0" dirty="0" smtClean="0">
                          <a:solidFill>
                            <a:schemeClr val="tx1"/>
                          </a:solidFill>
                          <a:latin typeface="Meiryo UI" panose="020B0604030504040204" pitchFamily="50" charset="-128"/>
                          <a:ea typeface="Meiryo UI" panose="020B0604030504040204" pitchFamily="50" charset="-128"/>
                        </a:rPr>
                        <a:t>徒歩</a:t>
                      </a:r>
                      <a:r>
                        <a:rPr kumimoji="1" lang="en-US" altLang="ja-JP" sz="1200" b="0" dirty="0" smtClean="0">
                          <a:solidFill>
                            <a:schemeClr val="tx1"/>
                          </a:solidFill>
                          <a:latin typeface="Meiryo UI" panose="020B0604030504040204" pitchFamily="50" charset="-128"/>
                          <a:ea typeface="Meiryo UI" panose="020B0604030504040204" pitchFamily="50" charset="-128"/>
                        </a:rPr>
                        <a:t>8</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r>
                        <a:rPr kumimoji="1" lang="en-US" altLang="ja-JP" sz="1200" b="0" dirty="0" smtClean="0">
                          <a:solidFill>
                            <a:schemeClr val="tx1"/>
                          </a:solidFill>
                          <a:latin typeface="Meiryo UI" panose="020B0604030504040204" pitchFamily="50" charset="-128"/>
                          <a:ea typeface="Meiryo UI" panose="020B0604030504040204" pitchFamily="50" charset="-128"/>
                        </a:rPr>
                        <a:t>650</a:t>
                      </a:r>
                      <a:r>
                        <a:rPr kumimoji="1" lang="ja-JP" altLang="en-US" sz="1200" b="0" dirty="0" smtClean="0">
                          <a:solidFill>
                            <a:schemeClr val="tx1"/>
                          </a:solidFill>
                          <a:latin typeface="Meiryo UI" panose="020B0604030504040204" pitchFamily="50" charset="-128"/>
                          <a:ea typeface="Meiryo UI" panose="020B0604030504040204" pitchFamily="50" charset="-128"/>
                        </a:rPr>
                        <a:t>ｍ）</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阪急神戸線・宝塚線・京都線　十三駅 徒歩</a:t>
                      </a:r>
                      <a:r>
                        <a:rPr kumimoji="1" lang="en-US" altLang="ja-JP" sz="1200" b="0" dirty="0" smtClean="0">
                          <a:solidFill>
                            <a:schemeClr val="tx1"/>
                          </a:solidFill>
                          <a:latin typeface="Meiryo UI" panose="020B0604030504040204" pitchFamily="50" charset="-128"/>
                          <a:ea typeface="Meiryo UI" panose="020B0604030504040204" pitchFamily="50" charset="-128"/>
                        </a:rPr>
                        <a:t>6</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r>
                        <a:rPr kumimoji="1" lang="en-US" altLang="ja-JP" sz="1200" b="0" dirty="0" smtClean="0">
                          <a:solidFill>
                            <a:schemeClr val="tx1"/>
                          </a:solidFill>
                          <a:latin typeface="Meiryo UI" panose="020B0604030504040204" pitchFamily="50" charset="-128"/>
                          <a:ea typeface="Meiryo UI" panose="020B0604030504040204" pitchFamily="50" charset="-128"/>
                        </a:rPr>
                        <a:t>500</a:t>
                      </a:r>
                      <a:r>
                        <a:rPr kumimoji="1" lang="ja-JP" altLang="en-US" sz="1200" b="0" dirty="0" smtClean="0">
                          <a:solidFill>
                            <a:schemeClr val="tx1"/>
                          </a:solidFill>
                          <a:latin typeface="Meiryo UI" panose="020B0604030504040204" pitchFamily="50" charset="-128"/>
                          <a:ea typeface="Meiryo UI" panose="020B0604030504040204" pitchFamily="50" charset="-128"/>
                        </a:rPr>
                        <a:t>ｍ）</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76000">
                <a:tc>
                  <a:txBody>
                    <a:bodyPr/>
                    <a:lstStyle/>
                    <a:p>
                      <a:pPr algn="ctr"/>
                      <a:endParaRPr kumimoji="1" lang="en-US" altLang="ja-JP" sz="12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周辺地図</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400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選定</a:t>
                      </a:r>
                      <a:r>
                        <a:rPr kumimoji="1" lang="en-US" altLang="ja-JP" sz="1200" b="0" dirty="0" smtClean="0">
                          <a:solidFill>
                            <a:schemeClr val="tx1"/>
                          </a:solidFill>
                          <a:latin typeface="Meiryo UI" panose="020B0604030504040204" pitchFamily="50" charset="-128"/>
                          <a:ea typeface="Meiryo UI" panose="020B0604030504040204" pitchFamily="50" charset="-128"/>
                        </a:rPr>
                        <a:t>(</a:t>
                      </a:r>
                      <a:r>
                        <a:rPr kumimoji="1" lang="ja-JP" altLang="en-US" sz="1200" b="0" dirty="0" smtClean="0">
                          <a:solidFill>
                            <a:schemeClr val="tx1"/>
                          </a:solidFill>
                          <a:latin typeface="Meiryo UI" panose="020B0604030504040204" pitchFamily="50" charset="-128"/>
                          <a:ea typeface="Meiryo UI" panose="020B0604030504040204" pitchFamily="50" charset="-128"/>
                        </a:rPr>
                        <a:t>案</a:t>
                      </a:r>
                      <a:r>
                        <a:rPr kumimoji="1" lang="en-US" altLang="ja-JP" sz="1200" b="0" dirty="0" smtClean="0">
                          <a:solidFill>
                            <a:schemeClr val="tx1"/>
                          </a:solidFill>
                          <a:latin typeface="Meiryo UI" panose="020B0604030504040204" pitchFamily="50" charset="-128"/>
                          <a:ea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solidFill>
                            <a:schemeClr val="tx1"/>
                          </a:solidFill>
                          <a:latin typeface="Meiryo UI" panose="020B0604030504040204" pitchFamily="50" charset="-128"/>
                          <a:ea typeface="Meiryo UI" panose="020B0604030504040204" pitchFamily="50" charset="-128"/>
                        </a:rPr>
                        <a: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pic>
        <p:nvPicPr>
          <p:cNvPr id="12" name="図 11"/>
          <p:cNvPicPr>
            <a:picLocks noChangeAspect="1"/>
          </p:cNvPicPr>
          <p:nvPr/>
        </p:nvPicPr>
        <p:blipFill rotWithShape="1">
          <a:blip r:embed="rId3">
            <a:extLst>
              <a:ext uri="{28A0092B-C50C-407E-A947-70E740481C1C}">
                <a14:useLocalDpi xmlns:a14="http://schemas.microsoft.com/office/drawing/2010/main" val="0"/>
              </a:ext>
            </a:extLst>
          </a:blip>
          <a:srcRect l="13046" t="12146" r="11356" b="14818"/>
          <a:stretch/>
        </p:blipFill>
        <p:spPr>
          <a:xfrm>
            <a:off x="5529064" y="1772816"/>
            <a:ext cx="4248471" cy="4104457"/>
          </a:xfrm>
          <a:prstGeom prst="rect">
            <a:avLst/>
          </a:prstGeom>
        </p:spPr>
      </p:pic>
      <p:pic>
        <p:nvPicPr>
          <p:cNvPr id="11" name="図 10"/>
          <p:cNvPicPr>
            <a:picLocks noChangeAspect="1"/>
          </p:cNvPicPr>
          <p:nvPr/>
        </p:nvPicPr>
        <p:blipFill rotWithShape="1">
          <a:blip r:embed="rId4">
            <a:extLst>
              <a:ext uri="{28A0092B-C50C-407E-A947-70E740481C1C}">
                <a14:useLocalDpi xmlns:a14="http://schemas.microsoft.com/office/drawing/2010/main" val="0"/>
              </a:ext>
            </a:extLst>
          </a:blip>
          <a:srcRect l="11920" t="12146" r="12482" b="14818"/>
          <a:stretch/>
        </p:blipFill>
        <p:spPr>
          <a:xfrm>
            <a:off x="1136576" y="1772816"/>
            <a:ext cx="4248471" cy="4104457"/>
          </a:xfrm>
          <a:prstGeom prst="rect">
            <a:avLst/>
          </a:prstGeom>
        </p:spPr>
      </p:pic>
      <p:sp>
        <p:nvSpPr>
          <p:cNvPr id="18" name="円/楕円 17"/>
          <p:cNvSpPr/>
          <p:nvPr/>
        </p:nvSpPr>
        <p:spPr>
          <a:xfrm>
            <a:off x="1352600" y="1975713"/>
            <a:ext cx="3744000" cy="37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3" name="円/楕円 82"/>
          <p:cNvSpPr/>
          <p:nvPr/>
        </p:nvSpPr>
        <p:spPr>
          <a:xfrm>
            <a:off x="5807838" y="1996967"/>
            <a:ext cx="3744000" cy="37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1" name="テキスト ボックス 100"/>
          <p:cNvSpPr txBox="1"/>
          <p:nvPr/>
        </p:nvSpPr>
        <p:spPr>
          <a:xfrm>
            <a:off x="7473278" y="4003364"/>
            <a:ext cx="828000" cy="246221"/>
          </a:xfrm>
          <a:prstGeom prst="rect">
            <a:avLst/>
          </a:prstGeom>
          <a:solidFill>
            <a:schemeClr val="bg1"/>
          </a:solidFill>
          <a:ln>
            <a:solidFill>
              <a:schemeClr val="tx1"/>
            </a:solidFill>
          </a:ln>
        </p:spPr>
        <p:txBody>
          <a:bodyPr wrap="square" rtlCol="0" anchor="ctr">
            <a:spAutoFit/>
          </a:bodyPr>
          <a:lstStyle/>
          <a:p>
            <a:pPr algn="ctr"/>
            <a:r>
              <a:rPr lang="ja-JP" altLang="en-US" sz="1000" dirty="0">
                <a:latin typeface="Meiryo UI" panose="020B0604030504040204" pitchFamily="50" charset="-128"/>
                <a:ea typeface="Meiryo UI" panose="020B0604030504040204" pitchFamily="50" charset="-128"/>
              </a:rPr>
              <a:t>淀川区役所</a:t>
            </a:r>
          </a:p>
        </p:txBody>
      </p:sp>
      <p:sp>
        <p:nvSpPr>
          <p:cNvPr id="102" name="正方形/長方形 101"/>
          <p:cNvSpPr/>
          <p:nvPr/>
        </p:nvSpPr>
        <p:spPr>
          <a:xfrm>
            <a:off x="4174301" y="3354905"/>
            <a:ext cx="180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3" name="正方形/長方形 102"/>
          <p:cNvSpPr/>
          <p:nvPr/>
        </p:nvSpPr>
        <p:spPr>
          <a:xfrm rot="3304608">
            <a:off x="3069046" y="2564630"/>
            <a:ext cx="180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4" name="正方形/長方形 103"/>
          <p:cNvSpPr/>
          <p:nvPr/>
        </p:nvSpPr>
        <p:spPr>
          <a:xfrm rot="3832635">
            <a:off x="6654887" y="4009481"/>
            <a:ext cx="29151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0" name="テキスト ボックス 19"/>
          <p:cNvSpPr txBox="1"/>
          <p:nvPr/>
        </p:nvSpPr>
        <p:spPr>
          <a:xfrm>
            <a:off x="2782424" y="3998965"/>
            <a:ext cx="828000" cy="246221"/>
          </a:xfrm>
          <a:prstGeom prst="rect">
            <a:avLst/>
          </a:prstGeom>
          <a:solidFill>
            <a:schemeClr val="bg1"/>
          </a:solidFill>
          <a:ln>
            <a:solidFill>
              <a:schemeClr val="tx1"/>
            </a:solidFill>
          </a:ln>
        </p:spPr>
        <p:txBody>
          <a:bodyPr wrap="square" rtlCol="0" anchor="ctr">
            <a:spAutoFit/>
          </a:bodyPr>
          <a:lstStyle/>
          <a:p>
            <a:pPr algn="ctr"/>
            <a:r>
              <a:rPr lang="ja-JP" altLang="en-US" sz="1000" dirty="0">
                <a:latin typeface="Meiryo UI" panose="020B0604030504040204" pitchFamily="50" charset="-128"/>
                <a:ea typeface="Meiryo UI" panose="020B0604030504040204" pitchFamily="50" charset="-128"/>
              </a:rPr>
              <a:t>此花区役所</a:t>
            </a:r>
          </a:p>
        </p:txBody>
      </p:sp>
      <p:sp>
        <p:nvSpPr>
          <p:cNvPr id="115" name="テキスト ボックス 114"/>
          <p:cNvSpPr txBox="1"/>
          <p:nvPr/>
        </p:nvSpPr>
        <p:spPr>
          <a:xfrm>
            <a:off x="3729250" y="3399320"/>
            <a:ext cx="972000"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阪神千鳥橋駅</a:t>
            </a:r>
          </a:p>
        </p:txBody>
      </p:sp>
      <p:sp>
        <p:nvSpPr>
          <p:cNvPr id="116" name="テキスト ボックス 115"/>
          <p:cNvSpPr txBox="1"/>
          <p:nvPr/>
        </p:nvSpPr>
        <p:spPr>
          <a:xfrm rot="3294378">
            <a:off x="2647558" y="2432205"/>
            <a:ext cx="128670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阪神伝法駅</a:t>
            </a:r>
          </a:p>
        </p:txBody>
      </p:sp>
      <p:sp>
        <p:nvSpPr>
          <p:cNvPr id="122" name="円/楕円 121"/>
          <p:cNvSpPr/>
          <p:nvPr/>
        </p:nvSpPr>
        <p:spPr>
          <a:xfrm>
            <a:off x="6642879" y="2680290"/>
            <a:ext cx="187200" cy="187200"/>
          </a:xfrm>
          <a:prstGeom prst="ellipse">
            <a:avLst/>
          </a:prstGeom>
          <a:pattFill prst="pct10">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23" name="テキスト ボックス 122"/>
          <p:cNvSpPr txBox="1"/>
          <p:nvPr/>
        </p:nvSpPr>
        <p:spPr>
          <a:xfrm>
            <a:off x="6118926" y="2825663"/>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十三工営所</a:t>
            </a:r>
          </a:p>
        </p:txBody>
      </p:sp>
      <p:sp>
        <p:nvSpPr>
          <p:cNvPr id="129" name="テキスト ボックス 128"/>
          <p:cNvSpPr txBox="1"/>
          <p:nvPr/>
        </p:nvSpPr>
        <p:spPr>
          <a:xfrm>
            <a:off x="6282928" y="4157318"/>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阪急十三駅</a:t>
            </a:r>
          </a:p>
        </p:txBody>
      </p:sp>
      <p:sp>
        <p:nvSpPr>
          <p:cNvPr id="47" name="正方形/長方形 46"/>
          <p:cNvSpPr/>
          <p:nvPr/>
        </p:nvSpPr>
        <p:spPr>
          <a:xfrm rot="5400000">
            <a:off x="6687624" y="3958949"/>
            <a:ext cx="324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9" name="テキスト ボックス 48"/>
          <p:cNvSpPr txBox="1"/>
          <p:nvPr/>
        </p:nvSpPr>
        <p:spPr>
          <a:xfrm>
            <a:off x="5611033" y="4717078"/>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十三公園事務所</a:t>
            </a:r>
          </a:p>
        </p:txBody>
      </p:sp>
      <p:sp>
        <p:nvSpPr>
          <p:cNvPr id="6" name="フリーフォーム 5"/>
          <p:cNvSpPr/>
          <p:nvPr/>
        </p:nvSpPr>
        <p:spPr>
          <a:xfrm>
            <a:off x="1823809" y="5770886"/>
            <a:ext cx="145256" cy="103981"/>
          </a:xfrm>
          <a:custGeom>
            <a:avLst/>
            <a:gdLst>
              <a:gd name="connsiteX0" fmla="*/ 0 w 165100"/>
              <a:gd name="connsiteY0" fmla="*/ 101600 h 104775"/>
              <a:gd name="connsiteX1" fmla="*/ 101600 w 165100"/>
              <a:gd name="connsiteY1" fmla="*/ 0 h 104775"/>
              <a:gd name="connsiteX2" fmla="*/ 165100 w 165100"/>
              <a:gd name="connsiteY2" fmla="*/ 47625 h 104775"/>
              <a:gd name="connsiteX3" fmla="*/ 101600 w 165100"/>
              <a:gd name="connsiteY3" fmla="*/ 104775 h 104775"/>
              <a:gd name="connsiteX4" fmla="*/ 0 w 165100"/>
              <a:gd name="connsiteY4" fmla="*/ 101600 h 104775"/>
              <a:gd name="connsiteX0" fmla="*/ 0 w 165100"/>
              <a:gd name="connsiteY0" fmla="*/ 101600 h 104775"/>
              <a:gd name="connsiteX1" fmla="*/ 101600 w 165100"/>
              <a:gd name="connsiteY1" fmla="*/ 0 h 104775"/>
              <a:gd name="connsiteX2" fmla="*/ 165100 w 165100"/>
              <a:gd name="connsiteY2" fmla="*/ 47625 h 104775"/>
              <a:gd name="connsiteX3" fmla="*/ 101600 w 165100"/>
              <a:gd name="connsiteY3" fmla="*/ 104775 h 104775"/>
              <a:gd name="connsiteX4" fmla="*/ 0 w 165100"/>
              <a:gd name="connsiteY4" fmla="*/ 101600 h 104775"/>
              <a:gd name="connsiteX0" fmla="*/ 0 w 165100"/>
              <a:gd name="connsiteY0" fmla="*/ 101600 h 104775"/>
              <a:gd name="connsiteX1" fmla="*/ 101600 w 165100"/>
              <a:gd name="connsiteY1" fmla="*/ 0 h 104775"/>
              <a:gd name="connsiteX2" fmla="*/ 165100 w 165100"/>
              <a:gd name="connsiteY2" fmla="*/ 47625 h 104775"/>
              <a:gd name="connsiteX3" fmla="*/ 101600 w 165100"/>
              <a:gd name="connsiteY3" fmla="*/ 104775 h 104775"/>
              <a:gd name="connsiteX4" fmla="*/ 0 w 165100"/>
              <a:gd name="connsiteY4" fmla="*/ 101600 h 104775"/>
              <a:gd name="connsiteX0" fmla="*/ 0 w 142875"/>
              <a:gd name="connsiteY0" fmla="*/ 98425 h 104775"/>
              <a:gd name="connsiteX1" fmla="*/ 79375 w 142875"/>
              <a:gd name="connsiteY1" fmla="*/ 0 h 104775"/>
              <a:gd name="connsiteX2" fmla="*/ 142875 w 142875"/>
              <a:gd name="connsiteY2" fmla="*/ 47625 h 104775"/>
              <a:gd name="connsiteX3" fmla="*/ 79375 w 142875"/>
              <a:gd name="connsiteY3" fmla="*/ 104775 h 104775"/>
              <a:gd name="connsiteX4" fmla="*/ 0 w 142875"/>
              <a:gd name="connsiteY4" fmla="*/ 98425 h 104775"/>
              <a:gd name="connsiteX0" fmla="*/ 0 w 142875"/>
              <a:gd name="connsiteY0" fmla="*/ 98425 h 101600"/>
              <a:gd name="connsiteX1" fmla="*/ 79375 w 142875"/>
              <a:gd name="connsiteY1" fmla="*/ 0 h 101600"/>
              <a:gd name="connsiteX2" fmla="*/ 142875 w 142875"/>
              <a:gd name="connsiteY2" fmla="*/ 47625 h 101600"/>
              <a:gd name="connsiteX3" fmla="*/ 92075 w 142875"/>
              <a:gd name="connsiteY3" fmla="*/ 101600 h 101600"/>
              <a:gd name="connsiteX4" fmla="*/ 0 w 142875"/>
              <a:gd name="connsiteY4" fmla="*/ 98425 h 101600"/>
              <a:gd name="connsiteX0" fmla="*/ 0 w 142875"/>
              <a:gd name="connsiteY0" fmla="*/ 98425 h 103981"/>
              <a:gd name="connsiteX1" fmla="*/ 79375 w 142875"/>
              <a:gd name="connsiteY1" fmla="*/ 0 h 103981"/>
              <a:gd name="connsiteX2" fmla="*/ 142875 w 142875"/>
              <a:gd name="connsiteY2" fmla="*/ 47625 h 103981"/>
              <a:gd name="connsiteX3" fmla="*/ 94456 w 142875"/>
              <a:gd name="connsiteY3" fmla="*/ 103981 h 103981"/>
              <a:gd name="connsiteX4" fmla="*/ 0 w 142875"/>
              <a:gd name="connsiteY4" fmla="*/ 98425 h 103981"/>
              <a:gd name="connsiteX0" fmla="*/ 0 w 145256"/>
              <a:gd name="connsiteY0" fmla="*/ 103187 h 103981"/>
              <a:gd name="connsiteX1" fmla="*/ 81756 w 145256"/>
              <a:gd name="connsiteY1" fmla="*/ 0 h 103981"/>
              <a:gd name="connsiteX2" fmla="*/ 145256 w 145256"/>
              <a:gd name="connsiteY2" fmla="*/ 47625 h 103981"/>
              <a:gd name="connsiteX3" fmla="*/ 96837 w 145256"/>
              <a:gd name="connsiteY3" fmla="*/ 103981 h 103981"/>
              <a:gd name="connsiteX4" fmla="*/ 0 w 145256"/>
              <a:gd name="connsiteY4" fmla="*/ 103187 h 103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56" h="103981">
                <a:moveTo>
                  <a:pt x="0" y="103187"/>
                </a:moveTo>
                <a:lnTo>
                  <a:pt x="81756" y="0"/>
                </a:lnTo>
                <a:lnTo>
                  <a:pt x="145256" y="47625"/>
                </a:lnTo>
                <a:lnTo>
                  <a:pt x="96837" y="103981"/>
                </a:lnTo>
                <a:lnTo>
                  <a:pt x="0" y="10318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4" name="テキスト ボックス 53"/>
          <p:cNvSpPr txBox="1"/>
          <p:nvPr/>
        </p:nvSpPr>
        <p:spPr>
          <a:xfrm>
            <a:off x="1208584" y="5604297"/>
            <a:ext cx="972000" cy="230832"/>
          </a:xfrm>
          <a:prstGeom prst="rect">
            <a:avLst/>
          </a:prstGeom>
          <a:noFill/>
          <a:ln>
            <a:noFill/>
          </a:ln>
        </p:spPr>
        <p:txBody>
          <a:bodyPr wrap="square" rtlCol="0" anchor="ctr">
            <a:spAutoFit/>
          </a:bodyPr>
          <a:lstStyle/>
          <a:p>
            <a:pPr algn="ctr"/>
            <a:r>
              <a:rPr lang="en-US" altLang="ja-JP" sz="900" b="1" dirty="0">
                <a:latin typeface="Meiryo UI" panose="020B0604030504040204" pitchFamily="50" charset="-128"/>
                <a:ea typeface="Meiryo UI" panose="020B0604030504040204" pitchFamily="50" charset="-128"/>
              </a:rPr>
              <a:t>JR</a:t>
            </a:r>
            <a:r>
              <a:rPr lang="ja-JP" altLang="en-US" sz="900" b="1" dirty="0">
                <a:latin typeface="Meiryo UI" panose="020B0604030504040204" pitchFamily="50" charset="-128"/>
                <a:ea typeface="Meiryo UI" panose="020B0604030504040204" pitchFamily="50" charset="-128"/>
              </a:rPr>
              <a:t>安治川口駅</a:t>
            </a:r>
          </a:p>
        </p:txBody>
      </p:sp>
      <p:sp>
        <p:nvSpPr>
          <p:cNvPr id="7" name="フリーフォーム 6"/>
          <p:cNvSpPr/>
          <p:nvPr/>
        </p:nvSpPr>
        <p:spPr>
          <a:xfrm>
            <a:off x="2610415" y="1843410"/>
            <a:ext cx="2787650" cy="1894840"/>
          </a:xfrm>
          <a:custGeom>
            <a:avLst/>
            <a:gdLst>
              <a:gd name="connsiteX0" fmla="*/ 0 w 2559050"/>
              <a:gd name="connsiteY0" fmla="*/ 0 h 1804810"/>
              <a:gd name="connsiteX1" fmla="*/ 920750 w 2559050"/>
              <a:gd name="connsiteY1" fmla="*/ 1289050 h 1804810"/>
              <a:gd name="connsiteX2" fmla="*/ 1225550 w 2559050"/>
              <a:gd name="connsiteY2" fmla="*/ 1511300 h 1804810"/>
              <a:gd name="connsiteX3" fmla="*/ 1562100 w 2559050"/>
              <a:gd name="connsiteY3" fmla="*/ 1543050 h 1804810"/>
              <a:gd name="connsiteX4" fmla="*/ 1746250 w 2559050"/>
              <a:gd name="connsiteY4" fmla="*/ 1555750 h 1804810"/>
              <a:gd name="connsiteX5" fmla="*/ 2070100 w 2559050"/>
              <a:gd name="connsiteY5" fmla="*/ 1651000 h 1804810"/>
              <a:gd name="connsiteX6" fmla="*/ 2184400 w 2559050"/>
              <a:gd name="connsiteY6" fmla="*/ 1701800 h 1804810"/>
              <a:gd name="connsiteX7" fmla="*/ 2470150 w 2559050"/>
              <a:gd name="connsiteY7" fmla="*/ 1790700 h 1804810"/>
              <a:gd name="connsiteX8" fmla="*/ 2559050 w 2559050"/>
              <a:gd name="connsiteY8" fmla="*/ 1803400 h 1804810"/>
              <a:gd name="connsiteX0" fmla="*/ 0 w 2787650"/>
              <a:gd name="connsiteY0" fmla="*/ 0 h 1894876"/>
              <a:gd name="connsiteX1" fmla="*/ 920750 w 2787650"/>
              <a:gd name="connsiteY1" fmla="*/ 1289050 h 1894876"/>
              <a:gd name="connsiteX2" fmla="*/ 1225550 w 2787650"/>
              <a:gd name="connsiteY2" fmla="*/ 1511300 h 1894876"/>
              <a:gd name="connsiteX3" fmla="*/ 1562100 w 2787650"/>
              <a:gd name="connsiteY3" fmla="*/ 1543050 h 1894876"/>
              <a:gd name="connsiteX4" fmla="*/ 1746250 w 2787650"/>
              <a:gd name="connsiteY4" fmla="*/ 1555750 h 1894876"/>
              <a:gd name="connsiteX5" fmla="*/ 2070100 w 2787650"/>
              <a:gd name="connsiteY5" fmla="*/ 1651000 h 1894876"/>
              <a:gd name="connsiteX6" fmla="*/ 2184400 w 2787650"/>
              <a:gd name="connsiteY6" fmla="*/ 1701800 h 1894876"/>
              <a:gd name="connsiteX7" fmla="*/ 2470150 w 2787650"/>
              <a:gd name="connsiteY7" fmla="*/ 1790700 h 1894876"/>
              <a:gd name="connsiteX8" fmla="*/ 2787650 w 2787650"/>
              <a:gd name="connsiteY8" fmla="*/ 1894840 h 1894876"/>
              <a:gd name="connsiteX0" fmla="*/ 0 w 2787650"/>
              <a:gd name="connsiteY0" fmla="*/ 0 h 1894840"/>
              <a:gd name="connsiteX1" fmla="*/ 920750 w 2787650"/>
              <a:gd name="connsiteY1" fmla="*/ 1289050 h 1894840"/>
              <a:gd name="connsiteX2" fmla="*/ 1225550 w 2787650"/>
              <a:gd name="connsiteY2" fmla="*/ 1511300 h 1894840"/>
              <a:gd name="connsiteX3" fmla="*/ 1562100 w 2787650"/>
              <a:gd name="connsiteY3" fmla="*/ 1543050 h 1894840"/>
              <a:gd name="connsiteX4" fmla="*/ 1746250 w 2787650"/>
              <a:gd name="connsiteY4" fmla="*/ 1555750 h 1894840"/>
              <a:gd name="connsiteX5" fmla="*/ 2070100 w 2787650"/>
              <a:gd name="connsiteY5" fmla="*/ 1651000 h 1894840"/>
              <a:gd name="connsiteX6" fmla="*/ 2184400 w 2787650"/>
              <a:gd name="connsiteY6" fmla="*/ 1701800 h 1894840"/>
              <a:gd name="connsiteX7" fmla="*/ 2470150 w 2787650"/>
              <a:gd name="connsiteY7" fmla="*/ 1790700 h 1894840"/>
              <a:gd name="connsiteX8" fmla="*/ 2662625 w 2787650"/>
              <a:gd name="connsiteY8" fmla="*/ 1852290 h 1894840"/>
              <a:gd name="connsiteX9" fmla="*/ 2787650 w 2787650"/>
              <a:gd name="connsiteY9" fmla="*/ 1894840 h 189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7650" h="1894840">
                <a:moveTo>
                  <a:pt x="0" y="0"/>
                </a:moveTo>
                <a:cubicBezTo>
                  <a:pt x="358246" y="518583"/>
                  <a:pt x="716492" y="1037167"/>
                  <a:pt x="920750" y="1289050"/>
                </a:cubicBezTo>
                <a:cubicBezTo>
                  <a:pt x="1125008" y="1540933"/>
                  <a:pt x="1118658" y="1468967"/>
                  <a:pt x="1225550" y="1511300"/>
                </a:cubicBezTo>
                <a:cubicBezTo>
                  <a:pt x="1332442" y="1553633"/>
                  <a:pt x="1475317" y="1535642"/>
                  <a:pt x="1562100" y="1543050"/>
                </a:cubicBezTo>
                <a:cubicBezTo>
                  <a:pt x="1648883" y="1550458"/>
                  <a:pt x="1661583" y="1537758"/>
                  <a:pt x="1746250" y="1555750"/>
                </a:cubicBezTo>
                <a:cubicBezTo>
                  <a:pt x="1830917" y="1573742"/>
                  <a:pt x="1997075" y="1626658"/>
                  <a:pt x="2070100" y="1651000"/>
                </a:cubicBezTo>
                <a:cubicBezTo>
                  <a:pt x="2143125" y="1675342"/>
                  <a:pt x="2117725" y="1678517"/>
                  <a:pt x="2184400" y="1701800"/>
                </a:cubicBezTo>
                <a:cubicBezTo>
                  <a:pt x="2251075" y="1725083"/>
                  <a:pt x="2395526" y="1765618"/>
                  <a:pt x="2470150" y="1790700"/>
                </a:cubicBezTo>
                <a:cubicBezTo>
                  <a:pt x="2544774" y="1815782"/>
                  <a:pt x="2609708" y="1834933"/>
                  <a:pt x="2662625" y="1852290"/>
                </a:cubicBezTo>
                <a:cubicBezTo>
                  <a:pt x="2715542" y="1869647"/>
                  <a:pt x="2761733" y="1887748"/>
                  <a:pt x="2787650" y="1894840"/>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 name="フリーフォーム 7"/>
          <p:cNvSpPr/>
          <p:nvPr/>
        </p:nvSpPr>
        <p:spPr>
          <a:xfrm>
            <a:off x="5534148" y="1967236"/>
            <a:ext cx="2425700" cy="3902075"/>
          </a:xfrm>
          <a:custGeom>
            <a:avLst/>
            <a:gdLst>
              <a:gd name="connsiteX0" fmla="*/ 2247900 w 2247900"/>
              <a:gd name="connsiteY0" fmla="*/ 3629025 h 3629025"/>
              <a:gd name="connsiteX1" fmla="*/ 1238250 w 2247900"/>
              <a:gd name="connsiteY1" fmla="*/ 2114550 h 3629025"/>
              <a:gd name="connsiteX2" fmla="*/ 695325 w 2247900"/>
              <a:gd name="connsiteY2" fmla="*/ 962025 h 3629025"/>
              <a:gd name="connsiteX3" fmla="*/ 504825 w 2247900"/>
              <a:gd name="connsiteY3" fmla="*/ 676275 h 3629025"/>
              <a:gd name="connsiteX4" fmla="*/ 0 w 2247900"/>
              <a:gd name="connsiteY4" fmla="*/ 0 h 3629025"/>
              <a:gd name="connsiteX0" fmla="*/ 2425700 w 2425700"/>
              <a:gd name="connsiteY0" fmla="*/ 3902075 h 3902075"/>
              <a:gd name="connsiteX1" fmla="*/ 1416050 w 2425700"/>
              <a:gd name="connsiteY1" fmla="*/ 2387600 h 3902075"/>
              <a:gd name="connsiteX2" fmla="*/ 873125 w 2425700"/>
              <a:gd name="connsiteY2" fmla="*/ 1235075 h 3902075"/>
              <a:gd name="connsiteX3" fmla="*/ 682625 w 2425700"/>
              <a:gd name="connsiteY3" fmla="*/ 949325 h 3902075"/>
              <a:gd name="connsiteX4" fmla="*/ 0 w 2425700"/>
              <a:gd name="connsiteY4" fmla="*/ 0 h 390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700" h="3902075">
                <a:moveTo>
                  <a:pt x="2425700" y="3902075"/>
                </a:moveTo>
                <a:cubicBezTo>
                  <a:pt x="2050256" y="3367087"/>
                  <a:pt x="1674812" y="2832100"/>
                  <a:pt x="1416050" y="2387600"/>
                </a:cubicBezTo>
                <a:cubicBezTo>
                  <a:pt x="1157288" y="1943100"/>
                  <a:pt x="995362" y="1474787"/>
                  <a:pt x="873125" y="1235075"/>
                </a:cubicBezTo>
                <a:cubicBezTo>
                  <a:pt x="750888" y="995363"/>
                  <a:pt x="798512" y="1109662"/>
                  <a:pt x="682625" y="949325"/>
                </a:cubicBezTo>
                <a:cubicBezTo>
                  <a:pt x="566738" y="788988"/>
                  <a:pt x="194469" y="257969"/>
                  <a:pt x="0" y="0"/>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 name="フリーフォーム 8"/>
          <p:cNvSpPr/>
          <p:nvPr/>
        </p:nvSpPr>
        <p:spPr>
          <a:xfrm>
            <a:off x="6834402" y="1767211"/>
            <a:ext cx="359710" cy="2111375"/>
          </a:xfrm>
          <a:custGeom>
            <a:avLst/>
            <a:gdLst>
              <a:gd name="connsiteX0" fmla="*/ 1496 w 363336"/>
              <a:gd name="connsiteY0" fmla="*/ 2047875 h 2047875"/>
              <a:gd name="connsiteX1" fmla="*/ 49121 w 363336"/>
              <a:gd name="connsiteY1" fmla="*/ 1638300 h 2047875"/>
              <a:gd name="connsiteX2" fmla="*/ 325346 w 363336"/>
              <a:gd name="connsiteY2" fmla="*/ 352425 h 2047875"/>
              <a:gd name="connsiteX3" fmla="*/ 353921 w 363336"/>
              <a:gd name="connsiteY3" fmla="*/ 0 h 2047875"/>
              <a:gd name="connsiteX0" fmla="*/ 1496 w 359710"/>
              <a:gd name="connsiteY0" fmla="*/ 2111375 h 2111375"/>
              <a:gd name="connsiteX1" fmla="*/ 49121 w 359710"/>
              <a:gd name="connsiteY1" fmla="*/ 1701800 h 2111375"/>
              <a:gd name="connsiteX2" fmla="*/ 325346 w 359710"/>
              <a:gd name="connsiteY2" fmla="*/ 415925 h 2111375"/>
              <a:gd name="connsiteX3" fmla="*/ 347571 w 359710"/>
              <a:gd name="connsiteY3" fmla="*/ 0 h 2111375"/>
            </a:gdLst>
            <a:ahLst/>
            <a:cxnLst>
              <a:cxn ang="0">
                <a:pos x="connsiteX0" y="connsiteY0"/>
              </a:cxn>
              <a:cxn ang="0">
                <a:pos x="connsiteX1" y="connsiteY1"/>
              </a:cxn>
              <a:cxn ang="0">
                <a:pos x="connsiteX2" y="connsiteY2"/>
              </a:cxn>
              <a:cxn ang="0">
                <a:pos x="connsiteX3" y="connsiteY3"/>
              </a:cxn>
            </a:cxnLst>
            <a:rect l="l" t="t" r="r" b="b"/>
            <a:pathLst>
              <a:path w="359710" h="2111375">
                <a:moveTo>
                  <a:pt x="1496" y="2111375"/>
                </a:moveTo>
                <a:cubicBezTo>
                  <a:pt x="-1679" y="2047875"/>
                  <a:pt x="-4854" y="1984375"/>
                  <a:pt x="49121" y="1701800"/>
                </a:cubicBezTo>
                <a:cubicBezTo>
                  <a:pt x="103096" y="1419225"/>
                  <a:pt x="274546" y="688975"/>
                  <a:pt x="325346" y="415925"/>
                </a:cubicBezTo>
                <a:cubicBezTo>
                  <a:pt x="376146" y="142875"/>
                  <a:pt x="358683" y="39687"/>
                  <a:pt x="347571"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 name="フリーフォーム 9"/>
          <p:cNvSpPr/>
          <p:nvPr/>
        </p:nvSpPr>
        <p:spPr>
          <a:xfrm>
            <a:off x="6823889" y="2897396"/>
            <a:ext cx="2928565" cy="1047865"/>
          </a:xfrm>
          <a:custGeom>
            <a:avLst/>
            <a:gdLst>
              <a:gd name="connsiteX0" fmla="*/ 2485 w 2745685"/>
              <a:gd name="connsiteY0" fmla="*/ 1047865 h 1047865"/>
              <a:gd name="connsiteX1" fmla="*/ 31060 w 2745685"/>
              <a:gd name="connsiteY1" fmla="*/ 838315 h 1047865"/>
              <a:gd name="connsiteX2" fmla="*/ 221560 w 2745685"/>
              <a:gd name="connsiteY2" fmla="*/ 543040 h 1047865"/>
              <a:gd name="connsiteX3" fmla="*/ 926410 w 2745685"/>
              <a:gd name="connsiteY3" fmla="*/ 114415 h 1047865"/>
              <a:gd name="connsiteX4" fmla="*/ 1116910 w 2745685"/>
              <a:gd name="connsiteY4" fmla="*/ 38215 h 1047865"/>
              <a:gd name="connsiteX5" fmla="*/ 1374085 w 2745685"/>
              <a:gd name="connsiteY5" fmla="*/ 115 h 1047865"/>
              <a:gd name="connsiteX6" fmla="*/ 2745685 w 2745685"/>
              <a:gd name="connsiteY6" fmla="*/ 28690 h 1047865"/>
              <a:gd name="connsiteX0" fmla="*/ 2485 w 2928565"/>
              <a:gd name="connsiteY0" fmla="*/ 1047865 h 1047865"/>
              <a:gd name="connsiteX1" fmla="*/ 31060 w 2928565"/>
              <a:gd name="connsiteY1" fmla="*/ 838315 h 1047865"/>
              <a:gd name="connsiteX2" fmla="*/ 221560 w 2928565"/>
              <a:gd name="connsiteY2" fmla="*/ 543040 h 1047865"/>
              <a:gd name="connsiteX3" fmla="*/ 926410 w 2928565"/>
              <a:gd name="connsiteY3" fmla="*/ 114415 h 1047865"/>
              <a:gd name="connsiteX4" fmla="*/ 1116910 w 2928565"/>
              <a:gd name="connsiteY4" fmla="*/ 38215 h 1047865"/>
              <a:gd name="connsiteX5" fmla="*/ 1374085 w 2928565"/>
              <a:gd name="connsiteY5" fmla="*/ 115 h 1047865"/>
              <a:gd name="connsiteX6" fmla="*/ 2928565 w 2928565"/>
              <a:gd name="connsiteY6" fmla="*/ 28690 h 104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8565" h="1047865">
                <a:moveTo>
                  <a:pt x="2485" y="1047865"/>
                </a:moveTo>
                <a:cubicBezTo>
                  <a:pt x="-1484" y="985158"/>
                  <a:pt x="-5452" y="922452"/>
                  <a:pt x="31060" y="838315"/>
                </a:cubicBezTo>
                <a:cubicBezTo>
                  <a:pt x="67572" y="754178"/>
                  <a:pt x="72335" y="663690"/>
                  <a:pt x="221560" y="543040"/>
                </a:cubicBezTo>
                <a:cubicBezTo>
                  <a:pt x="370785" y="422390"/>
                  <a:pt x="777185" y="198552"/>
                  <a:pt x="926410" y="114415"/>
                </a:cubicBezTo>
                <a:cubicBezTo>
                  <a:pt x="1075635" y="30278"/>
                  <a:pt x="1042298" y="57265"/>
                  <a:pt x="1116910" y="38215"/>
                </a:cubicBezTo>
                <a:cubicBezTo>
                  <a:pt x="1191522" y="19165"/>
                  <a:pt x="1102623" y="1702"/>
                  <a:pt x="1374085" y="115"/>
                </a:cubicBezTo>
                <a:cubicBezTo>
                  <a:pt x="1645548" y="-1473"/>
                  <a:pt x="2378496" y="13608"/>
                  <a:pt x="2928565" y="286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9" name="テキスト ボックス 58"/>
          <p:cNvSpPr txBox="1"/>
          <p:nvPr/>
        </p:nvSpPr>
        <p:spPr>
          <a:xfrm rot="155593">
            <a:off x="8066660" y="2683154"/>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阪急京都線</a:t>
            </a:r>
          </a:p>
        </p:txBody>
      </p:sp>
      <p:sp>
        <p:nvSpPr>
          <p:cNvPr id="60" name="テキスト ボックス 59"/>
          <p:cNvSpPr txBox="1"/>
          <p:nvPr/>
        </p:nvSpPr>
        <p:spPr>
          <a:xfrm rot="16947115">
            <a:off x="6621175" y="2460590"/>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阪急宝塚線</a:t>
            </a:r>
          </a:p>
        </p:txBody>
      </p:sp>
      <p:sp>
        <p:nvSpPr>
          <p:cNvPr id="61" name="テキスト ボックス 60"/>
          <p:cNvSpPr txBox="1"/>
          <p:nvPr/>
        </p:nvSpPr>
        <p:spPr>
          <a:xfrm rot="3158213">
            <a:off x="5197014" y="2325631"/>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阪急神戸線</a:t>
            </a:r>
          </a:p>
        </p:txBody>
      </p:sp>
      <p:sp>
        <p:nvSpPr>
          <p:cNvPr id="62" name="テキスト ボックス 61"/>
          <p:cNvSpPr txBox="1"/>
          <p:nvPr/>
        </p:nvSpPr>
        <p:spPr>
          <a:xfrm rot="3256362">
            <a:off x="2218480" y="2045531"/>
            <a:ext cx="972000"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阪神なんば線</a:t>
            </a:r>
          </a:p>
        </p:txBody>
      </p:sp>
      <p:sp>
        <p:nvSpPr>
          <p:cNvPr id="67" name="テキスト ボックス 66"/>
          <p:cNvSpPr txBox="1"/>
          <p:nvPr/>
        </p:nvSpPr>
        <p:spPr>
          <a:xfrm rot="19761108">
            <a:off x="2490007" y="4793905"/>
            <a:ext cx="972000" cy="230832"/>
          </a:xfrm>
          <a:prstGeom prst="rect">
            <a:avLst/>
          </a:prstGeom>
          <a:noFill/>
          <a:ln>
            <a:noFill/>
          </a:ln>
        </p:spPr>
        <p:txBody>
          <a:bodyPr wrap="square" rtlCol="0" anchor="ctr">
            <a:spAutoFit/>
          </a:bodyPr>
          <a:lstStyle/>
          <a:p>
            <a:pPr algn="ctr"/>
            <a:r>
              <a:rPr lang="en-US" altLang="ja-JP" sz="900" b="1" dirty="0">
                <a:latin typeface="Meiryo UI" panose="020B0604030504040204" pitchFamily="50" charset="-128"/>
                <a:ea typeface="Meiryo UI" panose="020B0604030504040204" pitchFamily="50" charset="-128"/>
              </a:rPr>
              <a:t>JR</a:t>
            </a:r>
            <a:r>
              <a:rPr lang="ja-JP" altLang="en-US" sz="900" b="1" dirty="0">
                <a:latin typeface="Meiryo UI" panose="020B0604030504040204" pitchFamily="50" charset="-128"/>
                <a:ea typeface="Meiryo UI" panose="020B0604030504040204" pitchFamily="50" charset="-128"/>
              </a:rPr>
              <a:t>ゆめ咲線</a:t>
            </a:r>
          </a:p>
        </p:txBody>
      </p:sp>
      <p:sp>
        <p:nvSpPr>
          <p:cNvPr id="68" name="テキスト ボックス 67"/>
          <p:cNvSpPr txBox="1"/>
          <p:nvPr/>
        </p:nvSpPr>
        <p:spPr>
          <a:xfrm>
            <a:off x="4409233" y="5345529"/>
            <a:ext cx="1072481"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円の半径は１</a:t>
            </a:r>
            <a:r>
              <a:rPr lang="en-US" altLang="ja-JP" sz="900" b="1" dirty="0">
                <a:latin typeface="Meiryo UI" panose="020B0604030504040204" pitchFamily="50" charset="-128"/>
                <a:ea typeface="Meiryo UI" panose="020B0604030504040204" pitchFamily="50" charset="-128"/>
              </a:rPr>
              <a:t>km</a:t>
            </a:r>
            <a:endParaRPr lang="ja-JP" altLang="en-US" sz="900" b="1" dirty="0">
              <a:latin typeface="Meiryo UI" panose="020B0604030504040204" pitchFamily="50" charset="-128"/>
              <a:ea typeface="Meiryo UI" panose="020B0604030504040204" pitchFamily="50" charset="-128"/>
            </a:endParaRPr>
          </a:p>
        </p:txBody>
      </p:sp>
      <p:sp>
        <p:nvSpPr>
          <p:cNvPr id="69" name="テキスト ボックス 68"/>
          <p:cNvSpPr txBox="1"/>
          <p:nvPr/>
        </p:nvSpPr>
        <p:spPr>
          <a:xfrm>
            <a:off x="8857280" y="5164396"/>
            <a:ext cx="1072481"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円の半径は１</a:t>
            </a:r>
            <a:r>
              <a:rPr lang="en-US" altLang="ja-JP" sz="900" b="1" dirty="0">
                <a:latin typeface="Meiryo UI" panose="020B0604030504040204" pitchFamily="50" charset="-128"/>
                <a:ea typeface="Meiryo UI" panose="020B0604030504040204" pitchFamily="50" charset="-128"/>
              </a:rPr>
              <a:t>km</a:t>
            </a:r>
            <a:endParaRPr lang="ja-JP" altLang="en-US" sz="900" b="1" dirty="0">
              <a:latin typeface="Meiryo UI" panose="020B0604030504040204" pitchFamily="50" charset="-128"/>
              <a:ea typeface="Meiryo UI" panose="020B0604030504040204" pitchFamily="50" charset="-128"/>
            </a:endParaRPr>
          </a:p>
        </p:txBody>
      </p:sp>
      <p:sp>
        <p:nvSpPr>
          <p:cNvPr id="38" name="円/楕円 37"/>
          <p:cNvSpPr/>
          <p:nvPr/>
        </p:nvSpPr>
        <p:spPr>
          <a:xfrm>
            <a:off x="5862316" y="4509240"/>
            <a:ext cx="187200" cy="187200"/>
          </a:xfrm>
          <a:prstGeom prst="ellipse">
            <a:avLst/>
          </a:prstGeom>
          <a:pattFill prst="pct10">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0" name="正方形/長方形 12"/>
          <p:cNvSpPr>
            <a:spLocks noChangeArrowheads="1"/>
          </p:cNvSpPr>
          <p:nvPr/>
        </p:nvSpPr>
        <p:spPr bwMode="auto">
          <a:xfrm>
            <a:off x="8861425" y="6604000"/>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庁舎</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７</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
        <p:nvSpPr>
          <p:cNvPr id="36" name="円/楕円 35"/>
          <p:cNvSpPr>
            <a:spLocks noChangeAspect="1" noChangeArrowheads="1"/>
          </p:cNvSpPr>
          <p:nvPr/>
        </p:nvSpPr>
        <p:spPr bwMode="auto">
          <a:xfrm>
            <a:off x="3134415" y="3757981"/>
            <a:ext cx="180000" cy="180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sp>
        <p:nvSpPr>
          <p:cNvPr id="37" name="円/楕円 36"/>
          <p:cNvSpPr>
            <a:spLocks noChangeAspect="1" noChangeArrowheads="1"/>
          </p:cNvSpPr>
          <p:nvPr/>
        </p:nvSpPr>
        <p:spPr bwMode="auto">
          <a:xfrm>
            <a:off x="7563299" y="3718499"/>
            <a:ext cx="180000" cy="180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grpSp>
        <p:nvGrpSpPr>
          <p:cNvPr id="41" name="グループ化 40"/>
          <p:cNvGrpSpPr/>
          <p:nvPr/>
        </p:nvGrpSpPr>
        <p:grpSpPr>
          <a:xfrm>
            <a:off x="8525863" y="5364480"/>
            <a:ext cx="1448477" cy="523632"/>
            <a:chOff x="5508103" y="3645023"/>
            <a:chExt cx="1158783" cy="523632"/>
          </a:xfrm>
        </p:grpSpPr>
        <p:sp>
          <p:nvSpPr>
            <p:cNvPr id="43" name="Rectangle 63"/>
            <p:cNvSpPr>
              <a:spLocks noChangeArrowheads="1"/>
            </p:cNvSpPr>
            <p:nvPr/>
          </p:nvSpPr>
          <p:spPr bwMode="auto">
            <a:xfrm>
              <a:off x="5508103" y="3645023"/>
              <a:ext cx="1008000" cy="504000"/>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dirty="0"/>
            </a:p>
          </p:txBody>
        </p:sp>
        <p:sp>
          <p:nvSpPr>
            <p:cNvPr id="46" name="Text Box 67"/>
            <p:cNvSpPr txBox="1">
              <a:spLocks noChangeArrowheads="1"/>
            </p:cNvSpPr>
            <p:nvPr/>
          </p:nvSpPr>
          <p:spPr bwMode="auto">
            <a:xfrm>
              <a:off x="5686562" y="3662821"/>
              <a:ext cx="980324" cy="505834"/>
            </a:xfrm>
            <a:prstGeom prst="rect">
              <a:avLst/>
            </a:prstGeom>
            <a:noFill/>
            <a:ln w="9525">
              <a:noFill/>
              <a:miter lim="800000"/>
              <a:headEnd/>
              <a:tailEnd/>
            </a:ln>
          </p:spPr>
          <p:txBody>
            <a:bodyPr lIns="74295" tIns="8890" rIns="74295" bIns="8890"/>
            <a:lstStyle/>
            <a:p>
              <a:pPr marL="85725" indent="-85725" algn="just">
                <a:lnSpc>
                  <a:spcPts val="100"/>
                </a:lnSpc>
                <a:spcBef>
                  <a:spcPct val="50000"/>
                </a:spcBef>
              </a:pPr>
              <a:endParaRPr lang="en-US" altLang="ja-JP" sz="9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900" dirty="0">
                  <a:solidFill>
                    <a:srgbClr val="000000"/>
                  </a:solidFill>
                  <a:latin typeface="ＭＳ ゴシック" pitchFamily="49" charset="-128"/>
                  <a:ea typeface="ＭＳ ゴシック" pitchFamily="49" charset="-128"/>
                </a:rPr>
                <a:t>特別</a:t>
              </a:r>
              <a:r>
                <a:rPr lang="ja-JP" altLang="en-US" sz="900" dirty="0" smtClean="0">
                  <a:solidFill>
                    <a:srgbClr val="000000"/>
                  </a:solidFill>
                  <a:latin typeface="ＭＳ ゴシック" pitchFamily="49" charset="-128"/>
                  <a:ea typeface="ＭＳ ゴシック" pitchFamily="49" charset="-128"/>
                </a:rPr>
                <a:t>区本</a:t>
              </a:r>
              <a:r>
                <a:rPr lang="ja-JP" altLang="en-US" sz="900" dirty="0">
                  <a:solidFill>
                    <a:srgbClr val="000000"/>
                  </a:solidFill>
                  <a:latin typeface="ＭＳ ゴシック" pitchFamily="49" charset="-128"/>
                  <a:ea typeface="ＭＳ ゴシック" pitchFamily="49" charset="-128"/>
                </a:rPr>
                <a:t>庁舎候補</a:t>
              </a:r>
              <a:endParaRPr lang="en-US" altLang="ja-JP" sz="9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endParaRPr lang="en-US" altLang="ja-JP" sz="5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900" dirty="0" smtClean="0">
                  <a:solidFill>
                    <a:srgbClr val="000000"/>
                  </a:solidFill>
                  <a:latin typeface="ＭＳ ゴシック" pitchFamily="49" charset="-128"/>
                  <a:ea typeface="ＭＳ ゴシック" pitchFamily="49" charset="-128"/>
                </a:rPr>
                <a:t>大阪市事務所</a:t>
              </a:r>
              <a:endParaRPr lang="en-US" altLang="ja-JP" sz="900" dirty="0">
                <a:solidFill>
                  <a:srgbClr val="000000"/>
                </a:solidFill>
                <a:latin typeface="ＭＳ ゴシック" pitchFamily="49" charset="-128"/>
                <a:ea typeface="ＭＳ ゴシック" pitchFamily="49" charset="-128"/>
              </a:endParaRPr>
            </a:p>
          </p:txBody>
        </p:sp>
        <p:sp>
          <p:nvSpPr>
            <p:cNvPr id="48" name="円/楕円 47"/>
            <p:cNvSpPr/>
            <p:nvPr/>
          </p:nvSpPr>
          <p:spPr>
            <a:xfrm>
              <a:off x="5567797" y="3963526"/>
              <a:ext cx="115200" cy="144000"/>
            </a:xfrm>
            <a:prstGeom prst="ellipse">
              <a:avLst/>
            </a:prstGeom>
            <a:pattFill prst="pct10">
              <a:fgClr>
                <a:schemeClr val="tx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2" name="円/楕円 51"/>
            <p:cNvSpPr/>
            <p:nvPr/>
          </p:nvSpPr>
          <p:spPr>
            <a:xfrm>
              <a:off x="5564233" y="3697612"/>
              <a:ext cx="115200" cy="144000"/>
            </a:xfrm>
            <a:prstGeom prst="ellipse">
              <a:avLst/>
            </a:prstGeom>
            <a:blipFill dpi="0" rotWithShape="1">
              <a:blip r:embed="rId5"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nvGrpSpPr>
          <p:cNvPr id="63" name="グループ化 62"/>
          <p:cNvGrpSpPr/>
          <p:nvPr/>
        </p:nvGrpSpPr>
        <p:grpSpPr>
          <a:xfrm>
            <a:off x="4108145" y="5570036"/>
            <a:ext cx="1357237" cy="285574"/>
            <a:chOff x="5508103" y="3645023"/>
            <a:chExt cx="1085791" cy="285574"/>
          </a:xfrm>
        </p:grpSpPr>
        <p:sp>
          <p:nvSpPr>
            <p:cNvPr id="65" name="Rectangle 63"/>
            <p:cNvSpPr>
              <a:spLocks noChangeArrowheads="1"/>
            </p:cNvSpPr>
            <p:nvPr/>
          </p:nvSpPr>
          <p:spPr bwMode="auto">
            <a:xfrm>
              <a:off x="5508103" y="3645023"/>
              <a:ext cx="1008000" cy="248630"/>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dirty="0"/>
            </a:p>
          </p:txBody>
        </p:sp>
        <p:sp>
          <p:nvSpPr>
            <p:cNvPr id="66" name="Text Box 67"/>
            <p:cNvSpPr txBox="1">
              <a:spLocks noChangeArrowheads="1"/>
            </p:cNvSpPr>
            <p:nvPr/>
          </p:nvSpPr>
          <p:spPr bwMode="auto">
            <a:xfrm>
              <a:off x="5686562" y="3662821"/>
              <a:ext cx="907332" cy="267776"/>
            </a:xfrm>
            <a:prstGeom prst="rect">
              <a:avLst/>
            </a:prstGeom>
            <a:noFill/>
            <a:ln w="9525">
              <a:noFill/>
              <a:miter lim="800000"/>
              <a:headEnd/>
              <a:tailEnd/>
            </a:ln>
          </p:spPr>
          <p:txBody>
            <a:bodyPr lIns="74295" tIns="8890" rIns="74295" bIns="8890"/>
            <a:lstStyle/>
            <a:p>
              <a:pPr marL="85725" indent="-85725" algn="just">
                <a:lnSpc>
                  <a:spcPts val="100"/>
                </a:lnSpc>
                <a:spcBef>
                  <a:spcPct val="50000"/>
                </a:spcBef>
              </a:pPr>
              <a:endParaRPr lang="en-US" altLang="ja-JP" sz="9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900" dirty="0">
                  <a:solidFill>
                    <a:srgbClr val="000000"/>
                  </a:solidFill>
                  <a:latin typeface="ＭＳ ゴシック" pitchFamily="49" charset="-128"/>
                  <a:ea typeface="ＭＳ ゴシック" pitchFamily="49" charset="-128"/>
                </a:rPr>
                <a:t>特別</a:t>
              </a:r>
              <a:r>
                <a:rPr lang="ja-JP" altLang="en-US" sz="900" dirty="0" smtClean="0">
                  <a:solidFill>
                    <a:srgbClr val="000000"/>
                  </a:solidFill>
                  <a:latin typeface="ＭＳ ゴシック" pitchFamily="49" charset="-128"/>
                  <a:ea typeface="ＭＳ ゴシック" pitchFamily="49" charset="-128"/>
                </a:rPr>
                <a:t>区本</a:t>
              </a:r>
              <a:r>
                <a:rPr lang="ja-JP" altLang="en-US" sz="900" dirty="0">
                  <a:solidFill>
                    <a:srgbClr val="000000"/>
                  </a:solidFill>
                  <a:latin typeface="ＭＳ ゴシック" pitchFamily="49" charset="-128"/>
                  <a:ea typeface="ＭＳ ゴシック" pitchFamily="49" charset="-128"/>
                </a:rPr>
                <a:t>庁舎候補</a:t>
              </a:r>
              <a:endParaRPr lang="en-US" altLang="ja-JP" sz="9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endParaRPr lang="en-US" altLang="ja-JP" sz="500" dirty="0">
                <a:solidFill>
                  <a:srgbClr val="000000"/>
                </a:solidFill>
                <a:latin typeface="ＭＳ ゴシック" pitchFamily="49" charset="-128"/>
                <a:ea typeface="ＭＳ ゴシック" pitchFamily="49" charset="-128"/>
              </a:endParaRPr>
            </a:p>
          </p:txBody>
        </p:sp>
        <p:sp>
          <p:nvSpPr>
            <p:cNvPr id="71" name="円/楕円 70"/>
            <p:cNvSpPr/>
            <p:nvPr/>
          </p:nvSpPr>
          <p:spPr>
            <a:xfrm>
              <a:off x="5564233" y="3697612"/>
              <a:ext cx="115200" cy="144000"/>
            </a:xfrm>
            <a:prstGeom prst="ellipse">
              <a:avLst/>
            </a:prstGeom>
            <a:blipFill dpi="0" rotWithShape="1">
              <a:blip r:embed="rId5"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spTree>
    <p:extLst>
      <p:ext uri="{BB962C8B-B14F-4D97-AF65-F5344CB8AC3E}">
        <p14:creationId xmlns:p14="http://schemas.microsoft.com/office/powerpoint/2010/main" val="2637142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968"/>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３　特別</a:t>
            </a:r>
            <a:r>
              <a:rPr lang="ja-JP" altLang="en-US" sz="2000" b="1" dirty="0">
                <a:solidFill>
                  <a:prstClr val="black"/>
                </a:solidFill>
                <a:latin typeface="Meiryo UI" pitchFamily="50" charset="-128"/>
                <a:ea typeface="Meiryo UI" pitchFamily="50" charset="-128"/>
                <a:cs typeface="Meiryo UI" pitchFamily="50" charset="-128"/>
              </a:rPr>
              <a:t>区本庁舎の選定　＜</a:t>
            </a:r>
            <a:r>
              <a:rPr lang="ja-JP" altLang="en-US" sz="2000" b="1" dirty="0" smtClean="0">
                <a:solidFill>
                  <a:prstClr val="black"/>
                </a:solidFill>
                <a:latin typeface="Meiryo UI" pitchFamily="50" charset="-128"/>
                <a:ea typeface="Meiryo UI" pitchFamily="50" charset="-128"/>
                <a:cs typeface="Meiryo UI" pitchFamily="50" charset="-128"/>
              </a:rPr>
              <a:t>第三区</a:t>
            </a:r>
            <a:r>
              <a:rPr lang="ja-JP" altLang="en-US" sz="2000" b="1" dirty="0">
                <a:solidFill>
                  <a:prstClr val="black"/>
                </a:solidFill>
                <a:latin typeface="Meiryo UI" pitchFamily="50" charset="-128"/>
                <a:ea typeface="Meiryo UI" pitchFamily="50" charset="-128"/>
                <a:cs typeface="Meiryo UI" pitchFamily="50" charset="-128"/>
              </a:rPr>
              <a:t>＞</a:t>
            </a:r>
          </a:p>
        </p:txBody>
      </p:sp>
      <p:sp>
        <p:nvSpPr>
          <p:cNvPr id="3" name="スライド番号プレースホルダー 2"/>
          <p:cNvSpPr txBox="1">
            <a:spLocks/>
          </p:cNvSpPr>
          <p:nvPr/>
        </p:nvSpPr>
        <p:spPr>
          <a:xfrm>
            <a:off x="7413206" y="13124"/>
            <a:ext cx="2125114" cy="365125"/>
          </a:xfrm>
          <a:prstGeom prst="rect">
            <a:avLst/>
          </a:prstGeom>
        </p:spPr>
        <p:txBody>
          <a:bodyPr vert="horz" lIns="91440" tIns="45720" rIns="91440" bIns="45720" rtlCol="0" anchor="ctr"/>
          <a:lstStyle/>
          <a:p>
            <a:pPr algn="r">
              <a:defRPr/>
            </a:pPr>
            <a:endParaRPr lang="ja-JP" altLang="en-US" sz="1600" kern="0" dirty="0">
              <a:solidFill>
                <a:sysClr val="windowText" lastClr="000000"/>
              </a:solidFill>
              <a:latin typeface="HGPｺﾞｼｯｸE" pitchFamily="50" charset="-128"/>
              <a:ea typeface="HGPｺﾞｼｯｸE" pitchFamily="50" charset="-128"/>
            </a:endParaRPr>
          </a:p>
        </p:txBody>
      </p:sp>
      <p:graphicFrame>
        <p:nvGraphicFramePr>
          <p:cNvPr id="4" name="表 3"/>
          <p:cNvGraphicFramePr>
            <a:graphicFrameLocks noGrp="1"/>
          </p:cNvGraphicFramePr>
          <p:nvPr>
            <p:extLst/>
          </p:nvPr>
        </p:nvGraphicFramePr>
        <p:xfrm>
          <a:off x="233232" y="908720"/>
          <a:ext cx="9504000" cy="5000400"/>
        </p:xfrm>
        <a:graphic>
          <a:graphicData uri="http://schemas.openxmlformats.org/drawingml/2006/table">
            <a:tbl>
              <a:tblPr firstRow="1" bandRow="1">
                <a:tableStyleId>{5C22544A-7EE6-4342-B048-85BDC9FD1C3A}</a:tableStyleId>
              </a:tblPr>
              <a:tblGrid>
                <a:gridCol w="756000"/>
                <a:gridCol w="1368000"/>
                <a:gridCol w="1368000"/>
                <a:gridCol w="1368000"/>
                <a:gridCol w="1368000"/>
                <a:gridCol w="1368000"/>
                <a:gridCol w="648000"/>
                <a:gridCol w="1260000"/>
              </a:tblGrid>
              <a:tr h="36000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kern="0" baseline="0" dirty="0" smtClean="0">
                          <a:solidFill>
                            <a:sysClr val="windowText" lastClr="000000"/>
                          </a:solidFill>
                          <a:latin typeface="Meiryo UI" panose="020B0604030504040204" pitchFamily="50" charset="-128"/>
                          <a:ea typeface="Meiryo UI" panose="020B0604030504040204" pitchFamily="50" charset="-128"/>
                        </a:rPr>
                        <a:t>特別区名</a:t>
                      </a:r>
                      <a:endParaRPr kumimoji="1" lang="en-US" altLang="ja-JP" sz="1200" b="1" kern="0" baseline="0" dirty="0" smtClean="0">
                        <a:solidFill>
                          <a:sysClr val="windowText" lastClr="000000"/>
                        </a:solidFill>
                        <a:latin typeface="Meiryo UI" panose="020B0604030504040204" pitchFamily="50" charset="-128"/>
                        <a:ea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kern="0" baseline="0" dirty="0" smtClean="0">
                          <a:solidFill>
                            <a:sysClr val="windowText" lastClr="000000"/>
                          </a:solidFill>
                          <a:latin typeface="Meiryo UI" panose="020B0604030504040204" pitchFamily="50" charset="-128"/>
                          <a:ea typeface="Meiryo UI" panose="020B0604030504040204" pitchFamily="50" charset="-128"/>
                        </a:rPr>
                        <a:t>（仮称）</a:t>
                      </a:r>
                      <a:endParaRPr kumimoji="1" lang="ja-JP" altLang="en-US" sz="1400" b="0"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rowSpan="2">
                  <a:txBody>
                    <a:bodyPr/>
                    <a:lstStyle/>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現区庁舎</a:t>
                      </a:r>
                      <a:endParaRPr kumimoji="1" lang="en-US" altLang="ja-JP" sz="1200" b="1" kern="1200" dirty="0" smtClean="0">
                        <a:solidFill>
                          <a:sysClr val="windowText" lastClr="000000"/>
                        </a:solidFill>
                        <a:latin typeface="Meiryo UI" panose="020B0604030504040204" pitchFamily="50" charset="-128"/>
                        <a:ea typeface="Meiryo UI" panose="020B0604030504040204" pitchFamily="50" charset="-128"/>
                        <a:cs typeface="+mn-cs"/>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gridSpan="4">
                  <a:txBody>
                    <a:bodyPr/>
                    <a:lstStyle/>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評価項目点数</a:t>
                      </a:r>
                      <a:endParaRPr kumimoji="1" lang="ja-JP" altLang="en-US" sz="12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algn="ct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sz="1200" b="0" dirty="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9">
                  <a:txBody>
                    <a:bodyPr/>
                    <a:lstStyle/>
                    <a:p>
                      <a:pPr marL="0" algn="ctr" defTabSz="914400" rtl="0" eaLnBrk="1" latinLnBrk="0" hangingPunct="1"/>
                      <a:endParaRPr kumimoji="1" lang="ja-JP" altLang="en-US" sz="1200" b="1" kern="1200" dirty="0">
                        <a:solidFill>
                          <a:sysClr val="windowText" lastClr="000000"/>
                        </a:solidFill>
                        <a:latin typeface="ＭＳ Ｐゴシック" pitchFamily="50" charset="-128"/>
                        <a:ea typeface="ＭＳ Ｐゴシック" pitchFamily="50" charset="-128"/>
                        <a:cs typeface="+mn-cs"/>
                      </a:endParaRPr>
                    </a:p>
                  </a:txBody>
                  <a:tcPr marL="49043" marR="49043" marT="24521" marB="245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ja-JP" altLang="en-US" sz="1300" b="1" dirty="0" smtClean="0">
                          <a:solidFill>
                            <a:sysClr val="windowText" lastClr="000000"/>
                          </a:solidFill>
                          <a:latin typeface="Meiryo UI" panose="020B0604030504040204" pitchFamily="50" charset="-128"/>
                          <a:ea typeface="Meiryo UI" panose="020B0604030504040204" pitchFamily="50" charset="-128"/>
                        </a:rPr>
                        <a:t>特別区</a:t>
                      </a:r>
                      <a:endParaRPr kumimoji="1" lang="en-US" altLang="ja-JP" sz="13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300" b="1" dirty="0" smtClean="0">
                          <a:solidFill>
                            <a:sysClr val="windowText" lastClr="000000"/>
                          </a:solidFill>
                          <a:latin typeface="Meiryo UI" panose="020B0604030504040204" pitchFamily="50" charset="-128"/>
                          <a:ea typeface="Meiryo UI" panose="020B0604030504040204" pitchFamily="50" charset="-128"/>
                        </a:rPr>
                        <a:t>本庁舎候補</a:t>
                      </a:r>
                      <a:endParaRPr kumimoji="1" lang="ja-JP" altLang="en-US" sz="1300" b="1" dirty="0">
                        <a:solidFill>
                          <a:sysClr val="windowText" lastClr="000000"/>
                        </a:solidFill>
                        <a:latin typeface="Meiryo UI" panose="020B0604030504040204" pitchFamily="50" charset="-128"/>
                        <a:ea typeface="Meiryo UI" panose="020B0604030504040204" pitchFamily="50" charset="-128"/>
                      </a:endParaRPr>
                    </a:p>
                  </a:txBody>
                  <a:tcPr marL="49043" marR="49043" marT="24521" marB="245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684000">
                <a:tc vMerge="1">
                  <a:txBody>
                    <a:bodyPr/>
                    <a:lstStyle/>
                    <a:p>
                      <a:pPr algn="ctr"/>
                      <a:endParaRPr kumimoji="1" lang="ja-JP" alt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①人口重心</a:t>
                      </a:r>
                      <a:endParaRPr kumimoji="1" lang="en-US" altLang="ja-JP" sz="1200" b="1" kern="1200" dirty="0" smtClean="0">
                        <a:solidFill>
                          <a:sysClr val="windowText" lastClr="000000"/>
                        </a:solidFill>
                        <a:latin typeface="Meiryo UI" panose="020B0604030504040204" pitchFamily="50" charset="-128"/>
                        <a:ea typeface="Meiryo UI" panose="020B0604030504040204" pitchFamily="50" charset="-128"/>
                        <a:cs typeface="+mn-cs"/>
                      </a:endParaRPr>
                    </a:p>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からの距離</a:t>
                      </a:r>
                      <a:endParaRPr kumimoji="1" lang="ja-JP" altLang="en-US" sz="1200" b="1" kern="1200" dirty="0">
                        <a:solidFill>
                          <a:sysClr val="windowText" lastClr="000000"/>
                        </a:solidFill>
                        <a:latin typeface="Meiryo UI" panose="020B0604030504040204" pitchFamily="50" charset="-128"/>
                        <a:ea typeface="Meiryo UI" panose="020B0604030504040204" pitchFamily="50" charset="-128"/>
                        <a:cs typeface="+mn-cs"/>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②現区役所間</a:t>
                      </a:r>
                      <a:endParaRPr kumimoji="1" lang="en-US" altLang="ja-JP" sz="1200" b="1" kern="1200" dirty="0" smtClean="0">
                        <a:solidFill>
                          <a:sysClr val="windowText" lastClr="000000"/>
                        </a:solidFill>
                        <a:latin typeface="Meiryo UI" panose="020B0604030504040204" pitchFamily="50" charset="-128"/>
                        <a:ea typeface="Meiryo UI" panose="020B0604030504040204" pitchFamily="50" charset="-128"/>
                        <a:cs typeface="+mn-cs"/>
                      </a:endParaRPr>
                    </a:p>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公共交通利用</a:t>
                      </a:r>
                      <a:endParaRPr kumimoji="1" lang="en-US" altLang="ja-JP" sz="1200" b="1" kern="1200" dirty="0" smtClean="0">
                        <a:solidFill>
                          <a:sysClr val="windowText" lastClr="000000"/>
                        </a:solidFill>
                        <a:latin typeface="Meiryo UI" panose="020B0604030504040204" pitchFamily="50" charset="-128"/>
                        <a:ea typeface="Meiryo UI" panose="020B0604030504040204" pitchFamily="50" charset="-128"/>
                        <a:cs typeface="+mn-cs"/>
                      </a:endParaRPr>
                    </a:p>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所要時間</a:t>
                      </a:r>
                      <a:endParaRPr kumimoji="1" lang="ja-JP" altLang="en-US" sz="1200" b="1" kern="1200" dirty="0">
                        <a:solidFill>
                          <a:sysClr val="windowText" lastClr="000000"/>
                        </a:solidFill>
                        <a:latin typeface="Meiryo UI" panose="020B0604030504040204" pitchFamily="50" charset="-128"/>
                        <a:ea typeface="Meiryo UI" panose="020B0604030504040204" pitchFamily="50" charset="-128"/>
                        <a:cs typeface="+mn-cs"/>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③他地域からの</a:t>
                      </a:r>
                      <a:endParaRPr kumimoji="1" lang="en-US" altLang="ja-JP" sz="1200" b="1" kern="1200" dirty="0" smtClean="0">
                        <a:solidFill>
                          <a:sysClr val="windowText" lastClr="000000"/>
                        </a:solidFill>
                        <a:latin typeface="Meiryo UI" panose="020B0604030504040204" pitchFamily="50" charset="-128"/>
                        <a:ea typeface="Meiryo UI" panose="020B0604030504040204" pitchFamily="50" charset="-128"/>
                        <a:cs typeface="+mn-cs"/>
                      </a:endParaRPr>
                    </a:p>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来訪者数</a:t>
                      </a:r>
                      <a:endParaRPr kumimoji="1" lang="ja-JP" altLang="en-US" sz="1200" b="1" kern="1200" dirty="0">
                        <a:solidFill>
                          <a:sysClr val="windowText" lastClr="000000"/>
                        </a:solidFill>
                        <a:latin typeface="Meiryo UI" panose="020B0604030504040204" pitchFamily="50" charset="-128"/>
                        <a:ea typeface="Meiryo UI" panose="020B0604030504040204" pitchFamily="50" charset="-128"/>
                        <a:cs typeface="+mn-cs"/>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合計</a:t>
                      </a:r>
                      <a:endParaRPr kumimoji="1" lang="en-US" altLang="ja-JP" sz="1200" b="1" kern="1200" dirty="0" smtClean="0">
                        <a:solidFill>
                          <a:sysClr val="windowText" lastClr="000000"/>
                        </a:solidFill>
                        <a:latin typeface="Meiryo UI" panose="020B0604030504040204" pitchFamily="50" charset="-128"/>
                        <a:ea typeface="Meiryo UI" panose="020B0604030504040204" pitchFamily="50" charset="-128"/>
                        <a:cs typeface="+mn-cs"/>
                      </a:endParaRPr>
                    </a:p>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点数</a:t>
                      </a:r>
                      <a:endParaRPr kumimoji="1" lang="ja-JP" altLang="en-US" sz="1200" b="1" kern="1200" dirty="0">
                        <a:solidFill>
                          <a:sysClr val="windowText" lastClr="000000"/>
                        </a:solidFill>
                        <a:latin typeface="Meiryo UI" panose="020B0604030504040204" pitchFamily="50" charset="-128"/>
                        <a:ea typeface="Meiryo UI" panose="020B0604030504040204" pitchFamily="50" charset="-128"/>
                        <a:cs typeface="+mn-cs"/>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vMerge="1">
                  <a:txBody>
                    <a:bodyPr/>
                    <a:lstStyle/>
                    <a:p>
                      <a:pPr algn="ctr"/>
                      <a:endParaRPr kumimoji="1" lang="ja-JP" altLang="en-US" sz="1200" b="1" dirty="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65200">
                <a:tc rowSpan="7">
                  <a:txBody>
                    <a:bodyPr/>
                    <a:lstStyle/>
                    <a:p>
                      <a:pPr algn="ctr"/>
                      <a:r>
                        <a:rPr kumimoji="1" lang="ja-JP" altLang="en-US" sz="1500" b="1" dirty="0" smtClean="0">
                          <a:solidFill>
                            <a:sysClr val="windowText" lastClr="000000"/>
                          </a:solidFill>
                          <a:latin typeface="Meiryo UI" panose="020B0604030504040204" pitchFamily="50" charset="-128"/>
                          <a:ea typeface="Meiryo UI" panose="020B0604030504040204" pitchFamily="50" charset="-128"/>
                        </a:rPr>
                        <a:t>第</a:t>
                      </a:r>
                      <a:endParaRPr kumimoji="1" lang="en-US" altLang="ja-JP" sz="15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500" b="1" dirty="0" smtClean="0">
                          <a:solidFill>
                            <a:sysClr val="windowText" lastClr="000000"/>
                          </a:solidFill>
                          <a:latin typeface="Meiryo UI" panose="020B0604030504040204" pitchFamily="50" charset="-128"/>
                          <a:ea typeface="Meiryo UI" panose="020B0604030504040204" pitchFamily="50" charset="-128"/>
                        </a:rPr>
                        <a:t>三</a:t>
                      </a:r>
                      <a:endParaRPr kumimoji="1" lang="en-US" altLang="ja-JP" sz="15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500" b="1" dirty="0" smtClean="0">
                          <a:solidFill>
                            <a:sysClr val="windowText" lastClr="000000"/>
                          </a:solidFill>
                          <a:latin typeface="Meiryo UI" panose="020B0604030504040204" pitchFamily="50" charset="-128"/>
                          <a:ea typeface="Meiryo UI" panose="020B0604030504040204" pitchFamily="50" charset="-128"/>
                        </a:rPr>
                        <a:t>区</a:t>
                      </a:r>
                      <a:endParaRPr kumimoji="1" lang="ja-JP" altLang="en-US" sz="1300" b="1" dirty="0">
                        <a:solidFill>
                          <a:sysClr val="windowText" lastClr="000000"/>
                        </a:solidFill>
                        <a:latin typeface="Meiryo UI" panose="020B0604030504040204" pitchFamily="50" charset="-128"/>
                        <a:ea typeface="Meiryo UI" panose="020B0604030504040204" pitchFamily="50" charset="-128"/>
                      </a:endParaRPr>
                    </a:p>
                  </a:txBody>
                  <a:tcPr marL="49043" marR="49043" marT="24521" marB="245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lnSpc>
                          <a:spcPts val="1400"/>
                        </a:lnSpc>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中央区役所</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38614" marR="19309" marT="20919" marB="209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4.8</a:t>
                      </a:r>
                      <a:r>
                        <a:rPr kumimoji="1" lang="ja-JP" altLang="en-US" sz="1300" b="0" dirty="0" smtClean="0">
                          <a:solidFill>
                            <a:schemeClr val="tx1"/>
                          </a:solidFill>
                          <a:latin typeface="Meiryo UI" panose="020B0604030504040204" pitchFamily="50" charset="-128"/>
                          <a:ea typeface="Meiryo UI" panose="020B0604030504040204" pitchFamily="50" charset="-128"/>
                        </a:rPr>
                        <a:t>㎞）</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2.6</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（平均</a:t>
                      </a:r>
                      <a:r>
                        <a:rPr kumimoji="1" lang="en-US" altLang="ja-JP" sz="1200" b="0" dirty="0" smtClean="0">
                          <a:solidFill>
                            <a:schemeClr val="tx1"/>
                          </a:solidFill>
                          <a:latin typeface="Meiryo UI" panose="020B0604030504040204" pitchFamily="50" charset="-128"/>
                          <a:ea typeface="Meiryo UI" panose="020B0604030504040204" pitchFamily="50" charset="-128"/>
                        </a:rPr>
                        <a:t>37.1</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5.0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547,103</a:t>
                      </a:r>
                      <a:r>
                        <a:rPr kumimoji="1" lang="ja-JP" altLang="en-US" sz="1300" b="0" dirty="0" smtClean="0">
                          <a:solidFill>
                            <a:schemeClr val="tx1"/>
                          </a:solidFill>
                          <a:latin typeface="Meiryo UI" panose="020B0604030504040204" pitchFamily="50" charset="-128"/>
                          <a:ea typeface="Meiryo UI" panose="020B0604030504040204" pitchFamily="50" charset="-128"/>
                        </a:rPr>
                        <a:t>人）</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500" b="1" dirty="0" smtClean="0">
                          <a:solidFill>
                            <a:schemeClr val="tx1"/>
                          </a:solidFill>
                          <a:latin typeface="Meiryo UI" panose="020B0604030504040204" pitchFamily="50" charset="-128"/>
                          <a:ea typeface="Meiryo UI" panose="020B0604030504040204" pitchFamily="50" charset="-128"/>
                        </a:rPr>
                        <a:t>8.6</a:t>
                      </a:r>
                      <a:r>
                        <a:rPr kumimoji="1" lang="ja-JP" altLang="en-US" sz="1500" b="1" dirty="0" smtClean="0">
                          <a:solidFill>
                            <a:schemeClr val="tx1"/>
                          </a:solidFill>
                          <a:latin typeface="Meiryo UI" panose="020B0604030504040204" pitchFamily="50" charset="-128"/>
                          <a:ea typeface="Meiryo UI" panose="020B0604030504040204" pitchFamily="50" charset="-128"/>
                        </a:rPr>
                        <a:t>点</a:t>
                      </a:r>
                      <a:endParaRPr kumimoji="1" lang="en-US" altLang="ja-JP" sz="1500" b="1"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tc rowSpan="7">
                  <a:txBody>
                    <a:bodyPr/>
                    <a:lstStyle/>
                    <a:p>
                      <a:pPr algn="ctr"/>
                      <a:r>
                        <a:rPr kumimoji="1" lang="ja-JP" altLang="en-US" sz="1400" b="1" dirty="0" smtClean="0">
                          <a:solidFill>
                            <a:sysClr val="windowText" lastClr="000000"/>
                          </a:solidFill>
                          <a:latin typeface="Meiryo UI" panose="020B0604030504040204" pitchFamily="50" charset="-128"/>
                          <a:ea typeface="Meiryo UI" panose="020B0604030504040204" pitchFamily="50" charset="-128"/>
                        </a:rPr>
                        <a:t>浪速区役所</a:t>
                      </a:r>
                      <a:endParaRPr kumimoji="1" lang="en-US" altLang="ja-JP" sz="1400" b="1" dirty="0" smtClean="0">
                        <a:solidFill>
                          <a:sysClr val="windowText" lastClr="000000"/>
                        </a:solidFill>
                        <a:latin typeface="Meiryo UI" panose="020B0604030504040204" pitchFamily="50" charset="-128"/>
                        <a:ea typeface="Meiryo UI" panose="020B0604030504040204" pitchFamily="50" charset="-128"/>
                      </a:endParaRPr>
                    </a:p>
                    <a:p>
                      <a:pPr algn="ctr"/>
                      <a:endParaRPr kumimoji="1" lang="en-US" altLang="ja-JP" sz="14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400" b="1" dirty="0" smtClean="0">
                          <a:solidFill>
                            <a:sysClr val="windowText" lastClr="000000"/>
                          </a:solidFill>
                          <a:latin typeface="Meiryo UI" panose="020B0604030504040204" pitchFamily="50" charset="-128"/>
                          <a:ea typeface="Meiryo UI" panose="020B0604030504040204" pitchFamily="50" charset="-128"/>
                        </a:rPr>
                        <a:t>西成区役所</a:t>
                      </a:r>
                      <a:endParaRPr kumimoji="1" lang="ja-JP" altLang="en-US" sz="1400" b="1" dirty="0">
                        <a:solidFill>
                          <a:sysClr val="windowText" lastClr="000000"/>
                        </a:solidFill>
                        <a:latin typeface="Meiryo UI" panose="020B0604030504040204" pitchFamily="50" charset="-128"/>
                        <a:ea typeface="Meiryo UI" panose="020B0604030504040204" pitchFamily="50" charset="-128"/>
                      </a:endParaRPr>
                    </a:p>
                  </a:txBody>
                  <a:tcPr marL="59124" marR="59124" marT="29563" marB="295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565200">
                <a:tc vMerge="1">
                  <a:txBody>
                    <a:bodyPr/>
                    <a:lstStyle/>
                    <a:p>
                      <a:pPr algn="ctr"/>
                      <a:endParaRPr kumimoji="1" lang="en-US" altLang="ja-JP" sz="1600" b="0" dirty="0" smtClean="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西区役所</a:t>
                      </a:r>
                      <a:endParaRPr kumimoji="1" lang="en-US" altLang="ja-JP" sz="1200" dirty="0" smtClean="0">
                        <a:latin typeface="Meiryo UI" panose="020B0604030504040204" pitchFamily="50" charset="-128"/>
                        <a:ea typeface="Meiryo UI" panose="020B0604030504040204" pitchFamily="50" charset="-128"/>
                      </a:endParaRPr>
                    </a:p>
                  </a:txBody>
                  <a:tcPr marL="38614" marR="19309" marT="20919" marB="209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1.8</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4.0</a:t>
                      </a:r>
                      <a:r>
                        <a:rPr kumimoji="1" lang="ja-JP" altLang="en-US" sz="1300" b="0" dirty="0" smtClean="0">
                          <a:solidFill>
                            <a:schemeClr val="tx1"/>
                          </a:solidFill>
                          <a:latin typeface="Meiryo UI" panose="020B0604030504040204" pitchFamily="50" charset="-128"/>
                          <a:ea typeface="Meiryo UI" panose="020B0604030504040204" pitchFamily="50" charset="-128"/>
                        </a:rPr>
                        <a:t>㎞）</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3.3</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（平均</a:t>
                      </a:r>
                      <a:r>
                        <a:rPr kumimoji="1" lang="en-US" altLang="ja-JP" sz="1200" b="0" dirty="0" smtClean="0">
                          <a:solidFill>
                            <a:schemeClr val="tx1"/>
                          </a:solidFill>
                          <a:latin typeface="Meiryo UI" panose="020B0604030504040204" pitchFamily="50" charset="-128"/>
                          <a:ea typeface="Meiryo UI" panose="020B0604030504040204" pitchFamily="50" charset="-128"/>
                        </a:rPr>
                        <a:t>34.4</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1.9</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146,211</a:t>
                      </a:r>
                      <a:r>
                        <a:rPr kumimoji="1" lang="ja-JP" altLang="en-US" sz="1300" b="0" dirty="0" smtClean="0">
                          <a:solidFill>
                            <a:schemeClr val="tx1"/>
                          </a:solidFill>
                          <a:latin typeface="Meiryo UI" panose="020B0604030504040204" pitchFamily="50" charset="-128"/>
                          <a:ea typeface="Meiryo UI" panose="020B0604030504040204" pitchFamily="50" charset="-128"/>
                        </a:rPr>
                        <a:t>人）</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500" b="1" dirty="0" smtClean="0">
                          <a:solidFill>
                            <a:schemeClr val="tx1"/>
                          </a:solidFill>
                          <a:latin typeface="Meiryo UI" panose="020B0604030504040204" pitchFamily="50" charset="-128"/>
                          <a:ea typeface="Meiryo UI" panose="020B0604030504040204" pitchFamily="50" charset="-128"/>
                        </a:rPr>
                        <a:t>7.0</a:t>
                      </a:r>
                      <a:r>
                        <a:rPr kumimoji="1" lang="ja-JP" altLang="en-US" sz="1500" b="1" dirty="0" smtClean="0">
                          <a:solidFill>
                            <a:schemeClr val="tx1"/>
                          </a:solidFill>
                          <a:latin typeface="Meiryo UI" panose="020B0604030504040204" pitchFamily="50" charset="-128"/>
                          <a:ea typeface="Meiryo UI" panose="020B0604030504040204" pitchFamily="50" charset="-128"/>
                        </a:rPr>
                        <a:t>点</a:t>
                      </a:r>
                      <a:endParaRPr kumimoji="1" lang="en-US" altLang="ja-JP" sz="1500" b="1"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en-US" altLang="ja-JP" sz="1200" b="0" dirty="0" smtClean="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sz="1200" b="0" dirty="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65200">
                <a:tc vMerge="1">
                  <a:txBody>
                    <a:bodyPr/>
                    <a:lstStyle/>
                    <a:p>
                      <a:endParaRPr kumimoji="1" lang="ja-JP" altLang="en-US"/>
                    </a:p>
                  </a:txBody>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大正区役所</a:t>
                      </a:r>
                      <a:endParaRPr kumimoji="1" lang="en-US" altLang="ja-JP" sz="1200" dirty="0" smtClean="0">
                        <a:latin typeface="Meiryo UI" panose="020B0604030504040204" pitchFamily="50" charset="-128"/>
                        <a:ea typeface="Meiryo UI" panose="020B0604030504040204" pitchFamily="50" charset="-128"/>
                      </a:endParaRPr>
                    </a:p>
                  </a:txBody>
                  <a:tcPr marL="38614" marR="19309" marT="20919" marB="209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3.7</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2.0</a:t>
                      </a:r>
                      <a:r>
                        <a:rPr kumimoji="1" lang="ja-JP" altLang="en-US" sz="1300" b="0" dirty="0" smtClean="0">
                          <a:solidFill>
                            <a:schemeClr val="tx1"/>
                          </a:solidFill>
                          <a:latin typeface="Meiryo UI" panose="020B0604030504040204" pitchFamily="50" charset="-128"/>
                          <a:ea typeface="Meiryo UI" panose="020B0604030504040204" pitchFamily="50" charset="-128"/>
                        </a:rPr>
                        <a:t>㎞）</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1.1</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（平均</a:t>
                      </a:r>
                      <a:r>
                        <a:rPr kumimoji="1" lang="en-US" altLang="ja-JP" sz="1200" b="0" dirty="0" smtClean="0">
                          <a:solidFill>
                            <a:schemeClr val="tx1"/>
                          </a:solidFill>
                          <a:latin typeface="Meiryo UI" panose="020B0604030504040204" pitchFamily="50" charset="-128"/>
                          <a:ea typeface="Meiryo UI" panose="020B0604030504040204" pitchFamily="50" charset="-128"/>
                        </a:rPr>
                        <a:t>42.6</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28,078</a:t>
                      </a:r>
                      <a:r>
                        <a:rPr kumimoji="1" lang="ja-JP" altLang="en-US" sz="1300" b="0" dirty="0" smtClean="0">
                          <a:solidFill>
                            <a:schemeClr val="tx1"/>
                          </a:solidFill>
                          <a:latin typeface="Meiryo UI" panose="020B0604030504040204" pitchFamily="50" charset="-128"/>
                          <a:ea typeface="Meiryo UI" panose="020B0604030504040204" pitchFamily="50" charset="-128"/>
                        </a:rPr>
                        <a:t>人）</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500" b="1" dirty="0" smtClean="0">
                          <a:solidFill>
                            <a:schemeClr val="tx1"/>
                          </a:solidFill>
                          <a:latin typeface="Meiryo UI" panose="020B0604030504040204" pitchFamily="50" charset="-128"/>
                          <a:ea typeface="Meiryo UI" panose="020B0604030504040204" pitchFamily="50" charset="-128"/>
                        </a:rPr>
                        <a:t>5.8</a:t>
                      </a:r>
                      <a:r>
                        <a:rPr kumimoji="1" lang="ja-JP" altLang="en-US" sz="1500" b="1" dirty="0" smtClean="0">
                          <a:solidFill>
                            <a:schemeClr val="tx1"/>
                          </a:solidFill>
                          <a:latin typeface="Meiryo UI" panose="020B0604030504040204" pitchFamily="50" charset="-128"/>
                          <a:ea typeface="Meiryo UI" panose="020B0604030504040204" pitchFamily="50" charset="-128"/>
                        </a:rPr>
                        <a:t>点</a:t>
                      </a:r>
                      <a:endParaRPr kumimoji="1" lang="en-US" altLang="ja-JP" sz="1500" b="1"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tc vMerge="1">
                  <a:txBody>
                    <a:bodyPr/>
                    <a:lstStyle/>
                    <a:p>
                      <a:endParaRPr kumimoji="1" lang="ja-JP" altLang="en-US" sz="1200" b="1" dirty="0">
                        <a:solidFill>
                          <a:sysClr val="windowText" lastClr="000000"/>
                        </a:solidFill>
                        <a:latin typeface="+mj-ea"/>
                        <a:ea typeface="+mj-ea"/>
                      </a:endParaRPr>
                    </a:p>
                  </a:txBody>
                  <a:tcPr anchor="ctr"/>
                </a:tc>
              </a:tr>
              <a:tr h="565200">
                <a:tc vMerge="1">
                  <a:txBody>
                    <a:bodyPr/>
                    <a:lstStyle/>
                    <a:p>
                      <a:pPr algn="ctr"/>
                      <a:endParaRPr kumimoji="1" lang="ja-JP" altLang="en-US" sz="1200" b="1" dirty="0">
                        <a:solidFill>
                          <a:sysClr val="windowText" lastClr="000000"/>
                        </a:solidFill>
                      </a:endParaRPr>
                    </a:p>
                  </a:txBody>
                  <a:tcPr marL="57115" marR="57115" marT="28557" marB="28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浪速区役所</a:t>
                      </a:r>
                      <a:endParaRPr kumimoji="1" lang="en-US" altLang="ja-JP" sz="1200" dirty="0" smtClean="0">
                        <a:latin typeface="Meiryo UI" panose="020B0604030504040204" pitchFamily="50" charset="-128"/>
                        <a:ea typeface="Meiryo UI" panose="020B0604030504040204" pitchFamily="50" charset="-128"/>
                      </a:endParaRPr>
                    </a:p>
                  </a:txBody>
                  <a:tcPr marL="38614" marR="19309" marT="20919" marB="20919"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3.6</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2.2</a:t>
                      </a:r>
                      <a:r>
                        <a:rPr kumimoji="1" lang="ja-JP" altLang="en-US" sz="1300" b="0" dirty="0" smtClean="0">
                          <a:solidFill>
                            <a:schemeClr val="tx1"/>
                          </a:solidFill>
                          <a:latin typeface="Meiryo UI" panose="020B0604030504040204" pitchFamily="50" charset="-128"/>
                          <a:ea typeface="Meiryo UI" panose="020B0604030504040204" pitchFamily="50" charset="-128"/>
                        </a:rPr>
                        <a:t>㎞）</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4.6</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（平均</a:t>
                      </a:r>
                      <a:r>
                        <a:rPr kumimoji="1" lang="en-US" altLang="ja-JP" sz="1200" b="0" dirty="0" smtClean="0">
                          <a:solidFill>
                            <a:schemeClr val="tx1"/>
                          </a:solidFill>
                          <a:latin typeface="Meiryo UI" panose="020B0604030504040204" pitchFamily="50" charset="-128"/>
                          <a:ea typeface="Meiryo UI" panose="020B0604030504040204" pitchFamily="50" charset="-128"/>
                        </a:rPr>
                        <a:t>29.7</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1.5</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91,974</a:t>
                      </a:r>
                      <a:r>
                        <a:rPr kumimoji="1" lang="ja-JP" altLang="en-US" sz="1300" b="0" dirty="0" smtClean="0">
                          <a:solidFill>
                            <a:schemeClr val="tx1"/>
                          </a:solidFill>
                          <a:latin typeface="Meiryo UI" panose="020B0604030504040204" pitchFamily="50" charset="-128"/>
                          <a:ea typeface="Meiryo UI" panose="020B0604030504040204" pitchFamily="50" charset="-128"/>
                        </a:rPr>
                        <a:t>人）</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500" b="1" dirty="0" smtClean="0">
                          <a:solidFill>
                            <a:schemeClr val="tx1"/>
                          </a:solidFill>
                          <a:latin typeface="Meiryo UI" panose="020B0604030504040204" pitchFamily="50" charset="-128"/>
                          <a:ea typeface="Meiryo UI" panose="020B0604030504040204" pitchFamily="50" charset="-128"/>
                        </a:rPr>
                        <a:t>9.7</a:t>
                      </a:r>
                      <a:r>
                        <a:rPr kumimoji="1" lang="ja-JP" altLang="en-US" sz="1500" b="1" dirty="0" smtClean="0">
                          <a:solidFill>
                            <a:schemeClr val="tx1"/>
                          </a:solidFill>
                          <a:latin typeface="Meiryo UI" panose="020B0604030504040204" pitchFamily="50" charset="-128"/>
                          <a:ea typeface="Meiryo UI" panose="020B0604030504040204" pitchFamily="50" charset="-128"/>
                        </a:rPr>
                        <a:t>点</a:t>
                      </a:r>
                      <a:endParaRPr kumimoji="1" lang="en-US" altLang="ja-JP" sz="1500" b="1"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vMerge="1">
                  <a:txBody>
                    <a:bodyPr/>
                    <a:lstStyle/>
                    <a:p>
                      <a:pPr algn="ctr"/>
                      <a:endParaRPr kumimoji="1" lang="en-US" altLang="ja-JP" sz="1200" b="0" dirty="0" smtClean="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sz="1200" b="0" dirty="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565200">
                <a:tc vMerge="1">
                  <a:txBody>
                    <a:bodyPr/>
                    <a:lstStyle/>
                    <a:p>
                      <a:pPr algn="ctr"/>
                      <a:endParaRPr kumimoji="1" lang="ja-JP" altLang="en-US" sz="1200" b="1" dirty="0">
                        <a:solidFill>
                          <a:sysClr val="windowText" lastClr="000000"/>
                        </a:solidFill>
                      </a:endParaRPr>
                    </a:p>
                  </a:txBody>
                  <a:tcPr marL="57115" marR="57115" marT="28557" marB="28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住之江区役所</a:t>
                      </a:r>
                      <a:endParaRPr kumimoji="1" lang="en-US" altLang="ja-JP" sz="1200" dirty="0" smtClean="0">
                        <a:latin typeface="Meiryo UI" panose="020B0604030504040204" pitchFamily="50" charset="-128"/>
                        <a:ea typeface="Meiryo UI" panose="020B0604030504040204" pitchFamily="50" charset="-128"/>
                      </a:endParaRPr>
                    </a:p>
                  </a:txBody>
                  <a:tcPr marL="39076" marR="19537" marT="21169" marB="211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2.2</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3.6</a:t>
                      </a:r>
                      <a:r>
                        <a:rPr kumimoji="1" lang="ja-JP" altLang="en-US" sz="1300" b="0" dirty="0" smtClean="0">
                          <a:solidFill>
                            <a:schemeClr val="tx1"/>
                          </a:solidFill>
                          <a:latin typeface="Meiryo UI" panose="020B0604030504040204" pitchFamily="50" charset="-128"/>
                          <a:ea typeface="Meiryo UI" panose="020B0604030504040204" pitchFamily="50" charset="-128"/>
                        </a:rPr>
                        <a:t>㎞）</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2.0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（平均</a:t>
                      </a:r>
                      <a:r>
                        <a:rPr kumimoji="1" lang="en-US" altLang="ja-JP" sz="1200" b="0" dirty="0" smtClean="0">
                          <a:solidFill>
                            <a:schemeClr val="tx1"/>
                          </a:solidFill>
                          <a:latin typeface="Meiryo UI" panose="020B0604030504040204" pitchFamily="50" charset="-128"/>
                          <a:ea typeface="Meiryo UI" panose="020B0604030504040204" pitchFamily="50" charset="-128"/>
                        </a:rPr>
                        <a:t>39.3</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1.4</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75,963</a:t>
                      </a:r>
                      <a:r>
                        <a:rPr kumimoji="1" lang="ja-JP" altLang="en-US" sz="1300" b="0" dirty="0" smtClean="0">
                          <a:solidFill>
                            <a:schemeClr val="tx1"/>
                          </a:solidFill>
                          <a:latin typeface="Meiryo UI" panose="020B0604030504040204" pitchFamily="50" charset="-128"/>
                          <a:ea typeface="Meiryo UI" panose="020B0604030504040204" pitchFamily="50" charset="-128"/>
                        </a:rPr>
                        <a:t>人）</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500" b="1" dirty="0" smtClean="0">
                          <a:solidFill>
                            <a:schemeClr val="tx1"/>
                          </a:solidFill>
                          <a:latin typeface="Meiryo UI" panose="020B0604030504040204" pitchFamily="50" charset="-128"/>
                          <a:ea typeface="Meiryo UI" panose="020B0604030504040204" pitchFamily="50" charset="-128"/>
                        </a:rPr>
                        <a:t>5.6</a:t>
                      </a:r>
                      <a:r>
                        <a:rPr kumimoji="1" lang="ja-JP" altLang="en-US" sz="1500" b="1" dirty="0" smtClean="0">
                          <a:solidFill>
                            <a:schemeClr val="tx1"/>
                          </a:solidFill>
                          <a:latin typeface="Meiryo UI" panose="020B0604030504040204" pitchFamily="50" charset="-128"/>
                          <a:ea typeface="Meiryo UI" panose="020B0604030504040204" pitchFamily="50" charset="-128"/>
                        </a:rPr>
                        <a:t>点</a:t>
                      </a:r>
                      <a:endParaRPr kumimoji="1" lang="en-US" altLang="ja-JP" sz="1500" b="1"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en-US" altLang="ja-JP" sz="1200" b="0" dirty="0" smtClean="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kern="1200" dirty="0" smtClean="0">
                        <a:solidFill>
                          <a:sysClr val="windowText" lastClr="000000"/>
                        </a:solidFill>
                        <a:latin typeface="ＭＳ Ｐゴシック" pitchFamily="50" charset="-128"/>
                        <a:ea typeface="ＭＳ Ｐゴシック" pitchFamily="50" charset="-128"/>
                        <a:cs typeface="+mn-cs"/>
                      </a:endParaRPr>
                    </a:p>
                  </a:txBody>
                  <a:tcPr marL="68857" marR="68857" marT="34429" marB="344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565200">
                <a:tc vMerge="1">
                  <a:txBody>
                    <a:bodyPr/>
                    <a:lstStyle/>
                    <a:p>
                      <a:pPr algn="ctr"/>
                      <a:endParaRPr kumimoji="1" lang="ja-JP" alt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住吉区役所</a:t>
                      </a:r>
                      <a:endParaRPr kumimoji="1" lang="en-US" altLang="ja-JP" sz="1200" dirty="0" smtClean="0">
                        <a:latin typeface="Meiryo UI" panose="020B0604030504040204" pitchFamily="50" charset="-128"/>
                        <a:ea typeface="Meiryo UI" panose="020B0604030504040204" pitchFamily="50" charset="-128"/>
                      </a:endParaRPr>
                    </a:p>
                  </a:txBody>
                  <a:tcPr marL="39076" marR="19537" marT="21169" marB="211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1.6</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4.2</a:t>
                      </a:r>
                      <a:r>
                        <a:rPr kumimoji="1" lang="ja-JP" altLang="en-US" sz="1300" b="0" dirty="0" smtClean="0">
                          <a:solidFill>
                            <a:schemeClr val="tx1"/>
                          </a:solidFill>
                          <a:latin typeface="Meiryo UI" panose="020B0604030504040204" pitchFamily="50" charset="-128"/>
                          <a:ea typeface="Meiryo UI" panose="020B0604030504040204" pitchFamily="50" charset="-128"/>
                        </a:rPr>
                        <a:t>㎞）</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（平均</a:t>
                      </a:r>
                      <a:r>
                        <a:rPr kumimoji="1" lang="en-US" altLang="ja-JP" sz="1200" b="0" dirty="0" smtClean="0">
                          <a:solidFill>
                            <a:schemeClr val="tx1"/>
                          </a:solidFill>
                          <a:latin typeface="Meiryo UI" panose="020B0604030504040204" pitchFamily="50" charset="-128"/>
                          <a:ea typeface="Meiryo UI" panose="020B0604030504040204" pitchFamily="50" charset="-128"/>
                        </a:rPr>
                        <a:t>43.1</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1.2</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56,935</a:t>
                      </a:r>
                      <a:r>
                        <a:rPr kumimoji="1" lang="ja-JP" altLang="en-US" sz="1300" b="0" dirty="0" smtClean="0">
                          <a:solidFill>
                            <a:schemeClr val="tx1"/>
                          </a:solidFill>
                          <a:latin typeface="Meiryo UI" panose="020B0604030504040204" pitchFamily="50" charset="-128"/>
                          <a:ea typeface="Meiryo UI" panose="020B0604030504040204" pitchFamily="50" charset="-128"/>
                        </a:rPr>
                        <a:t>人）</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500" b="1" dirty="0" smtClean="0">
                          <a:solidFill>
                            <a:schemeClr val="tx1"/>
                          </a:solidFill>
                          <a:latin typeface="Meiryo UI" panose="020B0604030504040204" pitchFamily="50" charset="-128"/>
                          <a:ea typeface="Meiryo UI" panose="020B0604030504040204" pitchFamily="50" charset="-128"/>
                        </a:rPr>
                        <a:t>3.8</a:t>
                      </a:r>
                      <a:r>
                        <a:rPr kumimoji="1" lang="ja-JP" altLang="en-US" sz="1500" b="1" dirty="0" smtClean="0">
                          <a:solidFill>
                            <a:schemeClr val="tx1"/>
                          </a:solidFill>
                          <a:latin typeface="Meiryo UI" panose="020B0604030504040204" pitchFamily="50" charset="-128"/>
                          <a:ea typeface="Meiryo UI" panose="020B0604030504040204" pitchFamily="50" charset="-128"/>
                        </a:rPr>
                        <a:t>点</a:t>
                      </a:r>
                      <a:endParaRPr kumimoji="1" lang="en-US" altLang="ja-JP" sz="1500" b="1"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en-US" altLang="ja-JP" sz="1200" b="0" dirty="0" smtClean="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565200">
                <a:tc vMerge="1">
                  <a:txBody>
                    <a:bodyPr/>
                    <a:lstStyle/>
                    <a:p>
                      <a:pPr algn="ctr"/>
                      <a:endParaRPr kumimoji="1" lang="ja-JP" alt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西成区役所</a:t>
                      </a:r>
                      <a:endParaRPr kumimoji="1" lang="en-US" altLang="ja-JP" sz="1200" dirty="0" smtClean="0">
                        <a:latin typeface="Meiryo UI" panose="020B0604030504040204" pitchFamily="50" charset="-128"/>
                        <a:ea typeface="Meiryo UI" panose="020B0604030504040204" pitchFamily="50" charset="-128"/>
                      </a:endParaRPr>
                    </a:p>
                  </a:txBody>
                  <a:tcPr marL="39076" marR="19537" marT="21169" marB="21169"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5.0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0.7</a:t>
                      </a:r>
                      <a:r>
                        <a:rPr kumimoji="1" lang="ja-JP" altLang="en-US" sz="1300" b="0" dirty="0" smtClean="0">
                          <a:solidFill>
                            <a:schemeClr val="tx1"/>
                          </a:solidFill>
                          <a:latin typeface="Meiryo UI" panose="020B0604030504040204" pitchFamily="50" charset="-128"/>
                          <a:ea typeface="Meiryo UI" panose="020B0604030504040204" pitchFamily="50" charset="-128"/>
                        </a:rPr>
                        <a:t>㎞）</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5.0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（平均</a:t>
                      </a:r>
                      <a:r>
                        <a:rPr kumimoji="1" lang="en-US" altLang="ja-JP" sz="1200" b="0" dirty="0" smtClean="0">
                          <a:solidFill>
                            <a:schemeClr val="tx1"/>
                          </a:solidFill>
                          <a:latin typeface="Meiryo UI" panose="020B0604030504040204" pitchFamily="50" charset="-128"/>
                          <a:ea typeface="Meiryo UI" panose="020B0604030504040204" pitchFamily="50" charset="-128"/>
                        </a:rPr>
                        <a:t>28.1</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1.1</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39,055</a:t>
                      </a:r>
                      <a:r>
                        <a:rPr kumimoji="1" lang="ja-JP" altLang="en-US" sz="1300" b="0" dirty="0" smtClean="0">
                          <a:solidFill>
                            <a:schemeClr val="tx1"/>
                          </a:solidFill>
                          <a:latin typeface="Meiryo UI" panose="020B0604030504040204" pitchFamily="50" charset="-128"/>
                          <a:ea typeface="Meiryo UI" panose="020B0604030504040204" pitchFamily="50" charset="-128"/>
                        </a:rPr>
                        <a:t>人）</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500" b="1" dirty="0" smtClean="0">
                          <a:solidFill>
                            <a:schemeClr val="tx1"/>
                          </a:solidFill>
                          <a:latin typeface="Meiryo UI" panose="020B0604030504040204" pitchFamily="50" charset="-128"/>
                          <a:ea typeface="Meiryo UI" panose="020B0604030504040204" pitchFamily="50" charset="-128"/>
                        </a:rPr>
                        <a:t>11.1</a:t>
                      </a:r>
                      <a:r>
                        <a:rPr kumimoji="1" lang="ja-JP" altLang="en-US" sz="1500" b="1" dirty="0" smtClean="0">
                          <a:solidFill>
                            <a:schemeClr val="tx1"/>
                          </a:solidFill>
                          <a:latin typeface="Meiryo UI" panose="020B0604030504040204" pitchFamily="50" charset="-128"/>
                          <a:ea typeface="Meiryo UI" panose="020B0604030504040204" pitchFamily="50" charset="-128"/>
                        </a:rPr>
                        <a:t>点</a:t>
                      </a:r>
                      <a:endParaRPr kumimoji="1" lang="en-US" altLang="ja-JP" sz="1500" b="1" dirty="0" smtClean="0">
                        <a:solidFill>
                          <a:schemeClr val="tx1"/>
                        </a:solidFill>
                        <a:latin typeface="Meiryo UI" panose="020B0604030504040204" pitchFamily="50" charset="-128"/>
                        <a:ea typeface="Meiryo UI" panose="020B0604030504040204" pitchFamily="50" charset="-128"/>
                      </a:endParaRPr>
                    </a:p>
                  </a:txBody>
                  <a:tcPr marL="56132" marR="56132" marT="28066" marB="28066"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vMerge="1">
                  <a:txBody>
                    <a:bodyPr/>
                    <a:lstStyle/>
                    <a:p>
                      <a:pPr algn="ctr"/>
                      <a:endParaRPr kumimoji="1" lang="en-US" altLang="ja-JP" sz="1200" b="0" dirty="0" smtClean="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sz="1200" b="0" dirty="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bl>
          </a:graphicData>
        </a:graphic>
      </p:graphicFrame>
      <p:sp>
        <p:nvSpPr>
          <p:cNvPr id="7" name="テキスト ボックス 6"/>
          <p:cNvSpPr txBox="1"/>
          <p:nvPr/>
        </p:nvSpPr>
        <p:spPr>
          <a:xfrm>
            <a:off x="-159568" y="476673"/>
            <a:ext cx="6369465" cy="384721"/>
          </a:xfrm>
          <a:prstGeom prst="rect">
            <a:avLst/>
          </a:prstGeom>
          <a:noFill/>
        </p:spPr>
        <p:txBody>
          <a:bodyPr wrap="square" rtlCol="0">
            <a:spAutoFit/>
          </a:bodyPr>
          <a:lstStyle/>
          <a:p>
            <a:r>
              <a:rPr lang="ja-JP" altLang="en-US" sz="1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◆選定評価表</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二等辺三角形 8"/>
          <p:cNvSpPr/>
          <p:nvPr/>
        </p:nvSpPr>
        <p:spPr>
          <a:xfrm rot="5400000">
            <a:off x="6915376" y="3735192"/>
            <a:ext cx="2520000" cy="324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 name="テキスト ボックス 10"/>
          <p:cNvSpPr txBox="1"/>
          <p:nvPr/>
        </p:nvSpPr>
        <p:spPr>
          <a:xfrm>
            <a:off x="233232" y="6235299"/>
            <a:ext cx="9503999" cy="338554"/>
          </a:xfrm>
          <a:prstGeom prst="rect">
            <a:avLst/>
          </a:prstGeom>
          <a:noFill/>
        </p:spPr>
        <p:txBody>
          <a:bodyPr wrap="square" rtlCol="0">
            <a:spAutoFit/>
          </a:bodyPr>
          <a:lstStyle/>
          <a:p>
            <a:pPr algn="ctr"/>
            <a:r>
              <a:rPr lang="ja-JP" altLang="en-US" sz="1600" b="1" dirty="0">
                <a:latin typeface="Meiryo UI" panose="020B0604030504040204" pitchFamily="50" charset="-128"/>
                <a:ea typeface="Meiryo UI" panose="020B0604030504040204" pitchFamily="50" charset="-128"/>
              </a:rPr>
              <a:t>上位２つの特別区本庁舎候補（浪速区役所・西成区役所）</a:t>
            </a:r>
            <a:r>
              <a:rPr lang="ja-JP" altLang="en-US" sz="1600" b="1" dirty="0" smtClean="0">
                <a:latin typeface="Meiryo UI" panose="020B0604030504040204" pitchFamily="50" charset="-128"/>
                <a:ea typeface="Meiryo UI" panose="020B0604030504040204" pitchFamily="50" charset="-128"/>
              </a:rPr>
              <a:t>から、庁舎の周辺</a:t>
            </a:r>
            <a:r>
              <a:rPr lang="ja-JP" altLang="en-US" sz="1600" b="1" dirty="0">
                <a:latin typeface="Meiryo UI" panose="020B0604030504040204" pitchFamily="50" charset="-128"/>
                <a:ea typeface="Meiryo UI" panose="020B0604030504040204" pitchFamily="50" charset="-128"/>
              </a:rPr>
              <a:t>状況を加味し、本庁舎を選定</a:t>
            </a:r>
          </a:p>
        </p:txBody>
      </p:sp>
      <p:sp>
        <p:nvSpPr>
          <p:cNvPr id="14" name="正方形/長方形 12"/>
          <p:cNvSpPr>
            <a:spLocks noChangeArrowheads="1"/>
          </p:cNvSpPr>
          <p:nvPr/>
        </p:nvSpPr>
        <p:spPr bwMode="auto">
          <a:xfrm>
            <a:off x="8861425" y="-3175"/>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庁舎</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８</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996218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7210" y="1480457"/>
            <a:ext cx="4997019" cy="4499429"/>
          </a:xfrm>
          <a:prstGeom prst="rect">
            <a:avLst/>
          </a:prstGeom>
        </p:spPr>
      </p:pic>
      <p:grpSp>
        <p:nvGrpSpPr>
          <p:cNvPr id="4" name="グループ化 3"/>
          <p:cNvGrpSpPr>
            <a:grpSpLocks noChangeAspect="1"/>
          </p:cNvGrpSpPr>
          <p:nvPr/>
        </p:nvGrpSpPr>
        <p:grpSpPr>
          <a:xfrm>
            <a:off x="2965945" y="768171"/>
            <a:ext cx="4766777" cy="5502540"/>
            <a:chOff x="2059407" y="559459"/>
            <a:chExt cx="5603099" cy="6467949"/>
          </a:xfrm>
        </p:grpSpPr>
        <p:sp>
          <p:nvSpPr>
            <p:cNvPr id="266" name="正方形/長方形 265"/>
            <p:cNvSpPr>
              <a:spLocks noChangeAspect="1"/>
            </p:cNvSpPr>
            <p:nvPr/>
          </p:nvSpPr>
          <p:spPr>
            <a:xfrm>
              <a:off x="3763485" y="2365895"/>
              <a:ext cx="858970" cy="2698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00B050"/>
                  </a:solidFill>
                </a:rPr>
                <a:t>地下鉄</a:t>
              </a:r>
              <a:endParaRPr lang="en-US" altLang="ja-JP" sz="900" dirty="0">
                <a:solidFill>
                  <a:srgbClr val="00B050"/>
                </a:solidFill>
              </a:endParaRPr>
            </a:p>
            <a:p>
              <a:pPr algn="ctr">
                <a:defRPr/>
              </a:pPr>
              <a:r>
                <a:rPr lang="ja-JP" altLang="en-US" sz="900" dirty="0">
                  <a:solidFill>
                    <a:srgbClr val="00B050"/>
                  </a:solidFill>
                </a:rPr>
                <a:t>中央線</a:t>
              </a:r>
            </a:p>
          </p:txBody>
        </p:sp>
        <p:grpSp>
          <p:nvGrpSpPr>
            <p:cNvPr id="269" name="グループ化 120"/>
            <p:cNvGrpSpPr>
              <a:grpSpLocks noChangeAspect="1"/>
            </p:cNvGrpSpPr>
            <p:nvPr/>
          </p:nvGrpSpPr>
          <p:grpSpPr bwMode="auto">
            <a:xfrm>
              <a:off x="2059407" y="559459"/>
              <a:ext cx="5603099" cy="6467949"/>
              <a:chOff x="2162550" y="-651591"/>
              <a:chExt cx="6624916" cy="7647480"/>
            </a:xfrm>
          </p:grpSpPr>
          <p:grpSp>
            <p:nvGrpSpPr>
              <p:cNvPr id="270" name="グループ化 133"/>
              <p:cNvGrpSpPr>
                <a:grpSpLocks/>
              </p:cNvGrpSpPr>
              <p:nvPr/>
            </p:nvGrpSpPr>
            <p:grpSpPr bwMode="auto">
              <a:xfrm>
                <a:off x="2162550" y="-651591"/>
                <a:ext cx="6624916" cy="7647480"/>
                <a:chOff x="2162550" y="-607141"/>
                <a:chExt cx="6624916" cy="7647480"/>
              </a:xfrm>
            </p:grpSpPr>
            <p:grpSp>
              <p:nvGrpSpPr>
                <p:cNvPr id="272" name="グループ化 132"/>
                <p:cNvGrpSpPr>
                  <a:grpSpLocks/>
                </p:cNvGrpSpPr>
                <p:nvPr/>
              </p:nvGrpSpPr>
              <p:grpSpPr bwMode="auto">
                <a:xfrm>
                  <a:off x="2162550" y="-607141"/>
                  <a:ext cx="6624916" cy="7647480"/>
                  <a:chOff x="2162550" y="-607141"/>
                  <a:chExt cx="6624916" cy="7647480"/>
                </a:xfrm>
              </p:grpSpPr>
              <p:grpSp>
                <p:nvGrpSpPr>
                  <p:cNvPr id="284" name="グループ化 131"/>
                  <p:cNvGrpSpPr>
                    <a:grpSpLocks/>
                  </p:cNvGrpSpPr>
                  <p:nvPr/>
                </p:nvGrpSpPr>
                <p:grpSpPr bwMode="auto">
                  <a:xfrm>
                    <a:off x="2162550" y="-607141"/>
                    <a:ext cx="6624916" cy="7647480"/>
                    <a:chOff x="2162550" y="-607141"/>
                    <a:chExt cx="6624916" cy="7647480"/>
                  </a:xfrm>
                </p:grpSpPr>
                <p:grpSp>
                  <p:nvGrpSpPr>
                    <p:cNvPr id="287" name="グループ化 129"/>
                    <p:cNvGrpSpPr>
                      <a:grpSpLocks/>
                    </p:cNvGrpSpPr>
                    <p:nvPr/>
                  </p:nvGrpSpPr>
                  <p:grpSpPr bwMode="auto">
                    <a:xfrm>
                      <a:off x="2162550" y="-607141"/>
                      <a:ext cx="6624916" cy="7647480"/>
                      <a:chOff x="2162550" y="-607141"/>
                      <a:chExt cx="6624916" cy="7647480"/>
                    </a:xfrm>
                  </p:grpSpPr>
                  <p:sp>
                    <p:nvSpPr>
                      <p:cNvPr id="293" name="フリーフォーム 292"/>
                      <p:cNvSpPr/>
                      <p:nvPr/>
                    </p:nvSpPr>
                    <p:spPr>
                      <a:xfrm>
                        <a:off x="5667375" y="866775"/>
                        <a:ext cx="1343025" cy="1120775"/>
                      </a:xfrm>
                      <a:custGeom>
                        <a:avLst/>
                        <a:gdLst>
                          <a:gd name="connsiteX0" fmla="*/ 1343025 w 1343025"/>
                          <a:gd name="connsiteY0" fmla="*/ 1114425 h 1120775"/>
                          <a:gd name="connsiteX1" fmla="*/ 581025 w 1343025"/>
                          <a:gd name="connsiteY1" fmla="*/ 1057275 h 1120775"/>
                          <a:gd name="connsiteX2" fmla="*/ 190500 w 1343025"/>
                          <a:gd name="connsiteY2" fmla="*/ 1009650 h 1120775"/>
                          <a:gd name="connsiteX3" fmla="*/ 161925 w 1343025"/>
                          <a:gd name="connsiteY3" fmla="*/ 390525 h 1120775"/>
                          <a:gd name="connsiteX4" fmla="*/ 0 w 1343025"/>
                          <a:gd name="connsiteY4" fmla="*/ 0 h 112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025" h="1120775">
                            <a:moveTo>
                              <a:pt x="1343025" y="1114425"/>
                            </a:moveTo>
                            <a:lnTo>
                              <a:pt x="581025" y="1057275"/>
                            </a:lnTo>
                            <a:cubicBezTo>
                              <a:pt x="388937" y="1039812"/>
                              <a:pt x="260350" y="1120775"/>
                              <a:pt x="190500" y="1009650"/>
                            </a:cubicBezTo>
                            <a:cubicBezTo>
                              <a:pt x="120650" y="898525"/>
                              <a:pt x="193675" y="558800"/>
                              <a:pt x="161925" y="390525"/>
                            </a:cubicBezTo>
                            <a:cubicBezTo>
                              <a:pt x="130175" y="222250"/>
                              <a:pt x="65087" y="111125"/>
                              <a:pt x="0" y="0"/>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p>
                    </p:txBody>
                  </p:sp>
                  <p:grpSp>
                    <p:nvGrpSpPr>
                      <p:cNvPr id="291" name="グループ化 127"/>
                      <p:cNvGrpSpPr>
                        <a:grpSpLocks/>
                      </p:cNvGrpSpPr>
                      <p:nvPr/>
                    </p:nvGrpSpPr>
                    <p:grpSpPr bwMode="auto">
                      <a:xfrm>
                        <a:off x="2162550" y="-607141"/>
                        <a:ext cx="6624916" cy="7647480"/>
                        <a:chOff x="2162550" y="-607141"/>
                        <a:chExt cx="6624916" cy="7647480"/>
                      </a:xfrm>
                    </p:grpSpPr>
                    <p:grpSp>
                      <p:nvGrpSpPr>
                        <p:cNvPr id="294" name="グループ化 124"/>
                        <p:cNvGrpSpPr>
                          <a:grpSpLocks/>
                        </p:cNvGrpSpPr>
                        <p:nvPr/>
                      </p:nvGrpSpPr>
                      <p:grpSpPr bwMode="auto">
                        <a:xfrm>
                          <a:off x="2162550" y="-607141"/>
                          <a:ext cx="6624916" cy="7647480"/>
                          <a:chOff x="2162550" y="-607141"/>
                          <a:chExt cx="6624916" cy="7647480"/>
                        </a:xfrm>
                      </p:grpSpPr>
                      <p:sp>
                        <p:nvSpPr>
                          <p:cNvPr id="298" name="フリーフォーム 297"/>
                          <p:cNvSpPr/>
                          <p:nvPr/>
                        </p:nvSpPr>
                        <p:spPr>
                          <a:xfrm>
                            <a:off x="5170488" y="438150"/>
                            <a:ext cx="1177925" cy="4867275"/>
                          </a:xfrm>
                          <a:custGeom>
                            <a:avLst/>
                            <a:gdLst>
                              <a:gd name="connsiteX0" fmla="*/ 1587 w 1177924"/>
                              <a:gd name="connsiteY0" fmla="*/ 4867275 h 4867275"/>
                              <a:gd name="connsiteX1" fmla="*/ 20637 w 1177924"/>
                              <a:gd name="connsiteY1" fmla="*/ 4438650 h 4867275"/>
                              <a:gd name="connsiteX2" fmla="*/ 125412 w 1177924"/>
                              <a:gd name="connsiteY2" fmla="*/ 4162425 h 4867275"/>
                              <a:gd name="connsiteX3" fmla="*/ 239712 w 1177924"/>
                              <a:gd name="connsiteY3" fmla="*/ 4114800 h 4867275"/>
                              <a:gd name="connsiteX4" fmla="*/ 754062 w 1177924"/>
                              <a:gd name="connsiteY4" fmla="*/ 4019550 h 4867275"/>
                              <a:gd name="connsiteX5" fmla="*/ 839787 w 1177924"/>
                              <a:gd name="connsiteY5" fmla="*/ 3762375 h 4867275"/>
                              <a:gd name="connsiteX6" fmla="*/ 1030287 w 1177924"/>
                              <a:gd name="connsiteY6" fmla="*/ 3038475 h 4867275"/>
                              <a:gd name="connsiteX7" fmla="*/ 1125537 w 1177924"/>
                              <a:gd name="connsiteY7" fmla="*/ 2466975 h 4867275"/>
                              <a:gd name="connsiteX8" fmla="*/ 1173162 w 1177924"/>
                              <a:gd name="connsiteY8" fmla="*/ 1714500 h 4867275"/>
                              <a:gd name="connsiteX9" fmla="*/ 1096962 w 1177924"/>
                              <a:gd name="connsiteY9" fmla="*/ 1438275 h 4867275"/>
                              <a:gd name="connsiteX10" fmla="*/ 1106487 w 1177924"/>
                              <a:gd name="connsiteY10" fmla="*/ 0 h 486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7924" h="4867275">
                                <a:moveTo>
                                  <a:pt x="1587" y="4867275"/>
                                </a:moveTo>
                                <a:cubicBezTo>
                                  <a:pt x="793" y="4711700"/>
                                  <a:pt x="0" y="4556125"/>
                                  <a:pt x="20637" y="4438650"/>
                                </a:cubicBezTo>
                                <a:cubicBezTo>
                                  <a:pt x="41274" y="4321175"/>
                                  <a:pt x="88900" y="4216400"/>
                                  <a:pt x="125412" y="4162425"/>
                                </a:cubicBezTo>
                                <a:cubicBezTo>
                                  <a:pt x="161924" y="4108450"/>
                                  <a:pt x="134937" y="4138613"/>
                                  <a:pt x="239712" y="4114800"/>
                                </a:cubicBezTo>
                                <a:cubicBezTo>
                                  <a:pt x="344487" y="4090988"/>
                                  <a:pt x="654050" y="4078288"/>
                                  <a:pt x="754062" y="4019550"/>
                                </a:cubicBezTo>
                                <a:cubicBezTo>
                                  <a:pt x="854075" y="3960813"/>
                                  <a:pt x="793750" y="3925887"/>
                                  <a:pt x="839787" y="3762375"/>
                                </a:cubicBezTo>
                                <a:cubicBezTo>
                                  <a:pt x="885824" y="3598863"/>
                                  <a:pt x="982662" y="3254375"/>
                                  <a:pt x="1030287" y="3038475"/>
                                </a:cubicBezTo>
                                <a:cubicBezTo>
                                  <a:pt x="1077912" y="2822575"/>
                                  <a:pt x="1101725" y="2687637"/>
                                  <a:pt x="1125537" y="2466975"/>
                                </a:cubicBezTo>
                                <a:cubicBezTo>
                                  <a:pt x="1149349" y="2246313"/>
                                  <a:pt x="1177924" y="1885950"/>
                                  <a:pt x="1173162" y="1714500"/>
                                </a:cubicBezTo>
                                <a:cubicBezTo>
                                  <a:pt x="1168400" y="1543050"/>
                                  <a:pt x="1108074" y="1724025"/>
                                  <a:pt x="1096962" y="1438275"/>
                                </a:cubicBezTo>
                                <a:cubicBezTo>
                                  <a:pt x="1085850" y="1152525"/>
                                  <a:pt x="1096168" y="576262"/>
                                  <a:pt x="1106487" y="0"/>
                                </a:cubicBezTo>
                              </a:path>
                            </a:pathLst>
                          </a:custGeom>
                          <a:ln w="63500" cmpd="tri">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p>
                        </p:txBody>
                      </p:sp>
                      <p:grpSp>
                        <p:nvGrpSpPr>
                          <p:cNvPr id="297" name="グループ化 120"/>
                          <p:cNvGrpSpPr>
                            <a:grpSpLocks/>
                          </p:cNvGrpSpPr>
                          <p:nvPr/>
                        </p:nvGrpSpPr>
                        <p:grpSpPr bwMode="auto">
                          <a:xfrm>
                            <a:off x="2162550" y="-607141"/>
                            <a:ext cx="6624916" cy="7647480"/>
                            <a:chOff x="2162550" y="-607141"/>
                            <a:chExt cx="6624916" cy="7647480"/>
                          </a:xfrm>
                        </p:grpSpPr>
                        <p:sp>
                          <p:nvSpPr>
                            <p:cNvPr id="320" name="フリーフォーム 319"/>
                            <p:cNvSpPr/>
                            <p:nvPr/>
                          </p:nvSpPr>
                          <p:spPr>
                            <a:xfrm>
                              <a:off x="7027863" y="4991100"/>
                              <a:ext cx="144462" cy="1312863"/>
                            </a:xfrm>
                            <a:custGeom>
                              <a:avLst/>
                              <a:gdLst>
                                <a:gd name="connsiteX0" fmla="*/ 77787 w 144462"/>
                                <a:gd name="connsiteY0" fmla="*/ 0 h 1312862"/>
                                <a:gd name="connsiteX1" fmla="*/ 11112 w 144462"/>
                                <a:gd name="connsiteY1" fmla="*/ 1095375 h 1312862"/>
                                <a:gd name="connsiteX2" fmla="*/ 144462 w 144462"/>
                                <a:gd name="connsiteY2" fmla="*/ 1304925 h 1312862"/>
                              </a:gdLst>
                              <a:ahLst/>
                              <a:cxnLst>
                                <a:cxn ang="0">
                                  <a:pos x="connsiteX0" y="connsiteY0"/>
                                </a:cxn>
                                <a:cxn ang="0">
                                  <a:pos x="connsiteX1" y="connsiteY1"/>
                                </a:cxn>
                                <a:cxn ang="0">
                                  <a:pos x="connsiteX2" y="connsiteY2"/>
                                </a:cxn>
                              </a:cxnLst>
                              <a:rect l="l" t="t" r="r" b="b"/>
                              <a:pathLst>
                                <a:path w="144462" h="1312862">
                                  <a:moveTo>
                                    <a:pt x="77787" y="0"/>
                                  </a:moveTo>
                                  <a:cubicBezTo>
                                    <a:pt x="38893" y="438944"/>
                                    <a:pt x="0" y="877888"/>
                                    <a:pt x="11112" y="1095375"/>
                                  </a:cubicBezTo>
                                  <a:cubicBezTo>
                                    <a:pt x="22224" y="1312862"/>
                                    <a:pt x="83343" y="1308893"/>
                                    <a:pt x="144462" y="1304925"/>
                                  </a:cubicBez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p>
                          </p:txBody>
                        </p:sp>
                        <p:sp>
                          <p:nvSpPr>
                            <p:cNvPr id="315" name="フリーフォーム 314"/>
                            <p:cNvSpPr/>
                            <p:nvPr/>
                          </p:nvSpPr>
                          <p:spPr>
                            <a:xfrm>
                              <a:off x="5419725" y="552450"/>
                              <a:ext cx="2568575" cy="1457325"/>
                            </a:xfrm>
                            <a:custGeom>
                              <a:avLst/>
                              <a:gdLst>
                                <a:gd name="connsiteX0" fmla="*/ 0 w 2568575"/>
                                <a:gd name="connsiteY0" fmla="*/ 1457325 h 1457325"/>
                                <a:gd name="connsiteX1" fmla="*/ 47625 w 2568575"/>
                                <a:gd name="connsiteY1" fmla="*/ 1285875 h 1457325"/>
                                <a:gd name="connsiteX2" fmla="*/ 47625 w 2568575"/>
                                <a:gd name="connsiteY2" fmla="*/ 1133475 h 1457325"/>
                                <a:gd name="connsiteX3" fmla="*/ 190500 w 2568575"/>
                                <a:gd name="connsiteY3" fmla="*/ 952500 h 1457325"/>
                                <a:gd name="connsiteX4" fmla="*/ 1057275 w 2568575"/>
                                <a:gd name="connsiteY4" fmla="*/ 942975 h 1457325"/>
                                <a:gd name="connsiteX5" fmla="*/ 1543050 w 2568575"/>
                                <a:gd name="connsiteY5" fmla="*/ 942975 h 1457325"/>
                                <a:gd name="connsiteX6" fmla="*/ 1895475 w 2568575"/>
                                <a:gd name="connsiteY6" fmla="*/ 866775 h 1457325"/>
                                <a:gd name="connsiteX7" fmla="*/ 2400300 w 2568575"/>
                                <a:gd name="connsiteY7" fmla="*/ 952500 h 1457325"/>
                                <a:gd name="connsiteX8" fmla="*/ 2543175 w 2568575"/>
                                <a:gd name="connsiteY8" fmla="*/ 847725 h 1457325"/>
                                <a:gd name="connsiteX9" fmla="*/ 2552700 w 2568575"/>
                                <a:gd name="connsiteY9" fmla="*/ 342900 h 1457325"/>
                                <a:gd name="connsiteX10" fmla="*/ 2447925 w 2568575"/>
                                <a:gd name="connsiteY10" fmla="*/ 0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8575" h="1457325">
                                  <a:moveTo>
                                    <a:pt x="0" y="1457325"/>
                                  </a:moveTo>
                                  <a:cubicBezTo>
                                    <a:pt x="19844" y="1398587"/>
                                    <a:pt x="39688" y="1339850"/>
                                    <a:pt x="47625" y="1285875"/>
                                  </a:cubicBezTo>
                                  <a:cubicBezTo>
                                    <a:pt x="55562" y="1231900"/>
                                    <a:pt x="23813" y="1189037"/>
                                    <a:pt x="47625" y="1133475"/>
                                  </a:cubicBezTo>
                                  <a:cubicBezTo>
                                    <a:pt x="71437" y="1077913"/>
                                    <a:pt x="22225" y="984250"/>
                                    <a:pt x="190500" y="952500"/>
                                  </a:cubicBezTo>
                                  <a:cubicBezTo>
                                    <a:pt x="358775" y="920750"/>
                                    <a:pt x="1057275" y="942975"/>
                                    <a:pt x="1057275" y="942975"/>
                                  </a:cubicBezTo>
                                  <a:cubicBezTo>
                                    <a:pt x="1282700" y="941388"/>
                                    <a:pt x="1403350" y="955675"/>
                                    <a:pt x="1543050" y="942975"/>
                                  </a:cubicBezTo>
                                  <a:cubicBezTo>
                                    <a:pt x="1682750" y="930275"/>
                                    <a:pt x="1752600" y="865188"/>
                                    <a:pt x="1895475" y="866775"/>
                                  </a:cubicBezTo>
                                  <a:cubicBezTo>
                                    <a:pt x="2038350" y="868362"/>
                                    <a:pt x="2292350" y="955675"/>
                                    <a:pt x="2400300" y="952500"/>
                                  </a:cubicBezTo>
                                  <a:cubicBezTo>
                                    <a:pt x="2508250" y="949325"/>
                                    <a:pt x="2517775" y="949325"/>
                                    <a:pt x="2543175" y="847725"/>
                                  </a:cubicBezTo>
                                  <a:cubicBezTo>
                                    <a:pt x="2568575" y="746125"/>
                                    <a:pt x="2568575" y="484187"/>
                                    <a:pt x="2552700" y="342900"/>
                                  </a:cubicBezTo>
                                  <a:cubicBezTo>
                                    <a:pt x="2536825" y="201613"/>
                                    <a:pt x="2492375" y="100806"/>
                                    <a:pt x="2447925" y="0"/>
                                  </a:cubicBezTo>
                                </a:path>
                              </a:pathLst>
                            </a:custGeom>
                            <a:ln w="63500" cmpd="tri">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p>
                          </p:txBody>
                        </p:sp>
                        <p:sp>
                          <p:nvSpPr>
                            <p:cNvPr id="300" name="円/楕円 299"/>
                            <p:cNvSpPr/>
                            <p:nvPr/>
                          </p:nvSpPr>
                          <p:spPr>
                            <a:xfrm>
                              <a:off x="5959475" y="2305051"/>
                              <a:ext cx="250166" cy="250166"/>
                            </a:xfrm>
                            <a:prstGeom prst="ellipse">
                              <a:avLst/>
                            </a:prstGeom>
                            <a:pattFill prst="dkUpDiag">
                              <a:fgClr>
                                <a:schemeClr val="tx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301" name="正方形/長方形 300"/>
                            <p:cNvSpPr/>
                            <p:nvPr/>
                          </p:nvSpPr>
                          <p:spPr>
                            <a:xfrm>
                              <a:off x="5078485" y="2570950"/>
                              <a:ext cx="1103266" cy="22066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rPr>
                                <a:t>浪速区役所</a:t>
                              </a:r>
                            </a:p>
                          </p:txBody>
                        </p:sp>
                        <p:sp>
                          <p:nvSpPr>
                            <p:cNvPr id="302" name="円/楕円 301"/>
                            <p:cNvSpPr/>
                            <p:nvPr/>
                          </p:nvSpPr>
                          <p:spPr>
                            <a:xfrm>
                              <a:off x="5651500" y="1312863"/>
                              <a:ext cx="250166" cy="250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304" name="円/楕円 303"/>
                            <p:cNvSpPr/>
                            <p:nvPr/>
                          </p:nvSpPr>
                          <p:spPr>
                            <a:xfrm>
                              <a:off x="4932364" y="3028951"/>
                              <a:ext cx="250166" cy="250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305" name="正方形/長方形 304"/>
                            <p:cNvSpPr/>
                            <p:nvPr/>
                          </p:nvSpPr>
                          <p:spPr>
                            <a:xfrm>
                              <a:off x="4163520" y="3303247"/>
                              <a:ext cx="1137125" cy="2190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rPr>
                                <a:t>大正区役所</a:t>
                              </a:r>
                            </a:p>
                          </p:txBody>
                        </p:sp>
                        <p:sp>
                          <p:nvSpPr>
                            <p:cNvPr id="306" name="円/楕円 305"/>
                            <p:cNvSpPr/>
                            <p:nvPr/>
                          </p:nvSpPr>
                          <p:spPr>
                            <a:xfrm>
                              <a:off x="5438776" y="5373687"/>
                              <a:ext cx="250166" cy="250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307" name="正方形/長方形 306"/>
                            <p:cNvSpPr/>
                            <p:nvPr/>
                          </p:nvSpPr>
                          <p:spPr>
                            <a:xfrm>
                              <a:off x="4411477" y="5113947"/>
                              <a:ext cx="1265660" cy="22066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rPr>
                                <a:t>住之江区役所</a:t>
                              </a:r>
                            </a:p>
                          </p:txBody>
                        </p:sp>
                        <p:sp>
                          <p:nvSpPr>
                            <p:cNvPr id="308" name="円/楕円 307"/>
                            <p:cNvSpPr/>
                            <p:nvPr/>
                          </p:nvSpPr>
                          <p:spPr>
                            <a:xfrm>
                              <a:off x="6372225" y="5805488"/>
                              <a:ext cx="250166" cy="250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309" name="正方形/長方形 308"/>
                            <p:cNvSpPr/>
                            <p:nvPr/>
                          </p:nvSpPr>
                          <p:spPr>
                            <a:xfrm>
                              <a:off x="6648922" y="5816487"/>
                              <a:ext cx="1143600" cy="2190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rPr>
                                <a:t>住吉区役所</a:t>
                              </a:r>
                            </a:p>
                          </p:txBody>
                        </p:sp>
                        <p:sp>
                          <p:nvSpPr>
                            <p:cNvPr id="310" name="正方形/長方形 309"/>
                            <p:cNvSpPr/>
                            <p:nvPr/>
                          </p:nvSpPr>
                          <p:spPr>
                            <a:xfrm>
                              <a:off x="6459853" y="4093775"/>
                              <a:ext cx="1113710" cy="2190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rPr>
                                <a:t>西成区役所</a:t>
                              </a:r>
                            </a:p>
                          </p:txBody>
                        </p:sp>
                        <p:sp>
                          <p:nvSpPr>
                            <p:cNvPr id="312" name="フリーフォーム 311"/>
                            <p:cNvSpPr/>
                            <p:nvPr/>
                          </p:nvSpPr>
                          <p:spPr>
                            <a:xfrm>
                              <a:off x="2162550" y="2992250"/>
                              <a:ext cx="701675" cy="523875"/>
                            </a:xfrm>
                            <a:custGeom>
                              <a:avLst/>
                              <a:gdLst>
                                <a:gd name="connsiteX0" fmla="*/ 701675 w 701675"/>
                                <a:gd name="connsiteY0" fmla="*/ 0 h 523875"/>
                                <a:gd name="connsiteX1" fmla="*/ 349250 w 701675"/>
                                <a:gd name="connsiteY1" fmla="*/ 247650 h 523875"/>
                                <a:gd name="connsiteX2" fmla="*/ 53975 w 701675"/>
                                <a:gd name="connsiteY2" fmla="*/ 400050 h 523875"/>
                                <a:gd name="connsiteX3" fmla="*/ 25400 w 701675"/>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701675" h="523875">
                                  <a:moveTo>
                                    <a:pt x="701675" y="0"/>
                                  </a:moveTo>
                                  <a:cubicBezTo>
                                    <a:pt x="579437" y="90487"/>
                                    <a:pt x="457200" y="180975"/>
                                    <a:pt x="349250" y="247650"/>
                                  </a:cubicBezTo>
                                  <a:cubicBezTo>
                                    <a:pt x="241300" y="314325"/>
                                    <a:pt x="107950" y="354013"/>
                                    <a:pt x="53975" y="400050"/>
                                  </a:cubicBezTo>
                                  <a:cubicBezTo>
                                    <a:pt x="0" y="446087"/>
                                    <a:pt x="12700" y="484981"/>
                                    <a:pt x="25400" y="523875"/>
                                  </a:cubicBezTo>
                                </a:path>
                              </a:pathLst>
                            </a:custGeom>
                            <a:ln w="63500" cmpd="tri">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p>
                          </p:txBody>
                        </p:sp>
                        <p:sp>
                          <p:nvSpPr>
                            <p:cNvPr id="313" name="正方形/長方形 312"/>
                            <p:cNvSpPr/>
                            <p:nvPr/>
                          </p:nvSpPr>
                          <p:spPr>
                            <a:xfrm>
                              <a:off x="5291932" y="183556"/>
                              <a:ext cx="998719" cy="39869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0070C0"/>
                                  </a:solidFill>
                                </a:rPr>
                                <a:t>地下鉄</a:t>
                              </a:r>
                              <a:endParaRPr lang="en-US" altLang="ja-JP" sz="900" dirty="0">
                                <a:solidFill>
                                  <a:srgbClr val="0070C0"/>
                                </a:solidFill>
                              </a:endParaRPr>
                            </a:p>
                            <a:p>
                              <a:pPr algn="ctr">
                                <a:defRPr/>
                              </a:pPr>
                              <a:r>
                                <a:rPr lang="ja-JP" altLang="en-US" sz="900" dirty="0" smtClean="0">
                                  <a:solidFill>
                                    <a:srgbClr val="0070C0"/>
                                  </a:solidFill>
                                </a:rPr>
                                <a:t>四つ橋線</a:t>
                              </a:r>
                              <a:endParaRPr lang="ja-JP" altLang="en-US" sz="900" dirty="0">
                                <a:solidFill>
                                  <a:srgbClr val="0070C0"/>
                                </a:solidFill>
                              </a:endParaRPr>
                            </a:p>
                          </p:txBody>
                        </p:sp>
                        <p:sp>
                          <p:nvSpPr>
                            <p:cNvPr id="314" name="フリーフォーム 313"/>
                            <p:cNvSpPr/>
                            <p:nvPr/>
                          </p:nvSpPr>
                          <p:spPr>
                            <a:xfrm>
                              <a:off x="4981575" y="1062038"/>
                              <a:ext cx="3124200" cy="595312"/>
                            </a:xfrm>
                            <a:custGeom>
                              <a:avLst/>
                              <a:gdLst>
                                <a:gd name="connsiteX0" fmla="*/ 0 w 3124200"/>
                                <a:gd name="connsiteY0" fmla="*/ 595313 h 595313"/>
                                <a:gd name="connsiteX1" fmla="*/ 228600 w 3124200"/>
                                <a:gd name="connsiteY1" fmla="*/ 423863 h 595313"/>
                                <a:gd name="connsiteX2" fmla="*/ 466725 w 3124200"/>
                                <a:gd name="connsiteY2" fmla="*/ 166688 h 595313"/>
                                <a:gd name="connsiteX3" fmla="*/ 1381125 w 3124200"/>
                                <a:gd name="connsiteY3" fmla="*/ 14288 h 595313"/>
                                <a:gd name="connsiteX4" fmla="*/ 2447925 w 3124200"/>
                                <a:gd name="connsiteY4" fmla="*/ 80963 h 595313"/>
                                <a:gd name="connsiteX5" fmla="*/ 3124200 w 3124200"/>
                                <a:gd name="connsiteY5" fmla="*/ 42863 h 59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4200" h="595313">
                                  <a:moveTo>
                                    <a:pt x="0" y="595313"/>
                                  </a:moveTo>
                                  <a:cubicBezTo>
                                    <a:pt x="75406" y="545306"/>
                                    <a:pt x="150813" y="495300"/>
                                    <a:pt x="228600" y="423863"/>
                                  </a:cubicBezTo>
                                  <a:cubicBezTo>
                                    <a:pt x="306387" y="352426"/>
                                    <a:pt x="274638" y="234950"/>
                                    <a:pt x="466725" y="166688"/>
                                  </a:cubicBezTo>
                                  <a:cubicBezTo>
                                    <a:pt x="658812" y="98426"/>
                                    <a:pt x="1050925" y="28576"/>
                                    <a:pt x="1381125" y="14288"/>
                                  </a:cubicBezTo>
                                  <a:cubicBezTo>
                                    <a:pt x="1711325" y="0"/>
                                    <a:pt x="2157413" y="76201"/>
                                    <a:pt x="2447925" y="80963"/>
                                  </a:cubicBezTo>
                                  <a:cubicBezTo>
                                    <a:pt x="2738437" y="85725"/>
                                    <a:pt x="2931318" y="64294"/>
                                    <a:pt x="3124200" y="42863"/>
                                  </a:cubicBezTo>
                                </a:path>
                              </a:pathLst>
                            </a:custGeom>
                            <a:ln w="63500" cmpd="tri">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p>
                          </p:txBody>
                        </p:sp>
                        <p:sp>
                          <p:nvSpPr>
                            <p:cNvPr id="316" name="正方形/長方形 315"/>
                            <p:cNvSpPr/>
                            <p:nvPr/>
                          </p:nvSpPr>
                          <p:spPr>
                            <a:xfrm>
                              <a:off x="7695785" y="-134891"/>
                              <a:ext cx="1084262" cy="45412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92D050"/>
                                  </a:solidFill>
                                </a:rPr>
                                <a:t>地下鉄</a:t>
                              </a:r>
                              <a:endParaRPr lang="en-US" altLang="ja-JP" sz="900" dirty="0">
                                <a:solidFill>
                                  <a:srgbClr val="92D050"/>
                                </a:solidFill>
                              </a:endParaRPr>
                            </a:p>
                            <a:p>
                              <a:pPr algn="ctr">
                                <a:defRPr/>
                              </a:pPr>
                              <a:r>
                                <a:rPr lang="ja-JP" altLang="en-US" sz="900" dirty="0">
                                  <a:solidFill>
                                    <a:srgbClr val="92D050"/>
                                  </a:solidFill>
                                </a:rPr>
                                <a:t>長堀鶴見</a:t>
                              </a:r>
                              <a:endParaRPr lang="en-US" altLang="ja-JP" sz="900" dirty="0">
                                <a:solidFill>
                                  <a:srgbClr val="92D050"/>
                                </a:solidFill>
                              </a:endParaRPr>
                            </a:p>
                            <a:p>
                              <a:pPr algn="ctr">
                                <a:defRPr/>
                              </a:pPr>
                              <a:r>
                                <a:rPr lang="ja-JP" altLang="en-US" sz="900" dirty="0">
                                  <a:solidFill>
                                    <a:srgbClr val="92D050"/>
                                  </a:solidFill>
                                </a:rPr>
                                <a:t>緑地線</a:t>
                              </a:r>
                            </a:p>
                          </p:txBody>
                        </p:sp>
                        <p:sp>
                          <p:nvSpPr>
                            <p:cNvPr id="317" name="正方形/長方形 316"/>
                            <p:cNvSpPr/>
                            <p:nvPr/>
                          </p:nvSpPr>
                          <p:spPr>
                            <a:xfrm>
                              <a:off x="6031706" y="48618"/>
                              <a:ext cx="932747" cy="3111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FF0000"/>
                                  </a:solidFill>
                                </a:rPr>
                                <a:t>地下鉄</a:t>
                              </a:r>
                              <a:endParaRPr lang="en-US" altLang="ja-JP" sz="900" dirty="0">
                                <a:solidFill>
                                  <a:srgbClr val="FF0000"/>
                                </a:solidFill>
                              </a:endParaRPr>
                            </a:p>
                            <a:p>
                              <a:pPr algn="ctr">
                                <a:defRPr/>
                              </a:pPr>
                              <a:r>
                                <a:rPr lang="ja-JP" altLang="en-US" sz="900" dirty="0">
                                  <a:solidFill>
                                    <a:srgbClr val="FF0000"/>
                                  </a:solidFill>
                                </a:rPr>
                                <a:t>御堂筋線</a:t>
                              </a:r>
                            </a:p>
                          </p:txBody>
                        </p:sp>
                        <p:sp>
                          <p:nvSpPr>
                            <p:cNvPr id="318" name="正方形/長方形 317"/>
                            <p:cNvSpPr/>
                            <p:nvPr/>
                          </p:nvSpPr>
                          <p:spPr>
                            <a:xfrm>
                              <a:off x="6556553" y="-607141"/>
                              <a:ext cx="801877" cy="3190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CC6600"/>
                                  </a:solidFill>
                                </a:rPr>
                                <a:t>地下鉄</a:t>
                              </a:r>
                              <a:endParaRPr lang="en-US" altLang="ja-JP" sz="900" dirty="0">
                                <a:solidFill>
                                  <a:srgbClr val="CC6600"/>
                                </a:solidFill>
                              </a:endParaRPr>
                            </a:p>
                            <a:p>
                              <a:pPr algn="ctr">
                                <a:defRPr/>
                              </a:pPr>
                              <a:r>
                                <a:rPr lang="ja-JP" altLang="en-US" sz="900" dirty="0">
                                  <a:solidFill>
                                    <a:srgbClr val="CC6600"/>
                                  </a:solidFill>
                                </a:rPr>
                                <a:t>堺筋線</a:t>
                              </a:r>
                            </a:p>
                          </p:txBody>
                        </p:sp>
                        <p:sp>
                          <p:nvSpPr>
                            <p:cNvPr id="319" name="正方形/長方形 318"/>
                            <p:cNvSpPr/>
                            <p:nvPr/>
                          </p:nvSpPr>
                          <p:spPr>
                            <a:xfrm>
                              <a:off x="6758781" y="66829"/>
                              <a:ext cx="1008063" cy="406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7030A0"/>
                                  </a:solidFill>
                                </a:rPr>
                                <a:t>地下鉄</a:t>
                              </a:r>
                              <a:endParaRPr lang="en-US" altLang="ja-JP" sz="900" dirty="0">
                                <a:solidFill>
                                  <a:srgbClr val="7030A0"/>
                                </a:solidFill>
                              </a:endParaRPr>
                            </a:p>
                            <a:p>
                              <a:pPr algn="ctr">
                                <a:defRPr/>
                              </a:pPr>
                              <a:r>
                                <a:rPr lang="ja-JP" altLang="en-US" sz="900" dirty="0">
                                  <a:solidFill>
                                    <a:srgbClr val="7030A0"/>
                                  </a:solidFill>
                                </a:rPr>
                                <a:t>谷町線</a:t>
                              </a:r>
                            </a:p>
                          </p:txBody>
                        </p:sp>
                        <p:grpSp>
                          <p:nvGrpSpPr>
                            <p:cNvPr id="326" name="グループ化 68"/>
                            <p:cNvGrpSpPr>
                              <a:grpSpLocks/>
                            </p:cNvGrpSpPr>
                            <p:nvPr/>
                          </p:nvGrpSpPr>
                          <p:grpSpPr bwMode="auto">
                            <a:xfrm>
                              <a:off x="6085954" y="484339"/>
                              <a:ext cx="944694" cy="1419998"/>
                              <a:chOff x="6086067" y="483937"/>
                              <a:chExt cx="945082" cy="1420439"/>
                            </a:xfrm>
                          </p:grpSpPr>
                          <p:sp>
                            <p:nvSpPr>
                              <p:cNvPr id="369" name="Text Box 98"/>
                              <p:cNvSpPr txBox="1">
                                <a:spLocks noChangeArrowheads="1"/>
                              </p:cNvSpPr>
                              <p:nvPr/>
                            </p:nvSpPr>
                            <p:spPr bwMode="auto">
                              <a:xfrm>
                                <a:off x="6086067" y="1257109"/>
                                <a:ext cx="945082" cy="64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dirty="0">
                                  <a:solidFill>
                                    <a:srgbClr val="FFFFFF"/>
                                  </a:solidFill>
                                </a:endParaRPr>
                              </a:p>
                            </p:txBody>
                          </p:sp>
                          <p:sp>
                            <p:nvSpPr>
                              <p:cNvPr id="367" name="Text Box 103"/>
                              <p:cNvSpPr txBox="1">
                                <a:spLocks noChangeArrowheads="1"/>
                              </p:cNvSpPr>
                              <p:nvPr/>
                            </p:nvSpPr>
                            <p:spPr bwMode="auto">
                              <a:xfrm>
                                <a:off x="6216295" y="483937"/>
                                <a:ext cx="637973" cy="3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dirty="0">
                                  <a:solidFill>
                                    <a:srgbClr val="FFFFFF"/>
                                  </a:solidFill>
                                </a:endParaRPr>
                              </a:p>
                            </p:txBody>
                          </p:sp>
                        </p:grpSp>
                        <p:sp>
                          <p:nvSpPr>
                            <p:cNvPr id="327" name="正方形/長方形 326"/>
                            <p:cNvSpPr/>
                            <p:nvPr/>
                          </p:nvSpPr>
                          <p:spPr bwMode="auto">
                            <a:xfrm rot="1229937">
                              <a:off x="4722804" y="1870646"/>
                              <a:ext cx="1075354" cy="2110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ＪＲ</a:t>
                              </a:r>
                              <a:endParaRPr lang="en-US" altLang="ja-JP" sz="900" dirty="0">
                                <a:solidFill>
                                  <a:schemeClr val="tx1"/>
                                </a:solidFill>
                              </a:endParaRPr>
                            </a:p>
                            <a:p>
                              <a:pPr algn="ctr">
                                <a:defRPr/>
                              </a:pPr>
                              <a:r>
                                <a:rPr lang="ja-JP" altLang="en-US" sz="900" dirty="0">
                                  <a:solidFill>
                                    <a:schemeClr val="tx1"/>
                                  </a:solidFill>
                                </a:rPr>
                                <a:t>大阪環状線</a:t>
                              </a:r>
                            </a:p>
                          </p:txBody>
                        </p:sp>
                        <p:sp>
                          <p:nvSpPr>
                            <p:cNvPr id="328" name="正方形/長方形 327"/>
                            <p:cNvSpPr/>
                            <p:nvPr/>
                          </p:nvSpPr>
                          <p:spPr bwMode="auto">
                            <a:xfrm>
                              <a:off x="7672092" y="1465349"/>
                              <a:ext cx="1115374" cy="22486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ＪＲ</a:t>
                              </a:r>
                              <a:endParaRPr lang="en-US" altLang="ja-JP" sz="900" dirty="0">
                                <a:solidFill>
                                  <a:schemeClr val="tx1"/>
                                </a:solidFill>
                              </a:endParaRPr>
                            </a:p>
                            <a:p>
                              <a:pPr algn="ctr">
                                <a:defRPr/>
                              </a:pPr>
                              <a:r>
                                <a:rPr lang="ja-JP" altLang="en-US" sz="900" dirty="0">
                                  <a:solidFill>
                                    <a:schemeClr val="tx1"/>
                                  </a:solidFill>
                                </a:rPr>
                                <a:t>大阪環状線</a:t>
                              </a:r>
                            </a:p>
                          </p:txBody>
                        </p:sp>
                        <p:sp>
                          <p:nvSpPr>
                            <p:cNvPr id="335" name="正方形/長方形 334"/>
                            <p:cNvSpPr/>
                            <p:nvPr/>
                          </p:nvSpPr>
                          <p:spPr bwMode="gray">
                            <a:xfrm rot="17196909">
                              <a:off x="6298418" y="3321060"/>
                              <a:ext cx="746293" cy="39504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阪堺</a:t>
                              </a:r>
                              <a:endParaRPr lang="en-US" altLang="ja-JP" sz="900" dirty="0">
                                <a:solidFill>
                                  <a:schemeClr val="tx1"/>
                                </a:solidFill>
                              </a:endParaRPr>
                            </a:p>
                            <a:p>
                              <a:pPr algn="ctr">
                                <a:defRPr/>
                              </a:pPr>
                              <a:r>
                                <a:rPr lang="ja-JP" altLang="en-US" sz="900" dirty="0">
                                  <a:solidFill>
                                    <a:schemeClr val="tx1"/>
                                  </a:solidFill>
                                </a:rPr>
                                <a:t>阪堺線</a:t>
                              </a:r>
                            </a:p>
                          </p:txBody>
                        </p:sp>
                        <p:sp>
                          <p:nvSpPr>
                            <p:cNvPr id="336" name="正方形/長方形 335"/>
                            <p:cNvSpPr/>
                            <p:nvPr/>
                          </p:nvSpPr>
                          <p:spPr bwMode="gray">
                            <a:xfrm>
                              <a:off x="6227763" y="2205038"/>
                              <a:ext cx="642937" cy="365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南海</a:t>
                              </a:r>
                              <a:endParaRPr lang="en-US" altLang="ja-JP" sz="900" dirty="0">
                                <a:solidFill>
                                  <a:schemeClr val="tx1"/>
                                </a:solidFill>
                              </a:endParaRPr>
                            </a:p>
                            <a:p>
                              <a:pPr algn="ctr">
                                <a:defRPr/>
                              </a:pPr>
                              <a:r>
                                <a:rPr lang="ja-JP" altLang="en-US" sz="900" dirty="0">
                                  <a:solidFill>
                                    <a:schemeClr val="tx1"/>
                                  </a:solidFill>
                                </a:rPr>
                                <a:t>本線</a:t>
                              </a:r>
                            </a:p>
                          </p:txBody>
                        </p:sp>
                        <p:sp>
                          <p:nvSpPr>
                            <p:cNvPr id="337" name="正方形/長方形 336"/>
                            <p:cNvSpPr/>
                            <p:nvPr/>
                          </p:nvSpPr>
                          <p:spPr bwMode="gray">
                            <a:xfrm rot="3339681">
                              <a:off x="5408000" y="3628351"/>
                              <a:ext cx="899572" cy="2825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南海</a:t>
                              </a:r>
                              <a:endParaRPr lang="en-US" altLang="ja-JP" sz="900" dirty="0">
                                <a:solidFill>
                                  <a:schemeClr val="tx1"/>
                                </a:solidFill>
                              </a:endParaRPr>
                            </a:p>
                            <a:p>
                              <a:pPr algn="ctr">
                                <a:defRPr/>
                              </a:pPr>
                              <a:r>
                                <a:rPr lang="ja-JP" altLang="en-US" sz="900" dirty="0">
                                  <a:solidFill>
                                    <a:schemeClr val="tx1"/>
                                  </a:solidFill>
                                </a:rPr>
                                <a:t>汐見橋線</a:t>
                              </a:r>
                            </a:p>
                          </p:txBody>
                        </p:sp>
                        <p:sp>
                          <p:nvSpPr>
                            <p:cNvPr id="338" name="正方形/長方形 337"/>
                            <p:cNvSpPr/>
                            <p:nvPr/>
                          </p:nvSpPr>
                          <p:spPr bwMode="gray">
                            <a:xfrm>
                              <a:off x="6073773" y="6624414"/>
                              <a:ext cx="811833" cy="4159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ＪＲ</a:t>
                              </a:r>
                              <a:endParaRPr lang="en-US" altLang="ja-JP" sz="900" dirty="0">
                                <a:solidFill>
                                  <a:schemeClr val="tx1"/>
                                </a:solidFill>
                              </a:endParaRPr>
                            </a:p>
                            <a:p>
                              <a:pPr algn="ctr">
                                <a:defRPr/>
                              </a:pPr>
                              <a:r>
                                <a:rPr lang="ja-JP" altLang="en-US" sz="900" dirty="0">
                                  <a:solidFill>
                                    <a:schemeClr val="tx1"/>
                                  </a:solidFill>
                                </a:rPr>
                                <a:t>阪和線</a:t>
                              </a:r>
                            </a:p>
                          </p:txBody>
                        </p:sp>
                        <p:sp>
                          <p:nvSpPr>
                            <p:cNvPr id="339" name="正方形/長方形 338"/>
                            <p:cNvSpPr/>
                            <p:nvPr/>
                          </p:nvSpPr>
                          <p:spPr bwMode="gray">
                            <a:xfrm rot="16492370">
                              <a:off x="5925681" y="4715031"/>
                              <a:ext cx="1085172" cy="2809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南海高野線</a:t>
                              </a:r>
                            </a:p>
                          </p:txBody>
                        </p:sp>
                        <p:sp>
                          <p:nvSpPr>
                            <p:cNvPr id="340" name="正方形/長方形 339"/>
                            <p:cNvSpPr/>
                            <p:nvPr/>
                          </p:nvSpPr>
                          <p:spPr bwMode="gray">
                            <a:xfrm>
                              <a:off x="5446864" y="6047703"/>
                              <a:ext cx="936376" cy="5675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阪堺</a:t>
                              </a:r>
                              <a:endParaRPr lang="en-US" altLang="ja-JP" sz="900" dirty="0">
                                <a:solidFill>
                                  <a:schemeClr val="tx1"/>
                                </a:solidFill>
                              </a:endParaRPr>
                            </a:p>
                            <a:p>
                              <a:pPr algn="ctr">
                                <a:defRPr/>
                              </a:pPr>
                              <a:r>
                                <a:rPr lang="ja-JP" altLang="en-US" sz="900" dirty="0">
                                  <a:solidFill>
                                    <a:schemeClr val="tx1"/>
                                  </a:solidFill>
                                </a:rPr>
                                <a:t>上町線</a:t>
                              </a:r>
                            </a:p>
                          </p:txBody>
                        </p:sp>
                        <p:sp>
                          <p:nvSpPr>
                            <p:cNvPr id="341" name="正方形/長方形 340"/>
                            <p:cNvSpPr/>
                            <p:nvPr/>
                          </p:nvSpPr>
                          <p:spPr bwMode="gray">
                            <a:xfrm>
                              <a:off x="5139438" y="5949949"/>
                              <a:ext cx="642937" cy="365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南海</a:t>
                              </a:r>
                              <a:endParaRPr lang="en-US" altLang="ja-JP" sz="900" dirty="0">
                                <a:solidFill>
                                  <a:schemeClr val="tx1"/>
                                </a:solidFill>
                              </a:endParaRPr>
                            </a:p>
                            <a:p>
                              <a:pPr algn="ctr">
                                <a:defRPr/>
                              </a:pPr>
                              <a:r>
                                <a:rPr lang="ja-JP" altLang="en-US" sz="900" dirty="0">
                                  <a:solidFill>
                                    <a:schemeClr val="tx1"/>
                                  </a:solidFill>
                                </a:rPr>
                                <a:t>本線</a:t>
                              </a:r>
                            </a:p>
                          </p:txBody>
                        </p:sp>
                        <p:sp>
                          <p:nvSpPr>
                            <p:cNvPr id="342" name="正方形/長方形 341"/>
                            <p:cNvSpPr/>
                            <p:nvPr/>
                          </p:nvSpPr>
                          <p:spPr bwMode="gray">
                            <a:xfrm rot="19804128">
                              <a:off x="6540351" y="6395497"/>
                              <a:ext cx="1069056" cy="22082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大和川</a:t>
                              </a:r>
                              <a:endParaRPr lang="en-US" altLang="ja-JP" sz="900" dirty="0">
                                <a:solidFill>
                                  <a:schemeClr val="tx1"/>
                                </a:solidFill>
                              </a:endParaRPr>
                            </a:p>
                          </p:txBody>
                        </p:sp>
                        <p:sp>
                          <p:nvSpPr>
                            <p:cNvPr id="343" name="正方形/長方形 342"/>
                            <p:cNvSpPr/>
                            <p:nvPr/>
                          </p:nvSpPr>
                          <p:spPr bwMode="gray">
                            <a:xfrm>
                              <a:off x="5293249" y="3118843"/>
                              <a:ext cx="253599" cy="61740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ja-JP" altLang="en-US" sz="900" dirty="0">
                                  <a:solidFill>
                                    <a:schemeClr val="tx1"/>
                                  </a:solidFill>
                                </a:rPr>
                                <a:t>木津川</a:t>
                              </a:r>
                              <a:endParaRPr lang="en-US" altLang="ja-JP" sz="900" dirty="0">
                                <a:solidFill>
                                  <a:schemeClr val="tx1"/>
                                </a:solidFill>
                              </a:endParaRPr>
                            </a:p>
                          </p:txBody>
                        </p:sp>
                        <p:sp>
                          <p:nvSpPr>
                            <p:cNvPr id="83" name="円/楕円 82"/>
                            <p:cNvSpPr/>
                            <p:nvPr/>
                          </p:nvSpPr>
                          <p:spPr>
                            <a:xfrm>
                              <a:off x="6184595" y="3931162"/>
                              <a:ext cx="250166" cy="250166"/>
                            </a:xfrm>
                            <a:prstGeom prst="ellipse">
                              <a:avLst/>
                            </a:prstGeom>
                            <a:pattFill prst="dkUpDiag">
                              <a:fgClr>
                                <a:schemeClr val="tx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303" name="正方形/長方形 302"/>
                            <p:cNvSpPr/>
                            <p:nvPr/>
                          </p:nvSpPr>
                          <p:spPr>
                            <a:xfrm>
                              <a:off x="5207391" y="1057545"/>
                              <a:ext cx="1008061" cy="22066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rPr>
                                <a:t>西区役所</a:t>
                              </a:r>
                            </a:p>
                          </p:txBody>
                        </p:sp>
                      </p:grpSp>
                    </p:grpSp>
                    <p:sp>
                      <p:nvSpPr>
                        <p:cNvPr id="295" name="フリーフォーム 294"/>
                        <p:cNvSpPr/>
                        <p:nvPr/>
                      </p:nvSpPr>
                      <p:spPr>
                        <a:xfrm>
                          <a:off x="6297613" y="409575"/>
                          <a:ext cx="493712" cy="2581275"/>
                        </a:xfrm>
                        <a:custGeom>
                          <a:avLst/>
                          <a:gdLst>
                            <a:gd name="connsiteX0" fmla="*/ 198437 w 493712"/>
                            <a:gd name="connsiteY0" fmla="*/ 0 h 2581275"/>
                            <a:gd name="connsiteX1" fmla="*/ 169862 w 493712"/>
                            <a:gd name="connsiteY1" fmla="*/ 1257300 h 2581275"/>
                            <a:gd name="connsiteX2" fmla="*/ 131762 w 493712"/>
                            <a:gd name="connsiteY2" fmla="*/ 1609725 h 2581275"/>
                            <a:gd name="connsiteX3" fmla="*/ 36512 w 493712"/>
                            <a:gd name="connsiteY3" fmla="*/ 1809750 h 2581275"/>
                            <a:gd name="connsiteX4" fmla="*/ 36512 w 493712"/>
                            <a:gd name="connsiteY4" fmla="*/ 2419350 h 2581275"/>
                            <a:gd name="connsiteX5" fmla="*/ 255587 w 493712"/>
                            <a:gd name="connsiteY5" fmla="*/ 2495550 h 2581275"/>
                            <a:gd name="connsiteX6" fmla="*/ 493712 w 493712"/>
                            <a:gd name="connsiteY6" fmla="*/ 2581275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712" h="2581275">
                              <a:moveTo>
                                <a:pt x="198437" y="0"/>
                              </a:moveTo>
                              <a:cubicBezTo>
                                <a:pt x="189705" y="494506"/>
                                <a:pt x="180974" y="989013"/>
                                <a:pt x="169862" y="1257300"/>
                              </a:cubicBezTo>
                              <a:cubicBezTo>
                                <a:pt x="158750" y="1525587"/>
                                <a:pt x="153987" y="1517650"/>
                                <a:pt x="131762" y="1609725"/>
                              </a:cubicBezTo>
                              <a:cubicBezTo>
                                <a:pt x="109537" y="1701800"/>
                                <a:pt x="52387" y="1674813"/>
                                <a:pt x="36512" y="1809750"/>
                              </a:cubicBezTo>
                              <a:cubicBezTo>
                                <a:pt x="20637" y="1944687"/>
                                <a:pt x="0" y="2305050"/>
                                <a:pt x="36512" y="2419350"/>
                              </a:cubicBezTo>
                              <a:cubicBezTo>
                                <a:pt x="73024" y="2533650"/>
                                <a:pt x="255587" y="2495550"/>
                                <a:pt x="255587" y="2495550"/>
                              </a:cubicBezTo>
                              <a:lnTo>
                                <a:pt x="493712" y="2581275"/>
                              </a:ln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p>
                      </p:txBody>
                    </p:sp>
                    <p:sp>
                      <p:nvSpPr>
                        <p:cNvPr id="296" name="フリーフォーム 295"/>
                        <p:cNvSpPr/>
                        <p:nvPr/>
                      </p:nvSpPr>
                      <p:spPr>
                        <a:xfrm>
                          <a:off x="6286500" y="485775"/>
                          <a:ext cx="466725" cy="3238500"/>
                        </a:xfrm>
                        <a:custGeom>
                          <a:avLst/>
                          <a:gdLst>
                            <a:gd name="connsiteX0" fmla="*/ 0 w 466725"/>
                            <a:gd name="connsiteY0" fmla="*/ 3238500 h 3238500"/>
                            <a:gd name="connsiteX1" fmla="*/ 76200 w 466725"/>
                            <a:gd name="connsiteY1" fmla="*/ 2800350 h 3238500"/>
                            <a:gd name="connsiteX2" fmla="*/ 295275 w 466725"/>
                            <a:gd name="connsiteY2" fmla="*/ 2562225 h 3238500"/>
                            <a:gd name="connsiteX3" fmla="*/ 419100 w 466725"/>
                            <a:gd name="connsiteY3" fmla="*/ 2133600 h 3238500"/>
                            <a:gd name="connsiteX4" fmla="*/ 438150 w 466725"/>
                            <a:gd name="connsiteY4" fmla="*/ 1409700 h 3238500"/>
                            <a:gd name="connsiteX5" fmla="*/ 466725 w 466725"/>
                            <a:gd name="connsiteY5" fmla="*/ 0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3238500">
                              <a:moveTo>
                                <a:pt x="0" y="3238500"/>
                              </a:moveTo>
                              <a:cubicBezTo>
                                <a:pt x="13494" y="3075781"/>
                                <a:pt x="26988" y="2913063"/>
                                <a:pt x="76200" y="2800350"/>
                              </a:cubicBezTo>
                              <a:cubicBezTo>
                                <a:pt x="125413" y="2687638"/>
                                <a:pt x="238125" y="2673350"/>
                                <a:pt x="295275" y="2562225"/>
                              </a:cubicBezTo>
                              <a:cubicBezTo>
                                <a:pt x="352425" y="2451100"/>
                                <a:pt x="395287" y="2325688"/>
                                <a:pt x="419100" y="2133600"/>
                              </a:cubicBezTo>
                              <a:cubicBezTo>
                                <a:pt x="442913" y="1941512"/>
                                <a:pt x="430213" y="1765300"/>
                                <a:pt x="438150" y="1409700"/>
                              </a:cubicBezTo>
                              <a:cubicBezTo>
                                <a:pt x="446087" y="1054100"/>
                                <a:pt x="456406" y="527050"/>
                                <a:pt x="466725" y="0"/>
                              </a:cubicBezTo>
                            </a:path>
                          </a:pathLst>
                        </a:custGeom>
                        <a:ln w="63500" cmpd="tri">
                          <a:solidFill>
                            <a:srgbClr val="CC66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p>
                      </p:txBody>
                    </p:sp>
                  </p:grpSp>
                  <p:sp>
                    <p:nvSpPr>
                      <p:cNvPr id="292" name="フリーフォーム 291"/>
                      <p:cNvSpPr/>
                      <p:nvPr/>
                    </p:nvSpPr>
                    <p:spPr>
                      <a:xfrm>
                        <a:off x="7248525" y="561975"/>
                        <a:ext cx="0" cy="1200150"/>
                      </a:xfrm>
                      <a:custGeom>
                        <a:avLst/>
                        <a:gdLst>
                          <a:gd name="connsiteX0" fmla="*/ 0 w 0"/>
                          <a:gd name="connsiteY0" fmla="*/ 0 h 1200150"/>
                          <a:gd name="connsiteX1" fmla="*/ 0 w 0"/>
                          <a:gd name="connsiteY1" fmla="*/ 1104900 h 1200150"/>
                          <a:gd name="connsiteX2" fmla="*/ 0 w 0"/>
                          <a:gd name="connsiteY2" fmla="*/ 1200150 h 1200150"/>
                        </a:gdLst>
                        <a:ahLst/>
                        <a:cxnLst>
                          <a:cxn ang="0">
                            <a:pos x="connsiteX0" y="connsiteY0"/>
                          </a:cxn>
                          <a:cxn ang="0">
                            <a:pos x="connsiteX1" y="connsiteY1"/>
                          </a:cxn>
                          <a:cxn ang="0">
                            <a:pos x="connsiteX2" y="connsiteY2"/>
                          </a:cxn>
                        </a:cxnLst>
                        <a:rect l="l" t="t" r="r" b="b"/>
                        <a:pathLst>
                          <a:path h="1200150">
                            <a:moveTo>
                              <a:pt x="0" y="0"/>
                            </a:moveTo>
                            <a:lnTo>
                              <a:pt x="0" y="1104900"/>
                            </a:lnTo>
                            <a:lnTo>
                              <a:pt x="0" y="1200150"/>
                            </a:lnTo>
                          </a:path>
                        </a:pathLst>
                      </a:custGeom>
                      <a:ln w="63500" cmpd="tri">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p>
                    </p:txBody>
                  </p:sp>
                </p:grpSp>
                <p:sp>
                  <p:nvSpPr>
                    <p:cNvPr id="289" name="正方形/長方形 288"/>
                    <p:cNvSpPr/>
                    <p:nvPr/>
                  </p:nvSpPr>
                  <p:spPr bwMode="auto">
                    <a:xfrm>
                      <a:off x="6156325" y="1700213"/>
                      <a:ext cx="912813" cy="1952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道頓堀川</a:t>
                      </a:r>
                      <a:endParaRPr lang="en-US" altLang="ja-JP" sz="900" dirty="0">
                        <a:solidFill>
                          <a:schemeClr val="tx1"/>
                        </a:solidFill>
                      </a:endParaRPr>
                    </a:p>
                  </p:txBody>
                </p:sp>
                <p:sp>
                  <p:nvSpPr>
                    <p:cNvPr id="290" name="正方形/長方形 289"/>
                    <p:cNvSpPr/>
                    <p:nvPr/>
                  </p:nvSpPr>
                  <p:spPr bwMode="auto">
                    <a:xfrm>
                      <a:off x="6156325" y="549275"/>
                      <a:ext cx="912813" cy="1952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土佐堀川</a:t>
                      </a:r>
                      <a:endParaRPr lang="en-US" altLang="ja-JP" sz="900" dirty="0">
                        <a:solidFill>
                          <a:schemeClr val="tx1"/>
                        </a:solidFill>
                      </a:endParaRPr>
                    </a:p>
                  </p:txBody>
                </p:sp>
              </p:grpSp>
              <p:sp>
                <p:nvSpPr>
                  <p:cNvPr id="285" name="正方形/長方形 284"/>
                  <p:cNvSpPr/>
                  <p:nvPr/>
                </p:nvSpPr>
                <p:spPr bwMode="gray">
                  <a:xfrm rot="1232530">
                    <a:off x="2175429" y="3698075"/>
                    <a:ext cx="1151026" cy="1570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ニュートラム</a:t>
                    </a:r>
                    <a:endParaRPr lang="en-US" altLang="ja-JP" sz="900" dirty="0">
                      <a:solidFill>
                        <a:schemeClr val="tx1"/>
                      </a:solidFill>
                    </a:endParaRPr>
                  </a:p>
                </p:txBody>
              </p:sp>
            </p:grpSp>
            <p:grpSp>
              <p:nvGrpSpPr>
                <p:cNvPr id="273" name="グループ化 122"/>
                <p:cNvGrpSpPr>
                  <a:grpSpLocks/>
                </p:cNvGrpSpPr>
                <p:nvPr/>
              </p:nvGrpSpPr>
              <p:grpSpPr bwMode="auto">
                <a:xfrm>
                  <a:off x="6588124" y="1125538"/>
                  <a:ext cx="1061649" cy="492042"/>
                  <a:chOff x="6588124" y="1125538"/>
                  <a:chExt cx="1061649" cy="492042"/>
                </a:xfrm>
              </p:grpSpPr>
              <p:sp>
                <p:nvSpPr>
                  <p:cNvPr id="274" name="正方形/長方形 273"/>
                  <p:cNvSpPr/>
                  <p:nvPr/>
                </p:nvSpPr>
                <p:spPr>
                  <a:xfrm>
                    <a:off x="6588124" y="1416440"/>
                    <a:ext cx="1061649" cy="2011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rPr>
                      <a:t>中央区役所</a:t>
                    </a:r>
                  </a:p>
                </p:txBody>
              </p:sp>
              <p:sp>
                <p:nvSpPr>
                  <p:cNvPr id="275" name="円/楕円 274"/>
                  <p:cNvSpPr/>
                  <p:nvPr/>
                </p:nvSpPr>
                <p:spPr>
                  <a:xfrm>
                    <a:off x="6948488" y="1125538"/>
                    <a:ext cx="250166" cy="25016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grpSp>
          </p:grpSp>
          <p:sp>
            <p:nvSpPr>
              <p:cNvPr id="271" name="正方形/長方形 270"/>
              <p:cNvSpPr/>
              <p:nvPr/>
            </p:nvSpPr>
            <p:spPr bwMode="auto">
              <a:xfrm>
                <a:off x="6969449" y="1883890"/>
                <a:ext cx="896978" cy="35798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F412E4"/>
                    </a:solidFill>
                  </a:rPr>
                  <a:t>地下鉄</a:t>
                </a:r>
                <a:endParaRPr lang="en-US" altLang="ja-JP" sz="900" dirty="0">
                  <a:solidFill>
                    <a:srgbClr val="F412E4"/>
                  </a:solidFill>
                </a:endParaRPr>
              </a:p>
              <a:p>
                <a:pPr algn="ctr">
                  <a:defRPr/>
                </a:pPr>
                <a:r>
                  <a:rPr lang="ja-JP" altLang="en-US" sz="900" dirty="0">
                    <a:solidFill>
                      <a:srgbClr val="F412E4"/>
                    </a:solidFill>
                  </a:rPr>
                  <a:t>千日前線</a:t>
                </a:r>
              </a:p>
            </p:txBody>
          </p:sp>
        </p:grpSp>
      </p:grpSp>
      <p:graphicFrame>
        <p:nvGraphicFramePr>
          <p:cNvPr id="259" name="表 258"/>
          <p:cNvGraphicFramePr>
            <a:graphicFrameLocks noGrp="1"/>
          </p:cNvGraphicFramePr>
          <p:nvPr>
            <p:extLst/>
          </p:nvPr>
        </p:nvGraphicFramePr>
        <p:xfrm>
          <a:off x="7617528" y="613536"/>
          <a:ext cx="2088000" cy="1512000"/>
        </p:xfrm>
        <a:graphic>
          <a:graphicData uri="http://schemas.openxmlformats.org/drawingml/2006/table">
            <a:tbl>
              <a:tblPr firstRow="1" bandRow="1">
                <a:effectLst/>
                <a:tableStyleId>{5C22544A-7EE6-4342-B048-85BDC9FD1C3A}</a:tableStyleId>
              </a:tblPr>
              <a:tblGrid>
                <a:gridCol w="1044000"/>
                <a:gridCol w="1044000"/>
              </a:tblGrid>
              <a:tr h="218598">
                <a:tc gridSpan="2">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中央区役所（</a:t>
                      </a:r>
                      <a:r>
                        <a:rPr kumimoji="1" lang="en-US" altLang="ja-JP" sz="1000" b="1" dirty="0" smtClean="0">
                          <a:solidFill>
                            <a:sysClr val="windowText" lastClr="000000"/>
                          </a:solidFill>
                          <a:latin typeface="Meiryo UI" panose="020B0604030504040204" pitchFamily="50" charset="-128"/>
                          <a:ea typeface="Meiryo UI" panose="020B0604030504040204" pitchFamily="50" charset="-128"/>
                        </a:rPr>
                        <a:t>8.6</a:t>
                      </a: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点）</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rtl="0" eaLnBrk="1" fontAlgn="ctr" latinLnBrk="0" hangingPunct="1">
                        <a:spcBef>
                          <a:spcPts val="0"/>
                        </a:spcBef>
                        <a:spcAft>
                          <a:spcPts val="0"/>
                        </a:spcAft>
                      </a:pPr>
                      <a:endParaRPr lang="ja-JP" altLang="en-US" sz="1000" b="0" i="0" u="none" strike="noStrike" dirty="0">
                        <a:effectLst/>
                        <a:latin typeface="Arial" panose="020B0604020202020204" pitchFamily="34" charset="0"/>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①人口重心</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からの距離</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1.0</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4.8</a:t>
                      </a: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737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②現区役所間</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公共交通利用</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所要時間</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2.6</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（平均</a:t>
                      </a:r>
                      <a:r>
                        <a:rPr kumimoji="1" lang="en-US" altLang="ja-JP" sz="1000" b="0" dirty="0" smtClean="0">
                          <a:solidFill>
                            <a:schemeClr val="tx1"/>
                          </a:solidFill>
                          <a:latin typeface="Meiryo UI" panose="020B0604030504040204" pitchFamily="50" charset="-128"/>
                          <a:ea typeface="Meiryo UI" panose="020B0604030504040204" pitchFamily="50" charset="-128"/>
                        </a:rPr>
                        <a:t>37.1</a:t>
                      </a:r>
                      <a:r>
                        <a:rPr kumimoji="1" lang="ja-JP" altLang="en-US" sz="1000" b="0" dirty="0" smtClean="0">
                          <a:solidFill>
                            <a:schemeClr val="tx1"/>
                          </a:solidFill>
                          <a:latin typeface="Meiryo UI" panose="020B0604030504040204" pitchFamily="50" charset="-128"/>
                          <a:ea typeface="Meiryo UI" panose="020B0604030504040204" pitchFamily="50" charset="-128"/>
                        </a:rPr>
                        <a:t>分）</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③他地域からの</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来訪者数</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5.0</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547,103</a:t>
                      </a:r>
                      <a:r>
                        <a:rPr kumimoji="1" lang="ja-JP" altLang="en-US" sz="1000" b="0" dirty="0" smtClean="0">
                          <a:solidFill>
                            <a:schemeClr val="tx1"/>
                          </a:solidFill>
                          <a:latin typeface="Meiryo UI" panose="020B0604030504040204" pitchFamily="50" charset="-128"/>
                          <a:ea typeface="Meiryo UI" panose="020B0604030504040204" pitchFamily="50" charset="-128"/>
                        </a:rPr>
                        <a:t>人）</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60" name="表 259"/>
          <p:cNvGraphicFramePr>
            <a:graphicFrameLocks noGrp="1"/>
          </p:cNvGraphicFramePr>
          <p:nvPr>
            <p:extLst/>
          </p:nvPr>
        </p:nvGraphicFramePr>
        <p:xfrm>
          <a:off x="7617528" y="3068960"/>
          <a:ext cx="2088000" cy="1512000"/>
        </p:xfrm>
        <a:graphic>
          <a:graphicData uri="http://schemas.openxmlformats.org/drawingml/2006/table">
            <a:tbl>
              <a:tblPr firstRow="1" bandRow="1">
                <a:effectLst/>
                <a:tableStyleId>{5C22544A-7EE6-4342-B048-85BDC9FD1C3A}</a:tableStyleId>
              </a:tblPr>
              <a:tblGrid>
                <a:gridCol w="1044000"/>
                <a:gridCol w="1044000"/>
              </a:tblGrid>
              <a:tr h="218598">
                <a:tc gridSpan="2">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西成区役所（</a:t>
                      </a:r>
                      <a:r>
                        <a:rPr kumimoji="1" lang="en-US" altLang="ja-JP" sz="1000" b="1" dirty="0" smtClean="0">
                          <a:solidFill>
                            <a:sysClr val="windowText" lastClr="000000"/>
                          </a:solidFill>
                          <a:latin typeface="Meiryo UI" panose="020B0604030504040204" pitchFamily="50" charset="-128"/>
                          <a:ea typeface="Meiryo UI" panose="020B0604030504040204" pitchFamily="50" charset="-128"/>
                        </a:rPr>
                        <a:t>11.1</a:t>
                      </a: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点）</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rtl="0" eaLnBrk="1" fontAlgn="ctr" latinLnBrk="0" hangingPunct="1">
                        <a:spcBef>
                          <a:spcPts val="0"/>
                        </a:spcBef>
                        <a:spcAft>
                          <a:spcPts val="0"/>
                        </a:spcAft>
                      </a:pPr>
                      <a:endParaRPr lang="ja-JP" altLang="en-US" sz="1000" b="0" i="0" u="none" strike="noStrike" dirty="0">
                        <a:effectLst/>
                        <a:latin typeface="Arial" panose="020B0604020202020204" pitchFamily="34" charset="0"/>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①人口重心</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からの距離</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5.0</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0.7</a:t>
                      </a: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737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②現区役所間</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公共交通利用</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所要時間</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5.0</a:t>
                      </a:r>
                      <a:r>
                        <a:rPr kumimoji="1" lang="ja-JP" altLang="en-US" sz="1050" b="0" dirty="0" smtClean="0">
                          <a:solidFill>
                            <a:schemeClr val="tx1"/>
                          </a:solidFill>
                          <a:latin typeface="Meiryo UI" panose="020B0604030504040204" pitchFamily="50" charset="-128"/>
                          <a:ea typeface="Meiryo UI" panose="020B0604030504040204" pitchFamily="50" charset="-128"/>
                        </a:rPr>
                        <a:t>点</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（平均</a:t>
                      </a:r>
                      <a:r>
                        <a:rPr kumimoji="1" lang="en-US" altLang="ja-JP" sz="1000" b="0" dirty="0" smtClean="0">
                          <a:solidFill>
                            <a:schemeClr val="tx1"/>
                          </a:solidFill>
                          <a:latin typeface="Meiryo UI" panose="020B0604030504040204" pitchFamily="50" charset="-128"/>
                          <a:ea typeface="Meiryo UI" panose="020B0604030504040204" pitchFamily="50" charset="-128"/>
                        </a:rPr>
                        <a:t>28.1</a:t>
                      </a:r>
                      <a:r>
                        <a:rPr kumimoji="1" lang="ja-JP" altLang="en-US" sz="1000" b="0" dirty="0" smtClean="0">
                          <a:solidFill>
                            <a:schemeClr val="tx1"/>
                          </a:solidFill>
                          <a:latin typeface="Meiryo UI" panose="020B0604030504040204" pitchFamily="50" charset="-128"/>
                          <a:ea typeface="Meiryo UI" panose="020B0604030504040204" pitchFamily="50" charset="-128"/>
                        </a:rPr>
                        <a:t>分）</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③他地域からの</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来訪者数</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1.1</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39,055</a:t>
                      </a:r>
                      <a:r>
                        <a:rPr kumimoji="1" lang="ja-JP" altLang="en-US" sz="1000" b="0" dirty="0" smtClean="0">
                          <a:solidFill>
                            <a:schemeClr val="tx1"/>
                          </a:solidFill>
                          <a:latin typeface="Meiryo UI" panose="020B0604030504040204" pitchFamily="50" charset="-128"/>
                          <a:ea typeface="Meiryo UI" panose="020B0604030504040204" pitchFamily="50" charset="-128"/>
                        </a:rPr>
                        <a:t>人）</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61" name="表 260"/>
          <p:cNvGraphicFramePr>
            <a:graphicFrameLocks noGrp="1"/>
          </p:cNvGraphicFramePr>
          <p:nvPr>
            <p:extLst/>
          </p:nvPr>
        </p:nvGraphicFramePr>
        <p:xfrm>
          <a:off x="413167" y="4730151"/>
          <a:ext cx="2088000" cy="1512000"/>
        </p:xfrm>
        <a:graphic>
          <a:graphicData uri="http://schemas.openxmlformats.org/drawingml/2006/table">
            <a:tbl>
              <a:tblPr firstRow="1" bandRow="1">
                <a:effectLst/>
                <a:tableStyleId>{5C22544A-7EE6-4342-B048-85BDC9FD1C3A}</a:tableStyleId>
              </a:tblPr>
              <a:tblGrid>
                <a:gridCol w="1044000"/>
                <a:gridCol w="1044000"/>
              </a:tblGrid>
              <a:tr h="218598">
                <a:tc gridSpan="2">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住之江区役所（</a:t>
                      </a:r>
                      <a:r>
                        <a:rPr kumimoji="1" lang="en-US" altLang="ja-JP" sz="1000" b="1" dirty="0" smtClean="0">
                          <a:solidFill>
                            <a:sysClr val="windowText" lastClr="000000"/>
                          </a:solidFill>
                          <a:latin typeface="Meiryo UI" panose="020B0604030504040204" pitchFamily="50" charset="-128"/>
                          <a:ea typeface="Meiryo UI" panose="020B0604030504040204" pitchFamily="50" charset="-128"/>
                        </a:rPr>
                        <a:t>5,6</a:t>
                      </a: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点）</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rtl="0" eaLnBrk="1" fontAlgn="ctr" latinLnBrk="0" hangingPunct="1">
                        <a:spcBef>
                          <a:spcPts val="0"/>
                        </a:spcBef>
                        <a:spcAft>
                          <a:spcPts val="0"/>
                        </a:spcAft>
                      </a:pPr>
                      <a:endParaRPr lang="ja-JP" altLang="en-US" sz="1000" b="0" i="0" u="none" strike="noStrike" dirty="0">
                        <a:effectLst/>
                        <a:latin typeface="Arial" panose="020B0604020202020204" pitchFamily="34" charset="0"/>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①人口重心</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からの距離</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2.2</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3.6</a:t>
                      </a: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737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②現区役所間</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公共交通利用</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所要時間</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2.0</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（平均</a:t>
                      </a:r>
                      <a:r>
                        <a:rPr kumimoji="1" lang="en-US" altLang="ja-JP" sz="1000" b="0" dirty="0" smtClean="0">
                          <a:solidFill>
                            <a:schemeClr val="tx1"/>
                          </a:solidFill>
                          <a:latin typeface="Meiryo UI" panose="020B0604030504040204" pitchFamily="50" charset="-128"/>
                          <a:ea typeface="Meiryo UI" panose="020B0604030504040204" pitchFamily="50" charset="-128"/>
                        </a:rPr>
                        <a:t>39.3</a:t>
                      </a:r>
                      <a:r>
                        <a:rPr kumimoji="1" lang="ja-JP" altLang="en-US" sz="1000" b="0" dirty="0" smtClean="0">
                          <a:solidFill>
                            <a:schemeClr val="tx1"/>
                          </a:solidFill>
                          <a:latin typeface="Meiryo UI" panose="020B0604030504040204" pitchFamily="50" charset="-128"/>
                          <a:ea typeface="Meiryo UI" panose="020B0604030504040204" pitchFamily="50" charset="-128"/>
                        </a:rPr>
                        <a:t>分）</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③他地域からの</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来訪者数</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1.4</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75,963</a:t>
                      </a:r>
                      <a:r>
                        <a:rPr kumimoji="1" lang="ja-JP" altLang="en-US" sz="1000" b="0" dirty="0" smtClean="0">
                          <a:solidFill>
                            <a:schemeClr val="tx1"/>
                          </a:solidFill>
                          <a:latin typeface="Meiryo UI" panose="020B0604030504040204" pitchFamily="50" charset="-128"/>
                          <a:ea typeface="Meiryo UI" panose="020B0604030504040204" pitchFamily="50" charset="-128"/>
                        </a:rPr>
                        <a:t>人）</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62" name="表 261"/>
          <p:cNvGraphicFramePr>
            <a:graphicFrameLocks noGrp="1"/>
          </p:cNvGraphicFramePr>
          <p:nvPr>
            <p:extLst/>
          </p:nvPr>
        </p:nvGraphicFramePr>
        <p:xfrm>
          <a:off x="3188616" y="332656"/>
          <a:ext cx="2088000" cy="1512000"/>
        </p:xfrm>
        <a:graphic>
          <a:graphicData uri="http://schemas.openxmlformats.org/drawingml/2006/table">
            <a:tbl>
              <a:tblPr firstRow="1" bandRow="1">
                <a:effectLst/>
                <a:tableStyleId>{5C22544A-7EE6-4342-B048-85BDC9FD1C3A}</a:tableStyleId>
              </a:tblPr>
              <a:tblGrid>
                <a:gridCol w="1044000"/>
                <a:gridCol w="1044000"/>
              </a:tblGrid>
              <a:tr h="218598">
                <a:tc gridSpan="2">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西区役所（</a:t>
                      </a:r>
                      <a:r>
                        <a:rPr kumimoji="1" lang="en-US" altLang="ja-JP" sz="1000" b="1" dirty="0" smtClean="0">
                          <a:solidFill>
                            <a:sysClr val="windowText" lastClr="000000"/>
                          </a:solidFill>
                          <a:latin typeface="Meiryo UI" panose="020B0604030504040204" pitchFamily="50" charset="-128"/>
                          <a:ea typeface="Meiryo UI" panose="020B0604030504040204" pitchFamily="50" charset="-128"/>
                        </a:rPr>
                        <a:t>7.0</a:t>
                      </a: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点）</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rtl="0" eaLnBrk="1" fontAlgn="ctr" latinLnBrk="0" hangingPunct="1">
                        <a:spcBef>
                          <a:spcPts val="0"/>
                        </a:spcBef>
                        <a:spcAft>
                          <a:spcPts val="0"/>
                        </a:spcAft>
                      </a:pPr>
                      <a:endParaRPr lang="ja-JP" altLang="en-US" sz="1000" b="0" i="0" u="none" strike="noStrike" dirty="0">
                        <a:effectLst/>
                        <a:latin typeface="Arial" panose="020B0604020202020204" pitchFamily="34" charset="0"/>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①人口重心</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からの距離</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1.8</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4.0</a:t>
                      </a: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737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②現区役所間</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公共交通利用</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所要時間</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3.3</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（平均</a:t>
                      </a:r>
                      <a:r>
                        <a:rPr kumimoji="1" lang="en-US" altLang="ja-JP" sz="1000" b="0" dirty="0" smtClean="0">
                          <a:solidFill>
                            <a:schemeClr val="tx1"/>
                          </a:solidFill>
                          <a:latin typeface="Meiryo UI" panose="020B0604030504040204" pitchFamily="50" charset="-128"/>
                          <a:ea typeface="Meiryo UI" panose="020B0604030504040204" pitchFamily="50" charset="-128"/>
                        </a:rPr>
                        <a:t>34.4</a:t>
                      </a:r>
                      <a:r>
                        <a:rPr kumimoji="1" lang="ja-JP" altLang="en-US" sz="1000" b="0" dirty="0" smtClean="0">
                          <a:solidFill>
                            <a:schemeClr val="tx1"/>
                          </a:solidFill>
                          <a:latin typeface="Meiryo UI" panose="020B0604030504040204" pitchFamily="50" charset="-128"/>
                          <a:ea typeface="Meiryo UI" panose="020B0604030504040204" pitchFamily="50" charset="-128"/>
                        </a:rPr>
                        <a:t>分）</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③他地域からの</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来訪者数</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1.9</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146,211</a:t>
                      </a:r>
                      <a:r>
                        <a:rPr kumimoji="1" lang="ja-JP" altLang="en-US" sz="1000" b="0" dirty="0" smtClean="0">
                          <a:solidFill>
                            <a:schemeClr val="tx1"/>
                          </a:solidFill>
                          <a:latin typeface="Meiryo UI" panose="020B0604030504040204" pitchFamily="50" charset="-128"/>
                          <a:ea typeface="Meiryo UI" panose="020B0604030504040204" pitchFamily="50" charset="-128"/>
                        </a:rPr>
                        <a:t>人）</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7" name="直線コネクタ 6"/>
          <p:cNvCxnSpPr/>
          <p:nvPr/>
        </p:nvCxnSpPr>
        <p:spPr>
          <a:xfrm flipV="1">
            <a:off x="6538318" y="1740271"/>
            <a:ext cx="1079210" cy="300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a:endCxn id="308" idx="2"/>
          </p:cNvCxnSpPr>
          <p:nvPr/>
        </p:nvCxnSpPr>
        <p:spPr>
          <a:xfrm flipV="1">
            <a:off x="4893625" y="5472208"/>
            <a:ext cx="1101276" cy="4048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a:stCxn id="83" idx="6"/>
          </p:cNvCxnSpPr>
          <p:nvPr/>
        </p:nvCxnSpPr>
        <p:spPr>
          <a:xfrm flipV="1">
            <a:off x="6039897" y="3670852"/>
            <a:ext cx="1577631" cy="45273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31" name="表 130"/>
          <p:cNvGraphicFramePr>
            <a:graphicFrameLocks noGrp="1"/>
          </p:cNvGraphicFramePr>
          <p:nvPr>
            <p:extLst/>
          </p:nvPr>
        </p:nvGraphicFramePr>
        <p:xfrm>
          <a:off x="200472" y="2273534"/>
          <a:ext cx="2088000" cy="1512000"/>
        </p:xfrm>
        <a:graphic>
          <a:graphicData uri="http://schemas.openxmlformats.org/drawingml/2006/table">
            <a:tbl>
              <a:tblPr firstRow="1" bandRow="1">
                <a:effectLst/>
                <a:tableStyleId>{5C22544A-7EE6-4342-B048-85BDC9FD1C3A}</a:tableStyleId>
              </a:tblPr>
              <a:tblGrid>
                <a:gridCol w="1044000"/>
                <a:gridCol w="1044000"/>
              </a:tblGrid>
              <a:tr h="218598">
                <a:tc gridSpan="2">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大正区役所（</a:t>
                      </a:r>
                      <a:r>
                        <a:rPr kumimoji="1" lang="en-US" altLang="ja-JP" sz="1000" b="1" dirty="0" smtClean="0">
                          <a:solidFill>
                            <a:sysClr val="windowText" lastClr="000000"/>
                          </a:solidFill>
                          <a:latin typeface="Meiryo UI" panose="020B0604030504040204" pitchFamily="50" charset="-128"/>
                          <a:ea typeface="Meiryo UI" panose="020B0604030504040204" pitchFamily="50" charset="-128"/>
                        </a:rPr>
                        <a:t>5.8</a:t>
                      </a: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点）</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rtl="0" eaLnBrk="1" fontAlgn="ctr" latinLnBrk="0" hangingPunct="1">
                        <a:spcBef>
                          <a:spcPts val="0"/>
                        </a:spcBef>
                        <a:spcAft>
                          <a:spcPts val="0"/>
                        </a:spcAft>
                      </a:pPr>
                      <a:endParaRPr lang="ja-JP" altLang="en-US" sz="1000" b="0" i="0" u="none" strike="noStrike" dirty="0">
                        <a:effectLst/>
                        <a:latin typeface="Arial" panose="020B0604020202020204" pitchFamily="34" charset="0"/>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①人口重心</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からの距離</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3.7</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2.0</a:t>
                      </a: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737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②現区役所間</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公共交通利用</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所要時間</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1.1</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（平均</a:t>
                      </a:r>
                      <a:r>
                        <a:rPr kumimoji="1" lang="en-US" altLang="ja-JP" sz="1000" b="0" dirty="0" smtClean="0">
                          <a:solidFill>
                            <a:schemeClr val="tx1"/>
                          </a:solidFill>
                          <a:latin typeface="Meiryo UI" panose="020B0604030504040204" pitchFamily="50" charset="-128"/>
                          <a:ea typeface="Meiryo UI" panose="020B0604030504040204" pitchFamily="50" charset="-128"/>
                        </a:rPr>
                        <a:t>42.6</a:t>
                      </a:r>
                      <a:r>
                        <a:rPr kumimoji="1" lang="ja-JP" altLang="en-US" sz="1000" b="0" dirty="0" smtClean="0">
                          <a:solidFill>
                            <a:schemeClr val="tx1"/>
                          </a:solidFill>
                          <a:latin typeface="Meiryo UI" panose="020B0604030504040204" pitchFamily="50" charset="-128"/>
                          <a:ea typeface="Meiryo UI" panose="020B0604030504040204" pitchFamily="50" charset="-128"/>
                        </a:rPr>
                        <a:t>分）</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③他地域からの</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来訪者数</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1.0</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28,078</a:t>
                      </a:r>
                      <a:r>
                        <a:rPr kumimoji="1" lang="ja-JP" altLang="en-US" sz="1000" b="0" dirty="0" smtClean="0">
                          <a:solidFill>
                            <a:schemeClr val="tx1"/>
                          </a:solidFill>
                          <a:latin typeface="Meiryo UI" panose="020B0604030504040204" pitchFamily="50" charset="-128"/>
                          <a:ea typeface="Meiryo UI" panose="020B0604030504040204" pitchFamily="50" charset="-128"/>
                        </a:rPr>
                        <a:t>人）</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 name="表 4"/>
          <p:cNvGraphicFramePr>
            <a:graphicFrameLocks noGrp="1"/>
          </p:cNvGraphicFramePr>
          <p:nvPr>
            <p:extLst/>
          </p:nvPr>
        </p:nvGraphicFramePr>
        <p:xfrm>
          <a:off x="926824" y="673555"/>
          <a:ext cx="2088000" cy="1512000"/>
        </p:xfrm>
        <a:graphic>
          <a:graphicData uri="http://schemas.openxmlformats.org/drawingml/2006/table">
            <a:tbl>
              <a:tblPr firstRow="1" bandRow="1">
                <a:effectLst/>
                <a:tableStyleId>{5C22544A-7EE6-4342-B048-85BDC9FD1C3A}</a:tableStyleId>
              </a:tblPr>
              <a:tblGrid>
                <a:gridCol w="1044000"/>
                <a:gridCol w="1044000"/>
              </a:tblGrid>
              <a:tr h="218598">
                <a:tc gridSpan="2">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浪速区役所（</a:t>
                      </a:r>
                      <a:r>
                        <a:rPr kumimoji="1" lang="en-US" altLang="ja-JP" sz="1000" b="1" dirty="0" smtClean="0">
                          <a:solidFill>
                            <a:sysClr val="windowText" lastClr="000000"/>
                          </a:solidFill>
                          <a:latin typeface="Meiryo UI" panose="020B0604030504040204" pitchFamily="50" charset="-128"/>
                          <a:ea typeface="Meiryo UI" panose="020B0604030504040204" pitchFamily="50" charset="-128"/>
                        </a:rPr>
                        <a:t>9.7</a:t>
                      </a: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点）</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ctr" rtl="0" eaLnBrk="1" fontAlgn="ctr" latinLnBrk="0" hangingPunct="1">
                        <a:spcBef>
                          <a:spcPts val="0"/>
                        </a:spcBef>
                        <a:spcAft>
                          <a:spcPts val="0"/>
                        </a:spcAft>
                      </a:pPr>
                      <a:endParaRPr lang="ja-JP" altLang="en-US" sz="1000" b="0" i="0" u="none" strike="noStrike" dirty="0">
                        <a:effectLst/>
                        <a:latin typeface="Arial" panose="020B0604020202020204" pitchFamily="34" charset="0"/>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①人口重心</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からの距離</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3.6</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2.2</a:t>
                      </a: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3737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②現区役所間</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公共交通利用</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所要時間</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4.6</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（平均</a:t>
                      </a:r>
                      <a:r>
                        <a:rPr kumimoji="1" lang="en-US" altLang="ja-JP" sz="1000" b="0" dirty="0" smtClean="0">
                          <a:solidFill>
                            <a:schemeClr val="tx1"/>
                          </a:solidFill>
                          <a:latin typeface="Meiryo UI" panose="020B0604030504040204" pitchFamily="50" charset="-128"/>
                          <a:ea typeface="Meiryo UI" panose="020B0604030504040204" pitchFamily="50" charset="-128"/>
                        </a:rPr>
                        <a:t>29.7</a:t>
                      </a:r>
                      <a:r>
                        <a:rPr kumimoji="1" lang="ja-JP" altLang="en-US" sz="1000" b="0" dirty="0" smtClean="0">
                          <a:solidFill>
                            <a:schemeClr val="tx1"/>
                          </a:solidFill>
                          <a:latin typeface="Meiryo UI" panose="020B0604030504040204" pitchFamily="50" charset="-128"/>
                          <a:ea typeface="Meiryo UI" panose="020B0604030504040204" pitchFamily="50" charset="-128"/>
                        </a:rPr>
                        <a:t>分）</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③他地域からの</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来訪者数</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1.5</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91,974</a:t>
                      </a:r>
                      <a:r>
                        <a:rPr kumimoji="1" lang="ja-JP" altLang="en-US" sz="1000" b="0" dirty="0" smtClean="0">
                          <a:solidFill>
                            <a:schemeClr val="tx1"/>
                          </a:solidFill>
                          <a:latin typeface="Meiryo UI" panose="020B0604030504040204" pitchFamily="50" charset="-128"/>
                          <a:ea typeface="Meiryo UI" panose="020B0604030504040204" pitchFamily="50" charset="-128"/>
                        </a:rPr>
                        <a:t>人）</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33" name="表 132"/>
          <p:cNvGraphicFramePr>
            <a:graphicFrameLocks noGrp="1"/>
          </p:cNvGraphicFramePr>
          <p:nvPr>
            <p:extLst/>
          </p:nvPr>
        </p:nvGraphicFramePr>
        <p:xfrm>
          <a:off x="2815211" y="5292493"/>
          <a:ext cx="2088000" cy="1512000"/>
        </p:xfrm>
        <a:graphic>
          <a:graphicData uri="http://schemas.openxmlformats.org/drawingml/2006/table">
            <a:tbl>
              <a:tblPr firstRow="1" bandRow="1">
                <a:effectLst/>
                <a:tableStyleId>{5C22544A-7EE6-4342-B048-85BDC9FD1C3A}</a:tableStyleId>
              </a:tblPr>
              <a:tblGrid>
                <a:gridCol w="1044000"/>
                <a:gridCol w="1044000"/>
              </a:tblGrid>
              <a:tr h="218598">
                <a:tc gridSpan="2">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住吉区役所（</a:t>
                      </a:r>
                      <a:r>
                        <a:rPr kumimoji="1" lang="en-US" altLang="ja-JP" sz="1000" b="1" dirty="0" smtClean="0">
                          <a:solidFill>
                            <a:sysClr val="windowText" lastClr="000000"/>
                          </a:solidFill>
                          <a:latin typeface="Meiryo UI" panose="020B0604030504040204" pitchFamily="50" charset="-128"/>
                          <a:ea typeface="Meiryo UI" panose="020B0604030504040204" pitchFamily="50" charset="-128"/>
                        </a:rPr>
                        <a:t>3.8</a:t>
                      </a: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点）</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ctr" rtl="0" eaLnBrk="1" fontAlgn="ctr" latinLnBrk="0" hangingPunct="1">
                        <a:spcBef>
                          <a:spcPts val="0"/>
                        </a:spcBef>
                        <a:spcAft>
                          <a:spcPts val="0"/>
                        </a:spcAft>
                      </a:pPr>
                      <a:endParaRPr lang="ja-JP" altLang="en-US" sz="1000" b="0" i="0" u="none" strike="noStrike" dirty="0">
                        <a:effectLst/>
                        <a:latin typeface="Arial" panose="020B0604020202020204" pitchFamily="34" charset="0"/>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①人口重心</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からの距離</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1.6</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4.2</a:t>
                      </a: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3737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②現区役所間</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公共交通利用</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所要時間</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1.0</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（平均</a:t>
                      </a:r>
                      <a:r>
                        <a:rPr kumimoji="1" lang="en-US" altLang="ja-JP" sz="1000" b="0" dirty="0" smtClean="0">
                          <a:solidFill>
                            <a:schemeClr val="tx1"/>
                          </a:solidFill>
                          <a:latin typeface="Meiryo UI" panose="020B0604030504040204" pitchFamily="50" charset="-128"/>
                          <a:ea typeface="Meiryo UI" panose="020B0604030504040204" pitchFamily="50" charset="-128"/>
                        </a:rPr>
                        <a:t>43.1</a:t>
                      </a:r>
                      <a:r>
                        <a:rPr kumimoji="1" lang="ja-JP" altLang="en-US" sz="1000" b="0" dirty="0" smtClean="0">
                          <a:solidFill>
                            <a:schemeClr val="tx1"/>
                          </a:solidFill>
                          <a:latin typeface="Meiryo UI" panose="020B0604030504040204" pitchFamily="50" charset="-128"/>
                          <a:ea typeface="Meiryo UI" panose="020B0604030504040204" pitchFamily="50" charset="-128"/>
                        </a:rPr>
                        <a:t>分）</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③他地域からの</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来訪者数</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1.2</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56,935</a:t>
                      </a:r>
                      <a:r>
                        <a:rPr kumimoji="1" lang="ja-JP" altLang="en-US" sz="1000" b="0" dirty="0" smtClean="0">
                          <a:solidFill>
                            <a:schemeClr val="tx1"/>
                          </a:solidFill>
                          <a:latin typeface="Meiryo UI" panose="020B0604030504040204" pitchFamily="50" charset="-128"/>
                          <a:ea typeface="Meiryo UI" panose="020B0604030504040204" pitchFamily="50" charset="-128"/>
                        </a:rPr>
                        <a:t>人）</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cxnSp>
        <p:nvCxnSpPr>
          <p:cNvPr id="8" name="直線コネクタ 7"/>
          <p:cNvCxnSpPr>
            <a:stCxn id="318" idx="2"/>
          </p:cNvCxnSpPr>
          <p:nvPr/>
        </p:nvCxnSpPr>
        <p:spPr>
          <a:xfrm flipH="1">
            <a:off x="6291062" y="997762"/>
            <a:ext cx="124953" cy="5484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6" name="円/楕円 85"/>
          <p:cNvSpPr>
            <a:spLocks noChangeArrowheads="1"/>
          </p:cNvSpPr>
          <p:nvPr/>
        </p:nvSpPr>
        <p:spPr bwMode="auto">
          <a:xfrm>
            <a:off x="5694802" y="3614382"/>
            <a:ext cx="216000" cy="216000"/>
          </a:xfrm>
          <a:prstGeom prst="ellipse">
            <a:avLst/>
          </a:prstGeom>
          <a:pattFill prst="smGrid">
            <a:fgClr>
              <a:schemeClr val="tx1"/>
            </a:fgClr>
            <a:bgClr>
              <a:schemeClr val="bg1"/>
            </a:bgClr>
          </a:pattFill>
          <a:ln w="317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cxnSp>
        <p:nvCxnSpPr>
          <p:cNvPr id="91" name="直線コネクタ 90"/>
          <p:cNvCxnSpPr/>
          <p:nvPr/>
        </p:nvCxnSpPr>
        <p:spPr>
          <a:xfrm>
            <a:off x="2481767" y="5161582"/>
            <a:ext cx="28414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a:endCxn id="304" idx="1"/>
          </p:cNvCxnSpPr>
          <p:nvPr/>
        </p:nvCxnSpPr>
        <p:spPr>
          <a:xfrm>
            <a:off x="2288472" y="2863561"/>
            <a:ext cx="2696777" cy="5472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a:endCxn id="302" idx="2"/>
          </p:cNvCxnSpPr>
          <p:nvPr/>
        </p:nvCxnSpPr>
        <p:spPr>
          <a:xfrm>
            <a:off x="3796897" y="1844656"/>
            <a:ext cx="1679426" cy="3950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a:endCxn id="300" idx="2"/>
          </p:cNvCxnSpPr>
          <p:nvPr/>
        </p:nvCxnSpPr>
        <p:spPr>
          <a:xfrm>
            <a:off x="3006048" y="2156577"/>
            <a:ext cx="2691871" cy="79698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正方形/長方形 105"/>
          <p:cNvSpPr/>
          <p:nvPr/>
        </p:nvSpPr>
        <p:spPr bwMode="auto">
          <a:xfrm>
            <a:off x="6551441" y="3033295"/>
            <a:ext cx="695979" cy="27809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1000" dirty="0">
                <a:solidFill>
                  <a:srgbClr val="FF0000"/>
                </a:solidFill>
                <a:latin typeface="Meiryo UI" panose="020B0604030504040204" pitchFamily="50" charset="-128"/>
                <a:ea typeface="Meiryo UI" panose="020B0604030504040204" pitchFamily="50" charset="-128"/>
              </a:rPr>
              <a:t>人口重心</a:t>
            </a:r>
          </a:p>
        </p:txBody>
      </p:sp>
      <p:cxnSp>
        <p:nvCxnSpPr>
          <p:cNvPr id="107" name="直線コネクタ 106"/>
          <p:cNvCxnSpPr>
            <a:stCxn id="298" idx="6"/>
          </p:cNvCxnSpPr>
          <p:nvPr/>
        </p:nvCxnSpPr>
        <p:spPr>
          <a:xfrm flipV="1">
            <a:off x="5871540" y="3272482"/>
            <a:ext cx="750022" cy="4340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6617264" y="3272481"/>
            <a:ext cx="5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2" name="グループ化 91"/>
          <p:cNvGrpSpPr/>
          <p:nvPr/>
        </p:nvGrpSpPr>
        <p:grpSpPr>
          <a:xfrm>
            <a:off x="7833320" y="4889440"/>
            <a:ext cx="1440160" cy="1872209"/>
            <a:chOff x="9979587" y="3929831"/>
            <a:chExt cx="1440160" cy="1872209"/>
          </a:xfrm>
        </p:grpSpPr>
        <p:grpSp>
          <p:nvGrpSpPr>
            <p:cNvPr id="93" name="グループ化 92"/>
            <p:cNvGrpSpPr/>
            <p:nvPr/>
          </p:nvGrpSpPr>
          <p:grpSpPr>
            <a:xfrm>
              <a:off x="9979587" y="3929831"/>
              <a:ext cx="1440160" cy="1872209"/>
              <a:chOff x="5508104" y="3645023"/>
              <a:chExt cx="1440160" cy="1872209"/>
            </a:xfrm>
          </p:grpSpPr>
          <p:sp>
            <p:nvSpPr>
              <p:cNvPr id="96" name="Rectangle 63"/>
              <p:cNvSpPr>
                <a:spLocks noChangeArrowheads="1"/>
              </p:cNvSpPr>
              <p:nvPr/>
            </p:nvSpPr>
            <p:spPr bwMode="auto">
              <a:xfrm>
                <a:off x="5508104" y="3645023"/>
                <a:ext cx="1440160" cy="1778871"/>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dirty="0"/>
              </a:p>
            </p:txBody>
          </p:sp>
          <p:sp>
            <p:nvSpPr>
              <p:cNvPr id="97" name="Line 65"/>
              <p:cNvSpPr>
                <a:spLocks noChangeShapeType="1"/>
              </p:cNvSpPr>
              <p:nvPr/>
            </p:nvSpPr>
            <p:spPr bwMode="auto">
              <a:xfrm>
                <a:off x="5566842" y="3873624"/>
                <a:ext cx="457200" cy="0"/>
              </a:xfrm>
              <a:prstGeom prst="line">
                <a:avLst/>
              </a:prstGeom>
              <a:noFill/>
              <a:ln w="63500" cmpd="tri">
                <a:solidFill>
                  <a:srgbClr val="FF0000"/>
                </a:solidFill>
                <a:round/>
                <a:headEnd/>
                <a:tailEnd/>
              </a:ln>
            </p:spPr>
            <p:txBody>
              <a:bodyPr lIns="74295" tIns="8890" rIns="74295" bIns="8890"/>
              <a:lstStyle/>
              <a:p>
                <a:endParaRPr lang="ja-JP" altLang="en-US" dirty="0"/>
              </a:p>
            </p:txBody>
          </p:sp>
          <p:sp>
            <p:nvSpPr>
              <p:cNvPr id="99" name="Line 66"/>
              <p:cNvSpPr>
                <a:spLocks noChangeShapeType="1"/>
              </p:cNvSpPr>
              <p:nvPr/>
            </p:nvSpPr>
            <p:spPr bwMode="auto">
              <a:xfrm>
                <a:off x="5566842" y="4102224"/>
                <a:ext cx="457200" cy="0"/>
              </a:xfrm>
              <a:prstGeom prst="line">
                <a:avLst/>
              </a:prstGeom>
              <a:noFill/>
              <a:ln w="22225">
                <a:solidFill>
                  <a:schemeClr val="tx1"/>
                </a:solidFill>
                <a:round/>
                <a:headEnd/>
                <a:tailEnd/>
              </a:ln>
            </p:spPr>
            <p:txBody>
              <a:bodyPr lIns="74295" tIns="8890" rIns="74295" bIns="8890"/>
              <a:lstStyle/>
              <a:p>
                <a:endParaRPr lang="ja-JP" altLang="en-US" dirty="0"/>
              </a:p>
            </p:txBody>
          </p:sp>
          <p:sp>
            <p:nvSpPr>
              <p:cNvPr id="101" name="Text Box 67"/>
              <p:cNvSpPr txBox="1">
                <a:spLocks noChangeArrowheads="1"/>
              </p:cNvSpPr>
              <p:nvPr/>
            </p:nvSpPr>
            <p:spPr bwMode="auto">
              <a:xfrm>
                <a:off x="6025628" y="3759324"/>
                <a:ext cx="850628" cy="1757908"/>
              </a:xfrm>
              <a:prstGeom prst="rect">
                <a:avLst/>
              </a:prstGeom>
              <a:noFill/>
              <a:ln w="9525">
                <a:noFill/>
                <a:miter lim="800000"/>
                <a:headEnd/>
                <a:tailEnd/>
              </a:ln>
            </p:spPr>
            <p:txBody>
              <a:bodyPr lIns="74295" tIns="8890" rIns="74295" bIns="8890"/>
              <a:lstStyle/>
              <a:p>
                <a:pPr marL="85725" indent="-85725" algn="just">
                  <a:spcBef>
                    <a:spcPct val="50000"/>
                  </a:spcBef>
                </a:pPr>
                <a:r>
                  <a:rPr lang="ja-JP" altLang="en-US" sz="1000" dirty="0">
                    <a:solidFill>
                      <a:srgbClr val="000000"/>
                    </a:solidFill>
                    <a:latin typeface="ＭＳ ゴシック" pitchFamily="49" charset="-128"/>
                    <a:ea typeface="ＭＳ ゴシック" pitchFamily="49" charset="-128"/>
                  </a:rPr>
                  <a:t>地下鉄</a:t>
                </a:r>
              </a:p>
              <a:p>
                <a:pPr marL="85725" indent="-85725" algn="just">
                  <a:spcBef>
                    <a:spcPct val="50000"/>
                  </a:spcBef>
                </a:pPr>
                <a:r>
                  <a:rPr lang="ja-JP" altLang="en-US" sz="1000" dirty="0">
                    <a:solidFill>
                      <a:srgbClr val="000000"/>
                    </a:solidFill>
                    <a:latin typeface="ＭＳ ゴシック" pitchFamily="49" charset="-128"/>
                    <a:ea typeface="ＭＳ ゴシック" pitchFamily="49" charset="-128"/>
                  </a:rPr>
                  <a:t>私鉄</a:t>
                </a:r>
              </a:p>
              <a:p>
                <a:pPr marL="85725" indent="-85725" algn="just">
                  <a:spcBef>
                    <a:spcPct val="50000"/>
                  </a:spcBef>
                </a:pPr>
                <a:r>
                  <a:rPr lang="ja-JP" altLang="en-US" sz="1000" dirty="0">
                    <a:solidFill>
                      <a:srgbClr val="000000"/>
                    </a:solidFill>
                    <a:latin typeface="ＭＳ ゴシック" pitchFamily="49" charset="-128"/>
                    <a:ea typeface="ＭＳ ゴシック" pitchFamily="49" charset="-128"/>
                  </a:rPr>
                  <a:t>ＪＲ</a:t>
                </a:r>
                <a:endParaRPr lang="en-US" altLang="ja-JP" sz="1000" dirty="0">
                  <a:solidFill>
                    <a:srgbClr val="000000"/>
                  </a:solidFill>
                  <a:latin typeface="ＭＳ ゴシック" pitchFamily="49" charset="-128"/>
                  <a:ea typeface="ＭＳ ゴシック" pitchFamily="49" charset="-128"/>
                </a:endParaRPr>
              </a:p>
              <a:p>
                <a:pPr marL="85725" indent="-85725" algn="just">
                  <a:lnSpc>
                    <a:spcPts val="100"/>
                  </a:lnSpc>
                  <a:spcBef>
                    <a:spcPct val="50000"/>
                  </a:spcBef>
                </a:pPr>
                <a:endParaRPr lang="en-US" altLang="ja-JP" sz="10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1000" dirty="0">
                    <a:solidFill>
                      <a:srgbClr val="000000"/>
                    </a:solidFill>
                    <a:latin typeface="ＭＳ ゴシック" pitchFamily="49" charset="-128"/>
                    <a:ea typeface="ＭＳ ゴシック" pitchFamily="49" charset="-128"/>
                  </a:rPr>
                  <a:t>特別区</a:t>
                </a:r>
                <a:endParaRPr lang="en-US" altLang="ja-JP" sz="10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1000" dirty="0">
                    <a:solidFill>
                      <a:srgbClr val="000000"/>
                    </a:solidFill>
                    <a:latin typeface="ＭＳ ゴシック" pitchFamily="49" charset="-128"/>
                    <a:ea typeface="ＭＳ ゴシック" pitchFamily="49" charset="-128"/>
                  </a:rPr>
                  <a:t>本庁舎候補</a:t>
                </a:r>
                <a:endParaRPr lang="en-US" altLang="ja-JP" sz="10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endParaRPr lang="en-US" altLang="ja-JP" sz="6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1000" dirty="0">
                    <a:solidFill>
                      <a:srgbClr val="000000"/>
                    </a:solidFill>
                    <a:latin typeface="ＭＳ ゴシック" pitchFamily="49" charset="-128"/>
                    <a:ea typeface="ＭＳ ゴシック" pitchFamily="49" charset="-128"/>
                  </a:rPr>
                  <a:t>区役所</a:t>
                </a:r>
                <a:endParaRPr lang="en-US" altLang="ja-JP" sz="1000" dirty="0">
                  <a:solidFill>
                    <a:srgbClr val="000000"/>
                  </a:solidFill>
                  <a:latin typeface="ＭＳ ゴシック" pitchFamily="49" charset="-128"/>
                  <a:ea typeface="ＭＳ ゴシック" pitchFamily="49" charset="-128"/>
                </a:endParaRPr>
              </a:p>
              <a:p>
                <a:pPr marL="85725" indent="-85725" algn="just">
                  <a:lnSpc>
                    <a:spcPts val="2100"/>
                  </a:lnSpc>
                  <a:spcBef>
                    <a:spcPct val="50000"/>
                  </a:spcBef>
                </a:pPr>
                <a:r>
                  <a:rPr lang="ja-JP" altLang="en-US" sz="1000" dirty="0">
                    <a:solidFill>
                      <a:srgbClr val="000000"/>
                    </a:solidFill>
                    <a:latin typeface="ＭＳ ゴシック" pitchFamily="49" charset="-128"/>
                    <a:ea typeface="ＭＳ ゴシック" pitchFamily="49" charset="-128"/>
                  </a:rPr>
                  <a:t>人口重心</a:t>
                </a:r>
                <a:endParaRPr lang="en-US" altLang="ja-JP" sz="1000" dirty="0">
                  <a:solidFill>
                    <a:srgbClr val="000000"/>
                  </a:solidFill>
                  <a:latin typeface="ＭＳ ゴシック" pitchFamily="49" charset="-128"/>
                  <a:ea typeface="ＭＳ ゴシック" pitchFamily="49" charset="-128"/>
                </a:endParaRPr>
              </a:p>
            </p:txBody>
          </p:sp>
          <p:sp>
            <p:nvSpPr>
              <p:cNvPr id="102" name="円/楕円 101"/>
              <p:cNvSpPr/>
              <p:nvPr/>
            </p:nvSpPr>
            <p:spPr>
              <a:xfrm>
                <a:off x="5649927" y="4848401"/>
                <a:ext cx="216024" cy="21602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3" name="Line 64"/>
              <p:cNvSpPr>
                <a:spLocks noChangeShapeType="1"/>
              </p:cNvSpPr>
              <p:nvPr/>
            </p:nvSpPr>
            <p:spPr bwMode="auto">
              <a:xfrm>
                <a:off x="5580112" y="4293096"/>
                <a:ext cx="457200" cy="0"/>
              </a:xfrm>
              <a:prstGeom prst="line">
                <a:avLst/>
              </a:prstGeom>
              <a:noFill/>
              <a:ln w="22225">
                <a:solidFill>
                  <a:srgbClr val="000000"/>
                </a:solidFill>
                <a:round/>
                <a:headEnd/>
                <a:tailEnd/>
              </a:ln>
            </p:spPr>
            <p:txBody>
              <a:bodyPr lIns="74295" tIns="8890" rIns="74295" bIns="8890"/>
              <a:lstStyle/>
              <a:p>
                <a:endParaRPr lang="ja-JP" altLang="en-US" dirty="0"/>
              </a:p>
            </p:txBody>
          </p:sp>
          <p:sp>
            <p:nvSpPr>
              <p:cNvPr id="104" name="Line 68"/>
              <p:cNvSpPr>
                <a:spLocks noChangeShapeType="1"/>
              </p:cNvSpPr>
              <p:nvPr/>
            </p:nvSpPr>
            <p:spPr bwMode="auto">
              <a:xfrm>
                <a:off x="5580112" y="4293096"/>
                <a:ext cx="457200" cy="0"/>
              </a:xfrm>
              <a:prstGeom prst="line">
                <a:avLst/>
              </a:prstGeom>
              <a:noFill/>
              <a:ln w="12700">
                <a:solidFill>
                  <a:srgbClr val="FFFFFF"/>
                </a:solidFill>
                <a:prstDash val="dash"/>
                <a:round/>
                <a:headEnd/>
                <a:tailEnd/>
              </a:ln>
            </p:spPr>
            <p:txBody>
              <a:bodyPr lIns="74295" tIns="8890" rIns="74295" bIns="8890"/>
              <a:lstStyle/>
              <a:p>
                <a:endParaRPr lang="ja-JP" altLang="en-US" dirty="0"/>
              </a:p>
            </p:txBody>
          </p:sp>
          <p:sp>
            <p:nvSpPr>
              <p:cNvPr id="105" name="円/楕円 104"/>
              <p:cNvSpPr/>
              <p:nvPr/>
            </p:nvSpPr>
            <p:spPr>
              <a:xfrm>
                <a:off x="5650220" y="4525075"/>
                <a:ext cx="216024" cy="216024"/>
              </a:xfrm>
              <a:prstGeom prst="ellipse">
                <a:avLst/>
              </a:prstGeom>
              <a:blipFill dpi="0" rotWithShape="1">
                <a:blip r:embed="rId4"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sp>
          <p:nvSpPr>
            <p:cNvPr id="94" name="円/楕円 93"/>
            <p:cNvSpPr>
              <a:spLocks noChangeArrowheads="1"/>
            </p:cNvSpPr>
            <p:nvPr/>
          </p:nvSpPr>
          <p:spPr bwMode="auto">
            <a:xfrm>
              <a:off x="10121434" y="5454359"/>
              <a:ext cx="216000" cy="216000"/>
            </a:xfrm>
            <a:prstGeom prst="ellipse">
              <a:avLst/>
            </a:prstGeom>
            <a:pattFill prst="smGrid">
              <a:fgClr>
                <a:schemeClr val="tx1"/>
              </a:fgClr>
              <a:bgClr>
                <a:schemeClr val="bg1"/>
              </a:bgClr>
            </a:pattFill>
            <a:ln w="317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grpSp>
      <p:sp>
        <p:nvSpPr>
          <p:cNvPr id="111" name="テキスト ボックス 110"/>
          <p:cNvSpPr txBox="1"/>
          <p:nvPr/>
        </p:nvSpPr>
        <p:spPr>
          <a:xfrm>
            <a:off x="-28030" y="129599"/>
            <a:ext cx="6369465" cy="384721"/>
          </a:xfrm>
          <a:prstGeom prst="rect">
            <a:avLst/>
          </a:prstGeom>
          <a:noFill/>
        </p:spPr>
        <p:txBody>
          <a:bodyPr wrap="square" rtlCol="0">
            <a:spAutoFit/>
          </a:bodyPr>
          <a:lstStyle/>
          <a:p>
            <a:r>
              <a:rPr lang="ja-JP" altLang="en-US" sz="1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◆位置図</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正方形/長方形 12"/>
          <p:cNvSpPr>
            <a:spLocks noChangeArrowheads="1"/>
          </p:cNvSpPr>
          <p:nvPr/>
        </p:nvSpPr>
        <p:spPr bwMode="auto">
          <a:xfrm>
            <a:off x="8861425" y="6604000"/>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庁舎</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９</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bwMode="auto">
          <a:xfrm>
            <a:off x="6476352" y="4659635"/>
            <a:ext cx="671133" cy="223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FF0000"/>
                </a:solidFill>
              </a:rPr>
              <a:t>地下鉄</a:t>
            </a:r>
            <a:endParaRPr lang="en-US" altLang="ja-JP" sz="900" dirty="0">
              <a:solidFill>
                <a:srgbClr val="FF0000"/>
              </a:solidFill>
            </a:endParaRPr>
          </a:p>
          <a:p>
            <a:pPr algn="ctr">
              <a:defRPr/>
            </a:pPr>
            <a:r>
              <a:rPr lang="ja-JP" altLang="en-US" sz="900" dirty="0">
                <a:solidFill>
                  <a:srgbClr val="FF0000"/>
                </a:solidFill>
              </a:rPr>
              <a:t>御堂筋線</a:t>
            </a:r>
          </a:p>
        </p:txBody>
      </p:sp>
    </p:spTree>
    <p:extLst>
      <p:ext uri="{BB962C8B-B14F-4D97-AF65-F5344CB8AC3E}">
        <p14:creationId xmlns:p14="http://schemas.microsoft.com/office/powerpoint/2010/main" val="4206084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93544" y="548680"/>
          <a:ext cx="9756000" cy="6030000"/>
        </p:xfrm>
        <a:graphic>
          <a:graphicData uri="http://schemas.openxmlformats.org/drawingml/2006/table">
            <a:tbl>
              <a:tblPr firstRow="1" bandRow="1">
                <a:tableStyleId>{5C22544A-7EE6-4342-B048-85BDC9FD1C3A}</a:tableStyleId>
              </a:tblPr>
              <a:tblGrid>
                <a:gridCol w="972000"/>
                <a:gridCol w="4392000"/>
                <a:gridCol w="4392000"/>
              </a:tblGrid>
              <a:tr h="39600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区役所</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浪速区役所（</a:t>
                      </a:r>
                      <a:r>
                        <a:rPr kumimoji="1" lang="en-US" altLang="ja-JP" sz="1200" b="0" dirty="0" smtClean="0">
                          <a:solidFill>
                            <a:schemeClr val="tx1"/>
                          </a:solidFill>
                          <a:latin typeface="Meiryo UI" panose="020B0604030504040204" pitchFamily="50" charset="-128"/>
                          <a:ea typeface="Meiryo UI" panose="020B0604030504040204" pitchFamily="50" charset="-128"/>
                        </a:rPr>
                        <a:t>9.7</a:t>
                      </a:r>
                      <a:r>
                        <a:rPr kumimoji="1" lang="ja-JP" altLang="en-US" sz="1200" b="0" dirty="0" smtClean="0">
                          <a:solidFill>
                            <a:schemeClr val="tx1"/>
                          </a:solidFill>
                          <a:latin typeface="Meiryo UI" panose="020B0604030504040204" pitchFamily="50" charset="-128"/>
                          <a:ea typeface="Meiryo UI" panose="020B0604030504040204" pitchFamily="50" charset="-128"/>
                        </a:rPr>
                        <a:t>点）</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西成区役所（</a:t>
                      </a:r>
                      <a:r>
                        <a:rPr kumimoji="1" lang="en-US" altLang="ja-JP" sz="1200" b="0" dirty="0" smtClean="0">
                          <a:solidFill>
                            <a:schemeClr val="tx1"/>
                          </a:solidFill>
                          <a:latin typeface="Meiryo UI" panose="020B0604030504040204" pitchFamily="50" charset="-128"/>
                          <a:ea typeface="Meiryo UI" panose="020B0604030504040204" pitchFamily="50" charset="-128"/>
                        </a:rPr>
                        <a:t>11.1</a:t>
                      </a:r>
                      <a:r>
                        <a:rPr kumimoji="1" lang="ja-JP" altLang="en-US" sz="1200" b="0" dirty="0" smtClean="0">
                          <a:solidFill>
                            <a:schemeClr val="tx1"/>
                          </a:solidFill>
                          <a:latin typeface="Meiryo UI" panose="020B0604030504040204" pitchFamily="50" charset="-128"/>
                          <a:ea typeface="Meiryo UI" panose="020B0604030504040204" pitchFamily="50" charset="-128"/>
                        </a:rPr>
                        <a:t>点）</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000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周辺施設等</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なんば市税事務所 延床面積 </a:t>
                      </a:r>
                      <a:r>
                        <a:rPr kumimoji="1" lang="en-US" altLang="ja-JP" sz="1200" b="0" dirty="0" smtClean="0">
                          <a:solidFill>
                            <a:schemeClr val="tx1"/>
                          </a:solidFill>
                          <a:latin typeface="Meiryo UI" panose="020B0604030504040204" pitchFamily="50" charset="-128"/>
                          <a:ea typeface="Meiryo UI" panose="020B0604030504040204" pitchFamily="50" charset="-128"/>
                        </a:rPr>
                        <a:t>1,228</a:t>
                      </a:r>
                      <a:r>
                        <a:rPr kumimoji="1" lang="ja-JP" altLang="en-US" sz="1200" b="0" dirty="0" smtClean="0">
                          <a:solidFill>
                            <a:schemeClr val="tx1"/>
                          </a:solidFill>
                          <a:latin typeface="Meiryo UI" panose="020B0604030504040204" pitchFamily="50" charset="-128"/>
                          <a:ea typeface="Meiryo UI" panose="020B0604030504040204" pitchFamily="50" charset="-128"/>
                        </a:rPr>
                        <a:t>㎡</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rPr>
                        <a:t>中部環境事業センター出張所 延床面積 </a:t>
                      </a:r>
                      <a:r>
                        <a:rPr kumimoji="1" lang="en-US" altLang="ja-JP" sz="1200" b="0" dirty="0" smtClean="0">
                          <a:solidFill>
                            <a:schemeClr val="tx1"/>
                          </a:solidFill>
                          <a:latin typeface="Meiryo UI" panose="020B0604030504040204" pitchFamily="50" charset="-128"/>
                          <a:ea typeface="Meiryo UI" panose="020B0604030504040204" pitchFamily="50" charset="-128"/>
                        </a:rPr>
                        <a:t>4,286</a:t>
                      </a:r>
                      <a:r>
                        <a:rPr kumimoji="1" lang="ja-JP" altLang="en-US" sz="1200" b="0" dirty="0" smtClean="0">
                          <a:solidFill>
                            <a:schemeClr val="tx1"/>
                          </a:solidFill>
                          <a:latin typeface="Meiryo UI" panose="020B0604030504040204" pitchFamily="50" charset="-128"/>
                          <a:ea typeface="Meiryo UI" panose="020B0604030504040204" pitchFamily="50" charset="-128"/>
                        </a:rPr>
                        <a:t>㎡</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学校経営管理センター（もと今宮小学校内）</a:t>
                      </a:r>
                      <a:r>
                        <a:rPr kumimoji="1" lang="en-US" altLang="ja-JP" sz="1200" b="0" dirty="0" smtClean="0">
                          <a:solidFill>
                            <a:schemeClr val="tx1"/>
                          </a:solidFill>
                          <a:latin typeface="Meiryo UI" panose="020B0604030504040204" pitchFamily="50" charset="-128"/>
                          <a:ea typeface="Meiryo UI" panose="020B0604030504040204" pitchFamily="50" charset="-128"/>
                        </a:rPr>
                        <a:t> </a:t>
                      </a:r>
                      <a:r>
                        <a:rPr kumimoji="1" lang="ja-JP" altLang="en-US" sz="1200" b="0" dirty="0" smtClean="0">
                          <a:solidFill>
                            <a:schemeClr val="tx1"/>
                          </a:solidFill>
                          <a:latin typeface="Meiryo UI" panose="020B0604030504040204" pitchFamily="50" charset="-128"/>
                          <a:ea typeface="Meiryo UI" panose="020B0604030504040204" pitchFamily="50" charset="-128"/>
                        </a:rPr>
                        <a:t>延床面積 </a:t>
                      </a:r>
                      <a:r>
                        <a:rPr kumimoji="1" lang="en-US" altLang="ja-JP" sz="1200" b="0" dirty="0" smtClean="0">
                          <a:solidFill>
                            <a:schemeClr val="tx1"/>
                          </a:solidFill>
                          <a:latin typeface="Meiryo UI" panose="020B0604030504040204" pitchFamily="50" charset="-128"/>
                          <a:ea typeface="Meiryo UI" panose="020B0604030504040204" pitchFamily="50" charset="-128"/>
                        </a:rPr>
                        <a:t>2,064</a:t>
                      </a:r>
                      <a:r>
                        <a:rPr kumimoji="1" lang="ja-JP" altLang="en-US" sz="1200" b="0" dirty="0" smtClean="0">
                          <a:solidFill>
                            <a:schemeClr val="tx1"/>
                          </a:solidFill>
                          <a:latin typeface="Meiryo UI" panose="020B0604030504040204" pitchFamily="50" charset="-128"/>
                          <a:ea typeface="Meiryo UI" panose="020B0604030504040204" pitchFamily="50" charset="-128"/>
                        </a:rPr>
                        <a:t>㎡</a:t>
                      </a: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もと南工営所 延床面積 </a:t>
                      </a:r>
                      <a:r>
                        <a:rPr kumimoji="1" lang="en-US" altLang="ja-JP" sz="1200" b="0" dirty="0" smtClean="0">
                          <a:solidFill>
                            <a:schemeClr val="tx1"/>
                          </a:solidFill>
                          <a:latin typeface="Meiryo UI" panose="020B0604030504040204" pitchFamily="50" charset="-128"/>
                          <a:ea typeface="Meiryo UI" panose="020B0604030504040204" pitchFamily="50" charset="-128"/>
                        </a:rPr>
                        <a:t>2,220</a:t>
                      </a:r>
                      <a:r>
                        <a:rPr kumimoji="1" lang="ja-JP" altLang="en-US" sz="1200" b="0" dirty="0" smtClean="0">
                          <a:solidFill>
                            <a:schemeClr val="tx1"/>
                          </a:solidFill>
                          <a:latin typeface="Meiryo UI" panose="020B0604030504040204" pitchFamily="50" charset="-128"/>
                          <a:ea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rPr>
                        <a:t>最寄り駅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地下鉄御堂筋線・四つ橋線　大国町駅　徒歩</a:t>
                      </a:r>
                      <a:r>
                        <a:rPr kumimoji="1" lang="en-US" altLang="ja-JP" sz="1200" b="0" dirty="0" smtClean="0">
                          <a:solidFill>
                            <a:schemeClr val="tx1"/>
                          </a:solidFill>
                          <a:latin typeface="Meiryo UI" panose="020B0604030504040204" pitchFamily="50" charset="-128"/>
                          <a:ea typeface="Meiryo UI" panose="020B0604030504040204" pitchFamily="50" charset="-128"/>
                        </a:rPr>
                        <a:t>8</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r>
                        <a:rPr kumimoji="1" lang="en-US" altLang="ja-JP" sz="1200" b="0" dirty="0" smtClean="0">
                          <a:solidFill>
                            <a:schemeClr val="tx1"/>
                          </a:solidFill>
                          <a:latin typeface="Meiryo UI" panose="020B0604030504040204" pitchFamily="50" charset="-128"/>
                          <a:ea typeface="Meiryo UI" panose="020B0604030504040204" pitchFamily="50" charset="-128"/>
                        </a:rPr>
                        <a:t>600</a:t>
                      </a:r>
                      <a:r>
                        <a:rPr kumimoji="1" lang="ja-JP" altLang="en-US" sz="1200" b="0" dirty="0" smtClean="0">
                          <a:solidFill>
                            <a:schemeClr val="tx1"/>
                          </a:solidFill>
                          <a:latin typeface="Meiryo UI" panose="020B0604030504040204" pitchFamily="50" charset="-128"/>
                          <a:ea typeface="Meiryo UI" panose="020B0604030504040204" pitchFamily="50" charset="-128"/>
                        </a:rPr>
                        <a:t>ｍ）</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地下鉄四つ橋線　岸里駅　徒歩</a:t>
                      </a:r>
                      <a:r>
                        <a:rPr kumimoji="1" lang="en-US" altLang="ja-JP" sz="1200" b="0" dirty="0" smtClean="0">
                          <a:solidFill>
                            <a:schemeClr val="tx1"/>
                          </a:solidFill>
                          <a:latin typeface="Meiryo UI" panose="020B0604030504040204" pitchFamily="50" charset="-128"/>
                          <a:ea typeface="Meiryo UI" panose="020B0604030504040204" pitchFamily="50" charset="-128"/>
                        </a:rPr>
                        <a:t>1</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r>
                        <a:rPr kumimoji="1" lang="en-US" altLang="ja-JP" sz="1200" b="0" dirty="0" smtClean="0">
                          <a:solidFill>
                            <a:schemeClr val="tx1"/>
                          </a:solidFill>
                          <a:latin typeface="Meiryo UI" panose="020B0604030504040204" pitchFamily="50" charset="-128"/>
                          <a:ea typeface="Meiryo UI" panose="020B0604030504040204" pitchFamily="50" charset="-128"/>
                        </a:rPr>
                        <a:t>50</a:t>
                      </a:r>
                      <a:r>
                        <a:rPr kumimoji="1" lang="ja-JP" altLang="en-US" sz="1200" b="0" dirty="0" smtClean="0">
                          <a:solidFill>
                            <a:schemeClr val="tx1"/>
                          </a:solidFill>
                          <a:latin typeface="Meiryo UI" panose="020B0604030504040204" pitchFamily="50" charset="-128"/>
                          <a:ea typeface="Meiryo UI" panose="020B0604030504040204" pitchFamily="50" charset="-128"/>
                        </a:rPr>
                        <a:t>ｍ）</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7600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周辺地図</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400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選定</a:t>
                      </a:r>
                      <a:r>
                        <a:rPr kumimoji="1" lang="en-US" altLang="ja-JP" sz="1200" b="0" dirty="0" smtClean="0">
                          <a:solidFill>
                            <a:schemeClr val="tx1"/>
                          </a:solidFill>
                          <a:latin typeface="Meiryo UI" panose="020B0604030504040204" pitchFamily="50" charset="-128"/>
                          <a:ea typeface="Meiryo UI" panose="020B0604030504040204" pitchFamily="50" charset="-128"/>
                        </a:rPr>
                        <a:t>(</a:t>
                      </a:r>
                      <a:r>
                        <a:rPr kumimoji="1" lang="ja-JP" altLang="en-US" sz="1200" b="0" dirty="0" smtClean="0">
                          <a:solidFill>
                            <a:schemeClr val="tx1"/>
                          </a:solidFill>
                          <a:latin typeface="Meiryo UI" panose="020B0604030504040204" pitchFamily="50" charset="-128"/>
                          <a:ea typeface="Meiryo UI" panose="020B0604030504040204" pitchFamily="50" charset="-128"/>
                        </a:rPr>
                        <a:t>案</a:t>
                      </a:r>
                      <a:r>
                        <a:rPr kumimoji="1" lang="en-US" altLang="ja-JP" sz="1200" b="0" dirty="0" smtClean="0">
                          <a:solidFill>
                            <a:schemeClr val="tx1"/>
                          </a:solidFill>
                          <a:latin typeface="Meiryo UI" panose="020B0604030504040204" pitchFamily="50" charset="-128"/>
                          <a:ea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solidFill>
                            <a:schemeClr val="tx1"/>
                          </a:solidFill>
                          <a:latin typeface="Meiryo UI" panose="020B0604030504040204" pitchFamily="50" charset="-128"/>
                          <a:ea typeface="Meiryo UI" panose="020B0604030504040204" pitchFamily="50" charset="-128"/>
                        </a:rPr>
                        <a: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
        <p:nvSpPr>
          <p:cNvPr id="99" name="正方形/長方形 98"/>
          <p:cNvSpPr/>
          <p:nvPr/>
        </p:nvSpPr>
        <p:spPr>
          <a:xfrm>
            <a:off x="0" y="968"/>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３　特別</a:t>
            </a:r>
            <a:r>
              <a:rPr lang="ja-JP" altLang="en-US" sz="2000" b="1" dirty="0">
                <a:solidFill>
                  <a:prstClr val="black"/>
                </a:solidFill>
                <a:latin typeface="Meiryo UI" pitchFamily="50" charset="-128"/>
                <a:ea typeface="Meiryo UI" pitchFamily="50" charset="-128"/>
                <a:cs typeface="Meiryo UI" pitchFamily="50" charset="-128"/>
              </a:rPr>
              <a:t>区本庁舎の選定　＜</a:t>
            </a:r>
            <a:r>
              <a:rPr lang="ja-JP" altLang="en-US" sz="2000" b="1" dirty="0" smtClean="0">
                <a:solidFill>
                  <a:prstClr val="black"/>
                </a:solidFill>
                <a:latin typeface="Meiryo UI" pitchFamily="50" charset="-128"/>
                <a:ea typeface="Meiryo UI" pitchFamily="50" charset="-128"/>
                <a:cs typeface="Meiryo UI" pitchFamily="50" charset="-128"/>
              </a:rPr>
              <a:t>第三区</a:t>
            </a:r>
            <a:r>
              <a:rPr lang="ja-JP" altLang="en-US" sz="2000" b="1" dirty="0">
                <a:solidFill>
                  <a:prstClr val="black"/>
                </a:solidFill>
                <a:latin typeface="Meiryo UI" pitchFamily="50" charset="-128"/>
                <a:ea typeface="Meiryo UI" pitchFamily="50" charset="-128"/>
                <a:cs typeface="Meiryo UI" pitchFamily="50" charset="-128"/>
              </a:rPr>
              <a:t>＞</a:t>
            </a:r>
          </a:p>
        </p:txBody>
      </p:sp>
      <p:pic>
        <p:nvPicPr>
          <p:cNvPr id="26" name="図 25"/>
          <p:cNvPicPr>
            <a:picLocks noChangeAspect="1"/>
          </p:cNvPicPr>
          <p:nvPr/>
        </p:nvPicPr>
        <p:blipFill rotWithShape="1">
          <a:blip r:embed="rId3">
            <a:extLst>
              <a:ext uri="{28A0092B-C50C-407E-A947-70E740481C1C}">
                <a14:useLocalDpi xmlns:a14="http://schemas.microsoft.com/office/drawing/2010/main" val="0"/>
              </a:ext>
            </a:extLst>
          </a:blip>
          <a:srcRect l="13656" t="12670" r="10746" b="14293"/>
          <a:stretch/>
        </p:blipFill>
        <p:spPr>
          <a:xfrm>
            <a:off x="5529064" y="1916832"/>
            <a:ext cx="4248472" cy="4104456"/>
          </a:xfrm>
          <a:prstGeom prst="rect">
            <a:avLst/>
          </a:prstGeom>
        </p:spPr>
      </p:pic>
      <p:pic>
        <p:nvPicPr>
          <p:cNvPr id="2" name="図 1"/>
          <p:cNvPicPr>
            <a:picLocks noChangeAspect="1"/>
          </p:cNvPicPr>
          <p:nvPr/>
        </p:nvPicPr>
        <p:blipFill rotWithShape="1">
          <a:blip r:embed="rId4">
            <a:extLst>
              <a:ext uri="{28A0092B-C50C-407E-A947-70E740481C1C}">
                <a14:useLocalDpi xmlns:a14="http://schemas.microsoft.com/office/drawing/2010/main" val="0"/>
              </a:ext>
            </a:extLst>
          </a:blip>
          <a:srcRect l="12958" t="12271" r="12723" b="14693"/>
          <a:stretch/>
        </p:blipFill>
        <p:spPr>
          <a:xfrm>
            <a:off x="1136576" y="1916832"/>
            <a:ext cx="4176464" cy="4104456"/>
          </a:xfrm>
          <a:prstGeom prst="rect">
            <a:avLst/>
          </a:prstGeom>
        </p:spPr>
      </p:pic>
      <p:sp>
        <p:nvSpPr>
          <p:cNvPr id="18" name="円/楕円 17"/>
          <p:cNvSpPr/>
          <p:nvPr/>
        </p:nvSpPr>
        <p:spPr>
          <a:xfrm>
            <a:off x="1323413" y="2119729"/>
            <a:ext cx="3744000" cy="37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3" name="円/楕円 82"/>
          <p:cNvSpPr/>
          <p:nvPr/>
        </p:nvSpPr>
        <p:spPr>
          <a:xfrm>
            <a:off x="5797879" y="2140983"/>
            <a:ext cx="3744000" cy="37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8" name="正方形/長方形 107"/>
          <p:cNvSpPr/>
          <p:nvPr/>
        </p:nvSpPr>
        <p:spPr>
          <a:xfrm rot="3828243">
            <a:off x="1944616" y="5122144"/>
            <a:ext cx="288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6" name="正方形/長方形 105"/>
          <p:cNvSpPr/>
          <p:nvPr/>
        </p:nvSpPr>
        <p:spPr>
          <a:xfrm rot="5595848">
            <a:off x="4098065" y="4658807"/>
            <a:ext cx="360000" cy="888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7" name="正方形/長方形 106"/>
          <p:cNvSpPr/>
          <p:nvPr/>
        </p:nvSpPr>
        <p:spPr>
          <a:xfrm rot="5400000">
            <a:off x="2769068" y="4751045"/>
            <a:ext cx="324000" cy="888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2" name="テキスト ボックス 111"/>
          <p:cNvSpPr txBox="1"/>
          <p:nvPr/>
        </p:nvSpPr>
        <p:spPr>
          <a:xfrm rot="16200000">
            <a:off x="2238740" y="4697649"/>
            <a:ext cx="1072481"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地下鉄大国町駅</a:t>
            </a:r>
          </a:p>
        </p:txBody>
      </p:sp>
      <p:sp>
        <p:nvSpPr>
          <p:cNvPr id="47" name="正方形/長方形 46"/>
          <p:cNvSpPr/>
          <p:nvPr/>
        </p:nvSpPr>
        <p:spPr>
          <a:xfrm rot="6153317">
            <a:off x="3465050" y="4883013"/>
            <a:ext cx="216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8" name="正方形/長方形 47"/>
          <p:cNvSpPr/>
          <p:nvPr/>
        </p:nvSpPr>
        <p:spPr>
          <a:xfrm rot="5595848">
            <a:off x="4209695" y="2426087"/>
            <a:ext cx="288000" cy="888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9" name="正方形/長方形 48"/>
          <p:cNvSpPr/>
          <p:nvPr/>
        </p:nvSpPr>
        <p:spPr>
          <a:xfrm rot="2922403">
            <a:off x="1307165" y="4199753"/>
            <a:ext cx="324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0" name="テキスト ボックス 49"/>
          <p:cNvSpPr txBox="1"/>
          <p:nvPr/>
        </p:nvSpPr>
        <p:spPr>
          <a:xfrm>
            <a:off x="1266407" y="2448685"/>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なんば市税事務所</a:t>
            </a:r>
          </a:p>
        </p:txBody>
      </p:sp>
      <p:sp>
        <p:nvSpPr>
          <p:cNvPr id="51" name="正方形/長方形 50"/>
          <p:cNvSpPr/>
          <p:nvPr/>
        </p:nvSpPr>
        <p:spPr>
          <a:xfrm rot="6351341">
            <a:off x="2367816" y="2545272"/>
            <a:ext cx="288000" cy="888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20" name="円/楕円 119"/>
          <p:cNvSpPr/>
          <p:nvPr/>
        </p:nvSpPr>
        <p:spPr>
          <a:xfrm>
            <a:off x="2298859" y="2470501"/>
            <a:ext cx="187200" cy="187200"/>
          </a:xfrm>
          <a:prstGeom prst="ellipse">
            <a:avLst/>
          </a:prstGeom>
          <a:pattFill prst="pct10">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2" name="正方形/長方形 51"/>
          <p:cNvSpPr/>
          <p:nvPr/>
        </p:nvSpPr>
        <p:spPr>
          <a:xfrm rot="6357254">
            <a:off x="4097788" y="5121275"/>
            <a:ext cx="144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3" name="テキスト ボックス 52"/>
          <p:cNvSpPr txBox="1"/>
          <p:nvPr/>
        </p:nvSpPr>
        <p:spPr>
          <a:xfrm rot="17078445">
            <a:off x="3479957" y="5122241"/>
            <a:ext cx="1072481"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阪堺恵美須町駅</a:t>
            </a:r>
          </a:p>
        </p:txBody>
      </p:sp>
      <p:sp>
        <p:nvSpPr>
          <p:cNvPr id="54" name="正方形/長方形 53"/>
          <p:cNvSpPr/>
          <p:nvPr/>
        </p:nvSpPr>
        <p:spPr>
          <a:xfrm rot="10800000">
            <a:off x="4217316" y="2410586"/>
            <a:ext cx="288000" cy="888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6" name="正方形/長方形 55"/>
          <p:cNvSpPr/>
          <p:nvPr/>
        </p:nvSpPr>
        <p:spPr>
          <a:xfrm rot="250094">
            <a:off x="2995250" y="2354813"/>
            <a:ext cx="324000" cy="888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7" name="正方形/長方形 56"/>
          <p:cNvSpPr/>
          <p:nvPr/>
        </p:nvSpPr>
        <p:spPr>
          <a:xfrm rot="5400000">
            <a:off x="3198813" y="2561032"/>
            <a:ext cx="360000" cy="888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8" name="正方形/長方形 57"/>
          <p:cNvSpPr/>
          <p:nvPr/>
        </p:nvSpPr>
        <p:spPr>
          <a:xfrm rot="4252981">
            <a:off x="2694329" y="2522425"/>
            <a:ext cx="324000" cy="888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9" name="正方形/長方形 58"/>
          <p:cNvSpPr/>
          <p:nvPr/>
        </p:nvSpPr>
        <p:spPr>
          <a:xfrm rot="250094">
            <a:off x="1447444" y="2118276"/>
            <a:ext cx="324000" cy="888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0" name="テキスト ボックス 59"/>
          <p:cNvSpPr txBox="1"/>
          <p:nvPr/>
        </p:nvSpPr>
        <p:spPr>
          <a:xfrm rot="247894">
            <a:off x="2501090" y="2152674"/>
            <a:ext cx="1126053" cy="230832"/>
          </a:xfrm>
          <a:prstGeom prst="rect">
            <a:avLst/>
          </a:prstGeom>
          <a:noFill/>
          <a:ln>
            <a:noFill/>
          </a:ln>
        </p:spPr>
        <p:txBody>
          <a:bodyPr wrap="square" rtlCol="0" anchor="ctr">
            <a:spAutoFit/>
          </a:bodyPr>
          <a:lstStyle/>
          <a:p>
            <a:pPr algn="ctr"/>
            <a:r>
              <a:rPr lang="ja-JP" altLang="en-US" sz="900" b="1" dirty="0" smtClean="0">
                <a:latin typeface="Meiryo UI" panose="020B0604030504040204" pitchFamily="50" charset="-128"/>
                <a:ea typeface="Meiryo UI" panose="020B0604030504040204" pitchFamily="50" charset="-128"/>
              </a:rPr>
              <a:t>近鉄難波駅</a:t>
            </a:r>
            <a:endParaRPr lang="ja-JP" altLang="en-US" sz="900" b="1" dirty="0">
              <a:latin typeface="Meiryo UI" panose="020B0604030504040204" pitchFamily="50" charset="-128"/>
              <a:ea typeface="Meiryo UI" panose="020B0604030504040204" pitchFamily="50" charset="-128"/>
            </a:endParaRPr>
          </a:p>
        </p:txBody>
      </p:sp>
      <p:sp>
        <p:nvSpPr>
          <p:cNvPr id="61" name="テキスト ボックス 60"/>
          <p:cNvSpPr txBox="1"/>
          <p:nvPr/>
        </p:nvSpPr>
        <p:spPr>
          <a:xfrm>
            <a:off x="2617513" y="2739783"/>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地下鉄なんば駅</a:t>
            </a:r>
          </a:p>
        </p:txBody>
      </p:sp>
      <p:sp>
        <p:nvSpPr>
          <p:cNvPr id="62" name="テキスト ボックス 61"/>
          <p:cNvSpPr txBox="1"/>
          <p:nvPr/>
        </p:nvSpPr>
        <p:spPr>
          <a:xfrm rot="247894">
            <a:off x="1834826" y="2707744"/>
            <a:ext cx="1126053" cy="230832"/>
          </a:xfrm>
          <a:prstGeom prst="rect">
            <a:avLst/>
          </a:prstGeom>
          <a:noFill/>
          <a:ln>
            <a:noFill/>
          </a:ln>
        </p:spPr>
        <p:txBody>
          <a:bodyPr wrap="square" rtlCol="0" anchor="ctr">
            <a:spAutoFit/>
          </a:bodyPr>
          <a:lstStyle/>
          <a:p>
            <a:pPr algn="ctr"/>
            <a:r>
              <a:rPr lang="en-US" altLang="ja-JP" sz="900" b="1" dirty="0">
                <a:latin typeface="Meiryo UI" panose="020B0604030504040204" pitchFamily="50" charset="-128"/>
                <a:ea typeface="Meiryo UI" panose="020B0604030504040204" pitchFamily="50" charset="-128"/>
              </a:rPr>
              <a:t>JR</a:t>
            </a:r>
            <a:r>
              <a:rPr lang="ja-JP" altLang="en-US" sz="900" b="1" dirty="0">
                <a:latin typeface="Meiryo UI" panose="020B0604030504040204" pitchFamily="50" charset="-128"/>
                <a:ea typeface="Meiryo UI" panose="020B0604030504040204" pitchFamily="50" charset="-128"/>
              </a:rPr>
              <a:t>難波駅</a:t>
            </a:r>
          </a:p>
        </p:txBody>
      </p:sp>
      <p:sp>
        <p:nvSpPr>
          <p:cNvPr id="63" name="テキスト ボックス 62"/>
          <p:cNvSpPr txBox="1"/>
          <p:nvPr/>
        </p:nvSpPr>
        <p:spPr>
          <a:xfrm>
            <a:off x="3436679" y="3093253"/>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南海難波駅</a:t>
            </a:r>
          </a:p>
        </p:txBody>
      </p:sp>
      <p:sp>
        <p:nvSpPr>
          <p:cNvPr id="64" name="テキスト ボックス 63"/>
          <p:cNvSpPr txBox="1"/>
          <p:nvPr/>
        </p:nvSpPr>
        <p:spPr>
          <a:xfrm rot="16467008">
            <a:off x="3849321" y="4618893"/>
            <a:ext cx="1173441" cy="230832"/>
          </a:xfrm>
          <a:prstGeom prst="rect">
            <a:avLst/>
          </a:prstGeom>
          <a:noFill/>
          <a:ln>
            <a:noFill/>
          </a:ln>
        </p:spPr>
        <p:txBody>
          <a:bodyPr wrap="square" rtlCol="0" anchor="ctr">
            <a:spAutoFit/>
          </a:bodyPr>
          <a:lstStyle/>
          <a:p>
            <a:pPr algn="ctr"/>
            <a:r>
              <a:rPr lang="ja-JP" altLang="en-US" sz="900" b="1" dirty="0" smtClean="0">
                <a:latin typeface="Meiryo UI" panose="020B0604030504040204" pitchFamily="50" charset="-128"/>
                <a:ea typeface="Meiryo UI" panose="020B0604030504040204" pitchFamily="50" charset="-128"/>
              </a:rPr>
              <a:t>地下鉄恵美須</a:t>
            </a:r>
            <a:r>
              <a:rPr lang="ja-JP" altLang="en-US" sz="900" b="1" dirty="0">
                <a:latin typeface="Meiryo UI" panose="020B0604030504040204" pitchFamily="50" charset="-128"/>
                <a:ea typeface="Meiryo UI" panose="020B0604030504040204" pitchFamily="50" charset="-128"/>
              </a:rPr>
              <a:t>町駅</a:t>
            </a:r>
          </a:p>
        </p:txBody>
      </p:sp>
      <p:sp>
        <p:nvSpPr>
          <p:cNvPr id="67" name="テキスト ボックス 66"/>
          <p:cNvSpPr txBox="1"/>
          <p:nvPr/>
        </p:nvSpPr>
        <p:spPr>
          <a:xfrm>
            <a:off x="3032706" y="4623989"/>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南海今宮戎駅</a:t>
            </a:r>
          </a:p>
        </p:txBody>
      </p:sp>
      <p:sp>
        <p:nvSpPr>
          <p:cNvPr id="68" name="テキスト ボックス 67"/>
          <p:cNvSpPr txBox="1"/>
          <p:nvPr/>
        </p:nvSpPr>
        <p:spPr>
          <a:xfrm>
            <a:off x="1433139" y="4815324"/>
            <a:ext cx="1126053" cy="230832"/>
          </a:xfrm>
          <a:prstGeom prst="rect">
            <a:avLst/>
          </a:prstGeom>
          <a:noFill/>
          <a:ln>
            <a:noFill/>
          </a:ln>
        </p:spPr>
        <p:txBody>
          <a:bodyPr wrap="square" rtlCol="0" anchor="ctr">
            <a:spAutoFit/>
          </a:bodyPr>
          <a:lstStyle/>
          <a:p>
            <a:pPr algn="ctr"/>
            <a:r>
              <a:rPr lang="en-US" altLang="ja-JP" sz="900" b="1" dirty="0">
                <a:latin typeface="Meiryo UI" panose="020B0604030504040204" pitchFamily="50" charset="-128"/>
                <a:ea typeface="Meiryo UI" panose="020B0604030504040204" pitchFamily="50" charset="-128"/>
              </a:rPr>
              <a:t>JR</a:t>
            </a:r>
            <a:r>
              <a:rPr lang="ja-JP" altLang="en-US" sz="900" b="1" dirty="0">
                <a:latin typeface="Meiryo UI" panose="020B0604030504040204" pitchFamily="50" charset="-128"/>
                <a:ea typeface="Meiryo UI" panose="020B0604030504040204" pitchFamily="50" charset="-128"/>
              </a:rPr>
              <a:t>今宮駅</a:t>
            </a:r>
          </a:p>
        </p:txBody>
      </p:sp>
      <p:sp>
        <p:nvSpPr>
          <p:cNvPr id="69" name="テキスト ボックス 68"/>
          <p:cNvSpPr txBox="1"/>
          <p:nvPr/>
        </p:nvSpPr>
        <p:spPr>
          <a:xfrm rot="2895393">
            <a:off x="1023816" y="4042913"/>
            <a:ext cx="1126053" cy="230832"/>
          </a:xfrm>
          <a:prstGeom prst="rect">
            <a:avLst/>
          </a:prstGeom>
          <a:noFill/>
          <a:ln>
            <a:noFill/>
          </a:ln>
        </p:spPr>
        <p:txBody>
          <a:bodyPr wrap="square" rtlCol="0" anchor="ctr">
            <a:spAutoFit/>
          </a:bodyPr>
          <a:lstStyle/>
          <a:p>
            <a:pPr algn="ctr"/>
            <a:r>
              <a:rPr lang="en-US" altLang="ja-JP" sz="900" b="1" dirty="0">
                <a:latin typeface="Meiryo UI" panose="020B0604030504040204" pitchFamily="50" charset="-128"/>
                <a:ea typeface="Meiryo UI" panose="020B0604030504040204" pitchFamily="50" charset="-128"/>
              </a:rPr>
              <a:t>JR</a:t>
            </a:r>
            <a:r>
              <a:rPr lang="ja-JP" altLang="en-US" sz="900" b="1" dirty="0">
                <a:latin typeface="Meiryo UI" panose="020B0604030504040204" pitchFamily="50" charset="-128"/>
                <a:ea typeface="Meiryo UI" panose="020B0604030504040204" pitchFamily="50" charset="-128"/>
              </a:rPr>
              <a:t>芦原橋駅</a:t>
            </a:r>
          </a:p>
        </p:txBody>
      </p:sp>
      <p:sp>
        <p:nvSpPr>
          <p:cNvPr id="5" name="フリーフォーム 4"/>
          <p:cNvSpPr/>
          <p:nvPr/>
        </p:nvSpPr>
        <p:spPr>
          <a:xfrm>
            <a:off x="2061798" y="2732916"/>
            <a:ext cx="388620" cy="1569720"/>
          </a:xfrm>
          <a:custGeom>
            <a:avLst/>
            <a:gdLst>
              <a:gd name="connsiteX0" fmla="*/ 388620 w 388620"/>
              <a:gd name="connsiteY0" fmla="*/ 0 h 1569720"/>
              <a:gd name="connsiteX1" fmla="*/ 0 w 388620"/>
              <a:gd name="connsiteY1" fmla="*/ 1569720 h 1569720"/>
            </a:gdLst>
            <a:ahLst/>
            <a:cxnLst>
              <a:cxn ang="0">
                <a:pos x="connsiteX0" y="connsiteY0"/>
              </a:cxn>
              <a:cxn ang="0">
                <a:pos x="connsiteX1" y="connsiteY1"/>
              </a:cxn>
            </a:cxnLst>
            <a:rect l="l" t="t" r="r" b="b"/>
            <a:pathLst>
              <a:path w="388620" h="1569720">
                <a:moveTo>
                  <a:pt x="388620" y="0"/>
                </a:moveTo>
                <a:lnTo>
                  <a:pt x="0" y="1569720"/>
                </a:lnTo>
              </a:path>
            </a:pathLst>
          </a:custGeom>
          <a:noFill/>
          <a:ln w="412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 name="フリーフォーム 5"/>
          <p:cNvSpPr/>
          <p:nvPr/>
        </p:nvSpPr>
        <p:spPr>
          <a:xfrm>
            <a:off x="4286838" y="2610996"/>
            <a:ext cx="60960" cy="1897380"/>
          </a:xfrm>
          <a:custGeom>
            <a:avLst/>
            <a:gdLst>
              <a:gd name="connsiteX0" fmla="*/ 60960 w 60960"/>
              <a:gd name="connsiteY0" fmla="*/ 0 h 1897380"/>
              <a:gd name="connsiteX1" fmla="*/ 0 w 60960"/>
              <a:gd name="connsiteY1" fmla="*/ 1897380 h 1897380"/>
            </a:gdLst>
            <a:ahLst/>
            <a:cxnLst>
              <a:cxn ang="0">
                <a:pos x="connsiteX0" y="connsiteY0"/>
              </a:cxn>
              <a:cxn ang="0">
                <a:pos x="connsiteX1" y="connsiteY1"/>
              </a:cxn>
            </a:cxnLst>
            <a:rect l="l" t="t" r="r" b="b"/>
            <a:pathLst>
              <a:path w="60960" h="1897380">
                <a:moveTo>
                  <a:pt x="60960" y="0"/>
                </a:moveTo>
                <a:lnTo>
                  <a:pt x="0" y="1897380"/>
                </a:lnTo>
              </a:path>
            </a:pathLst>
          </a:custGeom>
          <a:noFill/>
          <a:ln w="412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 name="フリーフォーム 6"/>
          <p:cNvSpPr/>
          <p:nvPr/>
        </p:nvSpPr>
        <p:spPr>
          <a:xfrm>
            <a:off x="3982038" y="4896996"/>
            <a:ext cx="289560" cy="1120140"/>
          </a:xfrm>
          <a:custGeom>
            <a:avLst/>
            <a:gdLst>
              <a:gd name="connsiteX0" fmla="*/ 289560 w 289560"/>
              <a:gd name="connsiteY0" fmla="*/ 0 h 1120140"/>
              <a:gd name="connsiteX1" fmla="*/ 0 w 289560"/>
              <a:gd name="connsiteY1" fmla="*/ 1120140 h 1120140"/>
            </a:gdLst>
            <a:ahLst/>
            <a:cxnLst>
              <a:cxn ang="0">
                <a:pos x="connsiteX0" y="connsiteY0"/>
              </a:cxn>
              <a:cxn ang="0">
                <a:pos x="connsiteX1" y="connsiteY1"/>
              </a:cxn>
            </a:cxnLst>
            <a:rect l="l" t="t" r="r" b="b"/>
            <a:pathLst>
              <a:path w="289560" h="1120140">
                <a:moveTo>
                  <a:pt x="289560" y="0"/>
                </a:moveTo>
                <a:lnTo>
                  <a:pt x="0" y="1120140"/>
                </a:lnTo>
              </a:path>
            </a:pathLst>
          </a:custGeom>
          <a:noFill/>
          <a:ln w="412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 name="フリーフォーム 7"/>
          <p:cNvSpPr/>
          <p:nvPr/>
        </p:nvSpPr>
        <p:spPr>
          <a:xfrm>
            <a:off x="4355418" y="1993776"/>
            <a:ext cx="22860" cy="327660"/>
          </a:xfrm>
          <a:custGeom>
            <a:avLst/>
            <a:gdLst>
              <a:gd name="connsiteX0" fmla="*/ 0 w 22860"/>
              <a:gd name="connsiteY0" fmla="*/ 327660 h 327660"/>
              <a:gd name="connsiteX1" fmla="*/ 22860 w 22860"/>
              <a:gd name="connsiteY1" fmla="*/ 0 h 327660"/>
            </a:gdLst>
            <a:ahLst/>
            <a:cxnLst>
              <a:cxn ang="0">
                <a:pos x="connsiteX0" y="connsiteY0"/>
              </a:cxn>
              <a:cxn ang="0">
                <a:pos x="connsiteX1" y="connsiteY1"/>
              </a:cxn>
            </a:cxnLst>
            <a:rect l="l" t="t" r="r" b="b"/>
            <a:pathLst>
              <a:path w="22860" h="327660">
                <a:moveTo>
                  <a:pt x="0" y="327660"/>
                </a:moveTo>
                <a:lnTo>
                  <a:pt x="22860" y="0"/>
                </a:lnTo>
              </a:path>
            </a:pathLst>
          </a:custGeom>
          <a:noFill/>
          <a:ln w="412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7" name="テキスト ボックス 116"/>
          <p:cNvSpPr txBox="1"/>
          <p:nvPr/>
        </p:nvSpPr>
        <p:spPr>
          <a:xfrm>
            <a:off x="3798290" y="1979601"/>
            <a:ext cx="1126053" cy="3693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地下鉄日本橋駅</a:t>
            </a:r>
            <a:endParaRPr lang="en-US" altLang="ja-JP" sz="900" b="1" dirty="0">
              <a:latin typeface="Meiryo UI" panose="020B0604030504040204" pitchFamily="50" charset="-128"/>
              <a:ea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rPr>
              <a:t>近鉄日本橋駅</a:t>
            </a:r>
          </a:p>
        </p:txBody>
      </p:sp>
      <p:sp>
        <p:nvSpPr>
          <p:cNvPr id="9" name="フリーフォーム 8"/>
          <p:cNvSpPr/>
          <p:nvPr/>
        </p:nvSpPr>
        <p:spPr>
          <a:xfrm>
            <a:off x="2907618" y="2720572"/>
            <a:ext cx="45842" cy="1902105"/>
          </a:xfrm>
          <a:custGeom>
            <a:avLst/>
            <a:gdLst>
              <a:gd name="connsiteX0" fmla="*/ 0 w 45842"/>
              <a:gd name="connsiteY0" fmla="*/ 12345 h 1902105"/>
              <a:gd name="connsiteX1" fmla="*/ 30480 w 45842"/>
              <a:gd name="connsiteY1" fmla="*/ 80925 h 1902105"/>
              <a:gd name="connsiteX2" fmla="*/ 45720 w 45842"/>
              <a:gd name="connsiteY2" fmla="*/ 621945 h 1902105"/>
              <a:gd name="connsiteX3" fmla="*/ 22860 w 45842"/>
              <a:gd name="connsiteY3" fmla="*/ 1216305 h 1902105"/>
              <a:gd name="connsiteX4" fmla="*/ 15240 w 45842"/>
              <a:gd name="connsiteY4" fmla="*/ 1902105 h 1902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2" h="1902105">
                <a:moveTo>
                  <a:pt x="0" y="12345"/>
                </a:moveTo>
                <a:cubicBezTo>
                  <a:pt x="11430" y="-4165"/>
                  <a:pt x="22860" y="-20675"/>
                  <a:pt x="30480" y="80925"/>
                </a:cubicBezTo>
                <a:cubicBezTo>
                  <a:pt x="38100" y="182525"/>
                  <a:pt x="46990" y="432715"/>
                  <a:pt x="45720" y="621945"/>
                </a:cubicBezTo>
                <a:cubicBezTo>
                  <a:pt x="44450" y="811175"/>
                  <a:pt x="27940" y="1002945"/>
                  <a:pt x="22860" y="1216305"/>
                </a:cubicBezTo>
                <a:cubicBezTo>
                  <a:pt x="17780" y="1429665"/>
                  <a:pt x="16510" y="1665885"/>
                  <a:pt x="15240" y="1902105"/>
                </a:cubicBezTo>
              </a:path>
            </a:pathLst>
          </a:custGeom>
          <a:noFill/>
          <a:ln w="412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 name="フリーフォーム 9"/>
          <p:cNvSpPr/>
          <p:nvPr/>
        </p:nvSpPr>
        <p:spPr>
          <a:xfrm>
            <a:off x="2859139" y="4991035"/>
            <a:ext cx="67450" cy="1052813"/>
          </a:xfrm>
          <a:custGeom>
            <a:avLst/>
            <a:gdLst>
              <a:gd name="connsiteX0" fmla="*/ 7620 w 7620"/>
              <a:gd name="connsiteY0" fmla="*/ 0 h 647700"/>
              <a:gd name="connsiteX1" fmla="*/ 0 w 7620"/>
              <a:gd name="connsiteY1" fmla="*/ 647700 h 647700"/>
            </a:gdLst>
            <a:ahLst/>
            <a:cxnLst>
              <a:cxn ang="0">
                <a:pos x="connsiteX0" y="connsiteY0"/>
              </a:cxn>
              <a:cxn ang="0">
                <a:pos x="connsiteX1" y="connsiteY1"/>
              </a:cxn>
            </a:cxnLst>
            <a:rect l="l" t="t" r="r" b="b"/>
            <a:pathLst>
              <a:path w="7620" h="647700">
                <a:moveTo>
                  <a:pt x="7620" y="0"/>
                </a:moveTo>
                <a:lnTo>
                  <a:pt x="0" y="647700"/>
                </a:lnTo>
              </a:path>
            </a:pathLst>
          </a:custGeom>
          <a:noFill/>
          <a:ln w="412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 name="フリーフォーム 10"/>
          <p:cNvSpPr/>
          <p:nvPr/>
        </p:nvSpPr>
        <p:spPr>
          <a:xfrm>
            <a:off x="2945718" y="2801496"/>
            <a:ext cx="441960" cy="541020"/>
          </a:xfrm>
          <a:custGeom>
            <a:avLst/>
            <a:gdLst>
              <a:gd name="connsiteX0" fmla="*/ 0 w 441960"/>
              <a:gd name="connsiteY0" fmla="*/ 541020 h 541020"/>
              <a:gd name="connsiteX1" fmla="*/ 441960 w 441960"/>
              <a:gd name="connsiteY1" fmla="*/ 0 h 541020"/>
            </a:gdLst>
            <a:ahLst/>
            <a:cxnLst>
              <a:cxn ang="0">
                <a:pos x="connsiteX0" y="connsiteY0"/>
              </a:cxn>
              <a:cxn ang="0">
                <a:pos x="connsiteX1" y="connsiteY1"/>
              </a:cxn>
            </a:cxnLst>
            <a:rect l="l" t="t" r="r" b="b"/>
            <a:pathLst>
              <a:path w="441960" h="541020">
                <a:moveTo>
                  <a:pt x="0" y="541020"/>
                </a:moveTo>
                <a:lnTo>
                  <a:pt x="441960" y="0"/>
                </a:lnTo>
              </a:path>
            </a:pathLst>
          </a:custGeom>
          <a:noFill/>
          <a:ln w="412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2" name="フリーフォーム 11"/>
          <p:cNvSpPr/>
          <p:nvPr/>
        </p:nvSpPr>
        <p:spPr>
          <a:xfrm>
            <a:off x="3364818" y="1993776"/>
            <a:ext cx="0" cy="426720"/>
          </a:xfrm>
          <a:custGeom>
            <a:avLst/>
            <a:gdLst>
              <a:gd name="connsiteX0" fmla="*/ 0 w 0"/>
              <a:gd name="connsiteY0" fmla="*/ 426720 h 426720"/>
              <a:gd name="connsiteX1" fmla="*/ 0 w 0"/>
              <a:gd name="connsiteY1" fmla="*/ 0 h 426720"/>
            </a:gdLst>
            <a:ahLst/>
            <a:cxnLst>
              <a:cxn ang="0">
                <a:pos x="connsiteX0" y="connsiteY0"/>
              </a:cxn>
              <a:cxn ang="0">
                <a:pos x="connsiteX1" y="connsiteY1"/>
              </a:cxn>
            </a:cxnLst>
            <a:rect l="l" t="t" r="r" b="b"/>
            <a:pathLst>
              <a:path h="426720">
                <a:moveTo>
                  <a:pt x="0" y="426720"/>
                </a:moveTo>
                <a:lnTo>
                  <a:pt x="0" y="0"/>
                </a:lnTo>
              </a:path>
            </a:pathLst>
          </a:custGeom>
          <a:noFill/>
          <a:ln w="412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5" name="フリーフォーム 14"/>
          <p:cNvSpPr/>
          <p:nvPr/>
        </p:nvSpPr>
        <p:spPr>
          <a:xfrm>
            <a:off x="2663778" y="1993776"/>
            <a:ext cx="137160" cy="411480"/>
          </a:xfrm>
          <a:custGeom>
            <a:avLst/>
            <a:gdLst>
              <a:gd name="connsiteX0" fmla="*/ 137160 w 137160"/>
              <a:gd name="connsiteY0" fmla="*/ 411480 h 411480"/>
              <a:gd name="connsiteX1" fmla="*/ 0 w 137160"/>
              <a:gd name="connsiteY1" fmla="*/ 0 h 411480"/>
            </a:gdLst>
            <a:ahLst/>
            <a:cxnLst>
              <a:cxn ang="0">
                <a:pos x="connsiteX0" y="connsiteY0"/>
              </a:cxn>
              <a:cxn ang="0">
                <a:pos x="connsiteX1" y="connsiteY1"/>
              </a:cxn>
            </a:cxnLst>
            <a:rect l="l" t="t" r="r" b="b"/>
            <a:pathLst>
              <a:path w="137160" h="411480">
                <a:moveTo>
                  <a:pt x="137160" y="411480"/>
                </a:moveTo>
                <a:lnTo>
                  <a:pt x="0" y="0"/>
                </a:lnTo>
              </a:path>
            </a:pathLst>
          </a:custGeom>
          <a:noFill/>
          <a:ln w="412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6" name="フリーフォーム 15"/>
          <p:cNvSpPr/>
          <p:nvPr/>
        </p:nvSpPr>
        <p:spPr>
          <a:xfrm>
            <a:off x="1756998" y="2169036"/>
            <a:ext cx="1226820" cy="205740"/>
          </a:xfrm>
          <a:custGeom>
            <a:avLst/>
            <a:gdLst>
              <a:gd name="connsiteX0" fmla="*/ 0 w 1226820"/>
              <a:gd name="connsiteY0" fmla="*/ 0 h 205740"/>
              <a:gd name="connsiteX1" fmla="*/ 571500 w 1226820"/>
              <a:gd name="connsiteY1" fmla="*/ 68580 h 205740"/>
              <a:gd name="connsiteX2" fmla="*/ 914400 w 1226820"/>
              <a:gd name="connsiteY2" fmla="*/ 137160 h 205740"/>
              <a:gd name="connsiteX3" fmla="*/ 1226820 w 1226820"/>
              <a:gd name="connsiteY3" fmla="*/ 205740 h 205740"/>
            </a:gdLst>
            <a:ahLst/>
            <a:cxnLst>
              <a:cxn ang="0">
                <a:pos x="connsiteX0" y="connsiteY0"/>
              </a:cxn>
              <a:cxn ang="0">
                <a:pos x="connsiteX1" y="connsiteY1"/>
              </a:cxn>
              <a:cxn ang="0">
                <a:pos x="connsiteX2" y="connsiteY2"/>
              </a:cxn>
              <a:cxn ang="0">
                <a:pos x="connsiteX3" y="connsiteY3"/>
              </a:cxn>
            </a:cxnLst>
            <a:rect l="l" t="t" r="r" b="b"/>
            <a:pathLst>
              <a:path w="1226820" h="205740">
                <a:moveTo>
                  <a:pt x="0" y="0"/>
                </a:moveTo>
                <a:cubicBezTo>
                  <a:pt x="209550" y="22860"/>
                  <a:pt x="419100" y="45720"/>
                  <a:pt x="571500" y="68580"/>
                </a:cubicBezTo>
                <a:cubicBezTo>
                  <a:pt x="723900" y="91440"/>
                  <a:pt x="805180" y="114300"/>
                  <a:pt x="914400" y="137160"/>
                </a:cubicBezTo>
                <a:cubicBezTo>
                  <a:pt x="1023620" y="160020"/>
                  <a:pt x="1125220" y="182880"/>
                  <a:pt x="1226820" y="205740"/>
                </a:cubicBezTo>
              </a:path>
            </a:pathLst>
          </a:custGeom>
          <a:noFill/>
          <a:ln w="412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7" name="フリーフォーム 16"/>
          <p:cNvSpPr/>
          <p:nvPr/>
        </p:nvSpPr>
        <p:spPr>
          <a:xfrm>
            <a:off x="3326718" y="2397636"/>
            <a:ext cx="1813560" cy="83820"/>
          </a:xfrm>
          <a:custGeom>
            <a:avLst/>
            <a:gdLst>
              <a:gd name="connsiteX0" fmla="*/ 0 w 1813560"/>
              <a:gd name="connsiteY0" fmla="*/ 0 h 83820"/>
              <a:gd name="connsiteX1" fmla="*/ 1813560 w 1813560"/>
              <a:gd name="connsiteY1" fmla="*/ 83820 h 83820"/>
            </a:gdLst>
            <a:ahLst/>
            <a:cxnLst>
              <a:cxn ang="0">
                <a:pos x="connsiteX0" y="connsiteY0"/>
              </a:cxn>
              <a:cxn ang="0">
                <a:pos x="connsiteX1" y="connsiteY1"/>
              </a:cxn>
            </a:cxnLst>
            <a:rect l="l" t="t" r="r" b="b"/>
            <a:pathLst>
              <a:path w="1813560" h="83820">
                <a:moveTo>
                  <a:pt x="0" y="0"/>
                </a:moveTo>
                <a:lnTo>
                  <a:pt x="1813560" y="83820"/>
                </a:lnTo>
              </a:path>
            </a:pathLst>
          </a:custGeom>
          <a:noFill/>
          <a:ln w="412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5" name="正方形/長方形 54"/>
          <p:cNvSpPr/>
          <p:nvPr/>
        </p:nvSpPr>
        <p:spPr>
          <a:xfrm rot="10800000">
            <a:off x="4215322" y="2411178"/>
            <a:ext cx="288000" cy="888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0" name="テキスト ボックス 19"/>
          <p:cNvSpPr txBox="1"/>
          <p:nvPr/>
        </p:nvSpPr>
        <p:spPr>
          <a:xfrm>
            <a:off x="2829437" y="3662196"/>
            <a:ext cx="828000" cy="246221"/>
          </a:xfrm>
          <a:prstGeom prst="rect">
            <a:avLst/>
          </a:prstGeom>
          <a:solidFill>
            <a:schemeClr val="bg1"/>
          </a:solidFill>
          <a:ln>
            <a:solidFill>
              <a:schemeClr val="tx1"/>
            </a:solidFill>
          </a:ln>
        </p:spPr>
        <p:txBody>
          <a:bodyPr wrap="square" rtlCol="0" anchor="ctr">
            <a:spAutoFit/>
          </a:bodyPr>
          <a:lstStyle/>
          <a:p>
            <a:pPr algn="ctr"/>
            <a:r>
              <a:rPr lang="ja-JP" altLang="en-US" sz="1000" dirty="0">
                <a:latin typeface="Meiryo UI" panose="020B0604030504040204" pitchFamily="50" charset="-128"/>
                <a:ea typeface="Meiryo UI" panose="020B0604030504040204" pitchFamily="50" charset="-128"/>
              </a:rPr>
              <a:t>浪速区役所</a:t>
            </a:r>
          </a:p>
        </p:txBody>
      </p:sp>
      <p:sp>
        <p:nvSpPr>
          <p:cNvPr id="81" name="正方形/長方形 80"/>
          <p:cNvSpPr/>
          <p:nvPr/>
        </p:nvSpPr>
        <p:spPr>
          <a:xfrm rot="3598631">
            <a:off x="6599945" y="3166785"/>
            <a:ext cx="180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2" name="正方形/長方形 81"/>
          <p:cNvSpPr/>
          <p:nvPr/>
        </p:nvSpPr>
        <p:spPr>
          <a:xfrm rot="3598631">
            <a:off x="6599945" y="3179523"/>
            <a:ext cx="180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4" name="正方形/長方形 83"/>
          <p:cNvSpPr/>
          <p:nvPr/>
        </p:nvSpPr>
        <p:spPr>
          <a:xfrm rot="6124655">
            <a:off x="7351400" y="5305039"/>
            <a:ext cx="468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6" name="正方形/長方形 85"/>
          <p:cNvSpPr/>
          <p:nvPr/>
        </p:nvSpPr>
        <p:spPr>
          <a:xfrm rot="3694202">
            <a:off x="7707112" y="5213774"/>
            <a:ext cx="360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7" name="正方形/長方形 86"/>
          <p:cNvSpPr/>
          <p:nvPr/>
        </p:nvSpPr>
        <p:spPr>
          <a:xfrm rot="6076103">
            <a:off x="7827679" y="3428139"/>
            <a:ext cx="324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9" name="正方形/長方形 88"/>
          <p:cNvSpPr/>
          <p:nvPr/>
        </p:nvSpPr>
        <p:spPr>
          <a:xfrm rot="6063170">
            <a:off x="7734463" y="3791275"/>
            <a:ext cx="360000" cy="888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7" name="フリーフォーム 26"/>
          <p:cNvSpPr/>
          <p:nvPr/>
        </p:nvSpPr>
        <p:spPr>
          <a:xfrm>
            <a:off x="3387678" y="3449196"/>
            <a:ext cx="450532" cy="2308860"/>
          </a:xfrm>
          <a:custGeom>
            <a:avLst/>
            <a:gdLst>
              <a:gd name="connsiteX0" fmla="*/ 388620 w 450532"/>
              <a:gd name="connsiteY0" fmla="*/ 0 h 2308860"/>
              <a:gd name="connsiteX1" fmla="*/ 441960 w 450532"/>
              <a:gd name="connsiteY1" fmla="*/ 121920 h 2308860"/>
              <a:gd name="connsiteX2" fmla="*/ 426720 w 450532"/>
              <a:gd name="connsiteY2" fmla="*/ 297180 h 2308860"/>
              <a:gd name="connsiteX3" fmla="*/ 220980 w 450532"/>
              <a:gd name="connsiteY3" fmla="*/ 1363980 h 2308860"/>
              <a:gd name="connsiteX4" fmla="*/ 0 w 450532"/>
              <a:gd name="connsiteY4" fmla="*/ 2308860 h 2308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532" h="2308860">
                <a:moveTo>
                  <a:pt x="388620" y="0"/>
                </a:moveTo>
                <a:cubicBezTo>
                  <a:pt x="412115" y="36195"/>
                  <a:pt x="435610" y="72390"/>
                  <a:pt x="441960" y="121920"/>
                </a:cubicBezTo>
                <a:cubicBezTo>
                  <a:pt x="448310" y="171450"/>
                  <a:pt x="463550" y="90170"/>
                  <a:pt x="426720" y="297180"/>
                </a:cubicBezTo>
                <a:cubicBezTo>
                  <a:pt x="389890" y="504190"/>
                  <a:pt x="292100" y="1028700"/>
                  <a:pt x="220980" y="1363980"/>
                </a:cubicBezTo>
                <a:cubicBezTo>
                  <a:pt x="149860" y="1699260"/>
                  <a:pt x="74930" y="2004060"/>
                  <a:pt x="0" y="230886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0" name="正方形/長方形 89"/>
          <p:cNvSpPr/>
          <p:nvPr/>
        </p:nvSpPr>
        <p:spPr>
          <a:xfrm rot="5875156">
            <a:off x="7853729" y="2044623"/>
            <a:ext cx="180000" cy="888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1" name="正方形/長方形 90"/>
          <p:cNvSpPr/>
          <p:nvPr/>
        </p:nvSpPr>
        <p:spPr>
          <a:xfrm rot="6076103">
            <a:off x="8762904" y="2248362"/>
            <a:ext cx="144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2" name="正方形/長方形 91"/>
          <p:cNvSpPr/>
          <p:nvPr/>
        </p:nvSpPr>
        <p:spPr>
          <a:xfrm rot="6076103">
            <a:off x="8613776" y="3013719"/>
            <a:ext cx="144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3" name="正方形/長方形 92"/>
          <p:cNvSpPr/>
          <p:nvPr/>
        </p:nvSpPr>
        <p:spPr>
          <a:xfrm rot="6076103">
            <a:off x="8515683" y="3614509"/>
            <a:ext cx="144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4" name="正方形/長方形 93"/>
          <p:cNvSpPr/>
          <p:nvPr/>
        </p:nvSpPr>
        <p:spPr>
          <a:xfrm rot="6076103">
            <a:off x="8381406" y="4324386"/>
            <a:ext cx="144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5" name="正方形/長方形 94"/>
          <p:cNvSpPr/>
          <p:nvPr/>
        </p:nvSpPr>
        <p:spPr>
          <a:xfrm rot="7428005">
            <a:off x="8116354" y="5063845"/>
            <a:ext cx="144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6" name="正方形/長方形 95"/>
          <p:cNvSpPr/>
          <p:nvPr/>
        </p:nvSpPr>
        <p:spPr>
          <a:xfrm rot="6337065">
            <a:off x="7764361" y="5685407"/>
            <a:ext cx="144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8" name="フリーフォーム 27"/>
          <p:cNvSpPr/>
          <p:nvPr/>
        </p:nvSpPr>
        <p:spPr>
          <a:xfrm>
            <a:off x="8016564" y="1974726"/>
            <a:ext cx="298450" cy="1327150"/>
          </a:xfrm>
          <a:custGeom>
            <a:avLst/>
            <a:gdLst>
              <a:gd name="connsiteX0" fmla="*/ 0 w 298450"/>
              <a:gd name="connsiteY0" fmla="*/ 1327150 h 1327150"/>
              <a:gd name="connsiteX1" fmla="*/ 298450 w 298450"/>
              <a:gd name="connsiteY1" fmla="*/ 0 h 1327150"/>
            </a:gdLst>
            <a:ahLst/>
            <a:cxnLst>
              <a:cxn ang="0">
                <a:pos x="connsiteX0" y="connsiteY0"/>
              </a:cxn>
              <a:cxn ang="0">
                <a:pos x="connsiteX1" y="connsiteY1"/>
              </a:cxn>
            </a:cxnLst>
            <a:rect l="l" t="t" r="r" b="b"/>
            <a:pathLst>
              <a:path w="298450" h="1327150">
                <a:moveTo>
                  <a:pt x="0" y="1327150"/>
                </a:moveTo>
                <a:lnTo>
                  <a:pt x="29845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9" name="フリーフォーム 28"/>
          <p:cNvSpPr/>
          <p:nvPr/>
        </p:nvSpPr>
        <p:spPr>
          <a:xfrm>
            <a:off x="8029264" y="1993776"/>
            <a:ext cx="679450" cy="1320800"/>
          </a:xfrm>
          <a:custGeom>
            <a:avLst/>
            <a:gdLst>
              <a:gd name="connsiteX0" fmla="*/ 0 w 679450"/>
              <a:gd name="connsiteY0" fmla="*/ 1320800 h 1320800"/>
              <a:gd name="connsiteX1" fmla="*/ 209550 w 679450"/>
              <a:gd name="connsiteY1" fmla="*/ 546100 h 1320800"/>
              <a:gd name="connsiteX2" fmla="*/ 425450 w 679450"/>
              <a:gd name="connsiteY2" fmla="*/ 190500 h 1320800"/>
              <a:gd name="connsiteX3" fmla="*/ 679450 w 679450"/>
              <a:gd name="connsiteY3" fmla="*/ 0 h 1320800"/>
            </a:gdLst>
            <a:ahLst/>
            <a:cxnLst>
              <a:cxn ang="0">
                <a:pos x="connsiteX0" y="connsiteY0"/>
              </a:cxn>
              <a:cxn ang="0">
                <a:pos x="connsiteX1" y="connsiteY1"/>
              </a:cxn>
              <a:cxn ang="0">
                <a:pos x="connsiteX2" y="connsiteY2"/>
              </a:cxn>
              <a:cxn ang="0">
                <a:pos x="connsiteX3" y="connsiteY3"/>
              </a:cxn>
            </a:cxnLst>
            <a:rect l="l" t="t" r="r" b="b"/>
            <a:pathLst>
              <a:path w="679450" h="1320800">
                <a:moveTo>
                  <a:pt x="0" y="1320800"/>
                </a:moveTo>
                <a:cubicBezTo>
                  <a:pt x="69321" y="1027641"/>
                  <a:pt x="138642" y="734483"/>
                  <a:pt x="209550" y="546100"/>
                </a:cubicBezTo>
                <a:cubicBezTo>
                  <a:pt x="280458" y="357717"/>
                  <a:pt x="347133" y="281517"/>
                  <a:pt x="425450" y="190500"/>
                </a:cubicBezTo>
                <a:cubicBezTo>
                  <a:pt x="503767" y="99483"/>
                  <a:pt x="591608" y="49741"/>
                  <a:pt x="679450" y="0"/>
                </a:cubicBezTo>
              </a:path>
            </a:pathLst>
          </a:custGeom>
          <a:noFill/>
          <a:ln w="412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0" name="フリーフォーム 29"/>
          <p:cNvSpPr/>
          <p:nvPr/>
        </p:nvSpPr>
        <p:spPr>
          <a:xfrm>
            <a:off x="8467414" y="1987426"/>
            <a:ext cx="419100" cy="2317750"/>
          </a:xfrm>
          <a:custGeom>
            <a:avLst/>
            <a:gdLst>
              <a:gd name="connsiteX0" fmla="*/ 419100 w 419100"/>
              <a:gd name="connsiteY0" fmla="*/ 0 h 2317750"/>
              <a:gd name="connsiteX1" fmla="*/ 0 w 419100"/>
              <a:gd name="connsiteY1" fmla="*/ 2317750 h 2317750"/>
            </a:gdLst>
            <a:ahLst/>
            <a:cxnLst>
              <a:cxn ang="0">
                <a:pos x="connsiteX0" y="connsiteY0"/>
              </a:cxn>
              <a:cxn ang="0">
                <a:pos x="connsiteX1" y="connsiteY1"/>
              </a:cxn>
            </a:cxnLst>
            <a:rect l="l" t="t" r="r" b="b"/>
            <a:pathLst>
              <a:path w="419100" h="2317750">
                <a:moveTo>
                  <a:pt x="419100" y="0"/>
                </a:moveTo>
                <a:lnTo>
                  <a:pt x="0" y="23177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1" name="フリーフォーム 30"/>
          <p:cNvSpPr/>
          <p:nvPr/>
        </p:nvSpPr>
        <p:spPr>
          <a:xfrm>
            <a:off x="7737164" y="4444876"/>
            <a:ext cx="692150" cy="1587500"/>
          </a:xfrm>
          <a:custGeom>
            <a:avLst/>
            <a:gdLst>
              <a:gd name="connsiteX0" fmla="*/ 692150 w 692150"/>
              <a:gd name="connsiteY0" fmla="*/ 0 h 1587500"/>
              <a:gd name="connsiteX1" fmla="*/ 647700 w 692150"/>
              <a:gd name="connsiteY1" fmla="*/ 317500 h 1587500"/>
              <a:gd name="connsiteX2" fmla="*/ 495300 w 692150"/>
              <a:gd name="connsiteY2" fmla="*/ 615950 h 1587500"/>
              <a:gd name="connsiteX3" fmla="*/ 190500 w 692150"/>
              <a:gd name="connsiteY3" fmla="*/ 1060450 h 1587500"/>
              <a:gd name="connsiteX4" fmla="*/ 101600 w 692150"/>
              <a:gd name="connsiteY4" fmla="*/ 1225550 h 1587500"/>
              <a:gd name="connsiteX5" fmla="*/ 0 w 692150"/>
              <a:gd name="connsiteY5" fmla="*/ 1587500 h 158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150" h="1587500">
                <a:moveTo>
                  <a:pt x="692150" y="0"/>
                </a:moveTo>
                <a:cubicBezTo>
                  <a:pt x="686329" y="107421"/>
                  <a:pt x="680508" y="214842"/>
                  <a:pt x="647700" y="317500"/>
                </a:cubicBezTo>
                <a:cubicBezTo>
                  <a:pt x="614892" y="420158"/>
                  <a:pt x="571500" y="492125"/>
                  <a:pt x="495300" y="615950"/>
                </a:cubicBezTo>
                <a:cubicBezTo>
                  <a:pt x="419100" y="739775"/>
                  <a:pt x="256117" y="958850"/>
                  <a:pt x="190500" y="1060450"/>
                </a:cubicBezTo>
                <a:cubicBezTo>
                  <a:pt x="124883" y="1162050"/>
                  <a:pt x="133350" y="1137708"/>
                  <a:pt x="101600" y="1225550"/>
                </a:cubicBezTo>
                <a:cubicBezTo>
                  <a:pt x="69850" y="1313392"/>
                  <a:pt x="34925" y="1450446"/>
                  <a:pt x="0" y="15875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2" name="フリーフォーム 31"/>
          <p:cNvSpPr/>
          <p:nvPr/>
        </p:nvSpPr>
        <p:spPr>
          <a:xfrm>
            <a:off x="5949640" y="1896620"/>
            <a:ext cx="1694092" cy="4112895"/>
          </a:xfrm>
          <a:custGeom>
            <a:avLst/>
            <a:gdLst>
              <a:gd name="connsiteX0" fmla="*/ 0 w 1646467"/>
              <a:gd name="connsiteY0" fmla="*/ 0 h 4008120"/>
              <a:gd name="connsiteX1" fmla="*/ 1409700 w 1646467"/>
              <a:gd name="connsiteY1" fmla="*/ 2461260 h 4008120"/>
              <a:gd name="connsiteX2" fmla="*/ 1623060 w 1646467"/>
              <a:gd name="connsiteY2" fmla="*/ 2819400 h 4008120"/>
              <a:gd name="connsiteX3" fmla="*/ 1630680 w 1646467"/>
              <a:gd name="connsiteY3" fmla="*/ 3162300 h 4008120"/>
              <a:gd name="connsiteX4" fmla="*/ 1531620 w 1646467"/>
              <a:gd name="connsiteY4" fmla="*/ 3581400 h 4008120"/>
              <a:gd name="connsiteX5" fmla="*/ 1440180 w 1646467"/>
              <a:gd name="connsiteY5" fmla="*/ 4008120 h 4008120"/>
              <a:gd name="connsiteX0" fmla="*/ 0 w 1675042"/>
              <a:gd name="connsiteY0" fmla="*/ 0 h 4112895"/>
              <a:gd name="connsiteX1" fmla="*/ 1438275 w 1675042"/>
              <a:gd name="connsiteY1" fmla="*/ 2566035 h 4112895"/>
              <a:gd name="connsiteX2" fmla="*/ 1651635 w 1675042"/>
              <a:gd name="connsiteY2" fmla="*/ 2924175 h 4112895"/>
              <a:gd name="connsiteX3" fmla="*/ 1659255 w 1675042"/>
              <a:gd name="connsiteY3" fmla="*/ 3267075 h 4112895"/>
              <a:gd name="connsiteX4" fmla="*/ 1560195 w 1675042"/>
              <a:gd name="connsiteY4" fmla="*/ 3686175 h 4112895"/>
              <a:gd name="connsiteX5" fmla="*/ 1468755 w 1675042"/>
              <a:gd name="connsiteY5" fmla="*/ 4112895 h 4112895"/>
              <a:gd name="connsiteX0" fmla="*/ 0 w 1694092"/>
              <a:gd name="connsiteY0" fmla="*/ 0 h 4112895"/>
              <a:gd name="connsiteX1" fmla="*/ 1457325 w 1694092"/>
              <a:gd name="connsiteY1" fmla="*/ 2566035 h 4112895"/>
              <a:gd name="connsiteX2" fmla="*/ 1670685 w 1694092"/>
              <a:gd name="connsiteY2" fmla="*/ 2924175 h 4112895"/>
              <a:gd name="connsiteX3" fmla="*/ 1678305 w 1694092"/>
              <a:gd name="connsiteY3" fmla="*/ 3267075 h 4112895"/>
              <a:gd name="connsiteX4" fmla="*/ 1579245 w 1694092"/>
              <a:gd name="connsiteY4" fmla="*/ 3686175 h 4112895"/>
              <a:gd name="connsiteX5" fmla="*/ 1487805 w 1694092"/>
              <a:gd name="connsiteY5" fmla="*/ 4112895 h 411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4092" h="4112895">
                <a:moveTo>
                  <a:pt x="0" y="0"/>
                </a:moveTo>
                <a:cubicBezTo>
                  <a:pt x="469900" y="820420"/>
                  <a:pt x="987425" y="1745615"/>
                  <a:pt x="1457325" y="2566035"/>
                </a:cubicBezTo>
                <a:cubicBezTo>
                  <a:pt x="1727835" y="3035935"/>
                  <a:pt x="1633855" y="2807335"/>
                  <a:pt x="1670685" y="2924175"/>
                </a:cubicBezTo>
                <a:cubicBezTo>
                  <a:pt x="1707515" y="3041015"/>
                  <a:pt x="1693545" y="3140075"/>
                  <a:pt x="1678305" y="3267075"/>
                </a:cubicBezTo>
                <a:cubicBezTo>
                  <a:pt x="1663065" y="3394075"/>
                  <a:pt x="1610995" y="3545205"/>
                  <a:pt x="1579245" y="3686175"/>
                </a:cubicBezTo>
                <a:cubicBezTo>
                  <a:pt x="1547495" y="3827145"/>
                  <a:pt x="1517650" y="3970020"/>
                  <a:pt x="1487805" y="411289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3" name="フリーフォーム 32"/>
          <p:cNvSpPr/>
          <p:nvPr/>
        </p:nvSpPr>
        <p:spPr>
          <a:xfrm>
            <a:off x="7691796" y="4020696"/>
            <a:ext cx="545749" cy="1996440"/>
          </a:xfrm>
          <a:custGeom>
            <a:avLst/>
            <a:gdLst>
              <a:gd name="connsiteX0" fmla="*/ 545749 w 545749"/>
              <a:gd name="connsiteY0" fmla="*/ 1996440 h 1996440"/>
              <a:gd name="connsiteX1" fmla="*/ 454309 w 545749"/>
              <a:gd name="connsiteY1" fmla="*/ 1714500 h 1996440"/>
              <a:gd name="connsiteX2" fmla="*/ 408589 w 545749"/>
              <a:gd name="connsiteY2" fmla="*/ 1645920 h 1996440"/>
              <a:gd name="connsiteX3" fmla="*/ 355249 w 545749"/>
              <a:gd name="connsiteY3" fmla="*/ 1592580 h 1996440"/>
              <a:gd name="connsiteX4" fmla="*/ 279049 w 545749"/>
              <a:gd name="connsiteY4" fmla="*/ 1402080 h 1996440"/>
              <a:gd name="connsiteX5" fmla="*/ 96169 w 545749"/>
              <a:gd name="connsiteY5" fmla="*/ 1082040 h 1996440"/>
              <a:gd name="connsiteX6" fmla="*/ 50449 w 545749"/>
              <a:gd name="connsiteY6" fmla="*/ 982980 h 1996440"/>
              <a:gd name="connsiteX7" fmla="*/ 4729 w 545749"/>
              <a:gd name="connsiteY7" fmla="*/ 777240 h 1996440"/>
              <a:gd name="connsiteX8" fmla="*/ 172369 w 545749"/>
              <a:gd name="connsiteY8" fmla="*/ 0 h 199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749" h="1996440">
                <a:moveTo>
                  <a:pt x="545749" y="1996440"/>
                </a:moveTo>
                <a:cubicBezTo>
                  <a:pt x="511459" y="1884680"/>
                  <a:pt x="477169" y="1772920"/>
                  <a:pt x="454309" y="1714500"/>
                </a:cubicBezTo>
                <a:cubicBezTo>
                  <a:pt x="431449" y="1656080"/>
                  <a:pt x="425099" y="1666240"/>
                  <a:pt x="408589" y="1645920"/>
                </a:cubicBezTo>
                <a:cubicBezTo>
                  <a:pt x="392079" y="1625600"/>
                  <a:pt x="376839" y="1633220"/>
                  <a:pt x="355249" y="1592580"/>
                </a:cubicBezTo>
                <a:cubicBezTo>
                  <a:pt x="333659" y="1551940"/>
                  <a:pt x="322229" y="1487170"/>
                  <a:pt x="279049" y="1402080"/>
                </a:cubicBezTo>
                <a:cubicBezTo>
                  <a:pt x="235869" y="1316990"/>
                  <a:pt x="134269" y="1151890"/>
                  <a:pt x="96169" y="1082040"/>
                </a:cubicBezTo>
                <a:cubicBezTo>
                  <a:pt x="58069" y="1012190"/>
                  <a:pt x="65689" y="1033780"/>
                  <a:pt x="50449" y="982980"/>
                </a:cubicBezTo>
                <a:cubicBezTo>
                  <a:pt x="35209" y="932180"/>
                  <a:pt x="-15591" y="941070"/>
                  <a:pt x="4729" y="777240"/>
                </a:cubicBezTo>
                <a:cubicBezTo>
                  <a:pt x="25049" y="613410"/>
                  <a:pt x="98709" y="306705"/>
                  <a:pt x="172369"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4" name="フリーフォーム 33"/>
          <p:cNvSpPr/>
          <p:nvPr/>
        </p:nvSpPr>
        <p:spPr>
          <a:xfrm>
            <a:off x="6942144" y="2189686"/>
            <a:ext cx="983126" cy="3819830"/>
          </a:xfrm>
          <a:custGeom>
            <a:avLst/>
            <a:gdLst>
              <a:gd name="connsiteX0" fmla="*/ 0 w 983126"/>
              <a:gd name="connsiteY0" fmla="*/ 3819830 h 3819830"/>
              <a:gd name="connsiteX1" fmla="*/ 114300 w 983126"/>
              <a:gd name="connsiteY1" fmla="*/ 3278810 h 3819830"/>
              <a:gd name="connsiteX2" fmla="*/ 236220 w 983126"/>
              <a:gd name="connsiteY2" fmla="*/ 2920670 h 3819830"/>
              <a:gd name="connsiteX3" fmla="*/ 457200 w 983126"/>
              <a:gd name="connsiteY3" fmla="*/ 2234870 h 3819830"/>
              <a:gd name="connsiteX4" fmla="*/ 502920 w 983126"/>
              <a:gd name="connsiteY4" fmla="*/ 2097710 h 3819830"/>
              <a:gd name="connsiteX5" fmla="*/ 701040 w 983126"/>
              <a:gd name="connsiteY5" fmla="*/ 1221410 h 3819830"/>
              <a:gd name="connsiteX6" fmla="*/ 937260 w 983126"/>
              <a:gd name="connsiteY6" fmla="*/ 192710 h 3819830"/>
              <a:gd name="connsiteX7" fmla="*/ 982980 w 983126"/>
              <a:gd name="connsiteY7" fmla="*/ 2210 h 381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3126" h="3819830">
                <a:moveTo>
                  <a:pt x="0" y="3819830"/>
                </a:moveTo>
                <a:cubicBezTo>
                  <a:pt x="37465" y="3624250"/>
                  <a:pt x="74930" y="3428670"/>
                  <a:pt x="114300" y="3278810"/>
                </a:cubicBezTo>
                <a:cubicBezTo>
                  <a:pt x="153670" y="3128950"/>
                  <a:pt x="179070" y="3094660"/>
                  <a:pt x="236220" y="2920670"/>
                </a:cubicBezTo>
                <a:cubicBezTo>
                  <a:pt x="293370" y="2746680"/>
                  <a:pt x="412750" y="2372030"/>
                  <a:pt x="457200" y="2234870"/>
                </a:cubicBezTo>
                <a:cubicBezTo>
                  <a:pt x="501650" y="2097710"/>
                  <a:pt x="462280" y="2266620"/>
                  <a:pt x="502920" y="2097710"/>
                </a:cubicBezTo>
                <a:cubicBezTo>
                  <a:pt x="543560" y="1928800"/>
                  <a:pt x="628650" y="1538910"/>
                  <a:pt x="701040" y="1221410"/>
                </a:cubicBezTo>
                <a:cubicBezTo>
                  <a:pt x="773430" y="903910"/>
                  <a:pt x="890270" y="395910"/>
                  <a:pt x="937260" y="192710"/>
                </a:cubicBezTo>
                <a:cubicBezTo>
                  <a:pt x="984250" y="-10490"/>
                  <a:pt x="983615" y="-4140"/>
                  <a:pt x="982980" y="2210"/>
                </a:cubicBezTo>
              </a:path>
            </a:pathLst>
          </a:custGeom>
          <a:noFill/>
          <a:ln w="412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8" name="正方形/長方形 87"/>
          <p:cNvSpPr/>
          <p:nvPr/>
        </p:nvSpPr>
        <p:spPr>
          <a:xfrm rot="6256278">
            <a:off x="7297715" y="4059701"/>
            <a:ext cx="360000" cy="888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1" name="テキスト ボックス 100"/>
          <p:cNvSpPr txBox="1"/>
          <p:nvPr/>
        </p:nvSpPr>
        <p:spPr>
          <a:xfrm>
            <a:off x="7049417" y="3594804"/>
            <a:ext cx="828000" cy="246221"/>
          </a:xfrm>
          <a:prstGeom prst="rect">
            <a:avLst/>
          </a:prstGeom>
          <a:solidFill>
            <a:schemeClr val="bg1"/>
          </a:solidFill>
          <a:ln>
            <a:solidFill>
              <a:schemeClr val="tx1"/>
            </a:solidFill>
          </a:ln>
        </p:spPr>
        <p:txBody>
          <a:bodyPr wrap="square" rtlCol="0" anchor="ctr">
            <a:spAutoFit/>
          </a:bodyPr>
          <a:lstStyle/>
          <a:p>
            <a:pPr algn="ctr"/>
            <a:r>
              <a:rPr lang="ja-JP" altLang="en-US" sz="1000" dirty="0">
                <a:latin typeface="Meiryo UI" panose="020B0604030504040204" pitchFamily="50" charset="-128"/>
                <a:ea typeface="Meiryo UI" panose="020B0604030504040204" pitchFamily="50" charset="-128"/>
              </a:rPr>
              <a:t>西成区役所</a:t>
            </a:r>
          </a:p>
        </p:txBody>
      </p:sp>
      <p:sp>
        <p:nvSpPr>
          <p:cNvPr id="118" name="テキスト ボックス 117"/>
          <p:cNvSpPr txBox="1"/>
          <p:nvPr/>
        </p:nvSpPr>
        <p:spPr>
          <a:xfrm>
            <a:off x="6481387" y="4091970"/>
            <a:ext cx="1126053" cy="230832"/>
          </a:xfrm>
          <a:prstGeom prst="rect">
            <a:avLst/>
          </a:prstGeom>
          <a:noFill/>
          <a:ln>
            <a:noFill/>
          </a:ln>
        </p:spPr>
        <p:txBody>
          <a:bodyPr wrap="square" rtlCol="0" anchor="ctr">
            <a:spAutoFit/>
          </a:bodyPr>
          <a:lstStyle/>
          <a:p>
            <a:pPr algn="ctr"/>
            <a:r>
              <a:rPr lang="ja-JP" altLang="en-US" sz="900" b="1" dirty="0" smtClean="0">
                <a:latin typeface="Meiryo UI" panose="020B0604030504040204" pitchFamily="50" charset="-128"/>
                <a:ea typeface="Meiryo UI" panose="020B0604030504040204" pitchFamily="50" charset="-128"/>
              </a:rPr>
              <a:t>地下鉄岸里駅</a:t>
            </a:r>
            <a:endParaRPr lang="ja-JP" altLang="en-US" sz="900" b="1" dirty="0">
              <a:latin typeface="Meiryo UI" panose="020B0604030504040204" pitchFamily="50" charset="-128"/>
              <a:ea typeface="Meiryo UI" panose="020B0604030504040204" pitchFamily="50" charset="-128"/>
            </a:endParaRPr>
          </a:p>
        </p:txBody>
      </p:sp>
      <p:sp>
        <p:nvSpPr>
          <p:cNvPr id="130" name="テキスト ボックス 129"/>
          <p:cNvSpPr txBox="1"/>
          <p:nvPr/>
        </p:nvSpPr>
        <p:spPr>
          <a:xfrm>
            <a:off x="7134899" y="4900730"/>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南海岸里</a:t>
            </a:r>
            <a:r>
              <a:rPr lang="ja-JP" altLang="en-US" sz="900" b="1" dirty="0" smtClean="0">
                <a:latin typeface="Meiryo UI" panose="020B0604030504040204" pitchFamily="50" charset="-128"/>
                <a:ea typeface="Meiryo UI" panose="020B0604030504040204" pitchFamily="50" charset="-128"/>
              </a:rPr>
              <a:t>玉出駅</a:t>
            </a:r>
            <a:endParaRPr lang="ja-JP" altLang="en-US" sz="900" b="1" dirty="0">
              <a:latin typeface="Meiryo UI" panose="020B0604030504040204" pitchFamily="50" charset="-128"/>
              <a:ea typeface="Meiryo UI" panose="020B0604030504040204" pitchFamily="50" charset="-128"/>
            </a:endParaRPr>
          </a:p>
        </p:txBody>
      </p:sp>
      <p:sp>
        <p:nvSpPr>
          <p:cNvPr id="131" name="テキスト ボックス 130"/>
          <p:cNvSpPr txBox="1"/>
          <p:nvPr/>
        </p:nvSpPr>
        <p:spPr>
          <a:xfrm rot="16965439">
            <a:off x="7587183" y="3556460"/>
            <a:ext cx="1126053" cy="369332"/>
          </a:xfrm>
          <a:prstGeom prst="rect">
            <a:avLst/>
          </a:prstGeom>
          <a:noFill/>
          <a:ln>
            <a:noFill/>
          </a:ln>
        </p:spPr>
        <p:txBody>
          <a:bodyPr wrap="square" rtlCol="0" anchor="ctr">
            <a:spAutoFit/>
          </a:bodyPr>
          <a:lstStyle/>
          <a:p>
            <a:pPr algn="ctr"/>
            <a:r>
              <a:rPr lang="ja-JP" altLang="en-US" sz="900" b="1" dirty="0" smtClean="0">
                <a:latin typeface="Meiryo UI" panose="020B0604030504040204" pitchFamily="50" charset="-128"/>
                <a:ea typeface="Meiryo UI" panose="020B0604030504040204" pitchFamily="50" charset="-128"/>
              </a:rPr>
              <a:t>地下鉄天下</a:t>
            </a:r>
            <a:r>
              <a:rPr lang="ja-JP" altLang="en-US" sz="900" b="1" dirty="0">
                <a:latin typeface="Meiryo UI" panose="020B0604030504040204" pitchFamily="50" charset="-128"/>
                <a:ea typeface="Meiryo UI" panose="020B0604030504040204" pitchFamily="50" charset="-128"/>
              </a:rPr>
              <a:t>茶屋駅</a:t>
            </a:r>
            <a:endParaRPr lang="en-US" altLang="ja-JP" sz="900" b="1" dirty="0">
              <a:latin typeface="Meiryo UI" panose="020B0604030504040204" pitchFamily="50" charset="-128"/>
              <a:ea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rPr>
              <a:t>南海天下茶屋駅</a:t>
            </a:r>
          </a:p>
        </p:txBody>
      </p:sp>
      <p:sp>
        <p:nvSpPr>
          <p:cNvPr id="132" name="テキスト ボックス 131"/>
          <p:cNvSpPr txBox="1"/>
          <p:nvPr/>
        </p:nvSpPr>
        <p:spPr>
          <a:xfrm>
            <a:off x="8093982" y="5037465"/>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阪堺天神ノ森駅</a:t>
            </a:r>
          </a:p>
        </p:txBody>
      </p:sp>
      <p:sp>
        <p:nvSpPr>
          <p:cNvPr id="133" name="テキスト ボックス 132"/>
          <p:cNvSpPr txBox="1"/>
          <p:nvPr/>
        </p:nvSpPr>
        <p:spPr>
          <a:xfrm>
            <a:off x="8311510" y="4259651"/>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阪堺聖天坂駅</a:t>
            </a:r>
          </a:p>
        </p:txBody>
      </p:sp>
      <p:sp>
        <p:nvSpPr>
          <p:cNvPr id="134" name="テキスト ボックス 133"/>
          <p:cNvSpPr txBox="1"/>
          <p:nvPr/>
        </p:nvSpPr>
        <p:spPr>
          <a:xfrm>
            <a:off x="8554162" y="3552883"/>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阪堺北天下茶屋駅</a:t>
            </a:r>
          </a:p>
        </p:txBody>
      </p:sp>
      <p:sp>
        <p:nvSpPr>
          <p:cNvPr id="135" name="テキスト ボックス 134"/>
          <p:cNvSpPr txBox="1"/>
          <p:nvPr/>
        </p:nvSpPr>
        <p:spPr>
          <a:xfrm>
            <a:off x="8534140" y="2962946"/>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阪堺松田町駅</a:t>
            </a:r>
          </a:p>
        </p:txBody>
      </p:sp>
      <p:sp>
        <p:nvSpPr>
          <p:cNvPr id="136" name="テキスト ボックス 135"/>
          <p:cNvSpPr txBox="1"/>
          <p:nvPr/>
        </p:nvSpPr>
        <p:spPr>
          <a:xfrm>
            <a:off x="6849515" y="5631558"/>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阪堺東玉出駅</a:t>
            </a:r>
          </a:p>
        </p:txBody>
      </p:sp>
      <p:sp>
        <p:nvSpPr>
          <p:cNvPr id="137" name="テキスト ボックス 136"/>
          <p:cNvSpPr txBox="1"/>
          <p:nvPr/>
        </p:nvSpPr>
        <p:spPr>
          <a:xfrm>
            <a:off x="8616352" y="2191432"/>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阪堺今船駅</a:t>
            </a:r>
          </a:p>
        </p:txBody>
      </p:sp>
      <p:sp>
        <p:nvSpPr>
          <p:cNvPr id="138" name="テキスト ボックス 137"/>
          <p:cNvSpPr txBox="1"/>
          <p:nvPr/>
        </p:nvSpPr>
        <p:spPr>
          <a:xfrm>
            <a:off x="6888888" y="1939036"/>
            <a:ext cx="1126053" cy="230832"/>
          </a:xfrm>
          <a:prstGeom prst="rect">
            <a:avLst/>
          </a:prstGeom>
          <a:noFill/>
          <a:ln>
            <a:noFill/>
          </a:ln>
        </p:spPr>
        <p:txBody>
          <a:bodyPr wrap="square" rtlCol="0" anchor="ctr">
            <a:spAutoFit/>
          </a:bodyPr>
          <a:lstStyle/>
          <a:p>
            <a:pPr algn="ctr"/>
            <a:r>
              <a:rPr lang="ja-JP" altLang="en-US" sz="900" b="1" dirty="0" smtClean="0">
                <a:latin typeface="Meiryo UI" panose="020B0604030504040204" pitchFamily="50" charset="-128"/>
                <a:ea typeface="Meiryo UI" panose="020B0604030504040204" pitchFamily="50" charset="-128"/>
              </a:rPr>
              <a:t>地下鉄花園町駅</a:t>
            </a:r>
            <a:endParaRPr lang="ja-JP" altLang="en-US" sz="900" b="1" dirty="0">
              <a:latin typeface="Meiryo UI" panose="020B0604030504040204" pitchFamily="50" charset="-128"/>
              <a:ea typeface="Meiryo UI" panose="020B0604030504040204" pitchFamily="50" charset="-128"/>
            </a:endParaRPr>
          </a:p>
        </p:txBody>
      </p:sp>
      <p:sp>
        <p:nvSpPr>
          <p:cNvPr id="139" name="テキスト ボックス 138"/>
          <p:cNvSpPr txBox="1"/>
          <p:nvPr/>
        </p:nvSpPr>
        <p:spPr>
          <a:xfrm>
            <a:off x="6632948" y="3014503"/>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南海西天下茶屋駅</a:t>
            </a:r>
          </a:p>
        </p:txBody>
      </p:sp>
      <p:sp>
        <p:nvSpPr>
          <p:cNvPr id="140" name="円/楕円 139"/>
          <p:cNvSpPr/>
          <p:nvPr/>
        </p:nvSpPr>
        <p:spPr>
          <a:xfrm>
            <a:off x="8432254" y="2461082"/>
            <a:ext cx="187200" cy="187200"/>
          </a:xfrm>
          <a:prstGeom prst="ellipse">
            <a:avLst/>
          </a:prstGeom>
          <a:pattFill prst="pct10">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41" name="テキスト ボックス 140"/>
          <p:cNvSpPr txBox="1"/>
          <p:nvPr/>
        </p:nvSpPr>
        <p:spPr>
          <a:xfrm>
            <a:off x="7715062" y="2609881"/>
            <a:ext cx="1736380" cy="230832"/>
          </a:xfrm>
          <a:prstGeom prst="rect">
            <a:avLst/>
          </a:prstGeom>
          <a:noFill/>
          <a:ln>
            <a:noFill/>
          </a:ln>
        </p:spPr>
        <p:txBody>
          <a:bodyPr wrap="square" rtlCol="0" anchor="ctr">
            <a:spAutoFit/>
          </a:bodyPr>
          <a:lstStyle/>
          <a:p>
            <a:pPr algn="ctr"/>
            <a:r>
              <a:rPr lang="ja-JP" altLang="en-US" sz="900" b="1" dirty="0" smtClean="0">
                <a:latin typeface="Meiryo UI" panose="020B0604030504040204" pitchFamily="50" charset="-128"/>
                <a:ea typeface="Meiryo UI" panose="020B0604030504040204" pitchFamily="50" charset="-128"/>
              </a:rPr>
              <a:t>もと今宮小学校</a:t>
            </a:r>
            <a:endParaRPr lang="ja-JP" altLang="en-US" sz="900" b="1" dirty="0">
              <a:latin typeface="Meiryo UI" panose="020B0604030504040204" pitchFamily="50" charset="-128"/>
              <a:ea typeface="Meiryo UI" panose="020B0604030504040204" pitchFamily="50" charset="-128"/>
            </a:endParaRPr>
          </a:p>
        </p:txBody>
      </p:sp>
      <p:sp>
        <p:nvSpPr>
          <p:cNvPr id="142" name="テキスト ボックス 141"/>
          <p:cNvSpPr txBox="1"/>
          <p:nvPr/>
        </p:nvSpPr>
        <p:spPr>
          <a:xfrm>
            <a:off x="3085295" y="5820668"/>
            <a:ext cx="1072481"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円の半径は１</a:t>
            </a:r>
            <a:r>
              <a:rPr lang="en-US" altLang="ja-JP" sz="900" b="1" dirty="0">
                <a:latin typeface="Meiryo UI" panose="020B0604030504040204" pitchFamily="50" charset="-128"/>
                <a:ea typeface="Meiryo UI" panose="020B0604030504040204" pitchFamily="50" charset="-128"/>
              </a:rPr>
              <a:t>km</a:t>
            </a:r>
            <a:endParaRPr lang="ja-JP" altLang="en-US" sz="900" b="1" dirty="0">
              <a:latin typeface="Meiryo UI" panose="020B0604030504040204" pitchFamily="50" charset="-128"/>
              <a:ea typeface="Meiryo UI" panose="020B0604030504040204" pitchFamily="50" charset="-128"/>
            </a:endParaRPr>
          </a:p>
        </p:txBody>
      </p:sp>
      <p:sp>
        <p:nvSpPr>
          <p:cNvPr id="143" name="テキスト ボックス 142"/>
          <p:cNvSpPr txBox="1"/>
          <p:nvPr/>
        </p:nvSpPr>
        <p:spPr>
          <a:xfrm>
            <a:off x="7528653" y="5827798"/>
            <a:ext cx="1072481"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円の半径は１</a:t>
            </a:r>
            <a:r>
              <a:rPr lang="en-US" altLang="ja-JP" sz="900" b="1" dirty="0">
                <a:latin typeface="Meiryo UI" panose="020B0604030504040204" pitchFamily="50" charset="-128"/>
                <a:ea typeface="Meiryo UI" panose="020B0604030504040204" pitchFamily="50" charset="-128"/>
              </a:rPr>
              <a:t>km</a:t>
            </a:r>
            <a:endParaRPr lang="ja-JP" altLang="en-US" sz="900" b="1" dirty="0">
              <a:latin typeface="Meiryo UI" panose="020B0604030504040204" pitchFamily="50" charset="-128"/>
              <a:ea typeface="Meiryo UI" panose="020B0604030504040204" pitchFamily="50" charset="-128"/>
            </a:endParaRPr>
          </a:p>
        </p:txBody>
      </p:sp>
      <p:sp>
        <p:nvSpPr>
          <p:cNvPr id="35" name="フリーフォーム 34"/>
          <p:cNvSpPr/>
          <p:nvPr/>
        </p:nvSpPr>
        <p:spPr>
          <a:xfrm>
            <a:off x="3906792" y="5232276"/>
            <a:ext cx="238125" cy="795338"/>
          </a:xfrm>
          <a:custGeom>
            <a:avLst/>
            <a:gdLst>
              <a:gd name="connsiteX0" fmla="*/ 238125 w 238125"/>
              <a:gd name="connsiteY0" fmla="*/ 0 h 795338"/>
              <a:gd name="connsiteX1" fmla="*/ 0 w 238125"/>
              <a:gd name="connsiteY1" fmla="*/ 795338 h 795338"/>
            </a:gdLst>
            <a:ahLst/>
            <a:cxnLst>
              <a:cxn ang="0">
                <a:pos x="connsiteX0" y="connsiteY0"/>
              </a:cxn>
              <a:cxn ang="0">
                <a:pos x="connsiteX1" y="connsiteY1"/>
              </a:cxn>
            </a:cxnLst>
            <a:rect l="l" t="t" r="r" b="b"/>
            <a:pathLst>
              <a:path w="238125" h="795338">
                <a:moveTo>
                  <a:pt x="238125" y="0"/>
                </a:moveTo>
                <a:lnTo>
                  <a:pt x="0" y="7953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13" name="直線コネクタ 12"/>
          <p:cNvCxnSpPr>
            <a:stCxn id="33" idx="7"/>
          </p:cNvCxnSpPr>
          <p:nvPr/>
        </p:nvCxnSpPr>
        <p:spPr>
          <a:xfrm flipH="1">
            <a:off x="7625722" y="4797937"/>
            <a:ext cx="70803" cy="3363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円/楕円 96"/>
          <p:cNvSpPr/>
          <p:nvPr/>
        </p:nvSpPr>
        <p:spPr>
          <a:xfrm>
            <a:off x="7762797" y="5379509"/>
            <a:ext cx="187200" cy="187200"/>
          </a:xfrm>
          <a:prstGeom prst="ellipse">
            <a:avLst/>
          </a:prstGeom>
          <a:pattFill prst="pct10">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8" name="テキスト ボックス 97"/>
          <p:cNvSpPr txBox="1"/>
          <p:nvPr/>
        </p:nvSpPr>
        <p:spPr>
          <a:xfrm>
            <a:off x="7688261" y="5322507"/>
            <a:ext cx="1272386"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もと</a:t>
            </a:r>
            <a:r>
              <a:rPr lang="ja-JP" altLang="en-US" sz="900" b="1" dirty="0" smtClean="0">
                <a:latin typeface="Meiryo UI" panose="020B0604030504040204" pitchFamily="50" charset="-128"/>
                <a:ea typeface="Meiryo UI" panose="020B0604030504040204" pitchFamily="50" charset="-128"/>
              </a:rPr>
              <a:t>南工営所</a:t>
            </a:r>
            <a:endParaRPr lang="ja-JP" altLang="en-US" sz="900" b="1" dirty="0">
              <a:latin typeface="Meiryo UI" panose="020B0604030504040204" pitchFamily="50" charset="-128"/>
              <a:ea typeface="Meiryo UI" panose="020B0604030504040204" pitchFamily="50" charset="-128"/>
            </a:endParaRPr>
          </a:p>
        </p:txBody>
      </p:sp>
      <p:sp>
        <p:nvSpPr>
          <p:cNvPr id="102" name="正方形/長方形 12"/>
          <p:cNvSpPr>
            <a:spLocks noChangeArrowheads="1"/>
          </p:cNvSpPr>
          <p:nvPr/>
        </p:nvSpPr>
        <p:spPr bwMode="auto">
          <a:xfrm>
            <a:off x="8861425" y="-3175"/>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庁舎</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１</a:t>
            </a: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０</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
        <p:nvSpPr>
          <p:cNvPr id="103" name="円/楕円 102"/>
          <p:cNvSpPr/>
          <p:nvPr/>
        </p:nvSpPr>
        <p:spPr>
          <a:xfrm>
            <a:off x="1950061" y="3960716"/>
            <a:ext cx="187200" cy="187200"/>
          </a:xfrm>
          <a:prstGeom prst="ellipse">
            <a:avLst/>
          </a:prstGeom>
          <a:pattFill prst="pct10">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4" name="テキスト ボックス 103"/>
          <p:cNvSpPr txBox="1"/>
          <p:nvPr/>
        </p:nvSpPr>
        <p:spPr>
          <a:xfrm>
            <a:off x="1397207" y="3642797"/>
            <a:ext cx="1353452" cy="3693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中部環境事業</a:t>
            </a:r>
            <a:r>
              <a:rPr lang="ja-JP" altLang="en-US" sz="900" b="1" dirty="0" smtClean="0">
                <a:latin typeface="Meiryo UI" panose="020B0604030504040204" pitchFamily="50" charset="-128"/>
                <a:ea typeface="Meiryo UI" panose="020B0604030504040204" pitchFamily="50" charset="-128"/>
              </a:rPr>
              <a:t>センター</a:t>
            </a:r>
            <a:endParaRPr lang="en-US" altLang="ja-JP" sz="900" b="1" dirty="0" smtClean="0">
              <a:latin typeface="Meiryo UI" panose="020B0604030504040204" pitchFamily="50" charset="-128"/>
              <a:ea typeface="Meiryo UI" panose="020B0604030504040204" pitchFamily="50" charset="-128"/>
            </a:endParaRPr>
          </a:p>
          <a:p>
            <a:pPr algn="ctr"/>
            <a:r>
              <a:rPr lang="ja-JP" altLang="en-US" sz="900" b="1" dirty="0" smtClean="0">
                <a:latin typeface="Meiryo UI" panose="020B0604030504040204" pitchFamily="50" charset="-128"/>
                <a:ea typeface="Meiryo UI" panose="020B0604030504040204" pitchFamily="50" charset="-128"/>
              </a:rPr>
              <a:t>出張所</a:t>
            </a:r>
            <a:endParaRPr lang="ja-JP" altLang="en-US" sz="900" b="1" dirty="0">
              <a:latin typeface="Meiryo UI" panose="020B0604030504040204" pitchFamily="50" charset="-128"/>
              <a:ea typeface="Meiryo UI" panose="020B0604030504040204" pitchFamily="50" charset="-128"/>
            </a:endParaRPr>
          </a:p>
        </p:txBody>
      </p:sp>
      <p:sp>
        <p:nvSpPr>
          <p:cNvPr id="105" name="円/楕円 104"/>
          <p:cNvSpPr>
            <a:spLocks noChangeAspect="1" noChangeArrowheads="1"/>
          </p:cNvSpPr>
          <p:nvPr/>
        </p:nvSpPr>
        <p:spPr bwMode="auto">
          <a:xfrm>
            <a:off x="3108657" y="3981959"/>
            <a:ext cx="180000" cy="180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sp>
        <p:nvSpPr>
          <p:cNvPr id="110" name="円/楕円 109"/>
          <p:cNvSpPr>
            <a:spLocks noChangeAspect="1" noChangeArrowheads="1"/>
          </p:cNvSpPr>
          <p:nvPr/>
        </p:nvSpPr>
        <p:spPr bwMode="auto">
          <a:xfrm>
            <a:off x="7537541" y="3942477"/>
            <a:ext cx="180000" cy="180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grpSp>
        <p:nvGrpSpPr>
          <p:cNvPr id="100" name="グループ化 99"/>
          <p:cNvGrpSpPr/>
          <p:nvPr/>
        </p:nvGrpSpPr>
        <p:grpSpPr>
          <a:xfrm>
            <a:off x="8525863" y="5505040"/>
            <a:ext cx="1448477" cy="523632"/>
            <a:chOff x="5508103" y="3645023"/>
            <a:chExt cx="1158783" cy="523632"/>
          </a:xfrm>
        </p:grpSpPr>
        <p:sp>
          <p:nvSpPr>
            <p:cNvPr id="111" name="Rectangle 63"/>
            <p:cNvSpPr>
              <a:spLocks noChangeArrowheads="1"/>
            </p:cNvSpPr>
            <p:nvPr/>
          </p:nvSpPr>
          <p:spPr bwMode="auto">
            <a:xfrm>
              <a:off x="5508103" y="3645023"/>
              <a:ext cx="1008000" cy="504000"/>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dirty="0"/>
            </a:p>
          </p:txBody>
        </p:sp>
        <p:sp>
          <p:nvSpPr>
            <p:cNvPr id="113" name="Text Box 67"/>
            <p:cNvSpPr txBox="1">
              <a:spLocks noChangeArrowheads="1"/>
            </p:cNvSpPr>
            <p:nvPr/>
          </p:nvSpPr>
          <p:spPr bwMode="auto">
            <a:xfrm>
              <a:off x="5686562" y="3662821"/>
              <a:ext cx="980324" cy="505834"/>
            </a:xfrm>
            <a:prstGeom prst="rect">
              <a:avLst/>
            </a:prstGeom>
            <a:noFill/>
            <a:ln w="9525">
              <a:noFill/>
              <a:miter lim="800000"/>
              <a:headEnd/>
              <a:tailEnd/>
            </a:ln>
          </p:spPr>
          <p:txBody>
            <a:bodyPr lIns="74295" tIns="8890" rIns="74295" bIns="8890"/>
            <a:lstStyle/>
            <a:p>
              <a:pPr marL="85725" indent="-85725" algn="just">
                <a:lnSpc>
                  <a:spcPts val="100"/>
                </a:lnSpc>
                <a:spcBef>
                  <a:spcPct val="50000"/>
                </a:spcBef>
              </a:pPr>
              <a:endParaRPr lang="en-US" altLang="ja-JP" sz="9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900" dirty="0">
                  <a:solidFill>
                    <a:srgbClr val="000000"/>
                  </a:solidFill>
                  <a:latin typeface="ＭＳ ゴシック" pitchFamily="49" charset="-128"/>
                  <a:ea typeface="ＭＳ ゴシック" pitchFamily="49" charset="-128"/>
                </a:rPr>
                <a:t>特別</a:t>
              </a:r>
              <a:r>
                <a:rPr lang="ja-JP" altLang="en-US" sz="900" dirty="0" smtClean="0">
                  <a:solidFill>
                    <a:srgbClr val="000000"/>
                  </a:solidFill>
                  <a:latin typeface="ＭＳ ゴシック" pitchFamily="49" charset="-128"/>
                  <a:ea typeface="ＭＳ ゴシック" pitchFamily="49" charset="-128"/>
                </a:rPr>
                <a:t>区本</a:t>
              </a:r>
              <a:r>
                <a:rPr lang="ja-JP" altLang="en-US" sz="900" dirty="0">
                  <a:solidFill>
                    <a:srgbClr val="000000"/>
                  </a:solidFill>
                  <a:latin typeface="ＭＳ ゴシック" pitchFamily="49" charset="-128"/>
                  <a:ea typeface="ＭＳ ゴシック" pitchFamily="49" charset="-128"/>
                </a:rPr>
                <a:t>庁舎候補</a:t>
              </a:r>
              <a:endParaRPr lang="en-US" altLang="ja-JP" sz="9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endParaRPr lang="en-US" altLang="ja-JP" sz="5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900" dirty="0" smtClean="0">
                  <a:solidFill>
                    <a:srgbClr val="000000"/>
                  </a:solidFill>
                  <a:latin typeface="ＭＳ ゴシック" pitchFamily="49" charset="-128"/>
                  <a:ea typeface="ＭＳ ゴシック" pitchFamily="49" charset="-128"/>
                </a:rPr>
                <a:t>大阪市事務所</a:t>
              </a:r>
              <a:endParaRPr lang="en-US" altLang="ja-JP" sz="900" dirty="0">
                <a:solidFill>
                  <a:srgbClr val="000000"/>
                </a:solidFill>
                <a:latin typeface="ＭＳ ゴシック" pitchFamily="49" charset="-128"/>
                <a:ea typeface="ＭＳ ゴシック" pitchFamily="49" charset="-128"/>
              </a:endParaRPr>
            </a:p>
          </p:txBody>
        </p:sp>
        <p:sp>
          <p:nvSpPr>
            <p:cNvPr id="114" name="円/楕円 113"/>
            <p:cNvSpPr/>
            <p:nvPr/>
          </p:nvSpPr>
          <p:spPr>
            <a:xfrm>
              <a:off x="5567797" y="3963526"/>
              <a:ext cx="115200" cy="144000"/>
            </a:xfrm>
            <a:prstGeom prst="ellipse">
              <a:avLst/>
            </a:prstGeom>
            <a:pattFill prst="pct10">
              <a:fgClr>
                <a:schemeClr val="tx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5" name="円/楕円 114"/>
            <p:cNvSpPr/>
            <p:nvPr/>
          </p:nvSpPr>
          <p:spPr>
            <a:xfrm>
              <a:off x="5564233" y="3697612"/>
              <a:ext cx="115200" cy="144000"/>
            </a:xfrm>
            <a:prstGeom prst="ellipse">
              <a:avLst/>
            </a:prstGeom>
            <a:blipFill dpi="0" rotWithShape="1">
              <a:blip r:embed="rId5"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nvGrpSpPr>
          <p:cNvPr id="116" name="グループ化 115"/>
          <p:cNvGrpSpPr/>
          <p:nvPr/>
        </p:nvGrpSpPr>
        <p:grpSpPr>
          <a:xfrm>
            <a:off x="4108145" y="5504532"/>
            <a:ext cx="1448477" cy="523632"/>
            <a:chOff x="5508103" y="3645023"/>
            <a:chExt cx="1158783" cy="523632"/>
          </a:xfrm>
        </p:grpSpPr>
        <p:sp>
          <p:nvSpPr>
            <p:cNvPr id="119" name="Rectangle 63"/>
            <p:cNvSpPr>
              <a:spLocks noChangeArrowheads="1"/>
            </p:cNvSpPr>
            <p:nvPr/>
          </p:nvSpPr>
          <p:spPr bwMode="auto">
            <a:xfrm>
              <a:off x="5508103" y="3645023"/>
              <a:ext cx="1008000" cy="504000"/>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dirty="0"/>
            </a:p>
          </p:txBody>
        </p:sp>
        <p:sp>
          <p:nvSpPr>
            <p:cNvPr id="121" name="Text Box 67"/>
            <p:cNvSpPr txBox="1">
              <a:spLocks noChangeArrowheads="1"/>
            </p:cNvSpPr>
            <p:nvPr/>
          </p:nvSpPr>
          <p:spPr bwMode="auto">
            <a:xfrm>
              <a:off x="5686562" y="3662821"/>
              <a:ext cx="980324" cy="505834"/>
            </a:xfrm>
            <a:prstGeom prst="rect">
              <a:avLst/>
            </a:prstGeom>
            <a:noFill/>
            <a:ln w="9525">
              <a:noFill/>
              <a:miter lim="800000"/>
              <a:headEnd/>
              <a:tailEnd/>
            </a:ln>
          </p:spPr>
          <p:txBody>
            <a:bodyPr lIns="74295" tIns="8890" rIns="74295" bIns="8890"/>
            <a:lstStyle/>
            <a:p>
              <a:pPr marL="85725" indent="-85725" algn="just">
                <a:lnSpc>
                  <a:spcPts val="100"/>
                </a:lnSpc>
                <a:spcBef>
                  <a:spcPct val="50000"/>
                </a:spcBef>
              </a:pPr>
              <a:endParaRPr lang="en-US" altLang="ja-JP" sz="9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900" dirty="0">
                  <a:solidFill>
                    <a:srgbClr val="000000"/>
                  </a:solidFill>
                  <a:latin typeface="ＭＳ ゴシック" pitchFamily="49" charset="-128"/>
                  <a:ea typeface="ＭＳ ゴシック" pitchFamily="49" charset="-128"/>
                </a:rPr>
                <a:t>特別</a:t>
              </a:r>
              <a:r>
                <a:rPr lang="ja-JP" altLang="en-US" sz="900" dirty="0" smtClean="0">
                  <a:solidFill>
                    <a:srgbClr val="000000"/>
                  </a:solidFill>
                  <a:latin typeface="ＭＳ ゴシック" pitchFamily="49" charset="-128"/>
                  <a:ea typeface="ＭＳ ゴシック" pitchFamily="49" charset="-128"/>
                </a:rPr>
                <a:t>区本</a:t>
              </a:r>
              <a:r>
                <a:rPr lang="ja-JP" altLang="en-US" sz="900" dirty="0">
                  <a:solidFill>
                    <a:srgbClr val="000000"/>
                  </a:solidFill>
                  <a:latin typeface="ＭＳ ゴシック" pitchFamily="49" charset="-128"/>
                  <a:ea typeface="ＭＳ ゴシック" pitchFamily="49" charset="-128"/>
                </a:rPr>
                <a:t>庁舎候補</a:t>
              </a:r>
              <a:endParaRPr lang="en-US" altLang="ja-JP" sz="9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endParaRPr lang="en-US" altLang="ja-JP" sz="5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900" dirty="0" smtClean="0">
                  <a:solidFill>
                    <a:srgbClr val="000000"/>
                  </a:solidFill>
                  <a:latin typeface="ＭＳ ゴシック" pitchFamily="49" charset="-128"/>
                  <a:ea typeface="ＭＳ ゴシック" pitchFamily="49" charset="-128"/>
                </a:rPr>
                <a:t>大阪市事務所</a:t>
              </a:r>
              <a:endParaRPr lang="en-US" altLang="ja-JP" sz="900" dirty="0">
                <a:solidFill>
                  <a:srgbClr val="000000"/>
                </a:solidFill>
                <a:latin typeface="ＭＳ ゴシック" pitchFamily="49" charset="-128"/>
                <a:ea typeface="ＭＳ ゴシック" pitchFamily="49" charset="-128"/>
              </a:endParaRPr>
            </a:p>
          </p:txBody>
        </p:sp>
        <p:sp>
          <p:nvSpPr>
            <p:cNvPr id="122" name="円/楕円 121"/>
            <p:cNvSpPr/>
            <p:nvPr/>
          </p:nvSpPr>
          <p:spPr>
            <a:xfrm>
              <a:off x="5567797" y="3963526"/>
              <a:ext cx="115200" cy="144000"/>
            </a:xfrm>
            <a:prstGeom prst="ellipse">
              <a:avLst/>
            </a:prstGeom>
            <a:pattFill prst="pct10">
              <a:fgClr>
                <a:schemeClr val="tx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23" name="円/楕円 122"/>
            <p:cNvSpPr/>
            <p:nvPr/>
          </p:nvSpPr>
          <p:spPr>
            <a:xfrm>
              <a:off x="5564233" y="3697612"/>
              <a:ext cx="115200" cy="144000"/>
            </a:xfrm>
            <a:prstGeom prst="ellipse">
              <a:avLst/>
            </a:prstGeom>
            <a:blipFill dpi="0" rotWithShape="1">
              <a:blip r:embed="rId5"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spTree>
    <p:extLst>
      <p:ext uri="{BB962C8B-B14F-4D97-AF65-F5344CB8AC3E}">
        <p14:creationId xmlns:p14="http://schemas.microsoft.com/office/powerpoint/2010/main" val="387361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968"/>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４　特別</a:t>
            </a:r>
            <a:r>
              <a:rPr lang="ja-JP" altLang="en-US" sz="2000" b="1" dirty="0">
                <a:solidFill>
                  <a:prstClr val="black"/>
                </a:solidFill>
                <a:latin typeface="Meiryo UI" pitchFamily="50" charset="-128"/>
                <a:ea typeface="Meiryo UI" pitchFamily="50" charset="-128"/>
                <a:cs typeface="Meiryo UI" pitchFamily="50" charset="-128"/>
              </a:rPr>
              <a:t>区本庁舎の選定　＜</a:t>
            </a:r>
            <a:r>
              <a:rPr lang="ja-JP" altLang="en-US" sz="2000" b="1" dirty="0" smtClean="0">
                <a:solidFill>
                  <a:prstClr val="black"/>
                </a:solidFill>
                <a:latin typeface="Meiryo UI" pitchFamily="50" charset="-128"/>
                <a:ea typeface="Meiryo UI" pitchFamily="50" charset="-128"/>
                <a:cs typeface="Meiryo UI" pitchFamily="50" charset="-128"/>
              </a:rPr>
              <a:t>第四区</a:t>
            </a:r>
            <a:r>
              <a:rPr lang="ja-JP" altLang="en-US" sz="2000" b="1" dirty="0">
                <a:solidFill>
                  <a:prstClr val="black"/>
                </a:solidFill>
                <a:latin typeface="Meiryo UI" pitchFamily="50" charset="-128"/>
                <a:ea typeface="Meiryo UI" pitchFamily="50" charset="-128"/>
                <a:cs typeface="Meiryo UI" pitchFamily="50" charset="-128"/>
              </a:rPr>
              <a:t>＞</a:t>
            </a:r>
          </a:p>
        </p:txBody>
      </p:sp>
      <p:sp>
        <p:nvSpPr>
          <p:cNvPr id="3" name="スライド番号プレースホルダー 2"/>
          <p:cNvSpPr txBox="1">
            <a:spLocks/>
          </p:cNvSpPr>
          <p:nvPr/>
        </p:nvSpPr>
        <p:spPr>
          <a:xfrm>
            <a:off x="7413206" y="13124"/>
            <a:ext cx="2125114" cy="365125"/>
          </a:xfrm>
          <a:prstGeom prst="rect">
            <a:avLst/>
          </a:prstGeom>
        </p:spPr>
        <p:txBody>
          <a:bodyPr vert="horz" lIns="91440" tIns="45720" rIns="91440" bIns="45720" rtlCol="0" anchor="ctr"/>
          <a:lstStyle/>
          <a:p>
            <a:pPr algn="r">
              <a:defRPr/>
            </a:pPr>
            <a:endParaRPr lang="ja-JP" altLang="en-US" sz="1600" kern="0" dirty="0">
              <a:solidFill>
                <a:sysClr val="windowText" lastClr="000000"/>
              </a:solidFill>
              <a:latin typeface="HGPｺﾞｼｯｸE" pitchFamily="50" charset="-128"/>
              <a:ea typeface="HGPｺﾞｼｯｸE" pitchFamily="50" charset="-128"/>
            </a:endParaRPr>
          </a:p>
        </p:txBody>
      </p:sp>
      <p:graphicFrame>
        <p:nvGraphicFramePr>
          <p:cNvPr id="4" name="表 3"/>
          <p:cNvGraphicFramePr>
            <a:graphicFrameLocks noGrp="1"/>
          </p:cNvGraphicFramePr>
          <p:nvPr>
            <p:extLst/>
          </p:nvPr>
        </p:nvGraphicFramePr>
        <p:xfrm>
          <a:off x="233232" y="907986"/>
          <a:ext cx="9504000" cy="5004000"/>
        </p:xfrm>
        <a:graphic>
          <a:graphicData uri="http://schemas.openxmlformats.org/drawingml/2006/table">
            <a:tbl>
              <a:tblPr firstRow="1" bandRow="1">
                <a:tableStyleId>{5C22544A-7EE6-4342-B048-85BDC9FD1C3A}</a:tableStyleId>
              </a:tblPr>
              <a:tblGrid>
                <a:gridCol w="756000"/>
                <a:gridCol w="1368000"/>
                <a:gridCol w="1368000"/>
                <a:gridCol w="1368000"/>
                <a:gridCol w="1368000"/>
                <a:gridCol w="1368000"/>
                <a:gridCol w="648000"/>
                <a:gridCol w="1260000"/>
              </a:tblGrid>
              <a:tr h="36000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kern="0" baseline="0" dirty="0" smtClean="0">
                          <a:solidFill>
                            <a:sysClr val="windowText" lastClr="000000"/>
                          </a:solidFill>
                          <a:latin typeface="Meiryo UI" panose="020B0604030504040204" pitchFamily="50" charset="-128"/>
                          <a:ea typeface="Meiryo UI" panose="020B0604030504040204" pitchFamily="50" charset="-128"/>
                        </a:rPr>
                        <a:t>特別区名</a:t>
                      </a:r>
                      <a:endParaRPr kumimoji="1" lang="en-US" altLang="ja-JP" sz="1200" b="1" kern="0" baseline="0" dirty="0" smtClean="0">
                        <a:solidFill>
                          <a:sysClr val="windowText" lastClr="000000"/>
                        </a:solidFill>
                        <a:latin typeface="Meiryo UI" panose="020B0604030504040204" pitchFamily="50" charset="-128"/>
                        <a:ea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kern="0" baseline="0" dirty="0" smtClean="0">
                          <a:solidFill>
                            <a:sysClr val="windowText" lastClr="000000"/>
                          </a:solidFill>
                          <a:latin typeface="Meiryo UI" panose="020B0604030504040204" pitchFamily="50" charset="-128"/>
                          <a:ea typeface="Meiryo UI" panose="020B0604030504040204" pitchFamily="50" charset="-128"/>
                        </a:rPr>
                        <a:t>（仮称）</a:t>
                      </a:r>
                      <a:endParaRPr kumimoji="1" lang="ja-JP" altLang="en-US" sz="1400" b="0"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rowSpan="2">
                  <a:txBody>
                    <a:bodyPr/>
                    <a:lstStyle/>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現区庁舎</a:t>
                      </a:r>
                      <a:endParaRPr kumimoji="1" lang="en-US" altLang="ja-JP" sz="1200" b="1" kern="1200" dirty="0" smtClean="0">
                        <a:solidFill>
                          <a:sysClr val="windowText" lastClr="000000"/>
                        </a:solidFill>
                        <a:latin typeface="Meiryo UI" panose="020B0604030504040204" pitchFamily="50" charset="-128"/>
                        <a:ea typeface="Meiryo UI" panose="020B0604030504040204" pitchFamily="50" charset="-128"/>
                        <a:cs typeface="+mn-cs"/>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gridSpan="4">
                  <a:txBody>
                    <a:bodyPr/>
                    <a:lstStyle/>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評価項目点数</a:t>
                      </a:r>
                      <a:endParaRPr kumimoji="1" lang="ja-JP" altLang="en-US" sz="12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algn="ct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sz="1200" b="0" dirty="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algn="ctr"/>
                      <a:endParaRPr kumimoji="1" lang="ja-JP" altLang="en-US" sz="1200" b="1" dirty="0">
                        <a:solidFill>
                          <a:schemeClr val="tx1"/>
                        </a:solidFill>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ja-JP" altLang="en-US" sz="1300" b="1" dirty="0" smtClean="0">
                          <a:solidFill>
                            <a:sysClr val="windowText" lastClr="000000"/>
                          </a:solidFill>
                          <a:latin typeface="Meiryo UI" panose="020B0604030504040204" pitchFamily="50" charset="-128"/>
                          <a:ea typeface="Meiryo UI" panose="020B0604030504040204" pitchFamily="50" charset="-128"/>
                        </a:rPr>
                        <a:t>特別区</a:t>
                      </a:r>
                      <a:endParaRPr kumimoji="1" lang="en-US" altLang="ja-JP" sz="13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300" b="1" dirty="0" smtClean="0">
                          <a:solidFill>
                            <a:sysClr val="windowText" lastClr="000000"/>
                          </a:solidFill>
                          <a:latin typeface="Meiryo UI" panose="020B0604030504040204" pitchFamily="50" charset="-128"/>
                          <a:ea typeface="Meiryo UI" panose="020B0604030504040204" pitchFamily="50" charset="-128"/>
                        </a:rPr>
                        <a:t>本庁舎候補</a:t>
                      </a:r>
                      <a:endParaRPr kumimoji="1" lang="ja-JP" altLang="en-US" sz="1300" b="1" dirty="0">
                        <a:solidFill>
                          <a:sysClr val="windowText" lastClr="000000"/>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684000">
                <a:tc vMerge="1">
                  <a:txBody>
                    <a:bodyPr/>
                    <a:lstStyle/>
                    <a:p>
                      <a:pPr algn="ctr"/>
                      <a:endParaRPr kumimoji="1" lang="ja-JP" alt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①人口重心</a:t>
                      </a:r>
                      <a:endParaRPr kumimoji="1" lang="en-US" altLang="ja-JP" sz="1200" b="1" kern="1200" dirty="0" smtClean="0">
                        <a:solidFill>
                          <a:sysClr val="windowText" lastClr="000000"/>
                        </a:solidFill>
                        <a:latin typeface="Meiryo UI" panose="020B0604030504040204" pitchFamily="50" charset="-128"/>
                        <a:ea typeface="Meiryo UI" panose="020B0604030504040204" pitchFamily="50" charset="-128"/>
                        <a:cs typeface="+mn-cs"/>
                      </a:endParaRPr>
                    </a:p>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からの距離</a:t>
                      </a:r>
                      <a:endParaRPr kumimoji="1" lang="ja-JP" altLang="en-US" sz="1200" b="1" kern="1200" dirty="0">
                        <a:solidFill>
                          <a:sysClr val="windowText" lastClr="000000"/>
                        </a:solidFill>
                        <a:latin typeface="Meiryo UI" panose="020B0604030504040204" pitchFamily="50" charset="-128"/>
                        <a:ea typeface="Meiryo UI" panose="020B0604030504040204" pitchFamily="50" charset="-128"/>
                        <a:cs typeface="+mn-cs"/>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②現区役所間</a:t>
                      </a:r>
                      <a:endParaRPr kumimoji="1" lang="en-US" altLang="ja-JP" sz="1200" b="1" kern="1200" dirty="0" smtClean="0">
                        <a:solidFill>
                          <a:sysClr val="windowText" lastClr="000000"/>
                        </a:solidFill>
                        <a:latin typeface="Meiryo UI" panose="020B0604030504040204" pitchFamily="50" charset="-128"/>
                        <a:ea typeface="Meiryo UI" panose="020B0604030504040204" pitchFamily="50" charset="-128"/>
                        <a:cs typeface="+mn-cs"/>
                      </a:endParaRPr>
                    </a:p>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公共交通利用</a:t>
                      </a:r>
                      <a:endParaRPr kumimoji="1" lang="en-US" altLang="ja-JP" sz="1200" b="1" kern="1200" dirty="0" smtClean="0">
                        <a:solidFill>
                          <a:sysClr val="windowText" lastClr="000000"/>
                        </a:solidFill>
                        <a:latin typeface="Meiryo UI" panose="020B0604030504040204" pitchFamily="50" charset="-128"/>
                        <a:ea typeface="Meiryo UI" panose="020B0604030504040204" pitchFamily="50" charset="-128"/>
                        <a:cs typeface="+mn-cs"/>
                      </a:endParaRPr>
                    </a:p>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所要時間</a:t>
                      </a:r>
                      <a:endParaRPr kumimoji="1" lang="ja-JP" altLang="en-US" sz="1200" b="1" kern="1200" dirty="0">
                        <a:solidFill>
                          <a:sysClr val="windowText" lastClr="000000"/>
                        </a:solidFill>
                        <a:latin typeface="Meiryo UI" panose="020B0604030504040204" pitchFamily="50" charset="-128"/>
                        <a:ea typeface="Meiryo UI" panose="020B0604030504040204" pitchFamily="50" charset="-128"/>
                        <a:cs typeface="+mn-cs"/>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③他地域からの</a:t>
                      </a:r>
                      <a:endParaRPr kumimoji="1" lang="en-US" altLang="ja-JP" sz="1200" b="1" kern="1200" dirty="0" smtClean="0">
                        <a:solidFill>
                          <a:sysClr val="windowText" lastClr="000000"/>
                        </a:solidFill>
                        <a:latin typeface="Meiryo UI" panose="020B0604030504040204" pitchFamily="50" charset="-128"/>
                        <a:ea typeface="Meiryo UI" panose="020B0604030504040204" pitchFamily="50" charset="-128"/>
                        <a:cs typeface="+mn-cs"/>
                      </a:endParaRPr>
                    </a:p>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来訪者数</a:t>
                      </a:r>
                      <a:endParaRPr kumimoji="1" lang="ja-JP" altLang="en-US" sz="1200" b="1" kern="1200" dirty="0">
                        <a:solidFill>
                          <a:sysClr val="windowText" lastClr="000000"/>
                        </a:solidFill>
                        <a:latin typeface="Meiryo UI" panose="020B0604030504040204" pitchFamily="50" charset="-128"/>
                        <a:ea typeface="Meiryo UI" panose="020B0604030504040204" pitchFamily="50" charset="-128"/>
                        <a:cs typeface="+mn-cs"/>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合計</a:t>
                      </a:r>
                      <a:endParaRPr kumimoji="1" lang="en-US" altLang="ja-JP" sz="1200" b="1" kern="1200" dirty="0" smtClean="0">
                        <a:solidFill>
                          <a:sysClr val="windowText" lastClr="000000"/>
                        </a:solidFill>
                        <a:latin typeface="Meiryo UI" panose="020B0604030504040204" pitchFamily="50" charset="-128"/>
                        <a:ea typeface="Meiryo UI" panose="020B0604030504040204" pitchFamily="50" charset="-128"/>
                        <a:cs typeface="+mn-cs"/>
                      </a:endParaRPr>
                    </a:p>
                    <a:p>
                      <a:pPr marL="0" algn="ctr" defTabSz="914400" rtl="0" eaLnBrk="1" latinLnBrk="0" hangingPunct="1"/>
                      <a:r>
                        <a:rPr kumimoji="1" lang="ja-JP" altLang="en-US" sz="1200" b="1" kern="1200" dirty="0" smtClean="0">
                          <a:solidFill>
                            <a:sysClr val="windowText" lastClr="000000"/>
                          </a:solidFill>
                          <a:latin typeface="Meiryo UI" panose="020B0604030504040204" pitchFamily="50" charset="-128"/>
                          <a:ea typeface="Meiryo UI" panose="020B0604030504040204" pitchFamily="50" charset="-128"/>
                          <a:cs typeface="+mn-cs"/>
                        </a:rPr>
                        <a:t>点数</a:t>
                      </a:r>
                      <a:endParaRPr kumimoji="1" lang="ja-JP" altLang="en-US" sz="1200" b="1" kern="1200" dirty="0">
                        <a:solidFill>
                          <a:sysClr val="windowText" lastClr="000000"/>
                        </a:solidFill>
                        <a:latin typeface="Meiryo UI" panose="020B0604030504040204" pitchFamily="50" charset="-128"/>
                        <a:ea typeface="Meiryo UI" panose="020B0604030504040204" pitchFamily="50" charset="-128"/>
                        <a:cs typeface="+mn-cs"/>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vMerge="1">
                  <a:txBody>
                    <a:bodyPr/>
                    <a:lstStyle/>
                    <a:p>
                      <a:pPr algn="ctr"/>
                      <a:endParaRPr kumimoji="1" lang="ja-JP" altLang="en-US" sz="1200" b="1" dirty="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92000">
                <a:tc rowSpan="5">
                  <a:txBody>
                    <a:bodyPr/>
                    <a:lstStyle/>
                    <a:p>
                      <a:pPr algn="ctr"/>
                      <a:r>
                        <a:rPr kumimoji="1" lang="ja-JP" altLang="en-US" sz="1500" b="1" dirty="0" smtClean="0">
                          <a:solidFill>
                            <a:sysClr val="windowText" lastClr="000000"/>
                          </a:solidFill>
                          <a:latin typeface="Meiryo UI" panose="020B0604030504040204" pitchFamily="50" charset="-128"/>
                          <a:ea typeface="Meiryo UI" panose="020B0604030504040204" pitchFamily="50" charset="-128"/>
                        </a:rPr>
                        <a:t>第</a:t>
                      </a:r>
                      <a:endParaRPr kumimoji="1" lang="en-US" altLang="ja-JP" sz="15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500" b="1" dirty="0" smtClean="0">
                          <a:solidFill>
                            <a:sysClr val="windowText" lastClr="000000"/>
                          </a:solidFill>
                          <a:latin typeface="Meiryo UI" panose="020B0604030504040204" pitchFamily="50" charset="-128"/>
                          <a:ea typeface="Meiryo UI" panose="020B0604030504040204" pitchFamily="50" charset="-128"/>
                        </a:rPr>
                        <a:t>四</a:t>
                      </a:r>
                      <a:endParaRPr kumimoji="1" lang="en-US" altLang="ja-JP" sz="15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500" b="1" dirty="0" smtClean="0">
                          <a:solidFill>
                            <a:sysClr val="windowText" lastClr="000000"/>
                          </a:solidFill>
                          <a:latin typeface="Meiryo UI" panose="020B0604030504040204" pitchFamily="50" charset="-128"/>
                          <a:ea typeface="Meiryo UI" panose="020B0604030504040204" pitchFamily="50" charset="-128"/>
                        </a:rPr>
                        <a:t>区</a:t>
                      </a:r>
                      <a:endParaRPr kumimoji="1" lang="ja-JP" altLang="en-US" sz="1300" b="1" dirty="0">
                        <a:solidFill>
                          <a:sysClr val="windowText" lastClr="000000"/>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天王寺区役所</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54667" marR="27333" marT="29611" marB="296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3.2</a:t>
                      </a:r>
                      <a:r>
                        <a:rPr kumimoji="1" lang="ja-JP" altLang="en-US" sz="1300" b="0" dirty="0" smtClean="0">
                          <a:solidFill>
                            <a:schemeClr val="tx1"/>
                          </a:solidFill>
                          <a:latin typeface="Meiryo UI" panose="020B0604030504040204" pitchFamily="50" charset="-128"/>
                          <a:ea typeface="Meiryo UI" panose="020B0604030504040204" pitchFamily="50" charset="-128"/>
                        </a:rPr>
                        <a:t>㎞）</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3.9</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（平均</a:t>
                      </a:r>
                      <a:r>
                        <a:rPr kumimoji="1" lang="en-US" altLang="ja-JP" sz="1200" b="0" dirty="0" smtClean="0">
                          <a:solidFill>
                            <a:schemeClr val="tx1"/>
                          </a:solidFill>
                          <a:latin typeface="Meiryo UI" panose="020B0604030504040204" pitchFamily="50" charset="-128"/>
                          <a:ea typeface="Meiryo UI" panose="020B0604030504040204" pitchFamily="50" charset="-128"/>
                        </a:rPr>
                        <a:t>27.3</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5.0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134,648</a:t>
                      </a:r>
                      <a:r>
                        <a:rPr kumimoji="1" lang="ja-JP" altLang="en-US" sz="1300" b="0" dirty="0" smtClean="0">
                          <a:solidFill>
                            <a:schemeClr val="tx1"/>
                          </a:solidFill>
                          <a:latin typeface="Meiryo UI" panose="020B0604030504040204" pitchFamily="50" charset="-128"/>
                          <a:ea typeface="Meiryo UI" panose="020B0604030504040204" pitchFamily="50" charset="-128"/>
                        </a:rPr>
                        <a:t>人）</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500" b="1" dirty="0" smtClean="0">
                          <a:solidFill>
                            <a:schemeClr val="tx1"/>
                          </a:solidFill>
                          <a:latin typeface="Meiryo UI" panose="020B0604030504040204" pitchFamily="50" charset="-128"/>
                          <a:ea typeface="Meiryo UI" panose="020B0604030504040204" pitchFamily="50" charset="-128"/>
                        </a:rPr>
                        <a:t>9.9</a:t>
                      </a:r>
                      <a:r>
                        <a:rPr kumimoji="1" lang="ja-JP" altLang="en-US" sz="1500" b="1" dirty="0" smtClean="0">
                          <a:solidFill>
                            <a:schemeClr val="tx1"/>
                          </a:solidFill>
                          <a:latin typeface="Meiryo UI" panose="020B0604030504040204" pitchFamily="50" charset="-128"/>
                          <a:ea typeface="Meiryo UI" panose="020B0604030504040204" pitchFamily="50" charset="-128"/>
                        </a:rPr>
                        <a:t>点</a:t>
                      </a:r>
                      <a:endParaRPr kumimoji="1" lang="en-US" altLang="ja-JP" sz="1500" b="1"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tc rowSpan="5">
                  <a:txBody>
                    <a:bodyPr/>
                    <a:lstStyle/>
                    <a:p>
                      <a:pPr algn="ctr"/>
                      <a:r>
                        <a:rPr kumimoji="1" lang="ja-JP" altLang="en-US" sz="1400" b="1" dirty="0" smtClean="0">
                          <a:solidFill>
                            <a:sysClr val="windowText" lastClr="000000"/>
                          </a:solidFill>
                          <a:latin typeface="Meiryo UI" panose="020B0604030504040204" pitchFamily="50" charset="-128"/>
                          <a:ea typeface="Meiryo UI" panose="020B0604030504040204" pitchFamily="50" charset="-128"/>
                        </a:rPr>
                        <a:t>阿倍野区役所</a:t>
                      </a:r>
                      <a:endParaRPr kumimoji="1" lang="en-US" altLang="ja-JP" sz="1400" b="1" dirty="0" smtClean="0">
                        <a:solidFill>
                          <a:sysClr val="windowText" lastClr="000000"/>
                        </a:solidFill>
                        <a:latin typeface="Meiryo UI" panose="020B0604030504040204" pitchFamily="50" charset="-128"/>
                        <a:ea typeface="Meiryo UI" panose="020B0604030504040204" pitchFamily="50" charset="-128"/>
                      </a:endParaRPr>
                    </a:p>
                    <a:p>
                      <a:pPr algn="ctr"/>
                      <a:endParaRPr kumimoji="1" lang="en-US" altLang="ja-JP" sz="14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400" b="1" dirty="0" smtClean="0">
                          <a:solidFill>
                            <a:sysClr val="windowText" lastClr="000000"/>
                          </a:solidFill>
                          <a:latin typeface="Meiryo UI" panose="020B0604030504040204" pitchFamily="50" charset="-128"/>
                          <a:ea typeface="Meiryo UI" panose="020B0604030504040204" pitchFamily="50" charset="-128"/>
                        </a:rPr>
                        <a:t>平野区役所</a:t>
                      </a:r>
                      <a:endParaRPr kumimoji="1" lang="ja-JP" altLang="en-US" sz="1400" b="1" dirty="0">
                        <a:solidFill>
                          <a:sysClr val="windowText" lastClr="000000"/>
                        </a:solidFill>
                        <a:latin typeface="Meiryo UI" panose="020B0604030504040204" pitchFamily="50" charset="-128"/>
                        <a:ea typeface="Meiryo UI" panose="020B0604030504040204" pitchFamily="50" charset="-128"/>
                      </a:endParaRPr>
                    </a:p>
                  </a:txBody>
                  <a:tcPr marL="88701" marR="88701" marT="44351" marB="443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792000">
                <a:tc vMerge="1">
                  <a:txBody>
                    <a:bodyPr/>
                    <a:lstStyle/>
                    <a:p>
                      <a:pPr algn="ctr"/>
                      <a:endParaRPr kumimoji="1" lang="en-US" altLang="ja-JP" sz="1600" b="0" dirty="0" smtClean="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生野区役所</a:t>
                      </a:r>
                      <a:r>
                        <a:rPr kumimoji="1" lang="ja-JP" altLang="en-US" sz="1200" baseline="0" dirty="0" smtClean="0">
                          <a:latin typeface="Meiryo UI" panose="020B0604030504040204" pitchFamily="50" charset="-128"/>
                          <a:ea typeface="Meiryo UI" panose="020B0604030504040204" pitchFamily="50" charset="-128"/>
                        </a:rPr>
                        <a:t>　　　　　　　　　　　　　　　　　　　　　　　　　　　　　　　</a:t>
                      </a:r>
                      <a:endParaRPr kumimoji="1" lang="en-US" altLang="ja-JP" sz="1200" b="0" kern="1200" dirty="0" smtClean="0">
                        <a:solidFill>
                          <a:sysClr val="windowText" lastClr="000000"/>
                        </a:solidFill>
                        <a:latin typeface="Meiryo UI" panose="020B0604030504040204" pitchFamily="50" charset="-128"/>
                        <a:ea typeface="Meiryo UI" panose="020B0604030504040204" pitchFamily="50" charset="-128"/>
                        <a:cs typeface="+mn-cs"/>
                      </a:endParaRPr>
                    </a:p>
                  </a:txBody>
                  <a:tcPr marL="54667" marR="27333" marT="29611" marB="296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3.1</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2.3</a:t>
                      </a:r>
                      <a:r>
                        <a:rPr kumimoji="1" lang="ja-JP" altLang="en-US" sz="1300" b="0" dirty="0" smtClean="0">
                          <a:solidFill>
                            <a:schemeClr val="tx1"/>
                          </a:solidFill>
                          <a:latin typeface="Meiryo UI" panose="020B0604030504040204" pitchFamily="50" charset="-128"/>
                          <a:ea typeface="Meiryo UI" panose="020B0604030504040204" pitchFamily="50" charset="-128"/>
                        </a:rPr>
                        <a:t>㎞）</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（平均</a:t>
                      </a:r>
                      <a:r>
                        <a:rPr kumimoji="1" lang="en-US" altLang="ja-JP" sz="1200" b="0" dirty="0" smtClean="0">
                          <a:solidFill>
                            <a:schemeClr val="tx1"/>
                          </a:solidFill>
                          <a:latin typeface="Meiryo UI" panose="020B0604030504040204" pitchFamily="50" charset="-128"/>
                          <a:ea typeface="Meiryo UI" panose="020B0604030504040204" pitchFamily="50" charset="-128"/>
                        </a:rPr>
                        <a:t>33.0</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43,802</a:t>
                      </a:r>
                      <a:r>
                        <a:rPr kumimoji="1" lang="ja-JP" altLang="en-US" sz="1300" b="0" dirty="0" smtClean="0">
                          <a:solidFill>
                            <a:schemeClr val="tx1"/>
                          </a:solidFill>
                          <a:latin typeface="Meiryo UI" panose="020B0604030504040204" pitchFamily="50" charset="-128"/>
                          <a:ea typeface="Meiryo UI" panose="020B0604030504040204" pitchFamily="50" charset="-128"/>
                        </a:rPr>
                        <a:t>人）</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500" b="1" dirty="0" smtClean="0">
                          <a:solidFill>
                            <a:schemeClr val="tx1"/>
                          </a:solidFill>
                          <a:latin typeface="Meiryo UI" panose="020B0604030504040204" pitchFamily="50" charset="-128"/>
                          <a:ea typeface="Meiryo UI" panose="020B0604030504040204" pitchFamily="50" charset="-128"/>
                        </a:rPr>
                        <a:t>5.1</a:t>
                      </a:r>
                      <a:r>
                        <a:rPr kumimoji="1" lang="ja-JP" altLang="en-US" sz="1500" b="1" dirty="0" smtClean="0">
                          <a:solidFill>
                            <a:schemeClr val="tx1"/>
                          </a:solidFill>
                          <a:latin typeface="Meiryo UI" panose="020B0604030504040204" pitchFamily="50" charset="-128"/>
                          <a:ea typeface="Meiryo UI" panose="020B0604030504040204" pitchFamily="50" charset="-128"/>
                        </a:rPr>
                        <a:t>点</a:t>
                      </a:r>
                      <a:endParaRPr kumimoji="1" lang="en-US" altLang="ja-JP" sz="1500" b="1"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en-US" altLang="ja-JP" sz="1200" b="0" dirty="0" smtClean="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sz="1200" b="0" dirty="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92000">
                <a:tc vMerge="1">
                  <a:txBody>
                    <a:bodyPr/>
                    <a:lstStyle/>
                    <a:p>
                      <a:pPr algn="ctr"/>
                      <a:endParaRPr kumimoji="1" lang="ja-JP" altLang="en-US" sz="1200" b="1" dirty="0">
                        <a:solidFill>
                          <a:sysClr val="windowText" lastClr="000000"/>
                        </a:solidFill>
                      </a:endParaRPr>
                    </a:p>
                  </a:txBody>
                  <a:tcPr marL="57115" marR="57115" marT="28557" marB="28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阿倍野区役所　　　　　</a:t>
                      </a:r>
                      <a:r>
                        <a:rPr kumimoji="1" lang="ja-JP" altLang="en-US" sz="1200" baseline="0" dirty="0" smtClean="0">
                          <a:latin typeface="Meiryo UI" panose="020B0604030504040204" pitchFamily="50" charset="-128"/>
                          <a:ea typeface="Meiryo UI" panose="020B0604030504040204" pitchFamily="50" charset="-128"/>
                        </a:rPr>
                        <a:t>  </a:t>
                      </a:r>
                      <a:endParaRPr kumimoji="1" lang="ja-JP" altLang="en-US" sz="1200" dirty="0" smtClean="0">
                        <a:latin typeface="Meiryo UI" panose="020B0604030504040204" pitchFamily="50" charset="-128"/>
                        <a:ea typeface="Meiryo UI" panose="020B0604030504040204" pitchFamily="50" charset="-128"/>
                      </a:endParaRPr>
                    </a:p>
                  </a:txBody>
                  <a:tcPr marL="54667" marR="27333" marT="29611" marB="29611"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4.1</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1.9</a:t>
                      </a:r>
                      <a:r>
                        <a:rPr kumimoji="1" lang="ja-JP" altLang="en-US" sz="1300" b="0" dirty="0" smtClean="0">
                          <a:solidFill>
                            <a:schemeClr val="tx1"/>
                          </a:solidFill>
                          <a:latin typeface="Meiryo UI" panose="020B0604030504040204" pitchFamily="50" charset="-128"/>
                          <a:ea typeface="Meiryo UI" panose="020B0604030504040204" pitchFamily="50" charset="-128"/>
                        </a:rPr>
                        <a:t>㎞）</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4.3</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（平均</a:t>
                      </a:r>
                      <a:r>
                        <a:rPr kumimoji="1" lang="en-US" altLang="ja-JP" sz="1200" b="0" dirty="0" smtClean="0">
                          <a:solidFill>
                            <a:schemeClr val="tx1"/>
                          </a:solidFill>
                          <a:latin typeface="Meiryo UI" panose="020B0604030504040204" pitchFamily="50" charset="-128"/>
                          <a:ea typeface="Meiryo UI" panose="020B0604030504040204" pitchFamily="50" charset="-128"/>
                        </a:rPr>
                        <a:t>26.5</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3.3</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95,113</a:t>
                      </a:r>
                      <a:r>
                        <a:rPr kumimoji="1" lang="ja-JP" altLang="en-US" sz="1300" b="0" dirty="0" smtClean="0">
                          <a:solidFill>
                            <a:schemeClr val="tx1"/>
                          </a:solidFill>
                          <a:latin typeface="Meiryo UI" panose="020B0604030504040204" pitchFamily="50" charset="-128"/>
                          <a:ea typeface="Meiryo UI" panose="020B0604030504040204" pitchFamily="50" charset="-128"/>
                        </a:rPr>
                        <a:t>人）</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500" b="1" dirty="0" smtClean="0">
                          <a:solidFill>
                            <a:schemeClr val="tx1"/>
                          </a:solidFill>
                          <a:latin typeface="Meiryo UI" panose="020B0604030504040204" pitchFamily="50" charset="-128"/>
                          <a:ea typeface="Meiryo UI" panose="020B0604030504040204" pitchFamily="50" charset="-128"/>
                        </a:rPr>
                        <a:t>11.7</a:t>
                      </a:r>
                      <a:r>
                        <a:rPr kumimoji="1" lang="ja-JP" altLang="en-US" sz="1500" b="1" dirty="0" smtClean="0">
                          <a:solidFill>
                            <a:schemeClr val="tx1"/>
                          </a:solidFill>
                          <a:latin typeface="Meiryo UI" panose="020B0604030504040204" pitchFamily="50" charset="-128"/>
                          <a:ea typeface="Meiryo UI" panose="020B0604030504040204" pitchFamily="50" charset="-128"/>
                        </a:rPr>
                        <a:t>点</a:t>
                      </a:r>
                      <a:endParaRPr kumimoji="1" lang="en-US" altLang="ja-JP" sz="1500" b="1"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vMerge="1">
                  <a:txBody>
                    <a:bodyPr/>
                    <a:lstStyle/>
                    <a:p>
                      <a:pPr algn="ctr"/>
                      <a:endParaRPr kumimoji="1" lang="en-US" altLang="ja-JP" sz="1200" b="0" dirty="0" smtClean="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sz="1200" b="1" dirty="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792000">
                <a:tc vMerge="1">
                  <a:txBody>
                    <a:bodyPr/>
                    <a:lstStyle/>
                    <a:p>
                      <a:pPr algn="ctr"/>
                      <a:endParaRPr kumimoji="1" lang="ja-JP" altLang="en-US" sz="1200" b="1" dirty="0">
                        <a:solidFill>
                          <a:sysClr val="windowText" lastClr="000000"/>
                        </a:solidFill>
                      </a:endParaRPr>
                    </a:p>
                  </a:txBody>
                  <a:tcPr marL="57115" marR="57115" marT="28557" marB="28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東住吉区役所</a:t>
                      </a:r>
                    </a:p>
                  </a:txBody>
                  <a:tcPr marL="54667" marR="27333" marT="29611" marB="296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4.8</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1.6</a:t>
                      </a:r>
                      <a:r>
                        <a:rPr kumimoji="1" lang="ja-JP" altLang="en-US" sz="1300" b="0" dirty="0" smtClean="0">
                          <a:solidFill>
                            <a:schemeClr val="tx1"/>
                          </a:solidFill>
                          <a:latin typeface="Meiryo UI" panose="020B0604030504040204" pitchFamily="50" charset="-128"/>
                          <a:ea typeface="Meiryo UI" panose="020B0604030504040204" pitchFamily="50" charset="-128"/>
                        </a:rPr>
                        <a:t>㎞）</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3.3</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（平均</a:t>
                      </a:r>
                      <a:r>
                        <a:rPr kumimoji="1" lang="en-US" altLang="ja-JP" sz="1200" b="0" dirty="0" smtClean="0">
                          <a:solidFill>
                            <a:schemeClr val="tx1"/>
                          </a:solidFill>
                          <a:latin typeface="Meiryo UI" panose="020B0604030504040204" pitchFamily="50" charset="-128"/>
                          <a:ea typeface="Meiryo UI" panose="020B0604030504040204" pitchFamily="50" charset="-128"/>
                        </a:rPr>
                        <a:t>28.5</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1.2</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48,707</a:t>
                      </a:r>
                      <a:r>
                        <a:rPr kumimoji="1" lang="ja-JP" altLang="en-US" sz="1300" b="0" dirty="0" smtClean="0">
                          <a:solidFill>
                            <a:schemeClr val="tx1"/>
                          </a:solidFill>
                          <a:latin typeface="Meiryo UI" panose="020B0604030504040204" pitchFamily="50" charset="-128"/>
                          <a:ea typeface="Meiryo UI" panose="020B0604030504040204" pitchFamily="50" charset="-128"/>
                        </a:rPr>
                        <a:t>人）</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500" b="1" dirty="0" smtClean="0">
                          <a:solidFill>
                            <a:schemeClr val="tx1"/>
                          </a:solidFill>
                          <a:latin typeface="Meiryo UI" panose="020B0604030504040204" pitchFamily="50" charset="-128"/>
                          <a:ea typeface="Meiryo UI" panose="020B0604030504040204" pitchFamily="50" charset="-128"/>
                        </a:rPr>
                        <a:t>9.3</a:t>
                      </a:r>
                      <a:r>
                        <a:rPr kumimoji="1" lang="ja-JP" altLang="en-US" sz="1500" b="1" dirty="0" smtClean="0">
                          <a:solidFill>
                            <a:schemeClr val="tx1"/>
                          </a:solidFill>
                          <a:latin typeface="Meiryo UI" panose="020B0604030504040204" pitchFamily="50" charset="-128"/>
                          <a:ea typeface="Meiryo UI" panose="020B0604030504040204" pitchFamily="50" charset="-128"/>
                        </a:rPr>
                        <a:t>点</a:t>
                      </a:r>
                      <a:endParaRPr kumimoji="1" lang="en-US" altLang="ja-JP" sz="1500" b="1"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en-US" altLang="ja-JP" sz="1200" b="0" dirty="0" smtClean="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400" b="1" dirty="0">
                        <a:solidFill>
                          <a:sysClr val="windowText" lastClr="000000"/>
                        </a:solidFill>
                        <a:latin typeface="ＭＳ Ｐゴシック" pitchFamily="50" charset="-128"/>
                        <a:ea typeface="ＭＳ Ｐゴシック"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792000">
                <a:tc vMerge="1">
                  <a:txBody>
                    <a:bodyPr/>
                    <a:lstStyle/>
                    <a:p>
                      <a:pPr algn="ctr"/>
                      <a:endParaRPr kumimoji="1" lang="ja-JP" alt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平野区役所</a:t>
                      </a:r>
                      <a:endParaRPr kumimoji="1" lang="en-US" altLang="ja-JP" sz="1200" dirty="0" smtClean="0">
                        <a:latin typeface="Meiryo UI" panose="020B0604030504040204" pitchFamily="50" charset="-128"/>
                        <a:ea typeface="Meiryo UI" panose="020B0604030504040204" pitchFamily="50" charset="-128"/>
                      </a:endParaRPr>
                    </a:p>
                  </a:txBody>
                  <a:tcPr marL="54667" marR="27333" marT="29611" marB="29611"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5.0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1.5</a:t>
                      </a:r>
                      <a:r>
                        <a:rPr kumimoji="1" lang="ja-JP" altLang="en-US" sz="1300" b="0" dirty="0" smtClean="0">
                          <a:solidFill>
                            <a:schemeClr val="tx1"/>
                          </a:solidFill>
                          <a:latin typeface="Meiryo UI" panose="020B0604030504040204" pitchFamily="50" charset="-128"/>
                          <a:ea typeface="Meiryo UI" panose="020B0604030504040204" pitchFamily="50" charset="-128"/>
                        </a:rPr>
                        <a:t>㎞）</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5.0</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（平均</a:t>
                      </a:r>
                      <a:r>
                        <a:rPr kumimoji="1" lang="en-US" altLang="ja-JP" sz="1200" b="0" dirty="0" smtClean="0">
                          <a:solidFill>
                            <a:schemeClr val="tx1"/>
                          </a:solidFill>
                          <a:latin typeface="Meiryo UI" panose="020B0604030504040204" pitchFamily="50" charset="-128"/>
                          <a:ea typeface="Meiryo UI" panose="020B0604030504040204" pitchFamily="50" charset="-128"/>
                        </a:rPr>
                        <a:t>25.2</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1.7</a:t>
                      </a:r>
                      <a:r>
                        <a:rPr kumimoji="1" lang="ja-JP" altLang="en-US" sz="1300" b="0" dirty="0" smtClean="0">
                          <a:solidFill>
                            <a:schemeClr val="tx1"/>
                          </a:solidFill>
                          <a:latin typeface="Meiryo UI" panose="020B0604030504040204" pitchFamily="50" charset="-128"/>
                          <a:ea typeface="Meiryo UI" panose="020B0604030504040204" pitchFamily="50" charset="-128"/>
                        </a:rPr>
                        <a:t>点</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59,157</a:t>
                      </a:r>
                      <a:r>
                        <a:rPr kumimoji="1" lang="ja-JP" altLang="en-US" sz="1300" b="0" dirty="0" smtClean="0">
                          <a:solidFill>
                            <a:schemeClr val="tx1"/>
                          </a:solidFill>
                          <a:latin typeface="Meiryo UI" panose="020B0604030504040204" pitchFamily="50" charset="-128"/>
                          <a:ea typeface="Meiryo UI" panose="020B0604030504040204" pitchFamily="50" charset="-128"/>
                        </a:rPr>
                        <a:t>人）</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en-US" altLang="ja-JP" sz="1500" b="1" dirty="0" smtClean="0">
                          <a:solidFill>
                            <a:schemeClr val="tx1"/>
                          </a:solidFill>
                          <a:latin typeface="Meiryo UI" panose="020B0604030504040204" pitchFamily="50" charset="-128"/>
                          <a:ea typeface="Meiryo UI" panose="020B0604030504040204" pitchFamily="50" charset="-128"/>
                        </a:rPr>
                        <a:t>11.7</a:t>
                      </a:r>
                      <a:r>
                        <a:rPr kumimoji="1" lang="ja-JP" altLang="en-US" sz="1500" b="1" dirty="0" smtClean="0">
                          <a:solidFill>
                            <a:schemeClr val="tx1"/>
                          </a:solidFill>
                          <a:latin typeface="Meiryo UI" panose="020B0604030504040204" pitchFamily="50" charset="-128"/>
                          <a:ea typeface="Meiryo UI" panose="020B0604030504040204" pitchFamily="50" charset="-128"/>
                        </a:rPr>
                        <a:t>点</a:t>
                      </a:r>
                      <a:endParaRPr kumimoji="1" lang="en-US" altLang="ja-JP" sz="1500" b="1" dirty="0" smtClean="0">
                        <a:solidFill>
                          <a:schemeClr val="tx1"/>
                        </a:solidFill>
                        <a:latin typeface="Meiryo UI" panose="020B0604030504040204" pitchFamily="50" charset="-128"/>
                        <a:ea typeface="Meiryo UI" panose="020B0604030504040204" pitchFamily="50" charset="-128"/>
                      </a:endParaRPr>
                    </a:p>
                  </a:txBody>
                  <a:tcPr marL="55404" marR="55404" marT="27702" marB="27702"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vMerge="1">
                  <a:txBody>
                    <a:bodyPr/>
                    <a:lstStyle/>
                    <a:p>
                      <a:pPr algn="ctr"/>
                      <a:endParaRPr kumimoji="1" lang="en-US" altLang="ja-JP" sz="1200" b="0" dirty="0" smtClean="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sz="1200" b="0" dirty="0">
                        <a:solidFill>
                          <a:sysClr val="windowText" lastClr="000000"/>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bl>
          </a:graphicData>
        </a:graphic>
      </p:graphicFrame>
      <p:sp>
        <p:nvSpPr>
          <p:cNvPr id="7" name="テキスト ボックス 6"/>
          <p:cNvSpPr txBox="1"/>
          <p:nvPr/>
        </p:nvSpPr>
        <p:spPr>
          <a:xfrm>
            <a:off x="-159568" y="476673"/>
            <a:ext cx="6369465" cy="384721"/>
          </a:xfrm>
          <a:prstGeom prst="rect">
            <a:avLst/>
          </a:prstGeom>
          <a:noFill/>
        </p:spPr>
        <p:txBody>
          <a:bodyPr wrap="square" rtlCol="0">
            <a:spAutoFit/>
          </a:bodyPr>
          <a:lstStyle/>
          <a:p>
            <a:r>
              <a:rPr lang="ja-JP" altLang="en-US" sz="1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◆選定評価表</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233232" y="6235299"/>
            <a:ext cx="9503999" cy="338554"/>
          </a:xfrm>
          <a:prstGeom prst="rect">
            <a:avLst/>
          </a:prstGeom>
          <a:noFill/>
        </p:spPr>
        <p:txBody>
          <a:bodyPr wrap="square" rtlCol="0">
            <a:spAutoFit/>
          </a:bodyPr>
          <a:lstStyle/>
          <a:p>
            <a:pPr algn="ctr"/>
            <a:r>
              <a:rPr lang="ja-JP" altLang="en-US" sz="1600" b="1" dirty="0">
                <a:latin typeface="Meiryo UI" panose="020B0604030504040204" pitchFamily="50" charset="-128"/>
                <a:ea typeface="Meiryo UI" panose="020B0604030504040204" pitchFamily="50" charset="-128"/>
              </a:rPr>
              <a:t>上位２つ</a:t>
            </a:r>
            <a:r>
              <a:rPr lang="ja-JP" altLang="en-US" sz="1600" b="1" dirty="0" smtClean="0">
                <a:latin typeface="Meiryo UI" panose="020B0604030504040204" pitchFamily="50" charset="-128"/>
                <a:ea typeface="Meiryo UI" panose="020B0604030504040204" pitchFamily="50" charset="-128"/>
              </a:rPr>
              <a:t>の特別区本庁舎候補（</a:t>
            </a:r>
            <a:r>
              <a:rPr lang="ja-JP" altLang="en-US" sz="1600" b="1" dirty="0">
                <a:latin typeface="Meiryo UI" panose="020B0604030504040204" pitchFamily="50" charset="-128"/>
                <a:ea typeface="Meiryo UI" panose="020B0604030504040204" pitchFamily="50" charset="-128"/>
              </a:rPr>
              <a:t>阿倍野区役所・平野区役所）から、庁舎の周辺状況</a:t>
            </a:r>
            <a:r>
              <a:rPr lang="ja-JP" altLang="en-US" sz="1600" b="1" dirty="0" smtClean="0">
                <a:latin typeface="Meiryo UI" panose="020B0604030504040204" pitchFamily="50" charset="-128"/>
                <a:ea typeface="Meiryo UI" panose="020B0604030504040204" pitchFamily="50" charset="-128"/>
              </a:rPr>
              <a:t>を</a:t>
            </a:r>
            <a:r>
              <a:rPr lang="ja-JP" altLang="en-US" sz="1600" b="1" dirty="0">
                <a:latin typeface="Meiryo UI" panose="020B0604030504040204" pitchFamily="50" charset="-128"/>
                <a:ea typeface="Meiryo UI" panose="020B0604030504040204" pitchFamily="50" charset="-128"/>
              </a:rPr>
              <a:t>加味</a:t>
            </a:r>
            <a:r>
              <a:rPr lang="ja-JP" altLang="en-US" sz="1600" b="1" dirty="0" smtClean="0">
                <a:latin typeface="Meiryo UI" panose="020B0604030504040204" pitchFamily="50" charset="-128"/>
                <a:ea typeface="Meiryo UI" panose="020B0604030504040204" pitchFamily="50" charset="-128"/>
              </a:rPr>
              <a:t>し</a:t>
            </a:r>
            <a:r>
              <a:rPr lang="ja-JP" altLang="en-US" sz="1600" b="1" dirty="0">
                <a:latin typeface="Meiryo UI" panose="020B0604030504040204" pitchFamily="50" charset="-128"/>
                <a:ea typeface="Meiryo UI" panose="020B0604030504040204" pitchFamily="50" charset="-128"/>
              </a:rPr>
              <a:t>、本庁舎を選定</a:t>
            </a:r>
          </a:p>
        </p:txBody>
      </p:sp>
      <p:sp>
        <p:nvSpPr>
          <p:cNvPr id="10" name="二等辺三角形 9"/>
          <p:cNvSpPr/>
          <p:nvPr/>
        </p:nvSpPr>
        <p:spPr>
          <a:xfrm rot="5400000">
            <a:off x="6915376" y="3735192"/>
            <a:ext cx="2520000" cy="324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3" name="正方形/長方形 12"/>
          <p:cNvSpPr>
            <a:spLocks noChangeArrowheads="1"/>
          </p:cNvSpPr>
          <p:nvPr/>
        </p:nvSpPr>
        <p:spPr bwMode="auto">
          <a:xfrm>
            <a:off x="8861425" y="6604000"/>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庁舎</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１１</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282020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5775" y="1094705"/>
            <a:ext cx="5190185" cy="5718220"/>
          </a:xfrm>
          <a:prstGeom prst="rect">
            <a:avLst/>
          </a:prstGeom>
        </p:spPr>
      </p:pic>
      <p:sp>
        <p:nvSpPr>
          <p:cNvPr id="67" name="正方形/長方形 66"/>
          <p:cNvSpPr/>
          <p:nvPr/>
        </p:nvSpPr>
        <p:spPr>
          <a:xfrm>
            <a:off x="0" y="968"/>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４　特別</a:t>
            </a:r>
            <a:r>
              <a:rPr lang="ja-JP" altLang="en-US" sz="2000" b="1" dirty="0">
                <a:solidFill>
                  <a:prstClr val="black"/>
                </a:solidFill>
                <a:latin typeface="Meiryo UI" pitchFamily="50" charset="-128"/>
                <a:ea typeface="Meiryo UI" pitchFamily="50" charset="-128"/>
                <a:cs typeface="Meiryo UI" pitchFamily="50" charset="-128"/>
              </a:rPr>
              <a:t>区本庁舎の選定　＜</a:t>
            </a:r>
            <a:r>
              <a:rPr lang="ja-JP" altLang="en-US" sz="2000" b="1" dirty="0" smtClean="0">
                <a:solidFill>
                  <a:prstClr val="black"/>
                </a:solidFill>
                <a:latin typeface="Meiryo UI" pitchFamily="50" charset="-128"/>
                <a:ea typeface="Meiryo UI" pitchFamily="50" charset="-128"/>
                <a:cs typeface="Meiryo UI" pitchFamily="50" charset="-128"/>
              </a:rPr>
              <a:t>第四区</a:t>
            </a:r>
            <a:r>
              <a:rPr lang="ja-JP" altLang="en-US" sz="2000" b="1" dirty="0">
                <a:solidFill>
                  <a:prstClr val="black"/>
                </a:solidFill>
                <a:latin typeface="Meiryo UI" pitchFamily="50" charset="-128"/>
                <a:ea typeface="Meiryo UI" pitchFamily="50" charset="-128"/>
                <a:cs typeface="Meiryo UI" pitchFamily="50" charset="-128"/>
              </a:rPr>
              <a:t>＞</a:t>
            </a:r>
          </a:p>
        </p:txBody>
      </p:sp>
      <p:grpSp>
        <p:nvGrpSpPr>
          <p:cNvPr id="208" name="グループ化 88"/>
          <p:cNvGrpSpPr>
            <a:grpSpLocks/>
          </p:cNvGrpSpPr>
          <p:nvPr/>
        </p:nvGrpSpPr>
        <p:grpSpPr bwMode="auto">
          <a:xfrm>
            <a:off x="2601820" y="1099609"/>
            <a:ext cx="4776112" cy="5390305"/>
            <a:chOff x="1835150" y="333375"/>
            <a:chExt cx="5156200" cy="5819272"/>
          </a:xfrm>
        </p:grpSpPr>
        <p:grpSp>
          <p:nvGrpSpPr>
            <p:cNvPr id="226" name="グループ化 87"/>
            <p:cNvGrpSpPr>
              <a:grpSpLocks/>
            </p:cNvGrpSpPr>
            <p:nvPr/>
          </p:nvGrpSpPr>
          <p:grpSpPr bwMode="auto">
            <a:xfrm>
              <a:off x="1835150" y="333375"/>
              <a:ext cx="5156200" cy="5819272"/>
              <a:chOff x="1835150" y="333375"/>
              <a:chExt cx="5156200" cy="5819272"/>
            </a:xfrm>
          </p:grpSpPr>
          <p:grpSp>
            <p:nvGrpSpPr>
              <p:cNvPr id="228" name="グループ化 86"/>
              <p:cNvGrpSpPr>
                <a:grpSpLocks/>
              </p:cNvGrpSpPr>
              <p:nvPr/>
            </p:nvGrpSpPr>
            <p:grpSpPr bwMode="auto">
              <a:xfrm>
                <a:off x="1835150" y="333375"/>
                <a:ext cx="5156200" cy="5819272"/>
                <a:chOff x="1835150" y="333375"/>
                <a:chExt cx="5156200" cy="5819272"/>
              </a:xfrm>
            </p:grpSpPr>
            <p:grpSp>
              <p:nvGrpSpPr>
                <p:cNvPr id="230" name="グループ化 85"/>
                <p:cNvGrpSpPr>
                  <a:grpSpLocks/>
                </p:cNvGrpSpPr>
                <p:nvPr/>
              </p:nvGrpSpPr>
              <p:grpSpPr bwMode="auto">
                <a:xfrm>
                  <a:off x="1835150" y="333375"/>
                  <a:ext cx="5156200" cy="5819272"/>
                  <a:chOff x="1835150" y="333375"/>
                  <a:chExt cx="5156200" cy="5819272"/>
                </a:xfrm>
              </p:grpSpPr>
              <p:grpSp>
                <p:nvGrpSpPr>
                  <p:cNvPr id="233" name="グループ化 84"/>
                  <p:cNvGrpSpPr>
                    <a:grpSpLocks/>
                  </p:cNvGrpSpPr>
                  <p:nvPr/>
                </p:nvGrpSpPr>
                <p:grpSpPr bwMode="auto">
                  <a:xfrm>
                    <a:off x="1835150" y="333375"/>
                    <a:ext cx="5156200" cy="5819272"/>
                    <a:chOff x="1835150" y="333375"/>
                    <a:chExt cx="5156200" cy="5819272"/>
                  </a:xfrm>
                </p:grpSpPr>
                <p:grpSp>
                  <p:nvGrpSpPr>
                    <p:cNvPr id="236" name="グループ化 83"/>
                    <p:cNvGrpSpPr>
                      <a:grpSpLocks/>
                    </p:cNvGrpSpPr>
                    <p:nvPr/>
                  </p:nvGrpSpPr>
                  <p:grpSpPr bwMode="auto">
                    <a:xfrm>
                      <a:off x="1835150" y="333375"/>
                      <a:ext cx="4959314" cy="5819272"/>
                      <a:chOff x="1835150" y="333375"/>
                      <a:chExt cx="4959314" cy="5819272"/>
                    </a:xfrm>
                  </p:grpSpPr>
                  <p:sp>
                    <p:nvSpPr>
                      <p:cNvPr id="239" name="正方形/長方形 238"/>
                      <p:cNvSpPr/>
                      <p:nvPr/>
                    </p:nvSpPr>
                    <p:spPr>
                      <a:xfrm>
                        <a:off x="3714750" y="2093455"/>
                        <a:ext cx="973138" cy="2159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rPr>
                          <a:t>生野区役所</a:t>
                        </a:r>
                      </a:p>
                    </p:txBody>
                  </p:sp>
                  <p:sp>
                    <p:nvSpPr>
                      <p:cNvPr id="240" name="円/楕円 239"/>
                      <p:cNvSpPr/>
                      <p:nvPr/>
                    </p:nvSpPr>
                    <p:spPr>
                      <a:xfrm>
                        <a:off x="3132959" y="1554158"/>
                        <a:ext cx="194325" cy="19432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241" name="正方形/長方形 240"/>
                      <p:cNvSpPr/>
                      <p:nvPr/>
                    </p:nvSpPr>
                    <p:spPr>
                      <a:xfrm>
                        <a:off x="3046396" y="1315577"/>
                        <a:ext cx="1074513" cy="2159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rPr>
                          <a:t>天王寺区役所</a:t>
                        </a:r>
                      </a:p>
                    </p:txBody>
                  </p:sp>
                  <p:sp>
                    <p:nvSpPr>
                      <p:cNvPr id="243" name="円/楕円 242"/>
                      <p:cNvSpPr/>
                      <p:nvPr/>
                    </p:nvSpPr>
                    <p:spPr>
                      <a:xfrm>
                        <a:off x="4664813" y="4192657"/>
                        <a:ext cx="194325" cy="194325"/>
                      </a:xfrm>
                      <a:prstGeom prst="ellipse">
                        <a:avLst/>
                      </a:prstGeom>
                      <a:pattFill prst="dkUpDiag">
                        <a:fgClr>
                          <a:schemeClr val="tx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244" name="正方形/長方形 243"/>
                      <p:cNvSpPr/>
                      <p:nvPr/>
                    </p:nvSpPr>
                    <p:spPr>
                      <a:xfrm>
                        <a:off x="4337051" y="4433577"/>
                        <a:ext cx="910715" cy="22066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rPr>
                          <a:t>平野区役所</a:t>
                        </a:r>
                      </a:p>
                    </p:txBody>
                  </p:sp>
                  <p:sp>
                    <p:nvSpPr>
                      <p:cNvPr id="245" name="円/楕円 244"/>
                      <p:cNvSpPr>
                        <a:spLocks noChangeArrowheads="1"/>
                      </p:cNvSpPr>
                      <p:nvPr/>
                    </p:nvSpPr>
                    <p:spPr bwMode="auto">
                      <a:xfrm>
                        <a:off x="4005709" y="1839881"/>
                        <a:ext cx="194325" cy="194325"/>
                      </a:xfrm>
                      <a:prstGeom prst="ellipse">
                        <a:avLst/>
                      </a:prstGeom>
                      <a:solidFill>
                        <a:schemeClr val="bg1"/>
                      </a:solidFill>
                      <a:ln w="9525" algn="ctr">
                        <a:solidFill>
                          <a:schemeClr val="tx1"/>
                        </a:solidFill>
                        <a:round/>
                        <a:headEnd/>
                        <a:tailEnd/>
                      </a:ln>
                    </p:spPr>
                    <p:txBody>
                      <a:bodyPr anchor="ctr"/>
                      <a:lstStyle/>
                      <a:p>
                        <a:pPr algn="ctr">
                          <a:defRPr/>
                        </a:pPr>
                        <a:endParaRPr lang="ja-JP" altLang="en-US" dirty="0">
                          <a:solidFill>
                            <a:schemeClr val="lt1"/>
                          </a:solidFill>
                        </a:endParaRPr>
                      </a:p>
                    </p:txBody>
                  </p:sp>
                  <p:sp>
                    <p:nvSpPr>
                      <p:cNvPr id="246" name="正方形/長方形 245"/>
                      <p:cNvSpPr/>
                      <p:nvPr/>
                    </p:nvSpPr>
                    <p:spPr>
                      <a:xfrm>
                        <a:off x="1952574" y="3129667"/>
                        <a:ext cx="1070591" cy="2159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rPr>
                          <a:t>阿倍野区役所</a:t>
                        </a:r>
                      </a:p>
                    </p:txBody>
                  </p:sp>
                  <p:sp>
                    <p:nvSpPr>
                      <p:cNvPr id="247" name="正方形/長方形 246"/>
                      <p:cNvSpPr/>
                      <p:nvPr/>
                    </p:nvSpPr>
                    <p:spPr>
                      <a:xfrm>
                        <a:off x="2484438" y="333375"/>
                        <a:ext cx="1008062" cy="40481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7030A0"/>
                            </a:solidFill>
                          </a:rPr>
                          <a:t>地下鉄</a:t>
                        </a:r>
                        <a:endParaRPr lang="en-US" altLang="ja-JP" sz="900" dirty="0">
                          <a:solidFill>
                            <a:srgbClr val="7030A0"/>
                          </a:solidFill>
                        </a:endParaRPr>
                      </a:p>
                      <a:p>
                        <a:pPr algn="ctr">
                          <a:defRPr/>
                        </a:pPr>
                        <a:r>
                          <a:rPr lang="ja-JP" altLang="en-US" sz="900" dirty="0">
                            <a:solidFill>
                              <a:srgbClr val="7030A0"/>
                            </a:solidFill>
                          </a:rPr>
                          <a:t>谷町線</a:t>
                        </a:r>
                      </a:p>
                    </p:txBody>
                  </p:sp>
                  <p:sp>
                    <p:nvSpPr>
                      <p:cNvPr id="248" name="円/楕円 247"/>
                      <p:cNvSpPr/>
                      <p:nvPr/>
                    </p:nvSpPr>
                    <p:spPr>
                      <a:xfrm>
                        <a:off x="3064255" y="3047140"/>
                        <a:ext cx="194325" cy="194325"/>
                      </a:xfrm>
                      <a:prstGeom prst="ellipse">
                        <a:avLst/>
                      </a:prstGeom>
                      <a:pattFill prst="dkUpDiag">
                        <a:fgClr>
                          <a:schemeClr val="tx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249" name="フリーフォーム 248"/>
                      <p:cNvSpPr/>
                      <p:nvPr/>
                    </p:nvSpPr>
                    <p:spPr>
                      <a:xfrm>
                        <a:off x="2476500" y="2400300"/>
                        <a:ext cx="714375" cy="2419350"/>
                      </a:xfrm>
                      <a:custGeom>
                        <a:avLst/>
                        <a:gdLst>
                          <a:gd name="connsiteX0" fmla="*/ 0 w 714375"/>
                          <a:gd name="connsiteY0" fmla="*/ 0 h 2419350"/>
                          <a:gd name="connsiteX1" fmla="*/ 609600 w 714375"/>
                          <a:gd name="connsiteY1" fmla="*/ 180975 h 2419350"/>
                          <a:gd name="connsiteX2" fmla="*/ 628650 w 714375"/>
                          <a:gd name="connsiteY2" fmla="*/ 542925 h 2419350"/>
                          <a:gd name="connsiteX3" fmla="*/ 495300 w 714375"/>
                          <a:gd name="connsiteY3" fmla="*/ 1447800 h 2419350"/>
                          <a:gd name="connsiteX4" fmla="*/ 419100 w 714375"/>
                          <a:gd name="connsiteY4" fmla="*/ 2419350 h 241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5" h="2419350">
                            <a:moveTo>
                              <a:pt x="0" y="0"/>
                            </a:moveTo>
                            <a:cubicBezTo>
                              <a:pt x="252412" y="45244"/>
                              <a:pt x="504825" y="90488"/>
                              <a:pt x="609600" y="180975"/>
                            </a:cubicBezTo>
                            <a:cubicBezTo>
                              <a:pt x="714375" y="271462"/>
                              <a:pt x="647700" y="331788"/>
                              <a:pt x="628650" y="542925"/>
                            </a:cubicBezTo>
                            <a:cubicBezTo>
                              <a:pt x="609600" y="754062"/>
                              <a:pt x="530225" y="1135063"/>
                              <a:pt x="495300" y="1447800"/>
                            </a:cubicBezTo>
                            <a:cubicBezTo>
                              <a:pt x="460375" y="1760538"/>
                              <a:pt x="439737" y="2089944"/>
                              <a:pt x="419100" y="2419350"/>
                            </a:cubicBez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p>
                    </p:txBody>
                  </p:sp>
                  <p:sp>
                    <p:nvSpPr>
                      <p:cNvPr id="250" name="正方形/長方形 249"/>
                      <p:cNvSpPr/>
                      <p:nvPr/>
                    </p:nvSpPr>
                    <p:spPr>
                      <a:xfrm>
                        <a:off x="1835150" y="2205038"/>
                        <a:ext cx="701675" cy="3111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FF0000"/>
                            </a:solidFill>
                          </a:rPr>
                          <a:t>地下鉄</a:t>
                        </a:r>
                        <a:endParaRPr lang="en-US" altLang="ja-JP" sz="900" dirty="0">
                          <a:solidFill>
                            <a:srgbClr val="FF0000"/>
                          </a:solidFill>
                        </a:endParaRPr>
                      </a:p>
                      <a:p>
                        <a:pPr algn="ctr">
                          <a:defRPr/>
                        </a:pPr>
                        <a:r>
                          <a:rPr lang="ja-JP" altLang="en-US" sz="900" dirty="0">
                            <a:solidFill>
                              <a:srgbClr val="FF0000"/>
                            </a:solidFill>
                          </a:rPr>
                          <a:t>御堂筋線</a:t>
                        </a:r>
                      </a:p>
                    </p:txBody>
                  </p:sp>
                  <p:sp>
                    <p:nvSpPr>
                      <p:cNvPr id="251" name="正方形/長方形 250"/>
                      <p:cNvSpPr/>
                      <p:nvPr/>
                    </p:nvSpPr>
                    <p:spPr>
                      <a:xfrm>
                        <a:off x="4932363" y="730250"/>
                        <a:ext cx="1147762" cy="3222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F412E4"/>
                            </a:solidFill>
                          </a:rPr>
                          <a:t>地下鉄</a:t>
                        </a:r>
                        <a:endParaRPr lang="en-US" altLang="ja-JP" sz="900" dirty="0">
                          <a:solidFill>
                            <a:srgbClr val="F412E4"/>
                          </a:solidFill>
                        </a:endParaRPr>
                      </a:p>
                      <a:p>
                        <a:pPr algn="ctr">
                          <a:defRPr/>
                        </a:pPr>
                        <a:r>
                          <a:rPr lang="ja-JP" altLang="en-US" sz="900" dirty="0">
                            <a:solidFill>
                              <a:srgbClr val="F412E4"/>
                            </a:solidFill>
                          </a:rPr>
                          <a:t>千日前線</a:t>
                        </a:r>
                      </a:p>
                    </p:txBody>
                  </p:sp>
                  <p:sp>
                    <p:nvSpPr>
                      <p:cNvPr id="252" name="フリーフォーム 251"/>
                      <p:cNvSpPr/>
                      <p:nvPr/>
                    </p:nvSpPr>
                    <p:spPr>
                      <a:xfrm>
                        <a:off x="2762250" y="971550"/>
                        <a:ext cx="1209675" cy="41275"/>
                      </a:xfrm>
                      <a:custGeom>
                        <a:avLst/>
                        <a:gdLst>
                          <a:gd name="connsiteX0" fmla="*/ 0 w 1209675"/>
                          <a:gd name="connsiteY0" fmla="*/ 0 h 41275"/>
                          <a:gd name="connsiteX1" fmla="*/ 685800 w 1209675"/>
                          <a:gd name="connsiteY1" fmla="*/ 38100 h 41275"/>
                          <a:gd name="connsiteX2" fmla="*/ 1209675 w 1209675"/>
                          <a:gd name="connsiteY2" fmla="*/ 19050 h 41275"/>
                        </a:gdLst>
                        <a:ahLst/>
                        <a:cxnLst>
                          <a:cxn ang="0">
                            <a:pos x="connsiteX0" y="connsiteY0"/>
                          </a:cxn>
                          <a:cxn ang="0">
                            <a:pos x="connsiteX1" y="connsiteY1"/>
                          </a:cxn>
                          <a:cxn ang="0">
                            <a:pos x="connsiteX2" y="connsiteY2"/>
                          </a:cxn>
                        </a:cxnLst>
                        <a:rect l="l" t="t" r="r" b="b"/>
                        <a:pathLst>
                          <a:path w="1209675" h="41275">
                            <a:moveTo>
                              <a:pt x="0" y="0"/>
                            </a:moveTo>
                            <a:cubicBezTo>
                              <a:pt x="242094" y="17462"/>
                              <a:pt x="484188" y="34925"/>
                              <a:pt x="685800" y="38100"/>
                            </a:cubicBezTo>
                            <a:cubicBezTo>
                              <a:pt x="887412" y="41275"/>
                              <a:pt x="1048543" y="30162"/>
                              <a:pt x="1209675" y="19050"/>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p>
                    </p:txBody>
                  </p:sp>
                  <p:sp>
                    <p:nvSpPr>
                      <p:cNvPr id="253" name="フリーフォーム 252"/>
                      <p:cNvSpPr/>
                      <p:nvPr/>
                    </p:nvSpPr>
                    <p:spPr>
                      <a:xfrm>
                        <a:off x="3578225" y="404813"/>
                        <a:ext cx="561975" cy="142875"/>
                      </a:xfrm>
                      <a:custGeom>
                        <a:avLst/>
                        <a:gdLst>
                          <a:gd name="connsiteX0" fmla="*/ 0 w 561975"/>
                          <a:gd name="connsiteY0" fmla="*/ 0 h 142875"/>
                          <a:gd name="connsiteX1" fmla="*/ 561975 w 561975"/>
                          <a:gd name="connsiteY1" fmla="*/ 142875 h 142875"/>
                        </a:gdLst>
                        <a:ahLst/>
                        <a:cxnLst>
                          <a:cxn ang="0">
                            <a:pos x="connsiteX0" y="connsiteY0"/>
                          </a:cxn>
                          <a:cxn ang="0">
                            <a:pos x="connsiteX1" y="connsiteY1"/>
                          </a:cxn>
                        </a:cxnLst>
                        <a:rect l="l" t="t" r="r" b="b"/>
                        <a:pathLst>
                          <a:path w="561975" h="142875">
                            <a:moveTo>
                              <a:pt x="0" y="0"/>
                            </a:moveTo>
                            <a:lnTo>
                              <a:pt x="561975" y="142875"/>
                            </a:lnTo>
                          </a:path>
                        </a:pathLst>
                      </a:custGeom>
                      <a:ln w="63500" cmpd="tri">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p>
                    </p:txBody>
                  </p:sp>
                  <p:sp>
                    <p:nvSpPr>
                      <p:cNvPr id="256" name="正方形/長方形 255"/>
                      <p:cNvSpPr/>
                      <p:nvPr/>
                    </p:nvSpPr>
                    <p:spPr>
                      <a:xfrm>
                        <a:off x="3992563" y="476250"/>
                        <a:ext cx="1084262" cy="3190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92D050"/>
                            </a:solidFill>
                          </a:rPr>
                          <a:t>地下鉄</a:t>
                        </a:r>
                        <a:endParaRPr lang="en-US" altLang="ja-JP" sz="900" dirty="0">
                          <a:solidFill>
                            <a:srgbClr val="92D050"/>
                          </a:solidFill>
                        </a:endParaRPr>
                      </a:p>
                      <a:p>
                        <a:pPr algn="ctr">
                          <a:defRPr/>
                        </a:pPr>
                        <a:r>
                          <a:rPr lang="ja-JP" altLang="en-US" sz="900" dirty="0">
                            <a:solidFill>
                              <a:srgbClr val="92D050"/>
                            </a:solidFill>
                          </a:rPr>
                          <a:t>長堀鶴見緑地線</a:t>
                        </a:r>
                      </a:p>
                    </p:txBody>
                  </p:sp>
                  <p:sp>
                    <p:nvSpPr>
                      <p:cNvPr id="357" name="正方形/長方形 356"/>
                      <p:cNvSpPr/>
                      <p:nvPr/>
                    </p:nvSpPr>
                    <p:spPr bwMode="gray">
                      <a:xfrm rot="5400000">
                        <a:off x="3980823" y="2488344"/>
                        <a:ext cx="687387" cy="1222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平野川</a:t>
                        </a:r>
                        <a:endParaRPr lang="en-US" altLang="ja-JP" sz="900" dirty="0">
                          <a:solidFill>
                            <a:schemeClr val="tx1"/>
                          </a:solidFill>
                        </a:endParaRPr>
                      </a:p>
                    </p:txBody>
                  </p:sp>
                  <p:sp>
                    <p:nvSpPr>
                      <p:cNvPr id="386" name="正方形/長方形 385"/>
                      <p:cNvSpPr/>
                      <p:nvPr/>
                    </p:nvSpPr>
                    <p:spPr bwMode="gray">
                      <a:xfrm>
                        <a:off x="3712612" y="1099988"/>
                        <a:ext cx="1507177" cy="1523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近鉄大阪線</a:t>
                        </a:r>
                        <a:r>
                          <a:rPr lang="ja-JP" altLang="en-US" sz="900" dirty="0" smtClean="0">
                            <a:solidFill>
                              <a:schemeClr val="tx1"/>
                            </a:solidFill>
                          </a:rPr>
                          <a:t>・奈良線</a:t>
                        </a:r>
                        <a:endParaRPr lang="ja-JP" altLang="en-US" sz="900" dirty="0">
                          <a:solidFill>
                            <a:schemeClr val="tx1"/>
                          </a:solidFill>
                        </a:endParaRPr>
                      </a:p>
                    </p:txBody>
                  </p:sp>
                  <p:sp>
                    <p:nvSpPr>
                      <p:cNvPr id="389" name="正方形/長方形 388"/>
                      <p:cNvSpPr/>
                      <p:nvPr/>
                    </p:nvSpPr>
                    <p:spPr bwMode="auto">
                      <a:xfrm rot="2575287">
                        <a:off x="4899310" y="3202358"/>
                        <a:ext cx="696912" cy="3016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平野川</a:t>
                        </a:r>
                        <a:endParaRPr lang="en-US" altLang="ja-JP" sz="900" dirty="0">
                          <a:solidFill>
                            <a:schemeClr val="tx1"/>
                          </a:solidFill>
                        </a:endParaRPr>
                      </a:p>
                    </p:txBody>
                  </p:sp>
                  <p:sp>
                    <p:nvSpPr>
                      <p:cNvPr id="392" name="正方形/長方形 391"/>
                      <p:cNvSpPr/>
                      <p:nvPr/>
                    </p:nvSpPr>
                    <p:spPr bwMode="auto">
                      <a:xfrm>
                        <a:off x="5340110" y="5849434"/>
                        <a:ext cx="1044574" cy="30321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大和川</a:t>
                        </a:r>
                        <a:endParaRPr lang="en-US" altLang="ja-JP" sz="900" dirty="0">
                          <a:solidFill>
                            <a:schemeClr val="tx1"/>
                          </a:solidFill>
                        </a:endParaRPr>
                      </a:p>
                    </p:txBody>
                  </p:sp>
                  <p:sp>
                    <p:nvSpPr>
                      <p:cNvPr id="394" name="正方形/長方形 393"/>
                      <p:cNvSpPr/>
                      <p:nvPr/>
                    </p:nvSpPr>
                    <p:spPr bwMode="auto">
                      <a:xfrm rot="2569578">
                        <a:off x="5756241" y="2689694"/>
                        <a:ext cx="1038223" cy="49526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ＪＲ</a:t>
                        </a:r>
                        <a:endParaRPr lang="en-US" altLang="ja-JP" sz="900" dirty="0">
                          <a:solidFill>
                            <a:schemeClr val="tx1"/>
                          </a:solidFill>
                        </a:endParaRPr>
                      </a:p>
                      <a:p>
                        <a:pPr algn="ctr">
                          <a:defRPr/>
                        </a:pPr>
                        <a:r>
                          <a:rPr lang="ja-JP" altLang="en-US" sz="900" dirty="0">
                            <a:solidFill>
                              <a:schemeClr val="tx1"/>
                            </a:solidFill>
                          </a:rPr>
                          <a:t>おおさか東線</a:t>
                        </a:r>
                      </a:p>
                    </p:txBody>
                  </p:sp>
                  <p:sp>
                    <p:nvSpPr>
                      <p:cNvPr id="395" name="正方形/長方形 394"/>
                      <p:cNvSpPr/>
                      <p:nvPr/>
                    </p:nvSpPr>
                    <p:spPr>
                      <a:xfrm>
                        <a:off x="3275730" y="4343126"/>
                        <a:ext cx="939800" cy="2206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rPr>
                          <a:t>東住吉区役所</a:t>
                        </a:r>
                      </a:p>
                    </p:txBody>
                  </p:sp>
                  <p:sp>
                    <p:nvSpPr>
                      <p:cNvPr id="82" name="円/楕円 81"/>
                      <p:cNvSpPr>
                        <a:spLocks noChangeArrowheads="1"/>
                      </p:cNvSpPr>
                      <p:nvPr/>
                    </p:nvSpPr>
                    <p:spPr bwMode="auto">
                      <a:xfrm>
                        <a:off x="3562593" y="4099041"/>
                        <a:ext cx="194325" cy="194325"/>
                      </a:xfrm>
                      <a:prstGeom prst="ellipse">
                        <a:avLst/>
                      </a:prstGeom>
                      <a:solidFill>
                        <a:schemeClr val="bg1"/>
                      </a:solidFill>
                      <a:ln w="9525" algn="ctr">
                        <a:solidFill>
                          <a:schemeClr val="tx1"/>
                        </a:solidFill>
                        <a:round/>
                        <a:headEnd/>
                        <a:tailEnd/>
                      </a:ln>
                    </p:spPr>
                    <p:txBody>
                      <a:bodyPr anchor="ctr"/>
                      <a:lstStyle/>
                      <a:p>
                        <a:pPr algn="ctr">
                          <a:defRPr/>
                        </a:pPr>
                        <a:endParaRPr lang="ja-JP" altLang="en-US" dirty="0">
                          <a:solidFill>
                            <a:schemeClr val="lt1"/>
                          </a:solidFill>
                        </a:endParaRPr>
                      </a:p>
                    </p:txBody>
                  </p:sp>
                </p:grpSp>
                <p:sp>
                  <p:nvSpPr>
                    <p:cNvPr id="237" name="フリーフォーム 236"/>
                    <p:cNvSpPr/>
                    <p:nvPr/>
                  </p:nvSpPr>
                  <p:spPr>
                    <a:xfrm>
                      <a:off x="2657475" y="723900"/>
                      <a:ext cx="4333875" cy="5368925"/>
                    </a:xfrm>
                    <a:custGeom>
                      <a:avLst/>
                      <a:gdLst>
                        <a:gd name="connsiteX0" fmla="*/ 4260850 w 4260850"/>
                        <a:gd name="connsiteY0" fmla="*/ 5283200 h 5374217"/>
                        <a:gd name="connsiteX1" fmla="*/ 4006850 w 4260850"/>
                        <a:gd name="connsiteY1" fmla="*/ 5283200 h 5374217"/>
                        <a:gd name="connsiteX2" fmla="*/ 3841750 w 4260850"/>
                        <a:gd name="connsiteY2" fmla="*/ 4737100 h 5374217"/>
                        <a:gd name="connsiteX3" fmla="*/ 3498850 w 4260850"/>
                        <a:gd name="connsiteY3" fmla="*/ 4572000 h 5374217"/>
                        <a:gd name="connsiteX4" fmla="*/ 2393950 w 4260850"/>
                        <a:gd name="connsiteY4" fmla="*/ 4470400 h 5374217"/>
                        <a:gd name="connsiteX5" fmla="*/ 2343150 w 4260850"/>
                        <a:gd name="connsiteY5" fmla="*/ 3619500 h 5374217"/>
                        <a:gd name="connsiteX6" fmla="*/ 2101850 w 4260850"/>
                        <a:gd name="connsiteY6" fmla="*/ 3416300 h 5374217"/>
                        <a:gd name="connsiteX7" fmla="*/ 1390650 w 4260850"/>
                        <a:gd name="connsiteY7" fmla="*/ 3492500 h 5374217"/>
                        <a:gd name="connsiteX8" fmla="*/ 742950 w 4260850"/>
                        <a:gd name="connsiteY8" fmla="*/ 2921000 h 5374217"/>
                        <a:gd name="connsiteX9" fmla="*/ 196850 w 4260850"/>
                        <a:gd name="connsiteY9" fmla="*/ 2209800 h 5374217"/>
                        <a:gd name="connsiteX10" fmla="*/ 6350 w 4260850"/>
                        <a:gd name="connsiteY10" fmla="*/ 2070100 h 5374217"/>
                        <a:gd name="connsiteX11" fmla="*/ 158750 w 4260850"/>
                        <a:gd name="connsiteY11" fmla="*/ 1435100 h 5374217"/>
                        <a:gd name="connsiteX12" fmla="*/ 285750 w 4260850"/>
                        <a:gd name="connsiteY12" fmla="*/ 0 h 537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0850" h="5374217">
                          <a:moveTo>
                            <a:pt x="4260850" y="5283200"/>
                          </a:moveTo>
                          <a:cubicBezTo>
                            <a:pt x="4168775" y="5328708"/>
                            <a:pt x="4076700" y="5374217"/>
                            <a:pt x="4006850" y="5283200"/>
                          </a:cubicBezTo>
                          <a:cubicBezTo>
                            <a:pt x="3937000" y="5192183"/>
                            <a:pt x="3926417" y="4855633"/>
                            <a:pt x="3841750" y="4737100"/>
                          </a:cubicBezTo>
                          <a:cubicBezTo>
                            <a:pt x="3757083" y="4618567"/>
                            <a:pt x="3740150" y="4616450"/>
                            <a:pt x="3498850" y="4572000"/>
                          </a:cubicBezTo>
                          <a:cubicBezTo>
                            <a:pt x="3257550" y="4527550"/>
                            <a:pt x="2586567" y="4629150"/>
                            <a:pt x="2393950" y="4470400"/>
                          </a:cubicBezTo>
                          <a:cubicBezTo>
                            <a:pt x="2201333" y="4311650"/>
                            <a:pt x="2391833" y="3795183"/>
                            <a:pt x="2343150" y="3619500"/>
                          </a:cubicBezTo>
                          <a:cubicBezTo>
                            <a:pt x="2294467" y="3443817"/>
                            <a:pt x="2260600" y="3437467"/>
                            <a:pt x="2101850" y="3416300"/>
                          </a:cubicBezTo>
                          <a:cubicBezTo>
                            <a:pt x="1943100" y="3395133"/>
                            <a:pt x="1617133" y="3575050"/>
                            <a:pt x="1390650" y="3492500"/>
                          </a:cubicBezTo>
                          <a:cubicBezTo>
                            <a:pt x="1164167" y="3409950"/>
                            <a:pt x="941917" y="3134783"/>
                            <a:pt x="742950" y="2921000"/>
                          </a:cubicBezTo>
                          <a:cubicBezTo>
                            <a:pt x="543983" y="2707217"/>
                            <a:pt x="319617" y="2351617"/>
                            <a:pt x="196850" y="2209800"/>
                          </a:cubicBezTo>
                          <a:cubicBezTo>
                            <a:pt x="74083" y="2067983"/>
                            <a:pt x="12700" y="2199217"/>
                            <a:pt x="6350" y="2070100"/>
                          </a:cubicBezTo>
                          <a:cubicBezTo>
                            <a:pt x="0" y="1940983"/>
                            <a:pt x="112183" y="1780117"/>
                            <a:pt x="158750" y="1435100"/>
                          </a:cubicBezTo>
                          <a:cubicBezTo>
                            <a:pt x="205317" y="1090083"/>
                            <a:pt x="245533" y="545041"/>
                            <a:pt x="285750" y="0"/>
                          </a:cubicBezTo>
                        </a:path>
                      </a:pathLst>
                    </a:custGeom>
                    <a:ln w="63500" cmpd="tri">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p>
                  </p:txBody>
                </p:sp>
              </p:grpSp>
              <p:sp>
                <p:nvSpPr>
                  <p:cNvPr id="234" name="正方形/長方形 233"/>
                  <p:cNvSpPr/>
                  <p:nvPr/>
                </p:nvSpPr>
                <p:spPr bwMode="gray">
                  <a:xfrm rot="17614949">
                    <a:off x="1808992" y="3555947"/>
                    <a:ext cx="990129" cy="2809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阪堺　上町線</a:t>
                    </a:r>
                  </a:p>
                </p:txBody>
              </p:sp>
              <p:sp>
                <p:nvSpPr>
                  <p:cNvPr id="235" name="正方形/長方形 234"/>
                  <p:cNvSpPr/>
                  <p:nvPr/>
                </p:nvSpPr>
                <p:spPr bwMode="gray">
                  <a:xfrm rot="17614949">
                    <a:off x="2781300" y="3868738"/>
                    <a:ext cx="625475" cy="2825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ＪＲ</a:t>
                    </a:r>
                    <a:endParaRPr lang="en-US" altLang="ja-JP" sz="900" dirty="0">
                      <a:solidFill>
                        <a:schemeClr val="tx1"/>
                      </a:solidFill>
                    </a:endParaRPr>
                  </a:p>
                  <a:p>
                    <a:pPr algn="ctr">
                      <a:defRPr/>
                    </a:pPr>
                    <a:r>
                      <a:rPr lang="ja-JP" altLang="en-US" sz="900" dirty="0">
                        <a:solidFill>
                          <a:schemeClr val="tx1"/>
                        </a:solidFill>
                      </a:rPr>
                      <a:t>阪和線</a:t>
                    </a:r>
                  </a:p>
                </p:txBody>
              </p:sp>
            </p:grpSp>
            <p:sp>
              <p:nvSpPr>
                <p:cNvPr id="231" name="正方形/長方形 230"/>
                <p:cNvSpPr/>
                <p:nvPr/>
              </p:nvSpPr>
              <p:spPr bwMode="gray">
                <a:xfrm rot="1559061">
                  <a:off x="3684933" y="2922149"/>
                  <a:ext cx="706437" cy="2825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ＪＲ</a:t>
                  </a:r>
                  <a:endParaRPr lang="en-US" altLang="ja-JP" sz="900" dirty="0">
                    <a:solidFill>
                      <a:schemeClr val="tx1"/>
                    </a:solidFill>
                  </a:endParaRPr>
                </a:p>
                <a:p>
                  <a:pPr algn="ctr">
                    <a:defRPr/>
                  </a:pPr>
                  <a:r>
                    <a:rPr lang="ja-JP" altLang="en-US" sz="900" dirty="0">
                      <a:solidFill>
                        <a:schemeClr val="tx1"/>
                      </a:solidFill>
                    </a:rPr>
                    <a:t>大和路線</a:t>
                  </a:r>
                </a:p>
              </p:txBody>
            </p:sp>
            <p:sp>
              <p:nvSpPr>
                <p:cNvPr id="232" name="正方形/長方形 231"/>
                <p:cNvSpPr/>
                <p:nvPr/>
              </p:nvSpPr>
              <p:spPr bwMode="gray">
                <a:xfrm>
                  <a:off x="3714627" y="4826421"/>
                  <a:ext cx="712788" cy="1952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近鉄</a:t>
                  </a:r>
                  <a:endParaRPr lang="en-US" altLang="ja-JP" sz="900" dirty="0">
                    <a:solidFill>
                      <a:schemeClr val="tx1"/>
                    </a:solidFill>
                  </a:endParaRPr>
                </a:p>
                <a:p>
                  <a:pPr algn="ctr">
                    <a:defRPr/>
                  </a:pPr>
                  <a:r>
                    <a:rPr lang="ja-JP" altLang="en-US" sz="900" dirty="0">
                      <a:solidFill>
                        <a:schemeClr val="tx1"/>
                      </a:solidFill>
                    </a:rPr>
                    <a:t>南大阪線</a:t>
                  </a:r>
                </a:p>
              </p:txBody>
            </p:sp>
          </p:grpSp>
          <p:sp>
            <p:nvSpPr>
              <p:cNvPr id="229" name="フリーフォーム 228"/>
              <p:cNvSpPr/>
              <p:nvPr/>
            </p:nvSpPr>
            <p:spPr>
              <a:xfrm>
                <a:off x="5305425" y="1076325"/>
                <a:ext cx="180975" cy="1457325"/>
              </a:xfrm>
              <a:custGeom>
                <a:avLst/>
                <a:gdLst>
                  <a:gd name="connsiteX0" fmla="*/ 180975 w 180975"/>
                  <a:gd name="connsiteY0" fmla="*/ 0 h 1457325"/>
                  <a:gd name="connsiteX1" fmla="*/ 123825 w 180975"/>
                  <a:gd name="connsiteY1" fmla="*/ 552450 h 1457325"/>
                  <a:gd name="connsiteX2" fmla="*/ 114300 w 180975"/>
                  <a:gd name="connsiteY2" fmla="*/ 866775 h 1457325"/>
                  <a:gd name="connsiteX3" fmla="*/ 0 w 180975"/>
                  <a:gd name="connsiteY3" fmla="*/ 1457325 h 1457325"/>
                </a:gdLst>
                <a:ahLst/>
                <a:cxnLst>
                  <a:cxn ang="0">
                    <a:pos x="connsiteX0" y="connsiteY0"/>
                  </a:cxn>
                  <a:cxn ang="0">
                    <a:pos x="connsiteX1" y="connsiteY1"/>
                  </a:cxn>
                  <a:cxn ang="0">
                    <a:pos x="connsiteX2" y="connsiteY2"/>
                  </a:cxn>
                  <a:cxn ang="0">
                    <a:pos x="connsiteX3" y="connsiteY3"/>
                  </a:cxn>
                </a:cxnLst>
                <a:rect l="l" t="t" r="r" b="b"/>
                <a:pathLst>
                  <a:path w="180975" h="1457325">
                    <a:moveTo>
                      <a:pt x="180975" y="0"/>
                    </a:moveTo>
                    <a:cubicBezTo>
                      <a:pt x="157956" y="203993"/>
                      <a:pt x="134938" y="407987"/>
                      <a:pt x="123825" y="552450"/>
                    </a:cubicBezTo>
                    <a:cubicBezTo>
                      <a:pt x="112712" y="696913"/>
                      <a:pt x="134937" y="715963"/>
                      <a:pt x="114300" y="866775"/>
                    </a:cubicBezTo>
                    <a:cubicBezTo>
                      <a:pt x="93663" y="1017587"/>
                      <a:pt x="46831" y="1237456"/>
                      <a:pt x="0" y="1457325"/>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p>
            </p:txBody>
          </p:sp>
        </p:grpSp>
        <p:sp>
          <p:nvSpPr>
            <p:cNvPr id="227" name="正方形/長方形 226"/>
            <p:cNvSpPr/>
            <p:nvPr/>
          </p:nvSpPr>
          <p:spPr bwMode="gray">
            <a:xfrm rot="5202613">
              <a:off x="4670144" y="2382810"/>
              <a:ext cx="581025" cy="21113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平野川</a:t>
              </a:r>
              <a:endParaRPr lang="en-US" altLang="ja-JP" sz="900" dirty="0">
                <a:solidFill>
                  <a:schemeClr val="tx1"/>
                </a:solidFill>
              </a:endParaRPr>
            </a:p>
            <a:p>
              <a:pPr algn="ctr">
                <a:defRPr/>
              </a:pPr>
              <a:r>
                <a:rPr lang="ja-JP" altLang="en-US" sz="900" dirty="0">
                  <a:solidFill>
                    <a:schemeClr val="tx1"/>
                  </a:solidFill>
                </a:rPr>
                <a:t>分水路</a:t>
              </a:r>
              <a:endParaRPr lang="en-US" altLang="ja-JP" sz="900" dirty="0">
                <a:solidFill>
                  <a:schemeClr val="tx1"/>
                </a:solidFill>
              </a:endParaRPr>
            </a:p>
          </p:txBody>
        </p:sp>
      </p:grpSp>
      <p:cxnSp>
        <p:nvCxnSpPr>
          <p:cNvPr id="11" name="直線コネクタ 10"/>
          <p:cNvCxnSpPr>
            <a:endCxn id="240" idx="1"/>
          </p:cNvCxnSpPr>
          <p:nvPr/>
        </p:nvCxnSpPr>
        <p:spPr>
          <a:xfrm>
            <a:off x="3041645" y="2009296"/>
            <a:ext cx="788677" cy="247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528296" y="3246509"/>
            <a:ext cx="1236767" cy="43037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4" name="表 53"/>
          <p:cNvGraphicFramePr>
            <a:graphicFrameLocks noGrp="1"/>
          </p:cNvGraphicFramePr>
          <p:nvPr>
            <p:extLst/>
          </p:nvPr>
        </p:nvGraphicFramePr>
        <p:xfrm>
          <a:off x="443498" y="2655025"/>
          <a:ext cx="2088000" cy="1512000"/>
        </p:xfrm>
        <a:graphic>
          <a:graphicData uri="http://schemas.openxmlformats.org/drawingml/2006/table">
            <a:tbl>
              <a:tblPr firstRow="1" bandRow="1">
                <a:effectLst/>
                <a:tableStyleId>{5C22544A-7EE6-4342-B048-85BDC9FD1C3A}</a:tableStyleId>
              </a:tblPr>
              <a:tblGrid>
                <a:gridCol w="1044000"/>
                <a:gridCol w="1044000"/>
              </a:tblGrid>
              <a:tr h="218598">
                <a:tc gridSpan="2">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阿倍野区役所（</a:t>
                      </a:r>
                      <a:r>
                        <a:rPr kumimoji="1" lang="en-US" altLang="ja-JP" sz="1000" b="1" dirty="0" smtClean="0">
                          <a:solidFill>
                            <a:sysClr val="windowText" lastClr="000000"/>
                          </a:solidFill>
                          <a:latin typeface="Meiryo UI" panose="020B0604030504040204" pitchFamily="50" charset="-128"/>
                          <a:ea typeface="Meiryo UI" panose="020B0604030504040204" pitchFamily="50" charset="-128"/>
                        </a:rPr>
                        <a:t>11.7</a:t>
                      </a: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点）</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ctr" rtl="0" eaLnBrk="1" fontAlgn="ctr" latinLnBrk="0" hangingPunct="1">
                        <a:spcBef>
                          <a:spcPts val="0"/>
                        </a:spcBef>
                        <a:spcAft>
                          <a:spcPts val="0"/>
                        </a:spcAft>
                      </a:pPr>
                      <a:endParaRPr lang="ja-JP" altLang="en-US" sz="1000" b="0" i="0" u="none" strike="noStrike" dirty="0">
                        <a:effectLst/>
                        <a:latin typeface="Arial" panose="020B0604020202020204" pitchFamily="34" charset="0"/>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①人口重心</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からの距離</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4.1</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1.9</a:t>
                      </a: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737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②現区役所間</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公共交通利用</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所要時間</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4.3</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（平均</a:t>
                      </a:r>
                      <a:r>
                        <a:rPr kumimoji="1" lang="en-US" altLang="ja-JP" sz="1000" b="0" dirty="0" smtClean="0">
                          <a:solidFill>
                            <a:schemeClr val="tx1"/>
                          </a:solidFill>
                          <a:latin typeface="Meiryo UI" panose="020B0604030504040204" pitchFamily="50" charset="-128"/>
                          <a:ea typeface="Meiryo UI" panose="020B0604030504040204" pitchFamily="50" charset="-128"/>
                        </a:rPr>
                        <a:t>26.5</a:t>
                      </a:r>
                      <a:r>
                        <a:rPr kumimoji="1" lang="ja-JP" altLang="en-US" sz="1000" b="0" dirty="0" smtClean="0">
                          <a:solidFill>
                            <a:schemeClr val="tx1"/>
                          </a:solidFill>
                          <a:latin typeface="Meiryo UI" panose="020B0604030504040204" pitchFamily="50" charset="-128"/>
                          <a:ea typeface="Meiryo UI" panose="020B0604030504040204" pitchFamily="50" charset="-128"/>
                        </a:rPr>
                        <a:t>分）</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③他地域からの</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来訪者数</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3.3</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95,113</a:t>
                      </a:r>
                      <a:r>
                        <a:rPr kumimoji="1" lang="ja-JP" altLang="en-US" sz="1000" b="0" dirty="0" smtClean="0">
                          <a:solidFill>
                            <a:schemeClr val="tx1"/>
                          </a:solidFill>
                          <a:latin typeface="Meiryo UI" panose="020B0604030504040204" pitchFamily="50" charset="-128"/>
                          <a:ea typeface="Meiryo UI" panose="020B0604030504040204" pitchFamily="50" charset="-128"/>
                        </a:rPr>
                        <a:t>人）</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5" name="表 54"/>
          <p:cNvGraphicFramePr>
            <a:graphicFrameLocks noGrp="1"/>
          </p:cNvGraphicFramePr>
          <p:nvPr>
            <p:extLst/>
          </p:nvPr>
        </p:nvGraphicFramePr>
        <p:xfrm>
          <a:off x="6872683" y="705346"/>
          <a:ext cx="2088000" cy="1512000"/>
        </p:xfrm>
        <a:graphic>
          <a:graphicData uri="http://schemas.openxmlformats.org/drawingml/2006/table">
            <a:tbl>
              <a:tblPr firstRow="1" bandRow="1">
                <a:effectLst/>
                <a:tableStyleId>{5C22544A-7EE6-4342-B048-85BDC9FD1C3A}</a:tableStyleId>
              </a:tblPr>
              <a:tblGrid>
                <a:gridCol w="1044000"/>
                <a:gridCol w="1044000"/>
              </a:tblGrid>
              <a:tr h="218598">
                <a:tc gridSpan="2">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生野区役所（</a:t>
                      </a:r>
                      <a:r>
                        <a:rPr kumimoji="1" lang="en-US" altLang="ja-JP" sz="1000" b="1" dirty="0" smtClean="0">
                          <a:solidFill>
                            <a:sysClr val="windowText" lastClr="000000"/>
                          </a:solidFill>
                          <a:latin typeface="Meiryo UI" panose="020B0604030504040204" pitchFamily="50" charset="-128"/>
                          <a:ea typeface="Meiryo UI" panose="020B0604030504040204" pitchFamily="50" charset="-128"/>
                        </a:rPr>
                        <a:t>5.1</a:t>
                      </a: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点）</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rtl="0" eaLnBrk="1" fontAlgn="ctr" latinLnBrk="0" hangingPunct="1">
                        <a:spcBef>
                          <a:spcPts val="0"/>
                        </a:spcBef>
                        <a:spcAft>
                          <a:spcPts val="0"/>
                        </a:spcAft>
                      </a:pPr>
                      <a:endParaRPr lang="ja-JP" altLang="en-US" sz="1000" b="0" i="0" u="none" strike="noStrike" dirty="0">
                        <a:effectLst/>
                        <a:latin typeface="Arial" panose="020B0604020202020204" pitchFamily="34" charset="0"/>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①人口重心</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からの距離</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3.1</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2.3</a:t>
                      </a: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737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②現区役所間</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公共交通利用</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所要時間</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1.0</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（平均</a:t>
                      </a:r>
                      <a:r>
                        <a:rPr kumimoji="1" lang="en-US" altLang="ja-JP" sz="1000" b="0" dirty="0" smtClean="0">
                          <a:solidFill>
                            <a:schemeClr val="tx1"/>
                          </a:solidFill>
                          <a:latin typeface="Meiryo UI" panose="020B0604030504040204" pitchFamily="50" charset="-128"/>
                          <a:ea typeface="Meiryo UI" panose="020B0604030504040204" pitchFamily="50" charset="-128"/>
                        </a:rPr>
                        <a:t>33.0</a:t>
                      </a:r>
                      <a:r>
                        <a:rPr kumimoji="1" lang="ja-JP" altLang="en-US" sz="1000" b="0" dirty="0" smtClean="0">
                          <a:solidFill>
                            <a:schemeClr val="tx1"/>
                          </a:solidFill>
                          <a:latin typeface="Meiryo UI" panose="020B0604030504040204" pitchFamily="50" charset="-128"/>
                          <a:ea typeface="Meiryo UI" panose="020B0604030504040204" pitchFamily="50" charset="-128"/>
                        </a:rPr>
                        <a:t>分）</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③他地域からの</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来訪者数</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1.0</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43,802</a:t>
                      </a:r>
                      <a:r>
                        <a:rPr kumimoji="1" lang="ja-JP" altLang="en-US" sz="1000" b="0" dirty="0" smtClean="0">
                          <a:solidFill>
                            <a:schemeClr val="tx1"/>
                          </a:solidFill>
                          <a:latin typeface="Meiryo UI" panose="020B0604030504040204" pitchFamily="50" charset="-128"/>
                          <a:ea typeface="Meiryo UI" panose="020B0604030504040204" pitchFamily="50" charset="-128"/>
                        </a:rPr>
                        <a:t>人）</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6" name="表 55"/>
          <p:cNvGraphicFramePr>
            <a:graphicFrameLocks noGrp="1"/>
          </p:cNvGraphicFramePr>
          <p:nvPr>
            <p:extLst/>
          </p:nvPr>
        </p:nvGraphicFramePr>
        <p:xfrm>
          <a:off x="7271303" y="2802576"/>
          <a:ext cx="2088000" cy="1512000"/>
        </p:xfrm>
        <a:graphic>
          <a:graphicData uri="http://schemas.openxmlformats.org/drawingml/2006/table">
            <a:tbl>
              <a:tblPr firstRow="1" bandRow="1">
                <a:effectLst/>
                <a:tableStyleId>{5C22544A-7EE6-4342-B048-85BDC9FD1C3A}</a:tableStyleId>
              </a:tblPr>
              <a:tblGrid>
                <a:gridCol w="1044000"/>
                <a:gridCol w="1044000"/>
              </a:tblGrid>
              <a:tr h="218598">
                <a:tc gridSpan="2">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平野区役所（</a:t>
                      </a:r>
                      <a:r>
                        <a:rPr kumimoji="1" lang="en-US" altLang="ja-JP" sz="1000" b="1" dirty="0" smtClean="0">
                          <a:solidFill>
                            <a:sysClr val="windowText" lastClr="000000"/>
                          </a:solidFill>
                          <a:latin typeface="Meiryo UI" panose="020B0604030504040204" pitchFamily="50" charset="-128"/>
                          <a:ea typeface="Meiryo UI" panose="020B0604030504040204" pitchFamily="50" charset="-128"/>
                        </a:rPr>
                        <a:t>11.7</a:t>
                      </a: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点）</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rtl="0" eaLnBrk="1" fontAlgn="ctr" latinLnBrk="0" hangingPunct="1">
                        <a:spcBef>
                          <a:spcPts val="0"/>
                        </a:spcBef>
                        <a:spcAft>
                          <a:spcPts val="0"/>
                        </a:spcAft>
                      </a:pPr>
                      <a:endParaRPr lang="ja-JP" altLang="en-US" sz="1000" b="0" i="0" u="none" strike="noStrike" dirty="0">
                        <a:effectLst/>
                        <a:latin typeface="Arial" panose="020B0604020202020204" pitchFamily="34" charset="0"/>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①人口重心</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からの距離</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5.0</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1.5</a:t>
                      </a: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737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②現区役所間</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公共交通利用</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所要時間</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5.0</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（平均</a:t>
                      </a:r>
                      <a:r>
                        <a:rPr kumimoji="1" lang="en-US" altLang="ja-JP" sz="1000" b="0" dirty="0" smtClean="0">
                          <a:solidFill>
                            <a:schemeClr val="tx1"/>
                          </a:solidFill>
                          <a:latin typeface="Meiryo UI" panose="020B0604030504040204" pitchFamily="50" charset="-128"/>
                          <a:ea typeface="Meiryo UI" panose="020B0604030504040204" pitchFamily="50" charset="-128"/>
                        </a:rPr>
                        <a:t>25.2</a:t>
                      </a:r>
                      <a:r>
                        <a:rPr kumimoji="1" lang="ja-JP" altLang="en-US" sz="1000" b="0" dirty="0" smtClean="0">
                          <a:solidFill>
                            <a:schemeClr val="tx1"/>
                          </a:solidFill>
                          <a:latin typeface="Meiryo UI" panose="020B0604030504040204" pitchFamily="50" charset="-128"/>
                          <a:ea typeface="Meiryo UI" panose="020B0604030504040204" pitchFamily="50" charset="-128"/>
                        </a:rPr>
                        <a:t>分）</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③他地域からの</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来訪者数</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1.7</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59,157</a:t>
                      </a:r>
                      <a:r>
                        <a:rPr kumimoji="1" lang="ja-JP" altLang="en-US" sz="1000" b="0" dirty="0" smtClean="0">
                          <a:solidFill>
                            <a:schemeClr val="tx1"/>
                          </a:solidFill>
                          <a:latin typeface="Meiryo UI" panose="020B0604030504040204" pitchFamily="50" charset="-128"/>
                          <a:ea typeface="Meiryo UI" panose="020B0604030504040204" pitchFamily="50" charset="-128"/>
                        </a:rPr>
                        <a:t>人）</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7" name="表 56"/>
          <p:cNvGraphicFramePr>
            <a:graphicFrameLocks noGrp="1"/>
          </p:cNvGraphicFramePr>
          <p:nvPr>
            <p:extLst/>
          </p:nvPr>
        </p:nvGraphicFramePr>
        <p:xfrm>
          <a:off x="954596" y="894259"/>
          <a:ext cx="2088000" cy="1512000"/>
        </p:xfrm>
        <a:graphic>
          <a:graphicData uri="http://schemas.openxmlformats.org/drawingml/2006/table">
            <a:tbl>
              <a:tblPr firstRow="1" bandRow="1">
                <a:effectLst/>
                <a:tableStyleId>{5C22544A-7EE6-4342-B048-85BDC9FD1C3A}</a:tableStyleId>
              </a:tblPr>
              <a:tblGrid>
                <a:gridCol w="1044000"/>
                <a:gridCol w="1044000"/>
              </a:tblGrid>
              <a:tr h="218598">
                <a:tc gridSpan="2">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天王寺区役所（</a:t>
                      </a:r>
                      <a:r>
                        <a:rPr kumimoji="1" lang="en-US" altLang="ja-JP" sz="1000" b="1" dirty="0" smtClean="0">
                          <a:solidFill>
                            <a:sysClr val="windowText" lastClr="000000"/>
                          </a:solidFill>
                          <a:latin typeface="Meiryo UI" panose="020B0604030504040204" pitchFamily="50" charset="-128"/>
                          <a:ea typeface="Meiryo UI" panose="020B0604030504040204" pitchFamily="50" charset="-128"/>
                        </a:rPr>
                        <a:t>9.9</a:t>
                      </a: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点）</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rtl="0" eaLnBrk="1" fontAlgn="ctr" latinLnBrk="0" hangingPunct="1">
                        <a:spcBef>
                          <a:spcPts val="0"/>
                        </a:spcBef>
                        <a:spcAft>
                          <a:spcPts val="0"/>
                        </a:spcAft>
                      </a:pPr>
                      <a:endParaRPr lang="ja-JP" altLang="en-US" sz="1000" b="0" i="0" u="none" strike="noStrike" dirty="0">
                        <a:effectLst/>
                        <a:latin typeface="Arial" panose="020B0604020202020204" pitchFamily="34" charset="0"/>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①人口重心</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からの距離</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1.0</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3.2</a:t>
                      </a: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737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②現区役所間</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公共交通利用</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所要時間</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3.9</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（平均</a:t>
                      </a:r>
                      <a:r>
                        <a:rPr kumimoji="1" lang="en-US" altLang="ja-JP" sz="1000" b="0" dirty="0" smtClean="0">
                          <a:solidFill>
                            <a:schemeClr val="tx1"/>
                          </a:solidFill>
                          <a:latin typeface="Meiryo UI" panose="020B0604030504040204" pitchFamily="50" charset="-128"/>
                          <a:ea typeface="Meiryo UI" panose="020B0604030504040204" pitchFamily="50" charset="-128"/>
                        </a:rPr>
                        <a:t>27.3</a:t>
                      </a:r>
                      <a:r>
                        <a:rPr kumimoji="1" lang="ja-JP" altLang="en-US" sz="1000" b="0" dirty="0" smtClean="0">
                          <a:solidFill>
                            <a:schemeClr val="tx1"/>
                          </a:solidFill>
                          <a:latin typeface="Meiryo UI" panose="020B0604030504040204" pitchFamily="50" charset="-128"/>
                          <a:ea typeface="Meiryo UI" panose="020B0604030504040204" pitchFamily="50" charset="-128"/>
                        </a:rPr>
                        <a:t>分）</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③他地域からの</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来訪者数</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5.0</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134,648</a:t>
                      </a:r>
                      <a:r>
                        <a:rPr kumimoji="1" lang="ja-JP" altLang="en-US" sz="1000" b="0" dirty="0" smtClean="0">
                          <a:solidFill>
                            <a:schemeClr val="tx1"/>
                          </a:solidFill>
                          <a:latin typeface="Meiryo UI" panose="020B0604030504040204" pitchFamily="50" charset="-128"/>
                          <a:ea typeface="Meiryo UI" panose="020B0604030504040204" pitchFamily="50" charset="-128"/>
                        </a:rPr>
                        <a:t>人）</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8" name="表 57"/>
          <p:cNvGraphicFramePr>
            <a:graphicFrameLocks noGrp="1"/>
          </p:cNvGraphicFramePr>
          <p:nvPr>
            <p:extLst/>
          </p:nvPr>
        </p:nvGraphicFramePr>
        <p:xfrm>
          <a:off x="1065318" y="4875621"/>
          <a:ext cx="2088000" cy="1512000"/>
        </p:xfrm>
        <a:graphic>
          <a:graphicData uri="http://schemas.openxmlformats.org/drawingml/2006/table">
            <a:tbl>
              <a:tblPr firstRow="1" bandRow="1">
                <a:effectLst/>
                <a:tableStyleId>{5C22544A-7EE6-4342-B048-85BDC9FD1C3A}</a:tableStyleId>
              </a:tblPr>
              <a:tblGrid>
                <a:gridCol w="1044000"/>
                <a:gridCol w="1044000"/>
              </a:tblGrid>
              <a:tr h="218598">
                <a:tc gridSpan="2">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東住吉区役所（</a:t>
                      </a:r>
                      <a:r>
                        <a:rPr kumimoji="1" lang="en-US" altLang="ja-JP" sz="1000" b="1" dirty="0" smtClean="0">
                          <a:solidFill>
                            <a:sysClr val="windowText" lastClr="000000"/>
                          </a:solidFill>
                          <a:latin typeface="Meiryo UI" panose="020B0604030504040204" pitchFamily="50" charset="-128"/>
                          <a:ea typeface="Meiryo UI" panose="020B0604030504040204" pitchFamily="50" charset="-128"/>
                        </a:rPr>
                        <a:t>9.3</a:t>
                      </a: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点）</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rtl="0" eaLnBrk="1" fontAlgn="ctr" latinLnBrk="0" hangingPunct="1">
                        <a:spcBef>
                          <a:spcPts val="0"/>
                        </a:spcBef>
                        <a:spcAft>
                          <a:spcPts val="0"/>
                        </a:spcAft>
                      </a:pPr>
                      <a:endParaRPr lang="ja-JP" altLang="en-US" sz="1000" b="0" i="0" u="none" strike="noStrike" dirty="0">
                        <a:effectLst/>
                        <a:latin typeface="Arial" panose="020B0604020202020204" pitchFamily="34" charset="0"/>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①人口重心</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からの距離</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4.8</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1.6</a:t>
                      </a: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737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②現区役所間</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公共交通利用</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所要時間</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3.3</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（平均</a:t>
                      </a:r>
                      <a:r>
                        <a:rPr kumimoji="1" lang="en-US" altLang="ja-JP" sz="1000" b="0" dirty="0" smtClean="0">
                          <a:solidFill>
                            <a:schemeClr val="tx1"/>
                          </a:solidFill>
                          <a:latin typeface="Meiryo UI" panose="020B0604030504040204" pitchFamily="50" charset="-128"/>
                          <a:ea typeface="Meiryo UI" panose="020B0604030504040204" pitchFamily="50" charset="-128"/>
                        </a:rPr>
                        <a:t>28.5</a:t>
                      </a:r>
                      <a:r>
                        <a:rPr kumimoji="1" lang="ja-JP" altLang="en-US" sz="1000" b="0" dirty="0" smtClean="0">
                          <a:solidFill>
                            <a:schemeClr val="tx1"/>
                          </a:solidFill>
                          <a:latin typeface="Meiryo UI" panose="020B0604030504040204" pitchFamily="50" charset="-128"/>
                          <a:ea typeface="Meiryo UI" panose="020B0604030504040204" pitchFamily="50" charset="-128"/>
                        </a:rPr>
                        <a:t>分）</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8014">
                <a:tc>
                  <a:txBody>
                    <a:bodyPr/>
                    <a:lstStyle/>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③他地域からの</a:t>
                      </a:r>
                      <a:endParaRPr kumimoji="1" lang="en-US" altLang="ja-JP" sz="10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smtClean="0">
                          <a:solidFill>
                            <a:sysClr val="windowText" lastClr="000000"/>
                          </a:solidFill>
                          <a:latin typeface="Meiryo UI" panose="020B0604030504040204" pitchFamily="50" charset="-128"/>
                          <a:ea typeface="Meiryo UI" panose="020B0604030504040204" pitchFamily="50" charset="-128"/>
                        </a:rPr>
                        <a:t>来訪者数</a:t>
                      </a: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56616" marR="56616" marT="28307" marB="28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rPr>
                        <a:t>1.2</a:t>
                      </a:r>
                      <a:r>
                        <a:rPr kumimoji="1" lang="ja-JP" altLang="en-US" sz="1000" b="0" dirty="0" smtClean="0">
                          <a:solidFill>
                            <a:schemeClr val="tx1"/>
                          </a:solidFill>
                          <a:latin typeface="Meiryo UI" panose="020B0604030504040204" pitchFamily="50" charset="-128"/>
                          <a:ea typeface="Meiryo UI" panose="020B0604030504040204" pitchFamily="50" charset="-128"/>
                        </a:rPr>
                        <a:t>点</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48,707</a:t>
                      </a:r>
                      <a:r>
                        <a:rPr kumimoji="1" lang="ja-JP" altLang="en-US" sz="1000" b="0" dirty="0" smtClean="0">
                          <a:solidFill>
                            <a:schemeClr val="tx1"/>
                          </a:solidFill>
                          <a:latin typeface="Meiryo UI" panose="020B0604030504040204" pitchFamily="50" charset="-128"/>
                          <a:ea typeface="Meiryo UI" panose="020B0604030504040204" pitchFamily="50" charset="-128"/>
                        </a:rPr>
                        <a:t>人）</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56642" marR="56642" marT="28321" marB="28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0" name="円/楕円 69"/>
          <p:cNvSpPr>
            <a:spLocks noChangeArrowheads="1"/>
          </p:cNvSpPr>
          <p:nvPr/>
        </p:nvSpPr>
        <p:spPr bwMode="auto">
          <a:xfrm>
            <a:off x="4841790" y="3788800"/>
            <a:ext cx="216000" cy="216000"/>
          </a:xfrm>
          <a:prstGeom prst="ellipse">
            <a:avLst/>
          </a:prstGeom>
          <a:pattFill prst="smGrid">
            <a:fgClr>
              <a:schemeClr val="tx1"/>
            </a:fgClr>
            <a:bgClr>
              <a:schemeClr val="bg1"/>
            </a:bgClr>
          </a:pattFill>
          <a:ln w="317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cxnSp>
        <p:nvCxnSpPr>
          <p:cNvPr id="71" name="直線コネクタ 70"/>
          <p:cNvCxnSpPr>
            <a:stCxn id="243" idx="6"/>
          </p:cNvCxnSpPr>
          <p:nvPr/>
        </p:nvCxnSpPr>
        <p:spPr>
          <a:xfrm flipV="1">
            <a:off x="5402894" y="3931257"/>
            <a:ext cx="1858612" cy="83314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a:stCxn id="245" idx="7"/>
          </p:cNvCxnSpPr>
          <p:nvPr/>
        </p:nvCxnSpPr>
        <p:spPr>
          <a:xfrm flipV="1">
            <a:off x="4766017" y="1799743"/>
            <a:ext cx="2136005" cy="7216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a:endCxn id="82" idx="2"/>
          </p:cNvCxnSpPr>
          <p:nvPr/>
        </p:nvCxnSpPr>
        <p:spPr>
          <a:xfrm flipV="1">
            <a:off x="3149287" y="4677690"/>
            <a:ext cx="1052639" cy="7985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正方形/長方形 85"/>
          <p:cNvSpPr/>
          <p:nvPr/>
        </p:nvSpPr>
        <p:spPr bwMode="auto">
          <a:xfrm>
            <a:off x="6281260" y="2798702"/>
            <a:ext cx="695979" cy="27809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1000" dirty="0">
                <a:solidFill>
                  <a:srgbClr val="FF0000"/>
                </a:solidFill>
                <a:latin typeface="Meiryo UI" panose="020B0604030504040204" pitchFamily="50" charset="-128"/>
                <a:ea typeface="Meiryo UI" panose="020B0604030504040204" pitchFamily="50" charset="-128"/>
              </a:rPr>
              <a:t>人口重心</a:t>
            </a:r>
          </a:p>
        </p:txBody>
      </p:sp>
      <p:cxnSp>
        <p:nvCxnSpPr>
          <p:cNvPr id="87" name="直線コネクタ 86"/>
          <p:cNvCxnSpPr>
            <a:stCxn id="70" idx="7"/>
          </p:cNvCxnSpPr>
          <p:nvPr/>
        </p:nvCxnSpPr>
        <p:spPr>
          <a:xfrm flipV="1">
            <a:off x="5026159" y="3037890"/>
            <a:ext cx="1325223" cy="7825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6347083" y="3037888"/>
            <a:ext cx="5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87560" y="476673"/>
            <a:ext cx="6369465" cy="384721"/>
          </a:xfrm>
          <a:prstGeom prst="rect">
            <a:avLst/>
          </a:prstGeom>
          <a:noFill/>
        </p:spPr>
        <p:txBody>
          <a:bodyPr wrap="square" rtlCol="0">
            <a:spAutoFit/>
          </a:bodyPr>
          <a:lstStyle/>
          <a:p>
            <a:r>
              <a:rPr lang="ja-JP" altLang="en-US" sz="1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◆位置図</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正方形/長方形 12"/>
          <p:cNvSpPr>
            <a:spLocks noChangeArrowheads="1"/>
          </p:cNvSpPr>
          <p:nvPr/>
        </p:nvSpPr>
        <p:spPr bwMode="auto">
          <a:xfrm>
            <a:off x="8861425" y="-3175"/>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庁舎</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１２</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grpSp>
        <p:nvGrpSpPr>
          <p:cNvPr id="69" name="グループ化 68"/>
          <p:cNvGrpSpPr/>
          <p:nvPr/>
        </p:nvGrpSpPr>
        <p:grpSpPr>
          <a:xfrm>
            <a:off x="7833320" y="5013426"/>
            <a:ext cx="1440160" cy="1872209"/>
            <a:chOff x="9979587" y="3929831"/>
            <a:chExt cx="1440160" cy="1872209"/>
          </a:xfrm>
        </p:grpSpPr>
        <p:grpSp>
          <p:nvGrpSpPr>
            <p:cNvPr id="73" name="グループ化 72"/>
            <p:cNvGrpSpPr/>
            <p:nvPr/>
          </p:nvGrpSpPr>
          <p:grpSpPr>
            <a:xfrm>
              <a:off x="9979587" y="3929831"/>
              <a:ext cx="1440160" cy="1872209"/>
              <a:chOff x="5508104" y="3645023"/>
              <a:chExt cx="1440160" cy="1872209"/>
            </a:xfrm>
          </p:grpSpPr>
          <p:sp>
            <p:nvSpPr>
              <p:cNvPr id="75" name="Rectangle 63"/>
              <p:cNvSpPr>
                <a:spLocks noChangeArrowheads="1"/>
              </p:cNvSpPr>
              <p:nvPr/>
            </p:nvSpPr>
            <p:spPr bwMode="auto">
              <a:xfrm>
                <a:off x="5508104" y="3645023"/>
                <a:ext cx="1440160" cy="1778871"/>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dirty="0"/>
              </a:p>
            </p:txBody>
          </p:sp>
          <p:sp>
            <p:nvSpPr>
              <p:cNvPr id="76" name="Line 65"/>
              <p:cNvSpPr>
                <a:spLocks noChangeShapeType="1"/>
              </p:cNvSpPr>
              <p:nvPr/>
            </p:nvSpPr>
            <p:spPr bwMode="auto">
              <a:xfrm>
                <a:off x="5566842" y="3873624"/>
                <a:ext cx="457200" cy="0"/>
              </a:xfrm>
              <a:prstGeom prst="line">
                <a:avLst/>
              </a:prstGeom>
              <a:noFill/>
              <a:ln w="63500" cmpd="tri">
                <a:solidFill>
                  <a:srgbClr val="FF0000"/>
                </a:solidFill>
                <a:round/>
                <a:headEnd/>
                <a:tailEnd/>
              </a:ln>
            </p:spPr>
            <p:txBody>
              <a:bodyPr lIns="74295" tIns="8890" rIns="74295" bIns="8890"/>
              <a:lstStyle/>
              <a:p>
                <a:endParaRPr lang="ja-JP" altLang="en-US" dirty="0"/>
              </a:p>
            </p:txBody>
          </p:sp>
          <p:sp>
            <p:nvSpPr>
              <p:cNvPr id="77" name="Line 66"/>
              <p:cNvSpPr>
                <a:spLocks noChangeShapeType="1"/>
              </p:cNvSpPr>
              <p:nvPr/>
            </p:nvSpPr>
            <p:spPr bwMode="auto">
              <a:xfrm>
                <a:off x="5566842" y="4102224"/>
                <a:ext cx="457200" cy="0"/>
              </a:xfrm>
              <a:prstGeom prst="line">
                <a:avLst/>
              </a:prstGeom>
              <a:noFill/>
              <a:ln w="22225">
                <a:solidFill>
                  <a:schemeClr val="tx1"/>
                </a:solidFill>
                <a:round/>
                <a:headEnd/>
                <a:tailEnd/>
              </a:ln>
            </p:spPr>
            <p:txBody>
              <a:bodyPr lIns="74295" tIns="8890" rIns="74295" bIns="8890"/>
              <a:lstStyle/>
              <a:p>
                <a:endParaRPr lang="ja-JP" altLang="en-US" dirty="0"/>
              </a:p>
            </p:txBody>
          </p:sp>
          <p:sp>
            <p:nvSpPr>
              <p:cNvPr id="78" name="Text Box 67"/>
              <p:cNvSpPr txBox="1">
                <a:spLocks noChangeArrowheads="1"/>
              </p:cNvSpPr>
              <p:nvPr/>
            </p:nvSpPr>
            <p:spPr bwMode="auto">
              <a:xfrm>
                <a:off x="6025628" y="3759324"/>
                <a:ext cx="850628" cy="1757908"/>
              </a:xfrm>
              <a:prstGeom prst="rect">
                <a:avLst/>
              </a:prstGeom>
              <a:noFill/>
              <a:ln w="9525">
                <a:noFill/>
                <a:miter lim="800000"/>
                <a:headEnd/>
                <a:tailEnd/>
              </a:ln>
            </p:spPr>
            <p:txBody>
              <a:bodyPr lIns="74295" tIns="8890" rIns="74295" bIns="8890"/>
              <a:lstStyle/>
              <a:p>
                <a:pPr marL="85725" indent="-85725" algn="just">
                  <a:spcBef>
                    <a:spcPct val="50000"/>
                  </a:spcBef>
                </a:pPr>
                <a:r>
                  <a:rPr lang="ja-JP" altLang="en-US" sz="1000" dirty="0">
                    <a:solidFill>
                      <a:srgbClr val="000000"/>
                    </a:solidFill>
                    <a:latin typeface="ＭＳ ゴシック" pitchFamily="49" charset="-128"/>
                    <a:ea typeface="ＭＳ ゴシック" pitchFamily="49" charset="-128"/>
                  </a:rPr>
                  <a:t>地下鉄</a:t>
                </a:r>
              </a:p>
              <a:p>
                <a:pPr marL="85725" indent="-85725" algn="just">
                  <a:spcBef>
                    <a:spcPct val="50000"/>
                  </a:spcBef>
                </a:pPr>
                <a:r>
                  <a:rPr lang="ja-JP" altLang="en-US" sz="1000" dirty="0">
                    <a:solidFill>
                      <a:srgbClr val="000000"/>
                    </a:solidFill>
                    <a:latin typeface="ＭＳ ゴシック" pitchFamily="49" charset="-128"/>
                    <a:ea typeface="ＭＳ ゴシック" pitchFamily="49" charset="-128"/>
                  </a:rPr>
                  <a:t>私鉄</a:t>
                </a:r>
              </a:p>
              <a:p>
                <a:pPr marL="85725" indent="-85725" algn="just">
                  <a:spcBef>
                    <a:spcPct val="50000"/>
                  </a:spcBef>
                </a:pPr>
                <a:r>
                  <a:rPr lang="ja-JP" altLang="en-US" sz="1000" dirty="0">
                    <a:solidFill>
                      <a:srgbClr val="000000"/>
                    </a:solidFill>
                    <a:latin typeface="ＭＳ ゴシック" pitchFamily="49" charset="-128"/>
                    <a:ea typeface="ＭＳ ゴシック" pitchFamily="49" charset="-128"/>
                  </a:rPr>
                  <a:t>ＪＲ</a:t>
                </a:r>
                <a:endParaRPr lang="en-US" altLang="ja-JP" sz="1000" dirty="0">
                  <a:solidFill>
                    <a:srgbClr val="000000"/>
                  </a:solidFill>
                  <a:latin typeface="ＭＳ ゴシック" pitchFamily="49" charset="-128"/>
                  <a:ea typeface="ＭＳ ゴシック" pitchFamily="49" charset="-128"/>
                </a:endParaRPr>
              </a:p>
              <a:p>
                <a:pPr marL="85725" indent="-85725" algn="just">
                  <a:lnSpc>
                    <a:spcPts val="100"/>
                  </a:lnSpc>
                  <a:spcBef>
                    <a:spcPct val="50000"/>
                  </a:spcBef>
                </a:pPr>
                <a:endParaRPr lang="en-US" altLang="ja-JP" sz="10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1000" dirty="0">
                    <a:solidFill>
                      <a:srgbClr val="000000"/>
                    </a:solidFill>
                    <a:latin typeface="ＭＳ ゴシック" pitchFamily="49" charset="-128"/>
                    <a:ea typeface="ＭＳ ゴシック" pitchFamily="49" charset="-128"/>
                  </a:rPr>
                  <a:t>特別区</a:t>
                </a:r>
                <a:endParaRPr lang="en-US" altLang="ja-JP" sz="10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1000" dirty="0">
                    <a:solidFill>
                      <a:srgbClr val="000000"/>
                    </a:solidFill>
                    <a:latin typeface="ＭＳ ゴシック" pitchFamily="49" charset="-128"/>
                    <a:ea typeface="ＭＳ ゴシック" pitchFamily="49" charset="-128"/>
                  </a:rPr>
                  <a:t>本庁舎候補</a:t>
                </a:r>
                <a:endParaRPr lang="en-US" altLang="ja-JP" sz="10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endParaRPr lang="en-US" altLang="ja-JP" sz="6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1000" dirty="0">
                    <a:solidFill>
                      <a:srgbClr val="000000"/>
                    </a:solidFill>
                    <a:latin typeface="ＭＳ ゴシック" pitchFamily="49" charset="-128"/>
                    <a:ea typeface="ＭＳ ゴシック" pitchFamily="49" charset="-128"/>
                  </a:rPr>
                  <a:t>区役所</a:t>
                </a:r>
                <a:endParaRPr lang="en-US" altLang="ja-JP" sz="1000" dirty="0">
                  <a:solidFill>
                    <a:srgbClr val="000000"/>
                  </a:solidFill>
                  <a:latin typeface="ＭＳ ゴシック" pitchFamily="49" charset="-128"/>
                  <a:ea typeface="ＭＳ ゴシック" pitchFamily="49" charset="-128"/>
                </a:endParaRPr>
              </a:p>
              <a:p>
                <a:pPr marL="85725" indent="-85725" algn="just">
                  <a:lnSpc>
                    <a:spcPts val="2100"/>
                  </a:lnSpc>
                  <a:spcBef>
                    <a:spcPct val="50000"/>
                  </a:spcBef>
                </a:pPr>
                <a:r>
                  <a:rPr lang="ja-JP" altLang="en-US" sz="1000" dirty="0">
                    <a:solidFill>
                      <a:srgbClr val="000000"/>
                    </a:solidFill>
                    <a:latin typeface="ＭＳ ゴシック" pitchFamily="49" charset="-128"/>
                    <a:ea typeface="ＭＳ ゴシック" pitchFamily="49" charset="-128"/>
                  </a:rPr>
                  <a:t>人口重心</a:t>
                </a:r>
                <a:endParaRPr lang="en-US" altLang="ja-JP" sz="1000" dirty="0">
                  <a:solidFill>
                    <a:srgbClr val="000000"/>
                  </a:solidFill>
                  <a:latin typeface="ＭＳ ゴシック" pitchFamily="49" charset="-128"/>
                  <a:ea typeface="ＭＳ ゴシック" pitchFamily="49" charset="-128"/>
                </a:endParaRPr>
              </a:p>
            </p:txBody>
          </p:sp>
          <p:sp>
            <p:nvSpPr>
              <p:cNvPr id="79" name="円/楕円 78"/>
              <p:cNvSpPr/>
              <p:nvPr/>
            </p:nvSpPr>
            <p:spPr>
              <a:xfrm>
                <a:off x="5649927" y="4848401"/>
                <a:ext cx="216024" cy="21602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0" name="Line 64"/>
              <p:cNvSpPr>
                <a:spLocks noChangeShapeType="1"/>
              </p:cNvSpPr>
              <p:nvPr/>
            </p:nvSpPr>
            <p:spPr bwMode="auto">
              <a:xfrm>
                <a:off x="5580112" y="4293096"/>
                <a:ext cx="457200" cy="0"/>
              </a:xfrm>
              <a:prstGeom prst="line">
                <a:avLst/>
              </a:prstGeom>
              <a:noFill/>
              <a:ln w="22225">
                <a:solidFill>
                  <a:srgbClr val="000000"/>
                </a:solidFill>
                <a:round/>
                <a:headEnd/>
                <a:tailEnd/>
              </a:ln>
            </p:spPr>
            <p:txBody>
              <a:bodyPr lIns="74295" tIns="8890" rIns="74295" bIns="8890"/>
              <a:lstStyle/>
              <a:p>
                <a:endParaRPr lang="ja-JP" altLang="en-US" dirty="0"/>
              </a:p>
            </p:txBody>
          </p:sp>
          <p:sp>
            <p:nvSpPr>
              <p:cNvPr id="83" name="Line 68"/>
              <p:cNvSpPr>
                <a:spLocks noChangeShapeType="1"/>
              </p:cNvSpPr>
              <p:nvPr/>
            </p:nvSpPr>
            <p:spPr bwMode="auto">
              <a:xfrm>
                <a:off x="5580112" y="4293096"/>
                <a:ext cx="457200" cy="0"/>
              </a:xfrm>
              <a:prstGeom prst="line">
                <a:avLst/>
              </a:prstGeom>
              <a:noFill/>
              <a:ln w="12700">
                <a:solidFill>
                  <a:srgbClr val="FFFFFF"/>
                </a:solidFill>
                <a:prstDash val="dash"/>
                <a:round/>
                <a:headEnd/>
                <a:tailEnd/>
              </a:ln>
            </p:spPr>
            <p:txBody>
              <a:bodyPr lIns="74295" tIns="8890" rIns="74295" bIns="8890"/>
              <a:lstStyle/>
              <a:p>
                <a:endParaRPr lang="ja-JP" altLang="en-US" dirty="0"/>
              </a:p>
            </p:txBody>
          </p:sp>
          <p:sp>
            <p:nvSpPr>
              <p:cNvPr id="84" name="円/楕円 83"/>
              <p:cNvSpPr/>
              <p:nvPr/>
            </p:nvSpPr>
            <p:spPr>
              <a:xfrm>
                <a:off x="5650220" y="4525075"/>
                <a:ext cx="216024" cy="216024"/>
              </a:xfrm>
              <a:prstGeom prst="ellipse">
                <a:avLst/>
              </a:prstGeom>
              <a:blipFill dpi="0" rotWithShape="1">
                <a:blip r:embed="rId4"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sp>
          <p:nvSpPr>
            <p:cNvPr id="74" name="円/楕円 73"/>
            <p:cNvSpPr>
              <a:spLocks noChangeArrowheads="1"/>
            </p:cNvSpPr>
            <p:nvPr/>
          </p:nvSpPr>
          <p:spPr bwMode="auto">
            <a:xfrm>
              <a:off x="10121434" y="5454359"/>
              <a:ext cx="216000" cy="216000"/>
            </a:xfrm>
            <a:prstGeom prst="ellipse">
              <a:avLst/>
            </a:prstGeom>
            <a:pattFill prst="smGrid">
              <a:fgClr>
                <a:schemeClr val="tx1"/>
              </a:fgClr>
              <a:bgClr>
                <a:schemeClr val="bg1"/>
              </a:bgClr>
            </a:pattFill>
            <a:ln w="317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grpSp>
      <p:sp>
        <p:nvSpPr>
          <p:cNvPr id="85" name="正方形/長方形 84"/>
          <p:cNvSpPr/>
          <p:nvPr/>
        </p:nvSpPr>
        <p:spPr bwMode="auto">
          <a:xfrm>
            <a:off x="7111187" y="6173831"/>
            <a:ext cx="933753" cy="3749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7030A0"/>
                </a:solidFill>
              </a:rPr>
              <a:t>地下鉄</a:t>
            </a:r>
            <a:endParaRPr lang="en-US" altLang="ja-JP" sz="900" dirty="0">
              <a:solidFill>
                <a:srgbClr val="7030A0"/>
              </a:solidFill>
            </a:endParaRPr>
          </a:p>
          <a:p>
            <a:pPr algn="ctr">
              <a:defRPr/>
            </a:pPr>
            <a:r>
              <a:rPr lang="ja-JP" altLang="en-US" sz="900" dirty="0">
                <a:solidFill>
                  <a:srgbClr val="7030A0"/>
                </a:solidFill>
              </a:rPr>
              <a:t>谷町線</a:t>
            </a:r>
          </a:p>
        </p:txBody>
      </p:sp>
    </p:spTree>
    <p:extLst>
      <p:ext uri="{BB962C8B-B14F-4D97-AF65-F5344CB8AC3E}">
        <p14:creationId xmlns:p14="http://schemas.microsoft.com/office/powerpoint/2010/main" val="2397731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l="12079" t="13038" r="12322" b="13925"/>
          <a:stretch/>
        </p:blipFill>
        <p:spPr>
          <a:xfrm>
            <a:off x="5529063" y="1700808"/>
            <a:ext cx="4248473" cy="4104456"/>
          </a:xfrm>
          <a:prstGeom prst="rect">
            <a:avLst/>
          </a:prstGeom>
        </p:spPr>
      </p:pic>
      <p:pic>
        <p:nvPicPr>
          <p:cNvPr id="2" name="図 1"/>
          <p:cNvPicPr>
            <a:picLocks noChangeAspect="1"/>
          </p:cNvPicPr>
          <p:nvPr/>
        </p:nvPicPr>
        <p:blipFill rotWithShape="1">
          <a:blip r:embed="rId4">
            <a:extLst>
              <a:ext uri="{28A0092B-C50C-407E-A947-70E740481C1C}">
                <a14:useLocalDpi xmlns:a14="http://schemas.microsoft.com/office/drawing/2010/main" val="0"/>
              </a:ext>
            </a:extLst>
          </a:blip>
          <a:srcRect l="12594" t="11906" r="11807" b="15057"/>
          <a:stretch/>
        </p:blipFill>
        <p:spPr>
          <a:xfrm>
            <a:off x="1136576" y="1700808"/>
            <a:ext cx="4248472" cy="4104456"/>
          </a:xfrm>
          <a:prstGeom prst="rect">
            <a:avLst/>
          </a:prstGeom>
        </p:spPr>
      </p:pic>
      <p:graphicFrame>
        <p:nvGraphicFramePr>
          <p:cNvPr id="4" name="表 3"/>
          <p:cNvGraphicFramePr>
            <a:graphicFrameLocks noGrp="1"/>
          </p:cNvGraphicFramePr>
          <p:nvPr>
            <p:extLst/>
          </p:nvPr>
        </p:nvGraphicFramePr>
        <p:xfrm>
          <a:off x="93544" y="332656"/>
          <a:ext cx="9756000" cy="6030000"/>
        </p:xfrm>
        <a:graphic>
          <a:graphicData uri="http://schemas.openxmlformats.org/drawingml/2006/table">
            <a:tbl>
              <a:tblPr firstRow="1" bandRow="1">
                <a:tableStyleId>{5C22544A-7EE6-4342-B048-85BDC9FD1C3A}</a:tableStyleId>
              </a:tblPr>
              <a:tblGrid>
                <a:gridCol w="972000"/>
                <a:gridCol w="4392000"/>
                <a:gridCol w="4392000"/>
              </a:tblGrid>
              <a:tr h="39600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区役所</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阿倍野区役所（</a:t>
                      </a:r>
                      <a:r>
                        <a:rPr kumimoji="1" lang="en-US" altLang="ja-JP" sz="1200" b="0" dirty="0" smtClean="0">
                          <a:solidFill>
                            <a:schemeClr val="tx1"/>
                          </a:solidFill>
                          <a:latin typeface="Meiryo UI" panose="020B0604030504040204" pitchFamily="50" charset="-128"/>
                          <a:ea typeface="Meiryo UI" panose="020B0604030504040204" pitchFamily="50" charset="-128"/>
                        </a:rPr>
                        <a:t>11.7</a:t>
                      </a:r>
                      <a:r>
                        <a:rPr kumimoji="1" lang="ja-JP" altLang="en-US" sz="1200" b="0" dirty="0" smtClean="0">
                          <a:solidFill>
                            <a:schemeClr val="tx1"/>
                          </a:solidFill>
                          <a:latin typeface="Meiryo UI" panose="020B0604030504040204" pitchFamily="50" charset="-128"/>
                          <a:ea typeface="Meiryo UI" panose="020B0604030504040204" pitchFamily="50" charset="-128"/>
                        </a:rPr>
                        <a:t>点）</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平野区役所（</a:t>
                      </a:r>
                      <a:r>
                        <a:rPr kumimoji="1" lang="en-US" altLang="ja-JP" sz="1200" b="0" dirty="0" smtClean="0">
                          <a:solidFill>
                            <a:schemeClr val="tx1"/>
                          </a:solidFill>
                          <a:latin typeface="Meiryo UI" panose="020B0604030504040204" pitchFamily="50" charset="-128"/>
                          <a:ea typeface="Meiryo UI" panose="020B0604030504040204" pitchFamily="50" charset="-128"/>
                        </a:rPr>
                        <a:t>11.7</a:t>
                      </a:r>
                      <a:r>
                        <a:rPr kumimoji="1" lang="ja-JP" altLang="en-US" sz="1200" b="0" dirty="0" smtClean="0">
                          <a:solidFill>
                            <a:schemeClr val="tx1"/>
                          </a:solidFill>
                          <a:latin typeface="Meiryo UI" panose="020B0604030504040204" pitchFamily="50" charset="-128"/>
                          <a:ea typeface="Meiryo UI" panose="020B0604030504040204" pitchFamily="50" charset="-128"/>
                        </a:rPr>
                        <a:t>点）</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000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周辺施設等</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総務事務センター（あべのベルタ）延床面積 </a:t>
                      </a:r>
                      <a:r>
                        <a:rPr kumimoji="1" lang="en-US" altLang="ja-JP" sz="1200" b="0" dirty="0" smtClean="0">
                          <a:solidFill>
                            <a:schemeClr val="tx1"/>
                          </a:solidFill>
                          <a:latin typeface="Meiryo UI" panose="020B0604030504040204" pitchFamily="50" charset="-128"/>
                          <a:ea typeface="Meiryo UI" panose="020B0604030504040204" pitchFamily="50" charset="-128"/>
                        </a:rPr>
                        <a:t>1,060</a:t>
                      </a:r>
                      <a:r>
                        <a:rPr kumimoji="1" lang="ja-JP" altLang="en-US" sz="1200" b="0" dirty="0" smtClean="0">
                          <a:solidFill>
                            <a:schemeClr val="tx1"/>
                          </a:solidFill>
                          <a:latin typeface="Meiryo UI" panose="020B0604030504040204" pitchFamily="50" charset="-128"/>
                          <a:ea typeface="Meiryo UI" panose="020B0604030504040204" pitchFamily="50" charset="-128"/>
                        </a:rPr>
                        <a:t>㎡</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職員人材開発センター（あべのフォルサ）延床面積 </a:t>
                      </a:r>
                      <a:r>
                        <a:rPr kumimoji="1" lang="en-US" altLang="ja-JP" sz="1200" b="0" dirty="0" smtClean="0">
                          <a:solidFill>
                            <a:schemeClr val="tx1"/>
                          </a:solidFill>
                          <a:latin typeface="Meiryo UI" panose="020B0604030504040204" pitchFamily="50" charset="-128"/>
                          <a:ea typeface="Meiryo UI" panose="020B0604030504040204" pitchFamily="50" charset="-128"/>
                        </a:rPr>
                        <a:t>4,470</a:t>
                      </a:r>
                      <a:r>
                        <a:rPr kumimoji="1" lang="ja-JP" altLang="en-US" sz="1200" b="0" dirty="0" smtClean="0">
                          <a:solidFill>
                            <a:schemeClr val="tx1"/>
                          </a:solidFill>
                          <a:latin typeface="Meiryo UI" panose="020B0604030504040204" pitchFamily="50" charset="-128"/>
                          <a:ea typeface="Meiryo UI" panose="020B0604030504040204" pitchFamily="50" charset="-128"/>
                        </a:rPr>
                        <a:t>㎡</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平野工営所 延床面積</a:t>
                      </a:r>
                      <a:r>
                        <a:rPr kumimoji="1" lang="en-US" altLang="ja-JP" sz="1200" b="0" dirty="0" smtClean="0">
                          <a:solidFill>
                            <a:schemeClr val="tx1"/>
                          </a:solidFill>
                          <a:latin typeface="Meiryo UI" panose="020B0604030504040204" pitchFamily="50" charset="-128"/>
                          <a:ea typeface="Meiryo UI" panose="020B0604030504040204" pitchFamily="50" charset="-128"/>
                        </a:rPr>
                        <a:t>1,681</a:t>
                      </a:r>
                      <a:r>
                        <a:rPr kumimoji="1" lang="ja-JP" altLang="en-US" sz="1200" b="0" dirty="0" smtClean="0">
                          <a:solidFill>
                            <a:schemeClr val="tx1"/>
                          </a:solidFill>
                          <a:latin typeface="Meiryo UI" panose="020B0604030504040204" pitchFamily="50" charset="-128"/>
                          <a:ea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rPr>
                        <a:t>最寄り駅</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地下鉄谷町線　文の里駅　徒歩</a:t>
                      </a:r>
                      <a:r>
                        <a:rPr kumimoji="1" lang="en-US" altLang="ja-JP" sz="1200" b="0" dirty="0" smtClean="0">
                          <a:solidFill>
                            <a:schemeClr val="tx1"/>
                          </a:solidFill>
                          <a:latin typeface="Meiryo UI" panose="020B0604030504040204" pitchFamily="50" charset="-128"/>
                          <a:ea typeface="Meiryo UI" panose="020B0604030504040204" pitchFamily="50" charset="-128"/>
                        </a:rPr>
                        <a:t>5</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r>
                        <a:rPr kumimoji="1" lang="en-US" altLang="ja-JP" sz="1200" b="0" dirty="0" smtClean="0">
                          <a:solidFill>
                            <a:schemeClr val="tx1"/>
                          </a:solidFill>
                          <a:latin typeface="Meiryo UI" panose="020B0604030504040204" pitchFamily="50" charset="-128"/>
                          <a:ea typeface="Meiryo UI" panose="020B0604030504040204" pitchFamily="50" charset="-128"/>
                        </a:rPr>
                        <a:t>400</a:t>
                      </a:r>
                      <a:r>
                        <a:rPr kumimoji="1" lang="ja-JP" altLang="en-US" sz="1200" b="0" dirty="0" smtClean="0">
                          <a:solidFill>
                            <a:schemeClr val="tx1"/>
                          </a:solidFill>
                          <a:latin typeface="Meiryo UI" panose="020B0604030504040204" pitchFamily="50" charset="-128"/>
                          <a:ea typeface="Meiryo UI" panose="020B0604030504040204" pitchFamily="50" charset="-128"/>
                        </a:rPr>
                        <a:t>ｍ）</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地下鉄谷町線　平野駅　徒歩</a:t>
                      </a:r>
                      <a:r>
                        <a:rPr kumimoji="1" lang="en-US" altLang="ja-JP" sz="1200" b="0" dirty="0" smtClean="0">
                          <a:solidFill>
                            <a:schemeClr val="tx1"/>
                          </a:solidFill>
                          <a:latin typeface="Meiryo UI" panose="020B0604030504040204" pitchFamily="50" charset="-128"/>
                          <a:ea typeface="Meiryo UI" panose="020B0604030504040204" pitchFamily="50" charset="-128"/>
                        </a:rPr>
                        <a:t>4</a:t>
                      </a:r>
                      <a:r>
                        <a:rPr kumimoji="1" lang="ja-JP" altLang="en-US" sz="1200" b="0" dirty="0" smtClean="0">
                          <a:solidFill>
                            <a:schemeClr val="tx1"/>
                          </a:solidFill>
                          <a:latin typeface="Meiryo UI" panose="020B0604030504040204" pitchFamily="50" charset="-128"/>
                          <a:ea typeface="Meiryo UI" panose="020B0604030504040204" pitchFamily="50" charset="-128"/>
                        </a:rPr>
                        <a:t>分（</a:t>
                      </a:r>
                      <a:r>
                        <a:rPr kumimoji="1" lang="en-US" altLang="ja-JP" sz="1200" b="0" dirty="0" smtClean="0">
                          <a:solidFill>
                            <a:schemeClr val="tx1"/>
                          </a:solidFill>
                          <a:latin typeface="Meiryo UI" panose="020B0604030504040204" pitchFamily="50" charset="-128"/>
                          <a:ea typeface="Meiryo UI" panose="020B0604030504040204" pitchFamily="50" charset="-128"/>
                        </a:rPr>
                        <a:t>350</a:t>
                      </a:r>
                      <a:r>
                        <a:rPr kumimoji="1" lang="ja-JP" altLang="en-US" sz="1200" b="0" dirty="0" smtClean="0">
                          <a:solidFill>
                            <a:schemeClr val="tx1"/>
                          </a:solidFill>
                          <a:latin typeface="Meiryo UI" panose="020B0604030504040204" pitchFamily="50" charset="-128"/>
                          <a:ea typeface="Meiryo UI" panose="020B0604030504040204" pitchFamily="50" charset="-128"/>
                        </a:rPr>
                        <a:t>ｍ）</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7600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周辺地図</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400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選定</a:t>
                      </a:r>
                      <a:r>
                        <a:rPr kumimoji="1" lang="en-US" altLang="ja-JP" sz="1200" b="0" dirty="0" smtClean="0">
                          <a:solidFill>
                            <a:schemeClr val="tx1"/>
                          </a:solidFill>
                          <a:latin typeface="Meiryo UI" panose="020B0604030504040204" pitchFamily="50" charset="-128"/>
                          <a:ea typeface="Meiryo UI" panose="020B0604030504040204" pitchFamily="50" charset="-128"/>
                        </a:rPr>
                        <a:t>(</a:t>
                      </a:r>
                      <a:r>
                        <a:rPr kumimoji="1" lang="ja-JP" altLang="en-US" sz="1200" b="0" dirty="0" smtClean="0">
                          <a:solidFill>
                            <a:schemeClr val="tx1"/>
                          </a:solidFill>
                          <a:latin typeface="Meiryo UI" panose="020B0604030504040204" pitchFamily="50" charset="-128"/>
                          <a:ea typeface="Meiryo UI" panose="020B0604030504040204" pitchFamily="50" charset="-128"/>
                        </a:rPr>
                        <a:t>案</a:t>
                      </a:r>
                      <a:r>
                        <a:rPr kumimoji="1" lang="en-US" altLang="ja-JP" sz="1200" b="0" dirty="0" smtClean="0">
                          <a:solidFill>
                            <a:schemeClr val="tx1"/>
                          </a:solidFill>
                          <a:latin typeface="Meiryo UI" panose="020B0604030504040204" pitchFamily="50" charset="-128"/>
                          <a:ea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b="1" dirty="0" smtClean="0">
                          <a:solidFill>
                            <a:schemeClr val="tx1"/>
                          </a:solidFill>
                          <a:latin typeface="Meiryo UI" panose="020B0604030504040204" pitchFamily="50" charset="-128"/>
                          <a:ea typeface="Meiryo UI" panose="020B0604030504040204" pitchFamily="50" charset="-128"/>
                        </a:rPr>
                        <a:t>◎</a:t>
                      </a:r>
                      <a:endParaRPr kumimoji="1" lang="ja-JP" altLang="en-US" b="1"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kumimoji="1" lang="ja-JP" altLang="en-US" b="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8" name="円/楕円 17"/>
          <p:cNvSpPr/>
          <p:nvPr/>
        </p:nvSpPr>
        <p:spPr>
          <a:xfrm>
            <a:off x="1344433" y="1903705"/>
            <a:ext cx="3744000" cy="37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3" name="円/楕円 82"/>
          <p:cNvSpPr/>
          <p:nvPr/>
        </p:nvSpPr>
        <p:spPr>
          <a:xfrm>
            <a:off x="5807838" y="1924959"/>
            <a:ext cx="3744000" cy="37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1" name="テキスト ボックス 100"/>
          <p:cNvSpPr txBox="1"/>
          <p:nvPr/>
        </p:nvSpPr>
        <p:spPr>
          <a:xfrm>
            <a:off x="7179991" y="3901037"/>
            <a:ext cx="828000" cy="246221"/>
          </a:xfrm>
          <a:prstGeom prst="rect">
            <a:avLst/>
          </a:prstGeom>
          <a:solidFill>
            <a:schemeClr val="bg1"/>
          </a:solidFill>
          <a:ln>
            <a:solidFill>
              <a:schemeClr val="tx1"/>
            </a:solidFill>
          </a:ln>
        </p:spPr>
        <p:txBody>
          <a:bodyPr wrap="square" rtlCol="0" anchor="ctr">
            <a:spAutoFit/>
          </a:bodyPr>
          <a:lstStyle/>
          <a:p>
            <a:pPr algn="ctr"/>
            <a:r>
              <a:rPr lang="ja-JP" altLang="en-US" sz="1000" dirty="0">
                <a:latin typeface="Meiryo UI" panose="020B0604030504040204" pitchFamily="50" charset="-128"/>
                <a:ea typeface="Meiryo UI" panose="020B0604030504040204" pitchFamily="50" charset="-128"/>
              </a:rPr>
              <a:t>平野区役所</a:t>
            </a:r>
          </a:p>
        </p:txBody>
      </p:sp>
      <p:sp>
        <p:nvSpPr>
          <p:cNvPr id="102" name="正方形/長方形 101"/>
          <p:cNvSpPr/>
          <p:nvPr/>
        </p:nvSpPr>
        <p:spPr>
          <a:xfrm rot="2160587">
            <a:off x="4015615" y="3271354"/>
            <a:ext cx="29151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3" name="正方形/長方形 102"/>
          <p:cNvSpPr/>
          <p:nvPr/>
        </p:nvSpPr>
        <p:spPr>
          <a:xfrm rot="5400000">
            <a:off x="3963308" y="3815023"/>
            <a:ext cx="29151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4" name="正方形/長方形 103"/>
          <p:cNvSpPr/>
          <p:nvPr/>
        </p:nvSpPr>
        <p:spPr>
          <a:xfrm rot="4530767">
            <a:off x="4867975" y="5177728"/>
            <a:ext cx="29151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8" name="正方形/長方形 107"/>
          <p:cNvSpPr/>
          <p:nvPr/>
        </p:nvSpPr>
        <p:spPr>
          <a:xfrm rot="6096186">
            <a:off x="1629749" y="4456415"/>
            <a:ext cx="144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9" name="正方形/長方形 108"/>
          <p:cNvSpPr/>
          <p:nvPr/>
        </p:nvSpPr>
        <p:spPr>
          <a:xfrm rot="6640237">
            <a:off x="1392005" y="5095389"/>
            <a:ext cx="144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0" name="正方形/長方形 109"/>
          <p:cNvSpPr/>
          <p:nvPr/>
        </p:nvSpPr>
        <p:spPr>
          <a:xfrm rot="6096186">
            <a:off x="2109894" y="2234916"/>
            <a:ext cx="216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1" name="正方形/長方形 110"/>
          <p:cNvSpPr/>
          <p:nvPr/>
        </p:nvSpPr>
        <p:spPr>
          <a:xfrm rot="6096186">
            <a:off x="1938626" y="3160797"/>
            <a:ext cx="144000" cy="88831"/>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2" name="フリーフォーム 21"/>
          <p:cNvSpPr/>
          <p:nvPr/>
        </p:nvSpPr>
        <p:spPr>
          <a:xfrm>
            <a:off x="2059958" y="1760192"/>
            <a:ext cx="2186940" cy="4069080"/>
          </a:xfrm>
          <a:custGeom>
            <a:avLst/>
            <a:gdLst>
              <a:gd name="connsiteX0" fmla="*/ 266700 w 2186940"/>
              <a:gd name="connsiteY0" fmla="*/ 0 h 4069080"/>
              <a:gd name="connsiteX1" fmla="*/ 38100 w 2186940"/>
              <a:gd name="connsiteY1" fmla="*/ 1371600 h 4069080"/>
              <a:gd name="connsiteX2" fmla="*/ 0 w 2186940"/>
              <a:gd name="connsiteY2" fmla="*/ 1478280 h 4069080"/>
              <a:gd name="connsiteX3" fmla="*/ 60960 w 2186940"/>
              <a:gd name="connsiteY3" fmla="*/ 1653540 h 4069080"/>
              <a:gd name="connsiteX4" fmla="*/ 236220 w 2186940"/>
              <a:gd name="connsiteY4" fmla="*/ 1752600 h 4069080"/>
              <a:gd name="connsiteX5" fmla="*/ 449580 w 2186940"/>
              <a:gd name="connsiteY5" fmla="*/ 1882140 h 4069080"/>
              <a:gd name="connsiteX6" fmla="*/ 975360 w 2186940"/>
              <a:gd name="connsiteY6" fmla="*/ 2506980 h 4069080"/>
              <a:gd name="connsiteX7" fmla="*/ 2186940 w 2186940"/>
              <a:gd name="connsiteY7" fmla="*/ 4069080 h 406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6940" h="4069080">
                <a:moveTo>
                  <a:pt x="266700" y="0"/>
                </a:moveTo>
                <a:lnTo>
                  <a:pt x="38100" y="1371600"/>
                </a:lnTo>
                <a:lnTo>
                  <a:pt x="0" y="1478280"/>
                </a:lnTo>
                <a:lnTo>
                  <a:pt x="60960" y="1653540"/>
                </a:lnTo>
                <a:lnTo>
                  <a:pt x="236220" y="1752600"/>
                </a:lnTo>
                <a:lnTo>
                  <a:pt x="449580" y="1882140"/>
                </a:lnTo>
                <a:lnTo>
                  <a:pt x="975360" y="2506980"/>
                </a:lnTo>
                <a:lnTo>
                  <a:pt x="2186940" y="4069080"/>
                </a:lnTo>
              </a:path>
            </a:pathLst>
          </a:custGeom>
          <a:noFill/>
          <a:ln w="412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3" name="フリーフォーム 22"/>
          <p:cNvSpPr/>
          <p:nvPr/>
        </p:nvSpPr>
        <p:spPr>
          <a:xfrm>
            <a:off x="1152860" y="1763051"/>
            <a:ext cx="2198687" cy="4033837"/>
          </a:xfrm>
          <a:custGeom>
            <a:avLst/>
            <a:gdLst>
              <a:gd name="connsiteX0" fmla="*/ 1428750 w 1981200"/>
              <a:gd name="connsiteY0" fmla="*/ 3971925 h 3971925"/>
              <a:gd name="connsiteX1" fmla="*/ 1495425 w 1981200"/>
              <a:gd name="connsiteY1" fmla="*/ 3324225 h 3971925"/>
              <a:gd name="connsiteX2" fmla="*/ 1781175 w 1981200"/>
              <a:gd name="connsiteY2" fmla="*/ 1866900 h 3971925"/>
              <a:gd name="connsiteX3" fmla="*/ 1943100 w 1981200"/>
              <a:gd name="connsiteY3" fmla="*/ 971550 h 3971925"/>
              <a:gd name="connsiteX4" fmla="*/ 1981200 w 1981200"/>
              <a:gd name="connsiteY4" fmla="*/ 790575 h 3971925"/>
              <a:gd name="connsiteX5" fmla="*/ 1924050 w 1981200"/>
              <a:gd name="connsiteY5" fmla="*/ 695325 h 3971925"/>
              <a:gd name="connsiteX6" fmla="*/ 1885950 w 1981200"/>
              <a:gd name="connsiteY6" fmla="*/ 619125 h 3971925"/>
              <a:gd name="connsiteX7" fmla="*/ 1647825 w 1981200"/>
              <a:gd name="connsiteY7" fmla="*/ 542925 h 3971925"/>
              <a:gd name="connsiteX8" fmla="*/ 962025 w 1981200"/>
              <a:gd name="connsiteY8" fmla="*/ 314325 h 3971925"/>
              <a:gd name="connsiteX9" fmla="*/ 742950 w 1981200"/>
              <a:gd name="connsiteY9" fmla="*/ 200025 h 3971925"/>
              <a:gd name="connsiteX10" fmla="*/ 190500 w 1981200"/>
              <a:gd name="connsiteY10" fmla="*/ 57150 h 3971925"/>
              <a:gd name="connsiteX11" fmla="*/ 0 w 1981200"/>
              <a:gd name="connsiteY11" fmla="*/ 0 h 3971925"/>
              <a:gd name="connsiteX0" fmla="*/ 1631950 w 2184400"/>
              <a:gd name="connsiteY0" fmla="*/ 3962400 h 3962400"/>
              <a:gd name="connsiteX1" fmla="*/ 1698625 w 2184400"/>
              <a:gd name="connsiteY1" fmla="*/ 3314700 h 3962400"/>
              <a:gd name="connsiteX2" fmla="*/ 1984375 w 2184400"/>
              <a:gd name="connsiteY2" fmla="*/ 1857375 h 3962400"/>
              <a:gd name="connsiteX3" fmla="*/ 2146300 w 2184400"/>
              <a:gd name="connsiteY3" fmla="*/ 962025 h 3962400"/>
              <a:gd name="connsiteX4" fmla="*/ 2184400 w 2184400"/>
              <a:gd name="connsiteY4" fmla="*/ 781050 h 3962400"/>
              <a:gd name="connsiteX5" fmla="*/ 2127250 w 2184400"/>
              <a:gd name="connsiteY5" fmla="*/ 685800 h 3962400"/>
              <a:gd name="connsiteX6" fmla="*/ 2089150 w 2184400"/>
              <a:gd name="connsiteY6" fmla="*/ 609600 h 3962400"/>
              <a:gd name="connsiteX7" fmla="*/ 1851025 w 2184400"/>
              <a:gd name="connsiteY7" fmla="*/ 533400 h 3962400"/>
              <a:gd name="connsiteX8" fmla="*/ 1165225 w 2184400"/>
              <a:gd name="connsiteY8" fmla="*/ 304800 h 3962400"/>
              <a:gd name="connsiteX9" fmla="*/ 946150 w 2184400"/>
              <a:gd name="connsiteY9" fmla="*/ 190500 h 3962400"/>
              <a:gd name="connsiteX10" fmla="*/ 393700 w 2184400"/>
              <a:gd name="connsiteY10" fmla="*/ 47625 h 3962400"/>
              <a:gd name="connsiteX11" fmla="*/ 0 w 2184400"/>
              <a:gd name="connsiteY11" fmla="*/ 0 h 3962400"/>
              <a:gd name="connsiteX0" fmla="*/ 1631950 w 2184400"/>
              <a:gd name="connsiteY0" fmla="*/ 3962400 h 3962400"/>
              <a:gd name="connsiteX1" fmla="*/ 1698625 w 2184400"/>
              <a:gd name="connsiteY1" fmla="*/ 3314700 h 3962400"/>
              <a:gd name="connsiteX2" fmla="*/ 1984375 w 2184400"/>
              <a:gd name="connsiteY2" fmla="*/ 1857375 h 3962400"/>
              <a:gd name="connsiteX3" fmla="*/ 2146300 w 2184400"/>
              <a:gd name="connsiteY3" fmla="*/ 962025 h 3962400"/>
              <a:gd name="connsiteX4" fmla="*/ 2184400 w 2184400"/>
              <a:gd name="connsiteY4" fmla="*/ 781050 h 3962400"/>
              <a:gd name="connsiteX5" fmla="*/ 2127250 w 2184400"/>
              <a:gd name="connsiteY5" fmla="*/ 685800 h 3962400"/>
              <a:gd name="connsiteX6" fmla="*/ 2089150 w 2184400"/>
              <a:gd name="connsiteY6" fmla="*/ 609600 h 3962400"/>
              <a:gd name="connsiteX7" fmla="*/ 1851025 w 2184400"/>
              <a:gd name="connsiteY7" fmla="*/ 533400 h 3962400"/>
              <a:gd name="connsiteX8" fmla="*/ 1165225 w 2184400"/>
              <a:gd name="connsiteY8" fmla="*/ 304800 h 3962400"/>
              <a:gd name="connsiteX9" fmla="*/ 946150 w 2184400"/>
              <a:gd name="connsiteY9" fmla="*/ 190500 h 3962400"/>
              <a:gd name="connsiteX10" fmla="*/ 374650 w 2184400"/>
              <a:gd name="connsiteY10" fmla="*/ 111125 h 3962400"/>
              <a:gd name="connsiteX11" fmla="*/ 0 w 2184400"/>
              <a:gd name="connsiteY11" fmla="*/ 0 h 3962400"/>
              <a:gd name="connsiteX0" fmla="*/ 1631950 w 2184400"/>
              <a:gd name="connsiteY0" fmla="*/ 3962400 h 3962400"/>
              <a:gd name="connsiteX1" fmla="*/ 1698625 w 2184400"/>
              <a:gd name="connsiteY1" fmla="*/ 3314700 h 3962400"/>
              <a:gd name="connsiteX2" fmla="*/ 1984375 w 2184400"/>
              <a:gd name="connsiteY2" fmla="*/ 1857375 h 3962400"/>
              <a:gd name="connsiteX3" fmla="*/ 2146300 w 2184400"/>
              <a:gd name="connsiteY3" fmla="*/ 962025 h 3962400"/>
              <a:gd name="connsiteX4" fmla="*/ 2184400 w 2184400"/>
              <a:gd name="connsiteY4" fmla="*/ 781050 h 3962400"/>
              <a:gd name="connsiteX5" fmla="*/ 2127250 w 2184400"/>
              <a:gd name="connsiteY5" fmla="*/ 685800 h 3962400"/>
              <a:gd name="connsiteX6" fmla="*/ 2089150 w 2184400"/>
              <a:gd name="connsiteY6" fmla="*/ 609600 h 3962400"/>
              <a:gd name="connsiteX7" fmla="*/ 1851025 w 2184400"/>
              <a:gd name="connsiteY7" fmla="*/ 533400 h 3962400"/>
              <a:gd name="connsiteX8" fmla="*/ 1165225 w 2184400"/>
              <a:gd name="connsiteY8" fmla="*/ 304800 h 3962400"/>
              <a:gd name="connsiteX9" fmla="*/ 936625 w 2184400"/>
              <a:gd name="connsiteY9" fmla="*/ 273050 h 3962400"/>
              <a:gd name="connsiteX10" fmla="*/ 374650 w 2184400"/>
              <a:gd name="connsiteY10" fmla="*/ 111125 h 3962400"/>
              <a:gd name="connsiteX11" fmla="*/ 0 w 2184400"/>
              <a:gd name="connsiteY11" fmla="*/ 0 h 3962400"/>
              <a:gd name="connsiteX0" fmla="*/ 1631950 w 2184400"/>
              <a:gd name="connsiteY0" fmla="*/ 3962400 h 3962400"/>
              <a:gd name="connsiteX1" fmla="*/ 1698625 w 2184400"/>
              <a:gd name="connsiteY1" fmla="*/ 3314700 h 3962400"/>
              <a:gd name="connsiteX2" fmla="*/ 1984375 w 2184400"/>
              <a:gd name="connsiteY2" fmla="*/ 1857375 h 3962400"/>
              <a:gd name="connsiteX3" fmla="*/ 2146300 w 2184400"/>
              <a:gd name="connsiteY3" fmla="*/ 962025 h 3962400"/>
              <a:gd name="connsiteX4" fmla="*/ 2184400 w 2184400"/>
              <a:gd name="connsiteY4" fmla="*/ 781050 h 3962400"/>
              <a:gd name="connsiteX5" fmla="*/ 2127250 w 2184400"/>
              <a:gd name="connsiteY5" fmla="*/ 685800 h 3962400"/>
              <a:gd name="connsiteX6" fmla="*/ 2089150 w 2184400"/>
              <a:gd name="connsiteY6" fmla="*/ 609600 h 3962400"/>
              <a:gd name="connsiteX7" fmla="*/ 1851025 w 2184400"/>
              <a:gd name="connsiteY7" fmla="*/ 533400 h 3962400"/>
              <a:gd name="connsiteX8" fmla="*/ 1123950 w 2184400"/>
              <a:gd name="connsiteY8" fmla="*/ 333375 h 3962400"/>
              <a:gd name="connsiteX9" fmla="*/ 936625 w 2184400"/>
              <a:gd name="connsiteY9" fmla="*/ 273050 h 3962400"/>
              <a:gd name="connsiteX10" fmla="*/ 374650 w 2184400"/>
              <a:gd name="connsiteY10" fmla="*/ 111125 h 3962400"/>
              <a:gd name="connsiteX11" fmla="*/ 0 w 2184400"/>
              <a:gd name="connsiteY11" fmla="*/ 0 h 3962400"/>
              <a:gd name="connsiteX0" fmla="*/ 1631950 w 2184400"/>
              <a:gd name="connsiteY0" fmla="*/ 3962400 h 3962400"/>
              <a:gd name="connsiteX1" fmla="*/ 1698625 w 2184400"/>
              <a:gd name="connsiteY1" fmla="*/ 3314700 h 3962400"/>
              <a:gd name="connsiteX2" fmla="*/ 1984375 w 2184400"/>
              <a:gd name="connsiteY2" fmla="*/ 1857375 h 3962400"/>
              <a:gd name="connsiteX3" fmla="*/ 2146300 w 2184400"/>
              <a:gd name="connsiteY3" fmla="*/ 962025 h 3962400"/>
              <a:gd name="connsiteX4" fmla="*/ 2184400 w 2184400"/>
              <a:gd name="connsiteY4" fmla="*/ 781050 h 3962400"/>
              <a:gd name="connsiteX5" fmla="*/ 2127250 w 2184400"/>
              <a:gd name="connsiteY5" fmla="*/ 685800 h 3962400"/>
              <a:gd name="connsiteX6" fmla="*/ 2089150 w 2184400"/>
              <a:gd name="connsiteY6" fmla="*/ 609600 h 3962400"/>
              <a:gd name="connsiteX7" fmla="*/ 1851025 w 2184400"/>
              <a:gd name="connsiteY7" fmla="*/ 533400 h 3962400"/>
              <a:gd name="connsiteX8" fmla="*/ 1123950 w 2184400"/>
              <a:gd name="connsiteY8" fmla="*/ 333375 h 3962400"/>
              <a:gd name="connsiteX9" fmla="*/ 936625 w 2184400"/>
              <a:gd name="connsiteY9" fmla="*/ 215900 h 3962400"/>
              <a:gd name="connsiteX10" fmla="*/ 374650 w 2184400"/>
              <a:gd name="connsiteY10" fmla="*/ 111125 h 3962400"/>
              <a:gd name="connsiteX11" fmla="*/ 0 w 2184400"/>
              <a:gd name="connsiteY11" fmla="*/ 0 h 3962400"/>
              <a:gd name="connsiteX0" fmla="*/ 1631950 w 2184400"/>
              <a:gd name="connsiteY0" fmla="*/ 3962400 h 3962400"/>
              <a:gd name="connsiteX1" fmla="*/ 1698625 w 2184400"/>
              <a:gd name="connsiteY1" fmla="*/ 3314700 h 3962400"/>
              <a:gd name="connsiteX2" fmla="*/ 1984375 w 2184400"/>
              <a:gd name="connsiteY2" fmla="*/ 1857375 h 3962400"/>
              <a:gd name="connsiteX3" fmla="*/ 2146300 w 2184400"/>
              <a:gd name="connsiteY3" fmla="*/ 962025 h 3962400"/>
              <a:gd name="connsiteX4" fmla="*/ 2184400 w 2184400"/>
              <a:gd name="connsiteY4" fmla="*/ 781050 h 3962400"/>
              <a:gd name="connsiteX5" fmla="*/ 2127250 w 2184400"/>
              <a:gd name="connsiteY5" fmla="*/ 685800 h 3962400"/>
              <a:gd name="connsiteX6" fmla="*/ 2089150 w 2184400"/>
              <a:gd name="connsiteY6" fmla="*/ 609600 h 3962400"/>
              <a:gd name="connsiteX7" fmla="*/ 1851025 w 2184400"/>
              <a:gd name="connsiteY7" fmla="*/ 533400 h 3962400"/>
              <a:gd name="connsiteX8" fmla="*/ 1133475 w 2184400"/>
              <a:gd name="connsiteY8" fmla="*/ 304800 h 3962400"/>
              <a:gd name="connsiteX9" fmla="*/ 936625 w 2184400"/>
              <a:gd name="connsiteY9" fmla="*/ 215900 h 3962400"/>
              <a:gd name="connsiteX10" fmla="*/ 374650 w 2184400"/>
              <a:gd name="connsiteY10" fmla="*/ 111125 h 3962400"/>
              <a:gd name="connsiteX11" fmla="*/ 0 w 2184400"/>
              <a:gd name="connsiteY11" fmla="*/ 0 h 3962400"/>
              <a:gd name="connsiteX0" fmla="*/ 1631950 w 2184400"/>
              <a:gd name="connsiteY0" fmla="*/ 3962400 h 3962400"/>
              <a:gd name="connsiteX1" fmla="*/ 1698625 w 2184400"/>
              <a:gd name="connsiteY1" fmla="*/ 3314700 h 3962400"/>
              <a:gd name="connsiteX2" fmla="*/ 1984375 w 2184400"/>
              <a:gd name="connsiteY2" fmla="*/ 1857375 h 3962400"/>
              <a:gd name="connsiteX3" fmla="*/ 2146300 w 2184400"/>
              <a:gd name="connsiteY3" fmla="*/ 962025 h 3962400"/>
              <a:gd name="connsiteX4" fmla="*/ 2184400 w 2184400"/>
              <a:gd name="connsiteY4" fmla="*/ 781050 h 3962400"/>
              <a:gd name="connsiteX5" fmla="*/ 2127250 w 2184400"/>
              <a:gd name="connsiteY5" fmla="*/ 685800 h 3962400"/>
              <a:gd name="connsiteX6" fmla="*/ 2089150 w 2184400"/>
              <a:gd name="connsiteY6" fmla="*/ 609600 h 3962400"/>
              <a:gd name="connsiteX7" fmla="*/ 1851025 w 2184400"/>
              <a:gd name="connsiteY7" fmla="*/ 533400 h 3962400"/>
              <a:gd name="connsiteX8" fmla="*/ 1123950 w 2184400"/>
              <a:gd name="connsiteY8" fmla="*/ 319087 h 3962400"/>
              <a:gd name="connsiteX9" fmla="*/ 936625 w 2184400"/>
              <a:gd name="connsiteY9" fmla="*/ 215900 h 3962400"/>
              <a:gd name="connsiteX10" fmla="*/ 374650 w 2184400"/>
              <a:gd name="connsiteY10" fmla="*/ 111125 h 3962400"/>
              <a:gd name="connsiteX11" fmla="*/ 0 w 2184400"/>
              <a:gd name="connsiteY11" fmla="*/ 0 h 3962400"/>
              <a:gd name="connsiteX0" fmla="*/ 1631950 w 2184400"/>
              <a:gd name="connsiteY0" fmla="*/ 3962400 h 3962400"/>
              <a:gd name="connsiteX1" fmla="*/ 1698625 w 2184400"/>
              <a:gd name="connsiteY1" fmla="*/ 3314700 h 3962400"/>
              <a:gd name="connsiteX2" fmla="*/ 1984375 w 2184400"/>
              <a:gd name="connsiteY2" fmla="*/ 1857375 h 3962400"/>
              <a:gd name="connsiteX3" fmla="*/ 2146300 w 2184400"/>
              <a:gd name="connsiteY3" fmla="*/ 962025 h 3962400"/>
              <a:gd name="connsiteX4" fmla="*/ 2184400 w 2184400"/>
              <a:gd name="connsiteY4" fmla="*/ 781050 h 3962400"/>
              <a:gd name="connsiteX5" fmla="*/ 2127250 w 2184400"/>
              <a:gd name="connsiteY5" fmla="*/ 685800 h 3962400"/>
              <a:gd name="connsiteX6" fmla="*/ 2089150 w 2184400"/>
              <a:gd name="connsiteY6" fmla="*/ 609600 h 3962400"/>
              <a:gd name="connsiteX7" fmla="*/ 1851025 w 2184400"/>
              <a:gd name="connsiteY7" fmla="*/ 533400 h 3962400"/>
              <a:gd name="connsiteX8" fmla="*/ 1123950 w 2184400"/>
              <a:gd name="connsiteY8" fmla="*/ 319087 h 3962400"/>
              <a:gd name="connsiteX9" fmla="*/ 936625 w 2184400"/>
              <a:gd name="connsiteY9" fmla="*/ 215900 h 3962400"/>
              <a:gd name="connsiteX10" fmla="*/ 403225 w 2184400"/>
              <a:gd name="connsiteY10" fmla="*/ 53975 h 3962400"/>
              <a:gd name="connsiteX11" fmla="*/ 0 w 2184400"/>
              <a:gd name="connsiteY11" fmla="*/ 0 h 3962400"/>
              <a:gd name="connsiteX0" fmla="*/ 1646237 w 2198687"/>
              <a:gd name="connsiteY0" fmla="*/ 4033837 h 4033837"/>
              <a:gd name="connsiteX1" fmla="*/ 1712912 w 2198687"/>
              <a:gd name="connsiteY1" fmla="*/ 3386137 h 4033837"/>
              <a:gd name="connsiteX2" fmla="*/ 1998662 w 2198687"/>
              <a:gd name="connsiteY2" fmla="*/ 1928812 h 4033837"/>
              <a:gd name="connsiteX3" fmla="*/ 2160587 w 2198687"/>
              <a:gd name="connsiteY3" fmla="*/ 1033462 h 4033837"/>
              <a:gd name="connsiteX4" fmla="*/ 2198687 w 2198687"/>
              <a:gd name="connsiteY4" fmla="*/ 852487 h 4033837"/>
              <a:gd name="connsiteX5" fmla="*/ 2141537 w 2198687"/>
              <a:gd name="connsiteY5" fmla="*/ 757237 h 4033837"/>
              <a:gd name="connsiteX6" fmla="*/ 2103437 w 2198687"/>
              <a:gd name="connsiteY6" fmla="*/ 681037 h 4033837"/>
              <a:gd name="connsiteX7" fmla="*/ 1865312 w 2198687"/>
              <a:gd name="connsiteY7" fmla="*/ 604837 h 4033837"/>
              <a:gd name="connsiteX8" fmla="*/ 1138237 w 2198687"/>
              <a:gd name="connsiteY8" fmla="*/ 390524 h 4033837"/>
              <a:gd name="connsiteX9" fmla="*/ 950912 w 2198687"/>
              <a:gd name="connsiteY9" fmla="*/ 287337 h 4033837"/>
              <a:gd name="connsiteX10" fmla="*/ 417512 w 2198687"/>
              <a:gd name="connsiteY10" fmla="*/ 125412 h 4033837"/>
              <a:gd name="connsiteX11" fmla="*/ 0 w 2198687"/>
              <a:gd name="connsiteY11" fmla="*/ 0 h 403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8687" h="4033837">
                <a:moveTo>
                  <a:pt x="1646237" y="4033837"/>
                </a:moveTo>
                <a:lnTo>
                  <a:pt x="1712912" y="3386137"/>
                </a:lnTo>
                <a:lnTo>
                  <a:pt x="1998662" y="1928812"/>
                </a:lnTo>
                <a:lnTo>
                  <a:pt x="2160587" y="1033462"/>
                </a:lnTo>
                <a:lnTo>
                  <a:pt x="2198687" y="852487"/>
                </a:lnTo>
                <a:lnTo>
                  <a:pt x="2141537" y="757237"/>
                </a:lnTo>
                <a:lnTo>
                  <a:pt x="2103437" y="681037"/>
                </a:lnTo>
                <a:lnTo>
                  <a:pt x="1865312" y="604837"/>
                </a:lnTo>
                <a:lnTo>
                  <a:pt x="1138237" y="390524"/>
                </a:lnTo>
                <a:lnTo>
                  <a:pt x="950912" y="287337"/>
                </a:lnTo>
                <a:lnTo>
                  <a:pt x="417512" y="125412"/>
                </a:lnTo>
                <a:lnTo>
                  <a:pt x="0" y="0"/>
                </a:lnTo>
              </a:path>
            </a:pathLst>
          </a:custGeom>
          <a:noFill/>
          <a:ln w="412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6" name="正方形/長方形 105"/>
          <p:cNvSpPr/>
          <p:nvPr/>
        </p:nvSpPr>
        <p:spPr>
          <a:xfrm rot="3231338">
            <a:off x="2950121" y="4416983"/>
            <a:ext cx="468000" cy="888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0" name="テキスト ボックス 19"/>
          <p:cNvSpPr txBox="1"/>
          <p:nvPr/>
        </p:nvSpPr>
        <p:spPr>
          <a:xfrm>
            <a:off x="2799088" y="3419869"/>
            <a:ext cx="972000" cy="246221"/>
          </a:xfrm>
          <a:prstGeom prst="rect">
            <a:avLst/>
          </a:prstGeom>
          <a:solidFill>
            <a:schemeClr val="bg1"/>
          </a:solidFill>
          <a:ln>
            <a:solidFill>
              <a:schemeClr val="tx1"/>
            </a:solidFill>
          </a:ln>
        </p:spPr>
        <p:txBody>
          <a:bodyPr wrap="square" rtlCol="0" anchor="ctr">
            <a:spAutoFit/>
          </a:bodyPr>
          <a:lstStyle/>
          <a:p>
            <a:pPr algn="ctr"/>
            <a:r>
              <a:rPr lang="ja-JP" altLang="en-US" sz="1000" dirty="0">
                <a:latin typeface="Meiryo UI" panose="020B0604030504040204" pitchFamily="50" charset="-128"/>
                <a:ea typeface="Meiryo UI" panose="020B0604030504040204" pitchFamily="50" charset="-128"/>
              </a:rPr>
              <a:t>阿倍野区役所</a:t>
            </a:r>
          </a:p>
        </p:txBody>
      </p:sp>
      <p:sp>
        <p:nvSpPr>
          <p:cNvPr id="105" name="正方形/長方形 104"/>
          <p:cNvSpPr/>
          <p:nvPr/>
        </p:nvSpPr>
        <p:spPr>
          <a:xfrm rot="6083064">
            <a:off x="1920693" y="2887030"/>
            <a:ext cx="396000" cy="888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7" name="正方形/長方形 106"/>
          <p:cNvSpPr/>
          <p:nvPr/>
        </p:nvSpPr>
        <p:spPr>
          <a:xfrm rot="6044469">
            <a:off x="2773288" y="4979534"/>
            <a:ext cx="252000" cy="888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2" name="テキスト ボックス 111"/>
          <p:cNvSpPr txBox="1"/>
          <p:nvPr/>
        </p:nvSpPr>
        <p:spPr>
          <a:xfrm rot="16823958">
            <a:off x="2224177" y="4895184"/>
            <a:ext cx="1072481" cy="230832"/>
          </a:xfrm>
          <a:prstGeom prst="rect">
            <a:avLst/>
          </a:prstGeom>
          <a:noFill/>
          <a:ln>
            <a:noFill/>
          </a:ln>
        </p:spPr>
        <p:txBody>
          <a:bodyPr wrap="square" rtlCol="0" anchor="ctr">
            <a:spAutoFit/>
          </a:bodyPr>
          <a:lstStyle/>
          <a:p>
            <a:pPr algn="ctr"/>
            <a:r>
              <a:rPr lang="ja-JP" altLang="en-US" sz="900" b="1" dirty="0" smtClean="0">
                <a:latin typeface="Meiryo UI" panose="020B0604030504040204" pitchFamily="50" charset="-128"/>
                <a:ea typeface="Meiryo UI" panose="020B0604030504040204" pitchFamily="50" charset="-128"/>
              </a:rPr>
              <a:t>地下鉄昭和町駅</a:t>
            </a:r>
            <a:endParaRPr lang="ja-JP" altLang="en-US" sz="900" b="1" dirty="0">
              <a:latin typeface="Meiryo UI" panose="020B0604030504040204" pitchFamily="50" charset="-128"/>
              <a:ea typeface="Meiryo UI" panose="020B0604030504040204" pitchFamily="50" charset="-128"/>
            </a:endParaRPr>
          </a:p>
        </p:txBody>
      </p:sp>
      <p:sp>
        <p:nvSpPr>
          <p:cNvPr id="113" name="テキスト ボックス 112"/>
          <p:cNvSpPr txBox="1"/>
          <p:nvPr/>
        </p:nvSpPr>
        <p:spPr>
          <a:xfrm rot="3215654">
            <a:off x="2819847" y="4376117"/>
            <a:ext cx="1126053" cy="230832"/>
          </a:xfrm>
          <a:prstGeom prst="rect">
            <a:avLst/>
          </a:prstGeom>
          <a:noFill/>
          <a:ln>
            <a:noFill/>
          </a:ln>
        </p:spPr>
        <p:txBody>
          <a:bodyPr wrap="square" rtlCol="0" anchor="ctr">
            <a:spAutoFit/>
          </a:bodyPr>
          <a:lstStyle/>
          <a:p>
            <a:pPr algn="ctr"/>
            <a:r>
              <a:rPr lang="ja-JP" altLang="en-US" sz="900" b="1" dirty="0" smtClean="0">
                <a:latin typeface="Meiryo UI" panose="020B0604030504040204" pitchFamily="50" charset="-128"/>
                <a:ea typeface="Meiryo UI" panose="020B0604030504040204" pitchFamily="50" charset="-128"/>
              </a:rPr>
              <a:t>地下鉄文</a:t>
            </a:r>
            <a:r>
              <a:rPr lang="ja-JP" altLang="en-US" sz="900" b="1" dirty="0">
                <a:latin typeface="Meiryo UI" panose="020B0604030504040204" pitchFamily="50" charset="-128"/>
                <a:ea typeface="Meiryo UI" panose="020B0604030504040204" pitchFamily="50" charset="-128"/>
              </a:rPr>
              <a:t>の里駅</a:t>
            </a:r>
          </a:p>
        </p:txBody>
      </p:sp>
      <p:sp>
        <p:nvSpPr>
          <p:cNvPr id="114" name="テキスト ボックス 113"/>
          <p:cNvSpPr txBox="1"/>
          <p:nvPr/>
        </p:nvSpPr>
        <p:spPr>
          <a:xfrm>
            <a:off x="3723677" y="3968791"/>
            <a:ext cx="972000" cy="230832"/>
          </a:xfrm>
          <a:prstGeom prst="rect">
            <a:avLst/>
          </a:prstGeom>
          <a:noFill/>
          <a:ln>
            <a:noFill/>
          </a:ln>
        </p:spPr>
        <p:txBody>
          <a:bodyPr wrap="square" rtlCol="0" anchor="ctr">
            <a:spAutoFit/>
          </a:bodyPr>
          <a:lstStyle/>
          <a:p>
            <a:pPr algn="ctr"/>
            <a:r>
              <a:rPr lang="en-US" altLang="ja-JP" sz="900" b="1" dirty="0">
                <a:latin typeface="Meiryo UI" panose="020B0604030504040204" pitchFamily="50" charset="-128"/>
                <a:ea typeface="Meiryo UI" panose="020B0604030504040204" pitchFamily="50" charset="-128"/>
              </a:rPr>
              <a:t>JR </a:t>
            </a:r>
            <a:r>
              <a:rPr lang="ja-JP" altLang="en-US" sz="900" b="1" dirty="0">
                <a:latin typeface="Meiryo UI" panose="020B0604030504040204" pitchFamily="50" charset="-128"/>
                <a:ea typeface="Meiryo UI" panose="020B0604030504040204" pitchFamily="50" charset="-128"/>
              </a:rPr>
              <a:t>美章園</a:t>
            </a:r>
          </a:p>
        </p:txBody>
      </p:sp>
      <p:sp>
        <p:nvSpPr>
          <p:cNvPr id="115" name="テキスト ボックス 114"/>
          <p:cNvSpPr txBox="1"/>
          <p:nvPr/>
        </p:nvSpPr>
        <p:spPr>
          <a:xfrm rot="1972511">
            <a:off x="3790142" y="3093744"/>
            <a:ext cx="972000"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近鉄河堀口駅</a:t>
            </a:r>
          </a:p>
        </p:txBody>
      </p:sp>
      <p:sp>
        <p:nvSpPr>
          <p:cNvPr id="116" name="テキスト ボックス 115"/>
          <p:cNvSpPr txBox="1"/>
          <p:nvPr/>
        </p:nvSpPr>
        <p:spPr>
          <a:xfrm rot="1149130">
            <a:off x="1923739" y="2467714"/>
            <a:ext cx="1412873" cy="230832"/>
          </a:xfrm>
          <a:prstGeom prst="rect">
            <a:avLst/>
          </a:prstGeom>
          <a:noFill/>
          <a:ln>
            <a:noFill/>
          </a:ln>
        </p:spPr>
        <p:txBody>
          <a:bodyPr wrap="square" rtlCol="0" anchor="ctr">
            <a:spAutoFit/>
          </a:bodyPr>
          <a:lstStyle/>
          <a:p>
            <a:pPr algn="ctr"/>
            <a:r>
              <a:rPr lang="ja-JP" altLang="en-US" sz="900" b="1" dirty="0" smtClean="0">
                <a:latin typeface="Meiryo UI" panose="020B0604030504040204" pitchFamily="50" charset="-128"/>
                <a:ea typeface="Meiryo UI" panose="020B0604030504040204" pitchFamily="50" charset="-128"/>
              </a:rPr>
              <a:t>近鉄阿部</a:t>
            </a:r>
            <a:r>
              <a:rPr lang="ja-JP" altLang="en-US" sz="900" b="1" dirty="0">
                <a:latin typeface="Meiryo UI" panose="020B0604030504040204" pitchFamily="50" charset="-128"/>
                <a:ea typeface="Meiryo UI" panose="020B0604030504040204" pitchFamily="50" charset="-128"/>
              </a:rPr>
              <a:t>野橋駅</a:t>
            </a:r>
          </a:p>
        </p:txBody>
      </p:sp>
      <p:sp>
        <p:nvSpPr>
          <p:cNvPr id="117" name="テキスト ボックス 116"/>
          <p:cNvSpPr txBox="1"/>
          <p:nvPr/>
        </p:nvSpPr>
        <p:spPr>
          <a:xfrm rot="660345">
            <a:off x="2013149" y="2906284"/>
            <a:ext cx="1126053" cy="230832"/>
          </a:xfrm>
          <a:prstGeom prst="rect">
            <a:avLst/>
          </a:prstGeom>
          <a:noFill/>
          <a:ln>
            <a:noFill/>
          </a:ln>
        </p:spPr>
        <p:txBody>
          <a:bodyPr wrap="square" rtlCol="0" anchor="ctr">
            <a:spAutoFit/>
          </a:bodyPr>
          <a:lstStyle/>
          <a:p>
            <a:pPr algn="ctr"/>
            <a:r>
              <a:rPr lang="ja-JP" altLang="en-US" sz="900" b="1" dirty="0" smtClean="0">
                <a:latin typeface="Meiryo UI" panose="020B0604030504040204" pitchFamily="50" charset="-128"/>
                <a:ea typeface="Meiryo UI" panose="020B0604030504040204" pitchFamily="50" charset="-128"/>
              </a:rPr>
              <a:t>地下鉄阿倍野駅</a:t>
            </a:r>
            <a:endParaRPr lang="ja-JP" altLang="en-US" sz="900" b="1" dirty="0">
              <a:latin typeface="Meiryo UI" panose="020B0604030504040204" pitchFamily="50" charset="-128"/>
              <a:ea typeface="Meiryo UI" panose="020B0604030504040204" pitchFamily="50" charset="-128"/>
            </a:endParaRPr>
          </a:p>
        </p:txBody>
      </p:sp>
      <p:sp>
        <p:nvSpPr>
          <p:cNvPr id="24" name="円/楕円 23"/>
          <p:cNvSpPr/>
          <p:nvPr/>
        </p:nvSpPr>
        <p:spPr>
          <a:xfrm>
            <a:off x="1874671" y="2882699"/>
            <a:ext cx="187200" cy="187200"/>
          </a:xfrm>
          <a:prstGeom prst="ellipse">
            <a:avLst/>
          </a:prstGeom>
          <a:pattFill prst="pct10">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9" name="円/楕円 118"/>
          <p:cNvSpPr/>
          <p:nvPr/>
        </p:nvSpPr>
        <p:spPr>
          <a:xfrm>
            <a:off x="1637120" y="2749680"/>
            <a:ext cx="187200" cy="187200"/>
          </a:xfrm>
          <a:prstGeom prst="ellipse">
            <a:avLst/>
          </a:prstGeom>
          <a:pattFill prst="pct10">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20" name="円/楕円 119"/>
          <p:cNvSpPr/>
          <p:nvPr/>
        </p:nvSpPr>
        <p:spPr>
          <a:xfrm>
            <a:off x="1819097" y="2092130"/>
            <a:ext cx="187200" cy="187200"/>
          </a:xfrm>
          <a:prstGeom prst="ellipse">
            <a:avLst/>
          </a:prstGeom>
          <a:pattFill prst="pct10">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21" name="円/楕円 120"/>
          <p:cNvSpPr/>
          <p:nvPr/>
        </p:nvSpPr>
        <p:spPr>
          <a:xfrm>
            <a:off x="1628473" y="1998530"/>
            <a:ext cx="187200" cy="187200"/>
          </a:xfrm>
          <a:prstGeom prst="ellipse">
            <a:avLst/>
          </a:prstGeom>
          <a:pattFill prst="pct10">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22" name="円/楕円 121"/>
          <p:cNvSpPr/>
          <p:nvPr/>
        </p:nvSpPr>
        <p:spPr>
          <a:xfrm>
            <a:off x="6619407" y="3897007"/>
            <a:ext cx="187200" cy="187200"/>
          </a:xfrm>
          <a:prstGeom prst="ellipse">
            <a:avLst/>
          </a:prstGeom>
          <a:pattFill prst="pct10">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23" name="テキスト ボックス 122"/>
          <p:cNvSpPr txBox="1"/>
          <p:nvPr/>
        </p:nvSpPr>
        <p:spPr>
          <a:xfrm>
            <a:off x="6136729" y="4070955"/>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平野工営所</a:t>
            </a:r>
          </a:p>
        </p:txBody>
      </p:sp>
      <p:sp>
        <p:nvSpPr>
          <p:cNvPr id="124" name="テキスト ボックス 123"/>
          <p:cNvSpPr txBox="1"/>
          <p:nvPr/>
        </p:nvSpPr>
        <p:spPr>
          <a:xfrm>
            <a:off x="876053" y="2578358"/>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あべのフォルサ</a:t>
            </a:r>
          </a:p>
        </p:txBody>
      </p:sp>
      <p:sp>
        <p:nvSpPr>
          <p:cNvPr id="125" name="テキスト ボックス 124"/>
          <p:cNvSpPr txBox="1"/>
          <p:nvPr/>
        </p:nvSpPr>
        <p:spPr>
          <a:xfrm>
            <a:off x="1024878" y="2972740"/>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あべのベルタ</a:t>
            </a:r>
          </a:p>
        </p:txBody>
      </p:sp>
      <p:sp>
        <p:nvSpPr>
          <p:cNvPr id="126" name="テキスト ボックス 125"/>
          <p:cNvSpPr txBox="1"/>
          <p:nvPr/>
        </p:nvSpPr>
        <p:spPr>
          <a:xfrm>
            <a:off x="594718" y="1890892"/>
            <a:ext cx="1126053" cy="369332"/>
          </a:xfrm>
          <a:prstGeom prst="rect">
            <a:avLst/>
          </a:prstGeom>
          <a:noFill/>
          <a:ln>
            <a:noFill/>
          </a:ln>
        </p:spPr>
        <p:txBody>
          <a:bodyPr wrap="square" rtlCol="0" anchor="ctr">
            <a:spAutoFit/>
          </a:bodyPr>
          <a:lstStyle/>
          <a:p>
            <a:pPr algn="r"/>
            <a:r>
              <a:rPr lang="ja-JP" altLang="en-US" sz="900" b="1" dirty="0">
                <a:latin typeface="Meiryo UI" panose="020B0604030504040204" pitchFamily="50" charset="-128"/>
                <a:ea typeface="Meiryo UI" panose="020B0604030504040204" pitchFamily="50" charset="-128"/>
              </a:rPr>
              <a:t>あべの</a:t>
            </a:r>
            <a:endParaRPr lang="en-US" altLang="ja-JP" sz="900" b="1" dirty="0">
              <a:latin typeface="Meiryo UI" panose="020B0604030504040204" pitchFamily="50" charset="-128"/>
              <a:ea typeface="Meiryo UI" panose="020B0604030504040204" pitchFamily="50" charset="-128"/>
            </a:endParaRPr>
          </a:p>
          <a:p>
            <a:pPr algn="r"/>
            <a:r>
              <a:rPr lang="ja-JP" altLang="en-US" sz="900" b="1" dirty="0">
                <a:latin typeface="Meiryo UI" panose="020B0604030504040204" pitchFamily="50" charset="-128"/>
                <a:ea typeface="Meiryo UI" panose="020B0604030504040204" pitchFamily="50" charset="-128"/>
              </a:rPr>
              <a:t>メディックス</a:t>
            </a:r>
          </a:p>
        </p:txBody>
      </p:sp>
      <p:sp>
        <p:nvSpPr>
          <p:cNvPr id="127" name="テキスト ボックス 126"/>
          <p:cNvSpPr txBox="1"/>
          <p:nvPr/>
        </p:nvSpPr>
        <p:spPr>
          <a:xfrm>
            <a:off x="1253401" y="2241766"/>
            <a:ext cx="1126053"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あべのルシアス</a:t>
            </a:r>
          </a:p>
        </p:txBody>
      </p:sp>
      <p:sp>
        <p:nvSpPr>
          <p:cNvPr id="25" name="フリーフォーム 24"/>
          <p:cNvSpPr/>
          <p:nvPr/>
        </p:nvSpPr>
        <p:spPr>
          <a:xfrm>
            <a:off x="5559547" y="3522732"/>
            <a:ext cx="2558415" cy="2263140"/>
          </a:xfrm>
          <a:custGeom>
            <a:avLst/>
            <a:gdLst>
              <a:gd name="connsiteX0" fmla="*/ 0 w 2301240"/>
              <a:gd name="connsiteY0" fmla="*/ 274320 h 2263140"/>
              <a:gd name="connsiteX1" fmla="*/ 1851660 w 2301240"/>
              <a:gd name="connsiteY1" fmla="*/ 0 h 2263140"/>
              <a:gd name="connsiteX2" fmla="*/ 1973580 w 2301240"/>
              <a:gd name="connsiteY2" fmla="*/ 0 h 2263140"/>
              <a:gd name="connsiteX3" fmla="*/ 2049780 w 2301240"/>
              <a:gd name="connsiteY3" fmla="*/ 38100 h 2263140"/>
              <a:gd name="connsiteX4" fmla="*/ 2110740 w 2301240"/>
              <a:gd name="connsiteY4" fmla="*/ 68580 h 2263140"/>
              <a:gd name="connsiteX5" fmla="*/ 2164080 w 2301240"/>
              <a:gd name="connsiteY5" fmla="*/ 121920 h 2263140"/>
              <a:gd name="connsiteX6" fmla="*/ 2209800 w 2301240"/>
              <a:gd name="connsiteY6" fmla="*/ 190500 h 2263140"/>
              <a:gd name="connsiteX7" fmla="*/ 2247900 w 2301240"/>
              <a:gd name="connsiteY7" fmla="*/ 259080 h 2263140"/>
              <a:gd name="connsiteX8" fmla="*/ 2270760 w 2301240"/>
              <a:gd name="connsiteY8" fmla="*/ 350520 h 2263140"/>
              <a:gd name="connsiteX9" fmla="*/ 2270760 w 2301240"/>
              <a:gd name="connsiteY9" fmla="*/ 396240 h 2263140"/>
              <a:gd name="connsiteX10" fmla="*/ 2301240 w 2301240"/>
              <a:gd name="connsiteY10" fmla="*/ 2263140 h 2263140"/>
              <a:gd name="connsiteX0" fmla="*/ 0 w 2558415"/>
              <a:gd name="connsiteY0" fmla="*/ 293370 h 2263140"/>
              <a:gd name="connsiteX1" fmla="*/ 2108835 w 2558415"/>
              <a:gd name="connsiteY1" fmla="*/ 0 h 2263140"/>
              <a:gd name="connsiteX2" fmla="*/ 2230755 w 2558415"/>
              <a:gd name="connsiteY2" fmla="*/ 0 h 2263140"/>
              <a:gd name="connsiteX3" fmla="*/ 2306955 w 2558415"/>
              <a:gd name="connsiteY3" fmla="*/ 38100 h 2263140"/>
              <a:gd name="connsiteX4" fmla="*/ 2367915 w 2558415"/>
              <a:gd name="connsiteY4" fmla="*/ 68580 h 2263140"/>
              <a:gd name="connsiteX5" fmla="*/ 2421255 w 2558415"/>
              <a:gd name="connsiteY5" fmla="*/ 121920 h 2263140"/>
              <a:gd name="connsiteX6" fmla="*/ 2466975 w 2558415"/>
              <a:gd name="connsiteY6" fmla="*/ 190500 h 2263140"/>
              <a:gd name="connsiteX7" fmla="*/ 2505075 w 2558415"/>
              <a:gd name="connsiteY7" fmla="*/ 259080 h 2263140"/>
              <a:gd name="connsiteX8" fmla="*/ 2527935 w 2558415"/>
              <a:gd name="connsiteY8" fmla="*/ 350520 h 2263140"/>
              <a:gd name="connsiteX9" fmla="*/ 2527935 w 2558415"/>
              <a:gd name="connsiteY9" fmla="*/ 396240 h 2263140"/>
              <a:gd name="connsiteX10" fmla="*/ 2558415 w 2558415"/>
              <a:gd name="connsiteY10" fmla="*/ 2263140 h 2263140"/>
              <a:gd name="connsiteX0" fmla="*/ 0 w 2558415"/>
              <a:gd name="connsiteY0" fmla="*/ 293370 h 2263140"/>
              <a:gd name="connsiteX1" fmla="*/ 274516 w 2558415"/>
              <a:gd name="connsiteY1" fmla="*/ 263456 h 2263140"/>
              <a:gd name="connsiteX2" fmla="*/ 2108835 w 2558415"/>
              <a:gd name="connsiteY2" fmla="*/ 0 h 2263140"/>
              <a:gd name="connsiteX3" fmla="*/ 2230755 w 2558415"/>
              <a:gd name="connsiteY3" fmla="*/ 0 h 2263140"/>
              <a:gd name="connsiteX4" fmla="*/ 2306955 w 2558415"/>
              <a:gd name="connsiteY4" fmla="*/ 38100 h 2263140"/>
              <a:gd name="connsiteX5" fmla="*/ 2367915 w 2558415"/>
              <a:gd name="connsiteY5" fmla="*/ 68580 h 2263140"/>
              <a:gd name="connsiteX6" fmla="*/ 2421255 w 2558415"/>
              <a:gd name="connsiteY6" fmla="*/ 121920 h 2263140"/>
              <a:gd name="connsiteX7" fmla="*/ 2466975 w 2558415"/>
              <a:gd name="connsiteY7" fmla="*/ 190500 h 2263140"/>
              <a:gd name="connsiteX8" fmla="*/ 2505075 w 2558415"/>
              <a:gd name="connsiteY8" fmla="*/ 259080 h 2263140"/>
              <a:gd name="connsiteX9" fmla="*/ 2527935 w 2558415"/>
              <a:gd name="connsiteY9" fmla="*/ 350520 h 2263140"/>
              <a:gd name="connsiteX10" fmla="*/ 2527935 w 2558415"/>
              <a:gd name="connsiteY10" fmla="*/ 396240 h 2263140"/>
              <a:gd name="connsiteX11" fmla="*/ 2558415 w 2558415"/>
              <a:gd name="connsiteY11" fmla="*/ 2263140 h 226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8415" h="2263140">
                <a:moveTo>
                  <a:pt x="0" y="293370"/>
                </a:moveTo>
                <a:cubicBezTo>
                  <a:pt x="121668" y="273874"/>
                  <a:pt x="152848" y="282952"/>
                  <a:pt x="274516" y="263456"/>
                </a:cubicBezTo>
                <a:lnTo>
                  <a:pt x="2108835" y="0"/>
                </a:lnTo>
                <a:lnTo>
                  <a:pt x="2230755" y="0"/>
                </a:lnTo>
                <a:lnTo>
                  <a:pt x="2306955" y="38100"/>
                </a:lnTo>
                <a:lnTo>
                  <a:pt x="2367915" y="68580"/>
                </a:lnTo>
                <a:lnTo>
                  <a:pt x="2421255" y="121920"/>
                </a:lnTo>
                <a:lnTo>
                  <a:pt x="2466975" y="190500"/>
                </a:lnTo>
                <a:lnTo>
                  <a:pt x="2505075" y="259080"/>
                </a:lnTo>
                <a:lnTo>
                  <a:pt x="2527935" y="350520"/>
                </a:lnTo>
                <a:lnTo>
                  <a:pt x="2527935" y="396240"/>
                </a:lnTo>
                <a:lnTo>
                  <a:pt x="2558415" y="2263140"/>
                </a:lnTo>
              </a:path>
            </a:pathLst>
          </a:custGeom>
          <a:noFill/>
          <a:ln w="412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28" name="正方形/長方形 127"/>
          <p:cNvSpPr/>
          <p:nvPr/>
        </p:nvSpPr>
        <p:spPr>
          <a:xfrm rot="4831201">
            <a:off x="7837542" y="3852746"/>
            <a:ext cx="468000" cy="888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29" name="テキスト ボックス 128"/>
          <p:cNvSpPr txBox="1"/>
          <p:nvPr/>
        </p:nvSpPr>
        <p:spPr>
          <a:xfrm>
            <a:off x="7930930" y="3683149"/>
            <a:ext cx="1126053" cy="230832"/>
          </a:xfrm>
          <a:prstGeom prst="rect">
            <a:avLst/>
          </a:prstGeom>
          <a:noFill/>
          <a:ln>
            <a:noFill/>
          </a:ln>
        </p:spPr>
        <p:txBody>
          <a:bodyPr wrap="square" rtlCol="0" anchor="ctr">
            <a:spAutoFit/>
          </a:bodyPr>
          <a:lstStyle/>
          <a:p>
            <a:pPr algn="ctr"/>
            <a:r>
              <a:rPr lang="ja-JP" altLang="en-US" sz="900" b="1" dirty="0" smtClean="0">
                <a:latin typeface="Meiryo UI" panose="020B0604030504040204" pitchFamily="50" charset="-128"/>
                <a:ea typeface="Meiryo UI" panose="020B0604030504040204" pitchFamily="50" charset="-128"/>
              </a:rPr>
              <a:t>地下鉄平野駅</a:t>
            </a:r>
            <a:endParaRPr lang="ja-JP" altLang="en-US" sz="900" b="1"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3095039" y="5607846"/>
            <a:ext cx="1072481"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円の半径は１</a:t>
            </a:r>
            <a:r>
              <a:rPr lang="en-US" altLang="ja-JP" sz="900" b="1" dirty="0">
                <a:latin typeface="Meiryo UI" panose="020B0604030504040204" pitchFamily="50" charset="-128"/>
                <a:ea typeface="Meiryo UI" panose="020B0604030504040204" pitchFamily="50" charset="-128"/>
              </a:rPr>
              <a:t>km</a:t>
            </a:r>
            <a:endParaRPr lang="ja-JP" altLang="en-US" sz="900" b="1"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7537752" y="5642585"/>
            <a:ext cx="1072481" cy="230832"/>
          </a:xfrm>
          <a:prstGeom prst="rect">
            <a:avLst/>
          </a:prstGeom>
          <a:noFill/>
          <a:ln>
            <a:noFill/>
          </a:ln>
        </p:spPr>
        <p:txBody>
          <a:bodyPr wrap="square" rtlCol="0" anchor="ctr">
            <a:spAutoFit/>
          </a:bodyPr>
          <a:lstStyle/>
          <a:p>
            <a:pPr algn="ctr"/>
            <a:r>
              <a:rPr lang="ja-JP" altLang="en-US" sz="900" b="1" dirty="0">
                <a:latin typeface="Meiryo UI" panose="020B0604030504040204" pitchFamily="50" charset="-128"/>
                <a:ea typeface="Meiryo UI" panose="020B0604030504040204" pitchFamily="50" charset="-128"/>
              </a:rPr>
              <a:t>円の半径は１</a:t>
            </a:r>
            <a:r>
              <a:rPr lang="en-US" altLang="ja-JP" sz="900" b="1" dirty="0">
                <a:latin typeface="Meiryo UI" panose="020B0604030504040204" pitchFamily="50" charset="-128"/>
                <a:ea typeface="Meiryo UI" panose="020B0604030504040204" pitchFamily="50" charset="-128"/>
              </a:rPr>
              <a:t>km</a:t>
            </a:r>
            <a:endParaRPr lang="ja-JP" altLang="en-US" sz="900" b="1" dirty="0">
              <a:latin typeface="Meiryo UI" panose="020B0604030504040204" pitchFamily="50" charset="-128"/>
              <a:ea typeface="Meiryo UI" panose="020B0604030504040204" pitchFamily="50" charset="-128"/>
            </a:endParaRPr>
          </a:p>
        </p:txBody>
      </p:sp>
      <p:sp>
        <p:nvSpPr>
          <p:cNvPr id="48" name="正方形/長方形 12"/>
          <p:cNvSpPr>
            <a:spLocks noChangeArrowheads="1"/>
          </p:cNvSpPr>
          <p:nvPr/>
        </p:nvSpPr>
        <p:spPr bwMode="auto">
          <a:xfrm>
            <a:off x="8861425" y="6604000"/>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庁舎</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１３</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rot="1149130">
            <a:off x="2018169" y="1783073"/>
            <a:ext cx="1286703" cy="230832"/>
          </a:xfrm>
          <a:prstGeom prst="rect">
            <a:avLst/>
          </a:prstGeom>
          <a:noFill/>
          <a:ln>
            <a:noFill/>
          </a:ln>
        </p:spPr>
        <p:txBody>
          <a:bodyPr wrap="square" rtlCol="0" anchor="ctr">
            <a:spAutoFit/>
          </a:bodyPr>
          <a:lstStyle/>
          <a:p>
            <a:pPr algn="ctr"/>
            <a:r>
              <a:rPr lang="en-US" altLang="ja-JP" sz="900" b="1" dirty="0" smtClean="0">
                <a:latin typeface="Meiryo UI" panose="020B0604030504040204" pitchFamily="50" charset="-128"/>
                <a:ea typeface="Meiryo UI" panose="020B0604030504040204" pitchFamily="50" charset="-128"/>
              </a:rPr>
              <a:t>JR</a:t>
            </a:r>
            <a:r>
              <a:rPr lang="ja-JP" altLang="en-US" sz="900" b="1" dirty="0" smtClean="0">
                <a:latin typeface="Meiryo UI" panose="020B0604030504040204" pitchFamily="50" charset="-128"/>
                <a:ea typeface="Meiryo UI" panose="020B0604030504040204" pitchFamily="50" charset="-128"/>
              </a:rPr>
              <a:t>・地下鉄天王寺駅</a:t>
            </a:r>
            <a:endParaRPr lang="ja-JP" altLang="en-US" sz="900" b="1" dirty="0">
              <a:latin typeface="Meiryo UI" panose="020B0604030504040204" pitchFamily="50" charset="-128"/>
              <a:ea typeface="Meiryo UI" panose="020B0604030504040204" pitchFamily="50" charset="-128"/>
            </a:endParaRPr>
          </a:p>
        </p:txBody>
      </p:sp>
      <p:sp>
        <p:nvSpPr>
          <p:cNvPr id="51" name="正方形/長方形 50"/>
          <p:cNvSpPr/>
          <p:nvPr/>
        </p:nvSpPr>
        <p:spPr>
          <a:xfrm rot="960000">
            <a:off x="2375034" y="2223114"/>
            <a:ext cx="455509" cy="888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7" name="円/楕円 46"/>
          <p:cNvSpPr>
            <a:spLocks noChangeAspect="1" noChangeArrowheads="1"/>
          </p:cNvSpPr>
          <p:nvPr/>
        </p:nvSpPr>
        <p:spPr bwMode="auto">
          <a:xfrm>
            <a:off x="3108657" y="3756514"/>
            <a:ext cx="180000" cy="180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sp>
        <p:nvSpPr>
          <p:cNvPr id="52" name="円/楕円 51"/>
          <p:cNvSpPr>
            <a:spLocks noChangeAspect="1" noChangeArrowheads="1"/>
          </p:cNvSpPr>
          <p:nvPr/>
        </p:nvSpPr>
        <p:spPr bwMode="auto">
          <a:xfrm>
            <a:off x="7537541" y="3717032"/>
            <a:ext cx="180000" cy="180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4448160" y="4843912"/>
            <a:ext cx="972000" cy="230832"/>
          </a:xfrm>
          <a:prstGeom prst="rect">
            <a:avLst/>
          </a:prstGeom>
          <a:noFill/>
          <a:ln>
            <a:noFill/>
          </a:ln>
        </p:spPr>
        <p:txBody>
          <a:bodyPr wrap="square" rtlCol="0" anchor="ctr">
            <a:spAutoFit/>
          </a:bodyPr>
          <a:lstStyle/>
          <a:p>
            <a:pPr algn="ctr"/>
            <a:r>
              <a:rPr lang="ja-JP" altLang="en-US" sz="900" b="1" dirty="0" smtClean="0">
                <a:latin typeface="Meiryo UI" panose="020B0604030504040204" pitchFamily="50" charset="-128"/>
                <a:ea typeface="Meiryo UI" panose="020B0604030504040204" pitchFamily="50" charset="-128"/>
              </a:rPr>
              <a:t>近鉄北田辺駅</a:t>
            </a:r>
            <a:endParaRPr lang="ja-JP" altLang="en-US" sz="900" b="1" dirty="0">
              <a:latin typeface="Meiryo UI" panose="020B0604030504040204" pitchFamily="50" charset="-128"/>
              <a:ea typeface="Meiryo UI" panose="020B0604030504040204" pitchFamily="50" charset="-128"/>
            </a:endParaRPr>
          </a:p>
        </p:txBody>
      </p:sp>
      <p:sp>
        <p:nvSpPr>
          <p:cNvPr id="5" name="フリーフォーム 4"/>
          <p:cNvSpPr/>
          <p:nvPr/>
        </p:nvSpPr>
        <p:spPr>
          <a:xfrm>
            <a:off x="2743201" y="2495551"/>
            <a:ext cx="1297782" cy="738188"/>
          </a:xfrm>
          <a:custGeom>
            <a:avLst/>
            <a:gdLst>
              <a:gd name="connsiteX0" fmla="*/ 0 w 1285875"/>
              <a:gd name="connsiteY0" fmla="*/ 0 h 714375"/>
              <a:gd name="connsiteX1" fmla="*/ 238125 w 1285875"/>
              <a:gd name="connsiteY1" fmla="*/ 142875 h 714375"/>
              <a:gd name="connsiteX2" fmla="*/ 600075 w 1285875"/>
              <a:gd name="connsiteY2" fmla="*/ 323850 h 714375"/>
              <a:gd name="connsiteX3" fmla="*/ 695325 w 1285875"/>
              <a:gd name="connsiteY3" fmla="*/ 333375 h 714375"/>
              <a:gd name="connsiteX4" fmla="*/ 1285875 w 1285875"/>
              <a:gd name="connsiteY4" fmla="*/ 714375 h 714375"/>
              <a:gd name="connsiteX0" fmla="*/ 0 w 1285875"/>
              <a:gd name="connsiteY0" fmla="*/ 0 h 714375"/>
              <a:gd name="connsiteX1" fmla="*/ 238125 w 1285875"/>
              <a:gd name="connsiteY1" fmla="*/ 142875 h 714375"/>
              <a:gd name="connsiteX2" fmla="*/ 557213 w 1285875"/>
              <a:gd name="connsiteY2" fmla="*/ 292894 h 714375"/>
              <a:gd name="connsiteX3" fmla="*/ 695325 w 1285875"/>
              <a:gd name="connsiteY3" fmla="*/ 333375 h 714375"/>
              <a:gd name="connsiteX4" fmla="*/ 1285875 w 1285875"/>
              <a:gd name="connsiteY4" fmla="*/ 714375 h 714375"/>
              <a:gd name="connsiteX0" fmla="*/ 0 w 1285875"/>
              <a:gd name="connsiteY0" fmla="*/ 0 h 714375"/>
              <a:gd name="connsiteX1" fmla="*/ 238125 w 1285875"/>
              <a:gd name="connsiteY1" fmla="*/ 142875 h 714375"/>
              <a:gd name="connsiteX2" fmla="*/ 557213 w 1285875"/>
              <a:gd name="connsiteY2" fmla="*/ 292894 h 714375"/>
              <a:gd name="connsiteX3" fmla="*/ 733425 w 1285875"/>
              <a:gd name="connsiteY3" fmla="*/ 500062 h 714375"/>
              <a:gd name="connsiteX4" fmla="*/ 1285875 w 1285875"/>
              <a:gd name="connsiteY4" fmla="*/ 714375 h 714375"/>
              <a:gd name="connsiteX0" fmla="*/ 0 w 1285875"/>
              <a:gd name="connsiteY0" fmla="*/ 0 h 714375"/>
              <a:gd name="connsiteX1" fmla="*/ 238125 w 1285875"/>
              <a:gd name="connsiteY1" fmla="*/ 142875 h 714375"/>
              <a:gd name="connsiteX2" fmla="*/ 557213 w 1285875"/>
              <a:gd name="connsiteY2" fmla="*/ 292894 h 714375"/>
              <a:gd name="connsiteX3" fmla="*/ 766763 w 1285875"/>
              <a:gd name="connsiteY3" fmla="*/ 359569 h 714375"/>
              <a:gd name="connsiteX4" fmla="*/ 1285875 w 1285875"/>
              <a:gd name="connsiteY4" fmla="*/ 714375 h 714375"/>
              <a:gd name="connsiteX0" fmla="*/ 0 w 1285875"/>
              <a:gd name="connsiteY0" fmla="*/ 0 h 714375"/>
              <a:gd name="connsiteX1" fmla="*/ 238125 w 1285875"/>
              <a:gd name="connsiteY1" fmla="*/ 142875 h 714375"/>
              <a:gd name="connsiteX2" fmla="*/ 683419 w 1285875"/>
              <a:gd name="connsiteY2" fmla="*/ 328612 h 714375"/>
              <a:gd name="connsiteX3" fmla="*/ 766763 w 1285875"/>
              <a:gd name="connsiteY3" fmla="*/ 359569 h 714375"/>
              <a:gd name="connsiteX4" fmla="*/ 1285875 w 1285875"/>
              <a:gd name="connsiteY4" fmla="*/ 714375 h 714375"/>
              <a:gd name="connsiteX0" fmla="*/ 0 w 1285875"/>
              <a:gd name="connsiteY0" fmla="*/ 0 h 714375"/>
              <a:gd name="connsiteX1" fmla="*/ 238125 w 1285875"/>
              <a:gd name="connsiteY1" fmla="*/ 142875 h 714375"/>
              <a:gd name="connsiteX2" fmla="*/ 683419 w 1285875"/>
              <a:gd name="connsiteY2" fmla="*/ 328612 h 714375"/>
              <a:gd name="connsiteX3" fmla="*/ 766763 w 1285875"/>
              <a:gd name="connsiteY3" fmla="*/ 359569 h 714375"/>
              <a:gd name="connsiteX4" fmla="*/ 1285875 w 1285875"/>
              <a:gd name="connsiteY4" fmla="*/ 714375 h 714375"/>
              <a:gd name="connsiteX0" fmla="*/ 0 w 1285875"/>
              <a:gd name="connsiteY0" fmla="*/ 0 h 714375"/>
              <a:gd name="connsiteX1" fmla="*/ 238125 w 1285875"/>
              <a:gd name="connsiteY1" fmla="*/ 142875 h 714375"/>
              <a:gd name="connsiteX2" fmla="*/ 683419 w 1285875"/>
              <a:gd name="connsiteY2" fmla="*/ 328612 h 714375"/>
              <a:gd name="connsiteX3" fmla="*/ 728663 w 1285875"/>
              <a:gd name="connsiteY3" fmla="*/ 338138 h 714375"/>
              <a:gd name="connsiteX4" fmla="*/ 1285875 w 1285875"/>
              <a:gd name="connsiteY4" fmla="*/ 714375 h 714375"/>
              <a:gd name="connsiteX0" fmla="*/ 0 w 1285875"/>
              <a:gd name="connsiteY0" fmla="*/ 0 h 714375"/>
              <a:gd name="connsiteX1" fmla="*/ 238125 w 1285875"/>
              <a:gd name="connsiteY1" fmla="*/ 142875 h 714375"/>
              <a:gd name="connsiteX2" fmla="*/ 683419 w 1285875"/>
              <a:gd name="connsiteY2" fmla="*/ 328612 h 714375"/>
              <a:gd name="connsiteX3" fmla="*/ 735806 w 1285875"/>
              <a:gd name="connsiteY3" fmla="*/ 342900 h 714375"/>
              <a:gd name="connsiteX4" fmla="*/ 1285875 w 1285875"/>
              <a:gd name="connsiteY4" fmla="*/ 714375 h 714375"/>
              <a:gd name="connsiteX0" fmla="*/ 0 w 1285875"/>
              <a:gd name="connsiteY0" fmla="*/ 0 h 714375"/>
              <a:gd name="connsiteX1" fmla="*/ 238125 w 1285875"/>
              <a:gd name="connsiteY1" fmla="*/ 142875 h 714375"/>
              <a:gd name="connsiteX2" fmla="*/ 683419 w 1285875"/>
              <a:gd name="connsiteY2" fmla="*/ 328612 h 714375"/>
              <a:gd name="connsiteX3" fmla="*/ 735806 w 1285875"/>
              <a:gd name="connsiteY3" fmla="*/ 342900 h 714375"/>
              <a:gd name="connsiteX4" fmla="*/ 1285875 w 1285875"/>
              <a:gd name="connsiteY4" fmla="*/ 714375 h 714375"/>
              <a:gd name="connsiteX0" fmla="*/ 0 w 1285875"/>
              <a:gd name="connsiteY0" fmla="*/ 0 h 714375"/>
              <a:gd name="connsiteX1" fmla="*/ 238125 w 1285875"/>
              <a:gd name="connsiteY1" fmla="*/ 142875 h 714375"/>
              <a:gd name="connsiteX2" fmla="*/ 683419 w 1285875"/>
              <a:gd name="connsiteY2" fmla="*/ 328612 h 714375"/>
              <a:gd name="connsiteX3" fmla="*/ 735806 w 1285875"/>
              <a:gd name="connsiteY3" fmla="*/ 342900 h 714375"/>
              <a:gd name="connsiteX4" fmla="*/ 1285875 w 1285875"/>
              <a:gd name="connsiteY4" fmla="*/ 714375 h 714375"/>
              <a:gd name="connsiteX0" fmla="*/ 0 w 1285875"/>
              <a:gd name="connsiteY0" fmla="*/ 0 h 714375"/>
              <a:gd name="connsiteX1" fmla="*/ 238125 w 1285875"/>
              <a:gd name="connsiteY1" fmla="*/ 142875 h 714375"/>
              <a:gd name="connsiteX2" fmla="*/ 683419 w 1285875"/>
              <a:gd name="connsiteY2" fmla="*/ 328612 h 714375"/>
              <a:gd name="connsiteX3" fmla="*/ 735806 w 1285875"/>
              <a:gd name="connsiteY3" fmla="*/ 350043 h 714375"/>
              <a:gd name="connsiteX4" fmla="*/ 1285875 w 1285875"/>
              <a:gd name="connsiteY4" fmla="*/ 714375 h 714375"/>
              <a:gd name="connsiteX0" fmla="*/ 0 w 1297782"/>
              <a:gd name="connsiteY0" fmla="*/ 0 h 738188"/>
              <a:gd name="connsiteX1" fmla="*/ 238125 w 1297782"/>
              <a:gd name="connsiteY1" fmla="*/ 142875 h 738188"/>
              <a:gd name="connsiteX2" fmla="*/ 683419 w 1297782"/>
              <a:gd name="connsiteY2" fmla="*/ 328612 h 738188"/>
              <a:gd name="connsiteX3" fmla="*/ 735806 w 1297782"/>
              <a:gd name="connsiteY3" fmla="*/ 350043 h 738188"/>
              <a:gd name="connsiteX4" fmla="*/ 1297782 w 1297782"/>
              <a:gd name="connsiteY4" fmla="*/ 738188 h 738188"/>
              <a:gd name="connsiteX0" fmla="*/ 0 w 1297782"/>
              <a:gd name="connsiteY0" fmla="*/ 0 h 738188"/>
              <a:gd name="connsiteX1" fmla="*/ 238125 w 1297782"/>
              <a:gd name="connsiteY1" fmla="*/ 142875 h 738188"/>
              <a:gd name="connsiteX2" fmla="*/ 683419 w 1297782"/>
              <a:gd name="connsiteY2" fmla="*/ 328612 h 738188"/>
              <a:gd name="connsiteX3" fmla="*/ 735806 w 1297782"/>
              <a:gd name="connsiteY3" fmla="*/ 350043 h 738188"/>
              <a:gd name="connsiteX4" fmla="*/ 1297782 w 1297782"/>
              <a:gd name="connsiteY4" fmla="*/ 738188 h 738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782" h="738188">
                <a:moveTo>
                  <a:pt x="0" y="0"/>
                </a:moveTo>
                <a:cubicBezTo>
                  <a:pt x="69056" y="44450"/>
                  <a:pt x="124222" y="88106"/>
                  <a:pt x="238125" y="142875"/>
                </a:cubicBezTo>
                <a:cubicBezTo>
                  <a:pt x="352028" y="197644"/>
                  <a:pt x="600472" y="294084"/>
                  <a:pt x="683419" y="328612"/>
                </a:cubicBezTo>
                <a:cubicBezTo>
                  <a:pt x="766366" y="363140"/>
                  <a:pt x="719137" y="338930"/>
                  <a:pt x="735806" y="350043"/>
                </a:cubicBezTo>
                <a:cubicBezTo>
                  <a:pt x="752475" y="361156"/>
                  <a:pt x="1059657" y="580231"/>
                  <a:pt x="1297782" y="73818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4292600" y="3409950"/>
            <a:ext cx="673100" cy="1663700"/>
          </a:xfrm>
          <a:custGeom>
            <a:avLst/>
            <a:gdLst>
              <a:gd name="connsiteX0" fmla="*/ 0 w 673100"/>
              <a:gd name="connsiteY0" fmla="*/ 0 h 1663700"/>
              <a:gd name="connsiteX1" fmla="*/ 133350 w 673100"/>
              <a:gd name="connsiteY1" fmla="*/ 139700 h 1663700"/>
              <a:gd name="connsiteX2" fmla="*/ 323850 w 673100"/>
              <a:gd name="connsiteY2" fmla="*/ 482600 h 1663700"/>
              <a:gd name="connsiteX3" fmla="*/ 673100 w 6731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73100" h="1663700">
                <a:moveTo>
                  <a:pt x="0" y="0"/>
                </a:moveTo>
                <a:cubicBezTo>
                  <a:pt x="39687" y="29633"/>
                  <a:pt x="79375" y="59267"/>
                  <a:pt x="133350" y="139700"/>
                </a:cubicBezTo>
                <a:cubicBezTo>
                  <a:pt x="187325" y="220133"/>
                  <a:pt x="233892" y="228600"/>
                  <a:pt x="323850" y="482600"/>
                </a:cubicBezTo>
                <a:cubicBezTo>
                  <a:pt x="413808" y="736600"/>
                  <a:pt x="543454" y="1200150"/>
                  <a:pt x="673100" y="16637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6"/>
          <p:cNvSpPr/>
          <p:nvPr/>
        </p:nvSpPr>
        <p:spPr>
          <a:xfrm>
            <a:off x="5054600" y="5372100"/>
            <a:ext cx="133350" cy="419100"/>
          </a:xfrm>
          <a:custGeom>
            <a:avLst/>
            <a:gdLst>
              <a:gd name="connsiteX0" fmla="*/ 0 w 133350"/>
              <a:gd name="connsiteY0" fmla="*/ 0 h 419100"/>
              <a:gd name="connsiteX1" fmla="*/ 133350 w 133350"/>
              <a:gd name="connsiteY1" fmla="*/ 419100 h 419100"/>
            </a:gdLst>
            <a:ahLst/>
            <a:cxnLst>
              <a:cxn ang="0">
                <a:pos x="connsiteX0" y="connsiteY0"/>
              </a:cxn>
              <a:cxn ang="0">
                <a:pos x="connsiteX1" y="connsiteY1"/>
              </a:cxn>
            </a:cxnLst>
            <a:rect l="l" t="t" r="r" b="b"/>
            <a:pathLst>
              <a:path w="133350" h="419100">
                <a:moveTo>
                  <a:pt x="0" y="0"/>
                </a:moveTo>
                <a:lnTo>
                  <a:pt x="133350" y="4191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1181100" y="3289300"/>
            <a:ext cx="825500" cy="2527300"/>
          </a:xfrm>
          <a:custGeom>
            <a:avLst/>
            <a:gdLst>
              <a:gd name="connsiteX0" fmla="*/ 825500 w 825500"/>
              <a:gd name="connsiteY0" fmla="*/ 0 h 2527300"/>
              <a:gd name="connsiteX1" fmla="*/ 603250 w 825500"/>
              <a:gd name="connsiteY1" fmla="*/ 1016000 h 2527300"/>
              <a:gd name="connsiteX2" fmla="*/ 552450 w 825500"/>
              <a:gd name="connsiteY2" fmla="*/ 1092200 h 2527300"/>
              <a:gd name="connsiteX3" fmla="*/ 476250 w 825500"/>
              <a:gd name="connsiteY3" fmla="*/ 1422400 h 2527300"/>
              <a:gd name="connsiteX4" fmla="*/ 0 w 825500"/>
              <a:gd name="connsiteY4" fmla="*/ 2527300 h 2527300"/>
              <a:gd name="connsiteX0" fmla="*/ 825500 w 825500"/>
              <a:gd name="connsiteY0" fmla="*/ 0 h 2527300"/>
              <a:gd name="connsiteX1" fmla="*/ 617538 w 825500"/>
              <a:gd name="connsiteY1" fmla="*/ 946944 h 2527300"/>
              <a:gd name="connsiteX2" fmla="*/ 552450 w 825500"/>
              <a:gd name="connsiteY2" fmla="*/ 1092200 h 2527300"/>
              <a:gd name="connsiteX3" fmla="*/ 476250 w 825500"/>
              <a:gd name="connsiteY3" fmla="*/ 1422400 h 2527300"/>
              <a:gd name="connsiteX4" fmla="*/ 0 w 825500"/>
              <a:gd name="connsiteY4" fmla="*/ 2527300 h 2527300"/>
              <a:gd name="connsiteX0" fmla="*/ 825500 w 825500"/>
              <a:gd name="connsiteY0" fmla="*/ 0 h 2527300"/>
              <a:gd name="connsiteX1" fmla="*/ 617538 w 825500"/>
              <a:gd name="connsiteY1" fmla="*/ 946944 h 2527300"/>
              <a:gd name="connsiteX2" fmla="*/ 552450 w 825500"/>
              <a:gd name="connsiteY2" fmla="*/ 1125538 h 2527300"/>
              <a:gd name="connsiteX3" fmla="*/ 476250 w 825500"/>
              <a:gd name="connsiteY3" fmla="*/ 1422400 h 2527300"/>
              <a:gd name="connsiteX4" fmla="*/ 0 w 825500"/>
              <a:gd name="connsiteY4" fmla="*/ 2527300 h 2527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0" h="2527300">
                <a:moveTo>
                  <a:pt x="825500" y="0"/>
                </a:moveTo>
                <a:cubicBezTo>
                  <a:pt x="737129" y="416983"/>
                  <a:pt x="663046" y="759354"/>
                  <a:pt x="617538" y="946944"/>
                </a:cubicBezTo>
                <a:cubicBezTo>
                  <a:pt x="572030" y="1134534"/>
                  <a:pt x="575998" y="1046295"/>
                  <a:pt x="552450" y="1125538"/>
                </a:cubicBezTo>
                <a:cubicBezTo>
                  <a:pt x="528902" y="1204781"/>
                  <a:pt x="568325" y="1188773"/>
                  <a:pt x="476250" y="1422400"/>
                </a:cubicBezTo>
                <a:cubicBezTo>
                  <a:pt x="384175" y="1656027"/>
                  <a:pt x="192087" y="2094441"/>
                  <a:pt x="0" y="2527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rot="660345">
            <a:off x="1867696" y="3189745"/>
            <a:ext cx="1126053" cy="230832"/>
          </a:xfrm>
          <a:prstGeom prst="rect">
            <a:avLst/>
          </a:prstGeom>
          <a:noFill/>
          <a:ln>
            <a:noFill/>
          </a:ln>
        </p:spPr>
        <p:txBody>
          <a:bodyPr wrap="square" rtlCol="0" anchor="ctr">
            <a:spAutoFit/>
          </a:bodyPr>
          <a:lstStyle/>
          <a:p>
            <a:pPr algn="ctr"/>
            <a:r>
              <a:rPr lang="ja-JP" altLang="en-US" sz="900" b="1" dirty="0" smtClean="0">
                <a:latin typeface="Meiryo UI" panose="020B0604030504040204" pitchFamily="50" charset="-128"/>
                <a:ea typeface="Meiryo UI" panose="020B0604030504040204" pitchFamily="50" charset="-128"/>
              </a:rPr>
              <a:t>阪堺阿倍野駅</a:t>
            </a:r>
            <a:endParaRPr lang="ja-JP" altLang="en-US" sz="900" b="1"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rot="660345">
            <a:off x="1500186" y="4479223"/>
            <a:ext cx="1126053" cy="230832"/>
          </a:xfrm>
          <a:prstGeom prst="rect">
            <a:avLst/>
          </a:prstGeom>
          <a:noFill/>
          <a:ln>
            <a:noFill/>
          </a:ln>
        </p:spPr>
        <p:txBody>
          <a:bodyPr wrap="square" rtlCol="0" anchor="ctr">
            <a:spAutoFit/>
          </a:bodyPr>
          <a:lstStyle/>
          <a:p>
            <a:pPr algn="ctr"/>
            <a:r>
              <a:rPr lang="ja-JP" altLang="en-US" sz="900" b="1" dirty="0" smtClean="0">
                <a:latin typeface="Meiryo UI" panose="020B0604030504040204" pitchFamily="50" charset="-128"/>
                <a:ea typeface="Meiryo UI" panose="020B0604030504040204" pitchFamily="50" charset="-128"/>
              </a:rPr>
              <a:t>阪堺松虫駅</a:t>
            </a:r>
            <a:endParaRPr lang="ja-JP" altLang="en-US" sz="900" b="1" dirty="0">
              <a:latin typeface="Meiryo UI" panose="020B0604030504040204" pitchFamily="50" charset="-128"/>
              <a:ea typeface="Meiryo UI" panose="020B0604030504040204" pitchFamily="50" charset="-128"/>
            </a:endParaRPr>
          </a:p>
        </p:txBody>
      </p:sp>
      <p:sp>
        <p:nvSpPr>
          <p:cNvPr id="9" name="フリーフォーム 8"/>
          <p:cNvSpPr/>
          <p:nvPr/>
        </p:nvSpPr>
        <p:spPr>
          <a:xfrm>
            <a:off x="2032000" y="2393950"/>
            <a:ext cx="161925" cy="749300"/>
          </a:xfrm>
          <a:custGeom>
            <a:avLst/>
            <a:gdLst>
              <a:gd name="connsiteX0" fmla="*/ 161925 w 161925"/>
              <a:gd name="connsiteY0" fmla="*/ 0 h 749300"/>
              <a:gd name="connsiteX1" fmla="*/ 0 w 161925"/>
              <a:gd name="connsiteY1" fmla="*/ 749300 h 749300"/>
            </a:gdLst>
            <a:ahLst/>
            <a:cxnLst>
              <a:cxn ang="0">
                <a:pos x="connsiteX0" y="connsiteY0"/>
              </a:cxn>
              <a:cxn ang="0">
                <a:pos x="connsiteX1" y="connsiteY1"/>
              </a:cxn>
            </a:cxnLst>
            <a:rect l="l" t="t" r="r" b="b"/>
            <a:pathLst>
              <a:path w="161925" h="749300">
                <a:moveTo>
                  <a:pt x="161925" y="0"/>
                </a:moveTo>
                <a:lnTo>
                  <a:pt x="0" y="7493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6" name="グループ化 55"/>
          <p:cNvGrpSpPr/>
          <p:nvPr/>
        </p:nvGrpSpPr>
        <p:grpSpPr>
          <a:xfrm>
            <a:off x="8525863" y="5278856"/>
            <a:ext cx="1448477" cy="523632"/>
            <a:chOff x="5508103" y="3645023"/>
            <a:chExt cx="1158783" cy="523632"/>
          </a:xfrm>
        </p:grpSpPr>
        <p:sp>
          <p:nvSpPr>
            <p:cNvPr id="57" name="Rectangle 63"/>
            <p:cNvSpPr>
              <a:spLocks noChangeArrowheads="1"/>
            </p:cNvSpPr>
            <p:nvPr/>
          </p:nvSpPr>
          <p:spPr bwMode="auto">
            <a:xfrm>
              <a:off x="5508103" y="3645023"/>
              <a:ext cx="1008000" cy="504000"/>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dirty="0"/>
            </a:p>
          </p:txBody>
        </p:sp>
        <p:sp>
          <p:nvSpPr>
            <p:cNvPr id="58" name="Text Box 67"/>
            <p:cNvSpPr txBox="1">
              <a:spLocks noChangeArrowheads="1"/>
            </p:cNvSpPr>
            <p:nvPr/>
          </p:nvSpPr>
          <p:spPr bwMode="auto">
            <a:xfrm>
              <a:off x="5686562" y="3662821"/>
              <a:ext cx="980324" cy="505834"/>
            </a:xfrm>
            <a:prstGeom prst="rect">
              <a:avLst/>
            </a:prstGeom>
            <a:noFill/>
            <a:ln w="9525">
              <a:noFill/>
              <a:miter lim="800000"/>
              <a:headEnd/>
              <a:tailEnd/>
            </a:ln>
          </p:spPr>
          <p:txBody>
            <a:bodyPr lIns="74295" tIns="8890" rIns="74295" bIns="8890"/>
            <a:lstStyle/>
            <a:p>
              <a:pPr marL="85725" indent="-85725" algn="just">
                <a:lnSpc>
                  <a:spcPts val="100"/>
                </a:lnSpc>
                <a:spcBef>
                  <a:spcPct val="50000"/>
                </a:spcBef>
              </a:pPr>
              <a:endParaRPr lang="en-US" altLang="ja-JP" sz="9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900" dirty="0">
                  <a:solidFill>
                    <a:srgbClr val="000000"/>
                  </a:solidFill>
                  <a:latin typeface="ＭＳ ゴシック" pitchFamily="49" charset="-128"/>
                  <a:ea typeface="ＭＳ ゴシック" pitchFamily="49" charset="-128"/>
                </a:rPr>
                <a:t>特別</a:t>
              </a:r>
              <a:r>
                <a:rPr lang="ja-JP" altLang="en-US" sz="900" dirty="0" smtClean="0">
                  <a:solidFill>
                    <a:srgbClr val="000000"/>
                  </a:solidFill>
                  <a:latin typeface="ＭＳ ゴシック" pitchFamily="49" charset="-128"/>
                  <a:ea typeface="ＭＳ ゴシック" pitchFamily="49" charset="-128"/>
                </a:rPr>
                <a:t>区本</a:t>
              </a:r>
              <a:r>
                <a:rPr lang="ja-JP" altLang="en-US" sz="900" dirty="0">
                  <a:solidFill>
                    <a:srgbClr val="000000"/>
                  </a:solidFill>
                  <a:latin typeface="ＭＳ ゴシック" pitchFamily="49" charset="-128"/>
                  <a:ea typeface="ＭＳ ゴシック" pitchFamily="49" charset="-128"/>
                </a:rPr>
                <a:t>庁舎候補</a:t>
              </a:r>
              <a:endParaRPr lang="en-US" altLang="ja-JP" sz="9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endParaRPr lang="en-US" altLang="ja-JP" sz="5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900" dirty="0" smtClean="0">
                  <a:solidFill>
                    <a:srgbClr val="000000"/>
                  </a:solidFill>
                  <a:latin typeface="ＭＳ ゴシック" pitchFamily="49" charset="-128"/>
                  <a:ea typeface="ＭＳ ゴシック" pitchFamily="49" charset="-128"/>
                </a:rPr>
                <a:t>大阪市事務所</a:t>
              </a:r>
              <a:endParaRPr lang="en-US" altLang="ja-JP" sz="900" dirty="0">
                <a:solidFill>
                  <a:srgbClr val="000000"/>
                </a:solidFill>
                <a:latin typeface="ＭＳ ゴシック" pitchFamily="49" charset="-128"/>
                <a:ea typeface="ＭＳ ゴシック" pitchFamily="49" charset="-128"/>
              </a:endParaRPr>
            </a:p>
          </p:txBody>
        </p:sp>
        <p:sp>
          <p:nvSpPr>
            <p:cNvPr id="59" name="円/楕円 58"/>
            <p:cNvSpPr/>
            <p:nvPr/>
          </p:nvSpPr>
          <p:spPr>
            <a:xfrm>
              <a:off x="5567797" y="3963526"/>
              <a:ext cx="115200" cy="144000"/>
            </a:xfrm>
            <a:prstGeom prst="ellipse">
              <a:avLst/>
            </a:prstGeom>
            <a:pattFill prst="pct10">
              <a:fgClr>
                <a:schemeClr val="tx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0" name="円/楕円 59"/>
            <p:cNvSpPr/>
            <p:nvPr/>
          </p:nvSpPr>
          <p:spPr>
            <a:xfrm>
              <a:off x="5564233" y="3697612"/>
              <a:ext cx="115200" cy="144000"/>
            </a:xfrm>
            <a:prstGeom prst="ellipse">
              <a:avLst/>
            </a:prstGeom>
            <a:blipFill dpi="0" rotWithShape="1">
              <a:blip r:embed="rId5"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nvGrpSpPr>
          <p:cNvPr id="61" name="グループ化 60"/>
          <p:cNvGrpSpPr/>
          <p:nvPr/>
        </p:nvGrpSpPr>
        <p:grpSpPr>
          <a:xfrm>
            <a:off x="4108145" y="5278348"/>
            <a:ext cx="1448477" cy="523632"/>
            <a:chOff x="5508103" y="3645023"/>
            <a:chExt cx="1158783" cy="523632"/>
          </a:xfrm>
        </p:grpSpPr>
        <p:sp>
          <p:nvSpPr>
            <p:cNvPr id="62" name="Rectangle 63"/>
            <p:cNvSpPr>
              <a:spLocks noChangeArrowheads="1"/>
            </p:cNvSpPr>
            <p:nvPr/>
          </p:nvSpPr>
          <p:spPr bwMode="auto">
            <a:xfrm>
              <a:off x="5508103" y="3645023"/>
              <a:ext cx="1008000" cy="504000"/>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dirty="0"/>
            </a:p>
          </p:txBody>
        </p:sp>
        <p:sp>
          <p:nvSpPr>
            <p:cNvPr id="63" name="Text Box 67"/>
            <p:cNvSpPr txBox="1">
              <a:spLocks noChangeArrowheads="1"/>
            </p:cNvSpPr>
            <p:nvPr/>
          </p:nvSpPr>
          <p:spPr bwMode="auto">
            <a:xfrm>
              <a:off x="5686562" y="3662821"/>
              <a:ext cx="980324" cy="505834"/>
            </a:xfrm>
            <a:prstGeom prst="rect">
              <a:avLst/>
            </a:prstGeom>
            <a:noFill/>
            <a:ln w="9525">
              <a:noFill/>
              <a:miter lim="800000"/>
              <a:headEnd/>
              <a:tailEnd/>
            </a:ln>
          </p:spPr>
          <p:txBody>
            <a:bodyPr lIns="74295" tIns="8890" rIns="74295" bIns="8890"/>
            <a:lstStyle/>
            <a:p>
              <a:pPr marL="85725" indent="-85725" algn="just">
                <a:lnSpc>
                  <a:spcPts val="100"/>
                </a:lnSpc>
                <a:spcBef>
                  <a:spcPct val="50000"/>
                </a:spcBef>
              </a:pPr>
              <a:endParaRPr lang="en-US" altLang="ja-JP" sz="9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900" dirty="0">
                  <a:solidFill>
                    <a:srgbClr val="000000"/>
                  </a:solidFill>
                  <a:latin typeface="ＭＳ ゴシック" pitchFamily="49" charset="-128"/>
                  <a:ea typeface="ＭＳ ゴシック" pitchFamily="49" charset="-128"/>
                </a:rPr>
                <a:t>特別</a:t>
              </a:r>
              <a:r>
                <a:rPr lang="ja-JP" altLang="en-US" sz="900" dirty="0" smtClean="0">
                  <a:solidFill>
                    <a:srgbClr val="000000"/>
                  </a:solidFill>
                  <a:latin typeface="ＭＳ ゴシック" pitchFamily="49" charset="-128"/>
                  <a:ea typeface="ＭＳ ゴシック" pitchFamily="49" charset="-128"/>
                </a:rPr>
                <a:t>区本</a:t>
              </a:r>
              <a:r>
                <a:rPr lang="ja-JP" altLang="en-US" sz="900" dirty="0">
                  <a:solidFill>
                    <a:srgbClr val="000000"/>
                  </a:solidFill>
                  <a:latin typeface="ＭＳ ゴシック" pitchFamily="49" charset="-128"/>
                  <a:ea typeface="ＭＳ ゴシック" pitchFamily="49" charset="-128"/>
                </a:rPr>
                <a:t>庁舎候補</a:t>
              </a:r>
              <a:endParaRPr lang="en-US" altLang="ja-JP" sz="9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endParaRPr lang="en-US" altLang="ja-JP" sz="5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900" dirty="0" smtClean="0">
                  <a:solidFill>
                    <a:srgbClr val="000000"/>
                  </a:solidFill>
                  <a:latin typeface="ＭＳ ゴシック" pitchFamily="49" charset="-128"/>
                  <a:ea typeface="ＭＳ ゴシック" pitchFamily="49" charset="-128"/>
                </a:rPr>
                <a:t>大阪市事務所</a:t>
              </a:r>
              <a:endParaRPr lang="en-US" altLang="ja-JP" sz="900" dirty="0">
                <a:solidFill>
                  <a:srgbClr val="000000"/>
                </a:solidFill>
                <a:latin typeface="ＭＳ ゴシック" pitchFamily="49" charset="-128"/>
                <a:ea typeface="ＭＳ ゴシック" pitchFamily="49" charset="-128"/>
              </a:endParaRPr>
            </a:p>
          </p:txBody>
        </p:sp>
        <p:sp>
          <p:nvSpPr>
            <p:cNvPr id="64" name="円/楕円 63"/>
            <p:cNvSpPr/>
            <p:nvPr/>
          </p:nvSpPr>
          <p:spPr>
            <a:xfrm>
              <a:off x="5567797" y="3963526"/>
              <a:ext cx="115200" cy="144000"/>
            </a:xfrm>
            <a:prstGeom prst="ellipse">
              <a:avLst/>
            </a:prstGeom>
            <a:pattFill prst="pct10">
              <a:fgClr>
                <a:schemeClr val="tx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5" name="円/楕円 64"/>
            <p:cNvSpPr/>
            <p:nvPr/>
          </p:nvSpPr>
          <p:spPr>
            <a:xfrm>
              <a:off x="5564233" y="3697612"/>
              <a:ext cx="115200" cy="144000"/>
            </a:xfrm>
            <a:prstGeom prst="ellipse">
              <a:avLst/>
            </a:prstGeom>
            <a:blipFill dpi="0" rotWithShape="1">
              <a:blip r:embed="rId5"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spTree>
    <p:extLst>
      <p:ext uri="{BB962C8B-B14F-4D97-AF65-F5344CB8AC3E}">
        <p14:creationId xmlns:p14="http://schemas.microsoft.com/office/powerpoint/2010/main" val="3282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ctrTitle" idx="4294967295"/>
          </p:nvPr>
        </p:nvSpPr>
        <p:spPr>
          <a:xfrm>
            <a:off x="0" y="2187575"/>
            <a:ext cx="9906000" cy="1670050"/>
          </a:xfrm>
        </p:spPr>
        <p:txBody>
          <a:bodyPr/>
          <a:lstStyle/>
          <a:p>
            <a:pPr eaLnBrk="1" hangingPunct="1"/>
            <a:r>
              <a:rPr lang="ja-JP" altLang="en-US" sz="3600" dirty="0" smtClean="0"/>
              <a:t>１　特別</a:t>
            </a:r>
            <a:r>
              <a:rPr lang="ja-JP" altLang="en-US" sz="3600" dirty="0"/>
              <a:t>区の名称</a:t>
            </a:r>
            <a:endParaRPr lang="ja-JP" altLang="en-US" sz="2800" dirty="0" smtClean="0">
              <a:latin typeface="ＭＳ Ｐゴシック" panose="020B0600070205080204" pitchFamily="50"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80" y="656823"/>
            <a:ext cx="8332630" cy="5834130"/>
          </a:xfrm>
          <a:prstGeom prst="rect">
            <a:avLst/>
          </a:prstGeom>
        </p:spPr>
      </p:pic>
      <p:sp>
        <p:nvSpPr>
          <p:cNvPr id="67" name="正方形/長方形 66"/>
          <p:cNvSpPr/>
          <p:nvPr/>
        </p:nvSpPr>
        <p:spPr>
          <a:xfrm>
            <a:off x="0" y="968"/>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（参考）　＜第二区</a:t>
            </a:r>
            <a:r>
              <a:rPr lang="ja-JP" altLang="en-US" sz="2000" b="1" dirty="0">
                <a:solidFill>
                  <a:prstClr val="black"/>
                </a:solidFill>
                <a:latin typeface="Meiryo UI" pitchFamily="50" charset="-128"/>
                <a:ea typeface="Meiryo UI" pitchFamily="50" charset="-128"/>
                <a:cs typeface="Meiryo UI" pitchFamily="50" charset="-128"/>
              </a:rPr>
              <a:t>＞</a:t>
            </a:r>
          </a:p>
        </p:txBody>
      </p:sp>
      <p:sp>
        <p:nvSpPr>
          <p:cNvPr id="66" name="テキスト ボックス 65"/>
          <p:cNvSpPr txBox="1"/>
          <p:nvPr/>
        </p:nvSpPr>
        <p:spPr>
          <a:xfrm>
            <a:off x="-87560" y="476673"/>
            <a:ext cx="6369465" cy="384721"/>
          </a:xfrm>
          <a:prstGeom prst="rect">
            <a:avLst/>
          </a:prstGeom>
          <a:noFill/>
        </p:spPr>
        <p:txBody>
          <a:bodyPr wrap="square" rtlCol="0">
            <a:spAutoFit/>
          </a:bodyPr>
          <a:lstStyle/>
          <a:p>
            <a:r>
              <a:rPr lang="ja-JP" altLang="en-US" sz="1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◆位置図</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正方形/長方形 12"/>
          <p:cNvSpPr>
            <a:spLocks noChangeArrowheads="1"/>
          </p:cNvSpPr>
          <p:nvPr/>
        </p:nvSpPr>
        <p:spPr bwMode="auto">
          <a:xfrm>
            <a:off x="8861425" y="-3175"/>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庁舎</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１４</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grpSp>
        <p:nvGrpSpPr>
          <p:cNvPr id="73" name="グループ化 72"/>
          <p:cNvGrpSpPr/>
          <p:nvPr/>
        </p:nvGrpSpPr>
        <p:grpSpPr>
          <a:xfrm>
            <a:off x="7833320" y="5013426"/>
            <a:ext cx="1440160" cy="1573687"/>
            <a:chOff x="5508104" y="3645023"/>
            <a:chExt cx="1440160" cy="1573687"/>
          </a:xfrm>
        </p:grpSpPr>
        <p:sp>
          <p:nvSpPr>
            <p:cNvPr id="75" name="Rectangle 63"/>
            <p:cNvSpPr>
              <a:spLocks noChangeArrowheads="1"/>
            </p:cNvSpPr>
            <p:nvPr/>
          </p:nvSpPr>
          <p:spPr bwMode="auto">
            <a:xfrm>
              <a:off x="5508104" y="3645023"/>
              <a:ext cx="1440160" cy="1573687"/>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dirty="0"/>
            </a:p>
          </p:txBody>
        </p:sp>
        <p:sp>
          <p:nvSpPr>
            <p:cNvPr id="76" name="Line 65"/>
            <p:cNvSpPr>
              <a:spLocks noChangeShapeType="1"/>
            </p:cNvSpPr>
            <p:nvPr/>
          </p:nvSpPr>
          <p:spPr bwMode="auto">
            <a:xfrm>
              <a:off x="5566842" y="3873624"/>
              <a:ext cx="457200" cy="0"/>
            </a:xfrm>
            <a:prstGeom prst="line">
              <a:avLst/>
            </a:prstGeom>
            <a:noFill/>
            <a:ln w="63500" cmpd="tri">
              <a:solidFill>
                <a:srgbClr val="FF0000"/>
              </a:solidFill>
              <a:round/>
              <a:headEnd/>
              <a:tailEnd/>
            </a:ln>
          </p:spPr>
          <p:txBody>
            <a:bodyPr lIns="74295" tIns="8890" rIns="74295" bIns="8890"/>
            <a:lstStyle/>
            <a:p>
              <a:endParaRPr lang="ja-JP" altLang="en-US" dirty="0"/>
            </a:p>
          </p:txBody>
        </p:sp>
        <p:sp>
          <p:nvSpPr>
            <p:cNvPr id="77" name="Line 66"/>
            <p:cNvSpPr>
              <a:spLocks noChangeShapeType="1"/>
            </p:cNvSpPr>
            <p:nvPr/>
          </p:nvSpPr>
          <p:spPr bwMode="auto">
            <a:xfrm>
              <a:off x="5566842" y="4102224"/>
              <a:ext cx="457200" cy="0"/>
            </a:xfrm>
            <a:prstGeom prst="line">
              <a:avLst/>
            </a:prstGeom>
            <a:noFill/>
            <a:ln w="22225">
              <a:solidFill>
                <a:schemeClr val="tx1"/>
              </a:solidFill>
              <a:round/>
              <a:headEnd/>
              <a:tailEnd/>
            </a:ln>
          </p:spPr>
          <p:txBody>
            <a:bodyPr lIns="74295" tIns="8890" rIns="74295" bIns="8890"/>
            <a:lstStyle/>
            <a:p>
              <a:endParaRPr lang="ja-JP" altLang="en-US" dirty="0"/>
            </a:p>
          </p:txBody>
        </p:sp>
        <p:sp>
          <p:nvSpPr>
            <p:cNvPr id="78" name="Text Box 67"/>
            <p:cNvSpPr txBox="1">
              <a:spLocks noChangeArrowheads="1"/>
            </p:cNvSpPr>
            <p:nvPr/>
          </p:nvSpPr>
          <p:spPr bwMode="auto">
            <a:xfrm>
              <a:off x="6025628" y="3759324"/>
              <a:ext cx="850628" cy="1427776"/>
            </a:xfrm>
            <a:prstGeom prst="rect">
              <a:avLst/>
            </a:prstGeom>
            <a:noFill/>
            <a:ln w="9525">
              <a:noFill/>
              <a:miter lim="800000"/>
              <a:headEnd/>
              <a:tailEnd/>
            </a:ln>
          </p:spPr>
          <p:txBody>
            <a:bodyPr lIns="74295" tIns="8890" rIns="74295" bIns="8890"/>
            <a:lstStyle/>
            <a:p>
              <a:pPr marL="85725" indent="-85725" algn="just">
                <a:spcBef>
                  <a:spcPct val="50000"/>
                </a:spcBef>
              </a:pPr>
              <a:r>
                <a:rPr lang="ja-JP" altLang="en-US" sz="1000" dirty="0">
                  <a:solidFill>
                    <a:srgbClr val="000000"/>
                  </a:solidFill>
                  <a:latin typeface="ＭＳ ゴシック" pitchFamily="49" charset="-128"/>
                  <a:ea typeface="ＭＳ ゴシック" pitchFamily="49" charset="-128"/>
                </a:rPr>
                <a:t>地下鉄</a:t>
              </a:r>
            </a:p>
            <a:p>
              <a:pPr marL="85725" indent="-85725" algn="just">
                <a:spcBef>
                  <a:spcPct val="50000"/>
                </a:spcBef>
              </a:pPr>
              <a:r>
                <a:rPr lang="ja-JP" altLang="en-US" sz="1000" dirty="0">
                  <a:solidFill>
                    <a:srgbClr val="000000"/>
                  </a:solidFill>
                  <a:latin typeface="ＭＳ ゴシック" pitchFamily="49" charset="-128"/>
                  <a:ea typeface="ＭＳ ゴシック" pitchFamily="49" charset="-128"/>
                </a:rPr>
                <a:t>私鉄</a:t>
              </a:r>
            </a:p>
            <a:p>
              <a:pPr marL="85725" indent="-85725" algn="just">
                <a:spcBef>
                  <a:spcPct val="50000"/>
                </a:spcBef>
              </a:pPr>
              <a:r>
                <a:rPr lang="ja-JP" altLang="en-US" sz="1000" dirty="0">
                  <a:solidFill>
                    <a:srgbClr val="000000"/>
                  </a:solidFill>
                  <a:latin typeface="ＭＳ ゴシック" pitchFamily="49" charset="-128"/>
                  <a:ea typeface="ＭＳ ゴシック" pitchFamily="49" charset="-128"/>
                </a:rPr>
                <a:t>ＪＲ</a:t>
              </a:r>
              <a:endParaRPr lang="en-US" altLang="ja-JP" sz="1000" dirty="0">
                <a:solidFill>
                  <a:srgbClr val="000000"/>
                </a:solidFill>
                <a:latin typeface="ＭＳ ゴシック" pitchFamily="49" charset="-128"/>
                <a:ea typeface="ＭＳ ゴシック" pitchFamily="49" charset="-128"/>
              </a:endParaRPr>
            </a:p>
            <a:p>
              <a:pPr marL="85725" indent="-85725" algn="just">
                <a:lnSpc>
                  <a:spcPts val="100"/>
                </a:lnSpc>
                <a:spcBef>
                  <a:spcPct val="50000"/>
                </a:spcBef>
              </a:pPr>
              <a:endParaRPr lang="en-US" altLang="ja-JP" sz="10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1000" dirty="0">
                  <a:solidFill>
                    <a:srgbClr val="000000"/>
                  </a:solidFill>
                  <a:latin typeface="ＭＳ ゴシック" pitchFamily="49" charset="-128"/>
                  <a:ea typeface="ＭＳ ゴシック" pitchFamily="49" charset="-128"/>
                </a:rPr>
                <a:t>特別区</a:t>
              </a:r>
              <a:endParaRPr lang="en-US" altLang="ja-JP" sz="10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1000" dirty="0">
                  <a:solidFill>
                    <a:srgbClr val="000000"/>
                  </a:solidFill>
                  <a:latin typeface="ＭＳ ゴシック" pitchFamily="49" charset="-128"/>
                  <a:ea typeface="ＭＳ ゴシック" pitchFamily="49" charset="-128"/>
                </a:rPr>
                <a:t>本庁舎候補</a:t>
              </a:r>
              <a:endParaRPr lang="en-US" altLang="ja-JP" sz="10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endParaRPr lang="en-US" altLang="ja-JP" sz="600" dirty="0">
                <a:solidFill>
                  <a:srgbClr val="000000"/>
                </a:solidFill>
                <a:latin typeface="ＭＳ ゴシック" pitchFamily="49" charset="-128"/>
                <a:ea typeface="ＭＳ ゴシック" pitchFamily="49" charset="-128"/>
              </a:endParaRPr>
            </a:p>
            <a:p>
              <a:pPr marL="85725" indent="-85725" algn="just">
                <a:lnSpc>
                  <a:spcPts val="600"/>
                </a:lnSpc>
                <a:spcBef>
                  <a:spcPct val="50000"/>
                </a:spcBef>
              </a:pPr>
              <a:r>
                <a:rPr lang="ja-JP" altLang="en-US" sz="1000" dirty="0">
                  <a:solidFill>
                    <a:srgbClr val="000000"/>
                  </a:solidFill>
                  <a:latin typeface="ＭＳ ゴシック" pitchFamily="49" charset="-128"/>
                  <a:ea typeface="ＭＳ ゴシック" pitchFamily="49" charset="-128"/>
                </a:rPr>
                <a:t>区</a:t>
              </a:r>
              <a:r>
                <a:rPr lang="ja-JP" altLang="en-US" sz="1000" dirty="0" smtClean="0">
                  <a:solidFill>
                    <a:srgbClr val="000000"/>
                  </a:solidFill>
                  <a:latin typeface="ＭＳ ゴシック" pitchFamily="49" charset="-128"/>
                  <a:ea typeface="ＭＳ ゴシック" pitchFamily="49" charset="-128"/>
                </a:rPr>
                <a:t>役所</a:t>
              </a:r>
              <a:endParaRPr lang="en-US" altLang="ja-JP" sz="1000" dirty="0">
                <a:solidFill>
                  <a:srgbClr val="000000"/>
                </a:solidFill>
                <a:latin typeface="ＭＳ ゴシック" pitchFamily="49" charset="-128"/>
                <a:ea typeface="ＭＳ ゴシック" pitchFamily="49" charset="-128"/>
              </a:endParaRPr>
            </a:p>
          </p:txBody>
        </p:sp>
        <p:sp>
          <p:nvSpPr>
            <p:cNvPr id="79" name="円/楕円 78"/>
            <p:cNvSpPr/>
            <p:nvPr/>
          </p:nvSpPr>
          <p:spPr>
            <a:xfrm>
              <a:off x="5649927" y="4848401"/>
              <a:ext cx="216024" cy="21602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0" name="Line 64"/>
            <p:cNvSpPr>
              <a:spLocks noChangeShapeType="1"/>
            </p:cNvSpPr>
            <p:nvPr/>
          </p:nvSpPr>
          <p:spPr bwMode="auto">
            <a:xfrm>
              <a:off x="5580112" y="4293096"/>
              <a:ext cx="457200" cy="0"/>
            </a:xfrm>
            <a:prstGeom prst="line">
              <a:avLst/>
            </a:prstGeom>
            <a:noFill/>
            <a:ln w="22225">
              <a:solidFill>
                <a:srgbClr val="000000"/>
              </a:solidFill>
              <a:round/>
              <a:headEnd/>
              <a:tailEnd/>
            </a:ln>
          </p:spPr>
          <p:txBody>
            <a:bodyPr lIns="74295" tIns="8890" rIns="74295" bIns="8890"/>
            <a:lstStyle/>
            <a:p>
              <a:endParaRPr lang="ja-JP" altLang="en-US" dirty="0"/>
            </a:p>
          </p:txBody>
        </p:sp>
        <p:sp>
          <p:nvSpPr>
            <p:cNvPr id="83" name="Line 68"/>
            <p:cNvSpPr>
              <a:spLocks noChangeShapeType="1"/>
            </p:cNvSpPr>
            <p:nvPr/>
          </p:nvSpPr>
          <p:spPr bwMode="auto">
            <a:xfrm>
              <a:off x="5580112" y="4293096"/>
              <a:ext cx="457200" cy="0"/>
            </a:xfrm>
            <a:prstGeom prst="line">
              <a:avLst/>
            </a:prstGeom>
            <a:noFill/>
            <a:ln w="12700">
              <a:solidFill>
                <a:srgbClr val="FFFFFF"/>
              </a:solidFill>
              <a:prstDash val="dash"/>
              <a:round/>
              <a:headEnd/>
              <a:tailEnd/>
            </a:ln>
          </p:spPr>
          <p:txBody>
            <a:bodyPr lIns="74295" tIns="8890" rIns="74295" bIns="8890"/>
            <a:lstStyle/>
            <a:p>
              <a:endParaRPr lang="ja-JP" altLang="en-US" dirty="0"/>
            </a:p>
          </p:txBody>
        </p:sp>
        <p:sp>
          <p:nvSpPr>
            <p:cNvPr id="84" name="円/楕円 83"/>
            <p:cNvSpPr/>
            <p:nvPr/>
          </p:nvSpPr>
          <p:spPr>
            <a:xfrm>
              <a:off x="5650220" y="4525075"/>
              <a:ext cx="216024" cy="216024"/>
            </a:xfrm>
            <a:prstGeom prst="ellipse">
              <a:avLst/>
            </a:prstGeom>
            <a:blipFill dpi="0" rotWithShape="1">
              <a:blip r:embed="rId4" cstate="print"/>
              <a:srcRect/>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nvGrpSpPr>
          <p:cNvPr id="93" name="グループ化 50"/>
          <p:cNvGrpSpPr>
            <a:grpSpLocks noChangeAspect="1"/>
          </p:cNvGrpSpPr>
          <p:nvPr/>
        </p:nvGrpSpPr>
        <p:grpSpPr bwMode="auto">
          <a:xfrm>
            <a:off x="881864" y="1300602"/>
            <a:ext cx="8420092" cy="5601249"/>
            <a:chOff x="1404024" y="1844674"/>
            <a:chExt cx="7075031" cy="4706938"/>
          </a:xfrm>
        </p:grpSpPr>
        <p:grpSp>
          <p:nvGrpSpPr>
            <p:cNvPr id="95" name="グループ化 47"/>
            <p:cNvGrpSpPr>
              <a:grpSpLocks/>
            </p:cNvGrpSpPr>
            <p:nvPr/>
          </p:nvGrpSpPr>
          <p:grpSpPr bwMode="auto">
            <a:xfrm>
              <a:off x="1404024" y="1844674"/>
              <a:ext cx="7075031" cy="4706938"/>
              <a:chOff x="1404024" y="1844674"/>
              <a:chExt cx="7075031" cy="4706938"/>
            </a:xfrm>
          </p:grpSpPr>
          <p:grpSp>
            <p:nvGrpSpPr>
              <p:cNvPr id="104" name="グループ化 34"/>
              <p:cNvGrpSpPr>
                <a:grpSpLocks/>
              </p:cNvGrpSpPr>
              <p:nvPr/>
            </p:nvGrpSpPr>
            <p:grpSpPr bwMode="auto">
              <a:xfrm>
                <a:off x="1404024" y="1844674"/>
                <a:ext cx="7075031" cy="4706938"/>
                <a:chOff x="1404024" y="1844674"/>
                <a:chExt cx="7075031" cy="4706938"/>
              </a:xfrm>
            </p:grpSpPr>
            <p:grpSp>
              <p:nvGrpSpPr>
                <p:cNvPr id="111" name="グループ化 32"/>
                <p:cNvGrpSpPr>
                  <a:grpSpLocks/>
                </p:cNvGrpSpPr>
                <p:nvPr/>
              </p:nvGrpSpPr>
              <p:grpSpPr bwMode="auto">
                <a:xfrm>
                  <a:off x="1404024" y="1844674"/>
                  <a:ext cx="7075031" cy="4706938"/>
                  <a:chOff x="1404024" y="1844674"/>
                  <a:chExt cx="7075031" cy="4706938"/>
                </a:xfrm>
              </p:grpSpPr>
              <p:grpSp>
                <p:nvGrpSpPr>
                  <p:cNvPr id="113" name="グループ化 30"/>
                  <p:cNvGrpSpPr>
                    <a:grpSpLocks/>
                  </p:cNvGrpSpPr>
                  <p:nvPr/>
                </p:nvGrpSpPr>
                <p:grpSpPr bwMode="auto">
                  <a:xfrm>
                    <a:off x="1404024" y="1844674"/>
                    <a:ext cx="7075031" cy="4706938"/>
                    <a:chOff x="1404024" y="1844674"/>
                    <a:chExt cx="7075031" cy="4706938"/>
                  </a:xfrm>
                </p:grpSpPr>
                <p:grpSp>
                  <p:nvGrpSpPr>
                    <p:cNvPr id="116" name="グループ化 27"/>
                    <p:cNvGrpSpPr>
                      <a:grpSpLocks/>
                    </p:cNvGrpSpPr>
                    <p:nvPr/>
                  </p:nvGrpSpPr>
                  <p:grpSpPr bwMode="auto">
                    <a:xfrm>
                      <a:off x="1404024" y="1844674"/>
                      <a:ext cx="7075031" cy="4706938"/>
                      <a:chOff x="1404024" y="1844674"/>
                      <a:chExt cx="7075031" cy="4706938"/>
                    </a:xfrm>
                  </p:grpSpPr>
                  <p:grpSp>
                    <p:nvGrpSpPr>
                      <p:cNvPr id="118" name="グループ化 25"/>
                      <p:cNvGrpSpPr>
                        <a:grpSpLocks/>
                      </p:cNvGrpSpPr>
                      <p:nvPr/>
                    </p:nvGrpSpPr>
                    <p:grpSpPr bwMode="auto">
                      <a:xfrm>
                        <a:off x="1550059" y="1844674"/>
                        <a:ext cx="6928996" cy="4706938"/>
                        <a:chOff x="1550059" y="1844674"/>
                        <a:chExt cx="6928996" cy="4706938"/>
                      </a:xfrm>
                    </p:grpSpPr>
                    <p:grpSp>
                      <p:nvGrpSpPr>
                        <p:cNvPr id="127" name="グループ化 17"/>
                        <p:cNvGrpSpPr>
                          <a:grpSpLocks/>
                        </p:cNvGrpSpPr>
                        <p:nvPr/>
                      </p:nvGrpSpPr>
                      <p:grpSpPr bwMode="auto">
                        <a:xfrm>
                          <a:off x="1550059" y="1844674"/>
                          <a:ext cx="6928996" cy="4706938"/>
                          <a:chOff x="1550059" y="1844674"/>
                          <a:chExt cx="6928996" cy="4706938"/>
                        </a:xfrm>
                      </p:grpSpPr>
                      <p:grpSp>
                        <p:nvGrpSpPr>
                          <p:cNvPr id="134" name="グループ化 13"/>
                          <p:cNvGrpSpPr>
                            <a:grpSpLocks/>
                          </p:cNvGrpSpPr>
                          <p:nvPr/>
                        </p:nvGrpSpPr>
                        <p:grpSpPr bwMode="auto">
                          <a:xfrm>
                            <a:off x="1550059" y="1844674"/>
                            <a:ext cx="6928996" cy="4706938"/>
                            <a:chOff x="1550059" y="1844674"/>
                            <a:chExt cx="6928996" cy="4706938"/>
                          </a:xfrm>
                        </p:grpSpPr>
                        <p:grpSp>
                          <p:nvGrpSpPr>
                            <p:cNvPr id="143" name="グループ化 2"/>
                            <p:cNvGrpSpPr>
                              <a:grpSpLocks/>
                            </p:cNvGrpSpPr>
                            <p:nvPr/>
                          </p:nvGrpSpPr>
                          <p:grpSpPr bwMode="auto">
                            <a:xfrm>
                              <a:off x="1550059" y="1844674"/>
                              <a:ext cx="6928996" cy="4706938"/>
                              <a:chOff x="1550059" y="1844674"/>
                              <a:chExt cx="6928996" cy="4706938"/>
                            </a:xfrm>
                          </p:grpSpPr>
                          <p:grpSp>
                            <p:nvGrpSpPr>
                              <p:cNvPr id="146" name="グループ化 1"/>
                              <p:cNvGrpSpPr>
                                <a:grpSpLocks/>
                              </p:cNvGrpSpPr>
                              <p:nvPr/>
                            </p:nvGrpSpPr>
                            <p:grpSpPr bwMode="auto">
                              <a:xfrm>
                                <a:off x="1550059" y="1844674"/>
                                <a:ext cx="6928996" cy="4706938"/>
                                <a:chOff x="1550059" y="1844674"/>
                                <a:chExt cx="6928996" cy="4706938"/>
                              </a:xfrm>
                            </p:grpSpPr>
                            <p:grpSp>
                              <p:nvGrpSpPr>
                                <p:cNvPr id="149" name="グループ化 65"/>
                                <p:cNvGrpSpPr>
                                  <a:grpSpLocks/>
                                </p:cNvGrpSpPr>
                                <p:nvPr/>
                              </p:nvGrpSpPr>
                              <p:grpSpPr bwMode="auto">
                                <a:xfrm>
                                  <a:off x="1550059" y="1844674"/>
                                  <a:ext cx="6928996" cy="4706938"/>
                                  <a:chOff x="1550425" y="1844924"/>
                                  <a:chExt cx="6928042" cy="4706142"/>
                                </a:xfrm>
                              </p:grpSpPr>
                              <p:grpSp>
                                <p:nvGrpSpPr>
                                  <p:cNvPr id="152" name="グループ化 62"/>
                                  <p:cNvGrpSpPr>
                                    <a:grpSpLocks/>
                                  </p:cNvGrpSpPr>
                                  <p:nvPr/>
                                </p:nvGrpSpPr>
                                <p:grpSpPr bwMode="auto">
                                  <a:xfrm>
                                    <a:off x="1550425" y="1844924"/>
                                    <a:ext cx="6928042" cy="4706142"/>
                                    <a:chOff x="1550425" y="1844924"/>
                                    <a:chExt cx="6928042" cy="4706142"/>
                                  </a:xfrm>
                                </p:grpSpPr>
                                <p:grpSp>
                                  <p:nvGrpSpPr>
                                    <p:cNvPr id="155" name="グループ化 59"/>
                                    <p:cNvGrpSpPr>
                                      <a:grpSpLocks/>
                                    </p:cNvGrpSpPr>
                                    <p:nvPr/>
                                  </p:nvGrpSpPr>
                                  <p:grpSpPr bwMode="auto">
                                    <a:xfrm>
                                      <a:off x="1550425" y="1844924"/>
                                      <a:ext cx="6928042" cy="4706142"/>
                                      <a:chOff x="1550425" y="1844924"/>
                                      <a:chExt cx="6928042" cy="4706142"/>
                                    </a:xfrm>
                                  </p:grpSpPr>
                                  <p:grpSp>
                                    <p:nvGrpSpPr>
                                      <p:cNvPr id="158" name="グループ化 56"/>
                                      <p:cNvGrpSpPr>
                                        <a:grpSpLocks/>
                                      </p:cNvGrpSpPr>
                                      <p:nvPr/>
                                    </p:nvGrpSpPr>
                                    <p:grpSpPr bwMode="auto">
                                      <a:xfrm>
                                        <a:off x="1550425" y="1844924"/>
                                        <a:ext cx="6928042" cy="4706142"/>
                                        <a:chOff x="1550425" y="1844924"/>
                                        <a:chExt cx="6928042" cy="4706142"/>
                                      </a:xfrm>
                                    </p:grpSpPr>
                                    <p:grpSp>
                                      <p:nvGrpSpPr>
                                        <p:cNvPr id="161" name="グループ化 53"/>
                                        <p:cNvGrpSpPr>
                                          <a:grpSpLocks/>
                                        </p:cNvGrpSpPr>
                                        <p:nvPr/>
                                      </p:nvGrpSpPr>
                                      <p:grpSpPr bwMode="auto">
                                        <a:xfrm>
                                          <a:off x="1550425" y="1844924"/>
                                          <a:ext cx="6928042" cy="4706142"/>
                                          <a:chOff x="1550425" y="1844924"/>
                                          <a:chExt cx="6928042" cy="4706142"/>
                                        </a:xfrm>
                                      </p:grpSpPr>
                                      <p:grpSp>
                                        <p:nvGrpSpPr>
                                          <p:cNvPr id="164" name="グループ化 50"/>
                                          <p:cNvGrpSpPr>
                                            <a:grpSpLocks/>
                                          </p:cNvGrpSpPr>
                                          <p:nvPr/>
                                        </p:nvGrpSpPr>
                                        <p:grpSpPr bwMode="auto">
                                          <a:xfrm>
                                            <a:off x="1550425" y="1844924"/>
                                            <a:ext cx="6928042" cy="4706142"/>
                                            <a:chOff x="1550425" y="1844924"/>
                                            <a:chExt cx="6928042" cy="4706142"/>
                                          </a:xfrm>
                                        </p:grpSpPr>
                                        <p:grpSp>
                                          <p:nvGrpSpPr>
                                            <p:cNvPr id="167" name="グループ化 47"/>
                                            <p:cNvGrpSpPr>
                                              <a:grpSpLocks/>
                                            </p:cNvGrpSpPr>
                                            <p:nvPr/>
                                          </p:nvGrpSpPr>
                                          <p:grpSpPr bwMode="auto">
                                            <a:xfrm>
                                              <a:off x="1550425" y="1844924"/>
                                              <a:ext cx="6928042" cy="4706142"/>
                                              <a:chOff x="1550425" y="1844924"/>
                                              <a:chExt cx="6928042" cy="4706142"/>
                                            </a:xfrm>
                                          </p:grpSpPr>
                                          <p:grpSp>
                                            <p:nvGrpSpPr>
                                              <p:cNvPr id="170" name="グループ化 42"/>
                                              <p:cNvGrpSpPr>
                                                <a:grpSpLocks/>
                                              </p:cNvGrpSpPr>
                                              <p:nvPr/>
                                            </p:nvGrpSpPr>
                                            <p:grpSpPr bwMode="auto">
                                              <a:xfrm>
                                                <a:off x="1909117" y="1844924"/>
                                                <a:ext cx="6569350" cy="4706142"/>
                                                <a:chOff x="1909117" y="1844924"/>
                                                <a:chExt cx="6569350" cy="4706142"/>
                                              </a:xfrm>
                                            </p:grpSpPr>
                                            <p:grpSp>
                                              <p:nvGrpSpPr>
                                                <p:cNvPr id="175" name="グループ化 40"/>
                                                <p:cNvGrpSpPr>
                                                  <a:grpSpLocks/>
                                                </p:cNvGrpSpPr>
                                                <p:nvPr/>
                                              </p:nvGrpSpPr>
                                              <p:grpSpPr bwMode="auto">
                                                <a:xfrm>
                                                  <a:off x="2772517" y="1844924"/>
                                                  <a:ext cx="5705950" cy="4706142"/>
                                                  <a:chOff x="2772517" y="1844924"/>
                                                  <a:chExt cx="5705950" cy="4706142"/>
                                                </a:xfrm>
                                              </p:grpSpPr>
                                              <p:grpSp>
                                                <p:nvGrpSpPr>
                                                  <p:cNvPr id="177" name="グループ化 37"/>
                                                  <p:cNvGrpSpPr>
                                                    <a:grpSpLocks/>
                                                  </p:cNvGrpSpPr>
                                                  <p:nvPr/>
                                                </p:nvGrpSpPr>
                                                <p:grpSpPr bwMode="auto">
                                                  <a:xfrm>
                                                    <a:off x="2772517" y="1844924"/>
                                                    <a:ext cx="5705950" cy="4706142"/>
                                                    <a:chOff x="2772517" y="1844924"/>
                                                    <a:chExt cx="5705950" cy="4706142"/>
                                                  </a:xfrm>
                                                </p:grpSpPr>
                                                <p:grpSp>
                                                  <p:nvGrpSpPr>
                                                    <p:cNvPr id="180" name="グループ化 34"/>
                                                    <p:cNvGrpSpPr>
                                                      <a:grpSpLocks/>
                                                    </p:cNvGrpSpPr>
                                                    <p:nvPr/>
                                                  </p:nvGrpSpPr>
                                                  <p:grpSpPr bwMode="auto">
                                                    <a:xfrm>
                                                      <a:off x="2772517" y="2132217"/>
                                                      <a:ext cx="5705950" cy="4418849"/>
                                                      <a:chOff x="2772517" y="2132217"/>
                                                      <a:chExt cx="5705950" cy="4418849"/>
                                                    </a:xfrm>
                                                  </p:grpSpPr>
                                                  <p:grpSp>
                                                    <p:nvGrpSpPr>
                                                      <p:cNvPr id="182" name="グループ化 32"/>
                                                      <p:cNvGrpSpPr>
                                                        <a:grpSpLocks/>
                                                      </p:cNvGrpSpPr>
                                                      <p:nvPr/>
                                                    </p:nvGrpSpPr>
                                                    <p:grpSpPr bwMode="auto">
                                                      <a:xfrm>
                                                        <a:off x="2772517" y="2184592"/>
                                                        <a:ext cx="5705950" cy="4366474"/>
                                                        <a:chOff x="2772517" y="2184592"/>
                                                        <a:chExt cx="5705950" cy="4366474"/>
                                                      </a:xfrm>
                                                    </p:grpSpPr>
                                                    <p:grpSp>
                                                      <p:nvGrpSpPr>
                                                        <p:cNvPr id="184" name="グループ化 30"/>
                                                        <p:cNvGrpSpPr>
                                                          <a:grpSpLocks/>
                                                        </p:cNvGrpSpPr>
                                                        <p:nvPr/>
                                                      </p:nvGrpSpPr>
                                                      <p:grpSpPr bwMode="auto">
                                                        <a:xfrm>
                                                          <a:off x="2772517" y="2184592"/>
                                                          <a:ext cx="5705950" cy="4009346"/>
                                                          <a:chOff x="2772517" y="2184592"/>
                                                          <a:chExt cx="5705950" cy="4009346"/>
                                                        </a:xfrm>
                                                      </p:grpSpPr>
                                                      <p:grpSp>
                                                        <p:nvGrpSpPr>
                                                          <p:cNvPr id="186" name="グループ化 27"/>
                                                          <p:cNvGrpSpPr>
                                                            <a:grpSpLocks/>
                                                          </p:cNvGrpSpPr>
                                                          <p:nvPr/>
                                                        </p:nvGrpSpPr>
                                                        <p:grpSpPr bwMode="auto">
                                                          <a:xfrm>
                                                            <a:off x="2772517" y="2184592"/>
                                                            <a:ext cx="4769330" cy="4009346"/>
                                                            <a:chOff x="2772517" y="2184592"/>
                                                            <a:chExt cx="4769330" cy="4009346"/>
                                                          </a:xfrm>
                                                        </p:grpSpPr>
                                                        <p:grpSp>
                                                          <p:nvGrpSpPr>
                                                            <p:cNvPr id="189" name="グループ化 25"/>
                                                            <p:cNvGrpSpPr>
                                                              <a:grpSpLocks/>
                                                            </p:cNvGrpSpPr>
                                                            <p:nvPr/>
                                                          </p:nvGrpSpPr>
                                                          <p:grpSpPr bwMode="auto">
                                                            <a:xfrm>
                                                              <a:off x="2772517" y="2184592"/>
                                                              <a:ext cx="4769330" cy="4009346"/>
                                                              <a:chOff x="2772517" y="2184592"/>
                                                              <a:chExt cx="4769330" cy="4009346"/>
                                                            </a:xfrm>
                                                          </p:grpSpPr>
                                                          <p:grpSp>
                                                            <p:nvGrpSpPr>
                                                              <p:cNvPr id="191" name="グループ化 21"/>
                                                              <p:cNvGrpSpPr>
                                                                <a:grpSpLocks/>
                                                              </p:cNvGrpSpPr>
                                                              <p:nvPr/>
                                                            </p:nvGrpSpPr>
                                                            <p:grpSpPr bwMode="auto">
                                                              <a:xfrm>
                                                                <a:off x="2988367" y="2184592"/>
                                                                <a:ext cx="4553480" cy="4009346"/>
                                                                <a:chOff x="2988367" y="2184592"/>
                                                                <a:chExt cx="4553480" cy="4009346"/>
                                                              </a:xfrm>
                                                            </p:grpSpPr>
                                                            <p:grpSp>
                                                              <p:nvGrpSpPr>
                                                                <p:cNvPr id="195" name="グループ化 19"/>
                                                                <p:cNvGrpSpPr>
                                                                  <a:grpSpLocks/>
                                                                </p:cNvGrpSpPr>
                                                                <p:nvPr/>
                                                              </p:nvGrpSpPr>
                                                              <p:grpSpPr bwMode="auto">
                                                                <a:xfrm>
                                                                  <a:off x="2988367" y="2184592"/>
                                                                  <a:ext cx="4553480" cy="3976015"/>
                                                                  <a:chOff x="2988367" y="2184592"/>
                                                                  <a:chExt cx="4553480" cy="3976015"/>
                                                                </a:xfrm>
                                                              </p:grpSpPr>
                                                              <p:grpSp>
                                                                <p:nvGrpSpPr>
                                                                  <p:cNvPr id="197" name="グループ化 17"/>
                                                                  <p:cNvGrpSpPr>
                                                                    <a:grpSpLocks/>
                                                                  </p:cNvGrpSpPr>
                                                                  <p:nvPr/>
                                                                </p:nvGrpSpPr>
                                                                <p:grpSpPr bwMode="auto">
                                                                  <a:xfrm>
                                                                    <a:off x="2988367" y="2184592"/>
                                                                    <a:ext cx="3247270" cy="3976015"/>
                                                                    <a:chOff x="2988367" y="2184592"/>
                                                                    <a:chExt cx="3247270" cy="3976015"/>
                                                                  </a:xfrm>
                                                                </p:grpSpPr>
                                                                <p:grpSp>
                                                                  <p:nvGrpSpPr>
                                                                    <p:cNvPr id="199" name="グループ化 15"/>
                                                                    <p:cNvGrpSpPr>
                                                                      <a:grpSpLocks/>
                                                                    </p:cNvGrpSpPr>
                                                                    <p:nvPr/>
                                                                  </p:nvGrpSpPr>
                                                                  <p:grpSpPr bwMode="auto">
                                                                    <a:xfrm>
                                                                      <a:off x="2988367" y="2184592"/>
                                                                      <a:ext cx="2890167" cy="3558573"/>
                                                                      <a:chOff x="2988367" y="2184592"/>
                                                                      <a:chExt cx="2890167" cy="3558573"/>
                                                                    </a:xfrm>
                                                                  </p:grpSpPr>
                                                                  <p:grpSp>
                                                                    <p:nvGrpSpPr>
                                                                      <p:cNvPr id="201" name="グループ化 13"/>
                                                                      <p:cNvGrpSpPr>
                                                                        <a:grpSpLocks/>
                                                                      </p:cNvGrpSpPr>
                                                                      <p:nvPr/>
                                                                    </p:nvGrpSpPr>
                                                                    <p:grpSpPr bwMode="auto">
                                                                      <a:xfrm>
                                                                        <a:off x="2988367" y="2184592"/>
                                                                        <a:ext cx="2890167" cy="3558573"/>
                                                                        <a:chOff x="2988367" y="2184592"/>
                                                                        <a:chExt cx="2890167" cy="3558573"/>
                                                                      </a:xfrm>
                                                                    </p:grpSpPr>
                                                                    <p:grpSp>
                                                                      <p:nvGrpSpPr>
                                                                        <p:cNvPr id="203" name="グループ化 11"/>
                                                                        <p:cNvGrpSpPr>
                                                                          <a:grpSpLocks/>
                                                                        </p:cNvGrpSpPr>
                                                                        <p:nvPr/>
                                                                      </p:nvGrpSpPr>
                                                                      <p:grpSpPr bwMode="auto">
                                                                        <a:xfrm>
                                                                          <a:off x="2988367" y="2184592"/>
                                                                          <a:ext cx="2890167" cy="3558573"/>
                                                                          <a:chOff x="2988367" y="2184592"/>
                                                                          <a:chExt cx="2890167" cy="3558573"/>
                                                                        </a:xfrm>
                                                                      </p:grpSpPr>
                                                                      <p:grpSp>
                                                                        <p:nvGrpSpPr>
                                                                          <p:cNvPr id="205" name="グループ化 1"/>
                                                                          <p:cNvGrpSpPr>
                                                                            <a:grpSpLocks/>
                                                                          </p:cNvGrpSpPr>
                                                                          <p:nvPr/>
                                                                        </p:nvGrpSpPr>
                                                                        <p:grpSpPr bwMode="auto">
                                                                          <a:xfrm>
                                                                            <a:off x="3370866" y="2865515"/>
                                                                            <a:ext cx="1566499" cy="2877650"/>
                                                                            <a:chOff x="2676741" y="1972241"/>
                                                                            <a:chExt cx="1934870" cy="3554346"/>
                                                                          </a:xfrm>
                                                                        </p:grpSpPr>
                                                                        <p:sp>
                                                                          <p:nvSpPr>
                                                                            <p:cNvPr id="211" name="フリーフォーム 210"/>
                                                                            <p:cNvSpPr/>
                                                                            <p:nvPr/>
                                                                          </p:nvSpPr>
                                                                          <p:spPr>
                                                                            <a:xfrm>
                                                                              <a:off x="2676741" y="1972241"/>
                                                                              <a:ext cx="172511" cy="152917"/>
                                                                            </a:xfrm>
                                                                            <a:custGeom>
                                                                              <a:avLst/>
                                                                              <a:gdLst>
                                                                                <a:gd name="connsiteX0" fmla="*/ 114300 w 171450"/>
                                                                                <a:gd name="connsiteY0" fmla="*/ 152400 h 153503"/>
                                                                                <a:gd name="connsiteX1" fmla="*/ 38100 w 171450"/>
                                                                                <a:gd name="connsiteY1" fmla="*/ 142875 h 153503"/>
                                                                                <a:gd name="connsiteX2" fmla="*/ 0 w 171450"/>
                                                                                <a:gd name="connsiteY2" fmla="*/ 85725 h 153503"/>
                                                                                <a:gd name="connsiteX3" fmla="*/ 38100 w 171450"/>
                                                                                <a:gd name="connsiteY3" fmla="*/ 9525 h 153503"/>
                                                                                <a:gd name="connsiteX4" fmla="*/ 76200 w 171450"/>
                                                                                <a:gd name="connsiteY4" fmla="*/ 0 h 153503"/>
                                                                                <a:gd name="connsiteX5" fmla="*/ 152400 w 171450"/>
                                                                                <a:gd name="connsiteY5" fmla="*/ 9525 h 153503"/>
                                                                                <a:gd name="connsiteX6" fmla="*/ 171450 w 171450"/>
                                                                                <a:gd name="connsiteY6" fmla="*/ 66675 h 153503"/>
                                                                                <a:gd name="connsiteX7" fmla="*/ 152400 w 171450"/>
                                                                                <a:gd name="connsiteY7" fmla="*/ 104775 h 153503"/>
                                                                                <a:gd name="connsiteX8" fmla="*/ 95250 w 171450"/>
                                                                                <a:gd name="connsiteY8" fmla="*/ 133350 h 153503"/>
                                                                                <a:gd name="connsiteX9" fmla="*/ 114300 w 171450"/>
                                                                                <a:gd name="connsiteY9" fmla="*/ 152400 h 15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153503">
                                                                                  <a:moveTo>
                                                                                    <a:pt x="114300" y="152400"/>
                                                                                  </a:moveTo>
                                                                                  <a:cubicBezTo>
                                                                                    <a:pt x="104775" y="153988"/>
                                                                                    <a:pt x="60211" y="155773"/>
                                                                                    <a:pt x="38100" y="142875"/>
                                                                                  </a:cubicBezTo>
                                                                                  <a:cubicBezTo>
                                                                                    <a:pt x="18324" y="131339"/>
                                                                                    <a:pt x="0" y="85725"/>
                                                                                    <a:pt x="0" y="85725"/>
                                                                                  </a:cubicBezTo>
                                                                                  <a:cubicBezTo>
                                                                                    <a:pt x="7512" y="48166"/>
                                                                                    <a:pt x="1951" y="30182"/>
                                                                                    <a:pt x="38100" y="9525"/>
                                                                                  </a:cubicBezTo>
                                                                                  <a:cubicBezTo>
                                                                                    <a:pt x="49466" y="3030"/>
                                                                                    <a:pt x="63500" y="3175"/>
                                                                                    <a:pt x="76200" y="0"/>
                                                                                  </a:cubicBezTo>
                                                                                  <a:cubicBezTo>
                                                                                    <a:pt x="101600" y="3175"/>
                                                                                    <a:pt x="131430" y="-5154"/>
                                                                                    <a:pt x="152400" y="9525"/>
                                                                                  </a:cubicBezTo>
                                                                                  <a:cubicBezTo>
                                                                                    <a:pt x="168851" y="21040"/>
                                                                                    <a:pt x="171450" y="66675"/>
                                                                                    <a:pt x="171450" y="66675"/>
                                                                                  </a:cubicBezTo>
                                                                                  <a:cubicBezTo>
                                                                                    <a:pt x="165100" y="79375"/>
                                                                                    <a:pt x="161490" y="93867"/>
                                                                                    <a:pt x="152400" y="104775"/>
                                                                                  </a:cubicBezTo>
                                                                                  <a:cubicBezTo>
                                                                                    <a:pt x="136343" y="124043"/>
                                                                                    <a:pt x="116379" y="124898"/>
                                                                                    <a:pt x="95250" y="133350"/>
                                                                                  </a:cubicBezTo>
                                                                                  <a:cubicBezTo>
                                                                                    <a:pt x="88658" y="135987"/>
                                                                                    <a:pt x="123825" y="150812"/>
                                                                                    <a:pt x="114300" y="152400"/>
                                                                                  </a:cubicBezTo>
                                                                                  <a:close/>
                                                                                </a:path>
                                                                              </a:pathLst>
                                                                            </a:custGeom>
                                                                            <a:solidFill>
                                                                              <a:schemeClr val="bg1"/>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kern="0">
                                                                                <a:solidFill>
                                                                                  <a:sysClr val="window" lastClr="FFFFFF"/>
                                                                                </a:solidFill>
                                                                                <a:latin typeface="Calibri"/>
                                                                              </a:endParaRPr>
                                                                            </a:p>
                                                                          </p:txBody>
                                                                        </p:sp>
                                                                        <p:sp>
                                                                          <p:nvSpPr>
                                                                            <p:cNvPr id="214" name="フリーフォーム 213"/>
                                                                            <p:cNvSpPr/>
                                                                            <p:nvPr/>
                                                                          </p:nvSpPr>
                                                                          <p:spPr>
                                                                            <a:xfrm>
                                                                              <a:off x="4323439" y="5391315"/>
                                                                              <a:ext cx="288172" cy="135272"/>
                                                                            </a:xfrm>
                                                                            <a:custGeom>
                                                                              <a:avLst/>
                                                                              <a:gdLst>
                                                                                <a:gd name="connsiteX0" fmla="*/ 145250 w 288125"/>
                                                                                <a:gd name="connsiteY0" fmla="*/ 241 h 134540"/>
                                                                                <a:gd name="connsiteX1" fmla="*/ 240500 w 288125"/>
                                                                                <a:gd name="connsiteY1" fmla="*/ 9766 h 134540"/>
                                                                                <a:gd name="connsiteX2" fmla="*/ 278600 w 288125"/>
                                                                                <a:gd name="connsiteY2" fmla="*/ 19291 h 134540"/>
                                                                                <a:gd name="connsiteX3" fmla="*/ 288125 w 288125"/>
                                                                                <a:gd name="connsiteY3" fmla="*/ 47866 h 134540"/>
                                                                                <a:gd name="connsiteX4" fmla="*/ 278600 w 288125"/>
                                                                                <a:gd name="connsiteY4" fmla="*/ 95491 h 134540"/>
                                                                                <a:gd name="connsiteX5" fmla="*/ 211925 w 288125"/>
                                                                                <a:gd name="connsiteY5" fmla="*/ 133591 h 134540"/>
                                                                                <a:gd name="connsiteX6" fmla="*/ 30950 w 288125"/>
                                                                                <a:gd name="connsiteY6" fmla="*/ 124066 h 134540"/>
                                                                                <a:gd name="connsiteX7" fmla="*/ 2375 w 288125"/>
                                                                                <a:gd name="connsiteY7" fmla="*/ 66916 h 134540"/>
                                                                                <a:gd name="connsiteX8" fmla="*/ 78575 w 288125"/>
                                                                                <a:gd name="connsiteY8" fmla="*/ 19291 h 134540"/>
                                                                                <a:gd name="connsiteX9" fmla="*/ 145250 w 288125"/>
                                                                                <a:gd name="connsiteY9" fmla="*/ 241 h 1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125" h="134540">
                                                                                  <a:moveTo>
                                                                                    <a:pt x="145250" y="241"/>
                                                                                  </a:moveTo>
                                                                                  <a:cubicBezTo>
                                                                                    <a:pt x="172237" y="-1346"/>
                                                                                    <a:pt x="208912" y="5253"/>
                                                                                    <a:pt x="240500" y="9766"/>
                                                                                  </a:cubicBezTo>
                                                                                  <a:cubicBezTo>
                                                                                    <a:pt x="253459" y="11617"/>
                                                                                    <a:pt x="268378" y="11113"/>
                                                                                    <a:pt x="278600" y="19291"/>
                                                                                  </a:cubicBezTo>
                                                                                  <a:cubicBezTo>
                                                                                    <a:pt x="286440" y="25563"/>
                                                                                    <a:pt x="284950" y="38341"/>
                                                                                    <a:pt x="288125" y="47866"/>
                                                                                  </a:cubicBezTo>
                                                                                  <a:cubicBezTo>
                                                                                    <a:pt x="284950" y="63741"/>
                                                                                    <a:pt x="287180" y="81762"/>
                                                                                    <a:pt x="278600" y="95491"/>
                                                                                  </a:cubicBezTo>
                                                                                  <a:cubicBezTo>
                                                                                    <a:pt x="263425" y="119771"/>
                                                                                    <a:pt x="235981" y="125572"/>
                                                                                    <a:pt x="211925" y="133591"/>
                                                                                  </a:cubicBezTo>
                                                                                  <a:cubicBezTo>
                                                                                    <a:pt x="151600" y="130416"/>
                                                                                    <a:pt x="88515" y="142382"/>
                                                                                    <a:pt x="30950" y="124066"/>
                                                                                  </a:cubicBezTo>
                                                                                  <a:cubicBezTo>
                                                                                    <a:pt x="10654" y="117608"/>
                                                                                    <a:pt x="-6438" y="86305"/>
                                                                                    <a:pt x="2375" y="66916"/>
                                                                                  </a:cubicBezTo>
                                                                                  <a:cubicBezTo>
                                                                                    <a:pt x="14770" y="39648"/>
                                                                                    <a:pt x="50159" y="28763"/>
                                                                                    <a:pt x="78575" y="19291"/>
                                                                                  </a:cubicBezTo>
                                                                                  <a:cubicBezTo>
                                                                                    <a:pt x="147773" y="-3775"/>
                                                                                    <a:pt x="118263" y="1828"/>
                                                                                    <a:pt x="145250" y="241"/>
                                                                                  </a:cubicBezTo>
                                                                                  <a:close/>
                                                                                </a:path>
                                                                              </a:pathLst>
                                                                            </a:custGeom>
                                                                            <a:solidFill>
                                                                              <a:schemeClr val="bg1"/>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kern="0">
                                                                                <a:solidFill>
                                                                                  <a:sysClr val="window" lastClr="FFFFFF"/>
                                                                                </a:solidFill>
                                                                                <a:latin typeface="Calibri"/>
                                                                              </a:endParaRPr>
                                                                            </a:p>
                                                                          </p:txBody>
                                                                        </p:sp>
                                                                      </p:grpSp>
                                                                      <p:sp>
                                                                        <p:nvSpPr>
                                                                          <p:cNvPr id="206" name="フリーフォーム 205"/>
                                                                          <p:cNvSpPr/>
                                                                          <p:nvPr/>
                                                                        </p:nvSpPr>
                                                                        <p:spPr bwMode="auto">
                                                                          <a:xfrm>
                                                                            <a:off x="2988367" y="2184592"/>
                                                                            <a:ext cx="2890167" cy="2425290"/>
                                                                          </a:xfrm>
                                                                          <a:custGeom>
                                                                            <a:avLst/>
                                                                            <a:gdLst>
                                                                              <a:gd name="connsiteX0" fmla="*/ 1042987 w 2890837"/>
                                                                              <a:gd name="connsiteY0" fmla="*/ 2425700 h 2425700"/>
                                                                              <a:gd name="connsiteX1" fmla="*/ 1071562 w 2890837"/>
                                                                              <a:gd name="connsiteY1" fmla="*/ 2101850 h 2425700"/>
                                                                              <a:gd name="connsiteX2" fmla="*/ 719137 w 2890837"/>
                                                                              <a:gd name="connsiteY2" fmla="*/ 2063750 h 2425700"/>
                                                                              <a:gd name="connsiteX3" fmla="*/ 223837 w 2890837"/>
                                                                              <a:gd name="connsiteY3" fmla="*/ 2025650 h 2425700"/>
                                                                              <a:gd name="connsiteX4" fmla="*/ 71437 w 2890837"/>
                                                                              <a:gd name="connsiteY4" fmla="*/ 1720850 h 2425700"/>
                                                                              <a:gd name="connsiteX5" fmla="*/ 652462 w 2890837"/>
                                                                              <a:gd name="connsiteY5" fmla="*/ 1235075 h 2425700"/>
                                                                              <a:gd name="connsiteX6" fmla="*/ 1109662 w 2890837"/>
                                                                              <a:gd name="connsiteY6" fmla="*/ 1387475 h 2425700"/>
                                                                              <a:gd name="connsiteX7" fmla="*/ 1957387 w 2890837"/>
                                                                              <a:gd name="connsiteY7" fmla="*/ 1368425 h 2425700"/>
                                                                              <a:gd name="connsiteX8" fmla="*/ 2471737 w 2890837"/>
                                                                              <a:gd name="connsiteY8" fmla="*/ 958850 h 2425700"/>
                                                                              <a:gd name="connsiteX9" fmla="*/ 2776537 w 2890837"/>
                                                                              <a:gd name="connsiteY9" fmla="*/ 149225 h 2425700"/>
                                                                              <a:gd name="connsiteX10" fmla="*/ 2890837 w 2890837"/>
                                                                              <a:gd name="connsiteY10" fmla="*/ 63500 h 242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0837" h="2425700">
                                                                                <a:moveTo>
                                                                                  <a:pt x="1042987" y="2425700"/>
                                                                                </a:moveTo>
                                                                                <a:cubicBezTo>
                                                                                  <a:pt x="1084262" y="2293937"/>
                                                                                  <a:pt x="1125537" y="2162175"/>
                                                                                  <a:pt x="1071562" y="2101850"/>
                                                                                </a:cubicBezTo>
                                                                                <a:cubicBezTo>
                                                                                  <a:pt x="1017587" y="2041525"/>
                                                                                  <a:pt x="860425" y="2076450"/>
                                                                                  <a:pt x="719137" y="2063750"/>
                                                                                </a:cubicBezTo>
                                                                                <a:cubicBezTo>
                                                                                  <a:pt x="577849" y="2051050"/>
                                                                                  <a:pt x="331787" y="2082800"/>
                                                                                  <a:pt x="223837" y="2025650"/>
                                                                                </a:cubicBezTo>
                                                                                <a:cubicBezTo>
                                                                                  <a:pt x="115887" y="1968500"/>
                                                                                  <a:pt x="0" y="1852612"/>
                                                                                  <a:pt x="71437" y="1720850"/>
                                                                                </a:cubicBezTo>
                                                                                <a:cubicBezTo>
                                                                                  <a:pt x="142874" y="1589088"/>
                                                                                  <a:pt x="479425" y="1290637"/>
                                                                                  <a:pt x="652462" y="1235075"/>
                                                                                </a:cubicBezTo>
                                                                                <a:cubicBezTo>
                                                                                  <a:pt x="825499" y="1179513"/>
                                                                                  <a:pt x="892175" y="1365250"/>
                                                                                  <a:pt x="1109662" y="1387475"/>
                                                                                </a:cubicBezTo>
                                                                                <a:cubicBezTo>
                                                                                  <a:pt x="1327149" y="1409700"/>
                                                                                  <a:pt x="1730375" y="1439862"/>
                                                                                  <a:pt x="1957387" y="1368425"/>
                                                                                </a:cubicBezTo>
                                                                                <a:cubicBezTo>
                                                                                  <a:pt x="2184399" y="1296988"/>
                                                                                  <a:pt x="2335212" y="1162050"/>
                                                                                  <a:pt x="2471737" y="958850"/>
                                                                                </a:cubicBezTo>
                                                                                <a:cubicBezTo>
                                                                                  <a:pt x="2608262" y="755650"/>
                                                                                  <a:pt x="2706687" y="298450"/>
                                                                                  <a:pt x="2776537" y="149225"/>
                                                                                </a:cubicBezTo>
                                                                                <a:cubicBezTo>
                                                                                  <a:pt x="2846387" y="0"/>
                                                                                  <a:pt x="2868612" y="31750"/>
                                                                                  <a:pt x="2890837" y="63500"/>
                                                                                </a:cubicBezTo>
                                                                              </a:path>
                                                                            </a:pathLst>
                                                                          </a:custGeom>
                                                                          <a:ln w="63500" cmpd="tri">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204" name="フリーフォーム 203"/>
                                                                        <p:cNvSpPr/>
                                                                        <p:nvPr/>
                                                                      </p:nvSpPr>
                                                                      <p:spPr bwMode="auto">
                                                                        <a:xfrm>
                                                                          <a:off x="3150254" y="2997254"/>
                                                                          <a:ext cx="126971" cy="1485649"/>
                                                                        </a:xfrm>
                                                                        <a:custGeom>
                                                                          <a:avLst/>
                                                                          <a:gdLst>
                                                                            <a:gd name="connsiteX0" fmla="*/ 93662 w 127000"/>
                                                                            <a:gd name="connsiteY0" fmla="*/ 1485900 h 1485900"/>
                                                                            <a:gd name="connsiteX1" fmla="*/ 112712 w 127000"/>
                                                                            <a:gd name="connsiteY1" fmla="*/ 1247775 h 1485900"/>
                                                                            <a:gd name="connsiteX2" fmla="*/ 7937 w 127000"/>
                                                                            <a:gd name="connsiteY2" fmla="*/ 904875 h 1485900"/>
                                                                            <a:gd name="connsiteX3" fmla="*/ 65087 w 127000"/>
                                                                            <a:gd name="connsiteY3" fmla="*/ 638175 h 1485900"/>
                                                                            <a:gd name="connsiteX4" fmla="*/ 26987 w 127000"/>
                                                                            <a:gd name="connsiteY4" fmla="*/ 0 h 148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0" h="1485900">
                                                                              <a:moveTo>
                                                                                <a:pt x="93662" y="1485900"/>
                                                                              </a:moveTo>
                                                                              <a:cubicBezTo>
                                                                                <a:pt x="110331" y="1415256"/>
                                                                                <a:pt x="127000" y="1344613"/>
                                                                                <a:pt x="112712" y="1247775"/>
                                                                              </a:cubicBezTo>
                                                                              <a:cubicBezTo>
                                                                                <a:pt x="98425" y="1150938"/>
                                                                                <a:pt x="15875" y="1006475"/>
                                                                                <a:pt x="7937" y="904875"/>
                                                                              </a:cubicBezTo>
                                                                              <a:cubicBezTo>
                                                                                <a:pt x="0" y="803275"/>
                                                                                <a:pt x="61912" y="788987"/>
                                                                                <a:pt x="65087" y="638175"/>
                                                                              </a:cubicBezTo>
                                                                              <a:cubicBezTo>
                                                                                <a:pt x="68262" y="487363"/>
                                                                                <a:pt x="47624" y="243681"/>
                                                                                <a:pt x="26987" y="0"/>
                                                                              </a:cubicBez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202" name="フリーフォーム 201"/>
                                                                      <p:cNvSpPr/>
                                                                      <p:nvPr/>
                                                                    </p:nvSpPr>
                                                                    <p:spPr bwMode="auto">
                                                                      <a:xfrm>
                                                                        <a:off x="3624807" y="3409935"/>
                                                                        <a:ext cx="155539" cy="1199947"/>
                                                                      </a:xfrm>
                                                                      <a:custGeom>
                                                                        <a:avLst/>
                                                                        <a:gdLst>
                                                                          <a:gd name="connsiteX0" fmla="*/ 12700 w 155575"/>
                                                                          <a:gd name="connsiteY0" fmla="*/ 1200150 h 1200150"/>
                                                                          <a:gd name="connsiteX1" fmla="*/ 22225 w 155575"/>
                                                                          <a:gd name="connsiteY1" fmla="*/ 1047750 h 1200150"/>
                                                                          <a:gd name="connsiteX2" fmla="*/ 146050 w 155575"/>
                                                                          <a:gd name="connsiteY2" fmla="*/ 990600 h 1200150"/>
                                                                          <a:gd name="connsiteX3" fmla="*/ 79375 w 155575"/>
                                                                          <a:gd name="connsiteY3" fmla="*/ 381000 h 1200150"/>
                                                                          <a:gd name="connsiteX4" fmla="*/ 88900 w 155575"/>
                                                                          <a:gd name="connsiteY4" fmla="*/ 0 h 1200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5" h="1200150">
                                                                            <a:moveTo>
                                                                              <a:pt x="12700" y="1200150"/>
                                                                            </a:moveTo>
                                                                            <a:cubicBezTo>
                                                                              <a:pt x="6350" y="1141412"/>
                                                                              <a:pt x="0" y="1082675"/>
                                                                              <a:pt x="22225" y="1047750"/>
                                                                            </a:cubicBezTo>
                                                                            <a:cubicBezTo>
                                                                              <a:pt x="44450" y="1012825"/>
                                                                              <a:pt x="136525" y="1101725"/>
                                                                              <a:pt x="146050" y="990600"/>
                                                                            </a:cubicBezTo>
                                                                            <a:cubicBezTo>
                                                                              <a:pt x="155575" y="879475"/>
                                                                              <a:pt x="88900" y="546100"/>
                                                                              <a:pt x="79375" y="381000"/>
                                                                            </a:cubicBezTo>
                                                                            <a:cubicBezTo>
                                                                              <a:pt x="69850" y="215900"/>
                                                                              <a:pt x="79375" y="107950"/>
                                                                              <a:pt x="88900" y="0"/>
                                                                            </a:cubicBezTo>
                                                                          </a:path>
                                                                        </a:pathLst>
                                                                      </a:custGeom>
                                                                      <a:ln w="63500" cmpd="tri">
                                                                        <a:solidFill>
                                                                          <a:srgbClr val="CC66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200" name="フリーフォーム 199"/>
                                                                    <p:cNvSpPr/>
                                                                    <p:nvPr/>
                                                                  </p:nvSpPr>
                                                                  <p:spPr bwMode="auto">
                                                                    <a:xfrm>
                                                                      <a:off x="5284946" y="2492515"/>
                                                                      <a:ext cx="950691" cy="3668092"/>
                                                                    </a:xfrm>
                                                                    <a:custGeom>
                                                                      <a:avLst/>
                                                                      <a:gdLst>
                                                                        <a:gd name="connsiteX0" fmla="*/ 914400 w 950913"/>
                                                                        <a:gd name="connsiteY0" fmla="*/ 0 h 3667125"/>
                                                                        <a:gd name="connsiteX1" fmla="*/ 933450 w 950913"/>
                                                                        <a:gd name="connsiteY1" fmla="*/ 657225 h 3667125"/>
                                                                        <a:gd name="connsiteX2" fmla="*/ 809625 w 950913"/>
                                                                        <a:gd name="connsiteY2" fmla="*/ 723900 h 3667125"/>
                                                                        <a:gd name="connsiteX3" fmla="*/ 333375 w 950913"/>
                                                                        <a:gd name="connsiteY3" fmla="*/ 714375 h 3667125"/>
                                                                        <a:gd name="connsiteX4" fmla="*/ 238125 w 950913"/>
                                                                        <a:gd name="connsiteY4" fmla="*/ 790575 h 3667125"/>
                                                                        <a:gd name="connsiteX5" fmla="*/ 247650 w 950913"/>
                                                                        <a:gd name="connsiteY5" fmla="*/ 2124075 h 3667125"/>
                                                                        <a:gd name="connsiteX6" fmla="*/ 0 w 950913"/>
                                                                        <a:gd name="connsiteY6" fmla="*/ 3667125 h 366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913" h="3667125">
                                                                          <a:moveTo>
                                                                            <a:pt x="914400" y="0"/>
                                                                          </a:moveTo>
                                                                          <a:cubicBezTo>
                                                                            <a:pt x="932656" y="268287"/>
                                                                            <a:pt x="950913" y="536575"/>
                                                                            <a:pt x="933450" y="657225"/>
                                                                          </a:cubicBezTo>
                                                                          <a:cubicBezTo>
                                                                            <a:pt x="915987" y="777875"/>
                                                                            <a:pt x="909637" y="714375"/>
                                                                            <a:pt x="809625" y="723900"/>
                                                                          </a:cubicBezTo>
                                                                          <a:cubicBezTo>
                                                                            <a:pt x="709613" y="733425"/>
                                                                            <a:pt x="428625" y="703263"/>
                                                                            <a:pt x="333375" y="714375"/>
                                                                          </a:cubicBezTo>
                                                                          <a:cubicBezTo>
                                                                            <a:pt x="238125" y="725487"/>
                                                                            <a:pt x="252412" y="555625"/>
                                                                            <a:pt x="238125" y="790575"/>
                                                                          </a:cubicBezTo>
                                                                          <a:cubicBezTo>
                                                                            <a:pt x="223838" y="1025525"/>
                                                                            <a:pt x="287338" y="1644650"/>
                                                                            <a:pt x="247650" y="2124075"/>
                                                                          </a:cubicBezTo>
                                                                          <a:cubicBezTo>
                                                                            <a:pt x="207963" y="2603500"/>
                                                                            <a:pt x="103981" y="3135312"/>
                                                                            <a:pt x="0" y="3667125"/>
                                                                          </a:cubicBezTo>
                                                                        </a:path>
                                                                      </a:pathLst>
                                                                    </a:custGeom>
                                                                    <a:ln w="63500" cmpd="tri">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98" name="フリーフォーム 197"/>
                                                                  <p:cNvSpPr/>
                                                                  <p:nvPr/>
                                                                </p:nvSpPr>
                                                                <p:spPr bwMode="auto">
                                                                  <a:xfrm>
                                                                    <a:off x="4532646" y="3248037"/>
                                                                    <a:ext cx="3009201" cy="1304704"/>
                                                                  </a:xfrm>
                                                                  <a:custGeom>
                                                                    <a:avLst/>
                                                                    <a:gdLst>
                                                                      <a:gd name="connsiteX0" fmla="*/ 198437 w 3008312"/>
                                                                      <a:gd name="connsiteY0" fmla="*/ 1304925 h 1304925"/>
                                                                      <a:gd name="connsiteX1" fmla="*/ 74612 w 3008312"/>
                                                                      <a:gd name="connsiteY1" fmla="*/ 1066800 h 1304925"/>
                                                                      <a:gd name="connsiteX2" fmla="*/ 646112 w 3008312"/>
                                                                      <a:gd name="connsiteY2" fmla="*/ 876300 h 1304925"/>
                                                                      <a:gd name="connsiteX3" fmla="*/ 2351087 w 3008312"/>
                                                                      <a:gd name="connsiteY3" fmla="*/ 581025 h 1304925"/>
                                                                      <a:gd name="connsiteX4" fmla="*/ 2627312 w 3008312"/>
                                                                      <a:gd name="connsiteY4" fmla="*/ 238125 h 1304925"/>
                                                                      <a:gd name="connsiteX5" fmla="*/ 3008312 w 3008312"/>
                                                                      <a:gd name="connsiteY5" fmla="*/ 0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8312" h="1304925">
                                                                        <a:moveTo>
                                                                          <a:pt x="198437" y="1304925"/>
                                                                        </a:moveTo>
                                                                        <a:cubicBezTo>
                                                                          <a:pt x="99218" y="1221581"/>
                                                                          <a:pt x="0" y="1138238"/>
                                                                          <a:pt x="74612" y="1066800"/>
                                                                        </a:cubicBezTo>
                                                                        <a:cubicBezTo>
                                                                          <a:pt x="149225" y="995363"/>
                                                                          <a:pt x="266700" y="957263"/>
                                                                          <a:pt x="646112" y="876300"/>
                                                                        </a:cubicBezTo>
                                                                        <a:cubicBezTo>
                                                                          <a:pt x="1025525" y="795338"/>
                                                                          <a:pt x="2020887" y="687387"/>
                                                                          <a:pt x="2351087" y="581025"/>
                                                                        </a:cubicBezTo>
                                                                        <a:cubicBezTo>
                                                                          <a:pt x="2681287" y="474663"/>
                                                                          <a:pt x="2517775" y="334962"/>
                                                                          <a:pt x="2627312" y="238125"/>
                                                                        </a:cubicBezTo>
                                                                        <a:cubicBezTo>
                                                                          <a:pt x="2736849" y="141288"/>
                                                                          <a:pt x="2872580" y="70644"/>
                                                                          <a:pt x="3008312" y="0"/>
                                                                        </a:cubicBezTo>
                                                                      </a:path>
                                                                    </a:pathLst>
                                                                  </a:custGeom>
                                                                  <a:ln w="63500" cmpd="tri">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96" name="フリーフォーム 195"/>
                                                                <p:cNvSpPr/>
                                                                <p:nvPr/>
                                                              </p:nvSpPr>
                                                              <p:spPr bwMode="auto">
                                                                <a:xfrm>
                                                                  <a:off x="4762780" y="5987598"/>
                                                                  <a:ext cx="1307796" cy="206340"/>
                                                                </a:xfrm>
                                                                <a:custGeom>
                                                                  <a:avLst/>
                                                                  <a:gdLst>
                                                                    <a:gd name="connsiteX0" fmla="*/ 1285875 w 1308100"/>
                                                                    <a:gd name="connsiteY0" fmla="*/ 206375 h 206375"/>
                                                                    <a:gd name="connsiteX1" fmla="*/ 1304925 w 1308100"/>
                                                                    <a:gd name="connsiteY1" fmla="*/ 34925 h 206375"/>
                                                                    <a:gd name="connsiteX2" fmla="*/ 1266825 w 1308100"/>
                                                                    <a:gd name="connsiteY2" fmla="*/ 34925 h 206375"/>
                                                                    <a:gd name="connsiteX3" fmla="*/ 733425 w 1308100"/>
                                                                    <a:gd name="connsiteY3" fmla="*/ 34925 h 206375"/>
                                                                    <a:gd name="connsiteX4" fmla="*/ 495300 w 1308100"/>
                                                                    <a:gd name="connsiteY4" fmla="*/ 15875 h 206375"/>
                                                                    <a:gd name="connsiteX5" fmla="*/ 0 w 1308100"/>
                                                                    <a:gd name="connsiteY5" fmla="*/ 130175 h 20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8100" h="206375">
                                                                      <a:moveTo>
                                                                        <a:pt x="1285875" y="206375"/>
                                                                      </a:moveTo>
                                                                      <a:cubicBezTo>
                                                                        <a:pt x="1296987" y="134937"/>
                                                                        <a:pt x="1308100" y="63500"/>
                                                                        <a:pt x="1304925" y="34925"/>
                                                                      </a:cubicBezTo>
                                                                      <a:cubicBezTo>
                                                                        <a:pt x="1301750" y="6350"/>
                                                                        <a:pt x="1266825" y="34925"/>
                                                                        <a:pt x="1266825" y="34925"/>
                                                                      </a:cubicBezTo>
                                                                      <a:lnTo>
                                                                        <a:pt x="733425" y="34925"/>
                                                                      </a:lnTo>
                                                                      <a:cubicBezTo>
                                                                        <a:pt x="604838" y="31750"/>
                                                                        <a:pt x="617537" y="0"/>
                                                                        <a:pt x="495300" y="15875"/>
                                                                      </a:cubicBezTo>
                                                                      <a:cubicBezTo>
                                                                        <a:pt x="373063" y="31750"/>
                                                                        <a:pt x="186531" y="80962"/>
                                                                        <a:pt x="0" y="130175"/>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92" name="正方形/長方形 191"/>
                                                              <p:cNvSpPr/>
                                                              <p:nvPr/>
                                                            </p:nvSpPr>
                                                            <p:spPr bwMode="auto">
                                                              <a:xfrm>
                                                                <a:off x="3869225" y="4701941"/>
                                                                <a:ext cx="703099" cy="31109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7030A0"/>
                                                                    </a:solidFill>
                                                                  </a:rPr>
                                                                  <a:t>地下鉄</a:t>
                                                                </a:r>
                                                                <a:endParaRPr lang="en-US" altLang="ja-JP" sz="900" dirty="0">
                                                                  <a:solidFill>
                                                                    <a:srgbClr val="7030A0"/>
                                                                  </a:solidFill>
                                                                </a:endParaRPr>
                                                              </a:p>
                                                              <a:p>
                                                                <a:pPr algn="ctr">
                                                                  <a:defRPr/>
                                                                </a:pPr>
                                                                <a:r>
                                                                  <a:rPr lang="ja-JP" altLang="en-US" sz="900" dirty="0">
                                                                    <a:solidFill>
                                                                      <a:srgbClr val="7030A0"/>
                                                                    </a:solidFill>
                                                                  </a:rPr>
                                                                  <a:t>谷町線</a:t>
                                                                </a:r>
                                                              </a:p>
                                                            </p:txBody>
                                                          </p:sp>
                                                          <p:sp>
                                                            <p:nvSpPr>
                                                              <p:cNvPr id="193" name="正方形/長方形 192"/>
                                                              <p:cNvSpPr/>
                                                              <p:nvPr/>
                                                            </p:nvSpPr>
                                                            <p:spPr bwMode="auto">
                                                              <a:xfrm>
                                                                <a:off x="2772517" y="2541720"/>
                                                                <a:ext cx="701512" cy="31109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FF0000"/>
                                                                    </a:solidFill>
                                                                  </a:rPr>
                                                                  <a:t>地下鉄</a:t>
                                                                </a:r>
                                                                <a:endParaRPr lang="en-US" altLang="ja-JP" sz="900" dirty="0">
                                                                  <a:solidFill>
                                                                    <a:srgbClr val="FF0000"/>
                                                                  </a:solidFill>
                                                                </a:endParaRPr>
                                                              </a:p>
                                                              <a:p>
                                                                <a:pPr algn="ctr">
                                                                  <a:defRPr/>
                                                                </a:pPr>
                                                                <a:r>
                                                                  <a:rPr lang="ja-JP" altLang="en-US" sz="900" dirty="0">
                                                                    <a:solidFill>
                                                                      <a:srgbClr val="FF0000"/>
                                                                    </a:solidFill>
                                                                  </a:rPr>
                                                                  <a:t>御堂筋線</a:t>
                                                                </a:r>
                                                              </a:p>
                                                            </p:txBody>
                                                          </p:sp>
                                                          <p:sp>
                                                            <p:nvSpPr>
                                                              <p:cNvPr id="194" name="正方形/長方形 193"/>
                                                              <p:cNvSpPr/>
                                                              <p:nvPr/>
                                                            </p:nvSpPr>
                                                            <p:spPr bwMode="auto">
                                                              <a:xfrm>
                                                                <a:off x="3367691" y="4652737"/>
                                                                <a:ext cx="701512" cy="31109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CC6600"/>
                                                                    </a:solidFill>
                                                                  </a:rPr>
                                                                  <a:t>地下鉄</a:t>
                                                                </a:r>
                                                                <a:endParaRPr lang="en-US" altLang="ja-JP" sz="900" dirty="0">
                                                                  <a:solidFill>
                                                                    <a:srgbClr val="CC6600"/>
                                                                  </a:solidFill>
                                                                </a:endParaRPr>
                                                              </a:p>
                                                              <a:p>
                                                                <a:pPr algn="ctr">
                                                                  <a:defRPr/>
                                                                </a:pPr>
                                                                <a:r>
                                                                  <a:rPr lang="ja-JP" altLang="en-US" sz="900" dirty="0">
                                                                    <a:solidFill>
                                                                      <a:srgbClr val="CC6600"/>
                                                                    </a:solidFill>
                                                                  </a:rPr>
                                                                  <a:t>堺筋線</a:t>
                                                                </a:r>
                                                              </a:p>
                                                            </p:txBody>
                                                          </p:sp>
                                                        </p:grpSp>
                                                        <p:sp>
                                                          <p:nvSpPr>
                                                            <p:cNvPr id="190" name="フリーフォーム 189"/>
                                                            <p:cNvSpPr/>
                                                            <p:nvPr/>
                                                          </p:nvSpPr>
                                                          <p:spPr bwMode="auto">
                                                            <a:xfrm>
                                                              <a:off x="4913557" y="5208268"/>
                                                              <a:ext cx="1495078" cy="238085"/>
                                                            </a:xfrm>
                                                            <a:custGeom>
                                                              <a:avLst/>
                                                              <a:gdLst>
                                                                <a:gd name="connsiteX0" fmla="*/ 0 w 1495425"/>
                                                                <a:gd name="connsiteY0" fmla="*/ 0 h 238125"/>
                                                                <a:gd name="connsiteX1" fmla="*/ 838200 w 1495425"/>
                                                                <a:gd name="connsiteY1" fmla="*/ 114300 h 238125"/>
                                                                <a:gd name="connsiteX2" fmla="*/ 1495425 w 1495425"/>
                                                                <a:gd name="connsiteY2" fmla="*/ 238125 h 238125"/>
                                                              </a:gdLst>
                                                              <a:ahLst/>
                                                              <a:cxnLst>
                                                                <a:cxn ang="0">
                                                                  <a:pos x="connsiteX0" y="connsiteY0"/>
                                                                </a:cxn>
                                                                <a:cxn ang="0">
                                                                  <a:pos x="connsiteX1" y="connsiteY1"/>
                                                                </a:cxn>
                                                                <a:cxn ang="0">
                                                                  <a:pos x="connsiteX2" y="connsiteY2"/>
                                                                </a:cxn>
                                                              </a:cxnLst>
                                                              <a:rect l="l" t="t" r="r" b="b"/>
                                                              <a:pathLst>
                                                                <a:path w="1495425" h="238125">
                                                                  <a:moveTo>
                                                                    <a:pt x="0" y="0"/>
                                                                  </a:moveTo>
                                                                  <a:lnTo>
                                                                    <a:pt x="838200" y="114300"/>
                                                                  </a:lnTo>
                                                                  <a:cubicBezTo>
                                                                    <a:pt x="1087437" y="153987"/>
                                                                    <a:pt x="1291431" y="196056"/>
                                                                    <a:pt x="1495425" y="238125"/>
                                                                  </a:cubicBezTo>
                                                                </a:path>
                                                              </a:pathLst>
                                                            </a:custGeom>
                                                            <a:ln w="63500" cmpd="tri">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87" name="正方形/長方形 186"/>
                                                          <p:cNvSpPr/>
                                                          <p:nvPr/>
                                                        </p:nvSpPr>
                                                        <p:spPr bwMode="auto">
                                                          <a:xfrm>
                                                            <a:off x="7397631" y="2989318"/>
                                                            <a:ext cx="1080836" cy="3126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92D050"/>
                                                                </a:solidFill>
                                                              </a:rPr>
                                                              <a:t>地下鉄</a:t>
                                                            </a:r>
                                                            <a:endParaRPr lang="en-US" altLang="ja-JP" sz="900" dirty="0">
                                                              <a:solidFill>
                                                                <a:srgbClr val="92D050"/>
                                                              </a:solidFill>
                                                            </a:endParaRPr>
                                                          </a:p>
                                                          <a:p>
                                                            <a:pPr algn="ctr">
                                                              <a:defRPr/>
                                                            </a:pPr>
                                                            <a:r>
                                                              <a:rPr lang="ja-JP" altLang="en-US" sz="900" dirty="0">
                                                                <a:solidFill>
                                                                  <a:srgbClr val="92D050"/>
                                                                </a:solidFill>
                                                              </a:rPr>
                                                              <a:t>長堀鶴見緑地線</a:t>
                                                            </a:r>
                                                          </a:p>
                                                        </p:txBody>
                                                      </p:sp>
                                                      <p:sp>
                                                        <p:nvSpPr>
                                                          <p:cNvPr id="188" name="正方形/長方形 187"/>
                                                          <p:cNvSpPr/>
                                                          <p:nvPr/>
                                                        </p:nvSpPr>
                                                        <p:spPr bwMode="auto">
                                                          <a:xfrm>
                                                            <a:off x="6263412" y="5334454"/>
                                                            <a:ext cx="703099" cy="3126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00B050"/>
                                                                </a:solidFill>
                                                              </a:rPr>
                                                              <a:t>地下鉄</a:t>
                                                            </a:r>
                                                            <a:endParaRPr lang="en-US" altLang="ja-JP" sz="900" dirty="0">
                                                              <a:solidFill>
                                                                <a:srgbClr val="00B050"/>
                                                              </a:solidFill>
                                                            </a:endParaRPr>
                                                          </a:p>
                                                          <a:p>
                                                            <a:pPr algn="ctr">
                                                              <a:defRPr/>
                                                            </a:pPr>
                                                            <a:r>
                                                              <a:rPr lang="ja-JP" altLang="en-US" sz="900" dirty="0">
                                                                <a:solidFill>
                                                                  <a:srgbClr val="00B050"/>
                                                                </a:solidFill>
                                                              </a:rPr>
                                                              <a:t>中央線</a:t>
                                                            </a:r>
                                                          </a:p>
                                                        </p:txBody>
                                                      </p:sp>
                                                    </p:grpSp>
                                                    <p:sp>
                                                      <p:nvSpPr>
                                                        <p:cNvPr id="185" name="正方形/長方形 184"/>
                                                        <p:cNvSpPr/>
                                                        <p:nvPr/>
                                                      </p:nvSpPr>
                                                      <p:spPr bwMode="auto">
                                                        <a:xfrm>
                                                          <a:off x="5653161" y="6165368"/>
                                                          <a:ext cx="904665" cy="3856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F412E4"/>
                                                              </a:solidFill>
                                                            </a:rPr>
                                                            <a:t>地下鉄</a:t>
                                                          </a:r>
                                                          <a:endParaRPr lang="en-US" altLang="ja-JP" sz="900" dirty="0">
                                                            <a:solidFill>
                                                              <a:srgbClr val="F412E4"/>
                                                            </a:solidFill>
                                                          </a:endParaRPr>
                                                        </a:p>
                                                        <a:p>
                                                          <a:pPr algn="ctr">
                                                            <a:defRPr/>
                                                          </a:pPr>
                                                          <a:r>
                                                            <a:rPr lang="ja-JP" altLang="en-US" sz="900" dirty="0">
                                                              <a:solidFill>
                                                                <a:srgbClr val="F412E4"/>
                                                              </a:solidFill>
                                                            </a:rPr>
                                                            <a:t>千日前線</a:t>
                                                          </a:r>
                                                        </a:p>
                                                      </p:txBody>
                                                    </p:sp>
                                                  </p:grpSp>
                                                  <p:sp>
                                                    <p:nvSpPr>
                                                      <p:cNvPr id="183" name="正方形/長方形 182"/>
                                                      <p:cNvSpPr/>
                                                      <p:nvPr/>
                                                    </p:nvSpPr>
                                                    <p:spPr bwMode="auto">
                                                      <a:xfrm>
                                                        <a:off x="5859488" y="2132217"/>
                                                        <a:ext cx="704686" cy="31585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FFC000"/>
                                                            </a:solidFill>
                                                          </a:rPr>
                                                          <a:t>地下鉄</a:t>
                                                        </a:r>
                                                        <a:endParaRPr lang="en-US" altLang="ja-JP" sz="900" dirty="0">
                                                          <a:solidFill>
                                                            <a:srgbClr val="FFC000"/>
                                                          </a:solidFill>
                                                        </a:endParaRPr>
                                                      </a:p>
                                                      <a:p>
                                                        <a:pPr algn="ctr">
                                                          <a:defRPr/>
                                                        </a:pPr>
                                                        <a:r>
                                                          <a:rPr lang="ja-JP" altLang="en-US" sz="900" dirty="0">
                                                            <a:solidFill>
                                                              <a:srgbClr val="FFC000"/>
                                                            </a:solidFill>
                                                          </a:rPr>
                                                          <a:t>今里筋線</a:t>
                                                        </a:r>
                                                      </a:p>
                                                    </p:txBody>
                                                  </p:sp>
                                                </p:grpSp>
                                                <p:cxnSp>
                                                  <p:nvCxnSpPr>
                                                    <p:cNvPr id="181" name="直線コネクタ 180"/>
                                                    <p:cNvCxnSpPr/>
                                                    <p:nvPr/>
                                                  </p:nvCxnSpPr>
                                                  <p:spPr>
                                                    <a:xfrm>
                                                      <a:off x="5761086" y="1844924"/>
                                                      <a:ext cx="117448" cy="144439"/>
                                                    </a:xfrm>
                                                    <a:prstGeom prst="line">
                                                      <a:avLst/>
                                                    </a:prstGeom>
                                                    <a:ln w="63500" cmpd="tri">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78" name="正方形/長方形 177"/>
                                                  <p:cNvSpPr/>
                                                  <p:nvPr/>
                                                </p:nvSpPr>
                                                <p:spPr bwMode="auto">
                                                  <a:xfrm>
                                                    <a:off x="3230404" y="3440035"/>
                                                    <a:ext cx="791979" cy="21586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rPr>
                                                      <a:t>北区役所</a:t>
                                                    </a:r>
                                                  </a:p>
                                                </p:txBody>
                                              </p:sp>
                                              <p:sp>
                                                <p:nvSpPr>
                                                  <p:cNvPr id="179" name="円/楕円 178"/>
                                                  <p:cNvSpPr/>
                                                  <p:nvPr/>
                                                </p:nvSpPr>
                                                <p:spPr bwMode="auto">
                                                  <a:xfrm>
                                                    <a:off x="3491488" y="3717858"/>
                                                    <a:ext cx="144428" cy="14285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176" name="フリーフォーム 175"/>
                                                <p:cNvSpPr/>
                                                <p:nvPr/>
                                              </p:nvSpPr>
                                              <p:spPr bwMode="auto">
                                                <a:xfrm>
                                                  <a:off x="1909117" y="4608295"/>
                                                  <a:ext cx="320601" cy="476169"/>
                                                </a:xfrm>
                                                <a:custGeom>
                                                  <a:avLst/>
                                                  <a:gdLst>
                                                    <a:gd name="connsiteX0" fmla="*/ 53975 w 320675"/>
                                                    <a:gd name="connsiteY0" fmla="*/ 0 h 476250"/>
                                                    <a:gd name="connsiteX1" fmla="*/ 44450 w 320675"/>
                                                    <a:gd name="connsiteY1" fmla="*/ 238125 h 476250"/>
                                                    <a:gd name="connsiteX2" fmla="*/ 320675 w 320675"/>
                                                    <a:gd name="connsiteY2" fmla="*/ 476250 h 476250"/>
                                                  </a:gdLst>
                                                  <a:ahLst/>
                                                  <a:cxnLst>
                                                    <a:cxn ang="0">
                                                      <a:pos x="connsiteX0" y="connsiteY0"/>
                                                    </a:cxn>
                                                    <a:cxn ang="0">
                                                      <a:pos x="connsiteX1" y="connsiteY1"/>
                                                    </a:cxn>
                                                    <a:cxn ang="0">
                                                      <a:pos x="connsiteX2" y="connsiteY2"/>
                                                    </a:cxn>
                                                  </a:cxnLst>
                                                  <a:rect l="l" t="t" r="r" b="b"/>
                                                  <a:pathLst>
                                                    <a:path w="320675" h="476250">
                                                      <a:moveTo>
                                                        <a:pt x="53975" y="0"/>
                                                      </a:moveTo>
                                                      <a:cubicBezTo>
                                                        <a:pt x="26987" y="79375"/>
                                                        <a:pt x="0" y="158750"/>
                                                        <a:pt x="44450" y="238125"/>
                                                      </a:cubicBezTo>
                                                      <a:cubicBezTo>
                                                        <a:pt x="88900" y="317500"/>
                                                        <a:pt x="204787" y="396875"/>
                                                        <a:pt x="320675" y="476250"/>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grpSp>
                                            <p:nvGrpSpPr>
                                              <p:cNvPr id="171" name="グループ化 46"/>
                                              <p:cNvGrpSpPr>
                                                <a:grpSpLocks/>
                                              </p:cNvGrpSpPr>
                                              <p:nvPr/>
                                            </p:nvGrpSpPr>
                                            <p:grpSpPr bwMode="auto">
                                              <a:xfrm>
                                                <a:off x="1550425" y="3933721"/>
                                                <a:ext cx="3276414" cy="619020"/>
                                                <a:chOff x="655422" y="2098642"/>
                                                <a:chExt cx="3276414" cy="619020"/>
                                              </a:xfrm>
                                            </p:grpSpPr>
                                            <p:sp>
                                              <p:nvSpPr>
                                                <p:cNvPr id="172" name="フリーフォーム 171"/>
                                                <p:cNvSpPr/>
                                                <p:nvPr/>
                                              </p:nvSpPr>
                                              <p:spPr>
                                                <a:xfrm>
                                                  <a:off x="671294" y="2098642"/>
                                                  <a:ext cx="3248405" cy="580927"/>
                                                </a:xfrm>
                                                <a:custGeom>
                                                  <a:avLst/>
                                                  <a:gdLst>
                                                    <a:gd name="connsiteX0" fmla="*/ 0 w 3352800"/>
                                                    <a:gd name="connsiteY0" fmla="*/ 0 h 580691"/>
                                                    <a:gd name="connsiteX1" fmla="*/ 438150 w 3352800"/>
                                                    <a:gd name="connsiteY1" fmla="*/ 542925 h 580691"/>
                                                    <a:gd name="connsiteX2" fmla="*/ 790575 w 3352800"/>
                                                    <a:gd name="connsiteY2" fmla="*/ 504825 h 580691"/>
                                                    <a:gd name="connsiteX3" fmla="*/ 1504950 w 3352800"/>
                                                    <a:gd name="connsiteY3" fmla="*/ 266700 h 580691"/>
                                                    <a:gd name="connsiteX4" fmla="*/ 2486025 w 3352800"/>
                                                    <a:gd name="connsiteY4" fmla="*/ 314325 h 580691"/>
                                                    <a:gd name="connsiteX5" fmla="*/ 2762250 w 3352800"/>
                                                    <a:gd name="connsiteY5" fmla="*/ 276225 h 580691"/>
                                                    <a:gd name="connsiteX6" fmla="*/ 3000375 w 3352800"/>
                                                    <a:gd name="connsiteY6" fmla="*/ 276225 h 580691"/>
                                                    <a:gd name="connsiteX7" fmla="*/ 3352800 w 3352800"/>
                                                    <a:gd name="connsiteY7" fmla="*/ 209550 h 580691"/>
                                                    <a:gd name="connsiteX0" fmla="*/ 0 w 3352800"/>
                                                    <a:gd name="connsiteY0" fmla="*/ 0 h 580691"/>
                                                    <a:gd name="connsiteX1" fmla="*/ 438150 w 3352800"/>
                                                    <a:gd name="connsiteY1" fmla="*/ 542925 h 580691"/>
                                                    <a:gd name="connsiteX2" fmla="*/ 790575 w 3352800"/>
                                                    <a:gd name="connsiteY2" fmla="*/ 504825 h 580691"/>
                                                    <a:gd name="connsiteX3" fmla="*/ 1504950 w 3352800"/>
                                                    <a:gd name="connsiteY3" fmla="*/ 266700 h 580691"/>
                                                    <a:gd name="connsiteX4" fmla="*/ 2486025 w 3352800"/>
                                                    <a:gd name="connsiteY4" fmla="*/ 314325 h 580691"/>
                                                    <a:gd name="connsiteX5" fmla="*/ 2788276 w 3352800"/>
                                                    <a:gd name="connsiteY5" fmla="*/ 346221 h 580691"/>
                                                    <a:gd name="connsiteX6" fmla="*/ 3000375 w 3352800"/>
                                                    <a:gd name="connsiteY6" fmla="*/ 276225 h 580691"/>
                                                    <a:gd name="connsiteX7" fmla="*/ 3352800 w 3352800"/>
                                                    <a:gd name="connsiteY7" fmla="*/ 209550 h 580691"/>
                                                    <a:gd name="connsiteX0" fmla="*/ 0 w 3352800"/>
                                                    <a:gd name="connsiteY0" fmla="*/ 0 h 580691"/>
                                                    <a:gd name="connsiteX1" fmla="*/ 438150 w 3352800"/>
                                                    <a:gd name="connsiteY1" fmla="*/ 542925 h 580691"/>
                                                    <a:gd name="connsiteX2" fmla="*/ 790575 w 3352800"/>
                                                    <a:gd name="connsiteY2" fmla="*/ 504825 h 580691"/>
                                                    <a:gd name="connsiteX3" fmla="*/ 1504950 w 3352800"/>
                                                    <a:gd name="connsiteY3" fmla="*/ 266700 h 580691"/>
                                                    <a:gd name="connsiteX4" fmla="*/ 2486025 w 3352800"/>
                                                    <a:gd name="connsiteY4" fmla="*/ 314325 h 580691"/>
                                                    <a:gd name="connsiteX5" fmla="*/ 2788276 w 3352800"/>
                                                    <a:gd name="connsiteY5" fmla="*/ 346221 h 580691"/>
                                                    <a:gd name="connsiteX6" fmla="*/ 2986361 w 3352800"/>
                                                    <a:gd name="connsiteY6" fmla="*/ 528212 h 580691"/>
                                                    <a:gd name="connsiteX7" fmla="*/ 3352800 w 3352800"/>
                                                    <a:gd name="connsiteY7" fmla="*/ 209550 h 580691"/>
                                                    <a:gd name="connsiteX0" fmla="*/ 0 w 3250698"/>
                                                    <a:gd name="connsiteY0" fmla="*/ 0 h 580691"/>
                                                    <a:gd name="connsiteX1" fmla="*/ 438150 w 3250698"/>
                                                    <a:gd name="connsiteY1" fmla="*/ 542925 h 580691"/>
                                                    <a:gd name="connsiteX2" fmla="*/ 790575 w 3250698"/>
                                                    <a:gd name="connsiteY2" fmla="*/ 504825 h 580691"/>
                                                    <a:gd name="connsiteX3" fmla="*/ 1504950 w 3250698"/>
                                                    <a:gd name="connsiteY3" fmla="*/ 266700 h 580691"/>
                                                    <a:gd name="connsiteX4" fmla="*/ 2486025 w 3250698"/>
                                                    <a:gd name="connsiteY4" fmla="*/ 314325 h 580691"/>
                                                    <a:gd name="connsiteX5" fmla="*/ 2788276 w 3250698"/>
                                                    <a:gd name="connsiteY5" fmla="*/ 346221 h 580691"/>
                                                    <a:gd name="connsiteX6" fmla="*/ 2986361 w 3250698"/>
                                                    <a:gd name="connsiteY6" fmla="*/ 528212 h 580691"/>
                                                    <a:gd name="connsiteX7" fmla="*/ 3250698 w 3250698"/>
                                                    <a:gd name="connsiteY7" fmla="*/ 453538 h 580691"/>
                                                    <a:gd name="connsiteX0" fmla="*/ 0 w 3250698"/>
                                                    <a:gd name="connsiteY0" fmla="*/ 0 h 580691"/>
                                                    <a:gd name="connsiteX1" fmla="*/ 438150 w 3250698"/>
                                                    <a:gd name="connsiteY1" fmla="*/ 542925 h 580691"/>
                                                    <a:gd name="connsiteX2" fmla="*/ 790575 w 3250698"/>
                                                    <a:gd name="connsiteY2" fmla="*/ 504825 h 580691"/>
                                                    <a:gd name="connsiteX3" fmla="*/ 1504950 w 3250698"/>
                                                    <a:gd name="connsiteY3" fmla="*/ 266700 h 580691"/>
                                                    <a:gd name="connsiteX4" fmla="*/ 2486025 w 3250698"/>
                                                    <a:gd name="connsiteY4" fmla="*/ 314325 h 580691"/>
                                                    <a:gd name="connsiteX5" fmla="*/ 2788276 w 3250698"/>
                                                    <a:gd name="connsiteY5" fmla="*/ 346221 h 580691"/>
                                                    <a:gd name="connsiteX6" fmla="*/ 2986361 w 3250698"/>
                                                    <a:gd name="connsiteY6" fmla="*/ 528212 h 580691"/>
                                                    <a:gd name="connsiteX7" fmla="*/ 3250698 w 3250698"/>
                                                    <a:gd name="connsiteY7" fmla="*/ 453538 h 580691"/>
                                                    <a:gd name="connsiteX0" fmla="*/ 0 w 3250698"/>
                                                    <a:gd name="connsiteY0" fmla="*/ 0 h 580691"/>
                                                    <a:gd name="connsiteX1" fmla="*/ 438150 w 3250698"/>
                                                    <a:gd name="connsiteY1" fmla="*/ 542925 h 580691"/>
                                                    <a:gd name="connsiteX2" fmla="*/ 790575 w 3250698"/>
                                                    <a:gd name="connsiteY2" fmla="*/ 504825 h 580691"/>
                                                    <a:gd name="connsiteX3" fmla="*/ 1504950 w 3250698"/>
                                                    <a:gd name="connsiteY3" fmla="*/ 266700 h 580691"/>
                                                    <a:gd name="connsiteX4" fmla="*/ 2486025 w 3250698"/>
                                                    <a:gd name="connsiteY4" fmla="*/ 314325 h 580691"/>
                                                    <a:gd name="connsiteX5" fmla="*/ 2788276 w 3250698"/>
                                                    <a:gd name="connsiteY5" fmla="*/ 346221 h 580691"/>
                                                    <a:gd name="connsiteX6" fmla="*/ 2970345 w 3250698"/>
                                                    <a:gd name="connsiteY6" fmla="*/ 540211 h 580691"/>
                                                    <a:gd name="connsiteX7" fmla="*/ 3250698 w 3250698"/>
                                                    <a:gd name="connsiteY7" fmla="*/ 453538 h 580691"/>
                                                    <a:gd name="connsiteX0" fmla="*/ 0 w 3250698"/>
                                                    <a:gd name="connsiteY0" fmla="*/ 0 h 580691"/>
                                                    <a:gd name="connsiteX1" fmla="*/ 438150 w 3250698"/>
                                                    <a:gd name="connsiteY1" fmla="*/ 542925 h 580691"/>
                                                    <a:gd name="connsiteX2" fmla="*/ 790575 w 3250698"/>
                                                    <a:gd name="connsiteY2" fmla="*/ 504825 h 580691"/>
                                                    <a:gd name="connsiteX3" fmla="*/ 1504950 w 3250698"/>
                                                    <a:gd name="connsiteY3" fmla="*/ 266700 h 580691"/>
                                                    <a:gd name="connsiteX4" fmla="*/ 2486025 w 3250698"/>
                                                    <a:gd name="connsiteY4" fmla="*/ 314325 h 580691"/>
                                                    <a:gd name="connsiteX5" fmla="*/ 2766254 w 3250698"/>
                                                    <a:gd name="connsiteY5" fmla="*/ 366220 h 580691"/>
                                                    <a:gd name="connsiteX6" fmla="*/ 2970345 w 3250698"/>
                                                    <a:gd name="connsiteY6" fmla="*/ 540211 h 580691"/>
                                                    <a:gd name="connsiteX7" fmla="*/ 3250698 w 3250698"/>
                                                    <a:gd name="connsiteY7" fmla="*/ 453538 h 580691"/>
                                                    <a:gd name="connsiteX0" fmla="*/ 0 w 3250698"/>
                                                    <a:gd name="connsiteY0" fmla="*/ 0 h 580691"/>
                                                    <a:gd name="connsiteX1" fmla="*/ 438150 w 3250698"/>
                                                    <a:gd name="connsiteY1" fmla="*/ 542925 h 580691"/>
                                                    <a:gd name="connsiteX2" fmla="*/ 790575 w 3250698"/>
                                                    <a:gd name="connsiteY2" fmla="*/ 504825 h 580691"/>
                                                    <a:gd name="connsiteX3" fmla="*/ 1504950 w 3250698"/>
                                                    <a:gd name="connsiteY3" fmla="*/ 266700 h 580691"/>
                                                    <a:gd name="connsiteX4" fmla="*/ 2486025 w 3250698"/>
                                                    <a:gd name="connsiteY4" fmla="*/ 314325 h 580691"/>
                                                    <a:gd name="connsiteX5" fmla="*/ 2766254 w 3250698"/>
                                                    <a:gd name="connsiteY5" fmla="*/ 366220 h 580691"/>
                                                    <a:gd name="connsiteX6" fmla="*/ 2988363 w 3250698"/>
                                                    <a:gd name="connsiteY6" fmla="*/ 536211 h 580691"/>
                                                    <a:gd name="connsiteX7" fmla="*/ 3250698 w 3250698"/>
                                                    <a:gd name="connsiteY7" fmla="*/ 453538 h 580691"/>
                                                    <a:gd name="connsiteX0" fmla="*/ 0 w 3250698"/>
                                                    <a:gd name="connsiteY0" fmla="*/ 0 h 580691"/>
                                                    <a:gd name="connsiteX1" fmla="*/ 438150 w 3250698"/>
                                                    <a:gd name="connsiteY1" fmla="*/ 542925 h 580691"/>
                                                    <a:gd name="connsiteX2" fmla="*/ 790575 w 3250698"/>
                                                    <a:gd name="connsiteY2" fmla="*/ 504825 h 580691"/>
                                                    <a:gd name="connsiteX3" fmla="*/ 1504950 w 3250698"/>
                                                    <a:gd name="connsiteY3" fmla="*/ 266700 h 580691"/>
                                                    <a:gd name="connsiteX4" fmla="*/ 2486025 w 3250698"/>
                                                    <a:gd name="connsiteY4" fmla="*/ 314325 h 580691"/>
                                                    <a:gd name="connsiteX5" fmla="*/ 2766254 w 3250698"/>
                                                    <a:gd name="connsiteY5" fmla="*/ 366220 h 580691"/>
                                                    <a:gd name="connsiteX6" fmla="*/ 2988363 w 3250698"/>
                                                    <a:gd name="connsiteY6" fmla="*/ 540211 h 580691"/>
                                                    <a:gd name="connsiteX7" fmla="*/ 3250698 w 3250698"/>
                                                    <a:gd name="connsiteY7" fmla="*/ 453538 h 58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0698" h="580691">
                                                      <a:moveTo>
                                                        <a:pt x="0" y="0"/>
                                                      </a:moveTo>
                                                      <a:cubicBezTo>
                                                        <a:pt x="153194" y="229394"/>
                                                        <a:pt x="306388" y="458788"/>
                                                        <a:pt x="438150" y="542925"/>
                                                      </a:cubicBezTo>
                                                      <a:cubicBezTo>
                                                        <a:pt x="569912" y="627062"/>
                                                        <a:pt x="612775" y="550862"/>
                                                        <a:pt x="790575" y="504825"/>
                                                      </a:cubicBezTo>
                                                      <a:cubicBezTo>
                                                        <a:pt x="968375" y="458788"/>
                                                        <a:pt x="1222375" y="298450"/>
                                                        <a:pt x="1504950" y="266700"/>
                                                      </a:cubicBezTo>
                                                      <a:cubicBezTo>
                                                        <a:pt x="1787525" y="234950"/>
                                                        <a:pt x="2275808" y="297738"/>
                                                        <a:pt x="2486025" y="314325"/>
                                                      </a:cubicBezTo>
                                                      <a:cubicBezTo>
                                                        <a:pt x="2696242" y="330912"/>
                                                        <a:pt x="2682531" y="328572"/>
                                                        <a:pt x="2766254" y="366220"/>
                                                      </a:cubicBezTo>
                                                      <a:cubicBezTo>
                                                        <a:pt x="2849977" y="403868"/>
                                                        <a:pt x="2889938" y="551324"/>
                                                        <a:pt x="2988363" y="540211"/>
                                                      </a:cubicBezTo>
                                                      <a:cubicBezTo>
                                                        <a:pt x="3086788" y="529099"/>
                                                        <a:pt x="3119694" y="501317"/>
                                                        <a:pt x="3250698" y="453538"/>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3" name="フリーフォーム 172"/>
                                                <p:cNvSpPr/>
                                                <p:nvPr/>
                                              </p:nvSpPr>
                                              <p:spPr>
                                                <a:xfrm>
                                                  <a:off x="655422" y="2114514"/>
                                                  <a:ext cx="3276414" cy="580927"/>
                                                </a:xfrm>
                                                <a:custGeom>
                                                  <a:avLst/>
                                                  <a:gdLst>
                                                    <a:gd name="connsiteX0" fmla="*/ 0 w 3352800"/>
                                                    <a:gd name="connsiteY0" fmla="*/ 0 h 580691"/>
                                                    <a:gd name="connsiteX1" fmla="*/ 438150 w 3352800"/>
                                                    <a:gd name="connsiteY1" fmla="*/ 542925 h 580691"/>
                                                    <a:gd name="connsiteX2" fmla="*/ 790575 w 3352800"/>
                                                    <a:gd name="connsiteY2" fmla="*/ 504825 h 580691"/>
                                                    <a:gd name="connsiteX3" fmla="*/ 1504950 w 3352800"/>
                                                    <a:gd name="connsiteY3" fmla="*/ 266700 h 580691"/>
                                                    <a:gd name="connsiteX4" fmla="*/ 2486025 w 3352800"/>
                                                    <a:gd name="connsiteY4" fmla="*/ 314325 h 580691"/>
                                                    <a:gd name="connsiteX5" fmla="*/ 2762250 w 3352800"/>
                                                    <a:gd name="connsiteY5" fmla="*/ 276225 h 580691"/>
                                                    <a:gd name="connsiteX6" fmla="*/ 3000375 w 3352800"/>
                                                    <a:gd name="connsiteY6" fmla="*/ 276225 h 580691"/>
                                                    <a:gd name="connsiteX7" fmla="*/ 3352800 w 3352800"/>
                                                    <a:gd name="connsiteY7" fmla="*/ 209550 h 580691"/>
                                                    <a:gd name="connsiteX0" fmla="*/ 0 w 3278726"/>
                                                    <a:gd name="connsiteY0" fmla="*/ 0 h 580691"/>
                                                    <a:gd name="connsiteX1" fmla="*/ 438150 w 3278726"/>
                                                    <a:gd name="connsiteY1" fmla="*/ 542925 h 580691"/>
                                                    <a:gd name="connsiteX2" fmla="*/ 790575 w 3278726"/>
                                                    <a:gd name="connsiteY2" fmla="*/ 504825 h 580691"/>
                                                    <a:gd name="connsiteX3" fmla="*/ 1504950 w 3278726"/>
                                                    <a:gd name="connsiteY3" fmla="*/ 266700 h 580691"/>
                                                    <a:gd name="connsiteX4" fmla="*/ 2486025 w 3278726"/>
                                                    <a:gd name="connsiteY4" fmla="*/ 314325 h 580691"/>
                                                    <a:gd name="connsiteX5" fmla="*/ 2762250 w 3278726"/>
                                                    <a:gd name="connsiteY5" fmla="*/ 276225 h 580691"/>
                                                    <a:gd name="connsiteX6" fmla="*/ 3000375 w 3278726"/>
                                                    <a:gd name="connsiteY6" fmla="*/ 276225 h 580691"/>
                                                    <a:gd name="connsiteX7" fmla="*/ 3278726 w 3278726"/>
                                                    <a:gd name="connsiteY7" fmla="*/ 445538 h 580691"/>
                                                    <a:gd name="connsiteX0" fmla="*/ 0 w 3278726"/>
                                                    <a:gd name="connsiteY0" fmla="*/ 0 h 580691"/>
                                                    <a:gd name="connsiteX1" fmla="*/ 438150 w 3278726"/>
                                                    <a:gd name="connsiteY1" fmla="*/ 542925 h 580691"/>
                                                    <a:gd name="connsiteX2" fmla="*/ 790575 w 3278726"/>
                                                    <a:gd name="connsiteY2" fmla="*/ 504825 h 580691"/>
                                                    <a:gd name="connsiteX3" fmla="*/ 1504950 w 3278726"/>
                                                    <a:gd name="connsiteY3" fmla="*/ 266700 h 580691"/>
                                                    <a:gd name="connsiteX4" fmla="*/ 2486025 w 3278726"/>
                                                    <a:gd name="connsiteY4" fmla="*/ 314325 h 580691"/>
                                                    <a:gd name="connsiteX5" fmla="*/ 2762250 w 3278726"/>
                                                    <a:gd name="connsiteY5" fmla="*/ 276225 h 580691"/>
                                                    <a:gd name="connsiteX6" fmla="*/ 2990365 w 3278726"/>
                                                    <a:gd name="connsiteY6" fmla="*/ 444216 h 580691"/>
                                                    <a:gd name="connsiteX7" fmla="*/ 3278726 w 3278726"/>
                                                    <a:gd name="connsiteY7" fmla="*/ 445538 h 580691"/>
                                                    <a:gd name="connsiteX0" fmla="*/ 0 w 3278726"/>
                                                    <a:gd name="connsiteY0" fmla="*/ 0 h 580691"/>
                                                    <a:gd name="connsiteX1" fmla="*/ 438150 w 3278726"/>
                                                    <a:gd name="connsiteY1" fmla="*/ 542925 h 580691"/>
                                                    <a:gd name="connsiteX2" fmla="*/ 790575 w 3278726"/>
                                                    <a:gd name="connsiteY2" fmla="*/ 504825 h 580691"/>
                                                    <a:gd name="connsiteX3" fmla="*/ 1504950 w 3278726"/>
                                                    <a:gd name="connsiteY3" fmla="*/ 266700 h 580691"/>
                                                    <a:gd name="connsiteX4" fmla="*/ 2486025 w 3278726"/>
                                                    <a:gd name="connsiteY4" fmla="*/ 314325 h 580691"/>
                                                    <a:gd name="connsiteX5" fmla="*/ 2760248 w 3278726"/>
                                                    <a:gd name="connsiteY5" fmla="*/ 356221 h 580691"/>
                                                    <a:gd name="connsiteX6" fmla="*/ 2990365 w 3278726"/>
                                                    <a:gd name="connsiteY6" fmla="*/ 444216 h 580691"/>
                                                    <a:gd name="connsiteX7" fmla="*/ 3278726 w 3278726"/>
                                                    <a:gd name="connsiteY7" fmla="*/ 445538 h 580691"/>
                                                    <a:gd name="connsiteX0" fmla="*/ 0 w 3278726"/>
                                                    <a:gd name="connsiteY0" fmla="*/ 0 h 580691"/>
                                                    <a:gd name="connsiteX1" fmla="*/ 438150 w 3278726"/>
                                                    <a:gd name="connsiteY1" fmla="*/ 542925 h 580691"/>
                                                    <a:gd name="connsiteX2" fmla="*/ 790575 w 3278726"/>
                                                    <a:gd name="connsiteY2" fmla="*/ 504825 h 580691"/>
                                                    <a:gd name="connsiteX3" fmla="*/ 1504950 w 3278726"/>
                                                    <a:gd name="connsiteY3" fmla="*/ 266700 h 580691"/>
                                                    <a:gd name="connsiteX4" fmla="*/ 2486025 w 3278726"/>
                                                    <a:gd name="connsiteY4" fmla="*/ 314325 h 580691"/>
                                                    <a:gd name="connsiteX5" fmla="*/ 2760248 w 3278726"/>
                                                    <a:gd name="connsiteY5" fmla="*/ 356221 h 580691"/>
                                                    <a:gd name="connsiteX6" fmla="*/ 3060436 w 3278726"/>
                                                    <a:gd name="connsiteY6" fmla="*/ 540212 h 580691"/>
                                                    <a:gd name="connsiteX7" fmla="*/ 3278726 w 3278726"/>
                                                    <a:gd name="connsiteY7" fmla="*/ 445538 h 580691"/>
                                                    <a:gd name="connsiteX0" fmla="*/ 0 w 3278726"/>
                                                    <a:gd name="connsiteY0" fmla="*/ 0 h 580691"/>
                                                    <a:gd name="connsiteX1" fmla="*/ 438150 w 3278726"/>
                                                    <a:gd name="connsiteY1" fmla="*/ 542925 h 580691"/>
                                                    <a:gd name="connsiteX2" fmla="*/ 790575 w 3278726"/>
                                                    <a:gd name="connsiteY2" fmla="*/ 504825 h 580691"/>
                                                    <a:gd name="connsiteX3" fmla="*/ 1504950 w 3278726"/>
                                                    <a:gd name="connsiteY3" fmla="*/ 266700 h 580691"/>
                                                    <a:gd name="connsiteX4" fmla="*/ 2486025 w 3278726"/>
                                                    <a:gd name="connsiteY4" fmla="*/ 314325 h 580691"/>
                                                    <a:gd name="connsiteX5" fmla="*/ 2760248 w 3278726"/>
                                                    <a:gd name="connsiteY5" fmla="*/ 356221 h 580691"/>
                                                    <a:gd name="connsiteX6" fmla="*/ 3060436 w 3278726"/>
                                                    <a:gd name="connsiteY6" fmla="*/ 540212 h 580691"/>
                                                    <a:gd name="connsiteX7" fmla="*/ 3278726 w 3278726"/>
                                                    <a:gd name="connsiteY7" fmla="*/ 445538 h 580691"/>
                                                    <a:gd name="connsiteX0" fmla="*/ 0 w 3278726"/>
                                                    <a:gd name="connsiteY0" fmla="*/ 0 h 580691"/>
                                                    <a:gd name="connsiteX1" fmla="*/ 438150 w 3278726"/>
                                                    <a:gd name="connsiteY1" fmla="*/ 542925 h 580691"/>
                                                    <a:gd name="connsiteX2" fmla="*/ 790575 w 3278726"/>
                                                    <a:gd name="connsiteY2" fmla="*/ 504825 h 580691"/>
                                                    <a:gd name="connsiteX3" fmla="*/ 1504950 w 3278726"/>
                                                    <a:gd name="connsiteY3" fmla="*/ 266700 h 580691"/>
                                                    <a:gd name="connsiteX4" fmla="*/ 2486025 w 3278726"/>
                                                    <a:gd name="connsiteY4" fmla="*/ 314325 h 580691"/>
                                                    <a:gd name="connsiteX5" fmla="*/ 2760248 w 3278726"/>
                                                    <a:gd name="connsiteY5" fmla="*/ 356221 h 580691"/>
                                                    <a:gd name="connsiteX6" fmla="*/ 3018395 w 3278726"/>
                                                    <a:gd name="connsiteY6" fmla="*/ 568210 h 580691"/>
                                                    <a:gd name="connsiteX7" fmla="*/ 3278726 w 3278726"/>
                                                    <a:gd name="connsiteY7" fmla="*/ 445538 h 580691"/>
                                                    <a:gd name="connsiteX0" fmla="*/ 0 w 3278726"/>
                                                    <a:gd name="connsiteY0" fmla="*/ 0 h 580691"/>
                                                    <a:gd name="connsiteX1" fmla="*/ 438150 w 3278726"/>
                                                    <a:gd name="connsiteY1" fmla="*/ 542925 h 580691"/>
                                                    <a:gd name="connsiteX2" fmla="*/ 790575 w 3278726"/>
                                                    <a:gd name="connsiteY2" fmla="*/ 504825 h 580691"/>
                                                    <a:gd name="connsiteX3" fmla="*/ 1504950 w 3278726"/>
                                                    <a:gd name="connsiteY3" fmla="*/ 266700 h 580691"/>
                                                    <a:gd name="connsiteX4" fmla="*/ 2486025 w 3278726"/>
                                                    <a:gd name="connsiteY4" fmla="*/ 314325 h 580691"/>
                                                    <a:gd name="connsiteX5" fmla="*/ 2760248 w 3278726"/>
                                                    <a:gd name="connsiteY5" fmla="*/ 356221 h 580691"/>
                                                    <a:gd name="connsiteX6" fmla="*/ 3018395 w 3278726"/>
                                                    <a:gd name="connsiteY6" fmla="*/ 568210 h 580691"/>
                                                    <a:gd name="connsiteX7" fmla="*/ 3278726 w 3278726"/>
                                                    <a:gd name="connsiteY7" fmla="*/ 445538 h 580691"/>
                                                    <a:gd name="connsiteX0" fmla="*/ 0 w 3278726"/>
                                                    <a:gd name="connsiteY0" fmla="*/ 0 h 580691"/>
                                                    <a:gd name="connsiteX1" fmla="*/ 438150 w 3278726"/>
                                                    <a:gd name="connsiteY1" fmla="*/ 542925 h 580691"/>
                                                    <a:gd name="connsiteX2" fmla="*/ 790575 w 3278726"/>
                                                    <a:gd name="connsiteY2" fmla="*/ 504825 h 580691"/>
                                                    <a:gd name="connsiteX3" fmla="*/ 1504950 w 3278726"/>
                                                    <a:gd name="connsiteY3" fmla="*/ 266700 h 580691"/>
                                                    <a:gd name="connsiteX4" fmla="*/ 2486025 w 3278726"/>
                                                    <a:gd name="connsiteY4" fmla="*/ 314325 h 580691"/>
                                                    <a:gd name="connsiteX5" fmla="*/ 2760248 w 3278726"/>
                                                    <a:gd name="connsiteY5" fmla="*/ 356221 h 580691"/>
                                                    <a:gd name="connsiteX6" fmla="*/ 3000376 w 3278726"/>
                                                    <a:gd name="connsiteY6" fmla="*/ 542211 h 580691"/>
                                                    <a:gd name="connsiteX7" fmla="*/ 3278726 w 3278726"/>
                                                    <a:gd name="connsiteY7" fmla="*/ 445538 h 58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726" h="580691">
                                                      <a:moveTo>
                                                        <a:pt x="0" y="0"/>
                                                      </a:moveTo>
                                                      <a:cubicBezTo>
                                                        <a:pt x="153194" y="229394"/>
                                                        <a:pt x="306388" y="458788"/>
                                                        <a:pt x="438150" y="542925"/>
                                                      </a:cubicBezTo>
                                                      <a:cubicBezTo>
                                                        <a:pt x="569912" y="627062"/>
                                                        <a:pt x="612775" y="550862"/>
                                                        <a:pt x="790575" y="504825"/>
                                                      </a:cubicBezTo>
                                                      <a:cubicBezTo>
                                                        <a:pt x="968375" y="458788"/>
                                                        <a:pt x="1222375" y="298450"/>
                                                        <a:pt x="1504950" y="266700"/>
                                                      </a:cubicBezTo>
                                                      <a:cubicBezTo>
                                                        <a:pt x="1787525" y="234950"/>
                                                        <a:pt x="2276809" y="299405"/>
                                                        <a:pt x="2486025" y="314325"/>
                                                      </a:cubicBezTo>
                                                      <a:cubicBezTo>
                                                        <a:pt x="2695241" y="329245"/>
                                                        <a:pt x="2674523" y="318240"/>
                                                        <a:pt x="2760248" y="356221"/>
                                                      </a:cubicBezTo>
                                                      <a:cubicBezTo>
                                                        <a:pt x="2845973" y="394202"/>
                                                        <a:pt x="2901951" y="553324"/>
                                                        <a:pt x="3000376" y="542211"/>
                                                      </a:cubicBezTo>
                                                      <a:cubicBezTo>
                                                        <a:pt x="3098801" y="531099"/>
                                                        <a:pt x="3167742" y="507317"/>
                                                        <a:pt x="3278726" y="445538"/>
                                                      </a:cubicBezTo>
                                                    </a:path>
                                                  </a:pathLst>
                                                </a:cu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4" name="フリーフォーム 173"/>
                                                <p:cNvSpPr/>
                                                <p:nvPr/>
                                              </p:nvSpPr>
                                              <p:spPr>
                                                <a:xfrm>
                                                  <a:off x="660184" y="2136735"/>
                                                  <a:ext cx="3270411" cy="580927"/>
                                                </a:xfrm>
                                                <a:custGeom>
                                                  <a:avLst/>
                                                  <a:gdLst>
                                                    <a:gd name="connsiteX0" fmla="*/ 0 w 3352800"/>
                                                    <a:gd name="connsiteY0" fmla="*/ 0 h 580691"/>
                                                    <a:gd name="connsiteX1" fmla="*/ 438150 w 3352800"/>
                                                    <a:gd name="connsiteY1" fmla="*/ 542925 h 580691"/>
                                                    <a:gd name="connsiteX2" fmla="*/ 790575 w 3352800"/>
                                                    <a:gd name="connsiteY2" fmla="*/ 504825 h 580691"/>
                                                    <a:gd name="connsiteX3" fmla="*/ 1504950 w 3352800"/>
                                                    <a:gd name="connsiteY3" fmla="*/ 266700 h 580691"/>
                                                    <a:gd name="connsiteX4" fmla="*/ 2486025 w 3352800"/>
                                                    <a:gd name="connsiteY4" fmla="*/ 314325 h 580691"/>
                                                    <a:gd name="connsiteX5" fmla="*/ 2762250 w 3352800"/>
                                                    <a:gd name="connsiteY5" fmla="*/ 276225 h 580691"/>
                                                    <a:gd name="connsiteX6" fmla="*/ 3000375 w 3352800"/>
                                                    <a:gd name="connsiteY6" fmla="*/ 276225 h 580691"/>
                                                    <a:gd name="connsiteX7" fmla="*/ 3352800 w 3352800"/>
                                                    <a:gd name="connsiteY7" fmla="*/ 209550 h 580691"/>
                                                    <a:gd name="connsiteX0" fmla="*/ 0 w 3352800"/>
                                                    <a:gd name="connsiteY0" fmla="*/ 0 h 580691"/>
                                                    <a:gd name="connsiteX1" fmla="*/ 438150 w 3352800"/>
                                                    <a:gd name="connsiteY1" fmla="*/ 542925 h 580691"/>
                                                    <a:gd name="connsiteX2" fmla="*/ 790575 w 3352800"/>
                                                    <a:gd name="connsiteY2" fmla="*/ 504825 h 580691"/>
                                                    <a:gd name="connsiteX3" fmla="*/ 1504950 w 3352800"/>
                                                    <a:gd name="connsiteY3" fmla="*/ 266700 h 580691"/>
                                                    <a:gd name="connsiteX4" fmla="*/ 2486025 w 3352800"/>
                                                    <a:gd name="connsiteY4" fmla="*/ 314325 h 580691"/>
                                                    <a:gd name="connsiteX5" fmla="*/ 2728217 w 3352800"/>
                                                    <a:gd name="connsiteY5" fmla="*/ 346221 h 580691"/>
                                                    <a:gd name="connsiteX6" fmla="*/ 3000375 w 3352800"/>
                                                    <a:gd name="connsiteY6" fmla="*/ 276225 h 580691"/>
                                                    <a:gd name="connsiteX7" fmla="*/ 3352800 w 3352800"/>
                                                    <a:gd name="connsiteY7" fmla="*/ 209550 h 580691"/>
                                                    <a:gd name="connsiteX0" fmla="*/ 0 w 3352800"/>
                                                    <a:gd name="connsiteY0" fmla="*/ 0 h 580691"/>
                                                    <a:gd name="connsiteX1" fmla="*/ 438150 w 3352800"/>
                                                    <a:gd name="connsiteY1" fmla="*/ 542925 h 580691"/>
                                                    <a:gd name="connsiteX2" fmla="*/ 790575 w 3352800"/>
                                                    <a:gd name="connsiteY2" fmla="*/ 504825 h 580691"/>
                                                    <a:gd name="connsiteX3" fmla="*/ 1504950 w 3352800"/>
                                                    <a:gd name="connsiteY3" fmla="*/ 266700 h 580691"/>
                                                    <a:gd name="connsiteX4" fmla="*/ 2486025 w 3352800"/>
                                                    <a:gd name="connsiteY4" fmla="*/ 314325 h 580691"/>
                                                    <a:gd name="connsiteX5" fmla="*/ 2728217 w 3352800"/>
                                                    <a:gd name="connsiteY5" fmla="*/ 346221 h 580691"/>
                                                    <a:gd name="connsiteX6" fmla="*/ 2944320 w 3352800"/>
                                                    <a:gd name="connsiteY6" fmla="*/ 524212 h 580691"/>
                                                    <a:gd name="connsiteX7" fmla="*/ 3352800 w 3352800"/>
                                                    <a:gd name="connsiteY7" fmla="*/ 209550 h 580691"/>
                                                    <a:gd name="connsiteX0" fmla="*/ 0 w 3272720"/>
                                                    <a:gd name="connsiteY0" fmla="*/ 0 h 580691"/>
                                                    <a:gd name="connsiteX1" fmla="*/ 438150 w 3272720"/>
                                                    <a:gd name="connsiteY1" fmla="*/ 542925 h 580691"/>
                                                    <a:gd name="connsiteX2" fmla="*/ 790575 w 3272720"/>
                                                    <a:gd name="connsiteY2" fmla="*/ 504825 h 580691"/>
                                                    <a:gd name="connsiteX3" fmla="*/ 1504950 w 3272720"/>
                                                    <a:gd name="connsiteY3" fmla="*/ 266700 h 580691"/>
                                                    <a:gd name="connsiteX4" fmla="*/ 2486025 w 3272720"/>
                                                    <a:gd name="connsiteY4" fmla="*/ 314325 h 580691"/>
                                                    <a:gd name="connsiteX5" fmla="*/ 2728217 w 3272720"/>
                                                    <a:gd name="connsiteY5" fmla="*/ 346221 h 580691"/>
                                                    <a:gd name="connsiteX6" fmla="*/ 2944320 w 3272720"/>
                                                    <a:gd name="connsiteY6" fmla="*/ 524212 h 580691"/>
                                                    <a:gd name="connsiteX7" fmla="*/ 3272720 w 3272720"/>
                                                    <a:gd name="connsiteY7" fmla="*/ 451538 h 580691"/>
                                                    <a:gd name="connsiteX0" fmla="*/ 0 w 3272720"/>
                                                    <a:gd name="connsiteY0" fmla="*/ 0 h 580691"/>
                                                    <a:gd name="connsiteX1" fmla="*/ 438150 w 3272720"/>
                                                    <a:gd name="connsiteY1" fmla="*/ 542925 h 580691"/>
                                                    <a:gd name="connsiteX2" fmla="*/ 790575 w 3272720"/>
                                                    <a:gd name="connsiteY2" fmla="*/ 504825 h 580691"/>
                                                    <a:gd name="connsiteX3" fmla="*/ 1504950 w 3272720"/>
                                                    <a:gd name="connsiteY3" fmla="*/ 266700 h 580691"/>
                                                    <a:gd name="connsiteX4" fmla="*/ 2486025 w 3272720"/>
                                                    <a:gd name="connsiteY4" fmla="*/ 314325 h 580691"/>
                                                    <a:gd name="connsiteX5" fmla="*/ 2728217 w 3272720"/>
                                                    <a:gd name="connsiteY5" fmla="*/ 346221 h 580691"/>
                                                    <a:gd name="connsiteX6" fmla="*/ 2944320 w 3272720"/>
                                                    <a:gd name="connsiteY6" fmla="*/ 524212 h 580691"/>
                                                    <a:gd name="connsiteX7" fmla="*/ 3272720 w 3272720"/>
                                                    <a:gd name="connsiteY7" fmla="*/ 451538 h 580691"/>
                                                    <a:gd name="connsiteX0" fmla="*/ 0 w 3272720"/>
                                                    <a:gd name="connsiteY0" fmla="*/ 0 h 580691"/>
                                                    <a:gd name="connsiteX1" fmla="*/ 438150 w 3272720"/>
                                                    <a:gd name="connsiteY1" fmla="*/ 542925 h 580691"/>
                                                    <a:gd name="connsiteX2" fmla="*/ 790575 w 3272720"/>
                                                    <a:gd name="connsiteY2" fmla="*/ 504825 h 580691"/>
                                                    <a:gd name="connsiteX3" fmla="*/ 1504950 w 3272720"/>
                                                    <a:gd name="connsiteY3" fmla="*/ 266700 h 580691"/>
                                                    <a:gd name="connsiteX4" fmla="*/ 2486025 w 3272720"/>
                                                    <a:gd name="connsiteY4" fmla="*/ 314325 h 580691"/>
                                                    <a:gd name="connsiteX5" fmla="*/ 2728217 w 3272720"/>
                                                    <a:gd name="connsiteY5" fmla="*/ 346221 h 580691"/>
                                                    <a:gd name="connsiteX6" fmla="*/ 2944320 w 3272720"/>
                                                    <a:gd name="connsiteY6" fmla="*/ 524212 h 580691"/>
                                                    <a:gd name="connsiteX7" fmla="*/ 3272720 w 3272720"/>
                                                    <a:gd name="connsiteY7" fmla="*/ 451538 h 580691"/>
                                                    <a:gd name="connsiteX0" fmla="*/ 0 w 3272720"/>
                                                    <a:gd name="connsiteY0" fmla="*/ 0 h 580691"/>
                                                    <a:gd name="connsiteX1" fmla="*/ 438150 w 3272720"/>
                                                    <a:gd name="connsiteY1" fmla="*/ 542925 h 580691"/>
                                                    <a:gd name="connsiteX2" fmla="*/ 790575 w 3272720"/>
                                                    <a:gd name="connsiteY2" fmla="*/ 504825 h 580691"/>
                                                    <a:gd name="connsiteX3" fmla="*/ 1504950 w 3272720"/>
                                                    <a:gd name="connsiteY3" fmla="*/ 266700 h 580691"/>
                                                    <a:gd name="connsiteX4" fmla="*/ 2486025 w 3272720"/>
                                                    <a:gd name="connsiteY4" fmla="*/ 314325 h 580691"/>
                                                    <a:gd name="connsiteX5" fmla="*/ 2728217 w 3272720"/>
                                                    <a:gd name="connsiteY5" fmla="*/ 346221 h 580691"/>
                                                    <a:gd name="connsiteX6" fmla="*/ 2944320 w 3272720"/>
                                                    <a:gd name="connsiteY6" fmla="*/ 524212 h 580691"/>
                                                    <a:gd name="connsiteX7" fmla="*/ 3272720 w 3272720"/>
                                                    <a:gd name="connsiteY7" fmla="*/ 451538 h 580691"/>
                                                    <a:gd name="connsiteX0" fmla="*/ 0 w 3272720"/>
                                                    <a:gd name="connsiteY0" fmla="*/ 0 h 580691"/>
                                                    <a:gd name="connsiteX1" fmla="*/ 438150 w 3272720"/>
                                                    <a:gd name="connsiteY1" fmla="*/ 542925 h 580691"/>
                                                    <a:gd name="connsiteX2" fmla="*/ 790575 w 3272720"/>
                                                    <a:gd name="connsiteY2" fmla="*/ 504825 h 580691"/>
                                                    <a:gd name="connsiteX3" fmla="*/ 1504950 w 3272720"/>
                                                    <a:gd name="connsiteY3" fmla="*/ 266700 h 580691"/>
                                                    <a:gd name="connsiteX4" fmla="*/ 2486025 w 3272720"/>
                                                    <a:gd name="connsiteY4" fmla="*/ 314325 h 580691"/>
                                                    <a:gd name="connsiteX5" fmla="*/ 2728217 w 3272720"/>
                                                    <a:gd name="connsiteY5" fmla="*/ 346221 h 580691"/>
                                                    <a:gd name="connsiteX6" fmla="*/ 2944320 w 3272720"/>
                                                    <a:gd name="connsiteY6" fmla="*/ 524212 h 580691"/>
                                                    <a:gd name="connsiteX7" fmla="*/ 3272720 w 3272720"/>
                                                    <a:gd name="connsiteY7" fmla="*/ 451538 h 580691"/>
                                                    <a:gd name="connsiteX0" fmla="*/ 0 w 3272720"/>
                                                    <a:gd name="connsiteY0" fmla="*/ 0 h 580691"/>
                                                    <a:gd name="connsiteX1" fmla="*/ 438150 w 3272720"/>
                                                    <a:gd name="connsiteY1" fmla="*/ 542925 h 580691"/>
                                                    <a:gd name="connsiteX2" fmla="*/ 790575 w 3272720"/>
                                                    <a:gd name="connsiteY2" fmla="*/ 504825 h 580691"/>
                                                    <a:gd name="connsiteX3" fmla="*/ 1504950 w 3272720"/>
                                                    <a:gd name="connsiteY3" fmla="*/ 266700 h 580691"/>
                                                    <a:gd name="connsiteX4" fmla="*/ 2486025 w 3272720"/>
                                                    <a:gd name="connsiteY4" fmla="*/ 314325 h 580691"/>
                                                    <a:gd name="connsiteX5" fmla="*/ 2756244 w 3272720"/>
                                                    <a:gd name="connsiteY5" fmla="*/ 354221 h 580691"/>
                                                    <a:gd name="connsiteX6" fmla="*/ 2944320 w 3272720"/>
                                                    <a:gd name="connsiteY6" fmla="*/ 524212 h 580691"/>
                                                    <a:gd name="connsiteX7" fmla="*/ 3272720 w 3272720"/>
                                                    <a:gd name="connsiteY7" fmla="*/ 451538 h 58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2720" h="580691">
                                                      <a:moveTo>
                                                        <a:pt x="0" y="0"/>
                                                      </a:moveTo>
                                                      <a:cubicBezTo>
                                                        <a:pt x="153194" y="229394"/>
                                                        <a:pt x="306388" y="458788"/>
                                                        <a:pt x="438150" y="542925"/>
                                                      </a:cubicBezTo>
                                                      <a:cubicBezTo>
                                                        <a:pt x="569912" y="627062"/>
                                                        <a:pt x="612775" y="550862"/>
                                                        <a:pt x="790575" y="504825"/>
                                                      </a:cubicBezTo>
                                                      <a:cubicBezTo>
                                                        <a:pt x="968375" y="458788"/>
                                                        <a:pt x="1222375" y="298450"/>
                                                        <a:pt x="1504950" y="266700"/>
                                                      </a:cubicBezTo>
                                                      <a:cubicBezTo>
                                                        <a:pt x="1787525" y="234950"/>
                                                        <a:pt x="2277476" y="299738"/>
                                                        <a:pt x="2486025" y="314325"/>
                                                      </a:cubicBezTo>
                                                      <a:cubicBezTo>
                                                        <a:pt x="2694574" y="328912"/>
                                                        <a:pt x="2679862" y="319240"/>
                                                        <a:pt x="2756244" y="354221"/>
                                                      </a:cubicBezTo>
                                                      <a:cubicBezTo>
                                                        <a:pt x="2832626" y="389202"/>
                                                        <a:pt x="2843892" y="471328"/>
                                                        <a:pt x="2944320" y="524212"/>
                                                      </a:cubicBezTo>
                                                      <a:cubicBezTo>
                                                        <a:pt x="3044747" y="561098"/>
                                                        <a:pt x="3143718" y="493318"/>
                                                        <a:pt x="3272720" y="451538"/>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sp>
                                          <p:nvSpPr>
                                            <p:cNvPr id="168" name="正方形/長方形 167"/>
                                            <p:cNvSpPr/>
                                            <p:nvPr/>
                                          </p:nvSpPr>
                                          <p:spPr bwMode="auto">
                                            <a:xfrm>
                                              <a:off x="4132371" y="3779759"/>
                                              <a:ext cx="791978" cy="21586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smtClean="0">
                                                  <a:solidFill>
                                                    <a:schemeClr val="tx1"/>
                                                  </a:solidFill>
                                                </a:rPr>
                                                <a:t>都島区役所</a:t>
                                              </a:r>
                                              <a:endParaRPr lang="ja-JP" altLang="en-US" sz="900" dirty="0">
                                                <a:solidFill>
                                                  <a:schemeClr val="tx1"/>
                                                </a:solidFill>
                                              </a:endParaRPr>
                                            </a:p>
                                          </p:txBody>
                                        </p:sp>
                                        <p:sp>
                                          <p:nvSpPr>
                                            <p:cNvPr id="169" name="円/楕円 168"/>
                                            <p:cNvSpPr/>
                                            <p:nvPr/>
                                          </p:nvSpPr>
                                          <p:spPr bwMode="auto">
                                            <a:xfrm>
                                              <a:off x="4431070" y="4024194"/>
                                              <a:ext cx="144428" cy="14285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165" name="円/楕円 164"/>
                                          <p:cNvSpPr/>
                                          <p:nvPr/>
                                        </p:nvSpPr>
                                        <p:spPr bwMode="auto">
                                          <a:xfrm>
                                            <a:off x="5345257" y="3862296"/>
                                            <a:ext cx="144428" cy="14285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66" name="正方形/長方形 165"/>
                                          <p:cNvSpPr/>
                                          <p:nvPr/>
                                        </p:nvSpPr>
                                        <p:spPr bwMode="auto">
                                          <a:xfrm>
                                            <a:off x="5561107" y="3790870"/>
                                            <a:ext cx="791978" cy="214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smtClean="0">
                                                <a:solidFill>
                                                  <a:schemeClr val="tx1"/>
                                                </a:solidFill>
                                              </a:rPr>
                                              <a:t>城東区役所</a:t>
                                            </a:r>
                                            <a:endParaRPr lang="ja-JP" altLang="en-US" sz="900" dirty="0">
                                              <a:solidFill>
                                                <a:schemeClr val="tx1"/>
                                              </a:solidFill>
                                            </a:endParaRPr>
                                          </a:p>
                                        </p:txBody>
                                      </p:sp>
                                    </p:grpSp>
                                    <p:sp>
                                      <p:nvSpPr>
                                        <p:cNvPr id="162" name="円/楕円 161"/>
                                        <p:cNvSpPr/>
                                        <p:nvPr/>
                                      </p:nvSpPr>
                                      <p:spPr bwMode="auto">
                                        <a:xfrm>
                                          <a:off x="5388109" y="2656000"/>
                                          <a:ext cx="144429" cy="14285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63" name="正方形/長方形 162"/>
                                        <p:cNvSpPr/>
                                        <p:nvPr/>
                                      </p:nvSpPr>
                                      <p:spPr bwMode="auto">
                                        <a:xfrm>
                                          <a:off x="4563294" y="2589337"/>
                                          <a:ext cx="791978" cy="21586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rPr>
                                            <a:t>旭区役所</a:t>
                                          </a:r>
                                        </a:p>
                                      </p:txBody>
                                    </p:sp>
                                  </p:grpSp>
                                  <p:sp>
                                    <p:nvSpPr>
                                      <p:cNvPr id="159" name="円/楕円 158"/>
                                      <p:cNvSpPr/>
                                      <p:nvPr/>
                                    </p:nvSpPr>
                                    <p:spPr bwMode="auto">
                                      <a:xfrm>
                                        <a:off x="6884775" y="3590879"/>
                                        <a:ext cx="144428" cy="14443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60" name="正方形/長方形 159"/>
                                      <p:cNvSpPr/>
                                      <p:nvPr/>
                                    </p:nvSpPr>
                                    <p:spPr bwMode="auto">
                                      <a:xfrm>
                                        <a:off x="6534019" y="3334528"/>
                                        <a:ext cx="791978" cy="21586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rPr>
                                          <a:t>鶴見区役所</a:t>
                                        </a:r>
                                      </a:p>
                                    </p:txBody>
                                  </p:sp>
                                </p:grpSp>
                                <p:sp>
                                  <p:nvSpPr>
                                    <p:cNvPr id="156" name="正方形/長方形 155"/>
                                    <p:cNvSpPr/>
                                    <p:nvPr/>
                                  </p:nvSpPr>
                                  <p:spPr bwMode="auto">
                                    <a:xfrm>
                                      <a:off x="2655069" y="4565439"/>
                                      <a:ext cx="704686" cy="31903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rgbClr val="0070C0"/>
                                          </a:solidFill>
                                        </a:rPr>
                                        <a:t>地下鉄</a:t>
                                      </a:r>
                                      <a:endParaRPr lang="en-US" altLang="ja-JP" sz="900" dirty="0">
                                        <a:solidFill>
                                          <a:srgbClr val="0070C0"/>
                                        </a:solidFill>
                                      </a:endParaRPr>
                                    </a:p>
                                    <a:p>
                                      <a:pPr algn="ctr">
                                        <a:defRPr/>
                                      </a:pPr>
                                      <a:r>
                                        <a:rPr lang="ja-JP" altLang="en-US" sz="900" dirty="0" smtClean="0">
                                          <a:solidFill>
                                            <a:srgbClr val="0070C0"/>
                                          </a:solidFill>
                                        </a:rPr>
                                        <a:t>四つ橋</a:t>
                                      </a:r>
                                      <a:r>
                                        <a:rPr lang="ja-JP" altLang="en-US" sz="900" dirty="0">
                                          <a:solidFill>
                                            <a:srgbClr val="0070C0"/>
                                          </a:solidFill>
                                        </a:rPr>
                                        <a:t>線</a:t>
                                      </a:r>
                                    </a:p>
                                  </p:txBody>
                                </p:sp>
                                <p:sp>
                                  <p:nvSpPr>
                                    <p:cNvPr id="157" name="フリーフォーム 156"/>
                                    <p:cNvSpPr/>
                                    <p:nvPr/>
                                  </p:nvSpPr>
                                  <p:spPr bwMode="auto">
                                    <a:xfrm>
                                      <a:off x="3031220" y="4254342"/>
                                      <a:ext cx="28568" cy="219038"/>
                                    </a:xfrm>
                                    <a:custGeom>
                                      <a:avLst/>
                                      <a:gdLst>
                                        <a:gd name="connsiteX0" fmla="*/ 0 w 28575"/>
                                        <a:gd name="connsiteY0" fmla="*/ 0 h 219075"/>
                                        <a:gd name="connsiteX1" fmla="*/ 28575 w 28575"/>
                                        <a:gd name="connsiteY1" fmla="*/ 219075 h 219075"/>
                                      </a:gdLst>
                                      <a:ahLst/>
                                      <a:cxnLst>
                                        <a:cxn ang="0">
                                          <a:pos x="connsiteX0" y="connsiteY0"/>
                                        </a:cxn>
                                        <a:cxn ang="0">
                                          <a:pos x="connsiteX1" y="connsiteY1"/>
                                        </a:cxn>
                                      </a:cxnLst>
                                      <a:rect l="l" t="t" r="r" b="b"/>
                                      <a:pathLst>
                                        <a:path w="28575" h="219075">
                                          <a:moveTo>
                                            <a:pt x="0" y="0"/>
                                          </a:moveTo>
                                          <a:lnTo>
                                            <a:pt x="28575" y="219075"/>
                                          </a:lnTo>
                                        </a:path>
                                      </a:pathLst>
                                    </a:custGeom>
                                    <a:ln w="63500" cmpd="tri">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53" name="正方形/長方形 152"/>
                                  <p:cNvSpPr/>
                                  <p:nvPr/>
                                </p:nvSpPr>
                                <p:spPr bwMode="gray">
                                  <a:xfrm rot="152963">
                                    <a:off x="3283573" y="3998798"/>
                                    <a:ext cx="793566" cy="2539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ＪＲ東西線</a:t>
                                    </a:r>
                                  </a:p>
                                </p:txBody>
                              </p:sp>
                              <p:sp>
                                <p:nvSpPr>
                                  <p:cNvPr id="154" name="正方形/長方形 153"/>
                                  <p:cNvSpPr/>
                                  <p:nvPr/>
                                </p:nvSpPr>
                                <p:spPr bwMode="gray">
                                  <a:xfrm rot="2195940">
                                    <a:off x="3651788" y="3830551"/>
                                    <a:ext cx="777694" cy="25554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ＪＲ</a:t>
                                    </a:r>
                                    <a:endParaRPr lang="en-US" altLang="ja-JP" sz="900" dirty="0">
                                      <a:solidFill>
                                        <a:schemeClr val="tx1"/>
                                      </a:solidFill>
                                    </a:endParaRPr>
                                  </a:p>
                                  <a:p>
                                    <a:pPr algn="ctr">
                                      <a:defRPr/>
                                    </a:pPr>
                                    <a:r>
                                      <a:rPr lang="ja-JP" altLang="en-US" sz="900" dirty="0">
                                        <a:solidFill>
                                          <a:schemeClr val="tx1"/>
                                        </a:solidFill>
                                      </a:rPr>
                                      <a:t>大阪環状線</a:t>
                                    </a:r>
                                  </a:p>
                                </p:txBody>
                              </p:sp>
                            </p:grpSp>
                            <p:sp>
                              <p:nvSpPr>
                                <p:cNvPr id="150" name="正方形/長方形 149"/>
                                <p:cNvSpPr/>
                                <p:nvPr/>
                              </p:nvSpPr>
                              <p:spPr bwMode="auto">
                                <a:xfrm>
                                  <a:off x="4139028" y="5661025"/>
                                  <a:ext cx="792087" cy="2159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a:solidFill>
                                        <a:schemeClr val="tx1"/>
                                      </a:solidFill>
                                    </a:rPr>
                                    <a:t>東成区役所</a:t>
                                  </a:r>
                                </a:p>
                              </p:txBody>
                            </p:sp>
                            <p:sp>
                              <p:nvSpPr>
                                <p:cNvPr id="151" name="円/楕円 150"/>
                                <p:cNvSpPr/>
                                <p:nvPr/>
                              </p:nvSpPr>
                              <p:spPr bwMode="auto">
                                <a:xfrm>
                                  <a:off x="4932703" y="5843588"/>
                                  <a:ext cx="142861" cy="14446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147" name="正方形/長方形 146"/>
                              <p:cNvSpPr/>
                              <p:nvPr/>
                            </p:nvSpPr>
                            <p:spPr bwMode="gray">
                              <a:xfrm rot="16739159">
                                <a:off x="5273147" y="5638626"/>
                                <a:ext cx="911225" cy="2555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平野川分水路</a:t>
                                </a:r>
                                <a:endParaRPr lang="en-US" altLang="ja-JP" sz="900" dirty="0">
                                  <a:solidFill>
                                    <a:schemeClr val="tx1"/>
                                  </a:solidFill>
                                </a:endParaRPr>
                              </a:p>
                            </p:txBody>
                          </p:sp>
                          <p:sp>
                            <p:nvSpPr>
                              <p:cNvPr id="148" name="正方形/長方形 147"/>
                              <p:cNvSpPr/>
                              <p:nvPr/>
                            </p:nvSpPr>
                            <p:spPr bwMode="gray">
                              <a:xfrm rot="16685931">
                                <a:off x="4885969" y="5455147"/>
                                <a:ext cx="722312" cy="1301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平野川</a:t>
                                </a:r>
                                <a:endParaRPr lang="en-US" altLang="ja-JP" sz="900" dirty="0">
                                  <a:solidFill>
                                    <a:schemeClr val="tx1"/>
                                  </a:solidFill>
                                </a:endParaRPr>
                              </a:p>
                            </p:txBody>
                          </p:sp>
                        </p:grpSp>
                        <p:sp>
                          <p:nvSpPr>
                            <p:cNvPr id="140" name="正方形/長方形 139"/>
                            <p:cNvSpPr/>
                            <p:nvPr/>
                          </p:nvSpPr>
                          <p:spPr bwMode="gray">
                            <a:xfrm>
                              <a:off x="7091377" y="4591532"/>
                              <a:ext cx="839709" cy="279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ＪＲ</a:t>
                              </a:r>
                              <a:endParaRPr lang="en-US" altLang="ja-JP" sz="900" dirty="0">
                                <a:solidFill>
                                  <a:schemeClr val="tx1"/>
                                </a:solidFill>
                              </a:endParaRPr>
                            </a:p>
                            <a:p>
                              <a:pPr algn="ctr">
                                <a:defRPr/>
                              </a:pPr>
                              <a:r>
                                <a:rPr lang="ja-JP" altLang="en-US" sz="900" dirty="0">
                                  <a:solidFill>
                                    <a:schemeClr val="tx1"/>
                                  </a:solidFill>
                                </a:rPr>
                                <a:t>学研都市線</a:t>
                              </a:r>
                            </a:p>
                          </p:txBody>
                        </p:sp>
                        <p:sp>
                          <p:nvSpPr>
                            <p:cNvPr id="141" name="正方形/長方形 140"/>
                            <p:cNvSpPr/>
                            <p:nvPr/>
                          </p:nvSpPr>
                          <p:spPr bwMode="gray">
                            <a:xfrm>
                              <a:off x="5926129" y="4846413"/>
                              <a:ext cx="1223846" cy="279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ＪＲおおさか東線</a:t>
                              </a:r>
                            </a:p>
                          </p:txBody>
                        </p:sp>
                        <p:sp>
                          <p:nvSpPr>
                            <p:cNvPr id="142" name="正方形/長方形 141"/>
                            <p:cNvSpPr/>
                            <p:nvPr/>
                          </p:nvSpPr>
                          <p:spPr bwMode="gray">
                            <a:xfrm>
                              <a:off x="6534339" y="4330700"/>
                              <a:ext cx="722245" cy="1301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寝屋川</a:t>
                              </a:r>
                              <a:endParaRPr lang="en-US" altLang="ja-JP" sz="900" dirty="0">
                                <a:solidFill>
                                  <a:schemeClr val="tx1"/>
                                </a:solidFill>
                              </a:endParaRPr>
                            </a:p>
                          </p:txBody>
                        </p:sp>
                      </p:grpSp>
                      <p:sp>
                        <p:nvSpPr>
                          <p:cNvPr id="132" name="正方形/長方形 131"/>
                          <p:cNvSpPr/>
                          <p:nvPr/>
                        </p:nvSpPr>
                        <p:spPr bwMode="gray">
                          <a:xfrm rot="17905016">
                            <a:off x="5611923" y="2723509"/>
                            <a:ext cx="647700" cy="23651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京阪本線</a:t>
                            </a:r>
                          </a:p>
                        </p:txBody>
                      </p:sp>
                    </p:grpSp>
                    <p:sp>
                      <p:nvSpPr>
                        <p:cNvPr id="121" name="正方形/長方形 120"/>
                        <p:cNvSpPr/>
                        <p:nvPr/>
                      </p:nvSpPr>
                      <p:spPr bwMode="gray">
                        <a:xfrm>
                          <a:off x="3137471" y="2785112"/>
                          <a:ext cx="787326" cy="2365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ＪＲ京都線</a:t>
                          </a:r>
                        </a:p>
                      </p:txBody>
                    </p:sp>
                    <p:sp>
                      <p:nvSpPr>
                        <p:cNvPr id="122" name="正方形/長方形 121"/>
                        <p:cNvSpPr/>
                        <p:nvPr/>
                      </p:nvSpPr>
                      <p:spPr bwMode="gray">
                        <a:xfrm>
                          <a:off x="1911976" y="2924175"/>
                          <a:ext cx="1095271" cy="2889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阪急神戸・宝塚・京都・千里線</a:t>
                          </a:r>
                        </a:p>
                      </p:txBody>
                    </p:sp>
                  </p:grpSp>
                  <p:sp>
                    <p:nvSpPr>
                      <p:cNvPr id="119" name="正方形/長方形 118"/>
                      <p:cNvSpPr/>
                      <p:nvPr/>
                    </p:nvSpPr>
                    <p:spPr bwMode="gray">
                      <a:xfrm>
                        <a:off x="1404024" y="3276600"/>
                        <a:ext cx="784151" cy="431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ＪＲ神戸線</a:t>
                        </a:r>
                        <a:endParaRPr lang="en-US" altLang="ja-JP" sz="900" dirty="0">
                          <a:solidFill>
                            <a:schemeClr val="tx1"/>
                          </a:solidFill>
                        </a:endParaRPr>
                      </a:p>
                      <a:p>
                        <a:pPr algn="ctr">
                          <a:defRPr/>
                        </a:pPr>
                        <a:r>
                          <a:rPr lang="ja-JP" altLang="en-US" sz="900" dirty="0">
                            <a:solidFill>
                              <a:schemeClr val="tx1"/>
                            </a:solidFill>
                          </a:rPr>
                          <a:t>・宝塚線</a:t>
                        </a:r>
                        <a:endParaRPr lang="en-US" altLang="ja-JP" sz="900" dirty="0">
                          <a:solidFill>
                            <a:schemeClr val="tx1"/>
                          </a:solidFill>
                        </a:endParaRPr>
                      </a:p>
                    </p:txBody>
                  </p:sp>
                </p:grpSp>
                <p:sp>
                  <p:nvSpPr>
                    <p:cNvPr id="117" name="正方形/長方形 116"/>
                    <p:cNvSpPr/>
                    <p:nvPr/>
                  </p:nvSpPr>
                  <p:spPr bwMode="gray">
                    <a:xfrm>
                      <a:off x="2485010" y="3644900"/>
                      <a:ext cx="412711" cy="2349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阪神</a:t>
                      </a:r>
                      <a:endParaRPr lang="en-US" altLang="ja-JP" sz="900" dirty="0">
                        <a:solidFill>
                          <a:schemeClr val="tx1"/>
                        </a:solidFill>
                      </a:endParaRPr>
                    </a:p>
                    <a:p>
                      <a:pPr algn="ctr">
                        <a:defRPr/>
                      </a:pPr>
                      <a:r>
                        <a:rPr lang="ja-JP" altLang="en-US" sz="900" dirty="0">
                          <a:solidFill>
                            <a:schemeClr val="tx1"/>
                          </a:solidFill>
                        </a:rPr>
                        <a:t>本線</a:t>
                      </a:r>
                    </a:p>
                  </p:txBody>
                </p:sp>
              </p:grpSp>
              <p:sp>
                <p:nvSpPr>
                  <p:cNvPr id="114" name="正方形/長方形 113"/>
                  <p:cNvSpPr/>
                  <p:nvPr/>
                </p:nvSpPr>
                <p:spPr bwMode="gray">
                  <a:xfrm>
                    <a:off x="2242145" y="4627563"/>
                    <a:ext cx="696847" cy="3143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京阪</a:t>
                    </a:r>
                    <a:endParaRPr lang="en-US" altLang="ja-JP" sz="900" dirty="0">
                      <a:solidFill>
                        <a:schemeClr val="tx1"/>
                      </a:solidFill>
                    </a:endParaRPr>
                  </a:p>
                  <a:p>
                    <a:pPr algn="ctr">
                      <a:defRPr/>
                    </a:pPr>
                    <a:r>
                      <a:rPr lang="ja-JP" altLang="en-US" sz="900" dirty="0">
                        <a:solidFill>
                          <a:schemeClr val="tx1"/>
                        </a:solidFill>
                      </a:rPr>
                      <a:t>中之島線</a:t>
                    </a:r>
                  </a:p>
                </p:txBody>
              </p:sp>
              <p:sp>
                <p:nvSpPr>
                  <p:cNvPr id="115" name="正方形/長方形 114"/>
                  <p:cNvSpPr/>
                  <p:nvPr/>
                </p:nvSpPr>
                <p:spPr bwMode="gray">
                  <a:xfrm rot="457919">
                    <a:off x="5137112" y="4828182"/>
                    <a:ext cx="888916" cy="13811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第二寝屋川</a:t>
                    </a:r>
                    <a:endParaRPr lang="en-US" altLang="ja-JP" sz="900" dirty="0">
                      <a:solidFill>
                        <a:schemeClr val="tx1"/>
                      </a:solidFill>
                    </a:endParaRPr>
                  </a:p>
                </p:txBody>
              </p:sp>
            </p:grpSp>
            <p:sp>
              <p:nvSpPr>
                <p:cNvPr id="112" name="正方形/長方形 111"/>
                <p:cNvSpPr/>
                <p:nvPr/>
              </p:nvSpPr>
              <p:spPr bwMode="gray">
                <a:xfrm rot="16379383">
                  <a:off x="5437991" y="3472216"/>
                  <a:ext cx="723900" cy="1301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城北川</a:t>
                  </a:r>
                  <a:endParaRPr lang="en-US" altLang="ja-JP" sz="900" dirty="0">
                    <a:solidFill>
                      <a:schemeClr val="tx1"/>
                    </a:solidFill>
                  </a:endParaRPr>
                </a:p>
              </p:txBody>
            </p:sp>
          </p:grpSp>
          <p:sp>
            <p:nvSpPr>
              <p:cNvPr id="98" name="正方形/長方形 97"/>
              <p:cNvSpPr/>
              <p:nvPr/>
            </p:nvSpPr>
            <p:spPr bwMode="auto">
              <a:xfrm>
                <a:off x="2938992" y="5222871"/>
                <a:ext cx="789093" cy="30638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大阪市本庁舎</a:t>
                </a:r>
                <a:endParaRPr lang="en-US" altLang="ja-JP" sz="900" dirty="0">
                  <a:solidFill>
                    <a:schemeClr val="tx1"/>
                  </a:solidFill>
                </a:endParaRPr>
              </a:p>
            </p:txBody>
          </p:sp>
        </p:grpSp>
        <p:cxnSp>
          <p:nvCxnSpPr>
            <p:cNvPr id="96" name="直線コネクタ 95"/>
            <p:cNvCxnSpPr>
              <a:stCxn id="98" idx="0"/>
              <a:endCxn id="218" idx="4"/>
            </p:cNvCxnSpPr>
            <p:nvPr/>
          </p:nvCxnSpPr>
          <p:spPr bwMode="gray">
            <a:xfrm flipV="1">
              <a:off x="3333539" y="4604850"/>
              <a:ext cx="30692" cy="618021"/>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218" name="円/楕円 217"/>
          <p:cNvSpPr>
            <a:spLocks noChangeAspect="1"/>
          </p:cNvSpPr>
          <p:nvPr/>
        </p:nvSpPr>
        <p:spPr bwMode="auto">
          <a:xfrm>
            <a:off x="3107633" y="4371007"/>
            <a:ext cx="214200" cy="214200"/>
          </a:xfrm>
          <a:prstGeom prst="ellipse">
            <a:avLst/>
          </a:prstGeom>
          <a:pattFill prst="dkUpDiag">
            <a:fgClr>
              <a:schemeClr val="tx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Tree>
    <p:extLst>
      <p:ext uri="{BB962C8B-B14F-4D97-AF65-F5344CB8AC3E}">
        <p14:creationId xmlns:p14="http://schemas.microsoft.com/office/powerpoint/2010/main" val="1833421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1772819"/>
            <a:ext cx="9906000" cy="2451279"/>
          </a:xfrm>
          <a:prstGeom prst="rect">
            <a:avLst/>
          </a:prstGeom>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3600" dirty="0" smtClean="0">
                <a:solidFill>
                  <a:prstClr val="black"/>
                </a:solidFill>
              </a:rPr>
              <a:t>３　区議会議員の定数</a:t>
            </a:r>
            <a:endParaRPr lang="ja-JP" altLang="en-US" sz="2600" dirty="0">
              <a:solidFill>
                <a:prstClr val="black"/>
              </a:solidFill>
              <a:latin typeface="ＭＳ Ｐゴシック"/>
            </a:endParaRPr>
          </a:p>
        </p:txBody>
      </p:sp>
    </p:spTree>
    <p:extLst>
      <p:ext uri="{BB962C8B-B14F-4D97-AF65-F5344CB8AC3E}">
        <p14:creationId xmlns:p14="http://schemas.microsoft.com/office/powerpoint/2010/main" val="30278766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85916" y="800964"/>
            <a:ext cx="8915400" cy="1143000"/>
          </a:xfrm>
        </p:spPr>
        <p:txBody>
          <a:bodyPr>
            <a:noAutofit/>
          </a:bodyPr>
          <a:lstStyle/>
          <a:p>
            <a:r>
              <a:rPr kumimoji="1" lang="ja-JP" altLang="en-US" sz="3600" dirty="0" smtClean="0"/>
              <a:t>目　　次</a:t>
            </a:r>
            <a:endParaRPr kumimoji="1" lang="ja-JP" altLang="en-US" sz="3600" dirty="0"/>
          </a:p>
        </p:txBody>
      </p:sp>
      <p:sp>
        <p:nvSpPr>
          <p:cNvPr id="7" name="正方形/長方形 6"/>
          <p:cNvSpPr/>
          <p:nvPr/>
        </p:nvSpPr>
        <p:spPr>
          <a:xfrm>
            <a:off x="485916" y="1914901"/>
            <a:ext cx="8915399" cy="2162171"/>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en-US" altLang="ja-JP" sz="2000" dirty="0" smtClean="0">
                <a:solidFill>
                  <a:prstClr val="black"/>
                </a:solidFill>
                <a:latin typeface="Meiryo UI" pitchFamily="50" charset="-128"/>
                <a:ea typeface="Meiryo UI" pitchFamily="50" charset="-128"/>
                <a:cs typeface="Meiryo UI" pitchFamily="50" charset="-128"/>
              </a:rPr>
              <a:t> </a:t>
            </a:r>
            <a:r>
              <a:rPr lang="ja-JP" altLang="en-US" sz="2000" dirty="0" smtClean="0">
                <a:solidFill>
                  <a:prstClr val="black"/>
                </a:solidFill>
                <a:latin typeface="Meiryo UI" pitchFamily="50" charset="-128"/>
                <a:ea typeface="Meiryo UI" pitchFamily="50" charset="-128"/>
                <a:cs typeface="Meiryo UI" pitchFamily="50" charset="-128"/>
              </a:rPr>
              <a:t>１　</a:t>
            </a:r>
            <a:r>
              <a:rPr lang="ja-JP" altLang="en-US" sz="2000" dirty="0">
                <a:solidFill>
                  <a:prstClr val="black"/>
                </a:solidFill>
                <a:latin typeface="Meiryo UI" pitchFamily="50" charset="-128"/>
                <a:ea typeface="Meiryo UI" pitchFamily="50" charset="-128"/>
                <a:cs typeface="Meiryo UI" pitchFamily="50" charset="-128"/>
              </a:rPr>
              <a:t>選挙</a:t>
            </a:r>
            <a:r>
              <a:rPr lang="ja-JP" altLang="en-US" sz="2000" dirty="0" smtClean="0">
                <a:solidFill>
                  <a:prstClr val="black"/>
                </a:solidFill>
                <a:latin typeface="Meiryo UI" pitchFamily="50" charset="-128"/>
                <a:ea typeface="Meiryo UI" pitchFamily="50" charset="-128"/>
                <a:cs typeface="Meiryo UI" pitchFamily="50" charset="-128"/>
              </a:rPr>
              <a:t>区</a:t>
            </a:r>
            <a:endParaRPr lang="en-US" altLang="ja-JP" sz="2000" dirty="0" smtClean="0">
              <a:solidFill>
                <a:prstClr val="black"/>
              </a:solidFill>
              <a:latin typeface="Meiryo UI" pitchFamily="50" charset="-128"/>
              <a:ea typeface="Meiryo UI" pitchFamily="50" charset="-128"/>
              <a:cs typeface="Meiryo UI" pitchFamily="50" charset="-128"/>
            </a:endParaRPr>
          </a:p>
          <a:p>
            <a:pPr>
              <a:lnSpc>
                <a:spcPct val="200000"/>
              </a:lnSpc>
            </a:pPr>
            <a:r>
              <a:rPr lang="en-US" altLang="ja-JP" sz="2000" dirty="0" smtClean="0">
                <a:solidFill>
                  <a:prstClr val="black"/>
                </a:solidFill>
                <a:latin typeface="Meiryo UI" pitchFamily="50" charset="-128"/>
                <a:ea typeface="Meiryo UI" pitchFamily="50" charset="-128"/>
                <a:cs typeface="Meiryo UI" pitchFamily="50" charset="-128"/>
              </a:rPr>
              <a:t> </a:t>
            </a:r>
            <a:r>
              <a:rPr lang="ja-JP" altLang="en-US" sz="2000" dirty="0" smtClean="0">
                <a:solidFill>
                  <a:prstClr val="black"/>
                </a:solidFill>
                <a:latin typeface="Meiryo UI" pitchFamily="50" charset="-128"/>
                <a:ea typeface="Meiryo UI" pitchFamily="50" charset="-128"/>
                <a:cs typeface="Meiryo UI" pitchFamily="50" charset="-128"/>
              </a:rPr>
              <a:t>２　議員</a:t>
            </a:r>
            <a:r>
              <a:rPr lang="ja-JP" altLang="en-US" sz="2000" dirty="0">
                <a:solidFill>
                  <a:prstClr val="black"/>
                </a:solidFill>
                <a:latin typeface="Meiryo UI" pitchFamily="50" charset="-128"/>
                <a:ea typeface="Meiryo UI" pitchFamily="50" charset="-128"/>
                <a:cs typeface="Meiryo UI" pitchFamily="50" charset="-128"/>
              </a:rPr>
              <a:t>定数の</a:t>
            </a:r>
            <a:r>
              <a:rPr lang="ja-JP" altLang="en-US" sz="2000" dirty="0" smtClean="0">
                <a:solidFill>
                  <a:prstClr val="black"/>
                </a:solidFill>
                <a:latin typeface="Meiryo UI" pitchFamily="50" charset="-128"/>
                <a:ea typeface="Meiryo UI" pitchFamily="50" charset="-128"/>
                <a:cs typeface="Meiryo UI" pitchFamily="50" charset="-128"/>
              </a:rPr>
              <a:t>比較　　　　　　　　　　　　　　　　　　　　　　　　　　　　　　　　　　　　　　　</a:t>
            </a:r>
            <a:endParaRPr lang="en-US" altLang="ja-JP" sz="2000" dirty="0" smtClean="0">
              <a:solidFill>
                <a:prstClr val="black"/>
              </a:solidFill>
              <a:latin typeface="Meiryo UI" pitchFamily="50" charset="-128"/>
              <a:ea typeface="Meiryo UI" pitchFamily="50" charset="-128"/>
              <a:cs typeface="Meiryo UI" pitchFamily="50" charset="-128"/>
            </a:endParaRPr>
          </a:p>
          <a:p>
            <a:pPr>
              <a:lnSpc>
                <a:spcPct val="200000"/>
              </a:lnSpc>
            </a:pPr>
            <a:r>
              <a:rPr lang="ja-JP" altLang="en-US" sz="2000" dirty="0" smtClean="0">
                <a:solidFill>
                  <a:prstClr val="black"/>
                </a:solidFill>
                <a:latin typeface="Meiryo UI" pitchFamily="50" charset="-128"/>
                <a:ea typeface="Meiryo UI" pitchFamily="50" charset="-128"/>
                <a:cs typeface="Meiryo UI" pitchFamily="50" charset="-128"/>
              </a:rPr>
              <a:t> ３</a:t>
            </a:r>
            <a:r>
              <a:rPr lang="ja-JP" altLang="en-US" sz="2000" dirty="0">
                <a:solidFill>
                  <a:prstClr val="black"/>
                </a:solidFill>
                <a:latin typeface="Meiryo UI" pitchFamily="50" charset="-128"/>
                <a:ea typeface="Meiryo UI" pitchFamily="50" charset="-128"/>
                <a:cs typeface="Meiryo UI" pitchFamily="50" charset="-128"/>
              </a:rPr>
              <a:t>　類似した規模・権限を有する自治体の議員</a:t>
            </a:r>
            <a:r>
              <a:rPr lang="ja-JP" altLang="en-US" sz="2000" dirty="0" smtClean="0">
                <a:solidFill>
                  <a:prstClr val="black"/>
                </a:solidFill>
                <a:latin typeface="Meiryo UI" pitchFamily="50" charset="-128"/>
                <a:ea typeface="Meiryo UI" pitchFamily="50" charset="-128"/>
                <a:cs typeface="Meiryo UI" pitchFamily="50" charset="-128"/>
              </a:rPr>
              <a:t>一人</a:t>
            </a:r>
            <a:r>
              <a:rPr lang="ja-JP" altLang="en-US" sz="2000" dirty="0">
                <a:solidFill>
                  <a:prstClr val="black"/>
                </a:solidFill>
                <a:latin typeface="Meiryo UI" pitchFamily="50" charset="-128"/>
                <a:ea typeface="Meiryo UI" pitchFamily="50" charset="-128"/>
                <a:cs typeface="Meiryo UI" pitchFamily="50" charset="-128"/>
              </a:rPr>
              <a:t>当</a:t>
            </a:r>
            <a:r>
              <a:rPr lang="ja-JP" altLang="en-US" sz="2000" dirty="0" smtClean="0">
                <a:solidFill>
                  <a:prstClr val="black"/>
                </a:solidFill>
                <a:latin typeface="Meiryo UI" pitchFamily="50" charset="-128"/>
                <a:ea typeface="Meiryo UI" pitchFamily="50" charset="-128"/>
                <a:cs typeface="Meiryo UI" pitchFamily="50" charset="-128"/>
              </a:rPr>
              <a:t>たり人口</a:t>
            </a:r>
            <a:r>
              <a:rPr lang="ja-JP" altLang="en-US" sz="2000" dirty="0">
                <a:solidFill>
                  <a:prstClr val="black"/>
                </a:solidFill>
                <a:latin typeface="Meiryo UI" pitchFamily="50" charset="-128"/>
                <a:ea typeface="Meiryo UI" pitchFamily="50" charset="-128"/>
                <a:cs typeface="Meiryo UI" pitchFamily="50" charset="-128"/>
              </a:rPr>
              <a:t>の</a:t>
            </a:r>
            <a:r>
              <a:rPr lang="ja-JP" altLang="en-US" sz="2000" dirty="0" smtClean="0">
                <a:solidFill>
                  <a:prstClr val="black"/>
                </a:solidFill>
                <a:latin typeface="Meiryo UI" pitchFamily="50" charset="-128"/>
                <a:ea typeface="Meiryo UI" pitchFamily="50" charset="-128"/>
                <a:cs typeface="Meiryo UI" pitchFamily="50" charset="-128"/>
              </a:rPr>
              <a:t>状況</a:t>
            </a:r>
            <a:endParaRPr lang="ja-JP" altLang="en-US" sz="2000" dirty="0">
              <a:solidFill>
                <a:prstClr val="black"/>
              </a:solidFill>
              <a:latin typeface="Meiryo UI" pitchFamily="50" charset="-128"/>
              <a:ea typeface="Meiryo UI" pitchFamily="50" charset="-128"/>
              <a:cs typeface="Meiryo UI" pitchFamily="50" charset="-128"/>
            </a:endParaRPr>
          </a:p>
        </p:txBody>
      </p:sp>
      <p:sp>
        <p:nvSpPr>
          <p:cNvPr id="9" name="正方形/長方形 8"/>
          <p:cNvSpPr/>
          <p:nvPr/>
        </p:nvSpPr>
        <p:spPr>
          <a:xfrm>
            <a:off x="1848566" y="2105013"/>
            <a:ext cx="756084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200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議員</a:t>
            </a:r>
            <a:r>
              <a:rPr lang="en-US" altLang="ja-JP" sz="2000" dirty="0" smtClean="0">
                <a:solidFill>
                  <a:prstClr val="black"/>
                </a:solidFill>
                <a:latin typeface="Meiryo UI" pitchFamily="50" charset="-128"/>
                <a:ea typeface="Meiryo UI" pitchFamily="50" charset="-128"/>
                <a:cs typeface="Meiryo UI" pitchFamily="50" charset="-128"/>
              </a:rPr>
              <a:t>-</a:t>
            </a:r>
            <a:r>
              <a:rPr lang="ja-JP" altLang="en-US" sz="2000" dirty="0" smtClean="0">
                <a:solidFill>
                  <a:prstClr val="black"/>
                </a:solidFill>
                <a:latin typeface="Meiryo UI" pitchFamily="50" charset="-128"/>
                <a:ea typeface="Meiryo UI" pitchFamily="50" charset="-128"/>
                <a:cs typeface="Meiryo UI" pitchFamily="50" charset="-128"/>
              </a:rPr>
              <a:t>１</a:t>
            </a:r>
            <a:endParaRPr lang="ja-JP" altLang="en-US" sz="2000" dirty="0">
              <a:solidFill>
                <a:prstClr val="black"/>
              </a:solidFill>
              <a:latin typeface="Meiryo UI" pitchFamily="50" charset="-128"/>
              <a:ea typeface="Meiryo UI" pitchFamily="50" charset="-128"/>
              <a:cs typeface="Meiryo UI" pitchFamily="50" charset="-128"/>
            </a:endParaRPr>
          </a:p>
        </p:txBody>
      </p:sp>
      <p:sp>
        <p:nvSpPr>
          <p:cNvPr id="10" name="正方形/長方形 9"/>
          <p:cNvSpPr/>
          <p:nvPr/>
        </p:nvSpPr>
        <p:spPr>
          <a:xfrm>
            <a:off x="2936776" y="2733865"/>
            <a:ext cx="647263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2000" dirty="0">
                <a:solidFill>
                  <a:prstClr val="black"/>
                </a:solidFill>
                <a:latin typeface="Meiryo UI" pitchFamily="50" charset="-128"/>
                <a:ea typeface="Meiryo UI" pitchFamily="50" charset="-128"/>
                <a:cs typeface="Meiryo UI" pitchFamily="50" charset="-128"/>
              </a:rPr>
              <a:t>・・・・・・・・・・・・・・</a:t>
            </a:r>
            <a:r>
              <a:rPr lang="ja-JP" altLang="en-US" sz="200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a:t>
            </a:r>
            <a:r>
              <a:rPr lang="ja-JP" altLang="en-US" sz="200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a:t>
            </a:r>
            <a:r>
              <a:rPr lang="ja-JP" altLang="en-US" sz="2000" dirty="0" smtClean="0">
                <a:solidFill>
                  <a:prstClr val="black"/>
                </a:solidFill>
                <a:latin typeface="Meiryo UI" pitchFamily="50" charset="-128"/>
                <a:ea typeface="Meiryo UI" pitchFamily="50" charset="-128"/>
                <a:cs typeface="Meiryo UI" pitchFamily="50" charset="-128"/>
              </a:rPr>
              <a:t>・・・議員</a:t>
            </a:r>
            <a:r>
              <a:rPr lang="en-US" altLang="ja-JP" sz="200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２</a:t>
            </a:r>
          </a:p>
        </p:txBody>
      </p:sp>
      <p:sp>
        <p:nvSpPr>
          <p:cNvPr id="6" name="正方形/長方形 5"/>
          <p:cNvSpPr/>
          <p:nvPr/>
        </p:nvSpPr>
        <p:spPr>
          <a:xfrm>
            <a:off x="4726461" y="3319819"/>
            <a:ext cx="467485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2000" dirty="0" smtClean="0">
                <a:solidFill>
                  <a:prstClr val="black"/>
                </a:solidFill>
                <a:latin typeface="Meiryo UI" pitchFamily="50" charset="-128"/>
                <a:ea typeface="Meiryo UI" pitchFamily="50" charset="-128"/>
                <a:cs typeface="Meiryo UI" pitchFamily="50" charset="-128"/>
              </a:rPr>
              <a:t>・・・・・議員</a:t>
            </a:r>
            <a:r>
              <a:rPr lang="en-US" altLang="ja-JP" sz="200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４</a:t>
            </a:r>
          </a:p>
        </p:txBody>
      </p:sp>
    </p:spTree>
    <p:extLst>
      <p:ext uri="{BB962C8B-B14F-4D97-AF65-F5344CB8AC3E}">
        <p14:creationId xmlns:p14="http://schemas.microsoft.com/office/powerpoint/2010/main" val="38088856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738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１　選挙区</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8" name="AutoShape 16"/>
          <p:cNvSpPr>
            <a:spLocks noChangeArrowheads="1"/>
          </p:cNvSpPr>
          <p:nvPr/>
        </p:nvSpPr>
        <p:spPr bwMode="auto">
          <a:xfrm>
            <a:off x="304799" y="548680"/>
            <a:ext cx="9296401" cy="792088"/>
          </a:xfrm>
          <a:prstGeom prst="roundRect">
            <a:avLst>
              <a:gd name="adj" fmla="val 0"/>
            </a:avLst>
          </a:prstGeom>
          <a:solidFill>
            <a:srgbClr val="F79646">
              <a:lumMod val="40000"/>
              <a:lumOff val="60000"/>
            </a:srgbClr>
          </a:solidFill>
          <a:ln w="9525">
            <a:solidFill>
              <a:sysClr val="windowText" lastClr="000000"/>
            </a:solidFill>
            <a:round/>
            <a:headEnd/>
            <a:tailEnd/>
          </a:ln>
        </p:spPr>
        <p:txBody>
          <a:bodyPr wrap="square" anchor="ctr">
            <a:noAutofit/>
          </a:bodyPr>
          <a:lstStyle>
            <a:lvl1pPr eaLnBrk="0" hangingPunct="0">
              <a:defRPr kumimoji="1" sz="1600" b="1">
                <a:solidFill>
                  <a:schemeClr val="tx1"/>
                </a:solidFill>
                <a:latin typeface="Malgun Gothic" pitchFamily="34" charset="-127"/>
                <a:ea typeface="ＭＳ Ｐゴシック" pitchFamily="50" charset="-128"/>
              </a:defRPr>
            </a:lvl1pPr>
            <a:lvl2pPr marL="742950" indent="-285750" eaLnBrk="0" hangingPunct="0">
              <a:defRPr kumimoji="1" sz="1600" b="1">
                <a:solidFill>
                  <a:schemeClr val="tx1"/>
                </a:solidFill>
                <a:latin typeface="Malgun Gothic" pitchFamily="34" charset="-127"/>
                <a:ea typeface="ＭＳ Ｐゴシック" pitchFamily="50" charset="-128"/>
              </a:defRPr>
            </a:lvl2pPr>
            <a:lvl3pPr marL="1143000" indent="-228600" eaLnBrk="0" hangingPunct="0">
              <a:defRPr kumimoji="1" sz="1600" b="1">
                <a:solidFill>
                  <a:schemeClr val="tx1"/>
                </a:solidFill>
                <a:latin typeface="Malgun Gothic" pitchFamily="34" charset="-127"/>
                <a:ea typeface="ＭＳ Ｐゴシック" pitchFamily="50" charset="-128"/>
              </a:defRPr>
            </a:lvl3pPr>
            <a:lvl4pPr marL="1600200" indent="-228600" eaLnBrk="0" hangingPunct="0">
              <a:defRPr kumimoji="1" sz="1600" b="1">
                <a:solidFill>
                  <a:schemeClr val="tx1"/>
                </a:solidFill>
                <a:latin typeface="Malgun Gothic" pitchFamily="34" charset="-127"/>
                <a:ea typeface="ＭＳ Ｐゴシック" pitchFamily="50" charset="-128"/>
              </a:defRPr>
            </a:lvl4pPr>
            <a:lvl5pPr marL="2057400" indent="-228600" eaLnBrk="0" hangingPunct="0">
              <a:defRPr kumimoji="1" sz="1600" b="1">
                <a:solidFill>
                  <a:schemeClr val="tx1"/>
                </a:solidFill>
                <a:latin typeface="Malgun Gothic" pitchFamily="34" charset="-127"/>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Malgun Gothic" pitchFamily="34" charset="-127"/>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Malgun Gothic" pitchFamily="34" charset="-127"/>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Malgun Gothic" pitchFamily="34" charset="-127"/>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Malgun Gothic" pitchFamily="34" charset="-127"/>
                <a:ea typeface="ＭＳ Ｐゴシック" pitchFamily="50" charset="-128"/>
              </a:defRPr>
            </a:lvl9pPr>
          </a:lstStyle>
          <a:p>
            <a:pPr lvl="0" eaLnBrk="1" hangingPunct="1">
              <a:spcBef>
                <a:spcPts val="600"/>
              </a:spcBef>
              <a:defRPr/>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　特別区の議会の議員の選挙については、その区域の全部を一つの区域として選挙を行うことが原則</a:t>
            </a:r>
            <a:endParaRPr lang="en-US" altLang="ja-JP" dirty="0">
              <a:solidFill>
                <a:prstClr val="black"/>
              </a:solidFill>
              <a:latin typeface="Meiryo UI" pitchFamily="50" charset="-128"/>
              <a:ea typeface="Meiryo UI" pitchFamily="50" charset="-128"/>
              <a:cs typeface="Meiryo UI" pitchFamily="50" charset="-128"/>
            </a:endParaRPr>
          </a:p>
          <a:p>
            <a:pPr lvl="0" eaLnBrk="1" hangingPunct="1">
              <a:spcBef>
                <a:spcPts val="600"/>
              </a:spcBef>
              <a:defRPr/>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　例外的に選挙区を設ける場合</a:t>
            </a:r>
            <a:r>
              <a:rPr lang="ja-JP" altLang="en-US" dirty="0" smtClean="0">
                <a:solidFill>
                  <a:prstClr val="black"/>
                </a:solidFill>
                <a:latin typeface="Meiryo UI" pitchFamily="50" charset="-128"/>
                <a:ea typeface="Meiryo UI" pitchFamily="50" charset="-128"/>
                <a:cs typeface="Meiryo UI" pitchFamily="50" charset="-128"/>
              </a:rPr>
              <a:t>、特別区設置協定書</a:t>
            </a:r>
            <a:r>
              <a:rPr lang="ja-JP" altLang="en-US" dirty="0">
                <a:solidFill>
                  <a:prstClr val="black"/>
                </a:solidFill>
                <a:latin typeface="Meiryo UI" pitchFamily="50" charset="-128"/>
                <a:ea typeface="Meiryo UI" pitchFamily="50" charset="-128"/>
                <a:cs typeface="Meiryo UI" pitchFamily="50" charset="-128"/>
              </a:rPr>
              <a:t>に記載が必要</a:t>
            </a:r>
            <a:endParaRPr lang="ja-JP" altLang="ja-JP" dirty="0">
              <a:solidFill>
                <a:prstClr val="black"/>
              </a:solidFill>
              <a:latin typeface="Meiryo UI" pitchFamily="50" charset="-128"/>
              <a:ea typeface="Meiryo UI" pitchFamily="50" charset="-128"/>
              <a:cs typeface="Meiryo UI" pitchFamily="50" charset="-128"/>
            </a:endParaRPr>
          </a:p>
        </p:txBody>
      </p:sp>
      <p:sp>
        <p:nvSpPr>
          <p:cNvPr id="12" name="正方形/長方形 11"/>
          <p:cNvSpPr/>
          <p:nvPr/>
        </p:nvSpPr>
        <p:spPr>
          <a:xfrm>
            <a:off x="314490" y="1484784"/>
            <a:ext cx="5256567" cy="369332"/>
          </a:xfrm>
          <a:prstGeom prst="rect">
            <a:avLst/>
          </a:prstGeom>
          <a:solidFill>
            <a:schemeClr val="tx1"/>
          </a:solidFill>
        </p:spPr>
        <p:txBody>
          <a:bodyPr wrap="none">
            <a:spAutoFit/>
          </a:bodyPr>
          <a:lstStyle/>
          <a:p>
            <a:pPr lvl="0"/>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特別区の選挙区として、次の２パターン</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が考えられる</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二等辺三角形 13"/>
          <p:cNvSpPr/>
          <p:nvPr/>
        </p:nvSpPr>
        <p:spPr bwMode="auto">
          <a:xfrm rot="10800000">
            <a:off x="2738845" y="4437112"/>
            <a:ext cx="4392488" cy="381000"/>
          </a:xfrm>
          <a:prstGeom prst="triangle">
            <a:avLst/>
          </a:prstGeom>
          <a:solidFill>
            <a:srgbClr val="4F81BD"/>
          </a:solidFill>
          <a:ln w="9525">
            <a:noFill/>
            <a:round/>
            <a:headEnd/>
            <a:tailEn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1" i="0" u="none" strike="noStrike" kern="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a:off x="1298684" y="4890013"/>
            <a:ext cx="7272808" cy="89883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パターン１「</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各特別区の区域を選挙区と</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る」場合について、</a:t>
            </a:r>
            <a:endPar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solidFill>
                  <a:schemeClr val="tx1"/>
                </a:solidFill>
                <a:latin typeface="Meiryo UI" panose="020B0604030504040204" pitchFamily="50" charset="-128"/>
                <a:ea typeface="Meiryo UI" panose="020B0604030504040204" pitchFamily="50" charset="-128"/>
              </a:rPr>
              <a:t>試案Ｂ（４区Ｂ案）をもと</a:t>
            </a:r>
            <a:r>
              <a:rPr lang="ja-JP" altLang="en-US" b="1" dirty="0" smtClean="0">
                <a:solidFill>
                  <a:schemeClr val="tx1"/>
                </a:solidFill>
                <a:latin typeface="Meiryo UI" panose="020B0604030504040204" pitchFamily="50" charset="-128"/>
                <a:ea typeface="Meiryo UI" panose="020B0604030504040204" pitchFamily="50" charset="-128"/>
              </a:rPr>
              <a:t>に議員定数を</a:t>
            </a:r>
            <a:r>
              <a:rPr lang="ja-JP" altLang="en-US" b="1" dirty="0">
                <a:solidFill>
                  <a:schemeClr val="tx1"/>
                </a:solidFill>
                <a:latin typeface="Meiryo UI" panose="020B0604030504040204" pitchFamily="50" charset="-128"/>
                <a:ea typeface="Meiryo UI" panose="020B0604030504040204" pitchFamily="50" charset="-128"/>
              </a:rPr>
              <a:t>試算</a:t>
            </a:r>
            <a:endPar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（パターン２「現行の行政区を選挙区とする」場合は、別途要検討）</a:t>
            </a:r>
            <a:endPar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bwMode="auto">
          <a:xfrm>
            <a:off x="319312" y="5868537"/>
            <a:ext cx="9296402" cy="736296"/>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0"/>
              </a:spcBef>
              <a:defRPr/>
            </a:pPr>
            <a:r>
              <a:rPr lang="ja-JP" altLang="en-US" sz="1000" b="0" dirty="0">
                <a:solidFill>
                  <a:prstClr val="black"/>
                </a:solidFill>
                <a:latin typeface="ＭＳ Ｐゴシック" panose="020B0600070205080204" pitchFamily="50" charset="-128"/>
                <a:ea typeface="ＭＳ Ｐゴシック" panose="020B0600070205080204" pitchFamily="50" charset="-128"/>
                <a:cs typeface="Meiryo UI" pitchFamily="50" charset="-128"/>
              </a:rPr>
              <a:t>（参考）</a:t>
            </a:r>
            <a:endParaRPr lang="en-US" altLang="ja-JP" sz="1000" b="0" dirty="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spcBef>
                <a:spcPts val="0"/>
              </a:spcBef>
              <a:defRPr/>
            </a:pPr>
            <a:r>
              <a:rPr lang="ja-JP" altLang="en-US" sz="1000" dirty="0">
                <a:solidFill>
                  <a:prstClr val="black"/>
                </a:solidFill>
                <a:latin typeface="ＭＳ Ｐゴシック" panose="020B0600070205080204" pitchFamily="50" charset="-128"/>
                <a:ea typeface="ＭＳ Ｐゴシック" panose="020B0600070205080204" pitchFamily="50" charset="-128"/>
                <a:cs typeface="Meiryo UI" pitchFamily="50" charset="-128"/>
              </a:rPr>
              <a:t>○　</a:t>
            </a:r>
            <a:r>
              <a:rPr lang="ja-JP" altLang="en-US" sz="1000" b="0">
                <a:solidFill>
                  <a:prstClr val="black"/>
                </a:solidFill>
                <a:latin typeface="ＭＳ Ｐゴシック" panose="020B0600070205080204" pitchFamily="50" charset="-128"/>
                <a:ea typeface="ＭＳ Ｐゴシック" panose="020B0600070205080204" pitchFamily="50" charset="-128"/>
                <a:cs typeface="Meiryo UI" pitchFamily="50" charset="-128"/>
              </a:rPr>
              <a:t>大都市</a:t>
            </a:r>
            <a:r>
              <a:rPr lang="ja-JP" altLang="en-US" sz="1000" b="0" smtClean="0">
                <a:solidFill>
                  <a:prstClr val="black"/>
                </a:solidFill>
                <a:latin typeface="ＭＳ Ｐゴシック" panose="020B0600070205080204" pitchFamily="50" charset="-128"/>
                <a:ea typeface="ＭＳ Ｐゴシック" panose="020B0600070205080204" pitchFamily="50" charset="-128"/>
                <a:cs typeface="Meiryo UI" pitchFamily="50" charset="-128"/>
              </a:rPr>
              <a:t>地域における特別区の設置に関する法律施行令</a:t>
            </a:r>
            <a:r>
              <a:rPr lang="ja-JP" altLang="en-US" sz="1000" b="0" dirty="0">
                <a:solidFill>
                  <a:prstClr val="black"/>
                </a:solidFill>
                <a:latin typeface="ＭＳ Ｐゴシック" panose="020B0600070205080204" pitchFamily="50" charset="-128"/>
                <a:ea typeface="ＭＳ Ｐゴシック" panose="020B0600070205080204" pitchFamily="50" charset="-128"/>
                <a:cs typeface="Meiryo UI" pitchFamily="50" charset="-128"/>
              </a:rPr>
              <a:t>　第</a:t>
            </a:r>
            <a:r>
              <a:rPr lang="en-US" altLang="ja-JP" sz="1000" b="0" dirty="0">
                <a:solidFill>
                  <a:prstClr val="black"/>
                </a:solidFill>
                <a:latin typeface="ＭＳ Ｐゴシック" panose="020B0600070205080204" pitchFamily="50" charset="-128"/>
                <a:ea typeface="ＭＳ Ｐゴシック" panose="020B0600070205080204" pitchFamily="50" charset="-128"/>
                <a:cs typeface="Meiryo UI" pitchFamily="50" charset="-128"/>
              </a:rPr>
              <a:t>17</a:t>
            </a:r>
            <a:r>
              <a:rPr lang="ja-JP" altLang="en-US" sz="1000" b="0" dirty="0">
                <a:solidFill>
                  <a:prstClr val="black"/>
                </a:solidFill>
                <a:latin typeface="ＭＳ Ｐゴシック" panose="020B0600070205080204" pitchFamily="50" charset="-128"/>
                <a:ea typeface="ＭＳ Ｐゴシック" panose="020B0600070205080204" pitchFamily="50" charset="-128"/>
                <a:cs typeface="Meiryo UI" pitchFamily="50" charset="-128"/>
              </a:rPr>
              <a:t>条</a:t>
            </a:r>
            <a:r>
              <a:rPr lang="ja-JP" altLang="en-US" sz="1000" b="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rPr>
              <a:t>第１項</a:t>
            </a:r>
            <a:endParaRPr lang="en-US" altLang="ja-JP" sz="1000" dirty="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spcBef>
                <a:spcPts val="0"/>
              </a:spcBef>
              <a:defRPr/>
            </a:pPr>
            <a:r>
              <a:rPr lang="ja-JP" altLang="en-US" sz="1000" b="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rPr>
              <a:t>　　 </a:t>
            </a:r>
            <a:r>
              <a:rPr lang="ja-JP" altLang="ja-JP" sz="1000" b="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rPr>
              <a:t>特別区設置協議会は、特別区設置協定書に、</a:t>
            </a:r>
            <a:r>
              <a:rPr lang="ja-JP" altLang="en-US" sz="1000" b="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rPr>
              <a:t>法第５条第１項第８号</a:t>
            </a:r>
            <a:r>
              <a:rPr lang="ja-JP" altLang="ja-JP" sz="1000" b="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rPr>
              <a:t>に掲げる事項として、特別区の議会の議員の選挙区及び各選挙区において選挙すべき議員の</a:t>
            </a:r>
            <a:endParaRPr lang="en-US" altLang="ja-JP" sz="1000" b="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spcBef>
                <a:spcPts val="0"/>
              </a:spcBef>
              <a:defRPr/>
            </a:pPr>
            <a:r>
              <a:rPr lang="ja-JP" altLang="en-US" sz="1000" dirty="0">
                <a:solidFill>
                  <a:prstClr val="black"/>
                </a:solidFill>
                <a:latin typeface="ＭＳ Ｐゴシック" panose="020B0600070205080204" pitchFamily="50" charset="-128"/>
                <a:ea typeface="ＭＳ Ｐゴシック" panose="020B0600070205080204" pitchFamily="50" charset="-128"/>
                <a:cs typeface="Meiryo UI" pitchFamily="50" charset="-128"/>
              </a:rPr>
              <a:t>　</a:t>
            </a:r>
            <a:r>
              <a:rPr lang="ja-JP" altLang="en-US" sz="100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rPr>
              <a:t>　 </a:t>
            </a:r>
            <a:r>
              <a:rPr lang="ja-JP" altLang="ja-JP" sz="1000" b="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rPr>
              <a:t>定数を定めることができる。 </a:t>
            </a:r>
            <a:endParaRPr lang="en-US" altLang="ja-JP" sz="1000" b="0" dirty="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1" name="正方形/長方形 27"/>
          <p:cNvSpPr>
            <a:spLocks noChangeArrowheads="1"/>
          </p:cNvSpPr>
          <p:nvPr/>
        </p:nvSpPr>
        <p:spPr bwMode="auto">
          <a:xfrm>
            <a:off x="8889677" y="6623447"/>
            <a:ext cx="1031875" cy="261937"/>
          </a:xfrm>
          <a:prstGeom prst="rect">
            <a:avLst/>
          </a:prstGeom>
          <a:noFill/>
          <a:ln w="9525">
            <a:noFill/>
            <a:miter lim="800000"/>
            <a:headEnd/>
            <a:tailEnd/>
          </a:ln>
        </p:spPr>
        <p:txBody>
          <a:bodyPr>
            <a:spAutoFit/>
          </a:bodyPr>
          <a:lstStyle/>
          <a:p>
            <a:pPr algn="r"/>
            <a:r>
              <a:rPr lang="ja-JP" altLang="en-US" sz="1100" b="1" dirty="0">
                <a:solidFill>
                  <a:srgbClr val="000000"/>
                </a:solidFill>
                <a:latin typeface="ＭＳ Ｐゴシック" charset="-128"/>
                <a:ea typeface="Meiryo UI" pitchFamily="50" charset="-128"/>
                <a:cs typeface="Meiryo UI" pitchFamily="50" charset="-128"/>
              </a:rPr>
              <a:t> 議員</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１</a:t>
            </a:r>
            <a:endParaRPr lang="ja-JP" altLang="en-US" sz="1200" b="1" dirty="0">
              <a:solidFill>
                <a:srgbClr val="000000"/>
              </a:solidFill>
              <a:latin typeface="ＭＳ Ｐゴシック" charset="-128"/>
              <a:ea typeface="Meiryo UI" pitchFamily="50" charset="-128"/>
              <a:cs typeface="Meiryo UI" pitchFamily="50" charset="-128"/>
            </a:endParaRPr>
          </a:p>
        </p:txBody>
      </p:sp>
      <p:sp>
        <p:nvSpPr>
          <p:cNvPr id="7" name="角丸四角形 6"/>
          <p:cNvSpPr/>
          <p:nvPr/>
        </p:nvSpPr>
        <p:spPr>
          <a:xfrm>
            <a:off x="535278" y="1988840"/>
            <a:ext cx="4057682" cy="967730"/>
          </a:xfrm>
          <a:prstGeom prst="roundRect">
            <a:avLst>
              <a:gd name="adj" fmla="val 732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パターン</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◆各特別区の区域を選挙区とする</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5045861" y="1988840"/>
            <a:ext cx="4227619" cy="2335882"/>
          </a:xfrm>
          <a:prstGeom prst="roundRect">
            <a:avLst>
              <a:gd name="adj" fmla="val 630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パターン２</a:t>
            </a:r>
            <a:r>
              <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◆現行の行政区（</a:t>
            </a:r>
            <a:r>
              <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区）を選挙区とする</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ただし、１つの市町村に複数の選挙区を設定することは、</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全国的に少数</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6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0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（例）</a:t>
            </a:r>
            <a:endParaRPr lang="en-US" altLang="ja-JP" sz="10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・群馬県</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高崎市・福岡県飯塚市など</a:t>
            </a: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市町村合併における特例的な措置として、合併後</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初の選挙のみ</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旧市</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町村を選挙区と</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設定</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・北海道</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伊達市</a:t>
            </a: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飛び地などの地理的な事情により、恒久的に</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複数選挙</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区を</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設定</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大かっこ 1"/>
          <p:cNvSpPr/>
          <p:nvPr/>
        </p:nvSpPr>
        <p:spPr>
          <a:xfrm>
            <a:off x="5260082" y="3212976"/>
            <a:ext cx="3725366" cy="1008112"/>
          </a:xfrm>
          <a:prstGeom prst="bracketPair">
            <a:avLst>
              <a:gd name="adj" fmla="val 449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0300240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738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a:solidFill>
                  <a:prstClr val="black"/>
                </a:solidFill>
                <a:latin typeface="Meiryo UI" pitchFamily="50" charset="-128"/>
                <a:ea typeface="Meiryo UI" pitchFamily="50" charset="-128"/>
                <a:cs typeface="Meiryo UI" pitchFamily="50" charset="-128"/>
              </a:rPr>
              <a:t>２</a:t>
            </a:r>
            <a:r>
              <a:rPr lang="ja-JP" altLang="en-US" sz="2000" b="1" dirty="0" smtClean="0">
                <a:solidFill>
                  <a:prstClr val="black"/>
                </a:solidFill>
                <a:latin typeface="Meiryo UI" pitchFamily="50" charset="-128"/>
                <a:ea typeface="Meiryo UI" pitchFamily="50" charset="-128"/>
                <a:cs typeface="Meiryo UI" pitchFamily="50" charset="-128"/>
              </a:rPr>
              <a:t>　議員</a:t>
            </a:r>
            <a:r>
              <a:rPr lang="ja-JP" altLang="en-US" sz="2000" b="1" dirty="0">
                <a:solidFill>
                  <a:prstClr val="black"/>
                </a:solidFill>
                <a:latin typeface="Meiryo UI" pitchFamily="50" charset="-128"/>
                <a:ea typeface="Meiryo UI" pitchFamily="50" charset="-128"/>
                <a:cs typeface="Meiryo UI" pitchFamily="50" charset="-128"/>
              </a:rPr>
              <a:t>定数の</a:t>
            </a:r>
            <a:r>
              <a:rPr lang="ja-JP" altLang="en-US" sz="2000" b="1" dirty="0" smtClean="0">
                <a:solidFill>
                  <a:prstClr val="black"/>
                </a:solidFill>
                <a:latin typeface="Meiryo UI" pitchFamily="50" charset="-128"/>
                <a:ea typeface="Meiryo UI" pitchFamily="50" charset="-128"/>
                <a:cs typeface="Meiryo UI" pitchFamily="50" charset="-128"/>
              </a:rPr>
              <a:t>比較</a:t>
            </a:r>
            <a:r>
              <a:rPr lang="ja-JP" altLang="en-US" sz="2000" b="1" dirty="0">
                <a:solidFill>
                  <a:prstClr val="black"/>
                </a:solidFill>
                <a:latin typeface="Meiryo UI" pitchFamily="50" charset="-128"/>
                <a:ea typeface="Meiryo UI" pitchFamily="50" charset="-128"/>
                <a:cs typeface="Meiryo UI" pitchFamily="50" charset="-128"/>
              </a:rPr>
              <a:t>　</a:t>
            </a:r>
            <a:r>
              <a:rPr lang="ja-JP" altLang="en-US" sz="2000" b="1" dirty="0" smtClean="0">
                <a:solidFill>
                  <a:prstClr val="black"/>
                </a:solidFill>
                <a:latin typeface="Meiryo UI" pitchFamily="50" charset="-128"/>
                <a:ea typeface="Meiryo UI" pitchFamily="50" charset="-128"/>
                <a:cs typeface="Meiryo UI" pitchFamily="50" charset="-128"/>
              </a:rPr>
              <a:t>～</a:t>
            </a:r>
            <a:r>
              <a:rPr lang="ja-JP" altLang="en-US" sz="2000" b="1" dirty="0">
                <a:solidFill>
                  <a:prstClr val="black"/>
                </a:solidFill>
                <a:latin typeface="Meiryo UI" pitchFamily="50" charset="-128"/>
                <a:ea typeface="Meiryo UI" pitchFamily="50" charset="-128"/>
                <a:cs typeface="Meiryo UI" pitchFamily="50" charset="-128"/>
              </a:rPr>
              <a:t>中核</a:t>
            </a:r>
            <a:r>
              <a:rPr lang="ja-JP" altLang="en-US" sz="2000" b="1" dirty="0" smtClean="0">
                <a:solidFill>
                  <a:prstClr val="black"/>
                </a:solidFill>
                <a:latin typeface="Meiryo UI" pitchFamily="50" charset="-128"/>
                <a:ea typeface="Meiryo UI" pitchFamily="50" charset="-128"/>
                <a:cs typeface="Meiryo UI" pitchFamily="50" charset="-128"/>
              </a:rPr>
              <a:t>市・東京特別区の議員定数を参考に試算した場合～</a:t>
            </a:r>
            <a:endParaRPr lang="en-US" altLang="ja-JP" sz="2000" b="1" dirty="0">
              <a:solidFill>
                <a:prstClr val="black"/>
              </a:solidFill>
              <a:latin typeface="Meiryo UI" pitchFamily="50" charset="-128"/>
              <a:ea typeface="Meiryo UI" pitchFamily="50" charset="-128"/>
              <a:cs typeface="Meiryo UI" pitchFamily="50" charset="-128"/>
            </a:endParaRPr>
          </a:p>
        </p:txBody>
      </p:sp>
      <p:graphicFrame>
        <p:nvGraphicFramePr>
          <p:cNvPr id="11" name="表 10"/>
          <p:cNvGraphicFramePr>
            <a:graphicFrameLocks noGrp="1"/>
          </p:cNvGraphicFramePr>
          <p:nvPr>
            <p:extLst/>
          </p:nvPr>
        </p:nvGraphicFramePr>
        <p:xfrm>
          <a:off x="272480" y="777282"/>
          <a:ext cx="9289035" cy="4637461"/>
        </p:xfrm>
        <a:graphic>
          <a:graphicData uri="http://schemas.openxmlformats.org/drawingml/2006/table">
            <a:tbl>
              <a:tblPr firstRow="1" bandRow="1">
                <a:tableStyleId>{5940675A-B579-460E-94D1-54222C63F5DA}</a:tableStyleId>
              </a:tblPr>
              <a:tblGrid>
                <a:gridCol w="1327005"/>
                <a:gridCol w="1327005"/>
                <a:gridCol w="1327005"/>
                <a:gridCol w="1327005"/>
                <a:gridCol w="1327005"/>
                <a:gridCol w="1327005"/>
                <a:gridCol w="1327005"/>
              </a:tblGrid>
              <a:tr h="720078">
                <a:tc rowSpan="2">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gridSpan="2">
                  <a:txBody>
                    <a:bodyPr/>
                    <a:lstStyle/>
                    <a:p>
                      <a:pPr algn="l" fontAlgn="ctr"/>
                      <a:r>
                        <a:rPr lang="ja-JP" altLang="en-US" sz="1400" b="0" i="0" u="none" strike="noStrike" dirty="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（１）近隣中核</a:t>
                      </a:r>
                      <a:r>
                        <a:rPr lang="ja-JP" altLang="en-US" sz="1400" b="0" i="0" u="none" strike="noStrike" dirty="0" smtClean="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市６市</a:t>
                      </a:r>
                      <a:r>
                        <a:rPr lang="ja-JP" altLang="en-US" sz="1400" b="0" i="0" u="none" strike="noStrike" dirty="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平均の</a:t>
                      </a:r>
                      <a:br>
                        <a:rPr lang="ja-JP" altLang="en-US" sz="1400" b="0" i="0" u="none" strike="noStrike" dirty="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br>
                      <a:r>
                        <a:rPr lang="ja-JP" altLang="en-US" sz="1400" b="0" i="0" u="none" strike="noStrike" dirty="0" smtClean="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　　　議員一人当たり人口</a:t>
                      </a:r>
                      <a:endParaRPr lang="en-US" altLang="ja-JP" sz="1400" b="0" i="0" u="none" strike="noStrike" dirty="0" smtClean="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endParaRPr>
                    </a:p>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＜６市平均：</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11,635</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kumimoji="1" lang="ja-JP" altLang="en-US"/>
                    </a:p>
                  </a:txBody>
                  <a:tcPr/>
                </a:tc>
                <a:tc gridSpan="2">
                  <a:txBody>
                    <a:bodyPr/>
                    <a:lstStyle/>
                    <a:p>
                      <a:pPr algn="l" fontAlgn="ctr"/>
                      <a:r>
                        <a:rPr lang="ja-JP" altLang="en-US" sz="1400" b="0" i="0" u="none" strike="noStrike" dirty="0" smtClean="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（２）全国中核市で議員一人</a:t>
                      </a:r>
                      <a:endParaRPr lang="en-US" altLang="ja-JP" sz="1400" b="0" i="0" u="none" strike="noStrike" dirty="0" smtClean="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endParaRPr>
                    </a:p>
                    <a:p>
                      <a:pPr algn="l" fontAlgn="ctr"/>
                      <a:r>
                        <a:rPr lang="ja-JP" altLang="en-US" sz="1400" b="0" i="0" u="none" strike="noStrike" dirty="0" smtClean="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　　　当たり人口が最大</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3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（八王子市並み）</a:t>
                      </a:r>
                      <a:endParaRPr lang="en-US" altLang="ja-JP" sz="13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＜八王子市：</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14,438</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kumimoji="1" lang="ja-JP" altLang="en-US" dirty="0"/>
                    </a:p>
                  </a:txBody>
                  <a:tcPr/>
                </a:tc>
                <a:tc gridSpan="2">
                  <a:txBody>
                    <a:bodyPr/>
                    <a:lstStyle/>
                    <a:p>
                      <a:pPr algn="l" fontAlgn="ctr"/>
                      <a:r>
                        <a:rPr lang="ja-JP" altLang="en-US" sz="1400" b="0" i="0" u="none" strike="noStrike" dirty="0" smtClean="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a:t>
                      </a:r>
                      <a:r>
                        <a:rPr lang="ja-JP" altLang="en-US" sz="1400" b="0" i="0" u="none" strike="noStrike" dirty="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３）</a:t>
                      </a:r>
                      <a:r>
                        <a:rPr lang="ja-JP" altLang="en-US" sz="1400" b="0" i="0" u="none" strike="noStrike" dirty="0" smtClean="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東京特別</a:t>
                      </a:r>
                      <a:r>
                        <a:rPr lang="ja-JP" altLang="en-US" sz="1400" b="0" i="0" u="none" strike="noStrike" dirty="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区</a:t>
                      </a:r>
                      <a:r>
                        <a:rPr lang="ja-JP" altLang="en-US" sz="1400" b="0" i="0" u="none" strike="noStrike" dirty="0" smtClean="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で議員一人</a:t>
                      </a:r>
                      <a:r>
                        <a:rPr lang="ja-JP" altLang="en-US" sz="1400" b="0" i="0" u="none" strike="noStrike" dirty="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
                      </a:r>
                      <a:br>
                        <a:rPr lang="ja-JP" altLang="en-US" sz="1400" b="0" i="0" u="none" strike="noStrike" dirty="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br>
                      <a:r>
                        <a:rPr lang="ja-JP" altLang="en-US" sz="1400" b="0" i="0" u="none" strike="noStrike" dirty="0" smtClean="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　　　当たり人口が最大</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3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（世田谷区並み）</a:t>
                      </a:r>
                      <a:endParaRPr lang="en-US" altLang="ja-JP" sz="13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＜世田谷区：</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18,067</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kumimoji="1" lang="ja-JP" altLang="en-US"/>
                    </a:p>
                  </a:txBody>
                  <a:tcPr/>
                </a:tc>
              </a:tr>
              <a:tr h="491480">
                <a:tc vMerge="1">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zh-TW" altLang="en-US" sz="14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t>議員</a:t>
                      </a:r>
                      <a:r>
                        <a:rPr lang="zh-TW" altLang="en-US" sz="1400" b="0" i="0" u="none" strike="noStrike" dirty="0" smtClean="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t>定数</a:t>
                      </a:r>
                      <a:endParaRPr lang="zh-TW" altLang="en-US" sz="14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ja-JP" altLang="en-US" sz="13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t>議員一人</a:t>
                      </a:r>
                      <a:br>
                        <a:rPr lang="ja-JP" altLang="en-US" sz="13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br>
                      <a:r>
                        <a:rPr lang="ja-JP" altLang="en-US" sz="1300" b="0" i="0" u="none" strike="noStrike" dirty="0" smtClean="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t>当たり人口</a:t>
                      </a:r>
                      <a:endParaRPr lang="ja-JP" altLang="en-US" sz="13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zh-TW" altLang="en-US" sz="14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t>議員</a:t>
                      </a:r>
                      <a:r>
                        <a:rPr lang="zh-TW" altLang="en-US" sz="1400" b="0" i="0" u="none" strike="noStrike" dirty="0" smtClean="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t>定数</a:t>
                      </a:r>
                      <a:endParaRPr lang="zh-TW" altLang="en-US" sz="14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ja-JP" altLang="en-US" sz="13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t>議員一人</a:t>
                      </a:r>
                      <a:br>
                        <a:rPr lang="ja-JP" altLang="en-US" sz="13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br>
                      <a:r>
                        <a:rPr lang="ja-JP" altLang="en-US" sz="1300" b="0" i="0" u="none" strike="noStrike" dirty="0" smtClean="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t>当たり人口</a:t>
                      </a:r>
                      <a:endParaRPr lang="ja-JP" altLang="en-US" sz="13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zh-TW" altLang="en-US" sz="14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t>議員</a:t>
                      </a:r>
                      <a:r>
                        <a:rPr lang="zh-TW" altLang="en-US" sz="1400" b="0" i="0" u="none" strike="noStrike" dirty="0" smtClean="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t>定数</a:t>
                      </a:r>
                      <a:endParaRPr lang="zh-TW" altLang="en-US" sz="14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ja-JP" altLang="en-US" sz="13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t>議員一人</a:t>
                      </a:r>
                      <a:br>
                        <a:rPr lang="ja-JP" altLang="en-US" sz="13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br>
                      <a:r>
                        <a:rPr lang="ja-JP" altLang="en-US" sz="1300" b="0" i="0" u="none" strike="noStrike" dirty="0" smtClean="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t>当たり人口</a:t>
                      </a:r>
                      <a:endParaRPr lang="ja-JP" altLang="en-US" sz="13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417997">
                <a:tc>
                  <a:txBody>
                    <a:bodyPr/>
                    <a:lstStyle/>
                    <a:p>
                      <a:pPr algn="ctr" fontAlgn="ctr"/>
                      <a:r>
                        <a:rPr lang="ja-JP" altLang="en-US" sz="15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第一区</a:t>
                      </a:r>
                      <a:endParaRPr lang="ja-JP" altLang="en-US" sz="15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51</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11,685</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41</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14,534</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33</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18,058</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7997">
                <a:tc>
                  <a:txBody>
                    <a:bodyPr/>
                    <a:lstStyle/>
                    <a:p>
                      <a:pPr algn="ctr" fontAlgn="ctr"/>
                      <a:r>
                        <a:rPr lang="ja-JP" altLang="en-US" sz="15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第二区</a:t>
                      </a:r>
                      <a:endParaRPr lang="ja-JP" altLang="en-US" sz="15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64</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11,708</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52</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14,410</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41</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18,276</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7997">
                <a:tc>
                  <a:txBody>
                    <a:bodyPr/>
                    <a:lstStyle/>
                    <a:p>
                      <a:pPr algn="ctr" fontAlgn="ctr"/>
                      <a:r>
                        <a:rPr lang="ja-JP" altLang="en-US" sz="15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第三区</a:t>
                      </a:r>
                      <a:endParaRPr lang="ja-JP" altLang="en-US" sz="15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61</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11,631</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49</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14,480</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39</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18,193</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7997">
                <a:tc>
                  <a:txBody>
                    <a:bodyPr/>
                    <a:lstStyle/>
                    <a:p>
                      <a:pPr algn="ctr" fontAlgn="ctr"/>
                      <a:r>
                        <a:rPr lang="ja-JP" altLang="en-US" sz="15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第四区</a:t>
                      </a:r>
                      <a:endParaRPr lang="ja-JP" altLang="en-US" sz="15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55</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11,572</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44</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14,465</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35</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18,184</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7997">
                <a:tc>
                  <a:txBody>
                    <a:bodyPr/>
                    <a:lstStyle/>
                    <a:p>
                      <a:pPr algn="ctr" fontAlgn="ctr"/>
                      <a:r>
                        <a:rPr lang="ja-JP" altLang="en-US" sz="15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計</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231</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11,650</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186</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14,469</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148</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18,184</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17997">
                <a:tc rowSpan="3">
                  <a:txBody>
                    <a:bodyPr/>
                    <a:lstStyle/>
                    <a:p>
                      <a:pPr algn="ctr" fontAlgn="ctr"/>
                      <a:r>
                        <a:rPr lang="zh-TW" altLang="en-US" sz="15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議員報酬</a:t>
                      </a:r>
                      <a:r>
                        <a:rPr lang="zh-TW" altLang="en-US" sz="15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等 </a:t>
                      </a:r>
                      <a:endParaRPr lang="en-US" altLang="zh-TW" sz="15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3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zh-TW" sz="13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3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zh-TW" sz="13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ja-JP" altLang="en-US" sz="1300" b="0" i="0" u="none" strike="noStrike" dirty="0">
                          <a:solidFill>
                            <a:srgbClr val="000000"/>
                          </a:solidFill>
                          <a:effectLst/>
                          <a:latin typeface="ＭＳ ゴシック"/>
                        </a:rPr>
                        <a:t>議員報酬</a:t>
                      </a: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2,626</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3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0" i="0" u="none" strike="noStrike" dirty="0">
                          <a:solidFill>
                            <a:srgbClr val="000000"/>
                          </a:solidFill>
                          <a:effectLst/>
                          <a:latin typeface="ＭＳ ゴシック"/>
                        </a:rPr>
                        <a:t>議員報酬</a:t>
                      </a: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2,117</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0" i="0" u="none" strike="noStrike" dirty="0">
                          <a:solidFill>
                            <a:srgbClr val="000000"/>
                          </a:solidFill>
                          <a:effectLst/>
                          <a:latin typeface="ＭＳ ゴシック"/>
                        </a:rPr>
                        <a:t>議員報酬</a:t>
                      </a: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1,686</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7997">
                <a:tc vMerge="1">
                  <a:txBody>
                    <a:bodyPr/>
                    <a:lstStyle/>
                    <a:p>
                      <a:endParaRPr kumimoji="1" lang="ja-JP" altLang="en-US"/>
                    </a:p>
                  </a:txBody>
                  <a:tcPr/>
                </a:tc>
                <a:tc>
                  <a:txBody>
                    <a:bodyPr/>
                    <a:lstStyle/>
                    <a:p>
                      <a:pPr algn="ctr" fontAlgn="ctr"/>
                      <a:r>
                        <a:rPr lang="ja-JP" altLang="en-US" sz="1300" b="0" i="0" u="none" strike="noStrike" dirty="0">
                          <a:solidFill>
                            <a:srgbClr val="000000"/>
                          </a:solidFill>
                          <a:effectLst/>
                          <a:latin typeface="ＭＳ ゴシック"/>
                        </a:rPr>
                        <a:t>政務活動費</a:t>
                      </a: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291</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0" i="0" u="none" strike="noStrike" dirty="0">
                          <a:solidFill>
                            <a:srgbClr val="000000"/>
                          </a:solidFill>
                          <a:effectLst/>
                          <a:latin typeface="ＭＳ ゴシック"/>
                        </a:rPr>
                        <a:t>政務活動費</a:t>
                      </a: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234</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0" i="0" u="none" strike="noStrike" dirty="0">
                          <a:solidFill>
                            <a:srgbClr val="000000"/>
                          </a:solidFill>
                          <a:effectLst/>
                          <a:latin typeface="ＭＳ ゴシック"/>
                        </a:rPr>
                        <a:t>政務活動費</a:t>
                      </a: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186</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7997">
                <a:tc vMerge="1">
                  <a:txBody>
                    <a:bodyPr/>
                    <a:lstStyle/>
                    <a:p>
                      <a:endParaRPr kumimoji="1" lang="ja-JP" altLang="en-US"/>
                    </a:p>
                  </a:txBody>
                  <a:tcPr/>
                </a:tc>
                <a:tc>
                  <a:txBody>
                    <a:bodyPr/>
                    <a:lstStyle/>
                    <a:p>
                      <a:pPr algn="ctr" fontAlgn="ctr"/>
                      <a:r>
                        <a:rPr lang="ja-JP" altLang="en-US"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計</a:t>
                      </a: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ja-JP" sz="12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2,917</a:t>
                      </a:r>
                      <a:r>
                        <a:rPr lang="ja-JP" altLang="en-US" sz="12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2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計</a:t>
                      </a: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ja-JP" sz="12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2,351</a:t>
                      </a:r>
                      <a:r>
                        <a:rPr lang="ja-JP" altLang="en-US" sz="12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2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計</a:t>
                      </a: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ja-JP" sz="12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1,872</a:t>
                      </a:r>
                      <a:r>
                        <a:rPr lang="ja-JP" altLang="en-US" sz="12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2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2" name="大かっこ 1"/>
          <p:cNvSpPr/>
          <p:nvPr/>
        </p:nvSpPr>
        <p:spPr>
          <a:xfrm>
            <a:off x="133797" y="539084"/>
            <a:ext cx="5688632" cy="239124"/>
          </a:xfrm>
          <a:prstGeom prst="bracketPair">
            <a:avLst>
              <a:gd name="adj" fmla="val 28797"/>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lvl="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議員報酬・</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政務活動費については、条例に定める本則（特例による減額前）の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27"/>
          <p:cNvSpPr>
            <a:spLocks noChangeArrowheads="1"/>
          </p:cNvSpPr>
          <p:nvPr/>
        </p:nvSpPr>
        <p:spPr bwMode="auto">
          <a:xfrm>
            <a:off x="8872774" y="-22900"/>
            <a:ext cx="1031875" cy="261937"/>
          </a:xfrm>
          <a:prstGeom prst="rect">
            <a:avLst/>
          </a:prstGeom>
          <a:noFill/>
          <a:ln w="9525">
            <a:noFill/>
            <a:miter lim="800000"/>
            <a:headEnd/>
            <a:tailEnd/>
          </a:ln>
        </p:spPr>
        <p:txBody>
          <a:bodyPr>
            <a:spAutoFit/>
          </a:bodyPr>
          <a:lstStyle/>
          <a:p>
            <a:pPr algn="r"/>
            <a:r>
              <a:rPr lang="ja-JP" altLang="en-US" sz="1100" b="1" dirty="0">
                <a:solidFill>
                  <a:srgbClr val="000000"/>
                </a:solidFill>
                <a:latin typeface="ＭＳ Ｐゴシック" charset="-128"/>
                <a:ea typeface="Meiryo UI" pitchFamily="50" charset="-128"/>
                <a:cs typeface="Meiryo UI" pitchFamily="50" charset="-128"/>
              </a:rPr>
              <a:t> 議員</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２</a:t>
            </a:r>
            <a:endParaRPr lang="ja-JP" altLang="en-US" sz="1200" b="1" dirty="0">
              <a:solidFill>
                <a:srgbClr val="000000"/>
              </a:solidFill>
              <a:latin typeface="ＭＳ Ｐゴシック" charset="-128"/>
              <a:ea typeface="Meiryo UI" pitchFamily="50" charset="-128"/>
              <a:cs typeface="Meiryo UI" pitchFamily="50" charset="-128"/>
            </a:endParaRPr>
          </a:p>
        </p:txBody>
      </p:sp>
      <p:sp>
        <p:nvSpPr>
          <p:cNvPr id="8" name="正方形/長方形 7"/>
          <p:cNvSpPr>
            <a:spLocks noChangeArrowheads="1"/>
          </p:cNvSpPr>
          <p:nvPr/>
        </p:nvSpPr>
        <p:spPr bwMode="auto">
          <a:xfrm>
            <a:off x="242738" y="5507940"/>
            <a:ext cx="9289032" cy="369332"/>
          </a:xfrm>
          <a:prstGeom prst="rect">
            <a:avLst/>
          </a:prstGeom>
          <a:noFill/>
          <a:ln w="9525">
            <a:noFill/>
            <a:miter lim="800000"/>
            <a:headEnd/>
            <a:tailEnd/>
          </a:ln>
        </p:spPr>
        <p:txBody>
          <a:bodyPr wrap="square" lIns="36000" tIns="0" rIns="0" bIns="0">
            <a:spAutoFit/>
          </a:bodyPr>
          <a:lstStyle/>
          <a:p>
            <a:pPr marL="179388" indent="-179388"/>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）近隣</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中核</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６</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平均の議員報酬</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を適用した場合</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・議員報酬</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年額単価：</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議長 </a:t>
            </a:r>
            <a:r>
              <a:rPr lang="en-US" altLang="ja-JP"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13,240</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、副議長 </a:t>
            </a:r>
            <a:r>
              <a:rPr lang="en-US" altLang="ja-JP"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12,284</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、議員 </a:t>
            </a:r>
            <a:r>
              <a:rPr lang="en-US" altLang="ja-JP"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11,317</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・政務活動費：</a:t>
            </a:r>
            <a:r>
              <a:rPr lang="en-US" altLang="ja-JP"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1,260</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千円</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a:spLocks noChangeArrowheads="1"/>
          </p:cNvSpPr>
          <p:nvPr/>
        </p:nvSpPr>
        <p:spPr bwMode="auto">
          <a:xfrm>
            <a:off x="302927" y="5949280"/>
            <a:ext cx="9300145" cy="738664"/>
          </a:xfrm>
          <a:prstGeom prst="rect">
            <a:avLst/>
          </a:prstGeom>
          <a:noFill/>
          <a:ln w="9525">
            <a:noFill/>
            <a:miter lim="800000"/>
            <a:headEnd/>
            <a:tailEnd/>
          </a:ln>
        </p:spPr>
        <p:txBody>
          <a:bodyPr wrap="square" lIns="36000" tIns="0" rIns="0" bIns="0">
            <a:spAutoFit/>
          </a:bodyPr>
          <a:lstStyle/>
          <a:p>
            <a:pPr marL="179388" indent="-179388"/>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参考</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現</a:t>
            </a:r>
            <a:r>
              <a:rPr lang="ja-JP" altLang="en-US" sz="1200" b="0" dirty="0">
                <a:latin typeface="Meiryo UI" panose="020B0604030504040204" pitchFamily="50" charset="-128"/>
                <a:ea typeface="Meiryo UI" panose="020B0604030504040204" pitchFamily="50" charset="-128"/>
                <a:cs typeface="Meiryo UI" panose="020B0604030504040204" pitchFamily="50" charset="-128"/>
              </a:rPr>
              <a:t>大阪市会の議員報酬</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等（減額前）</a:t>
            </a:r>
            <a:endParaRPr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179388" indent="-179388"/>
            <a:r>
              <a:rPr lang="ja-JP" altLang="en-US" sz="1200" b="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a:latin typeface="Meiryo UI" panose="020B0604030504040204" pitchFamily="50" charset="-128"/>
                <a:ea typeface="Meiryo UI" panose="020B0604030504040204" pitchFamily="50" charset="-128"/>
                <a:cs typeface="Meiryo UI" panose="020B0604030504040204" pitchFamily="50" charset="-128"/>
              </a:rPr>
              <a:t>議員報酬</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年額単価：</a:t>
            </a:r>
            <a:r>
              <a:rPr lang="ja-JP" altLang="en-US" sz="1200" b="0" dirty="0">
                <a:latin typeface="Meiryo UI" panose="020B0604030504040204" pitchFamily="50" charset="-128"/>
                <a:ea typeface="Meiryo UI" panose="020B0604030504040204" pitchFamily="50" charset="-128"/>
                <a:cs typeface="Meiryo UI" panose="020B0604030504040204" pitchFamily="50" charset="-128"/>
              </a:rPr>
              <a:t>議長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18,079</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b="0" dirty="0">
                <a:latin typeface="Meiryo UI" panose="020B0604030504040204" pitchFamily="50" charset="-128"/>
                <a:ea typeface="Meiryo UI" panose="020B0604030504040204" pitchFamily="50" charset="-128"/>
                <a:cs typeface="Meiryo UI" panose="020B0604030504040204" pitchFamily="50" charset="-128"/>
              </a:rPr>
              <a:t>、副議長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16,070</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b="0" dirty="0">
                <a:latin typeface="Meiryo UI" panose="020B0604030504040204" pitchFamily="50" charset="-128"/>
                <a:ea typeface="Meiryo UI" panose="020B0604030504040204" pitchFamily="50" charset="-128"/>
                <a:cs typeface="Meiryo UI" panose="020B0604030504040204" pitchFamily="50" charset="-128"/>
              </a:rPr>
              <a:t>、議員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14,731</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b="0" dirty="0">
                <a:latin typeface="Meiryo UI" panose="020B0604030504040204" pitchFamily="50" charset="-128"/>
                <a:ea typeface="Meiryo UI" panose="020B0604030504040204" pitchFamily="50" charset="-128"/>
                <a:cs typeface="Meiryo UI" panose="020B0604030504040204" pitchFamily="50" charset="-128"/>
              </a:rPr>
              <a:t>　　・政務活動費：</a:t>
            </a:r>
            <a:r>
              <a:rPr lang="en-US" altLang="ja-JP" sz="1200" b="0" dirty="0">
                <a:latin typeface="Meiryo UI" panose="020B0604030504040204" pitchFamily="50" charset="-128"/>
                <a:ea typeface="Meiryo UI" panose="020B0604030504040204" pitchFamily="50" charset="-128"/>
                <a:cs typeface="Meiryo UI" panose="020B0604030504040204" pitchFamily="50" charset="-128"/>
              </a:rPr>
              <a:t>6,840</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千円</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179388" indent="-179388"/>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東京特別区平均の議員報酬等</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9388" indent="-179388"/>
            <a:r>
              <a:rPr lang="ja-JP" altLang="en-US" sz="1200" b="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議員報酬年額単価：議長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15,793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、副議長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13,551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、議員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10,476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・政務活動費</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1,985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254821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738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a:solidFill>
                  <a:prstClr val="black"/>
                </a:solidFill>
                <a:latin typeface="Meiryo UI" pitchFamily="50" charset="-128"/>
                <a:ea typeface="Meiryo UI" pitchFamily="50" charset="-128"/>
                <a:cs typeface="Meiryo UI" pitchFamily="50" charset="-128"/>
              </a:rPr>
              <a:t>（</a:t>
            </a:r>
            <a:r>
              <a:rPr lang="ja-JP" altLang="en-US" sz="2000" b="1" dirty="0" smtClean="0">
                <a:solidFill>
                  <a:prstClr val="black"/>
                </a:solidFill>
                <a:latin typeface="Meiryo UI" pitchFamily="50" charset="-128"/>
                <a:ea typeface="Meiryo UI" pitchFamily="50" charset="-128"/>
                <a:cs typeface="Meiryo UI" pitchFamily="50" charset="-128"/>
              </a:rPr>
              <a:t>参考</a:t>
            </a:r>
            <a:r>
              <a:rPr lang="ja-JP" altLang="en-US" sz="2000" b="1" dirty="0">
                <a:solidFill>
                  <a:prstClr val="black"/>
                </a:solidFill>
                <a:latin typeface="Meiryo UI" pitchFamily="50" charset="-128"/>
                <a:ea typeface="Meiryo UI" pitchFamily="50" charset="-128"/>
                <a:cs typeface="Meiryo UI" pitchFamily="50" charset="-128"/>
              </a:rPr>
              <a:t>）</a:t>
            </a:r>
            <a:r>
              <a:rPr lang="ja-JP" altLang="en-US" sz="2000" b="1" dirty="0" smtClean="0">
                <a:solidFill>
                  <a:prstClr val="black"/>
                </a:solidFill>
                <a:latin typeface="Meiryo UI" pitchFamily="50" charset="-128"/>
                <a:ea typeface="Meiryo UI" pitchFamily="50" charset="-128"/>
                <a:cs typeface="Meiryo UI" pitchFamily="50" charset="-128"/>
              </a:rPr>
              <a:t>　議員</a:t>
            </a:r>
            <a:r>
              <a:rPr lang="ja-JP" altLang="en-US" sz="2000" b="1" dirty="0">
                <a:solidFill>
                  <a:prstClr val="black"/>
                </a:solidFill>
                <a:latin typeface="Meiryo UI" pitchFamily="50" charset="-128"/>
                <a:ea typeface="Meiryo UI" pitchFamily="50" charset="-128"/>
                <a:cs typeface="Meiryo UI" pitchFamily="50" charset="-128"/>
              </a:rPr>
              <a:t>定数</a:t>
            </a:r>
            <a:r>
              <a:rPr lang="ja-JP" altLang="en-US" sz="2000" b="1" dirty="0" smtClean="0">
                <a:solidFill>
                  <a:prstClr val="black"/>
                </a:solidFill>
                <a:latin typeface="Meiryo UI" pitchFamily="50" charset="-128"/>
                <a:ea typeface="Meiryo UI" pitchFamily="50" charset="-128"/>
                <a:cs typeface="Meiryo UI" pitchFamily="50" charset="-128"/>
              </a:rPr>
              <a:t>の比較　～大阪市の議員定数を参考に試算した場合～　</a:t>
            </a:r>
            <a:endParaRPr lang="en-US" altLang="ja-JP" sz="2000" b="1" dirty="0">
              <a:solidFill>
                <a:prstClr val="black"/>
              </a:solidFill>
              <a:latin typeface="Meiryo UI" pitchFamily="50" charset="-128"/>
              <a:ea typeface="Meiryo UI" pitchFamily="50" charset="-128"/>
              <a:cs typeface="Meiryo UI" pitchFamily="50" charset="-128"/>
            </a:endParaRPr>
          </a:p>
        </p:txBody>
      </p:sp>
      <p:graphicFrame>
        <p:nvGraphicFramePr>
          <p:cNvPr id="5" name="表 4"/>
          <p:cNvGraphicFramePr>
            <a:graphicFrameLocks noGrp="1"/>
          </p:cNvGraphicFramePr>
          <p:nvPr>
            <p:extLst/>
          </p:nvPr>
        </p:nvGraphicFramePr>
        <p:xfrm>
          <a:off x="2360712" y="652371"/>
          <a:ext cx="5455464" cy="4955975"/>
        </p:xfrm>
        <a:graphic>
          <a:graphicData uri="http://schemas.openxmlformats.org/drawingml/2006/table">
            <a:tbl>
              <a:tblPr firstRow="1" bandRow="1">
                <a:tableStyleId>{5940675A-B579-460E-94D1-54222C63F5DA}</a:tableStyleId>
              </a:tblPr>
              <a:tblGrid>
                <a:gridCol w="1578159"/>
                <a:gridCol w="2028294"/>
                <a:gridCol w="1849011"/>
              </a:tblGrid>
              <a:tr h="1008111">
                <a:tc rowSpan="2">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gridSpan="2">
                  <a:txBody>
                    <a:bodyPr/>
                    <a:lstStyle/>
                    <a:p>
                      <a:pPr algn="l" fontAlgn="ctr"/>
                      <a:r>
                        <a:rPr lang="ja-JP" altLang="en-US" sz="1400" b="0" i="0" u="none" strike="noStrike" dirty="0" smtClean="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　・大阪市行政区の議員定数</a:t>
                      </a:r>
                      <a:r>
                        <a:rPr lang="en-US" altLang="ja-JP" sz="1400" b="0" i="0" u="none" strike="noStrike" dirty="0" smtClean="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a:t>
                      </a:r>
                      <a:r>
                        <a:rPr lang="ja-JP" altLang="en-US" sz="1400" b="0" i="0" u="none" strike="noStrike" dirty="0" smtClean="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改正後</a:t>
                      </a:r>
                      <a:r>
                        <a:rPr lang="en-US" altLang="ja-JP" sz="1400" b="0" i="0" u="none" strike="noStrike" dirty="0" smtClean="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a:t>
                      </a:r>
                      <a:r>
                        <a:rPr lang="ja-JP" altLang="en-US" sz="1400" b="0" i="0" u="none" strike="noStrike" dirty="0" smtClean="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を</a:t>
                      </a:r>
                      <a:endParaRPr lang="en-US" altLang="ja-JP" sz="1400" b="0" i="0" u="none" strike="noStrike" dirty="0" smtClean="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endParaRPr>
                    </a:p>
                    <a:p>
                      <a:pPr algn="l" fontAlgn="ctr"/>
                      <a:r>
                        <a:rPr lang="ja-JP" altLang="en-US" sz="1400" b="0" i="0" u="none" strike="noStrike" dirty="0" smtClean="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　　試案Ｂ（４区Ｂ案）に応じて割当て</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１</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p>
                      <a:pPr algn="l" fontAlgn="ctr"/>
                      <a:r>
                        <a:rPr lang="ja-JP" altLang="en-US" sz="1400" b="0" i="0" u="none" strike="noStrike" dirty="0" smtClean="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rPr>
                        <a:t>　・報酬等は現在の大阪市会の額を適用</a:t>
                      </a:r>
                      <a:endParaRPr lang="en-US" altLang="ja-JP" sz="1400" b="0" i="0" u="none" strike="noStrike" dirty="0" smtClean="0">
                        <a:solidFill>
                          <a:srgbClr val="000000"/>
                        </a:solidFill>
                        <a:effectLst/>
                        <a:latin typeface="HGｺﾞｼｯｸE" panose="020B0909000000000000" pitchFamily="49" charset="-128"/>
                        <a:ea typeface="HGｺﾞｼｯｸE" panose="020B0909000000000000" pitchFamily="49"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kumimoji="1" lang="ja-JP" altLang="en-US" dirty="0"/>
                    </a:p>
                  </a:txBody>
                  <a:tcPr/>
                </a:tc>
              </a:tr>
              <a:tr h="491480">
                <a:tc vMerge="1">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zh-TW" altLang="en-US" sz="14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t>議員</a:t>
                      </a:r>
                      <a:r>
                        <a:rPr lang="zh-TW" altLang="en-US" sz="1400" b="0" i="0" u="none" strike="noStrike" dirty="0" smtClean="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t>定数</a:t>
                      </a:r>
                      <a:endParaRPr lang="zh-TW" altLang="en-US" sz="14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ja-JP" altLang="en-US" sz="13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t>議員一人</a:t>
                      </a:r>
                      <a:br>
                        <a:rPr lang="ja-JP" altLang="en-US" sz="13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br>
                      <a:r>
                        <a:rPr lang="ja-JP" altLang="en-US" sz="1300" b="0" i="0" u="none" strike="noStrike" dirty="0" smtClean="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rPr>
                        <a:t>当たり人口</a:t>
                      </a:r>
                      <a:endParaRPr lang="ja-JP" altLang="en-US" sz="1300" b="0" i="0" u="none" strike="noStrike" dirty="0">
                        <a:solidFill>
                          <a:srgbClr val="000000"/>
                        </a:solidFill>
                        <a:effectLst/>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432048">
                <a:tc>
                  <a:txBody>
                    <a:bodyPr/>
                    <a:lstStyle/>
                    <a:p>
                      <a:pPr algn="ctr" fontAlgn="ctr"/>
                      <a:r>
                        <a:rPr lang="ja-JP" altLang="en-US" sz="15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第一区</a:t>
                      </a:r>
                      <a:endParaRPr lang="ja-JP" altLang="en-US" sz="15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33,106</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2048">
                <a:tc>
                  <a:txBody>
                    <a:bodyPr/>
                    <a:lstStyle/>
                    <a:p>
                      <a:pPr algn="ctr" fontAlgn="ctr"/>
                      <a:r>
                        <a:rPr lang="ja-JP" altLang="en-US" sz="15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第二区</a:t>
                      </a:r>
                      <a:endParaRPr lang="ja-JP" altLang="en-US" sz="15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32,578</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2048">
                <a:tc>
                  <a:txBody>
                    <a:bodyPr/>
                    <a:lstStyle/>
                    <a:p>
                      <a:pPr algn="ctr" fontAlgn="ctr"/>
                      <a:r>
                        <a:rPr lang="ja-JP" altLang="en-US" sz="15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第三区</a:t>
                      </a:r>
                      <a:endParaRPr lang="ja-JP" altLang="en-US" sz="15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30,849</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2048">
                <a:tc>
                  <a:txBody>
                    <a:bodyPr/>
                    <a:lstStyle/>
                    <a:p>
                      <a:pPr algn="ctr" fontAlgn="ctr"/>
                      <a:r>
                        <a:rPr lang="ja-JP" altLang="en-US" sz="15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第四区</a:t>
                      </a:r>
                      <a:endParaRPr lang="ja-JP" altLang="en-US" sz="15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19</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33,498</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2048">
                <a:tc>
                  <a:txBody>
                    <a:bodyPr/>
                    <a:lstStyle/>
                    <a:p>
                      <a:pPr algn="ctr" fontAlgn="ctr"/>
                      <a:r>
                        <a:rPr lang="ja-JP" altLang="en-US" sz="15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計</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83</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32,424</a:t>
                      </a:r>
                      <a:r>
                        <a:rPr lang="ja-JP" altLang="en-US"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3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32048">
                <a:tc rowSpan="3">
                  <a:txBody>
                    <a:bodyPr/>
                    <a:lstStyle/>
                    <a:p>
                      <a:pPr algn="ctr" fontAlgn="ctr"/>
                      <a:r>
                        <a:rPr lang="zh-TW" altLang="en-US" sz="15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議員報酬</a:t>
                      </a:r>
                      <a:r>
                        <a:rPr lang="zh-TW" altLang="en-US" sz="15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等 </a:t>
                      </a:r>
                      <a:endParaRPr lang="en-US" altLang="zh-TW" sz="15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l" fontAlgn="ctr"/>
                      <a:r>
                        <a:rPr lang="ja-JP" altLang="en-US" sz="1300" b="0" i="0" u="none" strike="noStrike" dirty="0" smtClean="0">
                          <a:solidFill>
                            <a:srgbClr val="000000"/>
                          </a:solidFill>
                          <a:effectLst/>
                          <a:latin typeface="ＭＳ ゴシック"/>
                        </a:rPr>
                        <a:t>　　　議員</a:t>
                      </a:r>
                      <a:r>
                        <a:rPr lang="ja-JP" altLang="en-US" sz="1300" b="0" i="0" u="none" strike="noStrike" dirty="0">
                          <a:solidFill>
                            <a:srgbClr val="000000"/>
                          </a:solidFill>
                          <a:effectLst/>
                          <a:latin typeface="ＭＳ ゴシック"/>
                        </a:rPr>
                        <a:t>報酬</a:t>
                      </a: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1,134</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32048">
                <a:tc vMerge="1">
                  <a:txBody>
                    <a:bodyPr/>
                    <a:lstStyle/>
                    <a:p>
                      <a:endParaRPr kumimoji="1" lang="ja-JP" altLang="en-US"/>
                    </a:p>
                  </a:txBody>
                  <a:tcPr/>
                </a:tc>
                <a:tc>
                  <a:txBody>
                    <a:bodyPr/>
                    <a:lstStyle/>
                    <a:p>
                      <a:pPr algn="l" fontAlgn="ctr"/>
                      <a:r>
                        <a:rPr lang="ja-JP" altLang="en-US" sz="1300" b="0" i="0" u="none" strike="noStrike" dirty="0" smtClean="0">
                          <a:solidFill>
                            <a:srgbClr val="000000"/>
                          </a:solidFill>
                          <a:effectLst/>
                          <a:latin typeface="ＭＳ ゴシック"/>
                        </a:rPr>
                        <a:t>　　政務</a:t>
                      </a:r>
                      <a:r>
                        <a:rPr lang="ja-JP" altLang="en-US" sz="1300" b="0" i="0" u="none" strike="noStrike" dirty="0">
                          <a:solidFill>
                            <a:srgbClr val="000000"/>
                          </a:solidFill>
                          <a:effectLst/>
                          <a:latin typeface="ＭＳ ゴシック"/>
                        </a:rPr>
                        <a:t>活動費</a:t>
                      </a: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511</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32048">
                <a:tc vMerge="1">
                  <a:txBody>
                    <a:bodyPr/>
                    <a:lstStyle/>
                    <a:p>
                      <a:endParaRPr kumimoji="1" lang="ja-JP" altLang="en-US"/>
                    </a:p>
                  </a:txBody>
                  <a:tcPr/>
                </a:tc>
                <a:tc>
                  <a:txBody>
                    <a:bodyPr/>
                    <a:lstStyle/>
                    <a:p>
                      <a:pPr algn="ctr" fontAlgn="ctr"/>
                      <a:r>
                        <a:rPr lang="ja-JP" altLang="en-US" sz="13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計</a:t>
                      </a:r>
                    </a:p>
                  </a:txBody>
                  <a:tcPr marL="9525" marR="9525"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ja-JP" sz="12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1,645</a:t>
                      </a:r>
                      <a:r>
                        <a:rPr lang="ja-JP" altLang="en-US" sz="12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2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7" name="正方形/長方形 6"/>
          <p:cNvSpPr>
            <a:spLocks noChangeArrowheads="1"/>
          </p:cNvSpPr>
          <p:nvPr/>
        </p:nvSpPr>
        <p:spPr bwMode="auto">
          <a:xfrm>
            <a:off x="1460597" y="6084004"/>
            <a:ext cx="8172923" cy="369332"/>
          </a:xfrm>
          <a:prstGeom prst="rect">
            <a:avLst/>
          </a:prstGeom>
          <a:noFill/>
          <a:ln w="9525">
            <a:noFill/>
            <a:miter lim="800000"/>
            <a:headEnd/>
            <a:tailEnd/>
          </a:ln>
        </p:spPr>
        <p:txBody>
          <a:bodyPr wrap="square" lIns="36000" tIns="0" rIns="0" bIns="0">
            <a:spAutoFit/>
          </a:bodyPr>
          <a:lstStyle/>
          <a:p>
            <a:pPr marL="179388" indent="-179388"/>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２）現大阪市会の</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議員</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報酬等</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を適用した場合（現在の減額措置適用後）</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議員報酬</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年額単価：</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議長 </a:t>
            </a:r>
            <a:r>
              <a:rPr lang="en-US" altLang="ja-JP"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16,519</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、副議長 </a:t>
            </a:r>
            <a:r>
              <a:rPr lang="en-US" altLang="ja-JP"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14,678</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、議員 </a:t>
            </a:r>
            <a:r>
              <a:rPr lang="en-US" altLang="ja-JP"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13,459</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・政務活動費</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6</a:t>
            </a:r>
            <a:r>
              <a:rPr lang="en-US" altLang="ja-JP"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,156</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千円</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27"/>
          <p:cNvSpPr>
            <a:spLocks noChangeArrowheads="1"/>
          </p:cNvSpPr>
          <p:nvPr/>
        </p:nvSpPr>
        <p:spPr bwMode="auto">
          <a:xfrm>
            <a:off x="8872774" y="6623447"/>
            <a:ext cx="1031875" cy="261937"/>
          </a:xfrm>
          <a:prstGeom prst="rect">
            <a:avLst/>
          </a:prstGeom>
          <a:noFill/>
          <a:ln w="9525">
            <a:noFill/>
            <a:miter lim="800000"/>
            <a:headEnd/>
            <a:tailEnd/>
          </a:ln>
        </p:spPr>
        <p:txBody>
          <a:bodyPr>
            <a:spAutoFit/>
          </a:bodyPr>
          <a:lstStyle/>
          <a:p>
            <a:pPr algn="r"/>
            <a:r>
              <a:rPr lang="ja-JP" altLang="en-US" sz="1100" b="1" dirty="0">
                <a:solidFill>
                  <a:srgbClr val="000000"/>
                </a:solidFill>
                <a:latin typeface="ＭＳ Ｐゴシック" charset="-128"/>
                <a:ea typeface="Meiryo UI" pitchFamily="50" charset="-128"/>
                <a:cs typeface="Meiryo UI" pitchFamily="50" charset="-128"/>
              </a:rPr>
              <a:t> 議員</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a:solidFill>
                  <a:srgbClr val="000000"/>
                </a:solidFill>
                <a:latin typeface="ＭＳ Ｐゴシック" charset="-128"/>
                <a:ea typeface="Meiryo UI" pitchFamily="50" charset="-128"/>
                <a:cs typeface="Meiryo UI" pitchFamily="50" charset="-128"/>
              </a:rPr>
              <a:t>３</a:t>
            </a:r>
            <a:endParaRPr lang="ja-JP" altLang="en-US" sz="1200" b="1" dirty="0">
              <a:solidFill>
                <a:srgbClr val="000000"/>
              </a:solidFill>
              <a:latin typeface="ＭＳ Ｐゴシック" charset="-128"/>
              <a:ea typeface="Meiryo UI" pitchFamily="50" charset="-128"/>
              <a:cs typeface="Meiryo UI" pitchFamily="50" charset="-128"/>
            </a:endParaRPr>
          </a:p>
        </p:txBody>
      </p:sp>
      <p:sp>
        <p:nvSpPr>
          <p:cNvPr id="2" name="右大かっこ 1"/>
          <p:cNvSpPr/>
          <p:nvPr/>
        </p:nvSpPr>
        <p:spPr>
          <a:xfrm>
            <a:off x="5097016" y="4517408"/>
            <a:ext cx="114546" cy="477673"/>
          </a:xfrm>
          <a:prstGeom prst="rightBracket">
            <a:avLst>
              <a:gd name="adj" fmla="val 6238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5169024" y="4714634"/>
            <a:ext cx="504057" cy="276999"/>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２</a:t>
            </a:r>
            <a:endParaRPr kumimoji="1" lang="ja-JP" altLang="en-US" sz="1200" dirty="0">
              <a:latin typeface="Meiryo UI" panose="020B0604030504040204" pitchFamily="50" charset="-128"/>
              <a:ea typeface="Meiryo UI" panose="020B0604030504040204" pitchFamily="50" charset="-128"/>
            </a:endParaRPr>
          </a:p>
        </p:txBody>
      </p:sp>
      <p:sp>
        <p:nvSpPr>
          <p:cNvPr id="10" name="正方形/長方形 9"/>
          <p:cNvSpPr>
            <a:spLocks noChangeArrowheads="1"/>
          </p:cNvSpPr>
          <p:nvPr/>
        </p:nvSpPr>
        <p:spPr bwMode="auto">
          <a:xfrm>
            <a:off x="1460597" y="5671435"/>
            <a:ext cx="8172923" cy="369332"/>
          </a:xfrm>
          <a:prstGeom prst="rect">
            <a:avLst/>
          </a:prstGeom>
          <a:noFill/>
          <a:ln w="9525">
            <a:noFill/>
            <a:miter lim="800000"/>
            <a:headEnd/>
            <a:tailEnd/>
          </a:ln>
        </p:spPr>
        <p:txBody>
          <a:bodyPr wrap="square" lIns="36000" tIns="0" rIns="0" bIns="0">
            <a:spAutoFit/>
          </a:bodyPr>
          <a:lstStyle/>
          <a:p>
            <a:pPr marL="179388" indent="-179388"/>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）次の一般選挙から施行される「大阪市会議員定数及び各選挙区選出数に関する条例の一部を改正する条例」</a:t>
            </a:r>
            <a:endParaRPr lang="en-US" altLang="ja-JP"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年２月</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日可決）</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適用した議員定数を割り当てている</a:t>
            </a:r>
            <a:endParaRPr lang="en-US" altLang="ja-JP" sz="12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88103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738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３　類似</a:t>
            </a:r>
            <a:r>
              <a:rPr lang="ja-JP" altLang="en-US" sz="2000" b="1" dirty="0">
                <a:solidFill>
                  <a:prstClr val="black"/>
                </a:solidFill>
                <a:latin typeface="Meiryo UI" pitchFamily="50" charset="-128"/>
                <a:ea typeface="Meiryo UI" pitchFamily="50" charset="-128"/>
                <a:cs typeface="Meiryo UI" pitchFamily="50" charset="-128"/>
              </a:rPr>
              <a:t>した規模・権限を有する自治体の議員</a:t>
            </a:r>
            <a:r>
              <a:rPr lang="ja-JP" altLang="en-US" sz="2000" b="1" dirty="0" smtClean="0">
                <a:solidFill>
                  <a:prstClr val="black"/>
                </a:solidFill>
                <a:latin typeface="Meiryo UI" pitchFamily="50" charset="-128"/>
                <a:ea typeface="Meiryo UI" pitchFamily="50" charset="-128"/>
                <a:cs typeface="Meiryo UI" pitchFamily="50" charset="-128"/>
              </a:rPr>
              <a:t>一人</a:t>
            </a:r>
            <a:r>
              <a:rPr lang="ja-JP" altLang="en-US" sz="2000" b="1" dirty="0">
                <a:solidFill>
                  <a:prstClr val="black"/>
                </a:solidFill>
                <a:latin typeface="Meiryo UI" pitchFamily="50" charset="-128"/>
                <a:ea typeface="Meiryo UI" pitchFamily="50" charset="-128"/>
                <a:cs typeface="Meiryo UI" pitchFamily="50" charset="-128"/>
              </a:rPr>
              <a:t>当</a:t>
            </a:r>
            <a:r>
              <a:rPr lang="ja-JP" altLang="en-US" sz="2000" b="1" dirty="0" smtClean="0">
                <a:solidFill>
                  <a:prstClr val="black"/>
                </a:solidFill>
                <a:latin typeface="Meiryo UI" pitchFamily="50" charset="-128"/>
                <a:ea typeface="Meiryo UI" pitchFamily="50" charset="-128"/>
                <a:cs typeface="Meiryo UI" pitchFamily="50" charset="-128"/>
              </a:rPr>
              <a:t>たり人口</a:t>
            </a:r>
            <a:r>
              <a:rPr lang="ja-JP" altLang="en-US" sz="2000" b="1" dirty="0">
                <a:solidFill>
                  <a:prstClr val="black"/>
                </a:solidFill>
                <a:latin typeface="Meiryo UI" pitchFamily="50" charset="-128"/>
                <a:ea typeface="Meiryo UI" pitchFamily="50" charset="-128"/>
                <a:cs typeface="Meiryo UI" pitchFamily="50" charset="-128"/>
              </a:rPr>
              <a:t>の状況</a:t>
            </a:r>
          </a:p>
        </p:txBody>
      </p:sp>
      <p:graphicFrame>
        <p:nvGraphicFramePr>
          <p:cNvPr id="2" name="表 1"/>
          <p:cNvGraphicFramePr>
            <a:graphicFrameLocks noGrp="1"/>
          </p:cNvGraphicFramePr>
          <p:nvPr>
            <p:extLst/>
          </p:nvPr>
        </p:nvGraphicFramePr>
        <p:xfrm>
          <a:off x="272480" y="2024566"/>
          <a:ext cx="9433048" cy="4609026"/>
        </p:xfrm>
        <a:graphic>
          <a:graphicData uri="http://schemas.openxmlformats.org/drawingml/2006/table">
            <a:tbl>
              <a:tblPr firstRow="1" bandRow="1">
                <a:tableStyleId>{5940675A-B579-460E-94D1-54222C63F5DA}</a:tableStyleId>
              </a:tblPr>
              <a:tblGrid>
                <a:gridCol w="1451239"/>
                <a:gridCol w="241873"/>
                <a:gridCol w="241873"/>
                <a:gridCol w="241873"/>
                <a:gridCol w="241873"/>
                <a:gridCol w="241873"/>
                <a:gridCol w="241873"/>
                <a:gridCol w="241873"/>
                <a:gridCol w="241873"/>
                <a:gridCol w="241873"/>
                <a:gridCol w="241873"/>
                <a:gridCol w="241873"/>
                <a:gridCol w="241873"/>
                <a:gridCol w="241873"/>
                <a:gridCol w="241873"/>
                <a:gridCol w="241873"/>
                <a:gridCol w="241873"/>
                <a:gridCol w="241873"/>
                <a:gridCol w="241873"/>
                <a:gridCol w="241873"/>
                <a:gridCol w="241873"/>
                <a:gridCol w="241873"/>
                <a:gridCol w="241873"/>
                <a:gridCol w="241873"/>
                <a:gridCol w="241873"/>
                <a:gridCol w="241873"/>
                <a:gridCol w="241873"/>
                <a:gridCol w="241873"/>
                <a:gridCol w="241873"/>
                <a:gridCol w="241873"/>
                <a:gridCol w="241873"/>
                <a:gridCol w="241873"/>
                <a:gridCol w="241873"/>
                <a:gridCol w="241873"/>
              </a:tblGrid>
              <a:tr h="936104">
                <a:tc>
                  <a:txBody>
                    <a:bodyPr/>
                    <a:lstStyle/>
                    <a:p>
                      <a:pPr algn="ctr"/>
                      <a:r>
                        <a:rPr kumimoji="1" lang="ja-JP" altLang="en-US" sz="1400" b="1" dirty="0" smtClean="0"/>
                        <a:t>近隣中核市６市</a:t>
                      </a:r>
                      <a:endParaRPr kumimoji="1" lang="ja-JP" altLang="en-US" sz="1400" b="1"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solidFill>
                      <a:schemeClr val="accent6">
                        <a:lumMod val="40000"/>
                        <a:lumOff val="60000"/>
                      </a:schemeClr>
                    </a:solidFill>
                  </a:tcPr>
                </a:tc>
                <a:tc>
                  <a:txBody>
                    <a:bodyPr/>
                    <a:lstStyle/>
                    <a:p>
                      <a:endParaRPr kumimoji="1" lang="ja-JP" altLang="en-US" dirty="0"/>
                    </a:p>
                  </a:txBody>
                  <a:tcPr>
                    <a:lnL w="952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r>
              <a:tr h="936104">
                <a:tc>
                  <a:txBody>
                    <a:bodyPr/>
                    <a:lstStyle/>
                    <a:p>
                      <a:pPr algn="ctr"/>
                      <a:r>
                        <a:rPr kumimoji="1" lang="ja-JP" altLang="en-US" sz="1400" b="1" dirty="0" smtClean="0"/>
                        <a:t>全国中核市</a:t>
                      </a:r>
                      <a:endParaRPr kumimoji="1" lang="ja-JP" altLang="en-US" sz="1400" b="1"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6">
                        <a:lumMod val="40000"/>
                        <a:lumOff val="60000"/>
                      </a:schemeClr>
                    </a:solidFill>
                  </a:tcPr>
                </a:tc>
                <a:tc>
                  <a:txBody>
                    <a:bodyPr/>
                    <a:lstStyle/>
                    <a:p>
                      <a:endParaRPr kumimoji="1" lang="ja-JP" altLang="en-US" dirty="0"/>
                    </a:p>
                  </a:txBody>
                  <a:tcPr>
                    <a:lnL w="952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r>
              <a:tr h="936104">
                <a:tc>
                  <a:txBody>
                    <a:bodyPr/>
                    <a:lstStyle/>
                    <a:p>
                      <a:pPr algn="ctr"/>
                      <a:r>
                        <a:rPr kumimoji="1" lang="ja-JP" altLang="en-US" sz="1400" b="1" dirty="0" smtClean="0"/>
                        <a:t>東京特別区</a:t>
                      </a:r>
                      <a:endParaRPr kumimoji="1" lang="ja-JP" altLang="en-US" sz="1400" b="1"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6">
                        <a:lumMod val="40000"/>
                        <a:lumOff val="60000"/>
                      </a:schemeClr>
                    </a:solidFill>
                  </a:tcPr>
                </a:tc>
                <a:tc>
                  <a:txBody>
                    <a:bodyPr/>
                    <a:lstStyle/>
                    <a:p>
                      <a:endParaRPr kumimoji="1" lang="ja-JP" altLang="en-US" dirty="0"/>
                    </a:p>
                  </a:txBody>
                  <a:tcPr>
                    <a:lnL w="952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r>
              <a:tr h="936104">
                <a:tc>
                  <a:txBody>
                    <a:bodyPr/>
                    <a:lstStyle/>
                    <a:p>
                      <a:pPr algn="ctr"/>
                      <a:r>
                        <a:rPr kumimoji="1" lang="ja-JP" altLang="en-US" sz="1400" b="1" dirty="0" smtClean="0"/>
                        <a:t>大阪府内都市</a:t>
                      </a:r>
                      <a:endParaRPr kumimoji="1" lang="en-US" altLang="ja-JP" sz="1400" b="1" dirty="0" smtClean="0"/>
                    </a:p>
                    <a:p>
                      <a:pPr algn="ctr"/>
                      <a:r>
                        <a:rPr kumimoji="1" lang="ja-JP" altLang="en-US" sz="1100" b="1" dirty="0" smtClean="0"/>
                        <a:t>（政令指定都市・</a:t>
                      </a:r>
                      <a:endParaRPr kumimoji="1" lang="en-US" altLang="ja-JP" sz="1100" b="1" dirty="0" smtClean="0"/>
                    </a:p>
                    <a:p>
                      <a:pPr algn="ctr"/>
                      <a:r>
                        <a:rPr kumimoji="1" lang="ja-JP" altLang="en-US" sz="1100" b="1" dirty="0" smtClean="0"/>
                        <a:t>中核市を除く）</a:t>
                      </a:r>
                      <a:endParaRPr kumimoji="1" lang="ja-JP" altLang="en-US" sz="1100" b="1"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6">
                        <a:lumMod val="40000"/>
                        <a:lumOff val="60000"/>
                      </a:schemeClr>
                    </a:solidFill>
                  </a:tcPr>
                </a:tc>
                <a:tc>
                  <a:txBody>
                    <a:bodyPr/>
                    <a:lstStyle/>
                    <a:p>
                      <a:endParaRPr kumimoji="1" lang="ja-JP" altLang="en-US" dirty="0"/>
                    </a:p>
                  </a:txBody>
                  <a:tcPr>
                    <a:lnL w="952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r>
              <a:tr h="864610">
                <a:tc>
                  <a:txBody>
                    <a:bodyPr/>
                    <a:lstStyle/>
                    <a:p>
                      <a:pPr algn="ctr"/>
                      <a:r>
                        <a:rPr kumimoji="1" lang="ja-JP" altLang="en-US" sz="1400" b="1" dirty="0" smtClean="0"/>
                        <a:t>大阪市・堺市</a:t>
                      </a:r>
                      <a:endParaRPr kumimoji="1" lang="ja-JP" altLang="en-US" sz="1400" b="1"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kumimoji="1" lang="ja-JP" altLang="en-US" dirty="0"/>
                    </a:p>
                  </a:txBody>
                  <a:tcPr>
                    <a:lnL w="9525" cap="flat" cmpd="sng" algn="ctr">
                      <a:solidFill>
                        <a:schemeClr val="tx1"/>
                      </a:solidFill>
                      <a:prstDash val="solid"/>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ysDash"/>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dirty="0"/>
                    </a:p>
                  </a:txBody>
                  <a:tcPr>
                    <a:lnL w="3175"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sp>
        <p:nvSpPr>
          <p:cNvPr id="3" name="テキスト ボックス 2"/>
          <p:cNvSpPr txBox="1"/>
          <p:nvPr/>
        </p:nvSpPr>
        <p:spPr>
          <a:xfrm>
            <a:off x="2616109" y="1772820"/>
            <a:ext cx="752715" cy="276999"/>
          </a:xfrm>
          <a:prstGeom prst="rect">
            <a:avLst/>
          </a:prstGeom>
          <a:noFill/>
        </p:spPr>
        <p:txBody>
          <a:bodyPr wrap="square" rtlCol="0">
            <a:spAutoFit/>
          </a:bodyPr>
          <a:lstStyle/>
          <a:p>
            <a:r>
              <a:rPr kumimoji="1" lang="en-US" altLang="ja-JP" sz="1200" dirty="0" smtClean="0"/>
              <a:t>5,000</a:t>
            </a:r>
            <a:r>
              <a:rPr kumimoji="1" lang="ja-JP" altLang="en-US" sz="1000" dirty="0" smtClean="0"/>
              <a:t>人</a:t>
            </a:r>
            <a:endParaRPr kumimoji="1" lang="ja-JP" altLang="en-US" sz="1000" dirty="0"/>
          </a:p>
        </p:txBody>
      </p:sp>
      <p:sp>
        <p:nvSpPr>
          <p:cNvPr id="7" name="テキスト ボックス 6"/>
          <p:cNvSpPr txBox="1"/>
          <p:nvPr/>
        </p:nvSpPr>
        <p:spPr>
          <a:xfrm>
            <a:off x="3800872" y="1772821"/>
            <a:ext cx="796258" cy="276999"/>
          </a:xfrm>
          <a:prstGeom prst="rect">
            <a:avLst/>
          </a:prstGeom>
          <a:noFill/>
        </p:spPr>
        <p:txBody>
          <a:bodyPr wrap="square" rtlCol="0">
            <a:spAutoFit/>
          </a:bodyPr>
          <a:lstStyle/>
          <a:p>
            <a:r>
              <a:rPr lang="en-US" altLang="ja-JP" sz="1200" dirty="0" smtClean="0"/>
              <a:t>10</a:t>
            </a:r>
            <a:r>
              <a:rPr kumimoji="1" lang="en-US" altLang="ja-JP" sz="1200" dirty="0" smtClean="0"/>
              <a:t>,000</a:t>
            </a:r>
            <a:r>
              <a:rPr kumimoji="1" lang="ja-JP" altLang="en-US" sz="1000" dirty="0" smtClean="0"/>
              <a:t>人</a:t>
            </a:r>
            <a:endParaRPr kumimoji="1" lang="ja-JP" altLang="en-US" sz="1000" dirty="0"/>
          </a:p>
        </p:txBody>
      </p:sp>
      <p:sp>
        <p:nvSpPr>
          <p:cNvPr id="8" name="テキスト ボックス 7"/>
          <p:cNvSpPr txBox="1"/>
          <p:nvPr/>
        </p:nvSpPr>
        <p:spPr>
          <a:xfrm>
            <a:off x="5025008" y="1772819"/>
            <a:ext cx="796243" cy="287801"/>
          </a:xfrm>
          <a:prstGeom prst="rect">
            <a:avLst/>
          </a:prstGeom>
          <a:noFill/>
        </p:spPr>
        <p:txBody>
          <a:bodyPr wrap="square" rtlCol="0">
            <a:spAutoFit/>
          </a:bodyPr>
          <a:lstStyle/>
          <a:p>
            <a:r>
              <a:rPr lang="en-US" altLang="ja-JP" sz="1200" dirty="0" smtClean="0"/>
              <a:t>15,</a:t>
            </a:r>
            <a:r>
              <a:rPr kumimoji="1" lang="en-US" altLang="ja-JP" sz="1200" dirty="0" smtClean="0"/>
              <a:t>000</a:t>
            </a:r>
            <a:r>
              <a:rPr kumimoji="1" lang="ja-JP" altLang="en-US" sz="1000" dirty="0" smtClean="0"/>
              <a:t>人</a:t>
            </a:r>
            <a:endParaRPr kumimoji="1" lang="ja-JP" altLang="en-US" sz="1000" dirty="0"/>
          </a:p>
        </p:txBody>
      </p:sp>
      <p:sp>
        <p:nvSpPr>
          <p:cNvPr id="9" name="テキスト ボックス 8"/>
          <p:cNvSpPr txBox="1"/>
          <p:nvPr/>
        </p:nvSpPr>
        <p:spPr>
          <a:xfrm>
            <a:off x="6235194" y="1772819"/>
            <a:ext cx="792079" cy="276999"/>
          </a:xfrm>
          <a:prstGeom prst="rect">
            <a:avLst/>
          </a:prstGeom>
          <a:noFill/>
        </p:spPr>
        <p:txBody>
          <a:bodyPr wrap="square" rtlCol="0">
            <a:spAutoFit/>
          </a:bodyPr>
          <a:lstStyle/>
          <a:p>
            <a:r>
              <a:rPr lang="en-US" altLang="ja-JP" sz="1200" dirty="0" smtClean="0"/>
              <a:t>20,</a:t>
            </a:r>
            <a:r>
              <a:rPr kumimoji="1" lang="en-US" altLang="ja-JP" sz="1200" dirty="0" smtClean="0"/>
              <a:t>000</a:t>
            </a:r>
            <a:r>
              <a:rPr kumimoji="1" lang="ja-JP" altLang="en-US" sz="1000" dirty="0" smtClean="0"/>
              <a:t>人</a:t>
            </a:r>
            <a:endParaRPr kumimoji="1" lang="ja-JP" altLang="en-US" sz="1000" dirty="0"/>
          </a:p>
        </p:txBody>
      </p:sp>
      <p:sp>
        <p:nvSpPr>
          <p:cNvPr id="11" name="テキスト ボックス 10"/>
          <p:cNvSpPr txBox="1"/>
          <p:nvPr/>
        </p:nvSpPr>
        <p:spPr>
          <a:xfrm>
            <a:off x="7444815" y="1772818"/>
            <a:ext cx="853188" cy="276998"/>
          </a:xfrm>
          <a:prstGeom prst="rect">
            <a:avLst/>
          </a:prstGeom>
          <a:noFill/>
        </p:spPr>
        <p:txBody>
          <a:bodyPr wrap="square" rtlCol="0">
            <a:spAutoFit/>
          </a:bodyPr>
          <a:lstStyle/>
          <a:p>
            <a:r>
              <a:rPr lang="en-US" altLang="ja-JP" sz="1200" dirty="0" smtClean="0"/>
              <a:t>25,</a:t>
            </a:r>
            <a:r>
              <a:rPr kumimoji="1" lang="en-US" altLang="ja-JP" sz="1200" dirty="0" smtClean="0"/>
              <a:t>000</a:t>
            </a:r>
            <a:r>
              <a:rPr kumimoji="1" lang="ja-JP" altLang="en-US" sz="1000" dirty="0" smtClean="0"/>
              <a:t>人</a:t>
            </a:r>
            <a:endParaRPr kumimoji="1" lang="ja-JP" altLang="en-US" sz="1000" dirty="0"/>
          </a:p>
        </p:txBody>
      </p:sp>
      <p:sp>
        <p:nvSpPr>
          <p:cNvPr id="12" name="テキスト ボックス 11"/>
          <p:cNvSpPr txBox="1"/>
          <p:nvPr/>
        </p:nvSpPr>
        <p:spPr>
          <a:xfrm>
            <a:off x="8625408" y="1772816"/>
            <a:ext cx="824979" cy="287804"/>
          </a:xfrm>
          <a:prstGeom prst="rect">
            <a:avLst/>
          </a:prstGeom>
          <a:noFill/>
        </p:spPr>
        <p:txBody>
          <a:bodyPr wrap="square" rtlCol="0">
            <a:spAutoFit/>
          </a:bodyPr>
          <a:lstStyle/>
          <a:p>
            <a:r>
              <a:rPr lang="en-US" altLang="ja-JP" sz="1200" dirty="0" smtClean="0"/>
              <a:t>30,</a:t>
            </a:r>
            <a:r>
              <a:rPr kumimoji="1" lang="en-US" altLang="ja-JP" sz="1200" dirty="0" smtClean="0"/>
              <a:t>000</a:t>
            </a:r>
            <a:r>
              <a:rPr kumimoji="1" lang="ja-JP" altLang="en-US" sz="1000" dirty="0" smtClean="0"/>
              <a:t>人</a:t>
            </a:r>
            <a:endParaRPr kumimoji="1" lang="ja-JP" altLang="en-US" sz="1000" dirty="0"/>
          </a:p>
        </p:txBody>
      </p:sp>
      <p:sp>
        <p:nvSpPr>
          <p:cNvPr id="13" name="左右矢印 12"/>
          <p:cNvSpPr/>
          <p:nvPr/>
        </p:nvSpPr>
        <p:spPr>
          <a:xfrm>
            <a:off x="3457575" y="3148225"/>
            <a:ext cx="1753054" cy="542925"/>
          </a:xfrm>
          <a:prstGeom prst="leftRightArrow">
            <a:avLst>
              <a:gd name="adj1" fmla="val 50000"/>
              <a:gd name="adj2" fmla="val 31287"/>
            </a:avLst>
          </a:prstGeom>
          <a:solidFill>
            <a:schemeClr val="bg1">
              <a:lumMod val="65000"/>
            </a:schemeClr>
          </a:solidFill>
          <a:ln w="12700" cmpd="sng">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ja-JP" altLang="en-US" sz="1100" dirty="0">
              <a:solidFill>
                <a:schemeClr val="tx1"/>
              </a:solidFill>
              <a:latin typeface="Meiryo UI" pitchFamily="50" charset="-128"/>
              <a:ea typeface="Meiryo UI" pitchFamily="50" charset="-128"/>
              <a:cs typeface="Meiryo UI" pitchFamily="50" charset="-128"/>
            </a:endParaRPr>
          </a:p>
        </p:txBody>
      </p:sp>
      <p:sp>
        <p:nvSpPr>
          <p:cNvPr id="14" name="左右矢印 13"/>
          <p:cNvSpPr/>
          <p:nvPr/>
        </p:nvSpPr>
        <p:spPr>
          <a:xfrm>
            <a:off x="4222825" y="2229689"/>
            <a:ext cx="755576" cy="542925"/>
          </a:xfrm>
          <a:prstGeom prst="leftRightArrow">
            <a:avLst>
              <a:gd name="adj1" fmla="val 50000"/>
              <a:gd name="adj2" fmla="val 31287"/>
            </a:avLst>
          </a:prstGeom>
          <a:solidFill>
            <a:schemeClr val="accent6">
              <a:lumMod val="40000"/>
              <a:lumOff val="60000"/>
            </a:schemeClr>
          </a:solidFill>
          <a:ln w="12700" cmpd="sng">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ja-JP" altLang="en-US" sz="1100" dirty="0">
              <a:solidFill>
                <a:schemeClr val="tx1"/>
              </a:solidFill>
              <a:latin typeface="Meiryo UI" pitchFamily="50" charset="-128"/>
              <a:ea typeface="Meiryo UI" pitchFamily="50" charset="-128"/>
              <a:cs typeface="Meiryo UI" pitchFamily="50" charset="-128"/>
            </a:endParaRPr>
          </a:p>
        </p:txBody>
      </p:sp>
      <p:sp>
        <p:nvSpPr>
          <p:cNvPr id="15" name="左右矢印 14"/>
          <p:cNvSpPr/>
          <p:nvPr/>
        </p:nvSpPr>
        <p:spPr>
          <a:xfrm>
            <a:off x="2288703" y="4084397"/>
            <a:ext cx="3816425" cy="542925"/>
          </a:xfrm>
          <a:prstGeom prst="leftRightArrow">
            <a:avLst>
              <a:gd name="adj1" fmla="val 50000"/>
              <a:gd name="adj2" fmla="val 31287"/>
            </a:avLst>
          </a:prstGeom>
          <a:solidFill>
            <a:schemeClr val="accent6">
              <a:lumMod val="75000"/>
            </a:schemeClr>
          </a:solidFill>
          <a:ln w="12700" cmpd="sng">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ja-JP" altLang="en-US" sz="1100" dirty="0">
              <a:solidFill>
                <a:schemeClr val="tx1"/>
              </a:solidFill>
              <a:latin typeface="Meiryo UI" pitchFamily="50" charset="-128"/>
              <a:ea typeface="Meiryo UI" pitchFamily="50" charset="-128"/>
              <a:cs typeface="Meiryo UI" pitchFamily="50" charset="-128"/>
            </a:endParaRPr>
          </a:p>
        </p:txBody>
      </p:sp>
      <p:sp>
        <p:nvSpPr>
          <p:cNvPr id="16" name="左右矢印 15"/>
          <p:cNvSpPr/>
          <p:nvPr/>
        </p:nvSpPr>
        <p:spPr>
          <a:xfrm>
            <a:off x="2581275" y="5013176"/>
            <a:ext cx="1679932" cy="542925"/>
          </a:xfrm>
          <a:prstGeom prst="leftRightArrow">
            <a:avLst>
              <a:gd name="adj1" fmla="val 50000"/>
              <a:gd name="adj2" fmla="val 31287"/>
            </a:avLst>
          </a:prstGeom>
          <a:solidFill>
            <a:schemeClr val="bg1"/>
          </a:solidFill>
          <a:ln w="12700" cmpd="sng">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ja-JP" altLang="en-US" sz="1100" dirty="0">
              <a:solidFill>
                <a:schemeClr val="tx1"/>
              </a:solidFill>
              <a:latin typeface="Meiryo UI" pitchFamily="50" charset="-128"/>
              <a:ea typeface="Meiryo UI" pitchFamily="50" charset="-128"/>
              <a:cs typeface="Meiryo UI" pitchFamily="50" charset="-128"/>
            </a:endParaRPr>
          </a:p>
        </p:txBody>
      </p:sp>
      <p:sp>
        <p:nvSpPr>
          <p:cNvPr id="17" name="ひし形 16"/>
          <p:cNvSpPr/>
          <p:nvPr/>
        </p:nvSpPr>
        <p:spPr>
          <a:xfrm>
            <a:off x="9162355" y="6249779"/>
            <a:ext cx="288032" cy="288032"/>
          </a:xfrm>
          <a:prstGeom prst="diamond">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ひし形 17"/>
          <p:cNvSpPr/>
          <p:nvPr/>
        </p:nvSpPr>
        <p:spPr>
          <a:xfrm>
            <a:off x="5817088" y="6240254"/>
            <a:ext cx="288032" cy="288032"/>
          </a:xfrm>
          <a:prstGeom prst="diamon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548559" y="5840450"/>
            <a:ext cx="864096" cy="430887"/>
          </a:xfrm>
          <a:prstGeom prst="rect">
            <a:avLst/>
          </a:prstGeom>
          <a:noFill/>
        </p:spPr>
        <p:txBody>
          <a:bodyPr wrap="square" rtlCol="0">
            <a:spAutoFit/>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堺市</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17,486</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8904079" y="5833646"/>
            <a:ext cx="864096" cy="430887"/>
          </a:xfrm>
          <a:prstGeom prst="rect">
            <a:avLst/>
          </a:prstGeom>
          <a:noFill/>
        </p:spPr>
        <p:txBody>
          <a:bodyPr wrap="square" rtlCol="0">
            <a:spAutoFit/>
          </a:body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市</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31,293</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3415363" y="2285707"/>
            <a:ext cx="808405" cy="430887"/>
          </a:xfrm>
          <a:prstGeom prst="rect">
            <a:avLst/>
          </a:prstGeom>
          <a:noFill/>
        </p:spPr>
        <p:txBody>
          <a:bodyPr wrap="square" rtlCol="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高槻</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市</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10,348</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5016501" y="2285414"/>
            <a:ext cx="879442" cy="430887"/>
          </a:xfrm>
          <a:prstGeom prst="rect">
            <a:avLst/>
          </a:prstGeom>
          <a:noFill/>
        </p:spPr>
        <p:txBody>
          <a:bodyPr wrap="square" rtlCol="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東大阪</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市</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13,231</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2735846" y="3204243"/>
            <a:ext cx="731254" cy="430887"/>
          </a:xfrm>
          <a:prstGeom prst="rect">
            <a:avLst/>
          </a:prstGeom>
          <a:noFill/>
        </p:spPr>
        <p:txBody>
          <a:bodyPr wrap="square" rtlCol="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呉</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市</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7,142</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5240074" y="3204241"/>
            <a:ext cx="855521" cy="430887"/>
          </a:xfrm>
          <a:prstGeom prst="rect">
            <a:avLst/>
          </a:prstGeom>
          <a:noFill/>
        </p:spPr>
        <p:txBody>
          <a:bodyPr wrap="square" rtlCol="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八王子</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市</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14,438</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6061467" y="4140415"/>
            <a:ext cx="965806" cy="430887"/>
          </a:xfrm>
          <a:prstGeom prst="rect">
            <a:avLst/>
          </a:prstGeom>
          <a:noFill/>
        </p:spPr>
        <p:txBody>
          <a:bodyPr wrap="square" rtlCol="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世田谷区</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18,067</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1661268" y="3862703"/>
            <a:ext cx="807049" cy="430887"/>
          </a:xfrm>
          <a:prstGeom prst="rect">
            <a:avLst/>
          </a:prstGeom>
          <a:noFill/>
        </p:spPr>
        <p:txBody>
          <a:bodyPr wrap="square" rtlCol="0">
            <a:spAutoFit/>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千代田区</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2,336</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1868696" y="5069194"/>
            <a:ext cx="747413" cy="430887"/>
          </a:xfrm>
          <a:prstGeom prst="rect">
            <a:avLst/>
          </a:prstGeom>
          <a:noFill/>
        </p:spPr>
        <p:txBody>
          <a:bodyPr wrap="square" rtlCol="0">
            <a:spAutoFit/>
          </a:body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高石</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市</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3,533</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4270503" y="5069194"/>
            <a:ext cx="811708" cy="430887"/>
          </a:xfrm>
          <a:prstGeom prst="rect">
            <a:avLst/>
          </a:prstGeom>
          <a:noFill/>
        </p:spPr>
        <p:txBody>
          <a:bodyPr wrap="square" rtlCol="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吹田市</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10,402</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四角形吹き出し 46"/>
          <p:cNvSpPr/>
          <p:nvPr/>
        </p:nvSpPr>
        <p:spPr>
          <a:xfrm>
            <a:off x="4648088" y="504575"/>
            <a:ext cx="1735539" cy="936104"/>
          </a:xfrm>
          <a:prstGeom prst="wedgeRectCallout">
            <a:avLst>
              <a:gd name="adj1" fmla="val -20833"/>
              <a:gd name="adj2" fmla="val 90410"/>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全国中核市で</a:t>
            </a:r>
          </a:p>
          <a:p>
            <a:pPr algn="ctr"/>
            <a:r>
              <a:rPr lang="ja-JP" altLang="en-US" sz="1400" dirty="0" smtClean="0">
                <a:solidFill>
                  <a:schemeClr val="tx1"/>
                </a:solidFill>
              </a:rPr>
              <a:t>議員一人当たり</a:t>
            </a:r>
            <a:endParaRPr lang="en-US" altLang="ja-JP" sz="1400" dirty="0" smtClean="0">
              <a:solidFill>
                <a:schemeClr val="tx1"/>
              </a:solidFill>
            </a:endParaRPr>
          </a:p>
          <a:p>
            <a:pPr algn="ctr"/>
            <a:r>
              <a:rPr lang="ja-JP" altLang="en-US" sz="1400" dirty="0" smtClean="0">
                <a:solidFill>
                  <a:schemeClr val="tx1"/>
                </a:solidFill>
              </a:rPr>
              <a:t>人口が最大の</a:t>
            </a:r>
            <a:r>
              <a:rPr lang="ja-JP" altLang="en-US" sz="1400" dirty="0">
                <a:solidFill>
                  <a:schemeClr val="tx1"/>
                </a:solidFill>
              </a:rPr>
              <a:t>場合</a:t>
            </a:r>
          </a:p>
          <a:p>
            <a:pPr algn="ctr"/>
            <a:r>
              <a:rPr lang="en-US" altLang="ja-JP" sz="1400" dirty="0">
                <a:solidFill>
                  <a:schemeClr val="tx1"/>
                </a:solidFill>
              </a:rPr>
              <a:t>14,438</a:t>
            </a:r>
            <a:r>
              <a:rPr lang="ja-JP" altLang="en-US" sz="1400" dirty="0" smtClean="0">
                <a:solidFill>
                  <a:schemeClr val="tx1"/>
                </a:solidFill>
              </a:rPr>
              <a:t>人</a:t>
            </a:r>
            <a:endParaRPr lang="ja-JP" altLang="en-US" sz="1400" dirty="0">
              <a:solidFill>
                <a:schemeClr val="tx1"/>
              </a:solidFill>
            </a:endParaRPr>
          </a:p>
        </p:txBody>
      </p:sp>
      <p:sp>
        <p:nvSpPr>
          <p:cNvPr id="48" name="四角形吹き出し 47"/>
          <p:cNvSpPr/>
          <p:nvPr/>
        </p:nvSpPr>
        <p:spPr>
          <a:xfrm>
            <a:off x="2670223" y="504575"/>
            <a:ext cx="1735539" cy="936104"/>
          </a:xfrm>
          <a:prstGeom prst="wedgeRectCallout">
            <a:avLst>
              <a:gd name="adj1" fmla="val 46907"/>
              <a:gd name="adj2" fmla="val 88859"/>
            </a:avLst>
          </a:prstGeom>
          <a:solidFill>
            <a:schemeClr val="accent6">
              <a:lumMod val="40000"/>
              <a:lumOff val="60000"/>
            </a:schemeClr>
          </a:solidFill>
          <a:ln w="95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近隣中核</a:t>
            </a:r>
            <a:r>
              <a:rPr lang="ja-JP" altLang="en-US" sz="1400" dirty="0" smtClean="0">
                <a:solidFill>
                  <a:schemeClr val="tx1"/>
                </a:solidFill>
              </a:rPr>
              <a:t>市６市平均</a:t>
            </a:r>
            <a:endParaRPr lang="en-US" altLang="ja-JP" sz="1400" dirty="0" smtClean="0">
              <a:solidFill>
                <a:schemeClr val="tx1"/>
              </a:solidFill>
            </a:endParaRPr>
          </a:p>
          <a:p>
            <a:pPr algn="ctr"/>
            <a:r>
              <a:rPr lang="ja-JP" altLang="en-US" sz="1400" dirty="0" smtClean="0">
                <a:solidFill>
                  <a:schemeClr val="tx1"/>
                </a:solidFill>
              </a:rPr>
              <a:t>の議員一人当たり</a:t>
            </a:r>
            <a:endParaRPr lang="en-US" altLang="ja-JP" sz="1400" dirty="0" smtClean="0">
              <a:solidFill>
                <a:schemeClr val="tx1"/>
              </a:solidFill>
            </a:endParaRPr>
          </a:p>
          <a:p>
            <a:pPr algn="ctr"/>
            <a:r>
              <a:rPr lang="ja-JP" altLang="en-US" sz="1400" dirty="0" smtClean="0">
                <a:solidFill>
                  <a:schemeClr val="tx1"/>
                </a:solidFill>
              </a:rPr>
              <a:t>人口の場合</a:t>
            </a:r>
            <a:endParaRPr lang="ja-JP" altLang="en-US" sz="1400" dirty="0">
              <a:solidFill>
                <a:schemeClr val="tx1"/>
              </a:solidFill>
            </a:endParaRPr>
          </a:p>
          <a:p>
            <a:pPr algn="ctr"/>
            <a:r>
              <a:rPr lang="en-US" altLang="ja-JP" sz="1400" dirty="0">
                <a:solidFill>
                  <a:schemeClr val="tx1"/>
                </a:solidFill>
              </a:rPr>
              <a:t>11,635</a:t>
            </a:r>
            <a:r>
              <a:rPr lang="ja-JP" altLang="en-US" sz="1400" dirty="0" smtClean="0">
                <a:solidFill>
                  <a:schemeClr val="tx1"/>
                </a:solidFill>
              </a:rPr>
              <a:t>人</a:t>
            </a:r>
            <a:endParaRPr lang="ja-JP" altLang="en-US" sz="1400" dirty="0">
              <a:solidFill>
                <a:schemeClr val="tx1"/>
              </a:solidFill>
            </a:endParaRPr>
          </a:p>
        </p:txBody>
      </p:sp>
      <p:sp>
        <p:nvSpPr>
          <p:cNvPr id="49" name="四角形吹き出し 48"/>
          <p:cNvSpPr/>
          <p:nvPr/>
        </p:nvSpPr>
        <p:spPr>
          <a:xfrm>
            <a:off x="6618089" y="504575"/>
            <a:ext cx="1735539" cy="936104"/>
          </a:xfrm>
          <a:prstGeom prst="wedgeRectCallout">
            <a:avLst>
              <a:gd name="adj1" fmla="val -65993"/>
              <a:gd name="adj2" fmla="val 90410"/>
            </a:avLst>
          </a:prstGeom>
          <a:solidFill>
            <a:schemeClr val="accent6">
              <a:lumMod val="75000"/>
            </a:schemeClr>
          </a:solidFill>
          <a:ln w="95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rPr>
              <a:t>東京特別</a:t>
            </a:r>
            <a:r>
              <a:rPr lang="ja-JP" altLang="en-US" sz="1400" dirty="0">
                <a:solidFill>
                  <a:schemeClr val="tx1"/>
                </a:solidFill>
              </a:rPr>
              <a:t>区</a:t>
            </a:r>
            <a:r>
              <a:rPr lang="ja-JP" altLang="en-US" sz="1400" dirty="0" smtClean="0">
                <a:solidFill>
                  <a:schemeClr val="tx1"/>
                </a:solidFill>
              </a:rPr>
              <a:t>で</a:t>
            </a:r>
            <a:endParaRPr lang="en-US" altLang="ja-JP" sz="1400" dirty="0" smtClean="0">
              <a:solidFill>
                <a:schemeClr val="tx1"/>
              </a:solidFill>
            </a:endParaRPr>
          </a:p>
          <a:p>
            <a:pPr algn="ctr"/>
            <a:r>
              <a:rPr lang="ja-JP" altLang="en-US" sz="1400" dirty="0" smtClean="0">
                <a:solidFill>
                  <a:schemeClr val="tx1"/>
                </a:solidFill>
              </a:rPr>
              <a:t>議員一人当たり</a:t>
            </a:r>
            <a:endParaRPr lang="en-US" altLang="ja-JP" sz="1400" dirty="0" smtClean="0">
              <a:solidFill>
                <a:schemeClr val="tx1"/>
              </a:solidFill>
            </a:endParaRPr>
          </a:p>
          <a:p>
            <a:pPr algn="ctr"/>
            <a:r>
              <a:rPr lang="ja-JP" altLang="en-US" sz="1400" dirty="0">
                <a:solidFill>
                  <a:schemeClr val="tx1"/>
                </a:solidFill>
              </a:rPr>
              <a:t>人口</a:t>
            </a:r>
            <a:r>
              <a:rPr lang="ja-JP" altLang="en-US" sz="1400" dirty="0" smtClean="0">
                <a:solidFill>
                  <a:schemeClr val="tx1"/>
                </a:solidFill>
              </a:rPr>
              <a:t>が最大の</a:t>
            </a:r>
            <a:r>
              <a:rPr lang="ja-JP" altLang="en-US" sz="1400" dirty="0">
                <a:solidFill>
                  <a:schemeClr val="tx1"/>
                </a:solidFill>
              </a:rPr>
              <a:t>場合</a:t>
            </a:r>
          </a:p>
          <a:p>
            <a:pPr algn="ctr"/>
            <a:r>
              <a:rPr lang="en-US" altLang="ja-JP" sz="1400" dirty="0">
                <a:solidFill>
                  <a:schemeClr val="tx1"/>
                </a:solidFill>
              </a:rPr>
              <a:t>18,067</a:t>
            </a:r>
            <a:r>
              <a:rPr lang="ja-JP" altLang="en-US" sz="1400" dirty="0" smtClean="0">
                <a:solidFill>
                  <a:schemeClr val="tx1"/>
                </a:solidFill>
              </a:rPr>
              <a:t>人</a:t>
            </a:r>
            <a:endParaRPr lang="ja-JP" altLang="en-US" sz="1400" dirty="0">
              <a:solidFill>
                <a:schemeClr val="tx1"/>
              </a:solidFill>
            </a:endParaRPr>
          </a:p>
        </p:txBody>
      </p:sp>
      <p:sp>
        <p:nvSpPr>
          <p:cNvPr id="50" name="上矢印吹き出し 49"/>
          <p:cNvSpPr/>
          <p:nvPr/>
        </p:nvSpPr>
        <p:spPr>
          <a:xfrm>
            <a:off x="4005913" y="2652501"/>
            <a:ext cx="1076298" cy="427162"/>
          </a:xfrm>
          <a:prstGeom prst="upArrowCallout">
            <a:avLst>
              <a:gd name="adj1" fmla="val 47570"/>
              <a:gd name="adj2" fmla="val 13591"/>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平均</a:t>
            </a:r>
            <a:r>
              <a:rPr kumimoji="1" lang="en-US" altLang="ja-JP" sz="1200" dirty="0" smtClean="0">
                <a:solidFill>
                  <a:schemeClr val="tx1"/>
                </a:solidFill>
              </a:rPr>
              <a:t>11,635</a:t>
            </a:r>
            <a:r>
              <a:rPr kumimoji="1" lang="ja-JP" altLang="en-US" sz="1200" dirty="0" smtClean="0">
                <a:solidFill>
                  <a:schemeClr val="tx1"/>
                </a:solidFill>
              </a:rPr>
              <a:t>人</a:t>
            </a:r>
            <a:endParaRPr kumimoji="1" lang="en-US" altLang="ja-JP" sz="1200" dirty="0" smtClean="0">
              <a:solidFill>
                <a:schemeClr val="tx1"/>
              </a:solidFill>
            </a:endParaRPr>
          </a:p>
        </p:txBody>
      </p:sp>
      <p:sp>
        <p:nvSpPr>
          <p:cNvPr id="51" name="上矢印吹き出し 50"/>
          <p:cNvSpPr/>
          <p:nvPr/>
        </p:nvSpPr>
        <p:spPr>
          <a:xfrm>
            <a:off x="3660678" y="3575666"/>
            <a:ext cx="1076298" cy="427162"/>
          </a:xfrm>
          <a:prstGeom prst="upArrowCallout">
            <a:avLst>
              <a:gd name="adj1" fmla="val 47570"/>
              <a:gd name="adj2" fmla="val 13591"/>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平均</a:t>
            </a:r>
            <a:r>
              <a:rPr kumimoji="1" lang="en-US" altLang="ja-JP" sz="1200" dirty="0" smtClean="0">
                <a:solidFill>
                  <a:schemeClr val="tx1"/>
                </a:solidFill>
              </a:rPr>
              <a:t>10,239</a:t>
            </a:r>
            <a:r>
              <a:rPr kumimoji="1" lang="ja-JP" altLang="en-US" sz="1200" dirty="0" smtClean="0">
                <a:solidFill>
                  <a:schemeClr val="tx1"/>
                </a:solidFill>
              </a:rPr>
              <a:t>人</a:t>
            </a:r>
            <a:endParaRPr kumimoji="1" lang="en-US" altLang="ja-JP" sz="1200" dirty="0" smtClean="0">
              <a:solidFill>
                <a:schemeClr val="tx1"/>
              </a:solidFill>
            </a:endParaRPr>
          </a:p>
        </p:txBody>
      </p:sp>
      <p:sp>
        <p:nvSpPr>
          <p:cNvPr id="52" name="上矢印吹き出し 51"/>
          <p:cNvSpPr/>
          <p:nvPr/>
        </p:nvSpPr>
        <p:spPr>
          <a:xfrm>
            <a:off x="3684676" y="4511610"/>
            <a:ext cx="1076298" cy="427162"/>
          </a:xfrm>
          <a:prstGeom prst="upArrowCallout">
            <a:avLst>
              <a:gd name="adj1" fmla="val 47570"/>
              <a:gd name="adj2" fmla="val 13591"/>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平均</a:t>
            </a:r>
            <a:r>
              <a:rPr kumimoji="1" lang="en-US" altLang="ja-JP" sz="1200" dirty="0" smtClean="0">
                <a:solidFill>
                  <a:schemeClr val="tx1"/>
                </a:solidFill>
              </a:rPr>
              <a:t>10,280</a:t>
            </a:r>
            <a:r>
              <a:rPr kumimoji="1" lang="ja-JP" altLang="en-US" sz="1200" dirty="0" smtClean="0">
                <a:solidFill>
                  <a:schemeClr val="tx1"/>
                </a:solidFill>
              </a:rPr>
              <a:t>人</a:t>
            </a:r>
            <a:endParaRPr kumimoji="1" lang="en-US" altLang="ja-JP" sz="1200" dirty="0" smtClean="0">
              <a:solidFill>
                <a:schemeClr val="tx1"/>
              </a:solidFill>
            </a:endParaRPr>
          </a:p>
        </p:txBody>
      </p:sp>
      <p:sp>
        <p:nvSpPr>
          <p:cNvPr id="53" name="上矢印吹き出し 52"/>
          <p:cNvSpPr/>
          <p:nvPr/>
        </p:nvSpPr>
        <p:spPr>
          <a:xfrm>
            <a:off x="2741911" y="5441863"/>
            <a:ext cx="1076298" cy="427162"/>
          </a:xfrm>
          <a:prstGeom prst="upArrowCallout">
            <a:avLst>
              <a:gd name="adj1" fmla="val 47570"/>
              <a:gd name="adj2" fmla="val 13591"/>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平均</a:t>
            </a:r>
            <a:r>
              <a:rPr lang="en-US" altLang="ja-JP" sz="1200" dirty="0" smtClean="0">
                <a:solidFill>
                  <a:schemeClr val="tx1"/>
                </a:solidFill>
              </a:rPr>
              <a:t>6,456</a:t>
            </a:r>
            <a:r>
              <a:rPr kumimoji="1" lang="ja-JP" altLang="en-US" sz="1200" dirty="0" smtClean="0">
                <a:solidFill>
                  <a:schemeClr val="tx1"/>
                </a:solidFill>
              </a:rPr>
              <a:t>人</a:t>
            </a:r>
            <a:endParaRPr kumimoji="1" lang="en-US" altLang="ja-JP" sz="1200" dirty="0" smtClean="0">
              <a:solidFill>
                <a:schemeClr val="tx1"/>
              </a:solidFill>
            </a:endParaRPr>
          </a:p>
        </p:txBody>
      </p:sp>
      <p:sp>
        <p:nvSpPr>
          <p:cNvPr id="54" name="正方形/長方形 53"/>
          <p:cNvSpPr/>
          <p:nvPr/>
        </p:nvSpPr>
        <p:spPr>
          <a:xfrm>
            <a:off x="7027273" y="4526168"/>
            <a:ext cx="2534239" cy="51465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smtClean="0">
                <a:solidFill>
                  <a:schemeClr val="tx1"/>
                </a:solidFill>
                <a:latin typeface="HGｺﾞｼｯｸE" panose="020B0909000000000000" pitchFamily="49" charset="-128"/>
                <a:ea typeface="HGｺﾞｼｯｸE" panose="020B0909000000000000" pitchFamily="49" charset="-128"/>
              </a:rPr>
              <a:t>政令指定都市を除く市区で</a:t>
            </a:r>
            <a:endParaRPr kumimoji="1" lang="en-US" altLang="ja-JP" sz="1300" dirty="0" smtClean="0">
              <a:solidFill>
                <a:schemeClr val="tx1"/>
              </a:solidFill>
              <a:latin typeface="HGｺﾞｼｯｸE" panose="020B0909000000000000" pitchFamily="49" charset="-128"/>
              <a:ea typeface="HGｺﾞｼｯｸE" panose="020B0909000000000000" pitchFamily="49" charset="-128"/>
            </a:endParaRPr>
          </a:p>
          <a:p>
            <a:pPr algn="ctr"/>
            <a:r>
              <a:rPr lang="ja-JP" altLang="en-US" sz="1300" dirty="0" smtClean="0">
                <a:solidFill>
                  <a:schemeClr val="tx1"/>
                </a:solidFill>
                <a:latin typeface="HGｺﾞｼｯｸE" panose="020B0909000000000000" pitchFamily="49" charset="-128"/>
                <a:ea typeface="HGｺﾞｼｯｸE" panose="020B0909000000000000" pitchFamily="49" charset="-128"/>
              </a:rPr>
              <a:t>議員一人当たり人口が最大</a:t>
            </a:r>
            <a:endParaRPr kumimoji="1" lang="ja-JP" altLang="en-US" sz="1300" dirty="0">
              <a:solidFill>
                <a:schemeClr val="tx1"/>
              </a:solidFill>
              <a:latin typeface="HGｺﾞｼｯｸE" panose="020B0909000000000000" pitchFamily="49" charset="-128"/>
              <a:ea typeface="HGｺﾞｼｯｸE" panose="020B0909000000000000" pitchFamily="49" charset="-128"/>
            </a:endParaRPr>
          </a:p>
        </p:txBody>
      </p:sp>
      <p:sp>
        <p:nvSpPr>
          <p:cNvPr id="36" name="正方形/長方形 27"/>
          <p:cNvSpPr>
            <a:spLocks noChangeArrowheads="1"/>
          </p:cNvSpPr>
          <p:nvPr/>
        </p:nvSpPr>
        <p:spPr bwMode="auto">
          <a:xfrm>
            <a:off x="8862185" y="-27384"/>
            <a:ext cx="1031875" cy="261937"/>
          </a:xfrm>
          <a:prstGeom prst="rect">
            <a:avLst/>
          </a:prstGeom>
          <a:noFill/>
          <a:ln w="9525">
            <a:noFill/>
            <a:miter lim="800000"/>
            <a:headEnd/>
            <a:tailEnd/>
          </a:ln>
        </p:spPr>
        <p:txBody>
          <a:bodyPr>
            <a:spAutoFit/>
          </a:bodyPr>
          <a:lstStyle/>
          <a:p>
            <a:pPr algn="r"/>
            <a:r>
              <a:rPr lang="ja-JP" altLang="en-US" sz="1100" b="1" dirty="0">
                <a:solidFill>
                  <a:srgbClr val="000000"/>
                </a:solidFill>
                <a:latin typeface="ＭＳ Ｐゴシック" charset="-128"/>
                <a:ea typeface="Meiryo UI" pitchFamily="50" charset="-128"/>
                <a:cs typeface="Meiryo UI" pitchFamily="50" charset="-128"/>
              </a:rPr>
              <a:t> 議員</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４</a:t>
            </a:r>
            <a:endParaRPr lang="ja-JP" altLang="en-US" sz="1200" b="1" dirty="0">
              <a:solidFill>
                <a:srgbClr val="000000"/>
              </a:solidFill>
              <a:latin typeface="ＭＳ Ｐゴシック" charset="-128"/>
              <a:ea typeface="Meiryo UI" pitchFamily="50" charset="-128"/>
              <a:cs typeface="Meiryo UI" pitchFamily="50" charset="-128"/>
            </a:endParaRPr>
          </a:p>
        </p:txBody>
      </p:sp>
      <p:cxnSp>
        <p:nvCxnSpPr>
          <p:cNvPr id="37" name="直線コネクタ 36"/>
          <p:cNvCxnSpPr/>
          <p:nvPr/>
        </p:nvCxnSpPr>
        <p:spPr>
          <a:xfrm>
            <a:off x="6865176" y="4354902"/>
            <a:ext cx="392080" cy="1712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2838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888" y="2828925"/>
            <a:ext cx="8918575"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7"/>
          <p:cNvSpPr>
            <a:spLocks noChangeArrowheads="1"/>
          </p:cNvSpPr>
          <p:nvPr/>
        </p:nvSpPr>
        <p:spPr bwMode="auto">
          <a:xfrm>
            <a:off x="8872774" y="6623447"/>
            <a:ext cx="1031875" cy="261937"/>
          </a:xfrm>
          <a:prstGeom prst="rect">
            <a:avLst/>
          </a:prstGeom>
          <a:noFill/>
          <a:ln w="9525">
            <a:noFill/>
            <a:miter lim="800000"/>
            <a:headEnd/>
            <a:tailEnd/>
          </a:ln>
        </p:spPr>
        <p:txBody>
          <a:bodyPr>
            <a:spAutoFit/>
          </a:bodyPr>
          <a:lstStyle/>
          <a:p>
            <a:pPr algn="r"/>
            <a:r>
              <a:rPr lang="ja-JP" altLang="en-US" sz="1100" b="1" dirty="0">
                <a:solidFill>
                  <a:srgbClr val="000000"/>
                </a:solidFill>
                <a:latin typeface="ＭＳ Ｐゴシック" charset="-128"/>
                <a:ea typeface="Meiryo UI" pitchFamily="50" charset="-128"/>
                <a:cs typeface="Meiryo UI" pitchFamily="50" charset="-128"/>
              </a:rPr>
              <a:t> 議員</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a:solidFill>
                  <a:srgbClr val="000000"/>
                </a:solidFill>
                <a:latin typeface="ＭＳ Ｐゴシック" charset="-128"/>
                <a:ea typeface="Meiryo UI" pitchFamily="50" charset="-128"/>
                <a:cs typeface="Meiryo UI" pitchFamily="50" charset="-128"/>
              </a:rPr>
              <a:t>５</a:t>
            </a:r>
            <a:endParaRPr lang="ja-JP" altLang="en-US" sz="1200" b="1" dirty="0">
              <a:solidFill>
                <a:srgbClr val="000000"/>
              </a:solidFill>
              <a:latin typeface="ＭＳ Ｐゴシック" charset="-128"/>
              <a:ea typeface="Meiryo UI" pitchFamily="50" charset="-128"/>
              <a:cs typeface="Meiryo UI" pitchFamily="50" charset="-128"/>
            </a:endParaRPr>
          </a:p>
        </p:txBody>
      </p:sp>
    </p:spTree>
    <p:extLst>
      <p:ext uri="{BB962C8B-B14F-4D97-AF65-F5344CB8AC3E}">
        <p14:creationId xmlns:p14="http://schemas.microsoft.com/office/powerpoint/2010/main" val="17976781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テキスト ボックス 6"/>
          <p:cNvSpPr txBox="1">
            <a:spLocks noChangeArrowheads="1"/>
          </p:cNvSpPr>
          <p:nvPr/>
        </p:nvSpPr>
        <p:spPr bwMode="auto">
          <a:xfrm>
            <a:off x="195263" y="476672"/>
            <a:ext cx="1021433" cy="307777"/>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b="1" dirty="0">
                <a:solidFill>
                  <a:srgbClr val="000000"/>
                </a:solidFill>
                <a:latin typeface="Meiryo UI" pitchFamily="50" charset="-128"/>
                <a:ea typeface="Meiryo UI" pitchFamily="50" charset="-128"/>
                <a:cs typeface="Meiryo UI" pitchFamily="50" charset="-128"/>
              </a:rPr>
              <a:t>■　中核市</a:t>
            </a:r>
          </a:p>
        </p:txBody>
      </p:sp>
      <p:graphicFrame>
        <p:nvGraphicFramePr>
          <p:cNvPr id="8" name="表 7"/>
          <p:cNvGraphicFramePr>
            <a:graphicFrameLocks noGrp="1"/>
          </p:cNvGraphicFramePr>
          <p:nvPr>
            <p:extLst/>
          </p:nvPr>
        </p:nvGraphicFramePr>
        <p:xfrm>
          <a:off x="369888" y="781472"/>
          <a:ext cx="9166223" cy="5831082"/>
        </p:xfrm>
        <a:graphic>
          <a:graphicData uri="http://schemas.openxmlformats.org/drawingml/2006/table">
            <a:tbl>
              <a:tblPr/>
              <a:tblGrid>
                <a:gridCol w="1170156"/>
                <a:gridCol w="1180708"/>
                <a:gridCol w="847563"/>
                <a:gridCol w="1287172"/>
                <a:gridCol w="1170156"/>
                <a:gridCol w="1170156"/>
                <a:gridCol w="1170156"/>
                <a:gridCol w="1170156"/>
              </a:tblGrid>
              <a:tr h="431932">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smtClean="0">
                          <a:solidFill>
                            <a:schemeClr val="tx1"/>
                          </a:solidFill>
                          <a:latin typeface="Meiryo UI" pitchFamily="50" charset="-128"/>
                          <a:ea typeface="Meiryo UI" pitchFamily="50" charset="-128"/>
                          <a:cs typeface="Meiryo UI" pitchFamily="50" charset="-128"/>
                        </a:rPr>
                        <a:t>H27 </a:t>
                      </a:r>
                      <a:r>
                        <a:rPr lang="ja-JP" altLang="en-US" sz="1000" b="0" i="0" u="none" strike="noStrike" dirty="0" smtClean="0">
                          <a:solidFill>
                            <a:schemeClr val="tx1"/>
                          </a:solidFill>
                          <a:latin typeface="Meiryo UI" pitchFamily="50" charset="-128"/>
                          <a:ea typeface="Meiryo UI" pitchFamily="50" charset="-128"/>
                          <a:cs typeface="Meiryo UI" pitchFamily="50" charset="-128"/>
                        </a:rPr>
                        <a:t>国勢調査</a:t>
                      </a:r>
                      <a:r>
                        <a:rPr lang="ja-JP" altLang="en-US" sz="1000" b="0" i="0" u="none" strike="noStrike" dirty="0" smtClean="0">
                          <a:solidFill>
                            <a:srgbClr val="000000"/>
                          </a:solidFill>
                          <a:latin typeface="Meiryo UI" pitchFamily="50" charset="-128"/>
                          <a:ea typeface="Meiryo UI" pitchFamily="50" charset="-128"/>
                          <a:cs typeface="Meiryo UI" pitchFamily="50" charset="-128"/>
                        </a:rPr>
                        <a:t>人口</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algn="ctr" rtl="0"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（人）</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議員</a:t>
                      </a:r>
                      <a:r>
                        <a:rPr lang="ja-JP" altLang="en-US" sz="1000" b="0" i="0" u="none" strike="noStrike" dirty="0" smtClean="0">
                          <a:solidFill>
                            <a:srgbClr val="000000"/>
                          </a:solidFill>
                          <a:latin typeface="Meiryo UI" pitchFamily="50" charset="-128"/>
                          <a:ea typeface="Meiryo UI" pitchFamily="50" charset="-128"/>
                          <a:cs typeface="Meiryo UI" pitchFamily="50" charset="-128"/>
                        </a:rPr>
                        <a:t>定数</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algn="ctr" rtl="0"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（人）</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議員</a:t>
                      </a:r>
                      <a:r>
                        <a:rPr lang="ja-JP" altLang="en-US" sz="1000" b="0" i="0" u="none" strike="noStrike" dirty="0" smtClean="0">
                          <a:solidFill>
                            <a:srgbClr val="000000"/>
                          </a:solidFill>
                          <a:latin typeface="Meiryo UI" pitchFamily="50" charset="-128"/>
                          <a:ea typeface="Meiryo UI" pitchFamily="50" charset="-128"/>
                          <a:cs typeface="Meiryo UI" pitchFamily="50" charset="-128"/>
                        </a:rPr>
                        <a:t>一人当たり人口</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algn="ctr" rtl="0"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（人）</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議長</a:t>
                      </a:r>
                      <a:r>
                        <a:rPr lang="ja-JP" altLang="en-US" sz="1000" b="0" i="0" u="none" strike="noStrike" dirty="0" smtClean="0">
                          <a:solidFill>
                            <a:schemeClr val="tx1"/>
                          </a:solidFill>
                          <a:latin typeface="Meiryo UI" pitchFamily="50" charset="-128"/>
                          <a:ea typeface="Meiryo UI" pitchFamily="50" charset="-128"/>
                          <a:cs typeface="Meiryo UI" pitchFamily="50" charset="-128"/>
                        </a:rPr>
                        <a:t>報酬</a:t>
                      </a:r>
                      <a:endParaRPr lang="en-US" altLang="ja-JP" sz="1000" b="0" i="0" u="none" strike="noStrike" dirty="0" smtClean="0">
                        <a:solidFill>
                          <a:schemeClr val="tx1"/>
                        </a:solidFill>
                        <a:latin typeface="Meiryo UI" pitchFamily="50" charset="-128"/>
                        <a:ea typeface="Meiryo UI" pitchFamily="50" charset="-128"/>
                        <a:cs typeface="Meiryo UI" pitchFamily="50" charset="-128"/>
                      </a:endParaRPr>
                    </a:p>
                    <a:p>
                      <a:pPr algn="ctr" rtl="0"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（千円） </a:t>
                      </a:r>
                      <a:endParaRPr lang="ja-JP" alt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副議長報酬 </a:t>
                      </a:r>
                      <a:endParaRPr lang="en-US" altLang="ja-JP" sz="1000" b="0" i="0" u="none" strike="noStrike" dirty="0" smtClean="0">
                        <a:solidFill>
                          <a:schemeClr val="tx1"/>
                        </a:solidFill>
                        <a:latin typeface="Meiryo UI" pitchFamily="50" charset="-128"/>
                        <a:ea typeface="Meiryo UI" pitchFamily="50" charset="-128"/>
                        <a:cs typeface="Meiryo UI"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latin typeface="Meiryo UI" pitchFamily="50" charset="-128"/>
                          <a:ea typeface="Meiryo UI" pitchFamily="50" charset="-128"/>
                          <a:cs typeface="Meiryo UI" pitchFamily="50" charset="-128"/>
                        </a:rPr>
                        <a:t>（千円）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議員報酬 </a:t>
                      </a:r>
                      <a:endParaRPr lang="en-US" altLang="ja-JP" sz="1000" b="0" i="0" u="none" strike="noStrike" dirty="0" smtClean="0">
                        <a:solidFill>
                          <a:schemeClr val="tx1"/>
                        </a:solidFill>
                        <a:latin typeface="Meiryo UI" pitchFamily="50" charset="-128"/>
                        <a:ea typeface="Meiryo UI" pitchFamily="50" charset="-128"/>
                        <a:cs typeface="Meiryo UI"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latin typeface="Meiryo UI" pitchFamily="50" charset="-128"/>
                          <a:ea typeface="Meiryo UI" pitchFamily="50" charset="-128"/>
                          <a:cs typeface="Meiryo UI" pitchFamily="50" charset="-128"/>
                        </a:rPr>
                        <a:t>（千円）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政務活動費 </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latin typeface="Meiryo UI" pitchFamily="50" charset="-128"/>
                          <a:ea typeface="Meiryo UI" pitchFamily="50" charset="-128"/>
                          <a:cs typeface="Meiryo UI" pitchFamily="50" charset="-128"/>
                        </a:rPr>
                        <a:t>（千円）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函館市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265,979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8,866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10,811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8,752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540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旭川市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339,605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9,988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10,650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9,457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8,776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青森市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287,648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8,219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10,304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9,443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9,083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1,080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八戸市</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231,257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7,227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10,289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8,942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盛岡市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297,631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7,832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11,305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10,256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9,810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秋田市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315,814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8,098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11,046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10,277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郡山市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335,444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8,827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10,850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10,106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いわき市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350,237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9,466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11,088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10,454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1,320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宇都宮市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518,594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11,524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13,728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12,184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11,497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前橋市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336,154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8,846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10,947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10,362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高崎市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370,884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9,760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10,935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10,418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川越市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350,745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9,743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840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越谷市</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337,498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10,547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11,353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10,212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960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船橋市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622,890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12,458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11,854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10,593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960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柏市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413,954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11,499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11,377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10,176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960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八王子市</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577,513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14,438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13,050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11,832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10,614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720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横須賀市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406,586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9,917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12,525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11,463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10,890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1,668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富山市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418,686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11,018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11,949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10,780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1,800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金沢市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465,699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12,255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13,406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12,330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11,585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1,920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長野市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377,598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9,682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12,100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10,813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1,020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岐阜市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406,735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10,704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13,259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12,054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11,193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1,800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豊橋市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374,765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10,410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12,018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10,927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1,080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岡崎市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381,051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10,299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12,300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11,164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10,261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豊田市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422,542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9,390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12,585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11,481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10,646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530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大津市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340,973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8,973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10,446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8,952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840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9549" name="テキスト ボックス 8"/>
          <p:cNvSpPr txBox="1">
            <a:spLocks noChangeArrowheads="1"/>
          </p:cNvSpPr>
          <p:nvPr/>
        </p:nvSpPr>
        <p:spPr bwMode="auto">
          <a:xfrm>
            <a:off x="1130300" y="519535"/>
            <a:ext cx="2024913" cy="246221"/>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000" dirty="0">
                <a:solidFill>
                  <a:srgbClr val="000000"/>
                </a:solidFill>
                <a:latin typeface="Meiryo UI" pitchFamily="50" charset="-128"/>
                <a:ea typeface="Meiryo UI" pitchFamily="50" charset="-128"/>
                <a:cs typeface="Meiryo UI" pitchFamily="50" charset="-128"/>
              </a:rPr>
              <a:t>（</a:t>
            </a:r>
            <a:r>
              <a:rPr lang="ja-JP" altLang="en-US" sz="1000" dirty="0" smtClean="0">
                <a:solidFill>
                  <a:srgbClr val="000000"/>
                </a:solidFill>
                <a:latin typeface="Meiryo UI" pitchFamily="50" charset="-128"/>
                <a:ea typeface="Meiryo UI" pitchFamily="50" charset="-128"/>
                <a:cs typeface="Meiryo UI" pitchFamily="50" charset="-128"/>
              </a:rPr>
              <a:t>平成</a:t>
            </a:r>
            <a:r>
              <a:rPr lang="en-US" altLang="ja-JP" sz="1000" dirty="0" smtClean="0">
                <a:solidFill>
                  <a:srgbClr val="000000"/>
                </a:solidFill>
                <a:latin typeface="Meiryo UI" pitchFamily="50" charset="-128"/>
                <a:ea typeface="Meiryo UI" pitchFamily="50" charset="-128"/>
                <a:cs typeface="Meiryo UI" pitchFamily="50" charset="-128"/>
              </a:rPr>
              <a:t>30</a:t>
            </a:r>
            <a:r>
              <a:rPr lang="ja-JP" altLang="en-US" sz="1000" dirty="0" smtClean="0">
                <a:solidFill>
                  <a:srgbClr val="000000"/>
                </a:solidFill>
                <a:latin typeface="Meiryo UI" pitchFamily="50" charset="-128"/>
                <a:ea typeface="Meiryo UI" pitchFamily="50" charset="-128"/>
                <a:cs typeface="Meiryo UI" pitchFamily="50" charset="-128"/>
              </a:rPr>
              <a:t>年</a:t>
            </a:r>
            <a:r>
              <a:rPr lang="en-US" altLang="ja-JP" sz="1000" dirty="0" smtClean="0">
                <a:solidFill>
                  <a:srgbClr val="000000"/>
                </a:solidFill>
                <a:latin typeface="Meiryo UI" pitchFamily="50" charset="-128"/>
                <a:ea typeface="Meiryo UI" pitchFamily="50" charset="-128"/>
                <a:cs typeface="Meiryo UI" pitchFamily="50" charset="-128"/>
              </a:rPr>
              <a:t>2</a:t>
            </a:r>
            <a:r>
              <a:rPr lang="ja-JP" altLang="en-US" sz="1000" dirty="0" smtClean="0">
                <a:solidFill>
                  <a:prstClr val="black"/>
                </a:solidFill>
                <a:latin typeface="Meiryo UI" pitchFamily="50" charset="-128"/>
                <a:ea typeface="Meiryo UI" pitchFamily="50" charset="-128"/>
                <a:cs typeface="Meiryo UI" pitchFamily="50" charset="-128"/>
              </a:rPr>
              <a:t>月</a:t>
            </a:r>
            <a:r>
              <a:rPr lang="ja-JP" altLang="en-US" sz="1000" dirty="0">
                <a:solidFill>
                  <a:srgbClr val="000000"/>
                </a:solidFill>
                <a:latin typeface="Meiryo UI" pitchFamily="50" charset="-128"/>
                <a:ea typeface="Meiryo UI" pitchFamily="50" charset="-128"/>
                <a:cs typeface="Meiryo UI" pitchFamily="50" charset="-128"/>
              </a:rPr>
              <a:t>　各市ＨＰ調べ）</a:t>
            </a:r>
            <a:endParaRPr lang="en-US" altLang="ja-JP" sz="1000" dirty="0">
              <a:solidFill>
                <a:srgbClr val="000000"/>
              </a:solidFill>
              <a:latin typeface="Meiryo UI" pitchFamily="50" charset="-128"/>
              <a:ea typeface="Meiryo UI" pitchFamily="50" charset="-128"/>
              <a:cs typeface="Meiryo UI" pitchFamily="50" charset="-128"/>
            </a:endParaRPr>
          </a:p>
        </p:txBody>
      </p:sp>
      <p:sp>
        <p:nvSpPr>
          <p:cNvPr id="6" name="テキスト ボックス 4"/>
          <p:cNvSpPr txBox="1">
            <a:spLocks noChangeArrowheads="1"/>
          </p:cNvSpPr>
          <p:nvPr/>
        </p:nvSpPr>
        <p:spPr bwMode="auto">
          <a:xfrm>
            <a:off x="5219128" y="552872"/>
            <a:ext cx="4665060" cy="246221"/>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　</a:t>
            </a:r>
            <a:r>
              <a:rPr lang="ja-JP" altLang="en-US" sz="1000" dirty="0" smtClean="0">
                <a:solidFill>
                  <a:srgbClr val="000000"/>
                </a:solidFill>
                <a:latin typeface="Meiryo UI" pitchFamily="50" charset="-128"/>
                <a:ea typeface="Meiryo UI" pitchFamily="50" charset="-128"/>
                <a:cs typeface="Meiryo UI" pitchFamily="50" charset="-128"/>
              </a:rPr>
              <a:t>議員報酬</a:t>
            </a:r>
            <a:r>
              <a:rPr lang="ja-JP" altLang="en-US" sz="1000" dirty="0">
                <a:solidFill>
                  <a:srgbClr val="000000"/>
                </a:solidFill>
                <a:latin typeface="Meiryo UI" pitchFamily="50" charset="-128"/>
                <a:ea typeface="Meiryo UI" pitchFamily="50" charset="-128"/>
                <a:cs typeface="Meiryo UI" pitchFamily="50" charset="-128"/>
              </a:rPr>
              <a:t>・政務活動費については、条例に定める本則</a:t>
            </a:r>
            <a:r>
              <a:rPr lang="ja-JP" altLang="en-US" sz="1000" dirty="0" smtClean="0">
                <a:solidFill>
                  <a:srgbClr val="000000"/>
                </a:solidFill>
                <a:latin typeface="Meiryo UI" pitchFamily="50" charset="-128"/>
                <a:ea typeface="Meiryo UI" pitchFamily="50" charset="-128"/>
                <a:cs typeface="Meiryo UI" pitchFamily="50" charset="-128"/>
              </a:rPr>
              <a:t>（特例による減額前</a:t>
            </a:r>
            <a:r>
              <a:rPr lang="ja-JP" altLang="en-US" sz="1000" dirty="0">
                <a:solidFill>
                  <a:srgbClr val="000000"/>
                </a:solidFill>
                <a:latin typeface="Meiryo UI" pitchFamily="50" charset="-128"/>
                <a:ea typeface="Meiryo UI" pitchFamily="50" charset="-128"/>
                <a:cs typeface="Meiryo UI" pitchFamily="50" charset="-128"/>
              </a:rPr>
              <a:t>）の額</a:t>
            </a:r>
          </a:p>
        </p:txBody>
      </p:sp>
      <p:sp>
        <p:nvSpPr>
          <p:cNvPr id="7" name="正方形/長方形 6"/>
          <p:cNvSpPr/>
          <p:nvPr/>
        </p:nvSpPr>
        <p:spPr>
          <a:xfrm>
            <a:off x="0" y="-2738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fontAlgn="base">
              <a:spcBef>
                <a:spcPct val="0"/>
              </a:spcBef>
              <a:spcAft>
                <a:spcPct val="0"/>
              </a:spcAft>
              <a:defRPr/>
            </a:pPr>
            <a:r>
              <a:rPr lang="ja-JP" altLang="en-US" sz="2000" b="1" dirty="0">
                <a:solidFill>
                  <a:prstClr val="black"/>
                </a:solidFill>
                <a:latin typeface="Meiryo UI" pitchFamily="50" charset="-128"/>
                <a:ea typeface="Meiryo UI" pitchFamily="50" charset="-128"/>
                <a:cs typeface="Meiryo UI" pitchFamily="50" charset="-128"/>
              </a:rPr>
              <a:t>（</a:t>
            </a:r>
            <a:r>
              <a:rPr lang="ja-JP" altLang="en-US" sz="2000" b="1" dirty="0" smtClean="0">
                <a:solidFill>
                  <a:prstClr val="black"/>
                </a:solidFill>
                <a:latin typeface="Meiryo UI" pitchFamily="50" charset="-128"/>
                <a:ea typeface="Meiryo UI" pitchFamily="50" charset="-128"/>
                <a:cs typeface="Meiryo UI" pitchFamily="50" charset="-128"/>
              </a:rPr>
              <a:t>参考）　</a:t>
            </a:r>
            <a:r>
              <a:rPr lang="ja-JP" altLang="en-US" sz="2000" b="1" dirty="0" smtClean="0">
                <a:solidFill>
                  <a:srgbClr val="000000"/>
                </a:solidFill>
                <a:latin typeface="Meiryo UI" pitchFamily="50" charset="-128"/>
                <a:ea typeface="Meiryo UI" pitchFamily="50" charset="-128"/>
                <a:cs typeface="Meiryo UI" pitchFamily="50" charset="-128"/>
              </a:rPr>
              <a:t>中核</a:t>
            </a:r>
            <a:r>
              <a:rPr lang="ja-JP" altLang="en-US" sz="2000" b="1" dirty="0">
                <a:solidFill>
                  <a:srgbClr val="000000"/>
                </a:solidFill>
                <a:latin typeface="Meiryo UI" pitchFamily="50" charset="-128"/>
                <a:ea typeface="Meiryo UI" pitchFamily="50" charset="-128"/>
                <a:cs typeface="Meiryo UI" pitchFamily="50" charset="-128"/>
              </a:rPr>
              <a:t>市、東京特別区、府内都市の議員定数等の状況</a:t>
            </a:r>
            <a:endParaRPr lang="ja-JP" altLang="en-US" sz="2000" dirty="0">
              <a:solidFill>
                <a:srgbClr val="000000"/>
              </a:solidFill>
              <a:latin typeface="Meiryo UI" pitchFamily="50" charset="-128"/>
              <a:ea typeface="Meiryo UI" pitchFamily="50" charset="-128"/>
              <a:cs typeface="Meiryo UI" pitchFamily="50" charset="-128"/>
            </a:endParaRPr>
          </a:p>
        </p:txBody>
      </p:sp>
      <p:sp>
        <p:nvSpPr>
          <p:cNvPr id="9" name="正方形/長方形 27"/>
          <p:cNvSpPr>
            <a:spLocks noChangeArrowheads="1"/>
          </p:cNvSpPr>
          <p:nvPr/>
        </p:nvSpPr>
        <p:spPr bwMode="auto">
          <a:xfrm>
            <a:off x="8874125" y="-27384"/>
            <a:ext cx="1031875" cy="261937"/>
          </a:xfrm>
          <a:prstGeom prst="rect">
            <a:avLst/>
          </a:prstGeom>
          <a:noFill/>
          <a:ln w="9525">
            <a:noFill/>
            <a:miter lim="800000"/>
            <a:headEnd/>
            <a:tailEnd/>
          </a:ln>
        </p:spPr>
        <p:txBody>
          <a:bodyPr>
            <a:spAutoFit/>
          </a:bodyPr>
          <a:lstStyle/>
          <a:p>
            <a:pPr algn="r"/>
            <a:r>
              <a:rPr lang="ja-JP" altLang="en-US" sz="1100" b="1" dirty="0">
                <a:solidFill>
                  <a:srgbClr val="000000"/>
                </a:solidFill>
                <a:latin typeface="ＭＳ Ｐゴシック" charset="-128"/>
                <a:ea typeface="Meiryo UI" pitchFamily="50" charset="-128"/>
                <a:cs typeface="Meiryo UI" pitchFamily="50" charset="-128"/>
              </a:rPr>
              <a:t> 議員</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６</a:t>
            </a:r>
            <a:endParaRPr lang="ja-JP" altLang="en-US" sz="1200" b="1" dirty="0">
              <a:solidFill>
                <a:srgbClr val="000000"/>
              </a:solidFill>
              <a:latin typeface="ＭＳ Ｐゴシック" charset="-128"/>
              <a:ea typeface="Meiryo UI" pitchFamily="50" charset="-128"/>
              <a:cs typeface="Meiryo UI" pitchFamily="50" charset="-128"/>
            </a:endParaRPr>
          </a:p>
        </p:txBody>
      </p:sp>
    </p:spTree>
    <p:extLst>
      <p:ext uri="{BB962C8B-B14F-4D97-AF65-F5344CB8AC3E}">
        <p14:creationId xmlns:p14="http://schemas.microsoft.com/office/powerpoint/2010/main" val="41740101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nvPr>
        </p:nvGraphicFramePr>
        <p:xfrm>
          <a:off x="369888" y="381000"/>
          <a:ext cx="9166223" cy="6024782"/>
        </p:xfrm>
        <a:graphic>
          <a:graphicData uri="http://schemas.openxmlformats.org/drawingml/2006/table">
            <a:tbl>
              <a:tblPr/>
              <a:tblGrid>
                <a:gridCol w="1170156"/>
                <a:gridCol w="1180708"/>
                <a:gridCol w="847563"/>
                <a:gridCol w="1287172"/>
                <a:gridCol w="1170156"/>
                <a:gridCol w="1170156"/>
                <a:gridCol w="1170156"/>
                <a:gridCol w="1170156"/>
              </a:tblGrid>
              <a:tr h="431921">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　</a:t>
                      </a:r>
                    </a:p>
                  </a:txBody>
                  <a:tcPr marL="4301" marR="4301" marT="39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smtClean="0">
                          <a:solidFill>
                            <a:schemeClr val="tx1"/>
                          </a:solidFill>
                          <a:latin typeface="Meiryo UI" pitchFamily="50" charset="-128"/>
                          <a:ea typeface="Meiryo UI" pitchFamily="50" charset="-128"/>
                          <a:cs typeface="Meiryo UI" pitchFamily="50" charset="-128"/>
                        </a:rPr>
                        <a:t>H27 </a:t>
                      </a:r>
                      <a:r>
                        <a:rPr lang="ja-JP" altLang="en-US" sz="1000" b="0" i="0" u="none" strike="noStrike" dirty="0" smtClean="0">
                          <a:solidFill>
                            <a:srgbClr val="000000"/>
                          </a:solidFill>
                          <a:latin typeface="Meiryo UI" pitchFamily="50" charset="-128"/>
                          <a:ea typeface="Meiryo UI" pitchFamily="50" charset="-128"/>
                          <a:cs typeface="Meiryo UI" pitchFamily="50" charset="-128"/>
                        </a:rPr>
                        <a:t>国勢調査人口</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algn="ctr" rtl="0"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（人）</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議員</a:t>
                      </a:r>
                      <a:r>
                        <a:rPr lang="ja-JP" altLang="en-US" sz="1000" b="0" i="0" u="none" strike="noStrike" dirty="0" smtClean="0">
                          <a:solidFill>
                            <a:srgbClr val="000000"/>
                          </a:solidFill>
                          <a:latin typeface="Meiryo UI" pitchFamily="50" charset="-128"/>
                          <a:ea typeface="Meiryo UI" pitchFamily="50" charset="-128"/>
                          <a:cs typeface="Meiryo UI" pitchFamily="50" charset="-128"/>
                        </a:rPr>
                        <a:t>定数</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algn="ctr" rtl="0"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（人）</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議員</a:t>
                      </a:r>
                      <a:r>
                        <a:rPr lang="ja-JP" altLang="en-US" sz="1000" b="0" i="0" u="none" strike="noStrike" dirty="0" smtClean="0">
                          <a:solidFill>
                            <a:srgbClr val="000000"/>
                          </a:solidFill>
                          <a:latin typeface="Meiryo UI" pitchFamily="50" charset="-128"/>
                          <a:ea typeface="Meiryo UI" pitchFamily="50" charset="-128"/>
                          <a:cs typeface="Meiryo UI" pitchFamily="50" charset="-128"/>
                        </a:rPr>
                        <a:t>一人当たり人口</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algn="ctr" rtl="0"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（人）</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議長</a:t>
                      </a:r>
                      <a:r>
                        <a:rPr lang="ja-JP" altLang="en-US" sz="1000" b="0" i="0" u="none" strike="noStrike" dirty="0" smtClean="0">
                          <a:solidFill>
                            <a:srgbClr val="000000"/>
                          </a:solidFill>
                          <a:latin typeface="Meiryo UI" pitchFamily="50" charset="-128"/>
                          <a:ea typeface="Meiryo UI" pitchFamily="50" charset="-128"/>
                          <a:cs typeface="Meiryo UI" pitchFamily="50" charset="-128"/>
                        </a:rPr>
                        <a:t>報酬</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algn="ctr" rtl="0"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（千円） </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副議長報酬 </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latin typeface="Meiryo UI" pitchFamily="50" charset="-128"/>
                          <a:ea typeface="Meiryo UI" pitchFamily="50" charset="-128"/>
                          <a:cs typeface="Meiryo UI" pitchFamily="50" charset="-128"/>
                        </a:rPr>
                        <a:t>（千円）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議員報酬 </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latin typeface="Meiryo UI" pitchFamily="50" charset="-128"/>
                          <a:ea typeface="Meiryo UI" pitchFamily="50" charset="-128"/>
                          <a:cs typeface="Meiryo UI" pitchFamily="50" charset="-128"/>
                        </a:rPr>
                        <a:t>（千円）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政務活動費 </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latin typeface="Meiryo UI" pitchFamily="50" charset="-128"/>
                          <a:ea typeface="Meiryo UI" pitchFamily="50" charset="-128"/>
                          <a:cs typeface="Meiryo UI" pitchFamily="50" charset="-128"/>
                        </a:rPr>
                        <a:t>（千円）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豊中市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395,479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10,986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12,527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11,840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10,897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840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1596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高槻市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351,829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10,348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12,915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12,226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11,365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840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15960">
                <a:tc>
                  <a:txBody>
                    <a:bodyPr/>
                    <a:lstStyle/>
                    <a:p>
                      <a:pPr algn="ctr" rtl="0"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枚方市</a:t>
                      </a:r>
                      <a:endParaRPr lang="ja-JP" alt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404,152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12,630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13,145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12,475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11,480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840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1596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latin typeface="Meiryo UI" pitchFamily="50" charset="-128"/>
                          <a:ea typeface="Meiryo UI" pitchFamily="50" charset="-128"/>
                          <a:cs typeface="Meiryo UI" pitchFamily="50" charset="-128"/>
                        </a:rPr>
                        <a:t>東大阪市</a:t>
                      </a:r>
                      <a:endParaRPr lang="ja-JP" alt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502,784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13,231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13,344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12,343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11,676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1596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姫路市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535,664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11,397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14,221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12,908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11,837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1,020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尼崎市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452,563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10,775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13,320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11,983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10,696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1596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西宮市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487,850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11,899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14,191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12,836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11,789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1,440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1596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奈良市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360,310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12,250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10,763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840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和歌山市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364,154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13,651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12,442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11,405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倉敷市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477,118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11,096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13,385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12,355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11,497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0">
                <a:tc>
                  <a:txBody>
                    <a:bodyPr/>
                    <a:lstStyle/>
                    <a:p>
                      <a:pPr algn="ctr" rtl="0"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呉市</a:t>
                      </a:r>
                      <a:endParaRPr lang="ja-JP" alt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228,552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7,142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11,326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10,296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9,438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福山市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464,811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11,620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13,219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11,837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10,973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1,560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下関市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268,517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7,898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10,329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8,595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高松市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420,748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10,519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11,603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10,326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松山市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514,865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11,974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11,683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10,438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1,224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高知市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337,190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10,780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久留米市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304,552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8,015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11,415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10,295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長崎市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429,508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10,738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12,127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11,074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10,186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0">
                <a:tc>
                  <a:txBody>
                    <a:bodyPr/>
                    <a:lstStyle/>
                    <a:p>
                      <a:pPr algn="ctr" rtl="0"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佐世保市</a:t>
                      </a:r>
                      <a:endParaRPr lang="ja-JP" alt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255,439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7,741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10,526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8,952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大分市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478,146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10,867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12,677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11,502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10,609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宮崎市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401,138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11,066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鹿児島市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599,814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11,996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12,561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11,734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10,907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6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那覇市</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319,435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7,986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10,993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1,080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301831">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平均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393,773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10,239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11,994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10,938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10,198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1,121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950">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近隣中核市 </a:t>
                      </a:r>
                    </a:p>
                    <a:p>
                      <a:pPr algn="ctr" rtl="0"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６市平均 </a:t>
                      </a:r>
                      <a:endParaRPr lang="ja-JP" alt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432,443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11,635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13,240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12,284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11,317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1,260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正方形/長方形 27"/>
          <p:cNvSpPr>
            <a:spLocks noChangeArrowheads="1"/>
          </p:cNvSpPr>
          <p:nvPr/>
        </p:nvSpPr>
        <p:spPr bwMode="auto">
          <a:xfrm>
            <a:off x="8874125" y="6623447"/>
            <a:ext cx="1031875" cy="261937"/>
          </a:xfrm>
          <a:prstGeom prst="rect">
            <a:avLst/>
          </a:prstGeom>
          <a:noFill/>
          <a:ln w="9525">
            <a:noFill/>
            <a:miter lim="800000"/>
            <a:headEnd/>
            <a:tailEnd/>
          </a:ln>
        </p:spPr>
        <p:txBody>
          <a:bodyPr>
            <a:spAutoFit/>
          </a:bodyPr>
          <a:lstStyle/>
          <a:p>
            <a:pPr algn="r"/>
            <a:r>
              <a:rPr lang="ja-JP" altLang="en-US" sz="1100" b="1" dirty="0">
                <a:solidFill>
                  <a:srgbClr val="000000"/>
                </a:solidFill>
                <a:latin typeface="ＭＳ Ｐゴシック" charset="-128"/>
                <a:ea typeface="Meiryo UI" pitchFamily="50" charset="-128"/>
                <a:cs typeface="Meiryo UI" pitchFamily="50" charset="-128"/>
              </a:rPr>
              <a:t> 議員</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７</a:t>
            </a:r>
            <a:endParaRPr lang="ja-JP" altLang="en-US" sz="1200" b="1" dirty="0">
              <a:solidFill>
                <a:srgbClr val="000000"/>
              </a:solidFill>
              <a:latin typeface="ＭＳ Ｐゴシック" charset="-128"/>
              <a:ea typeface="Meiryo UI" pitchFamily="50" charset="-128"/>
              <a:cs typeface="Meiryo UI" pitchFamily="50" charset="-128"/>
            </a:endParaRPr>
          </a:p>
        </p:txBody>
      </p:sp>
    </p:spTree>
    <p:extLst>
      <p:ext uri="{BB962C8B-B14F-4D97-AF65-F5344CB8AC3E}">
        <p14:creationId xmlns:p14="http://schemas.microsoft.com/office/powerpoint/2010/main" val="3389858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485775" y="801688"/>
            <a:ext cx="8915400" cy="1143000"/>
          </a:xfrm>
        </p:spPr>
        <p:txBody>
          <a:bodyPr/>
          <a:lstStyle/>
          <a:p>
            <a:pPr eaLnBrk="1" hangingPunct="1"/>
            <a:r>
              <a:rPr lang="ja-JP" altLang="en-US" sz="3600" dirty="0" smtClean="0"/>
              <a:t>目　　次</a:t>
            </a:r>
          </a:p>
        </p:txBody>
      </p:sp>
      <p:sp>
        <p:nvSpPr>
          <p:cNvPr id="7" name="正方形/長方形 6"/>
          <p:cNvSpPr/>
          <p:nvPr/>
        </p:nvSpPr>
        <p:spPr>
          <a:xfrm>
            <a:off x="712788" y="2107711"/>
            <a:ext cx="8394700" cy="3697554"/>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altLang="ja-JP" sz="2000" dirty="0">
                <a:solidFill>
                  <a:prstClr val="black"/>
                </a:solidFill>
                <a:latin typeface="Meiryo UI" pitchFamily="50" charset="-128"/>
                <a:ea typeface="Meiryo UI" pitchFamily="50" charset="-128"/>
                <a:cs typeface="Meiryo UI" pitchFamily="50" charset="-128"/>
              </a:rPr>
              <a:t> </a:t>
            </a:r>
            <a:r>
              <a:rPr lang="ja-JP" altLang="en-US" sz="2000" dirty="0">
                <a:solidFill>
                  <a:prstClr val="black"/>
                </a:solidFill>
                <a:latin typeface="Meiryo UI" pitchFamily="50" charset="-128"/>
                <a:ea typeface="Meiryo UI" pitchFamily="50" charset="-128"/>
                <a:cs typeface="Meiryo UI" pitchFamily="50" charset="-128"/>
              </a:rPr>
              <a:t>１　特別</a:t>
            </a:r>
            <a:r>
              <a:rPr lang="ja-JP" altLang="en-US" sz="2000" dirty="0" smtClean="0">
                <a:solidFill>
                  <a:prstClr val="black"/>
                </a:solidFill>
                <a:latin typeface="Meiryo UI" pitchFamily="50" charset="-128"/>
                <a:ea typeface="Meiryo UI" pitchFamily="50" charset="-128"/>
                <a:cs typeface="Meiryo UI" pitchFamily="50" charset="-128"/>
              </a:rPr>
              <a:t>区の名称案について</a:t>
            </a:r>
            <a:endParaRPr lang="en-US" altLang="ja-JP" sz="2000" dirty="0" smtClean="0">
              <a:solidFill>
                <a:prstClr val="black"/>
              </a:solidFill>
              <a:latin typeface="Meiryo UI" pitchFamily="50" charset="-128"/>
              <a:ea typeface="Meiryo UI" pitchFamily="50" charset="-128"/>
              <a:cs typeface="Meiryo UI" pitchFamily="50" charset="-128"/>
            </a:endParaRPr>
          </a:p>
          <a:p>
            <a:pPr eaLnBrk="1" fontAlgn="auto" hangingPunct="1">
              <a:spcBef>
                <a:spcPts val="0"/>
              </a:spcBef>
              <a:spcAft>
                <a:spcPts val="0"/>
              </a:spcAft>
              <a:defRPr/>
            </a:pPr>
            <a:endParaRPr lang="en-US" altLang="ja-JP" sz="2000" dirty="0">
              <a:solidFill>
                <a:prstClr val="black"/>
              </a:solidFill>
              <a:latin typeface="Meiryo UI" pitchFamily="50" charset="-128"/>
              <a:ea typeface="Meiryo UI" pitchFamily="50" charset="-128"/>
              <a:cs typeface="Meiryo UI" pitchFamily="50" charset="-128"/>
            </a:endParaRPr>
          </a:p>
          <a:p>
            <a:pPr eaLnBrk="1" fontAlgn="auto" hangingPunct="1">
              <a:spcBef>
                <a:spcPts val="0"/>
              </a:spcBef>
              <a:spcAft>
                <a:spcPts val="0"/>
              </a:spcAft>
              <a:defRPr/>
            </a:pPr>
            <a:r>
              <a:rPr lang="ja-JP" altLang="en-US" sz="2000" dirty="0">
                <a:solidFill>
                  <a:prstClr val="black"/>
                </a:solidFill>
                <a:latin typeface="Meiryo UI" pitchFamily="50" charset="-128"/>
                <a:ea typeface="Meiryo UI" pitchFamily="50" charset="-128"/>
                <a:cs typeface="Meiryo UI" pitchFamily="50" charset="-128"/>
              </a:rPr>
              <a:t> ２　町名の考え方について　　　</a:t>
            </a:r>
            <a:endParaRPr lang="en-US" altLang="ja-JP" sz="2000" dirty="0" smtClean="0">
              <a:solidFill>
                <a:prstClr val="black"/>
              </a:solidFill>
              <a:latin typeface="Meiryo UI" pitchFamily="50" charset="-128"/>
              <a:ea typeface="Meiryo UI" pitchFamily="50" charset="-128"/>
              <a:cs typeface="Meiryo UI" pitchFamily="50" charset="-128"/>
            </a:endParaRPr>
          </a:p>
          <a:p>
            <a:pPr eaLnBrk="1" fontAlgn="auto" hangingPunct="1">
              <a:spcBef>
                <a:spcPts val="0"/>
              </a:spcBef>
              <a:spcAft>
                <a:spcPts val="0"/>
              </a:spcAft>
              <a:defRPr/>
            </a:pPr>
            <a:endParaRPr lang="en-US" altLang="ja-JP" sz="2000" dirty="0">
              <a:solidFill>
                <a:prstClr val="black"/>
              </a:solidFill>
              <a:latin typeface="Meiryo UI" pitchFamily="50" charset="-128"/>
              <a:ea typeface="Meiryo UI" pitchFamily="50" charset="-128"/>
              <a:cs typeface="Meiryo UI" pitchFamily="50" charset="-128"/>
            </a:endParaRPr>
          </a:p>
          <a:p>
            <a:pPr eaLnBrk="1" fontAlgn="auto" hangingPunct="1">
              <a:spcBef>
                <a:spcPts val="0"/>
              </a:spcBef>
              <a:spcAft>
                <a:spcPts val="0"/>
              </a:spcAft>
              <a:defRPr/>
            </a:pPr>
            <a:r>
              <a:rPr lang="ja-JP" altLang="en-US" sz="2000" dirty="0">
                <a:solidFill>
                  <a:prstClr val="black"/>
                </a:solidFill>
                <a:latin typeface="Meiryo UI" pitchFamily="50" charset="-128"/>
                <a:ea typeface="Meiryo UI" pitchFamily="50" charset="-128"/>
                <a:cs typeface="Meiryo UI" pitchFamily="50" charset="-128"/>
              </a:rPr>
              <a:t> </a:t>
            </a:r>
            <a:endParaRPr lang="en-US" altLang="ja-JP" sz="2000" dirty="0" smtClean="0">
              <a:solidFill>
                <a:prstClr val="black"/>
              </a:solidFill>
              <a:latin typeface="Meiryo UI" pitchFamily="50" charset="-128"/>
              <a:ea typeface="Meiryo UI" pitchFamily="50" charset="-128"/>
              <a:cs typeface="Meiryo UI" pitchFamily="50" charset="-128"/>
            </a:endParaRPr>
          </a:p>
          <a:p>
            <a:pPr eaLnBrk="1" fontAlgn="auto" hangingPunct="1">
              <a:spcBef>
                <a:spcPts val="0"/>
              </a:spcBef>
              <a:spcAft>
                <a:spcPts val="1200"/>
              </a:spcAft>
              <a:defRPr/>
            </a:pPr>
            <a:r>
              <a:rPr lang="ja-JP" altLang="en-US" sz="2000" dirty="0" smtClean="0">
                <a:solidFill>
                  <a:prstClr val="black"/>
                </a:solidFill>
                <a:latin typeface="Meiryo UI" pitchFamily="50" charset="-128"/>
                <a:ea typeface="Meiryo UI" pitchFamily="50" charset="-128"/>
                <a:cs typeface="Meiryo UI" pitchFamily="50" charset="-128"/>
              </a:rPr>
              <a:t>　参考資料</a:t>
            </a:r>
            <a:endParaRPr lang="en-US" altLang="ja-JP" sz="2000" dirty="0" smtClean="0">
              <a:solidFill>
                <a:prstClr val="black"/>
              </a:solidFill>
              <a:latin typeface="Meiryo UI" pitchFamily="50" charset="-128"/>
              <a:ea typeface="Meiryo UI" pitchFamily="50" charset="-128"/>
              <a:cs typeface="Meiryo UI" pitchFamily="50" charset="-128"/>
            </a:endParaRPr>
          </a:p>
          <a:p>
            <a:pPr eaLnBrk="1" fontAlgn="auto" hangingPunct="1">
              <a:spcBef>
                <a:spcPts val="0"/>
              </a:spcBef>
              <a:spcAft>
                <a:spcPts val="0"/>
              </a:spcAft>
              <a:defRPr/>
            </a:pPr>
            <a:r>
              <a:rPr lang="ja-JP" altLang="en-US" sz="2000" dirty="0">
                <a:solidFill>
                  <a:prstClr val="black"/>
                </a:solidFill>
                <a:latin typeface="Meiryo UI" pitchFamily="50" charset="-128"/>
                <a:ea typeface="Meiryo UI" pitchFamily="50" charset="-128"/>
                <a:cs typeface="Meiryo UI" pitchFamily="50" charset="-128"/>
              </a:rPr>
              <a:t> </a:t>
            </a:r>
            <a:r>
              <a:rPr lang="ja-JP" altLang="en-US" sz="2000" dirty="0" smtClean="0">
                <a:solidFill>
                  <a:prstClr val="black"/>
                </a:solidFill>
                <a:latin typeface="Meiryo UI" pitchFamily="50" charset="-128"/>
                <a:ea typeface="Meiryo UI" pitchFamily="50" charset="-128"/>
                <a:cs typeface="Meiryo UI" pitchFamily="50" charset="-128"/>
              </a:rPr>
              <a:t>　１　自治体</a:t>
            </a:r>
            <a:r>
              <a:rPr lang="ja-JP" altLang="en-US" sz="2000" dirty="0">
                <a:solidFill>
                  <a:prstClr val="black"/>
                </a:solidFill>
                <a:latin typeface="Meiryo UI" pitchFamily="50" charset="-128"/>
                <a:ea typeface="Meiryo UI" pitchFamily="50" charset="-128"/>
                <a:cs typeface="Meiryo UI" pitchFamily="50" charset="-128"/>
              </a:rPr>
              <a:t>の名称の定め方に</a:t>
            </a:r>
            <a:r>
              <a:rPr lang="ja-JP" altLang="en-US" sz="2000" dirty="0" smtClean="0">
                <a:solidFill>
                  <a:prstClr val="black"/>
                </a:solidFill>
                <a:latin typeface="Meiryo UI" pitchFamily="50" charset="-128"/>
                <a:ea typeface="Meiryo UI" pitchFamily="50" charset="-128"/>
                <a:cs typeface="Meiryo UI" pitchFamily="50" charset="-128"/>
              </a:rPr>
              <a:t>ついて</a:t>
            </a:r>
            <a:endParaRPr lang="en-US" altLang="ja-JP" sz="2000" dirty="0" smtClean="0">
              <a:solidFill>
                <a:prstClr val="black"/>
              </a:solidFill>
              <a:latin typeface="Meiryo UI" pitchFamily="50" charset="-128"/>
              <a:ea typeface="Meiryo UI" pitchFamily="50" charset="-128"/>
              <a:cs typeface="Meiryo UI" pitchFamily="50" charset="-128"/>
            </a:endParaRPr>
          </a:p>
          <a:p>
            <a:pPr eaLnBrk="1" fontAlgn="auto" hangingPunct="1">
              <a:spcBef>
                <a:spcPts val="0"/>
              </a:spcBef>
              <a:spcAft>
                <a:spcPts val="0"/>
              </a:spcAft>
              <a:defRPr/>
            </a:pPr>
            <a:endParaRPr lang="en-US" altLang="ja-JP" sz="2000" dirty="0" smtClean="0">
              <a:solidFill>
                <a:prstClr val="black"/>
              </a:solidFill>
              <a:latin typeface="Meiryo UI" pitchFamily="50" charset="-128"/>
              <a:ea typeface="Meiryo UI" pitchFamily="50" charset="-128"/>
              <a:cs typeface="Meiryo UI" pitchFamily="50" charset="-128"/>
            </a:endParaRPr>
          </a:p>
          <a:p>
            <a:pPr eaLnBrk="1" fontAlgn="auto" hangingPunct="1">
              <a:spcBef>
                <a:spcPts val="0"/>
              </a:spcBef>
              <a:spcAft>
                <a:spcPts val="0"/>
              </a:spcAft>
              <a:defRPr/>
            </a:pPr>
            <a:r>
              <a:rPr lang="ja-JP" altLang="en-US" sz="2000" dirty="0" smtClean="0">
                <a:solidFill>
                  <a:prstClr val="black"/>
                </a:solidFill>
                <a:latin typeface="Meiryo UI" pitchFamily="50" charset="-128"/>
                <a:ea typeface="Meiryo UI" pitchFamily="50" charset="-128"/>
                <a:cs typeface="Meiryo UI" pitchFamily="50" charset="-128"/>
              </a:rPr>
              <a:t> 　２</a:t>
            </a:r>
            <a:r>
              <a:rPr lang="ja-JP" altLang="en-US" sz="2000" dirty="0">
                <a:solidFill>
                  <a:prstClr val="black"/>
                </a:solidFill>
                <a:latin typeface="Meiryo UI" pitchFamily="50" charset="-128"/>
                <a:ea typeface="Meiryo UI" pitchFamily="50" charset="-128"/>
                <a:cs typeface="Meiryo UI" pitchFamily="50" charset="-128"/>
              </a:rPr>
              <a:t>　東京特別区・</a:t>
            </a:r>
            <a:r>
              <a:rPr lang="ja-JP" altLang="en-US" sz="2000" dirty="0" smtClean="0">
                <a:solidFill>
                  <a:prstClr val="black"/>
                </a:solidFill>
                <a:latin typeface="Meiryo UI" pitchFamily="50" charset="-128"/>
                <a:ea typeface="Meiryo UI" pitchFamily="50" charset="-128"/>
                <a:cs typeface="Meiryo UI" pitchFamily="50" charset="-128"/>
              </a:rPr>
              <a:t>政令指定都市の</a:t>
            </a:r>
            <a:r>
              <a:rPr lang="ja-JP" altLang="en-US" sz="2000" dirty="0">
                <a:solidFill>
                  <a:prstClr val="black"/>
                </a:solidFill>
                <a:latin typeface="Meiryo UI" pitchFamily="50" charset="-128"/>
                <a:ea typeface="Meiryo UI" pitchFamily="50" charset="-128"/>
                <a:cs typeface="Meiryo UI" pitchFamily="50" charset="-128"/>
              </a:rPr>
              <a:t>行政区名の由来</a:t>
            </a:r>
            <a:r>
              <a:rPr lang="ja-JP" altLang="en-US" sz="2000" dirty="0" smtClean="0">
                <a:solidFill>
                  <a:prstClr val="black"/>
                </a:solidFill>
                <a:latin typeface="Meiryo UI" pitchFamily="50" charset="-128"/>
                <a:ea typeface="Meiryo UI" pitchFamily="50" charset="-128"/>
                <a:cs typeface="Meiryo UI" pitchFamily="50" charset="-128"/>
              </a:rPr>
              <a:t>分析</a:t>
            </a:r>
            <a:endParaRPr lang="en-US" altLang="ja-JP" sz="2000" dirty="0" smtClean="0">
              <a:solidFill>
                <a:prstClr val="black"/>
              </a:solidFill>
              <a:latin typeface="Meiryo UI" pitchFamily="50" charset="-128"/>
              <a:ea typeface="Meiryo UI" pitchFamily="50" charset="-128"/>
              <a:cs typeface="Meiryo UI" pitchFamily="50" charset="-128"/>
            </a:endParaRPr>
          </a:p>
        </p:txBody>
      </p:sp>
      <p:sp>
        <p:nvSpPr>
          <p:cNvPr id="9" name="正方形/長方形 8"/>
          <p:cNvSpPr/>
          <p:nvPr/>
        </p:nvSpPr>
        <p:spPr>
          <a:xfrm>
            <a:off x="3081338" y="2348092"/>
            <a:ext cx="6030912" cy="649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ja-JP" altLang="en-US" sz="200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a:t>
            </a:r>
            <a:r>
              <a:rPr lang="ja-JP" altLang="en-US" sz="2000" dirty="0" smtClean="0">
                <a:solidFill>
                  <a:prstClr val="black"/>
                </a:solidFill>
                <a:latin typeface="Meiryo UI" pitchFamily="50" charset="-128"/>
                <a:ea typeface="Meiryo UI" pitchFamily="50" charset="-128"/>
                <a:cs typeface="Meiryo UI" pitchFamily="50" charset="-128"/>
              </a:rPr>
              <a:t>・区名</a:t>
            </a:r>
            <a:r>
              <a:rPr lang="en-US" altLang="ja-JP" sz="200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１</a:t>
            </a:r>
            <a:endParaRPr lang="en-US" altLang="ja-JP" sz="2000" dirty="0">
              <a:solidFill>
                <a:prstClr val="black"/>
              </a:solidFill>
              <a:latin typeface="Meiryo UI" pitchFamily="50" charset="-128"/>
              <a:ea typeface="Meiryo UI" pitchFamily="50" charset="-128"/>
              <a:cs typeface="Meiryo UI" pitchFamily="50" charset="-128"/>
            </a:endParaRPr>
          </a:p>
        </p:txBody>
      </p:sp>
      <p:sp>
        <p:nvSpPr>
          <p:cNvPr id="10" name="正方形/長方形 9"/>
          <p:cNvSpPr/>
          <p:nvPr/>
        </p:nvSpPr>
        <p:spPr>
          <a:xfrm>
            <a:off x="3795713" y="2959458"/>
            <a:ext cx="531177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ja-JP" altLang="en-US" sz="2000" dirty="0">
                <a:solidFill>
                  <a:prstClr val="black"/>
                </a:solidFill>
                <a:latin typeface="Meiryo UI" pitchFamily="50" charset="-128"/>
                <a:ea typeface="Meiryo UI" pitchFamily="50" charset="-128"/>
                <a:cs typeface="Meiryo UI" pitchFamily="50" charset="-128"/>
              </a:rPr>
              <a:t>・</a:t>
            </a:r>
            <a:r>
              <a:rPr lang="ja-JP" altLang="en-US" sz="200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a:t>
            </a:r>
            <a:r>
              <a:rPr lang="ja-JP" altLang="en-US" sz="2000" dirty="0" smtClean="0">
                <a:solidFill>
                  <a:prstClr val="black"/>
                </a:solidFill>
                <a:latin typeface="Meiryo UI" pitchFamily="50" charset="-128"/>
                <a:ea typeface="Meiryo UI" pitchFamily="50" charset="-128"/>
                <a:cs typeface="Meiryo UI" pitchFamily="50" charset="-128"/>
              </a:rPr>
              <a:t>区名</a:t>
            </a:r>
            <a:r>
              <a:rPr lang="en-US" altLang="ja-JP" sz="2000" dirty="0" smtClean="0">
                <a:solidFill>
                  <a:prstClr val="black"/>
                </a:solidFill>
                <a:latin typeface="Meiryo UI" pitchFamily="50" charset="-128"/>
                <a:ea typeface="Meiryo UI" pitchFamily="50" charset="-128"/>
                <a:cs typeface="Meiryo UI" pitchFamily="50" charset="-128"/>
              </a:rPr>
              <a:t>-</a:t>
            </a:r>
            <a:r>
              <a:rPr lang="ja-JP" altLang="en-US" sz="2000" dirty="0" smtClean="0">
                <a:solidFill>
                  <a:prstClr val="black"/>
                </a:solidFill>
                <a:latin typeface="Meiryo UI" pitchFamily="50" charset="-128"/>
                <a:ea typeface="Meiryo UI" pitchFamily="50" charset="-128"/>
                <a:cs typeface="Meiryo UI" pitchFamily="50" charset="-128"/>
              </a:rPr>
              <a:t>４</a:t>
            </a:r>
            <a:endParaRPr lang="en-US" altLang="ja-JP" sz="2000" dirty="0">
              <a:solidFill>
                <a:prstClr val="black"/>
              </a:solidFill>
              <a:latin typeface="Meiryo UI" pitchFamily="50" charset="-128"/>
              <a:ea typeface="Meiryo UI" pitchFamily="50" charset="-128"/>
              <a:cs typeface="Meiryo UI" pitchFamily="50" charset="-128"/>
            </a:endParaRPr>
          </a:p>
        </p:txBody>
      </p:sp>
      <p:sp>
        <p:nvSpPr>
          <p:cNvPr id="12" name="正方形/長方形 11"/>
          <p:cNvSpPr/>
          <p:nvPr/>
        </p:nvSpPr>
        <p:spPr>
          <a:xfrm>
            <a:off x="3080792" y="4322905"/>
            <a:ext cx="6030912" cy="649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ja-JP" altLang="en-US" sz="200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a:t>
            </a:r>
            <a:r>
              <a:rPr lang="ja-JP" altLang="en-US" sz="200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a:t>
            </a:r>
            <a:r>
              <a:rPr lang="ja-JP" altLang="en-US" sz="2000" dirty="0" smtClean="0">
                <a:solidFill>
                  <a:prstClr val="black"/>
                </a:solidFill>
                <a:latin typeface="Meiryo UI" pitchFamily="50" charset="-128"/>
                <a:ea typeface="Meiryo UI" pitchFamily="50" charset="-128"/>
                <a:cs typeface="Meiryo UI" pitchFamily="50" charset="-128"/>
              </a:rPr>
              <a:t>・区名</a:t>
            </a:r>
            <a:r>
              <a:rPr lang="en-US" altLang="ja-JP" sz="2000" dirty="0" smtClean="0">
                <a:solidFill>
                  <a:prstClr val="black"/>
                </a:solidFill>
                <a:latin typeface="Meiryo UI" pitchFamily="50" charset="-128"/>
                <a:ea typeface="Meiryo UI" pitchFamily="50" charset="-128"/>
                <a:cs typeface="Meiryo UI" pitchFamily="50" charset="-128"/>
              </a:rPr>
              <a:t>-</a:t>
            </a:r>
            <a:r>
              <a:rPr lang="ja-JP" altLang="en-US" sz="2000" dirty="0" smtClean="0">
                <a:solidFill>
                  <a:prstClr val="black"/>
                </a:solidFill>
                <a:latin typeface="Meiryo UI" pitchFamily="50" charset="-128"/>
                <a:ea typeface="Meiryo UI" pitchFamily="50" charset="-128"/>
                <a:cs typeface="Meiryo UI" pitchFamily="50" charset="-128"/>
              </a:rPr>
              <a:t>６</a:t>
            </a:r>
            <a:endParaRPr lang="en-US" altLang="ja-JP" sz="2000" dirty="0">
              <a:solidFill>
                <a:prstClr val="black"/>
              </a:solidFill>
              <a:latin typeface="Meiryo UI" pitchFamily="50" charset="-128"/>
              <a:ea typeface="Meiryo UI" pitchFamily="50" charset="-128"/>
              <a:cs typeface="Meiryo UI" pitchFamily="50" charset="-128"/>
            </a:endParaRPr>
          </a:p>
        </p:txBody>
      </p:sp>
      <p:sp>
        <p:nvSpPr>
          <p:cNvPr id="13" name="正方形/長方形 12"/>
          <p:cNvSpPr/>
          <p:nvPr/>
        </p:nvSpPr>
        <p:spPr>
          <a:xfrm>
            <a:off x="3795167" y="4925942"/>
            <a:ext cx="531177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ja-JP" altLang="en-US" sz="200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a:t>
            </a:r>
            <a:r>
              <a:rPr lang="ja-JP" altLang="en-US" sz="2000" dirty="0" smtClean="0">
                <a:solidFill>
                  <a:prstClr val="black"/>
                </a:solidFill>
                <a:latin typeface="Meiryo UI" pitchFamily="50" charset="-128"/>
                <a:ea typeface="Meiryo UI" pitchFamily="50" charset="-128"/>
                <a:cs typeface="Meiryo UI" pitchFamily="50" charset="-128"/>
              </a:rPr>
              <a:t>区名</a:t>
            </a:r>
            <a:r>
              <a:rPr lang="en-US" altLang="ja-JP" sz="2000" dirty="0" smtClean="0">
                <a:solidFill>
                  <a:prstClr val="black"/>
                </a:solidFill>
                <a:latin typeface="Meiryo UI" pitchFamily="50" charset="-128"/>
                <a:ea typeface="Meiryo UI" pitchFamily="50" charset="-128"/>
                <a:cs typeface="Meiryo UI" pitchFamily="50" charset="-128"/>
              </a:rPr>
              <a:t>-</a:t>
            </a:r>
            <a:r>
              <a:rPr lang="ja-JP" altLang="en-US" sz="2000" dirty="0" smtClean="0">
                <a:solidFill>
                  <a:prstClr val="black"/>
                </a:solidFill>
                <a:latin typeface="Meiryo UI" pitchFamily="50" charset="-128"/>
                <a:ea typeface="Meiryo UI" pitchFamily="50" charset="-128"/>
                <a:cs typeface="Meiryo UI" pitchFamily="50" charset="-128"/>
              </a:rPr>
              <a:t>７</a:t>
            </a:r>
            <a:endParaRPr lang="en-US" altLang="ja-JP" sz="2000" dirty="0">
              <a:solidFill>
                <a:prstClr val="black"/>
              </a:solidFill>
              <a:latin typeface="Meiryo UI" pitchFamily="50" charset="-128"/>
              <a:ea typeface="Meiryo UI" pitchFamily="50" charset="-128"/>
              <a:cs typeface="Meiryo UI" pitchFamily="50" charset="-128"/>
            </a:endParaRPr>
          </a:p>
        </p:txBody>
      </p:sp>
      <p:sp>
        <p:nvSpPr>
          <p:cNvPr id="8" name="正方形/長方形 7"/>
          <p:cNvSpPr/>
          <p:nvPr/>
        </p:nvSpPr>
        <p:spPr>
          <a:xfrm>
            <a:off x="712788" y="5822352"/>
            <a:ext cx="8399462" cy="354327"/>
          </a:xfrm>
          <a:prstGeom prst="rect">
            <a:avLst/>
          </a:prstGeom>
          <a:ln w="9525">
            <a:noFill/>
          </a:ln>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en-US" altLang="ja-JP" sz="1300" dirty="0" smtClean="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本資料の各表においては、表示単位未満を四捨五入しているため、合計</a:t>
            </a:r>
            <a:r>
              <a:rPr lang="ja-JP" altLang="en-US" sz="1300" dirty="0">
                <a:latin typeface="Meiryo UI" pitchFamily="50" charset="-128"/>
                <a:ea typeface="Meiryo UI" pitchFamily="50" charset="-128"/>
                <a:cs typeface="Meiryo UI" pitchFamily="50" charset="-128"/>
              </a:rPr>
              <a:t>が一致しない場合が</a:t>
            </a:r>
            <a:r>
              <a:rPr lang="ja-JP" altLang="en-US" sz="1300" dirty="0" smtClean="0">
                <a:latin typeface="Meiryo UI" pitchFamily="50" charset="-128"/>
                <a:ea typeface="Meiryo UI" pitchFamily="50" charset="-128"/>
                <a:cs typeface="Meiryo UI" pitchFamily="50" charset="-128"/>
              </a:rPr>
              <a:t>ある</a:t>
            </a:r>
            <a:endParaRPr lang="en-US" altLang="ja-JP" sz="1300" dirty="0">
              <a:latin typeface="Meiryo UI" pitchFamily="50" charset="-128"/>
              <a:ea typeface="Meiryo UI" pitchFamily="50" charset="-128"/>
              <a:cs typeface="Meiryo UI" pitchFamily="50"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2738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fontAlgn="base">
              <a:spcBef>
                <a:spcPct val="0"/>
              </a:spcBef>
              <a:spcAft>
                <a:spcPct val="0"/>
              </a:spcAft>
              <a:defRPr/>
            </a:pPr>
            <a:r>
              <a:rPr lang="ja-JP" altLang="en-US" sz="2000" b="1" dirty="0">
                <a:solidFill>
                  <a:prstClr val="black"/>
                </a:solidFill>
                <a:latin typeface="Meiryo UI" pitchFamily="50" charset="-128"/>
                <a:ea typeface="Meiryo UI" pitchFamily="50" charset="-128"/>
                <a:cs typeface="Meiryo UI" pitchFamily="50" charset="-128"/>
              </a:rPr>
              <a:t>（</a:t>
            </a:r>
            <a:r>
              <a:rPr lang="ja-JP" altLang="en-US" sz="2000" b="1" dirty="0" smtClean="0">
                <a:solidFill>
                  <a:prstClr val="black"/>
                </a:solidFill>
                <a:latin typeface="Meiryo UI" pitchFamily="50" charset="-128"/>
                <a:ea typeface="Meiryo UI" pitchFamily="50" charset="-128"/>
                <a:cs typeface="Meiryo UI" pitchFamily="50" charset="-128"/>
              </a:rPr>
              <a:t>参考）　</a:t>
            </a:r>
            <a:r>
              <a:rPr lang="ja-JP" altLang="en-US" sz="2000" b="1" dirty="0" smtClean="0">
                <a:solidFill>
                  <a:srgbClr val="000000"/>
                </a:solidFill>
                <a:latin typeface="Meiryo UI" pitchFamily="50" charset="-128"/>
                <a:ea typeface="Meiryo UI" pitchFamily="50" charset="-128"/>
                <a:cs typeface="Meiryo UI" pitchFamily="50" charset="-128"/>
              </a:rPr>
              <a:t>中核</a:t>
            </a:r>
            <a:r>
              <a:rPr lang="ja-JP" altLang="en-US" sz="2000" b="1" dirty="0">
                <a:solidFill>
                  <a:srgbClr val="000000"/>
                </a:solidFill>
                <a:latin typeface="Meiryo UI" pitchFamily="50" charset="-128"/>
                <a:ea typeface="Meiryo UI" pitchFamily="50" charset="-128"/>
                <a:cs typeface="Meiryo UI" pitchFamily="50" charset="-128"/>
              </a:rPr>
              <a:t>市、東京特別区、府内都市の議員定数等の状況</a:t>
            </a:r>
            <a:endParaRPr lang="ja-JP" altLang="en-US" sz="2000" dirty="0">
              <a:solidFill>
                <a:srgbClr val="000000"/>
              </a:solidFill>
              <a:latin typeface="Meiryo UI" pitchFamily="50" charset="-128"/>
              <a:ea typeface="Meiryo UI" pitchFamily="50" charset="-128"/>
              <a:cs typeface="Meiryo UI" pitchFamily="50" charset="-128"/>
            </a:endParaRPr>
          </a:p>
        </p:txBody>
      </p:sp>
      <p:sp>
        <p:nvSpPr>
          <p:cNvPr id="101378" name="テキスト ボックス 9"/>
          <p:cNvSpPr txBox="1">
            <a:spLocks noChangeArrowheads="1"/>
          </p:cNvSpPr>
          <p:nvPr/>
        </p:nvSpPr>
        <p:spPr bwMode="auto">
          <a:xfrm>
            <a:off x="195263" y="404813"/>
            <a:ext cx="1380506" cy="307777"/>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b="1" dirty="0">
                <a:solidFill>
                  <a:srgbClr val="000000"/>
                </a:solidFill>
                <a:latin typeface="Meiryo UI" pitchFamily="50" charset="-128"/>
                <a:ea typeface="Meiryo UI" pitchFamily="50" charset="-128"/>
                <a:cs typeface="Meiryo UI" pitchFamily="50" charset="-128"/>
              </a:rPr>
              <a:t>■　東京特別区</a:t>
            </a:r>
          </a:p>
        </p:txBody>
      </p:sp>
      <p:graphicFrame>
        <p:nvGraphicFramePr>
          <p:cNvPr id="8" name="表 7"/>
          <p:cNvGraphicFramePr>
            <a:graphicFrameLocks noGrp="1"/>
          </p:cNvGraphicFramePr>
          <p:nvPr>
            <p:extLst/>
          </p:nvPr>
        </p:nvGraphicFramePr>
        <p:xfrm>
          <a:off x="369888" y="708025"/>
          <a:ext cx="9166223" cy="5688007"/>
        </p:xfrm>
        <a:graphic>
          <a:graphicData uri="http://schemas.openxmlformats.org/drawingml/2006/table">
            <a:tbl>
              <a:tblPr/>
              <a:tblGrid>
                <a:gridCol w="1170156"/>
                <a:gridCol w="1180708"/>
                <a:gridCol w="847563"/>
                <a:gridCol w="1287172"/>
                <a:gridCol w="1170156"/>
                <a:gridCol w="1170156"/>
                <a:gridCol w="1170156"/>
                <a:gridCol w="1170156"/>
              </a:tblGrid>
              <a:tr h="432005">
                <a:tc>
                  <a:txBody>
                    <a:bodyPr/>
                    <a:lstStyle/>
                    <a:p>
                      <a:pPr algn="ctr" rtl="0" fontAlgn="ctr"/>
                      <a:r>
                        <a:rPr lang="ja-JP" altLang="en-US" sz="1100" b="0" i="0" u="none" strike="noStrike" dirty="0">
                          <a:solidFill>
                            <a:srgbClr val="000000"/>
                          </a:solidFill>
                          <a:latin typeface="Meiryo UI" pitchFamily="50" charset="-128"/>
                          <a:ea typeface="Meiryo UI" pitchFamily="50" charset="-128"/>
                          <a:cs typeface="Meiryo UI" pitchFamily="50" charset="-128"/>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smtClean="0">
                          <a:solidFill>
                            <a:schemeClr val="tx1"/>
                          </a:solidFill>
                          <a:latin typeface="Meiryo UI" pitchFamily="50" charset="-128"/>
                          <a:ea typeface="Meiryo UI" pitchFamily="50" charset="-128"/>
                          <a:cs typeface="Meiryo UI" pitchFamily="50" charset="-128"/>
                        </a:rPr>
                        <a:t>H27 </a:t>
                      </a:r>
                      <a:r>
                        <a:rPr lang="ja-JP" altLang="en-US" sz="1000" b="0" i="0" u="none" strike="noStrike" dirty="0" smtClean="0">
                          <a:solidFill>
                            <a:schemeClr val="tx1"/>
                          </a:solidFill>
                          <a:latin typeface="Meiryo UI" pitchFamily="50" charset="-128"/>
                          <a:ea typeface="Meiryo UI" pitchFamily="50" charset="-128"/>
                          <a:cs typeface="Meiryo UI" pitchFamily="50" charset="-128"/>
                        </a:rPr>
                        <a:t>国勢調査</a:t>
                      </a:r>
                      <a:r>
                        <a:rPr lang="ja-JP" altLang="en-US" sz="1000" b="0" i="0" u="none" strike="noStrike" dirty="0" smtClean="0">
                          <a:solidFill>
                            <a:srgbClr val="000000"/>
                          </a:solidFill>
                          <a:latin typeface="Meiryo UI" pitchFamily="50" charset="-128"/>
                          <a:ea typeface="Meiryo UI" pitchFamily="50" charset="-128"/>
                          <a:cs typeface="Meiryo UI" pitchFamily="50" charset="-128"/>
                        </a:rPr>
                        <a:t>人口</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algn="ctr" rtl="0"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（人）</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議員</a:t>
                      </a:r>
                      <a:r>
                        <a:rPr lang="ja-JP" altLang="en-US" sz="1000" b="0" i="0" u="none" strike="noStrike" dirty="0" smtClean="0">
                          <a:solidFill>
                            <a:srgbClr val="000000"/>
                          </a:solidFill>
                          <a:latin typeface="Meiryo UI" pitchFamily="50" charset="-128"/>
                          <a:ea typeface="Meiryo UI" pitchFamily="50" charset="-128"/>
                          <a:cs typeface="Meiryo UI" pitchFamily="50" charset="-128"/>
                        </a:rPr>
                        <a:t>定数</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algn="ctr" rtl="0"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（人）</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議員</a:t>
                      </a:r>
                      <a:r>
                        <a:rPr lang="ja-JP" altLang="en-US" sz="1000" b="0" i="0" u="none" strike="noStrike" dirty="0" smtClean="0">
                          <a:solidFill>
                            <a:srgbClr val="000000"/>
                          </a:solidFill>
                          <a:latin typeface="Meiryo UI" pitchFamily="50" charset="-128"/>
                          <a:ea typeface="Meiryo UI" pitchFamily="50" charset="-128"/>
                          <a:cs typeface="Meiryo UI" pitchFamily="50" charset="-128"/>
                        </a:rPr>
                        <a:t>一人当たり人口</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algn="ctr" rtl="0"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（人）</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議長</a:t>
                      </a:r>
                      <a:r>
                        <a:rPr lang="ja-JP" altLang="en-US" sz="1000" b="0" i="0" u="none" strike="noStrike" dirty="0" smtClean="0">
                          <a:solidFill>
                            <a:schemeClr val="tx1"/>
                          </a:solidFill>
                          <a:latin typeface="Meiryo UI" pitchFamily="50" charset="-128"/>
                          <a:ea typeface="Meiryo UI" pitchFamily="50" charset="-128"/>
                          <a:cs typeface="Meiryo UI" pitchFamily="50" charset="-128"/>
                        </a:rPr>
                        <a:t>報酬</a:t>
                      </a:r>
                      <a:endParaRPr lang="en-US" altLang="ja-JP" sz="1000" b="0" i="0" u="none" strike="noStrike" dirty="0" smtClean="0">
                        <a:solidFill>
                          <a:schemeClr val="tx1"/>
                        </a:solidFill>
                        <a:latin typeface="Meiryo UI" pitchFamily="50" charset="-128"/>
                        <a:ea typeface="Meiryo UI" pitchFamily="50" charset="-128"/>
                        <a:cs typeface="Meiryo UI" pitchFamily="50" charset="-128"/>
                      </a:endParaRPr>
                    </a:p>
                    <a:p>
                      <a:pPr algn="ctr" rtl="0"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（千円） </a:t>
                      </a:r>
                      <a:endParaRPr lang="ja-JP" alt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副議長報酬 </a:t>
                      </a:r>
                      <a:endParaRPr lang="en-US" altLang="ja-JP" sz="1000" b="0" i="0" u="none" strike="noStrike" dirty="0" smtClean="0">
                        <a:solidFill>
                          <a:schemeClr val="tx1"/>
                        </a:solidFill>
                        <a:latin typeface="Meiryo UI" pitchFamily="50" charset="-128"/>
                        <a:ea typeface="Meiryo UI" pitchFamily="50" charset="-128"/>
                        <a:cs typeface="Meiryo UI"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latin typeface="Meiryo UI" pitchFamily="50" charset="-128"/>
                          <a:ea typeface="Meiryo UI" pitchFamily="50" charset="-128"/>
                          <a:cs typeface="Meiryo UI" pitchFamily="50" charset="-128"/>
                        </a:rPr>
                        <a:t>（千円）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議員報酬 </a:t>
                      </a:r>
                      <a:endParaRPr lang="en-US" altLang="ja-JP" sz="1000" b="0" i="0" u="none" strike="noStrike" dirty="0" smtClean="0">
                        <a:solidFill>
                          <a:schemeClr val="tx1"/>
                        </a:solidFill>
                        <a:latin typeface="Meiryo UI" pitchFamily="50" charset="-128"/>
                        <a:ea typeface="Meiryo UI" pitchFamily="50" charset="-128"/>
                        <a:cs typeface="Meiryo UI"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latin typeface="Meiryo UI" pitchFamily="50" charset="-128"/>
                          <a:ea typeface="Meiryo UI" pitchFamily="50" charset="-128"/>
                          <a:cs typeface="Meiryo UI" pitchFamily="50" charset="-128"/>
                        </a:rPr>
                        <a:t>（千円）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政務活動費 </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latin typeface="Meiryo UI" pitchFamily="50" charset="-128"/>
                          <a:ea typeface="Meiryo UI" pitchFamily="50" charset="-128"/>
                          <a:cs typeface="Meiryo UI" pitchFamily="50" charset="-128"/>
                        </a:rPr>
                        <a:t>（千円）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千代田区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58,406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15,926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13,938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10,652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中央区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141,183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15,829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13,438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10,399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1,560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港区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243,283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7,155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15,805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13,674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10,705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新宿区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333,560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8,778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15,571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13,295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10,177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文京区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219,724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6,462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15,265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13,085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1,680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台東区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198,073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6,190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15,805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13,575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10,393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墨田区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256,274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8,009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15,684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13,478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10,433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1,680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江東区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498,109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11,321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16,193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13,950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10,690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2,400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品川区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386,855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15,676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13,398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10,287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2,280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目黒区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277,622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7,712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15,207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13,311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1,680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大田区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717,082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14,342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16,534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13,946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10,899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2,760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世田谷区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903,346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18,067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16,257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13,763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10,780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2,880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渋谷区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224,533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6,604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16,165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13,486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10,734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2,400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中野区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328,215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7,815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15,348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13,005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10,131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杉並区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563,997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11,750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14,852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13,440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10,336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1,920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豊島区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291,167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8,088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15,662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13,721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10,616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北区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341,076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8,527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15,839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13,595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10,549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荒川区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212,264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6,633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16,327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13,969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10,725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板橋区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561,916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12,216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15,736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13,523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10,376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2,160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練馬区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721,722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14,434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15,406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13,290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10,412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2,520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足立区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670,122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14,892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16,273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13,941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10,614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1,920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葛飾区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442,913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11,073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15,823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13,301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10,658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2,160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江戸川区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681,298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15,484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16,046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13,545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10,423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2,400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88002">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平均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403,163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10,280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15,793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13,551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10,476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1,985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1616" name="テキスト ボックス 5"/>
          <p:cNvSpPr txBox="1">
            <a:spLocks noChangeArrowheads="1"/>
          </p:cNvSpPr>
          <p:nvPr/>
        </p:nvSpPr>
        <p:spPr bwMode="auto">
          <a:xfrm>
            <a:off x="1412875" y="447675"/>
            <a:ext cx="2537874" cy="246221"/>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000" dirty="0">
                <a:solidFill>
                  <a:prstClr val="black"/>
                </a:solidFill>
                <a:latin typeface="Meiryo UI" pitchFamily="50" charset="-128"/>
                <a:ea typeface="Meiryo UI" pitchFamily="50" charset="-128"/>
                <a:cs typeface="Meiryo UI" pitchFamily="50" charset="-128"/>
              </a:rPr>
              <a:t>（</a:t>
            </a:r>
            <a:r>
              <a:rPr lang="ja-JP" altLang="en-US" sz="1000" dirty="0" smtClean="0">
                <a:solidFill>
                  <a:prstClr val="black"/>
                </a:solidFill>
                <a:latin typeface="Meiryo UI" pitchFamily="50" charset="-128"/>
                <a:ea typeface="Meiryo UI" pitchFamily="50" charset="-128"/>
                <a:cs typeface="Meiryo UI" pitchFamily="50" charset="-128"/>
              </a:rPr>
              <a:t>平成</a:t>
            </a:r>
            <a:r>
              <a:rPr lang="en-US" altLang="ja-JP" sz="1000" dirty="0" smtClean="0">
                <a:solidFill>
                  <a:prstClr val="black"/>
                </a:solidFill>
                <a:latin typeface="Meiryo UI" pitchFamily="50" charset="-128"/>
                <a:ea typeface="Meiryo UI" pitchFamily="50" charset="-128"/>
                <a:cs typeface="Meiryo UI" pitchFamily="50" charset="-128"/>
              </a:rPr>
              <a:t>30</a:t>
            </a:r>
            <a:r>
              <a:rPr lang="ja-JP" altLang="en-US" sz="1000" dirty="0" smtClean="0">
                <a:solidFill>
                  <a:prstClr val="black"/>
                </a:solidFill>
                <a:latin typeface="Meiryo UI" pitchFamily="50" charset="-128"/>
                <a:ea typeface="Meiryo UI" pitchFamily="50" charset="-128"/>
                <a:cs typeface="Meiryo UI" pitchFamily="50" charset="-128"/>
              </a:rPr>
              <a:t>年</a:t>
            </a:r>
            <a:r>
              <a:rPr lang="en-US" altLang="ja-JP" sz="1000" dirty="0">
                <a:solidFill>
                  <a:prstClr val="black"/>
                </a:solidFill>
                <a:latin typeface="Meiryo UI" pitchFamily="50" charset="-128"/>
                <a:ea typeface="Meiryo UI" pitchFamily="50" charset="-128"/>
                <a:cs typeface="Meiryo UI" pitchFamily="50" charset="-128"/>
              </a:rPr>
              <a:t>2</a:t>
            </a:r>
            <a:r>
              <a:rPr lang="ja-JP" altLang="en-US" sz="1000" dirty="0" smtClean="0">
                <a:solidFill>
                  <a:prstClr val="black"/>
                </a:solidFill>
                <a:latin typeface="Meiryo UI" pitchFamily="50" charset="-128"/>
                <a:ea typeface="Meiryo UI" pitchFamily="50" charset="-128"/>
                <a:cs typeface="Meiryo UI" pitchFamily="50" charset="-128"/>
              </a:rPr>
              <a:t>月</a:t>
            </a:r>
            <a:r>
              <a:rPr lang="ja-JP" altLang="en-US" sz="1000" dirty="0">
                <a:solidFill>
                  <a:prstClr val="black"/>
                </a:solidFill>
                <a:latin typeface="Meiryo UI" pitchFamily="50" charset="-128"/>
                <a:ea typeface="Meiryo UI" pitchFamily="50" charset="-128"/>
                <a:cs typeface="Meiryo UI" pitchFamily="50" charset="-128"/>
              </a:rPr>
              <a:t>　各東京特別区ＨＰ調べ）</a:t>
            </a:r>
            <a:endParaRPr lang="en-US" altLang="ja-JP" sz="1000" dirty="0">
              <a:solidFill>
                <a:prstClr val="black"/>
              </a:solidFill>
              <a:latin typeface="Meiryo UI" pitchFamily="50" charset="-128"/>
              <a:ea typeface="Meiryo UI" pitchFamily="50" charset="-128"/>
              <a:cs typeface="Meiryo UI" pitchFamily="50" charset="-128"/>
            </a:endParaRPr>
          </a:p>
        </p:txBody>
      </p:sp>
      <p:sp>
        <p:nvSpPr>
          <p:cNvPr id="6" name="テキスト ボックス 7"/>
          <p:cNvSpPr txBox="1">
            <a:spLocks noChangeArrowheads="1"/>
          </p:cNvSpPr>
          <p:nvPr/>
        </p:nvSpPr>
        <p:spPr bwMode="auto">
          <a:xfrm>
            <a:off x="5219128" y="496571"/>
            <a:ext cx="4665060" cy="246221"/>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　</a:t>
            </a:r>
            <a:r>
              <a:rPr lang="ja-JP" altLang="en-US" sz="1000" dirty="0" smtClean="0">
                <a:solidFill>
                  <a:srgbClr val="000000"/>
                </a:solidFill>
                <a:latin typeface="Meiryo UI" pitchFamily="50" charset="-128"/>
                <a:ea typeface="Meiryo UI" pitchFamily="50" charset="-128"/>
                <a:cs typeface="Meiryo UI" pitchFamily="50" charset="-128"/>
              </a:rPr>
              <a:t>議員報酬</a:t>
            </a:r>
            <a:r>
              <a:rPr lang="ja-JP" altLang="en-US" sz="1000" dirty="0">
                <a:solidFill>
                  <a:srgbClr val="000000"/>
                </a:solidFill>
                <a:latin typeface="Meiryo UI" pitchFamily="50" charset="-128"/>
                <a:ea typeface="Meiryo UI" pitchFamily="50" charset="-128"/>
                <a:cs typeface="Meiryo UI" pitchFamily="50" charset="-128"/>
              </a:rPr>
              <a:t>・政務活動費については、条例に定める本則</a:t>
            </a:r>
            <a:r>
              <a:rPr lang="ja-JP" altLang="en-US" sz="1000" dirty="0" smtClean="0">
                <a:solidFill>
                  <a:srgbClr val="000000"/>
                </a:solidFill>
                <a:latin typeface="Meiryo UI" pitchFamily="50" charset="-128"/>
                <a:ea typeface="Meiryo UI" pitchFamily="50" charset="-128"/>
                <a:cs typeface="Meiryo UI" pitchFamily="50" charset="-128"/>
              </a:rPr>
              <a:t>（特例による減額前</a:t>
            </a:r>
            <a:r>
              <a:rPr lang="ja-JP" altLang="en-US" sz="1000" dirty="0">
                <a:solidFill>
                  <a:srgbClr val="000000"/>
                </a:solidFill>
                <a:latin typeface="Meiryo UI" pitchFamily="50" charset="-128"/>
                <a:ea typeface="Meiryo UI" pitchFamily="50" charset="-128"/>
                <a:cs typeface="Meiryo UI" pitchFamily="50" charset="-128"/>
              </a:rPr>
              <a:t>）の額</a:t>
            </a:r>
          </a:p>
        </p:txBody>
      </p:sp>
      <p:sp>
        <p:nvSpPr>
          <p:cNvPr id="7" name="正方形/長方形 27"/>
          <p:cNvSpPr>
            <a:spLocks noChangeArrowheads="1"/>
          </p:cNvSpPr>
          <p:nvPr/>
        </p:nvSpPr>
        <p:spPr bwMode="auto">
          <a:xfrm>
            <a:off x="8874125" y="-27384"/>
            <a:ext cx="1031875" cy="261937"/>
          </a:xfrm>
          <a:prstGeom prst="rect">
            <a:avLst/>
          </a:prstGeom>
          <a:noFill/>
          <a:ln w="9525">
            <a:noFill/>
            <a:miter lim="800000"/>
            <a:headEnd/>
            <a:tailEnd/>
          </a:ln>
        </p:spPr>
        <p:txBody>
          <a:bodyPr>
            <a:spAutoFit/>
          </a:bodyPr>
          <a:lstStyle/>
          <a:p>
            <a:pPr algn="r"/>
            <a:r>
              <a:rPr lang="ja-JP" altLang="en-US" sz="1100" b="1" dirty="0">
                <a:solidFill>
                  <a:srgbClr val="000000"/>
                </a:solidFill>
                <a:latin typeface="ＭＳ Ｐゴシック" charset="-128"/>
                <a:ea typeface="Meiryo UI" pitchFamily="50" charset="-128"/>
                <a:cs typeface="Meiryo UI" pitchFamily="50" charset="-128"/>
              </a:rPr>
              <a:t> 議員</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a:solidFill>
                  <a:srgbClr val="000000"/>
                </a:solidFill>
                <a:latin typeface="ＭＳ Ｐゴシック" charset="-128"/>
                <a:ea typeface="Meiryo UI" pitchFamily="50" charset="-128"/>
                <a:cs typeface="Meiryo UI" pitchFamily="50" charset="-128"/>
              </a:rPr>
              <a:t>８</a:t>
            </a:r>
            <a:endParaRPr lang="ja-JP" altLang="en-US" sz="1200" b="1" dirty="0">
              <a:solidFill>
                <a:srgbClr val="000000"/>
              </a:solidFill>
              <a:latin typeface="ＭＳ Ｐゴシック" charset="-128"/>
              <a:ea typeface="Meiryo UI" pitchFamily="50" charset="-128"/>
              <a:cs typeface="Meiryo UI" pitchFamily="50" charset="-128"/>
            </a:endParaRPr>
          </a:p>
        </p:txBody>
      </p:sp>
    </p:spTree>
    <p:extLst>
      <p:ext uri="{BB962C8B-B14F-4D97-AF65-F5344CB8AC3E}">
        <p14:creationId xmlns:p14="http://schemas.microsoft.com/office/powerpoint/2010/main" val="24302087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nvPr>
        </p:nvGraphicFramePr>
        <p:xfrm>
          <a:off x="369888" y="295275"/>
          <a:ext cx="9166223" cy="5114925"/>
        </p:xfrm>
        <a:graphic>
          <a:graphicData uri="http://schemas.openxmlformats.org/drawingml/2006/table">
            <a:tbl>
              <a:tblPr/>
              <a:tblGrid>
                <a:gridCol w="1170156"/>
                <a:gridCol w="1180708"/>
                <a:gridCol w="847563"/>
                <a:gridCol w="1287172"/>
                <a:gridCol w="1170156"/>
                <a:gridCol w="1170156"/>
                <a:gridCol w="1170156"/>
                <a:gridCol w="1170156"/>
              </a:tblGrid>
              <a:tr h="304814">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　</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smtClean="0">
                          <a:solidFill>
                            <a:schemeClr val="tx1"/>
                          </a:solidFill>
                          <a:latin typeface="Meiryo UI" pitchFamily="50" charset="-128"/>
                          <a:ea typeface="Meiryo UI" pitchFamily="50" charset="-128"/>
                          <a:cs typeface="Meiryo UI" pitchFamily="50" charset="-128"/>
                        </a:rPr>
                        <a:t>H27 </a:t>
                      </a:r>
                      <a:r>
                        <a:rPr lang="ja-JP" altLang="en-US" sz="1000" b="0" i="0" u="none" strike="noStrike" dirty="0" smtClean="0">
                          <a:solidFill>
                            <a:schemeClr val="tx1"/>
                          </a:solidFill>
                          <a:latin typeface="Meiryo UI" pitchFamily="50" charset="-128"/>
                          <a:ea typeface="Meiryo UI" pitchFamily="50" charset="-128"/>
                          <a:cs typeface="Meiryo UI" pitchFamily="50" charset="-128"/>
                        </a:rPr>
                        <a:t>国勢調査</a:t>
                      </a:r>
                      <a:r>
                        <a:rPr lang="ja-JP" altLang="en-US" sz="1000" b="0" i="0" u="none" strike="noStrike" dirty="0" smtClean="0">
                          <a:solidFill>
                            <a:srgbClr val="000000"/>
                          </a:solidFill>
                          <a:latin typeface="Meiryo UI" pitchFamily="50" charset="-128"/>
                          <a:ea typeface="Meiryo UI" pitchFamily="50" charset="-128"/>
                          <a:cs typeface="Meiryo UI" pitchFamily="50" charset="-128"/>
                        </a:rPr>
                        <a:t>人口</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algn="ctr" rtl="0"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（人）</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議員</a:t>
                      </a:r>
                      <a:r>
                        <a:rPr lang="ja-JP" altLang="en-US" sz="1000" b="0" i="0" u="none" strike="noStrike" dirty="0" smtClean="0">
                          <a:solidFill>
                            <a:srgbClr val="000000"/>
                          </a:solidFill>
                          <a:latin typeface="Meiryo UI" pitchFamily="50" charset="-128"/>
                          <a:ea typeface="Meiryo UI" pitchFamily="50" charset="-128"/>
                          <a:cs typeface="Meiryo UI" pitchFamily="50" charset="-128"/>
                        </a:rPr>
                        <a:t>定数</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algn="ctr" rtl="0"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（人）</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議員</a:t>
                      </a:r>
                      <a:r>
                        <a:rPr lang="ja-JP" altLang="en-US" sz="1000" b="0" i="0" u="none" strike="noStrike" dirty="0" smtClean="0">
                          <a:solidFill>
                            <a:srgbClr val="000000"/>
                          </a:solidFill>
                          <a:latin typeface="Meiryo UI" pitchFamily="50" charset="-128"/>
                          <a:ea typeface="Meiryo UI" pitchFamily="50" charset="-128"/>
                          <a:cs typeface="Meiryo UI" pitchFamily="50" charset="-128"/>
                        </a:rPr>
                        <a:t>一人当たり人口</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algn="ctr" rtl="0"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（人）</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議長</a:t>
                      </a:r>
                      <a:r>
                        <a:rPr lang="ja-JP" altLang="en-US" sz="1000" b="0" i="0" u="none" strike="noStrike" dirty="0" smtClean="0">
                          <a:solidFill>
                            <a:schemeClr val="tx1"/>
                          </a:solidFill>
                          <a:latin typeface="Meiryo UI" pitchFamily="50" charset="-128"/>
                          <a:ea typeface="Meiryo UI" pitchFamily="50" charset="-128"/>
                          <a:cs typeface="Meiryo UI" pitchFamily="50" charset="-128"/>
                        </a:rPr>
                        <a:t>報酬</a:t>
                      </a:r>
                      <a:endParaRPr lang="en-US" altLang="ja-JP" sz="1000" b="0" i="0" u="none" strike="noStrike" dirty="0" smtClean="0">
                        <a:solidFill>
                          <a:schemeClr val="tx1"/>
                        </a:solidFill>
                        <a:latin typeface="Meiryo UI" pitchFamily="50" charset="-128"/>
                        <a:ea typeface="Meiryo UI" pitchFamily="50" charset="-128"/>
                        <a:cs typeface="Meiryo UI" pitchFamily="50" charset="-128"/>
                      </a:endParaRPr>
                    </a:p>
                    <a:p>
                      <a:pPr algn="ctr" rtl="0"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（千円） </a:t>
                      </a:r>
                      <a:endParaRPr lang="ja-JP" alt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副議長報酬 </a:t>
                      </a:r>
                      <a:endParaRPr lang="en-US" altLang="ja-JP" sz="1000" b="0" i="0" u="none" strike="noStrike" dirty="0" smtClean="0">
                        <a:solidFill>
                          <a:schemeClr val="tx1"/>
                        </a:solidFill>
                        <a:latin typeface="Meiryo UI" pitchFamily="50" charset="-128"/>
                        <a:ea typeface="Meiryo UI" pitchFamily="50" charset="-128"/>
                        <a:cs typeface="Meiryo UI"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latin typeface="Meiryo UI" pitchFamily="50" charset="-128"/>
                          <a:ea typeface="Meiryo UI" pitchFamily="50" charset="-128"/>
                          <a:cs typeface="Meiryo UI" pitchFamily="50" charset="-128"/>
                        </a:rPr>
                        <a:t>（千円）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chemeClr val="tx1"/>
                          </a:solidFill>
                          <a:latin typeface="Meiryo UI" pitchFamily="50" charset="-128"/>
                          <a:ea typeface="Meiryo UI" pitchFamily="50" charset="-128"/>
                          <a:cs typeface="Meiryo UI" pitchFamily="50" charset="-128"/>
                        </a:rPr>
                        <a:t>議員報酬 </a:t>
                      </a:r>
                      <a:endParaRPr lang="en-US" altLang="ja-JP" sz="1000" b="0" i="0" u="none" strike="noStrike" dirty="0" smtClean="0">
                        <a:solidFill>
                          <a:schemeClr val="tx1"/>
                        </a:solidFill>
                        <a:latin typeface="Meiryo UI" pitchFamily="50" charset="-128"/>
                        <a:ea typeface="Meiryo UI" pitchFamily="50" charset="-128"/>
                        <a:cs typeface="Meiryo UI"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latin typeface="Meiryo UI" pitchFamily="50" charset="-128"/>
                          <a:ea typeface="Meiryo UI" pitchFamily="50" charset="-128"/>
                          <a:cs typeface="Meiryo UI" pitchFamily="50" charset="-128"/>
                        </a:rPr>
                        <a:t>（千円）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政務活動費 </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latin typeface="Meiryo UI" pitchFamily="50" charset="-128"/>
                          <a:ea typeface="Meiryo UI" pitchFamily="50" charset="-128"/>
                          <a:cs typeface="Meiryo UI" pitchFamily="50" charset="-128"/>
                        </a:rPr>
                        <a:t>（千円）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11">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岸和田市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194,911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7,497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11,246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10,735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10,224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3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池田市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103,069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12,054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11,021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10,332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861">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吹田市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374,468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10,402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12,654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11,970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11,115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1,320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25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泉大津市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75,897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4,465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10,431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9,405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811">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貝塚市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88,694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4,927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10,676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10,160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9,471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4286">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守口市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143,042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6,502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12,046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11,429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10,502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61">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茨木市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280,033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13,053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12,192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11,434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480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011">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八尾市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268,800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12,012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11,154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10,468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840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011">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泉佐野市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100,966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10,714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378">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富田林市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113,984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6,332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12,012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11,154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10,468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011">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寝屋川市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237,518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8,797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12,740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12,056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11,286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540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011">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河内長野市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106,987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5,944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11,326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10,468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9,781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720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011">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松原市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120,750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6,708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13,042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11,497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10,639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1,020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011">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大東市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123,217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7,248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11,326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10,639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10,124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357">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和泉市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186,109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7,755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11,326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10,811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10,296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840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832">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箕面市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133,411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5,800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12,398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11,365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10,504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540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307">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柏原市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71,112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4,445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9,031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480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011">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羽曳野市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112,683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6,260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11,952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11,098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10,244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720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011">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門真市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123,576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5,885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12,698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12,098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11,326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540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011">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摂津市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85,007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4,474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10,453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9,020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011">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高石市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56,529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9,438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8,923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432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011">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藤井寺市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65,438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10,175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9,174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720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069">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泉南市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62,438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8,680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7,919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7,614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400">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四條畷市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56,075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10,124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9,095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480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789">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交野市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76,435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10,545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9,169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540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264">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大阪狭山市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57,792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8,358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8,037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420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739">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阪南市</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54,276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9,031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8,179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7,838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240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06557">
                <a:tc>
                  <a:txBody>
                    <a:bodyPr/>
                    <a:lstStyle/>
                    <a:p>
                      <a:pPr algn="ctr" rtl="0" fontAlgn="ctr"/>
                      <a:r>
                        <a:rPr lang="ja-JP" altLang="en-US" sz="1000" b="0" i="0" u="none" strike="noStrike" dirty="0">
                          <a:solidFill>
                            <a:srgbClr val="000000"/>
                          </a:solidFill>
                          <a:latin typeface="Meiryo UI" pitchFamily="50" charset="-128"/>
                          <a:ea typeface="Meiryo UI" pitchFamily="50" charset="-128"/>
                          <a:cs typeface="Meiryo UI" pitchFamily="50" charset="-128"/>
                        </a:rPr>
                        <a:t>平均 </a:t>
                      </a: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128,638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6,456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11,187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10,422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592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表 5"/>
          <p:cNvGraphicFramePr>
            <a:graphicFrameLocks noGrp="1"/>
          </p:cNvGraphicFramePr>
          <p:nvPr>
            <p:extLst/>
          </p:nvPr>
        </p:nvGraphicFramePr>
        <p:xfrm>
          <a:off x="381000" y="5486400"/>
          <a:ext cx="9166223" cy="1133475"/>
        </p:xfrm>
        <a:graphic>
          <a:graphicData uri="http://schemas.openxmlformats.org/drawingml/2006/table">
            <a:tbl>
              <a:tblPr/>
              <a:tblGrid>
                <a:gridCol w="1170156"/>
                <a:gridCol w="1169596"/>
                <a:gridCol w="858675"/>
                <a:gridCol w="1287172"/>
                <a:gridCol w="1170156"/>
                <a:gridCol w="1170156"/>
                <a:gridCol w="1170156"/>
                <a:gridCol w="1170156"/>
              </a:tblGrid>
              <a:tr h="145105">
                <a:tc>
                  <a:txBody>
                    <a:bodyPr/>
                    <a:lstStyle/>
                    <a:p>
                      <a:pPr algn="ctr" rtl="0" fontAlgn="ctr"/>
                      <a:r>
                        <a:rPr lang="en-US" altLang="ja-JP" sz="1000" b="0" i="0" u="none" strike="noStrike" dirty="0" smtClean="0">
                          <a:solidFill>
                            <a:srgbClr val="000000"/>
                          </a:solidFill>
                          <a:latin typeface="Meiryo UI" pitchFamily="50" charset="-128"/>
                          <a:ea typeface="Meiryo UI" pitchFamily="50" charset="-128"/>
                          <a:cs typeface="Meiryo UI" pitchFamily="50" charset="-128"/>
                        </a:rPr>
                        <a:t>(</a:t>
                      </a:r>
                      <a:r>
                        <a:rPr lang="ja-JP" altLang="en-US" sz="1000" b="0" i="0" u="none" strike="noStrike" dirty="0" smtClean="0">
                          <a:solidFill>
                            <a:srgbClr val="000000"/>
                          </a:solidFill>
                          <a:latin typeface="Meiryo UI" pitchFamily="50" charset="-128"/>
                          <a:ea typeface="Meiryo UI" pitchFamily="50" charset="-128"/>
                          <a:cs typeface="Meiryo UI" pitchFamily="50" charset="-128"/>
                        </a:rPr>
                        <a:t>参考</a:t>
                      </a:r>
                      <a:r>
                        <a:rPr lang="en-US" altLang="ja-JP" sz="1000" b="0" i="0" u="none" strike="noStrike" dirty="0" smtClean="0">
                          <a:solidFill>
                            <a:srgbClr val="000000"/>
                          </a:solidFill>
                          <a:latin typeface="Meiryo UI" pitchFamily="50" charset="-128"/>
                          <a:ea typeface="Meiryo UI" pitchFamily="50" charset="-128"/>
                          <a:cs typeface="Meiryo UI" pitchFamily="50" charset="-128"/>
                        </a:rPr>
                        <a:t>)</a:t>
                      </a:r>
                      <a:r>
                        <a:rPr lang="ja-JP" altLang="en-US" sz="1000" b="0" i="0" u="none" strike="noStrike" dirty="0" smtClean="0">
                          <a:solidFill>
                            <a:srgbClr val="000000"/>
                          </a:solidFill>
                          <a:latin typeface="Meiryo UI" pitchFamily="50" charset="-128"/>
                          <a:ea typeface="Meiryo UI" pitchFamily="50" charset="-128"/>
                          <a:cs typeface="Meiryo UI" pitchFamily="50" charset="-128"/>
                        </a:rPr>
                        <a:t>大阪市</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2,691,185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31,293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18,079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16,070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14,731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6,840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00">
                <a:tc>
                  <a:txBody>
                    <a:bodyPr/>
                    <a:lstStyle/>
                    <a:p>
                      <a:pPr algn="ctr" rtl="0" fontAlgn="ctr"/>
                      <a:r>
                        <a:rPr lang="en-US" altLang="ja-JP" sz="1000" b="0" i="0" u="none" strike="noStrike" dirty="0" smtClean="0">
                          <a:solidFill>
                            <a:srgbClr val="000000"/>
                          </a:solidFill>
                          <a:latin typeface="Meiryo UI" pitchFamily="50" charset="-128"/>
                          <a:ea typeface="Meiryo UI" pitchFamily="50" charset="-128"/>
                          <a:cs typeface="Meiryo UI" pitchFamily="50" charset="-128"/>
                        </a:rPr>
                        <a:t>(</a:t>
                      </a:r>
                      <a:r>
                        <a:rPr lang="ja-JP" altLang="en-US" sz="1000" b="0" i="0" u="none" strike="noStrike" dirty="0" smtClean="0">
                          <a:solidFill>
                            <a:srgbClr val="000000"/>
                          </a:solidFill>
                          <a:latin typeface="Meiryo UI" pitchFamily="50" charset="-128"/>
                          <a:ea typeface="Meiryo UI" pitchFamily="50" charset="-128"/>
                          <a:cs typeface="Meiryo UI" pitchFamily="50" charset="-128"/>
                        </a:rPr>
                        <a:t>参考</a:t>
                      </a:r>
                      <a:r>
                        <a:rPr lang="en-US" altLang="ja-JP" sz="1000" b="0" i="0" u="none" strike="noStrike" dirty="0" smtClean="0">
                          <a:solidFill>
                            <a:srgbClr val="000000"/>
                          </a:solidFill>
                          <a:latin typeface="Meiryo UI" pitchFamily="50" charset="-128"/>
                          <a:ea typeface="Meiryo UI" pitchFamily="50" charset="-128"/>
                          <a:cs typeface="Meiryo UI" pitchFamily="50" charset="-128"/>
                        </a:rPr>
                        <a:t>)</a:t>
                      </a:r>
                      <a:r>
                        <a:rPr lang="ja-JP" altLang="en-US" sz="1000" b="0" i="0" u="none" strike="noStrike" dirty="0" smtClean="0">
                          <a:solidFill>
                            <a:srgbClr val="000000"/>
                          </a:solidFill>
                          <a:latin typeface="Meiryo UI" pitchFamily="50" charset="-128"/>
                          <a:ea typeface="Meiryo UI" pitchFamily="50" charset="-128"/>
                          <a:cs typeface="Meiryo UI" pitchFamily="50" charset="-128"/>
                        </a:rPr>
                        <a:t>堺　　市</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839,310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17,486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16,302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14,586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13,385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105">
                <a:tc>
                  <a:txBody>
                    <a:bodyPr/>
                    <a:lstStyle/>
                    <a:p>
                      <a:pPr algn="ctr" rtl="0" fontAlgn="ctr"/>
                      <a:r>
                        <a:rPr lang="en-US" altLang="ja-JP" sz="1000" b="0" i="0" u="none" strike="noStrike" dirty="0" smtClean="0">
                          <a:solidFill>
                            <a:srgbClr val="000000"/>
                          </a:solidFill>
                          <a:latin typeface="Meiryo UI" pitchFamily="50" charset="-128"/>
                          <a:ea typeface="Meiryo UI" pitchFamily="50" charset="-128"/>
                          <a:cs typeface="Meiryo UI" pitchFamily="50" charset="-128"/>
                        </a:rPr>
                        <a:t>(</a:t>
                      </a:r>
                      <a:r>
                        <a:rPr lang="ja-JP" altLang="en-US" sz="1000" b="0" i="0" u="none" strike="noStrike" dirty="0" smtClean="0">
                          <a:solidFill>
                            <a:srgbClr val="000000"/>
                          </a:solidFill>
                          <a:latin typeface="Meiryo UI" pitchFamily="50" charset="-128"/>
                          <a:ea typeface="Meiryo UI" pitchFamily="50" charset="-128"/>
                          <a:cs typeface="Meiryo UI" pitchFamily="50" charset="-128"/>
                        </a:rPr>
                        <a:t>再掲</a:t>
                      </a:r>
                      <a:r>
                        <a:rPr lang="en-US" altLang="ja-JP" sz="1000" b="0" i="0" u="none" strike="noStrike" dirty="0" smtClean="0">
                          <a:solidFill>
                            <a:srgbClr val="000000"/>
                          </a:solidFill>
                          <a:latin typeface="Meiryo UI" pitchFamily="50" charset="-128"/>
                          <a:ea typeface="Meiryo UI" pitchFamily="50" charset="-128"/>
                          <a:cs typeface="Meiryo UI" pitchFamily="50" charset="-128"/>
                        </a:rPr>
                        <a:t>)</a:t>
                      </a:r>
                      <a:r>
                        <a:rPr lang="ja-JP" altLang="en-US" sz="1000" b="0" i="0" u="none" strike="noStrike" dirty="0" smtClean="0">
                          <a:solidFill>
                            <a:srgbClr val="000000"/>
                          </a:solidFill>
                          <a:latin typeface="Meiryo UI" pitchFamily="50" charset="-128"/>
                          <a:ea typeface="Meiryo UI" pitchFamily="50" charset="-128"/>
                          <a:cs typeface="Meiryo UI" pitchFamily="50" charset="-128"/>
                        </a:rPr>
                        <a:t>豊中市 </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395,479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10,986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12,527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11,840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10,897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840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4270">
                <a:tc>
                  <a:txBody>
                    <a:bodyPr/>
                    <a:lstStyle/>
                    <a:p>
                      <a:pPr algn="ctr" rtl="0" fontAlgn="ctr"/>
                      <a:r>
                        <a:rPr lang="en-US" altLang="ja-JP" sz="1000" b="0" i="0" u="none" strike="noStrike" dirty="0" smtClean="0">
                          <a:solidFill>
                            <a:srgbClr val="000000"/>
                          </a:solidFill>
                          <a:latin typeface="Meiryo UI" pitchFamily="50" charset="-128"/>
                          <a:ea typeface="Meiryo UI" pitchFamily="50" charset="-128"/>
                          <a:cs typeface="Meiryo UI" pitchFamily="50" charset="-128"/>
                        </a:rPr>
                        <a:t>(</a:t>
                      </a:r>
                      <a:r>
                        <a:rPr lang="ja-JP" altLang="en-US" sz="1000" b="0" i="0" u="none" strike="noStrike" dirty="0" smtClean="0">
                          <a:solidFill>
                            <a:srgbClr val="000000"/>
                          </a:solidFill>
                          <a:latin typeface="Meiryo UI" pitchFamily="50" charset="-128"/>
                          <a:ea typeface="Meiryo UI" pitchFamily="50" charset="-128"/>
                          <a:cs typeface="Meiryo UI" pitchFamily="50" charset="-128"/>
                        </a:rPr>
                        <a:t>再掲</a:t>
                      </a:r>
                      <a:r>
                        <a:rPr lang="en-US" altLang="ja-JP" sz="1000" b="0" i="0" u="none" strike="noStrike" dirty="0" smtClean="0">
                          <a:solidFill>
                            <a:srgbClr val="000000"/>
                          </a:solidFill>
                          <a:latin typeface="Meiryo UI" pitchFamily="50" charset="-128"/>
                          <a:ea typeface="Meiryo UI" pitchFamily="50" charset="-128"/>
                          <a:cs typeface="Meiryo UI" pitchFamily="50" charset="-128"/>
                        </a:rPr>
                        <a:t>)</a:t>
                      </a:r>
                      <a:r>
                        <a:rPr lang="ja-JP" altLang="en-US" sz="1000" b="0" i="0" u="none" strike="noStrike" dirty="0" smtClean="0">
                          <a:solidFill>
                            <a:srgbClr val="000000"/>
                          </a:solidFill>
                          <a:latin typeface="Meiryo UI" pitchFamily="50" charset="-128"/>
                          <a:ea typeface="Meiryo UI" pitchFamily="50" charset="-128"/>
                          <a:cs typeface="Meiryo UI" pitchFamily="50" charset="-128"/>
                        </a:rPr>
                        <a:t>高槻市</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351,829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10,348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12,915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12,226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11,365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840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4270">
                <a:tc>
                  <a:txBody>
                    <a:bodyPr/>
                    <a:lstStyle/>
                    <a:p>
                      <a:pPr algn="ctr" rtl="0" fontAlgn="ctr"/>
                      <a:r>
                        <a:rPr lang="en-US" altLang="ja-JP" sz="1000" b="0" i="0" u="none" strike="noStrike" dirty="0" smtClean="0">
                          <a:solidFill>
                            <a:srgbClr val="000000"/>
                          </a:solidFill>
                          <a:latin typeface="Meiryo UI" pitchFamily="50" charset="-128"/>
                          <a:ea typeface="Meiryo UI" pitchFamily="50" charset="-128"/>
                          <a:cs typeface="Meiryo UI" pitchFamily="50" charset="-128"/>
                        </a:rPr>
                        <a:t>(</a:t>
                      </a:r>
                      <a:r>
                        <a:rPr lang="ja-JP" altLang="en-US" sz="1000" b="0" i="0" u="none" strike="noStrike" dirty="0" smtClean="0">
                          <a:solidFill>
                            <a:srgbClr val="000000"/>
                          </a:solidFill>
                          <a:latin typeface="Meiryo UI" pitchFamily="50" charset="-128"/>
                          <a:ea typeface="Meiryo UI" pitchFamily="50" charset="-128"/>
                          <a:cs typeface="Meiryo UI" pitchFamily="50" charset="-128"/>
                        </a:rPr>
                        <a:t>再掲</a:t>
                      </a:r>
                      <a:r>
                        <a:rPr lang="en-US" altLang="ja-JP" sz="1000" b="0" i="0" u="none" strike="noStrike" dirty="0" smtClean="0">
                          <a:solidFill>
                            <a:srgbClr val="000000"/>
                          </a:solidFill>
                          <a:latin typeface="Meiryo UI" pitchFamily="50" charset="-128"/>
                          <a:ea typeface="Meiryo UI" pitchFamily="50" charset="-128"/>
                          <a:cs typeface="Meiryo UI" pitchFamily="50" charset="-128"/>
                        </a:rPr>
                        <a:t>)</a:t>
                      </a:r>
                      <a:r>
                        <a:rPr lang="ja-JP" altLang="en-US" sz="1000" b="0" i="0" u="none" strike="noStrike" dirty="0" smtClean="0">
                          <a:solidFill>
                            <a:srgbClr val="000000"/>
                          </a:solidFill>
                          <a:latin typeface="Meiryo UI" pitchFamily="50" charset="-128"/>
                          <a:ea typeface="Meiryo UI" pitchFamily="50" charset="-128"/>
                          <a:cs typeface="Meiryo UI" pitchFamily="50" charset="-128"/>
                        </a:rPr>
                        <a:t>枚方市</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404,152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12,630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13,145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12,475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11,480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840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712">
                <a:tc>
                  <a:txBody>
                    <a:bodyPr/>
                    <a:lstStyle/>
                    <a:p>
                      <a:pPr algn="ctr" rtl="0" fontAlgn="ctr"/>
                      <a:r>
                        <a:rPr lang="en-US" altLang="ja-JP" sz="1000" b="0" i="0" u="none" strike="noStrike" dirty="0" smtClean="0">
                          <a:solidFill>
                            <a:srgbClr val="000000"/>
                          </a:solidFill>
                          <a:latin typeface="Meiryo UI" pitchFamily="50" charset="-128"/>
                          <a:ea typeface="Meiryo UI" pitchFamily="50" charset="-128"/>
                          <a:cs typeface="Meiryo UI" pitchFamily="50" charset="-128"/>
                        </a:rPr>
                        <a:t>(</a:t>
                      </a:r>
                      <a:r>
                        <a:rPr lang="ja-JP" altLang="en-US" sz="1000" b="0" i="0" u="none" strike="noStrike" dirty="0" smtClean="0">
                          <a:solidFill>
                            <a:srgbClr val="000000"/>
                          </a:solidFill>
                          <a:latin typeface="Meiryo UI" pitchFamily="50" charset="-128"/>
                          <a:ea typeface="Meiryo UI" pitchFamily="50" charset="-128"/>
                          <a:cs typeface="Meiryo UI" pitchFamily="50" charset="-128"/>
                        </a:rPr>
                        <a:t>再掲</a:t>
                      </a:r>
                      <a:r>
                        <a:rPr lang="en-US" altLang="ja-JP" sz="1000" b="0" i="0" u="none" strike="noStrike" dirty="0" smtClean="0">
                          <a:solidFill>
                            <a:srgbClr val="000000"/>
                          </a:solidFill>
                          <a:latin typeface="Meiryo UI" pitchFamily="50" charset="-128"/>
                          <a:ea typeface="Meiryo UI" pitchFamily="50" charset="-128"/>
                          <a:cs typeface="Meiryo UI" pitchFamily="50" charset="-128"/>
                        </a:rPr>
                        <a:t>)</a:t>
                      </a:r>
                      <a:r>
                        <a:rPr lang="ja-JP" altLang="en-US" sz="1000" b="0" i="0" u="none" strike="noStrike" dirty="0" smtClean="0">
                          <a:solidFill>
                            <a:srgbClr val="000000"/>
                          </a:solidFill>
                          <a:latin typeface="Meiryo UI" pitchFamily="50" charset="-128"/>
                          <a:ea typeface="Meiryo UI" pitchFamily="50" charset="-128"/>
                          <a:cs typeface="Meiryo UI" pitchFamily="50" charset="-128"/>
                        </a:rPr>
                        <a:t>東大阪市</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502,784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13,231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13,344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12,343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11,676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25153">
                <a:tc>
                  <a:txBody>
                    <a:bodyPr/>
                    <a:lstStyle/>
                    <a:p>
                      <a:pPr algn="ctr" rtl="0" fontAlgn="ctr"/>
                      <a:r>
                        <a:rPr lang="en-US" altLang="ja-JP" sz="1000" b="0" i="0" u="none" strike="noStrike" dirty="0" smtClean="0">
                          <a:solidFill>
                            <a:srgbClr val="000000"/>
                          </a:solidFill>
                          <a:latin typeface="Meiryo UI" pitchFamily="50" charset="-128"/>
                          <a:ea typeface="Meiryo UI" pitchFamily="50" charset="-128"/>
                          <a:cs typeface="Meiryo UI" pitchFamily="50" charset="-128"/>
                        </a:rPr>
                        <a:t>(</a:t>
                      </a:r>
                      <a:r>
                        <a:rPr lang="ja-JP" altLang="en-US" sz="1000" b="0" i="0" u="none" strike="noStrike" dirty="0" smtClean="0">
                          <a:solidFill>
                            <a:srgbClr val="000000"/>
                          </a:solidFill>
                          <a:latin typeface="Meiryo UI" pitchFamily="50" charset="-128"/>
                          <a:ea typeface="Meiryo UI" pitchFamily="50" charset="-128"/>
                          <a:cs typeface="Meiryo UI" pitchFamily="50" charset="-128"/>
                        </a:rPr>
                        <a:t>参考</a:t>
                      </a:r>
                      <a:r>
                        <a:rPr lang="en-US" altLang="ja-JP" sz="1000" b="0" i="0" u="none" strike="noStrike" dirty="0" smtClean="0">
                          <a:solidFill>
                            <a:srgbClr val="000000"/>
                          </a:solidFill>
                          <a:latin typeface="Meiryo UI" pitchFamily="50" charset="-128"/>
                          <a:ea typeface="Meiryo UI" pitchFamily="50" charset="-128"/>
                          <a:cs typeface="Meiryo UI" pitchFamily="50" charset="-128"/>
                        </a:rPr>
                        <a:t>)</a:t>
                      </a:r>
                      <a:r>
                        <a:rPr lang="ja-JP" altLang="en-US" sz="1000" b="0" i="0" u="none" strike="noStrike" dirty="0" smtClean="0">
                          <a:solidFill>
                            <a:srgbClr val="000000"/>
                          </a:solidFill>
                          <a:latin typeface="Meiryo UI" pitchFamily="50" charset="-128"/>
                          <a:ea typeface="Meiryo UI" pitchFamily="50" charset="-128"/>
                          <a:cs typeface="Meiryo UI" pitchFamily="50" charset="-128"/>
                        </a:rPr>
                        <a:t>大阪府 </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5" marR="390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8,839,469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100,449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19,445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17,119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15,457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7,080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748" name="テキスト ボックス 6"/>
          <p:cNvSpPr txBox="1">
            <a:spLocks noChangeArrowheads="1"/>
          </p:cNvSpPr>
          <p:nvPr/>
        </p:nvSpPr>
        <p:spPr bwMode="auto">
          <a:xfrm>
            <a:off x="153988" y="14288"/>
            <a:ext cx="1200970" cy="307777"/>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b="1" dirty="0">
                <a:solidFill>
                  <a:srgbClr val="000000"/>
                </a:solidFill>
                <a:latin typeface="Meiryo UI" pitchFamily="50" charset="-128"/>
                <a:ea typeface="Meiryo UI" pitchFamily="50" charset="-128"/>
                <a:cs typeface="Meiryo UI" pitchFamily="50" charset="-128"/>
              </a:rPr>
              <a:t>■　府内都市</a:t>
            </a:r>
          </a:p>
        </p:txBody>
      </p:sp>
      <p:sp>
        <p:nvSpPr>
          <p:cNvPr id="102749" name="テキスト ボックス 7"/>
          <p:cNvSpPr txBox="1">
            <a:spLocks noChangeArrowheads="1"/>
          </p:cNvSpPr>
          <p:nvPr/>
        </p:nvSpPr>
        <p:spPr bwMode="auto">
          <a:xfrm>
            <a:off x="5169024" y="76042"/>
            <a:ext cx="4665060" cy="246221"/>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　</a:t>
            </a:r>
            <a:r>
              <a:rPr lang="ja-JP" altLang="en-US" sz="1000" dirty="0" smtClean="0">
                <a:solidFill>
                  <a:srgbClr val="000000"/>
                </a:solidFill>
                <a:latin typeface="Meiryo UI" pitchFamily="50" charset="-128"/>
                <a:ea typeface="Meiryo UI" pitchFamily="50" charset="-128"/>
                <a:cs typeface="Meiryo UI" pitchFamily="50" charset="-128"/>
              </a:rPr>
              <a:t>議員報酬</a:t>
            </a:r>
            <a:r>
              <a:rPr lang="ja-JP" altLang="en-US" sz="1000" dirty="0">
                <a:solidFill>
                  <a:srgbClr val="000000"/>
                </a:solidFill>
                <a:latin typeface="Meiryo UI" pitchFamily="50" charset="-128"/>
                <a:ea typeface="Meiryo UI" pitchFamily="50" charset="-128"/>
                <a:cs typeface="Meiryo UI" pitchFamily="50" charset="-128"/>
              </a:rPr>
              <a:t>・政務活動費については、条例に定める本則</a:t>
            </a:r>
            <a:r>
              <a:rPr lang="ja-JP" altLang="en-US" sz="1000" dirty="0" smtClean="0">
                <a:solidFill>
                  <a:srgbClr val="000000"/>
                </a:solidFill>
                <a:latin typeface="Meiryo UI" pitchFamily="50" charset="-128"/>
                <a:ea typeface="Meiryo UI" pitchFamily="50" charset="-128"/>
                <a:cs typeface="Meiryo UI" pitchFamily="50" charset="-128"/>
              </a:rPr>
              <a:t>（特例による減額前</a:t>
            </a:r>
            <a:r>
              <a:rPr lang="ja-JP" altLang="en-US" sz="1000" dirty="0">
                <a:solidFill>
                  <a:srgbClr val="000000"/>
                </a:solidFill>
                <a:latin typeface="Meiryo UI" pitchFamily="50" charset="-128"/>
                <a:ea typeface="Meiryo UI" pitchFamily="50" charset="-128"/>
                <a:cs typeface="Meiryo UI" pitchFamily="50" charset="-128"/>
              </a:rPr>
              <a:t>）の額</a:t>
            </a:r>
          </a:p>
        </p:txBody>
      </p:sp>
      <p:sp>
        <p:nvSpPr>
          <p:cNvPr id="102750" name="テキスト ボックス 8"/>
          <p:cNvSpPr txBox="1">
            <a:spLocks noChangeArrowheads="1"/>
          </p:cNvSpPr>
          <p:nvPr/>
        </p:nvSpPr>
        <p:spPr bwMode="auto">
          <a:xfrm>
            <a:off x="1277938" y="42863"/>
            <a:ext cx="2024913" cy="246221"/>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000" dirty="0">
                <a:solidFill>
                  <a:prstClr val="black"/>
                </a:solidFill>
                <a:latin typeface="Meiryo UI" pitchFamily="50" charset="-128"/>
                <a:ea typeface="Meiryo UI" pitchFamily="50" charset="-128"/>
                <a:cs typeface="Meiryo UI" pitchFamily="50" charset="-128"/>
              </a:rPr>
              <a:t>（</a:t>
            </a:r>
            <a:r>
              <a:rPr lang="ja-JP" altLang="en-US" sz="1000" dirty="0" smtClean="0">
                <a:solidFill>
                  <a:prstClr val="black"/>
                </a:solidFill>
                <a:latin typeface="Meiryo UI" pitchFamily="50" charset="-128"/>
                <a:ea typeface="Meiryo UI" pitchFamily="50" charset="-128"/>
                <a:cs typeface="Meiryo UI" pitchFamily="50" charset="-128"/>
              </a:rPr>
              <a:t>平成</a:t>
            </a:r>
            <a:r>
              <a:rPr lang="en-US" altLang="ja-JP" sz="1000" dirty="0" smtClean="0">
                <a:solidFill>
                  <a:prstClr val="black"/>
                </a:solidFill>
                <a:latin typeface="Meiryo UI" pitchFamily="50" charset="-128"/>
                <a:ea typeface="Meiryo UI" pitchFamily="50" charset="-128"/>
                <a:cs typeface="Meiryo UI" pitchFamily="50" charset="-128"/>
              </a:rPr>
              <a:t>30</a:t>
            </a:r>
            <a:r>
              <a:rPr lang="ja-JP" altLang="en-US" sz="1000" dirty="0" smtClean="0">
                <a:solidFill>
                  <a:prstClr val="black"/>
                </a:solidFill>
                <a:latin typeface="Meiryo UI" pitchFamily="50" charset="-128"/>
                <a:ea typeface="Meiryo UI" pitchFamily="50" charset="-128"/>
                <a:cs typeface="Meiryo UI" pitchFamily="50" charset="-128"/>
              </a:rPr>
              <a:t>年</a:t>
            </a:r>
            <a:r>
              <a:rPr lang="en-US" altLang="ja-JP" sz="1000" dirty="0">
                <a:solidFill>
                  <a:prstClr val="black"/>
                </a:solidFill>
                <a:latin typeface="Meiryo UI" pitchFamily="50" charset="-128"/>
                <a:ea typeface="Meiryo UI" pitchFamily="50" charset="-128"/>
                <a:cs typeface="Meiryo UI" pitchFamily="50" charset="-128"/>
              </a:rPr>
              <a:t>2</a:t>
            </a:r>
            <a:r>
              <a:rPr lang="ja-JP" altLang="en-US" sz="1000" dirty="0" smtClean="0">
                <a:solidFill>
                  <a:prstClr val="black"/>
                </a:solidFill>
                <a:latin typeface="Meiryo UI" pitchFamily="50" charset="-128"/>
                <a:ea typeface="Meiryo UI" pitchFamily="50" charset="-128"/>
                <a:cs typeface="Meiryo UI" pitchFamily="50" charset="-128"/>
              </a:rPr>
              <a:t>月</a:t>
            </a:r>
            <a:r>
              <a:rPr lang="ja-JP" altLang="en-US" sz="1000" dirty="0">
                <a:solidFill>
                  <a:prstClr val="black"/>
                </a:solidFill>
                <a:latin typeface="Meiryo UI" pitchFamily="50" charset="-128"/>
                <a:ea typeface="Meiryo UI" pitchFamily="50" charset="-128"/>
                <a:cs typeface="Meiryo UI" pitchFamily="50" charset="-128"/>
              </a:rPr>
              <a:t>　各市ＨＰ調べ）</a:t>
            </a:r>
            <a:endParaRPr lang="en-US" altLang="ja-JP" sz="1000" dirty="0">
              <a:solidFill>
                <a:prstClr val="black"/>
              </a:solidFill>
              <a:latin typeface="Meiryo UI" pitchFamily="50" charset="-128"/>
              <a:ea typeface="Meiryo UI" pitchFamily="50" charset="-128"/>
              <a:cs typeface="Meiryo UI" pitchFamily="50" charset="-128"/>
            </a:endParaRPr>
          </a:p>
        </p:txBody>
      </p:sp>
      <p:sp>
        <p:nvSpPr>
          <p:cNvPr id="7" name="正方形/長方形 27"/>
          <p:cNvSpPr>
            <a:spLocks noChangeArrowheads="1"/>
          </p:cNvSpPr>
          <p:nvPr/>
        </p:nvSpPr>
        <p:spPr bwMode="auto">
          <a:xfrm>
            <a:off x="8870267" y="6623447"/>
            <a:ext cx="1031875" cy="261937"/>
          </a:xfrm>
          <a:prstGeom prst="rect">
            <a:avLst/>
          </a:prstGeom>
          <a:noFill/>
          <a:ln w="9525">
            <a:noFill/>
            <a:miter lim="800000"/>
            <a:headEnd/>
            <a:tailEnd/>
          </a:ln>
        </p:spPr>
        <p:txBody>
          <a:bodyPr>
            <a:spAutoFit/>
          </a:bodyPr>
          <a:lstStyle/>
          <a:p>
            <a:pPr algn="r"/>
            <a:r>
              <a:rPr lang="ja-JP" altLang="en-US" sz="1100" b="1" dirty="0">
                <a:solidFill>
                  <a:srgbClr val="000000"/>
                </a:solidFill>
                <a:latin typeface="ＭＳ Ｐゴシック" charset="-128"/>
                <a:ea typeface="Meiryo UI" pitchFamily="50" charset="-128"/>
                <a:cs typeface="Meiryo UI" pitchFamily="50" charset="-128"/>
              </a:rPr>
              <a:t> </a:t>
            </a:r>
            <a:r>
              <a:rPr lang="ja-JP" altLang="en-US" sz="1100" b="1" dirty="0" smtClean="0">
                <a:solidFill>
                  <a:srgbClr val="000000"/>
                </a:solidFill>
                <a:latin typeface="ＭＳ Ｐゴシック" charset="-128"/>
                <a:ea typeface="Meiryo UI" pitchFamily="50" charset="-128"/>
                <a:cs typeface="Meiryo UI" pitchFamily="50" charset="-128"/>
              </a:rPr>
              <a:t>議員</a:t>
            </a:r>
            <a:r>
              <a:rPr lang="en-US" altLang="ja-JP" sz="1100" b="1" dirty="0" smtClean="0">
                <a:solidFill>
                  <a:srgbClr val="000000"/>
                </a:solidFill>
                <a:latin typeface="ＭＳ Ｐゴシック" charset="-128"/>
                <a:ea typeface="Meiryo UI" pitchFamily="50" charset="-128"/>
                <a:cs typeface="Meiryo UI" pitchFamily="50" charset="-128"/>
              </a:rPr>
              <a:t>-</a:t>
            </a:r>
            <a:r>
              <a:rPr lang="ja-JP" altLang="en-US" sz="1100" b="1" dirty="0" smtClean="0">
                <a:solidFill>
                  <a:srgbClr val="000000"/>
                </a:solidFill>
                <a:latin typeface="ＭＳ Ｐゴシック" charset="-128"/>
                <a:ea typeface="Meiryo UI" pitchFamily="50" charset="-128"/>
                <a:cs typeface="Meiryo UI" pitchFamily="50" charset="-128"/>
              </a:rPr>
              <a:t>９</a:t>
            </a:r>
            <a:endParaRPr lang="ja-JP" altLang="en-US" sz="1200" b="1" dirty="0">
              <a:solidFill>
                <a:srgbClr val="000000"/>
              </a:solidFill>
              <a:latin typeface="ＭＳ Ｐゴシック" charset="-128"/>
              <a:ea typeface="Meiryo UI" pitchFamily="50" charset="-128"/>
              <a:cs typeface="Meiryo UI" pitchFamily="50" charset="-128"/>
            </a:endParaRPr>
          </a:p>
        </p:txBody>
      </p:sp>
    </p:spTree>
    <p:extLst>
      <p:ext uri="{BB962C8B-B14F-4D97-AF65-F5344CB8AC3E}">
        <p14:creationId xmlns:p14="http://schemas.microsoft.com/office/powerpoint/2010/main" val="3496296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正方形/長方形 56"/>
          <p:cNvSpPr/>
          <p:nvPr/>
        </p:nvSpPr>
        <p:spPr>
          <a:xfrm>
            <a:off x="0" y="-4763"/>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eaLnBrk="1" hangingPunct="1">
              <a:defRPr/>
            </a:pPr>
            <a:r>
              <a:rPr lang="ja-JP" altLang="en-US" sz="2000" b="1" dirty="0">
                <a:solidFill>
                  <a:srgbClr val="000000"/>
                </a:solidFill>
                <a:latin typeface="ＭＳ Ｐゴシック" charset="-128"/>
                <a:ea typeface="Meiryo UI"/>
                <a:cs typeface="Meiryo UI"/>
              </a:rPr>
              <a:t>１　特別区の名称案について①（基本的な考え方）</a:t>
            </a:r>
            <a:endParaRPr lang="ja-JP" altLang="en-US" sz="1400" b="1" dirty="0">
              <a:solidFill>
                <a:srgbClr val="000000"/>
              </a:solidFill>
              <a:latin typeface="ＭＳ Ｐゴシック" charset="-128"/>
              <a:ea typeface="Meiryo UI"/>
              <a:cs typeface="Meiryo UI"/>
            </a:endParaRPr>
          </a:p>
        </p:txBody>
      </p:sp>
      <p:sp>
        <p:nvSpPr>
          <p:cNvPr id="17412" name="正方形/長方形 12"/>
          <p:cNvSpPr>
            <a:spLocks noChangeArrowheads="1"/>
          </p:cNvSpPr>
          <p:nvPr/>
        </p:nvSpPr>
        <p:spPr bwMode="auto">
          <a:xfrm>
            <a:off x="8848744" y="6589394"/>
            <a:ext cx="1044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区名</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１</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
        <p:nvSpPr>
          <p:cNvPr id="7" name="Text Box 5"/>
          <p:cNvSpPr txBox="1">
            <a:spLocks noChangeArrowheads="1"/>
          </p:cNvSpPr>
          <p:nvPr/>
        </p:nvSpPr>
        <p:spPr bwMode="auto">
          <a:xfrm>
            <a:off x="193365" y="1916832"/>
            <a:ext cx="80851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5000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5000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5000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5000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b="1" dirty="0" smtClean="0">
                <a:latin typeface="Meiryo UI" panose="020B0604030504040204" pitchFamily="50" charset="-128"/>
                <a:ea typeface="Meiryo UI" panose="020B0604030504040204" pitchFamily="50" charset="-128"/>
              </a:rPr>
              <a:t>■ 他都市分析の内容</a:t>
            </a:r>
            <a:r>
              <a:rPr lang="en-US" altLang="ja-JP" sz="2000" dirty="0" smtClean="0">
                <a:latin typeface="Meiryo UI" panose="020B0604030504040204" pitchFamily="50" charset="-128"/>
                <a:ea typeface="Meiryo UI" panose="020B0604030504040204" pitchFamily="50" charset="-128"/>
              </a:rPr>
              <a:t/>
            </a:r>
            <a:br>
              <a:rPr lang="en-US" altLang="ja-JP" sz="2000" dirty="0" smtClean="0">
                <a:latin typeface="Meiryo UI" panose="020B0604030504040204" pitchFamily="50" charset="-128"/>
                <a:ea typeface="Meiryo UI" panose="020B0604030504040204" pitchFamily="50" charset="-128"/>
              </a:rPr>
            </a:br>
            <a:r>
              <a:rPr lang="ja-JP" altLang="en-US" sz="1500" dirty="0" smtClean="0">
                <a:latin typeface="Meiryo UI" panose="020B0604030504040204" pitchFamily="50" charset="-128"/>
                <a:ea typeface="Meiryo UI" panose="020B0604030504040204" pitchFamily="50" charset="-128"/>
              </a:rPr>
              <a:t>　　 東京特別区・政令指定都市行政区の名称の由来を分析</a:t>
            </a:r>
          </a:p>
        </p:txBody>
      </p:sp>
      <p:sp>
        <p:nvSpPr>
          <p:cNvPr id="8" name="AutoShape 2"/>
          <p:cNvSpPr>
            <a:spLocks noChangeArrowheads="1"/>
          </p:cNvSpPr>
          <p:nvPr/>
        </p:nvSpPr>
        <p:spPr bwMode="auto">
          <a:xfrm>
            <a:off x="218764" y="4449763"/>
            <a:ext cx="9332788" cy="2132012"/>
          </a:xfrm>
          <a:prstGeom prst="roundRect">
            <a:avLst>
              <a:gd name="adj" fmla="val 6847"/>
            </a:avLst>
          </a:prstGeom>
          <a:noFill/>
          <a:ln w="9525">
            <a:solidFill>
              <a:schemeClr val="tx1"/>
            </a:solidFill>
            <a:round/>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Malgun Gothic" panose="020B0503020000020004" pitchFamily="34" charset="-127"/>
            </a:endParaRPr>
          </a:p>
        </p:txBody>
      </p:sp>
      <p:sp>
        <p:nvSpPr>
          <p:cNvPr id="11" name="Text Box 5"/>
          <p:cNvSpPr txBox="1">
            <a:spLocks noChangeArrowheads="1"/>
          </p:cNvSpPr>
          <p:nvPr/>
        </p:nvSpPr>
        <p:spPr bwMode="auto">
          <a:xfrm>
            <a:off x="278072" y="620713"/>
            <a:ext cx="9273480" cy="1107996"/>
          </a:xfrm>
          <a:prstGeom prst="rect">
            <a:avLst/>
          </a:prstGeom>
          <a:noFill/>
          <a:ln w="9525">
            <a:solidFill>
              <a:schemeClr val="tx1"/>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smtClean="0">
                <a:latin typeface="Meiryo UI" panose="020B0604030504040204" pitchFamily="50" charset="-128"/>
                <a:ea typeface="Meiryo UI" panose="020B0604030504040204" pitchFamily="50" charset="-128"/>
              </a:rPr>
              <a:t>■ 基本方針</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rPr>
              <a:t>　　特別</a:t>
            </a:r>
            <a:r>
              <a:rPr lang="ja-JP" altLang="en-US" sz="1600" dirty="0">
                <a:latin typeface="Meiryo UI" panose="020B0604030504040204" pitchFamily="50" charset="-128"/>
                <a:ea typeface="Meiryo UI" panose="020B0604030504040204" pitchFamily="50" charset="-128"/>
              </a:rPr>
              <a:t>区の名称案については</a:t>
            </a: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r>
            <a:br>
              <a:rPr lang="ja-JP" altLang="en-US" sz="16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①特別区は現行政区の区域を越えて形成されることから、より包括的なものとする</a:t>
            </a:r>
            <a:br>
              <a:rPr lang="ja-JP" altLang="en-US"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②できる限り住民</a:t>
            </a:r>
            <a:r>
              <a:rPr lang="ja-JP" altLang="en-US" sz="1500" dirty="0">
                <a:latin typeface="Meiryo UI" panose="020B0604030504040204" pitchFamily="50" charset="-128"/>
                <a:ea typeface="Meiryo UI" panose="020B0604030504040204" pitchFamily="50" charset="-128"/>
              </a:rPr>
              <a:t>に親しみやすく、わかりやすいものとなるよう、</a:t>
            </a:r>
            <a:r>
              <a:rPr lang="ja-JP" altLang="en-US" sz="1500" dirty="0" smtClean="0">
                <a:latin typeface="Meiryo UI" panose="020B0604030504040204" pitchFamily="50" charset="-128"/>
                <a:ea typeface="Meiryo UI" panose="020B0604030504040204" pitchFamily="50" charset="-128"/>
              </a:rPr>
              <a:t>極力</a:t>
            </a:r>
            <a:r>
              <a:rPr lang="ja-JP" altLang="en-US" sz="1500" dirty="0">
                <a:latin typeface="Meiryo UI" panose="020B0604030504040204" pitchFamily="50" charset="-128"/>
                <a:ea typeface="Meiryo UI" panose="020B0604030504040204" pitchFamily="50" charset="-128"/>
              </a:rPr>
              <a:t>簡潔</a:t>
            </a:r>
            <a:r>
              <a:rPr lang="ja-JP" altLang="en-US" sz="1500" dirty="0" smtClean="0">
                <a:latin typeface="Meiryo UI" panose="020B0604030504040204" pitchFamily="50" charset="-128"/>
                <a:ea typeface="Meiryo UI" panose="020B0604030504040204" pitchFamily="50" charset="-128"/>
              </a:rPr>
              <a:t>な</a:t>
            </a:r>
            <a:r>
              <a:rPr lang="ja-JP" altLang="en-US" sz="1500" dirty="0">
                <a:latin typeface="Meiryo UI" panose="020B0604030504040204" pitchFamily="50" charset="-128"/>
                <a:ea typeface="Meiryo UI" panose="020B0604030504040204" pitchFamily="50" charset="-128"/>
              </a:rPr>
              <a:t>ものとする</a:t>
            </a:r>
            <a:endParaRPr lang="en-US" altLang="ja-JP" sz="1500" dirty="0">
              <a:latin typeface="Meiryo UI" panose="020B0604030504040204" pitchFamily="50" charset="-128"/>
              <a:ea typeface="Meiryo UI" panose="020B0604030504040204" pitchFamily="50" charset="-128"/>
            </a:endParaRPr>
          </a:p>
        </p:txBody>
      </p:sp>
      <p:sp>
        <p:nvSpPr>
          <p:cNvPr id="12" name="Text Box 7"/>
          <p:cNvSpPr txBox="1">
            <a:spLocks noChangeArrowheads="1"/>
          </p:cNvSpPr>
          <p:nvPr/>
        </p:nvSpPr>
        <p:spPr bwMode="auto">
          <a:xfrm>
            <a:off x="245752" y="4508858"/>
            <a:ext cx="909973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smtClean="0">
                <a:latin typeface="Meiryo UI" panose="020B0604030504040204" pitchFamily="50" charset="-128"/>
                <a:ea typeface="Meiryo UI" panose="020B0604030504040204" pitchFamily="50" charset="-128"/>
              </a:rPr>
              <a:t>■ 名称</a:t>
            </a:r>
            <a:r>
              <a:rPr lang="ja-JP" altLang="en-US" sz="1800" b="1" dirty="0">
                <a:latin typeface="Meiryo UI" panose="020B0604030504040204" pitchFamily="50" charset="-128"/>
                <a:ea typeface="Meiryo UI" panose="020B0604030504040204" pitchFamily="50" charset="-128"/>
              </a:rPr>
              <a:t>案の</a:t>
            </a:r>
            <a:r>
              <a:rPr lang="ja-JP" altLang="en-US" sz="1800" b="1" dirty="0" smtClean="0">
                <a:latin typeface="Meiryo UI" panose="020B0604030504040204" pitchFamily="50" charset="-128"/>
                <a:ea typeface="Meiryo UI" panose="020B0604030504040204" pitchFamily="50" charset="-128"/>
              </a:rPr>
              <a:t>考え方</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　基本</a:t>
            </a:r>
            <a:r>
              <a:rPr lang="ja-JP" altLang="en-US" sz="1500" dirty="0">
                <a:latin typeface="Meiryo UI" panose="020B0604030504040204" pitchFamily="50" charset="-128"/>
                <a:ea typeface="Meiryo UI" panose="020B0604030504040204" pitchFamily="50" charset="-128"/>
              </a:rPr>
              <a:t>方針及び他都市分析の内容を踏まえ検討した結果、他都市でも多く使用されて</a:t>
            </a:r>
            <a:r>
              <a:rPr lang="ja-JP" altLang="en-US" sz="1500" dirty="0" smtClean="0">
                <a:latin typeface="Meiryo UI" panose="020B0604030504040204" pitchFamily="50" charset="-128"/>
                <a:ea typeface="Meiryo UI" panose="020B0604030504040204" pitchFamily="50" charset="-128"/>
              </a:rPr>
              <a:t>いる</a:t>
            </a:r>
            <a:endParaRPr lang="en-US" altLang="ja-JP" sz="15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500" dirty="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方角・位置</a:t>
            </a:r>
            <a:r>
              <a:rPr lang="ja-JP" altLang="en-US" sz="1500" dirty="0" smtClean="0">
                <a:latin typeface="Meiryo UI" panose="020B0604030504040204" pitchFamily="50" charset="-128"/>
                <a:ea typeface="Meiryo UI" panose="020B0604030504040204" pitchFamily="50" charset="-128"/>
              </a:rPr>
              <a:t>」を基本</a:t>
            </a:r>
            <a:r>
              <a:rPr lang="ja-JP" altLang="en-US" sz="1500" dirty="0">
                <a:latin typeface="Meiryo UI" panose="020B0604030504040204" pitchFamily="50" charset="-128"/>
                <a:ea typeface="Meiryo UI" panose="020B0604030504040204" pitchFamily="50" charset="-128"/>
              </a:rPr>
              <a:t>としつつ、区域を包括し</a:t>
            </a:r>
            <a:r>
              <a:rPr lang="ja-JP" altLang="en-US" sz="1500" dirty="0" smtClean="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簡潔</a:t>
            </a:r>
            <a:r>
              <a:rPr lang="ja-JP" altLang="en-US" sz="1500" dirty="0" smtClean="0">
                <a:latin typeface="Meiryo UI" panose="020B0604030504040204" pitchFamily="50" charset="-128"/>
                <a:ea typeface="Meiryo UI" panose="020B0604030504040204" pitchFamily="50" charset="-128"/>
              </a:rPr>
              <a:t>で</a:t>
            </a:r>
            <a:r>
              <a:rPr lang="ja-JP" altLang="en-US" sz="1500" dirty="0">
                <a:latin typeface="Meiryo UI" panose="020B0604030504040204" pitchFamily="50" charset="-128"/>
                <a:ea typeface="Meiryo UI" panose="020B0604030504040204" pitchFamily="50" charset="-128"/>
              </a:rPr>
              <a:t>わかりやすい名称案を検討</a:t>
            </a:r>
            <a:r>
              <a:rPr lang="ja-JP" altLang="en-US" sz="1500" dirty="0" smtClean="0">
                <a:latin typeface="Meiryo UI" panose="020B0604030504040204" pitchFamily="50" charset="-128"/>
                <a:ea typeface="Meiryo UI" panose="020B0604030504040204" pitchFamily="50" charset="-128"/>
              </a:rPr>
              <a:t>する</a:t>
            </a:r>
            <a:endParaRPr lang="en-US" altLang="ja-JP" sz="1500" dirty="0">
              <a:latin typeface="Meiryo UI" panose="020B0604030504040204" pitchFamily="50" charset="-128"/>
              <a:ea typeface="Meiryo UI" panose="020B0604030504040204" pitchFamily="50" charset="-128"/>
            </a:endParaRPr>
          </a:p>
        </p:txBody>
      </p:sp>
      <p:sp>
        <p:nvSpPr>
          <p:cNvPr id="13" name="Text Box 8"/>
          <p:cNvSpPr txBox="1">
            <a:spLocks noChangeArrowheads="1"/>
          </p:cNvSpPr>
          <p:nvPr/>
        </p:nvSpPr>
        <p:spPr bwMode="auto">
          <a:xfrm>
            <a:off x="3911289" y="5791577"/>
            <a:ext cx="5290183" cy="583200"/>
          </a:xfrm>
          <a:prstGeom prst="rect">
            <a:avLst/>
          </a:prstGeom>
          <a:solidFill>
            <a:srgbClr val="FFCCFF"/>
          </a:solidFill>
          <a:ln w="9525">
            <a:solidFill>
              <a:srgbClr val="FF0000"/>
            </a:solidFill>
            <a:prstDash val="lg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dirty="0" smtClean="0">
                <a:latin typeface="Meiryo UI" panose="020B0604030504040204" pitchFamily="50" charset="-128"/>
                <a:ea typeface="Meiryo UI" panose="020B0604030504040204" pitchFamily="50" charset="-128"/>
              </a:rPr>
              <a:t>「東西・北</a:t>
            </a:r>
            <a:r>
              <a:rPr lang="ja-JP" altLang="en-US" sz="1600" dirty="0">
                <a:latin typeface="Meiryo UI" panose="020B0604030504040204" pitchFamily="50" charset="-128"/>
                <a:ea typeface="Meiryo UI" panose="020B0604030504040204" pitchFamily="50" charset="-128"/>
              </a:rPr>
              <a:t>・中央・南」　</a:t>
            </a:r>
            <a:r>
              <a:rPr lang="ja-JP" altLang="en-US" sz="1300" dirty="0">
                <a:latin typeface="Meiryo UI" panose="020B0604030504040204" pitchFamily="50" charset="-128"/>
                <a:ea typeface="Meiryo UI" panose="020B0604030504040204" pitchFamily="50" charset="-128"/>
              </a:rPr>
              <a:t>（大阪城を中心</a:t>
            </a:r>
            <a:r>
              <a:rPr lang="ja-JP" altLang="en-US" sz="1300" dirty="0" smtClean="0">
                <a:latin typeface="Meiryo UI" panose="020B0604030504040204" pitchFamily="50" charset="-128"/>
                <a:ea typeface="Meiryo UI" panose="020B0604030504040204" pitchFamily="50" charset="-128"/>
              </a:rPr>
              <a:t>とした</a:t>
            </a:r>
            <a:r>
              <a:rPr lang="ja-JP" altLang="en-US" sz="1300" dirty="0">
                <a:latin typeface="Meiryo UI" panose="020B0604030504040204" pitchFamily="50" charset="-128"/>
                <a:ea typeface="Meiryo UI" panose="020B0604030504040204" pitchFamily="50" charset="-128"/>
              </a:rPr>
              <a:t>方角・位置</a:t>
            </a:r>
            <a:r>
              <a:rPr lang="ja-JP" altLang="en-US" sz="1300" dirty="0" smtClean="0">
                <a:latin typeface="Meiryo UI" panose="020B0604030504040204" pitchFamily="50" charset="-128"/>
                <a:ea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endParaRPr>
          </a:p>
        </p:txBody>
      </p:sp>
      <p:sp>
        <p:nvSpPr>
          <p:cNvPr id="14" name="Text Box 14"/>
          <p:cNvSpPr txBox="1">
            <a:spLocks noChangeArrowheads="1"/>
          </p:cNvSpPr>
          <p:nvPr/>
        </p:nvSpPr>
        <p:spPr bwMode="auto">
          <a:xfrm>
            <a:off x="1025214" y="2564532"/>
            <a:ext cx="7253288" cy="1323975"/>
          </a:xfrm>
          <a:prstGeom prst="rect">
            <a:avLst/>
          </a:prstGeom>
          <a:noFill/>
          <a:ln w="9525">
            <a:solidFill>
              <a:schemeClr val="tx1"/>
            </a:solidFill>
            <a:prstDash val="dash"/>
            <a:miter lim="800000"/>
            <a:headEnd/>
            <a:tailEnd/>
          </a:ln>
          <a:effectLs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創英角ﾎﾟｯﾌﾟ体" panose="040B0A00000000000000" pitchFamily="50" charset="-128"/>
              </a:rPr>
              <a:t/>
            </a:r>
            <a:br>
              <a:rPr lang="ja-JP" altLang="en-US" sz="1600">
                <a:ea typeface="HGP創英角ﾎﾟｯﾌﾟ体" panose="040B0A00000000000000" pitchFamily="50" charset="-128"/>
              </a:rPr>
            </a:br>
            <a:r>
              <a:rPr lang="ja-JP" altLang="en-US" sz="1600">
                <a:ea typeface="HGP創英角ﾎﾟｯﾌﾟ体" panose="040B0A00000000000000" pitchFamily="50" charset="-128"/>
              </a:rPr>
              <a:t/>
            </a:r>
            <a:br>
              <a:rPr lang="ja-JP" altLang="en-US" sz="1600">
                <a:ea typeface="HGP創英角ﾎﾟｯﾌﾟ体" panose="040B0A00000000000000" pitchFamily="50" charset="-128"/>
              </a:rPr>
            </a:br>
            <a:r>
              <a:rPr lang="ja-JP" altLang="en-US" sz="1600">
                <a:ea typeface="HGP創英角ﾎﾟｯﾌﾟ体" panose="040B0A00000000000000" pitchFamily="50" charset="-128"/>
              </a:rPr>
              <a:t/>
            </a:r>
            <a:br>
              <a:rPr lang="ja-JP" altLang="en-US" sz="1600">
                <a:ea typeface="HGP創英角ﾎﾟｯﾌﾟ体" panose="040B0A00000000000000" pitchFamily="50" charset="-128"/>
              </a:rPr>
            </a:br>
            <a:r>
              <a:rPr lang="ja-JP" altLang="en-US" sz="1600">
                <a:ea typeface="HGP創英角ﾎﾟｯﾌﾟ体" panose="040B0A00000000000000" pitchFamily="50" charset="-128"/>
              </a:rPr>
              <a:t/>
            </a:r>
            <a:br>
              <a:rPr lang="ja-JP" altLang="en-US" sz="1600">
                <a:ea typeface="HGP創英角ﾎﾟｯﾌﾟ体" panose="040B0A00000000000000" pitchFamily="50" charset="-128"/>
              </a:rPr>
            </a:br>
            <a:endParaRPr lang="ja-JP" altLang="en-US" sz="1600">
              <a:ea typeface="HGP創英角ﾎﾟｯﾌﾟ体" panose="040B0A00000000000000" pitchFamily="50" charset="-128"/>
            </a:endParaRPr>
          </a:p>
        </p:txBody>
      </p:sp>
      <p:sp>
        <p:nvSpPr>
          <p:cNvPr id="15" name="Text Box 15"/>
          <p:cNvSpPr txBox="1">
            <a:spLocks noChangeArrowheads="1"/>
          </p:cNvSpPr>
          <p:nvPr/>
        </p:nvSpPr>
        <p:spPr bwMode="auto">
          <a:xfrm>
            <a:off x="947427" y="5818187"/>
            <a:ext cx="1612900" cy="556589"/>
          </a:xfrm>
          <a:prstGeom prst="rect">
            <a:avLst/>
          </a:prstGeom>
          <a:solidFill>
            <a:srgbClr val="FFCCFF"/>
          </a:solidFill>
          <a:ln w="19050">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smtClean="0">
                <a:latin typeface="Meiryo UI" panose="020B0604030504040204" pitchFamily="50" charset="-128"/>
                <a:ea typeface="Meiryo UI" panose="020B0604030504040204" pitchFamily="50" charset="-128"/>
              </a:rPr>
              <a:t>方角・位置</a:t>
            </a:r>
            <a:endParaRPr lang="en-US" altLang="ja-JP" sz="1600" dirty="0">
              <a:latin typeface="Meiryo UI" panose="020B0604030504040204" pitchFamily="50" charset="-128"/>
              <a:ea typeface="Meiryo UI" panose="020B0604030504040204" pitchFamily="50" charset="-128"/>
            </a:endParaRPr>
          </a:p>
        </p:txBody>
      </p:sp>
      <p:graphicFrame>
        <p:nvGraphicFramePr>
          <p:cNvPr id="16" name="Group 65"/>
          <p:cNvGraphicFramePr>
            <a:graphicFrameLocks noGrp="1"/>
          </p:cNvGraphicFramePr>
          <p:nvPr>
            <p:extLst>
              <p:ext uri="{D42A27DB-BD31-4B8C-83A1-F6EECF244321}">
                <p14:modId xmlns:p14="http://schemas.microsoft.com/office/powerpoint/2010/main" val="2850652338"/>
              </p:ext>
            </p:extLst>
          </p:nvPr>
        </p:nvGraphicFramePr>
        <p:xfrm>
          <a:off x="1180789" y="2924894"/>
          <a:ext cx="6864352" cy="784226"/>
        </p:xfrm>
        <a:graphic>
          <a:graphicData uri="http://schemas.openxmlformats.org/drawingml/2006/table">
            <a:tbl>
              <a:tblPr/>
              <a:tblGrid>
                <a:gridCol w="1716088"/>
                <a:gridCol w="1716088"/>
                <a:gridCol w="1716088"/>
                <a:gridCol w="1716088"/>
              </a:tblGrid>
              <a:tr h="3921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「方角・位置」に由来</a:t>
                      </a:r>
                      <a:endPar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57" marR="99057" marT="45751" marB="457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「地名等」に由来</a:t>
                      </a:r>
                      <a:endPar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57" marR="99057" marT="45751" marB="457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「地勢等」に由来</a:t>
                      </a:r>
                      <a:endPar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57" marR="99057" marT="45751" marB="457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「古典・その他」に由来</a:t>
                      </a:r>
                    </a:p>
                  </a:txBody>
                  <a:tcPr marL="99057" marR="99057" marT="45751" marB="457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3921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38.5%</a:t>
                      </a:r>
                      <a:r>
                        <a:rPr kumimoji="1" lang="ja-JP" altLang="en-US" sz="13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a:t>
                      </a: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85</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p>
                  </a:txBody>
                  <a:tcPr marL="99057" marR="99057" marT="45751" marB="457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35.7%</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79</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p>
                  </a:txBody>
                  <a:tcPr marL="99057" marR="99057" marT="45751" marB="457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17.6%</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39</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p>
                  </a:txBody>
                  <a:tcPr marL="99057" marR="99057" marT="45751" marB="457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3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8.1%</a:t>
                      </a: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a:t>
                      </a: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18</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p>
                  </a:txBody>
                  <a:tcPr marL="99057" marR="99057" marT="45751" marB="457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bl>
          </a:graphicData>
        </a:graphic>
      </p:graphicFrame>
      <p:sp>
        <p:nvSpPr>
          <p:cNvPr id="17" name="Text Box 63"/>
          <p:cNvSpPr txBox="1">
            <a:spLocks noChangeArrowheads="1"/>
          </p:cNvSpPr>
          <p:nvPr/>
        </p:nvSpPr>
        <p:spPr bwMode="auto">
          <a:xfrm>
            <a:off x="1026802" y="2583582"/>
            <a:ext cx="21050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5000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5000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5000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5000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1400" b="1" dirty="0" smtClean="0">
                <a:latin typeface="Meiryo UI" panose="020B0604030504040204" pitchFamily="50" charset="-128"/>
                <a:ea typeface="Meiryo UI" panose="020B0604030504040204" pitchFamily="50" charset="-128"/>
              </a:rPr>
              <a:t>＜分析結果＞</a:t>
            </a:r>
            <a:r>
              <a:rPr lang="ja-JP" altLang="en-US" sz="1400" b="1" dirty="0" smtClean="0">
                <a:latin typeface="+mj-ea"/>
                <a:ea typeface="+mj-ea"/>
              </a:rPr>
              <a:t>　</a:t>
            </a:r>
          </a:p>
        </p:txBody>
      </p:sp>
      <p:sp>
        <p:nvSpPr>
          <p:cNvPr id="18" name="AutoShape 14"/>
          <p:cNvSpPr>
            <a:spLocks noChangeArrowheads="1"/>
          </p:cNvSpPr>
          <p:nvPr/>
        </p:nvSpPr>
        <p:spPr bwMode="auto">
          <a:xfrm>
            <a:off x="1424608" y="3827677"/>
            <a:ext cx="1174439" cy="569912"/>
          </a:xfrm>
          <a:prstGeom prst="downArrow">
            <a:avLst>
              <a:gd name="adj1" fmla="val 54750"/>
              <a:gd name="adj2" fmla="val 51231"/>
            </a:avLst>
          </a:prstGeom>
          <a:solidFill>
            <a:schemeClr val="accent6">
              <a:lumMod val="60000"/>
              <a:lumOff val="40000"/>
            </a:schemeClr>
          </a:solidFill>
          <a:ln w="9525">
            <a:solidFill>
              <a:schemeClr val="tx1"/>
            </a:solidFill>
            <a:miter lim="800000"/>
            <a:headEnd/>
            <a:tailEnd/>
          </a:ln>
          <a:effectLs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Malgun Gothic" panose="020B0503020000020004" pitchFamily="34" charset="-127"/>
            </a:endParaRPr>
          </a:p>
        </p:txBody>
      </p:sp>
      <p:sp>
        <p:nvSpPr>
          <p:cNvPr id="19" name="テキスト ボックス 18"/>
          <p:cNvSpPr txBox="1"/>
          <p:nvPr/>
        </p:nvSpPr>
        <p:spPr>
          <a:xfrm>
            <a:off x="561664" y="5498972"/>
            <a:ext cx="1477963" cy="323165"/>
          </a:xfrm>
          <a:prstGeom prst="rect">
            <a:avLst/>
          </a:prstGeom>
          <a:noFill/>
        </p:spPr>
        <p:txBody>
          <a:bodyPr anchor="b" anchorCtr="0">
            <a:spAutoFit/>
          </a:bodyPr>
          <a:lstStyle/>
          <a:p>
            <a:pPr algn="ctr" eaLnBrk="1" hangingPunct="1">
              <a:defRPr/>
            </a:pPr>
            <a:r>
              <a:rPr lang="ja-JP" altLang="en-US" sz="1500" dirty="0">
                <a:latin typeface="Meiryo UI" panose="020B0604030504040204" pitchFamily="50" charset="-128"/>
                <a:ea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rPr>
              <a:t>由　来</a:t>
            </a:r>
            <a:r>
              <a:rPr lang="ja-JP" altLang="en-US" sz="1500" dirty="0">
                <a:latin typeface="Meiryo UI" panose="020B0604030504040204" pitchFamily="50" charset="-128"/>
                <a:ea typeface="Meiryo UI" panose="020B0604030504040204" pitchFamily="50" charset="-128"/>
              </a:rPr>
              <a:t>）</a:t>
            </a:r>
          </a:p>
        </p:txBody>
      </p:sp>
      <p:sp>
        <p:nvSpPr>
          <p:cNvPr id="20" name="テキスト ボックス 19"/>
          <p:cNvSpPr txBox="1"/>
          <p:nvPr/>
        </p:nvSpPr>
        <p:spPr>
          <a:xfrm>
            <a:off x="3589922" y="5486093"/>
            <a:ext cx="1476375" cy="323165"/>
          </a:xfrm>
          <a:prstGeom prst="rect">
            <a:avLst/>
          </a:prstGeom>
          <a:noFill/>
        </p:spPr>
        <p:txBody>
          <a:bodyPr anchor="b" anchorCtr="0">
            <a:spAutoFit/>
          </a:bodyPr>
          <a:lstStyle/>
          <a:p>
            <a:pPr algn="ctr" eaLnBrk="1" hangingPunct="1">
              <a:defRPr/>
            </a:pPr>
            <a:r>
              <a:rPr lang="ja-JP" altLang="en-US" sz="1500" dirty="0">
                <a:latin typeface="Meiryo UI" panose="020B0604030504040204" pitchFamily="50" charset="-128"/>
                <a:ea typeface="Meiryo UI" panose="020B0604030504040204" pitchFamily="50" charset="-128"/>
              </a:rPr>
              <a:t>（名称案）</a:t>
            </a:r>
          </a:p>
        </p:txBody>
      </p:sp>
      <p:sp>
        <p:nvSpPr>
          <p:cNvPr id="21" name="AutoShape 18"/>
          <p:cNvSpPr>
            <a:spLocks noChangeArrowheads="1"/>
          </p:cNvSpPr>
          <p:nvPr/>
        </p:nvSpPr>
        <p:spPr bwMode="auto">
          <a:xfrm>
            <a:off x="2871142" y="5936916"/>
            <a:ext cx="703263" cy="328612"/>
          </a:xfrm>
          <a:prstGeom prst="rightArrow">
            <a:avLst>
              <a:gd name="adj1" fmla="val 50000"/>
              <a:gd name="adj2" fmla="val 91034"/>
            </a:avLst>
          </a:prstGeom>
          <a:solidFill>
            <a:srgbClr val="FFCC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Malgun Gothic" panose="020B0503020000020004" pitchFamily="34" charset="-127"/>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正方形/長方形 56"/>
          <p:cNvSpPr/>
          <p:nvPr/>
        </p:nvSpPr>
        <p:spPr>
          <a:xfrm>
            <a:off x="0" y="-4763"/>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eaLnBrk="1" hangingPunct="1">
              <a:defRPr/>
            </a:pPr>
            <a:r>
              <a:rPr lang="ja-JP" altLang="en-US" sz="2000" b="1" dirty="0">
                <a:solidFill>
                  <a:srgbClr val="000000"/>
                </a:solidFill>
                <a:latin typeface="ＭＳ Ｐゴシック" charset="-128"/>
                <a:ea typeface="Meiryo UI"/>
                <a:cs typeface="Meiryo UI"/>
              </a:rPr>
              <a:t>１　特別区の名称案について②</a:t>
            </a:r>
            <a:endParaRPr lang="ja-JP" altLang="en-US" sz="1400" b="1" dirty="0">
              <a:solidFill>
                <a:srgbClr val="000000"/>
              </a:solidFill>
              <a:latin typeface="ＭＳ Ｐゴシック" charset="-128"/>
              <a:ea typeface="Meiryo UI"/>
              <a:cs typeface="Meiryo UI"/>
            </a:endParaRPr>
          </a:p>
        </p:txBody>
      </p:sp>
      <p:sp>
        <p:nvSpPr>
          <p:cNvPr id="17412" name="正方形/長方形 12"/>
          <p:cNvSpPr>
            <a:spLocks noChangeArrowheads="1"/>
          </p:cNvSpPr>
          <p:nvPr/>
        </p:nvSpPr>
        <p:spPr bwMode="auto">
          <a:xfrm>
            <a:off x="8848744" y="-962"/>
            <a:ext cx="1044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区名</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２</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47625" y="711200"/>
            <a:ext cx="4603750" cy="5354638"/>
          </a:xfrm>
          <a:prstGeom prst="rect">
            <a:avLst/>
          </a:prstGeom>
        </p:spPr>
        <p:style>
          <a:lnRef idx="2">
            <a:schemeClr val="accent2"/>
          </a:lnRef>
          <a:fillRef idx="1">
            <a:schemeClr val="lt1"/>
          </a:fillRef>
          <a:effectRef idx="0">
            <a:schemeClr val="accent2"/>
          </a:effectRef>
          <a:fontRef idx="minor">
            <a:schemeClr val="dk1"/>
          </a:fontRef>
        </p:style>
        <p:txBody>
          <a:bodyPr/>
          <a:lstStyle/>
          <a:p>
            <a:pPr marL="254250" lvl="1" eaLnBrk="1" fontAlgn="auto" hangingPunct="1">
              <a:spcBef>
                <a:spcPts val="0"/>
              </a:spcBef>
              <a:spcAft>
                <a:spcPts val="0"/>
              </a:spcAft>
              <a:defRPr/>
            </a:pPr>
            <a:endParaRPr lang="en-US" altLang="ja-JP" sz="400" dirty="0">
              <a:solidFill>
                <a:prstClr val="black"/>
              </a:solidFill>
              <a:latin typeface="Meiryo UI" pitchFamily="50" charset="-128"/>
              <a:ea typeface="Meiryo UI" pitchFamily="50" charset="-128"/>
              <a:cs typeface="Meiryo UI" pitchFamily="50" charset="-128"/>
            </a:endParaRPr>
          </a:p>
        </p:txBody>
      </p:sp>
      <p:graphicFrame>
        <p:nvGraphicFramePr>
          <p:cNvPr id="6" name="Group 4"/>
          <p:cNvGraphicFramePr>
            <a:graphicFrameLocks noGrp="1"/>
          </p:cNvGraphicFramePr>
          <p:nvPr>
            <p:extLst>
              <p:ext uri="{D42A27DB-BD31-4B8C-83A1-F6EECF244321}">
                <p14:modId xmlns:p14="http://schemas.microsoft.com/office/powerpoint/2010/main" val="1641784514"/>
              </p:ext>
            </p:extLst>
          </p:nvPr>
        </p:nvGraphicFramePr>
        <p:xfrm>
          <a:off x="117475" y="4673600"/>
          <a:ext cx="4484688" cy="1352550"/>
        </p:xfrm>
        <a:graphic>
          <a:graphicData uri="http://schemas.openxmlformats.org/drawingml/2006/table">
            <a:tbl>
              <a:tblPr/>
              <a:tblGrid>
                <a:gridCol w="644525"/>
                <a:gridCol w="3840163"/>
              </a:tblGrid>
              <a:tr h="19894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1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各特別区の区域</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8840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第一区</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此花区、港区、西淀川区、淀川区、東淀川区</a:t>
                      </a:r>
                    </a:p>
                  </a:txBody>
                  <a:tcPr marL="40884" marR="40884" marT="37690" marB="376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28840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第二区</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ja-JP" altLang="en-US" sz="1100" b="0" i="0" u="none" strike="noStrike" dirty="0" smtClean="0">
                          <a:solidFill>
                            <a:schemeClr val="tx1"/>
                          </a:solidFill>
                          <a:effectLst/>
                          <a:latin typeface="Meiryo UI" pitchFamily="50" charset="-128"/>
                          <a:ea typeface="Meiryo UI" pitchFamily="50" charset="-128"/>
                          <a:cs typeface="Meiryo UI" pitchFamily="50" charset="-128"/>
                        </a:rPr>
                        <a:t>北区、都島区、福島区、東成区、旭区、城東区、鶴見区</a:t>
                      </a:r>
                    </a:p>
                  </a:txBody>
                  <a:tcPr marL="40884" marR="40884" marT="37690" marB="376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8840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第三区</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中央区、西区、大正区、浪速区、住之江区、住吉区、西成区</a:t>
                      </a:r>
                    </a:p>
                  </a:txBody>
                  <a:tcPr marL="40884" marR="40884" marT="37690" marB="376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28840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第四区</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lang="ja-JP" altLang="en-US" sz="1100" b="0" i="0" u="none" strike="noStrike" dirty="0" smtClean="0">
                          <a:solidFill>
                            <a:schemeClr val="tx1"/>
                          </a:solidFill>
                          <a:effectLst/>
                          <a:latin typeface="Meiryo UI" pitchFamily="50" charset="-128"/>
                          <a:ea typeface="Meiryo UI" pitchFamily="50" charset="-128"/>
                          <a:cs typeface="Meiryo UI" pitchFamily="50" charset="-128"/>
                        </a:rPr>
                        <a:t>天王寺区、生野区、阿倍野区、東住吉区、平野区</a:t>
                      </a:r>
                    </a:p>
                  </a:txBody>
                  <a:tcPr marL="40884" marR="40884" marT="37690" marB="376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graphicFrame>
        <p:nvGraphicFramePr>
          <p:cNvPr id="7" name="Group 134"/>
          <p:cNvGraphicFramePr>
            <a:graphicFrameLocks noGrp="1"/>
          </p:cNvGraphicFramePr>
          <p:nvPr>
            <p:extLst>
              <p:ext uri="{D42A27DB-BD31-4B8C-83A1-F6EECF244321}">
                <p14:modId xmlns:p14="http://schemas.microsoft.com/office/powerpoint/2010/main" val="495212472"/>
              </p:ext>
            </p:extLst>
          </p:nvPr>
        </p:nvGraphicFramePr>
        <p:xfrm>
          <a:off x="4851400" y="711200"/>
          <a:ext cx="5016500" cy="5354637"/>
        </p:xfrm>
        <a:graphic>
          <a:graphicData uri="http://schemas.openxmlformats.org/drawingml/2006/table">
            <a:tbl>
              <a:tblPr/>
              <a:tblGrid>
                <a:gridCol w="537539"/>
                <a:gridCol w="918761"/>
                <a:gridCol w="224568"/>
                <a:gridCol w="833908"/>
                <a:gridCol w="833908"/>
                <a:gridCol w="833908"/>
                <a:gridCol w="833908"/>
              </a:tblGrid>
              <a:tr h="539030">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51" marR="99051" marT="45704" marB="45704"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名称案</a:t>
                      </a: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rowSpan="6">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200" b="1" i="0" u="none" strike="noStrike" cap="none" normalizeH="0" baseline="0" dirty="0" smtClean="0">
                        <a:ln>
                          <a:noFill/>
                        </a:ln>
                        <a:solidFill>
                          <a:schemeClr val="tx1"/>
                        </a:solidFill>
                        <a:effectLst/>
                        <a:latin typeface="Arial" pitchFamily="34" charset="0"/>
                        <a:ea typeface="ＭＳ Ｐゴシック" pitchFamily="50" charset="-128"/>
                      </a:endParaRP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参考</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大阪市行政区名の由来分析</a:t>
                      </a:r>
                      <a:endPar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（一部重複あり）</a:t>
                      </a: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39030">
                <a:tc vMerge="1">
                  <a:txBody>
                    <a:bodyPr/>
                    <a:lstStyle/>
                    <a:p>
                      <a:endParaRPr kumimoji="1" lang="ja-JP" altLang="en-US"/>
                    </a:p>
                  </a:txBody>
                  <a:tcPr/>
                </a:tc>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Arial" pitchFamily="34" charset="0"/>
                        <a:ea typeface="ＭＳ Ｐゴシック" pitchFamily="50" charset="-128"/>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200" b="1" i="0" u="none" strike="noStrike" cap="none" normalizeH="0" baseline="0" dirty="0" smtClean="0">
                        <a:ln>
                          <a:noFill/>
                        </a:ln>
                        <a:solidFill>
                          <a:schemeClr val="tx1"/>
                        </a:solidFill>
                        <a:effectLst/>
                        <a:latin typeface="Arial" pitchFamily="34" charset="0"/>
                        <a:ea typeface="ＭＳ Ｐゴシック" pitchFamily="50" charset="-128"/>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方角・位置</a:t>
                      </a: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地名等</a:t>
                      </a: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地勢等</a:t>
                      </a: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古典</a:t>
                      </a:r>
                      <a:endPar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その他</a:t>
                      </a: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109528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第</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一</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51" marR="99051" marT="45704" marB="45704"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東西区</a:t>
                      </a: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smtClean="0">
                          <a:ln>
                            <a:noFill/>
                          </a:ln>
                          <a:solidFill>
                            <a:srgbClr val="000000"/>
                          </a:solidFill>
                          <a:effectLst/>
                          <a:uLnTx/>
                          <a:uFillTx/>
                          <a:latin typeface="ＭＳ Ｐゴシック"/>
                          <a:ea typeface="+mn-ea"/>
                          <a:cs typeface="+mn-cs"/>
                        </a:rPr>
                        <a:t>（西淀川）</a:t>
                      </a:r>
                      <a:endParaRPr kumimoji="1" lang="en-US" altLang="ja-JP" sz="1100" b="0" i="0" u="none" strike="noStrike" kern="1200" cap="none" spc="0" normalizeH="0" baseline="0" noProof="0" dirty="0" smtClean="0">
                        <a:ln>
                          <a:noFill/>
                        </a:ln>
                        <a:solidFill>
                          <a:srgbClr val="000000"/>
                        </a:solidFill>
                        <a:effectLst/>
                        <a:uLnTx/>
                        <a:uFillTx/>
                        <a:latin typeface="ＭＳ Ｐゴシック"/>
                        <a:ea typeface="+mn-ea"/>
                        <a:cs typeface="+mn-cs"/>
                      </a:endParaRPr>
                    </a:p>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smtClean="0">
                          <a:ln>
                            <a:noFill/>
                          </a:ln>
                          <a:solidFill>
                            <a:srgbClr val="000000"/>
                          </a:solidFill>
                          <a:effectLst/>
                          <a:uLnTx/>
                          <a:uFillTx/>
                          <a:latin typeface="ＭＳ Ｐゴシック"/>
                          <a:ea typeface="+mn-ea"/>
                          <a:cs typeface="+mn-cs"/>
                        </a:rPr>
                        <a:t>（東淀川）</a:t>
                      </a: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100" b="0" i="0" u="none" strike="noStrike" kern="1200" cap="none" normalizeH="0" baseline="0" dirty="0" smtClean="0">
                        <a:ln>
                          <a:noFill/>
                        </a:ln>
                        <a:solidFill>
                          <a:schemeClr val="tx1"/>
                        </a:solidFill>
                        <a:effectLst/>
                        <a:latin typeface="+mn-ea"/>
                        <a:ea typeface="+mn-ea"/>
                        <a:cs typeface="+mn-cs"/>
                      </a:endParaRP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港</a:t>
                      </a:r>
                      <a:endParaRPr kumimoji="1" lang="en-US" altLang="ja-JP" sz="1100" b="0" i="0" u="none" strike="noStrike" cap="none" normalizeH="0" baseline="0" dirty="0" smtClean="0">
                        <a:ln>
                          <a:noFill/>
                        </a:ln>
                        <a:solidFill>
                          <a:schemeClr val="tx1"/>
                        </a:solidFill>
                        <a:effectLst/>
                        <a:latin typeface="+mn-ea"/>
                        <a:ea typeface="+mn-ea"/>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淀川</a:t>
                      </a:r>
                      <a:endParaRPr kumimoji="1" lang="en-US" altLang="ja-JP" sz="1100" b="0" i="0" u="none" strike="noStrike" cap="none" normalizeH="0" baseline="0" dirty="0" smtClean="0">
                        <a:ln>
                          <a:noFill/>
                        </a:ln>
                        <a:solidFill>
                          <a:schemeClr val="tx1"/>
                        </a:solidFill>
                        <a:effectLst/>
                        <a:latin typeface="+mn-ea"/>
                        <a:ea typeface="+mn-ea"/>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（西淀川）</a:t>
                      </a:r>
                      <a:endParaRPr kumimoji="1" lang="en-US" altLang="ja-JP" sz="1100" b="0" i="0" u="none" strike="noStrike" cap="none" normalizeH="0" baseline="0" dirty="0" smtClean="0">
                        <a:ln>
                          <a:noFill/>
                        </a:ln>
                        <a:solidFill>
                          <a:schemeClr val="tx1"/>
                        </a:solidFill>
                        <a:effectLst/>
                        <a:latin typeface="+mn-ea"/>
                        <a:ea typeface="+mn-ea"/>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（東淀川）</a:t>
                      </a: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1100" b="0" i="0" u="none" strike="noStrike" kern="1200" cap="none" normalizeH="0" baseline="0" dirty="0" smtClean="0">
                          <a:ln>
                            <a:noFill/>
                          </a:ln>
                          <a:solidFill>
                            <a:schemeClr val="tx1"/>
                          </a:solidFill>
                          <a:effectLst/>
                          <a:latin typeface="+mn-ea"/>
                          <a:ea typeface="+mn-ea"/>
                          <a:cs typeface="+mn-cs"/>
                        </a:rPr>
                        <a:t>此花</a:t>
                      </a: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2226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第</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二</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51" marR="99051"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北区</a:t>
                      </a:r>
                    </a:p>
                  </a:txBody>
                  <a:tcPr marL="99051" marR="99051"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北</a:t>
                      </a:r>
                      <a:endParaRPr kumimoji="1" lang="en-US" altLang="ja-JP" sz="1100" b="0" i="0" u="none" strike="noStrike" cap="none" normalizeH="0" baseline="0" dirty="0" smtClean="0">
                        <a:ln>
                          <a:noFill/>
                        </a:ln>
                        <a:solidFill>
                          <a:schemeClr val="tx1"/>
                        </a:solidFill>
                        <a:effectLst/>
                        <a:latin typeface="+mn-ea"/>
                        <a:ea typeface="+mn-ea"/>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（東成）</a:t>
                      </a:r>
                      <a:endParaRPr kumimoji="1" lang="en-US" altLang="ja-JP" sz="1100" b="0" i="0" u="none" strike="noStrike" cap="none" normalizeH="0" baseline="0" dirty="0" smtClean="0">
                        <a:ln>
                          <a:noFill/>
                        </a:ln>
                        <a:solidFill>
                          <a:schemeClr val="tx1"/>
                        </a:solidFill>
                        <a:effectLst/>
                        <a:latin typeface="+mn-ea"/>
                        <a:ea typeface="+mn-ea"/>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（城東）</a:t>
                      </a:r>
                      <a:endParaRPr kumimoji="1" lang="en-US" altLang="ja-JP" sz="1100" b="0" i="0" u="none" strike="noStrike" cap="none" normalizeH="0" baseline="0" dirty="0" smtClean="0">
                        <a:ln>
                          <a:noFill/>
                        </a:ln>
                        <a:solidFill>
                          <a:schemeClr val="tx1"/>
                        </a:solidFill>
                        <a:effectLst/>
                        <a:latin typeface="+mn-ea"/>
                        <a:ea typeface="+mn-ea"/>
                      </a:endParaRP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都島</a:t>
                      </a:r>
                      <a:endParaRPr kumimoji="1" lang="en-US" altLang="ja-JP" sz="1100" b="0" i="0" u="none" strike="noStrike" cap="none" normalizeH="0" baseline="0" dirty="0" smtClean="0">
                        <a:ln>
                          <a:noFill/>
                        </a:ln>
                        <a:solidFill>
                          <a:schemeClr val="tx1"/>
                        </a:solidFill>
                        <a:effectLst/>
                        <a:latin typeface="+mn-ea"/>
                        <a:ea typeface="+mn-ea"/>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福島</a:t>
                      </a:r>
                      <a:endParaRPr kumimoji="1" lang="en-US" altLang="ja-JP" sz="1100" b="0" i="0" u="none" strike="noStrike" cap="none" normalizeH="0" baseline="0" dirty="0" smtClean="0">
                        <a:ln>
                          <a:noFill/>
                        </a:ln>
                        <a:solidFill>
                          <a:schemeClr val="tx1"/>
                        </a:solidFill>
                        <a:effectLst/>
                        <a:latin typeface="+mn-ea"/>
                        <a:ea typeface="+mn-ea"/>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（東成）</a:t>
                      </a:r>
                      <a:endParaRPr kumimoji="1" lang="en-US" altLang="ja-JP" sz="1100" b="0" i="0" u="none" strike="noStrike" cap="none" normalizeH="0" baseline="0" dirty="0" smtClean="0">
                        <a:ln>
                          <a:noFill/>
                        </a:ln>
                        <a:solidFill>
                          <a:schemeClr val="tx1"/>
                        </a:solidFill>
                        <a:effectLst/>
                        <a:latin typeface="+mn-ea"/>
                        <a:ea typeface="+mn-ea"/>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鶴見</a:t>
                      </a: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（城東）</a:t>
                      </a: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旭</a:t>
                      </a: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9528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第</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三</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51" marR="99051"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中央区</a:t>
                      </a:r>
                    </a:p>
                  </a:txBody>
                  <a:tcPr marL="99051" marR="99051"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中央</a:t>
                      </a:r>
                      <a:endParaRPr kumimoji="1" lang="en-US" altLang="ja-JP" sz="1100" b="0" i="0" u="none" strike="noStrike" cap="none" normalizeH="0" baseline="0" dirty="0" smtClean="0">
                        <a:ln>
                          <a:noFill/>
                        </a:ln>
                        <a:solidFill>
                          <a:schemeClr val="tx1"/>
                        </a:solidFill>
                        <a:effectLst/>
                        <a:latin typeface="+mn-ea"/>
                        <a:ea typeface="+mn-ea"/>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西</a:t>
                      </a: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住之江</a:t>
                      </a:r>
                      <a:endParaRPr kumimoji="1" lang="en-US" altLang="ja-JP" sz="1100" b="0" i="0" u="none" strike="noStrike" cap="none" normalizeH="0" baseline="0" dirty="0" smtClean="0">
                        <a:ln>
                          <a:noFill/>
                        </a:ln>
                        <a:solidFill>
                          <a:schemeClr val="tx1"/>
                        </a:solidFill>
                        <a:effectLst/>
                        <a:latin typeface="+mn-ea"/>
                        <a:ea typeface="+mn-ea"/>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住吉</a:t>
                      </a:r>
                      <a:endParaRPr kumimoji="1" lang="en-US" altLang="ja-JP" sz="1100" b="0" i="0" u="none" strike="noStrike" cap="none" normalizeH="0" baseline="0" dirty="0" smtClean="0">
                        <a:ln>
                          <a:noFill/>
                        </a:ln>
                        <a:solidFill>
                          <a:schemeClr val="tx1"/>
                        </a:solidFill>
                        <a:effectLst/>
                        <a:latin typeface="+mn-ea"/>
                        <a:ea typeface="+mn-ea"/>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西成</a:t>
                      </a:r>
                      <a:endParaRPr kumimoji="1" lang="en-US" altLang="ja-JP" sz="1100" b="0" i="0" u="none" strike="noStrike" cap="none" normalizeH="0" baseline="0" dirty="0" smtClean="0">
                        <a:ln>
                          <a:noFill/>
                        </a:ln>
                        <a:solidFill>
                          <a:schemeClr val="tx1"/>
                        </a:solidFill>
                        <a:effectLst/>
                        <a:latin typeface="+mn-ea"/>
                        <a:ea typeface="+mn-ea"/>
                      </a:endParaRP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大正</a:t>
                      </a: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浪速</a:t>
                      </a: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6375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第</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四</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区</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51" marR="99051"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南区</a:t>
                      </a:r>
                    </a:p>
                  </a:txBody>
                  <a:tcPr marL="99051" marR="99051" marT="45704" marB="457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（東住吉）</a:t>
                      </a:r>
                      <a:endParaRPr kumimoji="1" lang="en-US" altLang="ja-JP" sz="1100" b="0" i="0" u="none" strike="noStrike" cap="none" normalizeH="0" baseline="0" dirty="0" smtClean="0">
                        <a:ln>
                          <a:noFill/>
                        </a:ln>
                        <a:solidFill>
                          <a:schemeClr val="tx1"/>
                        </a:solidFill>
                        <a:effectLst/>
                        <a:latin typeface="+mn-ea"/>
                        <a:ea typeface="+mn-ea"/>
                      </a:endParaRP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生野</a:t>
                      </a:r>
                      <a:endParaRPr kumimoji="1" lang="en-US" altLang="ja-JP" sz="1100" b="0" i="0" u="none" strike="noStrike" cap="none" normalizeH="0" baseline="0" dirty="0" smtClean="0">
                        <a:ln>
                          <a:noFill/>
                        </a:ln>
                        <a:solidFill>
                          <a:schemeClr val="tx1"/>
                        </a:solidFill>
                        <a:effectLst/>
                        <a:latin typeface="+mn-ea"/>
                        <a:ea typeface="+mn-ea"/>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阿倍野</a:t>
                      </a:r>
                      <a:endParaRPr kumimoji="1" lang="en-US" altLang="ja-JP" sz="1100" b="0" i="0" u="none" strike="noStrike" cap="none" normalizeH="0" baseline="0" dirty="0" smtClean="0">
                        <a:ln>
                          <a:noFill/>
                        </a:ln>
                        <a:solidFill>
                          <a:schemeClr val="tx1"/>
                        </a:solidFill>
                        <a:effectLst/>
                        <a:latin typeface="+mn-ea"/>
                        <a:ea typeface="+mn-ea"/>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（東住吉）</a:t>
                      </a:r>
                      <a:endParaRPr kumimoji="1" lang="en-US" altLang="ja-JP" sz="1100" b="0" i="0" u="none" strike="noStrike" cap="none" normalizeH="0" baseline="0" dirty="0" smtClean="0">
                        <a:ln>
                          <a:noFill/>
                        </a:ln>
                        <a:solidFill>
                          <a:schemeClr val="tx1"/>
                        </a:solidFill>
                        <a:effectLst/>
                        <a:latin typeface="+mn-ea"/>
                        <a:ea typeface="+mn-ea"/>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平野</a:t>
                      </a: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天王寺</a:t>
                      </a: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100" b="0" i="0" u="none" strike="noStrike" cap="none" normalizeH="0" baseline="0" dirty="0" smtClean="0">
                        <a:ln>
                          <a:noFill/>
                        </a:ln>
                        <a:solidFill>
                          <a:schemeClr val="tx1"/>
                        </a:solidFill>
                        <a:effectLst/>
                        <a:latin typeface="+mn-ea"/>
                        <a:ea typeface="+mn-ea"/>
                      </a:endParaRPr>
                    </a:p>
                  </a:txBody>
                  <a:tcPr marL="99051" marR="99051" marT="45704" marB="45704"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9"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 y="817563"/>
            <a:ext cx="3556000" cy="367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76400"/>
            <a:ext cx="712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62250" y="1971675"/>
            <a:ext cx="712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505200"/>
            <a:ext cx="71278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430588"/>
            <a:ext cx="71278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3"/>
          <p:cNvSpPr txBox="1"/>
          <p:nvPr/>
        </p:nvSpPr>
        <p:spPr>
          <a:xfrm>
            <a:off x="93260" y="750573"/>
            <a:ext cx="1927807" cy="307777"/>
          </a:xfrm>
          <a:prstGeom prst="rect">
            <a:avLst/>
          </a:prstGeom>
          <a:noFill/>
        </p:spPr>
        <p:txBody>
          <a:bodyPr wrap="square" anchor="b" anchorCtr="0">
            <a:spAutoFit/>
          </a:bodyPr>
          <a:lstStyle/>
          <a:p>
            <a:pPr algn="ctr" eaLnBrk="1" hangingPunct="1">
              <a:defRPr/>
            </a:pPr>
            <a:r>
              <a:rPr lang="ja-JP" altLang="en-US" sz="1400" dirty="0">
                <a:latin typeface="Meiryo UI" panose="020B0604030504040204" pitchFamily="50" charset="-128"/>
                <a:ea typeface="Meiryo UI" panose="020B0604030504040204" pitchFamily="50" charset="-128"/>
              </a:rPr>
              <a:t>試案Ｂ（４区Ｂ案）</a:t>
            </a:r>
          </a:p>
        </p:txBody>
      </p:sp>
    </p:spTree>
    <p:extLst>
      <p:ext uri="{BB962C8B-B14F-4D97-AF65-F5344CB8AC3E}">
        <p14:creationId xmlns:p14="http://schemas.microsoft.com/office/powerpoint/2010/main" val="1713849622"/>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895586100"/>
              </p:ext>
            </p:extLst>
          </p:nvPr>
        </p:nvGraphicFramePr>
        <p:xfrm>
          <a:off x="396004" y="962583"/>
          <a:ext cx="9132137" cy="5023273"/>
        </p:xfrm>
        <a:graphic>
          <a:graphicData uri="http://schemas.openxmlformats.org/drawingml/2006/table">
            <a:tbl>
              <a:tblPr/>
              <a:tblGrid>
                <a:gridCol w="381000"/>
                <a:gridCol w="1838369"/>
                <a:gridCol w="2304256"/>
                <a:gridCol w="2304256"/>
                <a:gridCol w="2304256"/>
              </a:tblGrid>
              <a:tr h="666217">
                <a:tc gridSpan="2">
                  <a:txBody>
                    <a:bodyPr/>
                    <a:lstStyle/>
                    <a:p>
                      <a:pPr algn="ctr" fontAlgn="ctr"/>
                      <a:r>
                        <a:rPr lang="ja-JP" altLang="en-US" sz="1600" b="1" i="0" u="none" strike="noStrike" dirty="0" smtClean="0">
                          <a:solidFill>
                            <a:srgbClr val="000000"/>
                          </a:solidFill>
                          <a:effectLst/>
                          <a:latin typeface="Meiryo UI" panose="020B0604030504040204" pitchFamily="50" charset="-128"/>
                          <a:ea typeface="Meiryo UI" panose="020B0604030504040204" pitchFamily="50" charset="-128"/>
                        </a:rPr>
                        <a:t>着眼点</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hMerge="1">
                  <a:txBody>
                    <a:bodyPr/>
                    <a:lstStyle/>
                    <a:p>
                      <a:endParaRPr kumimoji="1" lang="ja-JP" altLang="en-US"/>
                    </a:p>
                  </a:txBody>
                  <a:tcPr/>
                </a:tc>
                <a:tc>
                  <a:txBody>
                    <a:bodyPr/>
                    <a:lstStyle/>
                    <a:p>
                      <a:pPr algn="ctr" fontAlgn="ctr"/>
                      <a:r>
                        <a:rPr lang="ja-JP" altLang="en-US" sz="1600" b="1" i="0" u="none" strike="noStrike" dirty="0" smtClean="0">
                          <a:solidFill>
                            <a:srgbClr val="000000"/>
                          </a:solidFill>
                          <a:effectLst/>
                          <a:latin typeface="Meiryo UI" panose="020B0604030504040204" pitchFamily="50" charset="-128"/>
                          <a:ea typeface="Meiryo UI" panose="020B0604030504040204" pitchFamily="50" charset="-128"/>
                        </a:rPr>
                        <a:t>大阪城を中心とした</a:t>
                      </a:r>
                      <a:endParaRPr lang="en-US" altLang="ja-JP" sz="1600" b="1"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600" b="1" i="0" u="none" strike="noStrike" dirty="0" smtClean="0">
                          <a:solidFill>
                            <a:srgbClr val="000000"/>
                          </a:solidFill>
                          <a:effectLst/>
                          <a:latin typeface="Meiryo UI" panose="020B0604030504040204" pitchFamily="50" charset="-128"/>
                          <a:ea typeface="Meiryo UI" panose="020B0604030504040204" pitchFamily="50" charset="-128"/>
                        </a:rPr>
                        <a:t>方角・位置</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ja-JP" altLang="en-US" sz="1600" b="1" i="0" u="none" strike="noStrike" dirty="0" smtClean="0">
                          <a:solidFill>
                            <a:srgbClr val="000000"/>
                          </a:solidFill>
                          <a:effectLst/>
                          <a:latin typeface="Meiryo UI" panose="020B0604030504040204" pitchFamily="50" charset="-128"/>
                          <a:ea typeface="Meiryo UI" panose="020B0604030504040204" pitchFamily="50" charset="-128"/>
                        </a:rPr>
                        <a:t>大阪城</a:t>
                      </a:r>
                      <a:r>
                        <a:rPr lang="ja-JP" altLang="en-US" sz="1600" b="1" i="0" u="none" strike="noStrike" smtClean="0">
                          <a:solidFill>
                            <a:srgbClr val="000000"/>
                          </a:solidFill>
                          <a:effectLst/>
                          <a:latin typeface="Meiryo UI" panose="020B0604030504040204" pitchFamily="50" charset="-128"/>
                          <a:ea typeface="Meiryo UI" panose="020B0604030504040204" pitchFamily="50" charset="-128"/>
                        </a:rPr>
                        <a:t>を中心とした</a:t>
                      </a:r>
                      <a:endParaRPr lang="en-US" altLang="ja-JP" sz="1600" b="1"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600" b="1" i="0" u="none" strike="noStrike" dirty="0" smtClean="0">
                          <a:solidFill>
                            <a:srgbClr val="000000"/>
                          </a:solidFill>
                          <a:effectLst/>
                          <a:latin typeface="Meiryo UI" panose="020B0604030504040204" pitchFamily="50" charset="-128"/>
                          <a:ea typeface="Meiryo UI" panose="020B0604030504040204" pitchFamily="50" charset="-128"/>
                        </a:rPr>
                        <a:t>方角・位置＋地勢</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ja-JP" altLang="en-US" sz="1600" b="1" i="0" u="none" strike="noStrike" dirty="0" smtClean="0">
                          <a:solidFill>
                            <a:srgbClr val="000000"/>
                          </a:solidFill>
                          <a:effectLst/>
                          <a:latin typeface="Meiryo UI" panose="020B0604030504040204" pitchFamily="50" charset="-128"/>
                          <a:ea typeface="Meiryo UI" panose="020B0604030504040204" pitchFamily="50" charset="-128"/>
                        </a:rPr>
                        <a:t>各区の位置関係による</a:t>
                      </a:r>
                      <a:endParaRPr lang="en-US" altLang="ja-JP" sz="1600" b="1"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600" b="1" i="0" u="none" strike="noStrike" dirty="0" smtClean="0">
                          <a:solidFill>
                            <a:srgbClr val="000000"/>
                          </a:solidFill>
                          <a:effectLst/>
                          <a:latin typeface="Meiryo UI" panose="020B0604030504040204" pitchFamily="50" charset="-128"/>
                          <a:ea typeface="Meiryo UI" panose="020B0604030504040204" pitchFamily="50" charset="-128"/>
                        </a:rPr>
                        <a:t>方角・位置</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089264">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第一区</a:t>
                      </a:r>
                    </a:p>
                  </a:txBody>
                  <a:tcPr marL="9525" marR="9525" marT="9525"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smtClean="0">
                          <a:solidFill>
                            <a:srgbClr val="000000"/>
                          </a:solidFill>
                          <a:effectLst/>
                          <a:latin typeface="Meiryo UI" panose="020B0604030504040204" pitchFamily="50" charset="-128"/>
                          <a:ea typeface="Meiryo UI" panose="020B0604030504040204" pitchFamily="50" charset="-128"/>
                        </a:rPr>
                        <a:t>此花区、港区、</a:t>
                      </a:r>
                      <a:endParaRPr lang="en-US" altLang="zh-CN" sz="14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zh-CN" altLang="en-US" sz="1400" b="0" i="0" u="none" strike="noStrike" dirty="0" smtClean="0">
                          <a:solidFill>
                            <a:srgbClr val="000000"/>
                          </a:solidFill>
                          <a:effectLst/>
                          <a:latin typeface="Meiryo UI" panose="020B0604030504040204" pitchFamily="50" charset="-128"/>
                          <a:ea typeface="Meiryo UI" panose="020B0604030504040204" pitchFamily="50" charset="-128"/>
                        </a:rPr>
                        <a:t>西淀川区、淀川区、</a:t>
                      </a:r>
                      <a:endParaRPr lang="en-US" altLang="zh-CN" sz="14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zh-CN" altLang="en-US" sz="1400" b="0" i="0" u="none" strike="noStrike" dirty="0" smtClean="0">
                          <a:solidFill>
                            <a:srgbClr val="000000"/>
                          </a:solidFill>
                          <a:effectLst/>
                          <a:latin typeface="Meiryo UI" panose="020B0604030504040204" pitchFamily="50" charset="-128"/>
                          <a:ea typeface="Meiryo UI" panose="020B0604030504040204" pitchFamily="50" charset="-128"/>
                        </a:rPr>
                        <a:t>東淀川区</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rPr>
                        <a:t>東西区</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淀川区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北区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9264">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第二区</a:t>
                      </a:r>
                    </a:p>
                  </a:txBody>
                  <a:tcPr marL="9525" marR="9525" marT="9525"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smtClean="0">
                          <a:solidFill>
                            <a:srgbClr val="000000"/>
                          </a:solidFill>
                          <a:effectLst/>
                          <a:latin typeface="Meiryo UI" panose="020B0604030504040204" pitchFamily="50" charset="-128"/>
                          <a:ea typeface="Meiryo UI" panose="020B0604030504040204" pitchFamily="50" charset="-128"/>
                        </a:rPr>
                        <a:t>北区、都島区、</a:t>
                      </a:r>
                      <a:endParaRPr lang="en-US" altLang="zh-CN" sz="14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zh-CN" altLang="en-US" sz="1400" b="0" i="0" u="none" strike="noStrike" dirty="0" smtClean="0">
                          <a:solidFill>
                            <a:srgbClr val="000000"/>
                          </a:solidFill>
                          <a:effectLst/>
                          <a:latin typeface="Meiryo UI" panose="020B0604030504040204" pitchFamily="50" charset="-128"/>
                          <a:ea typeface="Meiryo UI" panose="020B0604030504040204" pitchFamily="50" charset="-128"/>
                        </a:rPr>
                        <a:t>福島区、東成区、旭区、</a:t>
                      </a:r>
                      <a:endParaRPr lang="en-US" altLang="zh-CN" sz="14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zh-CN" altLang="en-US" sz="1400" b="0" i="0" u="none" strike="noStrike" dirty="0" smtClean="0">
                          <a:solidFill>
                            <a:srgbClr val="000000"/>
                          </a:solidFill>
                          <a:effectLst/>
                          <a:latin typeface="Meiryo UI" panose="020B0604030504040204" pitchFamily="50" charset="-128"/>
                          <a:ea typeface="Meiryo UI" panose="020B0604030504040204" pitchFamily="50" charset="-128"/>
                        </a:rPr>
                        <a:t>城東区、鶴見区</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rPr>
                        <a:t>北区</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北区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東区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9264">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第三区</a:t>
                      </a:r>
                    </a:p>
                  </a:txBody>
                  <a:tcPr marL="9525" marR="9525" marT="9525"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smtClean="0">
                          <a:solidFill>
                            <a:srgbClr val="000000"/>
                          </a:solidFill>
                          <a:effectLst/>
                          <a:latin typeface="Meiryo UI" panose="020B0604030504040204" pitchFamily="50" charset="-128"/>
                          <a:ea typeface="Meiryo UI" panose="020B0604030504040204" pitchFamily="50" charset="-128"/>
                        </a:rPr>
                        <a:t>中央区、西区、大正区、</a:t>
                      </a:r>
                      <a:endParaRPr lang="en-US" altLang="zh-CN" sz="14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zh-CN" altLang="en-US" sz="1400" b="0" i="0" u="none" strike="noStrike" dirty="0" smtClean="0">
                          <a:solidFill>
                            <a:srgbClr val="000000"/>
                          </a:solidFill>
                          <a:effectLst/>
                          <a:latin typeface="Meiryo UI" panose="020B0604030504040204" pitchFamily="50" charset="-128"/>
                          <a:ea typeface="Meiryo UI" panose="020B0604030504040204" pitchFamily="50" charset="-128"/>
                        </a:rPr>
                        <a:t>浪速区、住之江区、</a:t>
                      </a:r>
                      <a:endParaRPr lang="en-US" altLang="zh-CN" sz="14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zh-CN" altLang="en-US" sz="1400" b="0" i="0" u="none" strike="noStrike" dirty="0" smtClean="0">
                          <a:solidFill>
                            <a:srgbClr val="000000"/>
                          </a:solidFill>
                          <a:effectLst/>
                          <a:latin typeface="Meiryo UI" panose="020B0604030504040204" pitchFamily="50" charset="-128"/>
                          <a:ea typeface="Meiryo UI" panose="020B0604030504040204" pitchFamily="50" charset="-128"/>
                        </a:rPr>
                        <a:t>住吉区、西成区</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rPr>
                        <a:t>中央区</a:t>
                      </a:r>
                      <a:endPar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0" marR="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中央区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smtClean="0">
                          <a:solidFill>
                            <a:srgbClr val="000000"/>
                          </a:solidFill>
                          <a:effectLst/>
                          <a:latin typeface="Meiryo UI" panose="020B0604030504040204" pitchFamily="50" charset="-128"/>
                          <a:ea typeface="Meiryo UI" panose="020B0604030504040204" pitchFamily="50" charset="-128"/>
                        </a:rPr>
                        <a:t>西区</a:t>
                      </a: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rPr>
                        <a:t>・</a:t>
                      </a:r>
                      <a:r>
                        <a:rPr lang="zh-CN" altLang="en-US" sz="1600" b="0" i="0" u="none" strike="noStrike" dirty="0" smtClean="0">
                          <a:solidFill>
                            <a:srgbClr val="000000"/>
                          </a:solidFill>
                          <a:effectLst/>
                          <a:latin typeface="Meiryo UI" panose="020B0604030504040204" pitchFamily="50" charset="-128"/>
                          <a:ea typeface="Meiryo UI" panose="020B0604030504040204" pitchFamily="50" charset="-128"/>
                        </a:rPr>
                        <a:t>中央区</a:t>
                      </a:r>
                      <a:endParaRPr lang="zh-CN"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9264">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第四区</a:t>
                      </a:r>
                    </a:p>
                  </a:txBody>
                  <a:tcPr marL="9525" marR="9525" marT="9525"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smtClean="0">
                          <a:solidFill>
                            <a:srgbClr val="000000"/>
                          </a:solidFill>
                          <a:effectLst/>
                          <a:latin typeface="Meiryo UI" panose="020B0604030504040204" pitchFamily="50" charset="-128"/>
                          <a:ea typeface="Meiryo UI" panose="020B0604030504040204" pitchFamily="50" charset="-128"/>
                        </a:rPr>
                        <a:t>天王寺区、生野区、</a:t>
                      </a:r>
                    </a:p>
                    <a:p>
                      <a:pPr algn="l" fontAlgn="ctr"/>
                      <a:r>
                        <a:rPr lang="zh-CN" altLang="en-US" sz="1400" b="0" i="0" u="none" strike="noStrike" dirty="0" smtClean="0">
                          <a:solidFill>
                            <a:srgbClr val="000000"/>
                          </a:solidFill>
                          <a:effectLst/>
                          <a:latin typeface="Meiryo UI" panose="020B0604030504040204" pitchFamily="50" charset="-128"/>
                          <a:ea typeface="Meiryo UI" panose="020B0604030504040204" pitchFamily="50" charset="-128"/>
                        </a:rPr>
                        <a:t>阿倍野区、東住吉区、</a:t>
                      </a:r>
                    </a:p>
                    <a:p>
                      <a:pPr algn="l" fontAlgn="ctr"/>
                      <a:r>
                        <a:rPr lang="zh-CN" altLang="en-US" sz="1400" b="0" i="0" u="none" strike="noStrike" dirty="0" smtClean="0">
                          <a:solidFill>
                            <a:srgbClr val="000000"/>
                          </a:solidFill>
                          <a:effectLst/>
                          <a:latin typeface="Meiryo UI" panose="020B0604030504040204" pitchFamily="50" charset="-128"/>
                          <a:ea typeface="Meiryo UI" panose="020B0604030504040204" pitchFamily="50" charset="-128"/>
                        </a:rPr>
                        <a:t>平野区</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smtClean="0">
                          <a:solidFill>
                            <a:srgbClr val="000000"/>
                          </a:solidFill>
                          <a:effectLst/>
                          <a:latin typeface="Meiryo UI" panose="020B0604030504040204" pitchFamily="50" charset="-128"/>
                          <a:ea typeface="Meiryo UI" panose="020B0604030504040204" pitchFamily="50" charset="-128"/>
                        </a:rPr>
                        <a:t>南区</a:t>
                      </a:r>
                      <a:endParaRPr lang="en-US" altLang="zh-CN" sz="16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smtClean="0">
                          <a:solidFill>
                            <a:srgbClr val="000000"/>
                          </a:solidFill>
                          <a:effectLst/>
                          <a:latin typeface="Meiryo UI" panose="020B0604030504040204" pitchFamily="50" charset="-128"/>
                          <a:ea typeface="Meiryo UI" panose="020B0604030504040204" pitchFamily="50" charset="-128"/>
                        </a:rPr>
                        <a:t>南区</a:t>
                      </a: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rPr>
                        <a:t>・東区</a:t>
                      </a:r>
                      <a:endParaRPr lang="zh-CN"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南区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正方形/長方形 4"/>
          <p:cNvSpPr/>
          <p:nvPr/>
        </p:nvSpPr>
        <p:spPr>
          <a:xfrm>
            <a:off x="0" y="-4763"/>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eaLnBrk="1" fontAlgn="ctr" hangingPunct="1">
              <a:defRPr/>
            </a:pPr>
            <a:r>
              <a:rPr lang="ja-JP" altLang="en-US" sz="2000" b="1" dirty="0" smtClean="0">
                <a:solidFill>
                  <a:srgbClr val="000000"/>
                </a:solidFill>
                <a:latin typeface="Meiryo UI" panose="020B0604030504040204" pitchFamily="50" charset="-128"/>
                <a:ea typeface="Meiryo UI" panose="020B0604030504040204" pitchFamily="50" charset="-128"/>
              </a:rPr>
              <a:t>　</a:t>
            </a:r>
            <a:r>
              <a:rPr lang="en-US" altLang="ja-JP" sz="2000" b="1" dirty="0" smtClean="0">
                <a:solidFill>
                  <a:srgbClr val="000000"/>
                </a:solidFill>
                <a:latin typeface="Meiryo UI" panose="020B0604030504040204" pitchFamily="50" charset="-128"/>
                <a:ea typeface="Meiryo UI" panose="020B0604030504040204" pitchFamily="50" charset="-128"/>
              </a:rPr>
              <a:t>《</a:t>
            </a:r>
            <a:r>
              <a:rPr lang="ja-JP" altLang="en-US" sz="2000" b="1" dirty="0" smtClean="0">
                <a:solidFill>
                  <a:srgbClr val="000000"/>
                </a:solidFill>
                <a:latin typeface="Meiryo UI" panose="020B0604030504040204" pitchFamily="50" charset="-128"/>
                <a:ea typeface="Meiryo UI" panose="020B0604030504040204" pitchFamily="50" charset="-128"/>
              </a:rPr>
              <a:t>参　考</a:t>
            </a:r>
            <a:r>
              <a:rPr lang="en-US" altLang="ja-JP" sz="2000" b="1" dirty="0" smtClean="0">
                <a:solidFill>
                  <a:srgbClr val="000000"/>
                </a:solidFill>
                <a:latin typeface="Meiryo UI" panose="020B0604030504040204" pitchFamily="50" charset="-128"/>
                <a:ea typeface="Meiryo UI" panose="020B0604030504040204" pitchFamily="50" charset="-128"/>
              </a:rPr>
              <a:t>》</a:t>
            </a:r>
            <a:r>
              <a:rPr lang="ja-JP" altLang="en-US" sz="2000" b="1" dirty="0">
                <a:solidFill>
                  <a:srgbClr val="000000"/>
                </a:solidFill>
                <a:latin typeface="Meiryo UI" panose="020B0604030504040204" pitchFamily="50" charset="-128"/>
                <a:ea typeface="Meiryo UI" panose="020B0604030504040204" pitchFamily="50" charset="-128"/>
              </a:rPr>
              <a:t>　</a:t>
            </a:r>
          </a:p>
        </p:txBody>
      </p:sp>
      <p:sp>
        <p:nvSpPr>
          <p:cNvPr id="6" name="正方形/長方形 12"/>
          <p:cNvSpPr>
            <a:spLocks noChangeArrowheads="1"/>
          </p:cNvSpPr>
          <p:nvPr/>
        </p:nvSpPr>
        <p:spPr bwMode="auto">
          <a:xfrm>
            <a:off x="8453288" y="6589394"/>
            <a:ext cx="14400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区名</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３</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9645739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3"/>
          <p:cNvSpPr>
            <a:spLocks noChangeArrowheads="1"/>
          </p:cNvSpPr>
          <p:nvPr/>
        </p:nvSpPr>
        <p:spPr bwMode="auto">
          <a:xfrm>
            <a:off x="210308" y="2478776"/>
            <a:ext cx="9603519" cy="4262591"/>
          </a:xfrm>
          <a:prstGeom prst="roundRect">
            <a:avLst>
              <a:gd name="adj" fmla="val 3227"/>
            </a:avLst>
          </a:prstGeom>
          <a:solidFill>
            <a:schemeClr val="accent6">
              <a:lumMod val="20000"/>
              <a:lumOff val="80000"/>
            </a:schemeClr>
          </a:solidFill>
          <a:ln>
            <a:noFill/>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Malgun Gothic" panose="020B0503020000020004" pitchFamily="34" charset="-127"/>
            </a:endParaRPr>
          </a:p>
        </p:txBody>
      </p:sp>
      <p:sp>
        <p:nvSpPr>
          <p:cNvPr id="57" name="正方形/長方形 56"/>
          <p:cNvSpPr/>
          <p:nvPr/>
        </p:nvSpPr>
        <p:spPr>
          <a:xfrm>
            <a:off x="0" y="-4763"/>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eaLnBrk="1" hangingPunct="1">
              <a:defRPr/>
            </a:pPr>
            <a:r>
              <a:rPr lang="ja-JP" altLang="en-US" sz="2000" b="1" dirty="0" smtClean="0">
                <a:solidFill>
                  <a:srgbClr val="000000"/>
                </a:solidFill>
                <a:latin typeface="Meiryo UI" panose="020B0604030504040204" pitchFamily="50" charset="-128"/>
                <a:ea typeface="Meiryo UI" panose="020B0604030504040204" pitchFamily="50" charset="-128"/>
                <a:cs typeface="Meiryo UI"/>
              </a:rPr>
              <a:t>２</a:t>
            </a:r>
            <a:r>
              <a:rPr lang="ja-JP" altLang="en-US" sz="2000" b="1" dirty="0">
                <a:solidFill>
                  <a:srgbClr val="000000"/>
                </a:solidFill>
                <a:latin typeface="Meiryo UI" panose="020B0604030504040204" pitchFamily="50" charset="-128"/>
                <a:ea typeface="Meiryo UI" panose="020B0604030504040204" pitchFamily="50" charset="-128"/>
                <a:cs typeface="Meiryo UI"/>
              </a:rPr>
              <a:t>　</a:t>
            </a:r>
            <a:r>
              <a:rPr lang="ja-JP" altLang="en-US" sz="2000" b="1" dirty="0">
                <a:solidFill>
                  <a:srgbClr val="000000"/>
                </a:solidFill>
                <a:latin typeface="Meiryo UI" panose="020B0604030504040204" pitchFamily="50" charset="-128"/>
                <a:ea typeface="Meiryo UI" panose="020B0604030504040204" pitchFamily="50" charset="-128"/>
              </a:rPr>
              <a:t>町名の考え方について</a:t>
            </a:r>
            <a:endParaRPr lang="ja-JP" altLang="en-US" sz="2000" b="1" dirty="0">
              <a:solidFill>
                <a:srgbClr val="000000"/>
              </a:solidFill>
              <a:latin typeface="Meiryo UI" panose="020B0604030504040204" pitchFamily="50" charset="-128"/>
              <a:ea typeface="Meiryo UI" panose="020B0604030504040204" pitchFamily="50" charset="-128"/>
              <a:cs typeface="Meiryo UI"/>
            </a:endParaRPr>
          </a:p>
        </p:txBody>
      </p:sp>
      <p:sp>
        <p:nvSpPr>
          <p:cNvPr id="4" name="角丸四角形 1"/>
          <p:cNvSpPr>
            <a:spLocks noChangeArrowheads="1"/>
          </p:cNvSpPr>
          <p:nvPr/>
        </p:nvSpPr>
        <p:spPr bwMode="auto">
          <a:xfrm>
            <a:off x="193007" y="1216269"/>
            <a:ext cx="9620820" cy="1171248"/>
          </a:xfrm>
          <a:prstGeom prst="roundRect">
            <a:avLst>
              <a:gd name="adj" fmla="val 10812"/>
            </a:avLst>
          </a:prstGeom>
          <a:solidFill>
            <a:schemeClr val="accent6">
              <a:lumMod val="20000"/>
              <a:lumOff val="80000"/>
            </a:schemeClr>
          </a:solidFill>
          <a:ln>
            <a:noFill/>
          </a:ln>
          <a:extLst/>
        </p:spPr>
        <p:txBody>
          <a:bodyPr wrap="square"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sz="1700" b="1" dirty="0" smtClean="0">
                <a:latin typeface="Meiryo UI" panose="020B0604030504040204" pitchFamily="50" charset="-128"/>
                <a:ea typeface="Meiryo UI" panose="020B0604030504040204" pitchFamily="50" charset="-128"/>
              </a:rPr>
              <a:t>■ </a:t>
            </a:r>
            <a:r>
              <a:rPr lang="ja-JP" altLang="en-US" sz="1700" b="1" dirty="0">
                <a:latin typeface="Meiryo UI" panose="020B0604030504040204" pitchFamily="50" charset="-128"/>
                <a:ea typeface="Meiryo UI" panose="020B0604030504040204" pitchFamily="50" charset="-128"/>
              </a:rPr>
              <a:t>基本方針</a:t>
            </a:r>
            <a:r>
              <a:rPr lang="en-US" altLang="ja-JP" sz="1800" dirty="0"/>
              <a:t/>
            </a:r>
            <a:br>
              <a:rPr lang="en-US" altLang="ja-JP" sz="1800" dirty="0"/>
            </a:br>
            <a:r>
              <a:rPr lang="ja-JP" altLang="en-US" sz="1400" dirty="0">
                <a:latin typeface="Meiryo UI" panose="020B0604030504040204" pitchFamily="50" charset="-128"/>
                <a:ea typeface="Meiryo UI" panose="020B0604030504040204" pitchFamily="50" charset="-128"/>
              </a:rPr>
              <a:t>　　現在の行政区の名称は、地域の</a:t>
            </a:r>
            <a:r>
              <a:rPr lang="ja-JP" altLang="en-US" sz="1400" dirty="0" smtClean="0">
                <a:latin typeface="Meiryo UI" panose="020B0604030504040204" pitchFamily="50" charset="-128"/>
                <a:ea typeface="Meiryo UI" panose="020B0604030504040204" pitchFamily="50" charset="-128"/>
              </a:rPr>
              <a:t>歴史などを</a:t>
            </a:r>
            <a:r>
              <a:rPr lang="ja-JP" altLang="en-US" sz="1400" dirty="0">
                <a:latin typeface="Meiryo UI" panose="020B0604030504040204" pitchFamily="50" charset="-128"/>
                <a:ea typeface="Meiryo UI" panose="020B0604030504040204" pitchFamily="50" charset="-128"/>
              </a:rPr>
              <a:t>踏まえ、長年使用されてきたものであり、</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住民にとって愛着があることから、</a:t>
            </a:r>
            <a:r>
              <a:rPr lang="ja-JP" altLang="en-US" sz="1400" dirty="0" smtClean="0">
                <a:latin typeface="Meiryo UI" panose="020B0604030504040204" pitchFamily="50" charset="-128"/>
                <a:ea typeface="Meiryo UI" panose="020B0604030504040204" pitchFamily="50" charset="-128"/>
              </a:rPr>
              <a:t>その</a:t>
            </a:r>
            <a:r>
              <a:rPr lang="ja-JP" altLang="en-US" sz="1400" dirty="0">
                <a:latin typeface="Meiryo UI" panose="020B0604030504040204" pitchFamily="50" charset="-128"/>
                <a:ea typeface="Meiryo UI" panose="020B0604030504040204" pitchFamily="50" charset="-128"/>
              </a:rPr>
              <a:t>取扱</a:t>
            </a:r>
            <a:r>
              <a:rPr lang="ja-JP" altLang="en-US" sz="1400" dirty="0" smtClean="0">
                <a:latin typeface="Meiryo UI" panose="020B0604030504040204" pitchFamily="50" charset="-128"/>
                <a:ea typeface="Meiryo UI" panose="020B0604030504040204" pitchFamily="50" charset="-128"/>
              </a:rPr>
              <a:t>いには</a:t>
            </a:r>
            <a:r>
              <a:rPr lang="ja-JP" altLang="en-US" sz="1400" dirty="0">
                <a:latin typeface="Meiryo UI" panose="020B0604030504040204" pitchFamily="50" charset="-128"/>
                <a:ea typeface="Meiryo UI" panose="020B0604030504040204" pitchFamily="50" charset="-128"/>
              </a:rPr>
              <a:t>十分に配慮</a:t>
            </a:r>
            <a:r>
              <a:rPr lang="ja-JP" altLang="en-US" sz="1400" dirty="0" smtClean="0">
                <a:latin typeface="Meiryo UI" panose="020B0604030504040204" pitchFamily="50" charset="-128"/>
                <a:ea typeface="Meiryo UI" panose="020B0604030504040204" pitchFamily="50" charset="-128"/>
              </a:rPr>
              <a:t>する</a:t>
            </a:r>
            <a:endParaRPr lang="en-US" altLang="ja-JP" sz="1400" dirty="0" smtClean="0">
              <a:latin typeface="Meiryo UI" panose="020B0604030504040204" pitchFamily="50" charset="-128"/>
              <a:ea typeface="Meiryo UI" panose="020B0604030504040204" pitchFamily="50" charset="-128"/>
            </a:endParaRPr>
          </a:p>
          <a:p>
            <a:pPr eaLnBrk="1" hangingPunct="1">
              <a:spcBef>
                <a:spcPct val="0"/>
              </a:spcBef>
              <a:spcAft>
                <a:spcPts val="0"/>
              </a:spcAft>
              <a:buNone/>
            </a:pPr>
            <a:endParaRPr lang="en-US" altLang="ja-JP" sz="1400" dirty="0" smtClean="0">
              <a:latin typeface="Meiryo UI" panose="020B0604030504040204" pitchFamily="50" charset="-128"/>
              <a:ea typeface="Meiryo UI" panose="020B0604030504040204" pitchFamily="50" charset="-128"/>
            </a:endParaRPr>
          </a:p>
          <a:p>
            <a:pPr eaLnBrk="1" hangingPunct="1">
              <a:spcBef>
                <a:spcPct val="0"/>
              </a:spcBef>
              <a:spcAft>
                <a:spcPts val="600"/>
              </a:spcAft>
              <a:buNone/>
            </a:pPr>
            <a:endParaRPr lang="en-US" altLang="ja-JP" sz="1400" dirty="0" smtClean="0">
              <a:latin typeface="Meiryo UI" panose="020B0604030504040204" pitchFamily="50" charset="-128"/>
              <a:ea typeface="Meiryo UI" panose="020B0604030504040204" pitchFamily="50" charset="-128"/>
            </a:endParaRPr>
          </a:p>
        </p:txBody>
      </p:sp>
      <p:sp>
        <p:nvSpPr>
          <p:cNvPr id="6" name="AutoShape 5"/>
          <p:cNvSpPr>
            <a:spLocks noChangeArrowheads="1"/>
          </p:cNvSpPr>
          <p:nvPr/>
        </p:nvSpPr>
        <p:spPr bwMode="auto">
          <a:xfrm>
            <a:off x="1088693" y="1965127"/>
            <a:ext cx="2992438" cy="369511"/>
          </a:xfrm>
          <a:prstGeom prst="roundRect">
            <a:avLst>
              <a:gd name="adj" fmla="val 12236"/>
            </a:avLst>
          </a:prstGeom>
          <a:solidFill>
            <a:schemeClr val="accent5">
              <a:lumMod val="20000"/>
              <a:lumOff val="80000"/>
            </a:schemeClr>
          </a:solidFill>
          <a:ln w="9525">
            <a:solidFill>
              <a:srgbClr val="0000FF"/>
            </a:solidFill>
            <a:round/>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None/>
            </a:pPr>
            <a:r>
              <a:rPr lang="ja-JP" altLang="en-US" sz="1500" dirty="0" smtClean="0">
                <a:latin typeface="Meiryo UI" panose="020B0604030504040204" pitchFamily="50" charset="-128"/>
                <a:ea typeface="Meiryo UI" panose="020B0604030504040204" pitchFamily="50" charset="-128"/>
              </a:rPr>
              <a:t>歴史、</a:t>
            </a:r>
            <a:r>
              <a:rPr lang="ja-JP" altLang="en-US" sz="1500" dirty="0">
                <a:latin typeface="Meiryo UI" panose="020B0604030504040204" pitchFamily="50" charset="-128"/>
                <a:ea typeface="Meiryo UI" panose="020B0604030504040204" pitchFamily="50" charset="-128"/>
              </a:rPr>
              <a:t>住民の</a:t>
            </a:r>
            <a:r>
              <a:rPr lang="ja-JP" altLang="en-US" sz="1500" dirty="0" smtClean="0">
                <a:latin typeface="Meiryo UI" panose="020B0604030504040204" pitchFamily="50" charset="-128"/>
                <a:ea typeface="Meiryo UI" panose="020B0604030504040204" pitchFamily="50" charset="-128"/>
              </a:rPr>
              <a:t>愛着</a:t>
            </a:r>
            <a:endParaRPr lang="ja-JP" altLang="en-US" sz="1500" dirty="0">
              <a:latin typeface="Meiryo UI" panose="020B0604030504040204" pitchFamily="50" charset="-128"/>
              <a:ea typeface="Meiryo UI" panose="020B0604030504040204" pitchFamily="50" charset="-128"/>
            </a:endParaRPr>
          </a:p>
        </p:txBody>
      </p:sp>
      <p:sp>
        <p:nvSpPr>
          <p:cNvPr id="8" name="AutoShape 9"/>
          <p:cNvSpPr>
            <a:spLocks noChangeArrowheads="1"/>
          </p:cNvSpPr>
          <p:nvPr/>
        </p:nvSpPr>
        <p:spPr bwMode="auto">
          <a:xfrm rot="-5400000">
            <a:off x="4576647" y="1848424"/>
            <a:ext cx="293821" cy="602904"/>
          </a:xfrm>
          <a:prstGeom prst="downArrow">
            <a:avLst>
              <a:gd name="adj1" fmla="val 53944"/>
              <a:gd name="adj2" fmla="val 57439"/>
            </a:avLst>
          </a:prstGeom>
          <a:solidFill>
            <a:srgbClr val="00FF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Malgun Gothic" panose="020B0503020000020004" pitchFamily="34" charset="-127"/>
            </a:endParaRPr>
          </a:p>
        </p:txBody>
      </p:sp>
      <p:sp>
        <p:nvSpPr>
          <p:cNvPr id="11" name="Text Box 15"/>
          <p:cNvSpPr txBox="1">
            <a:spLocks noChangeArrowheads="1"/>
          </p:cNvSpPr>
          <p:nvPr/>
        </p:nvSpPr>
        <p:spPr bwMode="auto">
          <a:xfrm>
            <a:off x="236359" y="2492896"/>
            <a:ext cx="79251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700" b="1" dirty="0" smtClean="0">
                <a:latin typeface="Meiryo UI" panose="020B0604030504040204" pitchFamily="50" charset="-128"/>
                <a:ea typeface="Meiryo UI" panose="020B0604030504040204" pitchFamily="50" charset="-128"/>
              </a:rPr>
              <a:t>■ 取扱</a:t>
            </a:r>
            <a:r>
              <a:rPr lang="ja-JP" altLang="en-US" sz="1700" b="1" dirty="0">
                <a:latin typeface="Meiryo UI" panose="020B0604030504040204" pitchFamily="50" charset="-128"/>
                <a:ea typeface="Meiryo UI" panose="020B0604030504040204" pitchFamily="50" charset="-128"/>
              </a:rPr>
              <a:t>ルール（案</a:t>
            </a:r>
            <a:r>
              <a:rPr lang="ja-JP" altLang="en-US" sz="1700" b="1" dirty="0" smtClean="0">
                <a:latin typeface="Meiryo UI" panose="020B0604030504040204" pitchFamily="50" charset="-128"/>
                <a:ea typeface="Meiryo UI" panose="020B0604030504040204" pitchFamily="50" charset="-128"/>
              </a:rPr>
              <a:t>）</a:t>
            </a:r>
            <a:r>
              <a:rPr lang="en-US" altLang="ja-JP" sz="1700" b="1" dirty="0">
                <a:latin typeface="Meiryo UI" panose="020B0604030504040204" pitchFamily="50" charset="-128"/>
                <a:ea typeface="Meiryo UI" panose="020B0604030504040204" pitchFamily="50" charset="-128"/>
              </a:rPr>
              <a:t/>
            </a:r>
            <a:br>
              <a:rPr lang="en-US" altLang="ja-JP" sz="1700" b="1"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　新た</a:t>
            </a:r>
            <a:r>
              <a:rPr lang="ja-JP" altLang="en-US" sz="1500" dirty="0">
                <a:latin typeface="Meiryo UI" panose="020B0604030504040204" pitchFamily="50" charset="-128"/>
                <a:ea typeface="Meiryo UI" panose="020B0604030504040204" pitchFamily="50" charset="-128"/>
              </a:rPr>
              <a:t>に設置する特別区の名称と現在の町名の間に、現在の行政区名を挿入（原則）</a:t>
            </a:r>
            <a:endParaRPr lang="en-US" altLang="ja-JP" sz="1500" dirty="0">
              <a:latin typeface="Meiryo UI" panose="020B0604030504040204" pitchFamily="50" charset="-128"/>
              <a:ea typeface="Meiryo UI" panose="020B0604030504040204" pitchFamily="50" charset="-128"/>
            </a:endParaRPr>
          </a:p>
        </p:txBody>
      </p:sp>
      <p:graphicFrame>
        <p:nvGraphicFramePr>
          <p:cNvPr id="12" name="Group 51"/>
          <p:cNvGraphicFramePr>
            <a:graphicFrameLocks noGrp="1"/>
          </p:cNvGraphicFramePr>
          <p:nvPr>
            <p:extLst>
              <p:ext uri="{D42A27DB-BD31-4B8C-83A1-F6EECF244321}">
                <p14:modId xmlns:p14="http://schemas.microsoft.com/office/powerpoint/2010/main" val="2689698181"/>
              </p:ext>
            </p:extLst>
          </p:nvPr>
        </p:nvGraphicFramePr>
        <p:xfrm>
          <a:off x="1155031" y="3090997"/>
          <a:ext cx="7680833" cy="823914"/>
        </p:xfrm>
        <a:graphic>
          <a:graphicData uri="http://schemas.openxmlformats.org/drawingml/2006/table">
            <a:tbl>
              <a:tblPr/>
              <a:tblGrid>
                <a:gridCol w="1136079"/>
                <a:gridCol w="1232556"/>
                <a:gridCol w="1195146"/>
                <a:gridCol w="2217026"/>
                <a:gridCol w="949029"/>
                <a:gridCol w="950997"/>
              </a:tblGrid>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61" marR="99061" marT="45717" marB="45717"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市区名</a:t>
                      </a:r>
                      <a:endParaRPr kumimoji="1" lang="ja-JP" altLang="en-US" sz="12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endParaRPr>
                    </a:p>
                  </a:txBody>
                  <a:tcPr marL="99061" marR="99061"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行政区名</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61" marR="99061"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町名</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61" marR="99061"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街区符号</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61" marR="99061"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住居番号</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61" marR="99061"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変更前</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61" marR="99061"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大阪市</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61" marR="99061"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区</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61" marR="99061"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町</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丁目</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61" marR="99061"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2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番</a:t>
                      </a:r>
                      <a:endParaRPr kumimoji="1" lang="ja-JP" altLang="en-US" sz="12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endParaRPr>
                    </a:p>
                  </a:txBody>
                  <a:tcPr marL="99061" marR="99061"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号</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61" marR="99061"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変更後</a:t>
                      </a:r>
                    </a:p>
                  </a:txBody>
                  <a:tcPr marL="99061" marR="99061"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区</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61" marR="99061"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61" marR="99061"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町</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丁目</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61" marR="99061"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番</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61" marR="99061"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号</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61" marR="99061"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
        <p:nvSpPr>
          <p:cNvPr id="13" name="Line 49"/>
          <p:cNvSpPr>
            <a:spLocks noChangeShapeType="1"/>
          </p:cNvSpPr>
          <p:nvPr/>
        </p:nvSpPr>
        <p:spPr bwMode="auto">
          <a:xfrm>
            <a:off x="4131259" y="3533015"/>
            <a:ext cx="1004394" cy="178998"/>
          </a:xfrm>
          <a:prstGeom prst="line">
            <a:avLst/>
          </a:prstGeom>
          <a:noFill/>
          <a:ln w="381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4" name="Text Box 55"/>
          <p:cNvSpPr txBox="1">
            <a:spLocks noChangeArrowheads="1"/>
          </p:cNvSpPr>
          <p:nvPr/>
        </p:nvSpPr>
        <p:spPr bwMode="auto">
          <a:xfrm>
            <a:off x="709795" y="4473244"/>
            <a:ext cx="90192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適用例</a:t>
            </a:r>
            <a:r>
              <a:rPr lang="en-US" altLang="ja-JP" sz="1400" dirty="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graphicFrame>
        <p:nvGraphicFramePr>
          <p:cNvPr id="15" name="Group 126"/>
          <p:cNvGraphicFramePr>
            <a:graphicFrameLocks noGrp="1"/>
          </p:cNvGraphicFramePr>
          <p:nvPr>
            <p:extLst>
              <p:ext uri="{D42A27DB-BD31-4B8C-83A1-F6EECF244321}">
                <p14:modId xmlns:p14="http://schemas.microsoft.com/office/powerpoint/2010/main" val="407015734"/>
              </p:ext>
            </p:extLst>
          </p:nvPr>
        </p:nvGraphicFramePr>
        <p:xfrm>
          <a:off x="1537619" y="4485622"/>
          <a:ext cx="7087789" cy="930268"/>
        </p:xfrm>
        <a:graphic>
          <a:graphicData uri="http://schemas.openxmlformats.org/drawingml/2006/table">
            <a:tbl>
              <a:tblPr/>
              <a:tblGrid>
                <a:gridCol w="1918761"/>
                <a:gridCol w="1918761"/>
                <a:gridCol w="999932"/>
                <a:gridCol w="2250335"/>
              </a:tblGrid>
              <a:tr h="28226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変更前の町名（現行）</a:t>
                      </a:r>
                    </a:p>
                  </a:txBody>
                  <a:tcPr marL="99055" marR="99055" marT="45658" marB="4565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整理前の町名（案）</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55" marR="99055" marT="45658" marB="4565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99055" marR="99055" marT="45658" marB="4565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整理後の町名（案）</a:t>
                      </a:r>
                    </a:p>
                  </a:txBody>
                  <a:tcPr marL="99055" marR="99055" marT="45658" marB="4565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r>
              <a:tr h="64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・北区  　  池田町</a:t>
                      </a:r>
                      <a:endParaRPr kumimoji="1" lang="en-US" altLang="ja-JP" sz="1200" b="0" i="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・中央区　 安土町</a:t>
                      </a:r>
                      <a:endParaRPr kumimoji="1" lang="en-US" altLang="ja-JP" sz="1200" b="0" i="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・西区　　  九条</a:t>
                      </a:r>
                      <a:endParaRPr kumimoji="1" lang="en-US" altLang="ja-JP" sz="1200" b="0" i="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txBody>
                  <a:tcPr marL="99055" marR="99055" marT="45658" marB="4565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・北区　　  北池田町</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・中央区　 中央安土町</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・中央区　 西九条</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txBody>
                  <a:tcPr marL="99055" marR="99055" marT="45658" marB="4565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・北区　 　 池田町</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・中央区 　安土町</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・中央区 　九条</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55" marR="99055" marT="45658" marB="4565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6" name="AutoShape 5"/>
          <p:cNvSpPr>
            <a:spLocks noChangeArrowheads="1"/>
          </p:cNvSpPr>
          <p:nvPr/>
        </p:nvSpPr>
        <p:spPr bwMode="auto">
          <a:xfrm>
            <a:off x="5218187" y="1988206"/>
            <a:ext cx="3504267" cy="336907"/>
          </a:xfrm>
          <a:prstGeom prst="roundRect">
            <a:avLst>
              <a:gd name="adj" fmla="val 12236"/>
            </a:avLst>
          </a:prstGeom>
          <a:solidFill>
            <a:schemeClr val="accent5">
              <a:lumMod val="20000"/>
              <a:lumOff val="80000"/>
            </a:schemeClr>
          </a:solidFill>
          <a:ln w="9525">
            <a:solidFill>
              <a:srgbClr val="0000FF"/>
            </a:solidFill>
            <a:round/>
            <a:headEnd/>
            <a:tailEnd/>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None/>
            </a:pPr>
            <a:r>
              <a:rPr lang="ja-JP" altLang="en-US" sz="1500" dirty="0">
                <a:latin typeface="Meiryo UI" panose="020B0604030504040204" pitchFamily="50" charset="-128"/>
                <a:ea typeface="Meiryo UI" panose="020B0604030504040204" pitchFamily="50" charset="-128"/>
              </a:rPr>
              <a:t>一定のルールに基づいて、町名に</a:t>
            </a:r>
            <a:r>
              <a:rPr lang="ja-JP" altLang="en-US" sz="1500" dirty="0" smtClean="0">
                <a:latin typeface="Meiryo UI" panose="020B0604030504040204" pitchFamily="50" charset="-128"/>
                <a:ea typeface="Meiryo UI" panose="020B0604030504040204" pitchFamily="50" charset="-128"/>
              </a:rPr>
              <a:t>反映</a:t>
            </a:r>
            <a:endParaRPr lang="ja-JP" altLang="en-US" sz="1500" dirty="0">
              <a:latin typeface="Meiryo UI" panose="020B0604030504040204" pitchFamily="50" charset="-128"/>
              <a:ea typeface="Meiryo UI" panose="020B0604030504040204" pitchFamily="50" charset="-128"/>
            </a:endParaRPr>
          </a:p>
        </p:txBody>
      </p:sp>
      <p:sp>
        <p:nvSpPr>
          <p:cNvPr id="18" name="AutoShape 127"/>
          <p:cNvSpPr>
            <a:spLocks noChangeArrowheads="1"/>
          </p:cNvSpPr>
          <p:nvPr/>
        </p:nvSpPr>
        <p:spPr bwMode="auto">
          <a:xfrm rot="-5400000">
            <a:off x="5627961" y="4610664"/>
            <a:ext cx="503238" cy="688975"/>
          </a:xfrm>
          <a:prstGeom prst="downArrow">
            <a:avLst>
              <a:gd name="adj1" fmla="val 63269"/>
              <a:gd name="adj2" fmla="val 55930"/>
            </a:avLst>
          </a:prstGeom>
          <a:solidFill>
            <a:schemeClr val="accent5">
              <a:lumMod val="20000"/>
              <a:lumOff val="80000"/>
            </a:schemeClr>
          </a:solidFill>
          <a:ln w="9525">
            <a:solidFill>
              <a:srgbClr val="0000FF"/>
            </a:solidFill>
            <a:miter lim="800000"/>
            <a:headEnd/>
            <a:tailEnd/>
          </a:ln>
          <a:effectLs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Malgun Gothic" panose="020B0503020000020004" pitchFamily="34" charset="-127"/>
            </a:endParaRPr>
          </a:p>
        </p:txBody>
      </p:sp>
      <p:sp>
        <p:nvSpPr>
          <p:cNvPr id="19" name="テキスト ボックス 18"/>
          <p:cNvSpPr txBox="1"/>
          <p:nvPr/>
        </p:nvSpPr>
        <p:spPr>
          <a:xfrm>
            <a:off x="729916" y="4001755"/>
            <a:ext cx="8783000" cy="523220"/>
          </a:xfrm>
          <a:prstGeom prst="rect">
            <a:avLst/>
          </a:prstGeom>
          <a:noFill/>
        </p:spPr>
        <p:txBody>
          <a:bodyPr wrap="square">
            <a:spAutoFit/>
          </a:bodyPr>
          <a:lstStyle/>
          <a:p>
            <a:pPr eaLnBrk="1" hangingPunct="1">
              <a:defRPr/>
            </a:pPr>
            <a:r>
              <a:rPr lang="ja-JP" altLang="en-US" sz="1400" dirty="0">
                <a:latin typeface="Meiryo UI" panose="020B0604030504040204" pitchFamily="50" charset="-128"/>
                <a:ea typeface="Meiryo UI" panose="020B0604030504040204" pitchFamily="50" charset="-128"/>
              </a:rPr>
              <a:t>例外</a:t>
            </a:r>
            <a:r>
              <a:rPr lang="en-US" altLang="ja-JP" sz="1400" dirty="0" smtClean="0">
                <a:latin typeface="Meiryo UI" panose="020B0604030504040204" pitchFamily="50" charset="-128"/>
                <a:ea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rPr>
              <a:t>：北区</a:t>
            </a: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中央区については現在の行政区名と同一となることから、西区に</a:t>
            </a:r>
            <a:r>
              <a:rPr lang="ja-JP" altLang="en-US" sz="1400" dirty="0">
                <a:latin typeface="Meiryo UI" panose="020B0604030504040204" pitchFamily="50" charset="-128"/>
                <a:ea typeface="Meiryo UI" panose="020B0604030504040204" pitchFamily="50" charset="-128"/>
              </a:rPr>
              <a:t>ついて</a:t>
            </a:r>
            <a:r>
              <a:rPr lang="ja-JP" altLang="en-US" sz="1400" dirty="0" smtClean="0">
                <a:latin typeface="Meiryo UI" panose="020B0604030504040204" pitchFamily="50" charset="-128"/>
                <a:ea typeface="Meiryo UI" panose="020B0604030504040204" pitchFamily="50" charset="-128"/>
              </a:rPr>
              <a:t>は方位と混同されやすい</a:t>
            </a:r>
            <a:endParaRPr lang="en-US" altLang="ja-JP" sz="1400" dirty="0" smtClean="0">
              <a:latin typeface="Meiryo UI" panose="020B0604030504040204" pitchFamily="50" charset="-128"/>
              <a:ea typeface="Meiryo UI" panose="020B0604030504040204" pitchFamily="50" charset="-128"/>
            </a:endParaRPr>
          </a:p>
          <a:p>
            <a:pPr eaLnBrk="1" hangingPunct="1">
              <a:defRPr/>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ことから</a:t>
            </a:r>
            <a:r>
              <a:rPr lang="ja-JP" altLang="en-US" sz="1400" dirty="0">
                <a:latin typeface="Meiryo UI" panose="020B0604030504040204" pitchFamily="50" charset="-128"/>
                <a:ea typeface="Meiryo UI" panose="020B0604030504040204" pitchFamily="50" charset="-128"/>
              </a:rPr>
              <a:t>、現在の行政区名を挿入</a:t>
            </a:r>
            <a:r>
              <a:rPr lang="ja-JP" altLang="en-US" sz="1400" dirty="0" smtClean="0">
                <a:latin typeface="Meiryo UI" panose="020B0604030504040204" pitchFamily="50" charset="-128"/>
                <a:ea typeface="Meiryo UI" panose="020B0604030504040204" pitchFamily="50" charset="-128"/>
              </a:rPr>
              <a:t>しない</a:t>
            </a:r>
            <a:endParaRPr lang="en-US" altLang="ja-JP" sz="14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28328" y="5522238"/>
            <a:ext cx="8504238" cy="307777"/>
          </a:xfrm>
          <a:prstGeom prst="rect">
            <a:avLst/>
          </a:prstGeom>
          <a:noFill/>
        </p:spPr>
        <p:txBody>
          <a:bodyPr>
            <a:spAutoFit/>
          </a:bodyPr>
          <a:lstStyle/>
          <a:p>
            <a:pPr eaLnBrk="1" hangingPunct="1">
              <a:defRPr/>
            </a:pPr>
            <a:r>
              <a:rPr lang="ja-JP" altLang="en-US" sz="1400" dirty="0" smtClean="0">
                <a:latin typeface="Meiryo UI" panose="020B0604030504040204" pitchFamily="50" charset="-128"/>
                <a:ea typeface="Meiryo UI" panose="020B0604030504040204" pitchFamily="50" charset="-128"/>
              </a:rPr>
              <a:t>例外</a:t>
            </a:r>
            <a:r>
              <a:rPr lang="en-US" altLang="ja-JP" sz="1400" dirty="0" smtClean="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行政</a:t>
            </a:r>
            <a:r>
              <a:rPr lang="ja-JP" altLang="en-US" sz="1400" dirty="0">
                <a:latin typeface="Meiryo UI" panose="020B0604030504040204" pitchFamily="50" charset="-128"/>
                <a:ea typeface="Meiryo UI" panose="020B0604030504040204" pitchFamily="50" charset="-128"/>
              </a:rPr>
              <a:t>区名と町名が連続する場合は、現在の行政区名を挿入しない（漢字表記も含む</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graphicFrame>
        <p:nvGraphicFramePr>
          <p:cNvPr id="21" name="Group 126"/>
          <p:cNvGraphicFramePr>
            <a:graphicFrameLocks noGrp="1"/>
          </p:cNvGraphicFramePr>
          <p:nvPr>
            <p:extLst>
              <p:ext uri="{D42A27DB-BD31-4B8C-83A1-F6EECF244321}">
                <p14:modId xmlns:p14="http://schemas.microsoft.com/office/powerpoint/2010/main" val="3780278348"/>
              </p:ext>
            </p:extLst>
          </p:nvPr>
        </p:nvGraphicFramePr>
        <p:xfrm>
          <a:off x="1534444" y="5787497"/>
          <a:ext cx="7090964" cy="815121"/>
        </p:xfrm>
        <a:graphic>
          <a:graphicData uri="http://schemas.openxmlformats.org/drawingml/2006/table">
            <a:tbl>
              <a:tblPr/>
              <a:tblGrid>
                <a:gridCol w="1918649"/>
                <a:gridCol w="1918649"/>
                <a:gridCol w="1003462"/>
                <a:gridCol w="2250204"/>
              </a:tblGrid>
              <a:tr h="28208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変更前の町名（現行）</a:t>
                      </a:r>
                    </a:p>
                  </a:txBody>
                  <a:tcPr marL="99051" marR="99051" marT="45566" marB="455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整理前の町名（案）</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51" marR="99051" marT="45566" marB="455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9051" marR="99051" marT="45566" marB="455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整理後の町名（案）</a:t>
                      </a:r>
                    </a:p>
                  </a:txBody>
                  <a:tcPr marL="99051" marR="99051" marT="45566" marB="455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r>
              <a:tr h="53303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・港区　　　　 港晴</a:t>
                      </a:r>
                      <a:endParaRPr kumimoji="1" lang="en-US" altLang="ja-JP"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・住之江区　 住之江</a:t>
                      </a:r>
                    </a:p>
                  </a:txBody>
                  <a:tcPr marL="99051" marR="99051" marT="45566" marB="455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・東西区　 </a:t>
                      </a:r>
                      <a:r>
                        <a:rPr kumimoji="1" lang="ja-JP" altLang="en-US" sz="12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港港</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晴</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・中央区　 </a:t>
                      </a:r>
                      <a:r>
                        <a:rPr kumimoji="1" lang="ja-JP" altLang="en-US" sz="12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住之江住之江</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txBody>
                  <a:tcPr marL="99051" marR="99051" marT="45566" marB="455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・東西区　 港晴</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・中央区 　住之江</a:t>
                      </a:r>
                    </a:p>
                  </a:txBody>
                  <a:tcPr marL="99051" marR="99051" marT="45566" marB="455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23" name="AutoShape 127"/>
          <p:cNvSpPr>
            <a:spLocks noChangeArrowheads="1"/>
          </p:cNvSpPr>
          <p:nvPr/>
        </p:nvSpPr>
        <p:spPr bwMode="auto">
          <a:xfrm rot="-5400000">
            <a:off x="5632545" y="5847310"/>
            <a:ext cx="503238" cy="688975"/>
          </a:xfrm>
          <a:prstGeom prst="downArrow">
            <a:avLst>
              <a:gd name="adj1" fmla="val 63269"/>
              <a:gd name="adj2" fmla="val 55930"/>
            </a:avLst>
          </a:prstGeom>
          <a:solidFill>
            <a:schemeClr val="accent5">
              <a:lumMod val="20000"/>
              <a:lumOff val="80000"/>
            </a:schemeClr>
          </a:solidFill>
          <a:ln w="9525">
            <a:solidFill>
              <a:srgbClr val="0000FF"/>
            </a:solidFill>
            <a:miter lim="800000"/>
            <a:headEnd/>
            <a:tailEnd/>
          </a:ln>
          <a:effectLs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Malgun Gothic" panose="020B0503020000020004" pitchFamily="34" charset="-127"/>
            </a:endParaRPr>
          </a:p>
        </p:txBody>
      </p:sp>
      <p:sp>
        <p:nvSpPr>
          <p:cNvPr id="24" name="Text Box 55"/>
          <p:cNvSpPr txBox="1">
            <a:spLocks noChangeArrowheads="1"/>
          </p:cNvSpPr>
          <p:nvPr/>
        </p:nvSpPr>
        <p:spPr bwMode="auto">
          <a:xfrm>
            <a:off x="704528" y="5769039"/>
            <a:ext cx="90192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適用例</a:t>
            </a:r>
            <a:r>
              <a:rPr lang="en-US" altLang="ja-JP" sz="1400" dirty="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sp>
        <p:nvSpPr>
          <p:cNvPr id="22" name="角丸四角形 1"/>
          <p:cNvSpPr>
            <a:spLocks noChangeArrowheads="1"/>
          </p:cNvSpPr>
          <p:nvPr/>
        </p:nvSpPr>
        <p:spPr bwMode="auto">
          <a:xfrm>
            <a:off x="200472" y="543348"/>
            <a:ext cx="9620820" cy="597540"/>
          </a:xfrm>
          <a:prstGeom prst="roundRect">
            <a:avLst>
              <a:gd name="adj" fmla="val 17155"/>
            </a:avLst>
          </a:prstGeom>
          <a:solidFill>
            <a:schemeClr val="accent6">
              <a:lumMod val="20000"/>
              <a:lumOff val="80000"/>
            </a:schemeClr>
          </a:solidFill>
          <a:ln>
            <a:noFill/>
          </a:ln>
          <a:extLst/>
        </p:spPr>
        <p:txBody>
          <a:bodyPr wrap="square" anchor="ctr">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sz="1700" b="1" dirty="0">
                <a:latin typeface="Meiryo UI" panose="020B0604030504040204" pitchFamily="50" charset="-128"/>
                <a:ea typeface="Meiryo UI" panose="020B0604030504040204" pitchFamily="50" charset="-128"/>
              </a:rPr>
              <a:t>■ </a:t>
            </a:r>
            <a:r>
              <a:rPr lang="ja-JP" altLang="en-US" sz="1700" b="1" dirty="0" smtClean="0">
                <a:latin typeface="Meiryo UI" panose="020B0604030504040204" pitchFamily="50" charset="-128"/>
                <a:ea typeface="Meiryo UI" panose="020B0604030504040204" pitchFamily="50" charset="-128"/>
              </a:rPr>
              <a:t>町名の取扱い</a:t>
            </a:r>
            <a:endParaRPr lang="en-US" altLang="ja-JP" sz="1700" b="1" dirty="0" smtClean="0">
              <a:latin typeface="Meiryo UI" panose="020B0604030504040204" pitchFamily="50" charset="-128"/>
              <a:ea typeface="Meiryo UI" panose="020B0604030504040204" pitchFamily="50" charset="-128"/>
            </a:endParaRPr>
          </a:p>
          <a:p>
            <a:pPr eaLnBrk="1" hangingPunct="1">
              <a:spcBef>
                <a:spcPct val="0"/>
              </a:spcBef>
              <a:spcAft>
                <a:spcPts val="1200"/>
              </a:spcAft>
              <a:buNone/>
            </a:pPr>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地域</a:t>
            </a:r>
            <a:r>
              <a:rPr lang="ja-JP" altLang="en-US" sz="1400" dirty="0">
                <a:latin typeface="Meiryo UI" panose="020B0604030504040204" pitchFamily="50" charset="-128"/>
                <a:ea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rPr>
              <a:t>歴史など</a:t>
            </a:r>
            <a:r>
              <a:rPr lang="ja-JP" altLang="en-US" sz="1400" dirty="0">
                <a:latin typeface="Meiryo UI" panose="020B0604030504040204" pitchFamily="50" charset="-128"/>
                <a:ea typeface="Meiryo UI" panose="020B0604030504040204" pitchFamily="50" charset="-128"/>
              </a:rPr>
              <a:t>を考慮し、特別区の設置の日までの間に住民の意見を踏まえて大阪市長が定めることと</a:t>
            </a:r>
            <a:r>
              <a:rPr lang="ja-JP" altLang="en-US" sz="1400" dirty="0" smtClean="0">
                <a:latin typeface="Meiryo UI" panose="020B0604030504040204" pitchFamily="50" charset="-128"/>
                <a:ea typeface="Meiryo UI" panose="020B0604030504040204" pitchFamily="50" charset="-128"/>
              </a:rPr>
              <a:t>する</a:t>
            </a:r>
            <a:endParaRPr lang="en-US" altLang="ja-JP" sz="1400" b="1" dirty="0" smtClean="0">
              <a:latin typeface="Meiryo UI" panose="020B0604030504040204" pitchFamily="50" charset="-128"/>
              <a:ea typeface="Meiryo UI" panose="020B0604030504040204" pitchFamily="50" charset="-128"/>
            </a:endParaRPr>
          </a:p>
        </p:txBody>
      </p:sp>
      <p:sp>
        <p:nvSpPr>
          <p:cNvPr id="27" name="正方形/長方形 12"/>
          <p:cNvSpPr>
            <a:spLocks noChangeArrowheads="1"/>
          </p:cNvSpPr>
          <p:nvPr/>
        </p:nvSpPr>
        <p:spPr bwMode="auto">
          <a:xfrm>
            <a:off x="8848744" y="-962"/>
            <a:ext cx="1044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区名</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４</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34052986"/>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2743200"/>
            <a:ext cx="9906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000"/>
              <a:t>参考資料</a:t>
            </a:r>
          </a:p>
        </p:txBody>
      </p:sp>
      <p:sp>
        <p:nvSpPr>
          <p:cNvPr id="5" name="正方形/長方形 12"/>
          <p:cNvSpPr>
            <a:spLocks noChangeArrowheads="1"/>
          </p:cNvSpPr>
          <p:nvPr/>
        </p:nvSpPr>
        <p:spPr bwMode="auto">
          <a:xfrm>
            <a:off x="8453288" y="6589394"/>
            <a:ext cx="14400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区名</a:t>
            </a:r>
            <a:r>
              <a:rPr lang="en-US" altLang="ja-JP"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５</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3154730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Mod val="60000"/>
            <a:lumOff val="40000"/>
          </a:schemeClr>
        </a:solidFill>
        <a:ln>
          <a:noFill/>
        </a:ln>
      </a:spPr>
      <a:bodyPr anchor="ctr"/>
      <a:lstStyle>
        <a:defPPr algn="ctr">
          <a:defRPr sz="1600" dirty="0" smtClean="0"/>
        </a:defPPr>
      </a:lstStyle>
      <a:style>
        <a:lnRef idx="2">
          <a:schemeClr val="accent6"/>
        </a:lnRef>
        <a:fillRef idx="1">
          <a:schemeClr val="lt1"/>
        </a:fillRef>
        <a:effectRef idx="0">
          <a:schemeClr val="accent6"/>
        </a:effectRef>
        <a:fontRef idx="minor">
          <a:schemeClr val="dk1"/>
        </a:fontRef>
      </a:style>
    </a:spDef>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5420</Words>
  <PresentationFormat>A4 210 x 297 mm</PresentationFormat>
  <Paragraphs>2415</Paragraphs>
  <Slides>41</Slides>
  <Notes>19</Notes>
  <HiddenSlides>0</HiddenSlides>
  <MMClips>0</MMClips>
  <ScaleCrop>false</ScaleCrop>
  <HeadingPairs>
    <vt:vector size="6" baseType="variant">
      <vt:variant>
        <vt:lpstr>使用されているフォント</vt:lpstr>
      </vt:variant>
      <vt:variant>
        <vt:i4>13</vt:i4>
      </vt:variant>
      <vt:variant>
        <vt:lpstr>テーマ</vt:lpstr>
      </vt:variant>
      <vt:variant>
        <vt:i4>2</vt:i4>
      </vt:variant>
      <vt:variant>
        <vt:lpstr>スライド タイトル</vt:lpstr>
      </vt:variant>
      <vt:variant>
        <vt:i4>41</vt:i4>
      </vt:variant>
    </vt:vector>
  </HeadingPairs>
  <TitlesOfParts>
    <vt:vector size="56" baseType="lpstr">
      <vt:lpstr>HGPｺﾞｼｯｸE</vt:lpstr>
      <vt:lpstr>HGP創英角ｺﾞｼｯｸUB</vt:lpstr>
      <vt:lpstr>HGP創英角ﾎﾟｯﾌﾟ体</vt:lpstr>
      <vt:lpstr>HGｺﾞｼｯｸE</vt:lpstr>
      <vt:lpstr>HG丸ｺﾞｼｯｸM-PRO</vt:lpstr>
      <vt:lpstr>Malgun Gothic</vt:lpstr>
      <vt:lpstr>Meiryo UI</vt:lpstr>
      <vt:lpstr>ＭＳ Ｐゴシック</vt:lpstr>
      <vt:lpstr>ＭＳ ゴシック</vt:lpstr>
      <vt:lpstr>メイリオ</vt:lpstr>
      <vt:lpstr>Arial</vt:lpstr>
      <vt:lpstr>Calibri</vt:lpstr>
      <vt:lpstr>Times New Roman</vt:lpstr>
      <vt:lpstr>Office テーマ</vt:lpstr>
      <vt:lpstr>1_Office テーマ</vt:lpstr>
      <vt:lpstr>PowerPoint プレゼンテーション</vt:lpstr>
      <vt:lpstr>PowerPoint プレゼンテーション</vt:lpstr>
      <vt:lpstr>１　特別区の名称</vt:lpstr>
      <vt:lpstr>目　　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　　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　　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dcterms:created xsi:type="dcterms:W3CDTF">2013-08-08T02:50:50Z</dcterms:created>
  <dcterms:modified xsi:type="dcterms:W3CDTF">2018-04-03T05:19:54Z</dcterms:modified>
</cp:coreProperties>
</file>