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737" autoAdjust="0"/>
  </p:normalViewPr>
  <p:slideViewPr>
    <p:cSldViewPr>
      <p:cViewPr varScale="1">
        <p:scale>
          <a:sx n="74" d="100"/>
          <a:sy n="74"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2017/8/16</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596A0A2-DE06-4D69-B5CF-DAD507BE8DF0}"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2016652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p:cNvSpPr>
          <p:nvPr/>
        </p:nvSpPr>
        <p:spPr bwMode="auto">
          <a:xfrm>
            <a:off x="669925" y="2373313"/>
            <a:ext cx="7772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ja-JP" altLang="en-US" sz="4400" dirty="0" smtClean="0">
                <a:solidFill>
                  <a:prstClr val="black"/>
                </a:solidFill>
                <a:latin typeface="ＭＳ Ｐゴシック" charset="-128"/>
              </a:rPr>
              <a:t>５　　財産管理</a:t>
            </a:r>
            <a:endParaRPr lang="ja-JP" altLang="en-US" sz="2800" dirty="0">
              <a:solidFill>
                <a:prstClr val="black"/>
              </a:solidFill>
              <a:latin typeface="ＭＳ Ｐゴシック" charset="-128"/>
            </a:endParaRPr>
          </a:p>
        </p:txBody>
      </p:sp>
    </p:spTree>
    <p:extLst>
      <p:ext uri="{BB962C8B-B14F-4D97-AF65-F5344CB8AC3E}">
        <p14:creationId xmlns:p14="http://schemas.microsoft.com/office/powerpoint/2010/main" val="2549240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9592" y="1965279"/>
            <a:ext cx="7300979" cy="196777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p>
          <a:p>
            <a:pPr>
              <a:lnSpc>
                <a:spcPct val="200000"/>
              </a:lnSpc>
            </a:pPr>
            <a:r>
              <a:rPr lang="ja-JP" altLang="en-US" sz="2000" dirty="0" smtClean="0">
                <a:solidFill>
                  <a:schemeClr val="tx1"/>
                </a:solidFill>
                <a:latin typeface="Meiryo UI" pitchFamily="50" charset="-128"/>
                <a:ea typeface="Meiryo UI" pitchFamily="50" charset="-128"/>
                <a:cs typeface="Meiryo UI" pitchFamily="50" charset="-128"/>
              </a:rPr>
              <a:t>１　基本的な考え方</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schemeClr val="tx1"/>
                </a:solidFill>
                <a:latin typeface="Meiryo UI" pitchFamily="50" charset="-128"/>
                <a:ea typeface="Meiryo UI" pitchFamily="50" charset="-128"/>
                <a:cs typeface="Meiryo UI" pitchFamily="50" charset="-128"/>
              </a:rPr>
              <a:t>２  総合区長の財産管理権限</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kumimoji="1" lang="ja-JP" altLang="en-US" sz="2000" dirty="0" smtClean="0">
                <a:solidFill>
                  <a:schemeClr val="tx1"/>
                </a:solidFill>
                <a:latin typeface="Meiryo UI" pitchFamily="50" charset="-128"/>
                <a:ea typeface="Meiryo UI" pitchFamily="50" charset="-128"/>
                <a:cs typeface="Meiryo UI" pitchFamily="50" charset="-128"/>
              </a:rPr>
              <a:t> </a:t>
            </a:r>
            <a:endParaRPr lang="en-US" altLang="ja-JP" sz="2000" dirty="0" smtClean="0">
              <a:solidFill>
                <a:schemeClr val="tx1"/>
              </a:solidFill>
              <a:latin typeface="Meiryo UI" pitchFamily="50" charset="-128"/>
              <a:ea typeface="Meiryo UI" pitchFamily="50" charset="-128"/>
              <a:cs typeface="Meiryo UI" pitchFamily="50" charset="-128"/>
            </a:endParaRPr>
          </a:p>
        </p:txBody>
      </p:sp>
      <p:sp>
        <p:nvSpPr>
          <p:cNvPr id="5" name="タイトル 1"/>
          <p:cNvSpPr>
            <a:spLocks noGrp="1"/>
          </p:cNvSpPr>
          <p:nvPr>
            <p:ph type="title"/>
          </p:nvPr>
        </p:nvSpPr>
        <p:spPr>
          <a:xfrm>
            <a:off x="448538" y="800964"/>
            <a:ext cx="8229600" cy="1143000"/>
          </a:xfrm>
        </p:spPr>
        <p:txBody>
          <a:bodyPr>
            <a:noAutofit/>
          </a:bodyPr>
          <a:lstStyle/>
          <a:p>
            <a:r>
              <a:rPr kumimoji="1" lang="ja-JP" altLang="en-US" sz="3600" dirty="0" smtClean="0"/>
              <a:t>目　　次</a:t>
            </a:r>
            <a:endParaRPr kumimoji="1" lang="ja-JP" altLang="en-US" sz="3600" dirty="0"/>
          </a:p>
        </p:txBody>
      </p:sp>
      <p:sp>
        <p:nvSpPr>
          <p:cNvPr id="8" name="正方形/長方形 7"/>
          <p:cNvSpPr/>
          <p:nvPr/>
        </p:nvSpPr>
        <p:spPr>
          <a:xfrm>
            <a:off x="2900110" y="2410594"/>
            <a:ext cx="561455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・・・・・・・財産</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3" name="正方形/長方形 12"/>
          <p:cNvSpPr/>
          <p:nvPr/>
        </p:nvSpPr>
        <p:spPr>
          <a:xfrm>
            <a:off x="3704124" y="3027422"/>
            <a:ext cx="502278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・・・・・・・財産</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３</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額縁 8"/>
          <p:cNvSpPr>
            <a:spLocks noChangeArrowheads="1"/>
          </p:cNvSpPr>
          <p:nvPr/>
        </p:nvSpPr>
        <p:spPr bwMode="auto">
          <a:xfrm>
            <a:off x="397272" y="2780928"/>
            <a:ext cx="8340328" cy="2592288"/>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3175" algn="ctr">
            <a:solidFill>
              <a:schemeClr val="accent6">
                <a:lumMod val="75000"/>
              </a:schemeClr>
            </a:solidFill>
            <a:round/>
            <a:headEnd/>
            <a:tailEnd/>
          </a:ln>
        </p:spPr>
        <p:txBody>
          <a:bodyPr lIns="180000" tIns="54000" rIns="108000" anchor="t"/>
          <a:lstStyle/>
          <a:p>
            <a:pPr marL="177800" indent="-177800">
              <a:lnSpc>
                <a:spcPct val="150000"/>
              </a:lnSpc>
              <a:spcBef>
                <a:spcPts val="600"/>
              </a:spcBef>
            </a:pPr>
            <a:r>
              <a:rPr lang="ja-JP" altLang="en-US" sz="1600" b="1" dirty="0" smtClean="0">
                <a:solidFill>
                  <a:prstClr val="black"/>
                </a:solidFill>
                <a:latin typeface="Meiryo UI" pitchFamily="50" charset="-128"/>
                <a:ea typeface="Meiryo UI" pitchFamily="50" charset="-128"/>
                <a:cs typeface="Meiryo UI" pitchFamily="50" charset="-128"/>
              </a:rPr>
              <a:t>①  「取得」・「処分」</a:t>
            </a:r>
            <a:endParaRPr lang="en-US" altLang="ja-JP" sz="1600" b="1" dirty="0" smtClean="0">
              <a:solidFill>
                <a:prstClr val="black"/>
              </a:solidFill>
              <a:latin typeface="Meiryo UI" pitchFamily="50" charset="-128"/>
              <a:ea typeface="Meiryo UI" pitchFamily="50" charset="-128"/>
              <a:cs typeface="Meiryo UI" pitchFamily="50" charset="-128"/>
            </a:endParaRPr>
          </a:p>
          <a:p>
            <a:pPr marL="177800" indent="-177800">
              <a:lnSpc>
                <a:spcPts val="2400"/>
              </a:lnSpc>
              <a:spcBef>
                <a:spcPts val="600"/>
              </a:spcBef>
            </a:pPr>
            <a:r>
              <a:rPr lang="ja-JP" altLang="en-US" sz="1600" dirty="0" smtClean="0">
                <a:solidFill>
                  <a:prstClr val="black"/>
                </a:solidFill>
                <a:latin typeface="Meiryo UI" pitchFamily="50" charset="-128"/>
                <a:ea typeface="Meiryo UI" pitchFamily="50" charset="-128"/>
                <a:cs typeface="Meiryo UI" pitchFamily="50" charset="-128"/>
              </a:rPr>
              <a:t>　◆　「取得」に</a:t>
            </a:r>
            <a:r>
              <a:rPr lang="ja-JP" altLang="en-US" sz="1600" dirty="0">
                <a:solidFill>
                  <a:prstClr val="black"/>
                </a:solidFill>
                <a:latin typeface="Meiryo UI" pitchFamily="50" charset="-128"/>
                <a:ea typeface="Meiryo UI" pitchFamily="50" charset="-128"/>
                <a:cs typeface="Meiryo UI" pitchFamily="50" charset="-128"/>
              </a:rPr>
              <a:t>あたっては、行政サービスの公平性の確保の必要から、特定の総合区に財産が</a:t>
            </a:r>
            <a:r>
              <a:rPr lang="ja-JP" altLang="en-US" sz="1600" dirty="0" smtClean="0">
                <a:solidFill>
                  <a:prstClr val="black"/>
                </a:solidFill>
                <a:latin typeface="Meiryo UI" pitchFamily="50" charset="-128"/>
                <a:ea typeface="Meiryo UI" pitchFamily="50" charset="-128"/>
                <a:cs typeface="Meiryo UI" pitchFamily="50" charset="-128"/>
              </a:rPr>
              <a:t>偏ら</a:t>
            </a:r>
            <a:endParaRPr lang="en-US" altLang="ja-JP" sz="1600" dirty="0" smtClean="0">
              <a:solidFill>
                <a:prstClr val="black"/>
              </a:solidFill>
              <a:latin typeface="Meiryo UI" pitchFamily="50" charset="-128"/>
              <a:ea typeface="Meiryo UI" pitchFamily="50" charset="-128"/>
              <a:cs typeface="Meiryo UI" pitchFamily="50" charset="-128"/>
            </a:endParaRPr>
          </a:p>
          <a:p>
            <a:pPr marL="177800" indent="-177800">
              <a:lnSpc>
                <a:spcPts val="2400"/>
              </a:lnSpc>
              <a:spcBef>
                <a:spcPts val="600"/>
              </a:spcBef>
            </a:pPr>
            <a:r>
              <a:rPr lang="en-US" altLang="ja-JP" sz="1600" dirty="0" smtClean="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ないよう</a:t>
            </a:r>
            <a:r>
              <a:rPr lang="ja-JP" altLang="en-US" sz="1600" dirty="0">
                <a:solidFill>
                  <a:prstClr val="black"/>
                </a:solidFill>
                <a:latin typeface="Meiryo UI" pitchFamily="50" charset="-128"/>
                <a:ea typeface="Meiryo UI" pitchFamily="50" charset="-128"/>
                <a:cs typeface="Meiryo UI" pitchFamily="50" charset="-128"/>
              </a:rPr>
              <a:t>市全体の総合的な観点が</a:t>
            </a:r>
            <a:r>
              <a:rPr lang="ja-JP" altLang="en-US" sz="1600" dirty="0" smtClean="0">
                <a:solidFill>
                  <a:prstClr val="black"/>
                </a:solidFill>
                <a:latin typeface="Meiryo UI" pitchFamily="50" charset="-128"/>
                <a:ea typeface="Meiryo UI" pitchFamily="50" charset="-128"/>
                <a:cs typeface="Meiryo UI" pitchFamily="50" charset="-128"/>
              </a:rPr>
              <a:t>必要</a:t>
            </a:r>
            <a:endParaRPr lang="en-US" altLang="ja-JP" sz="1600" dirty="0" smtClean="0">
              <a:solidFill>
                <a:prstClr val="black"/>
              </a:solidFill>
              <a:latin typeface="Meiryo UI" pitchFamily="50" charset="-128"/>
              <a:ea typeface="Meiryo UI" pitchFamily="50" charset="-128"/>
              <a:cs typeface="Meiryo UI" pitchFamily="50" charset="-128"/>
            </a:endParaRPr>
          </a:p>
          <a:p>
            <a:pPr marL="177800" indent="-177800">
              <a:lnSpc>
                <a:spcPts val="2400"/>
              </a:lnSpc>
              <a:spcBef>
                <a:spcPts val="600"/>
              </a:spcBef>
            </a:pPr>
            <a:r>
              <a:rPr lang="ja-JP" altLang="en-US" sz="1600" dirty="0" smtClean="0">
                <a:solidFill>
                  <a:prstClr val="black"/>
                </a:solidFill>
                <a:latin typeface="Meiryo UI" pitchFamily="50" charset="-128"/>
                <a:ea typeface="Meiryo UI" pitchFamily="50" charset="-128"/>
                <a:cs typeface="Meiryo UI" pitchFamily="50" charset="-128"/>
              </a:rPr>
              <a:t>　◆　「処分」にあたっては、市全体の財産の有効活用の観点が必要</a:t>
            </a:r>
            <a:endParaRPr lang="en-US" altLang="ja-JP" sz="1600" dirty="0" smtClean="0">
              <a:solidFill>
                <a:prstClr val="black"/>
              </a:solidFill>
              <a:latin typeface="Meiryo UI" pitchFamily="50" charset="-128"/>
              <a:ea typeface="Meiryo UI" pitchFamily="50" charset="-128"/>
              <a:cs typeface="Meiryo UI" pitchFamily="50" charset="-128"/>
            </a:endParaRPr>
          </a:p>
          <a:p>
            <a:pPr marL="177800" indent="-177800">
              <a:lnSpc>
                <a:spcPts val="2400"/>
              </a:lnSpc>
              <a:spcBef>
                <a:spcPts val="600"/>
              </a:spcBef>
            </a:pPr>
            <a:r>
              <a:rPr lang="ja-JP" altLang="en-US" sz="1600" b="1" dirty="0" smtClean="0">
                <a:solidFill>
                  <a:prstClr val="black"/>
                </a:solidFill>
                <a:latin typeface="Meiryo UI" pitchFamily="50" charset="-128"/>
                <a:ea typeface="Meiryo UI" pitchFamily="50" charset="-128"/>
                <a:cs typeface="Meiryo UI" pitchFamily="50" charset="-128"/>
              </a:rPr>
              <a:t>②　「管理」</a:t>
            </a:r>
            <a:endParaRPr lang="en-US" altLang="ja-JP" sz="1600" b="1" dirty="0" smtClean="0">
              <a:solidFill>
                <a:prstClr val="black"/>
              </a:solidFill>
              <a:latin typeface="Meiryo UI" pitchFamily="50" charset="-128"/>
              <a:ea typeface="Meiryo UI" pitchFamily="50" charset="-128"/>
              <a:cs typeface="Meiryo UI" pitchFamily="50" charset="-128"/>
            </a:endParaRPr>
          </a:p>
          <a:p>
            <a:pPr marL="265113" indent="-176213">
              <a:lnSpc>
                <a:spcPts val="2400"/>
              </a:lnSpc>
              <a:spcBef>
                <a:spcPts val="600"/>
              </a:spcBef>
            </a:pPr>
            <a:r>
              <a:rPr lang="ja-JP" altLang="en-US" sz="1600" dirty="0" smtClean="0">
                <a:solidFill>
                  <a:prstClr val="black"/>
                </a:solidFill>
                <a:latin typeface="Meiryo UI" pitchFamily="50" charset="-128"/>
                <a:ea typeface="Meiryo UI" pitchFamily="50" charset="-128"/>
                <a:cs typeface="Meiryo UI" pitchFamily="50" charset="-128"/>
              </a:rPr>
              <a:t> ◆　</a:t>
            </a:r>
            <a:r>
              <a:rPr lang="ja-JP" altLang="en-US" sz="1600" spc="-80" dirty="0" smtClean="0">
                <a:solidFill>
                  <a:prstClr val="black"/>
                </a:solidFill>
                <a:latin typeface="Meiryo UI" pitchFamily="50" charset="-128"/>
                <a:ea typeface="Meiryo UI" pitchFamily="50" charset="-128"/>
                <a:cs typeface="Meiryo UI" pitchFamily="50" charset="-128"/>
              </a:rPr>
              <a:t>目的に応じて効率的に管理・運用するためには、行政事務の実施主体が財産管理を行うことが適当</a:t>
            </a:r>
            <a:endParaRPr lang="en-US" altLang="ja-JP" sz="1600" spc="-80" dirty="0" smtClean="0">
              <a:solidFill>
                <a:prstClr val="black"/>
              </a:solidFill>
              <a:latin typeface="Meiryo UI" pitchFamily="50" charset="-128"/>
              <a:ea typeface="Meiryo UI" pitchFamily="50" charset="-128"/>
              <a:cs typeface="Meiryo UI" pitchFamily="50" charset="-128"/>
            </a:endParaRPr>
          </a:p>
          <a:p>
            <a:pPr marL="265113" indent="-176213">
              <a:lnSpc>
                <a:spcPts val="2400"/>
              </a:lnSpc>
              <a:spcBef>
                <a:spcPts val="600"/>
              </a:spcBef>
            </a:pP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1" name="角丸四角形 14"/>
          <p:cNvSpPr>
            <a:spLocks noChangeArrowheads="1"/>
          </p:cNvSpPr>
          <p:nvPr/>
        </p:nvSpPr>
        <p:spPr bwMode="auto">
          <a:xfrm>
            <a:off x="397272" y="1206500"/>
            <a:ext cx="8327628" cy="10801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6350" algn="ctr">
            <a:solidFill>
              <a:schemeClr val="accent6">
                <a:lumMod val="75000"/>
              </a:schemeClr>
            </a:solidFill>
            <a:round/>
            <a:headEnd/>
            <a:tailEnd/>
          </a:ln>
        </p:spPr>
        <p:txBody>
          <a:bodyPr lIns="54000" rIns="54000" anchor="ctr"/>
          <a:lstStyle/>
          <a:p>
            <a:pPr marL="177800" indent="-177800">
              <a:lnSpc>
                <a:spcPts val="2400"/>
              </a:lnSpc>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「地方自治法」では、財産の「取得」、「管理」、「処分」は長の権限と規定</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（規則等で、「取得」、 「処分」については契約管財局長等が専決できる場合を規定、「管理」に</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ついては局長・区長等に委任）</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0" y="-384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a:solidFill>
                  <a:prstClr val="black"/>
                </a:solidFill>
                <a:latin typeface="Meiryo UI" pitchFamily="50" charset="-128"/>
                <a:ea typeface="Meiryo UI" pitchFamily="50" charset="-128"/>
                <a:cs typeface="Meiryo UI" pitchFamily="50" charset="-128"/>
              </a:rPr>
              <a:t>1</a:t>
            </a:r>
            <a:r>
              <a:rPr lang="ja-JP" altLang="en-US" sz="2000" b="1" dirty="0" smtClean="0">
                <a:solidFill>
                  <a:prstClr val="black"/>
                </a:solidFill>
                <a:latin typeface="Meiryo UI" pitchFamily="50" charset="-128"/>
                <a:ea typeface="Meiryo UI" pitchFamily="50" charset="-128"/>
                <a:cs typeface="Meiryo UI" pitchFamily="50" charset="-128"/>
              </a:rPr>
              <a:t>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9" name="角丸四角形 18"/>
          <p:cNvSpPr/>
          <p:nvPr/>
        </p:nvSpPr>
        <p:spPr>
          <a:xfrm>
            <a:off x="397272" y="5877272"/>
            <a:ext cx="8314928" cy="752666"/>
          </a:xfrm>
          <a:prstGeom prst="roundRect">
            <a:avLst>
              <a:gd name="adj" fmla="val 25104"/>
            </a:avLst>
          </a:prstGeom>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nSpc>
                <a:spcPts val="2500"/>
              </a:lnSpc>
              <a:defRPr/>
            </a:pPr>
            <a:r>
              <a:rPr lang="ja-JP" altLang="en-US" b="1" dirty="0" smtClean="0">
                <a:solidFill>
                  <a:prstClr val="black"/>
                </a:solidFill>
                <a:latin typeface="Meiryo UI" pitchFamily="50" charset="-128"/>
                <a:ea typeface="Meiryo UI" pitchFamily="50" charset="-128"/>
                <a:cs typeface="Meiryo UI" pitchFamily="50" charset="-128"/>
              </a:rPr>
              <a:t>　　　　　　　①　「取得」・「処分」権限は、市長（契約管財局長等）に残し、</a:t>
            </a:r>
          </a:p>
          <a:p>
            <a:pPr>
              <a:lnSpc>
                <a:spcPts val="2500"/>
              </a:lnSpc>
              <a:defRPr/>
            </a:pPr>
            <a:r>
              <a:rPr lang="ja-JP" altLang="en-US" b="1" dirty="0" smtClean="0">
                <a:solidFill>
                  <a:prstClr val="black"/>
                </a:solidFill>
                <a:latin typeface="Meiryo UI" pitchFamily="50" charset="-128"/>
                <a:ea typeface="Meiryo UI" pitchFamily="50" charset="-128"/>
                <a:cs typeface="Meiryo UI" pitchFamily="50" charset="-128"/>
              </a:rPr>
              <a:t>　　　　　　　②</a:t>
            </a:r>
            <a:r>
              <a:rPr lang="ja-JP" altLang="en-US" b="1" smtClean="0">
                <a:solidFill>
                  <a:prstClr val="black"/>
                </a:solidFill>
                <a:latin typeface="Meiryo UI" pitchFamily="50" charset="-128"/>
                <a:ea typeface="Meiryo UI" pitchFamily="50" charset="-128"/>
                <a:cs typeface="Meiryo UI" pitchFamily="50" charset="-128"/>
              </a:rPr>
              <a:t>　住民に身近な財産の「</a:t>
            </a:r>
            <a:r>
              <a:rPr lang="ja-JP" altLang="en-US" b="1" dirty="0" smtClean="0">
                <a:solidFill>
                  <a:prstClr val="black"/>
                </a:solidFill>
                <a:latin typeface="Meiryo UI" pitchFamily="50" charset="-128"/>
                <a:ea typeface="Meiryo UI" pitchFamily="50" charset="-128"/>
                <a:cs typeface="Meiryo UI" pitchFamily="50" charset="-128"/>
              </a:rPr>
              <a:t>管理</a:t>
            </a:r>
            <a:r>
              <a:rPr lang="ja-JP" altLang="en-US" b="1" smtClean="0">
                <a:solidFill>
                  <a:prstClr val="black"/>
                </a:solidFill>
                <a:latin typeface="Meiryo UI" pitchFamily="50" charset="-128"/>
                <a:ea typeface="Meiryo UI" pitchFamily="50" charset="-128"/>
                <a:cs typeface="Meiryo UI" pitchFamily="50" charset="-128"/>
              </a:rPr>
              <a:t>」権限は、</a:t>
            </a:r>
            <a:r>
              <a:rPr lang="ja-JP" altLang="en-US" b="1" dirty="0" smtClean="0">
                <a:solidFill>
                  <a:prstClr val="black"/>
                </a:solidFill>
                <a:latin typeface="Meiryo UI" pitchFamily="50" charset="-128"/>
                <a:ea typeface="Meiryo UI" pitchFamily="50" charset="-128"/>
                <a:cs typeface="Meiryo UI" pitchFamily="50" charset="-128"/>
              </a:rPr>
              <a:t>総合区長に移管</a:t>
            </a:r>
          </a:p>
        </p:txBody>
      </p:sp>
      <p:sp>
        <p:nvSpPr>
          <p:cNvPr id="14" name="テキスト ボックス 13"/>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（１）財産に関する権限について</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397272" y="958056"/>
            <a:ext cx="1944216" cy="288032"/>
          </a:xfrm>
          <a:prstGeom prst="homePlate">
            <a:avLst/>
          </a:prstGeom>
          <a:solidFill>
            <a:schemeClr val="bg1"/>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700" b="1" dirty="0" smtClean="0">
                <a:solidFill>
                  <a:prstClr val="black"/>
                </a:solidFill>
                <a:latin typeface="Meiryo UI" pitchFamily="50" charset="-128"/>
                <a:ea typeface="Meiryo UI" pitchFamily="50" charset="-128"/>
                <a:cs typeface="Meiryo UI" pitchFamily="50" charset="-128"/>
              </a:rPr>
              <a:t> </a:t>
            </a:r>
            <a:r>
              <a:rPr lang="ja-JP" altLang="en-US" sz="1700" b="1" dirty="0" smtClean="0">
                <a:solidFill>
                  <a:prstClr val="black"/>
                </a:solidFill>
                <a:latin typeface="Meiryo UI" pitchFamily="50" charset="-128"/>
                <a:ea typeface="Meiryo UI" pitchFamily="50" charset="-128"/>
                <a:cs typeface="Meiryo UI" pitchFamily="50" charset="-128"/>
              </a:rPr>
              <a:t>法的な位置付け</a:t>
            </a:r>
            <a:endParaRPr lang="en-US" altLang="ja-JP" sz="1700" b="1" dirty="0">
              <a:solidFill>
                <a:prstClr val="black"/>
              </a:solidFill>
              <a:latin typeface="Meiryo UI" pitchFamily="50" charset="-128"/>
              <a:ea typeface="Meiryo UI" pitchFamily="50" charset="-128"/>
              <a:cs typeface="Meiryo UI" pitchFamily="50" charset="-128"/>
            </a:endParaRPr>
          </a:p>
        </p:txBody>
      </p:sp>
      <p:sp>
        <p:nvSpPr>
          <p:cNvPr id="17" name="ホームベース 16"/>
          <p:cNvSpPr/>
          <p:nvPr/>
        </p:nvSpPr>
        <p:spPr>
          <a:xfrm>
            <a:off x="397272" y="2479154"/>
            <a:ext cx="4392488" cy="342528"/>
          </a:xfrm>
          <a:prstGeom prst="homePlate">
            <a:avLst/>
          </a:prstGeom>
          <a:solidFill>
            <a:schemeClr val="bg1"/>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700" b="1" dirty="0" smtClean="0">
                <a:solidFill>
                  <a:prstClr val="black"/>
                </a:solidFill>
                <a:latin typeface="Meiryo UI" pitchFamily="50" charset="-128"/>
                <a:ea typeface="Meiryo UI" pitchFamily="50" charset="-128"/>
                <a:cs typeface="Meiryo UI" pitchFamily="50" charset="-128"/>
              </a:rPr>
              <a:t>　総合区長の財産管理にかかる検討の視点</a:t>
            </a:r>
            <a:endParaRPr lang="en-US" altLang="ja-JP" sz="1700" b="1" dirty="0">
              <a:solidFill>
                <a:prstClr val="black"/>
              </a:solidFill>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112125" y="0"/>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財産</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1" name="二等辺三角形 10"/>
          <p:cNvSpPr/>
          <p:nvPr/>
        </p:nvSpPr>
        <p:spPr>
          <a:xfrm flipV="1">
            <a:off x="2199483" y="5445224"/>
            <a:ext cx="4608512" cy="327372"/>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Tree>
    <p:extLst>
      <p:ext uri="{BB962C8B-B14F-4D97-AF65-F5344CB8AC3E}">
        <p14:creationId xmlns:p14="http://schemas.microsoft.com/office/powerpoint/2010/main" val="3757749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21196" y="284311"/>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（２）総合区長の財産管理</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395536" y="997527"/>
            <a:ext cx="8320633" cy="156172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400"/>
              </a:lnSpc>
              <a:defRPr/>
            </a:pPr>
            <a:r>
              <a:rPr lang="ja-JP" altLang="en-US" sz="1600" dirty="0" smtClean="0">
                <a:solidFill>
                  <a:prstClr val="black"/>
                </a:solidFill>
                <a:latin typeface="ＭＳ Ｐゴシック" charset="-128"/>
                <a:ea typeface="Meiryo UI" pitchFamily="50" charset="-128"/>
                <a:cs typeface="Meiryo UI" pitchFamily="50" charset="-128"/>
              </a:rPr>
              <a:t>  ◆　所管事務に応じて、局長または区長が財産を管理</a:t>
            </a:r>
            <a:endParaRPr lang="en-US" altLang="ja-JP" sz="1600" dirty="0" smtClean="0">
              <a:solidFill>
                <a:prstClr val="black"/>
              </a:solidFill>
              <a:latin typeface="ＭＳ Ｐゴシック" charset="-128"/>
              <a:ea typeface="Meiryo UI" pitchFamily="50" charset="-128"/>
              <a:cs typeface="Meiryo UI" pitchFamily="50" charset="-128"/>
            </a:endParaRPr>
          </a:p>
          <a:p>
            <a:pPr marL="177800" indent="-177800">
              <a:lnSpc>
                <a:spcPts val="2400"/>
              </a:lnSpc>
              <a:defRPr/>
            </a:pPr>
            <a:r>
              <a:rPr lang="ja-JP" altLang="en-US" sz="1600" dirty="0" smtClean="0">
                <a:solidFill>
                  <a:prstClr val="black"/>
                </a:solidFill>
                <a:latin typeface="ＭＳ Ｐゴシック" charset="-128"/>
                <a:ea typeface="Meiryo UI" pitchFamily="50" charset="-128"/>
                <a:cs typeface="Meiryo UI" pitchFamily="50" charset="-128"/>
              </a:rPr>
              <a:t>  ◆　</a:t>
            </a:r>
            <a:r>
              <a:rPr lang="ja-JP" altLang="en-US" sz="1600" spc="-20" dirty="0" smtClean="0">
                <a:solidFill>
                  <a:prstClr val="black"/>
                </a:solidFill>
                <a:latin typeface="ＭＳ Ｐゴシック" charset="-128"/>
                <a:ea typeface="Meiryo UI" pitchFamily="50" charset="-128"/>
                <a:cs typeface="Meiryo UI" pitchFamily="50" charset="-128"/>
              </a:rPr>
              <a:t>区長が管理する財産は区役所庁舎などの区長の所管事務に関するものであり、区域内の住民が</a:t>
            </a:r>
            <a:endParaRPr lang="en-US" altLang="ja-JP" sz="1600" spc="-20" dirty="0" smtClean="0">
              <a:solidFill>
                <a:prstClr val="black"/>
              </a:solidFill>
              <a:latin typeface="ＭＳ Ｐゴシック" charset="-128"/>
              <a:ea typeface="Meiryo UI" pitchFamily="50" charset="-128"/>
              <a:cs typeface="Meiryo UI" pitchFamily="50" charset="-128"/>
            </a:endParaRPr>
          </a:p>
          <a:p>
            <a:pPr marL="177800" indent="-177800">
              <a:lnSpc>
                <a:spcPts val="2400"/>
              </a:lnSpc>
              <a:defRPr/>
            </a:pPr>
            <a:r>
              <a:rPr lang="ja-JP" altLang="en-US" sz="1600" dirty="0" smtClean="0">
                <a:solidFill>
                  <a:prstClr val="black"/>
                </a:solidFill>
                <a:latin typeface="ＭＳ Ｐゴシック" charset="-128"/>
                <a:ea typeface="Meiryo UI" pitchFamily="50" charset="-128"/>
                <a:cs typeface="Meiryo UI" pitchFamily="50" charset="-128"/>
              </a:rPr>
              <a:t>　  　 利用する施設の多くを局長が管理</a:t>
            </a:r>
            <a:endParaRPr lang="en-US" altLang="ja-JP" sz="1600" dirty="0" smtClean="0">
              <a:solidFill>
                <a:prstClr val="black"/>
              </a:solidFill>
              <a:latin typeface="ＭＳ Ｐゴシック" charset="-128"/>
              <a:ea typeface="Meiryo UI" pitchFamily="50" charset="-128"/>
              <a:cs typeface="Meiryo UI" pitchFamily="50" charset="-128"/>
            </a:endParaRPr>
          </a:p>
          <a:p>
            <a:pPr marL="177800" indent="-177800">
              <a:lnSpc>
                <a:spcPts val="2400"/>
              </a:lnSpc>
              <a:defRPr/>
            </a:pPr>
            <a:r>
              <a:rPr lang="ja-JP" altLang="en-US" sz="1600" dirty="0" smtClean="0">
                <a:solidFill>
                  <a:prstClr val="black"/>
                </a:solidFill>
                <a:latin typeface="ＭＳ Ｐゴシック" charset="-128"/>
                <a:ea typeface="Meiryo UI" pitchFamily="50" charset="-128"/>
                <a:cs typeface="Meiryo UI" pitchFamily="50" charset="-128"/>
              </a:rPr>
              <a:t>  ◆　市域全域で画一的な運用となる傾向</a:t>
            </a:r>
            <a:endParaRPr lang="en-US" altLang="ja-JP" sz="1600" dirty="0" smtClean="0">
              <a:solidFill>
                <a:prstClr val="black"/>
              </a:solidFill>
              <a:latin typeface="ＭＳ Ｐゴシック" charset="-128"/>
              <a:ea typeface="Meiryo UI" pitchFamily="50" charset="-128"/>
              <a:cs typeface="Meiryo UI" pitchFamily="50" charset="-128"/>
            </a:endParaRPr>
          </a:p>
        </p:txBody>
      </p:sp>
      <p:sp>
        <p:nvSpPr>
          <p:cNvPr id="21" name="ホームベース 20"/>
          <p:cNvSpPr/>
          <p:nvPr/>
        </p:nvSpPr>
        <p:spPr>
          <a:xfrm>
            <a:off x="396478" y="774839"/>
            <a:ext cx="1005271" cy="301972"/>
          </a:xfrm>
          <a:prstGeom prst="homePlate">
            <a:avLst/>
          </a:prstGeom>
          <a:solidFill>
            <a:schemeClr val="bg1"/>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700" b="1" dirty="0" smtClean="0">
                <a:solidFill>
                  <a:prstClr val="black"/>
                </a:solidFill>
                <a:latin typeface="Meiryo UI" pitchFamily="50" charset="-128"/>
                <a:ea typeface="Meiryo UI" pitchFamily="50" charset="-128"/>
                <a:cs typeface="Meiryo UI" pitchFamily="50" charset="-128"/>
              </a:rPr>
              <a:t>  </a:t>
            </a:r>
            <a:r>
              <a:rPr lang="ja-JP" altLang="en-US" sz="1600" b="1" dirty="0" smtClean="0">
                <a:solidFill>
                  <a:prstClr val="black"/>
                </a:solidFill>
                <a:latin typeface="Meiryo UI" pitchFamily="50" charset="-128"/>
                <a:ea typeface="Meiryo UI" pitchFamily="50" charset="-128"/>
                <a:cs typeface="Meiryo UI" pitchFamily="50" charset="-128"/>
              </a:rPr>
              <a:t>現状</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24" name="正方形/長方形 23"/>
          <p:cNvSpPr/>
          <p:nvPr/>
        </p:nvSpPr>
        <p:spPr>
          <a:xfrm>
            <a:off x="409391" y="3277668"/>
            <a:ext cx="8320633" cy="671978"/>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975" indent="-180975">
              <a:lnSpc>
                <a:spcPts val="2300"/>
              </a:lnSpc>
              <a:defRPr/>
            </a:pPr>
            <a:r>
              <a:rPr lang="ja-JP" altLang="en-US" sz="1600" dirty="0" smtClean="0">
                <a:solidFill>
                  <a:prstClr val="black"/>
                </a:solidFill>
                <a:latin typeface="Meiryo UI" pitchFamily="50" charset="-128"/>
                <a:ea typeface="Meiryo UI" pitchFamily="50" charset="-128"/>
                <a:cs typeface="Meiryo UI" pitchFamily="50" charset="-128"/>
              </a:rPr>
              <a:t>  ◆　事務分担</a:t>
            </a:r>
            <a:r>
              <a:rPr lang="ja-JP" altLang="en-US" sz="1600" spc="-100" dirty="0" smtClean="0">
                <a:solidFill>
                  <a:prstClr val="black"/>
                </a:solidFill>
                <a:latin typeface="Meiryo UI" pitchFamily="50" charset="-128"/>
                <a:ea typeface="Meiryo UI" pitchFamily="50" charset="-128"/>
                <a:cs typeface="Meiryo UI" pitchFamily="50" charset="-128"/>
              </a:rPr>
              <a:t>に応じて、住民に身近な財産を総合区長が管理</a:t>
            </a:r>
          </a:p>
        </p:txBody>
      </p:sp>
      <p:sp>
        <p:nvSpPr>
          <p:cNvPr id="27" name="ホームベース 26"/>
          <p:cNvSpPr/>
          <p:nvPr/>
        </p:nvSpPr>
        <p:spPr>
          <a:xfrm>
            <a:off x="408013" y="3045054"/>
            <a:ext cx="1944216" cy="307999"/>
          </a:xfrm>
          <a:prstGeom prst="homePlate">
            <a:avLst/>
          </a:prstGeom>
          <a:solidFill>
            <a:schemeClr val="bg1"/>
          </a:solid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b="1" dirty="0" smtClean="0">
                <a:solidFill>
                  <a:prstClr val="black"/>
                </a:solidFill>
                <a:latin typeface="Meiryo UI" pitchFamily="50" charset="-128"/>
                <a:ea typeface="Meiryo UI" pitchFamily="50" charset="-128"/>
                <a:cs typeface="Meiryo UI" pitchFamily="50" charset="-128"/>
              </a:rPr>
              <a:t>　総合区設置後</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29" name="角丸四角形 28"/>
          <p:cNvSpPr/>
          <p:nvPr/>
        </p:nvSpPr>
        <p:spPr>
          <a:xfrm>
            <a:off x="395536" y="4769929"/>
            <a:ext cx="8352928" cy="1728192"/>
          </a:xfrm>
          <a:prstGeom prst="roundRect">
            <a:avLst>
              <a:gd name="adj" fmla="val 245"/>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12700" cmpd="sng">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marL="266700" indent="-179388">
              <a:lnSpc>
                <a:spcPts val="2600"/>
              </a:lnSpc>
              <a:defRPr/>
            </a:pPr>
            <a:r>
              <a:rPr lang="ja-JP" altLang="en-US" sz="1600" b="1" dirty="0" smtClean="0">
                <a:solidFill>
                  <a:prstClr val="black"/>
                </a:solidFill>
                <a:latin typeface="Meiryo UI" pitchFamily="50" charset="-128"/>
                <a:ea typeface="Meiryo UI" pitchFamily="50" charset="-128"/>
                <a:cs typeface="Meiryo UI" pitchFamily="50" charset="-128"/>
              </a:rPr>
              <a:t> ◆  総合区長が住民に身近なところで的確にニーズを踏まえ</a:t>
            </a:r>
            <a:r>
              <a:rPr lang="ja-JP" altLang="en-US" sz="1600" b="1" dirty="0">
                <a:solidFill>
                  <a:prstClr val="black"/>
                </a:solidFill>
                <a:latin typeface="Meiryo UI" pitchFamily="50" charset="-128"/>
                <a:ea typeface="Meiryo UI" pitchFamily="50" charset="-128"/>
                <a:cs typeface="Meiryo UI" pitchFamily="50" charset="-128"/>
              </a:rPr>
              <a:t>ながら</a:t>
            </a:r>
            <a:r>
              <a:rPr lang="ja-JP" altLang="en-US" sz="1600" b="1" dirty="0" smtClean="0">
                <a:solidFill>
                  <a:prstClr val="black"/>
                </a:solidFill>
                <a:latin typeface="Meiryo UI" pitchFamily="50" charset="-128"/>
                <a:ea typeface="Meiryo UI" pitchFamily="50" charset="-128"/>
                <a:cs typeface="Meiryo UI" pitchFamily="50" charset="-128"/>
              </a:rPr>
              <a:t>、</a:t>
            </a:r>
            <a:r>
              <a:rPr lang="en-US" altLang="ja-JP" sz="1600" b="1" dirty="0" smtClean="0">
                <a:solidFill>
                  <a:prstClr val="black"/>
                </a:solidFill>
                <a:latin typeface="Meiryo UI" pitchFamily="50" charset="-128"/>
                <a:ea typeface="Meiryo UI" pitchFamily="50" charset="-128"/>
                <a:cs typeface="Meiryo UI" pitchFamily="50" charset="-128"/>
              </a:rPr>
              <a:t> </a:t>
            </a:r>
            <a:r>
              <a:rPr lang="ja-JP" altLang="en-US" sz="1600" b="1" dirty="0" smtClean="0">
                <a:solidFill>
                  <a:prstClr val="black"/>
                </a:solidFill>
                <a:latin typeface="Meiryo UI" pitchFamily="50" charset="-128"/>
                <a:ea typeface="Meiryo UI" pitchFamily="50" charset="-128"/>
                <a:cs typeface="Meiryo UI" pitchFamily="50" charset="-128"/>
              </a:rPr>
              <a:t>より一層きめ細かで</a:t>
            </a:r>
            <a:endParaRPr lang="en-US" altLang="ja-JP" sz="1600" b="1" dirty="0" smtClean="0">
              <a:solidFill>
                <a:prstClr val="black"/>
              </a:solidFill>
              <a:latin typeface="Meiryo UI" pitchFamily="50" charset="-128"/>
              <a:ea typeface="Meiryo UI" pitchFamily="50" charset="-128"/>
              <a:cs typeface="Meiryo UI" pitchFamily="50" charset="-128"/>
            </a:endParaRPr>
          </a:p>
          <a:p>
            <a:pPr marL="266700" indent="-179388">
              <a:lnSpc>
                <a:spcPts val="2600"/>
              </a:lnSpc>
              <a:defRPr/>
            </a:pPr>
            <a:r>
              <a:rPr lang="ja-JP" altLang="en-US" sz="1600" b="1" dirty="0">
                <a:solidFill>
                  <a:prstClr val="black"/>
                </a:solidFill>
                <a:latin typeface="Meiryo UI" pitchFamily="50" charset="-128"/>
                <a:ea typeface="Meiryo UI" pitchFamily="50" charset="-128"/>
                <a:cs typeface="Meiryo UI" pitchFamily="50" charset="-128"/>
              </a:rPr>
              <a:t>　</a:t>
            </a:r>
            <a:r>
              <a:rPr lang="ja-JP" altLang="en-US" sz="1600" b="1" dirty="0" smtClean="0">
                <a:solidFill>
                  <a:prstClr val="black"/>
                </a:solidFill>
                <a:latin typeface="Meiryo UI" pitchFamily="50" charset="-128"/>
                <a:ea typeface="Meiryo UI" pitchFamily="50" charset="-128"/>
                <a:cs typeface="Meiryo UI" pitchFamily="50" charset="-128"/>
              </a:rPr>
              <a:t>　　柔軟な財産管理（施設運営）が実現</a:t>
            </a:r>
            <a:endParaRPr lang="en-US" altLang="ja-JP" sz="1600" b="1" dirty="0" smtClean="0">
              <a:solidFill>
                <a:prstClr val="black"/>
              </a:solidFill>
              <a:latin typeface="Meiryo UI" pitchFamily="50" charset="-128"/>
              <a:ea typeface="Meiryo UI" pitchFamily="50" charset="-128"/>
              <a:cs typeface="Meiryo UI" pitchFamily="50" charset="-128"/>
            </a:endParaRPr>
          </a:p>
          <a:p>
            <a:pPr marL="447675" indent="-365125">
              <a:lnSpc>
                <a:spcPts val="2600"/>
              </a:lnSpc>
              <a:spcBef>
                <a:spcPts val="600"/>
              </a:spcBef>
              <a:defRPr/>
            </a:pPr>
            <a:r>
              <a:rPr lang="ja-JP" altLang="en-US" sz="1600" b="1" dirty="0" smtClean="0">
                <a:solidFill>
                  <a:prstClr val="black"/>
                </a:solidFill>
                <a:latin typeface="Meiryo UI" pitchFamily="50" charset="-128"/>
                <a:ea typeface="Meiryo UI" pitchFamily="50" charset="-128"/>
                <a:cs typeface="Meiryo UI" pitchFamily="50" charset="-128"/>
              </a:rPr>
              <a:t> ◆  局長のもとで局ごとに管理している財産を、総合区長が横断的に管理することにより、</a:t>
            </a:r>
            <a:endParaRPr lang="en-US" altLang="ja-JP" sz="1600" b="1" dirty="0" smtClean="0">
              <a:solidFill>
                <a:prstClr val="black"/>
              </a:solidFill>
              <a:latin typeface="Meiryo UI" pitchFamily="50" charset="-128"/>
              <a:ea typeface="Meiryo UI" pitchFamily="50" charset="-128"/>
              <a:cs typeface="Meiryo UI" pitchFamily="50" charset="-128"/>
            </a:endParaRPr>
          </a:p>
          <a:p>
            <a:pPr marL="447675" indent="-365125">
              <a:lnSpc>
                <a:spcPts val="1800"/>
              </a:lnSpc>
              <a:spcBef>
                <a:spcPts val="600"/>
              </a:spcBef>
              <a:defRPr/>
            </a:pPr>
            <a:r>
              <a:rPr lang="ja-JP" altLang="en-US" sz="1600" b="1" dirty="0" smtClean="0">
                <a:solidFill>
                  <a:prstClr val="black"/>
                </a:solidFill>
                <a:latin typeface="Meiryo UI" pitchFamily="50" charset="-128"/>
                <a:ea typeface="Meiryo UI" pitchFamily="50" charset="-128"/>
                <a:cs typeface="Meiryo UI" pitchFamily="50" charset="-128"/>
              </a:rPr>
              <a:t>　　　総合区単位でのファシリティマネジメントが実現</a:t>
            </a:r>
            <a:endParaRPr lang="en-US" altLang="ja-JP" sz="1600" b="1" dirty="0" smtClean="0">
              <a:solidFill>
                <a:prstClr val="black"/>
              </a:solidFill>
              <a:latin typeface="Meiryo UI" pitchFamily="50" charset="-128"/>
              <a:ea typeface="Meiryo UI" pitchFamily="50" charset="-128"/>
              <a:cs typeface="Meiryo UI" pitchFamily="50" charset="-128"/>
            </a:endParaRPr>
          </a:p>
        </p:txBody>
      </p:sp>
      <p:sp>
        <p:nvSpPr>
          <p:cNvPr id="13" name="二等辺三角形 12"/>
          <p:cNvSpPr/>
          <p:nvPr/>
        </p:nvSpPr>
        <p:spPr>
          <a:xfrm flipV="1">
            <a:off x="2199483" y="2667350"/>
            <a:ext cx="4608512" cy="327372"/>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2"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財産</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8" name="ストライプ矢印 17"/>
          <p:cNvSpPr/>
          <p:nvPr/>
        </p:nvSpPr>
        <p:spPr>
          <a:xfrm rot="5400000">
            <a:off x="4240092" y="741514"/>
            <a:ext cx="441673" cy="7200800"/>
          </a:xfrm>
          <a:prstGeom prst="striped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0471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66675" y="5013177"/>
            <a:ext cx="8249740" cy="1741584"/>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nchorCtr="0"/>
          <a:lstStyle/>
          <a:p>
            <a:pPr marL="174625" indent="-174625">
              <a:lnSpc>
                <a:spcPts val="2500"/>
              </a:lnSpc>
            </a:pPr>
            <a:r>
              <a:rPr lang="ja-JP" altLang="en-US" dirty="0" smtClean="0">
                <a:solidFill>
                  <a:prstClr val="black"/>
                </a:solidFill>
                <a:latin typeface="Meiryo UI" pitchFamily="50" charset="-128"/>
                <a:ea typeface="Meiryo UI" pitchFamily="50" charset="-128"/>
                <a:cs typeface="Meiryo UI" pitchFamily="50" charset="-128"/>
              </a:rPr>
              <a:t>効果のイメージ</a:t>
            </a:r>
            <a:r>
              <a:rPr lang="ja-JP" altLang="en-US" sz="1600" dirty="0" smtClean="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2500"/>
              </a:lnSpc>
            </a:pPr>
            <a:r>
              <a:rPr lang="ja-JP" altLang="en-US" sz="1600" dirty="0" smtClean="0">
                <a:solidFill>
                  <a:prstClr val="black"/>
                </a:solidFill>
                <a:latin typeface="Meiryo UI" pitchFamily="50" charset="-128"/>
                <a:ea typeface="Meiryo UI" pitchFamily="50" charset="-128"/>
                <a:cs typeface="Meiryo UI" pitchFamily="50" charset="-128"/>
              </a:rPr>
              <a:t>　○　子ども・子育てプラザなど市民が利用する施設について、施設の相互利用・連携など</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2500"/>
              </a:lnSpc>
            </a:pPr>
            <a:r>
              <a:rPr lang="ja-JP" altLang="en-US" sz="1600" dirty="0" smtClean="0">
                <a:solidFill>
                  <a:prstClr val="black"/>
                </a:solidFill>
                <a:latin typeface="Meiryo UI" pitchFamily="50" charset="-128"/>
                <a:ea typeface="Meiryo UI" pitchFamily="50" charset="-128"/>
                <a:cs typeface="Meiryo UI" pitchFamily="50" charset="-128"/>
              </a:rPr>
              <a:t>　　　 柔軟な対応が可能となる　</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25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迅速かつ地域の要望を考慮した施設の修繕が可能となる</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2500"/>
              </a:lnSpc>
            </a:pPr>
            <a:r>
              <a:rPr lang="ja-JP" altLang="en-US" sz="1600" dirty="0" smtClean="0">
                <a:solidFill>
                  <a:prstClr val="black"/>
                </a:solidFill>
                <a:latin typeface="Meiryo UI" pitchFamily="50" charset="-128"/>
                <a:ea typeface="Meiryo UI" pitchFamily="50" charset="-128"/>
                <a:cs typeface="Meiryo UI" pitchFamily="50" charset="-128"/>
              </a:rPr>
              <a:t>　○　市有地を活用した地域の実情に合わせたまちづくりが可能となる</a:t>
            </a: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56" name="正方形/長方形 55"/>
          <p:cNvSpPr/>
          <p:nvPr/>
        </p:nvSpPr>
        <p:spPr>
          <a:xfrm>
            <a:off x="8676456" y="1492198"/>
            <a:ext cx="432048" cy="115212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dirty="0" smtClean="0">
                <a:solidFill>
                  <a:prstClr val="black"/>
                </a:solidFill>
                <a:latin typeface="Meiryo UI" pitchFamily="50" charset="-128"/>
                <a:ea typeface="Meiryo UI" pitchFamily="50" charset="-128"/>
                <a:cs typeface="Meiryo UI" pitchFamily="50" charset="-128"/>
              </a:rPr>
              <a:t>局長管理</a:t>
            </a: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34" name="右矢印 33"/>
          <p:cNvSpPr/>
          <p:nvPr/>
        </p:nvSpPr>
        <p:spPr>
          <a:xfrm rot="10800000">
            <a:off x="8352448" y="1708222"/>
            <a:ext cx="252000" cy="700656"/>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正方形/長方形 35"/>
          <p:cNvSpPr/>
          <p:nvPr/>
        </p:nvSpPr>
        <p:spPr>
          <a:xfrm>
            <a:off x="8676456" y="3148382"/>
            <a:ext cx="432048" cy="1512168"/>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b="1" dirty="0" smtClean="0">
                <a:solidFill>
                  <a:prstClr val="black"/>
                </a:solidFill>
                <a:latin typeface="Meiryo UI" pitchFamily="50" charset="-128"/>
                <a:ea typeface="Meiryo UI" pitchFamily="50" charset="-128"/>
                <a:cs typeface="Meiryo UI" pitchFamily="50" charset="-128"/>
              </a:rPr>
              <a:t>総合区長管理</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38" name="右矢印 37"/>
          <p:cNvSpPr/>
          <p:nvPr/>
        </p:nvSpPr>
        <p:spPr>
          <a:xfrm rot="10800000">
            <a:off x="8352448" y="3527846"/>
            <a:ext cx="252000" cy="700656"/>
          </a:xfrm>
          <a:prstGeom prst="rightArrow">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48" name="表 47"/>
          <p:cNvGraphicFramePr>
            <a:graphicFrameLocks noGrp="1"/>
          </p:cNvGraphicFramePr>
          <p:nvPr/>
        </p:nvGraphicFramePr>
        <p:xfrm>
          <a:off x="68241" y="1060150"/>
          <a:ext cx="8248175" cy="3724522"/>
        </p:xfrm>
        <a:graphic>
          <a:graphicData uri="http://schemas.openxmlformats.org/drawingml/2006/table">
            <a:tbl>
              <a:tblPr firstRow="1" firstCol="1">
                <a:tableStyleId>{5C22544A-7EE6-4342-B048-85BDC9FD1C3A}</a:tableStyleId>
              </a:tblPr>
              <a:tblGrid>
                <a:gridCol w="401870"/>
                <a:gridCol w="1569261"/>
                <a:gridCol w="1569261"/>
                <a:gridCol w="1569261"/>
                <a:gridCol w="1569261"/>
                <a:gridCol w="1569261"/>
              </a:tblGrid>
              <a:tr h="438637">
                <a:tc>
                  <a:txBody>
                    <a:bodyPr/>
                    <a:lstStyle/>
                    <a:p>
                      <a:endParaRPr kumimoji="1" lang="ja-JP" altLang="en-US" sz="1300" dirty="0">
                        <a:latin typeface="Meiryo UI" pitchFamily="50" charset="-128"/>
                        <a:ea typeface="Meiryo UI" pitchFamily="50" charset="-128"/>
                        <a:cs typeface="Meiryo UI"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こども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福祉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itchFamily="50" charset="-128"/>
                          <a:ea typeface="Meiryo UI" pitchFamily="50" charset="-128"/>
                          <a:cs typeface="Meiryo UI" pitchFamily="50" charset="-128"/>
                        </a:rPr>
                        <a:t>教育</a:t>
                      </a:r>
                      <a:endParaRPr kumimoji="1" lang="ja-JP" altLang="en-US" sz="130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itchFamily="50" charset="-128"/>
                          <a:ea typeface="Meiryo UI" pitchFamily="50" charset="-128"/>
                          <a:cs typeface="Meiryo UI" pitchFamily="50" charset="-128"/>
                        </a:rPr>
                        <a:t>まちづくり</a:t>
                      </a:r>
                      <a:endParaRPr kumimoji="1" lang="ja-JP" altLang="en-US" sz="130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Meiryo UI" pitchFamily="50" charset="-128"/>
                          <a:ea typeface="Meiryo UI" pitchFamily="50" charset="-128"/>
                          <a:cs typeface="Meiryo UI" pitchFamily="50" charset="-128"/>
                        </a:rPr>
                        <a:t>住民生活</a:t>
                      </a:r>
                      <a:endParaRPr kumimoji="1" lang="ja-JP" altLang="en-US" sz="130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1483">
                <a:tc rowSpan="4">
                  <a:txBody>
                    <a:bodyPr/>
                    <a:lstStyle/>
                    <a:p>
                      <a:pPr algn="ctr"/>
                      <a:r>
                        <a:rPr kumimoji="1" lang="ja-JP" altLang="en-US" sz="1300" dirty="0" smtClean="0">
                          <a:latin typeface="Meiryo UI" pitchFamily="50" charset="-128"/>
                          <a:ea typeface="Meiryo UI" pitchFamily="50" charset="-128"/>
                          <a:cs typeface="Meiryo UI" pitchFamily="50" charset="-128"/>
                        </a:rPr>
                        <a:t>局長</a:t>
                      </a:r>
                      <a:endParaRPr kumimoji="1" lang="ja-JP" altLang="en-US" sz="1300" dirty="0">
                        <a:latin typeface="Meiryo UI" pitchFamily="50" charset="-128"/>
                        <a:ea typeface="Meiryo UI" pitchFamily="50" charset="-128"/>
                        <a:cs typeface="Meiryo UI"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eiryo UI" pitchFamily="50" charset="-128"/>
                          <a:ea typeface="Meiryo UI" pitchFamily="50" charset="-128"/>
                          <a:cs typeface="Meiryo UI" pitchFamily="50" charset="-128"/>
                        </a:rPr>
                        <a:t>こども相談センター</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dirty="0" smtClean="0">
                          <a:latin typeface="Meiryo UI" pitchFamily="50" charset="-128"/>
                          <a:ea typeface="Meiryo UI" pitchFamily="50" charset="-128"/>
                          <a:cs typeface="Meiryo UI" pitchFamily="50" charset="-128"/>
                        </a:rPr>
                        <a:t>おとしよりすこやかセンター</a:t>
                      </a:r>
                      <a:endParaRPr kumimoji="1" lang="en-US" altLang="ja-JP" sz="1300"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小中学校</a:t>
                      </a:r>
                      <a:endParaRPr kumimoji="1" lang="en-US" altLang="ja-JP" sz="13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高等学校</a:t>
                      </a:r>
                      <a:endParaRPr kumimoji="1" lang="en-US" altLang="ja-JP" sz="13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図書館</a:t>
                      </a:r>
                      <a:endParaRPr kumimoji="1" lang="en-US" altLang="ja-JP" sz="1300"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市営住宅</a:t>
                      </a:r>
                      <a:endParaRPr kumimoji="1" lang="en-US" altLang="ja-JP" sz="13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港湾事業施設</a:t>
                      </a:r>
                      <a:endParaRPr kumimoji="1" lang="en-US" altLang="ja-JP" sz="13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戦略拠点開発（うめきた地区等）</a:t>
                      </a:r>
                      <a:endParaRPr kumimoji="1" lang="en-US" altLang="ja-JP" sz="1300"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300" dirty="0" smtClean="0">
                          <a:latin typeface="Meiryo UI" pitchFamily="50" charset="-128"/>
                          <a:ea typeface="Meiryo UI" pitchFamily="50" charset="-128"/>
                          <a:cs typeface="Meiryo UI" pitchFamily="50" charset="-128"/>
                        </a:rPr>
                        <a:t>中央体育館</a:t>
                      </a:r>
                      <a:endParaRPr kumimoji="1" lang="en-US" altLang="ja-JP" sz="13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大阪プール</a:t>
                      </a:r>
                      <a:endParaRPr kumimoji="1" lang="en-US" altLang="ja-JP" sz="13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itchFamily="50" charset="-128"/>
                          <a:ea typeface="Meiryo UI" pitchFamily="50" charset="-128"/>
                          <a:cs typeface="Meiryo UI" pitchFamily="50" charset="-128"/>
                        </a:rPr>
                        <a:t>クレオ大阪</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360040">
                <a:tc vMerge="1">
                  <a:txBody>
                    <a:bodyPr/>
                    <a:lstStyle/>
                    <a:p>
                      <a:pPr algn="ctr"/>
                      <a:endParaRPr kumimoji="1" lang="ja-JP" altLang="en-US" sz="1200"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eiryo UI" pitchFamily="50" charset="-128"/>
                          <a:ea typeface="Meiryo UI" pitchFamily="50" charset="-128"/>
                          <a:cs typeface="Meiryo UI" pitchFamily="50" charset="-128"/>
                        </a:rPr>
                        <a:t>子ども・子育てプラザ</a:t>
                      </a:r>
                      <a:endParaRPr kumimoji="1" lang="en-US" altLang="ja-JP" sz="1300" b="1"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eiryo UI" pitchFamily="50" charset="-128"/>
                          <a:ea typeface="Meiryo UI" pitchFamily="50" charset="-128"/>
                          <a:cs typeface="Meiryo UI" pitchFamily="50" charset="-128"/>
                        </a:rPr>
                        <a:t>市立保育所</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eiryo UI" pitchFamily="50" charset="-128"/>
                          <a:ea typeface="Meiryo UI" pitchFamily="50" charset="-128"/>
                          <a:cs typeface="Meiryo UI" pitchFamily="50" charset="-128"/>
                        </a:rPr>
                        <a:t>老人福祉センター</a:t>
                      </a:r>
                      <a:endParaRPr kumimoji="1" lang="en-US" altLang="ja-JP" sz="1300" b="1"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eiryo UI" pitchFamily="50" charset="-128"/>
                          <a:ea typeface="Meiryo UI" pitchFamily="50" charset="-128"/>
                          <a:cs typeface="Meiryo UI" pitchFamily="50" charset="-128"/>
                        </a:rPr>
                        <a:t>老人憩いの家</a:t>
                      </a:r>
                      <a:endParaRPr kumimoji="1" lang="en-US" altLang="ja-JP" sz="1300" b="1"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p>
                  </a:txBody>
                  <a:tcPr marR="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p>
                  </a:txBody>
                  <a:tcPr marR="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r>
              <a:tr h="360040">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p>
                  </a:txBody>
                  <a:tcPr marR="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c vMerge="1">
                  <a:txBody>
                    <a:bodyPr/>
                    <a:lstStyle/>
                    <a:p>
                      <a:endParaRPr kumimoji="1" lang="ja-JP" altLang="en-US" dirty="0"/>
                    </a:p>
                  </a:txBody>
                  <a:tcPr marR="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eiryo UI" pitchFamily="50" charset="-128"/>
                          <a:ea typeface="Meiryo UI" pitchFamily="50" charset="-128"/>
                          <a:cs typeface="Meiryo UI" pitchFamily="50" charset="-128"/>
                        </a:rPr>
                        <a:t>自転車駐車場施設（駐輪場）</a:t>
                      </a:r>
                      <a:endParaRPr kumimoji="1" lang="en-US" altLang="ja-JP" sz="1300" b="1" dirty="0" smtClean="0">
                        <a:latin typeface="Meiryo UI" pitchFamily="50" charset="-128"/>
                        <a:ea typeface="Meiryo UI" pitchFamily="50" charset="-128"/>
                        <a:cs typeface="Meiryo UI" pitchFamily="50" charset="-128"/>
                      </a:endParaRPr>
                    </a:p>
                    <a:p>
                      <a:r>
                        <a:rPr kumimoji="1" lang="ja-JP" altLang="en-US" sz="1300" b="1" dirty="0" smtClean="0">
                          <a:latin typeface="Meiryo UI" pitchFamily="50" charset="-128"/>
                          <a:ea typeface="Meiryo UI" pitchFamily="50" charset="-128"/>
                          <a:cs typeface="Meiryo UI" pitchFamily="50" charset="-128"/>
                        </a:rPr>
                        <a:t>地域の実情に合わせたまちづくりを検討する用地</a:t>
                      </a:r>
                      <a:endParaRPr kumimoji="1" lang="ja-JP" altLang="en-US" sz="1300" b="1" dirty="0">
                        <a:latin typeface="Meiryo UI" pitchFamily="50" charset="-128"/>
                        <a:ea typeface="Meiryo UI" pitchFamily="50" charset="-128"/>
                        <a:cs typeface="Meiryo UI" pitchFamily="50" charset="-128"/>
                      </a:endParaRPr>
                    </a:p>
                  </a:txBody>
                  <a:tcPr marR="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eiryo UI" pitchFamily="50" charset="-128"/>
                          <a:ea typeface="Meiryo UI" pitchFamily="50" charset="-128"/>
                          <a:cs typeface="Meiryo UI" pitchFamily="50" charset="-128"/>
                        </a:rPr>
                        <a:t>スポーツセンター</a:t>
                      </a:r>
                      <a:endParaRPr kumimoji="1" lang="en-US" altLang="ja-JP" sz="1300" b="1"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eiryo UI" pitchFamily="50" charset="-128"/>
                          <a:ea typeface="Meiryo UI" pitchFamily="50" charset="-128"/>
                          <a:cs typeface="Meiryo UI" pitchFamily="50" charset="-128"/>
                        </a:rPr>
                        <a:t>プール・屋内プール</a:t>
                      </a:r>
                      <a:endParaRPr kumimoji="1" lang="en-US" altLang="ja-JP" sz="1300" b="1"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r>
              <a:tr h="100811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eiryo UI" pitchFamily="50" charset="-128"/>
                          <a:ea typeface="Meiryo UI" pitchFamily="50" charset="-128"/>
                          <a:cs typeface="Meiryo UI" pitchFamily="50" charset="-128"/>
                        </a:rPr>
                        <a:t>市立幼稚園</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c vMerge="1">
                  <a:txBody>
                    <a:bodyPr/>
                    <a:lstStyle/>
                    <a:p>
                      <a:endParaRPr kumimoji="1" lang="ja-JP" altLang="en-US" sz="1400" b="1" dirty="0"/>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p>
                  </a:txBody>
                  <a:tcPr marR="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rgbClr val="FFC000"/>
                    </a:solidFill>
                  </a:tcPr>
                </a:tc>
              </a:tr>
              <a:tr h="916210">
                <a:tc>
                  <a:txBody>
                    <a:bodyPr/>
                    <a:lstStyle/>
                    <a:p>
                      <a:pPr algn="ctr"/>
                      <a:r>
                        <a:rPr kumimoji="1" lang="ja-JP" altLang="en-US" sz="1300" dirty="0" smtClean="0">
                          <a:latin typeface="Meiryo UI" pitchFamily="50" charset="-128"/>
                          <a:ea typeface="Meiryo UI" pitchFamily="50" charset="-128"/>
                          <a:cs typeface="Meiryo UI" pitchFamily="50" charset="-128"/>
                        </a:rPr>
                        <a:t>現区長</a:t>
                      </a:r>
                      <a:endParaRPr kumimoji="1" lang="ja-JP" altLang="en-US" sz="1300" dirty="0">
                        <a:latin typeface="Meiryo UI" pitchFamily="50" charset="-128"/>
                        <a:ea typeface="Meiryo UI" pitchFamily="50" charset="-128"/>
                        <a:cs typeface="Meiryo UI"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dirty="0" smtClean="0">
                        <a:latin typeface="Meiryo UI" pitchFamily="50" charset="-128"/>
                        <a:ea typeface="Meiryo UI" pitchFamily="50" charset="-128"/>
                        <a:cs typeface="Meiryo UI" pitchFamily="50"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ja-JP" altLang="en-US" sz="1300" dirty="0" smtClean="0">
                          <a:latin typeface="Meiryo UI" pitchFamily="50" charset="-128"/>
                          <a:ea typeface="Meiryo UI" pitchFamily="50" charset="-128"/>
                          <a:cs typeface="Meiryo UI" pitchFamily="50" charset="-128"/>
                        </a:rPr>
                        <a:t>区庁舎</a:t>
                      </a:r>
                      <a:endParaRPr lang="en-US" altLang="ja-JP" sz="1300" dirty="0" smtClean="0">
                        <a:latin typeface="Meiryo UI" pitchFamily="50" charset="-128"/>
                        <a:ea typeface="Meiryo UI" pitchFamily="50" charset="-128"/>
                        <a:cs typeface="Meiryo UI" pitchFamily="50" charset="-128"/>
                      </a:endParaRPr>
                    </a:p>
                    <a:p>
                      <a:r>
                        <a:rPr lang="ja-JP" altLang="en-US" sz="1300" dirty="0" smtClean="0">
                          <a:latin typeface="Meiryo UI" pitchFamily="50" charset="-128"/>
                          <a:ea typeface="Meiryo UI" pitchFamily="50" charset="-128"/>
                          <a:cs typeface="Meiryo UI" pitchFamily="50" charset="-128"/>
                        </a:rPr>
                        <a:t>区民センター</a:t>
                      </a:r>
                      <a:endParaRPr lang="en-US" altLang="ja-JP" sz="1300" dirty="0" smtClean="0">
                        <a:latin typeface="Meiryo UI" pitchFamily="50" charset="-128"/>
                        <a:ea typeface="Meiryo UI" pitchFamily="50" charset="-128"/>
                        <a:cs typeface="Meiryo UI" pitchFamily="50" charset="-128"/>
                      </a:endParaRPr>
                    </a:p>
                    <a:p>
                      <a:r>
                        <a:rPr lang="ja-JP" altLang="en-US" sz="1300" dirty="0" smtClean="0">
                          <a:latin typeface="Meiryo UI" pitchFamily="50" charset="-128"/>
                          <a:ea typeface="Meiryo UI" pitchFamily="50" charset="-128"/>
                          <a:cs typeface="Meiryo UI" pitchFamily="50" charset="-128"/>
                        </a:rPr>
                        <a:t>地域集会所</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13" name="正方形/長方形 12"/>
          <p:cNvSpPr/>
          <p:nvPr/>
        </p:nvSpPr>
        <p:spPr>
          <a:xfrm>
            <a:off x="-1825" y="15154"/>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2</a:t>
            </a:r>
            <a:r>
              <a:rPr lang="ja-JP" altLang="en-US" sz="2000" b="1" dirty="0" smtClean="0">
                <a:solidFill>
                  <a:prstClr val="black"/>
                </a:solidFill>
                <a:latin typeface="Meiryo UI" pitchFamily="50" charset="-128"/>
                <a:ea typeface="Meiryo UI" pitchFamily="50" charset="-128"/>
                <a:cs typeface="Meiryo UI" pitchFamily="50" charset="-128"/>
              </a:rPr>
              <a:t>　総合区長の財産管理権限</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（１）総合区長が管理する主な施設</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27"/>
          <p:cNvSpPr>
            <a:spLocks noChangeArrowheads="1"/>
          </p:cNvSpPr>
          <p:nvPr/>
        </p:nvSpPr>
        <p:spPr bwMode="auto">
          <a:xfrm>
            <a:off x="8112125" y="0"/>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財産</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177540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433140" y="2535808"/>
            <a:ext cx="1728192" cy="72008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000" dirty="0" smtClean="0">
                <a:solidFill>
                  <a:prstClr val="black"/>
                </a:solidFill>
                <a:latin typeface="Meiryo UI" pitchFamily="50" charset="-128"/>
                <a:ea typeface="Meiryo UI" pitchFamily="50" charset="-128"/>
                <a:cs typeface="Meiryo UI" pitchFamily="50" charset="-128"/>
              </a:rPr>
              <a:t>※</a:t>
            </a:r>
            <a:r>
              <a:rPr lang="ja-JP" altLang="en-US" sz="1000" dirty="0" smtClean="0">
                <a:solidFill>
                  <a:prstClr val="black"/>
                </a:solidFill>
                <a:latin typeface="Meiryo UI" pitchFamily="50" charset="-128"/>
                <a:ea typeface="Meiryo UI" pitchFamily="50" charset="-128"/>
                <a:cs typeface="Meiryo UI" pitchFamily="50" charset="-128"/>
              </a:rPr>
              <a:t>募集条件に相互利用・</a:t>
            </a:r>
            <a:endParaRPr lang="en-US" altLang="ja-JP" sz="1000" dirty="0" smtClean="0">
              <a:solidFill>
                <a:prstClr val="black"/>
              </a:solidFill>
              <a:latin typeface="Meiryo UI" pitchFamily="50" charset="-128"/>
              <a:ea typeface="Meiryo UI" pitchFamily="50" charset="-128"/>
              <a:cs typeface="Meiryo UI" pitchFamily="50" charset="-128"/>
            </a:endParaRPr>
          </a:p>
          <a:p>
            <a:r>
              <a:rPr lang="en-US" altLang="ja-JP" sz="1000" dirty="0" smtClean="0">
                <a:solidFill>
                  <a:prstClr val="black"/>
                </a:solidFill>
                <a:latin typeface="Meiryo UI" pitchFamily="50" charset="-128"/>
                <a:ea typeface="Meiryo UI" pitchFamily="50" charset="-128"/>
                <a:cs typeface="Meiryo UI" pitchFamily="50" charset="-128"/>
              </a:rPr>
              <a:t>   </a:t>
            </a:r>
            <a:r>
              <a:rPr lang="ja-JP" altLang="en-US" sz="1000" dirty="0" smtClean="0">
                <a:solidFill>
                  <a:prstClr val="black"/>
                </a:solidFill>
                <a:latin typeface="Meiryo UI" pitchFamily="50" charset="-128"/>
                <a:ea typeface="Meiryo UI" pitchFamily="50" charset="-128"/>
                <a:cs typeface="Meiryo UI" pitchFamily="50" charset="-128"/>
              </a:rPr>
              <a:t>相互連携の提案を盛り込む</a:t>
            </a:r>
            <a:endParaRPr lang="en-US" altLang="ja-JP" sz="1000" dirty="0" smtClean="0">
              <a:solidFill>
                <a:prstClr val="black"/>
              </a:solidFill>
              <a:latin typeface="Meiryo UI" pitchFamily="50" charset="-128"/>
              <a:ea typeface="Meiryo UI" pitchFamily="50" charset="-128"/>
              <a:cs typeface="Meiryo UI" pitchFamily="50" charset="-128"/>
            </a:endParaRPr>
          </a:p>
          <a:p>
            <a:r>
              <a:rPr lang="en-US" altLang="ja-JP" sz="1000" dirty="0" smtClean="0">
                <a:solidFill>
                  <a:prstClr val="black"/>
                </a:solidFill>
                <a:latin typeface="Meiryo UI" pitchFamily="50" charset="-128"/>
                <a:ea typeface="Meiryo UI" pitchFamily="50" charset="-128"/>
                <a:cs typeface="Meiryo UI" pitchFamily="50" charset="-128"/>
              </a:rPr>
              <a:t>   </a:t>
            </a:r>
            <a:r>
              <a:rPr lang="ja-JP" altLang="en-US" sz="1000" dirty="0" smtClean="0">
                <a:solidFill>
                  <a:prstClr val="black"/>
                </a:solidFill>
                <a:latin typeface="Meiryo UI" pitchFamily="50" charset="-128"/>
                <a:ea typeface="Meiryo UI" pitchFamily="50" charset="-128"/>
                <a:cs typeface="Meiryo UI" pitchFamily="50" charset="-128"/>
              </a:rPr>
              <a:t>ことで柔軟な対応が可能</a:t>
            </a:r>
            <a:endParaRPr lang="en-US" altLang="ja-JP" sz="1000" dirty="0" smtClean="0">
              <a:solidFill>
                <a:prstClr val="black"/>
              </a:solidFill>
              <a:latin typeface="Meiryo UI" pitchFamily="50" charset="-128"/>
              <a:ea typeface="Meiryo UI" pitchFamily="50" charset="-128"/>
              <a:cs typeface="Meiryo UI" pitchFamily="50" charset="-128"/>
            </a:endParaRPr>
          </a:p>
        </p:txBody>
      </p:sp>
      <p:sp>
        <p:nvSpPr>
          <p:cNvPr id="131" name="角丸四角形 130"/>
          <p:cNvSpPr/>
          <p:nvPr/>
        </p:nvSpPr>
        <p:spPr>
          <a:xfrm>
            <a:off x="2485975" y="1340768"/>
            <a:ext cx="6547073" cy="2088232"/>
          </a:xfrm>
          <a:prstGeom prst="roundRect">
            <a:avLst>
              <a:gd name="adj" fmla="val 7043"/>
            </a:avLst>
          </a:prstGeom>
          <a:solidFill>
            <a:schemeClr val="bg1"/>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2332406" y="1979142"/>
            <a:ext cx="1728192" cy="504056"/>
          </a:xfrm>
          <a:prstGeom prst="round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smtClean="0">
              <a:solidFill>
                <a:prstClr val="black"/>
              </a:solidFill>
              <a:latin typeface="Meiryo UI" pitchFamily="50" charset="-128"/>
              <a:ea typeface="Meiryo UI" pitchFamily="50" charset="-128"/>
              <a:cs typeface="Meiryo UI" pitchFamily="50" charset="-128"/>
            </a:endParaRPr>
          </a:p>
        </p:txBody>
      </p:sp>
      <p:sp>
        <p:nvSpPr>
          <p:cNvPr id="77" name="正方形/長方形 76"/>
          <p:cNvSpPr/>
          <p:nvPr/>
        </p:nvSpPr>
        <p:spPr>
          <a:xfrm>
            <a:off x="8618962" y="-3842"/>
            <a:ext cx="525038"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5</a:t>
            </a:r>
            <a:endParaRPr kumimoji="1" lang="ja-JP" altLang="en-US" sz="2400" dirty="0">
              <a:solidFill>
                <a:schemeClr val="tx1"/>
              </a:solidFill>
            </a:endParaRPr>
          </a:p>
        </p:txBody>
      </p:sp>
      <p:sp>
        <p:nvSpPr>
          <p:cNvPr id="67" name="正方形/長方形 66"/>
          <p:cNvSpPr/>
          <p:nvPr/>
        </p:nvSpPr>
        <p:spPr>
          <a:xfrm>
            <a:off x="180974" y="880368"/>
            <a:ext cx="7477125" cy="28803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spc="-7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類似施設の管理者を一括して選定</a:t>
            </a:r>
            <a:endParaRPr lang="ja-JP" altLang="en-US" sz="1600" spc="-70" dirty="0">
              <a:solidFill>
                <a:prstClr val="black"/>
              </a:solidFill>
            </a:endParaRPr>
          </a:p>
        </p:txBody>
      </p:sp>
      <p:sp>
        <p:nvSpPr>
          <p:cNvPr id="114" name="四方向矢印 113"/>
          <p:cNvSpPr/>
          <p:nvPr/>
        </p:nvSpPr>
        <p:spPr>
          <a:xfrm>
            <a:off x="3998144" y="1844824"/>
            <a:ext cx="3168353" cy="1080120"/>
          </a:xfrm>
          <a:prstGeom prst="quadArrow">
            <a:avLst>
              <a:gd name="adj1" fmla="val 18112"/>
              <a:gd name="adj2" fmla="val 31318"/>
              <a:gd name="adj3" fmla="val 22500"/>
            </a:avLst>
          </a:prstGeom>
          <a:solidFill>
            <a:schemeClr val="accent5">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左右矢印 114"/>
          <p:cNvSpPr/>
          <p:nvPr/>
        </p:nvSpPr>
        <p:spPr>
          <a:xfrm rot="19870844">
            <a:off x="3894416" y="1621457"/>
            <a:ext cx="653116" cy="334964"/>
          </a:xfrm>
          <a:prstGeom prst="leftRightArrow">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左右矢印 115"/>
          <p:cNvSpPr/>
          <p:nvPr/>
        </p:nvSpPr>
        <p:spPr>
          <a:xfrm rot="19739577">
            <a:off x="6838190" y="2787282"/>
            <a:ext cx="669485" cy="308910"/>
          </a:xfrm>
          <a:prstGeom prst="leftRightArrow">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左右矢印 116"/>
          <p:cNvSpPr/>
          <p:nvPr/>
        </p:nvSpPr>
        <p:spPr>
          <a:xfrm rot="1993081">
            <a:off x="3744055" y="2719913"/>
            <a:ext cx="661747" cy="321308"/>
          </a:xfrm>
          <a:prstGeom prst="leftRightArrow">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左右矢印 117"/>
          <p:cNvSpPr/>
          <p:nvPr/>
        </p:nvSpPr>
        <p:spPr>
          <a:xfrm rot="1875956">
            <a:off x="6785310" y="1624493"/>
            <a:ext cx="643604" cy="376094"/>
          </a:xfrm>
          <a:prstGeom prst="leftRightArrow">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146224" y="1700808"/>
            <a:ext cx="971600" cy="79317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テキスト ボックス 129"/>
          <p:cNvSpPr txBox="1"/>
          <p:nvPr/>
        </p:nvSpPr>
        <p:spPr>
          <a:xfrm>
            <a:off x="146224" y="1340768"/>
            <a:ext cx="1080120" cy="323493"/>
          </a:xfrm>
          <a:prstGeom prst="roundRect">
            <a:avLst/>
          </a:prstGeom>
          <a:noFill/>
          <a:ln>
            <a:noFill/>
          </a:ln>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総合区長</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ストライプ矢印 131"/>
          <p:cNvSpPr/>
          <p:nvPr/>
        </p:nvSpPr>
        <p:spPr>
          <a:xfrm>
            <a:off x="1189832" y="1844824"/>
            <a:ext cx="792088" cy="576064"/>
          </a:xfrm>
          <a:prstGeom prst="striped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2197944" y="1556792"/>
            <a:ext cx="426279" cy="106637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dirty="0" smtClean="0">
                <a:solidFill>
                  <a:schemeClr val="tx1"/>
                </a:solidFill>
                <a:latin typeface="Meiryo UI" pitchFamily="50" charset="-128"/>
                <a:ea typeface="Meiryo UI" pitchFamily="50" charset="-128"/>
                <a:cs typeface="Meiryo UI" pitchFamily="50" charset="-128"/>
              </a:rPr>
              <a:t>Ａ 法 人</a:t>
            </a:r>
            <a:endParaRPr kumimoji="1" lang="ja-JP" altLang="en-US" sz="1300" dirty="0">
              <a:solidFill>
                <a:schemeClr val="tx1"/>
              </a:solidFill>
              <a:latin typeface="Meiryo UI" pitchFamily="50" charset="-128"/>
              <a:ea typeface="Meiryo UI" pitchFamily="50" charset="-128"/>
              <a:cs typeface="Meiryo UI" pitchFamily="50" charset="-128"/>
            </a:endParaRPr>
          </a:p>
        </p:txBody>
      </p:sp>
      <p:sp>
        <p:nvSpPr>
          <p:cNvPr id="135" name="円/楕円 134"/>
          <p:cNvSpPr/>
          <p:nvPr/>
        </p:nvSpPr>
        <p:spPr>
          <a:xfrm>
            <a:off x="2702000" y="2060848"/>
            <a:ext cx="1296144" cy="58129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36" name="フローチャート : 準備 135"/>
          <p:cNvSpPr/>
          <p:nvPr/>
        </p:nvSpPr>
        <p:spPr>
          <a:xfrm>
            <a:off x="4502200" y="1412776"/>
            <a:ext cx="2160241" cy="360040"/>
          </a:xfrm>
          <a:prstGeom prst="flowChartPreparation">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37" name="正方形/長方形 136"/>
          <p:cNvSpPr/>
          <p:nvPr/>
        </p:nvSpPr>
        <p:spPr>
          <a:xfrm>
            <a:off x="4574208" y="3068960"/>
            <a:ext cx="2160240" cy="2984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老人福祉センター</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39" name="正方形/長方形 138"/>
          <p:cNvSpPr/>
          <p:nvPr/>
        </p:nvSpPr>
        <p:spPr>
          <a:xfrm>
            <a:off x="2774008" y="2060848"/>
            <a:ext cx="1119673"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smtClean="0">
                <a:solidFill>
                  <a:schemeClr val="tx1"/>
                </a:solidFill>
                <a:latin typeface="Meiryo UI" pitchFamily="50" charset="-128"/>
                <a:ea typeface="Meiryo UI" pitchFamily="50" charset="-128"/>
                <a:cs typeface="Meiryo UI" pitchFamily="50" charset="-128"/>
              </a:rPr>
              <a:t>子ども・子育て</a:t>
            </a:r>
            <a:endParaRPr lang="en-US" altLang="ja-JP" sz="1300" dirty="0" smtClean="0">
              <a:solidFill>
                <a:schemeClr val="tx1"/>
              </a:solidFill>
              <a:latin typeface="Meiryo UI" pitchFamily="50" charset="-128"/>
              <a:ea typeface="Meiryo UI" pitchFamily="50" charset="-128"/>
              <a:cs typeface="Meiryo UI" pitchFamily="50" charset="-128"/>
            </a:endParaRPr>
          </a:p>
          <a:p>
            <a:pPr algn="ctr"/>
            <a:r>
              <a:rPr lang="ja-JP" altLang="en-US" sz="1300" dirty="0" smtClean="0">
                <a:solidFill>
                  <a:schemeClr val="tx1"/>
                </a:solidFill>
                <a:latin typeface="Meiryo UI" pitchFamily="50" charset="-128"/>
                <a:ea typeface="Meiryo UI" pitchFamily="50" charset="-128"/>
                <a:cs typeface="Meiryo UI" pitchFamily="50" charset="-128"/>
              </a:rPr>
              <a:t>プラザ１</a:t>
            </a:r>
            <a:endParaRPr lang="en-US" altLang="ja-JP" sz="1300" dirty="0" smtClean="0">
              <a:solidFill>
                <a:schemeClr val="tx1"/>
              </a:solidFill>
              <a:latin typeface="Meiryo UI" pitchFamily="50" charset="-128"/>
              <a:ea typeface="Meiryo UI" pitchFamily="50" charset="-128"/>
              <a:cs typeface="Meiryo UI" pitchFamily="50" charset="-128"/>
            </a:endParaRPr>
          </a:p>
        </p:txBody>
      </p:sp>
      <p:sp>
        <p:nvSpPr>
          <p:cNvPr id="140" name="円/楕円 139"/>
          <p:cNvSpPr/>
          <p:nvPr/>
        </p:nvSpPr>
        <p:spPr>
          <a:xfrm>
            <a:off x="7382520" y="2060848"/>
            <a:ext cx="1296144" cy="58129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41" name="正方形/長方形 140"/>
          <p:cNvSpPr/>
          <p:nvPr/>
        </p:nvSpPr>
        <p:spPr>
          <a:xfrm>
            <a:off x="7454528" y="2060848"/>
            <a:ext cx="1119673"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smtClean="0">
                <a:solidFill>
                  <a:schemeClr val="tx1"/>
                </a:solidFill>
                <a:latin typeface="Meiryo UI" pitchFamily="50" charset="-128"/>
                <a:ea typeface="Meiryo UI" pitchFamily="50" charset="-128"/>
                <a:cs typeface="Meiryo UI" pitchFamily="50" charset="-128"/>
              </a:rPr>
              <a:t>子ども・子育て</a:t>
            </a:r>
            <a:endParaRPr lang="en-US" altLang="ja-JP" sz="1300" dirty="0" smtClean="0">
              <a:solidFill>
                <a:schemeClr val="tx1"/>
              </a:solidFill>
              <a:latin typeface="Meiryo UI" pitchFamily="50" charset="-128"/>
              <a:ea typeface="Meiryo UI" pitchFamily="50" charset="-128"/>
              <a:cs typeface="Meiryo UI" pitchFamily="50" charset="-128"/>
            </a:endParaRPr>
          </a:p>
          <a:p>
            <a:pPr algn="ctr"/>
            <a:r>
              <a:rPr lang="ja-JP" altLang="en-US" sz="1300" dirty="0" smtClean="0">
                <a:solidFill>
                  <a:schemeClr val="tx1"/>
                </a:solidFill>
                <a:latin typeface="Meiryo UI" pitchFamily="50" charset="-128"/>
                <a:ea typeface="Meiryo UI" pitchFamily="50" charset="-128"/>
                <a:cs typeface="Meiryo UI" pitchFamily="50" charset="-128"/>
              </a:rPr>
              <a:t>プラザ２</a:t>
            </a:r>
            <a:endParaRPr lang="en-US" altLang="ja-JP" sz="1300" dirty="0" smtClean="0">
              <a:solidFill>
                <a:schemeClr val="tx1"/>
              </a:solidFill>
              <a:latin typeface="Meiryo UI" pitchFamily="50" charset="-128"/>
              <a:ea typeface="Meiryo UI" pitchFamily="50" charset="-128"/>
              <a:cs typeface="Meiryo UI" pitchFamily="50" charset="-128"/>
            </a:endParaRPr>
          </a:p>
        </p:txBody>
      </p:sp>
      <p:sp>
        <p:nvSpPr>
          <p:cNvPr id="142" name="正方形/長方形 141"/>
          <p:cNvSpPr/>
          <p:nvPr/>
        </p:nvSpPr>
        <p:spPr>
          <a:xfrm>
            <a:off x="4966703" y="1340768"/>
            <a:ext cx="1119673"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itchFamily="50" charset="-128"/>
                <a:ea typeface="Meiryo UI" pitchFamily="50" charset="-128"/>
                <a:cs typeface="Meiryo UI" pitchFamily="50" charset="-128"/>
              </a:rPr>
              <a:t>区民センター</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66" name="正方形/長方形 165"/>
          <p:cNvSpPr/>
          <p:nvPr/>
        </p:nvSpPr>
        <p:spPr>
          <a:xfrm>
            <a:off x="1189832" y="1844824"/>
            <a:ext cx="64807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管理者選定</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180975" y="3861048"/>
            <a:ext cx="7486650" cy="3600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地域で最も修繕ニーズの高い施設へ予算を優先配分</a:t>
            </a:r>
            <a:endPar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146224" y="4185627"/>
            <a:ext cx="1080120" cy="323493"/>
          </a:xfrm>
          <a:prstGeom prst="roundRect">
            <a:avLst/>
          </a:prstGeom>
          <a:noFill/>
          <a:ln>
            <a:noFill/>
          </a:ln>
        </p:spPr>
        <p:txBody>
          <a:bodyPr wrap="square"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Ａ総合区長</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ストライプ矢印 81"/>
          <p:cNvSpPr/>
          <p:nvPr/>
        </p:nvSpPr>
        <p:spPr>
          <a:xfrm>
            <a:off x="1405856" y="4653136"/>
            <a:ext cx="1077912" cy="360040"/>
          </a:xfrm>
          <a:prstGeom prst="striped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1117825" y="5229200"/>
            <a:ext cx="1653976" cy="576064"/>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地域からの要望を考慮した修繕計画を策定</a:t>
            </a:r>
            <a:endParaRPr lang="en-US" altLang="ja-JP" sz="1200" b="1" dirty="0" smtClean="0">
              <a:solidFill>
                <a:schemeClr val="tx1"/>
              </a:solidFill>
              <a:latin typeface="Meiryo UI" pitchFamily="50" charset="-128"/>
              <a:ea typeface="Meiryo UI" pitchFamily="50" charset="-128"/>
              <a:cs typeface="Meiryo UI" pitchFamily="50" charset="-128"/>
            </a:endParaRPr>
          </a:p>
        </p:txBody>
      </p:sp>
      <p:grpSp>
        <p:nvGrpSpPr>
          <p:cNvPr id="2" name="グループ化 145"/>
          <p:cNvGrpSpPr/>
          <p:nvPr/>
        </p:nvGrpSpPr>
        <p:grpSpPr>
          <a:xfrm>
            <a:off x="2879421" y="4293096"/>
            <a:ext cx="5976590" cy="1152128"/>
            <a:chOff x="327016" y="1557048"/>
            <a:chExt cx="3806096" cy="1897768"/>
          </a:xfrm>
        </p:grpSpPr>
        <p:sp>
          <p:nvSpPr>
            <p:cNvPr id="85" name="角丸四角形 84"/>
            <p:cNvSpPr/>
            <p:nvPr/>
          </p:nvSpPr>
          <p:spPr>
            <a:xfrm>
              <a:off x="327016" y="1557048"/>
              <a:ext cx="3575451" cy="189776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endParaRPr lang="en-US" altLang="ja-JP" sz="1600" dirty="0" smtClean="0">
                <a:solidFill>
                  <a:prstClr val="black"/>
                </a:solidFill>
                <a:latin typeface="Meiryo UI" pitchFamily="50" charset="-128"/>
                <a:ea typeface="Meiryo UI" pitchFamily="50" charset="-128"/>
                <a:cs typeface="Meiryo UI" pitchFamily="50" charset="-128"/>
              </a:endParaRPr>
            </a:p>
            <a:p>
              <a:pPr algn="ctr"/>
              <a:endParaRPr lang="en-US" altLang="ja-JP" sz="600" u="sng" dirty="0" smtClean="0">
                <a:solidFill>
                  <a:prstClr val="black"/>
                </a:solidFill>
              </a:endParaRPr>
            </a:p>
            <a:p>
              <a:endParaRPr lang="ja-JP" altLang="en-US" dirty="0">
                <a:solidFill>
                  <a:prstClr val="black"/>
                </a:solidFill>
              </a:endParaRPr>
            </a:p>
          </p:txBody>
        </p:sp>
        <p:sp>
          <p:nvSpPr>
            <p:cNvPr id="86" name="ホームベース 85"/>
            <p:cNvSpPr/>
            <p:nvPr/>
          </p:nvSpPr>
          <p:spPr>
            <a:xfrm>
              <a:off x="539552" y="2928863"/>
              <a:ext cx="3240360" cy="324001"/>
            </a:xfrm>
            <a:prstGeom prst="homePlat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高　　　　　　優先度　　　　　　　低</a:t>
              </a:r>
            </a:p>
          </p:txBody>
        </p:sp>
        <p:sp>
          <p:nvSpPr>
            <p:cNvPr id="87" name="角丸四角形 86"/>
            <p:cNvSpPr/>
            <p:nvPr/>
          </p:nvSpPr>
          <p:spPr>
            <a:xfrm>
              <a:off x="563803" y="2083662"/>
              <a:ext cx="779078" cy="640481"/>
            </a:xfrm>
            <a:prstGeom prst="roundRect">
              <a:avLst/>
            </a:prstGeom>
            <a:solidFill>
              <a:srgbClr val="FFFF00"/>
            </a:solidFill>
            <a:ln w="12700">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子ども・子育て</a:t>
              </a:r>
              <a:endParaRPr lang="en-US" altLang="ja-JP" sz="1200" dirty="0" smtClean="0">
                <a:solidFill>
                  <a:schemeClr val="tx1"/>
                </a:solidFill>
                <a:latin typeface="Meiryo UI" pitchFamily="50" charset="-128"/>
                <a:ea typeface="Meiryo UI" pitchFamily="50" charset="-128"/>
                <a:cs typeface="Meiryo UI" pitchFamily="50" charset="-128"/>
              </a:endParaRPr>
            </a:p>
            <a:p>
              <a:pPr algn="ctr"/>
              <a:r>
                <a:rPr lang="ja-JP" altLang="en-US" sz="1200" dirty="0" smtClean="0">
                  <a:solidFill>
                    <a:schemeClr val="tx1"/>
                  </a:solidFill>
                  <a:latin typeface="Meiryo UI" pitchFamily="50" charset="-128"/>
                  <a:ea typeface="Meiryo UI" pitchFamily="50" charset="-128"/>
                  <a:cs typeface="Meiryo UI" pitchFamily="50" charset="-128"/>
                </a:rPr>
                <a:t>プラザ</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88" name="正方形/長方形 87"/>
            <p:cNvSpPr/>
            <p:nvPr/>
          </p:nvSpPr>
          <p:spPr>
            <a:xfrm>
              <a:off x="3341024" y="2152512"/>
              <a:ext cx="792088" cy="38583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9" name="角丸四角形 88"/>
            <p:cNvSpPr/>
            <p:nvPr/>
          </p:nvSpPr>
          <p:spPr>
            <a:xfrm>
              <a:off x="1551715" y="2083662"/>
              <a:ext cx="779078" cy="640481"/>
            </a:xfrm>
            <a:prstGeom prst="roundRect">
              <a:avLst/>
            </a:prstGeom>
            <a:solidFill>
              <a:srgbClr val="FFFF00"/>
            </a:solidFill>
            <a:ln w="12700">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プール</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93" name="角丸四角形 92"/>
            <p:cNvSpPr/>
            <p:nvPr/>
          </p:nvSpPr>
          <p:spPr>
            <a:xfrm>
              <a:off x="2487256" y="2083662"/>
              <a:ext cx="779078" cy="640481"/>
            </a:xfrm>
            <a:prstGeom prst="roundRect">
              <a:avLst/>
            </a:prstGeom>
            <a:solidFill>
              <a:srgbClr val="FFFF00"/>
            </a:solidFill>
            <a:ln w="12700">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スポーツ</a:t>
              </a:r>
              <a:endParaRPr lang="en-US" altLang="ja-JP" sz="1200" dirty="0" smtClean="0">
                <a:solidFill>
                  <a:schemeClr val="tx1"/>
                </a:solidFill>
                <a:latin typeface="Meiryo UI" pitchFamily="50" charset="-128"/>
                <a:ea typeface="Meiryo UI" pitchFamily="50" charset="-128"/>
                <a:cs typeface="Meiryo UI" pitchFamily="50" charset="-128"/>
              </a:endParaRPr>
            </a:p>
            <a:p>
              <a:pPr algn="ctr"/>
              <a:r>
                <a:rPr lang="ja-JP" altLang="en-US" sz="1200" dirty="0" smtClean="0">
                  <a:solidFill>
                    <a:schemeClr val="tx1"/>
                  </a:solidFill>
                  <a:latin typeface="Meiryo UI" pitchFamily="50" charset="-128"/>
                  <a:ea typeface="Meiryo UI" pitchFamily="50" charset="-128"/>
                  <a:cs typeface="Meiryo UI" pitchFamily="50" charset="-128"/>
                </a:rPr>
                <a:t>センター</a:t>
              </a:r>
              <a:endParaRPr lang="en-US" altLang="ja-JP" sz="1200" dirty="0" smtClean="0">
                <a:solidFill>
                  <a:schemeClr val="tx1"/>
                </a:solidFill>
                <a:latin typeface="Meiryo UI" pitchFamily="50" charset="-128"/>
                <a:ea typeface="Meiryo UI" pitchFamily="50" charset="-128"/>
                <a:cs typeface="Meiryo UI" pitchFamily="50" charset="-128"/>
              </a:endParaRPr>
            </a:p>
          </p:txBody>
        </p:sp>
      </p:grpSp>
      <p:grpSp>
        <p:nvGrpSpPr>
          <p:cNvPr id="3" name="グループ化 145"/>
          <p:cNvGrpSpPr/>
          <p:nvPr/>
        </p:nvGrpSpPr>
        <p:grpSpPr>
          <a:xfrm>
            <a:off x="325736" y="1700808"/>
            <a:ext cx="640287" cy="813590"/>
            <a:chOff x="1764847" y="1268760"/>
            <a:chExt cx="501737" cy="521814"/>
          </a:xfrm>
        </p:grpSpPr>
        <p:sp>
          <p:nvSpPr>
            <p:cNvPr id="47" name="二等辺三角形 46"/>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9" name="円/楕円 48"/>
          <p:cNvSpPr/>
          <p:nvPr/>
        </p:nvSpPr>
        <p:spPr>
          <a:xfrm>
            <a:off x="4502200" y="2132856"/>
            <a:ext cx="2160240" cy="432048"/>
          </a:xfrm>
          <a:prstGeom prst="ellipse">
            <a:avLst/>
          </a:prstGeom>
          <a:solidFill>
            <a:schemeClr val="accent5">
              <a:lumMod val="60000"/>
              <a:lumOff val="4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相互に利用・連携</a:t>
            </a:r>
            <a:endParaRPr kumimoji="1" lang="ja-JP" altLang="en-US" sz="1400" dirty="0"/>
          </a:p>
        </p:txBody>
      </p:sp>
      <p:sp>
        <p:nvSpPr>
          <p:cNvPr id="50" name="正方形/長方形 49"/>
          <p:cNvSpPr/>
          <p:nvPr/>
        </p:nvSpPr>
        <p:spPr>
          <a:xfrm>
            <a:off x="4967653" y="4293096"/>
            <a:ext cx="165618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itchFamily="50" charset="-128"/>
                <a:ea typeface="Meiryo UI" pitchFamily="50" charset="-128"/>
                <a:cs typeface="Meiryo UI" pitchFamily="50" charset="-128"/>
              </a:rPr>
              <a:t>Ａ区施設修繕計画</a:t>
            </a:r>
            <a:endParaRPr lang="en-US" altLang="ja-JP" sz="1400" b="1" dirty="0" smtClean="0">
              <a:solidFill>
                <a:schemeClr val="tx1"/>
              </a:solidFill>
              <a:latin typeface="Meiryo UI" pitchFamily="50" charset="-128"/>
              <a:ea typeface="Meiryo UI" pitchFamily="50" charset="-128"/>
              <a:cs typeface="Meiryo UI" pitchFamily="50" charset="-128"/>
            </a:endParaRPr>
          </a:p>
        </p:txBody>
      </p:sp>
      <p:grpSp>
        <p:nvGrpSpPr>
          <p:cNvPr id="4" name="グループ化 145"/>
          <p:cNvGrpSpPr/>
          <p:nvPr/>
        </p:nvGrpSpPr>
        <p:grpSpPr>
          <a:xfrm>
            <a:off x="2879421" y="5649516"/>
            <a:ext cx="5996318" cy="1152128"/>
            <a:chOff x="327016" y="1557048"/>
            <a:chExt cx="3818659" cy="1897768"/>
          </a:xfrm>
        </p:grpSpPr>
        <p:sp>
          <p:nvSpPr>
            <p:cNvPr id="52" name="角丸四角形 51"/>
            <p:cNvSpPr/>
            <p:nvPr/>
          </p:nvSpPr>
          <p:spPr>
            <a:xfrm>
              <a:off x="327016" y="1557048"/>
              <a:ext cx="3575451" cy="1897768"/>
            </a:xfrm>
            <a:prstGeom prst="round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endParaRPr lang="en-US" altLang="ja-JP" sz="1600" dirty="0" smtClean="0">
                <a:solidFill>
                  <a:prstClr val="black"/>
                </a:solidFill>
                <a:latin typeface="Meiryo UI" pitchFamily="50" charset="-128"/>
                <a:ea typeface="Meiryo UI" pitchFamily="50" charset="-128"/>
                <a:cs typeface="Meiryo UI" pitchFamily="50" charset="-128"/>
              </a:endParaRPr>
            </a:p>
            <a:p>
              <a:pPr algn="ctr"/>
              <a:endParaRPr lang="en-US" altLang="ja-JP" sz="600" u="sng" dirty="0" smtClean="0">
                <a:solidFill>
                  <a:prstClr val="black"/>
                </a:solidFill>
              </a:endParaRPr>
            </a:p>
            <a:p>
              <a:endParaRPr lang="ja-JP" altLang="en-US" dirty="0">
                <a:solidFill>
                  <a:prstClr val="black"/>
                </a:solidFill>
              </a:endParaRPr>
            </a:p>
          </p:txBody>
        </p:sp>
        <p:sp>
          <p:nvSpPr>
            <p:cNvPr id="53" name="ホームベース 52"/>
            <p:cNvSpPr/>
            <p:nvPr/>
          </p:nvSpPr>
          <p:spPr>
            <a:xfrm>
              <a:off x="539552" y="2928863"/>
              <a:ext cx="3240360" cy="324001"/>
            </a:xfrm>
            <a:prstGeom prst="homePlat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高　　　　　　優先度　　　　　　　低</a:t>
              </a:r>
            </a:p>
          </p:txBody>
        </p:sp>
        <p:sp>
          <p:nvSpPr>
            <p:cNvPr id="54" name="角丸四角形 53"/>
            <p:cNvSpPr/>
            <p:nvPr/>
          </p:nvSpPr>
          <p:spPr>
            <a:xfrm>
              <a:off x="1565159" y="2195207"/>
              <a:ext cx="779078" cy="640482"/>
            </a:xfrm>
            <a:prstGeom prst="roundRect">
              <a:avLst/>
            </a:prstGeom>
            <a:solidFill>
              <a:srgbClr val="FFFF00"/>
            </a:solidFill>
            <a:ln w="12700">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子ども・子育て</a:t>
              </a:r>
              <a:endParaRPr lang="en-US" altLang="ja-JP" sz="1200" dirty="0" smtClean="0">
                <a:solidFill>
                  <a:schemeClr val="tx1"/>
                </a:solidFill>
                <a:latin typeface="Meiryo UI" pitchFamily="50" charset="-128"/>
                <a:ea typeface="Meiryo UI" pitchFamily="50" charset="-128"/>
                <a:cs typeface="Meiryo UI" pitchFamily="50" charset="-128"/>
              </a:endParaRPr>
            </a:p>
            <a:p>
              <a:pPr algn="ctr"/>
              <a:r>
                <a:rPr lang="ja-JP" altLang="en-US" sz="1200" dirty="0" smtClean="0">
                  <a:solidFill>
                    <a:schemeClr val="tx1"/>
                  </a:solidFill>
                  <a:latin typeface="Meiryo UI" pitchFamily="50" charset="-128"/>
                  <a:ea typeface="Meiryo UI" pitchFamily="50" charset="-128"/>
                  <a:cs typeface="Meiryo UI" pitchFamily="50" charset="-128"/>
                </a:rPr>
                <a:t>プラザ</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55" name="正方形/長方形 54"/>
            <p:cNvSpPr/>
            <p:nvPr/>
          </p:nvSpPr>
          <p:spPr>
            <a:xfrm>
              <a:off x="3353587" y="2313818"/>
              <a:ext cx="792088" cy="38583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6" name="角丸四角形 55"/>
            <p:cNvSpPr/>
            <p:nvPr/>
          </p:nvSpPr>
          <p:spPr>
            <a:xfrm>
              <a:off x="2528159" y="2195207"/>
              <a:ext cx="779078" cy="640482"/>
            </a:xfrm>
            <a:prstGeom prst="roundRect">
              <a:avLst/>
            </a:prstGeom>
            <a:solidFill>
              <a:srgbClr val="FFFF00"/>
            </a:solidFill>
            <a:ln w="12700">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プール</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57" name="角丸四角形 56"/>
            <p:cNvSpPr/>
            <p:nvPr/>
          </p:nvSpPr>
          <p:spPr>
            <a:xfrm>
              <a:off x="602159" y="2195207"/>
              <a:ext cx="779078" cy="640482"/>
            </a:xfrm>
            <a:prstGeom prst="roundRect">
              <a:avLst/>
            </a:prstGeom>
            <a:solidFill>
              <a:srgbClr val="FFFF00"/>
            </a:solidFill>
            <a:ln w="12700">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スポーツ</a:t>
              </a:r>
              <a:endParaRPr lang="en-US" altLang="ja-JP" sz="1200" dirty="0" smtClean="0">
                <a:solidFill>
                  <a:schemeClr val="tx1"/>
                </a:solidFill>
                <a:latin typeface="Meiryo UI" pitchFamily="50" charset="-128"/>
                <a:ea typeface="Meiryo UI" pitchFamily="50" charset="-128"/>
                <a:cs typeface="Meiryo UI" pitchFamily="50" charset="-128"/>
              </a:endParaRPr>
            </a:p>
            <a:p>
              <a:pPr algn="ctr"/>
              <a:r>
                <a:rPr lang="ja-JP" altLang="en-US" sz="1200" dirty="0" smtClean="0">
                  <a:solidFill>
                    <a:schemeClr val="tx1"/>
                  </a:solidFill>
                  <a:latin typeface="Meiryo UI" pitchFamily="50" charset="-128"/>
                  <a:ea typeface="Meiryo UI" pitchFamily="50" charset="-128"/>
                  <a:cs typeface="Meiryo UI" pitchFamily="50" charset="-128"/>
                </a:rPr>
                <a:t>センター</a:t>
              </a:r>
              <a:endParaRPr lang="en-US" altLang="ja-JP" sz="1200" dirty="0" smtClean="0">
                <a:solidFill>
                  <a:schemeClr val="tx1"/>
                </a:solidFill>
                <a:latin typeface="Meiryo UI" pitchFamily="50" charset="-128"/>
                <a:ea typeface="Meiryo UI" pitchFamily="50" charset="-128"/>
                <a:cs typeface="Meiryo UI" pitchFamily="50" charset="-128"/>
              </a:endParaRPr>
            </a:p>
          </p:txBody>
        </p:sp>
      </p:grpSp>
      <p:sp>
        <p:nvSpPr>
          <p:cNvPr id="58" name="正方形/長方形 57"/>
          <p:cNvSpPr/>
          <p:nvPr/>
        </p:nvSpPr>
        <p:spPr>
          <a:xfrm>
            <a:off x="5039661" y="5676900"/>
            <a:ext cx="165618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itchFamily="50" charset="-128"/>
                <a:ea typeface="Meiryo UI" pitchFamily="50" charset="-128"/>
                <a:cs typeface="Meiryo UI" pitchFamily="50" charset="-128"/>
              </a:rPr>
              <a:t>Ｂ区施設修繕計画</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1825" y="15154"/>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参考</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（１）施設の柔軟な運営のイメージ</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74"/>
          <p:cNvSpPr txBox="1"/>
          <p:nvPr/>
        </p:nvSpPr>
        <p:spPr>
          <a:xfrm>
            <a:off x="-121196" y="3429000"/>
            <a:ext cx="7004452"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（２）地域の要望を考慮した施設の修繕のイメージ</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円/楕円 90"/>
          <p:cNvSpPr/>
          <p:nvPr/>
        </p:nvSpPr>
        <p:spPr>
          <a:xfrm>
            <a:off x="146224" y="4453260"/>
            <a:ext cx="971600" cy="79317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145"/>
          <p:cNvGrpSpPr/>
          <p:nvPr/>
        </p:nvGrpSpPr>
        <p:grpSpPr>
          <a:xfrm>
            <a:off x="325736" y="4453260"/>
            <a:ext cx="640287" cy="813590"/>
            <a:chOff x="1764847" y="1268760"/>
            <a:chExt cx="501737" cy="521814"/>
          </a:xfrm>
        </p:grpSpPr>
        <p:sp>
          <p:nvSpPr>
            <p:cNvPr id="94" name="二等辺三角形 93"/>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円/楕円 94"/>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6" name="円/楕円 95"/>
          <p:cNvSpPr/>
          <p:nvPr/>
        </p:nvSpPr>
        <p:spPr>
          <a:xfrm>
            <a:off x="146224" y="5968008"/>
            <a:ext cx="971600" cy="79317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145"/>
          <p:cNvGrpSpPr/>
          <p:nvPr/>
        </p:nvGrpSpPr>
        <p:grpSpPr>
          <a:xfrm>
            <a:off x="325736" y="5968008"/>
            <a:ext cx="640287" cy="813590"/>
            <a:chOff x="1764847" y="1268760"/>
            <a:chExt cx="501737" cy="521814"/>
          </a:xfrm>
        </p:grpSpPr>
        <p:sp>
          <p:nvSpPr>
            <p:cNvPr id="99" name="二等辺三角形 98"/>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1" name="ストライプ矢印 100"/>
          <p:cNvSpPr/>
          <p:nvPr/>
        </p:nvSpPr>
        <p:spPr>
          <a:xfrm>
            <a:off x="1405856" y="6180584"/>
            <a:ext cx="1077912" cy="360040"/>
          </a:xfrm>
          <a:prstGeom prst="striped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テキスト ボックス 101"/>
          <p:cNvSpPr txBox="1"/>
          <p:nvPr/>
        </p:nvSpPr>
        <p:spPr>
          <a:xfrm>
            <a:off x="146224" y="5661248"/>
            <a:ext cx="1080120" cy="323493"/>
          </a:xfrm>
          <a:prstGeom prst="roundRect">
            <a:avLst/>
          </a:prstGeom>
          <a:noFill/>
          <a:ln>
            <a:noFill/>
          </a:ln>
        </p:spPr>
        <p:txBody>
          <a:bodyPr wrap="square" rtlCol="0">
            <a:spAutoFit/>
          </a:bodyPr>
          <a:lstStyle/>
          <a:p>
            <a:r>
              <a:rPr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総合区長</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27"/>
          <p:cNvSpPr>
            <a:spLocks noChangeArrowheads="1"/>
          </p:cNvSpPr>
          <p:nvPr/>
        </p:nvSpPr>
        <p:spPr bwMode="auto">
          <a:xfrm>
            <a:off x="8116556"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財産</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980527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下矢印 142"/>
          <p:cNvSpPr/>
          <p:nvPr/>
        </p:nvSpPr>
        <p:spPr>
          <a:xfrm>
            <a:off x="3932808" y="1556792"/>
            <a:ext cx="432048" cy="432048"/>
          </a:xfrm>
          <a:prstGeom prst="downArrow">
            <a:avLst/>
          </a:prstGeom>
          <a:ln w="3175">
            <a:solidFill>
              <a:schemeClr val="accent5">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正方形/長方形 97"/>
          <p:cNvSpPr/>
          <p:nvPr/>
        </p:nvSpPr>
        <p:spPr>
          <a:xfrm>
            <a:off x="175940" y="869156"/>
            <a:ext cx="7482160" cy="3600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spc="-4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コミュニティ用地を</a:t>
            </a:r>
            <a:r>
              <a:rPr lang="ja-JP" altLang="en-US" sz="1400" spc="-4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r>
              <a:rPr lang="ja-JP" altLang="en-US" sz="1400" spc="-4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する場合の例</a:t>
            </a:r>
            <a:endParaRPr lang="en-US" altLang="ja-JP" sz="1400" spc="-4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40" name="角丸四角形 139"/>
          <p:cNvSpPr/>
          <p:nvPr/>
        </p:nvSpPr>
        <p:spPr>
          <a:xfrm>
            <a:off x="251520" y="1988840"/>
            <a:ext cx="6041775" cy="1080120"/>
          </a:xfrm>
          <a:prstGeom prst="round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角丸四角形 140"/>
          <p:cNvSpPr/>
          <p:nvPr/>
        </p:nvSpPr>
        <p:spPr>
          <a:xfrm>
            <a:off x="2332708" y="1340768"/>
            <a:ext cx="2464612" cy="289610"/>
          </a:xfrm>
          <a:prstGeom prst="roundRect">
            <a:avLst/>
          </a:prstGeom>
          <a:solidFill>
            <a:srgbClr val="FFC000"/>
          </a:solidFill>
          <a:ln w="31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lang="en-US" altLang="ja-JP" sz="1400" dirty="0" smtClean="0">
              <a:solidFill>
                <a:schemeClr val="tx1"/>
              </a:solidFill>
              <a:latin typeface="Meiryo UI" pitchFamily="50" charset="-128"/>
              <a:ea typeface="Meiryo UI" pitchFamily="50" charset="-128"/>
              <a:cs typeface="Meiryo UI" pitchFamily="50" charset="-128"/>
            </a:endParaRPr>
          </a:p>
          <a:p>
            <a:pPr algn="ctr"/>
            <a:r>
              <a:rPr lang="ja-JP" altLang="en-US" sz="1400" dirty="0" smtClean="0">
                <a:solidFill>
                  <a:schemeClr val="tx1"/>
                </a:solidFill>
                <a:latin typeface="Meiryo UI" pitchFamily="50" charset="-128"/>
                <a:ea typeface="Meiryo UI" pitchFamily="50" charset="-128"/>
                <a:cs typeface="Meiryo UI" pitchFamily="50" charset="-128"/>
              </a:rPr>
              <a:t>局長</a:t>
            </a:r>
            <a:r>
              <a:rPr lang="ja-JP" altLang="en-US" sz="1200" dirty="0" smtClean="0">
                <a:solidFill>
                  <a:schemeClr val="tx1"/>
                </a:solidFill>
                <a:latin typeface="Meiryo UI" pitchFamily="50" charset="-128"/>
                <a:ea typeface="Meiryo UI" pitchFamily="50" charset="-128"/>
                <a:cs typeface="Meiryo UI" pitchFamily="50" charset="-128"/>
              </a:rPr>
              <a:t>（もと財産管理者）</a:t>
            </a:r>
            <a:endParaRPr lang="en-US" altLang="ja-JP" sz="1200" b="1" dirty="0" smtClean="0">
              <a:solidFill>
                <a:schemeClr val="tx1"/>
              </a:solidFill>
              <a:latin typeface="Meiryo UI" pitchFamily="50" charset="-128"/>
              <a:ea typeface="Meiryo UI" pitchFamily="50" charset="-128"/>
              <a:cs typeface="Meiryo UI" pitchFamily="50" charset="-128"/>
            </a:endParaRPr>
          </a:p>
          <a:p>
            <a:pPr algn="ct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46" name="角丸四角形 145"/>
          <p:cNvSpPr/>
          <p:nvPr/>
        </p:nvSpPr>
        <p:spPr>
          <a:xfrm>
            <a:off x="4195540" y="2132856"/>
            <a:ext cx="1512168" cy="686544"/>
          </a:xfrm>
          <a:prstGeom prst="roundRect">
            <a:avLst/>
          </a:prstGeom>
          <a:solidFill>
            <a:srgbClr val="FFC000"/>
          </a:solidFill>
          <a:ln w="31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lang="en-US" altLang="ja-JP" sz="1400" dirty="0" smtClean="0">
              <a:solidFill>
                <a:schemeClr val="tx1"/>
              </a:solidFill>
              <a:latin typeface="Meiryo UI" pitchFamily="50" charset="-128"/>
              <a:ea typeface="Meiryo UI" pitchFamily="50" charset="-128"/>
              <a:cs typeface="Meiryo UI" pitchFamily="50" charset="-128"/>
            </a:endParaRPr>
          </a:p>
          <a:p>
            <a:pPr algn="ctr"/>
            <a:r>
              <a:rPr lang="ja-JP" altLang="en-US" sz="1400" dirty="0" smtClean="0">
                <a:solidFill>
                  <a:schemeClr val="tx1"/>
                </a:solidFill>
                <a:latin typeface="Meiryo UI" pitchFamily="50" charset="-128"/>
                <a:ea typeface="Meiryo UI" pitchFamily="50" charset="-128"/>
                <a:cs typeface="Meiryo UI" pitchFamily="50" charset="-128"/>
              </a:rPr>
              <a:t>総合区長</a:t>
            </a:r>
            <a:endParaRPr lang="en-US" altLang="ja-JP" sz="1400" dirty="0" smtClean="0">
              <a:solidFill>
                <a:schemeClr val="tx1"/>
              </a:solidFill>
              <a:latin typeface="Meiryo UI" pitchFamily="50" charset="-128"/>
              <a:ea typeface="Meiryo UI" pitchFamily="50" charset="-128"/>
              <a:cs typeface="Meiryo UI" pitchFamily="50" charset="-128"/>
            </a:endParaRPr>
          </a:p>
          <a:p>
            <a:pPr algn="ctr"/>
            <a:r>
              <a:rPr lang="ja-JP" altLang="en-US" sz="1200" dirty="0" smtClean="0">
                <a:solidFill>
                  <a:schemeClr val="tx1"/>
                </a:solidFill>
                <a:latin typeface="Meiryo UI" pitchFamily="50" charset="-128"/>
                <a:ea typeface="Meiryo UI" pitchFamily="50" charset="-128"/>
                <a:cs typeface="Meiryo UI" pitchFamily="50" charset="-128"/>
              </a:rPr>
              <a:t>（新財産管理者</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b="1" dirty="0" smtClean="0">
              <a:solidFill>
                <a:schemeClr val="tx1"/>
              </a:solidFill>
              <a:latin typeface="Meiryo UI" pitchFamily="50" charset="-128"/>
              <a:ea typeface="Meiryo UI" pitchFamily="50" charset="-128"/>
              <a:cs typeface="Meiryo UI" pitchFamily="50" charset="-128"/>
            </a:endParaRPr>
          </a:p>
          <a:p>
            <a:pPr algn="ct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49" name="正方形/長方形 148"/>
          <p:cNvSpPr/>
          <p:nvPr/>
        </p:nvSpPr>
        <p:spPr>
          <a:xfrm>
            <a:off x="4509468" y="1700808"/>
            <a:ext cx="1265934" cy="216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管理権限の</a:t>
            </a:r>
            <a:r>
              <a:rPr lang="ja-JP" altLang="en-US" sz="1200" dirty="0">
                <a:solidFill>
                  <a:schemeClr val="tx1"/>
                </a:solidFill>
                <a:latin typeface="Meiryo UI" pitchFamily="50" charset="-128"/>
                <a:ea typeface="Meiryo UI" pitchFamily="50" charset="-128"/>
                <a:cs typeface="Meiryo UI" pitchFamily="50" charset="-128"/>
              </a:rPr>
              <a:t>移管</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152" name="右矢印 151"/>
          <p:cNvSpPr/>
          <p:nvPr/>
        </p:nvSpPr>
        <p:spPr>
          <a:xfrm>
            <a:off x="2764756" y="2276872"/>
            <a:ext cx="827584" cy="144016"/>
          </a:xfrm>
          <a:prstGeom prst="rightArrow">
            <a:avLst>
              <a:gd name="adj1" fmla="val 57695"/>
              <a:gd name="adj2" fmla="val 50000"/>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Meiryo UI" pitchFamily="50" charset="-128"/>
              <a:ea typeface="Meiryo UI" pitchFamily="50" charset="-128"/>
              <a:cs typeface="Meiryo UI" pitchFamily="50" charset="-128"/>
            </a:endParaRPr>
          </a:p>
        </p:txBody>
      </p:sp>
      <p:sp>
        <p:nvSpPr>
          <p:cNvPr id="153" name="右矢印 152"/>
          <p:cNvSpPr/>
          <p:nvPr/>
        </p:nvSpPr>
        <p:spPr>
          <a:xfrm rot="10800000">
            <a:off x="2764756" y="2636910"/>
            <a:ext cx="827584" cy="144017"/>
          </a:xfrm>
          <a:prstGeom prst="rightArrow">
            <a:avLst>
              <a:gd name="adj1" fmla="val 57695"/>
              <a:gd name="adj2" fmla="val 50000"/>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Meiryo UI" pitchFamily="50" charset="-128"/>
              <a:ea typeface="Meiryo UI" pitchFamily="50" charset="-128"/>
              <a:cs typeface="Meiryo UI" pitchFamily="50" charset="-128"/>
            </a:endParaRPr>
          </a:p>
        </p:txBody>
      </p:sp>
      <p:sp>
        <p:nvSpPr>
          <p:cNvPr id="154" name="正方形/長方形 153"/>
          <p:cNvSpPr/>
          <p:nvPr/>
        </p:nvSpPr>
        <p:spPr>
          <a:xfrm>
            <a:off x="2980780" y="2450976"/>
            <a:ext cx="52067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itchFamily="50" charset="-128"/>
                <a:ea typeface="Meiryo UI" pitchFamily="50" charset="-128"/>
                <a:cs typeface="Meiryo UI" pitchFamily="50" charset="-128"/>
              </a:rPr>
              <a:t>承認</a:t>
            </a:r>
            <a:endParaRPr kumimoji="1"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55" name="正方形/長方形 154"/>
          <p:cNvSpPr/>
          <p:nvPr/>
        </p:nvSpPr>
        <p:spPr>
          <a:xfrm>
            <a:off x="2404716" y="2708920"/>
            <a:ext cx="148778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eiryo UI" pitchFamily="50" charset="-128"/>
                <a:ea typeface="Meiryo UI" pitchFamily="50" charset="-128"/>
                <a:cs typeface="Meiryo UI" pitchFamily="50" charset="-128"/>
              </a:rPr>
              <a:t>※</a:t>
            </a:r>
            <a:r>
              <a:rPr kumimoji="1" lang="ja-JP" altLang="en-US" sz="1400" b="1" dirty="0" smtClean="0">
                <a:solidFill>
                  <a:schemeClr val="tx1"/>
                </a:solidFill>
                <a:latin typeface="Meiryo UI" pitchFamily="50" charset="-128"/>
                <a:ea typeface="Meiryo UI" pitchFamily="50" charset="-128"/>
                <a:cs typeface="Meiryo UI" pitchFamily="50" charset="-128"/>
              </a:rPr>
              <a:t>迅速な対応</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156" name="正方形/長方形 155"/>
          <p:cNvSpPr/>
          <p:nvPr/>
        </p:nvSpPr>
        <p:spPr>
          <a:xfrm>
            <a:off x="2980780" y="2060848"/>
            <a:ext cx="520678" cy="300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要望</a:t>
            </a:r>
            <a:endParaRPr kumimoji="1"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57" name="平行四辺形 156"/>
          <p:cNvSpPr/>
          <p:nvPr/>
        </p:nvSpPr>
        <p:spPr>
          <a:xfrm>
            <a:off x="964556" y="2204864"/>
            <a:ext cx="1584175" cy="609285"/>
          </a:xfrm>
          <a:prstGeom prst="parallelogram">
            <a:avLst/>
          </a:prstGeom>
          <a:solidFill>
            <a:schemeClr val="accent5">
              <a:lumMod val="20000"/>
              <a:lumOff val="80000"/>
            </a:schemeClr>
          </a:solidFill>
          <a:ln w="3175">
            <a:solidFill>
              <a:schemeClr val="accent5">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ja-JP" altLang="en-US" sz="1400" dirty="0" smtClean="0">
                <a:solidFill>
                  <a:schemeClr val="tx1"/>
                </a:solidFill>
                <a:latin typeface="Meiryo UI" pitchFamily="50" charset="-128"/>
                <a:ea typeface="Meiryo UI" pitchFamily="50" charset="-128"/>
                <a:cs typeface="Meiryo UI" pitchFamily="50" charset="-128"/>
              </a:rPr>
              <a:t>地元・地域</a:t>
            </a:r>
            <a:endParaRPr lang="en-US" altLang="ja-JP" sz="1400" dirty="0" smtClean="0">
              <a:solidFill>
                <a:schemeClr val="tx1"/>
              </a:solidFill>
              <a:latin typeface="Meiryo UI" pitchFamily="50" charset="-128"/>
              <a:ea typeface="Meiryo UI" pitchFamily="50" charset="-128"/>
              <a:cs typeface="Meiryo UI" pitchFamily="50" charset="-128"/>
            </a:endParaRPr>
          </a:p>
          <a:p>
            <a:pPr algn="ctr"/>
            <a:r>
              <a:rPr lang="ja-JP" altLang="en-US" sz="1400" dirty="0" smtClean="0">
                <a:solidFill>
                  <a:schemeClr val="tx1"/>
                </a:solidFill>
                <a:latin typeface="Meiryo UI" pitchFamily="50" charset="-128"/>
                <a:ea typeface="Meiryo UI" pitchFamily="50" charset="-128"/>
                <a:cs typeface="Meiryo UI" pitchFamily="50" charset="-128"/>
              </a:rPr>
              <a:t>が運営</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58" name="角丸四角形 157"/>
          <p:cNvSpPr/>
          <p:nvPr/>
        </p:nvSpPr>
        <p:spPr>
          <a:xfrm>
            <a:off x="748532" y="1988840"/>
            <a:ext cx="2160240" cy="288032"/>
          </a:xfrm>
          <a:prstGeom prst="roundRect">
            <a:avLst/>
          </a:prstGeom>
          <a:ln w="31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ja-JP" altLang="en-US" sz="1200" dirty="0" smtClean="0">
                <a:solidFill>
                  <a:prstClr val="white"/>
                </a:solidFill>
                <a:latin typeface="Meiryo UI" pitchFamily="50" charset="-128"/>
                <a:ea typeface="Meiryo UI" pitchFamily="50" charset="-128"/>
                <a:cs typeface="Meiryo UI" pitchFamily="50" charset="-128"/>
              </a:rPr>
              <a:t>児童遊園などコミュニティ用地</a:t>
            </a:r>
            <a:endParaRPr lang="en-US" altLang="ja-JP" sz="1200" dirty="0" smtClean="0">
              <a:solidFill>
                <a:prstClr val="white"/>
              </a:solidFill>
              <a:latin typeface="Meiryo UI" pitchFamily="50" charset="-128"/>
              <a:ea typeface="Meiryo UI" pitchFamily="50" charset="-128"/>
              <a:cs typeface="Meiryo UI" pitchFamily="50" charset="-128"/>
            </a:endParaRPr>
          </a:p>
        </p:txBody>
      </p:sp>
      <p:sp>
        <p:nvSpPr>
          <p:cNvPr id="160" name="正方形/長方形 159"/>
          <p:cNvSpPr/>
          <p:nvPr/>
        </p:nvSpPr>
        <p:spPr>
          <a:xfrm>
            <a:off x="6652505" y="1981200"/>
            <a:ext cx="2396246" cy="90774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ja-JP" altLang="en-US" sz="1200" dirty="0" smtClean="0">
                <a:solidFill>
                  <a:prstClr val="black"/>
                </a:solidFill>
                <a:latin typeface="Meiryo UI" pitchFamily="50" charset="-128"/>
                <a:ea typeface="Meiryo UI" pitchFamily="50" charset="-128"/>
                <a:cs typeface="Meiryo UI" pitchFamily="50" charset="-128"/>
              </a:rPr>
              <a:t>○　防災倉庫の設置や、その他の</a:t>
            </a:r>
            <a:endParaRPr lang="en-US" altLang="ja-JP" sz="1200" dirty="0" smtClean="0">
              <a:solidFill>
                <a:prstClr val="black"/>
              </a:solidFill>
              <a:latin typeface="Meiryo UI" pitchFamily="50" charset="-128"/>
              <a:ea typeface="Meiryo UI" pitchFamily="50" charset="-128"/>
              <a:cs typeface="Meiryo UI" pitchFamily="50" charset="-128"/>
            </a:endParaRPr>
          </a:p>
          <a:p>
            <a:pPr>
              <a:defRPr/>
            </a:pPr>
            <a:r>
              <a:rPr lang="ja-JP" altLang="en-US" sz="1200" dirty="0" smtClean="0">
                <a:solidFill>
                  <a:prstClr val="black"/>
                </a:solidFill>
                <a:latin typeface="Meiryo UI" pitchFamily="50" charset="-128"/>
                <a:ea typeface="Meiryo UI" pitchFamily="50" charset="-128"/>
                <a:cs typeface="Meiryo UI" pitchFamily="50" charset="-128"/>
              </a:rPr>
              <a:t>　　 利用にかかる事項など総合区長</a:t>
            </a:r>
            <a:endParaRPr lang="en-US" altLang="ja-JP" sz="1200" dirty="0" smtClean="0">
              <a:solidFill>
                <a:prstClr val="black"/>
              </a:solidFill>
              <a:latin typeface="Meiryo UI" pitchFamily="50" charset="-128"/>
              <a:ea typeface="Meiryo UI" pitchFamily="50" charset="-128"/>
              <a:cs typeface="Meiryo UI" pitchFamily="50" charset="-128"/>
            </a:endParaRPr>
          </a:p>
          <a:p>
            <a:pPr>
              <a:defRPr/>
            </a:pPr>
            <a:r>
              <a:rPr lang="ja-JP" altLang="en-US" sz="1200" dirty="0" smtClean="0">
                <a:solidFill>
                  <a:prstClr val="black"/>
                </a:solidFill>
                <a:latin typeface="Meiryo UI" pitchFamily="50" charset="-128"/>
                <a:ea typeface="Meiryo UI" pitchFamily="50" charset="-128"/>
                <a:cs typeface="Meiryo UI" pitchFamily="50" charset="-128"/>
              </a:rPr>
              <a:t>　　 が判断・決定</a:t>
            </a:r>
          </a:p>
        </p:txBody>
      </p:sp>
      <p:sp>
        <p:nvSpPr>
          <p:cNvPr id="161" name="角丸四角形 160"/>
          <p:cNvSpPr/>
          <p:nvPr/>
        </p:nvSpPr>
        <p:spPr>
          <a:xfrm>
            <a:off x="6652504" y="1723876"/>
            <a:ext cx="2032438" cy="278225"/>
          </a:xfrm>
          <a:prstGeom prst="roundRect">
            <a:avLst>
              <a:gd name="adj" fmla="val 5976"/>
            </a:avLst>
          </a:prstGeom>
          <a:solidFill>
            <a:schemeClr val="tx2">
              <a:lumMod val="75000"/>
            </a:schemeClr>
          </a:soli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財産の管理権限変更</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45"/>
          <p:cNvGrpSpPr/>
          <p:nvPr/>
        </p:nvGrpSpPr>
        <p:grpSpPr>
          <a:xfrm>
            <a:off x="3904308" y="2061344"/>
            <a:ext cx="504056" cy="648072"/>
            <a:chOff x="1764847" y="1268760"/>
            <a:chExt cx="501737" cy="521814"/>
          </a:xfrm>
        </p:grpSpPr>
        <p:sp>
          <p:nvSpPr>
            <p:cNvPr id="42" name="二等辺三角形 41"/>
            <p:cNvSpPr/>
            <p:nvPr/>
          </p:nvSpPr>
          <p:spPr>
            <a:xfrm>
              <a:off x="1764847" y="1358526"/>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1835696" y="1268760"/>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正方形/長方形 44"/>
          <p:cNvSpPr/>
          <p:nvPr/>
        </p:nvSpPr>
        <p:spPr>
          <a:xfrm>
            <a:off x="175940" y="3330600"/>
            <a:ext cx="7482160" cy="3600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itchFamily="50" charset="-128"/>
                <a:ea typeface="Meiryo UI" pitchFamily="50" charset="-128"/>
                <a:cs typeface="Meiryo UI" pitchFamily="50" charset="-128"/>
              </a:rPr>
              <a:t>◆　市有地を有効活用</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売払い等</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する場合の例</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7" name="角丸四角形吹き出し 46"/>
          <p:cNvSpPr/>
          <p:nvPr/>
        </p:nvSpPr>
        <p:spPr>
          <a:xfrm>
            <a:off x="1187624" y="6381328"/>
            <a:ext cx="7632848" cy="476672"/>
          </a:xfrm>
          <a:prstGeom prst="wedgeRoundRectCallout">
            <a:avLst>
              <a:gd name="adj1" fmla="val 23018"/>
              <a:gd name="adj2" fmla="val 41087"/>
              <a:gd name="adj3" fmla="val 16667"/>
            </a:avLst>
          </a:prstGeom>
          <a:solidFill>
            <a:schemeClr val="accent5">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500" dirty="0" smtClean="0">
                <a:solidFill>
                  <a:prstClr val="black"/>
                </a:solidFill>
                <a:latin typeface="Meiryo UI" pitchFamily="50" charset="-128"/>
                <a:ea typeface="Meiryo UI" pitchFamily="50" charset="-128"/>
                <a:cs typeface="Meiryo UI" pitchFamily="50" charset="-128"/>
              </a:rPr>
              <a:t>市長（処分権限者）</a:t>
            </a:r>
            <a:r>
              <a:rPr lang="en-US" altLang="ja-JP" sz="1500" dirty="0" smtClean="0">
                <a:solidFill>
                  <a:prstClr val="black"/>
                </a:solidFill>
                <a:latin typeface="Meiryo UI" pitchFamily="50" charset="-128"/>
                <a:ea typeface="Meiryo UI" pitchFamily="50" charset="-128"/>
                <a:cs typeface="Meiryo UI" pitchFamily="50" charset="-128"/>
              </a:rPr>
              <a:t>:</a:t>
            </a:r>
            <a:r>
              <a:rPr lang="ja-JP" altLang="en-US" sz="1500" dirty="0" smtClean="0">
                <a:solidFill>
                  <a:prstClr val="black"/>
                </a:solidFill>
                <a:latin typeface="Meiryo UI" pitchFamily="50" charset="-128"/>
                <a:ea typeface="Meiryo UI" pitchFamily="50" charset="-128"/>
                <a:cs typeface="Meiryo UI" pitchFamily="50" charset="-128"/>
              </a:rPr>
              <a:t>　売払い処分</a:t>
            </a:r>
            <a:r>
              <a:rPr lang="ja-JP" altLang="en-US" sz="14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一定規模以上の財産の処分は議会の議決が必要</a:t>
            </a:r>
            <a:endParaRPr lang="ja-JP" altLang="en-US" sz="1200" dirty="0">
              <a:solidFill>
                <a:prstClr val="black"/>
              </a:solidFill>
              <a:latin typeface="Meiryo UI" pitchFamily="50" charset="-128"/>
              <a:ea typeface="Meiryo UI" pitchFamily="50" charset="-128"/>
              <a:cs typeface="Meiryo UI" pitchFamily="50" charset="-128"/>
            </a:endParaRPr>
          </a:p>
        </p:txBody>
      </p:sp>
      <p:sp>
        <p:nvSpPr>
          <p:cNvPr id="48" name="左矢印 47"/>
          <p:cNvSpPr/>
          <p:nvPr/>
        </p:nvSpPr>
        <p:spPr>
          <a:xfrm rot="16200000">
            <a:off x="4612382" y="5764882"/>
            <a:ext cx="495300" cy="576064"/>
          </a:xfrm>
          <a:prstGeom prst="leftArrow">
            <a:avLst>
              <a:gd name="adj1" fmla="val 50000"/>
              <a:gd name="adj2" fmla="val 32051"/>
            </a:avLst>
          </a:prstGeom>
          <a:solidFill>
            <a:schemeClr val="accent1"/>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395536" y="4221088"/>
            <a:ext cx="6192687" cy="144016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67" name="平行四辺形 66"/>
          <p:cNvSpPr/>
          <p:nvPr/>
        </p:nvSpPr>
        <p:spPr>
          <a:xfrm>
            <a:off x="3851920" y="4293096"/>
            <a:ext cx="2592288" cy="1296144"/>
          </a:xfrm>
          <a:prstGeom prst="parallelogram">
            <a:avLst>
              <a:gd name="adj" fmla="val 16983"/>
            </a:avLst>
          </a:prstGeom>
          <a:solidFill>
            <a:schemeClr val="accent5">
              <a:lumMod val="20000"/>
              <a:lumOff val="80000"/>
            </a:schemeClr>
          </a:solid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itchFamily="50" charset="-128"/>
              <a:ea typeface="Meiryo UI" pitchFamily="50" charset="-128"/>
              <a:cs typeface="Meiryo UI" pitchFamily="50" charset="-128"/>
            </a:endParaRPr>
          </a:p>
          <a:p>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8" name="角丸四角形 67"/>
          <p:cNvSpPr/>
          <p:nvPr/>
        </p:nvSpPr>
        <p:spPr>
          <a:xfrm>
            <a:off x="6658328" y="5083200"/>
            <a:ext cx="2032438" cy="278225"/>
          </a:xfrm>
          <a:prstGeom prst="roundRect">
            <a:avLst>
              <a:gd name="adj" fmla="val 5976"/>
            </a:avLst>
          </a:prstGeom>
          <a:solidFill>
            <a:schemeClr val="tx2">
              <a:lumMod val="75000"/>
            </a:schemeClr>
          </a:soli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財産の管理権限変更</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6658329" y="5350892"/>
            <a:ext cx="2409471" cy="72008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保育所の誘致、商業施設の誘</a:t>
            </a:r>
            <a:endParaRPr lang="en-US" altLang="ja-JP" sz="1200" dirty="0" smtClean="0">
              <a:solidFill>
                <a:schemeClr val="tx1"/>
              </a:solidFill>
              <a:latin typeface="Meiryo UI" pitchFamily="50" charset="-128"/>
              <a:ea typeface="Meiryo UI" pitchFamily="50" charset="-128"/>
              <a:cs typeface="Meiryo UI" pitchFamily="50" charset="-128"/>
            </a:endParaRPr>
          </a:p>
          <a:p>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致など個別に具体的な売払い</a:t>
            </a:r>
            <a:endParaRPr lang="en-US" altLang="ja-JP" sz="1200" dirty="0" smtClean="0">
              <a:solidFill>
                <a:schemeClr val="tx1"/>
              </a:solidFill>
              <a:latin typeface="Meiryo UI" pitchFamily="50" charset="-128"/>
              <a:ea typeface="Meiryo UI" pitchFamily="50" charset="-128"/>
              <a:cs typeface="Meiryo UI" pitchFamily="50" charset="-128"/>
            </a:endParaRPr>
          </a:p>
          <a:p>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条件を</a:t>
            </a:r>
            <a:r>
              <a:rPr lang="ja-JP" altLang="en-US" sz="1200" dirty="0" smtClean="0">
                <a:solidFill>
                  <a:prstClr val="black"/>
                </a:solidFill>
                <a:latin typeface="Meiryo UI" pitchFamily="50" charset="-128"/>
                <a:ea typeface="Meiryo UI" pitchFamily="50" charset="-128"/>
                <a:cs typeface="Meiryo UI" pitchFamily="50" charset="-128"/>
              </a:rPr>
              <a:t>総合区長がマネジメント</a:t>
            </a:r>
          </a:p>
        </p:txBody>
      </p:sp>
      <p:sp>
        <p:nvSpPr>
          <p:cNvPr id="58" name="角丸四角形吹き出し 57"/>
          <p:cNvSpPr/>
          <p:nvPr/>
        </p:nvSpPr>
        <p:spPr>
          <a:xfrm>
            <a:off x="2339752" y="5733256"/>
            <a:ext cx="2160240" cy="360040"/>
          </a:xfrm>
          <a:prstGeom prst="wedgeRoundRectCallout">
            <a:avLst>
              <a:gd name="adj1" fmla="val 13549"/>
              <a:gd name="adj2" fmla="val -214874"/>
              <a:gd name="adj3" fmla="val 16667"/>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prstClr val="black"/>
                </a:solidFill>
                <a:latin typeface="Meiryo UI" pitchFamily="50" charset="-128"/>
                <a:ea typeface="Meiryo UI" pitchFamily="50" charset="-128"/>
                <a:cs typeface="Meiryo UI" pitchFamily="50" charset="-128"/>
              </a:rPr>
              <a:t>管理権限移管にかかる審議・承認（財産運用委員会）</a:t>
            </a:r>
            <a:endParaRPr lang="ja-JP" altLang="en-US" sz="1050" dirty="0">
              <a:solidFill>
                <a:prstClr val="white"/>
              </a:solidFill>
            </a:endParaRPr>
          </a:p>
        </p:txBody>
      </p:sp>
      <p:sp>
        <p:nvSpPr>
          <p:cNvPr id="71" name="テキスト ボックス 70"/>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（３）地域の実情に応じたまちづくりのイメージ</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正方形/長方形 74"/>
          <p:cNvSpPr/>
          <p:nvPr/>
        </p:nvSpPr>
        <p:spPr>
          <a:xfrm>
            <a:off x="-1825" y="15154"/>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参考</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7" name="正方形/長方形 27"/>
          <p:cNvSpPr>
            <a:spLocks noChangeArrowheads="1"/>
          </p:cNvSpPr>
          <p:nvPr/>
        </p:nvSpPr>
        <p:spPr bwMode="auto">
          <a:xfrm>
            <a:off x="8112125" y="0"/>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財産</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a:t>
            </a:r>
            <a:endParaRPr lang="ja-JP" altLang="en-US" sz="1200" b="1" dirty="0">
              <a:solidFill>
                <a:srgbClr val="000000"/>
              </a:solidFill>
              <a:latin typeface="ＭＳ Ｐゴシック" charset="-128"/>
              <a:ea typeface="Meiryo UI" pitchFamily="50" charset="-128"/>
              <a:cs typeface="Meiryo UI" pitchFamily="50" charset="-128"/>
            </a:endParaRPr>
          </a:p>
        </p:txBody>
      </p:sp>
      <p:grpSp>
        <p:nvGrpSpPr>
          <p:cNvPr id="3" name="グループ化 145"/>
          <p:cNvGrpSpPr/>
          <p:nvPr/>
        </p:nvGrpSpPr>
        <p:grpSpPr>
          <a:xfrm>
            <a:off x="4808109" y="3573016"/>
            <a:ext cx="576064" cy="648072"/>
            <a:chOff x="1827564" y="1159509"/>
            <a:chExt cx="501737" cy="521814"/>
          </a:xfrm>
        </p:grpSpPr>
        <p:sp>
          <p:nvSpPr>
            <p:cNvPr id="53" name="二等辺三角形 52"/>
            <p:cNvSpPr/>
            <p:nvPr/>
          </p:nvSpPr>
          <p:spPr>
            <a:xfrm>
              <a:off x="1827564" y="1249275"/>
              <a:ext cx="501737" cy="432048"/>
            </a:xfrm>
            <a:prstGeom prst="triangl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1898413" y="1159509"/>
              <a:ext cx="360040" cy="288032"/>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1" name="角丸四角形 50"/>
          <p:cNvSpPr/>
          <p:nvPr/>
        </p:nvSpPr>
        <p:spPr>
          <a:xfrm>
            <a:off x="5508104" y="3697080"/>
            <a:ext cx="2016224" cy="576064"/>
          </a:xfrm>
          <a:prstGeom prst="roundRect">
            <a:avLst/>
          </a:prstGeom>
          <a:solidFill>
            <a:srgbClr val="FFC000"/>
          </a:solidFill>
          <a:ln w="31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総合区長</a:t>
            </a:r>
            <a:endParaRPr lang="en-US" altLang="ja-JP" sz="1200" dirty="0" smtClean="0">
              <a:solidFill>
                <a:schemeClr val="tx1"/>
              </a:solidFill>
              <a:latin typeface="Meiryo UI" pitchFamily="50" charset="-128"/>
              <a:ea typeface="Meiryo UI" pitchFamily="50" charset="-128"/>
              <a:cs typeface="Meiryo UI" pitchFamily="50" charset="-128"/>
            </a:endParaRPr>
          </a:p>
          <a:p>
            <a:pPr algn="ctr"/>
            <a:r>
              <a:rPr lang="ja-JP" altLang="en-US" sz="1200" dirty="0" smtClean="0">
                <a:solidFill>
                  <a:schemeClr val="tx1"/>
                </a:solidFill>
                <a:latin typeface="Meiryo UI" pitchFamily="50" charset="-128"/>
                <a:ea typeface="Meiryo UI" pitchFamily="50" charset="-128"/>
                <a:cs typeface="Meiryo UI" pitchFamily="50" charset="-128"/>
              </a:rPr>
              <a:t>（新財産管理者）</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60" name="平行四辺形 59"/>
          <p:cNvSpPr/>
          <p:nvPr/>
        </p:nvSpPr>
        <p:spPr>
          <a:xfrm>
            <a:off x="539552" y="4293096"/>
            <a:ext cx="2304256" cy="1296144"/>
          </a:xfrm>
          <a:prstGeom prst="parallelogram">
            <a:avLst>
              <a:gd name="adj" fmla="val 16983"/>
            </a:avLst>
          </a:prstGeom>
          <a:solidFill>
            <a:schemeClr val="accent5">
              <a:lumMod val="20000"/>
              <a:lumOff val="80000"/>
            </a:schemeClr>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itchFamily="50" charset="-128"/>
                <a:ea typeface="Meiryo UI" pitchFamily="50" charset="-128"/>
                <a:cs typeface="Meiryo UI" pitchFamily="50" charset="-128"/>
              </a:rPr>
              <a:t>市　有　地</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3" name="正方形/長方形 62"/>
          <p:cNvSpPr/>
          <p:nvPr/>
        </p:nvSpPr>
        <p:spPr>
          <a:xfrm>
            <a:off x="3162320" y="4475212"/>
            <a:ext cx="520678" cy="300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要望</a:t>
            </a:r>
            <a:endParaRPr kumimoji="1"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69" name="右矢印 68"/>
          <p:cNvSpPr/>
          <p:nvPr/>
        </p:nvSpPr>
        <p:spPr>
          <a:xfrm rot="10800000">
            <a:off x="2987824" y="4725144"/>
            <a:ext cx="827584" cy="144017"/>
          </a:xfrm>
          <a:prstGeom prst="rightArrow">
            <a:avLst>
              <a:gd name="adj1" fmla="val 57695"/>
              <a:gd name="adj2" fmla="val 50000"/>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Meiryo UI" pitchFamily="50" charset="-128"/>
              <a:ea typeface="Meiryo UI" pitchFamily="50" charset="-128"/>
              <a:cs typeface="Meiryo UI" pitchFamily="50" charset="-128"/>
            </a:endParaRPr>
          </a:p>
        </p:txBody>
      </p:sp>
      <p:sp>
        <p:nvSpPr>
          <p:cNvPr id="72" name="右矢印 71"/>
          <p:cNvSpPr/>
          <p:nvPr/>
        </p:nvSpPr>
        <p:spPr>
          <a:xfrm>
            <a:off x="2915816" y="5013176"/>
            <a:ext cx="827584" cy="144016"/>
          </a:xfrm>
          <a:prstGeom prst="rightArrow">
            <a:avLst>
              <a:gd name="adj1" fmla="val 57695"/>
              <a:gd name="adj2" fmla="val 50000"/>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black"/>
              </a:solidFill>
              <a:latin typeface="Meiryo UI" pitchFamily="50" charset="-128"/>
              <a:ea typeface="Meiryo UI" pitchFamily="50" charset="-128"/>
              <a:cs typeface="Meiryo UI" pitchFamily="50" charset="-128"/>
            </a:endParaRPr>
          </a:p>
        </p:txBody>
      </p:sp>
      <p:sp>
        <p:nvSpPr>
          <p:cNvPr id="76" name="正方形/長方形 75"/>
          <p:cNvSpPr/>
          <p:nvPr/>
        </p:nvSpPr>
        <p:spPr>
          <a:xfrm>
            <a:off x="3037736" y="5124068"/>
            <a:ext cx="520678" cy="300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移管</a:t>
            </a:r>
            <a:endParaRPr kumimoji="1"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52" name="角丸四角形 51"/>
          <p:cNvSpPr/>
          <p:nvPr/>
        </p:nvSpPr>
        <p:spPr>
          <a:xfrm>
            <a:off x="611560" y="3861048"/>
            <a:ext cx="2464612" cy="289610"/>
          </a:xfrm>
          <a:prstGeom prst="roundRect">
            <a:avLst/>
          </a:prstGeom>
          <a:solidFill>
            <a:srgbClr val="FFC000"/>
          </a:solidFill>
          <a:ln w="31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lang="en-US" altLang="ja-JP" sz="1400" dirty="0" smtClean="0">
              <a:solidFill>
                <a:schemeClr val="tx1"/>
              </a:solidFill>
              <a:latin typeface="Meiryo UI" pitchFamily="50" charset="-128"/>
              <a:ea typeface="Meiryo UI" pitchFamily="50" charset="-128"/>
              <a:cs typeface="Meiryo UI" pitchFamily="50" charset="-128"/>
            </a:endParaRPr>
          </a:p>
          <a:p>
            <a:pPr algn="ctr"/>
            <a:r>
              <a:rPr lang="ja-JP" altLang="en-US" sz="1400" dirty="0" smtClean="0">
                <a:solidFill>
                  <a:schemeClr val="tx1"/>
                </a:solidFill>
                <a:latin typeface="Meiryo UI" pitchFamily="50" charset="-128"/>
                <a:ea typeface="Meiryo UI" pitchFamily="50" charset="-128"/>
                <a:cs typeface="Meiryo UI" pitchFamily="50" charset="-128"/>
              </a:rPr>
              <a:t>局長</a:t>
            </a:r>
            <a:r>
              <a:rPr lang="ja-JP" altLang="en-US" sz="1200" dirty="0" smtClean="0">
                <a:solidFill>
                  <a:schemeClr val="tx1"/>
                </a:solidFill>
                <a:latin typeface="Meiryo UI" pitchFamily="50" charset="-128"/>
                <a:ea typeface="Meiryo UI" pitchFamily="50" charset="-128"/>
                <a:cs typeface="Meiryo UI" pitchFamily="50" charset="-128"/>
              </a:rPr>
              <a:t>（もと財産管理者）</a:t>
            </a:r>
            <a:endParaRPr lang="en-US" altLang="ja-JP" sz="1200" b="1" dirty="0" smtClean="0">
              <a:solidFill>
                <a:schemeClr val="tx1"/>
              </a:solidFill>
              <a:latin typeface="Meiryo UI" pitchFamily="50" charset="-128"/>
              <a:ea typeface="Meiryo UI" pitchFamily="50" charset="-128"/>
              <a:cs typeface="Meiryo UI" pitchFamily="50" charset="-128"/>
            </a:endParaRPr>
          </a:p>
          <a:p>
            <a:pPr algn="ct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41" name="正方形/長方形 40"/>
          <p:cNvSpPr/>
          <p:nvPr/>
        </p:nvSpPr>
        <p:spPr>
          <a:xfrm>
            <a:off x="4057288" y="4199012"/>
            <a:ext cx="2247900" cy="1360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 総合区長が地域の要望を受け、　　</a:t>
            </a: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　 まちづくりの観点から局長に対し、</a:t>
            </a:r>
            <a:endParaRPr lang="en-US" altLang="ja-JP" sz="1200" dirty="0" smtClean="0">
              <a:solidFill>
                <a:schemeClr val="tx1"/>
              </a:solidFill>
              <a:latin typeface="Meiryo UI" pitchFamily="50" charset="-128"/>
              <a:ea typeface="Meiryo UI" pitchFamily="50" charset="-128"/>
              <a:cs typeface="Meiryo UI" pitchFamily="50" charset="-128"/>
            </a:endParaRPr>
          </a:p>
          <a:p>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土地移管の要望</a:t>
            </a:r>
            <a:endParaRPr lang="en-US" altLang="ja-JP" sz="1200" dirty="0" smtClean="0">
              <a:solidFill>
                <a:schemeClr val="tx1"/>
              </a:solidFill>
              <a:latin typeface="Meiryo UI" pitchFamily="50" charset="-128"/>
              <a:ea typeface="Meiryo UI" pitchFamily="50" charset="-128"/>
              <a:cs typeface="Meiryo UI" pitchFamily="50" charset="-128"/>
            </a:endParaRPr>
          </a:p>
          <a:p>
            <a:pPr>
              <a:lnSpc>
                <a:spcPts val="600"/>
              </a:lnSpc>
            </a:pP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 移管後、具体的な条件等を設</a:t>
            </a:r>
            <a:endParaRPr lang="en-US" altLang="ja-JP" sz="1200" dirty="0" smtClean="0">
              <a:solidFill>
                <a:schemeClr val="tx1"/>
              </a:solidFill>
              <a:latin typeface="Meiryo UI" pitchFamily="50" charset="-128"/>
              <a:ea typeface="Meiryo UI" pitchFamily="50" charset="-128"/>
              <a:cs typeface="Meiryo UI" pitchFamily="50" charset="-128"/>
            </a:endParaRPr>
          </a:p>
          <a:p>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定し、有効活用（処分等）</a:t>
            </a:r>
            <a:endParaRPr kumimoji="1" lang="ja-JP" altLang="en-US" sz="1200" dirty="0"/>
          </a:p>
        </p:txBody>
      </p:sp>
    </p:spTree>
    <p:extLst>
      <p:ext uri="{BB962C8B-B14F-4D97-AF65-F5344CB8AC3E}">
        <p14:creationId xmlns:p14="http://schemas.microsoft.com/office/powerpoint/2010/main" val="980527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11953</TotalTime>
  <Words>462</Words>
  <Application>Microsoft Office PowerPoint</Application>
  <PresentationFormat>画面に合わせる (4:3)</PresentationFormat>
  <Paragraphs>163</Paragraphs>
  <Slides>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ＭＳ Ｐゴシック</vt:lpstr>
      <vt:lpstr>Arial</vt:lpstr>
      <vt:lpstr>Calibri</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2017-08-03T09:16:11Z</cp:lastPrinted>
  <dcterms:created xsi:type="dcterms:W3CDTF">2013-07-16T06:48:23Z</dcterms:created>
  <dcterms:modified xsi:type="dcterms:W3CDTF">2017-08-16T04:29:21Z</dcterms:modified>
</cp:coreProperties>
</file>