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07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>
          <p15:clr>
            <a:srgbClr val="A4A3A4"/>
          </p15:clr>
        </p15:guide>
        <p15:guide id="3" pos="3120">
          <p15:clr>
            <a:srgbClr val="A4A3A4"/>
          </p15:clr>
        </p15:guide>
        <p15:guide id="4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  <a:srgbClr val="0099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59" autoAdjust="0"/>
    <p:restoredTop sz="98763" autoAdjust="0"/>
  </p:normalViewPr>
  <p:slideViewPr>
    <p:cSldViewPr showGuides="1">
      <p:cViewPr varScale="1">
        <p:scale>
          <a:sx n="110" d="100"/>
          <a:sy n="110" d="100"/>
        </p:scale>
        <p:origin x="954" y="96"/>
      </p:cViewPr>
      <p:guideLst>
        <p:guide orient="horz" pos="2115"/>
        <p:guide pos="312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50375" cy="498966"/>
          </a:xfrm>
          <a:prstGeom prst="rect">
            <a:avLst/>
          </a:prstGeom>
        </p:spPr>
        <p:txBody>
          <a:bodyPr vert="horz" lIns="92222" tIns="46112" rIns="92222" bIns="461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0"/>
            <a:ext cx="2950374" cy="498966"/>
          </a:xfrm>
          <a:prstGeom prst="rect">
            <a:avLst/>
          </a:prstGeom>
        </p:spPr>
        <p:txBody>
          <a:bodyPr vert="horz" lIns="92222" tIns="46112" rIns="92222" bIns="46112" rtlCol="0"/>
          <a:lstStyle>
            <a:lvl1pPr algn="r">
              <a:defRPr sz="1200"/>
            </a:lvl1pPr>
          </a:lstStyle>
          <a:p>
            <a:fld id="{21FBE91B-DD20-4633-B5A7-50ECDD937794}" type="datetimeFigureOut">
              <a:rPr kumimoji="1" lang="ja-JP" altLang="en-US" smtClean="0"/>
              <a:t>2021/2/23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1243013"/>
            <a:ext cx="48418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2" tIns="46112" rIns="92222" bIns="4611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41" y="4783357"/>
            <a:ext cx="5446723" cy="3913364"/>
          </a:xfrm>
          <a:prstGeom prst="rect">
            <a:avLst/>
          </a:prstGeom>
        </p:spPr>
        <p:txBody>
          <a:bodyPr vert="horz" lIns="92222" tIns="46112" rIns="92222" bIns="4611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40372"/>
            <a:ext cx="2950375" cy="498966"/>
          </a:xfrm>
          <a:prstGeom prst="rect">
            <a:avLst/>
          </a:prstGeom>
        </p:spPr>
        <p:txBody>
          <a:bodyPr vert="horz" lIns="92222" tIns="46112" rIns="92222" bIns="461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2"/>
            <a:ext cx="2950374" cy="498966"/>
          </a:xfrm>
          <a:prstGeom prst="rect">
            <a:avLst/>
          </a:prstGeom>
        </p:spPr>
        <p:txBody>
          <a:bodyPr vert="horz" lIns="92222" tIns="46112" rIns="92222" bIns="46112" rtlCol="0" anchor="b"/>
          <a:lstStyle>
            <a:lvl1pPr algn="r">
              <a:defRPr sz="1200"/>
            </a:lvl1pPr>
          </a:lstStyle>
          <a:p>
            <a:fld id="{A02E4635-7844-4EFD-843D-24F877E47A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0704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0FC92-A00A-4CED-8F43-F141EDC08017}" type="datetimeFigureOut">
              <a:rPr kumimoji="1" lang="ja-JP" altLang="en-US" smtClean="0"/>
              <a:t>2021/2/23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8B988-03A0-4C61-87A5-A6ADD3801F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7899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0FC92-A00A-4CED-8F43-F141EDC08017}" type="datetimeFigureOut">
              <a:rPr kumimoji="1" lang="ja-JP" altLang="en-US" smtClean="0"/>
              <a:t>2021/2/23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8B988-03A0-4C61-87A5-A6ADD3801F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0273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0FC92-A00A-4CED-8F43-F141EDC08017}" type="datetimeFigureOut">
              <a:rPr kumimoji="1" lang="ja-JP" altLang="en-US" smtClean="0"/>
              <a:t>2021/2/23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8B988-03A0-4C61-87A5-A6ADD3801F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350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0FC92-A00A-4CED-8F43-F141EDC08017}" type="datetimeFigureOut">
              <a:rPr kumimoji="1" lang="ja-JP" altLang="en-US" smtClean="0"/>
              <a:t>2021/2/23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8B988-03A0-4C61-87A5-A6ADD3801F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1643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0FC92-A00A-4CED-8F43-F141EDC08017}" type="datetimeFigureOut">
              <a:rPr kumimoji="1" lang="ja-JP" altLang="en-US" smtClean="0"/>
              <a:t>2021/2/23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8B988-03A0-4C61-87A5-A6ADD3801F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9111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0FC92-A00A-4CED-8F43-F141EDC08017}" type="datetimeFigureOut">
              <a:rPr kumimoji="1" lang="ja-JP" altLang="en-US" smtClean="0"/>
              <a:t>2021/2/23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8B988-03A0-4C61-87A5-A6ADD3801F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0580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0FC92-A00A-4CED-8F43-F141EDC08017}" type="datetimeFigureOut">
              <a:rPr kumimoji="1" lang="ja-JP" altLang="en-US" smtClean="0"/>
              <a:t>2021/2/23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8B988-03A0-4C61-87A5-A6ADD3801F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8744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0FC92-A00A-4CED-8F43-F141EDC08017}" type="datetimeFigureOut">
              <a:rPr kumimoji="1" lang="ja-JP" altLang="en-US" smtClean="0"/>
              <a:t>2021/2/23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8B988-03A0-4C61-87A5-A6ADD3801F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6033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0FC92-A00A-4CED-8F43-F141EDC08017}" type="datetimeFigureOut">
              <a:rPr kumimoji="1" lang="ja-JP" altLang="en-US" smtClean="0"/>
              <a:t>2021/2/23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8B988-03A0-4C61-87A5-A6ADD3801F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7911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0FC92-A00A-4CED-8F43-F141EDC08017}" type="datetimeFigureOut">
              <a:rPr kumimoji="1" lang="ja-JP" altLang="en-US" smtClean="0"/>
              <a:t>2021/2/23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8B988-03A0-4C61-87A5-A6ADD3801F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5064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0FC92-A00A-4CED-8F43-F141EDC08017}" type="datetimeFigureOut">
              <a:rPr kumimoji="1" lang="ja-JP" altLang="en-US" smtClean="0"/>
              <a:t>2021/2/23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8B988-03A0-4C61-87A5-A6ADD3801F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3430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0FC92-A00A-4CED-8F43-F141EDC08017}" type="datetimeFigureOut">
              <a:rPr kumimoji="1" lang="ja-JP" altLang="en-US" smtClean="0"/>
              <a:t>2021/2/23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8B988-03A0-4C61-87A5-A6ADD3801F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1832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31707" y="893072"/>
            <a:ext cx="9343516" cy="582994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180000" rIns="180000" rtlCol="0" anchor="ctr">
            <a:noAutofit/>
          </a:bodyPr>
          <a:lstStyle/>
          <a:p>
            <a:pPr>
              <a:lnSpc>
                <a:spcPts val="2100"/>
              </a:lnSpc>
              <a:spcBef>
                <a:spcPts val="600"/>
              </a:spcBef>
            </a:pP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00472" y="174692"/>
            <a:ext cx="9577063" cy="504055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ja-JP" altLang="en-US" sz="2000" b="1" spc="150" dirty="0">
                <a:solidFill>
                  <a:schemeClr val="bg1"/>
                </a:solidFill>
                <a:latin typeface="+mn-ea"/>
                <a:cs typeface="Meiryo UI" panose="020B0604030504040204" pitchFamily="50" charset="-128"/>
              </a:rPr>
              <a:t>  </a:t>
            </a:r>
            <a:r>
              <a:rPr lang="en-US" altLang="ja-JP" sz="2000" b="1" spc="150" dirty="0">
                <a:solidFill>
                  <a:schemeClr val="bg1"/>
                </a:solidFill>
                <a:latin typeface="+mn-ea"/>
                <a:cs typeface="Meiryo UI" panose="020B0604030504040204" pitchFamily="50" charset="-128"/>
              </a:rPr>
              <a:t>I R </a:t>
            </a:r>
            <a:r>
              <a:rPr lang="ja-JP" altLang="en-US" sz="2000" b="1" spc="150" dirty="0">
                <a:solidFill>
                  <a:schemeClr val="bg1"/>
                </a:solidFill>
                <a:latin typeface="+mn-ea"/>
                <a:cs typeface="Meiryo UI" panose="020B0604030504040204" pitchFamily="50" charset="-128"/>
              </a:rPr>
              <a:t>誘 致 に 関 す る 他 都 市 の 動 向</a:t>
            </a:r>
            <a:endParaRPr lang="en-US" altLang="ja-JP" sz="2000" b="1" spc="150" dirty="0">
              <a:solidFill>
                <a:schemeClr val="bg1"/>
              </a:solidFill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04569" y="678746"/>
            <a:ext cx="9549996" cy="6044270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 anchor="t" anchorCtr="0">
            <a:noAutofit/>
          </a:bodyPr>
          <a:lstStyle/>
          <a:p>
            <a:pPr marL="185738">
              <a:lnSpc>
                <a:spcPts val="2000"/>
              </a:lnSpc>
              <a:spcBef>
                <a:spcPts val="600"/>
              </a:spcBef>
            </a:pPr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　</a:t>
            </a:r>
            <a:endParaRPr lang="en-US" altLang="ja-JP" sz="1400" dirty="0">
              <a:latin typeface="游ゴシック" panose="020B0400000000000000" pitchFamily="50" charset="-128"/>
              <a:ea typeface="游ゴシック" panose="020B0400000000000000" pitchFamily="50" charset="-128"/>
              <a:cs typeface="Meiryo UI" panose="020B0604030504040204" pitchFamily="50" charset="-128"/>
            </a:endParaRPr>
          </a:p>
          <a:p>
            <a:pPr marL="185738">
              <a:lnSpc>
                <a:spcPts val="2000"/>
              </a:lnSpc>
              <a:spcBef>
                <a:spcPts val="600"/>
              </a:spcBef>
              <a:spcAft>
                <a:spcPts val="1200"/>
              </a:spcAft>
            </a:pPr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直近の動き</a:t>
            </a:r>
            <a:r>
              <a:rPr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　　　　　　　　　　　　　　　　</a:t>
            </a:r>
            <a:endParaRPr lang="en-US" altLang="ja-JP" sz="1400" dirty="0">
              <a:latin typeface="游ゴシック" panose="020B0400000000000000" pitchFamily="50" charset="-128"/>
              <a:ea typeface="游ゴシック" panose="020B0400000000000000" pitchFamily="50" charset="-128"/>
              <a:cs typeface="Meiryo UI" panose="020B0604030504040204" pitchFamily="50" charset="-128"/>
            </a:endParaRPr>
          </a:p>
          <a:p>
            <a:pPr marL="185738">
              <a:lnSpc>
                <a:spcPts val="2000"/>
              </a:lnSpc>
              <a:spcBef>
                <a:spcPts val="600"/>
              </a:spcBef>
              <a:spcAft>
                <a:spcPts val="300"/>
              </a:spcAft>
            </a:pPr>
            <a:r>
              <a:rPr lang="ja-JP" altLang="en-US" sz="1300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400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＜横浜市＞</a:t>
            </a:r>
            <a:endParaRPr lang="en-US" altLang="ja-JP" sz="1400" b="1" dirty="0">
              <a:latin typeface="游ゴシック" panose="020B0400000000000000" pitchFamily="50" charset="-128"/>
              <a:ea typeface="游ゴシック" panose="020B0400000000000000" pitchFamily="50" charset="-128"/>
              <a:cs typeface="Meiryo UI" panose="020B0604030504040204" pitchFamily="50" charset="-128"/>
            </a:endParaRPr>
          </a:p>
          <a:p>
            <a:pPr marL="185738">
              <a:lnSpc>
                <a:spcPts val="2000"/>
              </a:lnSpc>
            </a:pPr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　　・ </a:t>
            </a:r>
            <a:r>
              <a:rPr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2020</a:t>
            </a:r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12</a:t>
            </a:r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11</a:t>
            </a:r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日   市会において実施方針</a:t>
            </a:r>
            <a:r>
              <a:rPr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案</a:t>
            </a:r>
            <a:r>
              <a:rPr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を提示</a:t>
            </a:r>
            <a:endParaRPr lang="en-US" altLang="ja-JP" sz="1400" dirty="0">
              <a:latin typeface="游ゴシック" panose="020B0400000000000000" pitchFamily="50" charset="-128"/>
              <a:ea typeface="游ゴシック" panose="020B0400000000000000" pitchFamily="50" charset="-128"/>
              <a:cs typeface="Meiryo UI" panose="020B0604030504040204" pitchFamily="50" charset="-128"/>
            </a:endParaRPr>
          </a:p>
          <a:p>
            <a:pPr marL="185738">
              <a:lnSpc>
                <a:spcPts val="2000"/>
              </a:lnSpc>
            </a:pPr>
            <a:endParaRPr lang="en-US" altLang="ja-JP" sz="1400" dirty="0">
              <a:latin typeface="游ゴシック" panose="020B0400000000000000" pitchFamily="50" charset="-128"/>
              <a:ea typeface="游ゴシック" panose="020B0400000000000000" pitchFamily="50" charset="-128"/>
              <a:cs typeface="Meiryo UI" panose="020B0604030504040204" pitchFamily="50" charset="-128"/>
            </a:endParaRPr>
          </a:p>
          <a:p>
            <a:pPr marL="185738">
              <a:lnSpc>
                <a:spcPts val="2000"/>
              </a:lnSpc>
            </a:pPr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　　・ </a:t>
            </a:r>
            <a:r>
              <a:rPr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2021</a:t>
            </a:r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年１月８日　市会で</a:t>
            </a:r>
            <a:r>
              <a:rPr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IR</a:t>
            </a:r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誘致の住民投票条例案を否決</a:t>
            </a:r>
            <a:endParaRPr lang="en-US" altLang="ja-JP" sz="1400" dirty="0">
              <a:latin typeface="游ゴシック" panose="020B0400000000000000" pitchFamily="50" charset="-128"/>
              <a:ea typeface="游ゴシック" panose="020B0400000000000000" pitchFamily="50" charset="-128"/>
              <a:cs typeface="Meiryo UI" panose="020B0604030504040204" pitchFamily="50" charset="-128"/>
            </a:endParaRPr>
          </a:p>
          <a:p>
            <a:pPr marL="185738">
              <a:lnSpc>
                <a:spcPts val="2000"/>
              </a:lnSpc>
              <a:spcBef>
                <a:spcPts val="300"/>
              </a:spcBef>
            </a:pPr>
            <a:endParaRPr lang="en-US" altLang="ja-JP" sz="1400" b="1" u="sng" dirty="0">
              <a:latin typeface="游ゴシック" panose="020B0400000000000000" pitchFamily="50" charset="-128"/>
              <a:ea typeface="游ゴシック" panose="020B0400000000000000" pitchFamily="50" charset="-128"/>
              <a:cs typeface="Meiryo UI" panose="020B0604030504040204" pitchFamily="50" charset="-128"/>
            </a:endParaRPr>
          </a:p>
          <a:p>
            <a:pPr marL="185738">
              <a:lnSpc>
                <a:spcPts val="800"/>
              </a:lnSpc>
              <a:spcBef>
                <a:spcPts val="1800"/>
              </a:spcBef>
            </a:pPr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　  </a:t>
            </a:r>
            <a:endParaRPr lang="en-US" altLang="ja-JP" sz="1200" dirty="0">
              <a:latin typeface="游ゴシック" panose="020B0400000000000000" pitchFamily="50" charset="-128"/>
              <a:ea typeface="游ゴシック" panose="020B0400000000000000" pitchFamily="50" charset="-128"/>
              <a:cs typeface="Meiryo UI" panose="020B0604030504040204" pitchFamily="50" charset="-128"/>
            </a:endParaRPr>
          </a:p>
          <a:p>
            <a:pPr marL="185738">
              <a:lnSpc>
                <a:spcPts val="800"/>
              </a:lnSpc>
              <a:spcBef>
                <a:spcPts val="600"/>
              </a:spcBef>
              <a:spcAft>
                <a:spcPts val="600"/>
              </a:spcAft>
            </a:pPr>
            <a:r>
              <a:rPr lang="ja-JP" altLang="en-US" sz="1300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　＜和歌山県＞</a:t>
            </a:r>
            <a:endParaRPr lang="en-US" altLang="ja-JP" sz="1400" b="1" dirty="0">
              <a:latin typeface="游ゴシック" panose="020B0400000000000000" pitchFamily="50" charset="-128"/>
              <a:ea typeface="游ゴシック" panose="020B0400000000000000" pitchFamily="50" charset="-128"/>
              <a:cs typeface="Meiryo UI" panose="020B0604030504040204" pitchFamily="50" charset="-128"/>
            </a:endParaRPr>
          </a:p>
          <a:p>
            <a:pPr marL="185738">
              <a:lnSpc>
                <a:spcPts val="2000"/>
              </a:lnSpc>
            </a:pPr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　　・ </a:t>
            </a:r>
            <a:r>
              <a:rPr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2020</a:t>
            </a:r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年３月</a:t>
            </a:r>
            <a:r>
              <a:rPr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日   事業者公募開始 </a:t>
            </a:r>
            <a:r>
              <a:rPr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(2</a:t>
            </a:r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者応募</a:t>
            </a:r>
            <a:r>
              <a:rPr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)</a:t>
            </a:r>
          </a:p>
          <a:p>
            <a:pPr marL="185738">
              <a:lnSpc>
                <a:spcPts val="2000"/>
              </a:lnSpc>
              <a:spcBef>
                <a:spcPts val="300"/>
              </a:spcBef>
            </a:pPr>
            <a:r>
              <a:rPr lang="ja-JP" altLang="en-US" sz="1400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　・ </a:t>
            </a:r>
            <a:r>
              <a:rPr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2020</a:t>
            </a:r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11</a:t>
            </a:r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月６日   実施方針修正版・募集要項修正版の公表</a:t>
            </a:r>
            <a:endParaRPr lang="en-US" altLang="ja-JP" sz="1400" dirty="0">
              <a:latin typeface="游ゴシック" panose="020B0400000000000000" pitchFamily="50" charset="-128"/>
              <a:ea typeface="游ゴシック" panose="020B0400000000000000" pitchFamily="50" charset="-128"/>
              <a:cs typeface="Meiryo UI" panose="020B0604030504040204" pitchFamily="50" charset="-128"/>
            </a:endParaRPr>
          </a:p>
          <a:p>
            <a:pPr marL="185738">
              <a:lnSpc>
                <a:spcPts val="2000"/>
              </a:lnSpc>
              <a:spcBef>
                <a:spcPts val="300"/>
              </a:spcBef>
            </a:pPr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　　・ </a:t>
            </a:r>
            <a:r>
              <a:rPr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2021</a:t>
            </a:r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年１月７日　実施方針</a:t>
            </a:r>
            <a:r>
              <a:rPr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確定</a:t>
            </a:r>
            <a:r>
              <a:rPr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の公表</a:t>
            </a:r>
            <a:endParaRPr lang="en-US" altLang="ja-JP" sz="1400" dirty="0">
              <a:latin typeface="游ゴシック" panose="020B0400000000000000" pitchFamily="50" charset="-128"/>
              <a:ea typeface="游ゴシック" panose="020B0400000000000000" pitchFamily="50" charset="-128"/>
              <a:cs typeface="Meiryo UI" panose="020B0604030504040204" pitchFamily="50" charset="-128"/>
            </a:endParaRPr>
          </a:p>
          <a:p>
            <a:pPr marL="185738">
              <a:lnSpc>
                <a:spcPts val="2000"/>
              </a:lnSpc>
              <a:spcBef>
                <a:spcPts val="300"/>
              </a:spcBef>
            </a:pPr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300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　</a:t>
            </a:r>
            <a:endParaRPr lang="en-US" altLang="ja-JP" sz="1300" dirty="0">
              <a:latin typeface="游ゴシック" panose="020B0400000000000000" pitchFamily="50" charset="-128"/>
              <a:ea typeface="游ゴシック" panose="020B0400000000000000" pitchFamily="50" charset="-128"/>
              <a:cs typeface="Meiryo UI" panose="020B0604030504040204" pitchFamily="50" charset="-128"/>
            </a:endParaRPr>
          </a:p>
          <a:p>
            <a:pPr marL="185738">
              <a:lnSpc>
                <a:spcPts val="800"/>
              </a:lnSpc>
              <a:spcBef>
                <a:spcPts val="1800"/>
              </a:spcBef>
            </a:pPr>
            <a:endParaRPr lang="en-US" altLang="ja-JP" sz="1300" dirty="0">
              <a:latin typeface="游ゴシック" panose="020B0400000000000000" pitchFamily="50" charset="-128"/>
              <a:ea typeface="游ゴシック" panose="020B0400000000000000" pitchFamily="50" charset="-128"/>
              <a:cs typeface="Meiryo UI" panose="020B0604030504040204" pitchFamily="50" charset="-128"/>
            </a:endParaRPr>
          </a:p>
          <a:p>
            <a:pPr marL="185738">
              <a:lnSpc>
                <a:spcPts val="800"/>
              </a:lnSpc>
              <a:spcBef>
                <a:spcPts val="600"/>
              </a:spcBef>
              <a:spcAft>
                <a:spcPts val="600"/>
              </a:spcAft>
            </a:pPr>
            <a:r>
              <a:rPr lang="ja-JP" altLang="en-US" sz="1300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400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＜長崎県＞</a:t>
            </a:r>
            <a:endParaRPr lang="en-US" altLang="ja-JP" sz="1400" b="1" dirty="0">
              <a:latin typeface="游ゴシック" panose="020B0400000000000000" pitchFamily="50" charset="-128"/>
              <a:ea typeface="游ゴシック" panose="020B0400000000000000" pitchFamily="50" charset="-128"/>
              <a:cs typeface="Meiryo UI" panose="020B0604030504040204" pitchFamily="50" charset="-128"/>
            </a:endParaRPr>
          </a:p>
          <a:p>
            <a:pPr marL="185738">
              <a:lnSpc>
                <a:spcPts val="2000"/>
              </a:lnSpc>
            </a:pPr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　　・ </a:t>
            </a:r>
            <a:r>
              <a:rPr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2020</a:t>
            </a:r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11</a:t>
            </a:r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25</a:t>
            </a:r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日　実施方針修正案の公表</a:t>
            </a:r>
            <a:endParaRPr lang="en-US" altLang="ja-JP" sz="1400" dirty="0">
              <a:latin typeface="游ゴシック" panose="020B0400000000000000" pitchFamily="50" charset="-128"/>
              <a:ea typeface="游ゴシック" panose="020B0400000000000000" pitchFamily="50" charset="-128"/>
              <a:cs typeface="Meiryo UI" panose="020B0604030504040204" pitchFamily="50" charset="-128"/>
            </a:endParaRPr>
          </a:p>
          <a:p>
            <a:pPr marL="185738">
              <a:lnSpc>
                <a:spcPts val="2000"/>
              </a:lnSpc>
              <a:spcBef>
                <a:spcPts val="300"/>
              </a:spcBef>
            </a:pPr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400" b="1" u="sng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・ </a:t>
            </a:r>
            <a:r>
              <a:rPr lang="en-US" altLang="ja-JP" sz="1400" b="1" u="sng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2021</a:t>
            </a:r>
            <a:r>
              <a:rPr lang="ja-JP" altLang="en-US" sz="1400" b="1" u="sng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年１月７日　 実施方針</a:t>
            </a:r>
            <a:r>
              <a:rPr lang="en-US" altLang="ja-JP" sz="1400" b="1" u="sng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400" b="1" u="sng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確定</a:t>
            </a:r>
            <a:r>
              <a:rPr lang="en-US" altLang="ja-JP" sz="1400" b="1" u="sng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400" b="1" u="sng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の公表、事業者公募開始</a:t>
            </a:r>
            <a:endParaRPr lang="en-US" altLang="ja-JP" sz="1400" b="1" u="sng" dirty="0">
              <a:latin typeface="游ゴシック" panose="020B0400000000000000" pitchFamily="50" charset="-128"/>
              <a:ea typeface="游ゴシック" panose="020B0400000000000000" pitchFamily="50" charset="-128"/>
              <a:cs typeface="Meiryo UI" panose="020B0604030504040204" pitchFamily="50" charset="-128"/>
            </a:endParaRPr>
          </a:p>
          <a:p>
            <a:pPr marL="185738">
              <a:lnSpc>
                <a:spcPts val="2000"/>
              </a:lnSpc>
              <a:spcBef>
                <a:spcPts val="300"/>
              </a:spcBef>
            </a:pPr>
            <a:r>
              <a:rPr lang="ja-JP" altLang="en-US" sz="1400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　　　　　　　　　　　</a:t>
            </a:r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200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※2</a:t>
            </a:r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200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12</a:t>
            </a:r>
            <a:r>
              <a:rPr lang="ja-JP" altLang="en-US" sz="120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日</a:t>
            </a:r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参加登録事業者</a:t>
            </a:r>
            <a:r>
              <a:rPr lang="en-US" altLang="ja-JP" sz="120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〔</a:t>
            </a:r>
            <a:r>
              <a:rPr lang="en-US" altLang="ja-JP" sz="1200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5</a:t>
            </a:r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者</a:t>
            </a:r>
            <a:r>
              <a:rPr lang="en-US" altLang="ja-JP" sz="1200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〕</a:t>
            </a:r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の公表）</a:t>
            </a:r>
            <a:r>
              <a:rPr lang="ja-JP" altLang="en-US" sz="1200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　　 　</a:t>
            </a:r>
            <a:endParaRPr lang="en-US" altLang="ja-JP" sz="1200" b="1" u="sng" dirty="0">
              <a:latin typeface="游ゴシック" panose="020B0400000000000000" pitchFamily="50" charset="-128"/>
              <a:ea typeface="游ゴシック" panose="020B0400000000000000" pitchFamily="50" charset="-128"/>
              <a:cs typeface="Meiryo UI" panose="020B0604030504040204" pitchFamily="50" charset="-128"/>
            </a:endParaRPr>
          </a:p>
          <a:p>
            <a:pPr marL="185738">
              <a:lnSpc>
                <a:spcPts val="2000"/>
              </a:lnSpc>
            </a:pPr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　</a:t>
            </a:r>
            <a:endParaRPr lang="en-US" altLang="ja-JP" sz="1200" dirty="0">
              <a:latin typeface="游ゴシック" panose="020B0400000000000000" pitchFamily="50" charset="-128"/>
              <a:ea typeface="游ゴシック" panose="020B0400000000000000" pitchFamily="50" charset="-128"/>
              <a:cs typeface="Meiryo UI" panose="020B0604030504040204" pitchFamily="50" charset="-128"/>
            </a:endParaRPr>
          </a:p>
          <a:p>
            <a:pPr marL="185738">
              <a:lnSpc>
                <a:spcPts val="2000"/>
              </a:lnSpc>
            </a:pPr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　　</a:t>
            </a:r>
            <a:endParaRPr lang="en-US" altLang="ja-JP" sz="1200" dirty="0">
              <a:latin typeface="游ゴシック" panose="020B0400000000000000" pitchFamily="50" charset="-128"/>
              <a:ea typeface="游ゴシック" panose="020B0400000000000000" pitchFamily="50" charset="-128"/>
              <a:cs typeface="Meiryo UI" panose="020B0604030504040204" pitchFamily="50" charset="-128"/>
            </a:endParaRPr>
          </a:p>
          <a:p>
            <a:pPr marL="185738">
              <a:lnSpc>
                <a:spcPts val="2000"/>
              </a:lnSpc>
            </a:pPr>
            <a:endParaRPr lang="en-US" altLang="ja-JP" sz="1200" dirty="0">
              <a:latin typeface="游ゴシック" panose="020B0400000000000000" pitchFamily="50" charset="-128"/>
              <a:ea typeface="游ゴシック" panose="020B04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6352976" y="4959081"/>
            <a:ext cx="2848496" cy="105535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t" anchorCtr="0"/>
          <a:lstStyle/>
          <a:p>
            <a:pPr marL="85725">
              <a:lnSpc>
                <a:spcPts val="1800"/>
              </a:lnSpc>
            </a:pP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●スケジュール</a:t>
            </a:r>
            <a:endParaRPr lang="en-US" altLang="ja-JP" sz="11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Meiryo UI" panose="020B0604030504040204" pitchFamily="50" charset="-128"/>
            </a:endParaRPr>
          </a:p>
          <a:p>
            <a:pPr marL="85725">
              <a:lnSpc>
                <a:spcPts val="1800"/>
              </a:lnSpc>
            </a:pPr>
            <a:r>
              <a:rPr lang="ja-JP" altLang="en-US" sz="11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1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2021</a:t>
            </a:r>
            <a:r>
              <a:rPr lang="ja-JP" altLang="en-US" sz="11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年６月　　　　　提案期限　</a:t>
            </a:r>
            <a:endParaRPr lang="en-US" altLang="ja-JP" sz="11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Meiryo UI" panose="020B0604030504040204" pitchFamily="50" charset="-128"/>
            </a:endParaRPr>
          </a:p>
          <a:p>
            <a:pPr marL="85725">
              <a:lnSpc>
                <a:spcPts val="1800"/>
              </a:lnSpc>
            </a:pP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2021</a:t>
            </a: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年夏～秋頃　　   事業者選定</a:t>
            </a:r>
            <a:endParaRPr lang="en-US" altLang="ja-JP" sz="1100" dirty="0">
              <a:latin typeface="游ゴシック" panose="020B0400000000000000" pitchFamily="50" charset="-128"/>
              <a:ea typeface="游ゴシック" panose="020B0400000000000000" pitchFamily="50" charset="-128"/>
              <a:cs typeface="Meiryo UI" panose="020B0604030504040204" pitchFamily="50" charset="-128"/>
            </a:endParaRPr>
          </a:p>
          <a:p>
            <a:pPr marL="85725">
              <a:lnSpc>
                <a:spcPts val="1800"/>
              </a:lnSpc>
            </a:pP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2020</a:t>
            </a: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年代後半　　　　</a:t>
            </a:r>
            <a:r>
              <a:rPr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IR</a:t>
            </a: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開業</a:t>
            </a:r>
            <a:endParaRPr lang="en-US" altLang="ja-JP" sz="1100" dirty="0">
              <a:latin typeface="游ゴシック" panose="020B0400000000000000" pitchFamily="50" charset="-128"/>
              <a:ea typeface="游ゴシック" panose="020B04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6352976" y="3606495"/>
            <a:ext cx="2848496" cy="830617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marL="85725">
              <a:lnSpc>
                <a:spcPts val="1800"/>
              </a:lnSpc>
            </a:pP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●スケジュール</a:t>
            </a:r>
            <a:endParaRPr lang="en-US" altLang="ja-JP" sz="1100" dirty="0">
              <a:latin typeface="游ゴシック" panose="020B0400000000000000" pitchFamily="50" charset="-128"/>
              <a:ea typeface="游ゴシック" panose="020B0400000000000000" pitchFamily="50" charset="-128"/>
              <a:cs typeface="Meiryo UI" panose="020B0604030504040204" pitchFamily="50" charset="-128"/>
            </a:endParaRPr>
          </a:p>
          <a:p>
            <a:pPr marL="85725">
              <a:lnSpc>
                <a:spcPts val="1800"/>
              </a:lnSpc>
            </a:pPr>
            <a:r>
              <a:rPr lang="ja-JP" altLang="en-US" sz="1100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2021</a:t>
            </a: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年春頃　　　　　事業者選定</a:t>
            </a:r>
            <a:endParaRPr lang="en-US" altLang="ja-JP" sz="1100" dirty="0">
              <a:latin typeface="游ゴシック" panose="020B0400000000000000" pitchFamily="50" charset="-128"/>
              <a:ea typeface="游ゴシック" panose="020B0400000000000000" pitchFamily="50" charset="-128"/>
              <a:cs typeface="Meiryo UI" panose="020B0604030504040204" pitchFamily="50" charset="-128"/>
            </a:endParaRPr>
          </a:p>
          <a:p>
            <a:pPr marL="85725">
              <a:lnSpc>
                <a:spcPts val="1800"/>
              </a:lnSpc>
            </a:pP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2026</a:t>
            </a: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年春頃　　　 　　</a:t>
            </a:r>
            <a:r>
              <a:rPr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IR</a:t>
            </a: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開業</a:t>
            </a:r>
            <a:endParaRPr lang="en-US" altLang="ja-JP" sz="1100" dirty="0">
              <a:latin typeface="游ゴシック" panose="020B0400000000000000" pitchFamily="50" charset="-128"/>
              <a:ea typeface="游ゴシック" panose="020B04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6356413" y="2049399"/>
            <a:ext cx="2845059" cy="1019561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rIns="36000" rtlCol="0" anchor="t" anchorCtr="0"/>
          <a:lstStyle/>
          <a:p>
            <a:pPr marL="108000">
              <a:lnSpc>
                <a:spcPts val="1800"/>
              </a:lnSpc>
            </a:pP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●スケジュール</a:t>
            </a:r>
            <a:endParaRPr lang="en-US" altLang="ja-JP" sz="1100" dirty="0">
              <a:latin typeface="游ゴシック" panose="020B0400000000000000" pitchFamily="50" charset="-128"/>
              <a:ea typeface="游ゴシック" panose="020B0400000000000000" pitchFamily="50" charset="-128"/>
              <a:cs typeface="Meiryo UI" panose="020B0604030504040204" pitchFamily="50" charset="-128"/>
            </a:endParaRPr>
          </a:p>
          <a:p>
            <a:pPr marL="108000">
              <a:lnSpc>
                <a:spcPts val="1800"/>
              </a:lnSpc>
            </a:pP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2021</a:t>
            </a: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年６月</a:t>
            </a:r>
            <a:r>
              <a:rPr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11</a:t>
            </a: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日　　　提案期限</a:t>
            </a:r>
            <a:endParaRPr lang="en-US" altLang="ja-JP" sz="1100" dirty="0">
              <a:latin typeface="游ゴシック" panose="020B0400000000000000" pitchFamily="50" charset="-128"/>
              <a:ea typeface="游ゴシック" panose="020B0400000000000000" pitchFamily="50" charset="-128"/>
              <a:cs typeface="Meiryo UI" panose="020B0604030504040204" pitchFamily="50" charset="-128"/>
            </a:endParaRPr>
          </a:p>
          <a:p>
            <a:pPr marL="108000">
              <a:lnSpc>
                <a:spcPts val="1800"/>
              </a:lnSpc>
            </a:pP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2021</a:t>
            </a: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年夏頃　　　　　事業者選定</a:t>
            </a:r>
            <a:endParaRPr lang="en-US" altLang="ja-JP" sz="1100" dirty="0">
              <a:latin typeface="游ゴシック" panose="020B0400000000000000" pitchFamily="50" charset="-128"/>
              <a:ea typeface="游ゴシック" panose="020B0400000000000000" pitchFamily="50" charset="-128"/>
              <a:cs typeface="Meiryo UI" panose="020B0604030504040204" pitchFamily="50" charset="-128"/>
            </a:endParaRPr>
          </a:p>
          <a:p>
            <a:pPr marL="108000">
              <a:lnSpc>
                <a:spcPts val="1800"/>
              </a:lnSpc>
            </a:pP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2020</a:t>
            </a: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年代後半　　　　</a:t>
            </a:r>
            <a:r>
              <a:rPr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IR</a:t>
            </a: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開業</a:t>
            </a:r>
            <a:endParaRPr lang="en-US" altLang="ja-JP" sz="1100" dirty="0">
              <a:latin typeface="游ゴシック" panose="020B0400000000000000" pitchFamily="50" charset="-128"/>
              <a:ea typeface="游ゴシック" panose="020B04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718176" y="2677951"/>
            <a:ext cx="4467973" cy="255286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r>
              <a:rPr lang="ja-JP" altLang="en-US" sz="1400" b="1" u="sng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・ </a:t>
            </a:r>
            <a:r>
              <a:rPr lang="en-US" altLang="ja-JP" sz="1400" b="1" u="sng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2021</a:t>
            </a:r>
            <a:r>
              <a:rPr lang="ja-JP" altLang="en-US" sz="1400" b="1" u="sng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年１月</a:t>
            </a:r>
            <a:r>
              <a:rPr lang="en-US" altLang="ja-JP" sz="1400" b="1" u="sng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21</a:t>
            </a:r>
            <a:r>
              <a:rPr lang="ja-JP" altLang="en-US" sz="1400" b="1" u="sng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日　実施方針の公表、事業者公募開始</a:t>
            </a:r>
            <a:endParaRPr kumimoji="1"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706601" y="4370814"/>
            <a:ext cx="4752000" cy="252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r>
              <a:rPr lang="ja-JP" altLang="en-US" sz="1400" b="1" u="sng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・ </a:t>
            </a:r>
            <a:r>
              <a:rPr lang="en-US" altLang="ja-JP" sz="1400" b="1" u="sng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2021</a:t>
            </a:r>
            <a:r>
              <a:rPr lang="ja-JP" altLang="en-US" sz="1400" b="1" u="sng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年１月</a:t>
            </a:r>
            <a:r>
              <a:rPr lang="en-US" altLang="ja-JP" sz="1400" b="1" u="sng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15</a:t>
            </a:r>
            <a:r>
              <a:rPr lang="ja-JP" altLang="en-US" sz="1400" b="1" u="sng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日　提案審査書類の提案期限（２者提案）</a:t>
            </a:r>
            <a:endParaRPr kumimoji="1"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テキスト ボックス 1"/>
          <p:cNvSpPr txBox="1"/>
          <p:nvPr/>
        </p:nvSpPr>
        <p:spPr>
          <a:xfrm>
            <a:off x="8732617" y="253377"/>
            <a:ext cx="921948" cy="320757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400" kern="100" dirty="0">
                <a:effectLst/>
                <a:latin typeface="+mn-ea"/>
                <a:cs typeface="Meiryo UI" panose="020B0604030504040204" pitchFamily="50" charset="-128"/>
              </a:rPr>
              <a:t>資料</a:t>
            </a:r>
            <a:r>
              <a:rPr lang="ja-JP" altLang="en-US" sz="1400" kern="100" dirty="0">
                <a:effectLst/>
                <a:latin typeface="+mn-ea"/>
                <a:cs typeface="Meiryo UI" panose="020B0604030504040204" pitchFamily="50" charset="-128"/>
              </a:rPr>
              <a:t>３</a:t>
            </a:r>
            <a:endParaRPr lang="ja-JP" sz="1400" kern="100" dirty="0">
              <a:effectLst/>
              <a:latin typeface="+mn-ea"/>
              <a:cs typeface="Meiryo UI" panose="020B0604030504040204" pitchFamily="50" charset="-128"/>
            </a:endParaRPr>
          </a:p>
        </p:txBody>
      </p:sp>
      <p:cxnSp>
        <p:nvCxnSpPr>
          <p:cNvPr id="22" name="直線矢印コネクタ 21"/>
          <p:cNvCxnSpPr/>
          <p:nvPr/>
        </p:nvCxnSpPr>
        <p:spPr>
          <a:xfrm>
            <a:off x="5818732" y="5589240"/>
            <a:ext cx="716192" cy="0"/>
          </a:xfrm>
          <a:prstGeom prst="straightConnector1">
            <a:avLst/>
          </a:prstGeom>
          <a:ln w="47625">
            <a:solidFill>
              <a:schemeClr val="accent5"/>
            </a:solidFill>
            <a:prstDash val="solid"/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>
            <a:off x="5650947" y="2806686"/>
            <a:ext cx="891456" cy="0"/>
          </a:xfrm>
          <a:prstGeom prst="straightConnector1">
            <a:avLst/>
          </a:prstGeom>
          <a:ln w="47625">
            <a:solidFill>
              <a:schemeClr val="accent5"/>
            </a:solidFill>
            <a:prstDash val="solid"/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>
          <a:xfrm>
            <a:off x="5653333" y="4064193"/>
            <a:ext cx="891456" cy="0"/>
          </a:xfrm>
          <a:prstGeom prst="straightConnector1">
            <a:avLst/>
          </a:prstGeom>
          <a:ln w="47625">
            <a:solidFill>
              <a:schemeClr val="accent5"/>
            </a:solidFill>
            <a:prstDash val="solid"/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1166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3175"/>
      </a:spPr>
      <a:bodyPr rtlCol="0" anchor="ctr"/>
      <a:lstStyle>
        <a:defPPr algn="ctr">
          <a:defRPr kumimoji="1" sz="1600" b="1" dirty="0" smtClean="0">
            <a:solidFill>
              <a:schemeClr val="tx1"/>
            </a:solidFill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  <a:lnDef>
      <a:spPr>
        <a:ln>
          <a:solidFill>
            <a:schemeClr val="tx1"/>
          </a:solidFill>
          <a:prstDash val="solid"/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15708</TotalTime>
  <Words>35</Words>
  <Application>Microsoft Office PowerPoint</Application>
  <PresentationFormat>A4 210 x 297 mm</PresentationFormat>
  <Paragraphs>35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游ゴシック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j.i</dc:creator>
  <cp:lastModifiedBy>雅之 那須</cp:lastModifiedBy>
  <cp:revision>1965</cp:revision>
  <cp:lastPrinted>2021-01-22T01:03:45Z</cp:lastPrinted>
  <dcterms:created xsi:type="dcterms:W3CDTF">2015-05-10T11:12:44Z</dcterms:created>
  <dcterms:modified xsi:type="dcterms:W3CDTF">2021-02-23T05:06:02Z</dcterms:modified>
</cp:coreProperties>
</file>