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68" r:id="rId3"/>
  </p:sldIdLst>
  <p:sldSz cx="9906000" cy="6858000" type="A4"/>
  <p:notesSz cx="9939338" cy="143684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知香" initials="知香" lastIdx="1" clrIdx="0">
    <p:extLst>
      <p:ext uri="{19B8F6BF-5375-455C-9EA6-DF929625EA0E}">
        <p15:presenceInfo xmlns:p15="http://schemas.microsoft.com/office/powerpoint/2012/main" userId="S::SambaC@lan.pref.osaka.jp::27ce8078-893a-4327-9e32-82d38ed5b8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50" autoAdjust="0"/>
    <p:restoredTop sz="95451" autoAdjust="0"/>
  </p:normalViewPr>
  <p:slideViewPr>
    <p:cSldViewPr snapToGrid="0">
      <p:cViewPr>
        <p:scale>
          <a:sx n="110" d="100"/>
          <a:sy n="110" d="100"/>
        </p:scale>
        <p:origin x="78"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7DAD351-CBC6-46FA-B3E1-5F2DA812A591}" type="datetimeFigureOut">
              <a:rPr kumimoji="1" lang="ja-JP" altLang="en-US" smtClean="0"/>
              <a:t>2023/12/18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5AD4C5-7F43-43E5-AE7E-040167F37B3D}" type="slidenum">
              <a:rPr kumimoji="1" lang="ja-JP" altLang="en-US" smtClean="0"/>
              <a:t>‹#›</a:t>
            </a:fld>
            <a:endParaRPr kumimoji="1" lang="ja-JP" altLang="en-US"/>
          </a:p>
        </p:txBody>
      </p:sp>
    </p:spTree>
    <p:extLst>
      <p:ext uri="{BB962C8B-B14F-4D97-AF65-F5344CB8AC3E}">
        <p14:creationId xmlns:p14="http://schemas.microsoft.com/office/powerpoint/2010/main" val="4161570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DAD351-CBC6-46FA-B3E1-5F2DA812A591}" type="datetimeFigureOut">
              <a:rPr kumimoji="1" lang="ja-JP" altLang="en-US" smtClean="0"/>
              <a:t>2023/12/18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5AD4C5-7F43-43E5-AE7E-040167F37B3D}" type="slidenum">
              <a:rPr kumimoji="1" lang="ja-JP" altLang="en-US" smtClean="0"/>
              <a:t>‹#›</a:t>
            </a:fld>
            <a:endParaRPr kumimoji="1" lang="ja-JP" altLang="en-US"/>
          </a:p>
        </p:txBody>
      </p:sp>
    </p:spTree>
    <p:extLst>
      <p:ext uri="{BB962C8B-B14F-4D97-AF65-F5344CB8AC3E}">
        <p14:creationId xmlns:p14="http://schemas.microsoft.com/office/powerpoint/2010/main" val="2692135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DAD351-CBC6-46FA-B3E1-5F2DA812A591}" type="datetimeFigureOut">
              <a:rPr kumimoji="1" lang="ja-JP" altLang="en-US" smtClean="0"/>
              <a:t>2023/12/18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5AD4C5-7F43-43E5-AE7E-040167F37B3D}" type="slidenum">
              <a:rPr kumimoji="1" lang="ja-JP" altLang="en-US" smtClean="0"/>
              <a:t>‹#›</a:t>
            </a:fld>
            <a:endParaRPr kumimoji="1" lang="ja-JP" altLang="en-US"/>
          </a:p>
        </p:txBody>
      </p:sp>
    </p:spTree>
    <p:extLst>
      <p:ext uri="{BB962C8B-B14F-4D97-AF65-F5344CB8AC3E}">
        <p14:creationId xmlns:p14="http://schemas.microsoft.com/office/powerpoint/2010/main" val="3901511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DAD351-CBC6-46FA-B3E1-5F2DA812A591}" type="datetimeFigureOut">
              <a:rPr kumimoji="1" lang="ja-JP" altLang="en-US" smtClean="0"/>
              <a:t>2023/12/18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5AD4C5-7F43-43E5-AE7E-040167F37B3D}" type="slidenum">
              <a:rPr kumimoji="1" lang="ja-JP" altLang="en-US" smtClean="0"/>
              <a:t>‹#›</a:t>
            </a:fld>
            <a:endParaRPr kumimoji="1" lang="ja-JP" altLang="en-US"/>
          </a:p>
        </p:txBody>
      </p:sp>
    </p:spTree>
    <p:extLst>
      <p:ext uri="{BB962C8B-B14F-4D97-AF65-F5344CB8AC3E}">
        <p14:creationId xmlns:p14="http://schemas.microsoft.com/office/powerpoint/2010/main" val="4163031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7DAD351-CBC6-46FA-B3E1-5F2DA812A591}" type="datetimeFigureOut">
              <a:rPr kumimoji="1" lang="ja-JP" altLang="en-US" smtClean="0"/>
              <a:t>2023/12/18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5AD4C5-7F43-43E5-AE7E-040167F37B3D}" type="slidenum">
              <a:rPr kumimoji="1" lang="ja-JP" altLang="en-US" smtClean="0"/>
              <a:t>‹#›</a:t>
            </a:fld>
            <a:endParaRPr kumimoji="1" lang="ja-JP" altLang="en-US"/>
          </a:p>
        </p:txBody>
      </p:sp>
    </p:spTree>
    <p:extLst>
      <p:ext uri="{BB962C8B-B14F-4D97-AF65-F5344CB8AC3E}">
        <p14:creationId xmlns:p14="http://schemas.microsoft.com/office/powerpoint/2010/main" val="3968076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7DAD351-CBC6-46FA-B3E1-5F2DA812A591}" type="datetimeFigureOut">
              <a:rPr kumimoji="1" lang="ja-JP" altLang="en-US" smtClean="0"/>
              <a:t>2023/12/18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5AD4C5-7F43-43E5-AE7E-040167F37B3D}" type="slidenum">
              <a:rPr kumimoji="1" lang="ja-JP" altLang="en-US" smtClean="0"/>
              <a:t>‹#›</a:t>
            </a:fld>
            <a:endParaRPr kumimoji="1" lang="ja-JP" altLang="en-US"/>
          </a:p>
        </p:txBody>
      </p:sp>
    </p:spTree>
    <p:extLst>
      <p:ext uri="{BB962C8B-B14F-4D97-AF65-F5344CB8AC3E}">
        <p14:creationId xmlns:p14="http://schemas.microsoft.com/office/powerpoint/2010/main" val="1517900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7DAD351-CBC6-46FA-B3E1-5F2DA812A591}" type="datetimeFigureOut">
              <a:rPr kumimoji="1" lang="ja-JP" altLang="en-US" smtClean="0"/>
              <a:t>2023/12/18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15AD4C5-7F43-43E5-AE7E-040167F37B3D}" type="slidenum">
              <a:rPr kumimoji="1" lang="ja-JP" altLang="en-US" smtClean="0"/>
              <a:t>‹#›</a:t>
            </a:fld>
            <a:endParaRPr kumimoji="1" lang="ja-JP" altLang="en-US"/>
          </a:p>
        </p:txBody>
      </p:sp>
    </p:spTree>
    <p:extLst>
      <p:ext uri="{BB962C8B-B14F-4D97-AF65-F5344CB8AC3E}">
        <p14:creationId xmlns:p14="http://schemas.microsoft.com/office/powerpoint/2010/main" val="4150396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7DAD351-CBC6-46FA-B3E1-5F2DA812A591}" type="datetimeFigureOut">
              <a:rPr kumimoji="1" lang="ja-JP" altLang="en-US" smtClean="0"/>
              <a:t>2023/12/18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15AD4C5-7F43-43E5-AE7E-040167F37B3D}" type="slidenum">
              <a:rPr kumimoji="1" lang="ja-JP" altLang="en-US" smtClean="0"/>
              <a:t>‹#›</a:t>
            </a:fld>
            <a:endParaRPr kumimoji="1" lang="ja-JP" altLang="en-US"/>
          </a:p>
        </p:txBody>
      </p:sp>
    </p:spTree>
    <p:extLst>
      <p:ext uri="{BB962C8B-B14F-4D97-AF65-F5344CB8AC3E}">
        <p14:creationId xmlns:p14="http://schemas.microsoft.com/office/powerpoint/2010/main" val="856429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DAD351-CBC6-46FA-B3E1-5F2DA812A591}" type="datetimeFigureOut">
              <a:rPr kumimoji="1" lang="ja-JP" altLang="en-US" smtClean="0"/>
              <a:t>2023/12/18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15AD4C5-7F43-43E5-AE7E-040167F37B3D}" type="slidenum">
              <a:rPr kumimoji="1" lang="ja-JP" altLang="en-US" smtClean="0"/>
              <a:t>‹#›</a:t>
            </a:fld>
            <a:endParaRPr kumimoji="1" lang="ja-JP" altLang="en-US"/>
          </a:p>
        </p:txBody>
      </p:sp>
    </p:spTree>
    <p:extLst>
      <p:ext uri="{BB962C8B-B14F-4D97-AF65-F5344CB8AC3E}">
        <p14:creationId xmlns:p14="http://schemas.microsoft.com/office/powerpoint/2010/main" val="2688415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7DAD351-CBC6-46FA-B3E1-5F2DA812A591}" type="datetimeFigureOut">
              <a:rPr kumimoji="1" lang="ja-JP" altLang="en-US" smtClean="0"/>
              <a:t>2023/12/18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5AD4C5-7F43-43E5-AE7E-040167F37B3D}" type="slidenum">
              <a:rPr kumimoji="1" lang="ja-JP" altLang="en-US" smtClean="0"/>
              <a:t>‹#›</a:t>
            </a:fld>
            <a:endParaRPr kumimoji="1" lang="ja-JP" altLang="en-US"/>
          </a:p>
        </p:txBody>
      </p:sp>
    </p:spTree>
    <p:extLst>
      <p:ext uri="{BB962C8B-B14F-4D97-AF65-F5344CB8AC3E}">
        <p14:creationId xmlns:p14="http://schemas.microsoft.com/office/powerpoint/2010/main" val="3265113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7DAD351-CBC6-46FA-B3E1-5F2DA812A591}" type="datetimeFigureOut">
              <a:rPr kumimoji="1" lang="ja-JP" altLang="en-US" smtClean="0"/>
              <a:t>2023/12/18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5AD4C5-7F43-43E5-AE7E-040167F37B3D}" type="slidenum">
              <a:rPr kumimoji="1" lang="ja-JP" altLang="en-US" smtClean="0"/>
              <a:t>‹#›</a:t>
            </a:fld>
            <a:endParaRPr kumimoji="1" lang="ja-JP" altLang="en-US"/>
          </a:p>
        </p:txBody>
      </p:sp>
    </p:spTree>
    <p:extLst>
      <p:ext uri="{BB962C8B-B14F-4D97-AF65-F5344CB8AC3E}">
        <p14:creationId xmlns:p14="http://schemas.microsoft.com/office/powerpoint/2010/main" val="1750075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DAD351-CBC6-46FA-B3E1-5F2DA812A591}" type="datetimeFigureOut">
              <a:rPr kumimoji="1" lang="ja-JP" altLang="en-US" smtClean="0"/>
              <a:t>2023/12/18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5AD4C5-7F43-43E5-AE7E-040167F37B3D}" type="slidenum">
              <a:rPr kumimoji="1" lang="ja-JP" altLang="en-US" smtClean="0"/>
              <a:t>‹#›</a:t>
            </a:fld>
            <a:endParaRPr kumimoji="1" lang="ja-JP" altLang="en-US"/>
          </a:p>
        </p:txBody>
      </p:sp>
    </p:spTree>
    <p:extLst>
      <p:ext uri="{BB962C8B-B14F-4D97-AF65-F5344CB8AC3E}">
        <p14:creationId xmlns:p14="http://schemas.microsoft.com/office/powerpoint/2010/main" val="34569823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0544DF9-C372-43B0-9B22-DAC0E37CDFA7}"/>
              </a:ext>
            </a:extLst>
          </p:cNvPr>
          <p:cNvSpPr txBox="1"/>
          <p:nvPr/>
        </p:nvSpPr>
        <p:spPr>
          <a:xfrm>
            <a:off x="0" y="-19519"/>
            <a:ext cx="9906000" cy="317459"/>
          </a:xfrm>
          <a:prstGeom prst="rect">
            <a:avLst/>
          </a:prstGeom>
          <a:noFill/>
        </p:spPr>
        <p:txBody>
          <a:bodyPr wrap="square" rtlCol="0">
            <a:spAutoFit/>
          </a:bodyPr>
          <a:lstStyle/>
          <a:p>
            <a:r>
              <a:rPr lang="ja-JP" altLang="en-US" sz="1463" dirty="0">
                <a:latin typeface="Meiryo UI" panose="020B0604030504040204" pitchFamily="50" charset="-128"/>
                <a:ea typeface="Meiryo UI" panose="020B0604030504040204" pitchFamily="50" charset="-128"/>
              </a:rPr>
              <a:t>　　　　　　　　　　　　　　　　　　　　　　　　　　大阪府自殺対策計画進捗管理表　　　　　　　　</a:t>
            </a:r>
            <a:r>
              <a:rPr lang="ja-JP" altLang="en-US" sz="1000" dirty="0">
                <a:latin typeface="Meiryo UI" panose="020B0604030504040204" pitchFamily="50" charset="-128"/>
                <a:ea typeface="Meiryo UI" panose="020B0604030504040204" pitchFamily="50" charset="-128"/>
              </a:rPr>
              <a:t>計画期間：令和</a:t>
            </a:r>
            <a:r>
              <a:rPr lang="en-US" altLang="ja-JP" sz="1000" dirty="0">
                <a:latin typeface="Meiryo UI" panose="020B0604030504040204" pitchFamily="50" charset="-128"/>
                <a:ea typeface="Meiryo UI" panose="020B0604030504040204" pitchFamily="50" charset="-128"/>
              </a:rPr>
              <a:t>5</a:t>
            </a:r>
            <a:r>
              <a:rPr lang="ja-JP" altLang="en-US" sz="1000" dirty="0">
                <a:latin typeface="Meiryo UI" panose="020B0604030504040204" pitchFamily="50" charset="-128"/>
                <a:ea typeface="Meiryo UI" panose="020B0604030504040204" pitchFamily="50" charset="-128"/>
              </a:rPr>
              <a:t>年度～令和</a:t>
            </a:r>
            <a:r>
              <a:rPr lang="en-US" altLang="ja-JP" sz="1000" dirty="0">
                <a:latin typeface="Meiryo UI" panose="020B0604030504040204" pitchFamily="50" charset="-128"/>
                <a:ea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rPr>
              <a:t>年度</a:t>
            </a:r>
            <a:endParaRPr lang="ja-JP" altLang="en-US" sz="1463"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45F4E6A8-325F-4C9E-8DFD-E967E16B38B9}"/>
              </a:ext>
            </a:extLst>
          </p:cNvPr>
          <p:cNvSpPr txBox="1"/>
          <p:nvPr/>
        </p:nvSpPr>
        <p:spPr>
          <a:xfrm>
            <a:off x="60075" y="246894"/>
            <a:ext cx="9785850" cy="230832"/>
          </a:xfrm>
          <a:prstGeom prst="rect">
            <a:avLst/>
          </a:prstGeom>
          <a:noFill/>
          <a:ln>
            <a:solidFill>
              <a:schemeClr val="tx1"/>
            </a:solidFill>
            <a:prstDash val="sysDash"/>
          </a:ln>
        </p:spPr>
        <p:txBody>
          <a:bodyPr wrap="square" rtlCol="0">
            <a:spAutoFit/>
          </a:bodyPr>
          <a:lstStyle/>
          <a:p>
            <a:r>
              <a:rPr lang="ja-JP" altLang="en-US" sz="900" dirty="0">
                <a:latin typeface="Meiryo UI" panose="020B0604030504040204" pitchFamily="50" charset="-128"/>
                <a:ea typeface="Meiryo UI" panose="020B0604030504040204" pitchFamily="50" charset="-128"/>
              </a:rPr>
              <a:t>全体目標：計画期間中、府内の自殺者数の減少傾向を維持する。</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指標：令和</a:t>
            </a:r>
            <a:r>
              <a:rPr lang="en-US" altLang="ja-JP" sz="900" dirty="0">
                <a:latin typeface="Meiryo UI" panose="020B0604030504040204" pitchFamily="50" charset="-128"/>
                <a:ea typeface="Meiryo UI" panose="020B0604030504040204" pitchFamily="50" charset="-128"/>
              </a:rPr>
              <a:t>9</a:t>
            </a:r>
            <a:r>
              <a:rPr lang="ja-JP" altLang="en-US" sz="900" dirty="0">
                <a:latin typeface="Meiryo UI" panose="020B0604030504040204" pitchFamily="50" charset="-128"/>
                <a:ea typeface="Meiryo UI" panose="020B0604030504040204" pitchFamily="50" charset="-128"/>
              </a:rPr>
              <a:t>年の自殺死亡率</a:t>
            </a:r>
            <a:r>
              <a:rPr lang="en-US" altLang="ja-JP" sz="900" dirty="0">
                <a:latin typeface="Meiryo UI" panose="020B0604030504040204" pitchFamily="50" charset="-128"/>
                <a:ea typeface="Meiryo UI" panose="020B0604030504040204" pitchFamily="50" charset="-128"/>
              </a:rPr>
              <a:t>13.0</a:t>
            </a:r>
            <a:r>
              <a:rPr lang="ja-JP" altLang="en-US" sz="900" dirty="0">
                <a:latin typeface="Meiryo UI" panose="020B0604030504040204" pitchFamily="50" charset="-128"/>
                <a:ea typeface="Meiryo UI" panose="020B0604030504040204" pitchFamily="50" charset="-128"/>
              </a:rPr>
              <a:t>以下とする</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graphicFrame>
        <p:nvGraphicFramePr>
          <p:cNvPr id="3" name="表 5">
            <a:extLst>
              <a:ext uri="{FF2B5EF4-FFF2-40B4-BE49-F238E27FC236}">
                <a16:creationId xmlns:a16="http://schemas.microsoft.com/office/drawing/2014/main" id="{AC4D31F5-F86F-485F-A568-8FC843EB6DD3}"/>
              </a:ext>
            </a:extLst>
          </p:cNvPr>
          <p:cNvGraphicFramePr>
            <a:graphicFrameLocks noGrp="1"/>
          </p:cNvGraphicFramePr>
          <p:nvPr>
            <p:extLst>
              <p:ext uri="{D42A27DB-BD31-4B8C-83A1-F6EECF244321}">
                <p14:modId xmlns:p14="http://schemas.microsoft.com/office/powerpoint/2010/main" val="3648781332"/>
              </p:ext>
            </p:extLst>
          </p:nvPr>
        </p:nvGraphicFramePr>
        <p:xfrm>
          <a:off x="44356" y="506125"/>
          <a:ext cx="9848939" cy="6287193"/>
        </p:xfrm>
        <a:graphic>
          <a:graphicData uri="http://schemas.openxmlformats.org/drawingml/2006/table">
            <a:tbl>
              <a:tblPr firstRow="1" bandRow="1">
                <a:tableStyleId>{5C22544A-7EE6-4342-B048-85BDC9FD1C3A}</a:tableStyleId>
              </a:tblPr>
              <a:tblGrid>
                <a:gridCol w="173990">
                  <a:extLst>
                    <a:ext uri="{9D8B030D-6E8A-4147-A177-3AD203B41FA5}">
                      <a16:colId xmlns:a16="http://schemas.microsoft.com/office/drawing/2014/main" val="4214221395"/>
                    </a:ext>
                  </a:extLst>
                </a:gridCol>
                <a:gridCol w="568555">
                  <a:extLst>
                    <a:ext uri="{9D8B030D-6E8A-4147-A177-3AD203B41FA5}">
                      <a16:colId xmlns:a16="http://schemas.microsoft.com/office/drawing/2014/main" val="3163004531"/>
                    </a:ext>
                  </a:extLst>
                </a:gridCol>
                <a:gridCol w="2310757">
                  <a:extLst>
                    <a:ext uri="{9D8B030D-6E8A-4147-A177-3AD203B41FA5}">
                      <a16:colId xmlns:a16="http://schemas.microsoft.com/office/drawing/2014/main" val="3991431364"/>
                    </a:ext>
                  </a:extLst>
                </a:gridCol>
                <a:gridCol w="2245867">
                  <a:extLst>
                    <a:ext uri="{9D8B030D-6E8A-4147-A177-3AD203B41FA5}">
                      <a16:colId xmlns:a16="http://schemas.microsoft.com/office/drawing/2014/main" val="2451939150"/>
                    </a:ext>
                  </a:extLst>
                </a:gridCol>
                <a:gridCol w="4549770">
                  <a:extLst>
                    <a:ext uri="{9D8B030D-6E8A-4147-A177-3AD203B41FA5}">
                      <a16:colId xmlns:a16="http://schemas.microsoft.com/office/drawing/2014/main" val="3688583385"/>
                    </a:ext>
                  </a:extLst>
                </a:gridCol>
              </a:tblGrid>
              <a:tr h="280309">
                <a:tc>
                  <a:txBody>
                    <a:bodyPr/>
                    <a:lstStyle/>
                    <a:p>
                      <a:endParaRPr kumimoji="1" lang="ja-JP" altLang="en-US" sz="1500" dirty="0"/>
                    </a:p>
                  </a:txBody>
                  <a:tcPr marL="74295" marR="74295" marT="37148" marB="37148"/>
                </a:tc>
                <a:tc>
                  <a:txBody>
                    <a:bodyPr/>
                    <a:lstStyle/>
                    <a:p>
                      <a:pPr algn="ctr"/>
                      <a:r>
                        <a:rPr kumimoji="1" lang="ja-JP" altLang="en-US" sz="800" dirty="0">
                          <a:latin typeface="Meiryo UI" panose="020B0604030504040204" pitchFamily="50" charset="-128"/>
                          <a:ea typeface="Meiryo UI" panose="020B0604030504040204" pitchFamily="50" charset="-128"/>
                        </a:rPr>
                        <a:t>重点施策</a:t>
                      </a:r>
                    </a:p>
                  </a:txBody>
                  <a:tcPr marL="74295" marR="74295" marT="37148" marB="37148" anchor="ctr"/>
                </a:tc>
                <a:tc>
                  <a:txBody>
                    <a:bodyPr/>
                    <a:lstStyle/>
                    <a:p>
                      <a:pPr algn="ctr"/>
                      <a:r>
                        <a:rPr kumimoji="1" lang="ja-JP" altLang="en-US" sz="800" dirty="0">
                          <a:latin typeface="Meiryo UI" panose="020B0604030504040204" pitchFamily="50" charset="-128"/>
                          <a:ea typeface="Meiryo UI" panose="020B0604030504040204" pitchFamily="50" charset="-128"/>
                        </a:rPr>
                        <a:t>活動指標</a:t>
                      </a:r>
                    </a:p>
                  </a:txBody>
                  <a:tcPr marL="74295" marR="74295" marT="37148" marB="37148" anchor="ctr"/>
                </a:tc>
                <a:tc>
                  <a:txBody>
                    <a:bodyPr/>
                    <a:lstStyle/>
                    <a:p>
                      <a:pPr algn="ctr"/>
                      <a:r>
                        <a:rPr kumimoji="1" lang="ja-JP" altLang="en-US" sz="800" dirty="0">
                          <a:latin typeface="Meiryo UI" panose="020B0604030504040204" pitchFamily="50" charset="-128"/>
                          <a:ea typeface="Meiryo UI" panose="020B0604030504040204" pitchFamily="50" charset="-128"/>
                        </a:rPr>
                        <a:t>取組み項目</a:t>
                      </a:r>
                    </a:p>
                  </a:txBody>
                  <a:tcPr marL="74295" marR="74295" marT="37148" marB="37148" anchor="ctr"/>
                </a:tc>
                <a:tc>
                  <a:txBody>
                    <a:bodyPr/>
                    <a:lstStyle/>
                    <a:p>
                      <a:pPr algn="ctr"/>
                      <a:r>
                        <a:rPr kumimoji="1" lang="ja-JP" altLang="en-US" sz="800" dirty="0">
                          <a:latin typeface="Meiryo UI" panose="020B0604030504040204" pitchFamily="50" charset="-128"/>
                          <a:ea typeface="Meiryo UI" panose="020B0604030504040204" pitchFamily="50" charset="-128"/>
                        </a:rPr>
                        <a:t>令和</a:t>
                      </a:r>
                      <a:r>
                        <a:rPr kumimoji="1" lang="en-US" altLang="ja-JP" sz="800" dirty="0">
                          <a:latin typeface="Meiryo UI" panose="020B0604030504040204" pitchFamily="50" charset="-128"/>
                          <a:ea typeface="Meiryo UI" panose="020B0604030504040204" pitchFamily="50" charset="-128"/>
                        </a:rPr>
                        <a:t>5</a:t>
                      </a:r>
                      <a:r>
                        <a:rPr kumimoji="1" lang="ja-JP" altLang="en-US" sz="800" dirty="0">
                          <a:latin typeface="Meiryo UI" panose="020B0604030504040204" pitchFamily="50" charset="-128"/>
                          <a:ea typeface="Meiryo UI" panose="020B0604030504040204" pitchFamily="50" charset="-128"/>
                        </a:rPr>
                        <a:t>年度の主な取組み内容　　　</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主に健康医療部での取組みを記載</a:t>
                      </a:r>
                    </a:p>
                  </a:txBody>
                  <a:tcPr marL="74295" marR="74295" marT="37148" marB="37148" anchor="ctr"/>
                </a:tc>
                <a:extLst>
                  <a:ext uri="{0D108BD9-81ED-4DB2-BD59-A6C34878D82A}">
                    <a16:rowId xmlns:a16="http://schemas.microsoft.com/office/drawing/2014/main" val="1282074195"/>
                  </a:ext>
                </a:extLst>
              </a:tr>
              <a:tr h="825828">
                <a:tc>
                  <a:txBody>
                    <a:bodyPr/>
                    <a:lstStyle/>
                    <a:p>
                      <a:r>
                        <a:rPr kumimoji="1" lang="en-US" altLang="ja-JP" sz="1000" dirty="0"/>
                        <a:t>1</a:t>
                      </a:r>
                      <a:endParaRPr kumimoji="1" lang="ja-JP" altLang="en-US" sz="1000" dirty="0"/>
                    </a:p>
                  </a:txBody>
                  <a:tcPr marL="74295" marR="74295" marT="37148" marB="37148"/>
                </a:tc>
                <a:tc>
                  <a:txBody>
                    <a:bodyPr/>
                    <a:lstStyle/>
                    <a:p>
                      <a:r>
                        <a:rPr kumimoji="1" lang="ja-JP" altLang="en-US" sz="700" b="0" dirty="0">
                          <a:solidFill>
                            <a:schemeClr val="tx1"/>
                          </a:solidFill>
                          <a:latin typeface="Meiryo UI" panose="020B0604030504040204" pitchFamily="50" charset="-128"/>
                          <a:ea typeface="Meiryo UI" panose="020B0604030504040204" pitchFamily="50" charset="-128"/>
                        </a:rPr>
                        <a:t>府民のこころの健康づくりを進める</a:t>
                      </a:r>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kern="1200" dirty="0">
                          <a:solidFill>
                            <a:schemeClr val="tx1"/>
                          </a:solidFill>
                          <a:effectLst/>
                          <a:latin typeface="Meiryo UI" panose="020B0604030504040204" pitchFamily="50" charset="-128"/>
                          <a:ea typeface="Meiryo UI" panose="020B0604030504040204" pitchFamily="50" charset="-128"/>
                          <a:cs typeface="+mn-cs"/>
                        </a:rPr>
                        <a:t>市町村や保健所等において主催するイベント等を通じて、府民がストレスについての正しい知識を持つための取組みが展開できるようこころの健康づくりに関連する啓発リーフレットを配布する。（</a:t>
                      </a:r>
                      <a:r>
                        <a:rPr kumimoji="1" lang="ja-JP" altLang="ja-JP" sz="700" b="0" kern="1200" dirty="0">
                          <a:solidFill>
                            <a:schemeClr val="tx1"/>
                          </a:solidFill>
                          <a:effectLst/>
                          <a:latin typeface="Meiryo UI" panose="020B0604030504040204" pitchFamily="50" charset="-128"/>
                          <a:ea typeface="Meiryo UI" panose="020B0604030504040204" pitchFamily="50" charset="-128"/>
                          <a:cs typeface="+mn-cs"/>
                        </a:rPr>
                        <a:t>毎年度</a:t>
                      </a:r>
                      <a:r>
                        <a:rPr kumimoji="1" lang="en-US" altLang="ja-JP" sz="700" b="0" kern="1200" dirty="0">
                          <a:solidFill>
                            <a:schemeClr val="tx1"/>
                          </a:solidFill>
                          <a:effectLst/>
                          <a:latin typeface="Meiryo UI" panose="020B0604030504040204" pitchFamily="50" charset="-128"/>
                          <a:ea typeface="Meiryo UI" panose="020B0604030504040204" pitchFamily="50" charset="-128"/>
                          <a:cs typeface="+mn-cs"/>
                        </a:rPr>
                        <a:t>1,500</a:t>
                      </a:r>
                      <a:r>
                        <a:rPr kumimoji="1" lang="ja-JP" altLang="ja-JP" sz="700" b="0" kern="1200" dirty="0">
                          <a:solidFill>
                            <a:schemeClr val="tx1"/>
                          </a:solidFill>
                          <a:effectLst/>
                          <a:latin typeface="Meiryo UI" panose="020B0604030504040204" pitchFamily="50" charset="-128"/>
                          <a:ea typeface="Meiryo UI" panose="020B0604030504040204" pitchFamily="50" charset="-128"/>
                          <a:cs typeface="+mn-cs"/>
                        </a:rPr>
                        <a:t>部以上配布</a:t>
                      </a:r>
                      <a:r>
                        <a:rPr kumimoji="1" lang="ja-JP" altLang="en-US" sz="700" b="0" kern="1200" dirty="0">
                          <a:solidFill>
                            <a:schemeClr val="tx1"/>
                          </a:solidFill>
                          <a:effectLst/>
                          <a:latin typeface="Meiryo UI" panose="020B0604030504040204" pitchFamily="50" charset="-128"/>
                          <a:ea typeface="Meiryo UI" panose="020B0604030504040204" pitchFamily="50" charset="-128"/>
                          <a:cs typeface="+mn-cs"/>
                        </a:rPr>
                        <a:t>）</a:t>
                      </a:r>
                      <a:r>
                        <a:rPr kumimoji="1" lang="en-US" altLang="ja-JP" sz="700" b="0"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600" b="0" kern="1200" dirty="0">
                          <a:solidFill>
                            <a:schemeClr val="tx1"/>
                          </a:solidFill>
                          <a:effectLst/>
                          <a:latin typeface="Meiryo UI" panose="020B0604030504040204" pitchFamily="50" charset="-128"/>
                          <a:ea typeface="Meiryo UI" panose="020B0604030504040204" pitchFamily="50" charset="-128"/>
                          <a:cs typeface="+mn-cs"/>
                        </a:rPr>
                        <a:t>「ひとりで悩まないで相談窓口一覧」</a:t>
                      </a:r>
                      <a:r>
                        <a:rPr kumimoji="1" lang="ja-JP" altLang="en-US" sz="600" dirty="0">
                          <a:latin typeface="Meiryo UI" panose="020B0604030504040204" pitchFamily="50" charset="-128"/>
                          <a:ea typeface="Meiryo UI" panose="020B0604030504040204" pitchFamily="50" charset="-128"/>
                        </a:rPr>
                        <a:t>「ストレスと上手に付き合おう」「気軽にリラックス」</a:t>
                      </a:r>
                      <a:endParaRPr kumimoji="1" lang="en-US" altLang="ja-JP" sz="600" b="0"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0" dirty="0">
                        <a:solidFill>
                          <a:schemeClr val="tx1"/>
                        </a:solidFill>
                        <a:latin typeface="Meiryo UI" panose="020B0604030504040204" pitchFamily="50" charset="-128"/>
                        <a:ea typeface="Meiryo UI" panose="020B0604030504040204" pitchFamily="50" charset="-128"/>
                      </a:endParaRPr>
                    </a:p>
                    <a:p>
                      <a:endParaRPr kumimoji="1" lang="en-US" altLang="ja-JP" sz="700" dirty="0">
                        <a:solidFill>
                          <a:schemeClr val="tx1"/>
                        </a:solidFill>
                        <a:latin typeface="Meiryo UI" panose="020B0604030504040204" pitchFamily="50" charset="-128"/>
                        <a:ea typeface="Meiryo UI" panose="020B0604030504040204" pitchFamily="50" charset="-128"/>
                      </a:endParaRPr>
                    </a:p>
                    <a:p>
                      <a:r>
                        <a:rPr kumimoji="1" lang="ja-JP" altLang="en-US" sz="600" dirty="0">
                          <a:latin typeface="Meiryo UI" panose="020B0604030504040204" pitchFamily="50" charset="-128"/>
                          <a:ea typeface="Meiryo UI" panose="020B0604030504040204" pitchFamily="50" charset="-128"/>
                        </a:rPr>
                        <a:t>　</a:t>
                      </a:r>
                      <a:endParaRPr kumimoji="1" lang="ja-JP" altLang="en-US" sz="600"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r>
                        <a:rPr kumimoji="1" lang="ja-JP" altLang="en-US" sz="700" b="0" dirty="0">
                          <a:solidFill>
                            <a:schemeClr val="tx1"/>
                          </a:solidFill>
                          <a:latin typeface="Meiryo UI" panose="020B0604030504040204" pitchFamily="50" charset="-128"/>
                          <a:ea typeface="Meiryo UI" panose="020B0604030504040204" pitchFamily="50" charset="-128"/>
                        </a:rPr>
                        <a:t>（１）こころの健康の保持増進</a:t>
                      </a:r>
                      <a:endParaRPr kumimoji="1" lang="en-US" altLang="ja-JP" sz="700" b="0" dirty="0">
                        <a:solidFill>
                          <a:schemeClr val="tx1"/>
                        </a:solidFill>
                        <a:latin typeface="Meiryo UI" panose="020B0604030504040204" pitchFamily="50" charset="-128"/>
                        <a:ea typeface="Meiryo UI" panose="020B0604030504040204" pitchFamily="50" charset="-128"/>
                      </a:endParaRPr>
                    </a:p>
                    <a:p>
                      <a:r>
                        <a:rPr kumimoji="1" lang="ja-JP" altLang="en-US" sz="700" b="0" dirty="0">
                          <a:solidFill>
                            <a:schemeClr val="tx1"/>
                          </a:solidFill>
                          <a:latin typeface="Meiryo UI" panose="020B0604030504040204" pitchFamily="50" charset="-128"/>
                          <a:ea typeface="Meiryo UI" panose="020B0604030504040204" pitchFamily="50" charset="-128"/>
                        </a:rPr>
                        <a:t>（２）こころの相談窓口の整備</a:t>
                      </a:r>
                      <a:endParaRPr kumimoji="1" lang="en-US" altLang="ja-JP" sz="700" b="0" dirty="0">
                        <a:solidFill>
                          <a:schemeClr val="tx1"/>
                        </a:solidFill>
                        <a:latin typeface="Meiryo UI" panose="020B0604030504040204" pitchFamily="50" charset="-128"/>
                        <a:ea typeface="Meiryo UI" panose="020B0604030504040204" pitchFamily="50" charset="-128"/>
                      </a:endParaRPr>
                    </a:p>
                    <a:p>
                      <a:endParaRPr kumimoji="1" lang="en-US" altLang="ja-JP" sz="700" b="0"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r>
                        <a:rPr kumimoji="1" lang="ja-JP" altLang="en-US" sz="700" b="0" u="none" dirty="0">
                          <a:solidFill>
                            <a:schemeClr val="tx1"/>
                          </a:solidFill>
                          <a:latin typeface="Meiryo UI" panose="020B0604030504040204" pitchFamily="50" charset="-128"/>
                          <a:ea typeface="Meiryo UI" panose="020B0604030504040204" pitchFamily="50" charset="-128"/>
                        </a:rPr>
                        <a:t>・こころの健康づくりについて、リーフレットの配布やホームページ等により広報啓発。</a:t>
                      </a:r>
                      <a:r>
                        <a:rPr kumimoji="1" lang="ja-JP" altLang="en-US" sz="700" b="0" i="0" u="none" dirty="0">
                          <a:solidFill>
                            <a:schemeClr val="tx1"/>
                          </a:solidFill>
                          <a:latin typeface="Meiryo UI" panose="020B0604030504040204" pitchFamily="50" charset="-128"/>
                          <a:ea typeface="Meiryo UI" panose="020B0604030504040204" pitchFamily="50" charset="-128"/>
                        </a:rPr>
                        <a:t>　</a:t>
                      </a:r>
                      <a:r>
                        <a:rPr kumimoji="1" lang="en-US" altLang="ja-JP" sz="700" b="0" i="0" u="none" dirty="0">
                          <a:solidFill>
                            <a:schemeClr val="tx1"/>
                          </a:solidFill>
                          <a:latin typeface="Meiryo UI" panose="020B0604030504040204" pitchFamily="50" charset="-128"/>
                          <a:ea typeface="Meiryo UI" panose="020B0604030504040204" pitchFamily="50" charset="-128"/>
                        </a:rPr>
                        <a:t>【</a:t>
                      </a:r>
                      <a:r>
                        <a:rPr kumimoji="1" lang="ja-JP" altLang="en-US" sz="700" b="0" i="0" u="none" dirty="0">
                          <a:solidFill>
                            <a:schemeClr val="tx1"/>
                          </a:solidFill>
                          <a:latin typeface="Meiryo UI" panose="020B0604030504040204" pitchFamily="50" charset="-128"/>
                          <a:ea typeface="Meiryo UI" panose="020B0604030504040204" pitchFamily="50" charset="-128"/>
                        </a:rPr>
                        <a:t>リーフレット</a:t>
                      </a:r>
                      <a:r>
                        <a:rPr kumimoji="1" lang="en-US" altLang="ja-JP" sz="700" b="0" i="0" u="none" dirty="0">
                          <a:solidFill>
                            <a:schemeClr val="tx1"/>
                          </a:solidFill>
                          <a:latin typeface="Meiryo UI" panose="020B0604030504040204" pitchFamily="50" charset="-128"/>
                          <a:ea typeface="Meiryo UI" panose="020B0604030504040204" pitchFamily="50" charset="-128"/>
                        </a:rPr>
                        <a:t>13,644</a:t>
                      </a:r>
                      <a:r>
                        <a:rPr kumimoji="1" lang="ja-JP" altLang="en-US" sz="700" b="0" i="0" u="none" dirty="0">
                          <a:solidFill>
                            <a:schemeClr val="tx1"/>
                          </a:solidFill>
                          <a:latin typeface="Meiryo UI" panose="020B0604030504040204" pitchFamily="50" charset="-128"/>
                          <a:ea typeface="Meiryo UI" panose="020B0604030504040204" pitchFamily="50" charset="-128"/>
                        </a:rPr>
                        <a:t>部配布（</a:t>
                      </a:r>
                      <a:r>
                        <a:rPr kumimoji="1" lang="en-US" altLang="ja-JP" sz="700" b="0" i="0" u="none" dirty="0">
                          <a:solidFill>
                            <a:schemeClr val="tx1"/>
                          </a:solidFill>
                          <a:latin typeface="Meiryo UI" panose="020B0604030504040204" pitchFamily="50" charset="-128"/>
                          <a:ea typeface="Meiryo UI" panose="020B0604030504040204" pitchFamily="50" charset="-128"/>
                        </a:rPr>
                        <a:t>9</a:t>
                      </a:r>
                      <a:r>
                        <a:rPr kumimoji="1" lang="ja-JP" altLang="en-US" sz="700" b="0" i="0" u="none" dirty="0">
                          <a:solidFill>
                            <a:schemeClr val="tx1"/>
                          </a:solidFill>
                          <a:latin typeface="Meiryo UI" panose="020B0604030504040204" pitchFamily="50" charset="-128"/>
                          <a:ea typeface="Meiryo UI" panose="020B0604030504040204" pitchFamily="50" charset="-128"/>
                        </a:rPr>
                        <a:t>月末）</a:t>
                      </a:r>
                      <a:r>
                        <a:rPr kumimoji="1" lang="en-US" altLang="ja-JP" sz="700" b="0" i="0" u="none" dirty="0">
                          <a:solidFill>
                            <a:schemeClr val="tx1"/>
                          </a:solidFill>
                          <a:latin typeface="Meiryo UI" panose="020B0604030504040204" pitchFamily="50" charset="-128"/>
                          <a:ea typeface="Meiryo UI" panose="020B0604030504040204" pitchFamily="50" charset="-128"/>
                        </a:rPr>
                        <a:t>】</a:t>
                      </a:r>
                    </a:p>
                    <a:p>
                      <a:r>
                        <a:rPr kumimoji="1" lang="ja-JP" altLang="en-US" sz="700" b="0" u="none" dirty="0">
                          <a:solidFill>
                            <a:schemeClr val="tx1"/>
                          </a:solidFill>
                          <a:latin typeface="Meiryo UI" panose="020B0604030504040204" pitchFamily="50" charset="-128"/>
                          <a:ea typeface="Meiryo UI" panose="020B0604030504040204" pitchFamily="50" charset="-128"/>
                        </a:rPr>
                        <a:t>・保健所、市町村、医療機関、教育機関等を対象にメンタルヘルス関連の研修会を実施。</a:t>
                      </a:r>
                      <a:r>
                        <a:rPr kumimoji="1" lang="en-US" altLang="ja-JP" sz="700" b="0" u="none" dirty="0">
                          <a:solidFill>
                            <a:schemeClr val="tx1"/>
                          </a:solidFill>
                          <a:latin typeface="Meiryo UI" panose="020B0604030504040204" pitchFamily="50" charset="-128"/>
                          <a:ea typeface="Meiryo UI" panose="020B0604030504040204" pitchFamily="50" charset="-128"/>
                        </a:rPr>
                        <a:t>【9</a:t>
                      </a:r>
                      <a:r>
                        <a:rPr kumimoji="1" lang="ja-JP" altLang="en-US" sz="700" b="0" u="none" dirty="0">
                          <a:solidFill>
                            <a:schemeClr val="tx1"/>
                          </a:solidFill>
                          <a:latin typeface="Meiryo UI" panose="020B0604030504040204" pitchFamily="50" charset="-128"/>
                          <a:ea typeface="Meiryo UI" panose="020B0604030504040204" pitchFamily="50" charset="-128"/>
                        </a:rPr>
                        <a:t>回</a:t>
                      </a:r>
                      <a:r>
                        <a:rPr kumimoji="1" lang="en-US" altLang="ja-JP" sz="700" b="0" u="none" dirty="0">
                          <a:solidFill>
                            <a:schemeClr val="tx1"/>
                          </a:solidFill>
                          <a:latin typeface="Meiryo UI" panose="020B0604030504040204" pitchFamily="50" charset="-128"/>
                          <a:ea typeface="Meiryo UI" panose="020B0604030504040204" pitchFamily="50" charset="-128"/>
                        </a:rPr>
                        <a:t>】</a:t>
                      </a:r>
                    </a:p>
                    <a:p>
                      <a:r>
                        <a:rPr kumimoji="1" lang="ja-JP" altLang="en-US" sz="700" b="0" u="none" dirty="0">
                          <a:solidFill>
                            <a:schemeClr val="tx1"/>
                          </a:solidFill>
                          <a:latin typeface="Meiryo UI" panose="020B0604030504040204" pitchFamily="50" charset="-128"/>
                          <a:ea typeface="Meiryo UI" panose="020B0604030504040204" pitchFamily="50" charset="-128"/>
                        </a:rPr>
                        <a:t>・大阪産業保健支援センター等と連携し、職域におけるメンタルヘルスに関する研修会を実施。</a:t>
                      </a:r>
                      <a:r>
                        <a:rPr kumimoji="1" lang="en-US" altLang="ja-JP" sz="700" b="0" u="none" dirty="0">
                          <a:solidFill>
                            <a:schemeClr val="tx1"/>
                          </a:solidFill>
                          <a:latin typeface="Meiryo UI" panose="020B0604030504040204" pitchFamily="50" charset="-128"/>
                          <a:ea typeface="Meiryo UI" panose="020B0604030504040204" pitchFamily="50" charset="-128"/>
                        </a:rPr>
                        <a:t>【3</a:t>
                      </a:r>
                      <a:r>
                        <a:rPr kumimoji="1" lang="ja-JP" altLang="en-US" sz="700" b="0" u="none" dirty="0">
                          <a:solidFill>
                            <a:schemeClr val="tx1"/>
                          </a:solidFill>
                          <a:latin typeface="Meiryo UI" panose="020B0604030504040204" pitchFamily="50" charset="-128"/>
                          <a:ea typeface="Meiryo UI" panose="020B0604030504040204" pitchFamily="50" charset="-128"/>
                        </a:rPr>
                        <a:t>回</a:t>
                      </a:r>
                      <a:r>
                        <a:rPr kumimoji="1" lang="en-US" altLang="ja-JP" sz="700" b="0" u="none" dirty="0">
                          <a:solidFill>
                            <a:schemeClr val="tx1"/>
                          </a:solidFill>
                          <a:latin typeface="Meiryo UI" panose="020B0604030504040204" pitchFamily="50" charset="-128"/>
                          <a:ea typeface="Meiryo UI" panose="020B0604030504040204" pitchFamily="50" charset="-128"/>
                        </a:rPr>
                        <a:t>】</a:t>
                      </a:r>
                      <a:r>
                        <a:rPr kumimoji="1" lang="ja-JP" altLang="en-US" sz="700" b="0" i="0" u="none" dirty="0">
                          <a:solidFill>
                            <a:schemeClr val="tx1"/>
                          </a:solidFill>
                          <a:latin typeface="Meiryo UI" panose="020B0604030504040204" pitchFamily="50" charset="-128"/>
                          <a:ea typeface="Meiryo UI" panose="020B0604030504040204" pitchFamily="50" charset="-128"/>
                        </a:rPr>
                        <a:t>（予定含む）</a:t>
                      </a:r>
                      <a:r>
                        <a:rPr kumimoji="1" lang="en-US" altLang="ja-JP" sz="700" b="0" i="0" u="none" dirty="0">
                          <a:solidFill>
                            <a:schemeClr val="tx1"/>
                          </a:solidFill>
                          <a:latin typeface="Meiryo UI" panose="020B0604030504040204" pitchFamily="50" charset="-128"/>
                          <a:ea typeface="Meiryo UI" panose="020B0604030504040204" pitchFamily="50" charset="-128"/>
                        </a:rPr>
                        <a:t>】</a:t>
                      </a:r>
                    </a:p>
                    <a:p>
                      <a:r>
                        <a:rPr kumimoji="1" lang="ja-JP" altLang="en-US" sz="700" b="0" u="none" dirty="0">
                          <a:solidFill>
                            <a:schemeClr val="tx1"/>
                          </a:solidFill>
                          <a:latin typeface="Meiryo UI" panose="020B0604030504040204" pitchFamily="50" charset="-128"/>
                          <a:ea typeface="Meiryo UI" panose="020B0604030504040204" pitchFamily="50" charset="-128"/>
                        </a:rPr>
                        <a:t>・府保健所におけるこころの健康相談やこころの電話相談、こころの健康相談統一ダイヤルにおいて相談を実施。　</a:t>
                      </a:r>
                      <a:endParaRPr kumimoji="1" lang="en-US" altLang="ja-JP" sz="700" b="0" u="none" dirty="0">
                        <a:solidFill>
                          <a:schemeClr val="tx1"/>
                        </a:solidFill>
                        <a:latin typeface="Meiryo UI" panose="020B0604030504040204" pitchFamily="50" charset="-128"/>
                        <a:ea typeface="Meiryo UI" panose="020B0604030504040204" pitchFamily="50" charset="-128"/>
                      </a:endParaRPr>
                    </a:p>
                    <a:p>
                      <a:r>
                        <a:rPr kumimoji="1" lang="ja-JP" altLang="en-US" sz="700" b="0" u="none" dirty="0">
                          <a:solidFill>
                            <a:schemeClr val="tx1"/>
                          </a:solidFill>
                          <a:latin typeface="Meiryo UI" panose="020B0604030504040204" pitchFamily="50" charset="-128"/>
                          <a:ea typeface="Meiryo UI" panose="020B0604030504040204" pitchFamily="50" charset="-128"/>
                        </a:rPr>
                        <a:t>　</a:t>
                      </a:r>
                      <a:r>
                        <a:rPr kumimoji="1" lang="en-US" altLang="ja-JP" sz="700" b="0" u="none" dirty="0">
                          <a:solidFill>
                            <a:schemeClr val="tx1"/>
                          </a:solidFill>
                          <a:latin typeface="Meiryo UI" panose="020B0604030504040204" pitchFamily="50" charset="-128"/>
                          <a:ea typeface="Meiryo UI" panose="020B0604030504040204" pitchFamily="50" charset="-128"/>
                        </a:rPr>
                        <a:t>【</a:t>
                      </a:r>
                      <a:r>
                        <a:rPr kumimoji="1" lang="ja-JP" altLang="en-US" sz="700" b="0" u="none" dirty="0">
                          <a:solidFill>
                            <a:schemeClr val="tx1"/>
                          </a:solidFill>
                          <a:latin typeface="Meiryo UI" panose="020B0604030504040204" pitchFamily="50" charset="-128"/>
                          <a:ea typeface="Meiryo UI" panose="020B0604030504040204" pitchFamily="50" charset="-128"/>
                        </a:rPr>
                        <a:t>こころの電話相談</a:t>
                      </a:r>
                      <a:r>
                        <a:rPr kumimoji="1" lang="en-US" altLang="ja-JP" sz="700" b="0" u="none" dirty="0">
                          <a:solidFill>
                            <a:schemeClr val="tx1"/>
                          </a:solidFill>
                          <a:latin typeface="Meiryo UI" panose="020B0604030504040204" pitchFamily="50" charset="-128"/>
                          <a:ea typeface="Meiryo UI" panose="020B0604030504040204" pitchFamily="50" charset="-128"/>
                        </a:rPr>
                        <a:t>1,052</a:t>
                      </a:r>
                      <a:r>
                        <a:rPr kumimoji="1" lang="ja-JP" altLang="en-US" sz="700" b="0" u="none" dirty="0">
                          <a:solidFill>
                            <a:schemeClr val="tx1"/>
                          </a:solidFill>
                          <a:latin typeface="Meiryo UI" panose="020B0604030504040204" pitchFamily="50" charset="-128"/>
                          <a:ea typeface="Meiryo UI" panose="020B0604030504040204" pitchFamily="50" charset="-128"/>
                        </a:rPr>
                        <a:t>件（</a:t>
                      </a:r>
                      <a:r>
                        <a:rPr kumimoji="1" lang="en-US" altLang="ja-JP" sz="700" b="0" u="none" dirty="0">
                          <a:solidFill>
                            <a:schemeClr val="tx1"/>
                          </a:solidFill>
                          <a:latin typeface="Meiryo UI" panose="020B0604030504040204" pitchFamily="50" charset="-128"/>
                          <a:ea typeface="Meiryo UI" panose="020B0604030504040204" pitchFamily="50" charset="-128"/>
                        </a:rPr>
                        <a:t>9</a:t>
                      </a:r>
                      <a:r>
                        <a:rPr kumimoji="1" lang="ja-JP" altLang="en-US" sz="700" b="0" u="none" dirty="0">
                          <a:solidFill>
                            <a:schemeClr val="tx1"/>
                          </a:solidFill>
                          <a:latin typeface="Meiryo UI" panose="020B0604030504040204" pitchFamily="50" charset="-128"/>
                          <a:ea typeface="Meiryo UI" panose="020B0604030504040204" pitchFamily="50" charset="-128"/>
                        </a:rPr>
                        <a:t>月末）</a:t>
                      </a:r>
                      <a:r>
                        <a:rPr kumimoji="1" lang="en-US" altLang="ja-JP" sz="600" b="0" u="none" dirty="0">
                          <a:solidFill>
                            <a:schemeClr val="tx1"/>
                          </a:solidFill>
                          <a:latin typeface="Meiryo UI" panose="020B0604030504040204" pitchFamily="50" charset="-128"/>
                          <a:ea typeface="Meiryo UI" panose="020B0604030504040204" pitchFamily="50" charset="-128"/>
                        </a:rPr>
                        <a:t>※R4</a:t>
                      </a:r>
                      <a:r>
                        <a:rPr kumimoji="1" lang="ja-JP" altLang="en-US" sz="600" b="0" u="none" dirty="0">
                          <a:solidFill>
                            <a:schemeClr val="tx1"/>
                          </a:solidFill>
                          <a:latin typeface="Meiryo UI" panose="020B0604030504040204" pitchFamily="50" charset="-128"/>
                          <a:ea typeface="Meiryo UI" panose="020B0604030504040204" pitchFamily="50" charset="-128"/>
                        </a:rPr>
                        <a:t>年度</a:t>
                      </a:r>
                      <a:r>
                        <a:rPr kumimoji="1" lang="en-US" altLang="ja-JP" sz="600" b="0" u="none" dirty="0">
                          <a:solidFill>
                            <a:schemeClr val="tx1"/>
                          </a:solidFill>
                          <a:latin typeface="Meiryo UI" panose="020B0604030504040204" pitchFamily="50" charset="-128"/>
                          <a:ea typeface="Meiryo UI" panose="020B0604030504040204" pitchFamily="50" charset="-128"/>
                        </a:rPr>
                        <a:t>1,990</a:t>
                      </a:r>
                      <a:r>
                        <a:rPr kumimoji="1" lang="ja-JP" altLang="en-US" sz="600" b="0" u="none" dirty="0">
                          <a:solidFill>
                            <a:schemeClr val="tx1"/>
                          </a:solidFill>
                          <a:latin typeface="Meiryo UI" panose="020B0604030504040204" pitchFamily="50" charset="-128"/>
                          <a:ea typeface="Meiryo UI" panose="020B0604030504040204" pitchFamily="50" charset="-128"/>
                        </a:rPr>
                        <a:t>件</a:t>
                      </a:r>
                      <a:r>
                        <a:rPr kumimoji="1" lang="en-US" altLang="ja-JP" sz="700" b="0" u="none" dirty="0">
                          <a:solidFill>
                            <a:schemeClr val="tx1"/>
                          </a:solidFill>
                          <a:latin typeface="Meiryo UI" panose="020B0604030504040204" pitchFamily="50" charset="-128"/>
                          <a:ea typeface="Meiryo UI" panose="020B0604030504040204" pitchFamily="50" charset="-128"/>
                        </a:rPr>
                        <a:t>】</a:t>
                      </a:r>
                    </a:p>
                    <a:p>
                      <a:r>
                        <a:rPr kumimoji="1" lang="ja-JP" altLang="en-US" sz="700" b="0" u="none" dirty="0">
                          <a:solidFill>
                            <a:schemeClr val="tx1"/>
                          </a:solidFill>
                          <a:latin typeface="Meiryo UI" panose="020B0604030504040204" pitchFamily="50" charset="-128"/>
                          <a:ea typeface="Meiryo UI" panose="020B0604030504040204" pitchFamily="50" charset="-128"/>
                        </a:rPr>
                        <a:t>　</a:t>
                      </a:r>
                      <a:r>
                        <a:rPr kumimoji="1" lang="en-US" altLang="ja-JP" sz="700" b="0" u="none" dirty="0">
                          <a:solidFill>
                            <a:schemeClr val="tx1"/>
                          </a:solidFill>
                          <a:latin typeface="Meiryo UI" panose="020B0604030504040204" pitchFamily="50" charset="-128"/>
                          <a:ea typeface="Meiryo UI" panose="020B0604030504040204" pitchFamily="50" charset="-128"/>
                        </a:rPr>
                        <a:t>【</a:t>
                      </a:r>
                      <a:r>
                        <a:rPr kumimoji="1" lang="ja-JP" altLang="en-US" sz="700" b="0" u="none" dirty="0">
                          <a:solidFill>
                            <a:schemeClr val="tx1"/>
                          </a:solidFill>
                          <a:latin typeface="Meiryo UI" panose="020B0604030504040204" pitchFamily="50" charset="-128"/>
                          <a:ea typeface="Meiryo UI" panose="020B0604030504040204" pitchFamily="50" charset="-128"/>
                        </a:rPr>
                        <a:t>こころの健康相談統一ダイヤル</a:t>
                      </a:r>
                      <a:r>
                        <a:rPr kumimoji="1" lang="en-US" altLang="ja-JP" sz="700" b="0" u="none" dirty="0">
                          <a:solidFill>
                            <a:schemeClr val="tx1"/>
                          </a:solidFill>
                          <a:latin typeface="Meiryo UI" panose="020B0604030504040204" pitchFamily="50" charset="-128"/>
                          <a:ea typeface="Meiryo UI" panose="020B0604030504040204" pitchFamily="50" charset="-128"/>
                        </a:rPr>
                        <a:t>3,227</a:t>
                      </a:r>
                      <a:r>
                        <a:rPr kumimoji="1" lang="ja-JP" altLang="en-US" sz="700" b="0" u="none" dirty="0">
                          <a:solidFill>
                            <a:schemeClr val="tx1"/>
                          </a:solidFill>
                          <a:latin typeface="Meiryo UI" panose="020B0604030504040204" pitchFamily="50" charset="-128"/>
                          <a:ea typeface="Meiryo UI" panose="020B0604030504040204" pitchFamily="50" charset="-128"/>
                        </a:rPr>
                        <a:t>件（</a:t>
                      </a:r>
                      <a:r>
                        <a:rPr kumimoji="1" lang="en-US" altLang="ja-JP" sz="700" b="0" u="none" dirty="0">
                          <a:solidFill>
                            <a:schemeClr val="tx1"/>
                          </a:solidFill>
                          <a:latin typeface="Meiryo UI" panose="020B0604030504040204" pitchFamily="50" charset="-128"/>
                          <a:ea typeface="Meiryo UI" panose="020B0604030504040204" pitchFamily="50" charset="-128"/>
                        </a:rPr>
                        <a:t>9</a:t>
                      </a:r>
                      <a:r>
                        <a:rPr kumimoji="1" lang="ja-JP" altLang="en-US" sz="700" b="0" u="none" dirty="0">
                          <a:solidFill>
                            <a:schemeClr val="tx1"/>
                          </a:solidFill>
                          <a:latin typeface="Meiryo UI" panose="020B0604030504040204" pitchFamily="50" charset="-128"/>
                          <a:ea typeface="Meiryo UI" panose="020B0604030504040204" pitchFamily="50" charset="-128"/>
                        </a:rPr>
                        <a:t>月末）</a:t>
                      </a:r>
                      <a:r>
                        <a:rPr kumimoji="1" lang="en-US" altLang="ja-JP" sz="600" b="0" u="none" dirty="0">
                          <a:solidFill>
                            <a:schemeClr val="tx1"/>
                          </a:solidFill>
                          <a:latin typeface="Meiryo UI" panose="020B0604030504040204" pitchFamily="50" charset="-128"/>
                          <a:ea typeface="Meiryo UI" panose="020B0604030504040204" pitchFamily="50" charset="-128"/>
                        </a:rPr>
                        <a:t>※R4</a:t>
                      </a:r>
                      <a:r>
                        <a:rPr kumimoji="1" lang="ja-JP" altLang="en-US" sz="600" b="0" u="none" dirty="0">
                          <a:solidFill>
                            <a:schemeClr val="tx1"/>
                          </a:solidFill>
                          <a:latin typeface="Meiryo UI" panose="020B0604030504040204" pitchFamily="50" charset="-128"/>
                          <a:ea typeface="Meiryo UI" panose="020B0604030504040204" pitchFamily="50" charset="-128"/>
                        </a:rPr>
                        <a:t>年度</a:t>
                      </a:r>
                      <a:r>
                        <a:rPr kumimoji="1" lang="en-US" altLang="ja-JP" sz="600" b="0" u="none" dirty="0">
                          <a:solidFill>
                            <a:schemeClr val="tx1"/>
                          </a:solidFill>
                          <a:latin typeface="Meiryo UI" panose="020B0604030504040204" pitchFamily="50" charset="-128"/>
                          <a:ea typeface="Meiryo UI" panose="020B0604030504040204" pitchFamily="50" charset="-128"/>
                        </a:rPr>
                        <a:t>6,163</a:t>
                      </a:r>
                      <a:r>
                        <a:rPr kumimoji="1" lang="ja-JP" altLang="en-US" sz="600" b="0" u="none" dirty="0">
                          <a:solidFill>
                            <a:schemeClr val="tx1"/>
                          </a:solidFill>
                          <a:latin typeface="Meiryo UI" panose="020B0604030504040204" pitchFamily="50" charset="-128"/>
                          <a:ea typeface="Meiryo UI" panose="020B0604030504040204" pitchFamily="50" charset="-128"/>
                        </a:rPr>
                        <a:t>件</a:t>
                      </a:r>
                      <a:r>
                        <a:rPr kumimoji="1" lang="en-US" altLang="ja-JP" sz="700" b="0" u="none" dirty="0">
                          <a:solidFill>
                            <a:schemeClr val="tx1"/>
                          </a:solidFill>
                          <a:latin typeface="Meiryo UI" panose="020B0604030504040204" pitchFamily="50" charset="-128"/>
                          <a:ea typeface="Meiryo UI" panose="020B0604030504040204" pitchFamily="50" charset="-128"/>
                        </a:rPr>
                        <a:t>】</a:t>
                      </a:r>
                      <a:r>
                        <a:rPr kumimoji="1" lang="ja-JP" altLang="en-US" sz="700" b="0" u="none" dirty="0">
                          <a:solidFill>
                            <a:schemeClr val="tx1"/>
                          </a:solidFill>
                          <a:latin typeface="Meiryo UI" panose="020B0604030504040204" pitchFamily="50" charset="-128"/>
                          <a:ea typeface="Meiryo UI" panose="020B0604030504040204" pitchFamily="50" charset="-128"/>
                        </a:rPr>
                        <a:t>　</a:t>
                      </a:r>
                      <a:endParaRPr kumimoji="1" lang="en-US" altLang="ja-JP" sz="700" b="0" u="none" dirty="0">
                        <a:solidFill>
                          <a:schemeClr val="tx1"/>
                        </a:solidFill>
                        <a:latin typeface="Meiryo UI" panose="020B0604030504040204" pitchFamily="50" charset="-128"/>
                        <a:ea typeface="Meiryo UI" panose="020B0604030504040204" pitchFamily="50" charset="-128"/>
                      </a:endParaRPr>
                    </a:p>
                    <a:p>
                      <a:endParaRPr kumimoji="1" lang="en-US" altLang="ja-JP" sz="700" b="0" u="none" dirty="0">
                        <a:solidFill>
                          <a:schemeClr val="tx1"/>
                        </a:solidFill>
                        <a:latin typeface="Meiryo UI" panose="020B0604030504040204" pitchFamily="50" charset="-128"/>
                        <a:ea typeface="Meiryo UI" panose="020B0604030504040204" pitchFamily="50" charset="-128"/>
                      </a:endParaRPr>
                    </a:p>
                    <a:p>
                      <a:endParaRPr kumimoji="1" lang="en-US" altLang="ja-JP" sz="700" b="0" u="none" dirty="0">
                        <a:solidFill>
                          <a:schemeClr val="tx1"/>
                        </a:solidFill>
                        <a:latin typeface="Meiryo UI" panose="020B0604030504040204" pitchFamily="50" charset="-128"/>
                        <a:ea typeface="Meiryo UI" panose="020B0604030504040204" pitchFamily="50" charset="-128"/>
                      </a:endParaRPr>
                    </a:p>
                    <a:p>
                      <a:endParaRPr kumimoji="1" lang="en-US" altLang="ja-JP" sz="700" b="0" u="none" dirty="0">
                        <a:solidFill>
                          <a:schemeClr val="tx1"/>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2461190138"/>
                  </a:ext>
                </a:extLst>
              </a:tr>
              <a:tr h="755742">
                <a:tc>
                  <a:txBody>
                    <a:bodyPr/>
                    <a:lstStyle/>
                    <a:p>
                      <a:r>
                        <a:rPr kumimoji="1" lang="en-US" altLang="ja-JP" sz="1000" dirty="0"/>
                        <a:t>2</a:t>
                      </a:r>
                      <a:endParaRPr kumimoji="1" lang="ja-JP" altLang="en-US" sz="1000" dirty="0"/>
                    </a:p>
                  </a:txBody>
                  <a:tcPr marL="74295" marR="74295" marT="37148" marB="37148"/>
                </a:tc>
                <a:tc>
                  <a:txBody>
                    <a:bodyPr/>
                    <a:lstStyle/>
                    <a:p>
                      <a:r>
                        <a:rPr kumimoji="1" lang="ja-JP" altLang="en-US" sz="700" b="0" dirty="0">
                          <a:solidFill>
                            <a:schemeClr val="tx1"/>
                          </a:solidFill>
                          <a:latin typeface="Meiryo UI" panose="020B0604030504040204" pitchFamily="50" charset="-128"/>
                          <a:ea typeface="Meiryo UI" panose="020B0604030504040204" pitchFamily="50" charset="-128"/>
                        </a:rPr>
                        <a:t>府民一人ひとりの気づきと見守りを促す</a:t>
                      </a:r>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kern="1200" dirty="0">
                          <a:solidFill>
                            <a:schemeClr val="tx1"/>
                          </a:solidFill>
                          <a:effectLst/>
                          <a:latin typeface="Meiryo UI" panose="020B0604030504040204" pitchFamily="50" charset="-128"/>
                          <a:ea typeface="Meiryo UI" panose="020B0604030504040204" pitchFamily="50" charset="-128"/>
                          <a:cs typeface="+mn-cs"/>
                        </a:rPr>
                        <a:t>府民が自殺の危機に陥った人の心情や背景への理解を深めるとともに、危機に陥った場合には誰かに援助を求めることができるよう、府政だよりによる周知などを通じ、府ホームページの閲覧を促す。（</a:t>
                      </a:r>
                      <a:r>
                        <a:rPr kumimoji="1" lang="ja-JP" altLang="ja-JP" sz="700" b="0" kern="1200" dirty="0">
                          <a:solidFill>
                            <a:schemeClr val="tx1"/>
                          </a:solidFill>
                          <a:effectLst/>
                          <a:latin typeface="Meiryo UI" panose="020B0604030504040204" pitchFamily="50" charset="-128"/>
                          <a:ea typeface="Meiryo UI" panose="020B0604030504040204" pitchFamily="50" charset="-128"/>
                          <a:cs typeface="+mn-cs"/>
                        </a:rPr>
                        <a:t>毎年度</a:t>
                      </a:r>
                      <a:r>
                        <a:rPr kumimoji="1" lang="en-US" altLang="ja-JP" sz="700" b="0" kern="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65,000</a:t>
                      </a:r>
                      <a:r>
                        <a:rPr lang="ja-JP" altLang="ja-JP" sz="7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件以上</a:t>
                      </a:r>
                      <a:r>
                        <a:rPr lang="ja-JP" altLang="en-US" sz="7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閲覧）</a:t>
                      </a:r>
                      <a:endParaRPr lang="en-US" altLang="ja-JP" sz="7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6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kumimoji="1" lang="ja-JP" altLang="en-US" sz="600" dirty="0">
                          <a:solidFill>
                            <a:schemeClr val="tx1"/>
                          </a:solidFill>
                          <a:latin typeface="Meiryo UI" panose="020B0604030504040204" pitchFamily="50" charset="-128"/>
                          <a:ea typeface="Meiryo UI" panose="020B0604030504040204" pitchFamily="50" charset="-128"/>
                        </a:rPr>
                        <a:t>府</a:t>
                      </a:r>
                      <a:r>
                        <a:rPr kumimoji="1" lang="en-US" altLang="ja-JP" sz="600" dirty="0">
                          <a:solidFill>
                            <a:schemeClr val="tx1"/>
                          </a:solidFill>
                          <a:latin typeface="Meiryo UI" panose="020B0604030504040204" pitchFamily="50" charset="-128"/>
                          <a:ea typeface="Meiryo UI" panose="020B0604030504040204" pitchFamily="50" charset="-128"/>
                        </a:rPr>
                        <a:t>HP</a:t>
                      </a:r>
                      <a:r>
                        <a:rPr kumimoji="1" lang="ja-JP" altLang="en-US" sz="600" dirty="0">
                          <a:solidFill>
                            <a:schemeClr val="tx1"/>
                          </a:solidFill>
                          <a:latin typeface="Meiryo UI" panose="020B0604030504040204" pitchFamily="50" charset="-128"/>
                          <a:ea typeface="Meiryo UI" panose="020B0604030504040204" pitchFamily="50" charset="-128"/>
                        </a:rPr>
                        <a:t>「悩みの相談窓口一覧</a:t>
                      </a:r>
                      <a:endParaRPr kumimoji="1" lang="en-US" altLang="ja-JP" sz="6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00" b="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00" b="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0"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r>
                        <a:rPr kumimoji="1" lang="ja-JP" altLang="en-US" sz="700" b="0" dirty="0">
                          <a:solidFill>
                            <a:schemeClr val="tx1"/>
                          </a:solidFill>
                          <a:latin typeface="Meiryo UI" panose="020B0604030504040204" pitchFamily="50" charset="-128"/>
                          <a:ea typeface="Meiryo UI" panose="020B0604030504040204" pitchFamily="50" charset="-128"/>
                        </a:rPr>
                        <a:t>（１）自殺に関する正しい知識の普及啓発</a:t>
                      </a:r>
                      <a:endParaRPr kumimoji="1" lang="en-US" altLang="ja-JP" sz="700" b="0" dirty="0">
                        <a:solidFill>
                          <a:schemeClr val="tx1"/>
                        </a:solidFill>
                        <a:latin typeface="Meiryo UI" panose="020B0604030504040204" pitchFamily="50" charset="-128"/>
                        <a:ea typeface="Meiryo UI" panose="020B0604030504040204" pitchFamily="50" charset="-128"/>
                      </a:endParaRPr>
                    </a:p>
                    <a:p>
                      <a:r>
                        <a:rPr kumimoji="1" lang="ja-JP" altLang="en-US" sz="700" b="0" dirty="0">
                          <a:solidFill>
                            <a:schemeClr val="tx1"/>
                          </a:solidFill>
                          <a:latin typeface="Meiryo UI" panose="020B0604030504040204" pitchFamily="50" charset="-128"/>
                          <a:ea typeface="Meiryo UI" panose="020B0604030504040204" pitchFamily="50" charset="-128"/>
                        </a:rPr>
                        <a:t>（２）精神疾患に関する理解の促進</a:t>
                      </a:r>
                      <a:endParaRPr kumimoji="1" lang="en-US" altLang="ja-JP" sz="700" b="0" dirty="0">
                        <a:solidFill>
                          <a:schemeClr val="tx1"/>
                        </a:solidFill>
                        <a:latin typeface="Meiryo UI" panose="020B0604030504040204" pitchFamily="50" charset="-128"/>
                        <a:ea typeface="Meiryo UI" panose="020B0604030504040204" pitchFamily="50" charset="-128"/>
                      </a:endParaRPr>
                    </a:p>
                    <a:p>
                      <a:r>
                        <a:rPr kumimoji="1" lang="ja-JP" altLang="en-US" sz="700" b="0" dirty="0">
                          <a:solidFill>
                            <a:schemeClr val="tx1"/>
                          </a:solidFill>
                          <a:latin typeface="Meiryo UI" panose="020B0604030504040204" pitchFamily="50" charset="-128"/>
                          <a:ea typeface="Meiryo UI" panose="020B0604030504040204" pitchFamily="50" charset="-128"/>
                        </a:rPr>
                        <a:t>（３）自殺予防週間と自殺対策強化月間における普及　　　　　　　</a:t>
                      </a:r>
                      <a:endParaRPr kumimoji="1" lang="en-US" altLang="ja-JP" sz="700" b="0" dirty="0">
                        <a:solidFill>
                          <a:schemeClr val="tx1"/>
                        </a:solidFill>
                        <a:latin typeface="Meiryo UI" panose="020B0604030504040204" pitchFamily="50" charset="-128"/>
                        <a:ea typeface="Meiryo UI" panose="020B0604030504040204" pitchFamily="50" charset="-128"/>
                      </a:endParaRPr>
                    </a:p>
                    <a:p>
                      <a:r>
                        <a:rPr kumimoji="1" lang="ja-JP" altLang="en-US" sz="700" b="0" dirty="0">
                          <a:solidFill>
                            <a:schemeClr val="tx1"/>
                          </a:solidFill>
                          <a:latin typeface="Meiryo UI" panose="020B0604030504040204" pitchFamily="50" charset="-128"/>
                          <a:ea typeface="Meiryo UI" panose="020B0604030504040204" pitchFamily="50" charset="-128"/>
                        </a:rPr>
                        <a:t>　　　　 啓発の強化</a:t>
                      </a:r>
                      <a:endParaRPr kumimoji="1" lang="en-US" altLang="ja-JP" sz="700" b="0" dirty="0">
                        <a:solidFill>
                          <a:schemeClr val="tx1"/>
                        </a:solidFill>
                        <a:latin typeface="Meiryo UI" panose="020B0604030504040204" pitchFamily="50" charset="-128"/>
                        <a:ea typeface="Meiryo UI" panose="020B0604030504040204" pitchFamily="50" charset="-128"/>
                      </a:endParaRPr>
                    </a:p>
                    <a:p>
                      <a:r>
                        <a:rPr kumimoji="1" lang="ja-JP" altLang="en-US" sz="700" b="0" dirty="0">
                          <a:solidFill>
                            <a:schemeClr val="tx1"/>
                          </a:solidFill>
                          <a:latin typeface="Meiryo UI" panose="020B0604030504040204" pitchFamily="50" charset="-128"/>
                          <a:ea typeface="Meiryo UI" panose="020B0604030504040204" pitchFamily="50" charset="-128"/>
                        </a:rPr>
                        <a:t>（４）性の多様性に関する理解の促進</a:t>
                      </a:r>
                      <a:endParaRPr kumimoji="1" lang="en-US" altLang="ja-JP" sz="700" b="0" dirty="0">
                        <a:solidFill>
                          <a:schemeClr val="tx1"/>
                        </a:solidFill>
                        <a:latin typeface="Meiryo UI" panose="020B0604030504040204" pitchFamily="50" charset="-128"/>
                        <a:ea typeface="Meiryo UI" panose="020B0604030504040204" pitchFamily="50" charset="-128"/>
                      </a:endParaRPr>
                    </a:p>
                    <a:p>
                      <a:endParaRPr kumimoji="1" lang="en-US" altLang="ja-JP" sz="700" b="0" dirty="0">
                        <a:solidFill>
                          <a:schemeClr val="tx1"/>
                        </a:solidFill>
                        <a:latin typeface="Meiryo UI" panose="020B0604030504040204" pitchFamily="50" charset="-128"/>
                        <a:ea typeface="Meiryo UI" panose="020B0604030504040204" pitchFamily="50" charset="-128"/>
                      </a:endParaRPr>
                    </a:p>
                    <a:p>
                      <a:endParaRPr kumimoji="1" lang="en-US" altLang="ja-JP" sz="700" b="0" dirty="0">
                        <a:solidFill>
                          <a:schemeClr val="tx1"/>
                        </a:solidFill>
                        <a:latin typeface="Meiryo UI" panose="020B0604030504040204" pitchFamily="50" charset="-128"/>
                        <a:ea typeface="Meiryo UI" panose="020B0604030504040204" pitchFamily="50" charset="-128"/>
                      </a:endParaRPr>
                    </a:p>
                    <a:p>
                      <a:endParaRPr kumimoji="1" lang="en-US" altLang="ja-JP" sz="700" b="0" dirty="0">
                        <a:solidFill>
                          <a:schemeClr val="tx1"/>
                        </a:solidFill>
                        <a:latin typeface="Meiryo UI" panose="020B0604030504040204" pitchFamily="50" charset="-128"/>
                        <a:ea typeface="Meiryo UI" panose="020B0604030504040204" pitchFamily="50" charset="-128"/>
                      </a:endParaRPr>
                    </a:p>
                    <a:p>
                      <a:endParaRPr kumimoji="1" lang="en-US" altLang="ja-JP" sz="700" b="0" dirty="0">
                        <a:solidFill>
                          <a:schemeClr val="tx1"/>
                        </a:solidFill>
                        <a:latin typeface="Meiryo UI" panose="020B0604030504040204" pitchFamily="50" charset="-128"/>
                        <a:ea typeface="Meiryo UI" panose="020B0604030504040204" pitchFamily="50" charset="-128"/>
                      </a:endParaRPr>
                    </a:p>
                    <a:p>
                      <a:endParaRPr kumimoji="1" lang="en-US" altLang="ja-JP" sz="700" b="0"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r>
                        <a:rPr kumimoji="1" lang="ja-JP" altLang="en-US" sz="700" b="0" u="none" dirty="0">
                          <a:solidFill>
                            <a:schemeClr val="tx1"/>
                          </a:solidFill>
                          <a:latin typeface="Meiryo UI" panose="020B0604030504040204" pitchFamily="50" charset="-128"/>
                          <a:ea typeface="Meiryo UI" panose="020B0604030504040204" pitchFamily="50" charset="-128"/>
                        </a:rPr>
                        <a:t>・府ホームページにおいて、自殺や自殺関連事象に関する正しい知識の周知啓発、相談窓口を周知。</a:t>
                      </a:r>
                      <a:r>
                        <a:rPr kumimoji="1" lang="en-US" altLang="ja-JP" sz="700" b="0" u="none"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kumimoji="1" lang="ja-JP" altLang="en-US" sz="700" b="0" u="none" dirty="0">
                          <a:solidFill>
                            <a:schemeClr val="tx1"/>
                          </a:solidFill>
                          <a:latin typeface="Meiryo UI" panose="020B0604030504040204" pitchFamily="50" charset="-128"/>
                          <a:ea typeface="Meiryo UI" panose="020B0604030504040204" pitchFamily="50" charset="-128"/>
                        </a:rPr>
                        <a:t>府</a:t>
                      </a:r>
                      <a:r>
                        <a:rPr kumimoji="1" lang="en-US" altLang="ja-JP" sz="700" b="0" u="none" dirty="0">
                          <a:solidFill>
                            <a:schemeClr val="tx1"/>
                          </a:solidFill>
                          <a:latin typeface="Meiryo UI" panose="020B0604030504040204" pitchFamily="50" charset="-128"/>
                          <a:ea typeface="Meiryo UI" panose="020B0604030504040204" pitchFamily="50" charset="-128"/>
                        </a:rPr>
                        <a:t>HP</a:t>
                      </a:r>
                      <a:r>
                        <a:rPr kumimoji="1" lang="ja-JP" altLang="en-US" sz="700" b="0" u="none" dirty="0">
                          <a:solidFill>
                            <a:schemeClr val="tx1"/>
                          </a:solidFill>
                          <a:latin typeface="Meiryo UI" panose="020B0604030504040204" pitchFamily="50" charset="-128"/>
                          <a:ea typeface="Meiryo UI" panose="020B0604030504040204" pitchFamily="50" charset="-128"/>
                        </a:rPr>
                        <a:t>「悩みの相談窓口一覧」閲覧数</a:t>
                      </a:r>
                      <a:r>
                        <a:rPr kumimoji="1" lang="en-US" altLang="ja-JP" sz="700" b="0" u="none" dirty="0">
                          <a:solidFill>
                            <a:schemeClr val="tx1"/>
                          </a:solidFill>
                          <a:latin typeface="Meiryo UI" panose="020B0604030504040204" pitchFamily="50" charset="-128"/>
                          <a:ea typeface="Meiryo UI" panose="020B0604030504040204" pitchFamily="50" charset="-128"/>
                        </a:rPr>
                        <a:t>47,485</a:t>
                      </a:r>
                      <a:r>
                        <a:rPr kumimoji="1" lang="ja-JP" altLang="en-US" sz="700" b="0" u="none" dirty="0">
                          <a:solidFill>
                            <a:schemeClr val="tx1"/>
                          </a:solidFill>
                          <a:latin typeface="Meiryo UI" panose="020B0604030504040204" pitchFamily="50" charset="-128"/>
                          <a:ea typeface="Meiryo UI" panose="020B0604030504040204" pitchFamily="50" charset="-128"/>
                        </a:rPr>
                        <a:t>、「大阪こころナビ」閲覧数</a:t>
                      </a:r>
                      <a:r>
                        <a:rPr kumimoji="1" lang="en-US" altLang="ja-JP" sz="700" b="0" u="none" dirty="0">
                          <a:solidFill>
                            <a:schemeClr val="tx1"/>
                          </a:solidFill>
                          <a:latin typeface="Meiryo UI" panose="020B0604030504040204" pitchFamily="50" charset="-128"/>
                          <a:ea typeface="Meiryo UI" panose="020B0604030504040204" pitchFamily="50" charset="-128"/>
                        </a:rPr>
                        <a:t>38,192</a:t>
                      </a:r>
                      <a:r>
                        <a:rPr kumimoji="1" lang="ja-JP" altLang="en-US" sz="700" b="0" u="none" dirty="0">
                          <a:solidFill>
                            <a:schemeClr val="tx1"/>
                          </a:solidFill>
                          <a:latin typeface="Meiryo UI" panose="020B0604030504040204" pitchFamily="50" charset="-128"/>
                          <a:ea typeface="Meiryo UI" panose="020B0604030504040204" pitchFamily="50" charset="-128"/>
                        </a:rPr>
                        <a:t>（</a:t>
                      </a:r>
                      <a:r>
                        <a:rPr kumimoji="1" lang="en-US" altLang="ja-JP" sz="700" b="0" u="none" dirty="0">
                          <a:solidFill>
                            <a:schemeClr val="tx1"/>
                          </a:solidFill>
                          <a:latin typeface="Meiryo UI" panose="020B0604030504040204" pitchFamily="50" charset="-128"/>
                          <a:ea typeface="Meiryo UI" panose="020B0604030504040204" pitchFamily="50" charset="-128"/>
                        </a:rPr>
                        <a:t>9</a:t>
                      </a:r>
                      <a:r>
                        <a:rPr kumimoji="1" lang="ja-JP" altLang="en-US" sz="700" b="0" u="none" dirty="0">
                          <a:solidFill>
                            <a:schemeClr val="tx1"/>
                          </a:solidFill>
                          <a:latin typeface="Meiryo UI" panose="020B0604030504040204" pitchFamily="50" charset="-128"/>
                          <a:ea typeface="Meiryo UI" panose="020B0604030504040204" pitchFamily="50" charset="-128"/>
                        </a:rPr>
                        <a:t>月末）］</a:t>
                      </a:r>
                      <a:endParaRPr kumimoji="1" lang="en-US" altLang="ja-JP" sz="7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dirty="0">
                          <a:solidFill>
                            <a:schemeClr val="tx1"/>
                          </a:solidFill>
                          <a:latin typeface="Meiryo UI" panose="020B0604030504040204" pitchFamily="50" charset="-128"/>
                          <a:ea typeface="Meiryo UI" panose="020B0604030504040204" pitchFamily="50" charset="-128"/>
                        </a:rPr>
                        <a:t>・うつ病や依存症等についてリーフレットを配布。</a:t>
                      </a:r>
                      <a:endParaRPr kumimoji="1" lang="en-US" altLang="ja-JP" sz="7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dirty="0">
                          <a:solidFill>
                            <a:schemeClr val="tx1"/>
                          </a:solidFill>
                          <a:latin typeface="Meiryo UI" panose="020B0604030504040204" pitchFamily="50" charset="-128"/>
                          <a:ea typeface="Meiryo UI" panose="020B0604030504040204" pitchFamily="50" charset="-128"/>
                        </a:rPr>
                        <a:t>・府民向け依存症啓発セミナーの開催。</a:t>
                      </a:r>
                      <a:r>
                        <a:rPr kumimoji="1" lang="en-US" altLang="ja-JP" sz="700" b="0" u="none" dirty="0">
                          <a:solidFill>
                            <a:schemeClr val="tx1"/>
                          </a:solidFill>
                          <a:latin typeface="Meiryo UI" panose="020B0604030504040204" pitchFamily="50" charset="-128"/>
                          <a:ea typeface="Meiryo UI" panose="020B0604030504040204" pitchFamily="50" charset="-128"/>
                        </a:rPr>
                        <a:t>【2</a:t>
                      </a:r>
                      <a:r>
                        <a:rPr kumimoji="1" lang="ja-JP" altLang="en-US" sz="700" b="0" u="none" dirty="0">
                          <a:solidFill>
                            <a:schemeClr val="tx1"/>
                          </a:solidFill>
                          <a:latin typeface="Meiryo UI" panose="020B0604030504040204" pitchFamily="50" charset="-128"/>
                          <a:ea typeface="Meiryo UI" panose="020B0604030504040204" pitchFamily="50" charset="-128"/>
                        </a:rPr>
                        <a:t>回予定含む</a:t>
                      </a:r>
                      <a:r>
                        <a:rPr kumimoji="1" lang="en-US" altLang="ja-JP" sz="700" b="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dirty="0">
                          <a:solidFill>
                            <a:schemeClr val="tx1"/>
                          </a:solidFill>
                          <a:latin typeface="Meiryo UI" panose="020B0604030504040204" pitchFamily="50" charset="-128"/>
                          <a:ea typeface="Meiryo UI" panose="020B0604030504040204" pitchFamily="50" charset="-128"/>
                        </a:rPr>
                        <a:t>・ギャンブル等依存症問題啓発月間や、アルコール関連問題啓発週間に啓発シンポジウムや啓発パネルの展示等を実施。</a:t>
                      </a:r>
                      <a:endParaRPr kumimoji="1" lang="en-US" altLang="ja-JP" sz="7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dirty="0">
                          <a:solidFill>
                            <a:schemeClr val="tx1"/>
                          </a:solidFill>
                          <a:latin typeface="Meiryo UI" panose="020B0604030504040204" pitchFamily="50" charset="-128"/>
                          <a:ea typeface="Meiryo UI" panose="020B0604030504040204" pitchFamily="50" charset="-128"/>
                        </a:rPr>
                        <a:t>・依存症に関連する様々な情報や機能をまとめた「おおさか依存症ポータルサイト」を開設。</a:t>
                      </a:r>
                      <a:endParaRPr kumimoji="1" lang="en-US" altLang="ja-JP" sz="7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dirty="0">
                          <a:solidFill>
                            <a:schemeClr val="tx1"/>
                          </a:solidFill>
                          <a:latin typeface="Meiryo UI" panose="020B0604030504040204" pitchFamily="50" charset="-128"/>
                          <a:ea typeface="Meiryo UI" panose="020B0604030504040204" pitchFamily="50" charset="-128"/>
                        </a:rPr>
                        <a:t>・自殺予防週間に、府政だより、府公式</a:t>
                      </a:r>
                      <a:r>
                        <a:rPr kumimoji="1" lang="en-US" altLang="ja-JP" sz="700" b="0" u="none" dirty="0">
                          <a:solidFill>
                            <a:schemeClr val="tx1"/>
                          </a:solidFill>
                          <a:latin typeface="Meiryo UI" panose="020B0604030504040204" pitchFamily="50" charset="-128"/>
                          <a:ea typeface="Meiryo UI" panose="020B0604030504040204" pitchFamily="50" charset="-128"/>
                        </a:rPr>
                        <a:t>Twitter</a:t>
                      </a:r>
                      <a:r>
                        <a:rPr kumimoji="1" lang="ja-JP" altLang="en-US" sz="700" b="0" u="none" dirty="0">
                          <a:solidFill>
                            <a:schemeClr val="tx1"/>
                          </a:solidFill>
                          <a:latin typeface="Meiryo UI" panose="020B0604030504040204" pitchFamily="50" charset="-128"/>
                          <a:ea typeface="Meiryo UI" panose="020B0604030504040204" pitchFamily="50" charset="-128"/>
                        </a:rPr>
                        <a:t>・</a:t>
                      </a:r>
                      <a:r>
                        <a:rPr kumimoji="1" lang="en-US" altLang="ja-JP" sz="700" b="0" u="none" dirty="0">
                          <a:solidFill>
                            <a:schemeClr val="tx1"/>
                          </a:solidFill>
                          <a:latin typeface="Meiryo UI" panose="020B0604030504040204" pitchFamily="50" charset="-128"/>
                          <a:ea typeface="Meiryo UI" panose="020B0604030504040204" pitchFamily="50" charset="-128"/>
                        </a:rPr>
                        <a:t>LINE</a:t>
                      </a:r>
                      <a:r>
                        <a:rPr kumimoji="1" lang="ja-JP" altLang="en-US" sz="700" b="0" u="none" dirty="0">
                          <a:solidFill>
                            <a:schemeClr val="tx1"/>
                          </a:solidFill>
                          <a:latin typeface="Meiryo UI" panose="020B0604030504040204" pitchFamily="50" charset="-128"/>
                          <a:ea typeface="Meiryo UI" panose="020B0604030504040204" pitchFamily="50" charset="-128"/>
                        </a:rPr>
                        <a:t>・</a:t>
                      </a:r>
                      <a:r>
                        <a:rPr kumimoji="1" lang="en-US" altLang="ja-JP" sz="700" b="0" u="none" dirty="0">
                          <a:solidFill>
                            <a:schemeClr val="tx1"/>
                          </a:solidFill>
                          <a:latin typeface="Meiryo UI" panose="020B0604030504040204" pitchFamily="50" charset="-128"/>
                          <a:ea typeface="Meiryo UI" panose="020B0604030504040204" pitchFamily="50" charset="-128"/>
                        </a:rPr>
                        <a:t>Facebook</a:t>
                      </a:r>
                      <a:r>
                        <a:rPr kumimoji="1" lang="ja-JP" altLang="en-US" sz="700" b="0" u="none" dirty="0">
                          <a:solidFill>
                            <a:schemeClr val="tx1"/>
                          </a:solidFill>
                          <a:latin typeface="Meiryo UI" panose="020B0604030504040204" pitchFamily="50" charset="-128"/>
                          <a:ea typeface="Meiryo UI" panose="020B0604030504040204" pitchFamily="50" charset="-128"/>
                        </a:rPr>
                        <a:t>、府</a:t>
                      </a:r>
                      <a:r>
                        <a:rPr kumimoji="1" lang="en-US" altLang="ja-JP" sz="700" b="0" u="none" dirty="0">
                          <a:solidFill>
                            <a:schemeClr val="tx1"/>
                          </a:solidFill>
                          <a:latin typeface="Meiryo UI" panose="020B0604030504040204" pitchFamily="50" charset="-128"/>
                          <a:ea typeface="Meiryo UI" panose="020B0604030504040204" pitchFamily="50" charset="-128"/>
                        </a:rPr>
                        <a:t>HP</a:t>
                      </a:r>
                      <a:r>
                        <a:rPr kumimoji="1" lang="ja-JP" altLang="en-US" sz="700" b="0" u="none" dirty="0">
                          <a:solidFill>
                            <a:schemeClr val="tx1"/>
                          </a:solidFill>
                          <a:latin typeface="Meiryo UI" panose="020B0604030504040204" pitchFamily="50" charset="-128"/>
                          <a:ea typeface="Meiryo UI" panose="020B0604030504040204" pitchFamily="50" charset="-128"/>
                        </a:rPr>
                        <a:t>トップページで、相談窓口等の広報を実施するなど集中的に広報周知を行う（自殺対策強化月間も同様に実施を予定）。</a:t>
                      </a:r>
                      <a:endParaRPr kumimoji="1" lang="en-US" altLang="ja-JP" sz="7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dirty="0">
                          <a:solidFill>
                            <a:schemeClr val="tx1"/>
                          </a:solidFill>
                          <a:latin typeface="Meiryo UI" panose="020B0604030504040204" pitchFamily="50" charset="-128"/>
                          <a:ea typeface="Meiryo UI" panose="020B0604030504040204" pitchFamily="50" charset="-128"/>
                        </a:rPr>
                        <a:t>・自殺予防週間に若者を対象とした「こころの</a:t>
                      </a:r>
                      <a:r>
                        <a:rPr kumimoji="1" lang="en-US" altLang="ja-JP" sz="700" b="0" u="none" dirty="0">
                          <a:solidFill>
                            <a:schemeClr val="tx1"/>
                          </a:solidFill>
                          <a:latin typeface="Meiryo UI" panose="020B0604030504040204" pitchFamily="50" charset="-128"/>
                          <a:ea typeface="Meiryo UI" panose="020B0604030504040204" pitchFamily="50" charset="-128"/>
                        </a:rPr>
                        <a:t>SOS</a:t>
                      </a:r>
                      <a:r>
                        <a:rPr kumimoji="1" lang="ja-JP" altLang="en-US" sz="700" b="0" u="none" dirty="0">
                          <a:solidFill>
                            <a:schemeClr val="tx1"/>
                          </a:solidFill>
                          <a:latin typeface="Meiryo UI" panose="020B0604030504040204" pitchFamily="50" charset="-128"/>
                          <a:ea typeface="Meiryo UI" panose="020B0604030504040204" pitchFamily="50" charset="-128"/>
                        </a:rPr>
                        <a:t>ポスターコンテスト」を実施。</a:t>
                      </a:r>
                      <a:r>
                        <a:rPr kumimoji="1" lang="en-US" altLang="ja-JP" sz="700" b="0" u="none" dirty="0">
                          <a:solidFill>
                            <a:schemeClr val="tx1"/>
                          </a:solidFill>
                          <a:latin typeface="Meiryo UI" panose="020B0604030504040204" pitchFamily="50" charset="-128"/>
                          <a:ea typeface="Meiryo UI" panose="020B0604030504040204" pitchFamily="50" charset="-128"/>
                        </a:rPr>
                        <a:t>【</a:t>
                      </a:r>
                      <a:r>
                        <a:rPr kumimoji="1" lang="ja-JP" altLang="en-US" sz="700" b="0" u="none" dirty="0">
                          <a:solidFill>
                            <a:schemeClr val="tx1"/>
                          </a:solidFill>
                          <a:latin typeface="Meiryo UI" panose="020B0604030504040204" pitchFamily="50" charset="-128"/>
                          <a:ea typeface="Meiryo UI" panose="020B0604030504040204" pitchFamily="50" charset="-128"/>
                        </a:rPr>
                        <a:t>応募期間</a:t>
                      </a:r>
                      <a:r>
                        <a:rPr kumimoji="1" lang="en-US" altLang="ja-JP" sz="700" b="0" u="none" dirty="0">
                          <a:solidFill>
                            <a:schemeClr val="tx1"/>
                          </a:solidFill>
                          <a:latin typeface="Meiryo UI" panose="020B0604030504040204" pitchFamily="50" charset="-128"/>
                          <a:ea typeface="Meiryo UI" panose="020B0604030504040204" pitchFamily="50" charset="-128"/>
                        </a:rPr>
                        <a:t>9/6</a:t>
                      </a:r>
                      <a:r>
                        <a:rPr kumimoji="1" lang="ja-JP" altLang="en-US" sz="700" b="0" u="none" dirty="0">
                          <a:solidFill>
                            <a:schemeClr val="tx1"/>
                          </a:solidFill>
                          <a:latin typeface="Meiryo UI" panose="020B0604030504040204" pitchFamily="50" charset="-128"/>
                          <a:ea typeface="Meiryo UI" panose="020B0604030504040204" pitchFamily="50" charset="-128"/>
                        </a:rPr>
                        <a:t>～</a:t>
                      </a:r>
                      <a:r>
                        <a:rPr kumimoji="1" lang="en-US" altLang="ja-JP" sz="700" b="0" u="none" dirty="0">
                          <a:solidFill>
                            <a:schemeClr val="tx1"/>
                          </a:solidFill>
                          <a:latin typeface="Meiryo UI" panose="020B0604030504040204" pitchFamily="50" charset="-128"/>
                          <a:ea typeface="Meiryo UI" panose="020B0604030504040204" pitchFamily="50" charset="-128"/>
                        </a:rPr>
                        <a:t>11/10</a:t>
                      </a:r>
                      <a:r>
                        <a:rPr kumimoji="1" lang="ja-JP" altLang="en-US" sz="700" b="0" u="none" dirty="0">
                          <a:solidFill>
                            <a:schemeClr val="tx1"/>
                          </a:solidFill>
                          <a:latin typeface="Meiryo UI" panose="020B0604030504040204" pitchFamily="50" charset="-128"/>
                          <a:ea typeface="Meiryo UI" panose="020B0604030504040204" pitchFamily="50" charset="-128"/>
                        </a:rPr>
                        <a:t>、応募数</a:t>
                      </a:r>
                      <a:r>
                        <a:rPr kumimoji="1" lang="en-US" altLang="ja-JP" sz="700" b="0" u="none" dirty="0">
                          <a:solidFill>
                            <a:schemeClr val="tx1"/>
                          </a:solidFill>
                          <a:latin typeface="Meiryo UI" panose="020B0604030504040204" pitchFamily="50" charset="-128"/>
                          <a:ea typeface="Meiryo UI" panose="020B0604030504040204" pitchFamily="50" charset="-128"/>
                        </a:rPr>
                        <a:t>36】</a:t>
                      </a:r>
                    </a:p>
                  </a:txBody>
                  <a:tcPr marL="74295" marR="74295" marT="37148" marB="37148"/>
                </a:tc>
                <a:extLst>
                  <a:ext uri="{0D108BD9-81ED-4DB2-BD59-A6C34878D82A}">
                    <a16:rowId xmlns:a16="http://schemas.microsoft.com/office/drawing/2014/main" val="2196243708"/>
                  </a:ext>
                </a:extLst>
              </a:tr>
              <a:tr h="1418906">
                <a:tc>
                  <a:txBody>
                    <a:bodyPr/>
                    <a:lstStyle/>
                    <a:p>
                      <a:r>
                        <a:rPr kumimoji="1" lang="en-US" altLang="ja-JP" sz="1000" dirty="0"/>
                        <a:t>3</a:t>
                      </a:r>
                      <a:endParaRPr kumimoji="1" lang="ja-JP" altLang="en-US" sz="1000" dirty="0"/>
                    </a:p>
                  </a:txBody>
                  <a:tcPr marL="74295" marR="74295" marT="37148" marB="37148"/>
                </a:tc>
                <a:tc>
                  <a:txBody>
                    <a:bodyPr/>
                    <a:lstStyle/>
                    <a:p>
                      <a:r>
                        <a:rPr kumimoji="1" lang="ja-JP" altLang="en-US" sz="700" b="0" dirty="0">
                          <a:solidFill>
                            <a:schemeClr val="tx1"/>
                          </a:solidFill>
                          <a:latin typeface="Meiryo UI" panose="020B0604030504040204" pitchFamily="50" charset="-128"/>
                          <a:ea typeface="Meiryo UI" panose="020B0604030504040204" pitchFamily="50" charset="-128"/>
                        </a:rPr>
                        <a:t>社会的な取組みで自殺を防ぐ</a:t>
                      </a:r>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kern="1200" dirty="0">
                          <a:solidFill>
                            <a:schemeClr val="tx1"/>
                          </a:solidFill>
                          <a:effectLst/>
                          <a:latin typeface="Meiryo UI" panose="020B0604030504040204" pitchFamily="50" charset="-128"/>
                          <a:ea typeface="Meiryo UI" panose="020B0604030504040204" pitchFamily="50" charset="-128"/>
                          <a:cs typeface="+mn-cs"/>
                        </a:rPr>
                        <a:t>経済・生活問題や家庭問題など、自殺の危険性を高める様々な問題に対し、各支援窓口等が連携して適切な支援が行えるよう庁内関係部局の連携強化を進めるべく、大阪府自殺対策推進本部実務担当者会議を開催する。（毎年度実施）</a:t>
                      </a:r>
                      <a:endParaRPr kumimoji="1" lang="en-US" altLang="ja-JP" sz="700" b="0"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0"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0" dirty="0">
                        <a:solidFill>
                          <a:schemeClr val="tx1"/>
                        </a:solidFill>
                        <a:latin typeface="Meiryo UI" panose="020B0604030504040204" pitchFamily="50" charset="-128"/>
                        <a:ea typeface="Meiryo UI" panose="020B0604030504040204" pitchFamily="50" charset="-128"/>
                      </a:endParaRPr>
                    </a:p>
                    <a:p>
                      <a:endParaRPr kumimoji="1" lang="ja-JP" altLang="en-US" sz="700"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dirty="0">
                          <a:solidFill>
                            <a:schemeClr val="tx1"/>
                          </a:solidFill>
                          <a:latin typeface="Meiryo UI" panose="020B0604030504040204" pitchFamily="50" charset="-128"/>
                          <a:ea typeface="Meiryo UI" panose="020B0604030504040204" pitchFamily="50" charset="-128"/>
                        </a:rPr>
                        <a:t>（１）</a:t>
                      </a:r>
                      <a:r>
                        <a:rPr kumimoji="1" lang="ja-JP"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地域における相談体制の整備</a:t>
                      </a:r>
                      <a:endPar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（２）</a:t>
                      </a:r>
                      <a:r>
                        <a:rPr kumimoji="1" lang="ja-JP"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児童虐待や性犯罪・性暴力の被害者への支援</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（３）</a:t>
                      </a:r>
                      <a:r>
                        <a:rPr kumimoji="1" lang="ja-JP"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返済困難者・生活困窮者への総合的な相談・支援</a:t>
                      </a:r>
                      <a:endPar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（４）</a:t>
                      </a:r>
                      <a:r>
                        <a:rPr kumimoji="1" lang="ja-JP"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労働や就職に係る相談窓口の整備</a:t>
                      </a:r>
                      <a:endPar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（５）</a:t>
                      </a:r>
                      <a:r>
                        <a:rPr kumimoji="1" lang="ja-JP"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医療・介護に係る相談支援</a:t>
                      </a:r>
                      <a:endPar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（６）</a:t>
                      </a:r>
                      <a:r>
                        <a:rPr kumimoji="1" lang="ja-JP"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男女共同参画の視点からの相談支援</a:t>
                      </a:r>
                      <a:endPar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（７）</a:t>
                      </a:r>
                      <a:r>
                        <a:rPr kumimoji="1" lang="ja-JP"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孤独・孤立対策</a:t>
                      </a:r>
                      <a:endPar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（８）依存症対策</a:t>
                      </a:r>
                      <a:endPar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（９）危険な薬品等の規制等</a:t>
                      </a:r>
                      <a:endPar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a:t>
                      </a:r>
                      <a:r>
                        <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10</a:t>
                      </a: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）インターネット上で自殺関連情報対策</a:t>
                      </a:r>
                      <a:endPar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a:t>
                      </a:r>
                      <a:r>
                        <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11</a:t>
                      </a: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）府庁内における連携</a:t>
                      </a:r>
                      <a:endParaRPr kumimoji="1" lang="ja-JP" altLang="en-US" sz="7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0" dirty="0">
                        <a:latin typeface="Meiryo UI" panose="020B0604030504040204" pitchFamily="50" charset="-128"/>
                        <a:ea typeface="Meiryo UI" panose="020B0604030504040204" pitchFamily="50" charset="-128"/>
                      </a:endParaRPr>
                    </a:p>
                  </a:txBody>
                  <a:tcPr marL="74295" marR="74295" marT="37148" marB="37148"/>
                </a:tc>
                <a:tc>
                  <a:txBody>
                    <a:bodyPr/>
                    <a:lstStyle/>
                    <a:p>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ja-JP" sz="700" b="0" u="none" kern="1200" dirty="0">
                          <a:solidFill>
                            <a:schemeClr val="tx1"/>
                          </a:solidFill>
                          <a:effectLst/>
                          <a:latin typeface="Meiryo UI" panose="020B0604030504040204" pitchFamily="50" charset="-128"/>
                          <a:ea typeface="Meiryo UI" panose="020B0604030504040204" pitchFamily="50" charset="-128"/>
                          <a:cs typeface="+mn-cs"/>
                        </a:rPr>
                        <a:t>自殺予防週間と自殺対策強化月間</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のある</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9</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月と</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3</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月は、</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24</a:t>
                      </a:r>
                      <a:r>
                        <a:rPr kumimoji="1" lang="ja-JP" altLang="ja-JP" sz="700" b="0" u="none" kern="1200" dirty="0">
                          <a:solidFill>
                            <a:schemeClr val="tx1"/>
                          </a:solidFill>
                          <a:effectLst/>
                          <a:latin typeface="Meiryo UI" panose="020B0604030504040204" pitchFamily="50" charset="-128"/>
                          <a:ea typeface="Meiryo UI" panose="020B0604030504040204" pitchFamily="50" charset="-128"/>
                          <a:cs typeface="+mn-cs"/>
                        </a:rPr>
                        <a:t>時間</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体制で</a:t>
                      </a:r>
                      <a:r>
                        <a:rPr kumimoji="1" lang="ja-JP" altLang="ja-JP" sz="700" b="0" u="none" kern="1200" dirty="0">
                          <a:solidFill>
                            <a:schemeClr val="tx1"/>
                          </a:solidFill>
                          <a:effectLst/>
                          <a:latin typeface="Meiryo UI" panose="020B0604030504040204" pitchFamily="50" charset="-128"/>
                          <a:ea typeface="Meiryo UI" panose="020B0604030504040204" pitchFamily="50" charset="-128"/>
                          <a:cs typeface="+mn-cs"/>
                        </a:rPr>
                        <a:t>電話相談を</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実施。</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 【1,088</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件（</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9</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月）</a:t>
                      </a:r>
                      <a:r>
                        <a:rPr kumimoji="1" lang="en-US" altLang="ja-JP" sz="600" b="0" u="none" kern="1200" dirty="0">
                          <a:solidFill>
                            <a:schemeClr val="tx1"/>
                          </a:solidFill>
                          <a:effectLst/>
                          <a:latin typeface="Meiryo UI" panose="020B0604030504040204" pitchFamily="50" charset="-128"/>
                          <a:ea typeface="Meiryo UI" panose="020B0604030504040204" pitchFamily="50" charset="-128"/>
                          <a:cs typeface="+mn-cs"/>
                        </a:rPr>
                        <a:t>※R4</a:t>
                      </a:r>
                      <a:r>
                        <a:rPr kumimoji="1" lang="ja-JP" altLang="en-US" sz="600" b="0" u="none" kern="1200" dirty="0">
                          <a:solidFill>
                            <a:schemeClr val="tx1"/>
                          </a:solidFill>
                          <a:effectLst/>
                          <a:latin typeface="Meiryo UI" panose="020B0604030504040204" pitchFamily="50" charset="-128"/>
                          <a:ea typeface="Meiryo UI" panose="020B0604030504040204" pitchFamily="50" charset="-128"/>
                          <a:cs typeface="+mn-cs"/>
                        </a:rPr>
                        <a:t>年度</a:t>
                      </a:r>
                      <a:r>
                        <a:rPr kumimoji="1" lang="en-US" altLang="ja-JP" sz="600" b="0" u="none" kern="1200" dirty="0">
                          <a:solidFill>
                            <a:schemeClr val="tx1"/>
                          </a:solidFill>
                          <a:effectLst/>
                          <a:latin typeface="Meiryo UI" panose="020B0604030504040204" pitchFamily="50" charset="-128"/>
                          <a:ea typeface="Meiryo UI" panose="020B0604030504040204" pitchFamily="50" charset="-128"/>
                          <a:cs typeface="+mn-cs"/>
                        </a:rPr>
                        <a:t>1,031</a:t>
                      </a:r>
                      <a:r>
                        <a:rPr kumimoji="1" lang="ja-JP" altLang="en-US" sz="600" b="0" u="none" kern="1200" dirty="0">
                          <a:solidFill>
                            <a:schemeClr val="tx1"/>
                          </a:solidFill>
                          <a:effectLst/>
                          <a:latin typeface="Meiryo UI" panose="020B0604030504040204" pitchFamily="50" charset="-128"/>
                          <a:ea typeface="Meiryo UI" panose="020B0604030504040204" pitchFamily="50" charset="-128"/>
                          <a:cs typeface="+mn-cs"/>
                        </a:rPr>
                        <a:t>件（</a:t>
                      </a:r>
                      <a:r>
                        <a:rPr kumimoji="1" lang="en-US" altLang="ja-JP" sz="600" b="0" u="none" kern="1200" dirty="0">
                          <a:solidFill>
                            <a:schemeClr val="tx1"/>
                          </a:solidFill>
                          <a:effectLst/>
                          <a:latin typeface="Meiryo UI" panose="020B0604030504040204" pitchFamily="50" charset="-128"/>
                          <a:ea typeface="Meiryo UI" panose="020B0604030504040204" pitchFamily="50" charset="-128"/>
                          <a:cs typeface="+mn-cs"/>
                        </a:rPr>
                        <a:t>9</a:t>
                      </a:r>
                      <a:r>
                        <a:rPr kumimoji="1" lang="ja-JP" altLang="en-US" sz="600" b="0" u="none" kern="1200" dirty="0">
                          <a:solidFill>
                            <a:schemeClr val="tx1"/>
                          </a:solidFill>
                          <a:effectLst/>
                          <a:latin typeface="Meiryo UI" panose="020B0604030504040204" pitchFamily="50" charset="-128"/>
                          <a:ea typeface="Meiryo UI" panose="020B0604030504040204" pitchFamily="50" charset="-128"/>
                          <a:cs typeface="+mn-cs"/>
                        </a:rPr>
                        <a:t>月）、</a:t>
                      </a:r>
                      <a:r>
                        <a:rPr kumimoji="1" lang="en-US" altLang="ja-JP" sz="600" b="0" u="none" kern="1200" dirty="0">
                          <a:solidFill>
                            <a:schemeClr val="tx1"/>
                          </a:solidFill>
                          <a:effectLst/>
                          <a:latin typeface="Meiryo UI" panose="020B0604030504040204" pitchFamily="50" charset="-128"/>
                          <a:ea typeface="Meiryo UI" panose="020B0604030504040204" pitchFamily="50" charset="-128"/>
                          <a:cs typeface="+mn-cs"/>
                        </a:rPr>
                        <a:t>1,083</a:t>
                      </a:r>
                      <a:r>
                        <a:rPr kumimoji="1" lang="ja-JP" altLang="en-US" sz="600" b="0" u="none" kern="1200" dirty="0">
                          <a:solidFill>
                            <a:schemeClr val="tx1"/>
                          </a:solidFill>
                          <a:effectLst/>
                          <a:latin typeface="Meiryo UI" panose="020B0604030504040204" pitchFamily="50" charset="-128"/>
                          <a:ea typeface="Meiryo UI" panose="020B0604030504040204" pitchFamily="50" charset="-128"/>
                          <a:cs typeface="+mn-cs"/>
                        </a:rPr>
                        <a:t>件（</a:t>
                      </a:r>
                      <a:r>
                        <a:rPr kumimoji="1" lang="en-US" altLang="ja-JP" sz="600" b="0" u="none" kern="1200" dirty="0">
                          <a:solidFill>
                            <a:schemeClr val="tx1"/>
                          </a:solidFill>
                          <a:effectLst/>
                          <a:latin typeface="Meiryo UI" panose="020B0604030504040204" pitchFamily="50" charset="-128"/>
                          <a:ea typeface="Meiryo UI" panose="020B0604030504040204" pitchFamily="50" charset="-128"/>
                          <a:cs typeface="+mn-cs"/>
                        </a:rPr>
                        <a:t>3</a:t>
                      </a:r>
                      <a:r>
                        <a:rPr kumimoji="1" lang="ja-JP" altLang="en-US" sz="600" b="0" u="none" kern="1200" dirty="0">
                          <a:solidFill>
                            <a:schemeClr val="tx1"/>
                          </a:solidFill>
                          <a:effectLst/>
                          <a:latin typeface="Meiryo UI" panose="020B0604030504040204" pitchFamily="50" charset="-128"/>
                          <a:ea typeface="Meiryo UI" panose="020B0604030504040204" pitchFamily="50" charset="-128"/>
                          <a:cs typeface="+mn-cs"/>
                        </a:rPr>
                        <a:t>月）</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　</a:t>
                      </a:r>
                      <a:endPar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・依存症に関する関係機関向け研修会を実施。</a:t>
                      </a:r>
                      <a:r>
                        <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【8</a:t>
                      </a: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回（予定含む）</a:t>
                      </a:r>
                      <a:r>
                        <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a:t>
                      </a:r>
                      <a:endParaRPr kumimoji="1" lang="en-US" altLang="ja-JP" sz="700" b="0" i="0" u="none" strike="noStrik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dirty="0">
                          <a:solidFill>
                            <a:schemeClr val="tx1"/>
                          </a:solidFill>
                          <a:effectLst/>
                          <a:latin typeface="Meiryo UI" panose="020B0604030504040204" pitchFamily="50" charset="-128"/>
                          <a:ea typeface="Meiryo UI" panose="020B0604030504040204" pitchFamily="50" charset="-128"/>
                          <a:cs typeface="+mn-cs"/>
                        </a:rPr>
                        <a:t>・依存症関連機関連携会議、</a:t>
                      </a:r>
                      <a:r>
                        <a:rPr kumimoji="1" lang="zh-CN" altLang="en-US" sz="700" b="0" i="0" u="none" strike="noStrike" kern="1200" dirty="0">
                          <a:solidFill>
                            <a:schemeClr val="tx1"/>
                          </a:solidFill>
                          <a:effectLst/>
                          <a:latin typeface="Meiryo UI" panose="020B0604030504040204" pitchFamily="50" charset="-128"/>
                          <a:ea typeface="Meiryo UI" panose="020B0604030504040204" pitchFamily="50" charset="-128"/>
                          <a:cs typeface="+mn-cs"/>
                        </a:rPr>
                        <a:t>依存症対策庁内連携会議</a:t>
                      </a:r>
                      <a:r>
                        <a:rPr kumimoji="1" lang="ja-JP" altLang="en-US" sz="700" b="0" i="0" u="none" strike="noStrike" kern="1200" dirty="0">
                          <a:solidFill>
                            <a:schemeClr val="tx1"/>
                          </a:solidFill>
                          <a:effectLst/>
                          <a:latin typeface="Meiryo UI" panose="020B0604030504040204" pitchFamily="50" charset="-128"/>
                          <a:ea typeface="Meiryo UI" panose="020B0604030504040204" pitchFamily="50" charset="-128"/>
                          <a:cs typeface="+mn-cs"/>
                        </a:rPr>
                        <a:t>等を実施し、各地域における啓発活動に資する情報共有等を行う。</a:t>
                      </a:r>
                      <a:endParaRPr kumimoji="1" lang="en-US" altLang="ja-JP" sz="700" b="0" i="1" u="none" dirty="0">
                        <a:solidFill>
                          <a:schemeClr val="tx1"/>
                        </a:solidFill>
                        <a:latin typeface="Meiryo UI" panose="020B0604030504040204" pitchFamily="50" charset="-128"/>
                        <a:ea typeface="Meiryo UI" panose="020B0604030504040204" pitchFamily="50" charset="-128"/>
                      </a:endParaRPr>
                    </a:p>
                    <a:p>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・大阪依存症ほっとライン（</a:t>
                      </a:r>
                      <a:r>
                        <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SNS</a:t>
                      </a: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相談）において相談を実施する。　</a:t>
                      </a:r>
                      <a:r>
                        <a:rPr kumimoji="1" lang="en-US" altLang="ja-JP" sz="700" b="0" i="1" u="none" strike="noStrik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700" b="0" i="1" u="none" strike="noStrike" kern="1200" dirty="0">
                          <a:solidFill>
                            <a:schemeClr val="tx1"/>
                          </a:solidFill>
                          <a:effectLst/>
                          <a:latin typeface="Meiryo UI" panose="020B0604030504040204" pitchFamily="50" charset="-128"/>
                          <a:ea typeface="Meiryo UI" panose="020B0604030504040204" pitchFamily="50" charset="-128"/>
                          <a:cs typeface="+mn-cs"/>
                        </a:rPr>
                        <a:t>相談件数</a:t>
                      </a:r>
                      <a:r>
                        <a:rPr kumimoji="1" lang="en-US" altLang="ja-JP" sz="700" b="0" i="0" u="none" strike="noStrike" kern="1200" dirty="0">
                          <a:solidFill>
                            <a:schemeClr val="tx1"/>
                          </a:solidFill>
                          <a:effectLst/>
                          <a:latin typeface="Meiryo UI" panose="020B0604030504040204" pitchFamily="50" charset="-128"/>
                          <a:ea typeface="Meiryo UI" panose="020B0604030504040204" pitchFamily="50" charset="-128"/>
                          <a:cs typeface="+mn-cs"/>
                        </a:rPr>
                        <a:t>816</a:t>
                      </a:r>
                      <a:r>
                        <a:rPr kumimoji="1" lang="ja-JP" altLang="en-US" sz="700" b="0" i="1" u="none" strike="noStrike" kern="1200" dirty="0">
                          <a:solidFill>
                            <a:schemeClr val="tx1"/>
                          </a:solidFill>
                          <a:effectLst/>
                          <a:latin typeface="Meiryo UI" panose="020B0604030504040204" pitchFamily="50" charset="-128"/>
                          <a:ea typeface="Meiryo UI" panose="020B0604030504040204" pitchFamily="50" charset="-128"/>
                          <a:cs typeface="+mn-cs"/>
                        </a:rPr>
                        <a:t>件（</a:t>
                      </a:r>
                      <a:r>
                        <a:rPr kumimoji="1" lang="en-US" altLang="ja-JP" sz="700" b="0" i="0" u="none" strike="noStrike" kern="1200" dirty="0">
                          <a:solidFill>
                            <a:schemeClr val="tx1"/>
                          </a:solidFill>
                          <a:effectLst/>
                          <a:latin typeface="Meiryo UI" panose="020B0604030504040204" pitchFamily="50" charset="-128"/>
                          <a:ea typeface="Meiryo UI" panose="020B0604030504040204" pitchFamily="50" charset="-128"/>
                          <a:cs typeface="+mn-cs"/>
                        </a:rPr>
                        <a:t>10</a:t>
                      </a:r>
                      <a:r>
                        <a:rPr kumimoji="1" lang="ja-JP" altLang="en-US" sz="700" b="0" i="1" u="none" strike="noStrike" kern="1200" dirty="0">
                          <a:solidFill>
                            <a:schemeClr val="tx1"/>
                          </a:solidFill>
                          <a:effectLst/>
                          <a:latin typeface="Meiryo UI" panose="020B0604030504040204" pitchFamily="50" charset="-128"/>
                          <a:ea typeface="Meiryo UI" panose="020B0604030504040204" pitchFamily="50" charset="-128"/>
                          <a:cs typeface="+mn-cs"/>
                        </a:rPr>
                        <a:t>月末時点）</a:t>
                      </a:r>
                      <a:r>
                        <a:rPr kumimoji="1" lang="en-US" altLang="ja-JP" sz="700" b="0" i="1" u="none" strike="noStrike" kern="1200" dirty="0">
                          <a:solidFill>
                            <a:schemeClr val="tx1"/>
                          </a:solidFill>
                          <a:effectLst/>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700" b="0" u="none" dirty="0">
                          <a:solidFill>
                            <a:schemeClr val="tx1"/>
                          </a:solidFill>
                          <a:latin typeface="Meiryo UI" panose="020B0604030504040204" pitchFamily="50" charset="-128"/>
                          <a:ea typeface="Meiryo UI" panose="020B0604030504040204" pitchFamily="50" charset="-128"/>
                        </a:rPr>
                        <a:t>児童虐待の防止・予防を目的とした</a:t>
                      </a:r>
                      <a:r>
                        <a:rPr kumimoji="1" lang="en-US" altLang="ja-JP" sz="700" b="0" u="none" dirty="0">
                          <a:solidFill>
                            <a:schemeClr val="tx1"/>
                          </a:solidFill>
                          <a:latin typeface="Meiryo UI" panose="020B0604030504040204" pitchFamily="50" charset="-128"/>
                          <a:ea typeface="Meiryo UI" panose="020B0604030504040204" pitchFamily="50" charset="-128"/>
                        </a:rPr>
                        <a:t>LINE</a:t>
                      </a:r>
                      <a:r>
                        <a:rPr kumimoji="1" lang="ja-JP" altLang="en-US" sz="700" b="0" u="none" dirty="0">
                          <a:solidFill>
                            <a:schemeClr val="tx1"/>
                          </a:solidFill>
                          <a:latin typeface="Meiryo UI" panose="020B0604030504040204" pitchFamily="50" charset="-128"/>
                          <a:ea typeface="Meiryo UI" panose="020B0604030504040204" pitchFamily="50" charset="-128"/>
                        </a:rPr>
                        <a:t>を活用した相談、</a:t>
                      </a: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男性のための電話相談、女性のためのコミュニティスペースにおいて交流会の開催や必要に応じた生活用品の提供などの支援、労働相談、就労支援、孤独孤立対策に関する府庁内や市町村への情報共有、</a:t>
                      </a:r>
                      <a:r>
                        <a:rPr kumimoji="1" lang="ja-JP"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毒劇物等の適正管理を目的とした監視指導</a:t>
                      </a: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、適切なインターネット利用に関する教育や啓発活動、インターネット上の誹謗中傷やトラブルに関する相談等を実施する。</a:t>
                      </a:r>
                      <a:endPar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a:t>
                      </a:r>
                      <a:r>
                        <a:rPr kumimoji="1" lang="zh-TW"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大阪府自殺対策推進本部実務担当者会議</a:t>
                      </a: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を開催し、府全庁挙げての自殺対策の取組みへの協力を依頼</a:t>
                      </a:r>
                      <a:r>
                        <a:rPr kumimoji="1" lang="ja-JP" altLang="en-US" sz="700" b="0" u="none" strike="noStrike" kern="1200" dirty="0">
                          <a:solidFill>
                            <a:schemeClr val="accent1"/>
                          </a:solidFill>
                          <a:effectLst/>
                          <a:latin typeface="Meiryo UI" panose="020B0604030504040204" pitchFamily="50" charset="-128"/>
                          <a:ea typeface="Meiryo UI" panose="020B0604030504040204" pitchFamily="50" charset="-128"/>
                          <a:cs typeface="+mn-cs"/>
                        </a:rPr>
                        <a:t>。</a:t>
                      </a: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様々な相談窓口において、自殺のリスクを適切に察知できるよう、相談窓口向け啓発ちらしを作成し、関連施策に関する市町村会議等において周知・啓発を実施。</a:t>
                      </a:r>
                      <a:endParaRPr kumimoji="1" lang="en-US" altLang="ja-JP" sz="700" b="0" i="1" u="none" strike="noStrike" kern="1200" dirty="0">
                        <a:solidFill>
                          <a:schemeClr val="tx1"/>
                        </a:solidFill>
                        <a:effectLst/>
                        <a:latin typeface="Meiryo UI" panose="020B0604030504040204" pitchFamily="50" charset="-128"/>
                        <a:ea typeface="Meiryo UI" panose="020B0604030504040204" pitchFamily="50" charset="-128"/>
                        <a:cs typeface="+mn-cs"/>
                      </a:endParaRPr>
                    </a:p>
                  </a:txBody>
                  <a:tcPr marL="74295" marR="74295" marT="37148" marB="37148"/>
                </a:tc>
                <a:extLst>
                  <a:ext uri="{0D108BD9-81ED-4DB2-BD59-A6C34878D82A}">
                    <a16:rowId xmlns:a16="http://schemas.microsoft.com/office/drawing/2014/main" val="506421822"/>
                  </a:ext>
                </a:extLst>
              </a:tr>
              <a:tr h="898263">
                <a:tc>
                  <a:txBody>
                    <a:bodyPr/>
                    <a:lstStyle/>
                    <a:p>
                      <a:r>
                        <a:rPr kumimoji="1" lang="en-US" altLang="ja-JP" sz="1000" dirty="0"/>
                        <a:t>4</a:t>
                      </a:r>
                      <a:endParaRPr kumimoji="1" lang="ja-JP" altLang="en-US" sz="1000" dirty="0"/>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自殺対策に関わる人材の養成及び資質の向上を図る</a:t>
                      </a:r>
                      <a:endParaRPr kumimoji="1" lang="ja-JP" altLang="en-US" sz="7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0" dirty="0">
                        <a:solidFill>
                          <a:schemeClr val="tx1"/>
                        </a:solidFill>
                        <a:latin typeface="Meiryo UI" panose="020B0604030504040204" pitchFamily="50" charset="-128"/>
                        <a:ea typeface="Meiryo UI" panose="020B0604030504040204" pitchFamily="50" charset="-128"/>
                      </a:endParaRPr>
                    </a:p>
                    <a:p>
                      <a:endParaRPr kumimoji="1" lang="ja-JP" altLang="en-US" sz="700"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幅広い分野で自殺対策に関わる人材を養成するため、自殺対策人材養成研修を実施する。</a:t>
                      </a:r>
                      <a:r>
                        <a:rPr kumimoji="1" lang="ja-JP" altLang="ja-JP" sz="600" b="0" kern="1200" dirty="0">
                          <a:solidFill>
                            <a:schemeClr val="dk1"/>
                          </a:solidFill>
                          <a:effectLst/>
                          <a:latin typeface="Meiryo UI" panose="020B0604030504040204" pitchFamily="50" charset="-128"/>
                          <a:ea typeface="Meiryo UI" panose="020B0604030504040204" pitchFamily="50" charset="-128"/>
                          <a:cs typeface="+mn-cs"/>
                        </a:rPr>
                        <a:t>（毎年度</a:t>
                      </a:r>
                      <a:r>
                        <a:rPr kumimoji="1" lang="en-US" altLang="ja-JP" sz="600" b="0" kern="1200" dirty="0">
                          <a:solidFill>
                            <a:schemeClr val="dk1"/>
                          </a:solidFill>
                          <a:effectLst/>
                          <a:latin typeface="Meiryo UI" panose="020B0604030504040204" pitchFamily="50" charset="-128"/>
                          <a:ea typeface="Meiryo UI" panose="020B0604030504040204" pitchFamily="50" charset="-128"/>
                          <a:cs typeface="+mn-cs"/>
                        </a:rPr>
                        <a:t>300</a:t>
                      </a:r>
                      <a:r>
                        <a:rPr kumimoji="1" lang="ja-JP" altLang="ja-JP" sz="600" b="0" kern="1200" dirty="0">
                          <a:solidFill>
                            <a:schemeClr val="dk1"/>
                          </a:solidFill>
                          <a:effectLst/>
                          <a:latin typeface="Meiryo UI" panose="020B0604030504040204" pitchFamily="50" charset="-128"/>
                          <a:ea typeface="Meiryo UI" panose="020B0604030504040204" pitchFamily="50" charset="-128"/>
                          <a:cs typeface="+mn-cs"/>
                        </a:rPr>
                        <a:t>名以上参加）</a:t>
                      </a:r>
                      <a:endParaRPr kumimoji="1" lang="ja-JP" altLang="en-US" sz="700" b="0" dirty="0">
                        <a:solidFill>
                          <a:schemeClr val="tx1"/>
                        </a:solidFill>
                        <a:latin typeface="Meiryo UI" panose="020B0604030504040204" pitchFamily="50" charset="-128"/>
                        <a:ea typeface="Meiryo UI" panose="020B0604030504040204" pitchFamily="50" charset="-128"/>
                      </a:endParaRPr>
                    </a:p>
                    <a:p>
                      <a:endParaRPr kumimoji="1" lang="ja-JP" altLang="en-US" sz="700"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（１）</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自殺対策に関わる職員の資質の向上</a:t>
                      </a:r>
                      <a:r>
                        <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endParaRPr>
                    </a:p>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（２）</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地域におけるゲートキーパー養成の取組み</a:t>
                      </a:r>
                      <a:r>
                        <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endParaRPr>
                    </a:p>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（３）</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労働問題や就労支援に関わる相談員の資質の</a:t>
                      </a:r>
                      <a:endPar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endParaRPr>
                    </a:p>
                    <a:p>
                      <a:pPr lvl="0"/>
                      <a:r>
                        <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向上</a:t>
                      </a:r>
                    </a:p>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（４）</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研修資材の改定</a:t>
                      </a:r>
                    </a:p>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（５）</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自殺対策従事者へのこころのケア</a:t>
                      </a:r>
                      <a:endParaRPr kumimoji="1" lang="ja-JP" altLang="en-US" sz="700" dirty="0">
                        <a:latin typeface="Meiryo UI" panose="020B0604030504040204" pitchFamily="50" charset="-128"/>
                        <a:ea typeface="Meiryo UI" panose="020B0604030504040204" pitchFamily="50" charset="-128"/>
                      </a:endParaRPr>
                    </a:p>
                  </a:txBody>
                  <a:tcPr marL="74295" marR="74295" marT="37148" marB="37148"/>
                </a:tc>
                <a:tc>
                  <a:txBody>
                    <a:bodyPr/>
                    <a:lstStyle/>
                    <a:p>
                      <a:r>
                        <a:rPr kumimoji="1" lang="ja-JP" altLang="en-US" sz="700" b="0" u="none" dirty="0">
                          <a:solidFill>
                            <a:schemeClr val="tx1"/>
                          </a:solidFill>
                          <a:latin typeface="Meiryo UI" panose="020B0604030504040204" pitchFamily="50" charset="-128"/>
                          <a:ea typeface="Meiryo UI" panose="020B0604030504040204" pitchFamily="50" charset="-128"/>
                        </a:rPr>
                        <a:t>・保健所、市町村、医療機関、教育機関等に対し</a:t>
                      </a:r>
                      <a:r>
                        <a:rPr kumimoji="1" lang="ja-JP" altLang="ja-JP" sz="700" b="0" u="none" kern="1200" dirty="0">
                          <a:solidFill>
                            <a:schemeClr val="tx1"/>
                          </a:solidFill>
                          <a:effectLst/>
                          <a:latin typeface="Meiryo UI" panose="020B0604030504040204" pitchFamily="50" charset="-128"/>
                          <a:ea typeface="Meiryo UI" panose="020B0604030504040204" pitchFamily="50" charset="-128"/>
                          <a:cs typeface="+mn-cs"/>
                        </a:rPr>
                        <a:t>自殺対策人材養成研修</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を実施。</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６回</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a:t>
                      </a:r>
                      <a:endParaRPr kumimoji="1" lang="en-US" altLang="ja-JP" sz="700" b="0" i="1" u="non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・市町村等職員を対象に大阪府版ゲートキーパー養成テキスト講習会を実施。</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１回</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a:t>
                      </a:r>
                      <a:endParaRPr kumimoji="1" lang="en-US" altLang="ja-JP" sz="700" b="0" i="1" u="none" dirty="0">
                        <a:solidFill>
                          <a:schemeClr val="tx1"/>
                        </a:solidFill>
                        <a:latin typeface="Meiryo UI" panose="020B0604030504040204" pitchFamily="50" charset="-128"/>
                        <a:ea typeface="Meiryo UI" panose="020B0604030504040204" pitchFamily="50" charset="-128"/>
                      </a:endParaRPr>
                    </a:p>
                    <a:p>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・多重債務相談窓口等の相談窓口にメンタルヘルスに関するリーフレットを配布。</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【100</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部</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（９月末）</a:t>
                      </a:r>
                      <a:endPar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・自殺対策従事者のこころのケアに関する研修会の開催</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【5</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回（予定含む）</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a:t>
                      </a:r>
                      <a:endParaRPr kumimoji="1" lang="en-US" altLang="ja-JP" sz="700" b="0" u="none" strike="sngStrike" kern="1200" dirty="0">
                        <a:solidFill>
                          <a:schemeClr val="tx1"/>
                        </a:solidFill>
                        <a:effectLst/>
                        <a:latin typeface="Meiryo UI" panose="020B0604030504040204" pitchFamily="50" charset="-128"/>
                        <a:ea typeface="Meiryo UI" panose="020B0604030504040204" pitchFamily="50" charset="-128"/>
                        <a:cs typeface="+mn-cs"/>
                      </a:endParaRPr>
                    </a:p>
                  </a:txBody>
                  <a:tcPr marL="74295" marR="74295" marT="37148" marB="37148"/>
                </a:tc>
                <a:extLst>
                  <a:ext uri="{0D108BD9-81ED-4DB2-BD59-A6C34878D82A}">
                    <a16:rowId xmlns:a16="http://schemas.microsoft.com/office/drawing/2014/main" val="988067640"/>
                  </a:ext>
                </a:extLst>
              </a:tr>
              <a:tr h="776706">
                <a:tc>
                  <a:txBody>
                    <a:bodyPr/>
                    <a:lstStyle/>
                    <a:p>
                      <a:r>
                        <a:rPr kumimoji="1" lang="en-US" altLang="ja-JP" sz="1000" dirty="0"/>
                        <a:t>5</a:t>
                      </a:r>
                      <a:endParaRPr kumimoji="1" lang="ja-JP" altLang="en-US" sz="1000" dirty="0"/>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適切な精神科医療を受けられるようにする</a:t>
                      </a:r>
                      <a:endParaRPr kumimoji="1" lang="ja-JP" altLang="en-US" sz="700" b="0" dirty="0">
                        <a:solidFill>
                          <a:schemeClr val="tx1"/>
                        </a:solidFill>
                        <a:latin typeface="Meiryo UI" panose="020B0604030504040204" pitchFamily="50" charset="-128"/>
                        <a:ea typeface="Meiryo UI" panose="020B0604030504040204" pitchFamily="50" charset="-128"/>
                      </a:endParaRPr>
                    </a:p>
                    <a:p>
                      <a:endParaRPr kumimoji="1" lang="ja-JP" altLang="en-US" sz="700"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精神保健医療福祉に関するネットワーク会議を開催し、地域の保健、医療、福祉の関係機関が情報の共有や課題検討を行うことにより、自殺の危険性の高い人が必要に応じて精神科医療につながるよう連携体制を強化する。</a:t>
                      </a:r>
                      <a:r>
                        <a:rPr kumimoji="1" lang="ja-JP" altLang="ja-JP" sz="600" b="0" kern="1200" dirty="0">
                          <a:solidFill>
                            <a:schemeClr val="dk1"/>
                          </a:solidFill>
                          <a:effectLst/>
                          <a:latin typeface="Meiryo UI" panose="020B0604030504040204" pitchFamily="50" charset="-128"/>
                          <a:ea typeface="Meiryo UI" panose="020B0604030504040204" pitchFamily="50" charset="-128"/>
                          <a:cs typeface="+mn-cs"/>
                        </a:rPr>
                        <a:t>（毎年度実施）</a:t>
                      </a:r>
                      <a:endPar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700" dirty="0">
                        <a:solidFill>
                          <a:schemeClr val="tx1"/>
                        </a:solidFill>
                        <a:latin typeface="Meiryo UI" panose="020B0604030504040204" pitchFamily="50" charset="-128"/>
                        <a:ea typeface="Meiryo UI" panose="020B0604030504040204" pitchFamily="50" charset="-128"/>
                      </a:endParaRPr>
                    </a:p>
                    <a:p>
                      <a:r>
                        <a:rPr kumimoji="1" lang="en-US" altLang="ja-JP" sz="600" dirty="0">
                          <a:solidFill>
                            <a:schemeClr val="tx1"/>
                          </a:solidFill>
                          <a:latin typeface="Meiryo UI" panose="020B0604030504040204" pitchFamily="50" charset="-128"/>
                          <a:ea typeface="Meiryo UI" panose="020B0604030504040204" pitchFamily="50" charset="-128"/>
                        </a:rPr>
                        <a:t>※</a:t>
                      </a:r>
                      <a:r>
                        <a:rPr kumimoji="1" lang="ja-JP" altLang="en-US" sz="600" dirty="0">
                          <a:solidFill>
                            <a:schemeClr val="tx1"/>
                          </a:solidFill>
                          <a:latin typeface="Meiryo UI" panose="020B0604030504040204" pitchFamily="50" charset="-128"/>
                          <a:ea typeface="Meiryo UI" panose="020B0604030504040204" pitchFamily="50" charset="-128"/>
                        </a:rPr>
                        <a:t>自殺をテーマにしたネットワーク会議について、府保健所</a:t>
                      </a:r>
                      <a:r>
                        <a:rPr kumimoji="1" lang="en-US" altLang="ja-JP" sz="600" dirty="0">
                          <a:solidFill>
                            <a:schemeClr val="tx1"/>
                          </a:solidFill>
                          <a:latin typeface="Meiryo UI" panose="020B0604030504040204" pitchFamily="50" charset="-128"/>
                          <a:ea typeface="Meiryo UI" panose="020B0604030504040204" pitchFamily="50" charset="-128"/>
                        </a:rPr>
                        <a:t>9</a:t>
                      </a:r>
                      <a:r>
                        <a:rPr kumimoji="1" lang="ja-JP" altLang="en-US" sz="600" dirty="0">
                          <a:solidFill>
                            <a:schemeClr val="tx1"/>
                          </a:solidFill>
                          <a:latin typeface="Meiryo UI" panose="020B0604030504040204" pitchFamily="50" charset="-128"/>
                          <a:ea typeface="Meiryo UI" panose="020B0604030504040204" pitchFamily="50" charset="-128"/>
                        </a:rPr>
                        <a:t>か所）における開催数</a:t>
                      </a:r>
                    </a:p>
                  </a:txBody>
                  <a:tcPr marL="74295" marR="74295" marT="37148" marB="37148"/>
                </a:tc>
                <a:tc>
                  <a:txBody>
                    <a:bodyPr/>
                    <a:lstStyle/>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（１）</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精神疾患等によるハイリスク対策</a:t>
                      </a:r>
                    </a:p>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（２）</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精神科医療体制の整備</a:t>
                      </a:r>
                      <a:r>
                        <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endParaRPr>
                    </a:p>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（３）</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子どものこころの診療体制の整備</a:t>
                      </a:r>
                    </a:p>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（４）</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大規模災害時における被災者のこころのケア体制の</a:t>
                      </a:r>
                      <a:endPar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endParaRPr>
                    </a:p>
                    <a:p>
                      <a:pPr lvl="0"/>
                      <a:r>
                        <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整備</a:t>
                      </a:r>
                    </a:p>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（５）</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地域におけるネットワーク構築</a:t>
                      </a:r>
                      <a:r>
                        <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endParaRPr>
                    </a:p>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（６）</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うつ病等精神疾患についての普及啓発</a:t>
                      </a:r>
                      <a:endParaRPr kumimoji="1" lang="en-US" altLang="ja-JP" sz="700" b="0" dirty="0">
                        <a:solidFill>
                          <a:schemeClr val="tx1"/>
                        </a:solidFill>
                        <a:latin typeface="Meiryo UI" panose="020B0604030504040204" pitchFamily="50" charset="-128"/>
                        <a:ea typeface="Meiryo UI" panose="020B0604030504040204" pitchFamily="50" charset="-128"/>
                      </a:endParaRPr>
                    </a:p>
                    <a:p>
                      <a:pPr lvl="0"/>
                      <a:endParaRPr kumimoji="1" lang="ja-JP" altLang="en-US" sz="700" dirty="0">
                        <a:latin typeface="Meiryo UI" panose="020B0604030504040204" pitchFamily="50" charset="-128"/>
                        <a:ea typeface="Meiryo UI" panose="020B0604030504040204" pitchFamily="50" charset="-128"/>
                      </a:endParaRPr>
                    </a:p>
                  </a:txBody>
                  <a:tcPr marL="74295" marR="74295" marT="37148" marB="37148"/>
                </a:tc>
                <a:tc>
                  <a:txBody>
                    <a:bodyPr/>
                    <a:lstStyle/>
                    <a:p>
                      <a:r>
                        <a:rPr kumimoji="1" lang="ja-JP" altLang="en-US" sz="700" b="0" u="none" dirty="0">
                          <a:solidFill>
                            <a:schemeClr val="tx1"/>
                          </a:solidFill>
                          <a:latin typeface="Meiryo UI" panose="020B0604030504040204" pitchFamily="50" charset="-128"/>
                          <a:ea typeface="Meiryo UI" panose="020B0604030504040204" pitchFamily="50" charset="-128"/>
                        </a:rPr>
                        <a:t>・各保健所において、こころの健康相談や</a:t>
                      </a:r>
                      <a:r>
                        <a:rPr kumimoji="1" lang="zh-TW" altLang="en-US" sz="700" b="0" u="none" dirty="0">
                          <a:solidFill>
                            <a:schemeClr val="tx1"/>
                          </a:solidFill>
                          <a:latin typeface="Meiryo UI" panose="020B0604030504040204" pitchFamily="50" charset="-128"/>
                          <a:ea typeface="Meiryo UI" panose="020B0604030504040204" pitchFamily="50" charset="-128"/>
                        </a:rPr>
                        <a:t>自殺未遂者</a:t>
                      </a:r>
                      <a:r>
                        <a:rPr kumimoji="1" lang="ja-JP" altLang="en-US" sz="700" b="0" u="none" dirty="0">
                          <a:solidFill>
                            <a:schemeClr val="tx1"/>
                          </a:solidFill>
                          <a:latin typeface="Meiryo UI" panose="020B0604030504040204" pitchFamily="50" charset="-128"/>
                          <a:ea typeface="Meiryo UI" panose="020B0604030504040204" pitchFamily="50" charset="-128"/>
                        </a:rPr>
                        <a:t>への</a:t>
                      </a:r>
                      <a:r>
                        <a:rPr kumimoji="1" lang="zh-TW" altLang="en-US" sz="700" b="0" u="none" dirty="0">
                          <a:solidFill>
                            <a:schemeClr val="tx1"/>
                          </a:solidFill>
                          <a:latin typeface="Meiryo UI" panose="020B0604030504040204" pitchFamily="50" charset="-128"/>
                          <a:ea typeface="Meiryo UI" panose="020B0604030504040204" pitchFamily="50" charset="-128"/>
                        </a:rPr>
                        <a:t>相談支援</a:t>
                      </a:r>
                      <a:r>
                        <a:rPr kumimoji="1" lang="ja-JP" altLang="en-US" sz="700" b="0" u="none" dirty="0">
                          <a:solidFill>
                            <a:schemeClr val="tx1"/>
                          </a:solidFill>
                          <a:latin typeface="Meiryo UI" panose="020B0604030504040204" pitchFamily="50" charset="-128"/>
                          <a:ea typeface="Meiryo UI" panose="020B0604030504040204" pitchFamily="50" charset="-128"/>
                        </a:rPr>
                        <a:t>を行う。</a:t>
                      </a:r>
                      <a:endParaRPr kumimoji="1" lang="en-US" altLang="ja-JP" sz="700" b="0" u="none" dirty="0">
                        <a:solidFill>
                          <a:schemeClr val="tx1"/>
                        </a:solidFill>
                        <a:latin typeface="Meiryo UI" panose="020B0604030504040204" pitchFamily="50" charset="-128"/>
                        <a:ea typeface="Meiryo UI" panose="020B0604030504040204" pitchFamily="50" charset="-128"/>
                      </a:endParaRPr>
                    </a:p>
                    <a:p>
                      <a:r>
                        <a:rPr kumimoji="1" lang="ja-JP" altLang="en-US" sz="700" b="0" u="none" dirty="0">
                          <a:solidFill>
                            <a:schemeClr val="tx1"/>
                          </a:solidFill>
                          <a:latin typeface="Meiryo UI" panose="020B0604030504040204" pitchFamily="50" charset="-128"/>
                          <a:ea typeface="Meiryo UI" panose="020B0604030504040204" pitchFamily="50" charset="-128"/>
                        </a:rPr>
                        <a:t>・夜間・休日において、緊急に精神科の診療が必要な人の入院調整を行う。</a:t>
                      </a:r>
                      <a:r>
                        <a:rPr kumimoji="1" lang="en-US" altLang="ja-JP" sz="700" b="0" u="none" dirty="0">
                          <a:solidFill>
                            <a:schemeClr val="tx1"/>
                          </a:solidFill>
                          <a:latin typeface="Meiryo UI" panose="020B0604030504040204" pitchFamily="50" charset="-128"/>
                          <a:ea typeface="Meiryo UI" panose="020B0604030504040204" pitchFamily="50" charset="-128"/>
                        </a:rPr>
                        <a:t>【</a:t>
                      </a:r>
                      <a:r>
                        <a:rPr kumimoji="1" lang="ja-JP" altLang="en-US" sz="700" b="0" u="none" dirty="0">
                          <a:solidFill>
                            <a:schemeClr val="tx1"/>
                          </a:solidFill>
                          <a:latin typeface="Meiryo UI" panose="020B0604030504040204" pitchFamily="50" charset="-128"/>
                          <a:ea typeface="Meiryo UI" panose="020B0604030504040204" pitchFamily="50" charset="-128"/>
                        </a:rPr>
                        <a:t>大阪精神科救急ダイヤル対応件数</a:t>
                      </a:r>
                      <a:r>
                        <a:rPr kumimoji="1" lang="en-US" altLang="ja-JP" sz="700" b="0" u="none" dirty="0">
                          <a:solidFill>
                            <a:schemeClr val="tx1"/>
                          </a:solidFill>
                          <a:latin typeface="Meiryo UI" panose="020B0604030504040204" pitchFamily="50" charset="-128"/>
                          <a:ea typeface="Meiryo UI" panose="020B0604030504040204" pitchFamily="50" charset="-128"/>
                        </a:rPr>
                        <a:t>9,883</a:t>
                      </a:r>
                      <a:r>
                        <a:rPr kumimoji="1" lang="ja-JP" altLang="en-US" sz="700" b="0" u="none" dirty="0">
                          <a:solidFill>
                            <a:schemeClr val="tx1"/>
                          </a:solidFill>
                          <a:latin typeface="Meiryo UI" panose="020B0604030504040204" pitchFamily="50" charset="-128"/>
                          <a:ea typeface="Meiryo UI" panose="020B0604030504040204" pitchFamily="50" charset="-128"/>
                        </a:rPr>
                        <a:t>件（</a:t>
                      </a:r>
                      <a:r>
                        <a:rPr kumimoji="1" lang="en-US" altLang="ja-JP" sz="700" b="0" u="none" dirty="0">
                          <a:solidFill>
                            <a:schemeClr val="tx1"/>
                          </a:solidFill>
                          <a:latin typeface="Meiryo UI" panose="020B0604030504040204" pitchFamily="50" charset="-128"/>
                          <a:ea typeface="Meiryo UI" panose="020B0604030504040204" pitchFamily="50" charset="-128"/>
                        </a:rPr>
                        <a:t>9</a:t>
                      </a:r>
                      <a:r>
                        <a:rPr kumimoji="1" lang="ja-JP" altLang="en-US" sz="700" b="0" u="none" dirty="0">
                          <a:solidFill>
                            <a:schemeClr val="tx1"/>
                          </a:solidFill>
                          <a:latin typeface="Meiryo UI" panose="020B0604030504040204" pitchFamily="50" charset="-128"/>
                          <a:ea typeface="Meiryo UI" panose="020B0604030504040204" pitchFamily="50" charset="-128"/>
                        </a:rPr>
                        <a:t>月末）</a:t>
                      </a:r>
                      <a:r>
                        <a:rPr kumimoji="1" lang="en-US" altLang="ja-JP" sz="600" b="0" u="none" dirty="0">
                          <a:solidFill>
                            <a:schemeClr val="tx1"/>
                          </a:solidFill>
                          <a:latin typeface="Meiryo UI" panose="020B0604030504040204" pitchFamily="50" charset="-128"/>
                          <a:ea typeface="Meiryo UI" panose="020B0604030504040204" pitchFamily="50" charset="-128"/>
                        </a:rPr>
                        <a:t>※R4</a:t>
                      </a:r>
                      <a:r>
                        <a:rPr kumimoji="1" lang="ja-JP" altLang="en-US" sz="600" b="0" u="none" dirty="0">
                          <a:solidFill>
                            <a:schemeClr val="tx1"/>
                          </a:solidFill>
                          <a:latin typeface="Meiryo UI" panose="020B0604030504040204" pitchFamily="50" charset="-128"/>
                          <a:ea typeface="Meiryo UI" panose="020B0604030504040204" pitchFamily="50" charset="-128"/>
                        </a:rPr>
                        <a:t>年度</a:t>
                      </a:r>
                      <a:r>
                        <a:rPr kumimoji="1" lang="en-US" altLang="ja-JP" sz="600" b="0" u="none" dirty="0">
                          <a:solidFill>
                            <a:schemeClr val="tx1"/>
                          </a:solidFill>
                          <a:latin typeface="Meiryo UI" panose="020B0604030504040204" pitchFamily="50" charset="-128"/>
                          <a:ea typeface="Meiryo UI" panose="020B0604030504040204" pitchFamily="50" charset="-128"/>
                        </a:rPr>
                        <a:t>16,738</a:t>
                      </a:r>
                      <a:r>
                        <a:rPr kumimoji="1" lang="ja-JP" altLang="en-US" sz="600" b="0" u="none" dirty="0">
                          <a:solidFill>
                            <a:schemeClr val="tx1"/>
                          </a:solidFill>
                          <a:latin typeface="Meiryo UI" panose="020B0604030504040204" pitchFamily="50" charset="-128"/>
                          <a:ea typeface="Meiryo UI" panose="020B0604030504040204" pitchFamily="50" charset="-128"/>
                        </a:rPr>
                        <a:t>件</a:t>
                      </a:r>
                      <a:r>
                        <a:rPr kumimoji="1" lang="en-US" altLang="ja-JP" sz="700" b="0" u="none" dirty="0">
                          <a:solidFill>
                            <a:schemeClr val="tx1"/>
                          </a:solidFill>
                          <a:latin typeface="Meiryo UI" panose="020B0604030504040204" pitchFamily="50" charset="-128"/>
                          <a:ea typeface="Meiryo UI" panose="020B0604030504040204" pitchFamily="50" charset="-128"/>
                        </a:rPr>
                        <a:t>】</a:t>
                      </a:r>
                    </a:p>
                    <a:p>
                      <a:r>
                        <a:rPr kumimoji="1" lang="ja-JP" altLang="en-US" sz="700" b="0" u="none" dirty="0">
                          <a:solidFill>
                            <a:schemeClr val="tx1"/>
                          </a:solidFill>
                          <a:latin typeface="Meiryo UI" panose="020B0604030504040204" pitchFamily="50" charset="-128"/>
                          <a:ea typeface="Meiryo UI" panose="020B0604030504040204" pitchFamily="50" charset="-128"/>
                        </a:rPr>
                        <a:t>・夜間・休日において、一般科救急医療機関で、処置を終えた精神科合併症患者の合併症支援病院への転院等の調整を行う。</a:t>
                      </a:r>
                      <a:r>
                        <a:rPr kumimoji="1" lang="en-US" altLang="ja-JP" sz="700" b="0" u="none" dirty="0">
                          <a:solidFill>
                            <a:schemeClr val="tx1"/>
                          </a:solidFill>
                          <a:latin typeface="Meiryo UI" panose="020B0604030504040204" pitchFamily="50" charset="-128"/>
                          <a:ea typeface="Meiryo UI" panose="020B0604030504040204" pitchFamily="50" charset="-128"/>
                        </a:rPr>
                        <a:t>【</a:t>
                      </a:r>
                      <a:r>
                        <a:rPr kumimoji="1" lang="ja-JP" altLang="en-US" sz="700" b="0" u="none" dirty="0">
                          <a:solidFill>
                            <a:schemeClr val="tx1"/>
                          </a:solidFill>
                          <a:latin typeface="Meiryo UI" panose="020B0604030504040204" pitchFamily="50" charset="-128"/>
                          <a:ea typeface="Meiryo UI" panose="020B0604030504040204" pitchFamily="50" charset="-128"/>
                        </a:rPr>
                        <a:t>精神科合併症支援システム利用数</a:t>
                      </a:r>
                      <a:r>
                        <a:rPr kumimoji="1" lang="en-US" altLang="ja-JP" sz="700" b="0" u="none" dirty="0">
                          <a:solidFill>
                            <a:schemeClr val="tx1"/>
                          </a:solidFill>
                          <a:latin typeface="Meiryo UI" panose="020B0604030504040204" pitchFamily="50" charset="-128"/>
                          <a:ea typeface="Meiryo UI" panose="020B0604030504040204" pitchFamily="50" charset="-128"/>
                        </a:rPr>
                        <a:t>100</a:t>
                      </a:r>
                      <a:r>
                        <a:rPr kumimoji="1" lang="ja-JP" altLang="en-US" sz="700" b="0" u="none" dirty="0">
                          <a:solidFill>
                            <a:schemeClr val="tx1"/>
                          </a:solidFill>
                          <a:latin typeface="Meiryo UI" panose="020B0604030504040204" pitchFamily="50" charset="-128"/>
                          <a:ea typeface="Meiryo UI" panose="020B0604030504040204" pitchFamily="50" charset="-128"/>
                        </a:rPr>
                        <a:t>件（</a:t>
                      </a:r>
                      <a:r>
                        <a:rPr kumimoji="1" lang="en-US" altLang="ja-JP" sz="700" b="0" u="none" dirty="0">
                          <a:solidFill>
                            <a:schemeClr val="tx1"/>
                          </a:solidFill>
                          <a:latin typeface="Meiryo UI" panose="020B0604030504040204" pitchFamily="50" charset="-128"/>
                          <a:ea typeface="Meiryo UI" panose="020B0604030504040204" pitchFamily="50" charset="-128"/>
                        </a:rPr>
                        <a:t>9</a:t>
                      </a:r>
                      <a:r>
                        <a:rPr kumimoji="1" lang="ja-JP" altLang="en-US" sz="700" b="0" u="none" dirty="0">
                          <a:solidFill>
                            <a:schemeClr val="tx1"/>
                          </a:solidFill>
                          <a:latin typeface="Meiryo UI" panose="020B0604030504040204" pitchFamily="50" charset="-128"/>
                          <a:ea typeface="Meiryo UI" panose="020B0604030504040204" pitchFamily="50" charset="-128"/>
                        </a:rPr>
                        <a:t>月末）</a:t>
                      </a:r>
                      <a:r>
                        <a:rPr kumimoji="1" lang="en-US" altLang="ja-JP" sz="600" b="0" u="none" dirty="0">
                          <a:solidFill>
                            <a:schemeClr val="tx1"/>
                          </a:solidFill>
                          <a:latin typeface="Meiryo UI" panose="020B0604030504040204" pitchFamily="50" charset="-128"/>
                          <a:ea typeface="Meiryo UI" panose="020B0604030504040204" pitchFamily="50" charset="-128"/>
                        </a:rPr>
                        <a:t>※R4</a:t>
                      </a:r>
                      <a:r>
                        <a:rPr kumimoji="1" lang="ja-JP" altLang="en-US" sz="600" b="0" u="none" dirty="0">
                          <a:solidFill>
                            <a:schemeClr val="tx1"/>
                          </a:solidFill>
                          <a:latin typeface="Meiryo UI" panose="020B0604030504040204" pitchFamily="50" charset="-128"/>
                          <a:ea typeface="Meiryo UI" panose="020B0604030504040204" pitchFamily="50" charset="-128"/>
                        </a:rPr>
                        <a:t>年度</a:t>
                      </a:r>
                      <a:r>
                        <a:rPr kumimoji="1" lang="en-US" altLang="ja-JP" sz="600" b="0" u="none" dirty="0">
                          <a:solidFill>
                            <a:schemeClr val="tx1"/>
                          </a:solidFill>
                          <a:latin typeface="Meiryo UI" panose="020B0604030504040204" pitchFamily="50" charset="-128"/>
                          <a:ea typeface="Meiryo UI" panose="020B0604030504040204" pitchFamily="50" charset="-128"/>
                        </a:rPr>
                        <a:t>168</a:t>
                      </a:r>
                      <a:r>
                        <a:rPr kumimoji="1" lang="ja-JP" altLang="en-US" sz="600" b="0" u="none" dirty="0">
                          <a:solidFill>
                            <a:schemeClr val="tx1"/>
                          </a:solidFill>
                          <a:latin typeface="Meiryo UI" panose="020B0604030504040204" pitchFamily="50" charset="-128"/>
                          <a:ea typeface="Meiryo UI" panose="020B0604030504040204" pitchFamily="50" charset="-128"/>
                        </a:rPr>
                        <a:t>件</a:t>
                      </a:r>
                      <a:r>
                        <a:rPr kumimoji="1" lang="en-US" altLang="ja-JP" sz="700" b="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dirty="0">
                          <a:solidFill>
                            <a:schemeClr val="tx1"/>
                          </a:solidFill>
                          <a:latin typeface="Meiryo UI" panose="020B0604030504040204" pitchFamily="50" charset="-128"/>
                          <a:ea typeface="Meiryo UI" panose="020B0604030504040204" pitchFamily="50" charset="-128"/>
                        </a:rPr>
                        <a:t>・大規模災害時に向けた</a:t>
                      </a:r>
                      <a:r>
                        <a:rPr kumimoji="1" lang="en-US" altLang="ja-JP" sz="700" b="0" u="none" dirty="0">
                          <a:solidFill>
                            <a:schemeClr val="tx1"/>
                          </a:solidFill>
                          <a:latin typeface="Meiryo UI" panose="020B0604030504040204" pitchFamily="50" charset="-128"/>
                          <a:ea typeface="Meiryo UI" panose="020B0604030504040204" pitchFamily="50" charset="-128"/>
                        </a:rPr>
                        <a:t>DPAT</a:t>
                      </a:r>
                      <a:r>
                        <a:rPr kumimoji="1" lang="ja-JP" altLang="en-US" sz="700" b="0" u="none" dirty="0">
                          <a:solidFill>
                            <a:schemeClr val="tx1"/>
                          </a:solidFill>
                          <a:latin typeface="Meiryo UI" panose="020B0604030504040204" pitchFamily="50" charset="-128"/>
                          <a:ea typeface="Meiryo UI" panose="020B0604030504040204" pitchFamily="50" charset="-128"/>
                        </a:rPr>
                        <a:t>養成研修の実施、大阪</a:t>
                      </a:r>
                      <a:r>
                        <a:rPr kumimoji="1" lang="en-US" altLang="ja-JP" sz="700" b="0" u="none" dirty="0">
                          <a:solidFill>
                            <a:schemeClr val="tx1"/>
                          </a:solidFill>
                          <a:latin typeface="Meiryo UI" panose="020B0604030504040204" pitchFamily="50" charset="-128"/>
                          <a:ea typeface="Meiryo UI" panose="020B0604030504040204" pitchFamily="50" charset="-128"/>
                        </a:rPr>
                        <a:t>DPAT</a:t>
                      </a:r>
                      <a:r>
                        <a:rPr kumimoji="1" lang="zh-TW" altLang="en-US" sz="700" b="0" u="none" dirty="0">
                          <a:solidFill>
                            <a:schemeClr val="tx1"/>
                          </a:solidFill>
                          <a:latin typeface="Meiryo UI" panose="020B0604030504040204" pitchFamily="50" charset="-128"/>
                          <a:ea typeface="Meiryo UI" panose="020B0604030504040204" pitchFamily="50" charset="-128"/>
                        </a:rPr>
                        <a:t>運営委員会</a:t>
                      </a:r>
                      <a:r>
                        <a:rPr kumimoji="1" lang="ja-JP" altLang="en-US" sz="700" b="0" u="none" dirty="0">
                          <a:solidFill>
                            <a:schemeClr val="tx1"/>
                          </a:solidFill>
                          <a:latin typeface="Meiryo UI" panose="020B0604030504040204" pitchFamily="50" charset="-128"/>
                          <a:ea typeface="Meiryo UI" panose="020B0604030504040204" pitchFamily="50" charset="-128"/>
                        </a:rPr>
                        <a:t>を実施。</a:t>
                      </a:r>
                      <a:endParaRPr kumimoji="1" lang="en-US" altLang="ja-JP" sz="700" b="0" u="none" dirty="0">
                        <a:solidFill>
                          <a:schemeClr val="tx1"/>
                        </a:solidFill>
                        <a:latin typeface="Meiryo UI" panose="020B0604030504040204" pitchFamily="50" charset="-128"/>
                        <a:ea typeface="Meiryo UI" panose="020B0604030504040204" pitchFamily="50" charset="-128"/>
                      </a:endParaRPr>
                    </a:p>
                    <a:p>
                      <a:r>
                        <a:rPr kumimoji="1" lang="ja-JP" altLang="en-US" sz="700" b="0" u="none" dirty="0">
                          <a:solidFill>
                            <a:schemeClr val="tx1"/>
                          </a:solidFill>
                          <a:latin typeface="Meiryo UI" panose="020B0604030504040204" pitchFamily="50" charset="-128"/>
                          <a:ea typeface="Meiryo UI" panose="020B0604030504040204" pitchFamily="50" charset="-128"/>
                        </a:rPr>
                        <a:t>・各保健所において精神保健医療福祉に関するネットワーク会議や関係機関向け研修会の開催、</a:t>
                      </a:r>
                      <a:r>
                        <a:rPr kumimoji="1" lang="en-US" altLang="ja-JP" sz="700" b="0" u="none" dirty="0">
                          <a:solidFill>
                            <a:schemeClr val="tx1"/>
                          </a:solidFill>
                          <a:latin typeface="Meiryo UI" panose="020B0604030504040204" pitchFamily="50" charset="-128"/>
                          <a:ea typeface="Meiryo UI" panose="020B0604030504040204" pitchFamily="50" charset="-128"/>
                        </a:rPr>
                        <a:t>2</a:t>
                      </a:r>
                      <a:r>
                        <a:rPr kumimoji="1" lang="ja-JP" altLang="en-US" sz="700" b="0" u="none" dirty="0">
                          <a:solidFill>
                            <a:schemeClr val="tx1"/>
                          </a:solidFill>
                          <a:latin typeface="Meiryo UI" panose="020B0604030504040204" pitchFamily="50" charset="-128"/>
                          <a:ea typeface="Meiryo UI" panose="020B0604030504040204" pitchFamily="50" charset="-128"/>
                        </a:rPr>
                        <a:t>次医療圏ごとにおいて精神医療懇話会を開催し、情報の共有や課題検討を行う。</a:t>
                      </a:r>
                      <a:r>
                        <a:rPr kumimoji="1" lang="en-US" altLang="ja-JP" sz="700" b="0" u="none" dirty="0">
                          <a:solidFill>
                            <a:schemeClr val="tx1"/>
                          </a:solidFill>
                          <a:latin typeface="Meiryo UI" panose="020B0604030504040204" pitchFamily="50" charset="-128"/>
                          <a:ea typeface="Meiryo UI" panose="020B0604030504040204" pitchFamily="50" charset="-128"/>
                        </a:rPr>
                        <a:t> 【</a:t>
                      </a:r>
                      <a:r>
                        <a:rPr kumimoji="1" lang="ja-JP" altLang="en-US" sz="700" b="0" u="none" dirty="0">
                          <a:solidFill>
                            <a:schemeClr val="tx1"/>
                          </a:solidFill>
                          <a:latin typeface="Meiryo UI" panose="020B0604030504040204" pitchFamily="50" charset="-128"/>
                          <a:ea typeface="Meiryo UI" panose="020B0604030504040204" pitchFamily="50" charset="-128"/>
                        </a:rPr>
                        <a:t>精神保健医療福祉に関するネットワーク会議　</a:t>
                      </a:r>
                      <a:r>
                        <a:rPr kumimoji="1" lang="en-US" altLang="ja-JP" sz="700" b="0" u="none" dirty="0">
                          <a:solidFill>
                            <a:schemeClr val="tx1"/>
                          </a:solidFill>
                          <a:latin typeface="Meiryo UI" panose="020B0604030504040204" pitchFamily="50" charset="-128"/>
                          <a:ea typeface="Meiryo UI" panose="020B0604030504040204" pitchFamily="50" charset="-128"/>
                        </a:rPr>
                        <a:t>9</a:t>
                      </a:r>
                      <a:r>
                        <a:rPr kumimoji="1" lang="ja-JP" altLang="en-US" sz="700" b="0" u="none" dirty="0">
                          <a:solidFill>
                            <a:schemeClr val="tx1"/>
                          </a:solidFill>
                          <a:latin typeface="Meiryo UI" panose="020B0604030504040204" pitchFamily="50" charset="-128"/>
                          <a:ea typeface="Meiryo UI" panose="020B0604030504040204" pitchFamily="50" charset="-128"/>
                        </a:rPr>
                        <a:t>保健所で開催（予定含む）</a:t>
                      </a:r>
                      <a:r>
                        <a:rPr kumimoji="1" lang="en-US" altLang="ja-JP" sz="700" b="0" u="none" dirty="0">
                          <a:solidFill>
                            <a:schemeClr val="tx1"/>
                          </a:solidFill>
                          <a:latin typeface="Meiryo UI" panose="020B0604030504040204" pitchFamily="50" charset="-128"/>
                          <a:ea typeface="Meiryo UI" panose="020B0604030504040204" pitchFamily="50" charset="-128"/>
                        </a:rPr>
                        <a:t>】</a:t>
                      </a:r>
                    </a:p>
                    <a:p>
                      <a:r>
                        <a:rPr kumimoji="1" lang="ja-JP" altLang="en-US" sz="700" b="0" u="none" dirty="0">
                          <a:solidFill>
                            <a:schemeClr val="tx1"/>
                          </a:solidFill>
                          <a:latin typeface="Meiryo UI" panose="020B0604030504040204" pitchFamily="50" charset="-128"/>
                          <a:ea typeface="Meiryo UI" panose="020B0604030504040204" pitchFamily="50" charset="-128"/>
                        </a:rPr>
                        <a:t>・妊産婦こころの相談センター事業において、地域の産科と精神科等関係機関の連携を目的とした事例検討会を実施（貝塚市、能勢町）</a:t>
                      </a:r>
                      <a:endParaRPr kumimoji="1" lang="en-US" altLang="ja-JP" sz="700" b="0" u="none" dirty="0">
                        <a:solidFill>
                          <a:schemeClr val="tx1"/>
                        </a:solidFill>
                        <a:latin typeface="Meiryo UI" panose="020B0604030504040204" pitchFamily="50" charset="-128"/>
                        <a:ea typeface="Meiryo UI" panose="020B0604030504040204" pitchFamily="50" charset="-128"/>
                      </a:endParaRPr>
                    </a:p>
                    <a:p>
                      <a:endParaRPr kumimoji="1" lang="en-US" altLang="ja-JP" sz="700" b="0" u="none" dirty="0">
                        <a:solidFill>
                          <a:schemeClr val="tx1"/>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1958589584"/>
                  </a:ext>
                </a:extLst>
              </a:tr>
            </a:tbl>
          </a:graphicData>
        </a:graphic>
      </p:graphicFrame>
      <p:graphicFrame>
        <p:nvGraphicFramePr>
          <p:cNvPr id="2" name="表 5">
            <a:extLst>
              <a:ext uri="{FF2B5EF4-FFF2-40B4-BE49-F238E27FC236}">
                <a16:creationId xmlns:a16="http://schemas.microsoft.com/office/drawing/2014/main" id="{730D434F-6976-41BB-9414-1F1CAE8E99FD}"/>
              </a:ext>
            </a:extLst>
          </p:cNvPr>
          <p:cNvGraphicFramePr>
            <a:graphicFrameLocks noGrp="1"/>
          </p:cNvGraphicFramePr>
          <p:nvPr>
            <p:extLst>
              <p:ext uri="{D42A27DB-BD31-4B8C-83A1-F6EECF244321}">
                <p14:modId xmlns:p14="http://schemas.microsoft.com/office/powerpoint/2010/main" val="891521408"/>
              </p:ext>
            </p:extLst>
          </p:nvPr>
        </p:nvGraphicFramePr>
        <p:xfrm>
          <a:off x="833343" y="1422635"/>
          <a:ext cx="2218171" cy="457200"/>
        </p:xfrm>
        <a:graphic>
          <a:graphicData uri="http://schemas.openxmlformats.org/drawingml/2006/table">
            <a:tbl>
              <a:tblPr firstRow="1" bandRow="1">
                <a:tableStyleId>{5C22544A-7EE6-4342-B048-85BDC9FD1C3A}</a:tableStyleId>
              </a:tblPr>
              <a:tblGrid>
                <a:gridCol w="790425">
                  <a:extLst>
                    <a:ext uri="{9D8B030D-6E8A-4147-A177-3AD203B41FA5}">
                      <a16:colId xmlns:a16="http://schemas.microsoft.com/office/drawing/2014/main" val="3661387573"/>
                    </a:ext>
                  </a:extLst>
                </a:gridCol>
                <a:gridCol w="705852">
                  <a:extLst>
                    <a:ext uri="{9D8B030D-6E8A-4147-A177-3AD203B41FA5}">
                      <a16:colId xmlns:a16="http://schemas.microsoft.com/office/drawing/2014/main" val="864386494"/>
                    </a:ext>
                  </a:extLst>
                </a:gridCol>
                <a:gridCol w="721894">
                  <a:extLst>
                    <a:ext uri="{9D8B030D-6E8A-4147-A177-3AD203B41FA5}">
                      <a16:colId xmlns:a16="http://schemas.microsoft.com/office/drawing/2014/main" val="4065729106"/>
                    </a:ext>
                  </a:extLst>
                </a:gridCol>
              </a:tblGrid>
              <a:tr h="0">
                <a:tc>
                  <a:txBody>
                    <a:bodyPr/>
                    <a:lstStyle/>
                    <a:p>
                      <a:pPr algn="ctr"/>
                      <a:endParaRPr kumimoji="1" lang="en-US" altLang="ja-JP" sz="600" b="1" dirty="0">
                        <a:latin typeface="Meiryo UI" panose="020B0604030504040204" pitchFamily="50" charset="-128"/>
                        <a:ea typeface="Meiryo UI" panose="020B0604030504040204" pitchFamily="50" charset="-128"/>
                      </a:endParaRPr>
                    </a:p>
                  </a:txBody>
                  <a:tcPr/>
                </a:tc>
                <a:tc>
                  <a:txBody>
                    <a:bodyPr/>
                    <a:lstStyle/>
                    <a:p>
                      <a:pPr algn="ctr"/>
                      <a:r>
                        <a:rPr kumimoji="1" lang="en-US" altLang="ja-JP" sz="600" b="1" dirty="0">
                          <a:latin typeface="Meiryo UI" panose="020B0604030504040204" pitchFamily="50" charset="-128"/>
                          <a:ea typeface="Meiryo UI" panose="020B0604030504040204" pitchFamily="50" charset="-128"/>
                        </a:rPr>
                        <a:t>R4</a:t>
                      </a:r>
                      <a:r>
                        <a:rPr kumimoji="1" lang="ja-JP" altLang="en-US" sz="600" b="1" dirty="0">
                          <a:latin typeface="Meiryo UI" panose="020B0604030504040204" pitchFamily="50" charset="-128"/>
                          <a:ea typeface="Meiryo UI" panose="020B0604030504040204" pitchFamily="50" charset="-128"/>
                        </a:rPr>
                        <a:t>年度実績</a:t>
                      </a:r>
                    </a:p>
                  </a:txBody>
                  <a:tcPr/>
                </a:tc>
                <a:tc>
                  <a:txBody>
                    <a:bodyPr/>
                    <a:lstStyle/>
                    <a:p>
                      <a:pPr algn="ctr"/>
                      <a:r>
                        <a:rPr kumimoji="1" lang="en-US" altLang="ja-JP" sz="600" b="1" dirty="0">
                          <a:latin typeface="Meiryo UI" panose="020B0604030504040204" pitchFamily="50" charset="-128"/>
                          <a:ea typeface="Meiryo UI" panose="020B0604030504040204" pitchFamily="50" charset="-128"/>
                        </a:rPr>
                        <a:t>R5</a:t>
                      </a:r>
                      <a:r>
                        <a:rPr kumimoji="1" lang="ja-JP" altLang="en-US" sz="600" b="1" dirty="0">
                          <a:latin typeface="Meiryo UI" panose="020B0604030504040204" pitchFamily="50" charset="-128"/>
                          <a:ea typeface="Meiryo UI" panose="020B0604030504040204" pitchFamily="50" charset="-128"/>
                        </a:rPr>
                        <a:t>年度実績</a:t>
                      </a:r>
                      <a:endParaRPr kumimoji="1" lang="en-US" altLang="ja-JP" sz="600" b="1" dirty="0">
                        <a:latin typeface="Meiryo UI" panose="020B0604030504040204" pitchFamily="50" charset="-128"/>
                        <a:ea typeface="Meiryo UI" panose="020B0604030504040204" pitchFamily="50" charset="-128"/>
                      </a:endParaRPr>
                    </a:p>
                    <a:p>
                      <a:pPr algn="ctr"/>
                      <a:r>
                        <a:rPr kumimoji="1" lang="ja-JP" altLang="en-US" sz="600" b="1" dirty="0">
                          <a:latin typeface="Meiryo UI" panose="020B0604030504040204" pitchFamily="50" charset="-128"/>
                          <a:ea typeface="Meiryo UI" panose="020B0604030504040204" pitchFamily="50" charset="-128"/>
                        </a:rPr>
                        <a:t>（</a:t>
                      </a:r>
                      <a:r>
                        <a:rPr kumimoji="1" lang="en-US" altLang="ja-JP" sz="600" b="1" dirty="0">
                          <a:latin typeface="Meiryo UI" panose="020B0604030504040204" pitchFamily="50" charset="-128"/>
                          <a:ea typeface="Meiryo UI" panose="020B0604030504040204" pitchFamily="50" charset="-128"/>
                        </a:rPr>
                        <a:t>9</a:t>
                      </a:r>
                      <a:r>
                        <a:rPr kumimoji="1" lang="ja-JP" altLang="en-US" sz="600" b="1" dirty="0">
                          <a:latin typeface="Meiryo UI" panose="020B0604030504040204" pitchFamily="50" charset="-128"/>
                          <a:ea typeface="Meiryo UI" panose="020B0604030504040204" pitchFamily="50" charset="-128"/>
                        </a:rPr>
                        <a:t>月末）</a:t>
                      </a:r>
                    </a:p>
                  </a:txBody>
                  <a:tcPr/>
                </a:tc>
                <a:extLst>
                  <a:ext uri="{0D108BD9-81ED-4DB2-BD59-A6C34878D82A}">
                    <a16:rowId xmlns:a16="http://schemas.microsoft.com/office/drawing/2014/main" val="3336606811"/>
                  </a:ext>
                </a:extLst>
              </a:tr>
              <a:tr h="0">
                <a:tc>
                  <a:txBody>
                    <a:bodyPr/>
                    <a:lstStyle/>
                    <a:p>
                      <a:r>
                        <a:rPr kumimoji="1" lang="ja-JP" altLang="en-US" sz="600" dirty="0">
                          <a:latin typeface="Meiryo UI" panose="020B0604030504040204" pitchFamily="50" charset="-128"/>
                          <a:ea typeface="Meiryo UI" panose="020B0604030504040204" pitchFamily="50" charset="-128"/>
                        </a:rPr>
                        <a:t>リーフレット配布数</a:t>
                      </a:r>
                    </a:p>
                  </a:txBody>
                  <a:tcPr/>
                </a:tc>
                <a:tc>
                  <a:txBody>
                    <a:bodyPr/>
                    <a:lstStyle/>
                    <a:p>
                      <a:pPr algn="ctr"/>
                      <a:r>
                        <a:rPr kumimoji="1" lang="en-US" altLang="ja-JP" sz="600" dirty="0">
                          <a:latin typeface="Meiryo UI" panose="020B0604030504040204" pitchFamily="50" charset="-128"/>
                          <a:ea typeface="Meiryo UI" panose="020B0604030504040204" pitchFamily="50" charset="-128"/>
                        </a:rPr>
                        <a:t>8,157</a:t>
                      </a:r>
                      <a:endParaRPr kumimoji="1" lang="ja-JP" altLang="en-US" sz="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600" dirty="0">
                          <a:latin typeface="Meiryo UI" panose="020B0604030504040204" pitchFamily="50" charset="-128"/>
                          <a:ea typeface="Meiryo UI" panose="020B0604030504040204" pitchFamily="50" charset="-128"/>
                        </a:rPr>
                        <a:t>13,644</a:t>
                      </a:r>
                      <a:endParaRPr kumimoji="1" lang="ja-JP" altLang="en-US" sz="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495009909"/>
                  </a:ext>
                </a:extLst>
              </a:tr>
            </a:tbl>
          </a:graphicData>
        </a:graphic>
      </p:graphicFrame>
      <p:graphicFrame>
        <p:nvGraphicFramePr>
          <p:cNvPr id="6" name="表 6">
            <a:extLst>
              <a:ext uri="{FF2B5EF4-FFF2-40B4-BE49-F238E27FC236}">
                <a16:creationId xmlns:a16="http://schemas.microsoft.com/office/drawing/2014/main" id="{12C0A7D5-DBC3-4B9B-B005-65678F2015AD}"/>
              </a:ext>
            </a:extLst>
          </p:cNvPr>
          <p:cNvGraphicFramePr>
            <a:graphicFrameLocks noGrp="1"/>
          </p:cNvGraphicFramePr>
          <p:nvPr>
            <p:extLst>
              <p:ext uri="{D42A27DB-BD31-4B8C-83A1-F6EECF244321}">
                <p14:modId xmlns:p14="http://schemas.microsoft.com/office/powerpoint/2010/main" val="1916041458"/>
              </p:ext>
            </p:extLst>
          </p:nvPr>
        </p:nvGraphicFramePr>
        <p:xfrm>
          <a:off x="843617" y="2555801"/>
          <a:ext cx="2218171" cy="457200"/>
        </p:xfrm>
        <a:graphic>
          <a:graphicData uri="http://schemas.openxmlformats.org/drawingml/2006/table">
            <a:tbl>
              <a:tblPr firstRow="1" bandRow="1">
                <a:tableStyleId>{5C22544A-7EE6-4342-B048-85BDC9FD1C3A}</a:tableStyleId>
              </a:tblPr>
              <a:tblGrid>
                <a:gridCol w="816739">
                  <a:extLst>
                    <a:ext uri="{9D8B030D-6E8A-4147-A177-3AD203B41FA5}">
                      <a16:colId xmlns:a16="http://schemas.microsoft.com/office/drawing/2014/main" val="762215238"/>
                    </a:ext>
                  </a:extLst>
                </a:gridCol>
                <a:gridCol w="657726">
                  <a:extLst>
                    <a:ext uri="{9D8B030D-6E8A-4147-A177-3AD203B41FA5}">
                      <a16:colId xmlns:a16="http://schemas.microsoft.com/office/drawing/2014/main" val="760795746"/>
                    </a:ext>
                  </a:extLst>
                </a:gridCol>
                <a:gridCol w="743706">
                  <a:extLst>
                    <a:ext uri="{9D8B030D-6E8A-4147-A177-3AD203B41FA5}">
                      <a16:colId xmlns:a16="http://schemas.microsoft.com/office/drawing/2014/main" val="4069602636"/>
                    </a:ext>
                  </a:extLst>
                </a:gridCol>
              </a:tblGrid>
              <a:tr h="135630">
                <a:tc>
                  <a:txBody>
                    <a:bodyPr/>
                    <a:lstStyle/>
                    <a:p>
                      <a:pPr algn="ctr"/>
                      <a:endParaRPr kumimoji="1" lang="ja-JP" altLang="en-US" sz="600" b="1" dirty="0">
                        <a:latin typeface="Meiryo UI" panose="020B0604030504040204" pitchFamily="50" charset="-128"/>
                        <a:ea typeface="Meiryo UI" panose="020B0604030504040204" pitchFamily="50" charset="-128"/>
                      </a:endParaRPr>
                    </a:p>
                  </a:txBody>
                  <a:tcPr/>
                </a:tc>
                <a:tc>
                  <a:txBody>
                    <a:bodyPr/>
                    <a:lstStyle/>
                    <a:p>
                      <a:pPr algn="ctr"/>
                      <a:r>
                        <a:rPr kumimoji="1" lang="en-US" altLang="ja-JP" sz="600" b="1" dirty="0">
                          <a:latin typeface="Meiryo UI" panose="020B0604030504040204" pitchFamily="50" charset="-128"/>
                          <a:ea typeface="Meiryo UI" panose="020B0604030504040204" pitchFamily="50" charset="-128"/>
                        </a:rPr>
                        <a:t>R4</a:t>
                      </a:r>
                      <a:r>
                        <a:rPr kumimoji="1" lang="ja-JP" altLang="en-US" sz="600" b="1" dirty="0">
                          <a:latin typeface="Meiryo UI" panose="020B0604030504040204" pitchFamily="50" charset="-128"/>
                          <a:ea typeface="Meiryo UI" panose="020B0604030504040204" pitchFamily="50" charset="-128"/>
                        </a:rPr>
                        <a:t>年度実績</a:t>
                      </a:r>
                    </a:p>
                  </a:txBody>
                  <a:tcPr/>
                </a:tc>
                <a:tc>
                  <a:txBody>
                    <a:bodyPr/>
                    <a:lstStyle/>
                    <a:p>
                      <a:pPr algn="ctr"/>
                      <a:r>
                        <a:rPr kumimoji="1" lang="en-US" altLang="ja-JP" sz="600" b="1" dirty="0">
                          <a:latin typeface="Meiryo UI" panose="020B0604030504040204" pitchFamily="50" charset="-128"/>
                          <a:ea typeface="Meiryo UI" panose="020B0604030504040204" pitchFamily="50" charset="-128"/>
                        </a:rPr>
                        <a:t>R5</a:t>
                      </a:r>
                      <a:r>
                        <a:rPr kumimoji="1" lang="ja-JP" altLang="en-US" sz="600" b="1" dirty="0">
                          <a:latin typeface="Meiryo UI" panose="020B0604030504040204" pitchFamily="50" charset="-128"/>
                          <a:ea typeface="Meiryo UI" panose="020B0604030504040204" pitchFamily="50" charset="-128"/>
                        </a:rPr>
                        <a:t>年度実績</a:t>
                      </a:r>
                      <a:endParaRPr kumimoji="1" lang="en-US" altLang="ja-JP" sz="600" b="1" dirty="0">
                        <a:latin typeface="Meiryo UI" panose="020B0604030504040204" pitchFamily="50" charset="-128"/>
                        <a:ea typeface="Meiryo UI" panose="020B0604030504040204" pitchFamily="50" charset="-128"/>
                      </a:endParaRPr>
                    </a:p>
                    <a:p>
                      <a:pPr algn="ctr"/>
                      <a:r>
                        <a:rPr kumimoji="1" lang="ja-JP" altLang="en-US" sz="600" b="1" dirty="0">
                          <a:latin typeface="Meiryo UI" panose="020B0604030504040204" pitchFamily="50" charset="-128"/>
                          <a:ea typeface="Meiryo UI" panose="020B0604030504040204" pitchFamily="50" charset="-128"/>
                        </a:rPr>
                        <a:t>（</a:t>
                      </a:r>
                      <a:r>
                        <a:rPr kumimoji="1" lang="en-US" altLang="ja-JP" sz="600" b="1" dirty="0">
                          <a:latin typeface="Meiryo UI" panose="020B0604030504040204" pitchFamily="50" charset="-128"/>
                          <a:ea typeface="Meiryo UI" panose="020B0604030504040204" pitchFamily="50" charset="-128"/>
                        </a:rPr>
                        <a:t>9</a:t>
                      </a:r>
                      <a:r>
                        <a:rPr kumimoji="1" lang="ja-JP" altLang="en-US" sz="600" b="1" dirty="0">
                          <a:latin typeface="Meiryo UI" panose="020B0604030504040204" pitchFamily="50" charset="-128"/>
                          <a:ea typeface="Meiryo UI" panose="020B0604030504040204" pitchFamily="50" charset="-128"/>
                        </a:rPr>
                        <a:t>月末）</a:t>
                      </a:r>
                    </a:p>
                  </a:txBody>
                  <a:tcPr/>
                </a:tc>
                <a:extLst>
                  <a:ext uri="{0D108BD9-81ED-4DB2-BD59-A6C34878D82A}">
                    <a16:rowId xmlns:a16="http://schemas.microsoft.com/office/drawing/2014/main" val="4044629939"/>
                  </a:ext>
                </a:extLst>
              </a:tr>
              <a:tr h="150543">
                <a:tc>
                  <a:txBody>
                    <a:bodyPr/>
                    <a:lstStyle/>
                    <a:p>
                      <a:r>
                        <a:rPr kumimoji="1" lang="ja-JP" altLang="en-US" sz="600" dirty="0">
                          <a:latin typeface="Meiryo UI" panose="020B0604030504040204" pitchFamily="50" charset="-128"/>
                          <a:ea typeface="Meiryo UI" panose="020B0604030504040204" pitchFamily="50" charset="-128"/>
                        </a:rPr>
                        <a:t>ホームページ閲覧数</a:t>
                      </a:r>
                    </a:p>
                  </a:txBody>
                  <a:tcPr/>
                </a:tc>
                <a:tc>
                  <a:txBody>
                    <a:bodyPr/>
                    <a:lstStyle/>
                    <a:p>
                      <a:pPr algn="ctr"/>
                      <a:r>
                        <a:rPr kumimoji="1" lang="en-US" altLang="ja-JP" sz="600" dirty="0">
                          <a:latin typeface="Meiryo UI" panose="020B0604030504040204" pitchFamily="50" charset="-128"/>
                          <a:ea typeface="Meiryo UI" panose="020B0604030504040204" pitchFamily="50" charset="-128"/>
                        </a:rPr>
                        <a:t>73,162</a:t>
                      </a:r>
                      <a:endParaRPr kumimoji="1" lang="ja-JP" altLang="en-US" sz="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600" dirty="0">
                          <a:latin typeface="Meiryo UI" panose="020B0604030504040204" pitchFamily="50" charset="-128"/>
                          <a:ea typeface="Meiryo UI" panose="020B0604030504040204" pitchFamily="50" charset="-128"/>
                        </a:rPr>
                        <a:t>47,485</a:t>
                      </a:r>
                      <a:endParaRPr kumimoji="1" lang="ja-JP" altLang="en-US" sz="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660227681"/>
                  </a:ext>
                </a:extLst>
              </a:tr>
            </a:tbl>
          </a:graphicData>
        </a:graphic>
      </p:graphicFrame>
      <p:graphicFrame>
        <p:nvGraphicFramePr>
          <p:cNvPr id="7" name="表 6">
            <a:extLst>
              <a:ext uri="{FF2B5EF4-FFF2-40B4-BE49-F238E27FC236}">
                <a16:creationId xmlns:a16="http://schemas.microsoft.com/office/drawing/2014/main" id="{1DCC4CCB-EC58-A4A3-FD31-185A2E5241AA}"/>
              </a:ext>
            </a:extLst>
          </p:cNvPr>
          <p:cNvGraphicFramePr>
            <a:graphicFrameLocks noGrp="1"/>
          </p:cNvGraphicFramePr>
          <p:nvPr>
            <p:extLst>
              <p:ext uri="{D42A27DB-BD31-4B8C-83A1-F6EECF244321}">
                <p14:modId xmlns:p14="http://schemas.microsoft.com/office/powerpoint/2010/main" val="3380925287"/>
              </p:ext>
            </p:extLst>
          </p:nvPr>
        </p:nvGraphicFramePr>
        <p:xfrm>
          <a:off x="843618" y="3746631"/>
          <a:ext cx="2218170" cy="365760"/>
        </p:xfrm>
        <a:graphic>
          <a:graphicData uri="http://schemas.openxmlformats.org/drawingml/2006/table">
            <a:tbl>
              <a:tblPr firstRow="1" bandRow="1">
                <a:tableStyleId>{5C22544A-7EE6-4342-B048-85BDC9FD1C3A}</a:tableStyleId>
              </a:tblPr>
              <a:tblGrid>
                <a:gridCol w="800698">
                  <a:extLst>
                    <a:ext uri="{9D8B030D-6E8A-4147-A177-3AD203B41FA5}">
                      <a16:colId xmlns:a16="http://schemas.microsoft.com/office/drawing/2014/main" val="1400453227"/>
                    </a:ext>
                  </a:extLst>
                </a:gridCol>
                <a:gridCol w="670155">
                  <a:extLst>
                    <a:ext uri="{9D8B030D-6E8A-4147-A177-3AD203B41FA5}">
                      <a16:colId xmlns:a16="http://schemas.microsoft.com/office/drawing/2014/main" val="4144625900"/>
                    </a:ext>
                  </a:extLst>
                </a:gridCol>
                <a:gridCol w="747317">
                  <a:extLst>
                    <a:ext uri="{9D8B030D-6E8A-4147-A177-3AD203B41FA5}">
                      <a16:colId xmlns:a16="http://schemas.microsoft.com/office/drawing/2014/main" val="717091591"/>
                    </a:ext>
                  </a:extLst>
                </a:gridCol>
              </a:tblGrid>
              <a:tr h="0">
                <a:tc>
                  <a:txBody>
                    <a:bodyPr/>
                    <a:lstStyle/>
                    <a:p>
                      <a:pPr algn="ctr"/>
                      <a:endParaRPr kumimoji="1" lang="ja-JP" altLang="en-US" sz="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600" b="1" dirty="0">
                          <a:latin typeface="Meiryo UI" panose="020B0604030504040204" pitchFamily="50" charset="-128"/>
                          <a:ea typeface="Meiryo UI" panose="020B0604030504040204" pitchFamily="50" charset="-128"/>
                        </a:rPr>
                        <a:t>R4</a:t>
                      </a:r>
                      <a:r>
                        <a:rPr kumimoji="1" lang="ja-JP" altLang="en-US" sz="600" b="1" dirty="0">
                          <a:latin typeface="Meiryo UI" panose="020B0604030504040204" pitchFamily="50" charset="-128"/>
                          <a:ea typeface="Meiryo UI" panose="020B0604030504040204" pitchFamily="50" charset="-128"/>
                        </a:rPr>
                        <a:t>年度実績</a:t>
                      </a:r>
                    </a:p>
                  </a:txBody>
                  <a:tcPr/>
                </a:tc>
                <a:tc>
                  <a:txBody>
                    <a:bodyPr/>
                    <a:lstStyle/>
                    <a:p>
                      <a:pPr algn="ctr"/>
                      <a:r>
                        <a:rPr kumimoji="1" lang="en-US" altLang="ja-JP" sz="600" b="1" dirty="0">
                          <a:latin typeface="Meiryo UI" panose="020B0604030504040204" pitchFamily="50" charset="-128"/>
                          <a:ea typeface="Meiryo UI" panose="020B0604030504040204" pitchFamily="50" charset="-128"/>
                        </a:rPr>
                        <a:t>R5</a:t>
                      </a:r>
                      <a:r>
                        <a:rPr kumimoji="1" lang="ja-JP" altLang="en-US" sz="600" b="1" dirty="0">
                          <a:latin typeface="Meiryo UI" panose="020B0604030504040204" pitchFamily="50" charset="-128"/>
                          <a:ea typeface="Meiryo UI" panose="020B0604030504040204" pitchFamily="50" charset="-128"/>
                        </a:rPr>
                        <a:t>年度実績</a:t>
                      </a:r>
                      <a:endParaRPr kumimoji="1" lang="en-US" altLang="ja-JP" sz="600" b="1"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57399754"/>
                  </a:ext>
                </a:extLst>
              </a:tr>
              <a:tr h="0">
                <a:tc>
                  <a:txBody>
                    <a:bodyPr/>
                    <a:lstStyle/>
                    <a:p>
                      <a:pPr algn="ctr"/>
                      <a:r>
                        <a:rPr kumimoji="1" lang="ja-JP" altLang="en-US" sz="600" dirty="0">
                          <a:latin typeface="Meiryo UI" panose="020B0604030504040204" pitchFamily="50" charset="-128"/>
                          <a:ea typeface="Meiryo UI" panose="020B0604030504040204" pitchFamily="50" charset="-128"/>
                        </a:rPr>
                        <a:t>庁内会議開催数</a:t>
                      </a:r>
                    </a:p>
                  </a:txBody>
                  <a:tcPr/>
                </a:tc>
                <a:tc>
                  <a:txBody>
                    <a:bodyPr/>
                    <a:lstStyle/>
                    <a:p>
                      <a:pPr algn="ctr"/>
                      <a:r>
                        <a:rPr kumimoji="1" lang="en-US" altLang="ja-JP" sz="600" dirty="0">
                          <a:latin typeface="Meiryo UI" panose="020B0604030504040204" pitchFamily="50" charset="-128"/>
                          <a:ea typeface="Meiryo UI" panose="020B0604030504040204" pitchFamily="50" charset="-128"/>
                        </a:rPr>
                        <a:t>2</a:t>
                      </a:r>
                      <a:r>
                        <a:rPr kumimoji="1" lang="ja-JP" altLang="en-US" sz="600" dirty="0">
                          <a:latin typeface="Meiryo UI" panose="020B0604030504040204" pitchFamily="50" charset="-128"/>
                          <a:ea typeface="Meiryo UI" panose="020B0604030504040204" pitchFamily="50" charset="-128"/>
                        </a:rPr>
                        <a:t>回</a:t>
                      </a:r>
                    </a:p>
                  </a:txBody>
                  <a:tcPr/>
                </a:tc>
                <a:tc>
                  <a:txBody>
                    <a:bodyPr/>
                    <a:lstStyle/>
                    <a:p>
                      <a:pPr algn="ctr"/>
                      <a:r>
                        <a:rPr kumimoji="1" lang="en-US" altLang="ja-JP" sz="600" dirty="0">
                          <a:latin typeface="Meiryo UI" panose="020B0604030504040204" pitchFamily="50" charset="-128"/>
                          <a:ea typeface="Meiryo UI" panose="020B0604030504040204" pitchFamily="50" charset="-128"/>
                        </a:rPr>
                        <a:t>1</a:t>
                      </a:r>
                      <a:r>
                        <a:rPr kumimoji="1" lang="ja-JP" altLang="en-US" sz="600" dirty="0">
                          <a:latin typeface="Meiryo UI" panose="020B0604030504040204" pitchFamily="50" charset="-128"/>
                          <a:ea typeface="Meiryo UI" panose="020B0604030504040204" pitchFamily="50" charset="-128"/>
                        </a:rPr>
                        <a:t>回</a:t>
                      </a:r>
                    </a:p>
                  </a:txBody>
                  <a:tcPr/>
                </a:tc>
                <a:extLst>
                  <a:ext uri="{0D108BD9-81ED-4DB2-BD59-A6C34878D82A}">
                    <a16:rowId xmlns:a16="http://schemas.microsoft.com/office/drawing/2014/main" val="1617130723"/>
                  </a:ext>
                </a:extLst>
              </a:tr>
            </a:tbl>
          </a:graphicData>
        </a:graphic>
      </p:graphicFrame>
      <p:graphicFrame>
        <p:nvGraphicFramePr>
          <p:cNvPr id="8" name="表 7">
            <a:extLst>
              <a:ext uri="{FF2B5EF4-FFF2-40B4-BE49-F238E27FC236}">
                <a16:creationId xmlns:a16="http://schemas.microsoft.com/office/drawing/2014/main" id="{958374A5-E72B-49B3-A5AB-CC88FDDE1610}"/>
              </a:ext>
            </a:extLst>
          </p:cNvPr>
          <p:cNvGraphicFramePr>
            <a:graphicFrameLocks noGrp="1"/>
          </p:cNvGraphicFramePr>
          <p:nvPr>
            <p:extLst>
              <p:ext uri="{D42A27DB-BD31-4B8C-83A1-F6EECF244321}">
                <p14:modId xmlns:p14="http://schemas.microsoft.com/office/powerpoint/2010/main" val="2863443944"/>
              </p:ext>
            </p:extLst>
          </p:nvPr>
        </p:nvGraphicFramePr>
        <p:xfrm>
          <a:off x="823067" y="4851620"/>
          <a:ext cx="2207897" cy="457200"/>
        </p:xfrm>
        <a:graphic>
          <a:graphicData uri="http://schemas.openxmlformats.org/drawingml/2006/table">
            <a:tbl>
              <a:tblPr firstRow="1" bandRow="1">
                <a:tableStyleId>{5C22544A-7EE6-4342-B048-85BDC9FD1C3A}</a:tableStyleId>
              </a:tblPr>
              <a:tblGrid>
                <a:gridCol w="790275">
                  <a:extLst>
                    <a:ext uri="{9D8B030D-6E8A-4147-A177-3AD203B41FA5}">
                      <a16:colId xmlns:a16="http://schemas.microsoft.com/office/drawing/2014/main" val="3447522656"/>
                    </a:ext>
                  </a:extLst>
                </a:gridCol>
                <a:gridCol w="708811">
                  <a:extLst>
                    <a:ext uri="{9D8B030D-6E8A-4147-A177-3AD203B41FA5}">
                      <a16:colId xmlns:a16="http://schemas.microsoft.com/office/drawing/2014/main" val="2531687038"/>
                    </a:ext>
                  </a:extLst>
                </a:gridCol>
                <a:gridCol w="708811">
                  <a:extLst>
                    <a:ext uri="{9D8B030D-6E8A-4147-A177-3AD203B41FA5}">
                      <a16:colId xmlns:a16="http://schemas.microsoft.com/office/drawing/2014/main" val="3254200788"/>
                    </a:ext>
                  </a:extLst>
                </a:gridCol>
              </a:tblGrid>
              <a:tr h="167747">
                <a:tc>
                  <a:txBody>
                    <a:bodyPr/>
                    <a:lstStyle/>
                    <a:p>
                      <a:pPr algn="ctr"/>
                      <a:endParaRPr kumimoji="1" lang="ja-JP" altLang="en-US" sz="600" b="1" dirty="0">
                        <a:latin typeface="Meiryo UI" panose="020B0604030504040204" pitchFamily="50" charset="-128"/>
                        <a:ea typeface="Meiryo UI" panose="020B0604030504040204" pitchFamily="50" charset="-128"/>
                      </a:endParaRPr>
                    </a:p>
                  </a:txBody>
                  <a:tcPr/>
                </a:tc>
                <a:tc>
                  <a:txBody>
                    <a:bodyPr/>
                    <a:lstStyle/>
                    <a:p>
                      <a:pPr algn="ctr"/>
                      <a:r>
                        <a:rPr kumimoji="1" lang="en-US" altLang="ja-JP" sz="600" b="1" dirty="0">
                          <a:latin typeface="Meiryo UI" panose="020B0604030504040204" pitchFamily="50" charset="-128"/>
                          <a:ea typeface="Meiryo UI" panose="020B0604030504040204" pitchFamily="50" charset="-128"/>
                        </a:rPr>
                        <a:t>R4</a:t>
                      </a:r>
                      <a:r>
                        <a:rPr kumimoji="1" lang="ja-JP" altLang="en-US" sz="600" b="1" dirty="0">
                          <a:latin typeface="Meiryo UI" panose="020B0604030504040204" pitchFamily="50" charset="-128"/>
                          <a:ea typeface="Meiryo UI" panose="020B0604030504040204" pitchFamily="50" charset="-128"/>
                        </a:rPr>
                        <a:t>年度実績</a:t>
                      </a:r>
                    </a:p>
                  </a:txBody>
                  <a:tcPr/>
                </a:tc>
                <a:tc>
                  <a:txBody>
                    <a:bodyPr/>
                    <a:lstStyle/>
                    <a:p>
                      <a:pPr algn="ctr"/>
                      <a:r>
                        <a:rPr kumimoji="1" lang="en-US" altLang="ja-JP" sz="600" b="1" dirty="0">
                          <a:latin typeface="Meiryo UI" panose="020B0604030504040204" pitchFamily="50" charset="-128"/>
                          <a:ea typeface="Meiryo UI" panose="020B0604030504040204" pitchFamily="50" charset="-128"/>
                        </a:rPr>
                        <a:t>R5</a:t>
                      </a:r>
                      <a:r>
                        <a:rPr kumimoji="1" lang="ja-JP" altLang="en-US" sz="600" b="1" dirty="0">
                          <a:latin typeface="Meiryo UI" panose="020B0604030504040204" pitchFamily="50" charset="-128"/>
                          <a:ea typeface="Meiryo UI" panose="020B0604030504040204" pitchFamily="50" charset="-128"/>
                        </a:rPr>
                        <a:t>年度実績</a:t>
                      </a:r>
                      <a:endParaRPr kumimoji="1" lang="en-US" altLang="ja-JP" sz="600" b="1" dirty="0">
                        <a:latin typeface="Meiryo UI" panose="020B0604030504040204" pitchFamily="50" charset="-128"/>
                        <a:ea typeface="Meiryo UI" panose="020B0604030504040204" pitchFamily="50" charset="-128"/>
                      </a:endParaRPr>
                    </a:p>
                    <a:p>
                      <a:pPr algn="ctr"/>
                      <a:r>
                        <a:rPr kumimoji="1" lang="ja-JP" altLang="en-US" sz="600" b="1" dirty="0">
                          <a:latin typeface="Meiryo UI" panose="020B0604030504040204" pitchFamily="50" charset="-128"/>
                          <a:ea typeface="Meiryo UI" panose="020B0604030504040204" pitchFamily="50" charset="-128"/>
                        </a:rPr>
                        <a:t>（</a:t>
                      </a:r>
                      <a:r>
                        <a:rPr kumimoji="1" lang="en-US" altLang="ja-JP" sz="600" b="1" dirty="0">
                          <a:latin typeface="Meiryo UI" panose="020B0604030504040204" pitchFamily="50" charset="-128"/>
                          <a:ea typeface="Meiryo UI" panose="020B0604030504040204" pitchFamily="50" charset="-128"/>
                        </a:rPr>
                        <a:t>9</a:t>
                      </a:r>
                      <a:r>
                        <a:rPr kumimoji="1" lang="ja-JP" altLang="en-US" sz="600" b="1" dirty="0">
                          <a:latin typeface="Meiryo UI" panose="020B0604030504040204" pitchFamily="50" charset="-128"/>
                          <a:ea typeface="Meiryo UI" panose="020B0604030504040204" pitchFamily="50" charset="-128"/>
                        </a:rPr>
                        <a:t>月末）</a:t>
                      </a:r>
                    </a:p>
                  </a:txBody>
                  <a:tcPr/>
                </a:tc>
                <a:extLst>
                  <a:ext uri="{0D108BD9-81ED-4DB2-BD59-A6C34878D82A}">
                    <a16:rowId xmlns:a16="http://schemas.microsoft.com/office/drawing/2014/main" val="1896514030"/>
                  </a:ext>
                </a:extLst>
              </a:tr>
              <a:tr h="0">
                <a:tc>
                  <a:txBody>
                    <a:bodyPr/>
                    <a:lstStyle/>
                    <a:p>
                      <a:r>
                        <a:rPr kumimoji="1" lang="ja-JP" altLang="en-US" sz="600" dirty="0">
                          <a:latin typeface="Meiryo UI" panose="020B0604030504040204" pitchFamily="50" charset="-128"/>
                          <a:ea typeface="Meiryo UI" panose="020B0604030504040204" pitchFamily="50" charset="-128"/>
                        </a:rPr>
                        <a:t>研修参加数</a:t>
                      </a:r>
                    </a:p>
                  </a:txBody>
                  <a:tcPr/>
                </a:tc>
                <a:tc>
                  <a:txBody>
                    <a:bodyPr/>
                    <a:lstStyle/>
                    <a:p>
                      <a:pPr algn="ctr"/>
                      <a:r>
                        <a:rPr kumimoji="1" lang="en-US" altLang="ja-JP" sz="600" dirty="0">
                          <a:latin typeface="Meiryo UI" panose="020B0604030504040204" pitchFamily="50" charset="-128"/>
                          <a:ea typeface="Meiryo UI" panose="020B0604030504040204" pitchFamily="50" charset="-128"/>
                        </a:rPr>
                        <a:t>522</a:t>
                      </a:r>
                      <a:r>
                        <a:rPr kumimoji="1" lang="ja-JP" altLang="en-US" sz="600" dirty="0">
                          <a:latin typeface="Meiryo UI" panose="020B0604030504040204" pitchFamily="50" charset="-128"/>
                          <a:ea typeface="Meiryo UI" panose="020B0604030504040204" pitchFamily="50" charset="-128"/>
                        </a:rPr>
                        <a:t>名</a:t>
                      </a:r>
                    </a:p>
                  </a:txBody>
                  <a:tcPr/>
                </a:tc>
                <a:tc>
                  <a:txBody>
                    <a:bodyPr/>
                    <a:lstStyle/>
                    <a:p>
                      <a:pPr algn="ctr"/>
                      <a:r>
                        <a:rPr kumimoji="1" lang="en-US" altLang="ja-JP" sz="600" b="0" dirty="0">
                          <a:latin typeface="Meiryo UI" panose="020B0604030504040204" pitchFamily="50" charset="-128"/>
                          <a:ea typeface="Meiryo UI" panose="020B0604030504040204" pitchFamily="50" charset="-128"/>
                        </a:rPr>
                        <a:t>408 </a:t>
                      </a:r>
                      <a:r>
                        <a:rPr kumimoji="1" lang="ja-JP" altLang="en-US" sz="600" b="0" dirty="0">
                          <a:latin typeface="Meiryo UI" panose="020B0604030504040204" pitchFamily="50" charset="-128"/>
                          <a:ea typeface="Meiryo UI" panose="020B0604030504040204" pitchFamily="50" charset="-128"/>
                        </a:rPr>
                        <a:t>名</a:t>
                      </a:r>
                    </a:p>
                  </a:txBody>
                  <a:tcPr/>
                </a:tc>
                <a:extLst>
                  <a:ext uri="{0D108BD9-81ED-4DB2-BD59-A6C34878D82A}">
                    <a16:rowId xmlns:a16="http://schemas.microsoft.com/office/drawing/2014/main" val="405959348"/>
                  </a:ext>
                </a:extLst>
              </a:tr>
            </a:tbl>
          </a:graphicData>
        </a:graphic>
      </p:graphicFrame>
      <p:graphicFrame>
        <p:nvGraphicFramePr>
          <p:cNvPr id="9" name="表 5">
            <a:extLst>
              <a:ext uri="{FF2B5EF4-FFF2-40B4-BE49-F238E27FC236}">
                <a16:creationId xmlns:a16="http://schemas.microsoft.com/office/drawing/2014/main" id="{2E51B021-1CD8-D4DC-AA92-7E8F5A8D0CDD}"/>
              </a:ext>
            </a:extLst>
          </p:cNvPr>
          <p:cNvGraphicFramePr>
            <a:graphicFrameLocks noGrp="1"/>
          </p:cNvGraphicFramePr>
          <p:nvPr>
            <p:extLst>
              <p:ext uri="{D42A27DB-BD31-4B8C-83A1-F6EECF244321}">
                <p14:modId xmlns:p14="http://schemas.microsoft.com/office/powerpoint/2010/main" val="2786516012"/>
              </p:ext>
            </p:extLst>
          </p:nvPr>
        </p:nvGraphicFramePr>
        <p:xfrm>
          <a:off x="823067" y="5951010"/>
          <a:ext cx="2228446" cy="548640"/>
        </p:xfrm>
        <a:graphic>
          <a:graphicData uri="http://schemas.openxmlformats.org/drawingml/2006/table">
            <a:tbl>
              <a:tblPr firstRow="1" bandRow="1">
                <a:tableStyleId>{5C22544A-7EE6-4342-B048-85BDC9FD1C3A}</a:tableStyleId>
              </a:tblPr>
              <a:tblGrid>
                <a:gridCol w="822418">
                  <a:extLst>
                    <a:ext uri="{9D8B030D-6E8A-4147-A177-3AD203B41FA5}">
                      <a16:colId xmlns:a16="http://schemas.microsoft.com/office/drawing/2014/main" val="1890663318"/>
                    </a:ext>
                  </a:extLst>
                </a:gridCol>
                <a:gridCol w="668339">
                  <a:extLst>
                    <a:ext uri="{9D8B030D-6E8A-4147-A177-3AD203B41FA5}">
                      <a16:colId xmlns:a16="http://schemas.microsoft.com/office/drawing/2014/main" val="864386494"/>
                    </a:ext>
                  </a:extLst>
                </a:gridCol>
                <a:gridCol w="737689">
                  <a:extLst>
                    <a:ext uri="{9D8B030D-6E8A-4147-A177-3AD203B41FA5}">
                      <a16:colId xmlns:a16="http://schemas.microsoft.com/office/drawing/2014/main" val="3755123473"/>
                    </a:ext>
                  </a:extLst>
                </a:gridCol>
              </a:tblGrid>
              <a:tr h="0">
                <a:tc>
                  <a:txBody>
                    <a:bodyPr/>
                    <a:lstStyle/>
                    <a:p>
                      <a:endParaRPr kumimoji="1" lang="ja-JP" altLang="en-US" sz="600" dirty="0">
                        <a:latin typeface="Meiryo UI" panose="020B0604030504040204" pitchFamily="50" charset="-128"/>
                        <a:ea typeface="Meiryo UI" panose="020B0604030504040204" pitchFamily="50" charset="-128"/>
                      </a:endParaRPr>
                    </a:p>
                  </a:txBody>
                  <a:tcPr/>
                </a:tc>
                <a:tc>
                  <a:txBody>
                    <a:bodyPr/>
                    <a:lstStyle/>
                    <a:p>
                      <a:r>
                        <a:rPr kumimoji="1" lang="en-US" altLang="ja-JP" sz="600" b="1" dirty="0">
                          <a:latin typeface="Meiryo UI" panose="020B0604030504040204" pitchFamily="50" charset="-128"/>
                          <a:ea typeface="Meiryo UI" panose="020B0604030504040204" pitchFamily="50" charset="-128"/>
                        </a:rPr>
                        <a:t>R4</a:t>
                      </a:r>
                      <a:r>
                        <a:rPr kumimoji="1" lang="ja-JP" altLang="en-US" sz="600" b="1" dirty="0">
                          <a:latin typeface="Meiryo UI" panose="020B0604030504040204" pitchFamily="50" charset="-128"/>
                          <a:ea typeface="Meiryo UI" panose="020B0604030504040204" pitchFamily="50" charset="-128"/>
                        </a:rPr>
                        <a:t>年度実績</a:t>
                      </a:r>
                    </a:p>
                  </a:txBody>
                  <a:tcPr/>
                </a:tc>
                <a:tc>
                  <a:txBody>
                    <a:bodyPr/>
                    <a:lstStyle/>
                    <a:p>
                      <a:pPr algn="ctr"/>
                      <a:r>
                        <a:rPr kumimoji="1" lang="en-US" altLang="ja-JP" sz="600" b="1" dirty="0">
                          <a:latin typeface="Meiryo UI" panose="020B0604030504040204" pitchFamily="50" charset="-128"/>
                          <a:ea typeface="Meiryo UI" panose="020B0604030504040204" pitchFamily="50" charset="-128"/>
                        </a:rPr>
                        <a:t>R5</a:t>
                      </a:r>
                      <a:r>
                        <a:rPr kumimoji="1" lang="ja-JP" altLang="en-US" sz="600" b="1" dirty="0">
                          <a:latin typeface="Meiryo UI" panose="020B0604030504040204" pitchFamily="50" charset="-128"/>
                          <a:ea typeface="Meiryo UI" panose="020B0604030504040204" pitchFamily="50" charset="-128"/>
                        </a:rPr>
                        <a:t>年度実績</a:t>
                      </a:r>
                      <a:endParaRPr kumimoji="1" lang="en-US" altLang="ja-JP" sz="600" b="1" dirty="0">
                        <a:latin typeface="Meiryo UI" panose="020B0604030504040204" pitchFamily="50" charset="-128"/>
                        <a:ea typeface="Meiryo UI" panose="020B0604030504040204" pitchFamily="50" charset="-128"/>
                      </a:endParaRPr>
                    </a:p>
                    <a:p>
                      <a:pPr algn="ctr"/>
                      <a:r>
                        <a:rPr kumimoji="1" lang="ja-JP" altLang="en-US" sz="600" b="1" dirty="0">
                          <a:latin typeface="Meiryo UI" panose="020B0604030504040204" pitchFamily="50" charset="-128"/>
                          <a:ea typeface="Meiryo UI" panose="020B0604030504040204" pitchFamily="50" charset="-128"/>
                        </a:rPr>
                        <a:t>（</a:t>
                      </a:r>
                      <a:r>
                        <a:rPr kumimoji="1" lang="en-US" altLang="ja-JP" sz="600" b="1" dirty="0">
                          <a:latin typeface="Meiryo UI" panose="020B0604030504040204" pitchFamily="50" charset="-128"/>
                          <a:ea typeface="Meiryo UI" panose="020B0604030504040204" pitchFamily="50" charset="-128"/>
                        </a:rPr>
                        <a:t>12</a:t>
                      </a:r>
                      <a:r>
                        <a:rPr kumimoji="1" lang="ja-JP" altLang="en-US" sz="600" b="1" dirty="0">
                          <a:latin typeface="Meiryo UI" panose="020B0604030504040204" pitchFamily="50" charset="-128"/>
                          <a:ea typeface="Meiryo UI" panose="020B0604030504040204" pitchFamily="50" charset="-128"/>
                        </a:rPr>
                        <a:t>月時点）</a:t>
                      </a:r>
                      <a:endParaRPr kumimoji="1" lang="en-US" altLang="ja-JP" sz="600" b="1"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336606811"/>
                  </a:ext>
                </a:extLst>
              </a:tr>
              <a:tr h="0">
                <a:tc>
                  <a:txBody>
                    <a:bodyPr/>
                    <a:lstStyle/>
                    <a:p>
                      <a:r>
                        <a:rPr kumimoji="1" lang="ja-JP" altLang="en-US" sz="600" dirty="0">
                          <a:latin typeface="Meiryo UI" panose="020B0604030504040204" pitchFamily="50" charset="-128"/>
                          <a:ea typeface="Meiryo UI" panose="020B0604030504040204" pitchFamily="50" charset="-128"/>
                        </a:rPr>
                        <a:t>ネットワーク会議開催数</a:t>
                      </a:r>
                    </a:p>
                  </a:txBody>
                  <a:tcPr/>
                </a:tc>
                <a:tc>
                  <a:txBody>
                    <a:bodyPr/>
                    <a:lstStyle/>
                    <a:p>
                      <a:pPr algn="ctr"/>
                      <a:r>
                        <a:rPr kumimoji="1" lang="en-US" altLang="ja-JP" sz="600" dirty="0">
                          <a:latin typeface="Meiryo UI" panose="020B0604030504040204" pitchFamily="50" charset="-128"/>
                          <a:ea typeface="Meiryo UI" panose="020B0604030504040204" pitchFamily="50" charset="-128"/>
                        </a:rPr>
                        <a:t>7</a:t>
                      </a:r>
                      <a:r>
                        <a:rPr kumimoji="1" lang="ja-JP" altLang="en-US" sz="600" dirty="0">
                          <a:latin typeface="Meiryo UI" panose="020B0604030504040204" pitchFamily="50" charset="-128"/>
                          <a:ea typeface="Meiryo UI" panose="020B0604030504040204" pitchFamily="50" charset="-128"/>
                        </a:rPr>
                        <a:t>回</a:t>
                      </a:r>
                    </a:p>
                  </a:txBody>
                  <a:tcPr/>
                </a:tc>
                <a:tc>
                  <a:txBody>
                    <a:bodyPr/>
                    <a:lstStyle/>
                    <a:p>
                      <a:r>
                        <a:rPr kumimoji="1" lang="en-US" altLang="ja-JP" sz="600" dirty="0">
                          <a:latin typeface="Meiryo UI" panose="020B0604030504040204" pitchFamily="50" charset="-128"/>
                          <a:ea typeface="Meiryo UI" panose="020B0604030504040204" pitchFamily="50" charset="-128"/>
                        </a:rPr>
                        <a:t>9</a:t>
                      </a:r>
                      <a:r>
                        <a:rPr kumimoji="1" lang="ja-JP" altLang="en-US" sz="600" dirty="0">
                          <a:latin typeface="Meiryo UI" panose="020B0604030504040204" pitchFamily="50" charset="-128"/>
                          <a:ea typeface="Meiryo UI" panose="020B0604030504040204" pitchFamily="50" charset="-128"/>
                        </a:rPr>
                        <a:t>回（予定含む）</a:t>
                      </a:r>
                    </a:p>
                  </a:txBody>
                  <a:tcPr/>
                </a:tc>
                <a:extLst>
                  <a:ext uri="{0D108BD9-81ED-4DB2-BD59-A6C34878D82A}">
                    <a16:rowId xmlns:a16="http://schemas.microsoft.com/office/drawing/2014/main" val="1495009909"/>
                  </a:ext>
                </a:extLst>
              </a:tr>
            </a:tbl>
          </a:graphicData>
        </a:graphic>
      </p:graphicFrame>
      <p:sp>
        <p:nvSpPr>
          <p:cNvPr id="10" name="テキスト ボックス 9">
            <a:extLst>
              <a:ext uri="{FF2B5EF4-FFF2-40B4-BE49-F238E27FC236}">
                <a16:creationId xmlns:a16="http://schemas.microsoft.com/office/drawing/2014/main" id="{D0D6EB89-914E-4CE4-9335-DA4B2A5A8336}"/>
              </a:ext>
            </a:extLst>
          </p:cNvPr>
          <p:cNvSpPr txBox="1"/>
          <p:nvPr/>
        </p:nvSpPr>
        <p:spPr>
          <a:xfrm>
            <a:off x="9111916" y="81372"/>
            <a:ext cx="673769" cy="230832"/>
          </a:xfrm>
          <a:prstGeom prst="rect">
            <a:avLst/>
          </a:prstGeom>
          <a:solidFill>
            <a:schemeClr val="bg1"/>
          </a:solidFill>
          <a:ln>
            <a:solidFill>
              <a:schemeClr val="tx1"/>
            </a:solidFill>
          </a:ln>
        </p:spPr>
        <p:txBody>
          <a:bodyPr wrap="square" rtlCol="0">
            <a:spAutoFit/>
          </a:bodyPr>
          <a:lstStyle/>
          <a:p>
            <a:r>
              <a:rPr kumimoji="1" lang="ja-JP" altLang="en-US" sz="900" dirty="0"/>
              <a:t>資料</a:t>
            </a:r>
            <a:r>
              <a:rPr kumimoji="1" lang="en-US" altLang="ja-JP" sz="900" dirty="0"/>
              <a:t>2</a:t>
            </a:r>
            <a:r>
              <a:rPr kumimoji="1" lang="ja-JP" altLang="en-US" sz="900" dirty="0"/>
              <a:t>－</a:t>
            </a:r>
            <a:r>
              <a:rPr kumimoji="1" lang="en-US" altLang="ja-JP" sz="900" dirty="0"/>
              <a:t>3</a:t>
            </a:r>
            <a:endParaRPr kumimoji="1" lang="ja-JP" altLang="en-US" sz="900" dirty="0"/>
          </a:p>
        </p:txBody>
      </p:sp>
    </p:spTree>
    <p:extLst>
      <p:ext uri="{BB962C8B-B14F-4D97-AF65-F5344CB8AC3E}">
        <p14:creationId xmlns:p14="http://schemas.microsoft.com/office/powerpoint/2010/main" val="3552079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0544DF9-C372-43B0-9B22-DAC0E37CDFA7}"/>
              </a:ext>
            </a:extLst>
          </p:cNvPr>
          <p:cNvSpPr txBox="1"/>
          <p:nvPr/>
        </p:nvSpPr>
        <p:spPr>
          <a:xfrm>
            <a:off x="0" y="0"/>
            <a:ext cx="9906000" cy="317459"/>
          </a:xfrm>
          <a:prstGeom prst="rect">
            <a:avLst/>
          </a:prstGeom>
          <a:noFill/>
        </p:spPr>
        <p:txBody>
          <a:bodyPr wrap="square" rtlCol="0">
            <a:spAutoFit/>
          </a:bodyPr>
          <a:lstStyle/>
          <a:p>
            <a:r>
              <a:rPr lang="ja-JP" altLang="en-US" sz="1463" dirty="0">
                <a:latin typeface="Meiryo UI" panose="020B0604030504040204" pitchFamily="50" charset="-128"/>
                <a:ea typeface="Meiryo UI" panose="020B0604030504040204" pitchFamily="50" charset="-128"/>
              </a:rPr>
              <a:t>　　　　　　　　　　　　　　　　　　　　　　　大阪府自殺対策計画進捗管理表　　　　　　　　　　　　　　　　</a:t>
            </a:r>
            <a:r>
              <a:rPr lang="ja-JP" altLang="en-US" sz="1100" dirty="0">
                <a:latin typeface="Meiryo UI" panose="020B0604030504040204" pitchFamily="50" charset="-128"/>
                <a:ea typeface="Meiryo UI" panose="020B0604030504040204" pitchFamily="50" charset="-128"/>
              </a:rPr>
              <a:t>計画期間：令和</a:t>
            </a:r>
            <a:r>
              <a:rPr lang="en-US" altLang="ja-JP" sz="1100" dirty="0">
                <a:latin typeface="Meiryo UI" panose="020B0604030504040204" pitchFamily="50" charset="-128"/>
                <a:ea typeface="Meiryo UI" panose="020B0604030504040204" pitchFamily="50" charset="-128"/>
              </a:rPr>
              <a:t>5</a:t>
            </a:r>
            <a:r>
              <a:rPr lang="ja-JP" altLang="en-US" sz="1100" dirty="0">
                <a:latin typeface="Meiryo UI" panose="020B0604030504040204" pitchFamily="50" charset="-128"/>
                <a:ea typeface="Meiryo UI" panose="020B0604030504040204" pitchFamily="50" charset="-128"/>
              </a:rPr>
              <a:t>年度～令和</a:t>
            </a:r>
            <a:r>
              <a:rPr lang="en-US" altLang="ja-JP" sz="1100" dirty="0">
                <a:latin typeface="Meiryo UI" panose="020B0604030504040204" pitchFamily="50" charset="-128"/>
                <a:ea typeface="Meiryo UI" panose="020B0604030504040204" pitchFamily="50" charset="-128"/>
              </a:rPr>
              <a:t>10</a:t>
            </a:r>
            <a:r>
              <a:rPr lang="ja-JP" altLang="en-US" sz="1100" dirty="0">
                <a:latin typeface="Meiryo UI" panose="020B0604030504040204" pitchFamily="50" charset="-128"/>
                <a:ea typeface="Meiryo UI" panose="020B0604030504040204" pitchFamily="50" charset="-128"/>
              </a:rPr>
              <a:t>年度</a:t>
            </a:r>
            <a:endParaRPr lang="ja-JP" altLang="en-US" sz="1463" dirty="0">
              <a:latin typeface="Meiryo UI" panose="020B0604030504040204" pitchFamily="50" charset="-128"/>
              <a:ea typeface="Meiryo UI" panose="020B0604030504040204" pitchFamily="50" charset="-128"/>
            </a:endParaRPr>
          </a:p>
        </p:txBody>
      </p:sp>
      <p:graphicFrame>
        <p:nvGraphicFramePr>
          <p:cNvPr id="3" name="表 5">
            <a:extLst>
              <a:ext uri="{FF2B5EF4-FFF2-40B4-BE49-F238E27FC236}">
                <a16:creationId xmlns:a16="http://schemas.microsoft.com/office/drawing/2014/main" id="{AC4D31F5-F86F-485F-A568-8FC843EB6DD3}"/>
              </a:ext>
            </a:extLst>
          </p:cNvPr>
          <p:cNvGraphicFramePr>
            <a:graphicFrameLocks noGrp="1"/>
          </p:cNvGraphicFramePr>
          <p:nvPr>
            <p:extLst>
              <p:ext uri="{D42A27DB-BD31-4B8C-83A1-F6EECF244321}">
                <p14:modId xmlns:p14="http://schemas.microsoft.com/office/powerpoint/2010/main" val="2024074290"/>
              </p:ext>
            </p:extLst>
          </p:nvPr>
        </p:nvGraphicFramePr>
        <p:xfrm>
          <a:off x="54836" y="369849"/>
          <a:ext cx="9848939" cy="6357689"/>
        </p:xfrm>
        <a:graphic>
          <a:graphicData uri="http://schemas.openxmlformats.org/drawingml/2006/table">
            <a:tbl>
              <a:tblPr firstRow="1" bandRow="1">
                <a:tableStyleId>{5C22544A-7EE6-4342-B048-85BDC9FD1C3A}</a:tableStyleId>
              </a:tblPr>
              <a:tblGrid>
                <a:gridCol w="289348">
                  <a:extLst>
                    <a:ext uri="{9D8B030D-6E8A-4147-A177-3AD203B41FA5}">
                      <a16:colId xmlns:a16="http://schemas.microsoft.com/office/drawing/2014/main" val="4214221395"/>
                    </a:ext>
                  </a:extLst>
                </a:gridCol>
                <a:gridCol w="565079">
                  <a:extLst>
                    <a:ext uri="{9D8B030D-6E8A-4147-A177-3AD203B41FA5}">
                      <a16:colId xmlns:a16="http://schemas.microsoft.com/office/drawing/2014/main" val="3163004531"/>
                    </a:ext>
                  </a:extLst>
                </a:gridCol>
                <a:gridCol w="2553128">
                  <a:extLst>
                    <a:ext uri="{9D8B030D-6E8A-4147-A177-3AD203B41FA5}">
                      <a16:colId xmlns:a16="http://schemas.microsoft.com/office/drawing/2014/main" val="3991431364"/>
                    </a:ext>
                  </a:extLst>
                </a:gridCol>
                <a:gridCol w="2039420">
                  <a:extLst>
                    <a:ext uri="{9D8B030D-6E8A-4147-A177-3AD203B41FA5}">
                      <a16:colId xmlns:a16="http://schemas.microsoft.com/office/drawing/2014/main" val="2622621677"/>
                    </a:ext>
                  </a:extLst>
                </a:gridCol>
                <a:gridCol w="4401964">
                  <a:extLst>
                    <a:ext uri="{9D8B030D-6E8A-4147-A177-3AD203B41FA5}">
                      <a16:colId xmlns:a16="http://schemas.microsoft.com/office/drawing/2014/main" val="3688583385"/>
                    </a:ext>
                  </a:extLst>
                </a:gridCol>
              </a:tblGrid>
              <a:tr h="290681">
                <a:tc>
                  <a:txBody>
                    <a:bodyPr/>
                    <a:lstStyle/>
                    <a:p>
                      <a:endParaRPr kumimoji="1" lang="ja-JP" altLang="en-US" sz="1500" dirty="0"/>
                    </a:p>
                  </a:txBody>
                  <a:tcPr marL="74295" marR="74295" marT="37148" marB="37148"/>
                </a:tc>
                <a:tc>
                  <a:txBody>
                    <a:bodyPr/>
                    <a:lstStyle/>
                    <a:p>
                      <a:pPr algn="ctr"/>
                      <a:r>
                        <a:rPr kumimoji="1" lang="ja-JP" altLang="en-US" sz="700" dirty="0">
                          <a:latin typeface="Meiryo UI" panose="020B0604030504040204" pitchFamily="50" charset="-128"/>
                          <a:ea typeface="Meiryo UI" panose="020B0604030504040204" pitchFamily="50" charset="-128"/>
                        </a:rPr>
                        <a:t>重点施策</a:t>
                      </a:r>
                    </a:p>
                  </a:txBody>
                  <a:tcPr marL="74295" marR="74295" marT="37148" marB="37148" anchor="ctr"/>
                </a:tc>
                <a:tc>
                  <a:txBody>
                    <a:bodyPr/>
                    <a:lstStyle/>
                    <a:p>
                      <a:pPr algn="ctr"/>
                      <a:r>
                        <a:rPr kumimoji="1" lang="ja-JP" altLang="en-US" sz="700" dirty="0">
                          <a:latin typeface="Meiryo UI" panose="020B0604030504040204" pitchFamily="50" charset="-128"/>
                          <a:ea typeface="Meiryo UI" panose="020B0604030504040204" pitchFamily="50" charset="-128"/>
                        </a:rPr>
                        <a:t>活動指標</a:t>
                      </a:r>
                    </a:p>
                  </a:txBody>
                  <a:tcPr marL="74295" marR="74295" marT="37148" marB="37148"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rPr>
                        <a:t>取組み項目</a:t>
                      </a:r>
                    </a:p>
                  </a:txBody>
                  <a:tcPr marL="74295" marR="74295" marT="37148" marB="37148"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令和</a:t>
                      </a:r>
                      <a:r>
                        <a:rPr kumimoji="1" lang="en-US" altLang="ja-JP" sz="900" dirty="0">
                          <a:latin typeface="Meiryo UI" panose="020B0604030504040204" pitchFamily="50" charset="-128"/>
                          <a:ea typeface="Meiryo UI" panose="020B0604030504040204" pitchFamily="50" charset="-128"/>
                        </a:rPr>
                        <a:t>5</a:t>
                      </a:r>
                      <a:r>
                        <a:rPr kumimoji="1" lang="ja-JP" altLang="en-US" sz="900" dirty="0">
                          <a:latin typeface="Meiryo UI" panose="020B0604030504040204" pitchFamily="50" charset="-128"/>
                          <a:ea typeface="Meiryo UI" panose="020B0604030504040204" pitchFamily="50" charset="-128"/>
                        </a:rPr>
                        <a:t>年度の主な取組み内容　　　</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主に健康医療部での取組みを記載</a:t>
                      </a:r>
                    </a:p>
                  </a:txBody>
                  <a:tcPr marL="74295" marR="74295" marT="37148" marB="37148" anchor="ctr"/>
                </a:tc>
                <a:extLst>
                  <a:ext uri="{0D108BD9-81ED-4DB2-BD59-A6C34878D82A}">
                    <a16:rowId xmlns:a16="http://schemas.microsoft.com/office/drawing/2014/main" val="1282074195"/>
                  </a:ext>
                </a:extLst>
              </a:tr>
              <a:tr h="890323">
                <a:tc>
                  <a:txBody>
                    <a:bodyPr/>
                    <a:lstStyle/>
                    <a:p>
                      <a:r>
                        <a:rPr kumimoji="1" lang="en-US" altLang="ja-JP" sz="1000" dirty="0"/>
                        <a:t>6</a:t>
                      </a:r>
                      <a:endParaRPr kumimoji="1" lang="ja-JP" altLang="en-US" sz="1000" dirty="0"/>
                    </a:p>
                  </a:txBody>
                  <a:tcPr marL="74295" marR="74295" marT="37148" marB="37148"/>
                </a:tc>
                <a:tc>
                  <a:txBody>
                    <a:bodyPr/>
                    <a:lstStyle/>
                    <a:p>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自殺未遂者の再度の自殺企図を防ぐ</a:t>
                      </a:r>
                      <a:endParaRPr kumimoji="1" lang="ja-JP" altLang="en-US" sz="700" b="0"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自殺未遂者本人だけでなく、日常的な支援者である家族や知人などを支えるため、必要なスキルを身につけるための自殺未遂者支援に関する研修を実施する。（毎年度　</a:t>
                      </a:r>
                      <a:r>
                        <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rPr>
                        <a:t>30</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名以上参加）</a:t>
                      </a:r>
                      <a:endParaRPr kumimoji="1" lang="ja-JP" altLang="en-US" sz="700" b="0"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（１）</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救急医療機関と精神科医療機関の連携</a:t>
                      </a:r>
                    </a:p>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（２）</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自殺未遂者及びその家族等に対する支援</a:t>
                      </a:r>
                    </a:p>
                    <a:p>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（３）</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自殺未遂者に関わる支援機関の資質の向上</a:t>
                      </a:r>
                      <a:endParaRPr kumimoji="1" lang="ja-JP" altLang="en-US" sz="700" b="0" dirty="0">
                        <a:latin typeface="Meiryo UI" panose="020B0604030504040204" pitchFamily="50" charset="-128"/>
                        <a:ea typeface="Meiryo UI" panose="020B0604030504040204" pitchFamily="50" charset="-128"/>
                      </a:endParaRPr>
                    </a:p>
                    <a:p>
                      <a:endParaRPr kumimoji="1" lang="ja-JP" altLang="en-US" sz="700" b="0" dirty="0">
                        <a:latin typeface="Meiryo UI" panose="020B0604030504040204" pitchFamily="50" charset="-128"/>
                        <a:ea typeface="Meiryo UI" panose="020B0604030504040204" pitchFamily="50" charset="-128"/>
                      </a:endParaRPr>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・保健所において、警察と連携した</a:t>
                      </a:r>
                      <a:r>
                        <a:rPr kumimoji="1" lang="zh-TW"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自殺未遂者</a:t>
                      </a: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への</a:t>
                      </a:r>
                      <a:r>
                        <a:rPr kumimoji="1" lang="zh-TW"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相談支援</a:t>
                      </a: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を行う。</a:t>
                      </a:r>
                      <a:r>
                        <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警察からの情報提供数</a:t>
                      </a:r>
                      <a:r>
                        <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412</a:t>
                      </a: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件（</a:t>
                      </a:r>
                      <a:r>
                        <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9</a:t>
                      </a: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月末）</a:t>
                      </a:r>
                      <a:r>
                        <a:rPr kumimoji="1" lang="en-US" altLang="ja-JP" sz="600" b="0" u="none" strike="noStrike" kern="1200" dirty="0">
                          <a:solidFill>
                            <a:schemeClr val="tx1"/>
                          </a:solidFill>
                          <a:effectLst/>
                          <a:latin typeface="Meiryo UI" panose="020B0604030504040204" pitchFamily="50" charset="-128"/>
                          <a:ea typeface="Meiryo UI" panose="020B0604030504040204" pitchFamily="50" charset="-128"/>
                          <a:cs typeface="+mn-cs"/>
                        </a:rPr>
                        <a:t>※R4</a:t>
                      </a:r>
                      <a:r>
                        <a:rPr kumimoji="1" lang="ja-JP" altLang="en-US" sz="600" b="0" u="none" strike="noStrike" kern="1200" dirty="0">
                          <a:solidFill>
                            <a:schemeClr val="tx1"/>
                          </a:solidFill>
                          <a:effectLst/>
                          <a:latin typeface="Meiryo UI" panose="020B0604030504040204" pitchFamily="50" charset="-128"/>
                          <a:ea typeface="Meiryo UI" panose="020B0604030504040204" pitchFamily="50" charset="-128"/>
                          <a:cs typeface="+mn-cs"/>
                        </a:rPr>
                        <a:t>年度</a:t>
                      </a:r>
                      <a:r>
                        <a:rPr kumimoji="1" lang="en-US" altLang="ja-JP" sz="600" b="0" u="none" strike="noStrike" kern="1200" dirty="0">
                          <a:solidFill>
                            <a:schemeClr val="tx1"/>
                          </a:solidFill>
                          <a:effectLst/>
                          <a:latin typeface="Meiryo UI" panose="020B0604030504040204" pitchFamily="50" charset="-128"/>
                          <a:ea typeface="Meiryo UI" panose="020B0604030504040204" pitchFamily="50" charset="-128"/>
                          <a:cs typeface="+mn-cs"/>
                        </a:rPr>
                        <a:t>691</a:t>
                      </a:r>
                      <a:r>
                        <a:rPr kumimoji="1" lang="ja-JP" altLang="en-US" sz="600" b="0" u="none" strike="noStrike" kern="1200" dirty="0">
                          <a:solidFill>
                            <a:schemeClr val="tx1"/>
                          </a:solidFill>
                          <a:effectLst/>
                          <a:latin typeface="Meiryo UI" panose="020B0604030504040204" pitchFamily="50" charset="-128"/>
                          <a:ea typeface="Meiryo UI" panose="020B0604030504040204" pitchFamily="50" charset="-128"/>
                          <a:cs typeface="+mn-cs"/>
                        </a:rPr>
                        <a:t>件</a:t>
                      </a:r>
                      <a:r>
                        <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・若者の自殺未遂に関わる支援機関に対して、対応方針に関する助言など支援者への支援を行う。</a:t>
                      </a:r>
                      <a:r>
                        <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若者の自殺未遂対応チーム事業　相談件数</a:t>
                      </a:r>
                      <a:r>
                        <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2</a:t>
                      </a: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件（</a:t>
                      </a:r>
                      <a:r>
                        <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9</a:t>
                      </a: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月末）</a:t>
                      </a:r>
                      <a:r>
                        <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・自殺未遂者支援研修を実施。</a:t>
                      </a:r>
                      <a:r>
                        <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【1</a:t>
                      </a: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回</a:t>
                      </a:r>
                      <a:r>
                        <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a:t>
                      </a:r>
                      <a:endParaRPr kumimoji="1" lang="en-US" altLang="ja-JP" sz="7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endParaRPr>
                    </a:p>
                  </a:txBody>
                  <a:tcPr marL="74295" marR="74295" marT="37148" marB="37148"/>
                </a:tc>
                <a:extLst>
                  <a:ext uri="{0D108BD9-81ED-4DB2-BD59-A6C34878D82A}">
                    <a16:rowId xmlns:a16="http://schemas.microsoft.com/office/drawing/2014/main" val="506421822"/>
                  </a:ext>
                </a:extLst>
              </a:tr>
              <a:tr h="779440">
                <a:tc>
                  <a:txBody>
                    <a:bodyPr/>
                    <a:lstStyle/>
                    <a:p>
                      <a:r>
                        <a:rPr kumimoji="1" lang="en-US" altLang="ja-JP" sz="1000" dirty="0"/>
                        <a:t>7</a:t>
                      </a:r>
                      <a:endParaRPr kumimoji="1" lang="ja-JP" altLang="en-US" sz="1000" dirty="0"/>
                    </a:p>
                  </a:txBody>
                  <a:tcPr marL="74295" marR="74295" marT="37148" marB="37148"/>
                </a:tc>
                <a:tc>
                  <a:txBody>
                    <a:bodyPr/>
                    <a:lstStyle/>
                    <a:p>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遺された人の支援を充実する</a:t>
                      </a:r>
                      <a:endParaRPr kumimoji="1" lang="ja-JP" altLang="en-US" sz="700" b="0"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遺族等に寄り添った適切な対応を行えるよう、自死遺族相談従事者養成研修を実施する。（毎年度</a:t>
                      </a:r>
                      <a:r>
                        <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rPr>
                        <a:t>50</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名以上参加）</a:t>
                      </a:r>
                      <a:endParaRPr kumimoji="1" lang="ja-JP" altLang="en-US" sz="700" b="0"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（１）</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自死遺族等に対する相談</a:t>
                      </a:r>
                      <a:r>
                        <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endParaRPr>
                    </a:p>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（２）</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自死遺族等に対する情報提供</a:t>
                      </a:r>
                      <a:r>
                        <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endParaRPr>
                    </a:p>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（３）</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自死遺族等に関わる行政機関の職員の資質</a:t>
                      </a:r>
                      <a:r>
                        <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rPr>
                        <a:t> </a:t>
                      </a:r>
                    </a:p>
                    <a:p>
                      <a:pPr lvl="0"/>
                      <a:r>
                        <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の向上</a:t>
                      </a:r>
                      <a:r>
                        <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endParaRPr>
                    </a:p>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（４）</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自死遺児への支援</a:t>
                      </a:r>
                      <a:endParaRPr kumimoji="1" lang="ja-JP" altLang="en-US" sz="700" b="0" dirty="0">
                        <a:latin typeface="Meiryo UI" panose="020B0604030504040204" pitchFamily="50" charset="-128"/>
                        <a:ea typeface="Meiryo UI" panose="020B0604030504040204" pitchFamily="50" charset="-128"/>
                      </a:endParaRPr>
                    </a:p>
                    <a:p>
                      <a:pPr lvl="0"/>
                      <a:endParaRPr kumimoji="1" lang="ja-JP" altLang="en-US" sz="700" b="0" dirty="0">
                        <a:latin typeface="Meiryo UI" panose="020B0604030504040204" pitchFamily="50" charset="-128"/>
                        <a:ea typeface="Meiryo UI" panose="020B0604030504040204" pitchFamily="50" charset="-128"/>
                      </a:endParaRPr>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a:t>
                      </a:r>
                      <a:r>
                        <a:rPr kumimoji="1" lang="zh-TW" altLang="en-US" sz="700" b="0" u="none" kern="1200" dirty="0">
                          <a:solidFill>
                            <a:schemeClr val="tx1"/>
                          </a:solidFill>
                          <a:effectLst/>
                          <a:latin typeface="Meiryo UI" panose="020B0604030504040204" pitchFamily="50" charset="-128"/>
                          <a:ea typeface="Meiryo UI" panose="020B0604030504040204" pitchFamily="50" charset="-128"/>
                          <a:cs typeface="+mn-cs"/>
                        </a:rPr>
                        <a:t>自死遺族相談</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を実施する。</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相談件数</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45</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件　（</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9</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月末）</a:t>
                      </a:r>
                      <a:r>
                        <a:rPr kumimoji="1" lang="en-US" altLang="ja-JP" sz="600" b="0" u="none" kern="1200" dirty="0">
                          <a:solidFill>
                            <a:schemeClr val="tx1"/>
                          </a:solidFill>
                          <a:effectLst/>
                          <a:latin typeface="Meiryo UI" panose="020B0604030504040204" pitchFamily="50" charset="-128"/>
                          <a:ea typeface="Meiryo UI" panose="020B0604030504040204" pitchFamily="50" charset="-128"/>
                          <a:cs typeface="+mn-cs"/>
                        </a:rPr>
                        <a:t>※R4</a:t>
                      </a:r>
                      <a:r>
                        <a:rPr kumimoji="1" lang="ja-JP" altLang="en-US" sz="600" b="0" u="none" kern="1200" dirty="0">
                          <a:solidFill>
                            <a:schemeClr val="tx1"/>
                          </a:solidFill>
                          <a:effectLst/>
                          <a:latin typeface="Meiryo UI" panose="020B0604030504040204" pitchFamily="50" charset="-128"/>
                          <a:ea typeface="Meiryo UI" panose="020B0604030504040204" pitchFamily="50" charset="-128"/>
                          <a:cs typeface="+mn-cs"/>
                        </a:rPr>
                        <a:t>年度</a:t>
                      </a:r>
                      <a:r>
                        <a:rPr kumimoji="1" lang="en-US" altLang="ja-JP" sz="600" b="0" u="none" kern="1200" dirty="0">
                          <a:solidFill>
                            <a:schemeClr val="tx1"/>
                          </a:solidFill>
                          <a:effectLst/>
                          <a:latin typeface="Meiryo UI" panose="020B0604030504040204" pitchFamily="50" charset="-128"/>
                          <a:ea typeface="Meiryo UI" panose="020B0604030504040204" pitchFamily="50" charset="-128"/>
                          <a:cs typeface="+mn-cs"/>
                        </a:rPr>
                        <a:t>137</a:t>
                      </a:r>
                      <a:r>
                        <a:rPr kumimoji="1" lang="ja-JP" altLang="en-US" sz="600" b="0" u="none" kern="1200" dirty="0">
                          <a:solidFill>
                            <a:schemeClr val="tx1"/>
                          </a:solidFill>
                          <a:effectLst/>
                          <a:latin typeface="Meiryo UI" panose="020B0604030504040204" pitchFamily="50" charset="-128"/>
                          <a:ea typeface="Meiryo UI" panose="020B0604030504040204" pitchFamily="50" charset="-128"/>
                          <a:cs typeface="+mn-cs"/>
                        </a:rPr>
                        <a:t>件</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・リーフレットや府ホームページ等において、自死遺族に必要な生活支援や自助グループ等について情報提供を行う。</a:t>
                      </a:r>
                      <a:endPar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・自死遺族相談において事例検討会を実施</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【3</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回（予定含む</a:t>
                      </a: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a:t>
                      </a:r>
                      <a:r>
                        <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a:t>
                      </a:r>
                      <a:endParaRPr kumimoji="1" lang="en-US" altLang="ja-JP" sz="700" b="0" u="none" strike="noStrike" kern="1200" dirty="0">
                        <a:solidFill>
                          <a:srgbClr val="FF0000"/>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・自死遺児相談従事者養成研修を実施。</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【1</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回</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a:t>
                      </a:r>
                      <a:endParaRPr kumimoji="1" lang="en-US" altLang="ja-JP" sz="7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ja-JP" sz="700" b="0" u="none" kern="1200" dirty="0">
                        <a:solidFill>
                          <a:srgbClr val="FF0000"/>
                        </a:solidFill>
                        <a:effectLst/>
                        <a:latin typeface="Meiryo UI" panose="020B0604030504040204" pitchFamily="50" charset="-128"/>
                        <a:ea typeface="Meiryo UI" panose="020B0604030504040204" pitchFamily="50" charset="-128"/>
                        <a:cs typeface="+mn-cs"/>
                      </a:endParaRPr>
                    </a:p>
                    <a:p>
                      <a:pPr lvl="0"/>
                      <a:endParaRPr kumimoji="1" lang="en-US" altLang="ja-JP" sz="700" b="0" u="none" kern="1200" dirty="0">
                        <a:solidFill>
                          <a:schemeClr val="dk1"/>
                        </a:solidFill>
                        <a:effectLst/>
                        <a:latin typeface="Meiryo UI" panose="020B0604030504040204" pitchFamily="50" charset="-128"/>
                        <a:ea typeface="Meiryo UI" panose="020B0604030504040204" pitchFamily="50" charset="-128"/>
                        <a:cs typeface="+mn-cs"/>
                      </a:endParaRPr>
                    </a:p>
                  </a:txBody>
                  <a:tcPr marL="74295" marR="74295" marT="37148" marB="37148"/>
                </a:tc>
                <a:extLst>
                  <a:ext uri="{0D108BD9-81ED-4DB2-BD59-A6C34878D82A}">
                    <a16:rowId xmlns:a16="http://schemas.microsoft.com/office/drawing/2014/main" val="980259080"/>
                  </a:ext>
                </a:extLst>
              </a:tr>
              <a:tr h="855062">
                <a:tc>
                  <a:txBody>
                    <a:bodyPr/>
                    <a:lstStyle/>
                    <a:p>
                      <a:r>
                        <a:rPr kumimoji="1" lang="en-US" altLang="ja-JP" sz="1000" dirty="0"/>
                        <a:t>8</a:t>
                      </a:r>
                      <a:endParaRPr kumimoji="1" lang="ja-JP" altLang="en-US" sz="1000" dirty="0"/>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自殺の状況に関する調査・分析を推進する</a:t>
                      </a:r>
                      <a:endParaRPr kumimoji="1" lang="ja-JP" altLang="en-US" sz="700" b="0"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自殺の状況に関する情報を収集し、性別・年代別での自殺の傾向などを整理・分析し、「大阪府の自殺の概要」として取りまとめ、市町村等に情報提供する。（「大阪府の自殺の概要」毎年度作成）</a:t>
                      </a:r>
                      <a:endParaRPr kumimoji="1" lang="ja-JP" altLang="en-US" sz="700" b="0"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（１）</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情報の収集と調査・分析</a:t>
                      </a:r>
                    </a:p>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（２）</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市町村等への情報提供</a:t>
                      </a:r>
                    </a:p>
                    <a:p>
                      <a:pPr lvl="0"/>
                      <a:endPar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endParaRPr>
                    </a:p>
                  </a:txBody>
                  <a:tcPr marL="74295" marR="74295" marT="37148" marB="37148"/>
                </a:tc>
                <a:tc>
                  <a:txBody>
                    <a:bodyPr/>
                    <a:lstStyle/>
                    <a:p>
                      <a:pPr lvl="0"/>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ja-JP" sz="700" b="0" u="none" kern="1200" dirty="0">
                          <a:solidFill>
                            <a:schemeClr val="tx1"/>
                          </a:solidFill>
                          <a:effectLst/>
                          <a:latin typeface="Meiryo UI" panose="020B0604030504040204" pitchFamily="50" charset="-128"/>
                          <a:ea typeface="Meiryo UI" panose="020B0604030504040204" pitchFamily="50" charset="-128"/>
                          <a:cs typeface="+mn-cs"/>
                        </a:rPr>
                        <a:t>自殺統計や人口動態統計</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から</a:t>
                      </a:r>
                      <a:r>
                        <a:rPr kumimoji="1" lang="ja-JP" altLang="ja-JP" sz="700" b="0" u="none" kern="1200" dirty="0">
                          <a:solidFill>
                            <a:schemeClr val="tx1"/>
                          </a:solidFill>
                          <a:effectLst/>
                          <a:latin typeface="Meiryo UI" panose="020B0604030504040204" pitchFamily="50" charset="-128"/>
                          <a:ea typeface="Meiryo UI" panose="020B0604030504040204" pitchFamily="50" charset="-128"/>
                          <a:cs typeface="+mn-cs"/>
                        </a:rPr>
                        <a:t>府の自殺の状況</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をまとめ、市町村会議や庁内会議において情報提供を実施。</a:t>
                      </a:r>
                      <a:endPar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endParaRPr>
                    </a:p>
                    <a:p>
                      <a:pPr lvl="0"/>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・毎月、</a:t>
                      </a:r>
                      <a:r>
                        <a:rPr kumimoji="1" lang="ja-JP" altLang="ja-JP" sz="700" b="0" u="none" kern="1200" dirty="0">
                          <a:solidFill>
                            <a:schemeClr val="tx1"/>
                          </a:solidFill>
                          <a:effectLst/>
                          <a:latin typeface="Meiryo UI" panose="020B0604030504040204" pitchFamily="50" charset="-128"/>
                          <a:ea typeface="Meiryo UI" panose="020B0604030504040204" pitchFamily="50" charset="-128"/>
                          <a:cs typeface="+mn-cs"/>
                        </a:rPr>
                        <a:t>各市町村の自殺の状況について取りまとめ</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、市町村へ情報共有を行う。</a:t>
                      </a:r>
                      <a:endPar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endParaRPr>
                    </a:p>
                    <a:p>
                      <a:pPr lvl="0"/>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ja-JP" sz="700" b="0" u="none" kern="1200" dirty="0">
                          <a:solidFill>
                            <a:schemeClr val="tx1"/>
                          </a:solidFill>
                          <a:effectLst/>
                          <a:latin typeface="Meiryo UI" panose="020B0604030504040204" pitchFamily="50" charset="-128"/>
                          <a:ea typeface="Meiryo UI" panose="020B0604030504040204" pitchFamily="50" charset="-128"/>
                          <a:cs typeface="+mn-cs"/>
                        </a:rPr>
                        <a:t>府や各市町村の自殺の状況について、</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毎月、府</a:t>
                      </a:r>
                      <a:r>
                        <a:rPr kumimoji="1" lang="ja-JP" altLang="ja-JP" sz="700" b="0" u="none" kern="1200" dirty="0">
                          <a:solidFill>
                            <a:schemeClr val="tx1"/>
                          </a:solidFill>
                          <a:effectLst/>
                          <a:latin typeface="Meiryo UI" panose="020B0604030504040204" pitchFamily="50" charset="-128"/>
                          <a:ea typeface="Meiryo UI" panose="020B0604030504040204" pitchFamily="50" charset="-128"/>
                          <a:cs typeface="+mn-cs"/>
                        </a:rPr>
                        <a:t>ホームページ</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を更新する。</a:t>
                      </a:r>
                      <a:endPar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endParaRPr>
                    </a:p>
                  </a:txBody>
                  <a:tcPr marL="74295" marR="74295" marT="37148" marB="37148"/>
                </a:tc>
                <a:extLst>
                  <a:ext uri="{0D108BD9-81ED-4DB2-BD59-A6C34878D82A}">
                    <a16:rowId xmlns:a16="http://schemas.microsoft.com/office/drawing/2014/main" val="818507106"/>
                  </a:ext>
                </a:extLst>
              </a:tr>
              <a:tr h="1000602">
                <a:tc>
                  <a:txBody>
                    <a:bodyPr/>
                    <a:lstStyle/>
                    <a:p>
                      <a:r>
                        <a:rPr kumimoji="1" lang="en-US" altLang="ja-JP" sz="1000" dirty="0"/>
                        <a:t>9</a:t>
                      </a:r>
                      <a:endParaRPr kumimoji="1" lang="ja-JP" altLang="en-US" sz="1000" dirty="0"/>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関連施策との有機的な連携と民間団体等との協働を推進する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0"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大阪府自殺対策推進本部実務担当者会議を開催し、経済・生活問題や家庭問題など自殺の危険性を高める様々な問題等に対し、各支援窓口等が連携して適切な支援を行うとともに、活動の周知等を通じて民間団体との協働を進める。（毎年度実施）</a:t>
                      </a:r>
                      <a:endParaRPr kumimoji="1" lang="ja-JP" altLang="en-US" sz="700" b="0" dirty="0">
                        <a:solidFill>
                          <a:schemeClr val="tx1"/>
                        </a:solidFill>
                        <a:latin typeface="Meiryo UI" panose="020B0604030504040204" pitchFamily="50" charset="-128"/>
                        <a:ea typeface="Meiryo UI" panose="020B0604030504040204" pitchFamily="50" charset="-128"/>
                      </a:endParaRPr>
                    </a:p>
                    <a:p>
                      <a:endParaRPr kumimoji="1" lang="ja-JP" altLang="en-US" sz="700" b="0"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（１）児童</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虐待や性犯罪・性暴力の被害者への支</a:t>
                      </a:r>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　　　　</a:t>
                      </a:r>
                      <a:endPar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endParaRPr>
                    </a:p>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援</a:t>
                      </a:r>
                    </a:p>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（２）</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返済困難者・生活困窮者への総合的な相</a:t>
                      </a:r>
                      <a:r>
                        <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rPr>
                        <a:t>       </a:t>
                      </a:r>
                    </a:p>
                    <a:p>
                      <a:pPr lvl="0"/>
                      <a:r>
                        <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談・支援</a:t>
                      </a:r>
                    </a:p>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（３）</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男女共同参画の視点からの相談支援</a:t>
                      </a:r>
                    </a:p>
                    <a:p>
                      <a:pPr lvl="0"/>
                      <a:r>
                        <a:rPr kumimoji="1" lang="ja-JP" altLang="en-US" sz="700" b="0" u="none" strike="noStrike" kern="1200" dirty="0">
                          <a:solidFill>
                            <a:schemeClr val="dk1"/>
                          </a:solidFill>
                          <a:effectLst/>
                          <a:latin typeface="Meiryo UI" panose="020B0604030504040204" pitchFamily="50" charset="-128"/>
                          <a:ea typeface="Meiryo UI" panose="020B0604030504040204" pitchFamily="50" charset="-128"/>
                          <a:cs typeface="+mn-cs"/>
                        </a:rPr>
                        <a:t>（４）</a:t>
                      </a:r>
                      <a:r>
                        <a:rPr kumimoji="1" lang="ja-JP" altLang="ja-JP" sz="700" b="0" u="none" strike="noStrike" kern="1200" dirty="0">
                          <a:solidFill>
                            <a:schemeClr val="dk1"/>
                          </a:solidFill>
                          <a:effectLst/>
                          <a:latin typeface="Meiryo UI" panose="020B0604030504040204" pitchFamily="50" charset="-128"/>
                          <a:ea typeface="Meiryo UI" panose="020B0604030504040204" pitchFamily="50" charset="-128"/>
                          <a:cs typeface="+mn-cs"/>
                        </a:rPr>
                        <a:t>孤独・孤立対策</a:t>
                      </a:r>
                      <a:endPar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endParaRPr>
                    </a:p>
                    <a:p>
                      <a:pPr lvl="0"/>
                      <a:r>
                        <a:rPr kumimoji="1" lang="ja-JP" altLang="en-US" sz="700" b="0" u="none" strike="noStrike" kern="1200" dirty="0">
                          <a:solidFill>
                            <a:schemeClr val="dk1"/>
                          </a:solidFill>
                          <a:effectLst/>
                          <a:latin typeface="Meiryo UI" panose="020B0604030504040204" pitchFamily="50" charset="-128"/>
                          <a:ea typeface="Meiryo UI" panose="020B0604030504040204" pitchFamily="50" charset="-128"/>
                          <a:cs typeface="+mn-cs"/>
                        </a:rPr>
                        <a:t>（５）</a:t>
                      </a:r>
                      <a:r>
                        <a:rPr kumimoji="1" lang="ja-JP" altLang="ja-JP" sz="700" b="0" u="none" strike="noStrike" kern="1200" dirty="0">
                          <a:solidFill>
                            <a:schemeClr val="dk1"/>
                          </a:solidFill>
                          <a:effectLst/>
                          <a:latin typeface="Meiryo UI" panose="020B0604030504040204" pitchFamily="50" charset="-128"/>
                          <a:ea typeface="Meiryo UI" panose="020B0604030504040204" pitchFamily="50" charset="-128"/>
                          <a:cs typeface="+mn-cs"/>
                        </a:rPr>
                        <a:t>依存症対策（再掲）</a:t>
                      </a:r>
                      <a:r>
                        <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endParaRPr>
                    </a:p>
                    <a:p>
                      <a:pPr lvl="0"/>
                      <a:r>
                        <a:rPr kumimoji="1" lang="ja-JP" altLang="en-US" sz="700" b="0" u="none" strike="noStrike" kern="1200" dirty="0">
                          <a:solidFill>
                            <a:schemeClr val="dk1"/>
                          </a:solidFill>
                          <a:effectLst/>
                          <a:latin typeface="Meiryo UI" panose="020B0604030504040204" pitchFamily="50" charset="-128"/>
                          <a:ea typeface="Meiryo UI" panose="020B0604030504040204" pitchFamily="50" charset="-128"/>
                          <a:cs typeface="+mn-cs"/>
                        </a:rPr>
                        <a:t>（６）</a:t>
                      </a:r>
                      <a:r>
                        <a:rPr kumimoji="1" lang="ja-JP" altLang="ja-JP" sz="700" b="0" u="none" strike="noStrike" kern="1200" dirty="0">
                          <a:solidFill>
                            <a:schemeClr val="dk1"/>
                          </a:solidFill>
                          <a:effectLst/>
                          <a:latin typeface="Meiryo UI" panose="020B0604030504040204" pitchFamily="50" charset="-128"/>
                          <a:ea typeface="Meiryo UI" panose="020B0604030504040204" pitchFamily="50" charset="-128"/>
                          <a:cs typeface="+mn-cs"/>
                        </a:rPr>
                        <a:t>府庁内における連携（再掲）</a:t>
                      </a:r>
                      <a:r>
                        <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endParaRPr>
                    </a:p>
                    <a:p>
                      <a:pPr lvl="0"/>
                      <a:r>
                        <a:rPr kumimoji="1" lang="ja-JP" altLang="en-US" sz="700" b="0" u="none" strike="noStrike" kern="1200" dirty="0">
                          <a:solidFill>
                            <a:schemeClr val="dk1"/>
                          </a:solidFill>
                          <a:effectLst/>
                          <a:latin typeface="Meiryo UI" panose="020B0604030504040204" pitchFamily="50" charset="-128"/>
                          <a:ea typeface="Meiryo UI" panose="020B0604030504040204" pitchFamily="50" charset="-128"/>
                          <a:cs typeface="+mn-cs"/>
                        </a:rPr>
                        <a:t>（７）</a:t>
                      </a:r>
                      <a:r>
                        <a:rPr kumimoji="1" lang="ja-JP" altLang="ja-JP" sz="700" b="0" u="none" strike="noStrike" kern="1200" dirty="0">
                          <a:solidFill>
                            <a:schemeClr val="dk1"/>
                          </a:solidFill>
                          <a:effectLst/>
                          <a:latin typeface="Meiryo UI" panose="020B0604030504040204" pitchFamily="50" charset="-128"/>
                          <a:ea typeface="Meiryo UI" panose="020B0604030504040204" pitchFamily="50" charset="-128"/>
                          <a:cs typeface="+mn-cs"/>
                        </a:rPr>
                        <a:t>自殺対策に取組む民間団体への支援と協働</a:t>
                      </a:r>
                      <a:r>
                        <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endParaRPr>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0" u="none"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en-US" sz="700" b="0" u="none" kern="1200" dirty="0">
                          <a:solidFill>
                            <a:schemeClr val="dk1"/>
                          </a:solidFill>
                          <a:effectLst/>
                          <a:latin typeface="Meiryo UI" panose="020B0604030504040204" pitchFamily="50" charset="-128"/>
                          <a:ea typeface="Meiryo UI" panose="020B0604030504040204" pitchFamily="50" charset="-128"/>
                          <a:cs typeface="+mn-cs"/>
                        </a:rPr>
                        <a:t>他部局が実施する関連施策における取組については、重点施策３に準ずる。</a:t>
                      </a:r>
                      <a:endParaRPr kumimoji="1" lang="ja-JP" altLang="ja-JP" sz="700" b="0" u="none"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ja-JP" sz="700" b="0" u="none" kern="1200" dirty="0">
                          <a:solidFill>
                            <a:schemeClr val="dk1"/>
                          </a:solidFill>
                          <a:effectLst/>
                          <a:latin typeface="Meiryo UI" panose="020B0604030504040204" pitchFamily="50" charset="-128"/>
                          <a:ea typeface="Meiryo UI" panose="020B0604030504040204" pitchFamily="50" charset="-128"/>
                          <a:cs typeface="+mn-cs"/>
                        </a:rPr>
                        <a:t>大阪府自殺対策推進本部実務担当者会議を</a:t>
                      </a: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開催し、府全庁挙げての自殺対策への取組みへの協力を依頼する。</a:t>
                      </a:r>
                      <a:endPar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kern="1200" dirty="0">
                          <a:solidFill>
                            <a:schemeClr val="dk1"/>
                          </a:solidFill>
                          <a:effectLst/>
                          <a:latin typeface="Meiryo UI" panose="020B0604030504040204" pitchFamily="50" charset="-128"/>
                          <a:ea typeface="Meiryo UI" panose="020B0604030504040204" pitchFamily="50" charset="-128"/>
                          <a:cs typeface="+mn-cs"/>
                        </a:rPr>
                        <a:t>・民間団体が行う相談支援等の活動について、国の地域自殺対策強化交付金を活用して財政的な支援を行う。</a:t>
                      </a:r>
                      <a:r>
                        <a:rPr kumimoji="1" lang="en-US" altLang="ja-JP" sz="700" b="0" u="none" kern="1200" dirty="0">
                          <a:solidFill>
                            <a:schemeClr val="dk1"/>
                          </a:solidFill>
                          <a:effectLst/>
                          <a:latin typeface="Meiryo UI" panose="020B0604030504040204" pitchFamily="50" charset="-128"/>
                          <a:ea typeface="Meiryo UI" panose="020B0604030504040204" pitchFamily="50" charset="-128"/>
                          <a:cs typeface="+mn-cs"/>
                        </a:rPr>
                        <a:t>【5</a:t>
                      </a:r>
                      <a:r>
                        <a:rPr kumimoji="1" lang="ja-JP" altLang="en-US" sz="700" b="0" u="none" kern="1200" dirty="0">
                          <a:solidFill>
                            <a:schemeClr val="dk1"/>
                          </a:solidFill>
                          <a:effectLst/>
                          <a:latin typeface="Meiryo UI" panose="020B0604030504040204" pitchFamily="50" charset="-128"/>
                          <a:ea typeface="Meiryo UI" panose="020B0604030504040204" pitchFamily="50" charset="-128"/>
                          <a:cs typeface="+mn-cs"/>
                        </a:rPr>
                        <a:t>団体に補助実施</a:t>
                      </a:r>
                      <a:r>
                        <a:rPr kumimoji="1" lang="en-US" altLang="ja-JP" sz="700" b="0" u="none" kern="1200" dirty="0">
                          <a:solidFill>
                            <a:schemeClr val="dk1"/>
                          </a:solidFill>
                          <a:effectLst/>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ja-JP" sz="700" b="0" u="none" kern="1200" dirty="0">
                          <a:solidFill>
                            <a:schemeClr val="tx1"/>
                          </a:solidFill>
                          <a:effectLst/>
                          <a:latin typeface="Meiryo UI" panose="020B0604030504040204" pitchFamily="50" charset="-128"/>
                          <a:ea typeface="Meiryo UI" panose="020B0604030504040204" pitchFamily="50" charset="-128"/>
                          <a:cs typeface="+mn-cs"/>
                        </a:rPr>
                        <a:t>民間団体の相談窓口を府ホームページに掲載</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、自殺予防週間・強化月間に、民間団体の取り組みを府公式</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Twitter</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にてリツイート</a:t>
                      </a:r>
                      <a:r>
                        <a:rPr kumimoji="1" lang="ja-JP" altLang="ja-JP" sz="700" b="0" u="none" kern="1200" dirty="0">
                          <a:solidFill>
                            <a:schemeClr val="tx1"/>
                          </a:solidFill>
                          <a:effectLst/>
                          <a:latin typeface="Meiryo UI" panose="020B0604030504040204" pitchFamily="50" charset="-128"/>
                          <a:ea typeface="Meiryo UI" panose="020B0604030504040204" pitchFamily="50" charset="-128"/>
                          <a:cs typeface="+mn-cs"/>
                        </a:rPr>
                        <a:t>するなど広報周知</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への協力を行う。</a:t>
                      </a:r>
                      <a:endPar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kern="1200" dirty="0">
                          <a:solidFill>
                            <a:schemeClr val="dk1"/>
                          </a:solidFill>
                          <a:effectLst/>
                          <a:latin typeface="Meiryo UI" panose="020B0604030504040204" pitchFamily="50" charset="-128"/>
                          <a:ea typeface="Meiryo UI" panose="020B0604030504040204" pitchFamily="50" charset="-128"/>
                          <a:cs typeface="+mn-cs"/>
                        </a:rPr>
                        <a:t>・自殺対策事業報告会を開催し、民間団体の取組みの報告と意見交換を行う。（</a:t>
                      </a:r>
                      <a:r>
                        <a:rPr kumimoji="1" lang="en-US" altLang="ja-JP" sz="700" b="0" u="none" kern="1200" dirty="0">
                          <a:solidFill>
                            <a:schemeClr val="dk1"/>
                          </a:solidFill>
                          <a:effectLst/>
                          <a:latin typeface="Meiryo UI" panose="020B0604030504040204" pitchFamily="50" charset="-128"/>
                          <a:ea typeface="Meiryo UI" panose="020B0604030504040204" pitchFamily="50" charset="-128"/>
                          <a:cs typeface="+mn-cs"/>
                        </a:rPr>
                        <a:t>3</a:t>
                      </a:r>
                      <a:r>
                        <a:rPr kumimoji="1" lang="ja-JP" altLang="en-US" sz="700" b="0" u="none" kern="1200" dirty="0">
                          <a:solidFill>
                            <a:schemeClr val="dk1"/>
                          </a:solidFill>
                          <a:effectLst/>
                          <a:latin typeface="Meiryo UI" panose="020B0604030504040204" pitchFamily="50" charset="-128"/>
                          <a:ea typeface="Meiryo UI" panose="020B0604030504040204" pitchFamily="50" charset="-128"/>
                          <a:cs typeface="+mn-cs"/>
                        </a:rPr>
                        <a:t>月開催予定）</a:t>
                      </a:r>
                      <a:endParaRPr kumimoji="1" lang="en-US" altLang="ja-JP" sz="700" b="0" u="none"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kern="1200" dirty="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700" b="0" u="none" kern="1200" dirty="0">
                        <a:solidFill>
                          <a:schemeClr val="dk1"/>
                        </a:solidFill>
                        <a:effectLst/>
                        <a:latin typeface="Meiryo UI" panose="020B0604030504040204" pitchFamily="50" charset="-128"/>
                        <a:ea typeface="Meiryo UI" panose="020B0604030504040204" pitchFamily="50" charset="-128"/>
                        <a:cs typeface="+mn-cs"/>
                      </a:endParaRPr>
                    </a:p>
                  </a:txBody>
                  <a:tcPr marL="74295" marR="74295" marT="37148" marB="37148"/>
                </a:tc>
                <a:extLst>
                  <a:ext uri="{0D108BD9-81ED-4DB2-BD59-A6C34878D82A}">
                    <a16:rowId xmlns:a16="http://schemas.microsoft.com/office/drawing/2014/main" val="3515684337"/>
                  </a:ext>
                </a:extLst>
              </a:tr>
              <a:tr h="855062">
                <a:tc>
                  <a:txBody>
                    <a:bodyPr/>
                    <a:lstStyle/>
                    <a:p>
                      <a:r>
                        <a:rPr kumimoji="1" lang="en-US" altLang="ja-JP" sz="1000" dirty="0"/>
                        <a:t>10</a:t>
                      </a:r>
                      <a:endParaRPr kumimoji="1" lang="ja-JP" altLang="en-US" sz="1000" dirty="0"/>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地域レベルの実践的な取組みを支援する</a:t>
                      </a:r>
                      <a:endParaRPr kumimoji="1" lang="ja-JP" altLang="en-US" sz="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0"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市町村自殺対策主管課会議を開催し、市町村が地域の実情を勘案した自殺対策に取り組むことができるよう、必要な情報提供を行うとともに、各地域での取組みを促進するため、担当者間での意見交換・情報共有などを行う。（毎年度実施）</a:t>
                      </a:r>
                      <a:endPar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ja-JP" altLang="en-US" sz="700" b="0"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（１）市町村における取組みへの支援</a:t>
                      </a:r>
                      <a:endPar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（２）地域におけるネットワーク構築</a:t>
                      </a:r>
                    </a:p>
                    <a:p>
                      <a:pPr lvl="0"/>
                      <a:endPar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endParaRPr>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市</a:t>
                      </a:r>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町村の自殺対策計画の見直し・進捗管理・検証等への支援を行う。</a:t>
                      </a:r>
                    </a:p>
                    <a:p>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・市町村自殺対策主管課会議を開催し、府の自殺の状況や効果的な取組事例の共有、意見交換等を実施。　　</a:t>
                      </a:r>
                    </a:p>
                    <a:p>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・市町村が行う啓発や相談事業等について、国の地域自殺対策強化交付金を活用して財政的な支援を行う。</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【41</a:t>
                      </a:r>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市町村に補助実施</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a:t>
                      </a:r>
                      <a:endPar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・市町村職員に対して自殺対策に関する研修を行う。</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【5</a:t>
                      </a:r>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回</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（予定）</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u="none"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en-US" sz="700" b="0" u="none" dirty="0">
                          <a:solidFill>
                            <a:schemeClr val="tx1"/>
                          </a:solidFill>
                          <a:latin typeface="Meiryo UI" panose="020B0604030504040204" pitchFamily="50" charset="-128"/>
                          <a:ea typeface="Meiryo UI" panose="020B0604030504040204" pitchFamily="50" charset="-128"/>
                        </a:rPr>
                        <a:t>保健所において精神保健医療福祉に関するネットワーク会議や研修会を開催し、情報の共有や課題検討を行う。</a:t>
                      </a:r>
                      <a:endParaRPr kumimoji="1" lang="en-US" altLang="ja-JP" sz="700" b="0" u="none" dirty="0">
                        <a:solidFill>
                          <a:schemeClr val="tx1"/>
                        </a:solidFill>
                        <a:latin typeface="Meiryo UI" panose="020B0604030504040204" pitchFamily="50" charset="-128"/>
                        <a:ea typeface="Meiryo UI" panose="020B0604030504040204" pitchFamily="50" charset="-128"/>
                      </a:endParaRPr>
                    </a:p>
                    <a:p>
                      <a:pPr lvl="0"/>
                      <a:endParaRPr kumimoji="1" lang="ja-JP" altLang="ja-JP" sz="700" b="0" u="none" kern="1200" dirty="0">
                        <a:solidFill>
                          <a:schemeClr val="dk1"/>
                        </a:solidFill>
                        <a:effectLst/>
                        <a:latin typeface="Meiryo UI" panose="020B0604030504040204" pitchFamily="50" charset="-128"/>
                        <a:ea typeface="Meiryo UI" panose="020B0604030504040204" pitchFamily="50" charset="-128"/>
                        <a:cs typeface="+mn-cs"/>
                      </a:endParaRPr>
                    </a:p>
                  </a:txBody>
                  <a:tcPr marL="74295" marR="74295" marT="37148" marB="37148"/>
                </a:tc>
                <a:extLst>
                  <a:ext uri="{0D108BD9-81ED-4DB2-BD59-A6C34878D82A}">
                    <a16:rowId xmlns:a16="http://schemas.microsoft.com/office/drawing/2014/main" val="3167130929"/>
                  </a:ext>
                </a:extLst>
              </a:tr>
              <a:tr h="855062">
                <a:tc>
                  <a:txBody>
                    <a:bodyPr/>
                    <a:lstStyle/>
                    <a:p>
                      <a:r>
                        <a:rPr kumimoji="1" lang="en-US" altLang="ja-JP" sz="1000" dirty="0"/>
                        <a:t>11</a:t>
                      </a:r>
                      <a:endParaRPr kumimoji="1" lang="ja-JP" altLang="en-US" sz="1000" dirty="0"/>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子ども・若者の自殺対策を推進する</a:t>
                      </a:r>
                      <a:endParaRPr kumimoji="1" lang="ja-JP" altLang="en-US" sz="7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0"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公立学校にスクールカウンセラー、スクールソーシャルワーカー等の配置等を行い、児童生徒のこころのケアや教職員への助言・援助等を行うとともに、ＳＮＳを活用した相談窓口において、こころの不安やストレスを抱える若者に必要な助言等を行う。（</a:t>
                      </a:r>
                      <a:r>
                        <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rPr>
                        <a:t>SNS</a:t>
                      </a:r>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相談毎年度</a:t>
                      </a:r>
                      <a:r>
                        <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rPr>
                        <a:t>750</a:t>
                      </a:r>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件以上対応）</a:t>
                      </a:r>
                      <a:endPar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ja-JP" altLang="en-US" sz="700" b="0"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（１）学校における夢や志をはぐくむ教育の推進</a:t>
                      </a:r>
                      <a:endPar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（２）教職員に対する普及啓発、研修の実施</a:t>
                      </a:r>
                      <a:endPar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（３）学校におけるこころの健康づくり推進体制の　</a:t>
                      </a:r>
                      <a:endPar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　　　　　整備</a:t>
                      </a:r>
                      <a:endPar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（４）学校等関係機関と連携した自殺対策</a:t>
                      </a:r>
                      <a:endPar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（５）若年層への相談体制の充実と相談窓口情　　　</a:t>
                      </a:r>
                      <a:endPar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　　　　　報等の分かりやすい発信</a:t>
                      </a:r>
                      <a:endPar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（６）若者に対する就労支援 </a:t>
                      </a:r>
                      <a:endPar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（７）妊産婦の相談支援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en-US" sz="700" b="0" i="0" kern="1200">
                          <a:solidFill>
                            <a:schemeClr val="dk1"/>
                          </a:solidFill>
                          <a:effectLst/>
                          <a:latin typeface="Meiryo UI" panose="020B0604030504040204" pitchFamily="50" charset="-128"/>
                          <a:ea typeface="Meiryo UI" panose="020B0604030504040204" pitchFamily="50" charset="-128"/>
                          <a:cs typeface="+mn-cs"/>
                        </a:rPr>
                        <a:t>８）若者</a:t>
                      </a:r>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に関わる支援者の資質の向上 </a:t>
                      </a:r>
                    </a:p>
                    <a:p>
                      <a:pPr lvl="0"/>
                      <a:endPar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endParaRPr>
                    </a:p>
                  </a:txBody>
                  <a:tcPr marL="74295" marR="74295" marT="37148" marB="37148"/>
                </a:tc>
                <a:tc>
                  <a:txBody>
                    <a:bodyPr/>
                    <a:lstStyle/>
                    <a:p>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・教職員や市町村職員等に対して、「こころの健康について考えよう！（</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SOS</a:t>
                      </a:r>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の出し方教育）」講師養成研修を実施。</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【8</a:t>
                      </a:r>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回（予定含む）</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a:t>
                      </a:r>
                    </a:p>
                    <a:p>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・依頼のあった、小・中・高校や大学の生徒等に対し、「こころの健康について考えよう！（</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SOS</a:t>
                      </a:r>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の出し方教育）」を実施。</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【12</a:t>
                      </a:r>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校（予定含む）</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・公立小中高等学校、支援学校にスクールカウンセラーやスクールソーシャルワーカー等を配置し、児童・生徒・保護者・教職員等に対する相談支援を行う。</a:t>
                      </a:r>
                      <a:endPar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・保健所において、大学などでこころの健康に関する健康教育や啓発イベントを実施する。</a:t>
                      </a:r>
                      <a:endPar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 若年層向け啓発動画を活用し、</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SNS</a:t>
                      </a:r>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Twitter</a:t>
                      </a:r>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TikTok</a:t>
                      </a:r>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）による広告配信を行い、相談窓口の周知・啓発を行う。</a:t>
                      </a:r>
                      <a:endPar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 若年層を対象とした</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SNS</a:t>
                      </a:r>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相談「大阪府こころのほっとライン」による相談支援を行い、年度末に報告会を実施。</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相談件数</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700</a:t>
                      </a:r>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件（</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9</a:t>
                      </a:r>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月末）</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a:t>
                      </a:r>
                    </a:p>
                    <a:p>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・メンタルヘルスに不調を抱える妊産婦に対し「妊産婦こころの相談センター」において電話相談等相談を行う。</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相談件数</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323</a:t>
                      </a:r>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件（</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9</a:t>
                      </a:r>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月末）</a:t>
                      </a:r>
                      <a:r>
                        <a:rPr kumimoji="1" lang="en-US" altLang="ja-JP" sz="600" b="0" i="0" u="non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600" b="0" i="0" u="none" kern="1200" dirty="0">
                          <a:solidFill>
                            <a:schemeClr val="tx1"/>
                          </a:solidFill>
                          <a:effectLst/>
                          <a:latin typeface="Meiryo UI" panose="020B0604030504040204" pitchFamily="50" charset="-128"/>
                          <a:ea typeface="Meiryo UI" panose="020B0604030504040204" pitchFamily="50" charset="-128"/>
                          <a:cs typeface="+mn-cs"/>
                        </a:rPr>
                        <a:t>令和</a:t>
                      </a:r>
                      <a:r>
                        <a:rPr kumimoji="1" lang="en-US" altLang="ja-JP" sz="600" b="0" i="0" u="none" kern="1200" dirty="0">
                          <a:solidFill>
                            <a:schemeClr val="tx1"/>
                          </a:solidFill>
                          <a:effectLst/>
                          <a:latin typeface="Meiryo UI" panose="020B0604030504040204" pitchFamily="50" charset="-128"/>
                          <a:ea typeface="Meiryo UI" panose="020B0604030504040204" pitchFamily="50" charset="-128"/>
                          <a:cs typeface="+mn-cs"/>
                        </a:rPr>
                        <a:t>4</a:t>
                      </a:r>
                      <a:r>
                        <a:rPr kumimoji="1" lang="ja-JP" altLang="en-US" sz="600" b="0" i="0" u="none" kern="1200" dirty="0">
                          <a:solidFill>
                            <a:schemeClr val="tx1"/>
                          </a:solidFill>
                          <a:effectLst/>
                          <a:latin typeface="Meiryo UI" panose="020B0604030504040204" pitchFamily="50" charset="-128"/>
                          <a:ea typeface="Meiryo UI" panose="020B0604030504040204" pitchFamily="50" charset="-128"/>
                          <a:cs typeface="+mn-cs"/>
                        </a:rPr>
                        <a:t>年度</a:t>
                      </a:r>
                      <a:r>
                        <a:rPr kumimoji="1" lang="en-US" altLang="ja-JP" sz="600" b="0" i="0" u="none" kern="1200" dirty="0">
                          <a:solidFill>
                            <a:schemeClr val="tx1"/>
                          </a:solidFill>
                          <a:effectLst/>
                          <a:latin typeface="Meiryo UI" panose="020B0604030504040204" pitchFamily="50" charset="-128"/>
                          <a:ea typeface="Meiryo UI" panose="020B0604030504040204" pitchFamily="50" charset="-128"/>
                          <a:cs typeface="+mn-cs"/>
                        </a:rPr>
                        <a:t>623</a:t>
                      </a:r>
                      <a:r>
                        <a:rPr kumimoji="1" lang="ja-JP" altLang="en-US" sz="600" b="0" i="0" u="none" kern="1200" dirty="0">
                          <a:solidFill>
                            <a:schemeClr val="tx1"/>
                          </a:solidFill>
                          <a:effectLst/>
                          <a:latin typeface="Meiryo UI" panose="020B0604030504040204" pitchFamily="50" charset="-128"/>
                          <a:ea typeface="Meiryo UI" panose="020B0604030504040204" pitchFamily="50" charset="-128"/>
                          <a:cs typeface="+mn-cs"/>
                        </a:rPr>
                        <a:t>件</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a:t>
                      </a:r>
                    </a:p>
                    <a:p>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 学校関係者等に対して、若者の心の特徴について理解や支援に必要な視点を学べるよう、若年者の自殺対策研修を実施する。</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【10</a:t>
                      </a:r>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回</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a:t>
                      </a:r>
                      <a:endPar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endParaRPr>
                    </a:p>
                  </a:txBody>
                  <a:tcPr marL="74295" marR="74295" marT="37148" marB="37148"/>
                </a:tc>
                <a:extLst>
                  <a:ext uri="{0D108BD9-81ED-4DB2-BD59-A6C34878D82A}">
                    <a16:rowId xmlns:a16="http://schemas.microsoft.com/office/drawing/2014/main" val="3806646339"/>
                  </a:ext>
                </a:extLst>
              </a:tr>
            </a:tbl>
          </a:graphicData>
        </a:graphic>
      </p:graphicFrame>
      <p:graphicFrame>
        <p:nvGraphicFramePr>
          <p:cNvPr id="6" name="表 6">
            <a:extLst>
              <a:ext uri="{FF2B5EF4-FFF2-40B4-BE49-F238E27FC236}">
                <a16:creationId xmlns:a16="http://schemas.microsoft.com/office/drawing/2014/main" id="{12C0A7D5-DBC3-4B9B-B005-65678F2015AD}"/>
              </a:ext>
            </a:extLst>
          </p:cNvPr>
          <p:cNvGraphicFramePr>
            <a:graphicFrameLocks noGrp="1"/>
          </p:cNvGraphicFramePr>
          <p:nvPr>
            <p:extLst>
              <p:ext uri="{D42A27DB-BD31-4B8C-83A1-F6EECF244321}">
                <p14:modId xmlns:p14="http://schemas.microsoft.com/office/powerpoint/2010/main" val="1703631243"/>
              </p:ext>
            </p:extLst>
          </p:nvPr>
        </p:nvGraphicFramePr>
        <p:xfrm>
          <a:off x="951229" y="1057663"/>
          <a:ext cx="2489803" cy="365760"/>
        </p:xfrm>
        <a:graphic>
          <a:graphicData uri="http://schemas.openxmlformats.org/drawingml/2006/table">
            <a:tbl>
              <a:tblPr firstRow="1" bandRow="1">
                <a:tableStyleId>{5C22544A-7EE6-4342-B048-85BDC9FD1C3A}</a:tableStyleId>
              </a:tblPr>
              <a:tblGrid>
                <a:gridCol w="662013">
                  <a:extLst>
                    <a:ext uri="{9D8B030D-6E8A-4147-A177-3AD203B41FA5}">
                      <a16:colId xmlns:a16="http://schemas.microsoft.com/office/drawing/2014/main" val="1030597728"/>
                    </a:ext>
                  </a:extLst>
                </a:gridCol>
                <a:gridCol w="913895">
                  <a:extLst>
                    <a:ext uri="{9D8B030D-6E8A-4147-A177-3AD203B41FA5}">
                      <a16:colId xmlns:a16="http://schemas.microsoft.com/office/drawing/2014/main" val="760795746"/>
                    </a:ext>
                  </a:extLst>
                </a:gridCol>
                <a:gridCol w="913895">
                  <a:extLst>
                    <a:ext uri="{9D8B030D-6E8A-4147-A177-3AD203B41FA5}">
                      <a16:colId xmlns:a16="http://schemas.microsoft.com/office/drawing/2014/main" val="692419642"/>
                    </a:ext>
                  </a:extLst>
                </a:gridCol>
              </a:tblGrid>
              <a:tr h="135630">
                <a:tc>
                  <a:txBody>
                    <a:bodyPr/>
                    <a:lstStyle/>
                    <a:p>
                      <a:endParaRPr kumimoji="1" lang="ja-JP" altLang="en-US" sz="600" dirty="0">
                        <a:latin typeface="Meiryo UI" panose="020B0604030504040204" pitchFamily="50" charset="-128"/>
                        <a:ea typeface="Meiryo UI" panose="020B0604030504040204" pitchFamily="50" charset="-128"/>
                      </a:endParaRPr>
                    </a:p>
                  </a:txBody>
                  <a:tcPr/>
                </a:tc>
                <a:tc>
                  <a:txBody>
                    <a:bodyPr/>
                    <a:lstStyle/>
                    <a:p>
                      <a:r>
                        <a:rPr kumimoji="1" lang="en-US" altLang="ja-JP" sz="600" b="1" dirty="0">
                          <a:latin typeface="Meiryo UI" panose="020B0604030504040204" pitchFamily="50" charset="-128"/>
                          <a:ea typeface="Meiryo UI" panose="020B0604030504040204" pitchFamily="50" charset="-128"/>
                        </a:rPr>
                        <a:t>R4</a:t>
                      </a:r>
                      <a:r>
                        <a:rPr kumimoji="1" lang="ja-JP" altLang="en-US" sz="600" b="1" dirty="0">
                          <a:latin typeface="Meiryo UI" panose="020B0604030504040204" pitchFamily="50" charset="-128"/>
                          <a:ea typeface="Meiryo UI" panose="020B0604030504040204" pitchFamily="50" charset="-128"/>
                        </a:rPr>
                        <a:t>年度実績</a:t>
                      </a:r>
                    </a:p>
                  </a:txBody>
                  <a:tcPr/>
                </a:tc>
                <a:tc>
                  <a:txBody>
                    <a:bodyPr/>
                    <a:lstStyle/>
                    <a:p>
                      <a:pPr algn="ctr"/>
                      <a:r>
                        <a:rPr kumimoji="1" lang="en-US" altLang="ja-JP" sz="600" b="1" dirty="0">
                          <a:latin typeface="Meiryo UI" panose="020B0604030504040204" pitchFamily="50" charset="-128"/>
                          <a:ea typeface="Meiryo UI" panose="020B0604030504040204" pitchFamily="50" charset="-128"/>
                        </a:rPr>
                        <a:t>R5</a:t>
                      </a:r>
                      <a:r>
                        <a:rPr kumimoji="1" lang="ja-JP" altLang="en-US" sz="600" b="1" dirty="0">
                          <a:latin typeface="Meiryo UI" panose="020B0604030504040204" pitchFamily="50" charset="-128"/>
                          <a:ea typeface="Meiryo UI" panose="020B0604030504040204" pitchFamily="50" charset="-128"/>
                        </a:rPr>
                        <a:t>年度実績</a:t>
                      </a:r>
                      <a:endParaRPr kumimoji="1" lang="en-US" altLang="ja-JP" sz="600" b="1"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044629939"/>
                  </a:ext>
                </a:extLst>
              </a:tr>
              <a:tr h="150543">
                <a:tc>
                  <a:txBody>
                    <a:bodyPr/>
                    <a:lstStyle/>
                    <a:p>
                      <a:r>
                        <a:rPr kumimoji="1" lang="ja-JP" altLang="en-US" sz="600" dirty="0">
                          <a:latin typeface="Meiryo UI" panose="020B0604030504040204" pitchFamily="50" charset="-128"/>
                          <a:ea typeface="Meiryo UI" panose="020B0604030504040204" pitchFamily="50" charset="-128"/>
                        </a:rPr>
                        <a:t>研修参加数</a:t>
                      </a:r>
                    </a:p>
                  </a:txBody>
                  <a:tcPr/>
                </a:tc>
                <a:tc>
                  <a:txBody>
                    <a:bodyPr/>
                    <a:lstStyle/>
                    <a:p>
                      <a:pPr algn="ctr"/>
                      <a:r>
                        <a:rPr kumimoji="1" lang="en-US" altLang="ja-JP" sz="600" dirty="0">
                          <a:latin typeface="Meiryo UI" panose="020B0604030504040204" pitchFamily="50" charset="-128"/>
                          <a:ea typeface="Meiryo UI" panose="020B0604030504040204" pitchFamily="50" charset="-128"/>
                        </a:rPr>
                        <a:t>24</a:t>
                      </a:r>
                      <a:r>
                        <a:rPr kumimoji="1" lang="ja-JP" altLang="en-US" sz="600" dirty="0">
                          <a:latin typeface="Meiryo UI" panose="020B0604030504040204" pitchFamily="50" charset="-128"/>
                          <a:ea typeface="Meiryo UI" panose="020B0604030504040204" pitchFamily="50" charset="-128"/>
                        </a:rPr>
                        <a:t>名</a:t>
                      </a:r>
                    </a:p>
                  </a:txBody>
                  <a:tcPr/>
                </a:tc>
                <a:tc>
                  <a:txBody>
                    <a:bodyPr/>
                    <a:lstStyle/>
                    <a:p>
                      <a:pPr algn="ctr"/>
                      <a:r>
                        <a:rPr kumimoji="1" lang="en-US" altLang="ja-JP" sz="600" dirty="0">
                          <a:latin typeface="Meiryo UI" panose="020B0604030504040204" pitchFamily="50" charset="-128"/>
                          <a:ea typeface="Meiryo UI" panose="020B0604030504040204" pitchFamily="50" charset="-128"/>
                        </a:rPr>
                        <a:t>20</a:t>
                      </a:r>
                      <a:r>
                        <a:rPr kumimoji="1" lang="ja-JP" altLang="en-US" sz="600" dirty="0">
                          <a:latin typeface="Meiryo UI" panose="020B0604030504040204" pitchFamily="50" charset="-128"/>
                          <a:ea typeface="Meiryo UI" panose="020B0604030504040204" pitchFamily="50" charset="-128"/>
                        </a:rPr>
                        <a:t>名</a:t>
                      </a:r>
                    </a:p>
                  </a:txBody>
                  <a:tcPr/>
                </a:tc>
                <a:extLst>
                  <a:ext uri="{0D108BD9-81ED-4DB2-BD59-A6C34878D82A}">
                    <a16:rowId xmlns:a16="http://schemas.microsoft.com/office/drawing/2014/main" val="660227681"/>
                  </a:ext>
                </a:extLst>
              </a:tr>
            </a:tbl>
          </a:graphicData>
        </a:graphic>
      </p:graphicFrame>
      <p:graphicFrame>
        <p:nvGraphicFramePr>
          <p:cNvPr id="5" name="表 4">
            <a:extLst>
              <a:ext uri="{FF2B5EF4-FFF2-40B4-BE49-F238E27FC236}">
                <a16:creationId xmlns:a16="http://schemas.microsoft.com/office/drawing/2014/main" id="{0EA9BF65-F6CA-2068-02D7-81FD8B9B089F}"/>
              </a:ext>
            </a:extLst>
          </p:cNvPr>
          <p:cNvGraphicFramePr>
            <a:graphicFrameLocks noGrp="1"/>
          </p:cNvGraphicFramePr>
          <p:nvPr>
            <p:extLst>
              <p:ext uri="{D42A27DB-BD31-4B8C-83A1-F6EECF244321}">
                <p14:modId xmlns:p14="http://schemas.microsoft.com/office/powerpoint/2010/main" val="2352977023"/>
              </p:ext>
            </p:extLst>
          </p:nvPr>
        </p:nvGraphicFramePr>
        <p:xfrm>
          <a:off x="951229" y="1852444"/>
          <a:ext cx="2489802" cy="365760"/>
        </p:xfrm>
        <a:graphic>
          <a:graphicData uri="http://schemas.openxmlformats.org/drawingml/2006/table">
            <a:tbl>
              <a:tblPr firstRow="1" bandRow="1">
                <a:tableStyleId>{5C22544A-7EE6-4342-B048-85BDC9FD1C3A}</a:tableStyleId>
              </a:tblPr>
              <a:tblGrid>
                <a:gridCol w="649020">
                  <a:extLst>
                    <a:ext uri="{9D8B030D-6E8A-4147-A177-3AD203B41FA5}">
                      <a16:colId xmlns:a16="http://schemas.microsoft.com/office/drawing/2014/main" val="4000109603"/>
                    </a:ext>
                  </a:extLst>
                </a:gridCol>
                <a:gridCol w="920391">
                  <a:extLst>
                    <a:ext uri="{9D8B030D-6E8A-4147-A177-3AD203B41FA5}">
                      <a16:colId xmlns:a16="http://schemas.microsoft.com/office/drawing/2014/main" val="2332741154"/>
                    </a:ext>
                  </a:extLst>
                </a:gridCol>
                <a:gridCol w="920391">
                  <a:extLst>
                    <a:ext uri="{9D8B030D-6E8A-4147-A177-3AD203B41FA5}">
                      <a16:colId xmlns:a16="http://schemas.microsoft.com/office/drawing/2014/main" val="2110983884"/>
                    </a:ext>
                  </a:extLst>
                </a:gridCol>
              </a:tblGrid>
              <a:tr h="148644">
                <a:tc>
                  <a:txBody>
                    <a:bodyPr/>
                    <a:lstStyle/>
                    <a:p>
                      <a:endParaRPr kumimoji="1" lang="ja-JP" altLang="en-US" sz="600" dirty="0"/>
                    </a:p>
                  </a:txBody>
                  <a:tcPr/>
                </a:tc>
                <a:tc>
                  <a:txBody>
                    <a:bodyPr/>
                    <a:lstStyle/>
                    <a:p>
                      <a:pPr algn="ctr"/>
                      <a:r>
                        <a:rPr kumimoji="1" lang="en-US" altLang="ja-JP" sz="600" b="1" dirty="0">
                          <a:latin typeface="Meiryo UI" panose="020B0604030504040204" pitchFamily="50" charset="-128"/>
                          <a:ea typeface="Meiryo UI" panose="020B0604030504040204" pitchFamily="50" charset="-128"/>
                        </a:rPr>
                        <a:t>R4</a:t>
                      </a:r>
                      <a:r>
                        <a:rPr kumimoji="1" lang="ja-JP" altLang="en-US" sz="600" b="1" dirty="0">
                          <a:latin typeface="Meiryo UI" panose="020B0604030504040204" pitchFamily="50" charset="-128"/>
                          <a:ea typeface="Meiryo UI" panose="020B0604030504040204" pitchFamily="50" charset="-128"/>
                        </a:rPr>
                        <a:t>年度実績</a:t>
                      </a:r>
                    </a:p>
                  </a:txBody>
                  <a:tcPr/>
                </a:tc>
                <a:tc>
                  <a:txBody>
                    <a:bodyPr/>
                    <a:lstStyle/>
                    <a:p>
                      <a:pPr algn="ctr"/>
                      <a:r>
                        <a:rPr kumimoji="1" lang="en-US" altLang="ja-JP" sz="600" b="1" dirty="0">
                          <a:latin typeface="Meiryo UI" panose="020B0604030504040204" pitchFamily="50" charset="-128"/>
                          <a:ea typeface="Meiryo UI" panose="020B0604030504040204" pitchFamily="50" charset="-128"/>
                        </a:rPr>
                        <a:t>R5</a:t>
                      </a:r>
                      <a:r>
                        <a:rPr kumimoji="1" lang="ja-JP" altLang="en-US" sz="600" b="1" dirty="0">
                          <a:latin typeface="Meiryo UI" panose="020B0604030504040204" pitchFamily="50" charset="-128"/>
                          <a:ea typeface="Meiryo UI" panose="020B0604030504040204" pitchFamily="50" charset="-128"/>
                        </a:rPr>
                        <a:t>年度実績</a:t>
                      </a:r>
                      <a:endParaRPr kumimoji="1" lang="en-US" altLang="ja-JP" sz="600" b="1"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56753704"/>
                  </a:ext>
                </a:extLst>
              </a:tr>
              <a:tr h="173902">
                <a:tc>
                  <a:txBody>
                    <a:bodyPr/>
                    <a:lstStyle/>
                    <a:p>
                      <a:r>
                        <a:rPr kumimoji="1" lang="ja-JP" altLang="en-US" sz="600" dirty="0">
                          <a:latin typeface="Meiryo UI" panose="020B0604030504040204" pitchFamily="50" charset="-128"/>
                          <a:ea typeface="Meiryo UI" panose="020B0604030504040204" pitchFamily="50" charset="-128"/>
                        </a:rPr>
                        <a:t>研修参加者</a:t>
                      </a:r>
                    </a:p>
                  </a:txBody>
                  <a:tcPr/>
                </a:tc>
                <a:tc>
                  <a:txBody>
                    <a:bodyPr/>
                    <a:lstStyle/>
                    <a:p>
                      <a:pPr algn="ctr"/>
                      <a:r>
                        <a:rPr kumimoji="1" lang="en-US" altLang="ja-JP" sz="600" dirty="0">
                          <a:latin typeface="Meiryo UI" panose="020B0604030504040204" pitchFamily="50" charset="-128"/>
                          <a:ea typeface="Meiryo UI" panose="020B0604030504040204" pitchFamily="50" charset="-128"/>
                        </a:rPr>
                        <a:t>64</a:t>
                      </a:r>
                      <a:r>
                        <a:rPr kumimoji="1" lang="ja-JP" altLang="en-US" sz="600" dirty="0">
                          <a:latin typeface="Meiryo UI" panose="020B0604030504040204" pitchFamily="50" charset="-128"/>
                          <a:ea typeface="Meiryo UI" panose="020B0604030504040204" pitchFamily="50" charset="-128"/>
                        </a:rPr>
                        <a:t>名</a:t>
                      </a:r>
                    </a:p>
                  </a:txBody>
                  <a:tcPr/>
                </a:tc>
                <a:tc>
                  <a:txBody>
                    <a:bodyPr/>
                    <a:lstStyle/>
                    <a:p>
                      <a:pPr algn="ctr"/>
                      <a:r>
                        <a:rPr kumimoji="1" lang="en-US" altLang="ja-JP" sz="600" dirty="0">
                          <a:solidFill>
                            <a:schemeClr val="tx1"/>
                          </a:solidFill>
                          <a:latin typeface="Meiryo UI" panose="020B0604030504040204" pitchFamily="50" charset="-128"/>
                          <a:ea typeface="Meiryo UI" panose="020B0604030504040204" pitchFamily="50" charset="-128"/>
                        </a:rPr>
                        <a:t>75</a:t>
                      </a:r>
                      <a:r>
                        <a:rPr kumimoji="1" lang="ja-JP" altLang="en-US" sz="600" dirty="0">
                          <a:solidFill>
                            <a:schemeClr val="tx1"/>
                          </a:solidFill>
                          <a:latin typeface="Meiryo UI" panose="020B0604030504040204" pitchFamily="50" charset="-128"/>
                          <a:ea typeface="Meiryo UI" panose="020B0604030504040204" pitchFamily="50" charset="-128"/>
                        </a:rPr>
                        <a:t>名</a:t>
                      </a:r>
                    </a:p>
                  </a:txBody>
                  <a:tcPr/>
                </a:tc>
                <a:extLst>
                  <a:ext uri="{0D108BD9-81ED-4DB2-BD59-A6C34878D82A}">
                    <a16:rowId xmlns:a16="http://schemas.microsoft.com/office/drawing/2014/main" val="2114104052"/>
                  </a:ext>
                </a:extLst>
              </a:tr>
            </a:tbl>
          </a:graphicData>
        </a:graphic>
      </p:graphicFrame>
      <p:graphicFrame>
        <p:nvGraphicFramePr>
          <p:cNvPr id="7" name="表 6">
            <a:extLst>
              <a:ext uri="{FF2B5EF4-FFF2-40B4-BE49-F238E27FC236}">
                <a16:creationId xmlns:a16="http://schemas.microsoft.com/office/drawing/2014/main" id="{2923E8B1-7646-65C4-A093-3C3BA5A37ECF}"/>
              </a:ext>
            </a:extLst>
          </p:cNvPr>
          <p:cNvGraphicFramePr>
            <a:graphicFrameLocks noGrp="1"/>
          </p:cNvGraphicFramePr>
          <p:nvPr>
            <p:extLst>
              <p:ext uri="{D42A27DB-BD31-4B8C-83A1-F6EECF244321}">
                <p14:modId xmlns:p14="http://schemas.microsoft.com/office/powerpoint/2010/main" val="3812999662"/>
              </p:ext>
            </p:extLst>
          </p:nvPr>
        </p:nvGraphicFramePr>
        <p:xfrm>
          <a:off x="951230" y="2733037"/>
          <a:ext cx="2489801" cy="365760"/>
        </p:xfrm>
        <a:graphic>
          <a:graphicData uri="http://schemas.openxmlformats.org/drawingml/2006/table">
            <a:tbl>
              <a:tblPr firstRow="1" bandRow="1">
                <a:tableStyleId>{5C22544A-7EE6-4342-B048-85BDC9FD1C3A}</a:tableStyleId>
              </a:tblPr>
              <a:tblGrid>
                <a:gridCol w="685067">
                  <a:extLst>
                    <a:ext uri="{9D8B030D-6E8A-4147-A177-3AD203B41FA5}">
                      <a16:colId xmlns:a16="http://schemas.microsoft.com/office/drawing/2014/main" val="3475743773"/>
                    </a:ext>
                  </a:extLst>
                </a:gridCol>
                <a:gridCol w="868427">
                  <a:extLst>
                    <a:ext uri="{9D8B030D-6E8A-4147-A177-3AD203B41FA5}">
                      <a16:colId xmlns:a16="http://schemas.microsoft.com/office/drawing/2014/main" val="2348066034"/>
                    </a:ext>
                  </a:extLst>
                </a:gridCol>
                <a:gridCol w="936307">
                  <a:extLst>
                    <a:ext uri="{9D8B030D-6E8A-4147-A177-3AD203B41FA5}">
                      <a16:colId xmlns:a16="http://schemas.microsoft.com/office/drawing/2014/main" val="208528949"/>
                    </a:ext>
                  </a:extLst>
                </a:gridCol>
              </a:tblGrid>
              <a:tr h="182880">
                <a:tc>
                  <a:txBody>
                    <a:bodyPr/>
                    <a:lstStyle/>
                    <a:p>
                      <a:endParaRPr kumimoji="1" lang="ja-JP" altLang="en-US" sz="600" dirty="0"/>
                    </a:p>
                  </a:txBody>
                  <a:tcPr/>
                </a:tc>
                <a:tc>
                  <a:txBody>
                    <a:bodyPr/>
                    <a:lstStyle/>
                    <a:p>
                      <a:pPr algn="ctr"/>
                      <a:r>
                        <a:rPr kumimoji="1" lang="en-US" altLang="ja-JP" sz="600" b="1" dirty="0">
                          <a:latin typeface="Meiryo UI" panose="020B0604030504040204" pitchFamily="50" charset="-128"/>
                          <a:ea typeface="Meiryo UI" panose="020B0604030504040204" pitchFamily="50" charset="-128"/>
                        </a:rPr>
                        <a:t>R4</a:t>
                      </a:r>
                      <a:r>
                        <a:rPr kumimoji="1" lang="ja-JP" altLang="en-US" sz="600" b="1" dirty="0">
                          <a:latin typeface="Meiryo UI" panose="020B0604030504040204" pitchFamily="50" charset="-128"/>
                          <a:ea typeface="Meiryo UI" panose="020B0604030504040204" pitchFamily="50" charset="-128"/>
                        </a:rPr>
                        <a:t>年度実績</a:t>
                      </a:r>
                    </a:p>
                  </a:txBody>
                  <a:tcPr/>
                </a:tc>
                <a:tc>
                  <a:txBody>
                    <a:bodyPr/>
                    <a:lstStyle/>
                    <a:p>
                      <a:pPr algn="ctr"/>
                      <a:r>
                        <a:rPr kumimoji="1" lang="en-US" altLang="ja-JP" sz="600" b="1" dirty="0">
                          <a:latin typeface="Meiryo UI" panose="020B0604030504040204" pitchFamily="50" charset="-128"/>
                          <a:ea typeface="Meiryo UI" panose="020B0604030504040204" pitchFamily="50" charset="-128"/>
                        </a:rPr>
                        <a:t>R5</a:t>
                      </a:r>
                      <a:r>
                        <a:rPr kumimoji="1" lang="ja-JP" altLang="en-US" sz="600" b="1" dirty="0">
                          <a:latin typeface="Meiryo UI" panose="020B0604030504040204" pitchFamily="50" charset="-128"/>
                          <a:ea typeface="Meiryo UI" panose="020B0604030504040204" pitchFamily="50" charset="-128"/>
                        </a:rPr>
                        <a:t>年度実績</a:t>
                      </a:r>
                    </a:p>
                  </a:txBody>
                  <a:tcPr/>
                </a:tc>
                <a:extLst>
                  <a:ext uri="{0D108BD9-81ED-4DB2-BD59-A6C34878D82A}">
                    <a16:rowId xmlns:a16="http://schemas.microsoft.com/office/drawing/2014/main" val="2958904660"/>
                  </a:ext>
                </a:extLst>
              </a:tr>
              <a:tr h="182880">
                <a:tc>
                  <a:txBody>
                    <a:bodyPr/>
                    <a:lstStyle/>
                    <a:p>
                      <a:r>
                        <a:rPr kumimoji="1" lang="ja-JP" altLang="en-US" sz="600" dirty="0">
                          <a:latin typeface="Meiryo UI" panose="020B0604030504040204" pitchFamily="50" charset="-128"/>
                          <a:ea typeface="Meiryo UI" panose="020B0604030504040204" pitchFamily="50" charset="-128"/>
                        </a:rPr>
                        <a:t>資料作成状況</a:t>
                      </a:r>
                    </a:p>
                  </a:txBody>
                  <a:tcPr/>
                </a:tc>
                <a:tc>
                  <a:txBody>
                    <a:bodyPr/>
                    <a:lstStyle/>
                    <a:p>
                      <a:pPr algn="ctr"/>
                      <a:r>
                        <a:rPr kumimoji="1" lang="ja-JP" altLang="en-US" sz="600" dirty="0">
                          <a:latin typeface="Meiryo UI" panose="020B0604030504040204" pitchFamily="50" charset="-128"/>
                          <a:ea typeface="Meiryo UI" panose="020B0604030504040204" pitchFamily="50" charset="-128"/>
                        </a:rPr>
                        <a:t>作成し情報提供</a:t>
                      </a:r>
                    </a:p>
                  </a:txBody>
                  <a:tcPr/>
                </a:tc>
                <a:tc>
                  <a:txBody>
                    <a:bodyPr/>
                    <a:lstStyle/>
                    <a:p>
                      <a:pPr algn="ctr"/>
                      <a:r>
                        <a:rPr kumimoji="1" lang="ja-JP" altLang="en-US" sz="600" dirty="0">
                          <a:latin typeface="Meiryo UI" panose="020B0604030504040204" pitchFamily="50" charset="-128"/>
                          <a:ea typeface="Meiryo UI" panose="020B0604030504040204" pitchFamily="50" charset="-128"/>
                        </a:rPr>
                        <a:t>作成し情報提供</a:t>
                      </a:r>
                    </a:p>
                  </a:txBody>
                  <a:tcPr/>
                </a:tc>
                <a:extLst>
                  <a:ext uri="{0D108BD9-81ED-4DB2-BD59-A6C34878D82A}">
                    <a16:rowId xmlns:a16="http://schemas.microsoft.com/office/drawing/2014/main" val="2190446466"/>
                  </a:ext>
                </a:extLst>
              </a:tr>
            </a:tbl>
          </a:graphicData>
        </a:graphic>
      </p:graphicFrame>
      <p:graphicFrame>
        <p:nvGraphicFramePr>
          <p:cNvPr id="8" name="表 7">
            <a:extLst>
              <a:ext uri="{FF2B5EF4-FFF2-40B4-BE49-F238E27FC236}">
                <a16:creationId xmlns:a16="http://schemas.microsoft.com/office/drawing/2014/main" id="{CF0CDC7C-59E3-3736-78DE-F75446B4E2F8}"/>
              </a:ext>
            </a:extLst>
          </p:cNvPr>
          <p:cNvGraphicFramePr>
            <a:graphicFrameLocks noGrp="1"/>
          </p:cNvGraphicFramePr>
          <p:nvPr>
            <p:extLst>
              <p:ext uri="{D42A27DB-BD31-4B8C-83A1-F6EECF244321}">
                <p14:modId xmlns:p14="http://schemas.microsoft.com/office/powerpoint/2010/main" val="3857929601"/>
              </p:ext>
            </p:extLst>
          </p:nvPr>
        </p:nvGraphicFramePr>
        <p:xfrm>
          <a:off x="951228" y="3689928"/>
          <a:ext cx="2489802" cy="365760"/>
        </p:xfrm>
        <a:graphic>
          <a:graphicData uri="http://schemas.openxmlformats.org/drawingml/2006/table">
            <a:tbl>
              <a:tblPr firstRow="1" bandRow="1">
                <a:tableStyleId>{5C22544A-7EE6-4342-B048-85BDC9FD1C3A}</a:tableStyleId>
              </a:tblPr>
              <a:tblGrid>
                <a:gridCol w="789340">
                  <a:extLst>
                    <a:ext uri="{9D8B030D-6E8A-4147-A177-3AD203B41FA5}">
                      <a16:colId xmlns:a16="http://schemas.microsoft.com/office/drawing/2014/main" val="396026955"/>
                    </a:ext>
                  </a:extLst>
                </a:gridCol>
                <a:gridCol w="748532">
                  <a:extLst>
                    <a:ext uri="{9D8B030D-6E8A-4147-A177-3AD203B41FA5}">
                      <a16:colId xmlns:a16="http://schemas.microsoft.com/office/drawing/2014/main" val="3240037191"/>
                    </a:ext>
                  </a:extLst>
                </a:gridCol>
                <a:gridCol w="951930">
                  <a:extLst>
                    <a:ext uri="{9D8B030D-6E8A-4147-A177-3AD203B41FA5}">
                      <a16:colId xmlns:a16="http://schemas.microsoft.com/office/drawing/2014/main" val="4070689970"/>
                    </a:ext>
                  </a:extLst>
                </a:gridCol>
              </a:tblGrid>
              <a:tr h="157246">
                <a:tc>
                  <a:txBody>
                    <a:bodyPr/>
                    <a:lstStyle/>
                    <a:p>
                      <a:endParaRPr kumimoji="1" lang="ja-JP" altLang="en-US" sz="600" dirty="0"/>
                    </a:p>
                  </a:txBody>
                  <a:tcPr/>
                </a:tc>
                <a:tc>
                  <a:txBody>
                    <a:bodyPr/>
                    <a:lstStyle/>
                    <a:p>
                      <a:pPr algn="ctr"/>
                      <a:r>
                        <a:rPr kumimoji="1" lang="en-US" altLang="ja-JP" sz="600" b="1" dirty="0">
                          <a:latin typeface="Meiryo UI" panose="020B0604030504040204" pitchFamily="50" charset="-128"/>
                          <a:ea typeface="Meiryo UI" panose="020B0604030504040204" pitchFamily="50" charset="-128"/>
                        </a:rPr>
                        <a:t>R4</a:t>
                      </a:r>
                      <a:r>
                        <a:rPr kumimoji="1" lang="ja-JP" altLang="en-US" sz="600" b="1" dirty="0">
                          <a:latin typeface="Meiryo UI" panose="020B0604030504040204" pitchFamily="50" charset="-128"/>
                          <a:ea typeface="Meiryo UI" panose="020B0604030504040204" pitchFamily="50" charset="-128"/>
                        </a:rPr>
                        <a:t>年度実績</a:t>
                      </a:r>
                    </a:p>
                  </a:txBody>
                  <a:tcPr/>
                </a:tc>
                <a:tc>
                  <a:txBody>
                    <a:bodyPr/>
                    <a:lstStyle/>
                    <a:p>
                      <a:pPr algn="ctr"/>
                      <a:r>
                        <a:rPr kumimoji="1" lang="en-US" altLang="ja-JP" sz="600" b="1" dirty="0">
                          <a:latin typeface="Meiryo UI" panose="020B0604030504040204" pitchFamily="50" charset="-128"/>
                          <a:ea typeface="Meiryo UI" panose="020B0604030504040204" pitchFamily="50" charset="-128"/>
                        </a:rPr>
                        <a:t>R5</a:t>
                      </a:r>
                      <a:r>
                        <a:rPr kumimoji="1" lang="ja-JP" altLang="en-US" sz="600" b="1" dirty="0">
                          <a:latin typeface="Meiryo UI" panose="020B0604030504040204" pitchFamily="50" charset="-128"/>
                          <a:ea typeface="Meiryo UI" panose="020B0604030504040204" pitchFamily="50" charset="-128"/>
                        </a:rPr>
                        <a:t>年度実績</a:t>
                      </a:r>
                      <a:endParaRPr kumimoji="1" lang="en-US" altLang="ja-JP" sz="600" b="1"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69405508"/>
                  </a:ext>
                </a:extLst>
              </a:tr>
              <a:tr h="182880">
                <a:tc>
                  <a:txBody>
                    <a:bodyPr/>
                    <a:lstStyle/>
                    <a:p>
                      <a:r>
                        <a:rPr kumimoji="1" lang="ja-JP" altLang="en-US" sz="600" dirty="0">
                          <a:latin typeface="Meiryo UI" panose="020B0604030504040204" pitchFamily="50" charset="-128"/>
                          <a:ea typeface="Meiryo UI" panose="020B0604030504040204" pitchFamily="50" charset="-128"/>
                        </a:rPr>
                        <a:t>庁内会議開催数</a:t>
                      </a:r>
                    </a:p>
                  </a:txBody>
                  <a:tcPr/>
                </a:tc>
                <a:tc>
                  <a:txBody>
                    <a:bodyPr/>
                    <a:lstStyle/>
                    <a:p>
                      <a:pPr algn="ctr"/>
                      <a:r>
                        <a:rPr kumimoji="1" lang="en-US" altLang="ja-JP" sz="600" dirty="0">
                          <a:latin typeface="Meiryo UI" panose="020B0604030504040204" pitchFamily="50" charset="-128"/>
                          <a:ea typeface="Meiryo UI" panose="020B0604030504040204" pitchFamily="50" charset="-128"/>
                        </a:rPr>
                        <a:t>2</a:t>
                      </a:r>
                      <a:r>
                        <a:rPr kumimoji="1" lang="ja-JP" altLang="en-US" sz="600" dirty="0">
                          <a:latin typeface="Meiryo UI" panose="020B0604030504040204" pitchFamily="50" charset="-128"/>
                          <a:ea typeface="Meiryo UI" panose="020B0604030504040204" pitchFamily="50" charset="-128"/>
                        </a:rPr>
                        <a:t>回</a:t>
                      </a:r>
                    </a:p>
                  </a:txBody>
                  <a:tcPr/>
                </a:tc>
                <a:tc>
                  <a:txBody>
                    <a:bodyPr/>
                    <a:lstStyle/>
                    <a:p>
                      <a:pPr algn="ctr"/>
                      <a:r>
                        <a:rPr kumimoji="1" lang="en-US" altLang="ja-JP" sz="600" dirty="0">
                          <a:latin typeface="Meiryo UI" panose="020B0604030504040204" pitchFamily="50" charset="-128"/>
                          <a:ea typeface="Meiryo UI" panose="020B0604030504040204" pitchFamily="50" charset="-128"/>
                        </a:rPr>
                        <a:t>1</a:t>
                      </a:r>
                      <a:r>
                        <a:rPr kumimoji="1" lang="ja-JP" altLang="en-US" sz="600" dirty="0">
                          <a:latin typeface="Meiryo UI" panose="020B0604030504040204" pitchFamily="50" charset="-128"/>
                          <a:ea typeface="Meiryo UI" panose="020B0604030504040204" pitchFamily="50" charset="-128"/>
                        </a:rPr>
                        <a:t>回</a:t>
                      </a:r>
                    </a:p>
                  </a:txBody>
                  <a:tcPr/>
                </a:tc>
                <a:extLst>
                  <a:ext uri="{0D108BD9-81ED-4DB2-BD59-A6C34878D82A}">
                    <a16:rowId xmlns:a16="http://schemas.microsoft.com/office/drawing/2014/main" val="3647852061"/>
                  </a:ext>
                </a:extLst>
              </a:tr>
            </a:tbl>
          </a:graphicData>
        </a:graphic>
      </p:graphicFrame>
      <p:graphicFrame>
        <p:nvGraphicFramePr>
          <p:cNvPr id="9" name="表 8">
            <a:extLst>
              <a:ext uri="{FF2B5EF4-FFF2-40B4-BE49-F238E27FC236}">
                <a16:creationId xmlns:a16="http://schemas.microsoft.com/office/drawing/2014/main" id="{29CC8CB6-5A97-4D03-B912-229455618718}"/>
              </a:ext>
            </a:extLst>
          </p:cNvPr>
          <p:cNvGraphicFramePr>
            <a:graphicFrameLocks noGrp="1"/>
          </p:cNvGraphicFramePr>
          <p:nvPr>
            <p:extLst>
              <p:ext uri="{D42A27DB-BD31-4B8C-83A1-F6EECF244321}">
                <p14:modId xmlns:p14="http://schemas.microsoft.com/office/powerpoint/2010/main" val="420826322"/>
              </p:ext>
            </p:extLst>
          </p:nvPr>
        </p:nvGraphicFramePr>
        <p:xfrm>
          <a:off x="951228" y="4743502"/>
          <a:ext cx="2489800" cy="365760"/>
        </p:xfrm>
        <a:graphic>
          <a:graphicData uri="http://schemas.openxmlformats.org/drawingml/2006/table">
            <a:tbl>
              <a:tblPr firstRow="1" bandRow="1">
                <a:tableStyleId>{5C22544A-7EE6-4342-B048-85BDC9FD1C3A}</a:tableStyleId>
              </a:tblPr>
              <a:tblGrid>
                <a:gridCol w="837467">
                  <a:extLst>
                    <a:ext uri="{9D8B030D-6E8A-4147-A177-3AD203B41FA5}">
                      <a16:colId xmlns:a16="http://schemas.microsoft.com/office/drawing/2014/main" val="3002171386"/>
                    </a:ext>
                  </a:extLst>
                </a:gridCol>
                <a:gridCol w="729916">
                  <a:extLst>
                    <a:ext uri="{9D8B030D-6E8A-4147-A177-3AD203B41FA5}">
                      <a16:colId xmlns:a16="http://schemas.microsoft.com/office/drawing/2014/main" val="1560320143"/>
                    </a:ext>
                  </a:extLst>
                </a:gridCol>
                <a:gridCol w="922417">
                  <a:extLst>
                    <a:ext uri="{9D8B030D-6E8A-4147-A177-3AD203B41FA5}">
                      <a16:colId xmlns:a16="http://schemas.microsoft.com/office/drawing/2014/main" val="3822616835"/>
                    </a:ext>
                  </a:extLst>
                </a:gridCol>
              </a:tblGrid>
              <a:tr h="143934">
                <a:tc>
                  <a:txBody>
                    <a:bodyPr/>
                    <a:lstStyle/>
                    <a:p>
                      <a:endParaRPr kumimoji="1" lang="ja-JP" altLang="en-US" sz="600" dirty="0"/>
                    </a:p>
                  </a:txBody>
                  <a:tcPr/>
                </a:tc>
                <a:tc>
                  <a:txBody>
                    <a:bodyPr/>
                    <a:lstStyle/>
                    <a:p>
                      <a:pPr algn="ctr"/>
                      <a:r>
                        <a:rPr kumimoji="1" lang="en-US" altLang="ja-JP" sz="600" dirty="0">
                          <a:latin typeface="Meiryo UI" panose="020B0604030504040204" pitchFamily="50" charset="-128"/>
                          <a:ea typeface="Meiryo UI" panose="020B0604030504040204" pitchFamily="50" charset="-128"/>
                        </a:rPr>
                        <a:t>R4</a:t>
                      </a:r>
                      <a:r>
                        <a:rPr kumimoji="1" lang="ja-JP" altLang="en-US" sz="600" dirty="0">
                          <a:latin typeface="Meiryo UI" panose="020B0604030504040204" pitchFamily="50" charset="-128"/>
                          <a:ea typeface="Meiryo UI" panose="020B0604030504040204" pitchFamily="50" charset="-128"/>
                        </a:rPr>
                        <a:t>年度実績</a:t>
                      </a:r>
                    </a:p>
                  </a:txBody>
                  <a:tcPr/>
                </a:tc>
                <a:tc>
                  <a:txBody>
                    <a:bodyPr/>
                    <a:lstStyle/>
                    <a:p>
                      <a:pPr algn="ctr"/>
                      <a:r>
                        <a:rPr kumimoji="1" lang="en-US" altLang="ja-JP" sz="600" b="1" dirty="0">
                          <a:latin typeface="Meiryo UI" panose="020B0604030504040204" pitchFamily="50" charset="-128"/>
                          <a:ea typeface="Meiryo UI" panose="020B0604030504040204" pitchFamily="50" charset="-128"/>
                        </a:rPr>
                        <a:t>R5</a:t>
                      </a:r>
                      <a:r>
                        <a:rPr kumimoji="1" lang="ja-JP" altLang="en-US" sz="600" b="1" dirty="0">
                          <a:latin typeface="Meiryo UI" panose="020B0604030504040204" pitchFamily="50" charset="-128"/>
                          <a:ea typeface="Meiryo UI" panose="020B0604030504040204" pitchFamily="50" charset="-128"/>
                        </a:rPr>
                        <a:t>年度実績</a:t>
                      </a:r>
                      <a:endParaRPr kumimoji="1" lang="en-US" altLang="ja-JP" sz="600" b="1"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073850147"/>
                  </a:ext>
                </a:extLst>
              </a:tr>
              <a:tr h="117278">
                <a:tc>
                  <a:txBody>
                    <a:bodyPr/>
                    <a:lstStyle/>
                    <a:p>
                      <a:r>
                        <a:rPr kumimoji="1" lang="ja-JP" altLang="en-US" sz="600" dirty="0">
                          <a:latin typeface="Meiryo UI" panose="020B0604030504040204" pitchFamily="50" charset="-128"/>
                          <a:ea typeface="Meiryo UI" panose="020B0604030504040204" pitchFamily="50" charset="-128"/>
                        </a:rPr>
                        <a:t>市町村会議開催数</a:t>
                      </a:r>
                    </a:p>
                  </a:txBody>
                  <a:tcPr/>
                </a:tc>
                <a:tc>
                  <a:txBody>
                    <a:bodyPr/>
                    <a:lstStyle/>
                    <a:p>
                      <a:pPr algn="ctr"/>
                      <a:r>
                        <a:rPr kumimoji="1" lang="en-US" altLang="ja-JP" sz="600" dirty="0">
                          <a:latin typeface="Meiryo UI" panose="020B0604030504040204" pitchFamily="50" charset="-128"/>
                          <a:ea typeface="Meiryo UI" panose="020B0604030504040204" pitchFamily="50" charset="-128"/>
                        </a:rPr>
                        <a:t>1</a:t>
                      </a:r>
                      <a:r>
                        <a:rPr kumimoji="1" lang="ja-JP" altLang="en-US" sz="600" dirty="0">
                          <a:latin typeface="Meiryo UI" panose="020B0604030504040204" pitchFamily="50" charset="-128"/>
                          <a:ea typeface="Meiryo UI" panose="020B0604030504040204" pitchFamily="50" charset="-128"/>
                        </a:rPr>
                        <a:t>回</a:t>
                      </a:r>
                    </a:p>
                  </a:txBody>
                  <a:tcPr/>
                </a:tc>
                <a:tc>
                  <a:txBody>
                    <a:bodyPr/>
                    <a:lstStyle/>
                    <a:p>
                      <a:pPr algn="ctr"/>
                      <a:r>
                        <a:rPr kumimoji="1" lang="en-US" altLang="ja-JP" sz="600" dirty="0">
                          <a:latin typeface="Meiryo UI" panose="020B0604030504040204" pitchFamily="50" charset="-128"/>
                          <a:ea typeface="Meiryo UI" panose="020B0604030504040204" pitchFamily="50" charset="-128"/>
                        </a:rPr>
                        <a:t>1</a:t>
                      </a:r>
                      <a:r>
                        <a:rPr kumimoji="1" lang="ja-JP" altLang="en-US" sz="600" dirty="0">
                          <a:latin typeface="Meiryo UI" panose="020B0604030504040204" pitchFamily="50" charset="-128"/>
                          <a:ea typeface="Meiryo UI" panose="020B0604030504040204" pitchFamily="50" charset="-128"/>
                        </a:rPr>
                        <a:t>回</a:t>
                      </a:r>
                    </a:p>
                  </a:txBody>
                  <a:tcPr/>
                </a:tc>
                <a:extLst>
                  <a:ext uri="{0D108BD9-81ED-4DB2-BD59-A6C34878D82A}">
                    <a16:rowId xmlns:a16="http://schemas.microsoft.com/office/drawing/2014/main" val="1355060381"/>
                  </a:ext>
                </a:extLst>
              </a:tr>
            </a:tbl>
          </a:graphicData>
        </a:graphic>
      </p:graphicFrame>
      <p:graphicFrame>
        <p:nvGraphicFramePr>
          <p:cNvPr id="10" name="表 9">
            <a:extLst>
              <a:ext uri="{FF2B5EF4-FFF2-40B4-BE49-F238E27FC236}">
                <a16:creationId xmlns:a16="http://schemas.microsoft.com/office/drawing/2014/main" id="{1CE24082-D53A-B450-697B-24B1C8CB5CEB}"/>
              </a:ext>
            </a:extLst>
          </p:cNvPr>
          <p:cNvGraphicFramePr>
            <a:graphicFrameLocks noGrp="1"/>
          </p:cNvGraphicFramePr>
          <p:nvPr>
            <p:extLst>
              <p:ext uri="{D42A27DB-BD31-4B8C-83A1-F6EECF244321}">
                <p14:modId xmlns:p14="http://schemas.microsoft.com/office/powerpoint/2010/main" val="2461595248"/>
              </p:ext>
            </p:extLst>
          </p:nvPr>
        </p:nvGraphicFramePr>
        <p:xfrm>
          <a:off x="951228" y="5956433"/>
          <a:ext cx="2489800" cy="457200"/>
        </p:xfrm>
        <a:graphic>
          <a:graphicData uri="http://schemas.openxmlformats.org/drawingml/2006/table">
            <a:tbl>
              <a:tblPr firstRow="1" bandRow="1">
                <a:tableStyleId>{5C22544A-7EE6-4342-B048-85BDC9FD1C3A}</a:tableStyleId>
              </a:tblPr>
              <a:tblGrid>
                <a:gridCol w="821425">
                  <a:extLst>
                    <a:ext uri="{9D8B030D-6E8A-4147-A177-3AD203B41FA5}">
                      <a16:colId xmlns:a16="http://schemas.microsoft.com/office/drawing/2014/main" val="676279877"/>
                    </a:ext>
                  </a:extLst>
                </a:gridCol>
                <a:gridCol w="757466">
                  <a:extLst>
                    <a:ext uri="{9D8B030D-6E8A-4147-A177-3AD203B41FA5}">
                      <a16:colId xmlns:a16="http://schemas.microsoft.com/office/drawing/2014/main" val="3502056315"/>
                    </a:ext>
                  </a:extLst>
                </a:gridCol>
                <a:gridCol w="910909">
                  <a:extLst>
                    <a:ext uri="{9D8B030D-6E8A-4147-A177-3AD203B41FA5}">
                      <a16:colId xmlns:a16="http://schemas.microsoft.com/office/drawing/2014/main" val="9130518"/>
                    </a:ext>
                  </a:extLst>
                </a:gridCol>
              </a:tblGrid>
              <a:tr h="120801">
                <a:tc>
                  <a:txBody>
                    <a:bodyPr/>
                    <a:lstStyle/>
                    <a:p>
                      <a:endParaRPr kumimoji="1" lang="ja-JP" altLang="en-US" sz="600" dirty="0"/>
                    </a:p>
                  </a:txBody>
                  <a:tcPr/>
                </a:tc>
                <a:tc>
                  <a:txBody>
                    <a:bodyPr/>
                    <a:lstStyle/>
                    <a:p>
                      <a:pPr algn="ctr"/>
                      <a:r>
                        <a:rPr kumimoji="1" lang="en-US" altLang="ja-JP" sz="600" b="1" dirty="0">
                          <a:latin typeface="Meiryo UI" panose="020B0604030504040204" pitchFamily="50" charset="-128"/>
                          <a:ea typeface="Meiryo UI" panose="020B0604030504040204" pitchFamily="50" charset="-128"/>
                        </a:rPr>
                        <a:t>R4</a:t>
                      </a:r>
                      <a:r>
                        <a:rPr kumimoji="1" lang="ja-JP" altLang="en-US" sz="600" b="1" dirty="0">
                          <a:latin typeface="Meiryo UI" panose="020B0604030504040204" pitchFamily="50" charset="-128"/>
                          <a:ea typeface="Meiryo UI" panose="020B0604030504040204" pitchFamily="50" charset="-128"/>
                        </a:rPr>
                        <a:t>年度実績</a:t>
                      </a:r>
                    </a:p>
                  </a:txBody>
                  <a:tcPr/>
                </a:tc>
                <a:tc>
                  <a:txBody>
                    <a:bodyPr/>
                    <a:lstStyle/>
                    <a:p>
                      <a:pPr algn="ctr"/>
                      <a:r>
                        <a:rPr kumimoji="1" lang="en-US" altLang="ja-JP" sz="600" b="1" dirty="0">
                          <a:latin typeface="Meiryo UI" panose="020B0604030504040204" pitchFamily="50" charset="-128"/>
                          <a:ea typeface="Meiryo UI" panose="020B0604030504040204" pitchFamily="50" charset="-128"/>
                        </a:rPr>
                        <a:t>R5</a:t>
                      </a:r>
                      <a:r>
                        <a:rPr kumimoji="1" lang="ja-JP" altLang="en-US" sz="600" b="1" dirty="0">
                          <a:latin typeface="Meiryo UI" panose="020B0604030504040204" pitchFamily="50" charset="-128"/>
                          <a:ea typeface="Meiryo UI" panose="020B0604030504040204" pitchFamily="50" charset="-128"/>
                        </a:rPr>
                        <a:t>年度実績</a:t>
                      </a:r>
                      <a:endParaRPr kumimoji="1" lang="en-US" altLang="ja-JP" sz="600" b="1" dirty="0">
                        <a:latin typeface="Meiryo UI" panose="020B0604030504040204" pitchFamily="50" charset="-128"/>
                        <a:ea typeface="Meiryo UI" panose="020B0604030504040204" pitchFamily="50" charset="-128"/>
                      </a:endParaRPr>
                    </a:p>
                    <a:p>
                      <a:pPr algn="ctr"/>
                      <a:r>
                        <a:rPr kumimoji="1" lang="ja-JP" altLang="en-US" sz="600" b="1" dirty="0">
                          <a:latin typeface="Meiryo UI" panose="020B0604030504040204" pitchFamily="50" charset="-128"/>
                          <a:ea typeface="Meiryo UI" panose="020B0604030504040204" pitchFamily="50" charset="-128"/>
                        </a:rPr>
                        <a:t>（</a:t>
                      </a:r>
                      <a:r>
                        <a:rPr kumimoji="1" lang="en-US" altLang="ja-JP" sz="600" b="1" dirty="0">
                          <a:latin typeface="Meiryo UI" panose="020B0604030504040204" pitchFamily="50" charset="-128"/>
                          <a:ea typeface="Meiryo UI" panose="020B0604030504040204" pitchFamily="50" charset="-128"/>
                        </a:rPr>
                        <a:t>9</a:t>
                      </a:r>
                      <a:r>
                        <a:rPr kumimoji="1" lang="ja-JP" altLang="en-US" sz="600" b="1" dirty="0">
                          <a:latin typeface="Meiryo UI" panose="020B0604030504040204" pitchFamily="50" charset="-128"/>
                          <a:ea typeface="Meiryo UI" panose="020B0604030504040204" pitchFamily="50" charset="-128"/>
                        </a:rPr>
                        <a:t>月末）</a:t>
                      </a:r>
                    </a:p>
                  </a:txBody>
                  <a:tcPr/>
                </a:tc>
                <a:extLst>
                  <a:ext uri="{0D108BD9-81ED-4DB2-BD59-A6C34878D82A}">
                    <a16:rowId xmlns:a16="http://schemas.microsoft.com/office/drawing/2014/main" val="2865101915"/>
                  </a:ext>
                </a:extLst>
              </a:tr>
              <a:tr h="0">
                <a:tc>
                  <a:txBody>
                    <a:bodyPr/>
                    <a:lstStyle/>
                    <a:p>
                      <a:r>
                        <a:rPr kumimoji="1" lang="en-US" altLang="ja-JP" sz="600" dirty="0">
                          <a:latin typeface="Meiryo UI" panose="020B0604030504040204" pitchFamily="50" charset="-128"/>
                          <a:ea typeface="Meiryo UI" panose="020B0604030504040204" pitchFamily="50" charset="-128"/>
                        </a:rPr>
                        <a:t>SNS</a:t>
                      </a:r>
                      <a:r>
                        <a:rPr kumimoji="1" lang="ja-JP" altLang="en-US" sz="600" dirty="0">
                          <a:latin typeface="Meiryo UI" panose="020B0604030504040204" pitchFamily="50" charset="-128"/>
                          <a:ea typeface="Meiryo UI" panose="020B0604030504040204" pitchFamily="50" charset="-128"/>
                        </a:rPr>
                        <a:t>相談件数</a:t>
                      </a:r>
                    </a:p>
                  </a:txBody>
                  <a:tcPr/>
                </a:tc>
                <a:tc>
                  <a:txBody>
                    <a:bodyPr/>
                    <a:lstStyle/>
                    <a:p>
                      <a:pPr algn="ctr"/>
                      <a:r>
                        <a:rPr kumimoji="1" lang="en-US" altLang="ja-JP" sz="600" dirty="0">
                          <a:latin typeface="Meiryo UI" panose="020B0604030504040204" pitchFamily="50" charset="-128"/>
                          <a:ea typeface="Meiryo UI" panose="020B0604030504040204" pitchFamily="50" charset="-128"/>
                        </a:rPr>
                        <a:t>819</a:t>
                      </a:r>
                      <a:r>
                        <a:rPr kumimoji="1" lang="ja-JP" altLang="en-US" sz="600" dirty="0">
                          <a:latin typeface="Meiryo UI" panose="020B0604030504040204" pitchFamily="50" charset="-128"/>
                          <a:ea typeface="Meiryo UI" panose="020B0604030504040204" pitchFamily="50" charset="-128"/>
                        </a:rPr>
                        <a:t>件</a:t>
                      </a:r>
                    </a:p>
                  </a:txBody>
                  <a:tcPr/>
                </a:tc>
                <a:tc>
                  <a:txBody>
                    <a:bodyPr/>
                    <a:lstStyle/>
                    <a:p>
                      <a:pPr algn="ctr"/>
                      <a:r>
                        <a:rPr kumimoji="1" lang="en-US" altLang="ja-JP" sz="600" dirty="0">
                          <a:latin typeface="Meiryo UI" panose="020B0604030504040204" pitchFamily="50" charset="-128"/>
                          <a:ea typeface="Meiryo UI" panose="020B0604030504040204" pitchFamily="50" charset="-128"/>
                        </a:rPr>
                        <a:t>700</a:t>
                      </a:r>
                      <a:r>
                        <a:rPr kumimoji="1" lang="ja-JP" altLang="en-US" sz="600" dirty="0">
                          <a:latin typeface="Meiryo UI" panose="020B0604030504040204" pitchFamily="50" charset="-128"/>
                          <a:ea typeface="Meiryo UI" panose="020B0604030504040204" pitchFamily="50" charset="-128"/>
                        </a:rPr>
                        <a:t>件</a:t>
                      </a:r>
                    </a:p>
                  </a:txBody>
                  <a:tcPr/>
                </a:tc>
                <a:extLst>
                  <a:ext uri="{0D108BD9-81ED-4DB2-BD59-A6C34878D82A}">
                    <a16:rowId xmlns:a16="http://schemas.microsoft.com/office/drawing/2014/main" val="1643892384"/>
                  </a:ext>
                </a:extLst>
              </a:tr>
            </a:tbl>
          </a:graphicData>
        </a:graphic>
      </p:graphicFrame>
    </p:spTree>
    <p:extLst>
      <p:ext uri="{BB962C8B-B14F-4D97-AF65-F5344CB8AC3E}">
        <p14:creationId xmlns:p14="http://schemas.microsoft.com/office/powerpoint/2010/main" val="38837821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2302</TotalTime>
  <Words>3476</Words>
  <Application>Microsoft Office PowerPoint</Application>
  <PresentationFormat>A4 210 x 297 mm</PresentationFormat>
  <Paragraphs>253</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Arial</vt:lpstr>
      <vt:lpstr>Calibri</vt:lpstr>
      <vt:lpstr>Calibri Light</vt:lpstr>
      <vt:lpstr>Office テーマ</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三場　知香</dc:creator>
  <cp:lastModifiedBy>三場　知香</cp:lastModifiedBy>
  <cp:revision>142</cp:revision>
  <cp:lastPrinted>2023-12-15T07:31:38Z</cp:lastPrinted>
  <dcterms:created xsi:type="dcterms:W3CDTF">2023-04-13T08:00:54Z</dcterms:created>
  <dcterms:modified xsi:type="dcterms:W3CDTF">2023-12-18T01:40:12Z</dcterms:modified>
</cp:coreProperties>
</file>