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47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66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08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1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71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54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9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78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36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37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2BE2-AA35-4306-98DB-780B07586CFF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39FC6-EFBD-47EE-B8F0-C10897D3E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5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323528" y="5735222"/>
            <a:ext cx="8568952" cy="2880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  <a:alpha val="6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51520" y="4417497"/>
            <a:ext cx="8640960" cy="2880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  <a:alpha val="6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4" name="正方形/長方形 36"/>
          <p:cNvSpPr>
            <a:spLocks noChangeArrowheads="1"/>
          </p:cNvSpPr>
          <p:nvPr/>
        </p:nvSpPr>
        <p:spPr bwMode="auto">
          <a:xfrm>
            <a:off x="209550" y="174960"/>
            <a:ext cx="85804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itchFamily="50" charset="-128"/>
              </a:rPr>
              <a:t>御堂筋オータムパ－ティ－２０１５事業計画（案）について</a:t>
            </a:r>
            <a:endParaRPr lang="ja-JP" altLang="en-US" dirty="0">
              <a:latin typeface="HGS明朝E" panose="02020900000000000000" pitchFamily="18" charset="-128"/>
              <a:ea typeface="HGS明朝E" panose="02020900000000000000" pitchFamily="18" charset="-128"/>
              <a:cs typeface="メイリオ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323850" y="623061"/>
            <a:ext cx="84963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078" name="グループ化 23"/>
          <p:cNvGrpSpPr>
            <a:grpSpLocks/>
          </p:cNvGrpSpPr>
          <p:nvPr/>
        </p:nvGrpSpPr>
        <p:grpSpPr bwMode="auto">
          <a:xfrm>
            <a:off x="431056" y="4619922"/>
            <a:ext cx="8137426" cy="1275776"/>
            <a:chOff x="536324" y="4352721"/>
            <a:chExt cx="7922055" cy="1884591"/>
          </a:xfrm>
        </p:grpSpPr>
        <p:grpSp>
          <p:nvGrpSpPr>
            <p:cNvPr id="3085" name="グループ化 16"/>
            <p:cNvGrpSpPr>
              <a:grpSpLocks/>
            </p:cNvGrpSpPr>
            <p:nvPr/>
          </p:nvGrpSpPr>
          <p:grpSpPr bwMode="auto">
            <a:xfrm>
              <a:off x="536324" y="4352721"/>
              <a:ext cx="7922055" cy="1884591"/>
              <a:chOff x="436185" y="3488625"/>
              <a:chExt cx="7922055" cy="1884591"/>
            </a:xfrm>
          </p:grpSpPr>
          <p:sp>
            <p:nvSpPr>
              <p:cNvPr id="10" name="正方形/長方形 9"/>
              <p:cNvSpPr/>
              <p:nvPr/>
            </p:nvSpPr>
            <p:spPr bwMode="auto">
              <a:xfrm>
                <a:off x="586561" y="3930372"/>
                <a:ext cx="7771679" cy="93621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lIns="72000" tIns="0" rIns="72000" bIns="0" anchor="ctr"/>
              <a:lstStyle/>
              <a:p>
                <a:pPr algn="ctr">
                  <a:defRPr/>
                </a:pPr>
                <a:endParaRPr lang="ja-JP" altLang="en-US" sz="1200" dirty="0">
                  <a:solidFill>
                    <a:sysClr val="windowText" lastClr="000000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cxnSp>
            <p:nvCxnSpPr>
              <p:cNvPr id="15" name="直線コネクタ 14"/>
              <p:cNvCxnSpPr/>
              <p:nvPr/>
            </p:nvCxnSpPr>
            <p:spPr>
              <a:xfrm>
                <a:off x="436185" y="3500783"/>
                <a:ext cx="0" cy="1872433"/>
              </a:xfrm>
              <a:prstGeom prst="line">
                <a:avLst/>
              </a:prstGeom>
              <a:ln w="857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8358240" y="3488625"/>
                <a:ext cx="0" cy="1872433"/>
              </a:xfrm>
              <a:prstGeom prst="line">
                <a:avLst/>
              </a:prstGeom>
              <a:ln w="857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2048535" y="3500782"/>
                <a:ext cx="0" cy="1872434"/>
              </a:xfrm>
              <a:prstGeom prst="line">
                <a:avLst/>
              </a:prstGeom>
              <a:ln w="857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正方形/長方形 22"/>
            <p:cNvSpPr/>
            <p:nvPr/>
          </p:nvSpPr>
          <p:spPr bwMode="auto">
            <a:xfrm>
              <a:off x="4834980" y="4847074"/>
              <a:ext cx="298643" cy="816368"/>
            </a:xfrm>
            <a:prstGeom prst="rect">
              <a:avLst/>
            </a:prstGeom>
            <a:solidFill>
              <a:srgbClr val="00B050">
                <a:alpha val="41000"/>
              </a:srgb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72000" tIns="0" rIns="72000" bIns="0" anchor="ctr"/>
            <a:lstStyle/>
            <a:p>
              <a:pPr algn="ctr">
                <a:lnSpc>
                  <a:spcPts val="1000"/>
                </a:lnSpc>
                <a:defRPr/>
              </a:pPr>
              <a:r>
                <a:rPr lang="ja-JP" altLang="en-US" sz="1050" dirty="0">
                  <a:solidFill>
                    <a:sysClr val="windowText" lastClr="00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メイン</a:t>
              </a:r>
              <a:endParaRPr lang="en-US" altLang="ja-JP" sz="1050" dirty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>
                <a:lnSpc>
                  <a:spcPts val="1000"/>
                </a:lnSpc>
                <a:defRPr/>
              </a:pPr>
              <a:r>
                <a:rPr lang="ja-JP" altLang="en-US" sz="1050" dirty="0">
                  <a:solidFill>
                    <a:sysClr val="windowText" lastClr="00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ステージ</a:t>
              </a:r>
            </a:p>
          </p:txBody>
        </p:sp>
        <p:sp>
          <p:nvSpPr>
            <p:cNvPr id="32" name="正方形/長方形 31"/>
            <p:cNvSpPr/>
            <p:nvPr/>
          </p:nvSpPr>
          <p:spPr bwMode="auto">
            <a:xfrm>
              <a:off x="2240372" y="4861159"/>
              <a:ext cx="2537605" cy="802832"/>
            </a:xfrm>
            <a:prstGeom prst="rect">
              <a:avLst/>
            </a:prstGeom>
            <a:solidFill>
              <a:srgbClr val="FFC0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anchor="ctr"/>
            <a:lstStyle/>
            <a:p>
              <a:pPr algn="ctr">
                <a:lnSpc>
                  <a:spcPts val="1000"/>
                </a:lnSpc>
                <a:defRPr/>
              </a:pPr>
              <a:r>
                <a:rPr lang="ja-JP" altLang="en-US" sz="1400" dirty="0" smtClean="0">
                  <a:solidFill>
                    <a:sysClr val="windowText" lastClr="000000"/>
                  </a:solidFill>
                  <a:latin typeface="HG丸ｺﾞｼｯｸM-PRO" pitchFamily="50" charset="-128"/>
                  <a:ea typeface="HG丸ｺﾞｼｯｸM-PRO" pitchFamily="50" charset="-128"/>
                </a:rPr>
                <a:t>食、音楽などの事業を展開</a:t>
              </a:r>
              <a:endParaRPr lang="en-US" altLang="ja-JP" sz="1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3" name="正方形/長方形 2"/>
          <p:cNvSpPr/>
          <p:nvPr/>
        </p:nvSpPr>
        <p:spPr bwMode="auto">
          <a:xfrm>
            <a:off x="341194" y="4121714"/>
            <a:ext cx="2574621" cy="263525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anchor="ctr"/>
          <a:lstStyle/>
          <a:p>
            <a:pPr>
              <a:defRPr/>
            </a:pPr>
            <a:r>
              <a:rPr lang="ja-JP" altLang="en-US" sz="16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◆開催エリア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予定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1600" dirty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27403" y="836712"/>
            <a:ext cx="8496300" cy="309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趣旨・目的</a:t>
            </a:r>
            <a:r>
              <a:rPr lang="en-US" altLang="ja-JP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】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年のシンボルイヤーに</a:t>
            </a:r>
            <a:r>
              <a:rPr lang="ja-JP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おいて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大阪のメインストリート・御堂筋におけるイベントの開催により、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御堂筋の魅力創造並びに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国内外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からの集客を確保して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大阪の一層の賑わいの創出を図る。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endParaRPr kumimoji="1" lang="en-US" altLang="ja-JP" sz="14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r>
              <a:rPr kumimoji="1" lang="en-US" altLang="ja-JP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【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事業費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】57,742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千円</a:t>
            </a:r>
            <a:endParaRPr kumimoji="1"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　うち、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53,742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千円（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負担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金）は、大阪府と大阪市で１：１の負担割合により府市共に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26,871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千円　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を負担。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大阪府の予算は、全額国庫補助金。</a:t>
            </a:r>
            <a:endParaRPr lang="en-US" altLang="ja-JP" sz="1400" strike="sngStrike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4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イベント概要</a:t>
            </a:r>
            <a:r>
              <a:rPr lang="en-US" altLang="ja-JP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en-US" altLang="ja-JP" sz="14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4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予定</a:t>
            </a:r>
            <a:r>
              <a:rPr lang="en-US" altLang="ja-JP" sz="14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en-US" altLang="ja-JP" sz="14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日時　平成</a:t>
            </a:r>
            <a:r>
              <a:rPr lang="en-US" altLang="ja-JP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27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11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９日（日）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14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時～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８時（交通規制の時間は前後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時間）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場所　久太郎町３交差点から～難波西口交差点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内容　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F1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の走行及び世界のスーパーカーの展示（</a:t>
            </a:r>
            <a:r>
              <a:rPr lang="en-US" altLang="ja-JP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F1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含む）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ゆったりくつろげる歩行者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空間（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カフェ等）、府内市町村連携プログラム等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食（ケータリング等）、音楽、躍動プログラム等</a:t>
            </a:r>
            <a:r>
              <a:rPr lang="en-US" altLang="ja-JP" sz="1400" strike="sngStrike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0600" y="4416274"/>
            <a:ext cx="781000" cy="19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難波西口</a:t>
            </a:r>
            <a:endParaRPr kumimoji="1" lang="ja-JP" altLang="en-US" sz="105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763688" y="4417497"/>
            <a:ext cx="717938" cy="202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難波</a:t>
            </a:r>
            <a:endParaRPr kumimoji="1" lang="ja-JP" altLang="en-US" sz="105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846576" y="4396873"/>
            <a:ext cx="805544" cy="25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新橋</a:t>
            </a:r>
            <a:endParaRPr kumimoji="1" lang="ja-JP" altLang="en-US" sz="105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7744" y="6145559"/>
            <a:ext cx="38164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沿道連携（側道・歩道・公開空地等）事業</a:t>
            </a:r>
            <a:endParaRPr kumimoji="1"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2771801" y="4619922"/>
            <a:ext cx="648071" cy="15256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3419872" y="5879238"/>
            <a:ext cx="1080120" cy="2663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 bwMode="auto">
          <a:xfrm>
            <a:off x="581100" y="4949155"/>
            <a:ext cx="1476164" cy="551465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anchor="ctr"/>
          <a:lstStyle/>
          <a:p>
            <a:pPr algn="ctr">
              <a:lnSpc>
                <a:spcPts val="1000"/>
              </a:lnSpc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躍動プログラム</a:t>
            </a:r>
            <a:endParaRPr lang="en-US" altLang="ja-JP" sz="1400" dirty="0" smtClean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52120" y="4057327"/>
            <a:ext cx="230425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F1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走行後は、歩行者空間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940152" y="4365104"/>
            <a:ext cx="1008113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 bwMode="auto">
          <a:xfrm>
            <a:off x="5220072" y="4653136"/>
            <a:ext cx="0" cy="1267546"/>
          </a:xfrm>
          <a:prstGeom prst="line">
            <a:avLst/>
          </a:prstGeom>
          <a:ln w="857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 bwMode="auto">
          <a:xfrm>
            <a:off x="5321356" y="4973754"/>
            <a:ext cx="2851044" cy="543478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anchor="ctr"/>
          <a:lstStyle/>
          <a:p>
            <a:pPr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★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F1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走行（走行後、展示予定）</a:t>
            </a:r>
            <a:endParaRPr lang="en-US" altLang="ja-JP" sz="1400" dirty="0" smtClean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世界のスーパーカーの展示</a:t>
            </a:r>
            <a:endParaRPr lang="en-US" altLang="ja-JP" sz="1400" dirty="0" smtClean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8225678" y="4964591"/>
            <a:ext cx="306762" cy="552641"/>
          </a:xfrm>
          <a:prstGeom prst="rect">
            <a:avLst/>
          </a:prstGeom>
          <a:solidFill>
            <a:srgbClr val="00B050">
              <a:alpha val="41000"/>
            </a:srgb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0" rIns="72000" bIns="0" anchor="ctr"/>
          <a:lstStyle/>
          <a:p>
            <a:pPr algn="ctr">
              <a:lnSpc>
                <a:spcPts val="1000"/>
              </a:lnSpc>
              <a:defRPr/>
            </a:pPr>
            <a:r>
              <a:rPr lang="ja-JP" altLang="en-US" sz="105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オープン</a:t>
            </a:r>
            <a:endParaRPr lang="en-US" altLang="ja-JP" sz="1050" dirty="0" smtClean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1000"/>
              </a:lnSpc>
              <a:defRPr/>
            </a:pPr>
            <a:r>
              <a:rPr lang="ja-JP" altLang="en-US" sz="1050" dirty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ステージ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7900515" y="4385239"/>
            <a:ext cx="948135" cy="25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久太郎町３</a:t>
            </a:r>
            <a:endParaRPr kumimoji="1" lang="ja-JP" altLang="en-US" sz="105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37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2017-03-28T09:48:41Z</dcterms:created>
  <dcterms:modified xsi:type="dcterms:W3CDTF">2017-03-28T09:48:44Z</dcterms:modified>
</cp:coreProperties>
</file>