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6" r:id="rId2"/>
    <p:sldMasterId id="2147484035" r:id="rId3"/>
    <p:sldMasterId id="2147484093" r:id="rId4"/>
    <p:sldMasterId id="2147484102" r:id="rId5"/>
  </p:sldMasterIdLst>
  <p:notesMasterIdLst>
    <p:notesMasterId r:id="rId29"/>
  </p:notesMasterIdLst>
  <p:handoutMasterIdLst>
    <p:handoutMasterId r:id="rId30"/>
  </p:handoutMasterIdLst>
  <p:sldIdLst>
    <p:sldId id="265" r:id="rId6"/>
    <p:sldId id="509" r:id="rId7"/>
    <p:sldId id="511" r:id="rId8"/>
    <p:sldId id="513" r:id="rId9"/>
    <p:sldId id="514" r:id="rId10"/>
    <p:sldId id="517" r:id="rId11"/>
    <p:sldId id="518" r:id="rId12"/>
    <p:sldId id="521" r:id="rId13"/>
    <p:sldId id="522" r:id="rId14"/>
    <p:sldId id="520" r:id="rId15"/>
    <p:sldId id="529" r:id="rId16"/>
    <p:sldId id="523" r:id="rId17"/>
    <p:sldId id="516" r:id="rId18"/>
    <p:sldId id="519" r:id="rId19"/>
    <p:sldId id="531" r:id="rId20"/>
    <p:sldId id="537" r:id="rId21"/>
    <p:sldId id="525" r:id="rId22"/>
    <p:sldId id="533" r:id="rId23"/>
    <p:sldId id="534" r:id="rId24"/>
    <p:sldId id="535" r:id="rId25"/>
    <p:sldId id="503" r:id="rId26"/>
    <p:sldId id="502" r:id="rId27"/>
    <p:sldId id="536" r:id="rId2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3883" autoAdjust="0"/>
  </p:normalViewPr>
  <p:slideViewPr>
    <p:cSldViewPr snapToGrid="0">
      <p:cViewPr>
        <p:scale>
          <a:sx n="66" d="100"/>
          <a:sy n="66" d="100"/>
        </p:scale>
        <p:origin x="588" y="2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2670603674541"/>
          <c:y val="4.3222003929273084E-2"/>
          <c:w val="0.82224693788276471"/>
          <c:h val="0.86281639156598544"/>
        </c:manualLayout>
      </c:layout>
      <c:barChart>
        <c:barDir val="col"/>
        <c:grouping val="clustered"/>
        <c:varyColors val="0"/>
        <c:ser>
          <c:idx val="0"/>
          <c:order val="0"/>
          <c:tx>
            <c:v>都道府県(47)</c:v>
          </c:tx>
          <c:spPr>
            <a:solidFill>
              <a:schemeClr val="accent1"/>
            </a:solidFill>
            <a:ln>
              <a:noFill/>
            </a:ln>
            <a:effectLst/>
          </c:spPr>
          <c:invertIfNegative val="0"/>
          <c:dLbls>
            <c:dLbl>
              <c:idx val="1"/>
              <c:layout>
                <c:manualLayout>
                  <c:x val="3.7722478431733911E-17"/>
                  <c:y val="7.629378224273680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341570160002941E-2"/>
                      <c:h val="7.4191190292194897E-2"/>
                    </c:manualLayout>
                  </c15:layout>
                </c:ext>
                <c:ext xmlns:c16="http://schemas.microsoft.com/office/drawing/2014/chart" uri="{C3380CC4-5D6E-409C-BE32-E72D297353CC}">
                  <c16:uniqueId val="{00000000-1024-4BC7-8935-A109C4D75803}"/>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処理計画策定率!$C$3:$J$3</c:f>
              <c:strCache>
                <c:ptCount val="8"/>
                <c:pt idx="0">
                  <c:v>H25年度末</c:v>
                </c:pt>
                <c:pt idx="1">
                  <c:v>H26年度末</c:v>
                </c:pt>
                <c:pt idx="2">
                  <c:v>H27年度末</c:v>
                </c:pt>
                <c:pt idx="3">
                  <c:v>H28年度末</c:v>
                </c:pt>
                <c:pt idx="4">
                  <c:v>H29年度末</c:v>
                </c:pt>
                <c:pt idx="5">
                  <c:v>H30年度末</c:v>
                </c:pt>
                <c:pt idx="6">
                  <c:v>R1年度末</c:v>
                </c:pt>
                <c:pt idx="7">
                  <c:v>R2年度末</c:v>
                </c:pt>
              </c:strCache>
            </c:strRef>
          </c:cat>
          <c:val>
            <c:numRef>
              <c:f>処理計画策定率!$C$8:$J$8</c:f>
              <c:numCache>
                <c:formatCode>0%</c:formatCode>
                <c:ptCount val="8"/>
                <c:pt idx="1">
                  <c:v>6.3829787234042548E-2</c:v>
                </c:pt>
                <c:pt idx="2">
                  <c:v>0.42553191489361702</c:v>
                </c:pt>
                <c:pt idx="3">
                  <c:v>0.57446808510638303</c:v>
                </c:pt>
                <c:pt idx="4">
                  <c:v>0.85106382978723405</c:v>
                </c:pt>
                <c:pt idx="5">
                  <c:v>0.97872340425531912</c:v>
                </c:pt>
                <c:pt idx="6">
                  <c:v>0.97872340425531912</c:v>
                </c:pt>
                <c:pt idx="7">
                  <c:v>1</c:v>
                </c:pt>
              </c:numCache>
            </c:numRef>
          </c:val>
          <c:extLst>
            <c:ext xmlns:c16="http://schemas.microsoft.com/office/drawing/2014/chart" uri="{C3380CC4-5D6E-409C-BE32-E72D297353CC}">
              <c16:uniqueId val="{00000001-1024-4BC7-8935-A109C4D75803}"/>
            </c:ext>
          </c:extLst>
        </c:ser>
        <c:ser>
          <c:idx val="1"/>
          <c:order val="1"/>
          <c:tx>
            <c:v>市区町村(1741)</c:v>
          </c:tx>
          <c:spPr>
            <a:solidFill>
              <a:schemeClr val="accent2"/>
            </a:solidFill>
            <a:ln>
              <a:noFill/>
            </a:ln>
            <a:effectLst/>
          </c:spPr>
          <c:invertIfNegative val="0"/>
          <c:dLbls>
            <c:dLbl>
              <c:idx val="6"/>
              <c:layout/>
              <c:tx>
                <c:rich>
                  <a:bodyPr/>
                  <a:lstStyle/>
                  <a:p>
                    <a:r>
                      <a:rPr lang="en-US" altLang="ja-JP"/>
                      <a:t>51%</a:t>
                    </a:r>
                    <a:endParaRPr lang="en-US" altLang="ja-JP"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675-4116-B4AE-04D6C6879017}"/>
                </c:ext>
              </c:extLst>
            </c:dLbl>
            <c:dLbl>
              <c:idx val="7"/>
              <c:layout>
                <c:manualLayout>
                  <c:x val="-1.0185067526415994E-16"/>
                  <c:y val="8.126804658211689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38-498B-BE1A-BF8FE71581D5}"/>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処理計画策定率!$C$3:$J$3</c:f>
              <c:strCache>
                <c:ptCount val="8"/>
                <c:pt idx="0">
                  <c:v>H25年度末</c:v>
                </c:pt>
                <c:pt idx="1">
                  <c:v>H26年度末</c:v>
                </c:pt>
                <c:pt idx="2">
                  <c:v>H27年度末</c:v>
                </c:pt>
                <c:pt idx="3">
                  <c:v>H28年度末</c:v>
                </c:pt>
                <c:pt idx="4">
                  <c:v>H29年度末</c:v>
                </c:pt>
                <c:pt idx="5">
                  <c:v>H30年度末</c:v>
                </c:pt>
                <c:pt idx="6">
                  <c:v>R1年度末</c:v>
                </c:pt>
                <c:pt idx="7">
                  <c:v>R2年度末</c:v>
                </c:pt>
              </c:strCache>
            </c:strRef>
          </c:cat>
          <c:val>
            <c:numRef>
              <c:f>処理計画策定率!$C$9:$J$9</c:f>
              <c:numCache>
                <c:formatCode>0%</c:formatCode>
                <c:ptCount val="8"/>
                <c:pt idx="0">
                  <c:v>8.3285468121769096E-2</c:v>
                </c:pt>
                <c:pt idx="1">
                  <c:v>8.5008615738081564E-2</c:v>
                </c:pt>
                <c:pt idx="2">
                  <c:v>0.20907524411257897</c:v>
                </c:pt>
                <c:pt idx="3">
                  <c:v>0.23664560597357839</c:v>
                </c:pt>
                <c:pt idx="4">
                  <c:v>0.27283170591614014</c:v>
                </c:pt>
                <c:pt idx="5">
                  <c:v>0.3871338311315336</c:v>
                </c:pt>
                <c:pt idx="6">
                  <c:v>0.51062607696726015</c:v>
                </c:pt>
                <c:pt idx="7">
                  <c:v>0.6387133831131534</c:v>
                </c:pt>
              </c:numCache>
            </c:numRef>
          </c:val>
          <c:extLst>
            <c:ext xmlns:c16="http://schemas.microsoft.com/office/drawing/2014/chart" uri="{C3380CC4-5D6E-409C-BE32-E72D297353CC}">
              <c16:uniqueId val="{00000002-1024-4BC7-8935-A109C4D75803}"/>
            </c:ext>
          </c:extLst>
        </c:ser>
        <c:dLbls>
          <c:dLblPos val="inEnd"/>
          <c:showLegendKey val="0"/>
          <c:showVal val="1"/>
          <c:showCatName val="0"/>
          <c:showSerName val="0"/>
          <c:showPercent val="0"/>
          <c:showBubbleSize val="0"/>
        </c:dLbls>
        <c:gapWidth val="75"/>
        <c:overlap val="-25"/>
        <c:axId val="435841392"/>
        <c:axId val="435836472"/>
      </c:barChart>
      <c:catAx>
        <c:axId val="43584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435836472"/>
        <c:crosses val="autoZero"/>
        <c:auto val="1"/>
        <c:lblAlgn val="ctr"/>
        <c:lblOffset val="100"/>
        <c:noMultiLvlLbl val="0"/>
      </c:catAx>
      <c:valAx>
        <c:axId val="435836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800" b="0" i="0" u="none" strike="noStrike" kern="1200" baseline="0">
                    <a:solidFill>
                      <a:sysClr val="windowText" lastClr="000000"/>
                    </a:solidFill>
                    <a:latin typeface="+mn-lt"/>
                    <a:ea typeface="+mn-ea"/>
                    <a:cs typeface="+mn-cs"/>
                  </a:defRPr>
                </a:pPr>
                <a:r>
                  <a:rPr lang="ja-JP" sz="1800"/>
                  <a:t>策定率</a:t>
                </a:r>
              </a:p>
            </c:rich>
          </c:tx>
          <c:layout/>
          <c:overlay val="0"/>
          <c:spPr>
            <a:noFill/>
            <a:ln>
              <a:noFill/>
            </a:ln>
            <a:effectLst/>
          </c:spPr>
          <c:txPr>
            <a:bodyPr rot="0" spcFirstLastPara="1" vertOverflow="ellipsis" vert="eaVert"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435841392"/>
        <c:crosses val="autoZero"/>
        <c:crossBetween val="between"/>
        <c:majorUnit val="0.2"/>
      </c:valAx>
      <c:spPr>
        <a:noFill/>
        <a:ln>
          <a:solidFill>
            <a:schemeClr val="bg1">
              <a:lumMod val="85000"/>
            </a:schemeClr>
          </a:solidFill>
        </a:ln>
        <a:effectLst/>
      </c:spPr>
    </c:plotArea>
    <c:legend>
      <c:legendPos val="r"/>
      <c:layout>
        <c:manualLayout>
          <c:xMode val="edge"/>
          <c:yMode val="edge"/>
          <c:x val="0.14076531058617672"/>
          <c:y val="0.41740986679428893"/>
          <c:w val="0.18468208661417326"/>
          <c:h val="0.11826633165829145"/>
        </c:manualLayout>
      </c:layout>
      <c:overlay val="0"/>
      <c:spPr>
        <a:noFill/>
        <a:ln>
          <a:solidFill>
            <a:sysClr val="windowText" lastClr="000000"/>
          </a:solidFill>
        </a:ln>
        <a:effectLst/>
      </c:spPr>
      <c:txPr>
        <a:bodyPr rot="0" spcFirstLastPara="1" vertOverflow="ellipsis" vert="horz" wrap="square" anchor="ctr" anchorCtr="1"/>
        <a:lstStyle/>
        <a:p>
          <a:pPr>
            <a:defRPr sz="1300" b="0" i="0" u="none" strike="noStrike" kern="1200" baseline="0">
              <a:solidFill>
                <a:sysClr val="windowText" lastClr="000000"/>
              </a:solidFill>
              <a:latin typeface="+mn-ea"/>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24521-0DBD-439B-AED4-502913FBFED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kumimoji="1" lang="ja-JP" altLang="en-US"/>
        </a:p>
      </dgm:t>
    </dgm:pt>
    <dgm:pt modelId="{43D31E97-2402-4171-9B50-15D218923934}">
      <dgm:prSet phldrT="[テキスト]" custT="1"/>
      <dgm:spPr/>
      <dgm:t>
        <a:bodyPr/>
        <a:lstStyle/>
        <a:p>
          <a:pPr algn="l"/>
          <a:endParaRPr kumimoji="1" lang="en-US" altLang="ja-JP" sz="1800" dirty="0"/>
        </a:p>
        <a:p>
          <a:pPr algn="l"/>
          <a:r>
            <a:rPr kumimoji="1" lang="ja-JP" altLang="en-US" sz="1800" dirty="0"/>
            <a:t>全国レベルの取組</a:t>
          </a:r>
        </a:p>
      </dgm:t>
    </dgm:pt>
    <dgm:pt modelId="{8F5FBD79-154F-4994-B8AD-403924E925AD}" type="parTrans" cxnId="{36FABA0D-A5C3-477B-A360-447A9BC8C756}">
      <dgm:prSet/>
      <dgm:spPr/>
      <dgm:t>
        <a:bodyPr/>
        <a:lstStyle/>
        <a:p>
          <a:endParaRPr kumimoji="1" lang="ja-JP" altLang="en-US" sz="1200"/>
        </a:p>
      </dgm:t>
    </dgm:pt>
    <dgm:pt modelId="{8124CDA7-6114-4855-BB51-0ADE85C4143E}" type="sibTrans" cxnId="{36FABA0D-A5C3-477B-A360-447A9BC8C756}">
      <dgm:prSet/>
      <dgm:spPr/>
      <dgm:t>
        <a:bodyPr/>
        <a:lstStyle/>
        <a:p>
          <a:endParaRPr kumimoji="1" lang="ja-JP" altLang="en-US" sz="1200"/>
        </a:p>
      </dgm:t>
    </dgm:pt>
    <dgm:pt modelId="{CDB976C6-71A2-470F-A5D6-57943FC971F8}">
      <dgm:prSet phldrT="[テキスト]" custT="1"/>
      <dgm:spPr/>
      <dgm:t>
        <a:bodyPr/>
        <a:lstStyle/>
        <a:p>
          <a:pPr algn="l"/>
          <a:endParaRPr kumimoji="1" lang="en-US" altLang="ja-JP" sz="1800" dirty="0"/>
        </a:p>
        <a:p>
          <a:pPr algn="l"/>
          <a:r>
            <a:rPr kumimoji="1" lang="ja-JP" altLang="en-US" sz="1800" dirty="0"/>
            <a:t>地域ブロックレベル</a:t>
          </a:r>
          <a:endParaRPr kumimoji="1" lang="en-US" altLang="ja-JP" sz="1800" dirty="0"/>
        </a:p>
        <a:p>
          <a:pPr algn="l"/>
          <a:r>
            <a:rPr kumimoji="1" lang="ja-JP" altLang="en-US" sz="1800" dirty="0"/>
            <a:t>の取組</a:t>
          </a:r>
        </a:p>
      </dgm:t>
    </dgm:pt>
    <dgm:pt modelId="{1FA726A9-4A02-42A7-8D11-95809FEF5E80}" type="parTrans" cxnId="{22AAE4E0-566A-4B38-AF3A-9FA87575C575}">
      <dgm:prSet/>
      <dgm:spPr/>
      <dgm:t>
        <a:bodyPr/>
        <a:lstStyle/>
        <a:p>
          <a:endParaRPr kumimoji="1" lang="ja-JP" altLang="en-US" sz="1200"/>
        </a:p>
      </dgm:t>
    </dgm:pt>
    <dgm:pt modelId="{2CF99FFF-92B1-4520-8A66-D592DC57B258}" type="sibTrans" cxnId="{22AAE4E0-566A-4B38-AF3A-9FA87575C575}">
      <dgm:prSet/>
      <dgm:spPr/>
      <dgm:t>
        <a:bodyPr/>
        <a:lstStyle/>
        <a:p>
          <a:endParaRPr kumimoji="1" lang="ja-JP" altLang="en-US" sz="1200"/>
        </a:p>
      </dgm:t>
    </dgm:pt>
    <dgm:pt modelId="{70712179-8842-470E-AF03-390FF736FF37}">
      <dgm:prSet phldrT="[テキスト]" custT="1"/>
      <dgm:spPr/>
      <dgm:t>
        <a:bodyPr/>
        <a:lstStyle/>
        <a:p>
          <a:pPr algn="l"/>
          <a:r>
            <a:rPr kumimoji="1" lang="ja-JP" altLang="en-US" sz="1800" dirty="0"/>
            <a:t>自治体レベルの</a:t>
          </a:r>
          <a:endParaRPr kumimoji="1" lang="en-US" altLang="ja-JP" sz="1800" dirty="0"/>
        </a:p>
        <a:p>
          <a:pPr algn="l"/>
          <a:r>
            <a:rPr kumimoji="1" lang="ja-JP" altLang="en-US" sz="1800" dirty="0"/>
            <a:t>取組</a:t>
          </a:r>
        </a:p>
      </dgm:t>
    </dgm:pt>
    <dgm:pt modelId="{B779A485-0CF4-4304-BE13-071A10B653B5}" type="parTrans" cxnId="{87D8AAC0-D0A0-4A27-90BA-62C9CCD45A55}">
      <dgm:prSet/>
      <dgm:spPr/>
      <dgm:t>
        <a:bodyPr/>
        <a:lstStyle/>
        <a:p>
          <a:endParaRPr kumimoji="1" lang="ja-JP" altLang="en-US" sz="1200"/>
        </a:p>
      </dgm:t>
    </dgm:pt>
    <dgm:pt modelId="{27B5D05E-1862-4404-AA1A-B9C20940FDFB}" type="sibTrans" cxnId="{87D8AAC0-D0A0-4A27-90BA-62C9CCD45A55}">
      <dgm:prSet/>
      <dgm:spPr/>
      <dgm:t>
        <a:bodyPr/>
        <a:lstStyle/>
        <a:p>
          <a:endParaRPr kumimoji="1" lang="ja-JP" altLang="en-US" sz="1200"/>
        </a:p>
      </dgm:t>
    </dgm:pt>
    <dgm:pt modelId="{81B70268-1058-44CA-AAC6-250EE6507D0F}" type="pres">
      <dgm:prSet presAssocID="{8F024521-0DBD-439B-AED4-502913FBFED9}" presName="Name0" presStyleCnt="0">
        <dgm:presLayoutVars>
          <dgm:chMax val="7"/>
          <dgm:dir/>
          <dgm:animLvl val="lvl"/>
          <dgm:resizeHandles val="exact"/>
        </dgm:presLayoutVars>
      </dgm:prSet>
      <dgm:spPr/>
      <dgm:t>
        <a:bodyPr/>
        <a:lstStyle/>
        <a:p>
          <a:endParaRPr kumimoji="1" lang="ja-JP" altLang="en-US"/>
        </a:p>
      </dgm:t>
    </dgm:pt>
    <dgm:pt modelId="{6A52AA9E-45AF-45B8-9724-FED2BAE96091}" type="pres">
      <dgm:prSet presAssocID="{43D31E97-2402-4171-9B50-15D218923934}" presName="circle1" presStyleLbl="node1" presStyleIdx="0" presStyleCnt="3" custLinFactNeighborY="-155"/>
      <dgm:spPr>
        <a:solidFill>
          <a:schemeClr val="accent5">
            <a:lumMod val="60000"/>
            <a:lumOff val="40000"/>
          </a:schemeClr>
        </a:solidFill>
      </dgm:spPr>
    </dgm:pt>
    <dgm:pt modelId="{F29856E5-90A7-43D1-8E82-F86586BC1B97}" type="pres">
      <dgm:prSet presAssocID="{43D31E97-2402-4171-9B50-15D218923934}" presName="space" presStyleCnt="0"/>
      <dgm:spPr/>
    </dgm:pt>
    <dgm:pt modelId="{07A0DC7F-CEEA-4FBE-ABAC-F28126C75BD9}" type="pres">
      <dgm:prSet presAssocID="{43D31E97-2402-4171-9B50-15D218923934}" presName="rect1" presStyleLbl="alignAcc1" presStyleIdx="0" presStyleCnt="3" custLinFactNeighborX="-104" custLinFactNeighborY="-725"/>
      <dgm:spPr/>
      <dgm:t>
        <a:bodyPr/>
        <a:lstStyle/>
        <a:p>
          <a:endParaRPr kumimoji="1" lang="ja-JP" altLang="en-US"/>
        </a:p>
      </dgm:t>
    </dgm:pt>
    <dgm:pt modelId="{CA427A61-E7CD-4047-92B7-8BEF1A1A7519}" type="pres">
      <dgm:prSet presAssocID="{CDB976C6-71A2-470F-A5D6-57943FC971F8}" presName="vertSpace2" presStyleLbl="node1" presStyleIdx="0" presStyleCnt="3"/>
      <dgm:spPr/>
    </dgm:pt>
    <dgm:pt modelId="{20FDEFDD-F487-45B6-A4F5-AFC94872D992}" type="pres">
      <dgm:prSet presAssocID="{CDB976C6-71A2-470F-A5D6-57943FC971F8}" presName="circle2" presStyleLbl="node1" presStyleIdx="1" presStyleCnt="3" custLinFactNeighborY="7935"/>
      <dgm:spPr>
        <a:solidFill>
          <a:schemeClr val="accent1">
            <a:lumMod val="60000"/>
            <a:lumOff val="40000"/>
          </a:schemeClr>
        </a:solidFill>
      </dgm:spPr>
    </dgm:pt>
    <dgm:pt modelId="{6061465D-A3CE-46C6-9F9D-7DB3043EF180}" type="pres">
      <dgm:prSet presAssocID="{CDB976C6-71A2-470F-A5D6-57943FC971F8}" presName="rect2" presStyleLbl="alignAcc1" presStyleIdx="1" presStyleCnt="3" custScaleX="100000" custLinFactNeighborY="7692"/>
      <dgm:spPr/>
      <dgm:t>
        <a:bodyPr/>
        <a:lstStyle/>
        <a:p>
          <a:endParaRPr kumimoji="1" lang="ja-JP" altLang="en-US"/>
        </a:p>
      </dgm:t>
    </dgm:pt>
    <dgm:pt modelId="{4CE24830-DE32-43B5-91F9-B528F5E8BEF5}" type="pres">
      <dgm:prSet presAssocID="{70712179-8842-470E-AF03-390FF736FF37}" presName="vertSpace3" presStyleLbl="node1" presStyleIdx="1" presStyleCnt="3"/>
      <dgm:spPr/>
    </dgm:pt>
    <dgm:pt modelId="{E0BC0F22-0CB0-405E-990E-9A62119D95C6}" type="pres">
      <dgm:prSet presAssocID="{70712179-8842-470E-AF03-390FF736FF37}" presName="circle3" presStyleLbl="node1" presStyleIdx="2" presStyleCnt="3" custLinFactNeighborY="32875"/>
      <dgm:spPr>
        <a:solidFill>
          <a:schemeClr val="accent5">
            <a:lumMod val="20000"/>
            <a:lumOff val="80000"/>
          </a:schemeClr>
        </a:solidFill>
      </dgm:spPr>
    </dgm:pt>
    <dgm:pt modelId="{2618F006-3DF9-4067-8CB4-3BD4D13AFD05}" type="pres">
      <dgm:prSet presAssocID="{70712179-8842-470E-AF03-390FF736FF37}" presName="rect3" presStyleLbl="alignAcc1" presStyleIdx="2" presStyleCnt="3" custLinFactNeighborX="0" custLinFactNeighborY="33333"/>
      <dgm:spPr/>
      <dgm:t>
        <a:bodyPr/>
        <a:lstStyle/>
        <a:p>
          <a:endParaRPr kumimoji="1" lang="ja-JP" altLang="en-US"/>
        </a:p>
      </dgm:t>
    </dgm:pt>
    <dgm:pt modelId="{14D8524D-B521-41C2-A0F6-64C0DD357DF2}" type="pres">
      <dgm:prSet presAssocID="{43D31E97-2402-4171-9B50-15D218923934}" presName="rect1ParTxNoCh" presStyleLbl="alignAcc1" presStyleIdx="2" presStyleCnt="3">
        <dgm:presLayoutVars>
          <dgm:chMax val="1"/>
          <dgm:bulletEnabled val="1"/>
        </dgm:presLayoutVars>
      </dgm:prSet>
      <dgm:spPr/>
      <dgm:t>
        <a:bodyPr/>
        <a:lstStyle/>
        <a:p>
          <a:endParaRPr kumimoji="1" lang="ja-JP" altLang="en-US"/>
        </a:p>
      </dgm:t>
    </dgm:pt>
    <dgm:pt modelId="{C8D6DA84-16B7-4BAB-A69B-A58A9595EEC5}" type="pres">
      <dgm:prSet presAssocID="{CDB976C6-71A2-470F-A5D6-57943FC971F8}" presName="rect2ParTxNoCh" presStyleLbl="alignAcc1" presStyleIdx="2" presStyleCnt="3">
        <dgm:presLayoutVars>
          <dgm:chMax val="1"/>
          <dgm:bulletEnabled val="1"/>
        </dgm:presLayoutVars>
      </dgm:prSet>
      <dgm:spPr/>
      <dgm:t>
        <a:bodyPr/>
        <a:lstStyle/>
        <a:p>
          <a:endParaRPr kumimoji="1" lang="ja-JP" altLang="en-US"/>
        </a:p>
      </dgm:t>
    </dgm:pt>
    <dgm:pt modelId="{B5AE888D-971B-4E34-91A6-C38C8A7F03E3}" type="pres">
      <dgm:prSet presAssocID="{70712179-8842-470E-AF03-390FF736FF37}" presName="rect3ParTxNoCh" presStyleLbl="alignAcc1" presStyleIdx="2" presStyleCnt="3">
        <dgm:presLayoutVars>
          <dgm:chMax val="1"/>
          <dgm:bulletEnabled val="1"/>
        </dgm:presLayoutVars>
      </dgm:prSet>
      <dgm:spPr/>
      <dgm:t>
        <a:bodyPr/>
        <a:lstStyle/>
        <a:p>
          <a:endParaRPr kumimoji="1" lang="ja-JP" altLang="en-US"/>
        </a:p>
      </dgm:t>
    </dgm:pt>
  </dgm:ptLst>
  <dgm:cxnLst>
    <dgm:cxn modelId="{22AAE4E0-566A-4B38-AF3A-9FA87575C575}" srcId="{8F024521-0DBD-439B-AED4-502913FBFED9}" destId="{CDB976C6-71A2-470F-A5D6-57943FC971F8}" srcOrd="1" destOrd="0" parTransId="{1FA726A9-4A02-42A7-8D11-95809FEF5E80}" sibTransId="{2CF99FFF-92B1-4520-8A66-D592DC57B258}"/>
    <dgm:cxn modelId="{F3526CCB-4D92-4C8F-AAD0-BF33E3ABCB9F}" type="presOf" srcId="{8F024521-0DBD-439B-AED4-502913FBFED9}" destId="{81B70268-1058-44CA-AAC6-250EE6507D0F}" srcOrd="0" destOrd="0" presId="urn:microsoft.com/office/officeart/2005/8/layout/target3"/>
    <dgm:cxn modelId="{3104BA98-30D8-43D9-936C-B3198803E7A7}" type="presOf" srcId="{CDB976C6-71A2-470F-A5D6-57943FC971F8}" destId="{6061465D-A3CE-46C6-9F9D-7DB3043EF180}" srcOrd="0" destOrd="0" presId="urn:microsoft.com/office/officeart/2005/8/layout/target3"/>
    <dgm:cxn modelId="{5DFDFAF5-FB93-40AC-BB40-CCDC4B4DA6D8}" type="presOf" srcId="{43D31E97-2402-4171-9B50-15D218923934}" destId="{07A0DC7F-CEEA-4FBE-ABAC-F28126C75BD9}" srcOrd="0" destOrd="0" presId="urn:microsoft.com/office/officeart/2005/8/layout/target3"/>
    <dgm:cxn modelId="{714FF263-9F8D-4306-8074-50545B353620}" type="presOf" srcId="{43D31E97-2402-4171-9B50-15D218923934}" destId="{14D8524D-B521-41C2-A0F6-64C0DD357DF2}" srcOrd="1" destOrd="0" presId="urn:microsoft.com/office/officeart/2005/8/layout/target3"/>
    <dgm:cxn modelId="{C8434A52-3B5D-400B-A019-6F55FCA8962D}" type="presOf" srcId="{CDB976C6-71A2-470F-A5D6-57943FC971F8}" destId="{C8D6DA84-16B7-4BAB-A69B-A58A9595EEC5}" srcOrd="1" destOrd="0" presId="urn:microsoft.com/office/officeart/2005/8/layout/target3"/>
    <dgm:cxn modelId="{87D8AAC0-D0A0-4A27-90BA-62C9CCD45A55}" srcId="{8F024521-0DBD-439B-AED4-502913FBFED9}" destId="{70712179-8842-470E-AF03-390FF736FF37}" srcOrd="2" destOrd="0" parTransId="{B779A485-0CF4-4304-BE13-071A10B653B5}" sibTransId="{27B5D05E-1862-4404-AA1A-B9C20940FDFB}"/>
    <dgm:cxn modelId="{6C36E48D-5393-4D64-A492-1045C340A5EF}" type="presOf" srcId="{70712179-8842-470E-AF03-390FF736FF37}" destId="{2618F006-3DF9-4067-8CB4-3BD4D13AFD05}" srcOrd="0" destOrd="0" presId="urn:microsoft.com/office/officeart/2005/8/layout/target3"/>
    <dgm:cxn modelId="{36FABA0D-A5C3-477B-A360-447A9BC8C756}" srcId="{8F024521-0DBD-439B-AED4-502913FBFED9}" destId="{43D31E97-2402-4171-9B50-15D218923934}" srcOrd="0" destOrd="0" parTransId="{8F5FBD79-154F-4994-B8AD-403924E925AD}" sibTransId="{8124CDA7-6114-4855-BB51-0ADE85C4143E}"/>
    <dgm:cxn modelId="{4D6B8190-7631-4B66-B136-03E238F600B2}" type="presOf" srcId="{70712179-8842-470E-AF03-390FF736FF37}" destId="{B5AE888D-971B-4E34-91A6-C38C8A7F03E3}" srcOrd="1" destOrd="0" presId="urn:microsoft.com/office/officeart/2005/8/layout/target3"/>
    <dgm:cxn modelId="{7C2A218E-8AB8-4CAC-A9DD-FB09C0E19168}" type="presParOf" srcId="{81B70268-1058-44CA-AAC6-250EE6507D0F}" destId="{6A52AA9E-45AF-45B8-9724-FED2BAE96091}" srcOrd="0" destOrd="0" presId="urn:microsoft.com/office/officeart/2005/8/layout/target3"/>
    <dgm:cxn modelId="{52A5051F-CAE3-4107-AF57-8ABA948C0691}" type="presParOf" srcId="{81B70268-1058-44CA-AAC6-250EE6507D0F}" destId="{F29856E5-90A7-43D1-8E82-F86586BC1B97}" srcOrd="1" destOrd="0" presId="urn:microsoft.com/office/officeart/2005/8/layout/target3"/>
    <dgm:cxn modelId="{5F342AC2-5FC7-4CEB-B526-1167833D1A9E}" type="presParOf" srcId="{81B70268-1058-44CA-AAC6-250EE6507D0F}" destId="{07A0DC7F-CEEA-4FBE-ABAC-F28126C75BD9}" srcOrd="2" destOrd="0" presId="urn:microsoft.com/office/officeart/2005/8/layout/target3"/>
    <dgm:cxn modelId="{CD5124FF-57A7-4F9E-B0A0-C1FDF8D92B86}" type="presParOf" srcId="{81B70268-1058-44CA-AAC6-250EE6507D0F}" destId="{CA427A61-E7CD-4047-92B7-8BEF1A1A7519}" srcOrd="3" destOrd="0" presId="urn:microsoft.com/office/officeart/2005/8/layout/target3"/>
    <dgm:cxn modelId="{EFC3D750-992A-4718-A5C5-14EE968B9797}" type="presParOf" srcId="{81B70268-1058-44CA-AAC6-250EE6507D0F}" destId="{20FDEFDD-F487-45B6-A4F5-AFC94872D992}" srcOrd="4" destOrd="0" presId="urn:microsoft.com/office/officeart/2005/8/layout/target3"/>
    <dgm:cxn modelId="{6CFB2AA2-2170-4A03-8472-511526D7EFD9}" type="presParOf" srcId="{81B70268-1058-44CA-AAC6-250EE6507D0F}" destId="{6061465D-A3CE-46C6-9F9D-7DB3043EF180}" srcOrd="5" destOrd="0" presId="urn:microsoft.com/office/officeart/2005/8/layout/target3"/>
    <dgm:cxn modelId="{00DFAC02-8B5B-4CB5-A460-841814A83167}" type="presParOf" srcId="{81B70268-1058-44CA-AAC6-250EE6507D0F}" destId="{4CE24830-DE32-43B5-91F9-B528F5E8BEF5}" srcOrd="6" destOrd="0" presId="urn:microsoft.com/office/officeart/2005/8/layout/target3"/>
    <dgm:cxn modelId="{3E6397B5-6371-477D-9565-61E1E3738C13}" type="presParOf" srcId="{81B70268-1058-44CA-AAC6-250EE6507D0F}" destId="{E0BC0F22-0CB0-405E-990E-9A62119D95C6}" srcOrd="7" destOrd="0" presId="urn:microsoft.com/office/officeart/2005/8/layout/target3"/>
    <dgm:cxn modelId="{BE4B7601-87FF-4472-8356-407549F3D2BB}" type="presParOf" srcId="{81B70268-1058-44CA-AAC6-250EE6507D0F}" destId="{2618F006-3DF9-4067-8CB4-3BD4D13AFD05}" srcOrd="8" destOrd="0" presId="urn:microsoft.com/office/officeart/2005/8/layout/target3"/>
    <dgm:cxn modelId="{66513208-2BE6-4D84-A702-A1D971E071C2}" type="presParOf" srcId="{81B70268-1058-44CA-AAC6-250EE6507D0F}" destId="{14D8524D-B521-41C2-A0F6-64C0DD357DF2}" srcOrd="9" destOrd="0" presId="urn:microsoft.com/office/officeart/2005/8/layout/target3"/>
    <dgm:cxn modelId="{2689F4B8-5A0C-4DF8-B191-55DDD108F2A7}" type="presParOf" srcId="{81B70268-1058-44CA-AAC6-250EE6507D0F}" destId="{C8D6DA84-16B7-4BAB-A69B-A58A9595EEC5}" srcOrd="10" destOrd="0" presId="urn:microsoft.com/office/officeart/2005/8/layout/target3"/>
    <dgm:cxn modelId="{7926DD64-3A60-408C-B06C-8C0E8E8F0A83}" type="presParOf" srcId="{81B70268-1058-44CA-AAC6-250EE6507D0F}" destId="{B5AE888D-971B-4E34-91A6-C38C8A7F03E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2AA9E-45AF-45B8-9724-FED2BAE96091}">
      <dsp:nvSpPr>
        <dsp:cNvPr id="0" name=""/>
        <dsp:cNvSpPr/>
      </dsp:nvSpPr>
      <dsp:spPr>
        <a:xfrm>
          <a:off x="0" y="-7091"/>
          <a:ext cx="4575354" cy="4575354"/>
        </a:xfrm>
        <a:prstGeom prst="pie">
          <a:avLst>
            <a:gd name="adj1" fmla="val 5400000"/>
            <a:gd name="adj2" fmla="val 162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0DC7F-CEEA-4FBE-ABAC-F28126C75BD9}">
      <dsp:nvSpPr>
        <dsp:cNvPr id="0" name=""/>
        <dsp:cNvSpPr/>
      </dsp:nvSpPr>
      <dsp:spPr>
        <a:xfrm>
          <a:off x="2281356" y="0"/>
          <a:ext cx="6076973" cy="45753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kumimoji="1" lang="en-US" altLang="ja-JP" sz="1800" kern="1200" dirty="0"/>
        </a:p>
        <a:p>
          <a:pPr lvl="0" algn="l" defTabSz="800100">
            <a:lnSpc>
              <a:spcPct val="90000"/>
            </a:lnSpc>
            <a:spcBef>
              <a:spcPct val="0"/>
            </a:spcBef>
            <a:spcAft>
              <a:spcPct val="35000"/>
            </a:spcAft>
          </a:pPr>
          <a:r>
            <a:rPr kumimoji="1" lang="ja-JP" altLang="en-US" sz="1800" kern="1200" dirty="0"/>
            <a:t>全国レベルの取組</a:t>
          </a:r>
        </a:p>
      </dsp:txBody>
      <dsp:txXfrm>
        <a:off x="2281356" y="0"/>
        <a:ext cx="6076973" cy="1372609"/>
      </dsp:txXfrm>
    </dsp:sp>
    <dsp:sp modelId="{20FDEFDD-F487-45B6-A4F5-AFC94872D992}">
      <dsp:nvSpPr>
        <dsp:cNvPr id="0" name=""/>
        <dsp:cNvSpPr/>
      </dsp:nvSpPr>
      <dsp:spPr>
        <a:xfrm>
          <a:off x="800688" y="1608594"/>
          <a:ext cx="2973977" cy="2973977"/>
        </a:xfrm>
        <a:prstGeom prst="pie">
          <a:avLst>
            <a:gd name="adj1" fmla="val 5400000"/>
            <a:gd name="adj2" fmla="val 1620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1465D-A3CE-46C6-9F9D-7DB3043EF180}">
      <dsp:nvSpPr>
        <dsp:cNvPr id="0" name=""/>
        <dsp:cNvSpPr/>
      </dsp:nvSpPr>
      <dsp:spPr>
        <a:xfrm>
          <a:off x="2287677" y="1601367"/>
          <a:ext cx="6076973" cy="29739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kumimoji="1" lang="en-US" altLang="ja-JP" sz="1800" kern="1200" dirty="0"/>
        </a:p>
        <a:p>
          <a:pPr lvl="0" algn="l" defTabSz="800100">
            <a:lnSpc>
              <a:spcPct val="90000"/>
            </a:lnSpc>
            <a:spcBef>
              <a:spcPct val="0"/>
            </a:spcBef>
            <a:spcAft>
              <a:spcPct val="35000"/>
            </a:spcAft>
          </a:pPr>
          <a:r>
            <a:rPr kumimoji="1" lang="ja-JP" altLang="en-US" sz="1800" kern="1200" dirty="0"/>
            <a:t>地域ブロックレベル</a:t>
          </a:r>
          <a:endParaRPr kumimoji="1" lang="en-US" altLang="ja-JP" sz="1800" kern="1200" dirty="0"/>
        </a:p>
        <a:p>
          <a:pPr lvl="0" algn="l" defTabSz="800100">
            <a:lnSpc>
              <a:spcPct val="90000"/>
            </a:lnSpc>
            <a:spcBef>
              <a:spcPct val="0"/>
            </a:spcBef>
            <a:spcAft>
              <a:spcPct val="35000"/>
            </a:spcAft>
          </a:pPr>
          <a:r>
            <a:rPr kumimoji="1" lang="ja-JP" altLang="en-US" sz="1800" kern="1200" dirty="0"/>
            <a:t>の取組</a:t>
          </a:r>
        </a:p>
      </dsp:txBody>
      <dsp:txXfrm>
        <a:off x="2287677" y="1601367"/>
        <a:ext cx="6076973" cy="1372604"/>
      </dsp:txXfrm>
    </dsp:sp>
    <dsp:sp modelId="{E0BC0F22-0CB0-405E-990E-9A62119D95C6}">
      <dsp:nvSpPr>
        <dsp:cNvPr id="0" name=""/>
        <dsp:cNvSpPr/>
      </dsp:nvSpPr>
      <dsp:spPr>
        <a:xfrm>
          <a:off x="1601374" y="3196457"/>
          <a:ext cx="1372604" cy="1372604"/>
        </a:xfrm>
        <a:prstGeom prst="pie">
          <a:avLst>
            <a:gd name="adj1" fmla="val 5400000"/>
            <a:gd name="adj2" fmla="val 1620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8F006-3DF9-4067-8CB4-3BD4D13AFD05}">
      <dsp:nvSpPr>
        <dsp:cNvPr id="0" name=""/>
        <dsp:cNvSpPr/>
      </dsp:nvSpPr>
      <dsp:spPr>
        <a:xfrm>
          <a:off x="2287677" y="3202744"/>
          <a:ext cx="6076973" cy="13726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t>自治体レベルの</a:t>
          </a:r>
          <a:endParaRPr kumimoji="1" lang="en-US" altLang="ja-JP" sz="1800" kern="1200" dirty="0"/>
        </a:p>
        <a:p>
          <a:pPr lvl="0" algn="l" defTabSz="800100">
            <a:lnSpc>
              <a:spcPct val="90000"/>
            </a:lnSpc>
            <a:spcBef>
              <a:spcPct val="0"/>
            </a:spcBef>
            <a:spcAft>
              <a:spcPct val="35000"/>
            </a:spcAft>
          </a:pPr>
          <a:r>
            <a:rPr kumimoji="1" lang="ja-JP" altLang="en-US" sz="1800" kern="1200" dirty="0"/>
            <a:t>取組</a:t>
          </a:r>
        </a:p>
      </dsp:txBody>
      <dsp:txXfrm>
        <a:off x="2287677" y="3202744"/>
        <a:ext cx="6076973" cy="137260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508D1A-F340-49D8-ABAE-9C7D0A526E30}" type="datetimeFigureOut">
              <a:rPr kumimoji="1" lang="ja-JP" altLang="en-US" smtClean="0"/>
              <a:t>2021/6/28</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E5D325-D2BF-4B8F-AD1C-14384A249B84}" type="slidenum">
              <a:rPr kumimoji="1" lang="ja-JP" altLang="en-US" smtClean="0"/>
              <a:t>‹#›</a:t>
            </a:fld>
            <a:endParaRPr kumimoji="1" lang="ja-JP" altLang="en-US" dirty="0"/>
          </a:p>
        </p:txBody>
      </p:sp>
    </p:spTree>
    <p:extLst>
      <p:ext uri="{BB962C8B-B14F-4D97-AF65-F5344CB8AC3E}">
        <p14:creationId xmlns:p14="http://schemas.microsoft.com/office/powerpoint/2010/main" val="314818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4C6252CE-02B6-4B86-AB02-B8F129DA8D7F}" type="datetimeFigureOut">
              <a:rPr kumimoji="1" lang="ja-JP" altLang="en-US" smtClean="0"/>
              <a:t>2021/6/28</a:t>
            </a:fld>
            <a:endParaRPr kumimoji="1" lang="ja-JP" altLang="en-US" dirty="0"/>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dirty="0"/>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0CB88377-9818-4817-8AE2-687204E1B212}" type="slidenum">
              <a:rPr kumimoji="1" lang="ja-JP" altLang="en-US" smtClean="0"/>
              <a:t>‹#›</a:t>
            </a:fld>
            <a:endParaRPr kumimoji="1" lang="ja-JP" altLang="en-US" dirty="0"/>
          </a:p>
        </p:txBody>
      </p:sp>
    </p:spTree>
    <p:extLst>
      <p:ext uri="{BB962C8B-B14F-4D97-AF65-F5344CB8AC3E}">
        <p14:creationId xmlns:p14="http://schemas.microsoft.com/office/powerpoint/2010/main" val="15897660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200"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22D07FED-BBA4-4E1A-B28A-8F320DA721AC}" type="slidenum">
              <a:rPr kumimoji="1" lang="ja-JP" altLang="en-US" smtClean="0"/>
              <a:t>1</a:t>
            </a:fld>
            <a:endParaRPr kumimoji="1" lang="ja-JP" altLang="en-US" dirty="0"/>
          </a:p>
        </p:txBody>
      </p:sp>
    </p:spTree>
    <p:extLst>
      <p:ext uri="{BB962C8B-B14F-4D97-AF65-F5344CB8AC3E}">
        <p14:creationId xmlns:p14="http://schemas.microsoft.com/office/powerpoint/2010/main" val="84708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10</a:t>
            </a:fld>
            <a:endParaRPr kumimoji="1" lang="ja-JP" altLang="en-US"/>
          </a:p>
        </p:txBody>
      </p:sp>
    </p:spTree>
    <p:extLst>
      <p:ext uri="{BB962C8B-B14F-4D97-AF65-F5344CB8AC3E}">
        <p14:creationId xmlns:p14="http://schemas.microsoft.com/office/powerpoint/2010/main" val="63162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11</a:t>
            </a:fld>
            <a:endParaRPr kumimoji="1" lang="ja-JP" altLang="en-US"/>
          </a:p>
        </p:txBody>
      </p:sp>
    </p:spTree>
    <p:extLst>
      <p:ext uri="{BB962C8B-B14F-4D97-AF65-F5344CB8AC3E}">
        <p14:creationId xmlns:p14="http://schemas.microsoft.com/office/powerpoint/2010/main" val="273138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spcAft>
                <a:spcPts val="0"/>
              </a:spcAft>
              <a:buFont typeface="Wingdings" panose="05000000000000000000" pitchFamily="2" charset="2"/>
              <a:buNone/>
            </a:pPr>
            <a:endParaRPr lang="ja-JP" altLang="ja-JP" sz="1200" b="1" kern="100" dirty="0">
              <a:effectLst/>
              <a:latin typeface="HG丸ｺﾞｼｯｸM-PRO" panose="020F0600000000000000" pitchFamily="50" charset="-128"/>
              <a:ea typeface="HG丸ｺﾞｼｯｸM-PRO" panose="020F0600000000000000" pitchFamily="50" charset="-128"/>
              <a:cs typeface="Times New Roman"/>
            </a:endParaRPr>
          </a:p>
        </p:txBody>
      </p:sp>
      <p:sp>
        <p:nvSpPr>
          <p:cNvPr id="4" name="スライド番号プレースホルダー 3"/>
          <p:cNvSpPr>
            <a:spLocks noGrp="1"/>
          </p:cNvSpPr>
          <p:nvPr>
            <p:ph type="sldNum" sz="quarter" idx="10"/>
          </p:nvPr>
        </p:nvSpPr>
        <p:spPr/>
        <p:txBody>
          <a:bodyPr/>
          <a:lstStyle/>
          <a:p>
            <a:fld id="{3A84F674-0FC5-4317-A925-AB5B8C9A375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80898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13</a:t>
            </a:fld>
            <a:endParaRPr kumimoji="1" lang="ja-JP" altLang="en-US"/>
          </a:p>
        </p:txBody>
      </p:sp>
    </p:spTree>
    <p:extLst>
      <p:ext uri="{BB962C8B-B14F-4D97-AF65-F5344CB8AC3E}">
        <p14:creationId xmlns:p14="http://schemas.microsoft.com/office/powerpoint/2010/main" val="325166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14</a:t>
            </a:fld>
            <a:endParaRPr kumimoji="1" lang="ja-JP" altLang="en-US"/>
          </a:p>
        </p:txBody>
      </p:sp>
    </p:spTree>
    <p:extLst>
      <p:ext uri="{BB962C8B-B14F-4D97-AF65-F5344CB8AC3E}">
        <p14:creationId xmlns:p14="http://schemas.microsoft.com/office/powerpoint/2010/main" val="292762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15</a:t>
            </a:fld>
            <a:endParaRPr kumimoji="1" lang="ja-JP" altLang="en-US"/>
          </a:p>
        </p:txBody>
      </p:sp>
    </p:spTree>
    <p:extLst>
      <p:ext uri="{BB962C8B-B14F-4D97-AF65-F5344CB8AC3E}">
        <p14:creationId xmlns:p14="http://schemas.microsoft.com/office/powerpoint/2010/main" val="1981549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16</a:t>
            </a:fld>
            <a:endParaRPr kumimoji="1" lang="ja-JP" altLang="en-US"/>
          </a:p>
        </p:txBody>
      </p:sp>
    </p:spTree>
    <p:extLst>
      <p:ext uri="{BB962C8B-B14F-4D97-AF65-F5344CB8AC3E}">
        <p14:creationId xmlns:p14="http://schemas.microsoft.com/office/powerpoint/2010/main" val="276642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17</a:t>
            </a:fld>
            <a:endParaRPr kumimoji="1" lang="ja-JP" altLang="en-US"/>
          </a:p>
        </p:txBody>
      </p:sp>
    </p:spTree>
    <p:extLst>
      <p:ext uri="{BB962C8B-B14F-4D97-AF65-F5344CB8AC3E}">
        <p14:creationId xmlns:p14="http://schemas.microsoft.com/office/powerpoint/2010/main" val="272473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18</a:t>
            </a:fld>
            <a:endParaRPr kumimoji="1" lang="ja-JP" altLang="en-US"/>
          </a:p>
        </p:txBody>
      </p:sp>
    </p:spTree>
    <p:extLst>
      <p:ext uri="{BB962C8B-B14F-4D97-AF65-F5344CB8AC3E}">
        <p14:creationId xmlns:p14="http://schemas.microsoft.com/office/powerpoint/2010/main" val="596540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19</a:t>
            </a:fld>
            <a:endParaRPr kumimoji="1" lang="ja-JP" altLang="en-US" dirty="0"/>
          </a:p>
        </p:txBody>
      </p:sp>
    </p:spTree>
    <p:extLst>
      <p:ext uri="{BB962C8B-B14F-4D97-AF65-F5344CB8AC3E}">
        <p14:creationId xmlns:p14="http://schemas.microsoft.com/office/powerpoint/2010/main" val="411839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xfrm>
            <a:off x="714375"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kumimoji="1">
                <a:solidFill>
                  <a:schemeClr val="tx1"/>
                </a:solidFill>
                <a:latin typeface="Calibri" panose="020F0502020204030204" pitchFamily="34" charset="0"/>
                <a:ea typeface="ＭＳ Ｐゴシック" panose="020B0600070205080204" pitchFamily="50" charset="-128"/>
              </a:defRPr>
            </a:lvl1pPr>
            <a:lvl2pPr marL="742950" indent="-285750" defTabSz="922338">
              <a:defRPr kumimoji="1">
                <a:solidFill>
                  <a:schemeClr val="tx1"/>
                </a:solidFill>
                <a:latin typeface="Calibri" panose="020F0502020204030204" pitchFamily="34" charset="0"/>
                <a:ea typeface="ＭＳ Ｐゴシック" panose="020B0600070205080204" pitchFamily="50" charset="-128"/>
              </a:defRPr>
            </a:lvl2pPr>
            <a:lvl3pPr marL="1143000" indent="-228600" defTabSz="922338">
              <a:defRPr kumimoji="1">
                <a:solidFill>
                  <a:schemeClr val="tx1"/>
                </a:solidFill>
                <a:latin typeface="Calibri" panose="020F0502020204030204" pitchFamily="34" charset="0"/>
                <a:ea typeface="ＭＳ Ｐゴシック" panose="020B0600070205080204" pitchFamily="50" charset="-128"/>
              </a:defRPr>
            </a:lvl3pPr>
            <a:lvl4pPr marL="1600200" indent="-228600" defTabSz="922338">
              <a:defRPr kumimoji="1">
                <a:solidFill>
                  <a:schemeClr val="tx1"/>
                </a:solidFill>
                <a:latin typeface="Calibri" panose="020F0502020204030204" pitchFamily="34" charset="0"/>
                <a:ea typeface="ＭＳ Ｐゴシック" panose="020B0600070205080204" pitchFamily="50" charset="-128"/>
              </a:defRPr>
            </a:lvl4pPr>
            <a:lvl5pPr marL="2057400" indent="-228600" defTabSz="922338">
              <a:defRPr kumimoji="1">
                <a:solidFill>
                  <a:schemeClr val="tx1"/>
                </a:solidFill>
                <a:latin typeface="Calibri" panose="020F050202020403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EAEB9E-6561-41BA-9BAF-83547069DB36}" type="slidenum">
              <a:rPr lang="ja-JP" altLang="en-US" smtClean="0">
                <a:solidFill>
                  <a:srgbClr val="000000"/>
                </a:solidFill>
              </a:rPr>
              <a:pPr/>
              <a:t>2</a:t>
            </a:fld>
            <a:endParaRPr lang="ja-JP" altLang="en-US" dirty="0">
              <a:solidFill>
                <a:srgbClr val="000000"/>
              </a:solidFill>
            </a:endParaRPr>
          </a:p>
        </p:txBody>
      </p:sp>
    </p:spTree>
    <p:extLst>
      <p:ext uri="{BB962C8B-B14F-4D97-AF65-F5344CB8AC3E}">
        <p14:creationId xmlns:p14="http://schemas.microsoft.com/office/powerpoint/2010/main" val="93115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20</a:t>
            </a:fld>
            <a:endParaRPr kumimoji="1" lang="ja-JP" altLang="en-US" dirty="0"/>
          </a:p>
        </p:txBody>
      </p:sp>
    </p:spTree>
    <p:extLst>
      <p:ext uri="{BB962C8B-B14F-4D97-AF65-F5344CB8AC3E}">
        <p14:creationId xmlns:p14="http://schemas.microsoft.com/office/powerpoint/2010/main" val="218319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21</a:t>
            </a:fld>
            <a:endParaRPr kumimoji="1" lang="ja-JP" altLang="en-US" dirty="0"/>
          </a:p>
        </p:txBody>
      </p:sp>
    </p:spTree>
    <p:extLst>
      <p:ext uri="{BB962C8B-B14F-4D97-AF65-F5344CB8AC3E}">
        <p14:creationId xmlns:p14="http://schemas.microsoft.com/office/powerpoint/2010/main" val="174834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16000" indent="-576000">
              <a:spcAft>
                <a:spcPts val="600"/>
              </a:spcAft>
              <a:defRPr/>
            </a:pP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22</a:t>
            </a:fld>
            <a:endParaRPr kumimoji="1" lang="ja-JP" altLang="en-US" dirty="0"/>
          </a:p>
        </p:txBody>
      </p:sp>
    </p:spTree>
    <p:extLst>
      <p:ext uri="{BB962C8B-B14F-4D97-AF65-F5344CB8AC3E}">
        <p14:creationId xmlns:p14="http://schemas.microsoft.com/office/powerpoint/2010/main" val="59442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23</a:t>
            </a:fld>
            <a:endParaRPr kumimoji="1" lang="ja-JP" altLang="en-US" dirty="0"/>
          </a:p>
        </p:txBody>
      </p:sp>
    </p:spTree>
    <p:extLst>
      <p:ext uri="{BB962C8B-B14F-4D97-AF65-F5344CB8AC3E}">
        <p14:creationId xmlns:p14="http://schemas.microsoft.com/office/powerpoint/2010/main" val="373487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6FD332-D7D0-4D05-BCB5-397D3CA23FE0}" type="slidenum">
              <a:rPr kumimoji="1" lang="ja-JP" altLang="en-US" smtClean="0"/>
              <a:t>3</a:t>
            </a:fld>
            <a:endParaRPr kumimoji="1" lang="ja-JP" altLang="en-US" dirty="0"/>
          </a:p>
        </p:txBody>
      </p:sp>
    </p:spTree>
    <p:extLst>
      <p:ext uri="{BB962C8B-B14F-4D97-AF65-F5344CB8AC3E}">
        <p14:creationId xmlns:p14="http://schemas.microsoft.com/office/powerpoint/2010/main" val="305302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E1D81DD3-ACB1-472E-B693-31D3720D8ED2}" type="slidenum">
              <a:rPr kumimoji="1" lang="ja-JP" altLang="en-US" smtClean="0"/>
              <a:t>4</a:t>
            </a:fld>
            <a:endParaRPr kumimoji="1" lang="ja-JP" altLang="en-US" dirty="0"/>
          </a:p>
        </p:txBody>
      </p:sp>
    </p:spTree>
    <p:extLst>
      <p:ext uri="{BB962C8B-B14F-4D97-AF65-F5344CB8AC3E}">
        <p14:creationId xmlns:p14="http://schemas.microsoft.com/office/powerpoint/2010/main" val="3796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b="1" dirty="0">
              <a:latin typeface="HG丸ｺﾞｼｯｸM-PRO" panose="020F0600000000000000" pitchFamily="50" charset="-128"/>
              <a:ea typeface="HG丸ｺﾞｼｯｸM-PRO" panose="020F0600000000000000" pitchFamily="50" charset="-128"/>
            </a:endParaRPr>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728666-2FFA-4739-86A2-4F73C5B3D9CE}" type="slidenum">
              <a:rPr lang="ja-JP" altLang="en-US" smtClean="0">
                <a:solidFill>
                  <a:srgbClr val="000000"/>
                </a:solidFill>
              </a:rPr>
              <a:pPr/>
              <a:t>5</a:t>
            </a:fld>
            <a:endParaRPr lang="ja-JP" altLang="en-US">
              <a:solidFill>
                <a:srgbClr val="000000"/>
              </a:solidFill>
            </a:endParaRPr>
          </a:p>
        </p:txBody>
      </p:sp>
    </p:spTree>
    <p:extLst>
      <p:ext uri="{BB962C8B-B14F-4D97-AF65-F5344CB8AC3E}">
        <p14:creationId xmlns:p14="http://schemas.microsoft.com/office/powerpoint/2010/main" val="85533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b="1" dirty="0">
              <a:latin typeface="HG丸ｺﾞｼｯｸM-PRO" panose="020F0600000000000000" pitchFamily="50" charset="-128"/>
              <a:ea typeface="HG丸ｺﾞｼｯｸM-PRO" panose="020F0600000000000000" pitchFamily="50" charset="-128"/>
            </a:endParaRPr>
          </a:p>
        </p:txBody>
      </p:sp>
      <p:sp>
        <p:nvSpPr>
          <p:cNvPr id="30724"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25"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E621864-B505-42B6-91AC-4BC796B9B212}" type="slidenum">
              <a:rPr lang="ja-JP" altLang="en-US" smtClean="0"/>
              <a:pPr/>
              <a:t>6</a:t>
            </a:fld>
            <a:endParaRPr lang="ja-JP" altLang="en-US"/>
          </a:p>
        </p:txBody>
      </p:sp>
    </p:spTree>
    <p:extLst>
      <p:ext uri="{BB962C8B-B14F-4D97-AF65-F5344CB8AC3E}">
        <p14:creationId xmlns:p14="http://schemas.microsoft.com/office/powerpoint/2010/main" val="177739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976FD332-D7D0-4D05-BCB5-397D3CA23FE0}" type="slidenum">
              <a:rPr kumimoji="1" lang="ja-JP" altLang="en-US" smtClean="0"/>
              <a:t>7</a:t>
            </a:fld>
            <a:endParaRPr kumimoji="1" lang="ja-JP" altLang="en-US"/>
          </a:p>
        </p:txBody>
      </p:sp>
    </p:spTree>
    <p:extLst>
      <p:ext uri="{BB962C8B-B14F-4D97-AF65-F5344CB8AC3E}">
        <p14:creationId xmlns:p14="http://schemas.microsoft.com/office/powerpoint/2010/main" val="123327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b="1" dirty="0">
              <a:latin typeface="HG丸ｺﾞｼｯｸM-PRO" panose="020F0600000000000000" pitchFamily="50" charset="-128"/>
              <a:ea typeface="HG丸ｺﾞｼｯｸM-PRO" panose="020F0600000000000000" pitchFamily="50" charset="-128"/>
            </a:endParaRPr>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3916" indent="-286121">
              <a:defRPr kumimoji="1">
                <a:solidFill>
                  <a:schemeClr val="tx1"/>
                </a:solidFill>
                <a:latin typeface="Calibri" panose="020F0502020204030204" pitchFamily="34" charset="0"/>
                <a:ea typeface="ＭＳ Ｐゴシック" panose="020B0600070205080204" pitchFamily="50" charset="-128"/>
              </a:defRPr>
            </a:lvl2pPr>
            <a:lvl3pPr marL="1144486" indent="-228897">
              <a:defRPr kumimoji="1">
                <a:solidFill>
                  <a:schemeClr val="tx1"/>
                </a:solidFill>
                <a:latin typeface="Calibri" panose="020F0502020204030204" pitchFamily="34" charset="0"/>
                <a:ea typeface="ＭＳ Ｐゴシック" panose="020B0600070205080204" pitchFamily="50" charset="-128"/>
              </a:defRPr>
            </a:lvl3pPr>
            <a:lvl4pPr marL="1602280" indent="-228897">
              <a:defRPr kumimoji="1">
                <a:solidFill>
                  <a:schemeClr val="tx1"/>
                </a:solidFill>
                <a:latin typeface="Calibri" panose="020F0502020204030204" pitchFamily="34" charset="0"/>
                <a:ea typeface="ＭＳ Ｐゴシック" panose="020B0600070205080204" pitchFamily="50" charset="-128"/>
              </a:defRPr>
            </a:lvl4pPr>
            <a:lvl5pPr marL="2060075" indent="-228897">
              <a:defRPr kumimoji="1">
                <a:solidFill>
                  <a:schemeClr val="tx1"/>
                </a:solidFill>
                <a:latin typeface="Calibri" panose="020F0502020204030204" pitchFamily="34" charset="0"/>
                <a:ea typeface="ＭＳ Ｐゴシック" panose="020B0600070205080204" pitchFamily="50" charset="-128"/>
              </a:defRPr>
            </a:lvl5pPr>
            <a:lvl6pPr marL="2517869"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5663"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3458"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1252" indent="-2288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52F6905-E489-45BE-91E4-7AEF798668E0}" type="slidenum">
              <a:rPr lang="ja-JP" altLang="en-US" smtClean="0"/>
              <a:pPr/>
              <a:t>8</a:t>
            </a:fld>
            <a:endParaRPr lang="ja-JP" altLang="en-US"/>
          </a:p>
        </p:txBody>
      </p:sp>
    </p:spTree>
    <p:extLst>
      <p:ext uri="{BB962C8B-B14F-4D97-AF65-F5344CB8AC3E}">
        <p14:creationId xmlns:p14="http://schemas.microsoft.com/office/powerpoint/2010/main" val="286473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b="1" dirty="0">
              <a:latin typeface="HG丸ｺﾞｼｯｸM-PRO" panose="020F0600000000000000" pitchFamily="50" charset="-128"/>
              <a:ea typeface="HG丸ｺﾞｼｯｸM-PRO" panose="020F0600000000000000" pitchFamily="50" charset="-128"/>
            </a:endParaRPr>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70176" indent="-296222">
              <a:defRPr kumimoji="1">
                <a:solidFill>
                  <a:schemeClr val="tx1"/>
                </a:solidFill>
                <a:latin typeface="Calibri" panose="020F0502020204030204" pitchFamily="34" charset="0"/>
                <a:ea typeface="ＭＳ Ｐゴシック" panose="020B0600070205080204" pitchFamily="50" charset="-128"/>
              </a:defRPr>
            </a:lvl2pPr>
            <a:lvl3pPr marL="1184886" indent="-236978">
              <a:defRPr kumimoji="1">
                <a:solidFill>
                  <a:schemeClr val="tx1"/>
                </a:solidFill>
                <a:latin typeface="Calibri" panose="020F0502020204030204" pitchFamily="34" charset="0"/>
                <a:ea typeface="ＭＳ Ｐゴシック" panose="020B0600070205080204" pitchFamily="50" charset="-128"/>
              </a:defRPr>
            </a:lvl3pPr>
            <a:lvl4pPr marL="1658841" indent="-236978">
              <a:defRPr kumimoji="1">
                <a:solidFill>
                  <a:schemeClr val="tx1"/>
                </a:solidFill>
                <a:latin typeface="Calibri" panose="020F0502020204030204" pitchFamily="34" charset="0"/>
                <a:ea typeface="ＭＳ Ｐゴシック" panose="020B0600070205080204" pitchFamily="50" charset="-128"/>
              </a:defRPr>
            </a:lvl4pPr>
            <a:lvl5pPr marL="2132795" indent="-236978">
              <a:defRPr kumimoji="1">
                <a:solidFill>
                  <a:schemeClr val="tx1"/>
                </a:solidFill>
                <a:latin typeface="Calibri" panose="020F0502020204030204" pitchFamily="34" charset="0"/>
                <a:ea typeface="ＭＳ Ｐゴシック" panose="020B0600070205080204" pitchFamily="50" charset="-128"/>
              </a:defRPr>
            </a:lvl5pPr>
            <a:lvl6pPr marL="2606749" indent="-23697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80705" indent="-23697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554659" indent="-23697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4028613" indent="-23697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B0652D3-880D-4864-A2BD-494A37609C83}" type="slidenum">
              <a:rPr lang="ja-JP" altLang="en-US" smtClean="0"/>
              <a:pPr/>
              <a:t>9</a:t>
            </a:fld>
            <a:endParaRPr lang="ja-JP" altLang="en-US"/>
          </a:p>
        </p:txBody>
      </p:sp>
    </p:spTree>
    <p:extLst>
      <p:ext uri="{BB962C8B-B14F-4D97-AF65-F5344CB8AC3E}">
        <p14:creationId xmlns:p14="http://schemas.microsoft.com/office/powerpoint/2010/main" val="288757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ABE06C-2208-4174-BA30-94CC8473FBD3}" type="datetime1">
              <a:rPr kumimoji="1" lang="ja-JP" altLang="en-US" smtClean="0"/>
              <a:t>2021/6/28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112324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549E4A-6718-4B3F-A79D-998F992AB6AA}" type="datetime1">
              <a:rPr kumimoji="1" lang="ja-JP" altLang="en-US" smtClean="0"/>
              <a:t>2021/6/28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393429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EB4612-D1EA-4CED-928D-F75092613335}" type="datetime1">
              <a:rPr kumimoji="1" lang="ja-JP" altLang="en-US" smtClean="0"/>
              <a:t>2021/6/28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38802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dirty="0"/>
              <a:t>マスター テキストの書式設定</a:t>
            </a:r>
          </a:p>
        </p:txBody>
      </p:sp>
    </p:spTree>
    <p:extLst>
      <p:ext uri="{BB962C8B-B14F-4D97-AF65-F5344CB8AC3E}">
        <p14:creationId xmlns:p14="http://schemas.microsoft.com/office/powerpoint/2010/main" val="182175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5" y="692697"/>
            <a:ext cx="9433048" cy="3416320"/>
          </a:xfrm>
        </p:spPr>
        <p:txBody>
          <a:bodyPr/>
          <a:lstStyle>
            <a:lvl1pPr>
              <a:defRPr sz="2800"/>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421361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7"/>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1" y="765180"/>
            <a:ext cx="9648825" cy="1007641"/>
          </a:xfrm>
          <a:prstGeom prst="rect">
            <a:avLst/>
          </a:prstGeom>
          <a:solidFill>
            <a:srgbClr val="CCFF99"/>
          </a:solidFill>
          <a:ln w="28575">
            <a:noFill/>
          </a:ln>
        </p:spPr>
        <p:txBody>
          <a:bodyPr/>
          <a:lstStyle>
            <a:lvl1pPr marL="342896" indent="-342896">
              <a:buFont typeface="Wingdings" panose="05000000000000000000" pitchFamily="2" charset="2"/>
              <a:buChar char="n"/>
              <a:defRPr sz="2000">
                <a:latin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6" y="6309326"/>
            <a:ext cx="1224136" cy="548679"/>
          </a:xfrm>
          <a:prstGeom prst="rect">
            <a:avLst/>
          </a:prstGeom>
          <a:ln/>
        </p:spPr>
        <p:txBody>
          <a:bodyPr/>
          <a:lstStyle>
            <a:lvl1pPr algn="r">
              <a:defRPr sz="3600"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300834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58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C2F2B54-F97E-4415-A37B-8429EB884943}" type="slidenum">
              <a:rPr kumimoji="1" lang="ja-JP" altLang="en-US" smtClean="0"/>
              <a:t>‹#›</a:t>
            </a:fld>
            <a:endParaRPr kumimoji="1" lang="ja-JP" altLang="en-US" dirty="0"/>
          </a:p>
        </p:txBody>
      </p:sp>
    </p:spTree>
    <p:extLst>
      <p:ext uri="{BB962C8B-B14F-4D97-AF65-F5344CB8AC3E}">
        <p14:creationId xmlns:p14="http://schemas.microsoft.com/office/powerpoint/2010/main" val="403279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dirty="0"/>
          </a:p>
        </p:txBody>
      </p:sp>
    </p:spTree>
    <p:extLst>
      <p:ext uri="{BB962C8B-B14F-4D97-AF65-F5344CB8AC3E}">
        <p14:creationId xmlns:p14="http://schemas.microsoft.com/office/powerpoint/2010/main" val="364879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4"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8"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D2752A54-B026-4F66-A64D-3CADA9F0DA8D}" type="slidenum">
              <a:rPr lang="ja-JP" altLang="en-US"/>
              <a:pPr>
                <a:defRPr/>
              </a:pPr>
              <a:t>‹#›</a:t>
            </a:fld>
            <a:endParaRPr lang="ja-JP" altLang="en-US" dirty="0"/>
          </a:p>
        </p:txBody>
      </p:sp>
    </p:spTree>
    <p:extLst>
      <p:ext uri="{BB962C8B-B14F-4D97-AF65-F5344CB8AC3E}">
        <p14:creationId xmlns:p14="http://schemas.microsoft.com/office/powerpoint/2010/main" val="286847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E8C58F6B-4472-401C-907E-DEB899631C57}" type="slidenum">
              <a:rPr lang="ja-JP" altLang="en-US"/>
              <a:pPr>
                <a:defRPr/>
              </a:pPr>
              <a:t>‹#›</a:t>
            </a:fld>
            <a:endParaRPr lang="ja-JP" altLang="en-US" dirty="0"/>
          </a:p>
        </p:txBody>
      </p:sp>
    </p:spTree>
    <p:extLst>
      <p:ext uri="{BB962C8B-B14F-4D97-AF65-F5344CB8AC3E}">
        <p14:creationId xmlns:p14="http://schemas.microsoft.com/office/powerpoint/2010/main" val="316913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8F30BE-BF0E-48AE-BF35-8FC71705D826}" type="datetime1">
              <a:rPr kumimoji="1" lang="ja-JP" altLang="en-US" smtClean="0"/>
              <a:t>2021/6/28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134853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431"/>
            </a:lvl1pPr>
          </a:lstStyle>
          <a:p>
            <a:pPr lvl="0"/>
            <a:r>
              <a:rPr kumimoji="1" lang="ja-JP" altLang="en-US" dirty="0"/>
              <a:t>マスター テキストの書式設定</a:t>
            </a:r>
          </a:p>
        </p:txBody>
      </p:sp>
    </p:spTree>
    <p:extLst>
      <p:ext uri="{BB962C8B-B14F-4D97-AF65-F5344CB8AC3E}">
        <p14:creationId xmlns:p14="http://schemas.microsoft.com/office/powerpoint/2010/main" val="340020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6" y="692697"/>
            <a:ext cx="9433048" cy="3416320"/>
          </a:xfrm>
        </p:spPr>
        <p:txBody>
          <a:bodyPr/>
          <a:lstStyle>
            <a:lvl1pPr>
              <a:defRPr sz="2585"/>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81447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9"/>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2" y="765182"/>
            <a:ext cx="9648825" cy="1007641"/>
          </a:xfrm>
          <a:prstGeom prst="rect">
            <a:avLst/>
          </a:prstGeom>
          <a:solidFill>
            <a:srgbClr val="CCFF99"/>
          </a:solidFill>
          <a:ln w="28575">
            <a:noFill/>
          </a:ln>
        </p:spPr>
        <p:txBody>
          <a:bodyPr/>
          <a:lstStyle>
            <a:lvl1pPr marL="316527" indent="-316527">
              <a:buFont typeface="Wingdings" panose="05000000000000000000" pitchFamily="2" charset="2"/>
              <a:buChar char="n"/>
              <a:defRPr sz="1846">
                <a:latin typeface="Meiryo UI" panose="020B0604030504040204" pitchFamily="50" charset="-128"/>
                <a:cs typeface="Meiryo UI" panose="020B0604030504040204" pitchFamily="50" charset="-128"/>
              </a:defRPr>
            </a:lvl1pPr>
            <a:lvl2pPr>
              <a:defRPr sz="1292">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6" y="6309328"/>
            <a:ext cx="1224136" cy="548679"/>
          </a:xfrm>
          <a:prstGeom prst="rect">
            <a:avLst/>
          </a:prstGeom>
          <a:ln/>
        </p:spPr>
        <p:txBody>
          <a:bodyPr/>
          <a:lstStyle>
            <a:lvl1pPr algn="r">
              <a:defRPr sz="3323"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118135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374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dirty="0"/>
          </a:p>
        </p:txBody>
      </p:sp>
    </p:spTree>
    <p:extLst>
      <p:ext uri="{BB962C8B-B14F-4D97-AF65-F5344CB8AC3E}">
        <p14:creationId xmlns:p14="http://schemas.microsoft.com/office/powerpoint/2010/main" val="393335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37" indent="0" algn="ctr">
              <a:buNone/>
              <a:defRPr>
                <a:solidFill>
                  <a:schemeClr val="tx1">
                    <a:tint val="75000"/>
                  </a:schemeClr>
                </a:solidFill>
              </a:defRPr>
            </a:lvl2pPr>
            <a:lvl3pPr marL="844073" indent="0" algn="ctr">
              <a:buNone/>
              <a:defRPr>
                <a:solidFill>
                  <a:schemeClr val="tx1">
                    <a:tint val="75000"/>
                  </a:schemeClr>
                </a:solidFill>
              </a:defRPr>
            </a:lvl3pPr>
            <a:lvl4pPr marL="1266109" indent="0" algn="ctr">
              <a:buNone/>
              <a:defRPr>
                <a:solidFill>
                  <a:schemeClr val="tx1">
                    <a:tint val="75000"/>
                  </a:schemeClr>
                </a:solidFill>
              </a:defRPr>
            </a:lvl4pPr>
            <a:lvl5pPr marL="1688145" indent="0" algn="ctr">
              <a:buNone/>
              <a:defRPr>
                <a:solidFill>
                  <a:schemeClr val="tx1">
                    <a:tint val="75000"/>
                  </a:schemeClr>
                </a:solidFill>
              </a:defRPr>
            </a:lvl5pPr>
            <a:lvl6pPr marL="2110183" indent="0" algn="ctr">
              <a:buNone/>
              <a:defRPr>
                <a:solidFill>
                  <a:schemeClr val="tx1">
                    <a:tint val="75000"/>
                  </a:schemeClr>
                </a:solidFill>
              </a:defRPr>
            </a:lvl6pPr>
            <a:lvl7pPr marL="2532218" indent="0" algn="ctr">
              <a:buNone/>
              <a:defRPr>
                <a:solidFill>
                  <a:schemeClr val="tx1">
                    <a:tint val="75000"/>
                  </a:schemeClr>
                </a:solidFill>
              </a:defRPr>
            </a:lvl7pPr>
            <a:lvl8pPr marL="2954255" indent="0" algn="ctr">
              <a:buNone/>
              <a:defRPr>
                <a:solidFill>
                  <a:schemeClr val="tx1">
                    <a:tint val="75000"/>
                  </a:schemeClr>
                </a:solidFill>
              </a:defRPr>
            </a:lvl8pPr>
            <a:lvl9pPr marL="337629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D2752A54-B026-4F66-A64D-3CADA9F0DA8D}" type="slidenum">
              <a:rPr lang="ja-JP" altLang="en-US"/>
              <a:pPr>
                <a:defRPr/>
              </a:pPr>
              <a:t>‹#›</a:t>
            </a:fld>
            <a:endParaRPr lang="ja-JP" altLang="en-US" dirty="0"/>
          </a:p>
        </p:txBody>
      </p:sp>
    </p:spTree>
    <p:extLst>
      <p:ext uri="{BB962C8B-B14F-4D97-AF65-F5344CB8AC3E}">
        <p14:creationId xmlns:p14="http://schemas.microsoft.com/office/powerpoint/2010/main" val="2252585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385"/>
            </a:lvl1pPr>
            <a:lvl2pPr>
              <a:defRPr sz="2046"/>
            </a:lvl2pPr>
            <a:lvl3pPr>
              <a:defRPr sz="1704"/>
            </a:lvl3pPr>
            <a:lvl4pPr>
              <a:defRPr sz="1533"/>
            </a:lvl4pPr>
            <a:lvl5pPr>
              <a:defRPr sz="1533"/>
            </a:lvl5pPr>
            <a:lvl6pPr>
              <a:defRPr sz="1533"/>
            </a:lvl6pPr>
            <a:lvl7pPr>
              <a:defRPr sz="1533"/>
            </a:lvl7pPr>
            <a:lvl8pPr>
              <a:defRPr sz="1533"/>
            </a:lvl8pPr>
            <a:lvl9pPr>
              <a:defRPr sz="15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385"/>
            </a:lvl1pPr>
            <a:lvl2pPr>
              <a:defRPr sz="2046"/>
            </a:lvl2pPr>
            <a:lvl3pPr>
              <a:defRPr sz="1704"/>
            </a:lvl3pPr>
            <a:lvl4pPr>
              <a:defRPr sz="1533"/>
            </a:lvl4pPr>
            <a:lvl5pPr>
              <a:defRPr sz="1533"/>
            </a:lvl5pPr>
            <a:lvl6pPr>
              <a:defRPr sz="1533"/>
            </a:lvl6pPr>
            <a:lvl7pPr>
              <a:defRPr sz="1533"/>
            </a:lvl7pPr>
            <a:lvl8pPr>
              <a:defRPr sz="1533"/>
            </a:lvl8pPr>
            <a:lvl9pPr>
              <a:defRPr sz="15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E8C58F6B-4472-401C-907E-DEB899631C57}" type="slidenum">
              <a:rPr lang="ja-JP" altLang="en-US"/>
              <a:pPr>
                <a:defRPr/>
              </a:pPr>
              <a:t>‹#›</a:t>
            </a:fld>
            <a:endParaRPr lang="ja-JP" altLang="en-US" dirty="0"/>
          </a:p>
        </p:txBody>
      </p:sp>
    </p:spTree>
    <p:extLst>
      <p:ext uri="{BB962C8B-B14F-4D97-AF65-F5344CB8AC3E}">
        <p14:creationId xmlns:p14="http://schemas.microsoft.com/office/powerpoint/2010/main" val="113927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lang="ja-JP" altLang="en-US" dirty="0"/>
              <a:t>マスター テキストの書式設定</a:t>
            </a:r>
          </a:p>
        </p:txBody>
      </p:sp>
    </p:spTree>
    <p:extLst>
      <p:ext uri="{BB962C8B-B14F-4D97-AF65-F5344CB8AC3E}">
        <p14:creationId xmlns:p14="http://schemas.microsoft.com/office/powerpoint/2010/main" val="2741623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5" y="692697"/>
            <a:ext cx="9433048" cy="3416320"/>
          </a:xfrm>
        </p:spPr>
        <p:txBody>
          <a:bodyPr/>
          <a:lstStyle>
            <a:lvl1pPr>
              <a:defRPr sz="2800"/>
            </a:lvl1pPr>
          </a:lstStyle>
          <a:p>
            <a:pPr lvl="0"/>
            <a:r>
              <a:rPr lang="ja-JP" altLang="en-US" dirty="0"/>
              <a:t>マスター テキストの書式設定</a:t>
            </a:r>
            <a:endParaRPr lang="en-US" altLang="ja-JP" dirty="0"/>
          </a:p>
          <a:p>
            <a:pPr lvl="0"/>
            <a:endParaRPr lang="en-US" altLang="ja-JP" dirty="0"/>
          </a:p>
          <a:p>
            <a:pPr lvl="0"/>
            <a:endParaRPr lang="en-US" altLang="ja-JP" dirty="0"/>
          </a:p>
          <a:p>
            <a:pPr lvl="0"/>
            <a:endParaRPr lang="en-US" altLang="ja-JP" dirty="0"/>
          </a:p>
          <a:p>
            <a:pPr lvl="0"/>
            <a:endParaRPr lang="en-US" altLang="ja-JP" dirty="0"/>
          </a:p>
          <a:p>
            <a:pPr lvl="0"/>
            <a:endParaRPr lang="en-US" altLang="ja-JP" dirty="0"/>
          </a:p>
          <a:p>
            <a:pPr lvl="0"/>
            <a:endParaRPr lang="ja-JP" altLang="en-US" dirty="0"/>
          </a:p>
        </p:txBody>
      </p:sp>
    </p:spTree>
    <p:extLst>
      <p:ext uri="{BB962C8B-B14F-4D97-AF65-F5344CB8AC3E}">
        <p14:creationId xmlns:p14="http://schemas.microsoft.com/office/powerpoint/2010/main" val="161898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7"/>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1" y="765180"/>
            <a:ext cx="9648825" cy="1007641"/>
          </a:xfrm>
          <a:prstGeom prst="rect">
            <a:avLst/>
          </a:prstGeom>
          <a:solidFill>
            <a:srgbClr val="CCFF99"/>
          </a:solidFill>
          <a:ln w="28575">
            <a:noFill/>
          </a:ln>
        </p:spPr>
        <p:txBody>
          <a:bodyPr/>
          <a:lstStyle>
            <a:lvl1pPr marL="342896" indent="-342896">
              <a:buFont typeface="Wingdings" panose="05000000000000000000" pitchFamily="2" charset="2"/>
              <a:buChar char="n"/>
              <a:defRPr sz="2000">
                <a:latin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ページ番号">
            <a:extLst>
              <a:ext uri="{FF2B5EF4-FFF2-40B4-BE49-F238E27FC236}">
                <a16:creationId xmlns:a16="http://schemas.microsoft.com/office/drawing/2014/main" id="{1B063D4E-3B9C-4EE9-9FC2-79688C53BBE7}"/>
              </a:ext>
            </a:extLst>
          </p:cNvPr>
          <p:cNvSpPr>
            <a:spLocks noGrp="1" noChangeArrowheads="1"/>
          </p:cNvSpPr>
          <p:nvPr>
            <p:ph type="sldNum" sz="quarter" idx="12"/>
          </p:nvPr>
        </p:nvSpPr>
        <p:spPr>
          <a:xfrm>
            <a:off x="8696987" y="6308726"/>
            <a:ext cx="1224492" cy="549275"/>
          </a:xfrm>
          <a:prstGeom prst="rect">
            <a:avLst/>
          </a:prstGeom>
        </p:spPr>
        <p:txBody>
          <a:bodyPr/>
          <a:lstStyle>
            <a:lvl1pPr algn="r">
              <a:defRPr sz="3600"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D75DE37C-0852-4D6A-8394-002899B35A03}" type="slidenum">
              <a:rPr lang="en-US" altLang="ja-JP"/>
              <a:pPr>
                <a:defRPr/>
              </a:pPr>
              <a:t>‹#›</a:t>
            </a:fld>
            <a:endParaRPr lang="en-US" altLang="ja-JP" dirty="0"/>
          </a:p>
        </p:txBody>
      </p:sp>
    </p:spTree>
    <p:extLst>
      <p:ext uri="{BB962C8B-B14F-4D97-AF65-F5344CB8AC3E}">
        <p14:creationId xmlns:p14="http://schemas.microsoft.com/office/powerpoint/2010/main" val="245141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850A94-5D93-4CFE-B442-8F0AA380CAFF}" type="datetime1">
              <a:rPr kumimoji="1" lang="ja-JP" altLang="en-US" smtClean="0"/>
              <a:t>2021/6/28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2183741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176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2C4467E-966A-4F21-B0CA-2BD98919CB20}"/>
              </a:ext>
            </a:extLst>
          </p:cNvPr>
          <p:cNvSpPr>
            <a:spLocks noGrp="1"/>
          </p:cNvSpPr>
          <p:nvPr>
            <p:ph type="dt" sz="half" idx="10"/>
          </p:nvPr>
        </p:nvSpPr>
        <p:spPr>
          <a:xfrm>
            <a:off x="0" y="0"/>
            <a:ext cx="0" cy="0"/>
          </a:xfrm>
        </p:spPr>
        <p:txBody>
          <a:bodyPr/>
          <a:lstStyle>
            <a:lvl1pPr>
              <a:defRPr/>
            </a:lvl1pPr>
          </a:lstStyle>
          <a:p>
            <a:pPr>
              <a:defRPr/>
            </a:pPr>
            <a:endParaRPr lang="ja-JP" altLang="en-US" dirty="0"/>
          </a:p>
        </p:txBody>
      </p:sp>
      <p:sp>
        <p:nvSpPr>
          <p:cNvPr id="5" name="フッター プレースホルダー 4">
            <a:extLst>
              <a:ext uri="{FF2B5EF4-FFF2-40B4-BE49-F238E27FC236}">
                <a16:creationId xmlns:a16="http://schemas.microsoft.com/office/drawing/2014/main" id="{CEC15B0A-C75C-4019-95D9-A319C7AE156D}"/>
              </a:ext>
            </a:extLst>
          </p:cNvPr>
          <p:cNvSpPr>
            <a:spLocks noGrp="1"/>
          </p:cNvSpPr>
          <p:nvPr>
            <p:ph type="ftr" sz="quarter" idx="11"/>
          </p:nvPr>
        </p:nvSpPr>
        <p:spPr>
          <a:xfrm>
            <a:off x="0" y="0"/>
            <a:ext cx="0" cy="0"/>
          </a:xfrm>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2EC3D54A-38BE-4149-9292-4A9999447BB1}"/>
              </a:ext>
            </a:extLst>
          </p:cNvPr>
          <p:cNvSpPr>
            <a:spLocks noGrp="1"/>
          </p:cNvSpPr>
          <p:nvPr>
            <p:ph type="sldNum" sz="quarter" idx="12"/>
          </p:nvPr>
        </p:nvSpPr>
        <p:spPr>
          <a:xfrm>
            <a:off x="0" y="0"/>
            <a:ext cx="0" cy="0"/>
          </a:xfrm>
        </p:spPr>
        <p:txBody>
          <a:bodyPr/>
          <a:lstStyle>
            <a:lvl1pPr>
              <a:defRPr/>
            </a:lvl1pPr>
          </a:lstStyle>
          <a:p>
            <a:pPr>
              <a:defRPr/>
            </a:pPr>
            <a:fld id="{A8341EB8-F93B-4210-B4D9-07B764410779}" type="slidenum">
              <a:rPr lang="ja-JP" altLang="en-US"/>
              <a:pPr>
                <a:defRPr/>
              </a:pPr>
              <a:t>‹#›</a:t>
            </a:fld>
            <a:endParaRPr lang="ja-JP" altLang="en-US" dirty="0"/>
          </a:p>
        </p:txBody>
      </p:sp>
    </p:spTree>
    <p:extLst>
      <p:ext uri="{BB962C8B-B14F-4D97-AF65-F5344CB8AC3E}">
        <p14:creationId xmlns:p14="http://schemas.microsoft.com/office/powerpoint/2010/main" val="357570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4"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8"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27FAC0C-97F4-45F5-951E-78B9DA2C0BF7}"/>
              </a:ext>
            </a:extLst>
          </p:cNvPr>
          <p:cNvSpPr>
            <a:spLocks noGrp="1"/>
          </p:cNvSpPr>
          <p:nvPr>
            <p:ph type="dt" sz="half" idx="10"/>
          </p:nvPr>
        </p:nvSpPr>
        <p:spPr>
          <a:xfrm>
            <a:off x="0" y="0"/>
            <a:ext cx="0" cy="0"/>
          </a:xfrm>
        </p:spPr>
        <p:txBody>
          <a:bodyPr/>
          <a:lstStyle>
            <a:lvl1pPr>
              <a:defRPr/>
            </a:lvl1pPr>
          </a:lstStyle>
          <a:p>
            <a:pPr>
              <a:defRPr/>
            </a:pPr>
            <a:endParaRPr lang="ja-JP" altLang="en-US" dirty="0"/>
          </a:p>
        </p:txBody>
      </p:sp>
      <p:sp>
        <p:nvSpPr>
          <p:cNvPr id="5" name="フッター プレースホルダー 4">
            <a:extLst>
              <a:ext uri="{FF2B5EF4-FFF2-40B4-BE49-F238E27FC236}">
                <a16:creationId xmlns:a16="http://schemas.microsoft.com/office/drawing/2014/main" id="{C052ACFC-39EA-4116-9F8B-6DB8D73DE6A3}"/>
              </a:ext>
            </a:extLst>
          </p:cNvPr>
          <p:cNvSpPr>
            <a:spLocks noGrp="1"/>
          </p:cNvSpPr>
          <p:nvPr>
            <p:ph type="ftr" sz="quarter" idx="11"/>
          </p:nvPr>
        </p:nvSpPr>
        <p:spPr>
          <a:xfrm>
            <a:off x="0" y="0"/>
            <a:ext cx="0" cy="0"/>
          </a:xfrm>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6692F9C8-5590-4D90-B8DD-D4B391FC4B04}"/>
              </a:ext>
            </a:extLst>
          </p:cNvPr>
          <p:cNvSpPr>
            <a:spLocks noGrp="1"/>
          </p:cNvSpPr>
          <p:nvPr>
            <p:ph type="sldNum" sz="quarter" idx="12"/>
          </p:nvPr>
        </p:nvSpPr>
        <p:spPr>
          <a:xfrm>
            <a:off x="0" y="0"/>
            <a:ext cx="0" cy="0"/>
          </a:xfrm>
        </p:spPr>
        <p:txBody>
          <a:bodyPr/>
          <a:lstStyle>
            <a:lvl1pPr>
              <a:defRPr/>
            </a:lvl1pPr>
          </a:lstStyle>
          <a:p>
            <a:pPr>
              <a:defRPr/>
            </a:pPr>
            <a:fld id="{C30A1574-C5F8-48E5-AD3F-F9F09509E97A}" type="slidenum">
              <a:rPr lang="ja-JP" altLang="en-US"/>
              <a:pPr>
                <a:defRPr/>
              </a:pPr>
              <a:t>‹#›</a:t>
            </a:fld>
            <a:endParaRPr lang="ja-JP" altLang="en-US" dirty="0"/>
          </a:p>
        </p:txBody>
      </p:sp>
    </p:spTree>
    <p:extLst>
      <p:ext uri="{BB962C8B-B14F-4D97-AF65-F5344CB8AC3E}">
        <p14:creationId xmlns:p14="http://schemas.microsoft.com/office/powerpoint/2010/main" val="1051195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17459C18-947F-4432-95A3-A4000D0B2265}"/>
              </a:ext>
            </a:extLst>
          </p:cNvPr>
          <p:cNvSpPr>
            <a:spLocks noGrp="1"/>
          </p:cNvSpPr>
          <p:nvPr>
            <p:ph type="dt" sz="half" idx="10"/>
          </p:nvPr>
        </p:nvSpPr>
        <p:spPr>
          <a:xfrm>
            <a:off x="0" y="0"/>
            <a:ext cx="0" cy="0"/>
          </a:xfrm>
        </p:spPr>
        <p:txBody>
          <a:bodyPr/>
          <a:lstStyle>
            <a:lvl1pPr>
              <a:defRPr/>
            </a:lvl1pPr>
          </a:lstStyle>
          <a:p>
            <a:pPr>
              <a:defRPr/>
            </a:pPr>
            <a:endParaRPr lang="ja-JP" altLang="en-US" dirty="0"/>
          </a:p>
        </p:txBody>
      </p:sp>
      <p:sp>
        <p:nvSpPr>
          <p:cNvPr id="6" name="フッター プレースホルダ 4">
            <a:extLst>
              <a:ext uri="{FF2B5EF4-FFF2-40B4-BE49-F238E27FC236}">
                <a16:creationId xmlns:a16="http://schemas.microsoft.com/office/drawing/2014/main" id="{25A6A6A5-929D-4078-A2C7-C578E31B286D}"/>
              </a:ext>
            </a:extLst>
          </p:cNvPr>
          <p:cNvSpPr>
            <a:spLocks noGrp="1"/>
          </p:cNvSpPr>
          <p:nvPr>
            <p:ph type="ftr" sz="quarter" idx="11"/>
          </p:nvPr>
        </p:nvSpPr>
        <p:spPr>
          <a:xfrm>
            <a:off x="0" y="0"/>
            <a:ext cx="0" cy="0"/>
          </a:xfrm>
        </p:spPr>
        <p:txBody>
          <a:bodyPr/>
          <a:lstStyle>
            <a:lvl1pPr>
              <a:defRPr/>
            </a:lvl1pPr>
          </a:lstStyle>
          <a:p>
            <a:pPr>
              <a:defRPr/>
            </a:pPr>
            <a:endParaRPr lang="ja-JP" altLang="en-US" dirty="0"/>
          </a:p>
        </p:txBody>
      </p:sp>
      <p:sp>
        <p:nvSpPr>
          <p:cNvPr id="7" name="スライド番号プレースホルダ 5">
            <a:extLst>
              <a:ext uri="{FF2B5EF4-FFF2-40B4-BE49-F238E27FC236}">
                <a16:creationId xmlns:a16="http://schemas.microsoft.com/office/drawing/2014/main" id="{BEA739FE-B4C4-43A2-83E8-ECA6389E9F88}"/>
              </a:ext>
            </a:extLst>
          </p:cNvPr>
          <p:cNvSpPr>
            <a:spLocks noGrp="1"/>
          </p:cNvSpPr>
          <p:nvPr>
            <p:ph type="sldNum" sz="quarter" idx="12"/>
          </p:nvPr>
        </p:nvSpPr>
        <p:spPr>
          <a:xfrm>
            <a:off x="0" y="0"/>
            <a:ext cx="0" cy="0"/>
          </a:xfrm>
        </p:spPr>
        <p:txBody>
          <a:bodyPr/>
          <a:lstStyle>
            <a:lvl1pPr>
              <a:defRPr/>
            </a:lvl1pPr>
          </a:lstStyle>
          <a:p>
            <a:pPr>
              <a:defRPr/>
            </a:pPr>
            <a:fld id="{541F8A4B-DD22-4512-A412-F77EC37626E6}" type="slidenum">
              <a:rPr lang="ja-JP" altLang="en-US"/>
              <a:pPr>
                <a:defRPr/>
              </a:pPr>
              <a:t>‹#›</a:t>
            </a:fld>
            <a:endParaRPr lang="ja-JP" altLang="en-US" dirty="0"/>
          </a:p>
        </p:txBody>
      </p:sp>
    </p:spTree>
    <p:extLst>
      <p:ext uri="{BB962C8B-B14F-4D97-AF65-F5344CB8AC3E}">
        <p14:creationId xmlns:p14="http://schemas.microsoft.com/office/powerpoint/2010/main" val="369709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DEFD55C1-452E-4C1B-B4C0-7666088C380C}" type="slidenum">
              <a:rPr lang="ja-JP" altLang="en-US"/>
              <a:pPr>
                <a:defRPr/>
              </a:pPr>
              <a:t>‹#›</a:t>
            </a:fld>
            <a:endParaRPr lang="ja-JP" altLang="en-US" dirty="0"/>
          </a:p>
        </p:txBody>
      </p:sp>
    </p:spTree>
    <p:extLst>
      <p:ext uri="{BB962C8B-B14F-4D97-AF65-F5344CB8AC3E}">
        <p14:creationId xmlns:p14="http://schemas.microsoft.com/office/powerpoint/2010/main" val="1297638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392CF3BF-B649-4430-8CD2-21DD5C9F9050}" type="slidenum">
              <a:rPr lang="ja-JP" altLang="en-US"/>
              <a:pPr>
                <a:defRPr/>
              </a:pPr>
              <a:t>‹#›</a:t>
            </a:fld>
            <a:endParaRPr lang="ja-JP" altLang="en-US" dirty="0"/>
          </a:p>
        </p:txBody>
      </p:sp>
    </p:spTree>
    <p:extLst>
      <p:ext uri="{BB962C8B-B14F-4D97-AF65-F5344CB8AC3E}">
        <p14:creationId xmlns:p14="http://schemas.microsoft.com/office/powerpoint/2010/main" val="3430771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634F3494-5356-4EC3-B624-E4C42E0AC792}" type="slidenum">
              <a:rPr lang="ja-JP" altLang="en-US"/>
              <a:pPr>
                <a:defRPr/>
              </a:pPr>
              <a:t>‹#›</a:t>
            </a:fld>
            <a:endParaRPr lang="ja-JP" altLang="en-US" dirty="0"/>
          </a:p>
        </p:txBody>
      </p:sp>
    </p:spTree>
    <p:extLst>
      <p:ext uri="{BB962C8B-B14F-4D97-AF65-F5344CB8AC3E}">
        <p14:creationId xmlns:p14="http://schemas.microsoft.com/office/powerpoint/2010/main" val="949495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1533FE6D-AB67-4F4E-933C-389ACD95A076}" type="slidenum">
              <a:rPr lang="ja-JP" altLang="en-US"/>
              <a:pPr>
                <a:defRPr/>
              </a:pPr>
              <a:t>‹#›</a:t>
            </a:fld>
            <a:endParaRPr lang="ja-JP" altLang="en-US" dirty="0"/>
          </a:p>
        </p:txBody>
      </p:sp>
    </p:spTree>
    <p:extLst>
      <p:ext uri="{BB962C8B-B14F-4D97-AF65-F5344CB8AC3E}">
        <p14:creationId xmlns:p14="http://schemas.microsoft.com/office/powerpoint/2010/main" val="2812718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8"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53312779-4E3C-4805-9397-C3E908CD89DA}" type="slidenum">
              <a:rPr lang="ja-JP" altLang="en-US"/>
              <a:pPr>
                <a:defRPr/>
              </a:pPr>
              <a:t>‹#›</a:t>
            </a:fld>
            <a:endParaRPr lang="ja-JP" altLang="en-US" dirty="0"/>
          </a:p>
        </p:txBody>
      </p:sp>
    </p:spTree>
    <p:extLst>
      <p:ext uri="{BB962C8B-B14F-4D97-AF65-F5344CB8AC3E}">
        <p14:creationId xmlns:p14="http://schemas.microsoft.com/office/powerpoint/2010/main" val="1674280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4"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62151DB8-32A6-4EB1-8A45-4D8732C66182}" type="slidenum">
              <a:rPr lang="ja-JP" altLang="en-US"/>
              <a:pPr>
                <a:defRPr/>
              </a:pPr>
              <a:t>‹#›</a:t>
            </a:fld>
            <a:endParaRPr lang="ja-JP" altLang="en-US" dirty="0"/>
          </a:p>
        </p:txBody>
      </p:sp>
    </p:spTree>
    <p:extLst>
      <p:ext uri="{BB962C8B-B14F-4D97-AF65-F5344CB8AC3E}">
        <p14:creationId xmlns:p14="http://schemas.microsoft.com/office/powerpoint/2010/main" val="101727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AF959F-5CF5-4DB8-9E86-D5491D14F5AA}" type="datetime1">
              <a:rPr kumimoji="1" lang="ja-JP" altLang="en-US" smtClean="0"/>
              <a:t>2021/6/28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4078080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3"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8E346A25-53E4-4CB4-BE61-A5875107F590}" type="slidenum">
              <a:rPr lang="ja-JP" altLang="en-US"/>
              <a:pPr>
                <a:defRPr/>
              </a:pPr>
              <a:t>‹#›</a:t>
            </a:fld>
            <a:endParaRPr lang="ja-JP" altLang="en-US" dirty="0"/>
          </a:p>
        </p:txBody>
      </p:sp>
    </p:spTree>
    <p:extLst>
      <p:ext uri="{BB962C8B-B14F-4D97-AF65-F5344CB8AC3E}">
        <p14:creationId xmlns:p14="http://schemas.microsoft.com/office/powerpoint/2010/main" val="1181033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3D494F95-4F68-4048-BE02-AC0C9E226576}" type="slidenum">
              <a:rPr lang="ja-JP" altLang="en-US"/>
              <a:pPr>
                <a:defRPr/>
              </a:pPr>
              <a:t>‹#›</a:t>
            </a:fld>
            <a:endParaRPr lang="ja-JP" altLang="en-US" dirty="0"/>
          </a:p>
        </p:txBody>
      </p:sp>
    </p:spTree>
    <p:extLst>
      <p:ext uri="{BB962C8B-B14F-4D97-AF65-F5344CB8AC3E}">
        <p14:creationId xmlns:p14="http://schemas.microsoft.com/office/powerpoint/2010/main" val="1089411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4211340" y="987427"/>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dirty="0"/>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032E0FAA-EBBB-41DC-B5EE-B65403AC381B}" type="slidenum">
              <a:rPr lang="ja-JP" altLang="en-US"/>
              <a:pPr>
                <a:defRPr/>
              </a:pPr>
              <a:t>‹#›</a:t>
            </a:fld>
            <a:endParaRPr lang="ja-JP" altLang="en-US" dirty="0"/>
          </a:p>
        </p:txBody>
      </p:sp>
    </p:spTree>
    <p:extLst>
      <p:ext uri="{BB962C8B-B14F-4D97-AF65-F5344CB8AC3E}">
        <p14:creationId xmlns:p14="http://schemas.microsoft.com/office/powerpoint/2010/main" val="3206060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98F95A95-A81B-429F-8E93-CEFED07E58AD}" type="slidenum">
              <a:rPr lang="ja-JP" altLang="en-US"/>
              <a:pPr>
                <a:defRPr/>
              </a:pPr>
              <a:t>‹#›</a:t>
            </a:fld>
            <a:endParaRPr lang="ja-JP" altLang="en-US" dirty="0"/>
          </a:p>
        </p:txBody>
      </p:sp>
    </p:spTree>
    <p:extLst>
      <p:ext uri="{BB962C8B-B14F-4D97-AF65-F5344CB8AC3E}">
        <p14:creationId xmlns:p14="http://schemas.microsoft.com/office/powerpoint/2010/main" val="2200681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BDC741D4-1339-4419-BA59-967CC4854C8B}" type="slidenum">
              <a:rPr lang="ja-JP" altLang="en-US"/>
              <a:pPr>
                <a:defRPr/>
              </a:pPr>
              <a:t>‹#›</a:t>
            </a:fld>
            <a:endParaRPr lang="ja-JP" altLang="en-US" dirty="0"/>
          </a:p>
        </p:txBody>
      </p:sp>
    </p:spTree>
    <p:extLst>
      <p:ext uri="{BB962C8B-B14F-4D97-AF65-F5344CB8AC3E}">
        <p14:creationId xmlns:p14="http://schemas.microsoft.com/office/powerpoint/2010/main" val="130250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90A441-10D2-4E7C-8D59-F97BAD93560A}" type="datetime1">
              <a:rPr kumimoji="1" lang="ja-JP" altLang="en-US" smtClean="0"/>
              <a:t>2021/6/28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12976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EF7CD9-AEB8-4333-9CBA-F1F9312DCFE6}" type="datetime1">
              <a:rPr kumimoji="1" lang="ja-JP" altLang="en-US" smtClean="0"/>
              <a:t>2021/6/28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26657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262B7-ED1C-473A-ACA1-1D0025352E26}" type="datetime1">
              <a:rPr kumimoji="1" lang="ja-JP" altLang="en-US" smtClean="0"/>
              <a:t>2021/6/28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11636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C254AC-0C0B-4DEA-9E54-5B42F067E5F4}" type="datetime1">
              <a:rPr kumimoji="1" lang="ja-JP" altLang="en-US" smtClean="0"/>
              <a:t>2021/6/28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36232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207D12-1655-4D91-8E1E-2A45AF5BA563}" type="datetime1">
              <a:rPr kumimoji="1" lang="ja-JP" altLang="en-US" smtClean="0"/>
              <a:t>2021/6/28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dirty="0"/>
          </a:p>
        </p:txBody>
      </p:sp>
    </p:spTree>
    <p:extLst>
      <p:ext uri="{BB962C8B-B14F-4D97-AF65-F5344CB8AC3E}">
        <p14:creationId xmlns:p14="http://schemas.microsoft.com/office/powerpoint/2010/main" val="334845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33A5E-BA6C-4D94-99E5-8C69DE97D097}" type="datetime1">
              <a:rPr kumimoji="1" lang="ja-JP" altLang="en-US" smtClean="0"/>
              <a:t>2021/6/28</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800">
                <a:solidFill>
                  <a:schemeClr val="tx1"/>
                </a:solidFill>
              </a:defRPr>
            </a:lvl1pPr>
          </a:lstStyle>
          <a:p>
            <a:fld id="{CEDDBD9C-6FB1-4F22-AC2B-F9C637A60073}" type="slidenum">
              <a:rPr lang="ja-JP" altLang="en-US" smtClean="0"/>
              <a:pPr/>
              <a:t>‹#›</a:t>
            </a:fld>
            <a:endParaRPr lang="ja-JP" altLang="en-US" dirty="0"/>
          </a:p>
        </p:txBody>
      </p:sp>
    </p:spTree>
    <p:extLst>
      <p:ext uri="{BB962C8B-B14F-4D97-AF65-F5344CB8AC3E}">
        <p14:creationId xmlns:p14="http://schemas.microsoft.com/office/powerpoint/2010/main" val="13422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6207"/>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09440"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46320" y="-1437065"/>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13.00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1264" y="-1437063"/>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10.80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193750"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11153" y="-1437063"/>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003640" y="-1437064"/>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935464" y="-1437064"/>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3.00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8538567"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690695"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40216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4" r:id="rId7"/>
    <p:sldLayoutId id="2147483885" r:id="rId8"/>
  </p:sldLayoutIdLst>
  <p:hf hdr="0" ftr="0" dt="0"/>
  <p:txStyles>
    <p:titleStyle>
      <a:lvl1pPr algn="ctr" rtl="0" eaLnBrk="1" fontAlgn="base" hangingPunct="1">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195"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39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58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778"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896" indent="-342896"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3" indent="-176211"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28" indent="-182561"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24" indent="-176211"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7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65"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6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54"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5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6209"/>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09438"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46321" y="-1437065"/>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13.00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1266" y="-1437063"/>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10.80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193752"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11153" y="-1437063"/>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003640" y="-1437064"/>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935464" y="-1437064"/>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3.00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8538569"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690697"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133028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1" r:id="rId5"/>
    <p:sldLayoutId id="2147484043" r:id="rId6"/>
    <p:sldLayoutId id="2147484044" r:id="rId7"/>
  </p:sldLayoutIdLst>
  <p:hf hdr="0" ftr="0" dt="0"/>
  <p:txStyles>
    <p:titleStyle>
      <a:lvl1pPr algn="ctr" rtl="0" eaLnBrk="1" fontAlgn="base" hangingPunct="1">
        <a:spcBef>
          <a:spcPct val="0"/>
        </a:spcBef>
        <a:spcAft>
          <a:spcPct val="0"/>
        </a:spcAft>
        <a:defRPr kumimoji="1" sz="29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1846">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846">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846">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846">
          <a:solidFill>
            <a:schemeClr val="tx2"/>
          </a:solidFill>
          <a:latin typeface="Arial" charset="0"/>
          <a:ea typeface="HGPｺﾞｼｯｸE" pitchFamily="50" charset="-128"/>
        </a:defRPr>
      </a:lvl5pPr>
      <a:lvl6pPr marL="422037" algn="l" rtl="0" eaLnBrk="1" fontAlgn="base" hangingPunct="1">
        <a:spcBef>
          <a:spcPct val="0"/>
        </a:spcBef>
        <a:spcAft>
          <a:spcPct val="0"/>
        </a:spcAft>
        <a:defRPr kumimoji="1" sz="1846">
          <a:solidFill>
            <a:schemeClr val="tx2"/>
          </a:solidFill>
          <a:latin typeface="Arial" charset="0"/>
          <a:ea typeface="HGPｺﾞｼｯｸE" pitchFamily="50" charset="-128"/>
        </a:defRPr>
      </a:lvl6pPr>
      <a:lvl7pPr marL="844073" algn="l" rtl="0" eaLnBrk="1" fontAlgn="base" hangingPunct="1">
        <a:spcBef>
          <a:spcPct val="0"/>
        </a:spcBef>
        <a:spcAft>
          <a:spcPct val="0"/>
        </a:spcAft>
        <a:defRPr kumimoji="1" sz="1846">
          <a:solidFill>
            <a:schemeClr val="tx2"/>
          </a:solidFill>
          <a:latin typeface="Arial" charset="0"/>
          <a:ea typeface="HGPｺﾞｼｯｸE" pitchFamily="50" charset="-128"/>
        </a:defRPr>
      </a:lvl7pPr>
      <a:lvl8pPr marL="1266109" algn="l" rtl="0" eaLnBrk="1" fontAlgn="base" hangingPunct="1">
        <a:spcBef>
          <a:spcPct val="0"/>
        </a:spcBef>
        <a:spcAft>
          <a:spcPct val="0"/>
        </a:spcAft>
        <a:defRPr kumimoji="1" sz="1846">
          <a:solidFill>
            <a:schemeClr val="tx2"/>
          </a:solidFill>
          <a:latin typeface="Arial" charset="0"/>
          <a:ea typeface="HGPｺﾞｼｯｸE" pitchFamily="50" charset="-128"/>
        </a:defRPr>
      </a:lvl8pPr>
      <a:lvl9pPr marL="1688145" algn="l" rtl="0" eaLnBrk="1" fontAlgn="base" hangingPunct="1">
        <a:spcBef>
          <a:spcPct val="0"/>
        </a:spcBef>
        <a:spcAft>
          <a:spcPct val="0"/>
        </a:spcAft>
        <a:defRPr kumimoji="1" sz="1846">
          <a:solidFill>
            <a:schemeClr val="tx2"/>
          </a:solidFill>
          <a:latin typeface="Arial" charset="0"/>
          <a:ea typeface="HGPｺﾞｼｯｸE" pitchFamily="50" charset="-128"/>
        </a:defRPr>
      </a:lvl9pPr>
    </p:titleStyle>
    <p:bodyStyle>
      <a:lvl1pPr marL="316527" indent="-316527" algn="l" rtl="0" eaLnBrk="1" fontAlgn="base" hangingPunct="1">
        <a:spcBef>
          <a:spcPct val="20000"/>
        </a:spcBef>
        <a:spcAft>
          <a:spcPct val="0"/>
        </a:spcAft>
        <a:defRPr kumimoji="1" sz="147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11779" indent="-162660" algn="l" rtl="0" eaLnBrk="1" fontAlgn="base" hangingPunct="1">
        <a:lnSpc>
          <a:spcPct val="110000"/>
        </a:lnSpc>
        <a:spcBef>
          <a:spcPct val="0"/>
        </a:spcBef>
        <a:spcAft>
          <a:spcPct val="0"/>
        </a:spcAft>
        <a:buChar char="–"/>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5891" indent="-168522" algn="l" rtl="0" eaLnBrk="1" fontAlgn="base" hangingPunct="1">
        <a:lnSpc>
          <a:spcPct val="110000"/>
        </a:lnSpc>
        <a:spcBef>
          <a:spcPct val="0"/>
        </a:spcBef>
        <a:spcAft>
          <a:spcPct val="0"/>
        </a:spcAft>
        <a:buChar char="•"/>
        <a:defRPr kumimoji="1" sz="1477">
          <a:solidFill>
            <a:schemeClr val="tx1"/>
          </a:solidFill>
          <a:latin typeface="Times New Roman" pitchFamily="18" charset="0"/>
          <a:ea typeface="+mn-ea"/>
        </a:defRPr>
      </a:lvl3pPr>
      <a:lvl4pPr marL="1074141" indent="-162660" algn="l" rtl="0" eaLnBrk="1" fontAlgn="base" hangingPunct="1">
        <a:lnSpc>
          <a:spcPct val="110000"/>
        </a:lnSpc>
        <a:spcBef>
          <a:spcPct val="0"/>
        </a:spcBef>
        <a:spcAft>
          <a:spcPct val="0"/>
        </a:spcAft>
        <a:buFont typeface="Arial" charset="0"/>
        <a:buChar char="»"/>
        <a:defRPr kumimoji="1" sz="1477">
          <a:solidFill>
            <a:schemeClr val="tx1"/>
          </a:solidFill>
          <a:latin typeface="Times New Roman" pitchFamily="18" charset="0"/>
          <a:ea typeface="+mn-ea"/>
        </a:defRPr>
      </a:lvl4pPr>
      <a:lvl5pPr marL="1408254"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5pPr>
      <a:lvl6pPr marL="1830290"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6pPr>
      <a:lvl7pPr marL="2252327"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7pPr>
      <a:lvl8pPr marL="2674363"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8pPr>
      <a:lvl9pPr marL="3096400"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9pPr>
    </p:bodyStyle>
    <p:otherStyle>
      <a:defPPr>
        <a:defRPr lang="ja-JP"/>
      </a:defPPr>
      <a:lvl1pPr marL="0" algn="l" defTabSz="844073" rtl="0" eaLnBrk="1" latinLnBrk="0" hangingPunct="1">
        <a:defRPr kumimoji="1" sz="1662" kern="1200">
          <a:solidFill>
            <a:schemeClr val="tx1"/>
          </a:solidFill>
          <a:latin typeface="+mn-lt"/>
          <a:ea typeface="+mn-ea"/>
          <a:cs typeface="+mn-cs"/>
        </a:defRPr>
      </a:lvl1pPr>
      <a:lvl2pPr marL="422037" algn="l" defTabSz="844073" rtl="0" eaLnBrk="1" latinLnBrk="0" hangingPunct="1">
        <a:defRPr kumimoji="1" sz="1662" kern="1200">
          <a:solidFill>
            <a:schemeClr val="tx1"/>
          </a:solidFill>
          <a:latin typeface="+mn-lt"/>
          <a:ea typeface="+mn-ea"/>
          <a:cs typeface="+mn-cs"/>
        </a:defRPr>
      </a:lvl2pPr>
      <a:lvl3pPr marL="844073" algn="l" defTabSz="844073" rtl="0" eaLnBrk="1" latinLnBrk="0" hangingPunct="1">
        <a:defRPr kumimoji="1" sz="1662" kern="1200">
          <a:solidFill>
            <a:schemeClr val="tx1"/>
          </a:solidFill>
          <a:latin typeface="+mn-lt"/>
          <a:ea typeface="+mn-ea"/>
          <a:cs typeface="+mn-cs"/>
        </a:defRPr>
      </a:lvl3pPr>
      <a:lvl4pPr marL="1266109" algn="l" defTabSz="844073" rtl="0" eaLnBrk="1" latinLnBrk="0" hangingPunct="1">
        <a:defRPr kumimoji="1" sz="1662" kern="1200">
          <a:solidFill>
            <a:schemeClr val="tx1"/>
          </a:solidFill>
          <a:latin typeface="+mn-lt"/>
          <a:ea typeface="+mn-ea"/>
          <a:cs typeface="+mn-cs"/>
        </a:defRPr>
      </a:lvl4pPr>
      <a:lvl5pPr marL="1688145" algn="l" defTabSz="844073" rtl="0" eaLnBrk="1" latinLnBrk="0" hangingPunct="1">
        <a:defRPr kumimoji="1" sz="1662" kern="1200">
          <a:solidFill>
            <a:schemeClr val="tx1"/>
          </a:solidFill>
          <a:latin typeface="+mn-lt"/>
          <a:ea typeface="+mn-ea"/>
          <a:cs typeface="+mn-cs"/>
        </a:defRPr>
      </a:lvl5pPr>
      <a:lvl6pPr marL="2110183" algn="l" defTabSz="844073" rtl="0" eaLnBrk="1" latinLnBrk="0" hangingPunct="1">
        <a:defRPr kumimoji="1" sz="1662" kern="1200">
          <a:solidFill>
            <a:schemeClr val="tx1"/>
          </a:solidFill>
          <a:latin typeface="+mn-lt"/>
          <a:ea typeface="+mn-ea"/>
          <a:cs typeface="+mn-cs"/>
        </a:defRPr>
      </a:lvl6pPr>
      <a:lvl7pPr marL="2532218" algn="l" defTabSz="844073" rtl="0" eaLnBrk="1" latinLnBrk="0" hangingPunct="1">
        <a:defRPr kumimoji="1" sz="1662" kern="1200">
          <a:solidFill>
            <a:schemeClr val="tx1"/>
          </a:solidFill>
          <a:latin typeface="+mn-lt"/>
          <a:ea typeface="+mn-ea"/>
          <a:cs typeface="+mn-cs"/>
        </a:defRPr>
      </a:lvl7pPr>
      <a:lvl8pPr marL="2954255" algn="l" defTabSz="844073" rtl="0" eaLnBrk="1" latinLnBrk="0" hangingPunct="1">
        <a:defRPr kumimoji="1" sz="1662" kern="1200">
          <a:solidFill>
            <a:schemeClr val="tx1"/>
          </a:solidFill>
          <a:latin typeface="+mn-lt"/>
          <a:ea typeface="+mn-ea"/>
          <a:cs typeface="+mn-cs"/>
        </a:defRPr>
      </a:lvl8pPr>
      <a:lvl9pPr marL="3376292" algn="l" defTabSz="84407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タイトル"/>
          <p:cNvSpPr>
            <a:spLocks noGrp="1" noChangeArrowheads="1"/>
          </p:cNvSpPr>
          <p:nvPr>
            <p:ph type="title"/>
          </p:nvPr>
        </p:nvSpPr>
        <p:spPr bwMode="auto">
          <a:xfrm>
            <a:off x="0" y="6351"/>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125545" y="693738"/>
            <a:ext cx="9651471"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cxnSp>
        <p:nvCxnSpPr>
          <p:cNvPr id="7172" name="直線コネクタ 18"/>
          <p:cNvCxnSpPr>
            <a:cxnSpLocks noChangeShapeType="1"/>
          </p:cNvCxnSpPr>
          <p:nvPr/>
        </p:nvCxnSpPr>
        <p:spPr bwMode="auto">
          <a:xfrm>
            <a:off x="125545"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3" name="直線コネクタ 19"/>
          <p:cNvCxnSpPr>
            <a:cxnSpLocks noChangeShapeType="1"/>
          </p:cNvCxnSpPr>
          <p:nvPr/>
        </p:nvCxnSpPr>
        <p:spPr bwMode="auto">
          <a:xfrm>
            <a:off x="271727"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4" name="直線コネクタ 20"/>
          <p:cNvCxnSpPr>
            <a:cxnSpLocks noChangeShapeType="1"/>
          </p:cNvCxnSpPr>
          <p:nvPr/>
        </p:nvCxnSpPr>
        <p:spPr bwMode="auto">
          <a:xfrm>
            <a:off x="1064552"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5" name="直線コネクタ 21"/>
          <p:cNvCxnSpPr>
            <a:cxnSpLocks noChangeShapeType="1"/>
          </p:cNvCxnSpPr>
          <p:nvPr/>
        </p:nvCxnSpPr>
        <p:spPr bwMode="auto">
          <a:xfrm>
            <a:off x="1279525"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 name="直線コネクタ 22"/>
          <p:cNvCxnSpPr>
            <a:cxnSpLocks noChangeShapeType="1"/>
          </p:cNvCxnSpPr>
          <p:nvPr/>
        </p:nvCxnSpPr>
        <p:spPr bwMode="auto">
          <a:xfrm>
            <a:off x="4806818"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 name="直線コネクタ 23"/>
          <p:cNvCxnSpPr>
            <a:cxnSpLocks noChangeShapeType="1"/>
          </p:cNvCxnSpPr>
          <p:nvPr/>
        </p:nvCxnSpPr>
        <p:spPr bwMode="auto">
          <a:xfrm>
            <a:off x="5097462"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直線コネクタ 24"/>
          <p:cNvCxnSpPr>
            <a:cxnSpLocks noChangeShapeType="1"/>
          </p:cNvCxnSpPr>
          <p:nvPr/>
        </p:nvCxnSpPr>
        <p:spPr bwMode="auto">
          <a:xfrm>
            <a:off x="6033029"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 name="直線コネクタ 25"/>
          <p:cNvCxnSpPr>
            <a:cxnSpLocks noChangeShapeType="1"/>
          </p:cNvCxnSpPr>
          <p:nvPr/>
        </p:nvCxnSpPr>
        <p:spPr bwMode="auto">
          <a:xfrm>
            <a:off x="8624756"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0" name="直線コネクタ 26"/>
          <p:cNvCxnSpPr>
            <a:cxnSpLocks noChangeShapeType="1"/>
          </p:cNvCxnSpPr>
          <p:nvPr/>
        </p:nvCxnSpPr>
        <p:spPr bwMode="auto">
          <a:xfrm>
            <a:off x="9777016"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テキスト ボックス 5">
            <a:extLst>
              <a:ext uri="{FF2B5EF4-FFF2-40B4-BE49-F238E27FC236}">
                <a16:creationId xmlns:a16="http://schemas.microsoft.com/office/drawing/2014/main" id="{81584961-81E6-4FBC-BC77-3337D5FCA4FD}"/>
              </a:ext>
            </a:extLst>
          </p:cNvPr>
          <p:cNvSpPr txBox="1">
            <a:spLocks noChangeArrowheads="1"/>
          </p:cNvSpPr>
          <p:nvPr/>
        </p:nvSpPr>
        <p:spPr bwMode="auto">
          <a:xfrm>
            <a:off x="-309562"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13.40</a:t>
            </a:r>
            <a:endParaRPr lang="ja-JP" altLang="en-US" sz="1000" dirty="0">
              <a:latin typeface="Meiryo UI" panose="020B0604030504040204" pitchFamily="50" charset="-128"/>
              <a:ea typeface="Meiryo UI" panose="020B0604030504040204" pitchFamily="50" charset="-128"/>
            </a:endParaRPr>
          </a:p>
        </p:txBody>
      </p:sp>
      <p:sp>
        <p:nvSpPr>
          <p:cNvPr id="7182" name="テキスト ボックス 35">
            <a:extLst>
              <a:ext uri="{FF2B5EF4-FFF2-40B4-BE49-F238E27FC236}">
                <a16:creationId xmlns:a16="http://schemas.microsoft.com/office/drawing/2014/main" id="{F22AB1AD-EE05-4A0B-9493-89CCA0A6561F}"/>
              </a:ext>
            </a:extLst>
          </p:cNvPr>
          <p:cNvSpPr txBox="1">
            <a:spLocks noChangeArrowheads="1"/>
          </p:cNvSpPr>
          <p:nvPr/>
        </p:nvSpPr>
        <p:spPr bwMode="auto">
          <a:xfrm>
            <a:off x="146183"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13.00</a:t>
            </a:r>
            <a:endParaRPr lang="ja-JP" altLang="en-US" sz="1000" dirty="0">
              <a:latin typeface="Meiryo UI" panose="020B0604030504040204" pitchFamily="50" charset="-128"/>
              <a:ea typeface="Meiryo UI" panose="020B0604030504040204" pitchFamily="50" charset="-128"/>
            </a:endParaRPr>
          </a:p>
        </p:txBody>
      </p:sp>
      <p:sp>
        <p:nvSpPr>
          <p:cNvPr id="7183" name="テキスト ボックス 36">
            <a:extLst>
              <a:ext uri="{FF2B5EF4-FFF2-40B4-BE49-F238E27FC236}">
                <a16:creationId xmlns:a16="http://schemas.microsoft.com/office/drawing/2014/main" id="{D412EA84-FD09-4A49-8395-C03D4347A1B3}"/>
              </a:ext>
            </a:extLst>
          </p:cNvPr>
          <p:cNvSpPr txBox="1">
            <a:spLocks noChangeArrowheads="1"/>
          </p:cNvSpPr>
          <p:nvPr/>
        </p:nvSpPr>
        <p:spPr bwMode="auto">
          <a:xfrm>
            <a:off x="601928"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10.80</a:t>
            </a:r>
            <a:endParaRPr lang="ja-JP" altLang="en-US" sz="1000" dirty="0">
              <a:latin typeface="Meiryo UI" panose="020B0604030504040204" pitchFamily="50" charset="-128"/>
              <a:ea typeface="Meiryo UI" panose="020B0604030504040204" pitchFamily="50" charset="-128"/>
            </a:endParaRPr>
          </a:p>
        </p:txBody>
      </p:sp>
      <p:sp>
        <p:nvSpPr>
          <p:cNvPr id="7184" name="テキスト ボックス 37">
            <a:extLst>
              <a:ext uri="{FF2B5EF4-FFF2-40B4-BE49-F238E27FC236}">
                <a16:creationId xmlns:a16="http://schemas.microsoft.com/office/drawing/2014/main" id="{82AD1561-C4BA-46F2-B468-0AEDDB9C58EE}"/>
              </a:ext>
            </a:extLst>
          </p:cNvPr>
          <p:cNvSpPr txBox="1">
            <a:spLocks noChangeArrowheads="1"/>
          </p:cNvSpPr>
          <p:nvPr/>
        </p:nvSpPr>
        <p:spPr bwMode="auto">
          <a:xfrm>
            <a:off x="1193536"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10.20</a:t>
            </a:r>
            <a:endParaRPr lang="ja-JP" altLang="en-US" sz="1000" dirty="0">
              <a:latin typeface="Meiryo UI" panose="020B0604030504040204" pitchFamily="50" charset="-128"/>
              <a:ea typeface="Meiryo UI" panose="020B0604030504040204" pitchFamily="50" charset="-128"/>
            </a:endParaRPr>
          </a:p>
        </p:txBody>
      </p:sp>
      <p:sp>
        <p:nvSpPr>
          <p:cNvPr id="7185" name="テキスト ボックス 38">
            <a:extLst>
              <a:ext uri="{FF2B5EF4-FFF2-40B4-BE49-F238E27FC236}">
                <a16:creationId xmlns:a16="http://schemas.microsoft.com/office/drawing/2014/main" id="{A5C065C7-BD31-4E7A-80E4-D321EDA5407A}"/>
              </a:ext>
            </a:extLst>
          </p:cNvPr>
          <p:cNvSpPr txBox="1">
            <a:spLocks noChangeArrowheads="1"/>
          </p:cNvSpPr>
          <p:nvPr/>
        </p:nvSpPr>
        <p:spPr bwMode="auto">
          <a:xfrm>
            <a:off x="4411266"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0.40</a:t>
            </a:r>
            <a:endParaRPr lang="ja-JP" altLang="en-US" sz="1000" dirty="0">
              <a:latin typeface="Meiryo UI" panose="020B0604030504040204" pitchFamily="50" charset="-128"/>
              <a:ea typeface="Meiryo UI" panose="020B0604030504040204" pitchFamily="50" charset="-128"/>
            </a:endParaRPr>
          </a:p>
        </p:txBody>
      </p:sp>
      <p:sp>
        <p:nvSpPr>
          <p:cNvPr id="7186" name="テキスト ボックス 39">
            <a:extLst>
              <a:ext uri="{FF2B5EF4-FFF2-40B4-BE49-F238E27FC236}">
                <a16:creationId xmlns:a16="http://schemas.microsoft.com/office/drawing/2014/main" id="{53E843B8-39B6-4159-8E48-5B24B03F190A}"/>
              </a:ext>
            </a:extLst>
          </p:cNvPr>
          <p:cNvSpPr txBox="1">
            <a:spLocks noChangeArrowheads="1"/>
          </p:cNvSpPr>
          <p:nvPr/>
        </p:nvSpPr>
        <p:spPr bwMode="auto">
          <a:xfrm>
            <a:off x="5002875"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0.40</a:t>
            </a:r>
            <a:endParaRPr lang="ja-JP" altLang="en-US" sz="1000" dirty="0">
              <a:latin typeface="Meiryo UI" panose="020B0604030504040204" pitchFamily="50" charset="-128"/>
              <a:ea typeface="Meiryo UI" panose="020B0604030504040204" pitchFamily="50" charset="-128"/>
            </a:endParaRPr>
          </a:p>
        </p:txBody>
      </p:sp>
      <p:sp>
        <p:nvSpPr>
          <p:cNvPr id="7187" name="テキスト ボックス 40">
            <a:extLst>
              <a:ext uri="{FF2B5EF4-FFF2-40B4-BE49-F238E27FC236}">
                <a16:creationId xmlns:a16="http://schemas.microsoft.com/office/drawing/2014/main" id="{6C1CC4DB-FF4F-4158-97DF-C2059C63B8FB}"/>
              </a:ext>
            </a:extLst>
          </p:cNvPr>
          <p:cNvSpPr txBox="1">
            <a:spLocks noChangeArrowheads="1"/>
          </p:cNvSpPr>
          <p:nvPr/>
        </p:nvSpPr>
        <p:spPr bwMode="auto">
          <a:xfrm>
            <a:off x="5935002"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3.00</a:t>
            </a:r>
            <a:endParaRPr lang="ja-JP" altLang="en-US" sz="1000" dirty="0">
              <a:latin typeface="Meiryo UI" panose="020B0604030504040204" pitchFamily="50" charset="-128"/>
              <a:ea typeface="Meiryo UI" panose="020B0604030504040204" pitchFamily="50" charset="-128"/>
            </a:endParaRPr>
          </a:p>
        </p:txBody>
      </p:sp>
      <p:sp>
        <p:nvSpPr>
          <p:cNvPr id="7188" name="テキスト ボックス 41">
            <a:extLst>
              <a:ext uri="{FF2B5EF4-FFF2-40B4-BE49-F238E27FC236}">
                <a16:creationId xmlns:a16="http://schemas.microsoft.com/office/drawing/2014/main" id="{B0A39872-2AED-4244-ACEA-77A00CD93C31}"/>
              </a:ext>
            </a:extLst>
          </p:cNvPr>
          <p:cNvSpPr txBox="1">
            <a:spLocks noChangeArrowheads="1"/>
          </p:cNvSpPr>
          <p:nvPr/>
        </p:nvSpPr>
        <p:spPr bwMode="auto">
          <a:xfrm>
            <a:off x="8538767"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10.20</a:t>
            </a:r>
            <a:endParaRPr lang="ja-JP" altLang="en-US" sz="1000" dirty="0">
              <a:latin typeface="Meiryo UI" panose="020B0604030504040204" pitchFamily="50" charset="-128"/>
              <a:ea typeface="Meiryo UI" panose="020B0604030504040204" pitchFamily="50" charset="-128"/>
            </a:endParaRPr>
          </a:p>
        </p:txBody>
      </p:sp>
      <p:sp>
        <p:nvSpPr>
          <p:cNvPr id="7189" name="テキスト ボックス 42">
            <a:extLst>
              <a:ext uri="{FF2B5EF4-FFF2-40B4-BE49-F238E27FC236}">
                <a16:creationId xmlns:a16="http://schemas.microsoft.com/office/drawing/2014/main" id="{00BC47CA-A1EC-43CA-A689-D84D598A2159}"/>
              </a:ext>
            </a:extLst>
          </p:cNvPr>
          <p:cNvSpPr txBox="1">
            <a:spLocks noChangeArrowheads="1"/>
          </p:cNvSpPr>
          <p:nvPr/>
        </p:nvSpPr>
        <p:spPr bwMode="auto">
          <a:xfrm>
            <a:off x="9691027"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dirty="0">
                <a:latin typeface="Meiryo UI" panose="020B0604030504040204" pitchFamily="50" charset="-128"/>
                <a:ea typeface="Meiryo UI" panose="020B0604030504040204" pitchFamily="50" charset="-128"/>
              </a:rPr>
              <a:t>13.40</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739536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9" r:id="rId5"/>
    <p:sldLayoutId id="2147484100" r:id="rId6"/>
    <p:sldLayoutId id="2147484101" r:id="rId7"/>
  </p:sldLayoutIdLst>
  <p:hf hdr="0" ftr="0" dt="0"/>
  <p:txStyles>
    <p:titleStyle>
      <a:lvl1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5pPr>
      <a:lvl6pPr marL="457195"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39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58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778"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1313" indent="-341313" algn="l" rtl="0" eaLnBrk="0" fontAlgn="base" hangingPunct="0">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4500" indent="-174625" algn="l" rtl="0" eaLnBrk="0" fontAlgn="base" hangingPunct="0">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6450" indent="-180975"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2050" indent="-174625" algn="l" rtl="0" eaLnBrk="0" fontAlgn="base" hangingPunct="0">
        <a:lnSpc>
          <a:spcPct val="110000"/>
        </a:lnSpc>
        <a:spcBef>
          <a:spcPct val="0"/>
        </a:spcBef>
        <a:spcAft>
          <a:spcPct val="0"/>
        </a:spcAft>
        <a:buFont typeface="Arial" panose="020B0604020202020204" pitchFamily="34" charset="0"/>
        <a:buChar char="»"/>
        <a:defRPr kumimoji="1" sz="1600">
          <a:solidFill>
            <a:schemeClr val="tx1"/>
          </a:solidFill>
          <a:latin typeface="Times New Roman" pitchFamily="18" charset="0"/>
          <a:ea typeface="+mn-ea"/>
        </a:defRPr>
      </a:lvl4pPr>
      <a:lvl5pPr marL="1524000" indent="-180975" algn="l" rtl="0" eaLnBrk="0" fontAlgn="base" hangingPunct="0">
        <a:lnSpc>
          <a:spcPct val="110000"/>
        </a:lnSpc>
        <a:spcBef>
          <a:spcPct val="0"/>
        </a:spcBef>
        <a:spcAft>
          <a:spcPct val="0"/>
        </a:spcAft>
        <a:buFont typeface="Wingdings" panose="05000000000000000000" pitchFamily="2" charset="2"/>
        <a:buChar char="w"/>
        <a:defRPr kumimoji="1" sz="1600">
          <a:solidFill>
            <a:schemeClr val="tx1"/>
          </a:solidFill>
          <a:latin typeface="Times New Roman" pitchFamily="18" charset="0"/>
          <a:ea typeface="+mn-ea"/>
        </a:defRPr>
      </a:lvl5pPr>
      <a:lvl6pPr marL="1982765"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6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54"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5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ja-JP" dirty="0"/>
              <a:t>2016/4/29</a:t>
            </a:r>
            <a:endParaRPr lang="ja-JP" altLang="en-US" dirty="0"/>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4"/>
          </p:nvPr>
        </p:nvSpPr>
        <p:spPr>
          <a:xfrm>
            <a:off x="7677150" y="6492876"/>
            <a:ext cx="2228850" cy="365125"/>
          </a:xfrm>
          <a:prstGeom prst="rect">
            <a:avLst/>
          </a:prstGeom>
        </p:spPr>
        <p:txBody>
          <a:bodyPr vert="horz" lIns="91440" tIns="45720" rIns="91440" bIns="45720" rtlCol="0" anchor="ctr"/>
          <a:lstStyle>
            <a:lvl1pPr algn="r">
              <a:defRPr sz="2000">
                <a:solidFill>
                  <a:schemeClr val="tx1"/>
                </a:solidFill>
              </a:defRPr>
            </a:lvl1pPr>
          </a:lstStyle>
          <a:p>
            <a:pPr>
              <a:defRPr/>
            </a:pPr>
            <a:fld id="{85624904-C014-432C-8727-27329A55D0FE}" type="slidenum">
              <a:rPr lang="ja-JP" altLang="en-US"/>
              <a:pPr>
                <a:defRPr/>
              </a:pPr>
              <a:t>‹#›</a:t>
            </a:fld>
            <a:endParaRPr lang="ja-JP" altLang="en-US" dirty="0"/>
          </a:p>
        </p:txBody>
      </p:sp>
    </p:spTree>
    <p:extLst>
      <p:ext uri="{BB962C8B-B14F-4D97-AF65-F5344CB8AC3E}">
        <p14:creationId xmlns:p14="http://schemas.microsoft.com/office/powerpoint/2010/main" val="3236947867"/>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sldNum="0"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75" y="1628562"/>
            <a:ext cx="9902825" cy="143263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t>国の動きや実効性確保</a:t>
            </a:r>
            <a:r>
              <a:rPr lang="ja-JP" altLang="ja-JP" sz="3200" dirty="0"/>
              <a:t>について</a:t>
            </a:r>
            <a:endParaRPr lang="en-US" altLang="ja-JP" sz="3200" dirty="0">
              <a:solidFill>
                <a:prstClr val="white"/>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631785" y="4356889"/>
            <a:ext cx="4985238" cy="65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2800" dirty="0">
                <a:solidFill>
                  <a:schemeClr val="tx1"/>
                </a:solidFill>
                <a:latin typeface="ＭＳ ゴシック" panose="020B0609070205080204" pitchFamily="49" charset="-128"/>
                <a:ea typeface="ＭＳ ゴシック" panose="020B0609070205080204" pitchFamily="49" charset="-128"/>
              </a:rPr>
              <a:t>令和３年６月</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8" name="サブタイトル 2"/>
          <p:cNvSpPr txBox="1">
            <a:spLocks/>
          </p:cNvSpPr>
          <p:nvPr/>
        </p:nvSpPr>
        <p:spPr>
          <a:xfrm>
            <a:off x="1235972" y="5186130"/>
            <a:ext cx="7776864" cy="848911"/>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defRPr/>
            </a:pPr>
            <a:r>
              <a:rPr lang="ja-JP" altLang="en-US" sz="2215" dirty="0">
                <a:latin typeface="ＤＦ平成ゴシック体W5" pitchFamily="49" charset="-128"/>
                <a:ea typeface="ＤＦ平成ゴシック体W5" pitchFamily="49" charset="-128"/>
              </a:rPr>
              <a:t>環境省近畿地方環境事務所　資源循環課</a:t>
            </a:r>
            <a:endParaRPr lang="en-US" altLang="ja-JP" sz="2215" dirty="0">
              <a:latin typeface="ＤＦ平成ゴシック体W5" pitchFamily="49" charset="-128"/>
              <a:ea typeface="ＤＦ平成ゴシック体W5" pitchFamily="49" charset="-12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94" y="5320072"/>
            <a:ext cx="879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39543" y="332869"/>
            <a:ext cx="3553939" cy="307777"/>
          </a:xfrm>
          <a:prstGeom prst="rect">
            <a:avLst/>
          </a:prstGeom>
          <a:noFill/>
        </p:spPr>
        <p:txBody>
          <a:bodyPr wrap="square" rtlCol="0">
            <a:spAutoFit/>
          </a:bodyPr>
          <a:lstStyle/>
          <a:p>
            <a:pPr algn="ctr">
              <a:spcAft>
                <a:spcPts val="600"/>
              </a:spcAft>
            </a:pPr>
            <a:r>
              <a:rPr lang="zh-TW" altLang="en-US" sz="1400" dirty="0">
                <a:latin typeface="HG丸ｺﾞｼｯｸM-PRO" panose="020F0600000000000000" pitchFamily="50" charset="-128"/>
                <a:ea typeface="HG丸ｺﾞｼｯｸM-PRO" panose="020F0600000000000000" pitchFamily="50" charset="-128"/>
              </a:rPr>
              <a:t>令和</a:t>
            </a:r>
            <a:r>
              <a:rPr lang="ja-JP" altLang="en-US" sz="1400" dirty="0">
                <a:latin typeface="HG丸ｺﾞｼｯｸM-PRO" panose="020F0600000000000000" pitchFamily="50" charset="-128"/>
                <a:ea typeface="HG丸ｺﾞｼｯｸM-PRO" panose="020F0600000000000000" pitchFamily="50" charset="-128"/>
              </a:rPr>
              <a:t>３</a:t>
            </a:r>
            <a:r>
              <a:rPr lang="zh-TW" altLang="en-US" sz="1400" dirty="0">
                <a:latin typeface="HG丸ｺﾞｼｯｸM-PRO" panose="020F0600000000000000" pitchFamily="50" charset="-128"/>
                <a:ea typeface="HG丸ｺﾞｼｯｸM-PRO" panose="020F0600000000000000" pitchFamily="50" charset="-128"/>
              </a:rPr>
              <a:t>年度</a:t>
            </a:r>
            <a:r>
              <a:rPr lang="ja-JP" altLang="en-US" sz="1400" dirty="0">
                <a:latin typeface="HG丸ｺﾞｼｯｸM-PRO" panose="020F0600000000000000" pitchFamily="50" charset="-128"/>
                <a:ea typeface="HG丸ｺﾞｼｯｸM-PRO" panose="020F0600000000000000" pitchFamily="50" charset="-128"/>
              </a:rPr>
              <a:t>大阪府</a:t>
            </a:r>
            <a:r>
              <a:rPr lang="ja-JP" altLang="ja-JP" sz="1400" dirty="0">
                <a:latin typeface="HG丸ｺﾞｼｯｸM-PRO" panose="020F0600000000000000" pitchFamily="50" charset="-128"/>
                <a:ea typeface="HG丸ｺﾞｼｯｸM-PRO" panose="020F0600000000000000" pitchFamily="50" charset="-128"/>
              </a:rPr>
              <a:t>災害廃棄物研修</a:t>
            </a:r>
            <a:endParaRPr lang="zh-TW"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1497629"/>
      </p:ext>
    </p:extLst>
  </p:cSld>
  <p:clrMapOvr>
    <a:masterClrMapping/>
  </p:clrMapOvr>
  <mc:AlternateContent xmlns:mc="http://schemas.openxmlformats.org/markup-compatibility/2006" xmlns:p14="http://schemas.microsoft.com/office/powerpoint/2010/main">
    <mc:Choice Requires="p14">
      <p:transition spd="slow" p14:dur="2000" advTm="20492"/>
    </mc:Choice>
    <mc:Fallback xmlns="">
      <p:transition spd="slow" advTm="204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389767" y="6310312"/>
            <a:ext cx="2228850" cy="365125"/>
          </a:xfrm>
        </p:spPr>
        <p:txBody>
          <a:bodyPr/>
          <a:lstStyle/>
          <a:p>
            <a:pPr defTabSz="422041">
              <a:defRPr/>
            </a:pPr>
            <a:r>
              <a:rPr kumimoji="0" lang="ja-JP" altLang="en-US" dirty="0">
                <a:latin typeface="+mj-ea"/>
                <a:ea typeface="+mj-ea"/>
              </a:rPr>
              <a:t>１０</a:t>
            </a:r>
          </a:p>
        </p:txBody>
      </p:sp>
      <p:pic>
        <p:nvPicPr>
          <p:cNvPr id="26" name="図 25"/>
          <p:cNvPicPr>
            <a:picLocks noChangeAspect="1"/>
          </p:cNvPicPr>
          <p:nvPr/>
        </p:nvPicPr>
        <p:blipFill>
          <a:blip r:embed="rId3"/>
          <a:stretch>
            <a:fillRect/>
          </a:stretch>
        </p:blipFill>
        <p:spPr>
          <a:xfrm>
            <a:off x="6727555" y="3454154"/>
            <a:ext cx="2512790" cy="1723273"/>
          </a:xfrm>
          <a:prstGeom prst="rect">
            <a:avLst/>
          </a:prstGeom>
        </p:spPr>
      </p:pic>
      <p:pic>
        <p:nvPicPr>
          <p:cNvPr id="27" name="図 26"/>
          <p:cNvPicPr>
            <a:picLocks noChangeAspect="1"/>
          </p:cNvPicPr>
          <p:nvPr/>
        </p:nvPicPr>
        <p:blipFill>
          <a:blip r:embed="rId4"/>
          <a:stretch>
            <a:fillRect/>
          </a:stretch>
        </p:blipFill>
        <p:spPr>
          <a:xfrm>
            <a:off x="6727554" y="1579221"/>
            <a:ext cx="2507834" cy="1590333"/>
          </a:xfrm>
          <a:prstGeom prst="rect">
            <a:avLst/>
          </a:prstGeom>
        </p:spPr>
      </p:pic>
      <p:sp>
        <p:nvSpPr>
          <p:cNvPr id="28" name="角丸四角形 27"/>
          <p:cNvSpPr/>
          <p:nvPr/>
        </p:nvSpPr>
        <p:spPr bwMode="auto">
          <a:xfrm>
            <a:off x="663146" y="1075317"/>
            <a:ext cx="5891256" cy="2937657"/>
          </a:xfrm>
          <a:prstGeom prst="roundRect">
            <a:avLst>
              <a:gd name="adj" fmla="val 6129"/>
            </a:avLst>
          </a:prstGeom>
          <a:solidFill>
            <a:srgbClr val="0070C0">
              <a:alpha val="10000"/>
            </a:srgbClr>
          </a:solidFill>
          <a:ln w="12700" cap="flat" cmpd="sng" algn="ctr">
            <a:noFill/>
            <a:prstDash val="solid"/>
            <a:miter lim="800000"/>
          </a:ln>
          <a:effectLst/>
        </p:spPr>
        <p:txBody>
          <a:bodyPr anchor="ctr"/>
          <a:lstStyle/>
          <a:p>
            <a:pPr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制度の概要</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p>
          <a:p>
            <a:pPr marL="168524" indent="-168524"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環境省から全国の地方公共団体に対し、災害廃棄物処理を経験し、知見を有する職員の推薦を依頼。地方公共団体の推薦を受けた職員を「災害廃棄物処理支援員」として名簿に登録。</a:t>
            </a:r>
          </a:p>
          <a:p>
            <a:pPr marL="168524" indent="-168524"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○災害発生時には被災地方公共団体の要請により「災害廃棄物処理支援員」を派遣。</a:t>
            </a:r>
          </a:p>
          <a:p>
            <a:pPr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○災害廃棄物処理支援員による活動内容</a:t>
            </a:r>
          </a:p>
          <a:p>
            <a:pPr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　・災害廃棄物処理の方針にかかる助言・調整等</a:t>
            </a:r>
          </a:p>
          <a:p>
            <a:pPr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　・災害廃棄物処理の個別課題の対応にかかる助言・調整等</a:t>
            </a:r>
          </a:p>
          <a:p>
            <a:pPr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○災害廃棄物処理支援員への研修・訓練</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6812106" y="5490647"/>
            <a:ext cx="2338733" cy="688843"/>
          </a:xfrm>
          <a:prstGeom prst="rect">
            <a:avLst/>
          </a:prstGeom>
          <a:noFill/>
        </p:spPr>
        <p:txBody>
          <a:bodyPr wrap="square">
            <a:spAutoFit/>
          </a:bodyPr>
          <a:lstStyle/>
          <a:p>
            <a:pPr algn="ctr" defTabSz="844083">
              <a:defRPr/>
            </a:pPr>
            <a:r>
              <a:rPr lang="ja-JP" altLang="en-US" sz="1292" b="1" kern="0" dirty="0">
                <a:solidFill>
                  <a:prstClr val="black"/>
                </a:solidFill>
                <a:latin typeface="ＭＳ Ｐゴシック" panose="020B0600070205080204" pitchFamily="50" charset="-128"/>
                <a:ea typeface="ＭＳ Ｐゴシック" panose="020B0600070205080204" pitchFamily="50" charset="-128"/>
              </a:rPr>
              <a:t>地方公共団体職員による</a:t>
            </a:r>
            <a:endParaRPr lang="en-US" altLang="ja-JP" sz="1292" b="1"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292" b="1" kern="0" dirty="0">
                <a:solidFill>
                  <a:prstClr val="black"/>
                </a:solidFill>
                <a:latin typeface="ＭＳ Ｐゴシック" panose="020B0600070205080204" pitchFamily="50" charset="-128"/>
                <a:ea typeface="ＭＳ Ｐゴシック" panose="020B0600070205080204" pitchFamily="50" charset="-128"/>
              </a:rPr>
              <a:t>災害廃棄物処理の支援の様子</a:t>
            </a:r>
            <a:endParaRPr lang="en-US" altLang="ja-JP" sz="1292" b="1" kern="0" dirty="0">
              <a:solidFill>
                <a:prstClr val="black"/>
              </a:solidFill>
              <a:latin typeface="ＭＳ Ｐゴシック" panose="020B0600070205080204" pitchFamily="50" charset="-128"/>
              <a:ea typeface="ＭＳ Ｐゴシック" panose="020B0600070205080204" pitchFamily="50" charset="-128"/>
            </a:endParaRPr>
          </a:p>
          <a:p>
            <a:pPr algn="ctr" defTabSz="844083">
              <a:defRPr/>
            </a:pPr>
            <a:r>
              <a:rPr lang="ja-JP" altLang="en-US" sz="1292" b="1" kern="0" dirty="0">
                <a:solidFill>
                  <a:prstClr val="black"/>
                </a:solidFill>
                <a:latin typeface="ＭＳ Ｐゴシック" panose="020B0600070205080204" pitchFamily="50" charset="-128"/>
                <a:ea typeface="ＭＳ Ｐゴシック" panose="020B0600070205080204" pitchFamily="50" charset="-128"/>
              </a:rPr>
              <a:t>（写真提供：東京都）</a:t>
            </a:r>
            <a:endParaRPr lang="en-US" altLang="ja-JP" sz="1292"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bwMode="auto">
          <a:xfrm>
            <a:off x="663146" y="4195536"/>
            <a:ext cx="5883007" cy="2479901"/>
          </a:xfrm>
          <a:prstGeom prst="roundRect">
            <a:avLst>
              <a:gd name="adj" fmla="val 6129"/>
            </a:avLst>
          </a:prstGeom>
          <a:solidFill>
            <a:srgbClr val="7030A0">
              <a:alpha val="10000"/>
            </a:srgbClr>
          </a:solidFill>
          <a:ln w="12700" cap="flat" cmpd="sng" algn="ctr">
            <a:noFill/>
            <a:prstDash val="solid"/>
            <a:miter lim="800000"/>
          </a:ln>
          <a:effectLst/>
        </p:spPr>
        <p:txBody>
          <a:bodyPr anchor="ctr"/>
          <a:lstStyle/>
          <a:p>
            <a:pPr defTabSz="844083">
              <a:lnSpc>
                <a:spcPct val="150000"/>
              </a:lnSpc>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スケジュール（令和２年度）</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p>
          <a:p>
            <a:pPr marL="168524" indent="-168524"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8</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18</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日：人材バンク制度の周知（事務連絡）</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a:p>
            <a:pPr marL="168524" indent="-168524"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9</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12</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日：人材バンクの推薦依頼（事務連絡）</a:t>
            </a:r>
          </a:p>
          <a:p>
            <a:pPr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12</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18</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2</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1</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日：スキル研修（オンデマンド方式）</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1108" b="1" kern="0" dirty="0">
                <a:solidFill>
                  <a:prstClr val="black"/>
                </a:solidFill>
                <a:latin typeface="ＭＳ Ｐゴシック" panose="020B0600070205080204" pitchFamily="50" charset="-128"/>
                <a:ea typeface="ＭＳ Ｐゴシック" panose="020B0600070205080204" pitchFamily="50" charset="-128"/>
              </a:rPr>
              <a:t>　</a:t>
            </a:r>
            <a:r>
              <a:rPr lang="ja-JP" altLang="en-US" sz="1292" b="1" kern="0" dirty="0">
                <a:solidFill>
                  <a:prstClr val="black"/>
                </a:solidFill>
                <a:latin typeface="ＭＳ Ｐゴシック" panose="020B0600070205080204" pitchFamily="50" charset="-128"/>
                <a:ea typeface="ＭＳ Ｐゴシック" panose="020B0600070205080204" pitchFamily="50" charset="-128"/>
              </a:rPr>
              <a:t>「対象者：災害廃棄物処理支援員、地方公共団体職員、</a:t>
            </a:r>
            <a:r>
              <a:rPr lang="en-US" altLang="ja-JP" sz="1292" b="1" kern="0" dirty="0" err="1">
                <a:solidFill>
                  <a:prstClr val="black"/>
                </a:solidFill>
                <a:latin typeface="ＭＳ Ｐゴシック" panose="020B0600070205080204" pitchFamily="50" charset="-128"/>
                <a:ea typeface="ＭＳ Ｐゴシック" panose="020B0600070205080204" pitchFamily="50" charset="-128"/>
              </a:rPr>
              <a:t>D.Waste</a:t>
            </a:r>
            <a:r>
              <a:rPr lang="en-US" altLang="ja-JP" sz="1292" b="1" kern="0" dirty="0">
                <a:solidFill>
                  <a:prstClr val="black"/>
                </a:solidFill>
                <a:latin typeface="ＭＳ Ｐゴシック" panose="020B0600070205080204" pitchFamily="50" charset="-128"/>
                <a:ea typeface="ＭＳ Ｐゴシック" panose="020B0600070205080204" pitchFamily="50" charset="-128"/>
              </a:rPr>
              <a:t>-Net</a:t>
            </a:r>
            <a:r>
              <a:rPr lang="ja-JP" altLang="en-US" sz="1292" b="1" kern="0" dirty="0">
                <a:solidFill>
                  <a:prstClr val="black"/>
                </a:solidFill>
                <a:latin typeface="ＭＳ Ｐゴシック" panose="020B0600070205080204" pitchFamily="50" charset="-128"/>
                <a:ea typeface="ＭＳ Ｐゴシック" panose="020B0600070205080204" pitchFamily="50" charset="-128"/>
              </a:rPr>
              <a:t>　」</a:t>
            </a:r>
            <a:endParaRPr lang="en-US" altLang="ja-JP" sz="1292" b="1" kern="0"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1</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26</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日：マネジメント研修（</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Web</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開催）</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1662" b="1" kern="0" dirty="0">
                <a:solidFill>
                  <a:prstClr val="black"/>
                </a:solidFill>
                <a:latin typeface="ＭＳ Ｐゴシック" panose="020B0600070205080204" pitchFamily="50" charset="-128"/>
                <a:ea typeface="ＭＳ Ｐゴシック" panose="020B0600070205080204" pitchFamily="50" charset="-128"/>
              </a:rPr>
              <a:t>　</a:t>
            </a:r>
            <a:r>
              <a:rPr lang="ja-JP" altLang="en-US" sz="1292" b="1" kern="0" dirty="0">
                <a:solidFill>
                  <a:prstClr val="black"/>
                </a:solidFill>
                <a:latin typeface="ＭＳ Ｐゴシック" panose="020B0600070205080204" pitchFamily="50" charset="-128"/>
                <a:ea typeface="ＭＳ Ｐゴシック" panose="020B0600070205080204" pitchFamily="50" charset="-128"/>
              </a:rPr>
              <a:t>「対象者：災害廃棄物処理支援員」</a:t>
            </a:r>
            <a:endParaRPr lang="en-US" altLang="ja-JP" sz="1292" b="1" kern="0" dirty="0">
              <a:solidFill>
                <a:prstClr val="black"/>
              </a:solidFill>
              <a:latin typeface="ＭＳ Ｐゴシック" panose="020B0600070205080204" pitchFamily="50" charset="-128"/>
              <a:ea typeface="ＭＳ Ｐゴシック" panose="020B0600070205080204" pitchFamily="50" charset="-128"/>
            </a:endParaRPr>
          </a:p>
          <a:p>
            <a:pPr defTabSz="844083">
              <a:lnSpc>
                <a:spcPts val="1800"/>
              </a:lnSpc>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令和</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3</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年</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3</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月末日時点：登録者２３９名</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a:p>
            <a:pPr defTabSz="844083">
              <a:lnSpc>
                <a:spcPts val="1800"/>
              </a:lnSpc>
              <a:defRPr/>
            </a:pPr>
            <a:r>
              <a:rPr lang="en-US" altLang="ja-JP" sz="1662" b="1" kern="0" dirty="0">
                <a:solidFill>
                  <a:prstClr val="black"/>
                </a:solidFill>
                <a:latin typeface="ＭＳ Ｐゴシック" panose="020B0600070205080204" pitchFamily="50" charset="-128"/>
                <a:ea typeface="ＭＳ Ｐゴシック" panose="020B0600070205080204" pitchFamily="50" charset="-128"/>
              </a:rPr>
              <a:t>   </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令和</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3</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年度は、令和</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3</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年</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6</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月</a:t>
            </a:r>
            <a:r>
              <a:rPr lang="en-US" altLang="ja-JP" sz="1662" b="1" kern="0" dirty="0">
                <a:solidFill>
                  <a:prstClr val="black"/>
                </a:solidFill>
                <a:latin typeface="ＭＳ Ｐゴシック" panose="020B0600070205080204" pitchFamily="50" charset="-128"/>
                <a:ea typeface="ＭＳ Ｐゴシック" panose="020B0600070205080204" pitchFamily="50" charset="-128"/>
              </a:rPr>
              <a:t>2</a:t>
            </a:r>
            <a:r>
              <a:rPr lang="ja-JP" altLang="en-US" sz="1662" b="1" kern="0" dirty="0">
                <a:solidFill>
                  <a:prstClr val="black"/>
                </a:solidFill>
                <a:latin typeface="ＭＳ Ｐゴシック" panose="020B0600070205080204" pitchFamily="50" charset="-128"/>
                <a:ea typeface="ＭＳ Ｐゴシック" panose="020B0600070205080204" pitchFamily="50" charset="-128"/>
              </a:rPr>
              <a:t>日付けで依頼</a:t>
            </a:r>
            <a:endParaRPr lang="en-US" altLang="ja-JP" sz="1662"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2"/>
          <p:cNvSpPr txBox="1">
            <a:spLocks noChangeArrowheads="1"/>
          </p:cNvSpPr>
          <p:nvPr/>
        </p:nvSpPr>
        <p:spPr bwMode="auto">
          <a:xfrm>
            <a:off x="671396" y="488240"/>
            <a:ext cx="8440615" cy="405799"/>
          </a:xfrm>
          <a:prstGeom prst="rect">
            <a:avLst/>
          </a:prstGeom>
          <a:solidFill>
            <a:schemeClr val="bg1"/>
          </a:solidFill>
          <a:ln w="28575">
            <a:solidFill>
              <a:srgbClr val="00B0F0"/>
            </a:solidFill>
            <a:miter lim="800000"/>
            <a:headEnd/>
            <a:tailEnd/>
          </a:ln>
          <a:extLst/>
        </p:spPr>
        <p:txBody>
          <a:bodyPr tIns="61350" bIns="6135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defRPr/>
            </a:pPr>
            <a:endParaRPr kumimoji="0" lang="en-US" altLang="ja-JP" sz="2215" b="1" dirty="0">
              <a:latin typeface="ＭＳ ゴシック" panose="020B0609070205080204" pitchFamily="49" charset="-128"/>
              <a:ea typeface="ＭＳ ゴシック" panose="020B0609070205080204" pitchFamily="49" charset="-128"/>
            </a:endParaRPr>
          </a:p>
          <a:p>
            <a:pPr algn="ctr" eaLnBrk="1" hangingPunct="1">
              <a:spcBef>
                <a:spcPct val="0"/>
              </a:spcBef>
              <a:buNone/>
              <a:defRPr/>
            </a:pPr>
            <a:r>
              <a:rPr kumimoji="0" lang="ja-JP" altLang="en-US" sz="2215" b="1" dirty="0">
                <a:latin typeface="ＭＳ ゴシック" panose="020B0609070205080204" pitchFamily="49" charset="-128"/>
                <a:ea typeface="ＭＳ ゴシック" panose="020B0609070205080204" pitchFamily="49" charset="-128"/>
              </a:rPr>
              <a:t>「災害廃棄物処理支援員制度（人材バンク）」について</a:t>
            </a:r>
          </a:p>
          <a:p>
            <a:pPr algn="ctr" eaLnBrk="1" hangingPunct="1">
              <a:spcBef>
                <a:spcPct val="0"/>
              </a:spcBef>
              <a:buFontTx/>
              <a:buNone/>
              <a:defRPr/>
            </a:pPr>
            <a:endParaRPr lang="ja-JP" altLang="en-US" sz="2045" b="1" dirty="0"/>
          </a:p>
        </p:txBody>
      </p:sp>
    </p:spTree>
    <p:extLst>
      <p:ext uri="{BB962C8B-B14F-4D97-AF65-F5344CB8AC3E}">
        <p14:creationId xmlns:p14="http://schemas.microsoft.com/office/powerpoint/2010/main" val="1474961692"/>
      </p:ext>
    </p:extLst>
  </p:cSld>
  <p:clrMapOvr>
    <a:masterClrMapping/>
  </p:clrMapOvr>
  <mc:AlternateContent xmlns:mc="http://schemas.openxmlformats.org/markup-compatibility/2006" xmlns:p14="http://schemas.microsoft.com/office/powerpoint/2010/main">
    <mc:Choice Requires="p14">
      <p:transition spd="slow" p14:dur="2000" advTm="59909"/>
    </mc:Choice>
    <mc:Fallback xmlns="">
      <p:transition spd="slow" advTm="5990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
          <p:cNvSpPr txBox="1">
            <a:spLocks noChangeArrowheads="1"/>
          </p:cNvSpPr>
          <p:nvPr/>
        </p:nvSpPr>
        <p:spPr bwMode="auto">
          <a:xfrm>
            <a:off x="381000" y="262304"/>
            <a:ext cx="9144000" cy="439616"/>
          </a:xfrm>
          <a:prstGeom prst="rect">
            <a:avLst/>
          </a:prstGeom>
          <a:solidFill>
            <a:schemeClr val="bg1"/>
          </a:solidFill>
          <a:ln w="28575">
            <a:solidFill>
              <a:srgbClr val="00B0F0"/>
            </a:solidFill>
            <a:miter lim="800000"/>
            <a:headEnd/>
            <a:tailEnd/>
          </a:ln>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215" b="1" dirty="0"/>
              <a:t>防衛省・自衛隊と環境省との連携対応マニュアル（令和２年８月）</a:t>
            </a:r>
          </a:p>
        </p:txBody>
      </p:sp>
      <p:grpSp>
        <p:nvGrpSpPr>
          <p:cNvPr id="2" name="グループ化 1"/>
          <p:cNvGrpSpPr/>
          <p:nvPr/>
        </p:nvGrpSpPr>
        <p:grpSpPr>
          <a:xfrm>
            <a:off x="388804" y="782738"/>
            <a:ext cx="9128234" cy="5691844"/>
            <a:chOff x="7804" y="782738"/>
            <a:chExt cx="9128234" cy="5691844"/>
          </a:xfrm>
        </p:grpSpPr>
        <p:sp>
          <p:nvSpPr>
            <p:cNvPr id="28" name="正方形/長方形 27"/>
            <p:cNvSpPr/>
            <p:nvPr/>
          </p:nvSpPr>
          <p:spPr>
            <a:xfrm>
              <a:off x="6751126" y="2339521"/>
              <a:ext cx="1832554" cy="498342"/>
            </a:xfrm>
            <a:prstGeom prst="rect">
              <a:avLst/>
            </a:prstGeom>
            <a:noFill/>
          </p:spPr>
          <p:txBody>
            <a:bodyPr wrap="none">
              <a:spAutoFit/>
            </a:bodyPr>
            <a:lstStyle/>
            <a:p>
              <a:pPr algn="ctr"/>
              <a:r>
                <a:rPr lang="ja-JP" altLang="en-US" sz="1319" b="1" dirty="0">
                  <a:latin typeface="+mj-ea"/>
                </a:rPr>
                <a:t>栃木県大平町における</a:t>
              </a:r>
              <a:endParaRPr lang="en-US" altLang="ja-JP" sz="1319" b="1" dirty="0">
                <a:latin typeface="+mj-ea"/>
              </a:endParaRPr>
            </a:p>
            <a:p>
              <a:pPr algn="ctr"/>
              <a:r>
                <a:rPr lang="ja-JP" altLang="en-US" sz="1319" b="1" dirty="0">
                  <a:latin typeface="+mj-ea"/>
                </a:rPr>
                <a:t>自衛隊による撤去</a:t>
              </a:r>
              <a:endParaRPr lang="en-US" altLang="ja-JP" sz="1319" b="1" dirty="0">
                <a:latin typeface="+mj-ea"/>
              </a:endParaRPr>
            </a:p>
          </p:txBody>
        </p:sp>
        <p:sp>
          <p:nvSpPr>
            <p:cNvPr id="15" name="正方形/長方形 14"/>
            <p:cNvSpPr/>
            <p:nvPr/>
          </p:nvSpPr>
          <p:spPr>
            <a:xfrm>
              <a:off x="4206613" y="2339520"/>
              <a:ext cx="1832554" cy="498342"/>
            </a:xfrm>
            <a:prstGeom prst="rect">
              <a:avLst/>
            </a:prstGeom>
            <a:solidFill>
              <a:schemeClr val="bg1"/>
            </a:solidFill>
          </p:spPr>
          <p:txBody>
            <a:bodyPr wrap="none">
              <a:spAutoFit/>
            </a:bodyPr>
            <a:lstStyle/>
            <a:p>
              <a:pPr algn="ctr"/>
              <a:r>
                <a:rPr lang="ja-JP" altLang="en-US" sz="1319" b="1" dirty="0">
                  <a:latin typeface="+mj-ea"/>
                </a:rPr>
                <a:t>長野県長野市における</a:t>
              </a:r>
              <a:endParaRPr lang="en-US" altLang="ja-JP" sz="1319" b="1" dirty="0">
                <a:latin typeface="+mj-ea"/>
              </a:endParaRPr>
            </a:p>
            <a:p>
              <a:pPr algn="ctr"/>
              <a:r>
                <a:rPr lang="ja-JP" altLang="en-US" sz="1319" b="1" dirty="0">
                  <a:latin typeface="+mj-ea"/>
                </a:rPr>
                <a:t>自衛隊による撤去</a:t>
              </a:r>
              <a:endParaRPr lang="en-US" altLang="ja-JP" sz="1319" b="1" dirty="0">
                <a:latin typeface="+mj-ea"/>
              </a:endParaRPr>
            </a:p>
          </p:txBody>
        </p:sp>
        <p:sp>
          <p:nvSpPr>
            <p:cNvPr id="18" name="角丸四角形 17"/>
            <p:cNvSpPr/>
            <p:nvPr/>
          </p:nvSpPr>
          <p:spPr bwMode="auto">
            <a:xfrm>
              <a:off x="284150" y="2761686"/>
              <a:ext cx="3543169" cy="3078978"/>
            </a:xfrm>
            <a:prstGeom prst="roundRect">
              <a:avLst>
                <a:gd name="adj" fmla="val 6129"/>
              </a:avLst>
            </a:prstGeom>
            <a:solidFill>
              <a:srgbClr val="00B050">
                <a:alpha val="1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tLang="ja-JP" sz="1662" b="1" dirty="0">
                <a:solidFill>
                  <a:schemeClr val="tx1"/>
                </a:solidFill>
                <a:latin typeface="ＭＳ Ｐゴシック" panose="020B0600070205080204" pitchFamily="50" charset="-128"/>
              </a:endParaRPr>
            </a:p>
          </p:txBody>
        </p:sp>
        <p:sp>
          <p:nvSpPr>
            <p:cNvPr id="30" name="下矢印 29"/>
            <p:cNvSpPr/>
            <p:nvPr/>
          </p:nvSpPr>
          <p:spPr>
            <a:xfrm>
              <a:off x="7534615" y="4625441"/>
              <a:ext cx="427301" cy="19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角丸四角形 22"/>
            <p:cNvSpPr/>
            <p:nvPr/>
          </p:nvSpPr>
          <p:spPr>
            <a:xfrm>
              <a:off x="7804" y="782738"/>
              <a:ext cx="9128234" cy="1522437"/>
            </a:xfrm>
            <a:prstGeom prst="roundRect">
              <a:avLst>
                <a:gd name="adj" fmla="val 1074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390" indent="-531706">
                <a:spcAft>
                  <a:spcPts val="554"/>
                </a:spcAft>
              </a:pPr>
              <a:r>
                <a:rPr lang="ja-JP" altLang="en-US" sz="1477" dirty="0">
                  <a:solidFill>
                    <a:schemeClr val="tx1"/>
                  </a:solidFill>
                  <a:latin typeface="ＭＳ ゴシック" panose="020B0609070205080204" pitchFamily="49" charset="-128"/>
                  <a:ea typeface="ＭＳ ゴシック" panose="020B0609070205080204" pitchFamily="49" charset="-128"/>
                </a:rPr>
                <a:t>○　近年の大規模災害では広範囲に甚大な量の災害廃棄物が発生し、応援自治体等の支援を受け、環境省・自衛隊・ボランティアなどの関係者が連携して災害廃棄物の撤去を実施。</a:t>
              </a:r>
              <a:endParaRPr lang="en-US" altLang="ja-JP" sz="1477" dirty="0">
                <a:solidFill>
                  <a:schemeClr val="tx1"/>
                </a:solidFill>
                <a:latin typeface="ＭＳ ゴシック" panose="020B0609070205080204" pitchFamily="49" charset="-128"/>
                <a:ea typeface="ＭＳ ゴシック" panose="020B0609070205080204" pitchFamily="49" charset="-128"/>
              </a:endParaRPr>
            </a:p>
            <a:p>
              <a:pPr marL="199390" indent="-531706">
                <a:spcAft>
                  <a:spcPts val="554"/>
                </a:spcAft>
              </a:pPr>
              <a:r>
                <a:rPr lang="ja-JP" altLang="en-US" sz="1477" dirty="0">
                  <a:solidFill>
                    <a:schemeClr val="tx1"/>
                  </a:solidFill>
                  <a:latin typeface="ＭＳ ゴシック" panose="020B0609070205080204" pitchFamily="49" charset="-128"/>
                  <a:ea typeface="ＭＳ ゴシック" panose="020B0609070205080204" pitchFamily="49" charset="-128"/>
                </a:rPr>
                <a:t>○　環境省と防衛省は、それらの活動を通じて蓄積されたノウハウ等も踏まえ、「災害廃棄物撤去に係る連携対応マニュアル」を共同で策定</a:t>
              </a:r>
            </a:p>
            <a:p>
              <a:pPr marL="199390" indent="-531706">
                <a:spcAft>
                  <a:spcPts val="554"/>
                </a:spcAft>
              </a:pPr>
              <a:r>
                <a:rPr lang="ja-JP" altLang="en-US" sz="1477" dirty="0">
                  <a:solidFill>
                    <a:schemeClr val="tx1"/>
                  </a:solidFill>
                  <a:latin typeface="ＭＳ ゴシック" panose="020B0609070205080204" pitchFamily="49" charset="-128"/>
                  <a:ea typeface="ＭＳ ゴシック" panose="020B0609070205080204" pitchFamily="49" charset="-128"/>
                </a:rPr>
                <a:t>○　自衛隊の活動の効果を最大化することにより、災害廃棄物の撤去を加速化し、被災地の復旧・復興に繋げる。</a:t>
              </a:r>
            </a:p>
          </p:txBody>
        </p:sp>
        <p:sp>
          <p:nvSpPr>
            <p:cNvPr id="16" name="下矢印 15"/>
            <p:cNvSpPr/>
            <p:nvPr/>
          </p:nvSpPr>
          <p:spPr>
            <a:xfrm>
              <a:off x="4971655" y="4625441"/>
              <a:ext cx="427301" cy="19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テキスト ボックス 16"/>
            <p:cNvSpPr txBox="1"/>
            <p:nvPr/>
          </p:nvSpPr>
          <p:spPr>
            <a:xfrm>
              <a:off x="320588" y="2803850"/>
              <a:ext cx="3472534" cy="2876941"/>
            </a:xfrm>
            <a:prstGeom prst="rect">
              <a:avLst/>
            </a:prstGeom>
            <a:noFill/>
          </p:spPr>
          <p:txBody>
            <a:bodyPr wrap="square" rtlCol="0">
              <a:spAutoFit/>
            </a:bodyPr>
            <a:lstStyle/>
            <a:p>
              <a:pPr marL="166158" indent="-498474"/>
              <a:r>
                <a:rPr lang="en-US" altLang="ja-JP" sz="1477" b="1" dirty="0">
                  <a:latin typeface="ＭＳ ゴシック" panose="020B0609070205080204" pitchFamily="49" charset="-128"/>
                  <a:ea typeface="ＭＳ ゴシック" panose="020B0609070205080204" pitchFamily="49" charset="-128"/>
                </a:rPr>
                <a:t>【</a:t>
              </a:r>
              <a:r>
                <a:rPr lang="ja-JP" altLang="en-US" sz="1477" b="1" dirty="0">
                  <a:latin typeface="ＭＳ ゴシック" panose="020B0609070205080204" pitchFamily="49" charset="-128"/>
                  <a:ea typeface="ＭＳ ゴシック" panose="020B0609070205080204" pitchFamily="49" charset="-128"/>
                </a:rPr>
                <a:t>主な内容</a:t>
              </a:r>
              <a:r>
                <a:rPr lang="en-US" altLang="ja-JP" sz="1477" b="1" dirty="0">
                  <a:latin typeface="ＭＳ ゴシック" panose="020B0609070205080204" pitchFamily="49" charset="-128"/>
                  <a:ea typeface="ＭＳ ゴシック" panose="020B0609070205080204" pitchFamily="49" charset="-128"/>
                </a:rPr>
                <a:t>】</a:t>
              </a:r>
            </a:p>
            <a:p>
              <a:pPr marL="166158" indent="-498474"/>
              <a:endParaRPr lang="en-US" altLang="ja-JP" sz="1477" dirty="0">
                <a:latin typeface="ＭＳ ゴシック" panose="020B0609070205080204" pitchFamily="49" charset="-128"/>
                <a:ea typeface="ＭＳ ゴシック" panose="020B0609070205080204" pitchFamily="49" charset="-128"/>
              </a:endParaRPr>
            </a:p>
            <a:p>
              <a:pPr marL="166158" indent="-498474"/>
              <a:r>
                <a:rPr lang="ja-JP" altLang="en-US" sz="1477" dirty="0">
                  <a:latin typeface="ＭＳ ゴシック" panose="020B0609070205080204" pitchFamily="49" charset="-128"/>
                  <a:ea typeface="ＭＳ ゴシック" panose="020B0609070205080204" pitchFamily="49" charset="-128"/>
                </a:rPr>
                <a:t>○　関係機関の役割分担の明確化</a:t>
              </a:r>
              <a:endParaRPr lang="en-US" altLang="ja-JP" sz="1477" dirty="0">
                <a:latin typeface="ＭＳ ゴシック" panose="020B0609070205080204" pitchFamily="49" charset="-128"/>
                <a:ea typeface="ＭＳ ゴシック" panose="020B0609070205080204" pitchFamily="49" charset="-128"/>
              </a:endParaRPr>
            </a:p>
            <a:p>
              <a:pPr marL="166158" indent="-498474"/>
              <a:endParaRPr lang="ja-JP" altLang="ja-JP" sz="1662" dirty="0">
                <a:latin typeface="ＭＳ ゴシック" panose="020B0609070205080204" pitchFamily="49" charset="-128"/>
                <a:ea typeface="ＭＳ ゴシック" panose="020B0609070205080204" pitchFamily="49" charset="-128"/>
              </a:endParaRPr>
            </a:p>
            <a:p>
              <a:pPr marL="166158" indent="-498474"/>
              <a:r>
                <a:rPr lang="ja-JP" altLang="en-US" sz="1477" dirty="0">
                  <a:latin typeface="ＭＳ ゴシック" panose="020B0609070205080204" pitchFamily="49" charset="-128"/>
                  <a:ea typeface="ＭＳ ゴシック" panose="020B0609070205080204" pitchFamily="49" charset="-128"/>
                </a:rPr>
                <a:t>○</a:t>
              </a:r>
              <a:r>
                <a:rPr lang="ja-JP" altLang="ja-JP" sz="1477" dirty="0">
                  <a:latin typeface="ＭＳ ゴシック" panose="020B0609070205080204" pitchFamily="49" charset="-128"/>
                  <a:ea typeface="ＭＳ ゴシック" panose="020B0609070205080204" pitchFamily="49" charset="-128"/>
                </a:rPr>
                <a:t>　</a:t>
              </a:r>
              <a:r>
                <a:rPr lang="ja-JP" altLang="en-US" sz="1477" dirty="0">
                  <a:latin typeface="ＭＳ ゴシック" panose="020B0609070205080204" pitchFamily="49" charset="-128"/>
                  <a:ea typeface="ＭＳ ゴシック" panose="020B0609070205080204" pitchFamily="49" charset="-128"/>
                </a:rPr>
                <a:t>発災時の現地調整会議の開催</a:t>
              </a:r>
              <a:endParaRPr lang="en-US" altLang="ja-JP" sz="1477" dirty="0">
                <a:latin typeface="ＭＳ ゴシック" panose="020B0609070205080204" pitchFamily="49" charset="-128"/>
                <a:ea typeface="ＭＳ ゴシック" panose="020B0609070205080204" pitchFamily="49" charset="-128"/>
              </a:endParaRPr>
            </a:p>
            <a:p>
              <a:pPr marL="166158" indent="-498474"/>
              <a:endParaRPr lang="ja-JP" altLang="ja-JP" sz="1662" dirty="0">
                <a:latin typeface="ＭＳ ゴシック" panose="020B0609070205080204" pitchFamily="49" charset="-128"/>
                <a:ea typeface="ＭＳ ゴシック" panose="020B0609070205080204" pitchFamily="49" charset="-128"/>
              </a:endParaRPr>
            </a:p>
            <a:p>
              <a:pPr marL="166158" indent="-498474"/>
              <a:r>
                <a:rPr lang="ja-JP" altLang="en-US" sz="1477" dirty="0">
                  <a:latin typeface="ＭＳ ゴシック" panose="020B0609070205080204" pitchFamily="49" charset="-128"/>
                  <a:ea typeface="ＭＳ ゴシック" panose="020B0609070205080204" pitchFamily="49" charset="-128"/>
                </a:rPr>
                <a:t>○</a:t>
              </a:r>
              <a:r>
                <a:rPr lang="ja-JP" altLang="ja-JP" sz="1477" dirty="0">
                  <a:latin typeface="ＭＳ ゴシック" panose="020B0609070205080204" pitchFamily="49" charset="-128"/>
                  <a:ea typeface="ＭＳ ゴシック" panose="020B0609070205080204" pitchFamily="49" charset="-128"/>
                </a:rPr>
                <a:t>　</a:t>
              </a:r>
              <a:r>
                <a:rPr lang="ja-JP" altLang="en-US" sz="1477" dirty="0">
                  <a:latin typeface="ＭＳ ゴシック" panose="020B0609070205080204" pitchFamily="49" charset="-128"/>
                  <a:ea typeface="ＭＳ ゴシック" panose="020B0609070205080204" pitchFamily="49" charset="-128"/>
                </a:rPr>
                <a:t>関係機関の「顔の見える関係性」構築</a:t>
              </a:r>
              <a:endParaRPr lang="en-US" altLang="ja-JP" sz="1477" dirty="0">
                <a:latin typeface="ＭＳ ゴシック" panose="020B0609070205080204" pitchFamily="49" charset="-128"/>
                <a:ea typeface="ＭＳ ゴシック" panose="020B0609070205080204" pitchFamily="49" charset="-128"/>
              </a:endParaRPr>
            </a:p>
            <a:p>
              <a:pPr marL="166158" indent="-498474"/>
              <a:endParaRPr lang="en-US" altLang="ja-JP" sz="1477" dirty="0">
                <a:latin typeface="ＭＳ ゴシック" panose="020B0609070205080204" pitchFamily="49" charset="-128"/>
                <a:ea typeface="ＭＳ ゴシック" panose="020B0609070205080204" pitchFamily="49" charset="-128"/>
              </a:endParaRPr>
            </a:p>
            <a:p>
              <a:pPr marL="166158" indent="-498474"/>
              <a:r>
                <a:rPr lang="ja-JP" altLang="en-US" sz="1477" dirty="0">
                  <a:latin typeface="ＭＳ ゴシック" panose="020B0609070205080204" pitchFamily="49" charset="-128"/>
                  <a:ea typeface="ＭＳ ゴシック" panose="020B0609070205080204" pitchFamily="49" charset="-128"/>
                </a:rPr>
                <a:t>○　自衛隊の活動終了の手順　</a:t>
              </a:r>
              <a:endParaRPr lang="en-US" altLang="ja-JP" sz="1477" dirty="0">
                <a:latin typeface="ＭＳ ゴシック" panose="020B0609070205080204" pitchFamily="49" charset="-128"/>
                <a:ea typeface="ＭＳ ゴシック" panose="020B0609070205080204" pitchFamily="49" charset="-128"/>
              </a:endParaRPr>
            </a:p>
            <a:p>
              <a:pPr marL="166158" indent="-498474"/>
              <a:endParaRPr lang="en-US" altLang="ja-JP" sz="1477" dirty="0">
                <a:latin typeface="ＭＳ ゴシック" panose="020B0609070205080204" pitchFamily="49" charset="-128"/>
                <a:ea typeface="ＭＳ ゴシック" panose="020B0609070205080204" pitchFamily="49" charset="-128"/>
              </a:endParaRPr>
            </a:p>
            <a:p>
              <a:pPr marL="166158" indent="-498474"/>
              <a:r>
                <a:rPr lang="ja-JP" altLang="en-US" sz="1477" dirty="0">
                  <a:latin typeface="ＭＳ ゴシック" panose="020B0609070205080204" pitchFamily="49" charset="-128"/>
                  <a:ea typeface="ＭＳ ゴシック" panose="020B0609070205080204" pitchFamily="49" charset="-128"/>
                </a:rPr>
                <a:t>　　　　　　　　　　　　　　　　等</a:t>
              </a:r>
              <a:endParaRPr lang="ja-JP" altLang="ja-JP" sz="1662" dirty="0">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stretch>
              <a:fillRect/>
            </a:stretch>
          </p:blipFill>
          <p:spPr>
            <a:xfrm>
              <a:off x="4065932" y="4786459"/>
              <a:ext cx="2243797" cy="1688123"/>
            </a:xfrm>
            <a:prstGeom prst="rect">
              <a:avLst/>
            </a:prstGeom>
          </p:spPr>
        </p:pic>
        <p:pic>
          <p:nvPicPr>
            <p:cNvPr id="8" name="図 7"/>
            <p:cNvPicPr>
              <a:picLocks noChangeAspect="1"/>
            </p:cNvPicPr>
            <p:nvPr/>
          </p:nvPicPr>
          <p:blipFill>
            <a:blip r:embed="rId4"/>
            <a:stretch>
              <a:fillRect/>
            </a:stretch>
          </p:blipFill>
          <p:spPr>
            <a:xfrm>
              <a:off x="6629883" y="4800526"/>
              <a:ext cx="2229729" cy="1674055"/>
            </a:xfrm>
            <a:prstGeom prst="rect">
              <a:avLst/>
            </a:prstGeom>
          </p:spPr>
        </p:pic>
        <p:sp>
          <p:nvSpPr>
            <p:cNvPr id="19" name="正方形/長方形 18"/>
            <p:cNvSpPr/>
            <p:nvPr/>
          </p:nvSpPr>
          <p:spPr>
            <a:xfrm>
              <a:off x="4206613" y="2320794"/>
              <a:ext cx="1832554" cy="498342"/>
            </a:xfrm>
            <a:prstGeom prst="rect">
              <a:avLst/>
            </a:prstGeom>
            <a:solidFill>
              <a:schemeClr val="bg1"/>
            </a:solidFill>
          </p:spPr>
          <p:txBody>
            <a:bodyPr wrap="none">
              <a:spAutoFit/>
            </a:bodyPr>
            <a:lstStyle/>
            <a:p>
              <a:pPr algn="ctr"/>
              <a:r>
                <a:rPr lang="ja-JP" altLang="en-US" sz="1319" b="1" dirty="0">
                  <a:latin typeface="+mj-ea"/>
                </a:rPr>
                <a:t>長野県長野市における</a:t>
              </a:r>
              <a:endParaRPr lang="en-US" altLang="ja-JP" sz="1319" b="1" dirty="0">
                <a:latin typeface="+mj-ea"/>
              </a:endParaRPr>
            </a:p>
            <a:p>
              <a:pPr algn="ctr"/>
              <a:r>
                <a:rPr lang="ja-JP" altLang="en-US" sz="1319" b="1" dirty="0">
                  <a:latin typeface="+mj-ea"/>
                </a:rPr>
                <a:t>自衛隊による撤去</a:t>
              </a:r>
              <a:endParaRPr lang="en-US" altLang="ja-JP" sz="1319" b="1" dirty="0">
                <a:latin typeface="+mj-ea"/>
              </a:endParaRPr>
            </a:p>
          </p:txBody>
        </p:sp>
        <p:pic>
          <p:nvPicPr>
            <p:cNvPr id="20" name="図 19"/>
            <p:cNvPicPr>
              <a:picLocks noChangeAspect="1"/>
            </p:cNvPicPr>
            <p:nvPr/>
          </p:nvPicPr>
          <p:blipFill>
            <a:blip r:embed="rId5"/>
            <a:stretch>
              <a:fillRect/>
            </a:stretch>
          </p:blipFill>
          <p:spPr>
            <a:xfrm>
              <a:off x="4052526" y="2898984"/>
              <a:ext cx="2243797" cy="1652954"/>
            </a:xfrm>
            <a:prstGeom prst="rect">
              <a:avLst/>
            </a:prstGeom>
          </p:spPr>
        </p:pic>
        <p:pic>
          <p:nvPicPr>
            <p:cNvPr id="22" name="図 21"/>
            <p:cNvPicPr>
              <a:picLocks noChangeAspect="1"/>
            </p:cNvPicPr>
            <p:nvPr/>
          </p:nvPicPr>
          <p:blipFill>
            <a:blip r:embed="rId6"/>
            <a:stretch>
              <a:fillRect/>
            </a:stretch>
          </p:blipFill>
          <p:spPr>
            <a:xfrm>
              <a:off x="6636917" y="2891950"/>
              <a:ext cx="2222695" cy="1667022"/>
            </a:xfrm>
            <a:prstGeom prst="rect">
              <a:avLst/>
            </a:prstGeom>
          </p:spPr>
        </p:pic>
      </p:grpSp>
      <p:sp>
        <p:nvSpPr>
          <p:cNvPr id="24" name="スライド番号プレースホルダー 2"/>
          <p:cNvSpPr>
            <a:spLocks noGrp="1"/>
          </p:cNvSpPr>
          <p:nvPr>
            <p:ph type="sldNum" sz="quarter" idx="12"/>
          </p:nvPr>
        </p:nvSpPr>
        <p:spPr>
          <a:xfrm>
            <a:off x="7533458" y="6292018"/>
            <a:ext cx="2228850" cy="365125"/>
          </a:xfrm>
        </p:spPr>
        <p:txBody>
          <a:bodyPr/>
          <a:lstStyle/>
          <a:p>
            <a:pPr defTabSz="422041">
              <a:defRPr/>
            </a:pPr>
            <a:r>
              <a:rPr kumimoji="0" lang="ja-JP" altLang="en-US" dirty="0">
                <a:latin typeface="+mj-ea"/>
                <a:ea typeface="+mj-ea"/>
              </a:rPr>
              <a:t>１１</a:t>
            </a:r>
          </a:p>
        </p:txBody>
      </p:sp>
    </p:spTree>
    <p:extLst>
      <p:ext uri="{BB962C8B-B14F-4D97-AF65-F5344CB8AC3E}">
        <p14:creationId xmlns:p14="http://schemas.microsoft.com/office/powerpoint/2010/main" val="3335442767"/>
      </p:ext>
    </p:extLst>
  </p:cSld>
  <p:clrMapOvr>
    <a:masterClrMapping/>
  </p:clrMapOvr>
  <mc:AlternateContent xmlns:mc="http://schemas.openxmlformats.org/markup-compatibility/2006" xmlns:p14="http://schemas.microsoft.com/office/powerpoint/2010/main">
    <mc:Choice Requires="p14">
      <p:transition spd="slow" p14:dur="2000" advTm="46611"/>
    </mc:Choice>
    <mc:Fallback xmlns="">
      <p:transition spd="slow" advTm="4661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765458" y="662621"/>
          <a:ext cx="8375084" cy="6022734"/>
        </p:xfrm>
        <a:graphic>
          <a:graphicData uri="http://schemas.openxmlformats.org/drawingml/2006/table">
            <a:tbl>
              <a:tblPr firstRow="1" firstCol="1" bandRow="1"/>
              <a:tblGrid>
                <a:gridCol w="653769">
                  <a:extLst>
                    <a:ext uri="{9D8B030D-6E8A-4147-A177-3AD203B41FA5}">
                      <a16:colId xmlns:a16="http://schemas.microsoft.com/office/drawing/2014/main" val="20000"/>
                    </a:ext>
                  </a:extLst>
                </a:gridCol>
                <a:gridCol w="3134959">
                  <a:extLst>
                    <a:ext uri="{9D8B030D-6E8A-4147-A177-3AD203B41FA5}">
                      <a16:colId xmlns:a16="http://schemas.microsoft.com/office/drawing/2014/main" val="20001"/>
                    </a:ext>
                  </a:extLst>
                </a:gridCol>
                <a:gridCol w="4586356">
                  <a:extLst>
                    <a:ext uri="{9D8B030D-6E8A-4147-A177-3AD203B41FA5}">
                      <a16:colId xmlns:a16="http://schemas.microsoft.com/office/drawing/2014/main" val="20002"/>
                    </a:ext>
                  </a:extLst>
                </a:gridCol>
              </a:tblGrid>
              <a:tr h="298000">
                <a:tc>
                  <a:txBody>
                    <a:bodyPr/>
                    <a:lstStyle/>
                    <a:p>
                      <a:pPr algn="dist">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補助金名</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ts val="1200"/>
                        </a:lnSpc>
                        <a:spcAft>
                          <a:spcPts val="0"/>
                        </a:spcAft>
                      </a:pPr>
                      <a:r>
                        <a:rPr lang="ja-JP" sz="1100" kern="100" spc="225" dirty="0">
                          <a:effectLst/>
                          <a:latin typeface="ＭＳ ゴシック" panose="020B0609070205080204" pitchFamily="49" charset="-128"/>
                          <a:ea typeface="ＭＳ ゴシック" panose="020B0609070205080204" pitchFamily="49" charset="-128"/>
                          <a:cs typeface="Times New Roman"/>
                        </a:rPr>
                        <a:t>災害等廃棄物処理事業費補助金</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1566680">
                <a:tc rowSpan="2">
                  <a:txBody>
                    <a:bodyPr/>
                    <a:lstStyle/>
                    <a:p>
                      <a:pPr algn="dist">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対象事業</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just">
                        <a:spcAft>
                          <a:spcPts val="0"/>
                        </a:spcAft>
                        <a:buFont typeface="Wingdings" panose="05000000000000000000" pitchFamily="2" charset="2"/>
                        <a:buChar char="Ø"/>
                      </a:pPr>
                      <a:endParaRPr lang="en-US"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45197">
                <a:tc vMerge="1">
                  <a:txBody>
                    <a:bodyPr/>
                    <a:lstStyle/>
                    <a:p>
                      <a:endParaRPr kumimoji="1" lang="ja-JP" altLang="en-US"/>
                    </a:p>
                  </a:txBody>
                  <a:tcPr/>
                </a:tc>
                <a:tc>
                  <a:txBody>
                    <a:bodyPr/>
                    <a:lstStyle/>
                    <a:p>
                      <a:pPr marL="171450" indent="-171450" algn="just">
                        <a:spcAft>
                          <a:spcPts val="0"/>
                        </a:spcAft>
                        <a:buFont typeface="Wingdings" panose="05000000000000000000" pitchFamily="2" charset="2"/>
                        <a:buChar char="Ø"/>
                      </a:pPr>
                      <a:r>
                        <a:rPr lang="ja-JP" altLang="ja-JP" sz="1000" kern="100" dirty="0">
                          <a:effectLst/>
                          <a:latin typeface="ＭＳ ゴシック" panose="020B0609070205080204" pitchFamily="49" charset="-128"/>
                          <a:ea typeface="ＭＳ ゴシック" panose="020B0609070205080204" pitchFamily="49" charset="-128"/>
                          <a:cs typeface="Times New Roman"/>
                        </a:rPr>
                        <a:t>災害のために実施した廃棄物の収集、運搬及び処分</a:t>
                      </a:r>
                    </a:p>
                    <a:p>
                      <a:pPr marL="171450" indent="-171450" algn="just">
                        <a:spcAft>
                          <a:spcPts val="0"/>
                        </a:spcAft>
                        <a:buFont typeface="Wingdings" panose="05000000000000000000" pitchFamily="2" charset="2"/>
                        <a:buChar char="Ø"/>
                      </a:pPr>
                      <a:r>
                        <a:rPr lang="ja-JP" altLang="ja-JP" sz="1000" kern="100" dirty="0">
                          <a:effectLst/>
                          <a:latin typeface="ＭＳ ゴシック" panose="020B0609070205080204" pitchFamily="49" charset="-128"/>
                          <a:ea typeface="ＭＳ ゴシック" panose="020B0609070205080204" pitchFamily="49" charset="-128"/>
                          <a:cs typeface="Times New Roman"/>
                        </a:rPr>
                        <a:t>災害に伴って便槽に流入した汚水の収集、運搬及び処分</a:t>
                      </a:r>
                      <a:r>
                        <a:rPr lang="ja-JP" altLang="en-US" sz="800" kern="100" dirty="0">
                          <a:solidFill>
                            <a:schemeClr val="tx1"/>
                          </a:solidFill>
                          <a:effectLst/>
                          <a:latin typeface="ＭＳ ゴシック" panose="020B0609070205080204" pitchFamily="49" charset="-128"/>
                          <a:ea typeface="ＭＳ ゴシック" panose="020B0609070205080204" pitchFamily="49" charset="-128"/>
                          <a:cs typeface="Times New Roman"/>
                        </a:rPr>
                        <a:t>（民間事業者及び地方公共団体への委託事業を含む）</a:t>
                      </a:r>
                      <a:endParaRPr lang="ja-JP" altLang="ja-JP" sz="80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p>
                      <a:pPr marL="171450" indent="-171450" algn="just">
                        <a:spcAft>
                          <a:spcPts val="0"/>
                        </a:spcAft>
                        <a:buFont typeface="Wingdings" panose="05000000000000000000" pitchFamily="2" charset="2"/>
                        <a:buChar char="Ø"/>
                      </a:pPr>
                      <a:r>
                        <a:rPr lang="ja-JP" altLang="ja-JP" sz="1000" kern="100" dirty="0">
                          <a:effectLst/>
                          <a:latin typeface="ＭＳ ゴシック" panose="020B0609070205080204" pitchFamily="49" charset="-128"/>
                          <a:ea typeface="ＭＳ ゴシック" panose="020B0609070205080204" pitchFamily="49" charset="-128"/>
                          <a:cs typeface="Times New Roman"/>
                        </a:rPr>
                        <a:t>仮設便所、集団避難所等から排出された</a:t>
                      </a:r>
                      <a:r>
                        <a:rPr lang="ja-JP" altLang="en-US" sz="1000" kern="100" dirty="0">
                          <a:effectLst/>
                          <a:latin typeface="ＭＳ ゴシック" panose="020B0609070205080204" pitchFamily="49" charset="-128"/>
                          <a:ea typeface="ＭＳ ゴシック" panose="020B0609070205080204" pitchFamily="49" charset="-128"/>
                          <a:cs typeface="Times New Roman"/>
                        </a:rPr>
                        <a:t>、し</a:t>
                      </a:r>
                      <a:r>
                        <a:rPr lang="ja-JP" altLang="ja-JP" sz="1000" kern="100" dirty="0">
                          <a:effectLst/>
                          <a:latin typeface="ＭＳ ゴシック" panose="020B0609070205080204" pitchFamily="49" charset="-128"/>
                          <a:ea typeface="ＭＳ ゴシック" panose="020B0609070205080204" pitchFamily="49" charset="-128"/>
                          <a:cs typeface="Times New Roman"/>
                        </a:rPr>
                        <a:t>尿の収集、運搬及び処分</a:t>
                      </a:r>
                      <a:r>
                        <a:rPr lang="ja-JP" altLang="ja-JP" sz="800" kern="100" dirty="0">
                          <a:effectLst/>
                          <a:latin typeface="ＭＳ ゴシック" panose="020B0609070205080204" pitchFamily="49" charset="-128"/>
                          <a:ea typeface="ＭＳ ゴシック" panose="020B0609070205080204" pitchFamily="49" charset="-128"/>
                          <a:cs typeface="Times New Roman"/>
                        </a:rPr>
                        <a:t>（災害救助法に基づく避難所の開設期間内に限る</a:t>
                      </a:r>
                      <a:r>
                        <a:rPr lang="ja-JP" altLang="en-US" sz="800" kern="100" dirty="0">
                          <a:effectLst/>
                          <a:latin typeface="ＭＳ ゴシック" panose="020B0609070205080204" pitchFamily="49" charset="-128"/>
                          <a:ea typeface="ＭＳ ゴシック" panose="020B0609070205080204" pitchFamily="49" charset="-128"/>
                          <a:cs typeface="Times New Roman"/>
                        </a:rPr>
                        <a:t>）</a:t>
                      </a:r>
                      <a:endParaRPr lang="ja-JP" altLang="ja-JP" sz="8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202542">
                <a:tc>
                  <a:txBody>
                    <a:bodyPr/>
                    <a:lstStyle/>
                    <a:p>
                      <a:pPr algn="dist">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補助先</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市町村（一部事務組合、広域連合、特別区を含む）</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3"/>
                  </a:ext>
                </a:extLst>
              </a:tr>
              <a:tr h="202542">
                <a:tc rowSpan="2">
                  <a:txBody>
                    <a:bodyPr/>
                    <a:lstStyle/>
                    <a:p>
                      <a:pPr algn="dist">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要件</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indent="0" algn="l">
                        <a:lnSpc>
                          <a:spcPts val="1200"/>
                        </a:lnSpc>
                        <a:spcAft>
                          <a:spcPts val="0"/>
                        </a:spcAft>
                        <a:buFont typeface="Wingdings" panose="05000000000000000000" pitchFamily="2" charset="2"/>
                        <a:buNone/>
                      </a:pPr>
                      <a:r>
                        <a:rPr lang="ja-JP" altLang="en-US" sz="1100" kern="100" dirty="0">
                          <a:effectLst/>
                          <a:latin typeface="ＭＳ ゴシック" panose="020B0609070205080204" pitchFamily="49" charset="-128"/>
                          <a:ea typeface="ＭＳ ゴシック" panose="020B0609070205080204" pitchFamily="49" charset="-128"/>
                          <a:cs typeface="Times New Roman"/>
                        </a:rPr>
                        <a:t>　　政令指定都市</a:t>
                      </a:r>
                      <a:r>
                        <a:rPr lang="ja-JP" sz="1100" kern="100" dirty="0">
                          <a:effectLst/>
                          <a:latin typeface="ＭＳ ゴシック" panose="020B0609070205080204" pitchFamily="49" charset="-128"/>
                          <a:ea typeface="ＭＳ ゴシック" panose="020B0609070205080204" pitchFamily="49" charset="-128"/>
                          <a:cs typeface="Times New Roman"/>
                        </a:rPr>
                        <a:t>：事業費</a:t>
                      </a:r>
                      <a:r>
                        <a:rPr lang="en-US" altLang="ja-JP" sz="1100" kern="100" dirty="0">
                          <a:effectLst/>
                          <a:latin typeface="ＭＳ ゴシック" panose="020B0609070205080204" pitchFamily="49" charset="-128"/>
                          <a:ea typeface="ＭＳ ゴシック" panose="020B0609070205080204" pitchFamily="49" charset="-128"/>
                          <a:cs typeface="Times New Roman"/>
                        </a:rPr>
                        <a:t>80</a:t>
                      </a:r>
                      <a:r>
                        <a:rPr lang="ja-JP" sz="1100" kern="100" dirty="0">
                          <a:effectLst/>
                          <a:latin typeface="ＭＳ ゴシック" panose="020B0609070205080204" pitchFamily="49" charset="-128"/>
                          <a:ea typeface="ＭＳ ゴシック" panose="020B0609070205080204" pitchFamily="49" charset="-128"/>
                          <a:cs typeface="Times New Roman"/>
                        </a:rPr>
                        <a:t>万円以</a:t>
                      </a:r>
                      <a:r>
                        <a:rPr lang="ja-JP" altLang="en-US" sz="1100" kern="100" dirty="0">
                          <a:effectLst/>
                          <a:latin typeface="ＭＳ ゴシック" panose="020B0609070205080204" pitchFamily="49" charset="-128"/>
                          <a:ea typeface="ＭＳ ゴシック" panose="020B0609070205080204" pitchFamily="49" charset="-128"/>
                          <a:cs typeface="Times New Roman"/>
                        </a:rPr>
                        <a:t>上、その他の</a:t>
                      </a:r>
                      <a:r>
                        <a:rPr lang="ja-JP" sz="1100" kern="100" dirty="0">
                          <a:effectLst/>
                          <a:latin typeface="ＭＳ ゴシック" panose="020B0609070205080204" pitchFamily="49" charset="-128"/>
                          <a:ea typeface="ＭＳ ゴシック" panose="020B0609070205080204" pitchFamily="49" charset="-128"/>
                          <a:cs typeface="Times New Roman"/>
                        </a:rPr>
                        <a:t>市町村：事業費</a:t>
                      </a:r>
                      <a:r>
                        <a:rPr lang="en-US" altLang="ja-JP" sz="1100" kern="100" dirty="0">
                          <a:effectLst/>
                          <a:latin typeface="ＭＳ ゴシック" panose="020B0609070205080204" pitchFamily="49" charset="-128"/>
                          <a:ea typeface="ＭＳ ゴシック" panose="020B0609070205080204" pitchFamily="49" charset="-128"/>
                          <a:cs typeface="Times New Roman"/>
                        </a:rPr>
                        <a:t>40</a:t>
                      </a:r>
                      <a:r>
                        <a:rPr lang="ja-JP" sz="1100" kern="100" dirty="0">
                          <a:effectLst/>
                          <a:latin typeface="ＭＳ ゴシック" panose="020B0609070205080204" pitchFamily="49" charset="-128"/>
                          <a:ea typeface="ＭＳ ゴシック" panose="020B0609070205080204" pitchFamily="49" charset="-128"/>
                          <a:cs typeface="Times New Roman"/>
                        </a:rPr>
                        <a:t>万円以上</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4"/>
                  </a:ext>
                </a:extLst>
              </a:tr>
              <a:tr h="540113">
                <a:tc vMerge="1">
                  <a:txBody>
                    <a:bodyPr/>
                    <a:lstStyle/>
                    <a:p>
                      <a:endParaRPr kumimoji="1" lang="ja-JP" altLang="en-US"/>
                    </a:p>
                  </a:txBody>
                  <a:tcPr/>
                </a:tc>
                <a:tc gridSpan="2">
                  <a:txBody>
                    <a:bodyPr/>
                    <a:lstStyle/>
                    <a:p>
                      <a:pPr indent="133350" algn="just">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　</a:t>
                      </a:r>
                      <a:r>
                        <a:rPr lang="ja-JP" sz="1100" kern="100" dirty="0">
                          <a:effectLst/>
                          <a:latin typeface="ＭＳ ゴシック" panose="020B0609070205080204" pitchFamily="49" charset="-128"/>
                          <a:ea typeface="ＭＳ ゴシック" panose="020B0609070205080204" pitchFamily="49" charset="-128"/>
                          <a:cs typeface="Times New Roman"/>
                        </a:rPr>
                        <a:t>降雨：最大</a:t>
                      </a:r>
                      <a:r>
                        <a:rPr lang="en-US" sz="1100" kern="100" dirty="0">
                          <a:effectLst/>
                          <a:latin typeface="ＭＳ ゴシック" panose="020B0609070205080204" pitchFamily="49" charset="-128"/>
                          <a:ea typeface="ＭＳ ゴシック" panose="020B0609070205080204" pitchFamily="49" charset="-128"/>
                          <a:cs typeface="Times New Roman"/>
                        </a:rPr>
                        <a:t>24</a:t>
                      </a:r>
                      <a:r>
                        <a:rPr lang="ja-JP" sz="1100" kern="100" dirty="0">
                          <a:effectLst/>
                          <a:latin typeface="ＭＳ ゴシック" panose="020B0609070205080204" pitchFamily="49" charset="-128"/>
                          <a:ea typeface="ＭＳ ゴシック" panose="020B0609070205080204" pitchFamily="49" charset="-128"/>
                          <a:cs typeface="Times New Roman"/>
                        </a:rPr>
                        <a:t>時間雨量が</a:t>
                      </a:r>
                      <a:r>
                        <a:rPr lang="en-US" altLang="ja-JP" sz="1100" kern="100" dirty="0">
                          <a:effectLst/>
                          <a:latin typeface="ＭＳ ゴシック" panose="020B0609070205080204" pitchFamily="49" charset="-128"/>
                          <a:ea typeface="ＭＳ ゴシック" panose="020B0609070205080204" pitchFamily="49" charset="-128"/>
                          <a:cs typeface="Times New Roman"/>
                        </a:rPr>
                        <a:t>80</a:t>
                      </a:r>
                      <a:r>
                        <a:rPr lang="ja-JP" sz="1100" kern="100" dirty="0">
                          <a:effectLst/>
                          <a:latin typeface="ＭＳ ゴシック" panose="020B0609070205080204" pitchFamily="49" charset="-128"/>
                          <a:ea typeface="ＭＳ ゴシック" panose="020B0609070205080204" pitchFamily="49" charset="-128"/>
                          <a:cs typeface="Times New Roman"/>
                        </a:rPr>
                        <a:t>㎜以上によるもの</a:t>
                      </a:r>
                      <a:r>
                        <a:rPr lang="ja-JP" altLang="en-US" sz="1100" kern="100" dirty="0">
                          <a:effectLst/>
                          <a:latin typeface="ＭＳ ゴシック" panose="020B0609070205080204" pitchFamily="49" charset="-128"/>
                          <a:ea typeface="ＭＳ ゴシック" panose="020B0609070205080204" pitchFamily="49" charset="-128"/>
                          <a:cs typeface="Times New Roman"/>
                        </a:rPr>
                        <a:t>　　　　　　　　　地震：異常な天然現象によるもの（震度基準なし）</a:t>
                      </a:r>
                      <a:endParaRPr lang="ja-JP" sz="1100" kern="100" dirty="0">
                        <a:effectLst/>
                        <a:latin typeface="ＭＳ ゴシック" panose="020B0609070205080204" pitchFamily="49" charset="-128"/>
                        <a:ea typeface="ＭＳ ゴシック" panose="020B0609070205080204" pitchFamily="49" charset="-128"/>
                        <a:cs typeface="Times New Roman"/>
                      </a:endParaRPr>
                    </a:p>
                    <a:p>
                      <a:pPr indent="133350" algn="just">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　</a:t>
                      </a:r>
                      <a:r>
                        <a:rPr lang="ja-JP" sz="1100" kern="100" dirty="0">
                          <a:effectLst/>
                          <a:latin typeface="ＭＳ ゴシック" panose="020B0609070205080204" pitchFamily="49" charset="-128"/>
                          <a:ea typeface="ＭＳ ゴシック" panose="020B0609070205080204" pitchFamily="49" charset="-128"/>
                          <a:cs typeface="Times New Roman"/>
                        </a:rPr>
                        <a:t>暴風：最大風速（</a:t>
                      </a:r>
                      <a:r>
                        <a:rPr lang="en-US" sz="1100" kern="100" dirty="0">
                          <a:effectLst/>
                          <a:latin typeface="ＭＳ ゴシック" panose="020B0609070205080204" pitchFamily="49" charset="-128"/>
                          <a:ea typeface="ＭＳ ゴシック" panose="020B0609070205080204" pitchFamily="49" charset="-128"/>
                          <a:cs typeface="Times New Roman"/>
                        </a:rPr>
                        <a:t>10</a:t>
                      </a:r>
                      <a:r>
                        <a:rPr lang="ja-JP" sz="1100" kern="100" dirty="0">
                          <a:effectLst/>
                          <a:latin typeface="ＭＳ ゴシック" panose="020B0609070205080204" pitchFamily="49" charset="-128"/>
                          <a:ea typeface="ＭＳ ゴシック" panose="020B0609070205080204" pitchFamily="49" charset="-128"/>
                          <a:cs typeface="Times New Roman"/>
                        </a:rPr>
                        <a:t>分間の平均風速）</a:t>
                      </a:r>
                      <a:r>
                        <a:rPr lang="en-US" sz="1100" kern="100" dirty="0">
                          <a:effectLst/>
                          <a:latin typeface="ＭＳ ゴシック" panose="020B0609070205080204" pitchFamily="49" charset="-128"/>
                          <a:ea typeface="ＭＳ ゴシック" panose="020B0609070205080204" pitchFamily="49" charset="-128"/>
                          <a:cs typeface="Times New Roman"/>
                        </a:rPr>
                        <a:t>15m/sec</a:t>
                      </a:r>
                      <a:r>
                        <a:rPr lang="ja-JP" sz="1100" kern="100" dirty="0">
                          <a:effectLst/>
                          <a:latin typeface="ＭＳ ゴシック" panose="020B0609070205080204" pitchFamily="49" charset="-128"/>
                          <a:ea typeface="ＭＳ ゴシック" panose="020B0609070205080204" pitchFamily="49" charset="-128"/>
                          <a:cs typeface="Times New Roman"/>
                        </a:rPr>
                        <a:t>以上によるもの</a:t>
                      </a:r>
                      <a:r>
                        <a:rPr lang="ja-JP" altLang="en-US" sz="1100" kern="100" baseline="0" dirty="0">
                          <a:effectLst/>
                          <a:latin typeface="ＭＳ ゴシック" panose="020B0609070205080204" pitchFamily="49" charset="-128"/>
                          <a:ea typeface="ＭＳ ゴシック" panose="020B0609070205080204" pitchFamily="49" charset="-128"/>
                          <a:cs typeface="Times New Roman"/>
                        </a:rPr>
                        <a:t>   積雪</a:t>
                      </a:r>
                      <a:r>
                        <a:rPr lang="ja-JP" altLang="en-US" sz="1100" kern="100" dirty="0">
                          <a:effectLst/>
                          <a:latin typeface="ＭＳ ゴシック" panose="020B0609070205080204" pitchFamily="49" charset="-128"/>
                          <a:ea typeface="ＭＳ ゴシック" panose="020B0609070205080204" pitchFamily="49" charset="-128"/>
                          <a:cs typeface="Times New Roman"/>
                        </a:rPr>
                        <a:t>：過去</a:t>
                      </a:r>
                      <a:r>
                        <a:rPr lang="en-US" altLang="ja-JP" sz="1100" kern="100" dirty="0">
                          <a:effectLst/>
                          <a:latin typeface="ＭＳ ゴシック" panose="020B0609070205080204" pitchFamily="49" charset="-128"/>
                          <a:ea typeface="ＭＳ ゴシック" panose="020B0609070205080204" pitchFamily="49" charset="-128"/>
                          <a:cs typeface="Times New Roman"/>
                        </a:rPr>
                        <a:t>10</a:t>
                      </a:r>
                      <a:r>
                        <a:rPr lang="ja-JP" altLang="en-US" sz="1100" kern="100" dirty="0">
                          <a:effectLst/>
                          <a:latin typeface="ＭＳ ゴシック" panose="020B0609070205080204" pitchFamily="49" charset="-128"/>
                          <a:ea typeface="ＭＳ ゴシック" panose="020B0609070205080204" pitchFamily="49" charset="-128"/>
                          <a:cs typeface="Times New Roman"/>
                        </a:rPr>
                        <a:t>年間の最大積雪深平均値超且つ</a:t>
                      </a:r>
                      <a:r>
                        <a:rPr lang="en-US" altLang="ja-JP" sz="1100" kern="100" dirty="0">
                          <a:effectLst/>
                          <a:latin typeface="ＭＳ ゴシック" panose="020B0609070205080204" pitchFamily="49" charset="-128"/>
                          <a:ea typeface="ＭＳ ゴシック" panose="020B0609070205080204" pitchFamily="49" charset="-128"/>
                          <a:cs typeface="Times New Roman"/>
                        </a:rPr>
                        <a:t>1m</a:t>
                      </a:r>
                      <a:r>
                        <a:rPr lang="ja-JP" altLang="en-US" sz="1100" kern="100" dirty="0">
                          <a:effectLst/>
                          <a:latin typeface="ＭＳ ゴシック" panose="020B0609070205080204" pitchFamily="49" charset="-128"/>
                          <a:ea typeface="ＭＳ ゴシック" panose="020B0609070205080204" pitchFamily="49" charset="-128"/>
                          <a:cs typeface="Times New Roman"/>
                        </a:rPr>
                        <a:t>以上</a:t>
                      </a:r>
                      <a:endParaRPr lang="ja-JP" sz="1100" kern="100" dirty="0">
                        <a:effectLst/>
                        <a:latin typeface="ＭＳ ゴシック" panose="020B0609070205080204" pitchFamily="49" charset="-128"/>
                        <a:ea typeface="ＭＳ ゴシック" panose="020B0609070205080204" pitchFamily="49" charset="-128"/>
                        <a:cs typeface="Times New Roman"/>
                      </a:endParaRPr>
                    </a:p>
                    <a:p>
                      <a:pPr indent="133350" algn="just">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　</a:t>
                      </a:r>
                      <a:r>
                        <a:rPr lang="ja-JP" sz="1100" kern="100" dirty="0">
                          <a:effectLst/>
                          <a:latin typeface="ＭＳ ゴシック" panose="020B0609070205080204" pitchFamily="49" charset="-128"/>
                          <a:ea typeface="ＭＳ ゴシック" panose="020B0609070205080204" pitchFamily="49" charset="-128"/>
                          <a:cs typeface="Times New Roman"/>
                        </a:rPr>
                        <a:t>高潮：最大風速</a:t>
                      </a:r>
                      <a:r>
                        <a:rPr lang="en-US" sz="1100" kern="100" dirty="0">
                          <a:effectLst/>
                          <a:latin typeface="ＭＳ ゴシック" panose="020B0609070205080204" pitchFamily="49" charset="-128"/>
                          <a:ea typeface="ＭＳ ゴシック" panose="020B0609070205080204" pitchFamily="49" charset="-128"/>
                          <a:cs typeface="Times New Roman"/>
                        </a:rPr>
                        <a:t>15m/sec</a:t>
                      </a:r>
                      <a:r>
                        <a:rPr lang="ja-JP" sz="1100" kern="100" dirty="0">
                          <a:effectLst/>
                          <a:latin typeface="ＭＳ ゴシック" panose="020B0609070205080204" pitchFamily="49" charset="-128"/>
                          <a:ea typeface="ＭＳ ゴシック" panose="020B0609070205080204" pitchFamily="49" charset="-128"/>
                          <a:cs typeface="Times New Roman"/>
                        </a:rPr>
                        <a:t>以上の暴風によるもの　　</a:t>
                      </a:r>
                      <a:r>
                        <a:rPr lang="ja-JP" altLang="en-US" sz="1100" kern="100" dirty="0">
                          <a:effectLst/>
                          <a:latin typeface="ＭＳ ゴシック" panose="020B0609070205080204" pitchFamily="49" charset="-128"/>
                          <a:ea typeface="ＭＳ ゴシック" panose="020B0609070205080204" pitchFamily="49" charset="-128"/>
                          <a:cs typeface="Times New Roman"/>
                        </a:rPr>
                        <a:t>　　　　　　</a:t>
                      </a:r>
                      <a:r>
                        <a:rPr lang="ja-JP" altLang="en-US" sz="1100" kern="100" baseline="0" dirty="0">
                          <a:effectLst/>
                          <a:latin typeface="ＭＳ ゴシック" panose="020B0609070205080204" pitchFamily="49" charset="-128"/>
                          <a:ea typeface="ＭＳ ゴシック" panose="020B0609070205080204" pitchFamily="49" charset="-128"/>
                          <a:cs typeface="Times New Roman"/>
                        </a:rPr>
                        <a:t> その他：異常な天然現象によるもの　　　　　　等</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5"/>
                  </a:ext>
                </a:extLst>
              </a:tr>
              <a:tr h="202542">
                <a:tc>
                  <a:txBody>
                    <a:bodyPr/>
                    <a:lstStyle/>
                    <a:p>
                      <a:pPr algn="dist">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補助率</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ts val="1200"/>
                        </a:lnSpc>
                        <a:spcAft>
                          <a:spcPts val="0"/>
                        </a:spcAft>
                      </a:pPr>
                      <a:r>
                        <a:rPr lang="ja-JP" sz="1100" kern="100" dirty="0">
                          <a:effectLst/>
                          <a:latin typeface="ＭＳ ゴシック" panose="020B0609070205080204" pitchFamily="49" charset="-128"/>
                          <a:ea typeface="ＭＳ ゴシック" panose="020B0609070205080204" pitchFamily="49" charset="-128"/>
                          <a:cs typeface="Times New Roman"/>
                        </a:rPr>
                        <a:t>１／２</a:t>
                      </a: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405084">
                <a:tc rowSpan="2">
                  <a:txBody>
                    <a:bodyPr/>
                    <a:lstStyle/>
                    <a:p>
                      <a:pPr algn="dist">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地方財政措置</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＜通常災害時＞</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p>
                      <a:pPr marL="171450" indent="-171450" algn="l">
                        <a:lnSpc>
                          <a:spcPts val="1200"/>
                        </a:lnSpc>
                        <a:spcAft>
                          <a:spcPts val="0"/>
                        </a:spcAft>
                        <a:buFont typeface="Wingdings" panose="05000000000000000000" pitchFamily="2" charset="2"/>
                        <a:buChar char="Ø"/>
                      </a:pPr>
                      <a:r>
                        <a:rPr lang="ja-JP" altLang="en-US" sz="1100" kern="100" dirty="0">
                          <a:effectLst/>
                          <a:latin typeface="ＭＳ ゴシック" panose="020B0609070205080204" pitchFamily="49" charset="-128"/>
                          <a:ea typeface="ＭＳ ゴシック" panose="020B0609070205080204" pitchFamily="49" charset="-128"/>
                          <a:cs typeface="Times New Roman"/>
                        </a:rPr>
                        <a:t>地方負担の</a:t>
                      </a:r>
                      <a:r>
                        <a:rPr lang="en-US" altLang="ja-JP" sz="1100" kern="100" dirty="0">
                          <a:effectLst/>
                          <a:latin typeface="ＭＳ ゴシック" panose="020B0609070205080204" pitchFamily="49" charset="-128"/>
                          <a:ea typeface="ＭＳ ゴシック" panose="020B0609070205080204" pitchFamily="49" charset="-128"/>
                          <a:cs typeface="Times New Roman"/>
                        </a:rPr>
                        <a:t>80</a:t>
                      </a:r>
                      <a:r>
                        <a:rPr lang="ja-JP" altLang="en-US" sz="1100" kern="100" dirty="0">
                          <a:effectLst/>
                          <a:latin typeface="ＭＳ ゴシック" panose="020B0609070205080204" pitchFamily="49" charset="-128"/>
                          <a:ea typeface="ＭＳ ゴシック" panose="020B0609070205080204" pitchFamily="49" charset="-128"/>
                          <a:cs typeface="Times New Roman"/>
                        </a:rPr>
                        <a:t>％について特別交付税措置</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7"/>
                  </a:ext>
                </a:extLst>
              </a:tr>
              <a:tr h="540113">
                <a:tc vMerge="1">
                  <a:txBody>
                    <a:bodyPr/>
                    <a:lstStyle/>
                    <a:p>
                      <a:pPr algn="dist">
                        <a:lnSpc>
                          <a:spcPts val="1200"/>
                        </a:lnSpc>
                        <a:spcAft>
                          <a:spcPts val="0"/>
                        </a:spcAft>
                      </a:pP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48657" marR="486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＜激甚災害時＞</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p>
                      <a:pPr marL="171450" indent="-171450" algn="l">
                        <a:lnSpc>
                          <a:spcPts val="1200"/>
                        </a:lnSpc>
                        <a:spcAft>
                          <a:spcPts val="0"/>
                        </a:spcAft>
                        <a:buFont typeface="Wingdings" panose="05000000000000000000" pitchFamily="2" charset="2"/>
                        <a:buChar char="Ø"/>
                      </a:pPr>
                      <a:r>
                        <a:rPr lang="ja-JP" altLang="en-US" sz="1100" kern="100" dirty="0">
                          <a:effectLst/>
                          <a:latin typeface="ＭＳ ゴシック" panose="020B0609070205080204" pitchFamily="49" charset="-128"/>
                          <a:ea typeface="ＭＳ ゴシック" panose="020B0609070205080204" pitchFamily="49" charset="-128"/>
                          <a:cs typeface="Times New Roman"/>
                        </a:rPr>
                        <a:t>激甚災害による負担が一定の水準を超えた市町村にあっては、残りの</a:t>
                      </a:r>
                      <a:r>
                        <a:rPr lang="en-US" altLang="ja-JP" sz="1100" kern="100" dirty="0">
                          <a:effectLst/>
                          <a:latin typeface="ＭＳ ゴシック" panose="020B0609070205080204" pitchFamily="49" charset="-128"/>
                          <a:ea typeface="ＭＳ ゴシック" panose="020B0609070205080204" pitchFamily="49" charset="-128"/>
                          <a:cs typeface="Times New Roman"/>
                        </a:rPr>
                        <a:t>20</a:t>
                      </a:r>
                      <a:r>
                        <a:rPr lang="ja-JP" altLang="en-US" sz="1100" kern="100" dirty="0">
                          <a:effectLst/>
                          <a:latin typeface="ＭＳ ゴシック" panose="020B0609070205080204" pitchFamily="49" charset="-128"/>
                          <a:ea typeface="ＭＳ ゴシック" panose="020B0609070205080204" pitchFamily="49" charset="-128"/>
                          <a:cs typeface="Times New Roman"/>
                        </a:rPr>
                        <a:t>％について、災害対策債により対処すること　　</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p>
                      <a:pPr algn="l">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　とし、その元利償還金の</a:t>
                      </a:r>
                      <a:r>
                        <a:rPr lang="en-US" altLang="ja-JP" sz="1100" kern="100" dirty="0">
                          <a:effectLst/>
                          <a:latin typeface="ＭＳ ゴシック" panose="020B0609070205080204" pitchFamily="49" charset="-128"/>
                          <a:ea typeface="ＭＳ ゴシック" panose="020B0609070205080204" pitchFamily="49" charset="-128"/>
                          <a:cs typeface="Times New Roman"/>
                        </a:rPr>
                        <a:t>57</a:t>
                      </a:r>
                      <a:r>
                        <a:rPr lang="ja-JP" altLang="en-US" sz="1100" kern="100" dirty="0">
                          <a:effectLst/>
                          <a:latin typeface="ＭＳ ゴシック" panose="020B0609070205080204" pitchFamily="49" charset="-128"/>
                          <a:ea typeface="ＭＳ ゴシック" panose="020B0609070205080204" pitchFamily="49" charset="-128"/>
                          <a:cs typeface="Times New Roman"/>
                        </a:rPr>
                        <a:t>％について特別交付税措置</a:t>
                      </a:r>
                      <a:endParaRPr lang="ja-JP" alt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8"/>
                  </a:ext>
                </a:extLst>
              </a:tr>
              <a:tr h="514399">
                <a:tc>
                  <a:txBody>
                    <a:bodyPr/>
                    <a:lstStyle/>
                    <a:p>
                      <a:pPr algn="dist">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根拠条文</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33350" indent="-133350" algn="just">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◆廃棄物の処理及び清掃に関する法律</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p>
                      <a:pPr marL="133350" indent="-133350" algn="just">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第</a:t>
                      </a:r>
                      <a:r>
                        <a:rPr lang="en-US" altLang="ja-JP" sz="1100" kern="100" dirty="0">
                          <a:effectLst/>
                          <a:latin typeface="ＭＳ ゴシック" panose="020B0609070205080204" pitchFamily="49" charset="-128"/>
                          <a:ea typeface="ＭＳ ゴシック" panose="020B0609070205080204" pitchFamily="49" charset="-128"/>
                          <a:cs typeface="Times New Roman"/>
                        </a:rPr>
                        <a:t>22</a:t>
                      </a:r>
                      <a:r>
                        <a:rPr lang="ja-JP" altLang="en-US" sz="1100" kern="100" dirty="0">
                          <a:effectLst/>
                          <a:latin typeface="ＭＳ ゴシック" panose="020B0609070205080204" pitchFamily="49" charset="-128"/>
                          <a:ea typeface="ＭＳ ゴシック" panose="020B0609070205080204" pitchFamily="49" charset="-128"/>
                          <a:cs typeface="Times New Roman"/>
                        </a:rPr>
                        <a:t>条　国は、政令で定めるところにより、市町村に対し、災害その他の事由により特に必要となった廃棄物の処理を行うために要する費用の一部を補助することができる。</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9"/>
                  </a:ext>
                </a:extLst>
              </a:tr>
              <a:tr h="514399">
                <a:tc>
                  <a:txBody>
                    <a:bodyPr/>
                    <a:lstStyle/>
                    <a:p>
                      <a:pPr algn="dist">
                        <a:lnSpc>
                          <a:spcPts val="1200"/>
                        </a:lnSpc>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参考</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4914" marR="44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33350" indent="-133350" algn="l">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◇災害廃棄物処理業務に関する応援・受援経費</a:t>
                      </a:r>
                      <a:endParaRPr lang="en-US" altLang="ja-JP" sz="1100" kern="100" dirty="0">
                        <a:effectLst/>
                        <a:latin typeface="ＭＳ ゴシック" panose="020B0609070205080204" pitchFamily="49" charset="-128"/>
                        <a:ea typeface="ＭＳ ゴシック" panose="020B0609070205080204" pitchFamily="49" charset="-128"/>
                        <a:cs typeface="Times New Roman"/>
                      </a:endParaRPr>
                    </a:p>
                    <a:p>
                      <a:pPr marL="133350" indent="-133350" algn="l">
                        <a:spcAft>
                          <a:spcPts val="0"/>
                        </a:spcAft>
                      </a:pPr>
                      <a:r>
                        <a:rPr lang="ja-JP" altLang="en-US" sz="1100" kern="100" dirty="0">
                          <a:effectLst/>
                          <a:latin typeface="ＭＳ ゴシック" panose="020B0609070205080204" pitchFamily="49" charset="-128"/>
                          <a:ea typeface="ＭＳ ゴシック" panose="020B0609070205080204" pitchFamily="49" charset="-128"/>
                          <a:cs typeface="Times New Roman"/>
                        </a:rPr>
                        <a:t>　　被害を受けた地方公共団体等からの応援等に要した経費、災害対応に係る職員派遣の受入れに要する経費</a:t>
                      </a:r>
                      <a:r>
                        <a:rPr lang="en-US" altLang="ja-JP" sz="1100" kern="100" dirty="0">
                          <a:effectLst/>
                          <a:latin typeface="ＭＳ ゴシック" panose="020B0609070205080204" pitchFamily="49" charset="-128"/>
                          <a:ea typeface="ＭＳ ゴシック" panose="020B0609070205080204" pitchFamily="49" charset="-128"/>
                          <a:cs typeface="Times New Roman"/>
                        </a:rPr>
                        <a:t>(</a:t>
                      </a:r>
                      <a:r>
                        <a:rPr lang="ja-JP" altLang="en-US" sz="1100" kern="100" dirty="0">
                          <a:effectLst/>
                          <a:latin typeface="ＭＳ ゴシック" panose="020B0609070205080204" pitchFamily="49" charset="-128"/>
                          <a:ea typeface="ＭＳ ゴシック" panose="020B0609070205080204" pitchFamily="49" charset="-128"/>
                          <a:cs typeface="Times New Roman"/>
                        </a:rPr>
                        <a:t>自治法第</a:t>
                      </a:r>
                      <a:r>
                        <a:rPr lang="en-US" altLang="ja-JP" sz="1100" kern="100" dirty="0">
                          <a:effectLst/>
                          <a:latin typeface="ＭＳ ゴシック" panose="020B0609070205080204" pitchFamily="49" charset="-128"/>
                          <a:ea typeface="ＭＳ ゴシック" panose="020B0609070205080204" pitchFamily="49" charset="-128"/>
                          <a:cs typeface="Times New Roman"/>
                        </a:rPr>
                        <a:t>252</a:t>
                      </a:r>
                      <a:r>
                        <a:rPr lang="ja-JP" altLang="en-US" sz="1100" kern="100" dirty="0">
                          <a:effectLst/>
                          <a:latin typeface="ＭＳ ゴシック" panose="020B0609070205080204" pitchFamily="49" charset="-128"/>
                          <a:ea typeface="ＭＳ ゴシック" panose="020B0609070205080204" pitchFamily="49" charset="-128"/>
                          <a:cs typeface="Times New Roman"/>
                        </a:rPr>
                        <a:t>条の</a:t>
                      </a:r>
                      <a:r>
                        <a:rPr lang="en-US" altLang="ja-JP" sz="1100" kern="100" dirty="0">
                          <a:effectLst/>
                          <a:latin typeface="ＭＳ ゴシック" panose="020B0609070205080204" pitchFamily="49" charset="-128"/>
                          <a:ea typeface="ＭＳ ゴシック" panose="020B0609070205080204" pitchFamily="49" charset="-128"/>
                          <a:cs typeface="Times New Roman"/>
                        </a:rPr>
                        <a:t>17</a:t>
                      </a:r>
                      <a:r>
                        <a:rPr lang="ja-JP" altLang="en-US" sz="1100" kern="100" dirty="0">
                          <a:effectLst/>
                          <a:latin typeface="ＭＳ ゴシック" panose="020B0609070205080204" pitchFamily="49" charset="-128"/>
                          <a:ea typeface="ＭＳ ゴシック" panose="020B0609070205080204" pitchFamily="49" charset="-128"/>
                          <a:cs typeface="Times New Roman"/>
                        </a:rPr>
                        <a:t>に基づく職員派遣</a:t>
                      </a:r>
                      <a:r>
                        <a:rPr lang="en-US" altLang="ja-JP" sz="1100" kern="100" dirty="0">
                          <a:effectLst/>
                          <a:latin typeface="ＭＳ ゴシック" panose="020B0609070205080204" pitchFamily="49" charset="-128"/>
                          <a:ea typeface="ＭＳ ゴシック" panose="020B0609070205080204" pitchFamily="49" charset="-128"/>
                          <a:cs typeface="Times New Roman"/>
                        </a:rPr>
                        <a:t>)</a:t>
                      </a:r>
                      <a:r>
                        <a:rPr lang="ja-JP" altLang="en-US" sz="1100" kern="100" dirty="0">
                          <a:effectLst/>
                          <a:latin typeface="ＭＳ ゴシック" panose="020B0609070205080204" pitchFamily="49" charset="-128"/>
                          <a:ea typeface="ＭＳ ゴシック" panose="020B0609070205080204" pitchFamily="49" charset="-128"/>
                          <a:cs typeface="Times New Roman"/>
                        </a:rPr>
                        <a:t>については、特別交付税措置が講じられている</a:t>
                      </a:r>
                      <a:r>
                        <a:rPr lang="en-US" altLang="ja-JP" sz="1100" kern="100" dirty="0">
                          <a:effectLst/>
                          <a:latin typeface="ＭＳ ゴシック" panose="020B0609070205080204" pitchFamily="49" charset="-128"/>
                          <a:ea typeface="ＭＳ ゴシック" panose="020B0609070205080204" pitchFamily="49" charset="-128"/>
                          <a:cs typeface="Times New Roman"/>
                        </a:rPr>
                        <a:t>(</a:t>
                      </a:r>
                      <a:r>
                        <a:rPr lang="ja-JP" altLang="en-US" sz="1100" kern="100" dirty="0">
                          <a:effectLst/>
                          <a:latin typeface="ＭＳ ゴシック" panose="020B0609070205080204" pitchFamily="49" charset="-128"/>
                          <a:ea typeface="ＭＳ ゴシック" panose="020B0609070205080204" pitchFamily="49" charset="-128"/>
                          <a:cs typeface="Times New Roman"/>
                        </a:rPr>
                        <a:t>特別交付税省令第３条第１項第１号</a:t>
                      </a:r>
                      <a:r>
                        <a:rPr lang="en-US" altLang="ja-JP" sz="1100" kern="100" dirty="0">
                          <a:effectLst/>
                          <a:latin typeface="ＭＳ ゴシック" panose="020B0609070205080204" pitchFamily="49" charset="-128"/>
                          <a:ea typeface="ＭＳ ゴシック" panose="020B0609070205080204" pitchFamily="49" charset="-128"/>
                          <a:cs typeface="Times New Roman"/>
                        </a:rPr>
                        <a:t>)</a:t>
                      </a:r>
                      <a:r>
                        <a:rPr lang="ja-JP" altLang="en-US" sz="1100" kern="100" dirty="0" err="1">
                          <a:effectLst/>
                          <a:latin typeface="ＭＳ ゴシック" panose="020B0609070205080204" pitchFamily="49" charset="-128"/>
                          <a:ea typeface="ＭＳ ゴシック" panose="020B0609070205080204" pitchFamily="49" charset="-128"/>
                          <a:cs typeface="Times New Roman"/>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46523" marR="4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631604726"/>
                  </a:ext>
                </a:extLst>
              </a:tr>
            </a:tbl>
          </a:graphicData>
        </a:graphic>
      </p:graphicFrame>
      <p:sp>
        <p:nvSpPr>
          <p:cNvPr id="12" name="AutoShape 184"/>
          <p:cNvSpPr>
            <a:spLocks/>
          </p:cNvSpPr>
          <p:nvPr/>
        </p:nvSpPr>
        <p:spPr bwMode="auto">
          <a:xfrm>
            <a:off x="1563086" y="3894282"/>
            <a:ext cx="87923" cy="498462"/>
          </a:xfrm>
          <a:prstGeom prst="leftBracket">
            <a:avLst>
              <a:gd name="adj" fmla="val 4094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8206" rIns="68580" bIns="8206" anchor="t" anchorCtr="0" upright="1">
            <a:noAutofit/>
          </a:bodyPr>
          <a:lstStyle/>
          <a:p>
            <a:endParaRPr lang="ja-JP" altLang="en-US" sz="1662">
              <a:solidFill>
                <a:prstClr val="black"/>
              </a:solidFill>
              <a:latin typeface="Calibri"/>
              <a:ea typeface="ＭＳ Ｐゴシック"/>
            </a:endParaRPr>
          </a:p>
        </p:txBody>
      </p:sp>
      <p:sp>
        <p:nvSpPr>
          <p:cNvPr id="8" name="AutoShape 184"/>
          <p:cNvSpPr>
            <a:spLocks/>
          </p:cNvSpPr>
          <p:nvPr/>
        </p:nvSpPr>
        <p:spPr bwMode="auto">
          <a:xfrm>
            <a:off x="1563086" y="3694876"/>
            <a:ext cx="87923" cy="182762"/>
          </a:xfrm>
          <a:prstGeom prst="leftBracket">
            <a:avLst>
              <a:gd name="adj" fmla="val 4094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8206" rIns="68580" bIns="8206" anchor="t" anchorCtr="0" upright="1">
            <a:noAutofit/>
          </a:bodyPr>
          <a:lstStyle/>
          <a:p>
            <a:endParaRPr lang="ja-JP" altLang="en-US" sz="1662">
              <a:solidFill>
                <a:prstClr val="black"/>
              </a:solidFill>
              <a:latin typeface="Calibri"/>
              <a:ea typeface="ＭＳ Ｐゴシック"/>
            </a:endParaRPr>
          </a:p>
        </p:txBody>
      </p:sp>
      <p:sp>
        <p:nvSpPr>
          <p:cNvPr id="11" name="テキスト ボックス 2"/>
          <p:cNvSpPr txBox="1">
            <a:spLocks noChangeArrowheads="1"/>
          </p:cNvSpPr>
          <p:nvPr/>
        </p:nvSpPr>
        <p:spPr bwMode="auto">
          <a:xfrm>
            <a:off x="381000" y="262304"/>
            <a:ext cx="9144000" cy="410018"/>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災害等廃棄物処理事業費補助金</a:t>
            </a:r>
          </a:p>
        </p:txBody>
      </p:sp>
      <p:pic>
        <p:nvPicPr>
          <p:cNvPr id="2" name="図 1"/>
          <p:cNvPicPr>
            <a:picLocks noChangeAspect="1"/>
          </p:cNvPicPr>
          <p:nvPr/>
        </p:nvPicPr>
        <p:blipFill>
          <a:blip r:embed="rId3"/>
          <a:stretch>
            <a:fillRect/>
          </a:stretch>
        </p:blipFill>
        <p:spPr>
          <a:xfrm>
            <a:off x="1431589" y="978130"/>
            <a:ext cx="3115994" cy="1526345"/>
          </a:xfrm>
          <a:prstGeom prst="rect">
            <a:avLst/>
          </a:prstGeom>
        </p:spPr>
      </p:pic>
      <p:pic>
        <p:nvPicPr>
          <p:cNvPr id="3" name="図 2"/>
          <p:cNvPicPr>
            <a:picLocks noChangeAspect="1"/>
          </p:cNvPicPr>
          <p:nvPr/>
        </p:nvPicPr>
        <p:blipFill>
          <a:blip r:embed="rId4"/>
          <a:stretch>
            <a:fillRect/>
          </a:stretch>
        </p:blipFill>
        <p:spPr>
          <a:xfrm>
            <a:off x="4641250" y="970224"/>
            <a:ext cx="4490797" cy="2442363"/>
          </a:xfrm>
          <a:prstGeom prst="rect">
            <a:avLst/>
          </a:prstGeom>
        </p:spPr>
      </p:pic>
      <p:sp>
        <p:nvSpPr>
          <p:cNvPr id="9" name="スライド番号プレースホルダー 1"/>
          <p:cNvSpPr>
            <a:spLocks noGrp="1"/>
          </p:cNvSpPr>
          <p:nvPr>
            <p:ph type="sldNum" sz="quarter" idx="12"/>
          </p:nvPr>
        </p:nvSpPr>
        <p:spPr>
          <a:xfrm>
            <a:off x="7541824" y="6348317"/>
            <a:ext cx="2133600" cy="337038"/>
          </a:xfrm>
        </p:spPr>
        <p:txBody>
          <a:bodyPr/>
          <a:lstStyle/>
          <a:p>
            <a:pPr>
              <a:defRPr/>
            </a:pPr>
            <a:r>
              <a:rPr lang="ja-JP" altLang="en-US" dirty="0"/>
              <a:t>１２</a:t>
            </a:r>
          </a:p>
        </p:txBody>
      </p:sp>
    </p:spTree>
    <p:extLst>
      <p:ext uri="{BB962C8B-B14F-4D97-AF65-F5344CB8AC3E}">
        <p14:creationId xmlns:p14="http://schemas.microsoft.com/office/powerpoint/2010/main" val="2622837848"/>
      </p:ext>
    </p:extLst>
  </p:cSld>
  <p:clrMapOvr>
    <a:masterClrMapping/>
  </p:clrMapOvr>
  <mc:AlternateContent xmlns:mc="http://schemas.openxmlformats.org/markup-compatibility/2006" xmlns:p14="http://schemas.microsoft.com/office/powerpoint/2010/main">
    <mc:Choice Requires="p14">
      <p:transition spd="slow" p14:dur="2000" advTm="42263"/>
    </mc:Choice>
    <mc:Fallback xmlns="">
      <p:transition spd="slow" advTm="4226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481208" y="6440307"/>
            <a:ext cx="2228850" cy="365125"/>
          </a:xfrm>
        </p:spPr>
        <p:txBody>
          <a:bodyPr/>
          <a:lstStyle/>
          <a:p>
            <a:r>
              <a:rPr kumimoji="1" lang="ja-JP" altLang="en-US" dirty="0"/>
              <a:t>１３</a:t>
            </a:r>
          </a:p>
        </p:txBody>
      </p:sp>
      <p:pic>
        <p:nvPicPr>
          <p:cNvPr id="5" name="図 4"/>
          <p:cNvPicPr/>
          <p:nvPr/>
        </p:nvPicPr>
        <p:blipFill>
          <a:blip r:embed="rId3">
            <a:lum bright="-38000" contrast="60000"/>
            <a:extLst>
              <a:ext uri="{28A0092B-C50C-407E-A947-70E740481C1C}">
                <a14:useLocalDpi xmlns:a14="http://schemas.microsoft.com/office/drawing/2010/main" val="0"/>
              </a:ext>
            </a:extLst>
          </a:blip>
          <a:srcRect/>
          <a:stretch>
            <a:fillRect/>
          </a:stretch>
        </p:blipFill>
        <p:spPr bwMode="auto">
          <a:xfrm>
            <a:off x="313508" y="157389"/>
            <a:ext cx="9592491" cy="6335486"/>
          </a:xfrm>
          <a:prstGeom prst="rect">
            <a:avLst/>
          </a:prstGeom>
          <a:noFill/>
          <a:ln>
            <a:noFill/>
          </a:ln>
          <a:effectLst>
            <a:softEdge rad="0"/>
          </a:effectLst>
        </p:spPr>
      </p:pic>
      <p:sp>
        <p:nvSpPr>
          <p:cNvPr id="2" name="テキスト ボックス 1"/>
          <p:cNvSpPr txBox="1"/>
          <p:nvPr/>
        </p:nvSpPr>
        <p:spPr>
          <a:xfrm>
            <a:off x="6688183" y="287384"/>
            <a:ext cx="2743200" cy="400110"/>
          </a:xfrm>
          <a:prstGeom prst="rect">
            <a:avLst/>
          </a:prstGeom>
          <a:solidFill>
            <a:schemeClr val="bg1"/>
          </a:solidFill>
        </p:spPr>
        <p:txBody>
          <a:bodyPr wrap="square" rtlCol="0">
            <a:spAutoFit/>
          </a:bodyPr>
          <a:lstStyle/>
          <a:p>
            <a:r>
              <a:rPr kumimoji="1" lang="ja-JP" altLang="en-US" sz="2000" b="1" dirty="0">
                <a:ln w="0"/>
                <a:latin typeface="ＤＦ特太ゴシック体" panose="020B0509000000000000" pitchFamily="49" charset="-128"/>
                <a:ea typeface="ＤＦ特太ゴシック体" panose="020B0509000000000000" pitchFamily="49" charset="-128"/>
              </a:rPr>
              <a:t>（令和２年度）</a:t>
            </a:r>
          </a:p>
        </p:txBody>
      </p:sp>
    </p:spTree>
    <p:extLst>
      <p:ext uri="{BB962C8B-B14F-4D97-AF65-F5344CB8AC3E}">
        <p14:creationId xmlns:p14="http://schemas.microsoft.com/office/powerpoint/2010/main" val="3838945386"/>
      </p:ext>
    </p:extLst>
  </p:cSld>
  <p:clrMapOvr>
    <a:masterClrMapping/>
  </p:clrMapOvr>
  <mc:AlternateContent xmlns:mc="http://schemas.openxmlformats.org/markup-compatibility/2006" xmlns:p14="http://schemas.microsoft.com/office/powerpoint/2010/main">
    <mc:Choice Requires="p14">
      <p:transition spd="slow" p14:dur="2000" advTm="34841"/>
    </mc:Choice>
    <mc:Fallback xmlns="">
      <p:transition spd="slow" advTm="3484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274320" y="222068"/>
            <a:ext cx="9631681" cy="6635931"/>
          </a:xfrm>
          <a:prstGeom prst="rect">
            <a:avLst/>
          </a:prstGeom>
          <a:noFill/>
          <a:ln>
            <a:noFill/>
          </a:ln>
        </p:spPr>
      </p:pic>
      <p:sp>
        <p:nvSpPr>
          <p:cNvPr id="7" name="テキスト ボックス 6"/>
          <p:cNvSpPr txBox="1"/>
          <p:nvPr/>
        </p:nvSpPr>
        <p:spPr>
          <a:xfrm>
            <a:off x="9157062" y="6488667"/>
            <a:ext cx="496388" cy="369332"/>
          </a:xfrm>
          <a:prstGeom prst="rect">
            <a:avLst/>
          </a:prstGeom>
          <a:solidFill>
            <a:schemeClr val="bg1"/>
          </a:solidFill>
        </p:spPr>
        <p:txBody>
          <a:bodyPr wrap="square" rtlCol="0">
            <a:spAutoFit/>
          </a:bodyPr>
          <a:lstStyle/>
          <a:p>
            <a:r>
              <a:rPr kumimoji="1" lang="ja-JP" altLang="en-US" dirty="0"/>
              <a:t>１４</a:t>
            </a:r>
          </a:p>
        </p:txBody>
      </p:sp>
    </p:spTree>
    <p:extLst>
      <p:ext uri="{BB962C8B-B14F-4D97-AF65-F5344CB8AC3E}">
        <p14:creationId xmlns:p14="http://schemas.microsoft.com/office/powerpoint/2010/main" val="1523565358"/>
      </p:ext>
    </p:extLst>
  </p:cSld>
  <p:clrMapOvr>
    <a:masterClrMapping/>
  </p:clrMapOvr>
  <mc:AlternateContent xmlns:mc="http://schemas.openxmlformats.org/markup-compatibility/2006" xmlns:p14="http://schemas.microsoft.com/office/powerpoint/2010/main">
    <mc:Choice Requires="p14">
      <p:transition spd="slow" p14:dur="2000" advTm="16506"/>
    </mc:Choice>
    <mc:Fallback xmlns="">
      <p:transition spd="slow" advTm="1650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a:graphicFrameLocks/>
          </p:cNvGraphicFramePr>
          <p:nvPr>
            <p:extLst/>
          </p:nvPr>
        </p:nvGraphicFramePr>
        <p:xfrm>
          <a:off x="363504" y="908438"/>
          <a:ext cx="9144000" cy="5014800"/>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直線コネクタ 40"/>
          <p:cNvCxnSpPr/>
          <p:nvPr/>
        </p:nvCxnSpPr>
        <p:spPr bwMode="auto">
          <a:xfrm>
            <a:off x="1563085" y="2852936"/>
            <a:ext cx="7510988" cy="0"/>
          </a:xfrm>
          <a:prstGeom prst="line">
            <a:avLst/>
          </a:prstGeom>
          <a:ln w="254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テキスト ボックス 11"/>
          <p:cNvSpPr txBox="1"/>
          <p:nvPr/>
        </p:nvSpPr>
        <p:spPr>
          <a:xfrm>
            <a:off x="1541655" y="817231"/>
            <a:ext cx="1547948" cy="291170"/>
          </a:xfrm>
          <a:prstGeom prst="rect">
            <a:avLst/>
          </a:prstGeom>
          <a:noFill/>
        </p:spPr>
        <p:txBody>
          <a:bodyPr wrap="square" rtlCol="0">
            <a:spAutoFit/>
          </a:bodyPr>
          <a:lstStyle/>
          <a:p>
            <a:pPr defTabSz="844083" eaLnBrk="0" fontAlgn="base" hangingPunct="0">
              <a:spcBef>
                <a:spcPct val="0"/>
              </a:spcBef>
              <a:spcAft>
                <a:spcPct val="0"/>
              </a:spcAft>
            </a:pPr>
            <a:r>
              <a:rPr lang="ja-JP" altLang="en-US" sz="1292" dirty="0">
                <a:solidFill>
                  <a:srgbClr val="0070C0"/>
                </a:solidFill>
                <a:latin typeface="Calibri" panose="020F0502020204030204" pitchFamily="34" charset="0"/>
                <a:ea typeface="ＭＳ Ｐゴシック" panose="020B0600070205080204" pitchFamily="50" charset="-128"/>
              </a:rPr>
              <a:t>都道府県目標値</a:t>
            </a:r>
          </a:p>
        </p:txBody>
      </p:sp>
      <p:sp>
        <p:nvSpPr>
          <p:cNvPr id="13" name="テキスト ボックス 12"/>
          <p:cNvSpPr txBox="1"/>
          <p:nvPr/>
        </p:nvSpPr>
        <p:spPr>
          <a:xfrm>
            <a:off x="1548847" y="2549311"/>
            <a:ext cx="1440160" cy="291170"/>
          </a:xfrm>
          <a:prstGeom prst="rect">
            <a:avLst/>
          </a:prstGeom>
          <a:noFill/>
        </p:spPr>
        <p:txBody>
          <a:bodyPr wrap="square" rtlCol="0">
            <a:spAutoFit/>
          </a:bodyPr>
          <a:lstStyle/>
          <a:p>
            <a:pPr defTabSz="844083" eaLnBrk="0" fontAlgn="base" hangingPunct="0">
              <a:spcBef>
                <a:spcPct val="0"/>
              </a:spcBef>
              <a:spcAft>
                <a:spcPct val="0"/>
              </a:spcAft>
            </a:pPr>
            <a:r>
              <a:rPr lang="ja-JP" altLang="en-US" sz="1292" dirty="0">
                <a:solidFill>
                  <a:srgbClr val="FF0000"/>
                </a:solidFill>
                <a:latin typeface="Calibri" panose="020F0502020204030204" pitchFamily="34" charset="0"/>
                <a:ea typeface="ＭＳ Ｐゴシック" panose="020B0600070205080204" pitchFamily="50" charset="-128"/>
              </a:rPr>
              <a:t>市区町村目標値</a:t>
            </a:r>
          </a:p>
        </p:txBody>
      </p:sp>
      <p:sp>
        <p:nvSpPr>
          <p:cNvPr id="5" name="テキスト ボックス 4"/>
          <p:cNvSpPr txBox="1"/>
          <p:nvPr/>
        </p:nvSpPr>
        <p:spPr>
          <a:xfrm>
            <a:off x="2000673" y="4796998"/>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145</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19" name="テキスト ボックス 18"/>
          <p:cNvSpPr txBox="1"/>
          <p:nvPr/>
        </p:nvSpPr>
        <p:spPr>
          <a:xfrm>
            <a:off x="2936777" y="4765546"/>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148</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20" name="テキスト ボックス 19"/>
          <p:cNvSpPr txBox="1"/>
          <p:nvPr/>
        </p:nvSpPr>
        <p:spPr>
          <a:xfrm>
            <a:off x="3872881" y="4240775"/>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364</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21" name="テキスト ボックス 20"/>
          <p:cNvSpPr txBox="1"/>
          <p:nvPr/>
        </p:nvSpPr>
        <p:spPr>
          <a:xfrm>
            <a:off x="4831630" y="4107812"/>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412</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22" name="テキスト ボックス 21"/>
          <p:cNvSpPr txBox="1"/>
          <p:nvPr/>
        </p:nvSpPr>
        <p:spPr>
          <a:xfrm>
            <a:off x="2648745" y="4894015"/>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3</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23" name="テキスト ボックス 22"/>
          <p:cNvSpPr txBox="1"/>
          <p:nvPr/>
        </p:nvSpPr>
        <p:spPr>
          <a:xfrm>
            <a:off x="3512841" y="3284985"/>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20</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28" name="テキスト ボックス 27"/>
          <p:cNvSpPr txBox="1"/>
          <p:nvPr/>
        </p:nvSpPr>
        <p:spPr>
          <a:xfrm>
            <a:off x="2752348" y="840896"/>
            <a:ext cx="595456" cy="262829"/>
          </a:xfrm>
          <a:prstGeom prst="rect">
            <a:avLst/>
          </a:prstGeom>
          <a:noFill/>
        </p:spPr>
        <p:txBody>
          <a:bodyPr wrap="square" rtlCol="0">
            <a:spAutoFit/>
          </a:bodyPr>
          <a:lstStyle/>
          <a:p>
            <a:pPr defTabSz="844083" eaLnBrk="0" fontAlgn="base" hangingPunct="0">
              <a:spcBef>
                <a:spcPct val="0"/>
              </a:spcBef>
              <a:spcAft>
                <a:spcPct val="0"/>
              </a:spcAft>
            </a:pPr>
            <a:r>
              <a:rPr lang="en-US" altLang="ja-JP" sz="1108" dirty="0">
                <a:solidFill>
                  <a:prstClr val="black"/>
                </a:solidFill>
                <a:latin typeface="Calibri" panose="020F0502020204030204" pitchFamily="34" charset="0"/>
                <a:ea typeface="ＭＳ Ｐゴシック" panose="020B0600070205080204" pitchFamily="50" charset="-128"/>
              </a:rPr>
              <a:t>※1</a:t>
            </a:r>
            <a:endParaRPr lang="ja-JP" altLang="en-US" sz="1108" dirty="0">
              <a:solidFill>
                <a:prstClr val="black"/>
              </a:solidFill>
              <a:latin typeface="Calibri" panose="020F0502020204030204" pitchFamily="34" charset="0"/>
              <a:ea typeface="ＭＳ Ｐゴシック" panose="020B0600070205080204" pitchFamily="50" charset="-128"/>
            </a:endParaRPr>
          </a:p>
        </p:txBody>
      </p:sp>
      <p:sp>
        <p:nvSpPr>
          <p:cNvPr id="30" name="テキスト ボックス 29"/>
          <p:cNvSpPr txBox="1"/>
          <p:nvPr/>
        </p:nvSpPr>
        <p:spPr>
          <a:xfrm>
            <a:off x="2792760" y="2564905"/>
            <a:ext cx="595456" cy="262829"/>
          </a:xfrm>
          <a:prstGeom prst="rect">
            <a:avLst/>
          </a:prstGeom>
          <a:noFill/>
        </p:spPr>
        <p:txBody>
          <a:bodyPr wrap="square" rtlCol="0">
            <a:spAutoFit/>
          </a:bodyPr>
          <a:lstStyle/>
          <a:p>
            <a:pPr defTabSz="844083" eaLnBrk="0" fontAlgn="base" hangingPunct="0">
              <a:spcBef>
                <a:spcPct val="0"/>
              </a:spcBef>
              <a:spcAft>
                <a:spcPct val="0"/>
              </a:spcAft>
            </a:pPr>
            <a:r>
              <a:rPr lang="en-US" altLang="ja-JP" sz="1108" dirty="0">
                <a:solidFill>
                  <a:prstClr val="black"/>
                </a:solidFill>
                <a:latin typeface="Calibri" panose="020F0502020204030204" pitchFamily="34" charset="0"/>
                <a:ea typeface="ＭＳ Ｐゴシック" panose="020B0600070205080204" pitchFamily="50" charset="-128"/>
              </a:rPr>
              <a:t>※1</a:t>
            </a:r>
            <a:endParaRPr lang="ja-JP" altLang="en-US" sz="1108" dirty="0">
              <a:solidFill>
                <a:prstClr val="black"/>
              </a:solidFill>
              <a:latin typeface="Calibri" panose="020F0502020204030204" pitchFamily="34" charset="0"/>
              <a:ea typeface="ＭＳ Ｐゴシック" panose="020B0600070205080204" pitchFamily="50" charset="-128"/>
            </a:endParaRPr>
          </a:p>
        </p:txBody>
      </p:sp>
      <p:sp>
        <p:nvSpPr>
          <p:cNvPr id="31" name="テキスト ボックス 30"/>
          <p:cNvSpPr txBox="1"/>
          <p:nvPr/>
        </p:nvSpPr>
        <p:spPr>
          <a:xfrm>
            <a:off x="1961899" y="5688945"/>
            <a:ext cx="595456" cy="262829"/>
          </a:xfrm>
          <a:prstGeom prst="rect">
            <a:avLst/>
          </a:prstGeom>
          <a:noFill/>
        </p:spPr>
        <p:txBody>
          <a:bodyPr wrap="square" rtlCol="0">
            <a:spAutoFit/>
          </a:bodyPr>
          <a:lstStyle/>
          <a:p>
            <a:pPr defTabSz="844083" eaLnBrk="0" fontAlgn="base" hangingPunct="0">
              <a:spcBef>
                <a:spcPct val="0"/>
              </a:spcBef>
              <a:spcAft>
                <a:spcPct val="0"/>
              </a:spcAft>
            </a:pPr>
            <a:r>
              <a:rPr lang="en-US" altLang="ja-JP" sz="1108" dirty="0">
                <a:solidFill>
                  <a:prstClr val="black"/>
                </a:solidFill>
                <a:latin typeface="Calibri" panose="020F0502020204030204" pitchFamily="34" charset="0"/>
                <a:ea typeface="ＭＳ Ｐゴシック" panose="020B0600070205080204" pitchFamily="50" charset="-128"/>
              </a:rPr>
              <a:t>※2</a:t>
            </a:r>
            <a:endParaRPr lang="ja-JP" altLang="en-US" sz="1108" dirty="0">
              <a:solidFill>
                <a:prstClr val="black"/>
              </a:solidFill>
              <a:latin typeface="Calibri" panose="020F0502020204030204" pitchFamily="34" charset="0"/>
              <a:ea typeface="ＭＳ Ｐゴシック" panose="020B0600070205080204" pitchFamily="50" charset="-128"/>
            </a:endParaRPr>
          </a:p>
        </p:txBody>
      </p:sp>
      <p:sp>
        <p:nvSpPr>
          <p:cNvPr id="29" name="スライド番号プレースホルダー 28"/>
          <p:cNvSpPr>
            <a:spLocks noGrp="1"/>
          </p:cNvSpPr>
          <p:nvPr>
            <p:ph type="sldNum" sz="quarter" idx="12"/>
          </p:nvPr>
        </p:nvSpPr>
        <p:spPr>
          <a:xfrm>
            <a:off x="7708487" y="6308377"/>
            <a:ext cx="1899138" cy="337038"/>
          </a:xfrm>
        </p:spPr>
        <p:txBody>
          <a:bodyPr/>
          <a:lstStyle/>
          <a:p>
            <a:pPr defTabSz="844083" fontAlgn="base">
              <a:spcBef>
                <a:spcPct val="0"/>
              </a:spcBef>
              <a:spcAft>
                <a:spcPct val="0"/>
              </a:spcAft>
            </a:pPr>
            <a:r>
              <a:rPr lang="ja-JP" altLang="en-US" dirty="0">
                <a:latin typeface="Calibri" panose="020F0502020204030204" pitchFamily="34" charset="0"/>
                <a:ea typeface="ＭＳ Ｐゴシック" panose="020B0600070205080204" pitchFamily="50" charset="-128"/>
              </a:rPr>
              <a:t>１５</a:t>
            </a:r>
          </a:p>
        </p:txBody>
      </p:sp>
      <p:sp>
        <p:nvSpPr>
          <p:cNvPr id="38" name="テキスト ボックス 37"/>
          <p:cNvSpPr txBox="1"/>
          <p:nvPr/>
        </p:nvSpPr>
        <p:spPr>
          <a:xfrm>
            <a:off x="5745089" y="3945074"/>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475</a:t>
            </a:r>
            <a:endParaRPr lang="ja-JP" altLang="en-US" sz="1477" dirty="0">
              <a:solidFill>
                <a:prstClr val="black"/>
              </a:solidFill>
              <a:latin typeface="Calibri" panose="020F0502020204030204" pitchFamily="34" charset="0"/>
              <a:ea typeface="ＭＳ Ｐゴシック" panose="020B0600070205080204" pitchFamily="50" charset="-128"/>
            </a:endParaRPr>
          </a:p>
        </p:txBody>
      </p:sp>
      <p:sp>
        <p:nvSpPr>
          <p:cNvPr id="39" name="テキスト ボックス 38"/>
          <p:cNvSpPr txBox="1"/>
          <p:nvPr/>
        </p:nvSpPr>
        <p:spPr>
          <a:xfrm>
            <a:off x="5406197" y="1440190"/>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40</a:t>
            </a:r>
          </a:p>
        </p:txBody>
      </p:sp>
      <p:cxnSp>
        <p:nvCxnSpPr>
          <p:cNvPr id="43" name="直線コネクタ 42"/>
          <p:cNvCxnSpPr/>
          <p:nvPr/>
        </p:nvCxnSpPr>
        <p:spPr bwMode="auto">
          <a:xfrm>
            <a:off x="1568787" y="1120549"/>
            <a:ext cx="7505286" cy="0"/>
          </a:xfrm>
          <a:prstGeom prst="line">
            <a:avLst/>
          </a:prstGeom>
          <a:ln w="254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テキスト ボックス 17"/>
          <p:cNvSpPr txBox="1">
            <a:spLocks noChangeArrowheads="1"/>
          </p:cNvSpPr>
          <p:nvPr/>
        </p:nvSpPr>
        <p:spPr bwMode="auto">
          <a:xfrm>
            <a:off x="841628" y="6021290"/>
            <a:ext cx="703600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ct val="0"/>
              </a:spcBef>
              <a:spcAft>
                <a:spcPct val="0"/>
              </a:spcAft>
              <a:buNone/>
              <a:defRPr/>
            </a:pPr>
            <a:r>
              <a:rPr lang="en-US" altLang="ja-JP" sz="1108" dirty="0">
                <a:solidFill>
                  <a:prstClr val="black"/>
                </a:solidFill>
                <a:latin typeface="ＭＳ Ｐゴシック" panose="020B0600070205080204" pitchFamily="50" charset="-128"/>
              </a:rPr>
              <a:t>※1.</a:t>
            </a:r>
            <a:r>
              <a:rPr lang="ja-JP" altLang="en-US" sz="1108" dirty="0">
                <a:solidFill>
                  <a:prstClr val="black"/>
                </a:solidFill>
                <a:latin typeface="ＭＳ Ｐゴシック" panose="020B0600070205080204" pitchFamily="50" charset="-128"/>
              </a:rPr>
              <a:t>第４次循環型社会推進基本計画に基づく</a:t>
            </a:r>
            <a:r>
              <a:rPr lang="en-US" altLang="ja-JP" sz="1108" dirty="0">
                <a:solidFill>
                  <a:prstClr val="black"/>
                </a:solidFill>
                <a:latin typeface="ＭＳ Ｐゴシック" panose="020B0600070205080204" pitchFamily="50" charset="-128"/>
              </a:rPr>
              <a:t>2025</a:t>
            </a:r>
            <a:r>
              <a:rPr lang="ja-JP" altLang="en-US" sz="1108" dirty="0">
                <a:solidFill>
                  <a:prstClr val="black"/>
                </a:solidFill>
                <a:latin typeface="ＭＳ Ｐゴシック" panose="020B0600070205080204" pitchFamily="50" charset="-128"/>
              </a:rPr>
              <a:t>年度目標（都道府県：</a:t>
            </a:r>
            <a:r>
              <a:rPr lang="en-US" altLang="ja-JP" sz="1108" dirty="0">
                <a:solidFill>
                  <a:prstClr val="black"/>
                </a:solidFill>
                <a:latin typeface="ＭＳ Ｐゴシック" panose="020B0600070205080204" pitchFamily="50" charset="-128"/>
              </a:rPr>
              <a:t>100</a:t>
            </a:r>
            <a:r>
              <a:rPr lang="ja-JP" altLang="en-US" sz="1108" dirty="0">
                <a:solidFill>
                  <a:prstClr val="black"/>
                </a:solidFill>
                <a:latin typeface="ＭＳ Ｐゴシック" panose="020B0600070205080204" pitchFamily="50" charset="-128"/>
              </a:rPr>
              <a:t>％　市町村：</a:t>
            </a:r>
            <a:r>
              <a:rPr lang="en-US" altLang="ja-JP" sz="1108" dirty="0">
                <a:solidFill>
                  <a:prstClr val="black"/>
                </a:solidFill>
                <a:latin typeface="ＭＳ Ｐゴシック" panose="020B0600070205080204" pitchFamily="50" charset="-128"/>
              </a:rPr>
              <a:t>60</a:t>
            </a:r>
            <a:r>
              <a:rPr lang="ja-JP" altLang="en-US" sz="1108" dirty="0">
                <a:solidFill>
                  <a:prstClr val="black"/>
                </a:solidFill>
                <a:latin typeface="ＭＳ Ｐゴシック" panose="020B0600070205080204" pitchFamily="50" charset="-128"/>
              </a:rPr>
              <a:t>％）</a:t>
            </a:r>
            <a:endParaRPr lang="en-US" altLang="ja-JP" sz="1108" dirty="0">
              <a:solidFill>
                <a:prstClr val="black"/>
              </a:solidFill>
              <a:latin typeface="ＭＳ Ｐゴシック" panose="020B0600070205080204" pitchFamily="50" charset="-128"/>
            </a:endParaRPr>
          </a:p>
        </p:txBody>
      </p:sp>
      <p:sp>
        <p:nvSpPr>
          <p:cNvPr id="46" name="テキスト ボックス 24"/>
          <p:cNvSpPr txBox="1">
            <a:spLocks noChangeArrowheads="1"/>
          </p:cNvSpPr>
          <p:nvPr/>
        </p:nvSpPr>
        <p:spPr bwMode="auto">
          <a:xfrm>
            <a:off x="841628" y="6182373"/>
            <a:ext cx="576775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ct val="0"/>
              </a:spcBef>
              <a:spcAft>
                <a:spcPct val="0"/>
              </a:spcAft>
              <a:buNone/>
              <a:defRPr/>
            </a:pPr>
            <a:r>
              <a:rPr lang="en-US" altLang="ja-JP" sz="1108" dirty="0">
                <a:solidFill>
                  <a:prstClr val="black"/>
                </a:solidFill>
                <a:latin typeface="ＭＳ Ｐゴシック" panose="020B0600070205080204" pitchFamily="50" charset="-128"/>
              </a:rPr>
              <a:t>※2.</a:t>
            </a:r>
            <a:r>
              <a:rPr lang="ja-JP" altLang="en-US" sz="1108" dirty="0">
                <a:solidFill>
                  <a:prstClr val="black"/>
                </a:solidFill>
                <a:latin typeface="ＭＳ Ｐゴシック" panose="020B0600070205080204" pitchFamily="50" charset="-128"/>
              </a:rPr>
              <a:t>平成</a:t>
            </a:r>
            <a:r>
              <a:rPr lang="en-US" altLang="ja-JP" sz="1108" dirty="0">
                <a:solidFill>
                  <a:prstClr val="black"/>
                </a:solidFill>
                <a:latin typeface="ＭＳ Ｐゴシック" panose="020B0600070205080204" pitchFamily="50" charset="-128"/>
              </a:rPr>
              <a:t>25</a:t>
            </a:r>
            <a:r>
              <a:rPr lang="ja-JP" altLang="en-US" sz="1108" dirty="0">
                <a:solidFill>
                  <a:prstClr val="black"/>
                </a:solidFill>
                <a:latin typeface="ＭＳ Ｐゴシック" panose="020B0600070205080204" pitchFamily="50" charset="-128"/>
              </a:rPr>
              <a:t>年度以前は市町村の策定率のみ調査を実施。</a:t>
            </a:r>
            <a:endParaRPr lang="en-US" altLang="ja-JP" sz="1108" dirty="0">
              <a:solidFill>
                <a:prstClr val="black"/>
              </a:solidFill>
              <a:latin typeface="ＭＳ Ｐゴシック" panose="020B0600070205080204" pitchFamily="50" charset="-128"/>
            </a:endParaRPr>
          </a:p>
        </p:txBody>
      </p:sp>
      <p:sp>
        <p:nvSpPr>
          <p:cNvPr id="24" name="テキスト ボックス 23"/>
          <p:cNvSpPr txBox="1"/>
          <p:nvPr/>
        </p:nvSpPr>
        <p:spPr>
          <a:xfrm>
            <a:off x="4474979" y="2605306"/>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27</a:t>
            </a:r>
          </a:p>
        </p:txBody>
      </p:sp>
      <p:sp>
        <p:nvSpPr>
          <p:cNvPr id="49" name="テキスト ボックス 48"/>
          <p:cNvSpPr txBox="1"/>
          <p:nvPr/>
        </p:nvSpPr>
        <p:spPr>
          <a:xfrm>
            <a:off x="6322099" y="877114"/>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46</a:t>
            </a:r>
          </a:p>
        </p:txBody>
      </p:sp>
      <p:sp>
        <p:nvSpPr>
          <p:cNvPr id="51" name="テキスト ボックス 50"/>
          <p:cNvSpPr txBox="1"/>
          <p:nvPr/>
        </p:nvSpPr>
        <p:spPr>
          <a:xfrm>
            <a:off x="6681193" y="3469402"/>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674</a:t>
            </a:r>
          </a:p>
        </p:txBody>
      </p:sp>
      <p:sp>
        <p:nvSpPr>
          <p:cNvPr id="26" name="テキスト ボックス 2"/>
          <p:cNvSpPr txBox="1">
            <a:spLocks noChangeArrowheads="1"/>
          </p:cNvSpPr>
          <p:nvPr/>
        </p:nvSpPr>
        <p:spPr bwMode="auto">
          <a:xfrm>
            <a:off x="381000" y="13094"/>
            <a:ext cx="9144000" cy="439616"/>
          </a:xfrm>
          <a:prstGeom prst="rect">
            <a:avLst/>
          </a:prstGeom>
          <a:solidFill>
            <a:schemeClr val="bg1"/>
          </a:solidFill>
          <a:ln w="28575">
            <a:solidFill>
              <a:srgbClr val="00B0F0"/>
            </a:solidFill>
            <a:miter lim="800000"/>
            <a:headEnd/>
            <a:tailEnd/>
          </a:ln>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fontAlgn="base">
              <a:spcBef>
                <a:spcPct val="0"/>
              </a:spcBef>
              <a:spcAft>
                <a:spcPct val="0"/>
              </a:spcAft>
              <a:buNone/>
              <a:defRPr/>
            </a:pPr>
            <a:r>
              <a:rPr lang="ja-JP" altLang="en-US" sz="2215" b="1" dirty="0">
                <a:solidFill>
                  <a:prstClr val="black"/>
                </a:solidFill>
              </a:rPr>
              <a:t>災害廃棄物処理計画の策定状況</a:t>
            </a:r>
            <a:r>
              <a:rPr lang="ja-JP" altLang="en-US" sz="2215" b="1">
                <a:solidFill>
                  <a:prstClr val="black"/>
                </a:solidFill>
              </a:rPr>
              <a:t>（令和３年</a:t>
            </a:r>
            <a:r>
              <a:rPr lang="ja-JP" altLang="en-US" sz="2215" b="1" dirty="0">
                <a:solidFill>
                  <a:prstClr val="black"/>
                </a:solidFill>
              </a:rPr>
              <a:t>３月末時点）</a:t>
            </a:r>
          </a:p>
        </p:txBody>
      </p:sp>
      <p:sp>
        <p:nvSpPr>
          <p:cNvPr id="35" name="テキスト ボックス 34"/>
          <p:cNvSpPr txBox="1"/>
          <p:nvPr/>
        </p:nvSpPr>
        <p:spPr>
          <a:xfrm>
            <a:off x="7257257" y="899589"/>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46</a:t>
            </a:r>
          </a:p>
        </p:txBody>
      </p:sp>
      <p:sp>
        <p:nvSpPr>
          <p:cNvPr id="36" name="テキスト ボックス 35"/>
          <p:cNvSpPr txBox="1"/>
          <p:nvPr/>
        </p:nvSpPr>
        <p:spPr>
          <a:xfrm>
            <a:off x="7617297" y="2982988"/>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889</a:t>
            </a:r>
          </a:p>
        </p:txBody>
      </p:sp>
      <p:sp>
        <p:nvSpPr>
          <p:cNvPr id="27" name="テキスト ボックス 26"/>
          <p:cNvSpPr txBox="1"/>
          <p:nvPr/>
        </p:nvSpPr>
        <p:spPr>
          <a:xfrm>
            <a:off x="8194858" y="805106"/>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47</a:t>
            </a:r>
          </a:p>
        </p:txBody>
      </p:sp>
      <p:sp>
        <p:nvSpPr>
          <p:cNvPr id="32" name="テキスト ボックス 31"/>
          <p:cNvSpPr txBox="1"/>
          <p:nvPr/>
        </p:nvSpPr>
        <p:spPr>
          <a:xfrm>
            <a:off x="8499507" y="2389282"/>
            <a:ext cx="574567" cy="319639"/>
          </a:xfrm>
          <a:prstGeom prst="rect">
            <a:avLst/>
          </a:prstGeom>
          <a:noFill/>
        </p:spPr>
        <p:txBody>
          <a:bodyPr wrap="square" rtlCol="0">
            <a:spAutoFit/>
          </a:bodyPr>
          <a:lstStyle/>
          <a:p>
            <a:pPr defTabSz="844083" eaLnBrk="0" fontAlgn="base" hangingPunct="0">
              <a:spcBef>
                <a:spcPct val="0"/>
              </a:spcBef>
              <a:spcAft>
                <a:spcPct val="0"/>
              </a:spcAft>
            </a:pPr>
            <a:r>
              <a:rPr lang="en-US" altLang="ja-JP" sz="1477" dirty="0">
                <a:solidFill>
                  <a:prstClr val="black"/>
                </a:solidFill>
                <a:latin typeface="Calibri" panose="020F0502020204030204" pitchFamily="34" charset="0"/>
                <a:ea typeface="ＭＳ Ｐゴシック" panose="020B0600070205080204" pitchFamily="50" charset="-128"/>
              </a:rPr>
              <a:t>1111</a:t>
            </a:r>
          </a:p>
        </p:txBody>
      </p:sp>
    </p:spTree>
    <p:extLst>
      <p:ext uri="{BB962C8B-B14F-4D97-AF65-F5344CB8AC3E}">
        <p14:creationId xmlns:p14="http://schemas.microsoft.com/office/powerpoint/2010/main" val="2883498852"/>
      </p:ext>
    </p:extLst>
  </p:cSld>
  <p:clrMapOvr>
    <a:masterClrMapping/>
  </p:clrMapOvr>
  <mc:AlternateContent xmlns:mc="http://schemas.openxmlformats.org/markup-compatibility/2006" xmlns:p14="http://schemas.microsoft.com/office/powerpoint/2010/main">
    <mc:Choice Requires="p14">
      <p:transition spd="slow" p14:dur="2000" advTm="26294"/>
    </mc:Choice>
    <mc:Fallback xmlns="">
      <p:transition spd="slow" advTm="2629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439738"/>
          </a:xfrm>
          <a:prstGeom prst="rect">
            <a:avLst/>
          </a:prstGeom>
          <a:solidFill>
            <a:srgbClr val="00B050"/>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ja-JP" altLang="en-US" sz="2000" b="1" dirty="0">
                <a:solidFill>
                  <a:prstClr val="white"/>
                </a:solidFill>
                <a:latin typeface="ＭＳ ゴシック" panose="020B0609070205080204" pitchFamily="49" charset="-128"/>
                <a:ea typeface="ＭＳ ゴシック" panose="020B0609070205080204" pitchFamily="49" charset="-128"/>
              </a:rPr>
              <a:t>市区町村の災害廃棄物処理計画の策定状況</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速報値）</a:t>
            </a:r>
            <a:r>
              <a:rPr lang="ja-JP" altLang="en-US" sz="1600" b="1" dirty="0">
                <a:solidFill>
                  <a:prstClr val="white"/>
                </a:solidFill>
                <a:latin typeface="ＭＳ ゴシック" panose="020B0609070205080204" pitchFamily="49" charset="-128"/>
                <a:ea typeface="ＭＳ ゴシック" panose="020B0609070205080204" pitchFamily="49" charset="-128"/>
              </a:rPr>
              <a:t>（人口規模別　令和２年度末）</a:t>
            </a:r>
          </a:p>
        </p:txBody>
      </p:sp>
      <p:sp>
        <p:nvSpPr>
          <p:cNvPr id="8" name="テキスト ボックス 24"/>
          <p:cNvSpPr txBox="1">
            <a:spLocks noChangeArrowheads="1"/>
          </p:cNvSpPr>
          <p:nvPr/>
        </p:nvSpPr>
        <p:spPr bwMode="auto">
          <a:xfrm>
            <a:off x="381000" y="3632200"/>
            <a:ext cx="3168650" cy="26193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 typeface="Arial" panose="020B0604020202020204" pitchFamily="34" charset="0"/>
              <a:buNone/>
              <a:defRPr/>
            </a:pPr>
            <a:r>
              <a:rPr lang="en-US" altLang="ja-JP" sz="1108" dirty="0">
                <a:latin typeface="ＭＳ Ｐ明朝" panose="02020600040205080304" pitchFamily="18" charset="-128"/>
                <a:ea typeface="ＭＳ Ｐ明朝" panose="02020600040205080304" pitchFamily="18" charset="-128"/>
              </a:rPr>
              <a:t>※</a:t>
            </a:r>
            <a:r>
              <a:rPr lang="ja-JP" altLang="en-US" sz="1108" dirty="0">
                <a:latin typeface="ＭＳ Ｐ明朝" panose="02020600040205080304" pitchFamily="18" charset="-128"/>
                <a:ea typeface="ＭＳ Ｐ明朝" panose="02020600040205080304" pitchFamily="18" charset="-128"/>
              </a:rPr>
              <a:t>速報値のため、数値が変わる場合がある。</a:t>
            </a:r>
            <a:endParaRPr lang="en-US" altLang="ja-JP" sz="1108" dirty="0">
              <a:latin typeface="ＭＳ Ｐ明朝" panose="02020600040205080304" pitchFamily="18" charset="-128"/>
              <a:ea typeface="ＭＳ Ｐ明朝" panose="02020600040205080304"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09789119"/>
              </p:ext>
            </p:extLst>
          </p:nvPr>
        </p:nvGraphicFramePr>
        <p:xfrm>
          <a:off x="368300" y="555625"/>
          <a:ext cx="9217026" cy="2886075"/>
        </p:xfrm>
        <a:graphic>
          <a:graphicData uri="http://schemas.openxmlformats.org/drawingml/2006/table">
            <a:tbl>
              <a:tblPr/>
              <a:tblGrid>
                <a:gridCol w="997003">
                  <a:extLst>
                    <a:ext uri="{9D8B030D-6E8A-4147-A177-3AD203B41FA5}">
                      <a16:colId xmlns:a16="http://schemas.microsoft.com/office/drawing/2014/main" val="20000"/>
                    </a:ext>
                  </a:extLst>
                </a:gridCol>
                <a:gridCol w="1124393">
                  <a:extLst>
                    <a:ext uri="{9D8B030D-6E8A-4147-A177-3AD203B41FA5}">
                      <a16:colId xmlns:a16="http://schemas.microsoft.com/office/drawing/2014/main" val="20001"/>
                    </a:ext>
                  </a:extLst>
                </a:gridCol>
                <a:gridCol w="2698541">
                  <a:extLst>
                    <a:ext uri="{9D8B030D-6E8A-4147-A177-3AD203B41FA5}">
                      <a16:colId xmlns:a16="http://schemas.microsoft.com/office/drawing/2014/main" val="20002"/>
                    </a:ext>
                  </a:extLst>
                </a:gridCol>
                <a:gridCol w="1948850">
                  <a:extLst>
                    <a:ext uri="{9D8B030D-6E8A-4147-A177-3AD203B41FA5}">
                      <a16:colId xmlns:a16="http://schemas.microsoft.com/office/drawing/2014/main" val="20005"/>
                    </a:ext>
                  </a:extLst>
                </a:gridCol>
                <a:gridCol w="936092">
                  <a:extLst>
                    <a:ext uri="{9D8B030D-6E8A-4147-A177-3AD203B41FA5}">
                      <a16:colId xmlns:a16="http://schemas.microsoft.com/office/drawing/2014/main" val="20006"/>
                    </a:ext>
                  </a:extLst>
                </a:gridCol>
                <a:gridCol w="792077">
                  <a:extLst>
                    <a:ext uri="{9D8B030D-6E8A-4147-A177-3AD203B41FA5}">
                      <a16:colId xmlns:a16="http://schemas.microsoft.com/office/drawing/2014/main" val="20007"/>
                    </a:ext>
                  </a:extLst>
                </a:gridCol>
                <a:gridCol w="720070">
                  <a:extLst>
                    <a:ext uri="{9D8B030D-6E8A-4147-A177-3AD203B41FA5}">
                      <a16:colId xmlns:a16="http://schemas.microsoft.com/office/drawing/2014/main" val="20008"/>
                    </a:ext>
                  </a:extLst>
                </a:gridCol>
              </a:tblGrid>
              <a:tr h="349045">
                <a:tc rowSpan="2" grid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人口規模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全　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人口規模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近　畿</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5640">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策定率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自治体数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策定数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策定率</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1228">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全体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６４</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全体</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47485">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万人未満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４３</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５万人未満</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23743">
                <a:tc rowSpan="2"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１万人以上３万人未満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６２</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03165598"/>
                  </a:ext>
                </a:extLst>
              </a:tr>
              <a:tr h="123743">
                <a:tc gridSpan="2" vMerge="1">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vMerge="1">
                  <a:txBody>
                    <a:bodyPr/>
                    <a:lstStyle/>
                    <a:p>
                      <a:pPr algn="r" fontAlgn="ct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５万人以上</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万人未満</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29424">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３万人以上１０万人未満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７５</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0098063"/>
                  </a:ext>
                </a:extLst>
              </a:tr>
              <a:tr h="355223">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万人以上</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万人未満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８５</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万人以上</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万人未満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84179">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万人以上</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９７</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万人以上</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06365">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うち政令市</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１００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1999" marR="7199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うち政令市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16456" name="テキスト ボックス 2"/>
          <p:cNvSpPr txBox="1">
            <a:spLocks noChangeArrowheads="1"/>
          </p:cNvSpPr>
          <p:nvPr/>
        </p:nvSpPr>
        <p:spPr bwMode="auto">
          <a:xfrm>
            <a:off x="222250" y="3967163"/>
            <a:ext cx="4537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a:t>　平成</a:t>
            </a:r>
            <a:r>
              <a:rPr lang="en-US" altLang="ja-JP" sz="1400"/>
              <a:t>30</a:t>
            </a:r>
            <a:r>
              <a:rPr lang="ja-JP" altLang="en-US" sz="1400"/>
              <a:t>年６月に策定された第四次循環型社会形成推進基本計画において、「万全な災害廃棄物処理体制の構築」が位置づけられており、災害廃棄物処理計画の策定目標の達成に向けて取組を更に強化する必要がある。</a:t>
            </a:r>
            <a:endParaRPr lang="en-US" altLang="ja-JP" sz="1400"/>
          </a:p>
        </p:txBody>
      </p:sp>
      <p:sp>
        <p:nvSpPr>
          <p:cNvPr id="16457" name="テキスト ボックス 3"/>
          <p:cNvSpPr txBox="1">
            <a:spLocks noChangeArrowheads="1"/>
          </p:cNvSpPr>
          <p:nvPr/>
        </p:nvSpPr>
        <p:spPr bwMode="auto">
          <a:xfrm>
            <a:off x="158750" y="6302375"/>
            <a:ext cx="5491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a:t>
            </a:r>
            <a:r>
              <a:rPr lang="ja-JP" altLang="en-US"/>
              <a:t>近畿２府４県については既に</a:t>
            </a:r>
            <a:r>
              <a:rPr lang="en-US" altLang="ja-JP"/>
              <a:t>100</a:t>
            </a:r>
            <a:r>
              <a:rPr lang="ja-JP" altLang="en-US"/>
              <a:t>％を達成済み</a:t>
            </a:r>
          </a:p>
        </p:txBody>
      </p:sp>
      <p:sp>
        <p:nvSpPr>
          <p:cNvPr id="16458" name="正方形/長方形 5"/>
          <p:cNvSpPr>
            <a:spLocks noChangeArrowheads="1"/>
          </p:cNvSpPr>
          <p:nvPr/>
        </p:nvSpPr>
        <p:spPr bwMode="auto">
          <a:xfrm>
            <a:off x="153988" y="5111750"/>
            <a:ext cx="4699000" cy="10001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spcAft>
                <a:spcPts val="600"/>
              </a:spcAft>
            </a:pPr>
            <a:r>
              <a:rPr lang="ja-JP" altLang="en-US"/>
              <a:t>災害廃棄物処理計画策定率の</a:t>
            </a:r>
            <a:r>
              <a:rPr lang="en-US" altLang="ja-JP"/>
              <a:t>2025</a:t>
            </a:r>
            <a:r>
              <a:rPr lang="ja-JP" altLang="en-US"/>
              <a:t>年度目標</a:t>
            </a:r>
          </a:p>
          <a:p>
            <a:r>
              <a:rPr lang="ja-JP" altLang="en-US"/>
              <a:t>［都道府県］ </a:t>
            </a:r>
            <a:r>
              <a:rPr lang="en-US" altLang="ja-JP"/>
              <a:t>100</a:t>
            </a:r>
            <a:r>
              <a:rPr lang="ja-JP" altLang="en-US"/>
              <a:t>％</a:t>
            </a:r>
          </a:p>
          <a:p>
            <a:r>
              <a:rPr lang="ja-JP" altLang="en-US"/>
              <a:t>［市区町村］　 </a:t>
            </a:r>
            <a:r>
              <a:rPr lang="en-US" altLang="ja-JP"/>
              <a:t>60</a:t>
            </a:r>
            <a:r>
              <a:rPr lang="ja-JP" altLang="en-US"/>
              <a:t>％</a:t>
            </a:r>
          </a:p>
        </p:txBody>
      </p:sp>
      <p:graphicFrame>
        <p:nvGraphicFramePr>
          <p:cNvPr id="16459" name="グラフ 8"/>
          <p:cNvGraphicFramePr>
            <a:graphicFrameLocks/>
          </p:cNvGraphicFramePr>
          <p:nvPr/>
        </p:nvGraphicFramePr>
        <p:xfrm>
          <a:off x="4992688" y="3581400"/>
          <a:ext cx="4673600" cy="3278188"/>
        </p:xfrm>
        <a:graphic>
          <a:graphicData uri="http://schemas.openxmlformats.org/presentationml/2006/ole">
            <mc:AlternateContent xmlns:mc="http://schemas.openxmlformats.org/markup-compatibility/2006">
              <mc:Choice xmlns:v="urn:schemas-microsoft-com:vml" Requires="v">
                <p:oleObj spid="_x0000_s1068" name="グラフ" r:id="rId4" imgW="4682134" imgH="3286029" progId="Excel.Chart.8">
                  <p:embed/>
                </p:oleObj>
              </mc:Choice>
              <mc:Fallback>
                <p:oleObj name="グラフ" r:id="rId4" imgW="4682134" imgH="3286029" progId="Excel.Chart.8">
                  <p:embed/>
                  <p:pic>
                    <p:nvPicPr>
                      <p:cNvPr id="16459" name="グラフ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688" y="3581400"/>
                        <a:ext cx="4673600" cy="3278188"/>
                      </a:xfrm>
                      <a:prstGeom prst="rect">
                        <a:avLst/>
                      </a:prstGeom>
                      <a:noFill/>
                    </p:spPr>
                  </p:pic>
                </p:oleObj>
              </mc:Fallback>
            </mc:AlternateContent>
          </a:graphicData>
        </a:graphic>
      </p:graphicFrame>
    </p:spTree>
    <p:extLst>
      <p:ext uri="{BB962C8B-B14F-4D97-AF65-F5344CB8AC3E}">
        <p14:creationId xmlns:p14="http://schemas.microsoft.com/office/powerpoint/2010/main" val="1755512078"/>
      </p:ext>
    </p:extLst>
  </p:cSld>
  <p:clrMapOvr>
    <a:masterClrMapping/>
  </p:clrMapOvr>
  <mc:AlternateContent xmlns:mc="http://schemas.openxmlformats.org/markup-compatibility/2006" xmlns:p14="http://schemas.microsoft.com/office/powerpoint/2010/main">
    <mc:Choice Requires="p14">
      <p:transition spd="slow" p14:dur="2000" advTm="42972"/>
    </mc:Choice>
    <mc:Fallback xmlns="">
      <p:transition spd="slow" advTm="4297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3">
            <a:lum bright="-10000" contrast="30000"/>
            <a:extLst>
              <a:ext uri="{28A0092B-C50C-407E-A947-70E740481C1C}">
                <a14:useLocalDpi xmlns:a14="http://schemas.microsoft.com/office/drawing/2010/main" val="0"/>
              </a:ext>
            </a:extLst>
          </a:blip>
          <a:srcRect l="-818" r="818"/>
          <a:stretch/>
        </p:blipFill>
        <p:spPr bwMode="auto">
          <a:xfrm>
            <a:off x="235130" y="313509"/>
            <a:ext cx="9579429" cy="6544491"/>
          </a:xfrm>
          <a:prstGeom prst="rect">
            <a:avLst/>
          </a:prstGeom>
          <a:noFill/>
          <a:ln>
            <a:noFill/>
          </a:ln>
        </p:spPr>
      </p:pic>
      <p:sp>
        <p:nvSpPr>
          <p:cNvPr id="5" name="スライド番号プレースホルダー 28"/>
          <p:cNvSpPr>
            <a:spLocks noGrp="1"/>
          </p:cNvSpPr>
          <p:nvPr>
            <p:ph type="sldNum" sz="quarter" idx="12"/>
          </p:nvPr>
        </p:nvSpPr>
        <p:spPr>
          <a:xfrm>
            <a:off x="8007781" y="6334325"/>
            <a:ext cx="1766910" cy="353471"/>
          </a:xfrm>
        </p:spPr>
        <p:txBody>
          <a:bodyPr/>
          <a:lstStyle/>
          <a:p>
            <a:pPr defTabSz="779173"/>
            <a:r>
              <a:rPr lang="ja-JP" altLang="en-US" sz="1800" dirty="0">
                <a:latin typeface="ＭＳ Ｐゴシック" panose="020B0600070205080204" pitchFamily="50" charset="-128"/>
                <a:ea typeface="ＭＳ Ｐゴシック" panose="020B0600070205080204" pitchFamily="50" charset="-128"/>
              </a:rPr>
              <a:t>１７</a:t>
            </a:r>
          </a:p>
        </p:txBody>
      </p:sp>
      <p:sp>
        <p:nvSpPr>
          <p:cNvPr id="6" name="テキスト ボックス 5"/>
          <p:cNvSpPr txBox="1"/>
          <p:nvPr/>
        </p:nvSpPr>
        <p:spPr>
          <a:xfrm>
            <a:off x="391887" y="1397726"/>
            <a:ext cx="404948" cy="369332"/>
          </a:xfrm>
          <a:prstGeom prst="rect">
            <a:avLst/>
          </a:prstGeom>
          <a:solidFill>
            <a:schemeClr val="bg1"/>
          </a:solidFill>
        </p:spPr>
        <p:txBody>
          <a:bodyPr wrap="square" rtlCol="0">
            <a:spAutoFit/>
          </a:bodyPr>
          <a:lstStyle/>
          <a:p>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610295313"/>
              </p:ext>
            </p:extLst>
          </p:nvPr>
        </p:nvGraphicFramePr>
        <p:xfrm>
          <a:off x="391886" y="2312127"/>
          <a:ext cx="1737359" cy="444136"/>
        </p:xfrm>
        <a:graphic>
          <a:graphicData uri="http://schemas.openxmlformats.org/drawingml/2006/table">
            <a:tbl>
              <a:tblPr/>
              <a:tblGrid>
                <a:gridCol w="1737359">
                  <a:extLst>
                    <a:ext uri="{9D8B030D-6E8A-4147-A177-3AD203B41FA5}">
                      <a16:colId xmlns:a16="http://schemas.microsoft.com/office/drawing/2014/main" val="3147370732"/>
                    </a:ext>
                  </a:extLst>
                </a:gridCol>
              </a:tblGrid>
              <a:tr h="444136">
                <a:tc>
                  <a:txBody>
                    <a:bodyPr/>
                    <a:lstStyle/>
                    <a:p>
                      <a:endParaRPr kumimoji="1" lang="ja-JP" altLang="en-US" dirty="0"/>
                    </a:p>
                  </a:txBody>
                  <a:tcPr>
                    <a:lnL w="38100" cmpd="sng">
                      <a:solidFill>
                        <a:srgbClr val="FF0000"/>
                      </a:solidFill>
                      <a:prstDash val="solid"/>
                    </a:lnL>
                    <a:lnR w="38100" cmpd="sng">
                      <a:solidFill>
                        <a:srgbClr val="FF0000"/>
                      </a:solidFill>
                      <a:prstDash val="solid"/>
                    </a:lnR>
                    <a:lnT w="38100" cmpd="sng">
                      <a:solidFill>
                        <a:srgbClr val="FF0000"/>
                      </a:solidFill>
                      <a:prstDash val="solid"/>
                    </a:lnT>
                    <a:lnB w="38100" cmpd="sng">
                      <a:solidFill>
                        <a:srgbClr val="FF0000"/>
                      </a:solidFill>
                      <a:prstDash val="solid"/>
                    </a:lnB>
                  </a:tcPr>
                </a:tc>
                <a:extLst>
                  <a:ext uri="{0D108BD9-81ED-4DB2-BD59-A6C34878D82A}">
                    <a16:rowId xmlns:a16="http://schemas.microsoft.com/office/drawing/2014/main" val="112106039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54571158"/>
              </p:ext>
            </p:extLst>
          </p:nvPr>
        </p:nvGraphicFramePr>
        <p:xfrm>
          <a:off x="391886" y="3862253"/>
          <a:ext cx="1737359" cy="444136"/>
        </p:xfrm>
        <a:graphic>
          <a:graphicData uri="http://schemas.openxmlformats.org/drawingml/2006/table">
            <a:tbl>
              <a:tblPr/>
              <a:tblGrid>
                <a:gridCol w="1737359">
                  <a:extLst>
                    <a:ext uri="{9D8B030D-6E8A-4147-A177-3AD203B41FA5}">
                      <a16:colId xmlns:a16="http://schemas.microsoft.com/office/drawing/2014/main" val="3147370732"/>
                    </a:ext>
                  </a:extLst>
                </a:gridCol>
              </a:tblGrid>
              <a:tr h="444136">
                <a:tc>
                  <a:txBody>
                    <a:bodyPr/>
                    <a:lstStyle/>
                    <a:p>
                      <a:endParaRPr kumimoji="1" lang="ja-JP" altLang="en-US" dirty="0"/>
                    </a:p>
                  </a:txBody>
                  <a:tcPr>
                    <a:lnL w="38100" cmpd="sng">
                      <a:solidFill>
                        <a:srgbClr val="FF0000"/>
                      </a:solidFill>
                      <a:prstDash val="solid"/>
                    </a:lnL>
                    <a:lnR w="38100" cmpd="sng">
                      <a:solidFill>
                        <a:srgbClr val="FF0000"/>
                      </a:solidFill>
                      <a:prstDash val="solid"/>
                    </a:lnR>
                    <a:lnT w="38100" cmpd="sng">
                      <a:solidFill>
                        <a:srgbClr val="FF0000"/>
                      </a:solidFill>
                      <a:prstDash val="solid"/>
                    </a:lnT>
                    <a:lnB w="38100" cmpd="sng">
                      <a:solidFill>
                        <a:srgbClr val="FF0000"/>
                      </a:solidFill>
                      <a:prstDash val="solid"/>
                    </a:lnB>
                  </a:tcPr>
                </a:tc>
                <a:extLst>
                  <a:ext uri="{0D108BD9-81ED-4DB2-BD59-A6C34878D82A}">
                    <a16:rowId xmlns:a16="http://schemas.microsoft.com/office/drawing/2014/main" val="1121060395"/>
                  </a:ext>
                </a:extLst>
              </a:tr>
            </a:tbl>
          </a:graphicData>
        </a:graphic>
      </p:graphicFrame>
      <p:cxnSp>
        <p:nvCxnSpPr>
          <p:cNvPr id="12" name="直線コネクタ 11"/>
          <p:cNvCxnSpPr/>
          <p:nvPr/>
        </p:nvCxnSpPr>
        <p:spPr>
          <a:xfrm>
            <a:off x="7458891" y="3997234"/>
            <a:ext cx="210942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035040" y="4180114"/>
            <a:ext cx="3533276"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35040" y="4306389"/>
            <a:ext cx="57476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6474822" y="4702629"/>
            <a:ext cx="3093494" cy="87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6021706" y="4856868"/>
            <a:ext cx="3546338" cy="367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034768" y="5076997"/>
            <a:ext cx="3533276" cy="11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021706" y="5261813"/>
            <a:ext cx="574766"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691187708"/>
              </p:ext>
            </p:extLst>
          </p:nvPr>
        </p:nvGraphicFramePr>
        <p:xfrm>
          <a:off x="8908869" y="4010297"/>
          <a:ext cx="208280" cy="297180"/>
        </p:xfrm>
        <a:graphic>
          <a:graphicData uri="http://schemas.openxmlformats.org/drawingml/2006/table">
            <a:tbl>
              <a:tblPr/>
              <a:tblGrid>
                <a:gridCol w="208280">
                  <a:extLst>
                    <a:ext uri="{9D8B030D-6E8A-4147-A177-3AD203B41FA5}">
                      <a16:colId xmlns:a16="http://schemas.microsoft.com/office/drawing/2014/main" val="3598105134"/>
                    </a:ext>
                  </a:extLst>
                </a:gridCol>
              </a:tblGrid>
              <a:tr h="0">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42646473"/>
                  </a:ext>
                </a:extLst>
              </a:tr>
            </a:tbl>
          </a:graphicData>
        </a:graphic>
      </p:graphicFrame>
    </p:spTree>
    <p:extLst>
      <p:ext uri="{BB962C8B-B14F-4D97-AF65-F5344CB8AC3E}">
        <p14:creationId xmlns:p14="http://schemas.microsoft.com/office/powerpoint/2010/main" val="2925759864"/>
      </p:ext>
    </p:extLst>
  </p:cSld>
  <p:clrMapOvr>
    <a:masterClrMapping/>
  </p:clrMapOvr>
  <mc:AlternateContent xmlns:mc="http://schemas.openxmlformats.org/markup-compatibility/2006" xmlns:p14="http://schemas.microsoft.com/office/powerpoint/2010/main">
    <mc:Choice Requires="p14">
      <p:transition spd="slow" p14:dur="2000" advTm="56101"/>
    </mc:Choice>
    <mc:Fallback xmlns="">
      <p:transition spd="slow" advTm="561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000" y="6350"/>
            <a:ext cx="9144000" cy="393700"/>
          </a:xfrm>
          <a:prstGeom prst="rect">
            <a:avLst/>
          </a:prstGeom>
          <a:solidFill>
            <a:srgbClr val="00B050"/>
          </a:soli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lIns="0" tIns="0" rIns="0" bIns="0" anchor="ctr"/>
          <a:lstStyle>
            <a:defPPr>
              <a:defRPr lang="ja-JP"/>
            </a:defPPr>
            <a:lvl1pPr fontAlgn="auto">
              <a:spcBef>
                <a:spcPts val="0"/>
              </a:spcBef>
              <a:spcAft>
                <a:spcPts val="0"/>
              </a:spcAft>
              <a:defRPr sz="2400" b="1">
                <a:solidFill>
                  <a:schemeClr val="bg1"/>
                </a:solidFill>
                <a:latin typeface="Calibri" panose="020F0502020204030204" pitchFamily="34" charset="0"/>
                <a:ea typeface="ＭＳ Ｐゴシック" panose="020B0600070205080204" pitchFamily="50" charset="-128"/>
              </a:defRPr>
            </a:lvl1pPr>
            <a:lvl2pPr eaLnBrk="0" fontAlgn="base" hangingPunct="0">
              <a:spcBef>
                <a:spcPct val="0"/>
              </a:spcBef>
              <a:spcAft>
                <a:spcPct val="0"/>
              </a:spcAft>
              <a:defRPr>
                <a:latin typeface="Calibri" panose="020F0502020204030204" pitchFamily="34" charset="0"/>
                <a:ea typeface="ＭＳ Ｐゴシック" panose="020B0600070205080204" pitchFamily="50" charset="-128"/>
              </a:defRPr>
            </a:lvl2pPr>
            <a:lvl3pPr eaLnBrk="0" fontAlgn="base" hangingPunct="0">
              <a:spcBef>
                <a:spcPct val="0"/>
              </a:spcBef>
              <a:spcAft>
                <a:spcPct val="0"/>
              </a:spcAft>
              <a:defRPr>
                <a:latin typeface="Calibri" panose="020F0502020204030204" pitchFamily="34" charset="0"/>
                <a:ea typeface="ＭＳ Ｐゴシック" panose="020B0600070205080204" pitchFamily="50" charset="-128"/>
              </a:defRPr>
            </a:lvl3pPr>
            <a:lvl4pPr eaLnBrk="0" fontAlgn="base" hangingPunct="0">
              <a:spcBef>
                <a:spcPct val="0"/>
              </a:spcBef>
              <a:spcAft>
                <a:spcPct val="0"/>
              </a:spcAft>
              <a:defRPr>
                <a:latin typeface="Calibri" panose="020F0502020204030204" pitchFamily="34" charset="0"/>
                <a:ea typeface="ＭＳ Ｐゴシック" panose="020B0600070205080204" pitchFamily="50" charset="-128"/>
              </a:defRPr>
            </a:lvl4pPr>
            <a:lvl5pPr eaLnBrk="0" fontAlgn="base" hangingPunct="0">
              <a:spcBef>
                <a:spcPct val="0"/>
              </a:spcBef>
              <a:spcAft>
                <a:spcPct val="0"/>
              </a:spcAft>
              <a:defRPr>
                <a:latin typeface="Calibri" panose="020F0502020204030204" pitchFamily="34" charset="0"/>
                <a:ea typeface="ＭＳ Ｐゴシック" panose="020B0600070205080204" pitchFamily="50" charset="-128"/>
              </a:defRPr>
            </a:lvl5pPr>
            <a:lvl6pPr>
              <a:defRPr>
                <a:latin typeface="Calibri" panose="020F0502020204030204" pitchFamily="34" charset="0"/>
                <a:ea typeface="ＭＳ Ｐゴシック" panose="020B0600070205080204" pitchFamily="50" charset="-128"/>
              </a:defRPr>
            </a:lvl6pPr>
            <a:lvl7pPr>
              <a:defRPr>
                <a:latin typeface="Calibri" panose="020F0502020204030204" pitchFamily="34" charset="0"/>
                <a:ea typeface="ＭＳ Ｐゴシック" panose="020B0600070205080204" pitchFamily="50" charset="-128"/>
              </a:defRPr>
            </a:lvl7pPr>
            <a:lvl8pPr>
              <a:defRPr>
                <a:latin typeface="Calibri" panose="020F0502020204030204" pitchFamily="34" charset="0"/>
                <a:ea typeface="ＭＳ Ｐゴシック" panose="020B0600070205080204" pitchFamily="50" charset="-128"/>
              </a:defRPr>
            </a:lvl8pPr>
            <a:lvl9pPr>
              <a:defRPr>
                <a:latin typeface="Calibri" panose="020F0502020204030204" pitchFamily="34" charset="0"/>
                <a:ea typeface="ＭＳ Ｐゴシック" panose="020B0600070205080204" pitchFamily="50" charset="-128"/>
              </a:defRPr>
            </a:lvl9pPr>
          </a:lstStyle>
          <a:p>
            <a:pPr algn="ctr" eaLnBrk="1" hangingPunct="1">
              <a:defRPr/>
            </a:pPr>
            <a:r>
              <a:rPr lang="ja-JP" altLang="en-US" b="0" dirty="0">
                <a:solidFill>
                  <a:prstClr val="white"/>
                </a:solidFill>
                <a:latin typeface="ＭＳ Ｐゴシック" panose="020B0600070205080204" pitchFamily="50" charset="-128"/>
              </a:rPr>
              <a:t>近畿ブロックにおけるモデル事業の実施状況</a:t>
            </a:r>
          </a:p>
        </p:txBody>
      </p:sp>
      <p:graphicFrame>
        <p:nvGraphicFramePr>
          <p:cNvPr id="3" name="表 2"/>
          <p:cNvGraphicFramePr>
            <a:graphicFrameLocks noGrp="1"/>
          </p:cNvGraphicFramePr>
          <p:nvPr/>
        </p:nvGraphicFramePr>
        <p:xfrm>
          <a:off x="381000" y="981075"/>
          <a:ext cx="9180512" cy="5010174"/>
        </p:xfrm>
        <a:graphic>
          <a:graphicData uri="http://schemas.openxmlformats.org/drawingml/2006/table">
            <a:tbl>
              <a:tblPr firstRow="1" bandRow="1">
                <a:tableStyleId>{5C22544A-7EE6-4342-B048-85BDC9FD1C3A}</a:tableStyleId>
              </a:tblPr>
              <a:tblGrid>
                <a:gridCol w="1877889">
                  <a:extLst>
                    <a:ext uri="{9D8B030D-6E8A-4147-A177-3AD203B41FA5}">
                      <a16:colId xmlns:a16="http://schemas.microsoft.com/office/drawing/2014/main" val="2644399642"/>
                    </a:ext>
                  </a:extLst>
                </a:gridCol>
                <a:gridCol w="821576">
                  <a:extLst>
                    <a:ext uri="{9D8B030D-6E8A-4147-A177-3AD203B41FA5}">
                      <a16:colId xmlns:a16="http://schemas.microsoft.com/office/drawing/2014/main" val="253903665"/>
                    </a:ext>
                  </a:extLst>
                </a:gridCol>
                <a:gridCol w="881693">
                  <a:extLst>
                    <a:ext uri="{9D8B030D-6E8A-4147-A177-3AD203B41FA5}">
                      <a16:colId xmlns:a16="http://schemas.microsoft.com/office/drawing/2014/main" val="4142770146"/>
                    </a:ext>
                  </a:extLst>
                </a:gridCol>
                <a:gridCol w="881693">
                  <a:extLst>
                    <a:ext uri="{9D8B030D-6E8A-4147-A177-3AD203B41FA5}">
                      <a16:colId xmlns:a16="http://schemas.microsoft.com/office/drawing/2014/main" val="3343287252"/>
                    </a:ext>
                  </a:extLst>
                </a:gridCol>
                <a:gridCol w="994766">
                  <a:extLst>
                    <a:ext uri="{9D8B030D-6E8A-4147-A177-3AD203B41FA5}">
                      <a16:colId xmlns:a16="http://schemas.microsoft.com/office/drawing/2014/main" val="1055758228"/>
                    </a:ext>
                  </a:extLst>
                </a:gridCol>
                <a:gridCol w="994766">
                  <a:extLst>
                    <a:ext uri="{9D8B030D-6E8A-4147-A177-3AD203B41FA5}">
                      <a16:colId xmlns:a16="http://schemas.microsoft.com/office/drawing/2014/main" val="1670238345"/>
                    </a:ext>
                  </a:extLst>
                </a:gridCol>
                <a:gridCol w="994766">
                  <a:extLst>
                    <a:ext uri="{9D8B030D-6E8A-4147-A177-3AD203B41FA5}">
                      <a16:colId xmlns:a16="http://schemas.microsoft.com/office/drawing/2014/main" val="19308669"/>
                    </a:ext>
                  </a:extLst>
                </a:gridCol>
                <a:gridCol w="994766">
                  <a:extLst>
                    <a:ext uri="{9D8B030D-6E8A-4147-A177-3AD203B41FA5}">
                      <a16:colId xmlns:a16="http://schemas.microsoft.com/office/drawing/2014/main" val="1957443611"/>
                    </a:ext>
                  </a:extLst>
                </a:gridCol>
                <a:gridCol w="738597">
                  <a:extLst>
                    <a:ext uri="{9D8B030D-6E8A-4147-A177-3AD203B41FA5}">
                      <a16:colId xmlns:a16="http://schemas.microsoft.com/office/drawing/2014/main" val="2746708468"/>
                    </a:ext>
                  </a:extLst>
                </a:gridCol>
              </a:tblGrid>
              <a:tr h="370908">
                <a:tc>
                  <a:txBody>
                    <a:bodyPr/>
                    <a:lstStyle/>
                    <a:p>
                      <a:pPr algn="ctr"/>
                      <a:r>
                        <a:rPr kumimoji="1" lang="ja-JP" altLang="en-US" sz="1700" dirty="0"/>
                        <a:t>モデル事業名</a:t>
                      </a:r>
                    </a:p>
                  </a:txBody>
                  <a:tcPr marL="91453" marR="91453" marT="45730" marB="45730"/>
                </a:tc>
                <a:tc>
                  <a:txBody>
                    <a:bodyPr/>
                    <a:lstStyle/>
                    <a:p>
                      <a:pPr algn="ctr">
                        <a:lnSpc>
                          <a:spcPts val="1300"/>
                        </a:lnSpc>
                      </a:pPr>
                      <a:r>
                        <a:rPr kumimoji="1" lang="ja-JP" altLang="en-US" sz="1400" dirty="0">
                          <a:latin typeface="ＭＳ Ｐゴシック" panose="020B0600070205080204" pitchFamily="50" charset="-128"/>
                          <a:ea typeface="ＭＳ Ｐゴシック" panose="020B0600070205080204" pitchFamily="50" charset="-128"/>
                        </a:rPr>
                        <a:t>項 目</a:t>
                      </a:r>
                      <a:endParaRPr kumimoji="1" lang="en-US" altLang="ja-JP" sz="1400" dirty="0">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mn-ea"/>
                        </a:rPr>
                        <a:t>R</a:t>
                      </a:r>
                      <a:r>
                        <a:rPr kumimoji="1" lang="ja-JP" altLang="en-US" sz="1400" dirty="0">
                          <a:latin typeface="ＭＳ Ｐゴシック" panose="020B0600070205080204" pitchFamily="50" charset="-128"/>
                          <a:ea typeface="+mn-ea"/>
                        </a:rPr>
                        <a:t>２年</a:t>
                      </a: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ＭＳ Ｐゴシック" panose="020B0600070205080204" pitchFamily="50" charset="-128"/>
                        </a:rPr>
                        <a:t>R</a:t>
                      </a:r>
                      <a:r>
                        <a:rPr kumimoji="1" lang="ja-JP" altLang="en-US" sz="1400" dirty="0">
                          <a:latin typeface="ＭＳ Ｐゴシック" panose="020B0600070205080204" pitchFamily="50" charset="-128"/>
                          <a:ea typeface="ＭＳ Ｐゴシック" panose="020B0600070205080204" pitchFamily="50" charset="-128"/>
                        </a:rPr>
                        <a:t>元年</a:t>
                      </a:r>
                      <a:endParaRPr kumimoji="1" lang="en-US" altLang="ja-JP" sz="1400" dirty="0">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ＭＳ Ｐゴシック" panose="020B0600070205080204" pitchFamily="50" charset="-128"/>
                        </a:rPr>
                        <a:t>H30</a:t>
                      </a:r>
                      <a:r>
                        <a:rPr kumimoji="1" lang="ja-JP" altLang="en-US" sz="1400" dirty="0">
                          <a:latin typeface="ＭＳ Ｐゴシック" panose="020B0600070205080204" pitchFamily="50" charset="-128"/>
                          <a:ea typeface="ＭＳ Ｐゴシック" panose="020B0600070205080204" pitchFamily="50" charset="-128"/>
                        </a:rPr>
                        <a:t>年度</a:t>
                      </a:r>
                      <a:endParaRPr kumimoji="1" lang="en-US" altLang="ja-JP" sz="1400" dirty="0">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ＭＳ Ｐゴシック" panose="020B0600070205080204" pitchFamily="50" charset="-128"/>
                        </a:rPr>
                        <a:t>H29</a:t>
                      </a:r>
                      <a:r>
                        <a:rPr kumimoji="1" lang="ja-JP" altLang="en-US" sz="1400" dirty="0">
                          <a:latin typeface="ＭＳ Ｐゴシック" panose="020B0600070205080204" pitchFamily="50" charset="-128"/>
                          <a:ea typeface="ＭＳ Ｐゴシック" panose="020B0600070205080204" pitchFamily="50" charset="-128"/>
                        </a:rPr>
                        <a:t>年度</a:t>
                      </a:r>
                      <a:endParaRPr kumimoji="1" lang="en-US" altLang="ja-JP" sz="1400" dirty="0">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ＭＳ Ｐゴシック" panose="020B0600070205080204" pitchFamily="50" charset="-128"/>
                        </a:rPr>
                        <a:t>H28</a:t>
                      </a:r>
                      <a:r>
                        <a:rPr kumimoji="1" lang="ja-JP" altLang="en-US" sz="1400" dirty="0">
                          <a:latin typeface="ＭＳ Ｐゴシック" panose="020B0600070205080204" pitchFamily="50" charset="-128"/>
                          <a:ea typeface="ＭＳ Ｐゴシック" panose="020B0600070205080204" pitchFamily="50" charset="-128"/>
                        </a:rPr>
                        <a:t>年度</a:t>
                      </a:r>
                      <a:endParaRPr kumimoji="1" lang="en-US" altLang="ja-JP" sz="1400" dirty="0">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en-US" altLang="ja-JP" sz="1400" dirty="0">
                          <a:latin typeface="ＭＳ Ｐゴシック" panose="020B0600070205080204" pitchFamily="50" charset="-128"/>
                          <a:ea typeface="ＭＳ Ｐゴシック" panose="020B0600070205080204" pitchFamily="50" charset="-128"/>
                        </a:rPr>
                        <a:t>H27</a:t>
                      </a:r>
                      <a:r>
                        <a:rPr kumimoji="1" lang="ja-JP" altLang="en-US" sz="1400" dirty="0">
                          <a:latin typeface="ＭＳ Ｐゴシック" panose="020B0600070205080204" pitchFamily="50" charset="-128"/>
                          <a:ea typeface="ＭＳ Ｐゴシック" panose="020B0600070205080204" pitchFamily="50" charset="-128"/>
                        </a:rPr>
                        <a:t>年度</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txBody>
                  <a:tcPr marL="91453" marR="91453" marT="45730" marB="45730" anchor="ct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合 計</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txBody>
                  <a:tcPr marL="91453" marR="91453" marT="45730" marB="45730" anchor="ctr"/>
                </a:tc>
                <a:extLst>
                  <a:ext uri="{0D108BD9-81ED-4DB2-BD59-A6C34878D82A}">
                    <a16:rowId xmlns:a16="http://schemas.microsoft.com/office/drawing/2014/main" val="2685657499"/>
                  </a:ext>
                </a:extLst>
              </a:tr>
              <a:tr h="370908">
                <a:tc rowSpan="2">
                  <a:txBody>
                    <a:bodyPr/>
                    <a:lstStyle/>
                    <a:p>
                      <a:r>
                        <a:rPr kumimoji="1" lang="ja-JP" altLang="en-US" sz="1400" dirty="0"/>
                        <a:t>災害廃棄物処理計画策定モデル事業</a:t>
                      </a:r>
                    </a:p>
                  </a:txBody>
                  <a:tcPr marL="91453" marR="91453" marT="45730" marB="45730" anchor="ctr"/>
                </a:tc>
                <a:tc>
                  <a:txBody>
                    <a:bodyPr/>
                    <a:lstStyle/>
                    <a:p>
                      <a:pPr algn="ctr"/>
                      <a:r>
                        <a:rPr kumimoji="1" lang="ja-JP" altLang="en-US" sz="1400" dirty="0"/>
                        <a:t>事業数</a:t>
                      </a:r>
                    </a:p>
                  </a:txBody>
                  <a:tcPr marL="91453" marR="91453" marT="45730" marB="45730" anchor="ctr"/>
                </a:tc>
                <a:tc>
                  <a:txBody>
                    <a:bodyPr/>
                    <a:lstStyle/>
                    <a:p>
                      <a:pPr algn="ctr"/>
                      <a:r>
                        <a:rPr kumimoji="1" lang="en-US" altLang="ja-JP" sz="1400" dirty="0">
                          <a:latin typeface="+mn-ea"/>
                          <a:ea typeface="+mn-ea"/>
                        </a:rPr>
                        <a:t>4</a:t>
                      </a:r>
                    </a:p>
                  </a:txBody>
                  <a:tcPr marL="91453" marR="91453" marT="36007" marB="36007" anchor="ctr" anchorCtr="1"/>
                </a:tc>
                <a:tc>
                  <a:txBody>
                    <a:bodyPr/>
                    <a:lstStyle/>
                    <a:p>
                      <a:pPr algn="ctr"/>
                      <a:r>
                        <a:rPr kumimoji="1" lang="en-US" altLang="ja-JP" sz="1400" dirty="0">
                          <a:latin typeface="+mn-ea"/>
                          <a:ea typeface="+mn-ea"/>
                        </a:rPr>
                        <a:t>3</a:t>
                      </a: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10</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5</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3</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0</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ja-JP" altLang="en-US" sz="1400" b="1" dirty="0">
                          <a:solidFill>
                            <a:schemeClr val="tx1"/>
                          </a:solidFill>
                          <a:latin typeface="ＭＳ ゴシック" panose="020B0609070205080204" pitchFamily="49" charset="-128"/>
                          <a:ea typeface="ＭＳ ゴシック" panose="020B0609070205080204" pitchFamily="49" charset="-128"/>
                        </a:rPr>
                        <a:t>２５</a:t>
                      </a:r>
                    </a:p>
                  </a:txBody>
                  <a:tcPr marL="91453" marR="91453" marT="36007" marB="36007" anchor="ctr" anchorCtr="1"/>
                </a:tc>
                <a:extLst>
                  <a:ext uri="{0D108BD9-81ED-4DB2-BD59-A6C34878D82A}">
                    <a16:rowId xmlns:a16="http://schemas.microsoft.com/office/drawing/2014/main" val="1824652249"/>
                  </a:ext>
                </a:extLst>
              </a:tr>
              <a:tr h="518174">
                <a:tc vMerge="1">
                  <a:txBody>
                    <a:bodyPr/>
                    <a:lstStyle/>
                    <a:p>
                      <a:endParaRPr kumimoji="1" lang="ja-JP" altLang="en-US" sz="1600" dirty="0"/>
                    </a:p>
                  </a:txBody>
                  <a:tcPr/>
                </a:tc>
                <a:tc>
                  <a:txBody>
                    <a:bodyPr/>
                    <a:lstStyle/>
                    <a:p>
                      <a:pPr algn="ctr"/>
                      <a:r>
                        <a:rPr kumimoji="1" lang="ja-JP" altLang="en-US" sz="1400" dirty="0"/>
                        <a:t>自治体等数</a:t>
                      </a:r>
                    </a:p>
                  </a:txBody>
                  <a:tcPr marL="91453" marR="91453" marT="45730" marB="45730" anchor="ctr"/>
                </a:tc>
                <a:tc>
                  <a:txBody>
                    <a:bodyPr/>
                    <a:lstStyle/>
                    <a:p>
                      <a:pPr algn="ctr"/>
                      <a:r>
                        <a:rPr kumimoji="1" lang="en-US" altLang="ja-JP" sz="1400" dirty="0">
                          <a:latin typeface="+mn-ea"/>
                          <a:ea typeface="+mn-ea"/>
                        </a:rPr>
                        <a:t>31</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25</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10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18</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5</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８９</a:t>
                      </a:r>
                    </a:p>
                  </a:txBody>
                  <a:tcPr marL="91453" marR="91453" marT="36007" marB="36007" anchor="ctr" anchorCtr="1"/>
                </a:tc>
                <a:extLst>
                  <a:ext uri="{0D108BD9-81ED-4DB2-BD59-A6C34878D82A}">
                    <a16:rowId xmlns:a16="http://schemas.microsoft.com/office/drawing/2014/main" val="2887462073"/>
                  </a:ext>
                </a:extLst>
              </a:tr>
              <a:tr h="370908">
                <a:tc rowSpan="2">
                  <a:txBody>
                    <a:bodyPr/>
                    <a:lstStyle/>
                    <a:p>
                      <a:r>
                        <a:rPr kumimoji="1" lang="ja-JP" altLang="en-US" sz="1400" dirty="0"/>
                        <a:t>処理困難廃棄物適正処理モデル事業</a:t>
                      </a:r>
                    </a:p>
                  </a:txBody>
                  <a:tcPr marL="91453" marR="91453" marT="45730" marB="45730" anchor="ctr"/>
                </a:tc>
                <a:tc>
                  <a:txBody>
                    <a:bodyPr/>
                    <a:lstStyle/>
                    <a:p>
                      <a:pPr algn="ctr"/>
                      <a:r>
                        <a:rPr kumimoji="1" lang="ja-JP" altLang="en-US" sz="1400" dirty="0"/>
                        <a:t>事業数</a:t>
                      </a:r>
                    </a:p>
                  </a:txBody>
                  <a:tcPr marL="91453" marR="91453" marT="45730" marB="45730" anchor="ctr"/>
                </a:tc>
                <a:tc>
                  <a:txBody>
                    <a:bodyPr/>
                    <a:lstStyle/>
                    <a:p>
                      <a:pPr algn="ctr">
                        <a:lnSpc>
                          <a:spcPts val="1300"/>
                        </a:lnSpc>
                      </a:pPr>
                      <a:r>
                        <a:rPr kumimoji="1" lang="en-US" altLang="ja-JP" sz="1400" b="0" dirty="0">
                          <a:solidFill>
                            <a:schemeClr val="tx1"/>
                          </a:solidFill>
                          <a:latin typeface="+mn-ea"/>
                          <a:ea typeface="+mn-ea"/>
                        </a:rPr>
                        <a:t>0</a:t>
                      </a: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0</a:t>
                      </a: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0</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1</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1</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0</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ja-JP" altLang="en-US" sz="1400" b="1" dirty="0">
                          <a:solidFill>
                            <a:schemeClr val="tx1"/>
                          </a:solidFill>
                          <a:latin typeface="ＭＳ ゴシック" panose="020B0609070205080204" pitchFamily="49" charset="-128"/>
                          <a:ea typeface="ＭＳ ゴシック" panose="020B0609070205080204" pitchFamily="49" charset="-128"/>
                        </a:rPr>
                        <a:t>２</a:t>
                      </a:r>
                    </a:p>
                  </a:txBody>
                  <a:tcPr marL="91453" marR="91453" marT="36007" marB="36007" anchor="ctr" anchorCtr="1"/>
                </a:tc>
                <a:extLst>
                  <a:ext uri="{0D108BD9-81ED-4DB2-BD59-A6C34878D82A}">
                    <a16:rowId xmlns:a16="http://schemas.microsoft.com/office/drawing/2014/main" val="4246799196"/>
                  </a:ext>
                </a:extLst>
              </a:tr>
              <a:tr h="498729">
                <a:tc vMerge="1">
                  <a:txBody>
                    <a:bodyPr/>
                    <a:lstStyle/>
                    <a:p>
                      <a:endParaRPr kumimoji="1" lang="ja-JP" altLang="en-US" sz="1600" dirty="0"/>
                    </a:p>
                  </a:txBody>
                  <a:tcPr/>
                </a:tc>
                <a:tc>
                  <a:txBody>
                    <a:bodyPr/>
                    <a:lstStyle/>
                    <a:p>
                      <a:pPr algn="ctr"/>
                      <a:r>
                        <a:rPr kumimoji="1" lang="ja-JP" altLang="en-US" sz="1400" dirty="0"/>
                        <a:t>内　容</a:t>
                      </a:r>
                    </a:p>
                  </a:txBody>
                  <a:tcPr marL="91453" marR="91453" marT="45730" marB="45730"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l"/>
                      <a:r>
                        <a:rPr kumimoji="1" lang="ja-JP" altLang="en-US" sz="1400" dirty="0">
                          <a:latin typeface="+mn-ea"/>
                          <a:ea typeface="+mn-ea"/>
                        </a:rPr>
                        <a:t>主に水産地域</a:t>
                      </a:r>
                    </a:p>
                  </a:txBody>
                  <a:tcPr marL="91453" marR="91453" marT="36007" marB="36007" anchor="ctr" anchorCtr="1"/>
                </a:tc>
                <a:tc>
                  <a:txBody>
                    <a:bodyPr/>
                    <a:lstStyle/>
                    <a:p>
                      <a:pPr algn="l"/>
                      <a:r>
                        <a:rPr kumimoji="1" lang="ja-JP" altLang="en-US" sz="1400" dirty="0">
                          <a:latin typeface="+mn-ea"/>
                          <a:ea typeface="+mn-ea"/>
                        </a:rPr>
                        <a:t>主に工業地域</a:t>
                      </a: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a:t>
                      </a:r>
                      <a:endParaRPr kumimoji="1" lang="ja-JP" altLang="en-US" sz="1400" b="1" dirty="0">
                        <a:latin typeface="ＭＳ ゴシック" panose="020B0609070205080204" pitchFamily="49" charset="-128"/>
                        <a:ea typeface="ＭＳ ゴシック" panose="020B0609070205080204" pitchFamily="49" charset="-128"/>
                      </a:endParaRPr>
                    </a:p>
                  </a:txBody>
                  <a:tcPr marL="91453" marR="91453" marT="36007" marB="36007" anchor="ctr" anchorCtr="1"/>
                </a:tc>
                <a:extLst>
                  <a:ext uri="{0D108BD9-81ED-4DB2-BD59-A6C34878D82A}">
                    <a16:rowId xmlns:a16="http://schemas.microsoft.com/office/drawing/2014/main" val="848438599"/>
                  </a:ext>
                </a:extLst>
              </a:tr>
              <a:tr h="370908">
                <a:tc rowSpan="2">
                  <a:txBody>
                    <a:bodyPr/>
                    <a:lstStyle/>
                    <a:p>
                      <a:r>
                        <a:rPr kumimoji="1" lang="ja-JP" altLang="en-US" sz="1400" dirty="0"/>
                        <a:t>図上演習モデル事業</a:t>
                      </a:r>
                    </a:p>
                  </a:txBody>
                  <a:tcPr marL="91453" marR="91453" marT="45730" marB="45730" anchor="ctr"/>
                </a:tc>
                <a:tc>
                  <a:txBody>
                    <a:bodyPr/>
                    <a:lstStyle/>
                    <a:p>
                      <a:pPr algn="ctr"/>
                      <a:r>
                        <a:rPr kumimoji="1" lang="ja-JP" altLang="en-US" sz="1400" dirty="0"/>
                        <a:t>事業数</a:t>
                      </a:r>
                    </a:p>
                  </a:txBody>
                  <a:tcPr marL="91453" marR="91453" marT="45730" marB="45730" anchor="ctr"/>
                </a:tc>
                <a:tc>
                  <a:txBody>
                    <a:bodyPr/>
                    <a:lstStyle/>
                    <a:p>
                      <a:pPr algn="ctr">
                        <a:lnSpc>
                          <a:spcPts val="1300"/>
                        </a:lnSpc>
                      </a:pPr>
                      <a:r>
                        <a:rPr kumimoji="1" lang="en-US" altLang="ja-JP" sz="1400" b="0" dirty="0">
                          <a:solidFill>
                            <a:schemeClr val="tx1"/>
                          </a:solidFill>
                          <a:latin typeface="+mn-ea"/>
                          <a:ea typeface="+mn-ea"/>
                        </a:rPr>
                        <a:t>0</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1</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b="0" dirty="0">
                          <a:solidFill>
                            <a:schemeClr val="tx1"/>
                          </a:solidFill>
                          <a:latin typeface="+mn-ea"/>
                          <a:ea typeface="+mn-ea"/>
                        </a:rPr>
                        <a:t>2</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dirty="0">
                          <a:latin typeface="+mn-ea"/>
                          <a:ea typeface="+mn-ea"/>
                        </a:rPr>
                        <a:t>1</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b="0" i="0" u="none" strike="noStrike" kern="1200" cap="none" spc="0" normalizeH="0" baseline="0" noProof="0" dirty="0">
                          <a:ln>
                            <a:noFill/>
                          </a:ln>
                          <a:solidFill>
                            <a:prstClr val="black"/>
                          </a:solidFill>
                          <a:effectLst/>
                          <a:uLnTx/>
                          <a:uFillTx/>
                          <a:latin typeface="+mn-ea"/>
                          <a:ea typeface="+mn-ea"/>
                          <a:cs typeface="+mn-cs"/>
                        </a:rPr>
                        <a:t>-</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en-US" altLang="ja-JP" sz="1400" b="0" i="0" u="none" strike="noStrike" kern="1200" cap="none" spc="0" normalizeH="0" baseline="0" noProof="0" dirty="0">
                          <a:ln>
                            <a:noFill/>
                          </a:ln>
                          <a:solidFill>
                            <a:prstClr val="black"/>
                          </a:solidFill>
                          <a:effectLst/>
                          <a:uLnTx/>
                          <a:uFillTx/>
                          <a:latin typeface="+mn-ea"/>
                          <a:ea typeface="+mn-ea"/>
                          <a:cs typeface="+mn-cs"/>
                        </a:rPr>
                        <a:t>-</a:t>
                      </a:r>
                      <a:endParaRPr kumimoji="1" lang="ja-JP" altLang="en-US" sz="1400" b="0" dirty="0">
                        <a:solidFill>
                          <a:schemeClr val="tx1"/>
                        </a:solidFill>
                        <a:latin typeface="+mn-ea"/>
                        <a:ea typeface="+mn-ea"/>
                      </a:endParaRPr>
                    </a:p>
                  </a:txBody>
                  <a:tcPr marL="91453" marR="91453" marT="36007" marB="36007" anchor="ctr" anchorCtr="1"/>
                </a:tc>
                <a:tc>
                  <a:txBody>
                    <a:bodyPr/>
                    <a:lstStyle/>
                    <a:p>
                      <a:pPr algn="ctr">
                        <a:lnSpc>
                          <a:spcPts val="1300"/>
                        </a:lnSpc>
                      </a:pPr>
                      <a:r>
                        <a:rPr kumimoji="1" lang="ja-JP" altLang="en-US" sz="1400" b="1" dirty="0">
                          <a:solidFill>
                            <a:schemeClr val="tx1"/>
                          </a:solidFill>
                          <a:latin typeface="ＭＳ ゴシック" panose="020B0609070205080204" pitchFamily="49" charset="-128"/>
                          <a:ea typeface="ＭＳ ゴシック" panose="020B0609070205080204" pitchFamily="49" charset="-128"/>
                        </a:rPr>
                        <a:t>４</a:t>
                      </a:r>
                    </a:p>
                  </a:txBody>
                  <a:tcPr marL="91453" marR="91453" marT="36007" marB="36007" anchor="ctr" anchorCtr="1"/>
                </a:tc>
                <a:extLst>
                  <a:ext uri="{0D108BD9-81ED-4DB2-BD59-A6C34878D82A}">
                    <a16:rowId xmlns:a16="http://schemas.microsoft.com/office/drawing/2014/main" val="3289167346"/>
                  </a:ext>
                </a:extLst>
              </a:tr>
              <a:tr h="470606">
                <a:tc vMerge="1">
                  <a:txBody>
                    <a:bodyPr/>
                    <a:lstStyle/>
                    <a:p>
                      <a:endParaRPr kumimoji="1" lang="ja-JP" altLang="en-US" sz="1600" dirty="0"/>
                    </a:p>
                  </a:txBody>
                  <a:tcPr/>
                </a:tc>
                <a:tc>
                  <a:txBody>
                    <a:bodyPr/>
                    <a:lstStyle/>
                    <a:p>
                      <a:pPr algn="ctr"/>
                      <a:r>
                        <a:rPr kumimoji="1" lang="ja-JP" altLang="en-US" sz="1400" dirty="0"/>
                        <a:t>開催数</a:t>
                      </a:r>
                    </a:p>
                  </a:txBody>
                  <a:tcPr marL="91453" marR="91453" marT="45730" marB="45730" anchor="ctr"/>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2</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2</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2</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６</a:t>
                      </a:r>
                    </a:p>
                  </a:txBody>
                  <a:tcPr marL="91453" marR="91453" marT="36007" marB="36007" anchor="ctr" anchorCtr="1"/>
                </a:tc>
                <a:extLst>
                  <a:ext uri="{0D108BD9-81ED-4DB2-BD59-A6C34878D82A}">
                    <a16:rowId xmlns:a16="http://schemas.microsoft.com/office/drawing/2014/main" val="3013980548"/>
                  </a:ext>
                </a:extLst>
              </a:tr>
              <a:tr h="370908">
                <a:tc rowSpan="2">
                  <a:txBody>
                    <a:bodyPr/>
                    <a:lstStyle/>
                    <a:p>
                      <a:r>
                        <a:rPr kumimoji="1" lang="ja-JP" altLang="en-US" sz="1400" dirty="0"/>
                        <a:t>ＢＣＰ策定モデル事業</a:t>
                      </a:r>
                    </a:p>
                  </a:txBody>
                  <a:tcPr marL="91453" marR="91453" marT="45730" marB="45730" anchor="ctr"/>
                </a:tc>
                <a:tc>
                  <a:txBody>
                    <a:bodyPr/>
                    <a:lstStyle/>
                    <a:p>
                      <a:pPr algn="ctr"/>
                      <a:r>
                        <a:rPr kumimoji="1" lang="ja-JP" altLang="en-US" sz="1400" dirty="0"/>
                        <a:t>事業数</a:t>
                      </a:r>
                    </a:p>
                  </a:txBody>
                  <a:tcPr marL="91453" marR="91453" marT="45730" marB="45730" anchor="ctr"/>
                </a:tc>
                <a:tc>
                  <a:txBody>
                    <a:bodyPr/>
                    <a:lstStyle/>
                    <a:p>
                      <a:pPr algn="ctr"/>
                      <a:r>
                        <a:rPr kumimoji="1" lang="en-US" altLang="ja-JP" sz="1400" dirty="0">
                          <a:latin typeface="+mn-ea"/>
                          <a:ea typeface="+mn-ea"/>
                        </a:rPr>
                        <a:t>2</a:t>
                      </a:r>
                    </a:p>
                  </a:txBody>
                  <a:tcPr marL="91453" marR="91453" marT="36007" marB="36007" anchor="ctr" anchorCtr="1"/>
                </a:tc>
                <a:tc>
                  <a:txBody>
                    <a:bodyPr/>
                    <a:lstStyle/>
                    <a:p>
                      <a:pPr algn="ctr"/>
                      <a:r>
                        <a:rPr kumimoji="1" lang="en-US" altLang="ja-JP" sz="1400" dirty="0">
                          <a:latin typeface="+mn-ea"/>
                          <a:ea typeface="+mn-ea"/>
                        </a:rPr>
                        <a:t>1</a:t>
                      </a: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３</a:t>
                      </a:r>
                    </a:p>
                  </a:txBody>
                  <a:tcPr marL="91453" marR="91453" marT="36007" marB="36007" anchor="ctr" anchorCtr="1"/>
                </a:tc>
                <a:extLst>
                  <a:ext uri="{0D108BD9-81ED-4DB2-BD59-A6C34878D82A}">
                    <a16:rowId xmlns:a16="http://schemas.microsoft.com/office/drawing/2014/main" val="3615181060"/>
                  </a:ext>
                </a:extLst>
              </a:tr>
              <a:tr h="712086">
                <a:tc vMerge="1">
                  <a:txBody>
                    <a:bodyPr/>
                    <a:lstStyle/>
                    <a:p>
                      <a:endParaRPr kumimoji="1" lang="ja-JP" altLang="en-US" sz="1600" dirty="0"/>
                    </a:p>
                  </a:txBody>
                  <a:tcPr/>
                </a:tc>
                <a:tc>
                  <a:txBody>
                    <a:bodyPr/>
                    <a:lstStyle/>
                    <a:p>
                      <a:pPr algn="ctr"/>
                      <a:r>
                        <a:rPr kumimoji="1" lang="ja-JP" altLang="en-US" sz="1400" dirty="0"/>
                        <a:t>内　容</a:t>
                      </a:r>
                    </a:p>
                  </a:txBody>
                  <a:tcPr marL="91453" marR="91453" marT="45730" marB="45730" anchor="ctr"/>
                </a:tc>
                <a:tc>
                  <a:txBody>
                    <a:bodyPr/>
                    <a:lstStyle/>
                    <a:p>
                      <a:pPr algn="l"/>
                      <a:r>
                        <a:rPr kumimoji="1" lang="ja-JP" altLang="en-US" sz="1400" dirty="0">
                          <a:latin typeface="+mn-ea"/>
                          <a:ea typeface="+mn-ea"/>
                        </a:rPr>
                        <a:t>右の継続と１工場</a:t>
                      </a:r>
                    </a:p>
                  </a:txBody>
                  <a:tcPr marL="91453" marR="91453" marT="36007" marB="36007" anchor="ctr" anchorCtr="1"/>
                </a:tc>
                <a:tc>
                  <a:txBody>
                    <a:bodyPr/>
                    <a:lstStyle/>
                    <a:p>
                      <a:pPr algn="l"/>
                      <a:r>
                        <a:rPr kumimoji="1" lang="ja-JP" altLang="en-US" sz="1400" dirty="0">
                          <a:latin typeface="+mn-ea"/>
                          <a:ea typeface="+mn-ea"/>
                        </a:rPr>
                        <a:t>広域海面埋立事業</a:t>
                      </a: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b="1" dirty="0">
                          <a:latin typeface="ＭＳ ゴシック" panose="020B0609070205080204" pitchFamily="49" charset="-128"/>
                          <a:ea typeface="ＭＳ ゴシック" panose="020B0609070205080204" pitchFamily="49" charset="-128"/>
                        </a:rPr>
                        <a:t>-</a:t>
                      </a:r>
                      <a:endParaRPr kumimoji="1" lang="ja-JP" altLang="en-US" sz="1400" b="1" dirty="0">
                        <a:latin typeface="ＭＳ ゴシック" panose="020B0609070205080204" pitchFamily="49" charset="-128"/>
                        <a:ea typeface="ＭＳ ゴシック" panose="020B0609070205080204" pitchFamily="49" charset="-128"/>
                      </a:endParaRPr>
                    </a:p>
                  </a:txBody>
                  <a:tcPr marL="91453" marR="91453" marT="36007" marB="36007" anchor="ctr" anchorCtr="1"/>
                </a:tc>
                <a:extLst>
                  <a:ext uri="{0D108BD9-81ED-4DB2-BD59-A6C34878D82A}">
                    <a16:rowId xmlns:a16="http://schemas.microsoft.com/office/drawing/2014/main" val="2939244522"/>
                  </a:ext>
                </a:extLst>
              </a:tr>
              <a:tr h="437840">
                <a:tc rowSpan="2">
                  <a:txBody>
                    <a:bodyPr/>
                    <a:lstStyle/>
                    <a:p>
                      <a:r>
                        <a:rPr kumimoji="1" lang="ja-JP" altLang="en-US" sz="1400" dirty="0"/>
                        <a:t>住民啓発モデル事業</a:t>
                      </a:r>
                    </a:p>
                  </a:txBody>
                  <a:tcPr marL="91453" marR="91453" marT="45730" marB="45730" anchor="ctr"/>
                </a:tc>
                <a:tc>
                  <a:txBody>
                    <a:bodyPr/>
                    <a:lstStyle/>
                    <a:p>
                      <a:pPr algn="ctr"/>
                      <a:r>
                        <a:rPr kumimoji="1" lang="ja-JP" altLang="en-US" sz="1400" dirty="0"/>
                        <a:t>事業数</a:t>
                      </a:r>
                    </a:p>
                  </a:txBody>
                  <a:tcPr marL="91453" marR="91453" marT="45730" marB="45730" anchor="ctr"/>
                </a:tc>
                <a:tc>
                  <a:txBody>
                    <a:bodyPr/>
                    <a:lstStyle/>
                    <a:p>
                      <a:pPr algn="ctr"/>
                      <a:r>
                        <a:rPr kumimoji="1" lang="ja-JP" altLang="en-US" sz="1400" dirty="0">
                          <a:latin typeface="+mn-ea"/>
                          <a:ea typeface="+mn-ea"/>
                        </a:rPr>
                        <a:t>３</a:t>
                      </a: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0</a:t>
                      </a:r>
                      <a:endParaRPr kumimoji="1" lang="ja-JP" altLang="en-US" sz="1400" dirty="0">
                        <a:latin typeface="+mn-ea"/>
                        <a:ea typeface="+mn-ea"/>
                      </a:endParaRPr>
                    </a:p>
                  </a:txBody>
                  <a:tcPr marL="91453" marR="91453" marT="36007" marB="36007" anchor="ctr" anchorCtr="1"/>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３</a:t>
                      </a:r>
                    </a:p>
                  </a:txBody>
                  <a:tcPr marL="91453" marR="91453" marT="36007" marB="36007" anchor="ctr" anchorCtr="1"/>
                </a:tc>
                <a:extLst>
                  <a:ext uri="{0D108BD9-81ED-4DB2-BD59-A6C34878D82A}">
                    <a16:rowId xmlns:a16="http://schemas.microsoft.com/office/drawing/2014/main" val="2134934339"/>
                  </a:ext>
                </a:extLst>
              </a:tr>
              <a:tr h="518174">
                <a:tc vMerge="1">
                  <a:txBody>
                    <a:bodyPr/>
                    <a:lstStyle/>
                    <a:p>
                      <a:endParaRPr kumimoji="1" lang="ja-JP" altLang="en-US" sz="1300" dirty="0"/>
                    </a:p>
                  </a:txBody>
                  <a:tcPr marL="91453" marR="91453" marT="45734" marB="45734" anchor="ctr"/>
                </a:tc>
                <a:tc>
                  <a:txBody>
                    <a:bodyPr/>
                    <a:lstStyle/>
                    <a:p>
                      <a:pPr algn="ctr"/>
                      <a:r>
                        <a:rPr kumimoji="1" lang="ja-JP" altLang="en-US" sz="1400" dirty="0"/>
                        <a:t>自治体等数</a:t>
                      </a:r>
                    </a:p>
                  </a:txBody>
                  <a:tcPr marL="91453" marR="91453" marT="45730" marB="45730" anchor="ctr"/>
                </a:tc>
                <a:tc>
                  <a:txBody>
                    <a:bodyPr/>
                    <a:lstStyle/>
                    <a:p>
                      <a:pPr algn="ctr"/>
                      <a:r>
                        <a:rPr kumimoji="1" lang="ja-JP" altLang="en-US" sz="1400" dirty="0">
                          <a:latin typeface="+mn-ea"/>
                          <a:ea typeface="+mn-ea"/>
                        </a:rPr>
                        <a:t>７</a:t>
                      </a: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en-US" altLang="ja-JP" sz="1400" dirty="0">
                          <a:latin typeface="+mn-ea"/>
                          <a:ea typeface="+mn-ea"/>
                        </a:rPr>
                        <a:t>-</a:t>
                      </a:r>
                      <a:endParaRPr kumimoji="1" lang="ja-JP" altLang="en-US" sz="1400" dirty="0">
                        <a:latin typeface="+mn-ea"/>
                        <a:ea typeface="+mn-ea"/>
                      </a:endParaRPr>
                    </a:p>
                  </a:txBody>
                  <a:tcPr marL="91453" marR="91453" marT="36007" marB="36007" anchor="ctr" anchorCtr="1"/>
                </a:tc>
                <a:tc>
                  <a:txBody>
                    <a:bodyPr/>
                    <a:lstStyle/>
                    <a:p>
                      <a:pPr algn="ctr"/>
                      <a:r>
                        <a:rPr kumimoji="1" lang="ja-JP" altLang="en-US" sz="1400" b="1" dirty="0">
                          <a:latin typeface="ＭＳ ゴシック" panose="020B0609070205080204" pitchFamily="49" charset="-128"/>
                          <a:ea typeface="ＭＳ ゴシック" panose="020B0609070205080204" pitchFamily="49" charset="-128"/>
                        </a:rPr>
                        <a:t>７</a:t>
                      </a:r>
                    </a:p>
                  </a:txBody>
                  <a:tcPr marL="91453" marR="91453" marT="36007" marB="36007" anchor="ctr" anchorCtr="1"/>
                </a:tc>
                <a:extLst>
                  <a:ext uri="{0D108BD9-81ED-4DB2-BD59-A6C34878D82A}">
                    <a16:rowId xmlns:a16="http://schemas.microsoft.com/office/drawing/2014/main" val="324765495"/>
                  </a:ext>
                </a:extLst>
              </a:tr>
            </a:tbl>
          </a:graphicData>
        </a:graphic>
      </p:graphicFrame>
      <p:sp>
        <p:nvSpPr>
          <p:cNvPr id="4" name="スライド番号プレースホルダー 28"/>
          <p:cNvSpPr>
            <a:spLocks noGrp="1"/>
          </p:cNvSpPr>
          <p:nvPr>
            <p:ph type="sldNum" sz="quarter" idx="12"/>
          </p:nvPr>
        </p:nvSpPr>
        <p:spPr>
          <a:xfrm>
            <a:off x="7794602" y="6218803"/>
            <a:ext cx="1766910" cy="353471"/>
          </a:xfrm>
        </p:spPr>
        <p:txBody>
          <a:bodyPr/>
          <a:lstStyle/>
          <a:p>
            <a:pPr defTabSz="779173"/>
            <a:r>
              <a:rPr lang="ja-JP" altLang="en-US" sz="1800" dirty="0">
                <a:latin typeface="ＭＳ Ｐゴシック" panose="020B0600070205080204" pitchFamily="50" charset="-128"/>
                <a:ea typeface="ＭＳ Ｐゴシック" panose="020B0600070205080204" pitchFamily="50" charset="-128"/>
              </a:rPr>
              <a:t>１８</a:t>
            </a:r>
          </a:p>
        </p:txBody>
      </p:sp>
    </p:spTree>
    <p:extLst>
      <p:ext uri="{BB962C8B-B14F-4D97-AF65-F5344CB8AC3E}">
        <p14:creationId xmlns:p14="http://schemas.microsoft.com/office/powerpoint/2010/main" val="2571452691"/>
      </p:ext>
    </p:extLst>
  </p:cSld>
  <p:clrMapOvr>
    <a:masterClrMapping/>
  </p:clrMapOvr>
  <mc:AlternateContent xmlns:mc="http://schemas.openxmlformats.org/markup-compatibility/2006" xmlns:p14="http://schemas.microsoft.com/office/powerpoint/2010/main">
    <mc:Choice Requires="p14">
      <p:transition spd="slow" p14:dur="2000" advTm="19927"/>
    </mc:Choice>
    <mc:Fallback xmlns="">
      <p:transition spd="slow" advTm="1992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1000" y="0"/>
            <a:ext cx="9124950" cy="504825"/>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prstClr val="white"/>
                </a:solidFill>
                <a:latin typeface="ＭＳ ゴシック" panose="020B0609070205080204" pitchFamily="49" charset="-128"/>
                <a:ea typeface="ＭＳ ゴシック" panose="020B0609070205080204" pitchFamily="49" charset="-128"/>
              </a:rPr>
              <a:t>令和２年度　計画策定モデル事業の対象地域・実施項目</a:t>
            </a:r>
          </a:p>
        </p:txBody>
      </p:sp>
      <p:sp>
        <p:nvSpPr>
          <p:cNvPr id="47107" name="タイトル 4"/>
          <p:cNvSpPr>
            <a:spLocks noGrp="1"/>
          </p:cNvSpPr>
          <p:nvPr>
            <p:ph type="ctrTitle"/>
          </p:nvPr>
        </p:nvSpPr>
        <p:spPr>
          <a:xfrm>
            <a:off x="561975" y="538163"/>
            <a:ext cx="8774113" cy="434975"/>
          </a:xfrm>
        </p:spPr>
        <p:txBody>
          <a:bodyPr/>
          <a:lstStyle/>
          <a:p>
            <a:pPr algn="l" eaLnBrk="1" hangingPunct="1"/>
            <a:r>
              <a:rPr lang="ja-JP" altLang="en-US" sz="1600" b="1" u="sng" dirty="0">
                <a:latin typeface="ＭＳ ゴシック" panose="020B0609070205080204" pitchFamily="49" charset="-128"/>
                <a:ea typeface="ＭＳ ゴシック" panose="020B0609070205080204" pitchFamily="49" charset="-128"/>
              </a:rPr>
              <a:t>１　災害廃棄物処理計画策定モデル事業</a:t>
            </a:r>
            <a:endParaRPr lang="ja-JP" altLang="en-US" sz="1600" b="1" dirty="0">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nvGraphicFramePr>
        <p:xfrm>
          <a:off x="304800" y="1211263"/>
          <a:ext cx="9009063" cy="2533651"/>
        </p:xfrm>
        <a:graphic>
          <a:graphicData uri="http://schemas.openxmlformats.org/drawingml/2006/table">
            <a:tbl>
              <a:tblPr firstRow="1" firstCol="1" bandRow="1">
                <a:tableStyleId>{5940675A-B579-460E-94D1-54222C63F5DA}</a:tableStyleId>
              </a:tblPr>
              <a:tblGrid>
                <a:gridCol w="1015331">
                  <a:extLst>
                    <a:ext uri="{9D8B030D-6E8A-4147-A177-3AD203B41FA5}">
                      <a16:colId xmlns:a16="http://schemas.microsoft.com/office/drawing/2014/main" val="2090802507"/>
                    </a:ext>
                  </a:extLst>
                </a:gridCol>
                <a:gridCol w="7993732">
                  <a:extLst>
                    <a:ext uri="{9D8B030D-6E8A-4147-A177-3AD203B41FA5}">
                      <a16:colId xmlns:a16="http://schemas.microsoft.com/office/drawing/2014/main" val="20000"/>
                    </a:ext>
                  </a:extLst>
                </a:gridCol>
              </a:tblGrid>
              <a:tr h="394608">
                <a:tc>
                  <a:txBody>
                    <a:bodyPr/>
                    <a:lstStyle/>
                    <a:p>
                      <a:pPr algn="ctr">
                        <a:spcAft>
                          <a:spcPts val="0"/>
                        </a:spcAft>
                      </a:pPr>
                      <a:r>
                        <a:rPr kumimoji="1" lang="ja-JP" altLang="en-US" sz="1400" b="0" kern="1200" baseline="0" dirty="0">
                          <a:solidFill>
                            <a:schemeClr val="tx1"/>
                          </a:solidFill>
                          <a:effectLst/>
                          <a:latin typeface="ＭＳ ゴシック" panose="020B0609070205080204" pitchFamily="49" charset="-128"/>
                          <a:ea typeface="ＭＳ ゴシック" panose="020B0609070205080204" pitchFamily="49" charset="-128"/>
                          <a:cs typeface="+mn-cs"/>
                        </a:rPr>
                        <a:t>京都府</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2005" marB="72005" anchor="ctr" anchorCtr="1">
                    <a:solidFill>
                      <a:srgbClr val="FFC000"/>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l">
                        <a:spcAft>
                          <a:spcPts val="0"/>
                        </a:spcAft>
                      </a:pPr>
                      <a:r>
                        <a:rPr lang="zh-TW"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①綾部市、②亀岡市、③京丹後市、④木津川市、⑤久御山町、⑥精華町、⑦南山城村</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2005" marB="72005" anchor="ctr">
                    <a:solidFill>
                      <a:srgbClr val="FFC000"/>
                    </a:solidFill>
                  </a:tcPr>
                </a:tc>
                <a:extLst>
                  <a:ext uri="{0D108BD9-81ED-4DB2-BD59-A6C34878D82A}">
                    <a16:rowId xmlns:a16="http://schemas.microsoft.com/office/drawing/2014/main" val="10000"/>
                  </a:ext>
                </a:extLst>
              </a:tr>
              <a:tr h="570763">
                <a:tc>
                  <a:txBody>
                    <a:bodyPr/>
                    <a:lstStyle/>
                    <a:p>
                      <a:pPr algn="ctr">
                        <a:spcAft>
                          <a:spcPts val="0"/>
                        </a:spcAft>
                      </a:pPr>
                      <a:r>
                        <a:rPr lang="ja-JP"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奈良県</a:t>
                      </a:r>
                    </a:p>
                  </a:txBody>
                  <a:tcPr marL="71994" marR="71994" marT="72005" marB="72005" anchor="ctr" anchorCtr="1">
                    <a:solidFill>
                      <a:srgbClr val="FFC000"/>
                    </a:solidFill>
                  </a:tcPr>
                </a:tc>
                <a:tc>
                  <a:txBody>
                    <a:bodyPr/>
                    <a:lstStyle/>
                    <a:p>
                      <a:pPr algn="l">
                        <a:spcAft>
                          <a:spcPts val="0"/>
                        </a:spcAft>
                      </a:pPr>
                      <a:r>
                        <a:rPr lang="ja-JP"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①大和郡山市、②桜井市、③香芝市④葛城市、⑤宇陀市、⑥平群町、⑦斑鳩町、⑧高取町、⑨明日香村、⑩吉野町、⑪大淀町、⑫川上村、⑬さくら広域環境衛生組合</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2005" marB="72005" anchor="ctr">
                    <a:solidFill>
                      <a:srgbClr val="FFC000"/>
                    </a:solidFill>
                  </a:tcPr>
                </a:tc>
                <a:extLst>
                  <a:ext uri="{0D108BD9-81ED-4DB2-BD59-A6C34878D82A}">
                    <a16:rowId xmlns:a16="http://schemas.microsoft.com/office/drawing/2014/main" val="452606191"/>
                  </a:ext>
                </a:extLst>
              </a:tr>
              <a:tr h="875587">
                <a:tc gridSpan="2">
                  <a:txBody>
                    <a:bodyPr/>
                    <a:lstStyle/>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①市町村ごとの災害廃棄物処理計画骨子（案）の作成</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地域性や応援・受援関係等の検討を加えたモデル事業ワークシート（近畿版）を作成し、これをテキストとして、図に示すように、各市町村が作成した段階ごとの資料整理を行った上で、京都府、奈良県でそれぞれワークショップ（ＷＳ）等を３回程度実施し、府県・市町村ごとに課題と対応について検討を加えた「災害廃棄物処理計画骨子（案）」を作成する。</a:t>
                      </a:r>
                    </a:p>
                  </a:txBody>
                  <a:tcPr marL="71994" marR="71994" marT="72005" marB="72005" anchor="ct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2000" marR="72000" marT="72000" marB="72000" anchor="ctr"/>
                </a:tc>
                <a:extLst>
                  <a:ext uri="{0D108BD9-81ED-4DB2-BD59-A6C34878D82A}">
                    <a16:rowId xmlns:a16="http://schemas.microsoft.com/office/drawing/2014/main" val="10001"/>
                  </a:ext>
                </a:extLst>
              </a:tr>
              <a:tr h="692693">
                <a:tc gridSpan="2">
                  <a:txBody>
                    <a:bodyPr/>
                    <a:lstStyle/>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②府県・地方環境事務所支援マニュアルの作成</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ＷＧを通じて得られた課題と対応についての検討に当たって必要な支援事項を取りまとめ、府県と地方環境事務所との連携による支援マニュアルを作成する。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2005" marB="72005" anchor="ct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2000" marR="72000" marT="72000" marB="72000" anchor="ctr"/>
                </a:tc>
                <a:extLst>
                  <a:ext uri="{0D108BD9-81ED-4DB2-BD59-A6C34878D82A}">
                    <a16:rowId xmlns:a16="http://schemas.microsoft.com/office/drawing/2014/main" val="10002"/>
                  </a:ext>
                </a:extLst>
              </a:tr>
            </a:tbl>
          </a:graphicData>
        </a:graphic>
      </p:graphicFrame>
      <p:sp>
        <p:nvSpPr>
          <p:cNvPr id="47123" name="テキスト ボックス 5"/>
          <p:cNvSpPr txBox="1">
            <a:spLocks noChangeArrowheads="1"/>
          </p:cNvSpPr>
          <p:nvPr/>
        </p:nvSpPr>
        <p:spPr bwMode="auto">
          <a:xfrm>
            <a:off x="8555990" y="6357243"/>
            <a:ext cx="1093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800" dirty="0">
                <a:solidFill>
                  <a:srgbClr val="000000"/>
                </a:solidFill>
                <a:latin typeface="ＭＳ Ｐゴシック" panose="020B0600070205080204" pitchFamily="50" charset="-128"/>
              </a:rPr>
              <a:t>１９</a:t>
            </a:r>
          </a:p>
        </p:txBody>
      </p:sp>
      <p:sp>
        <p:nvSpPr>
          <p:cNvPr id="47124" name="タイトル 4"/>
          <p:cNvSpPr txBox="1">
            <a:spLocks/>
          </p:cNvSpPr>
          <p:nvPr/>
        </p:nvSpPr>
        <p:spPr bwMode="auto">
          <a:xfrm>
            <a:off x="233363" y="3830638"/>
            <a:ext cx="87741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600" b="1" u="sng" dirty="0">
                <a:solidFill>
                  <a:srgbClr val="000000"/>
                </a:solidFill>
                <a:latin typeface="ＭＳ ゴシック" panose="020B0609070205080204" pitchFamily="49" charset="-128"/>
                <a:ea typeface="ＭＳ ゴシック" panose="020B0609070205080204" pitchFamily="49" charset="-128"/>
              </a:rPr>
              <a:t>(2)</a:t>
            </a:r>
            <a:r>
              <a:rPr lang="ja-JP" altLang="en-US" sz="1600" b="1" u="sng" dirty="0">
                <a:solidFill>
                  <a:srgbClr val="000000"/>
                </a:solidFill>
                <a:latin typeface="ＭＳ ゴシック" panose="020B0609070205080204" pitchFamily="49" charset="-128"/>
                <a:ea typeface="ＭＳ ゴシック" panose="020B0609070205080204" pitchFamily="49" charset="-128"/>
              </a:rPr>
              <a:t>計画策定フォローアップモデル事業</a:t>
            </a:r>
            <a:r>
              <a:rPr lang="en-US" altLang="ja-JP" sz="1600" b="1" u="sng" dirty="0">
                <a:solidFill>
                  <a:srgbClr val="000000"/>
                </a:solidFill>
                <a:latin typeface="ＭＳ ゴシック" panose="020B0609070205080204" pitchFamily="49" charset="-128"/>
                <a:ea typeface="ＭＳ ゴシック" panose="020B0609070205080204" pitchFamily="49" charset="-128"/>
              </a:rPr>
              <a:t>‥</a:t>
            </a:r>
            <a:r>
              <a:rPr lang="ja-JP" altLang="en-US" sz="1600" b="1" u="sng" dirty="0">
                <a:solidFill>
                  <a:srgbClr val="000000"/>
                </a:solidFill>
                <a:latin typeface="ＭＳ ゴシック" panose="020B0609070205080204" pitchFamily="49" charset="-128"/>
                <a:ea typeface="ＭＳ ゴシック" panose="020B0609070205080204" pitchFamily="49" charset="-128"/>
              </a:rPr>
              <a:t>２地域（</a:t>
            </a:r>
            <a:r>
              <a:rPr lang="en-US" altLang="ja-JP" sz="1600" b="1" u="sng" dirty="0">
                <a:solidFill>
                  <a:srgbClr val="000000"/>
                </a:solidFill>
                <a:latin typeface="ＭＳ ゴシック" panose="020B0609070205080204" pitchFamily="49" charset="-128"/>
                <a:ea typeface="ＭＳ ゴシック" panose="020B0609070205080204" pitchFamily="49" charset="-128"/>
              </a:rPr>
              <a:t>11</a:t>
            </a:r>
            <a:r>
              <a:rPr lang="ja-JP" altLang="en-US" sz="1600" b="1" u="sng" dirty="0">
                <a:solidFill>
                  <a:srgbClr val="000000"/>
                </a:solidFill>
                <a:latin typeface="ＭＳ ゴシック" panose="020B0609070205080204" pitchFamily="49" charset="-128"/>
                <a:ea typeface="ＭＳ ゴシック" panose="020B0609070205080204" pitchFamily="49" charset="-128"/>
              </a:rPr>
              <a:t>市町等</a:t>
            </a:r>
            <a:r>
              <a:rPr lang="en-US" altLang="ja-JP" sz="1600" b="1" u="sng" dirty="0">
                <a:solidFill>
                  <a:srgbClr val="000000"/>
                </a:solidFill>
                <a:latin typeface="ＭＳ ゴシック" panose="020B0609070205080204" pitchFamily="49" charset="-128"/>
                <a:ea typeface="ＭＳ ゴシック" panose="020B0609070205080204" pitchFamily="49" charset="-128"/>
              </a:rPr>
              <a:t>)</a:t>
            </a:r>
          </a:p>
        </p:txBody>
      </p:sp>
      <p:sp>
        <p:nvSpPr>
          <p:cNvPr id="47125" name="タイトル 4"/>
          <p:cNvSpPr txBox="1">
            <a:spLocks/>
          </p:cNvSpPr>
          <p:nvPr/>
        </p:nvSpPr>
        <p:spPr bwMode="auto">
          <a:xfrm>
            <a:off x="328613" y="849313"/>
            <a:ext cx="87741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u="sng" dirty="0">
                <a:solidFill>
                  <a:srgbClr val="000000"/>
                </a:solidFill>
                <a:latin typeface="ＭＳ ゴシック" panose="020B0609070205080204" pitchFamily="49" charset="-128"/>
                <a:ea typeface="ＭＳ ゴシック" panose="020B0609070205080204" pitchFamily="49" charset="-128"/>
              </a:rPr>
              <a:t>(1) </a:t>
            </a:r>
            <a:r>
              <a:rPr lang="ja-JP" altLang="en-US" sz="1600" b="1" u="sng" dirty="0">
                <a:solidFill>
                  <a:srgbClr val="000000"/>
                </a:solidFill>
                <a:latin typeface="ＭＳ ゴシック" panose="020B0609070205080204" pitchFamily="49" charset="-128"/>
                <a:ea typeface="ＭＳ ゴシック" panose="020B0609070205080204" pitchFamily="49" charset="-128"/>
              </a:rPr>
              <a:t>中小規模市町村の府県調整型の災害廃棄物処理計画策定モデル事業</a:t>
            </a:r>
            <a:r>
              <a:rPr lang="en-US" altLang="ja-JP" sz="1600" b="1" u="sng" dirty="0">
                <a:solidFill>
                  <a:srgbClr val="000000"/>
                </a:solidFill>
                <a:latin typeface="ＭＳ ゴシック" panose="020B0609070205080204" pitchFamily="49" charset="-128"/>
                <a:ea typeface="ＭＳ ゴシック" panose="020B0609070205080204" pitchFamily="49" charset="-128"/>
              </a:rPr>
              <a:t>‥</a:t>
            </a:r>
            <a:r>
              <a:rPr lang="ja-JP" altLang="en-US" sz="1600" b="1" u="sng" dirty="0">
                <a:solidFill>
                  <a:srgbClr val="000000"/>
                </a:solidFill>
                <a:latin typeface="ＭＳ ゴシック" panose="020B0609070205080204" pitchFamily="49" charset="-128"/>
                <a:ea typeface="ＭＳ ゴシック" panose="020B0609070205080204" pitchFamily="49" charset="-128"/>
              </a:rPr>
              <a:t>２地域（</a:t>
            </a:r>
            <a:r>
              <a:rPr lang="en-US" altLang="ja-JP" sz="1600" b="1" u="sng" dirty="0">
                <a:solidFill>
                  <a:srgbClr val="000000"/>
                </a:solidFill>
                <a:latin typeface="ＭＳ ゴシック" panose="020B0609070205080204" pitchFamily="49" charset="-128"/>
                <a:ea typeface="ＭＳ ゴシック" panose="020B0609070205080204" pitchFamily="49" charset="-128"/>
              </a:rPr>
              <a:t>20</a:t>
            </a:r>
            <a:r>
              <a:rPr lang="ja-JP" altLang="en-US" sz="1600" b="1" u="sng" dirty="0">
                <a:solidFill>
                  <a:srgbClr val="000000"/>
                </a:solidFill>
                <a:latin typeface="ＭＳ ゴシック" panose="020B0609070205080204" pitchFamily="49" charset="-128"/>
                <a:ea typeface="ＭＳ ゴシック" panose="020B0609070205080204" pitchFamily="49" charset="-128"/>
              </a:rPr>
              <a:t>市町等</a:t>
            </a:r>
            <a:r>
              <a:rPr lang="en-US" altLang="ja-JP" sz="1600" b="1" u="sng" dirty="0">
                <a:solidFill>
                  <a:srgbClr val="000000"/>
                </a:solidFill>
                <a:latin typeface="ＭＳ ゴシック" panose="020B0609070205080204" pitchFamily="49" charset="-128"/>
                <a:ea typeface="ＭＳ ゴシック" panose="020B0609070205080204" pitchFamily="49" charset="-128"/>
              </a:rPr>
              <a:t>)</a:t>
            </a:r>
            <a:endParaRPr lang="ja-JP" altLang="en-US" sz="1600" b="1" dirty="0">
              <a:solidFill>
                <a:srgbClr val="000000"/>
              </a:solidFill>
              <a:latin typeface="ＭＳ ゴシック" panose="020B0609070205080204" pitchFamily="49" charset="-128"/>
              <a:ea typeface="ＭＳ ゴシック" panose="020B0609070205080204" pitchFamily="49" charset="-128"/>
            </a:endParaRPr>
          </a:p>
        </p:txBody>
      </p:sp>
      <p:graphicFrame>
        <p:nvGraphicFramePr>
          <p:cNvPr id="9" name="表 8"/>
          <p:cNvGraphicFramePr>
            <a:graphicFrameLocks noGrp="1"/>
          </p:cNvGraphicFramePr>
          <p:nvPr/>
        </p:nvGraphicFramePr>
        <p:xfrm>
          <a:off x="311150" y="4216400"/>
          <a:ext cx="9009063" cy="2417842"/>
        </p:xfrm>
        <a:graphic>
          <a:graphicData uri="http://schemas.openxmlformats.org/drawingml/2006/table">
            <a:tbl>
              <a:tblPr firstRow="1" firstCol="1" bandRow="1">
                <a:tableStyleId>{5940675A-B579-460E-94D1-54222C63F5DA}</a:tableStyleId>
              </a:tblPr>
              <a:tblGrid>
                <a:gridCol w="1015331">
                  <a:extLst>
                    <a:ext uri="{9D8B030D-6E8A-4147-A177-3AD203B41FA5}">
                      <a16:colId xmlns:a16="http://schemas.microsoft.com/office/drawing/2014/main" val="2090802507"/>
                    </a:ext>
                  </a:extLst>
                </a:gridCol>
                <a:gridCol w="7993732">
                  <a:extLst>
                    <a:ext uri="{9D8B030D-6E8A-4147-A177-3AD203B41FA5}">
                      <a16:colId xmlns:a16="http://schemas.microsoft.com/office/drawing/2014/main" val="20000"/>
                    </a:ext>
                  </a:extLst>
                </a:gridCol>
              </a:tblGrid>
              <a:tr h="417939">
                <a:tc>
                  <a:txBody>
                    <a:bodyPr/>
                    <a:lstStyle/>
                    <a:p>
                      <a:pPr algn="ctr">
                        <a:spcAft>
                          <a:spcPts val="0"/>
                        </a:spcAft>
                      </a:pPr>
                      <a:r>
                        <a:rPr kumimoji="1" lang="ja-JP" altLang="en-US" sz="1400" b="0" kern="1200" baseline="0" dirty="0">
                          <a:solidFill>
                            <a:schemeClr val="tx1"/>
                          </a:solidFill>
                          <a:effectLst/>
                          <a:latin typeface="ＭＳ ゴシック" panose="020B0609070205080204" pitchFamily="49" charset="-128"/>
                          <a:ea typeface="ＭＳ ゴシック" panose="020B0609070205080204" pitchFamily="49" charset="-128"/>
                          <a:cs typeface="+mn-cs"/>
                        </a:rPr>
                        <a:t>大阪府</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1973" marB="71973" anchor="ctr" anchorCtr="1">
                    <a:solidFill>
                      <a:schemeClr val="accent4">
                        <a:lumMod val="40000"/>
                        <a:lumOff val="6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indent="0" algn="l">
                        <a:spcAft>
                          <a:spcPts val="0"/>
                        </a:spcAft>
                        <a:tabLst>
                          <a:tab pos="4129088" algn="l"/>
                        </a:tabLst>
                      </a:pPr>
                      <a:r>
                        <a:rPr lang="zh-TW"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①泉佐野市、②河内長野市、③大阪狭山市、④島本町</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1973" marB="71973" anchor="ctr">
                    <a:solidFill>
                      <a:schemeClr val="accent4">
                        <a:lumMod val="40000"/>
                        <a:lumOff val="60000"/>
                      </a:schemeClr>
                    </a:solidFill>
                  </a:tcPr>
                </a:tc>
                <a:extLst>
                  <a:ext uri="{0D108BD9-81ED-4DB2-BD59-A6C34878D82A}">
                    <a16:rowId xmlns:a16="http://schemas.microsoft.com/office/drawing/2014/main" val="10000"/>
                  </a:ext>
                </a:extLst>
              </a:tr>
              <a:tr h="431851">
                <a:tc>
                  <a:txBody>
                    <a:bodyPr/>
                    <a:lstStyle/>
                    <a:p>
                      <a:pPr algn="ctr">
                        <a:spcAft>
                          <a:spcPts val="0"/>
                        </a:spcAft>
                      </a:pPr>
                      <a:r>
                        <a:rPr lang="ja-JP"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兵庫県</a:t>
                      </a:r>
                    </a:p>
                  </a:txBody>
                  <a:tcPr marL="71994" marR="71994" marT="71973" marB="71973" anchor="ctr" anchorCtr="1">
                    <a:solidFill>
                      <a:schemeClr val="accent4">
                        <a:lumMod val="40000"/>
                        <a:lumOff val="60000"/>
                      </a:schemeClr>
                    </a:solidFill>
                  </a:tcPr>
                </a:tc>
                <a:tc>
                  <a:txBody>
                    <a:bodyPr/>
                    <a:lstStyle/>
                    <a:p>
                      <a:pPr algn="l">
                        <a:spcAft>
                          <a:spcPts val="0"/>
                        </a:spcAft>
                      </a:pPr>
                      <a:r>
                        <a:rPr lang="zh-TW" altLang="en-US"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rPr>
                        <a:t>①淡路市、②高砂市、③豊岡市、④香美町、⑤新温泉町、⑥加古川市、⑦小野市</a:t>
                      </a:r>
                      <a:endParaRPr lang="ja-JP" sz="1400" b="0" kern="100" baseline="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1973" marB="71973" anchor="ctr">
                    <a:solidFill>
                      <a:schemeClr val="accent4">
                        <a:lumMod val="40000"/>
                        <a:lumOff val="60000"/>
                      </a:schemeClr>
                    </a:solidFill>
                  </a:tcPr>
                </a:tc>
                <a:extLst>
                  <a:ext uri="{0D108BD9-81ED-4DB2-BD59-A6C34878D82A}">
                    <a16:rowId xmlns:a16="http://schemas.microsoft.com/office/drawing/2014/main" val="452606191"/>
                  </a:ext>
                </a:extLst>
              </a:tr>
              <a:tr h="875420">
                <a:tc gridSpan="2">
                  <a:txBody>
                    <a:bodyPr/>
                    <a:lstStyle/>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①実施目的と内容</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災害廃棄物計画が策定途上であり、技術的なフォローアップが必要な市町村が対象となり、自治体の関係部局（防災、収集運搬、処理部門等）と近畿事務所・大阪府、兵庫県とのワーキング会議を２回程度開催し、計画策定を進める上での課題への議論・検討を令和</a:t>
                      </a:r>
                      <a:r>
                        <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rPr>
                        <a:t>2</a:t>
                      </a: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年度の上半期で行う。</a:t>
                      </a:r>
                    </a:p>
                  </a:txBody>
                  <a:tcPr marL="71994" marR="71994" marT="71973" marB="71973" anchor="ct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2000" marR="72000" marT="72000" marB="72000" anchor="ctr"/>
                </a:tc>
                <a:extLst>
                  <a:ext uri="{0D108BD9-81ED-4DB2-BD59-A6C34878D82A}">
                    <a16:rowId xmlns:a16="http://schemas.microsoft.com/office/drawing/2014/main" val="10001"/>
                  </a:ext>
                </a:extLst>
              </a:tr>
              <a:tr h="692552">
                <a:tc gridSpan="2">
                  <a:txBody>
                    <a:bodyPr/>
                    <a:lstStyle/>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②実施方法</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algn="l">
                        <a:spcAft>
                          <a:spcPts val="0"/>
                        </a:spcAft>
                      </a:pPr>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各都市の課題問題点ごとに２～３のグループ分けを行い、ワークショップ（ＷＳ）を２回程度開催し、課題整理を行った上で、「災害廃棄物処理計画骨子（案）」の充実を図る。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1994" marR="71994" marT="71973" marB="71973" anchor="ctr"/>
                </a:tc>
                <a:tc hMerge="1">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just">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2000" marR="72000" marT="72000" marB="7200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5145011"/>
      </p:ext>
    </p:extLst>
  </p:cSld>
  <p:clrMapOvr>
    <a:masterClrMapping/>
  </p:clrMapOvr>
  <mc:AlternateContent xmlns:mc="http://schemas.openxmlformats.org/markup-compatibility/2006" xmlns:p14="http://schemas.microsoft.com/office/powerpoint/2010/main">
    <mc:Choice Requires="p14">
      <p:transition spd="slow" p14:dur="2000" advTm="31141"/>
    </mc:Choice>
    <mc:Fallback xmlns="">
      <p:transition spd="slow" advTm="3114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74594940"/>
              </p:ext>
            </p:extLst>
          </p:nvPr>
        </p:nvGraphicFramePr>
        <p:xfrm>
          <a:off x="1237519" y="876909"/>
          <a:ext cx="7430965" cy="4844556"/>
        </p:xfrm>
        <a:graphic>
          <a:graphicData uri="http://schemas.openxmlformats.org/drawingml/2006/table">
            <a:tbl>
              <a:tblPr>
                <a:tableStyleId>{5C22544A-7EE6-4342-B048-85BDC9FD1C3A}</a:tableStyleId>
              </a:tblPr>
              <a:tblGrid>
                <a:gridCol w="1866517">
                  <a:extLst>
                    <a:ext uri="{9D8B030D-6E8A-4147-A177-3AD203B41FA5}">
                      <a16:colId xmlns:a16="http://schemas.microsoft.com/office/drawing/2014/main" val="20000"/>
                    </a:ext>
                  </a:extLst>
                </a:gridCol>
                <a:gridCol w="953436">
                  <a:extLst>
                    <a:ext uri="{9D8B030D-6E8A-4147-A177-3AD203B41FA5}">
                      <a16:colId xmlns:a16="http://schemas.microsoft.com/office/drawing/2014/main" val="20001"/>
                    </a:ext>
                  </a:extLst>
                </a:gridCol>
                <a:gridCol w="1397276">
                  <a:extLst>
                    <a:ext uri="{9D8B030D-6E8A-4147-A177-3AD203B41FA5}">
                      <a16:colId xmlns:a16="http://schemas.microsoft.com/office/drawing/2014/main" val="20002"/>
                    </a:ext>
                  </a:extLst>
                </a:gridCol>
                <a:gridCol w="2075122">
                  <a:extLst>
                    <a:ext uri="{9D8B030D-6E8A-4147-A177-3AD203B41FA5}">
                      <a16:colId xmlns:a16="http://schemas.microsoft.com/office/drawing/2014/main" val="20003"/>
                    </a:ext>
                  </a:extLst>
                </a:gridCol>
                <a:gridCol w="1138614">
                  <a:extLst>
                    <a:ext uri="{9D8B030D-6E8A-4147-A177-3AD203B41FA5}">
                      <a16:colId xmlns:a16="http://schemas.microsoft.com/office/drawing/2014/main" val="20004"/>
                    </a:ext>
                  </a:extLst>
                </a:gridCol>
              </a:tblGrid>
              <a:tr h="225404">
                <a:tc>
                  <a:txBody>
                    <a:bodyPr/>
                    <a:lstStyle/>
                    <a:p>
                      <a:pPr algn="ctr" fontAlgn="ctr"/>
                      <a:r>
                        <a:rPr lang="ja-JP" altLang="en-US" sz="1100" b="1" u="none" strike="noStrike" dirty="0">
                          <a:effectLst/>
                          <a:latin typeface="ＭＳ ゴシック" panose="020B0609070205080204" pitchFamily="49" charset="-128"/>
                          <a:ea typeface="ＭＳ ゴシック" panose="020B0609070205080204" pitchFamily="49" charset="-128"/>
                        </a:rPr>
                        <a:t>災害名</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100" b="1" u="none" strike="noStrike" dirty="0">
                          <a:effectLst/>
                          <a:latin typeface="ＭＳ ゴシック" panose="020B0609070205080204" pitchFamily="49" charset="-128"/>
                          <a:ea typeface="ＭＳ ゴシック" panose="020B0609070205080204" pitchFamily="49" charset="-128"/>
                        </a:rPr>
                        <a:t>発生年月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1100" b="1" u="none" strike="noStrike" dirty="0">
                          <a:effectLst/>
                          <a:latin typeface="ＭＳ ゴシック" panose="020B0609070205080204" pitchFamily="49" charset="-128"/>
                          <a:ea typeface="ＭＳ ゴシック" panose="020B0609070205080204" pitchFamily="49" charset="-128"/>
                        </a:rPr>
                        <a:t>災害廃棄物量</a:t>
                      </a:r>
                      <a:endParaRPr lang="zh-TW"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900" b="1" i="0" u="none" strike="noStrike" dirty="0">
                          <a:solidFill>
                            <a:srgbClr val="000000"/>
                          </a:solidFill>
                          <a:effectLst/>
                          <a:latin typeface="ＭＳ ゴシック" panose="020B0609070205080204" pitchFamily="49" charset="-128"/>
                          <a:ea typeface="ＭＳ ゴシック" panose="020B0609070205080204" pitchFamily="49" charset="-128"/>
                        </a:rPr>
                        <a:t>損壊家屋数</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100" b="1" u="none" strike="noStrike" dirty="0">
                          <a:effectLst/>
                          <a:latin typeface="ＭＳ ゴシック" panose="020B0609070205080204" pitchFamily="49" charset="-128"/>
                          <a:ea typeface="ＭＳ ゴシック" panose="020B0609070205080204" pitchFamily="49" charset="-128"/>
                        </a:rPr>
                        <a:t>処理期間</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86813">
                <a:tc>
                  <a:txBody>
                    <a:bodyPr/>
                    <a:lstStyle/>
                    <a:p>
                      <a:pPr algn="ctr" fontAlgn="ctr"/>
                      <a:r>
                        <a:rPr lang="zh-TW" altLang="en-US" sz="1100" b="1" u="none" strike="noStrike" dirty="0">
                          <a:effectLst/>
                          <a:latin typeface="ＭＳ ゴシック" panose="020B0609070205080204" pitchFamily="49" charset="-128"/>
                          <a:ea typeface="ＭＳ ゴシック" panose="020B0609070205080204" pitchFamily="49" charset="-128"/>
                        </a:rPr>
                        <a:t>東日本大震災</a:t>
                      </a:r>
                      <a:endParaRPr lang="zh-TW"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H23</a:t>
                      </a:r>
                      <a:r>
                        <a:rPr lang="ja-JP" altLang="en-US" sz="1100" b="1" u="none" strike="noStrike" dirty="0">
                          <a:effectLst/>
                          <a:latin typeface="ＭＳ ゴシック" panose="020B0609070205080204" pitchFamily="49" charset="-128"/>
                          <a:ea typeface="ＭＳ ゴシック" panose="020B0609070205080204" pitchFamily="49" charset="-128"/>
                        </a:rPr>
                        <a:t>年</a:t>
                      </a:r>
                      <a:r>
                        <a:rPr lang="en-US" altLang="ja-JP" sz="1100" b="1" u="none" strike="noStrike" dirty="0">
                          <a:effectLst/>
                          <a:latin typeface="ＭＳ ゴシック" panose="020B0609070205080204" pitchFamily="49" charset="-128"/>
                          <a:ea typeface="ＭＳ ゴシック" panose="020B0609070205080204" pitchFamily="49" charset="-128"/>
                        </a:rPr>
                        <a:t>3</a:t>
                      </a:r>
                      <a:r>
                        <a:rPr lang="ja-JP" altLang="en-US" sz="1100" b="1" u="none" strike="noStrike" dirty="0">
                          <a:effectLst/>
                          <a:latin typeface="ＭＳ ゴシック" panose="020B0609070205080204" pitchFamily="49" charset="-128"/>
                          <a:ea typeface="ＭＳ ゴシック" panose="020B0609070205080204" pitchFamily="49" charset="-128"/>
                        </a:rPr>
                        <a:t>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300" b="1" u="none" strike="noStrike" dirty="0">
                          <a:effectLst/>
                          <a:latin typeface="ＭＳ ゴシック" panose="020B0609070205080204" pitchFamily="49" charset="-128"/>
                          <a:ea typeface="ＭＳ ゴシック" panose="020B0609070205080204" pitchFamily="49" charset="-128"/>
                        </a:rPr>
                        <a:t>3100</a:t>
                      </a:r>
                      <a:r>
                        <a:rPr lang="ja-JP" altLang="en-US" sz="1300" b="1" u="none" strike="noStrike" dirty="0">
                          <a:effectLst/>
                          <a:latin typeface="ＭＳ ゴシック" panose="020B0609070205080204" pitchFamily="49" charset="-128"/>
                          <a:ea typeface="ＭＳ ゴシック" panose="020B0609070205080204" pitchFamily="49" charset="-128"/>
                        </a:rPr>
                        <a:t>万トン</a:t>
                      </a:r>
                      <a:br>
                        <a:rPr lang="ja-JP" altLang="en-US" sz="1300" b="1" u="none" strike="noStrike" dirty="0">
                          <a:effectLst/>
                          <a:latin typeface="ＭＳ ゴシック" panose="020B0609070205080204" pitchFamily="49" charset="-128"/>
                          <a:ea typeface="ＭＳ ゴシック" panose="020B0609070205080204" pitchFamily="49" charset="-128"/>
                        </a:rPr>
                      </a:br>
                      <a:r>
                        <a:rPr lang="ja-JP" altLang="en-US" sz="600" b="1" u="none" strike="noStrike" dirty="0">
                          <a:effectLst/>
                          <a:latin typeface="ＭＳ ゴシック" panose="020B0609070205080204" pitchFamily="49" charset="-128"/>
                          <a:ea typeface="ＭＳ ゴシック" panose="020B0609070205080204" pitchFamily="49" charset="-128"/>
                        </a:rPr>
                        <a:t>（津波堆積物</a:t>
                      </a:r>
                      <a:r>
                        <a:rPr lang="en-US" altLang="ja-JP" sz="600" b="1" u="none" strike="noStrike" dirty="0">
                          <a:effectLst/>
                          <a:latin typeface="ＭＳ ゴシック" panose="020B0609070205080204" pitchFamily="49" charset="-128"/>
                          <a:ea typeface="ＭＳ ゴシック" panose="020B0609070205080204" pitchFamily="49" charset="-128"/>
                        </a:rPr>
                        <a:t>1100</a:t>
                      </a:r>
                      <a:r>
                        <a:rPr lang="ja-JP" altLang="en-US" sz="600" b="1" u="none" strike="noStrike" dirty="0">
                          <a:effectLst/>
                          <a:latin typeface="ＭＳ ゴシック" panose="020B0609070205080204" pitchFamily="49" charset="-128"/>
                          <a:ea typeface="ＭＳ ゴシック" panose="020B0609070205080204" pitchFamily="49" charset="-128"/>
                        </a:rPr>
                        <a:t>万トンを含む）</a:t>
                      </a:r>
                      <a:endParaRPr lang="ja-JP" altLang="en-US" sz="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t>118,822</a:t>
                      </a:r>
                      <a:b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t>184,615</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dirty="0">
                          <a:effectLst/>
                          <a:latin typeface="ＭＳ ゴシック" panose="020B0609070205080204" pitchFamily="49" charset="-128"/>
                          <a:ea typeface="ＭＳ ゴシック" panose="020B0609070205080204" pitchFamily="49" charset="-128"/>
                        </a:rPr>
                        <a:t>約</a:t>
                      </a:r>
                      <a:r>
                        <a:rPr lang="en-US" altLang="ja-JP" sz="1300" b="1" u="none" strike="noStrike" dirty="0">
                          <a:effectLst/>
                          <a:latin typeface="ＭＳ ゴシック" panose="020B0609070205080204" pitchFamily="49" charset="-128"/>
                          <a:ea typeface="ＭＳ ゴシック" panose="020B0609070205080204" pitchFamily="49" charset="-128"/>
                        </a:rPr>
                        <a:t>3</a:t>
                      </a:r>
                      <a:r>
                        <a:rPr lang="ja-JP" altLang="en-US" sz="1300" b="1" u="none" strike="noStrike" dirty="0">
                          <a:effectLst/>
                          <a:latin typeface="ＭＳ ゴシック" panose="020B0609070205080204" pitchFamily="49" charset="-128"/>
                          <a:ea typeface="ＭＳ ゴシック" panose="020B0609070205080204" pitchFamily="49" charset="-128"/>
                        </a:rPr>
                        <a:t>年</a:t>
                      </a:r>
                      <a:endParaRPr lang="en-US" altLang="ja-JP" sz="800" b="1" u="none" strike="noStrike" dirty="0">
                        <a:effectLst/>
                        <a:latin typeface="ＭＳ ゴシック" panose="020B0609070205080204" pitchFamily="49" charset="-128"/>
                        <a:ea typeface="ＭＳ ゴシック" panose="020B0609070205080204" pitchFamily="49" charset="-128"/>
                      </a:endParaRPr>
                    </a:p>
                    <a:p>
                      <a:pPr algn="ctr" fontAlgn="ct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（福島県を除く）</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76042">
                <a:tc>
                  <a:txBody>
                    <a:bodyPr/>
                    <a:lstStyle/>
                    <a:p>
                      <a:pPr algn="ctr" fontAlgn="ctr"/>
                      <a:r>
                        <a:rPr lang="ja-JP" altLang="en-US" sz="1100" b="1" u="none" strike="noStrike" dirty="0">
                          <a:effectLst/>
                          <a:latin typeface="ＭＳ ゴシック" panose="020B0609070205080204" pitchFamily="49" charset="-128"/>
                          <a:ea typeface="ＭＳ ゴシック" panose="020B0609070205080204" pitchFamily="49" charset="-128"/>
                        </a:rPr>
                        <a:t>阪神・淡路大震災</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H7</a:t>
                      </a:r>
                      <a:r>
                        <a:rPr lang="ja-JP" altLang="en-US" sz="1100" b="1" u="none" strike="noStrike" dirty="0">
                          <a:effectLst/>
                          <a:latin typeface="ＭＳ ゴシック" panose="020B0609070205080204" pitchFamily="49" charset="-128"/>
                          <a:ea typeface="ＭＳ ゴシック" panose="020B0609070205080204" pitchFamily="49" charset="-128"/>
                        </a:rPr>
                        <a:t>年</a:t>
                      </a:r>
                      <a:r>
                        <a:rPr lang="en-US" altLang="ja-JP" sz="1100" b="1" u="none" strike="noStrike" dirty="0">
                          <a:effectLst/>
                          <a:latin typeface="ＭＳ ゴシック" panose="020B0609070205080204" pitchFamily="49" charset="-128"/>
                          <a:ea typeface="ＭＳ ゴシック" panose="020B0609070205080204" pitchFamily="49" charset="-128"/>
                        </a:rPr>
                        <a:t>1</a:t>
                      </a:r>
                      <a:r>
                        <a:rPr lang="ja-JP" altLang="en-US" sz="1100" b="1" u="none" strike="noStrike" dirty="0">
                          <a:effectLst/>
                          <a:latin typeface="ＭＳ ゴシック" panose="020B0609070205080204" pitchFamily="49" charset="-128"/>
                          <a:ea typeface="ＭＳ ゴシック" panose="020B0609070205080204" pitchFamily="49" charset="-128"/>
                        </a:rPr>
                        <a:t>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300" b="1" u="none" strike="noStrike" dirty="0">
                          <a:effectLst/>
                          <a:latin typeface="ＭＳ ゴシック" panose="020B0609070205080204" pitchFamily="49" charset="-128"/>
                          <a:ea typeface="ＭＳ ゴシック" panose="020B0609070205080204" pitchFamily="49" charset="-128"/>
                        </a:rPr>
                        <a:t>1500</a:t>
                      </a:r>
                      <a:r>
                        <a:rPr lang="ja-JP" altLang="en-US" sz="1300" b="1" u="none" strike="noStrike" dirty="0">
                          <a:effectLst/>
                          <a:latin typeface="ＭＳ ゴシック" panose="020B0609070205080204" pitchFamily="49" charset="-128"/>
                          <a:ea typeface="ＭＳ ゴシック" panose="020B0609070205080204" pitchFamily="49" charset="-128"/>
                        </a:rPr>
                        <a:t>万トン</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104,906</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144,274</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一部損壊：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390,506</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焼失：</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7,534</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dirty="0">
                          <a:effectLst/>
                          <a:latin typeface="ＭＳ ゴシック" panose="020B0609070205080204" pitchFamily="49" charset="-128"/>
                          <a:ea typeface="ＭＳ ゴシック" panose="020B0609070205080204" pitchFamily="49" charset="-128"/>
                        </a:rPr>
                        <a:t>約</a:t>
                      </a:r>
                      <a:r>
                        <a:rPr lang="en-US" altLang="ja-JP" sz="1300" b="1" u="none" strike="noStrike" dirty="0">
                          <a:effectLst/>
                          <a:latin typeface="ＭＳ ゴシック" panose="020B0609070205080204" pitchFamily="49" charset="-128"/>
                          <a:ea typeface="ＭＳ ゴシック" panose="020B0609070205080204" pitchFamily="49" charset="-128"/>
                        </a:rPr>
                        <a:t>3</a:t>
                      </a:r>
                      <a:r>
                        <a:rPr lang="ja-JP" altLang="en-US" sz="1300" b="1" u="none" strike="noStrike" dirty="0">
                          <a:effectLst/>
                          <a:latin typeface="ＭＳ ゴシック" panose="020B0609070205080204" pitchFamily="49" charset="-128"/>
                          <a:ea typeface="ＭＳ ゴシック" panose="020B0609070205080204" pitchFamily="49" charset="-128"/>
                        </a:rPr>
                        <a:t>年</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45670">
                <a:tc>
                  <a:txBody>
                    <a:bodyPr/>
                    <a:lstStyle/>
                    <a:p>
                      <a:pPr algn="ctr" fontAlgn="ctr"/>
                      <a:r>
                        <a:rPr lang="ja-JP" altLang="en-US" sz="1100" b="1" u="none" strike="noStrike" dirty="0">
                          <a:effectLst/>
                          <a:latin typeface="ＭＳ ゴシック" panose="020B0609070205080204" pitchFamily="49" charset="-128"/>
                          <a:ea typeface="ＭＳ ゴシック" panose="020B0609070205080204" pitchFamily="49" charset="-128"/>
                        </a:rPr>
                        <a:t>熊本地震</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（熊本県）</a:t>
                      </a:r>
                      <a:endParaRPr lang="en-US" altLang="ja-JP" sz="1100" b="1" u="none" strike="noStrike" dirty="0">
                        <a:effectLst/>
                        <a:latin typeface="ＭＳ ゴシック" panose="020B0609070205080204" pitchFamily="49" charset="-128"/>
                        <a:ea typeface="ＭＳ ゴシック" panose="020B0609070205080204" pitchFamily="49" charset="-128"/>
                      </a:endParaRPr>
                    </a:p>
                  </a:txBody>
                  <a:tcPr marL="30675" marR="30675" marT="28036" marB="280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H28</a:t>
                      </a:r>
                      <a:r>
                        <a:rPr lang="ja-JP" altLang="en-US" sz="1100" b="1" u="none" strike="noStrike" dirty="0">
                          <a:effectLst/>
                          <a:latin typeface="ＭＳ ゴシック" panose="020B0609070205080204" pitchFamily="49" charset="-128"/>
                          <a:ea typeface="ＭＳ ゴシック" panose="020B0609070205080204" pitchFamily="49" charset="-128"/>
                        </a:rPr>
                        <a:t>年</a:t>
                      </a:r>
                      <a:r>
                        <a:rPr lang="en-US" altLang="ja-JP" sz="1100" b="1" u="none" strike="noStrike" dirty="0">
                          <a:effectLst/>
                          <a:latin typeface="ＭＳ ゴシック" panose="020B0609070205080204" pitchFamily="49" charset="-128"/>
                          <a:ea typeface="ＭＳ ゴシック" panose="020B0609070205080204" pitchFamily="49" charset="-128"/>
                        </a:rPr>
                        <a:t>4</a:t>
                      </a:r>
                      <a:r>
                        <a:rPr lang="ja-JP" altLang="en-US" sz="1100" b="1" u="none" strike="noStrike" dirty="0">
                          <a:effectLst/>
                          <a:latin typeface="ＭＳ ゴシック" panose="020B0609070205080204" pitchFamily="49" charset="-128"/>
                          <a:ea typeface="ＭＳ ゴシック" panose="020B0609070205080204" pitchFamily="49" charset="-128"/>
                        </a:rPr>
                        <a:t>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036" marB="280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300" b="1" u="none" strike="noStrike" kern="1200" dirty="0">
                          <a:solidFill>
                            <a:schemeClr val="dk1"/>
                          </a:solidFill>
                          <a:effectLst/>
                          <a:latin typeface="ＭＳ ゴシック" panose="020B0609070205080204" pitchFamily="49" charset="-128"/>
                          <a:ea typeface="ＭＳ ゴシック" panose="020B0609070205080204" pitchFamily="49" charset="-128"/>
                          <a:cs typeface="+mn-cs"/>
                        </a:rPr>
                        <a:t>311</a:t>
                      </a:r>
                      <a:r>
                        <a:rPr kumimoji="1" lang="ja-JP" altLang="en-US" sz="1300" b="1" u="none" strike="noStrike" kern="1200" dirty="0">
                          <a:solidFill>
                            <a:schemeClr val="dk1"/>
                          </a:solidFill>
                          <a:effectLst/>
                          <a:latin typeface="ＭＳ ゴシック" panose="020B0609070205080204" pitchFamily="49" charset="-128"/>
                          <a:ea typeface="ＭＳ ゴシック" panose="020B0609070205080204" pitchFamily="49" charset="-128"/>
                          <a:cs typeface="+mn-cs"/>
                        </a:rPr>
                        <a:t>万トン</a:t>
                      </a:r>
                      <a:endParaRPr kumimoji="1" lang="en-US" altLang="ja-JP" sz="1300" b="1" u="none" strike="noStrike" kern="1200" dirty="0">
                        <a:solidFill>
                          <a:schemeClr val="dk1"/>
                        </a:solidFill>
                        <a:effectLst/>
                        <a:latin typeface="ＭＳ ゴシック" panose="020B0609070205080204" pitchFamily="49" charset="-128"/>
                        <a:ea typeface="ＭＳ ゴシック" panose="020B0609070205080204" pitchFamily="49" charset="-128"/>
                        <a:cs typeface="+mn-cs"/>
                      </a:endParaRPr>
                    </a:p>
                  </a:txBody>
                  <a:tcPr marL="30675" marR="30675" marT="28036" marB="280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t>8,668</a:t>
                      </a:r>
                      <a:b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t>34,492</a:t>
                      </a:r>
                      <a:b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一部損壊：</a:t>
                      </a:r>
                      <a:r>
                        <a:rPr lang="en-US" altLang="ja-JP" sz="800" b="1" i="0" u="none" strike="noStrike" dirty="0">
                          <a:solidFill>
                            <a:srgbClr val="000000"/>
                          </a:solidFill>
                          <a:effectLst/>
                          <a:latin typeface="ＭＳ ゴシック" panose="020B0609070205080204" pitchFamily="49" charset="-128"/>
                          <a:ea typeface="ＭＳ ゴシック" panose="020B0609070205080204" pitchFamily="49" charset="-128"/>
                        </a:rPr>
                        <a:t>154,098</a:t>
                      </a:r>
                    </a:p>
                  </a:txBody>
                  <a:tcPr marL="30675" marR="30675" marT="28036" marB="280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1" u="none" strike="noStrike" dirty="0">
                          <a:effectLst/>
                          <a:latin typeface="ＭＳ ゴシック" panose="020B0609070205080204" pitchFamily="49" charset="-128"/>
                          <a:ea typeface="ＭＳ ゴシック" panose="020B0609070205080204" pitchFamily="49" charset="-128"/>
                        </a:rPr>
                        <a:t>約</a:t>
                      </a:r>
                      <a:r>
                        <a:rPr lang="en-US" altLang="ja-JP" sz="1300" b="1" u="none" strike="noStrike" dirty="0">
                          <a:effectLst/>
                          <a:latin typeface="ＭＳ ゴシック" panose="020B0609070205080204" pitchFamily="49" charset="-128"/>
                          <a:ea typeface="ＭＳ ゴシック" panose="020B0609070205080204" pitchFamily="49" charset="-128"/>
                        </a:rPr>
                        <a:t>2</a:t>
                      </a:r>
                      <a:r>
                        <a:rPr lang="ja-JP" altLang="en-US" sz="1300" b="1" u="none" strike="noStrike" dirty="0">
                          <a:effectLst/>
                          <a:latin typeface="ＭＳ ゴシック" panose="020B0609070205080204" pitchFamily="49" charset="-128"/>
                          <a:ea typeface="ＭＳ ゴシック" panose="020B0609070205080204" pitchFamily="49" charset="-128"/>
                        </a:rPr>
                        <a:t>年</a:t>
                      </a:r>
                      <a:endParaRPr kumimoji="1" lang="en-US" altLang="ja-JP" sz="1300" b="1" u="none" strike="noStrike" kern="1200" dirty="0">
                        <a:solidFill>
                          <a:schemeClr val="dk1"/>
                        </a:solidFill>
                        <a:effectLst/>
                        <a:latin typeface="ＭＳ ゴシック" panose="020B0609070205080204" pitchFamily="49" charset="-128"/>
                        <a:ea typeface="ＭＳ ゴシック" panose="020B0609070205080204" pitchFamily="49" charset="-128"/>
                        <a:cs typeface="+mn-cs"/>
                      </a:endParaRPr>
                    </a:p>
                  </a:txBody>
                  <a:tcPr marL="30675" marR="30675" marT="28036" marB="280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705907">
                <a:tc>
                  <a:txBody>
                    <a:bodyPr/>
                    <a:lstStyle/>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平成</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30</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7</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月豪雨</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（岡山県、広島県、愛媛県）</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30</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7</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月</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300" b="1" u="none" strike="noStrike" dirty="0">
                          <a:effectLst/>
                          <a:latin typeface="ＭＳ ゴシック" panose="020B0609070205080204" pitchFamily="49" charset="-128"/>
                          <a:ea typeface="ＭＳ ゴシック" panose="020B0609070205080204" pitchFamily="49" charset="-128"/>
                        </a:rPr>
                        <a:t>189</a:t>
                      </a:r>
                      <a:r>
                        <a:rPr lang="ja-JP" altLang="en-US" sz="1300" b="1" u="none" strike="noStrike" dirty="0">
                          <a:effectLst/>
                          <a:latin typeface="ＭＳ ゴシック" panose="020B0609070205080204" pitchFamily="49" charset="-128"/>
                          <a:ea typeface="ＭＳ ゴシック" panose="020B0609070205080204" pitchFamily="49" charset="-128"/>
                        </a:rPr>
                        <a:t>万トン</a:t>
                      </a:r>
                      <a:r>
                        <a:rPr kumimoji="1" lang="en-US" altLang="ja-JP" sz="1300" b="1" u="none" strike="noStrike" kern="1200" baseline="30000" dirty="0">
                          <a:solidFill>
                            <a:schemeClr val="dk1"/>
                          </a:solidFill>
                          <a:effectLst/>
                          <a:latin typeface="ＭＳ ゴシック" panose="020B0609070205080204" pitchFamily="49" charset="-128"/>
                          <a:ea typeface="ＭＳ ゴシック" panose="020B0609070205080204" pitchFamily="49" charset="-128"/>
                          <a:cs typeface="+mn-cs"/>
                        </a:rPr>
                        <a:t>(※1)</a:t>
                      </a:r>
                      <a:endParaRPr lang="en-US" altLang="ja-JP" sz="1300" b="1" u="none" strike="noStrike"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800" b="1" u="none" strike="noStrike" dirty="0">
                          <a:effectLst/>
                          <a:latin typeface="ＭＳ ゴシック" panose="020B0609070205080204" pitchFamily="49" charset="-128"/>
                          <a:ea typeface="ＭＳ ゴシック" panose="020B0609070205080204" pitchFamily="49" charset="-128"/>
                        </a:rPr>
                        <a:t>　全壊：</a:t>
                      </a:r>
                      <a:r>
                        <a:rPr lang="en-US" altLang="ja-JP" sz="800" b="1" u="none" strike="noStrike" dirty="0">
                          <a:effectLst/>
                          <a:latin typeface="ＭＳ ゴシック" panose="020B0609070205080204" pitchFamily="49" charset="-128"/>
                          <a:ea typeface="ＭＳ ゴシック" panose="020B0609070205080204" pitchFamily="49" charset="-128"/>
                        </a:rPr>
                        <a:t>6,603</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(※2)</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半壊：</a:t>
                      </a:r>
                      <a:r>
                        <a:rPr lang="en-US" altLang="ja-JP" sz="800" b="1" u="none" strike="noStrike" dirty="0">
                          <a:effectLst/>
                          <a:latin typeface="ＭＳ ゴシック" panose="020B0609070205080204" pitchFamily="49" charset="-128"/>
                          <a:ea typeface="ＭＳ ゴシック" panose="020B0609070205080204" pitchFamily="49" charset="-128"/>
                        </a:rPr>
                        <a:t>10,012</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(※2)</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一部損壊：</a:t>
                      </a:r>
                      <a:r>
                        <a:rPr lang="en-US" altLang="ja-JP" sz="800" b="1" u="none" strike="noStrike" dirty="0">
                          <a:effectLst/>
                          <a:latin typeface="ＭＳ ゴシック" panose="020B0609070205080204" pitchFamily="49" charset="-128"/>
                          <a:ea typeface="ＭＳ ゴシック" panose="020B0609070205080204" pitchFamily="49" charset="-128"/>
                        </a:rPr>
                        <a:t>3,457</a:t>
                      </a:r>
                      <a:r>
                        <a:rPr lang="en-US" altLang="ja-JP" sz="800" b="1" u="none" strike="noStrike" baseline="30000" dirty="0">
                          <a:effectLst/>
                          <a:latin typeface="ＭＳ ゴシック" panose="020B0609070205080204" pitchFamily="49" charset="-128"/>
                          <a:ea typeface="ＭＳ ゴシック" panose="020B0609070205080204" pitchFamily="49" charset="-128"/>
                        </a:rPr>
                        <a:t>(※2)</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床上浸水：</a:t>
                      </a:r>
                      <a:r>
                        <a:rPr lang="en-US" altLang="ja-JP" sz="800" b="1" u="none" strike="noStrike" dirty="0">
                          <a:effectLst/>
                          <a:latin typeface="ＭＳ ゴシック" panose="020B0609070205080204" pitchFamily="49" charset="-128"/>
                          <a:ea typeface="ＭＳ ゴシック" panose="020B0609070205080204" pitchFamily="49" charset="-128"/>
                        </a:rPr>
                        <a:t>5,011</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(※2)</a:t>
                      </a: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800" b="1" u="none" strike="noStrike" dirty="0">
                          <a:effectLst/>
                          <a:latin typeface="ＭＳ ゴシック" panose="020B0609070205080204" pitchFamily="49" charset="-128"/>
                          <a:ea typeface="ＭＳ ゴシック" panose="020B0609070205080204" pitchFamily="49" charset="-128"/>
                        </a:rPr>
                        <a:t>  床下浸水：</a:t>
                      </a:r>
                      <a:r>
                        <a:rPr lang="en-US" altLang="ja-JP" sz="800" b="1" u="none" strike="noStrike" dirty="0">
                          <a:effectLst/>
                          <a:latin typeface="ＭＳ ゴシック" panose="020B0609070205080204" pitchFamily="49" charset="-128"/>
                          <a:ea typeface="ＭＳ ゴシック" panose="020B0609070205080204" pitchFamily="49" charset="-128"/>
                        </a:rPr>
                        <a:t>13,737</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(※2)</a:t>
                      </a:r>
                      <a:endParaRPr kumimoji="1" lang="en-US" altLang="ja-JP" sz="800" b="1" u="none" strike="noStrike" kern="1200" baseline="30000" dirty="0">
                        <a:solidFill>
                          <a:schemeClr val="dk1"/>
                        </a:solidFill>
                        <a:effectLst/>
                        <a:latin typeface="ＭＳ ゴシック" panose="020B0609070205080204" pitchFamily="49" charset="-128"/>
                        <a:ea typeface="ＭＳ ゴシック" panose="020B0609070205080204" pitchFamily="49" charset="-128"/>
                        <a:cs typeface="+mn-cs"/>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baseline="0" dirty="0">
                          <a:effectLst/>
                          <a:latin typeface="ＭＳ ゴシック" panose="020B0609070205080204" pitchFamily="49" charset="-128"/>
                          <a:ea typeface="ＭＳ ゴシック" panose="020B0609070205080204" pitchFamily="49" charset="-128"/>
                        </a:rPr>
                        <a:t>約</a:t>
                      </a:r>
                      <a:r>
                        <a:rPr lang="en-US" altLang="ja-JP" sz="1300" b="1" u="none" strike="noStrike" baseline="0" dirty="0">
                          <a:effectLst/>
                          <a:latin typeface="ＭＳ ゴシック" panose="020B0609070205080204" pitchFamily="49" charset="-128"/>
                          <a:ea typeface="ＭＳ ゴシック" panose="020B0609070205080204" pitchFamily="49" charset="-128"/>
                        </a:rPr>
                        <a:t>2</a:t>
                      </a:r>
                      <a:r>
                        <a:rPr lang="ja-JP" altLang="en-US" sz="1300" b="1" u="none" strike="noStrike" baseline="0" dirty="0">
                          <a:effectLst/>
                          <a:latin typeface="ＭＳ ゴシック" panose="020B0609070205080204" pitchFamily="49" charset="-128"/>
                          <a:ea typeface="ＭＳ ゴシック" panose="020B0609070205080204" pitchFamily="49" charset="-128"/>
                        </a:rPr>
                        <a:t>年</a:t>
                      </a:r>
                      <a:endParaRPr lang="en-US" altLang="ja-JP" sz="1300" b="1" u="none" strike="noStrike" baseline="0"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13395827"/>
                  </a:ext>
                </a:extLst>
              </a:tr>
              <a:tr h="705907">
                <a:tc>
                  <a:txBody>
                    <a:bodyPr/>
                    <a:lstStyle/>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令和元年房総半島台風</a:t>
                      </a:r>
                      <a:endPar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・東日本台風</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R1</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9</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月</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､10</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月</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1" lang="en-US" altLang="ja-JP" sz="1300" b="1" u="none" strike="noStrike" kern="1200" dirty="0">
                          <a:solidFill>
                            <a:schemeClr val="tx1"/>
                          </a:solidFill>
                          <a:effectLst/>
                          <a:latin typeface="ＭＳ ゴシック" panose="020B0609070205080204" pitchFamily="49" charset="-128"/>
                          <a:ea typeface="ＭＳ ゴシック" panose="020B0609070205080204" pitchFamily="49" charset="-128"/>
                          <a:cs typeface="+mn-cs"/>
                        </a:rPr>
                        <a:t>154</a:t>
                      </a:r>
                      <a:r>
                        <a:rPr kumimoji="1" lang="ja-JP" altLang="en-US" sz="1300" b="1" u="none" strike="noStrike" kern="1200" dirty="0">
                          <a:solidFill>
                            <a:schemeClr val="tx1"/>
                          </a:solidFill>
                          <a:effectLst/>
                          <a:latin typeface="ＭＳ ゴシック" panose="020B0609070205080204" pitchFamily="49" charset="-128"/>
                          <a:ea typeface="ＭＳ ゴシック" panose="020B0609070205080204" pitchFamily="49" charset="-128"/>
                          <a:cs typeface="+mn-cs"/>
                        </a:rPr>
                        <a:t>万トン</a:t>
                      </a:r>
                      <a:r>
                        <a:rPr kumimoji="1" lang="en-US" altLang="ja-JP" sz="1300" b="1" u="none" strike="noStrike" kern="1200" baseline="30000" dirty="0">
                          <a:effectLst/>
                          <a:latin typeface="ＭＳ ゴシック" panose="020B0609070205080204" pitchFamily="49" charset="-128"/>
                          <a:ea typeface="ＭＳ ゴシック" panose="020B0609070205080204" pitchFamily="49" charset="-128"/>
                        </a:rPr>
                        <a:t>(※3)</a:t>
                      </a:r>
                      <a:endParaRPr lang="en-US" altLang="ja-JP" sz="1300" b="1" u="none" strike="noStrike"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800" b="1" u="none" strike="noStrike" dirty="0">
                          <a:effectLst/>
                          <a:latin typeface="ＭＳ ゴシック" panose="020B0609070205080204" pitchFamily="49" charset="-128"/>
                          <a:ea typeface="ＭＳ ゴシック" panose="020B0609070205080204" pitchFamily="49" charset="-128"/>
                        </a:rPr>
                        <a:t>　全壊：</a:t>
                      </a:r>
                      <a:r>
                        <a:rPr lang="en-US" altLang="ja-JP" sz="800" b="1" u="none" strike="noStrike" dirty="0">
                          <a:effectLst/>
                          <a:latin typeface="ＭＳ ゴシック" panose="020B0609070205080204" pitchFamily="49" charset="-128"/>
                          <a:ea typeface="ＭＳ ゴシック" panose="020B0609070205080204" pitchFamily="49" charset="-128"/>
                        </a:rPr>
                        <a:t>3,650</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(※4)</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半壊：</a:t>
                      </a:r>
                      <a:r>
                        <a:rPr lang="en-US" altLang="ja-JP" sz="800" b="1" u="none" strike="noStrike" dirty="0">
                          <a:effectLst/>
                          <a:latin typeface="ＭＳ ゴシック" panose="020B0609070205080204" pitchFamily="49" charset="-128"/>
                          <a:ea typeface="ＭＳ ゴシック" panose="020B0609070205080204" pitchFamily="49" charset="-128"/>
                        </a:rPr>
                        <a:t>33,951</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(※4)</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一部損壊：</a:t>
                      </a:r>
                      <a:r>
                        <a:rPr lang="en-US" altLang="ja-JP" sz="800" b="1" u="none" strike="noStrike" dirty="0">
                          <a:effectLst/>
                          <a:latin typeface="ＭＳ ゴシック" panose="020B0609070205080204" pitchFamily="49" charset="-128"/>
                          <a:ea typeface="ＭＳ ゴシック" panose="020B0609070205080204" pitchFamily="49" charset="-128"/>
                        </a:rPr>
                        <a:t>107,717</a:t>
                      </a:r>
                      <a:r>
                        <a:rPr lang="en-US" altLang="ja-JP" sz="800" b="1" u="none" strike="noStrike" baseline="30000" dirty="0">
                          <a:effectLst/>
                          <a:latin typeface="ＭＳ ゴシック" panose="020B0609070205080204" pitchFamily="49" charset="-128"/>
                          <a:ea typeface="ＭＳ ゴシック" panose="020B0609070205080204" pitchFamily="49" charset="-128"/>
                        </a:rPr>
                        <a:t>(※4)</a:t>
                      </a:r>
                      <a:r>
                        <a:rPr lang="en-US" altLang="ja-JP" sz="800" b="1" u="none" strike="noStrike" dirty="0">
                          <a:effectLst/>
                          <a:latin typeface="ＭＳ ゴシック" panose="020B0609070205080204" pitchFamily="49" charset="-128"/>
                          <a:ea typeface="ＭＳ ゴシック" panose="020B0609070205080204" pitchFamily="49" charset="-128"/>
                        </a:rPr>
                        <a:t/>
                      </a:r>
                      <a:br>
                        <a:rPr lang="en-US" altLang="ja-JP" sz="800" b="1" u="none" strike="noStrike" dirty="0">
                          <a:effectLst/>
                          <a:latin typeface="ＭＳ ゴシック" panose="020B0609070205080204" pitchFamily="49" charset="-128"/>
                          <a:ea typeface="ＭＳ ゴシック" panose="020B0609070205080204" pitchFamily="49" charset="-128"/>
                        </a:rPr>
                      </a:br>
                      <a:r>
                        <a:rPr lang="ja-JP" altLang="en-US" sz="800" b="1" u="none" strike="noStrike" dirty="0">
                          <a:effectLst/>
                          <a:latin typeface="ＭＳ ゴシック" panose="020B0609070205080204" pitchFamily="49" charset="-128"/>
                          <a:ea typeface="ＭＳ ゴシック" panose="020B0609070205080204" pitchFamily="49" charset="-128"/>
                        </a:rPr>
                        <a:t>　床上浸水：</a:t>
                      </a:r>
                      <a:r>
                        <a:rPr lang="en-US" altLang="ja-JP" sz="800" b="1" u="none" strike="noStrike" dirty="0">
                          <a:effectLst/>
                          <a:latin typeface="ＭＳ ゴシック" panose="020B0609070205080204" pitchFamily="49" charset="-128"/>
                          <a:ea typeface="ＭＳ ゴシック" panose="020B0609070205080204" pitchFamily="49" charset="-128"/>
                        </a:rPr>
                        <a:t>8,256</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(※4)</a:t>
                      </a: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800" b="1" u="none" strike="noStrike" dirty="0">
                          <a:effectLst/>
                          <a:latin typeface="ＭＳ ゴシック" panose="020B0609070205080204" pitchFamily="49" charset="-128"/>
                          <a:ea typeface="ＭＳ ゴシック" panose="020B0609070205080204" pitchFamily="49" charset="-128"/>
                        </a:rPr>
                        <a:t>  床下浸水：</a:t>
                      </a:r>
                      <a:r>
                        <a:rPr lang="en-US" altLang="ja-JP" sz="800" b="1" u="none" strike="noStrike" dirty="0">
                          <a:effectLst/>
                          <a:latin typeface="ＭＳ ゴシック" panose="020B0609070205080204" pitchFamily="49" charset="-128"/>
                          <a:ea typeface="ＭＳ ゴシック" panose="020B0609070205080204" pitchFamily="49" charset="-128"/>
                        </a:rPr>
                        <a:t>23,010</a:t>
                      </a:r>
                      <a:r>
                        <a:rPr kumimoji="1" lang="en-US" altLang="ja-JP" sz="800" b="1" u="none" strike="noStrike" kern="1200" baseline="30000" dirty="0">
                          <a:effectLst/>
                          <a:latin typeface="ＭＳ ゴシック" panose="020B0609070205080204" pitchFamily="49" charset="-128"/>
                          <a:ea typeface="ＭＳ ゴシック" panose="020B0609070205080204" pitchFamily="49" charset="-128"/>
                        </a:rPr>
                        <a:t>(※4)</a:t>
                      </a:r>
                      <a:endParaRPr kumimoji="1" lang="en-US" altLang="ja-JP" sz="800" b="1" u="none" strike="noStrike" kern="1200" baseline="30000" dirty="0">
                        <a:solidFill>
                          <a:schemeClr val="dk1"/>
                        </a:solidFill>
                        <a:effectLst/>
                        <a:latin typeface="ＭＳ ゴシック" panose="020B0609070205080204" pitchFamily="49" charset="-128"/>
                        <a:ea typeface="ＭＳ ゴシック" panose="020B0609070205080204" pitchFamily="49" charset="-128"/>
                        <a:cs typeface="+mn-cs"/>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baseline="0" dirty="0">
                          <a:effectLst/>
                          <a:latin typeface="ＭＳ ゴシック" panose="020B0609070205080204" pitchFamily="49" charset="-128"/>
                          <a:ea typeface="ＭＳ ゴシック" panose="020B0609070205080204" pitchFamily="49" charset="-128"/>
                        </a:rPr>
                        <a:t>約</a:t>
                      </a:r>
                      <a:r>
                        <a:rPr lang="en-US" altLang="ja-JP" sz="1300" b="1" u="none" strike="noStrike" baseline="0" dirty="0">
                          <a:effectLst/>
                          <a:latin typeface="ＭＳ ゴシック" panose="020B0609070205080204" pitchFamily="49" charset="-128"/>
                          <a:ea typeface="ＭＳ ゴシック" panose="020B0609070205080204" pitchFamily="49" charset="-128"/>
                        </a:rPr>
                        <a:t>2</a:t>
                      </a:r>
                      <a:r>
                        <a:rPr lang="ja-JP" altLang="en-US" sz="1300" b="1" u="none" strike="noStrike" baseline="0" dirty="0">
                          <a:effectLst/>
                          <a:latin typeface="ＭＳ ゴシック" panose="020B0609070205080204" pitchFamily="49" charset="-128"/>
                          <a:ea typeface="ＭＳ ゴシック" panose="020B0609070205080204" pitchFamily="49" charset="-128"/>
                        </a:rPr>
                        <a:t>年</a:t>
                      </a:r>
                      <a:endParaRPr lang="en-US" altLang="ja-JP" sz="1300" b="1" u="none" strike="noStrike" baseline="0" dirty="0">
                        <a:effectLst/>
                        <a:latin typeface="ＭＳ ゴシック" panose="020B0609070205080204" pitchFamily="49" charset="-128"/>
                        <a:ea typeface="ＭＳ ゴシック" panose="020B0609070205080204" pitchFamily="49" charset="-128"/>
                      </a:endParaRPr>
                    </a:p>
                    <a:p>
                      <a:pPr algn="ctr" fontAlgn="ctr"/>
                      <a:r>
                        <a:rPr lang="ja-JP" altLang="en-US" sz="1300" b="1" u="none" strike="noStrike" baseline="0" dirty="0">
                          <a:effectLst/>
                          <a:latin typeface="ＭＳ ゴシック" panose="020B0609070205080204" pitchFamily="49" charset="-128"/>
                          <a:ea typeface="ＭＳ ゴシック" panose="020B0609070205080204" pitchFamily="49" charset="-128"/>
                        </a:rPr>
                        <a:t>（予定）</a:t>
                      </a:r>
                      <a:endParaRPr lang="en-US" altLang="ja-JP" sz="1300" b="1" u="none" strike="noStrike" baseline="0"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9936655"/>
                  </a:ext>
                </a:extLst>
              </a:tr>
              <a:tr h="446176">
                <a:tc>
                  <a:txBody>
                    <a:bodyPr/>
                    <a:lstStyle/>
                    <a:p>
                      <a:pPr algn="ctr" fontAlgn="ctr"/>
                      <a:r>
                        <a:rPr lang="zh-TW" altLang="en-US" sz="1100" b="1" u="none" strike="noStrike" dirty="0">
                          <a:effectLst/>
                          <a:latin typeface="ＭＳ ゴシック" panose="020B0609070205080204" pitchFamily="49" charset="-128"/>
                          <a:ea typeface="ＭＳ ゴシック" panose="020B0609070205080204" pitchFamily="49" charset="-128"/>
                        </a:rPr>
                        <a:t>新潟県中越地震</a:t>
                      </a:r>
                      <a:endParaRPr lang="zh-TW"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H16</a:t>
                      </a:r>
                      <a:r>
                        <a:rPr lang="ja-JP" altLang="en-US" sz="1100" b="1" u="none" strike="noStrike" dirty="0">
                          <a:effectLst/>
                          <a:latin typeface="ＭＳ ゴシック" panose="020B0609070205080204" pitchFamily="49" charset="-128"/>
                          <a:ea typeface="ＭＳ ゴシック" panose="020B0609070205080204" pitchFamily="49" charset="-128"/>
                        </a:rPr>
                        <a:t>年</a:t>
                      </a:r>
                      <a:r>
                        <a:rPr lang="en-US" altLang="ja-JP" sz="1100" b="1" u="none" strike="noStrike" dirty="0">
                          <a:effectLst/>
                          <a:latin typeface="ＭＳ ゴシック" panose="020B0609070205080204" pitchFamily="49" charset="-128"/>
                          <a:ea typeface="ＭＳ ゴシック" panose="020B0609070205080204" pitchFamily="49" charset="-128"/>
                        </a:rPr>
                        <a:t>10</a:t>
                      </a:r>
                      <a:r>
                        <a:rPr lang="ja-JP" altLang="en-US" sz="1100" b="1" u="none" strike="noStrike" dirty="0">
                          <a:effectLst/>
                          <a:latin typeface="ＭＳ ゴシック" panose="020B0609070205080204" pitchFamily="49" charset="-128"/>
                          <a:ea typeface="ＭＳ ゴシック" panose="020B0609070205080204" pitchFamily="49" charset="-128"/>
                        </a:rPr>
                        <a:t>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300" b="1" u="none" strike="noStrike" dirty="0">
                          <a:effectLst/>
                          <a:latin typeface="ＭＳ ゴシック" panose="020B0609070205080204" pitchFamily="49" charset="-128"/>
                          <a:ea typeface="ＭＳ ゴシック" panose="020B0609070205080204" pitchFamily="49" charset="-128"/>
                        </a:rPr>
                        <a:t>60</a:t>
                      </a:r>
                      <a:r>
                        <a:rPr lang="ja-JP" altLang="en-US" sz="1300" b="1" u="none" strike="noStrike" dirty="0">
                          <a:effectLst/>
                          <a:latin typeface="ＭＳ ゴシック" panose="020B0609070205080204" pitchFamily="49" charset="-128"/>
                          <a:ea typeface="ＭＳ ゴシック" panose="020B0609070205080204" pitchFamily="49" charset="-128"/>
                        </a:rPr>
                        <a:t>万トン</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3,175</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13,810</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一部損壊：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103,854</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dirty="0">
                          <a:effectLst/>
                          <a:latin typeface="ＭＳ ゴシック" panose="020B0609070205080204" pitchFamily="49" charset="-128"/>
                          <a:ea typeface="ＭＳ ゴシック" panose="020B0609070205080204" pitchFamily="49" charset="-128"/>
                        </a:rPr>
                        <a:t>約</a:t>
                      </a:r>
                      <a:r>
                        <a:rPr lang="en-US" altLang="ja-JP" sz="1300" b="1" u="none" strike="noStrike" dirty="0">
                          <a:effectLst/>
                          <a:latin typeface="ＭＳ ゴシック" panose="020B0609070205080204" pitchFamily="49" charset="-128"/>
                          <a:ea typeface="ＭＳ ゴシック" panose="020B0609070205080204" pitchFamily="49" charset="-128"/>
                        </a:rPr>
                        <a:t>3</a:t>
                      </a:r>
                      <a:r>
                        <a:rPr lang="ja-JP" altLang="en-US" sz="1300" b="1" u="none" strike="noStrike" dirty="0">
                          <a:effectLst/>
                          <a:latin typeface="ＭＳ ゴシック" panose="020B0609070205080204" pitchFamily="49" charset="-128"/>
                          <a:ea typeface="ＭＳ ゴシック" panose="020B0609070205080204" pitchFamily="49" charset="-128"/>
                        </a:rPr>
                        <a:t>年</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63014">
                <a:tc>
                  <a:txBody>
                    <a:bodyPr/>
                    <a:lstStyle/>
                    <a:p>
                      <a:pPr algn="ctr" fontAlgn="ctr"/>
                      <a:r>
                        <a:rPr lang="zh-TW" altLang="en-US" sz="1100" b="1" u="none" strike="noStrike" dirty="0">
                          <a:effectLst/>
                          <a:latin typeface="ＭＳ ゴシック" panose="020B0609070205080204" pitchFamily="49" charset="-128"/>
                          <a:ea typeface="ＭＳ ゴシック" panose="020B0609070205080204" pitchFamily="49" charset="-128"/>
                        </a:rPr>
                        <a:t>広島県土砂災害</a:t>
                      </a:r>
                      <a:endParaRPr lang="zh-TW"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u="none" strike="noStrike" dirty="0">
                          <a:effectLst/>
                          <a:latin typeface="ＭＳ ゴシック" panose="020B0609070205080204" pitchFamily="49" charset="-128"/>
                          <a:ea typeface="ＭＳ ゴシック" panose="020B0609070205080204" pitchFamily="49" charset="-128"/>
                        </a:rPr>
                        <a:t>H26</a:t>
                      </a:r>
                      <a:r>
                        <a:rPr lang="ja-JP" altLang="en-US" sz="1100" b="1" u="none" strike="noStrike" dirty="0">
                          <a:effectLst/>
                          <a:latin typeface="ＭＳ ゴシック" panose="020B0609070205080204" pitchFamily="49" charset="-128"/>
                          <a:ea typeface="ＭＳ ゴシック" panose="020B0609070205080204" pitchFamily="49" charset="-128"/>
                        </a:rPr>
                        <a:t>年</a:t>
                      </a:r>
                      <a:r>
                        <a:rPr lang="en-US" altLang="ja-JP" sz="1100" b="1" u="none" strike="noStrike" dirty="0">
                          <a:effectLst/>
                          <a:latin typeface="ＭＳ ゴシック" panose="020B0609070205080204" pitchFamily="49" charset="-128"/>
                          <a:ea typeface="ＭＳ ゴシック" panose="020B0609070205080204" pitchFamily="49" charset="-128"/>
                        </a:rPr>
                        <a:t>8</a:t>
                      </a:r>
                      <a:r>
                        <a:rPr lang="ja-JP" altLang="en-US" sz="1100" b="1" u="none" strike="noStrike" dirty="0">
                          <a:effectLst/>
                          <a:latin typeface="ＭＳ ゴシック" panose="020B0609070205080204" pitchFamily="49" charset="-128"/>
                          <a:ea typeface="ＭＳ ゴシック" panose="020B0609070205080204" pitchFamily="49" charset="-128"/>
                        </a:rPr>
                        <a:t>月</a:t>
                      </a:r>
                      <a:endPar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300" b="1" u="none" strike="noStrike" dirty="0">
                          <a:effectLst/>
                          <a:latin typeface="ＭＳ ゴシック" panose="020B0609070205080204" pitchFamily="49" charset="-128"/>
                          <a:ea typeface="ＭＳ ゴシック" panose="020B0609070205080204" pitchFamily="49" charset="-128"/>
                        </a:rPr>
                        <a:t>52</a:t>
                      </a:r>
                      <a:r>
                        <a:rPr lang="ja-JP" altLang="en-US" sz="1300" b="1" u="none" strike="noStrike" dirty="0">
                          <a:effectLst/>
                          <a:latin typeface="ＭＳ ゴシック" panose="020B0609070205080204" pitchFamily="49" charset="-128"/>
                          <a:ea typeface="ＭＳ ゴシック" panose="020B0609070205080204" pitchFamily="49" charset="-128"/>
                        </a:rPr>
                        <a:t>万トン</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179</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217</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一部損壊：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189</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浸水被害：</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4,164</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dirty="0">
                          <a:effectLst/>
                          <a:latin typeface="ＭＳ ゴシック" panose="020B0609070205080204" pitchFamily="49" charset="-128"/>
                          <a:ea typeface="ＭＳ ゴシック" panose="020B0609070205080204" pitchFamily="49" charset="-128"/>
                        </a:rPr>
                        <a:t>約</a:t>
                      </a:r>
                      <a:r>
                        <a:rPr lang="en-US" altLang="ja-JP" sz="1300" b="1" u="none" strike="noStrike" dirty="0">
                          <a:effectLst/>
                          <a:latin typeface="ＭＳ ゴシック" panose="020B0609070205080204" pitchFamily="49" charset="-128"/>
                          <a:ea typeface="ＭＳ ゴシック" panose="020B0609070205080204" pitchFamily="49" charset="-128"/>
                        </a:rPr>
                        <a:t>1.5</a:t>
                      </a:r>
                      <a:r>
                        <a:rPr lang="ja-JP" altLang="en-US" sz="1300" b="1" u="none" strike="noStrike" dirty="0">
                          <a:effectLst/>
                          <a:latin typeface="ＭＳ ゴシック" panose="020B0609070205080204" pitchFamily="49" charset="-128"/>
                          <a:ea typeface="ＭＳ ゴシック" panose="020B0609070205080204" pitchFamily="49" charset="-128"/>
                        </a:rPr>
                        <a:t>年</a:t>
                      </a:r>
                      <a:endParaRPr lang="ja-JP" altLang="en-US" sz="13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66584359"/>
                  </a:ext>
                </a:extLst>
              </a:tr>
              <a:tr h="689623">
                <a:tc>
                  <a:txBody>
                    <a:bodyPr/>
                    <a:lstStyle/>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令和２年７月豪雨</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R2</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100" b="1" i="0" u="none" strike="noStrike" dirty="0">
                          <a:solidFill>
                            <a:srgbClr val="000000"/>
                          </a:solidFill>
                          <a:effectLst/>
                          <a:latin typeface="ＭＳ ゴシック" panose="020B0609070205080204" pitchFamily="49" charset="-128"/>
                          <a:ea typeface="ＭＳ ゴシック" panose="020B0609070205080204" pitchFamily="49" charset="-128"/>
                        </a:rPr>
                        <a:t>7</a:t>
                      </a: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月</a:t>
                      </a: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30433" rtl="0" eaLnBrk="1" fontAlgn="ctr" latinLnBrk="0" hangingPunct="1">
                        <a:lnSpc>
                          <a:spcPct val="100000"/>
                        </a:lnSpc>
                        <a:spcBef>
                          <a:spcPts val="0"/>
                        </a:spcBef>
                        <a:spcAft>
                          <a:spcPts val="0"/>
                        </a:spcAft>
                        <a:buClrTx/>
                        <a:buSzTx/>
                        <a:buFontTx/>
                        <a:buNone/>
                        <a:tabLst/>
                        <a:defRPr/>
                      </a:pPr>
                      <a:r>
                        <a:rPr lang="en-US" altLang="ja-JP" sz="1300" b="1" i="0" u="none" strike="noStrike" dirty="0">
                          <a:solidFill>
                            <a:schemeClr val="tx1"/>
                          </a:solidFill>
                          <a:effectLst/>
                          <a:latin typeface="ＭＳ ゴシック" panose="020B0609070205080204" pitchFamily="49" charset="-128"/>
                          <a:ea typeface="ＭＳ ゴシック" panose="020B0609070205080204" pitchFamily="49" charset="-128"/>
                        </a:rPr>
                        <a:t>54</a:t>
                      </a:r>
                      <a:r>
                        <a:rPr lang="ja-JP" altLang="en-US" sz="1300" b="1" i="0" u="none" strike="noStrike" dirty="0">
                          <a:solidFill>
                            <a:schemeClr val="tx1"/>
                          </a:solidFill>
                          <a:effectLst/>
                          <a:latin typeface="ＭＳ ゴシック" panose="020B0609070205080204" pitchFamily="49" charset="-128"/>
                          <a:ea typeface="ＭＳ ゴシック" panose="020B0609070205080204" pitchFamily="49" charset="-128"/>
                        </a:rPr>
                        <a:t>万トン</a:t>
                      </a:r>
                      <a:r>
                        <a:rPr kumimoji="1" lang="en-US" altLang="ja-JP" sz="1300" b="1" u="none" strike="noStrike" kern="1200" baseline="30000" dirty="0">
                          <a:solidFill>
                            <a:schemeClr val="dk1"/>
                          </a:solidFill>
                          <a:effectLst/>
                          <a:latin typeface="ＭＳ ゴシック" panose="020B0609070205080204" pitchFamily="49" charset="-128"/>
                          <a:ea typeface="ＭＳ ゴシック" panose="020B0609070205080204" pitchFamily="49" charset="-128"/>
                          <a:cs typeface="+mn-cs"/>
                        </a:rPr>
                        <a:t>(※5)</a:t>
                      </a:r>
                      <a:endParaRPr lang="en-US" altLang="ja-JP" sz="1300" b="1" u="none" strike="noStrike"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fontAlgn="ctr">
                        <a:buFont typeface="+mj-lt"/>
                        <a:buNone/>
                      </a:pP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全壊：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1,621</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ja-JP" altLang="en-US"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６</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半壊：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4,504</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ja-JP" altLang="en-US"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６</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一部損壊：</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3,503</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ja-JP" altLang="en-US"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６</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
                      </a:r>
                      <a:b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b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床上浸水：</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1,681</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ja-JP" altLang="en-US"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６</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endPar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indent="0" algn="l" fontAlgn="ctr">
                        <a:buFont typeface="+mj-lt"/>
                        <a:buNone/>
                      </a:pPr>
                      <a:r>
                        <a:rPr lang="zh-TW" altLang="en-US" sz="800" b="1" i="0" u="none" strike="noStrike" dirty="0">
                          <a:solidFill>
                            <a:srgbClr val="000000"/>
                          </a:solidFill>
                          <a:effectLst/>
                          <a:latin typeface="ＭＳ ゴシック" panose="020B0609070205080204" pitchFamily="49" charset="-128"/>
                          <a:ea typeface="ＭＳ ゴシック" panose="020B0609070205080204" pitchFamily="49" charset="-128"/>
                        </a:rPr>
                        <a:t>　床下浸水：</a:t>
                      </a:r>
                      <a:r>
                        <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rPr>
                        <a:t>5,290</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r>
                        <a:rPr lang="ja-JP" altLang="en-US"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６</a:t>
                      </a:r>
                      <a:r>
                        <a:rPr lang="en-US" altLang="zh-TW" sz="800" b="1" i="0" u="none" strike="noStrike" baseline="30000" dirty="0">
                          <a:solidFill>
                            <a:srgbClr val="000000"/>
                          </a:solidFill>
                          <a:effectLst/>
                          <a:latin typeface="ＭＳ ゴシック" panose="020B0609070205080204" pitchFamily="49" charset="-128"/>
                          <a:ea typeface="ＭＳ ゴシック" panose="020B0609070205080204" pitchFamily="49" charset="-128"/>
                        </a:rPr>
                        <a:t>)</a:t>
                      </a:r>
                      <a:endParaRPr lang="en-US" altLang="zh-TW" sz="8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300" b="1" u="none" strike="noStrike" baseline="0" dirty="0">
                          <a:effectLst/>
                          <a:latin typeface="ＭＳ ゴシック" panose="020B0609070205080204" pitchFamily="49" charset="-128"/>
                          <a:ea typeface="ＭＳ ゴシック" panose="020B0609070205080204" pitchFamily="49" charset="-128"/>
                        </a:rPr>
                        <a:t>約</a:t>
                      </a:r>
                      <a:r>
                        <a:rPr lang="en-US" altLang="ja-JP" sz="1300" b="1" u="none" strike="noStrike" baseline="0" dirty="0">
                          <a:effectLst/>
                          <a:latin typeface="ＭＳ ゴシック" panose="020B0609070205080204" pitchFamily="49" charset="-128"/>
                          <a:ea typeface="ＭＳ ゴシック" panose="020B0609070205080204" pitchFamily="49" charset="-128"/>
                        </a:rPr>
                        <a:t>1.5</a:t>
                      </a:r>
                      <a:r>
                        <a:rPr lang="ja-JP" altLang="en-US" sz="1300" b="1" u="none" strike="noStrike" baseline="0" dirty="0">
                          <a:effectLst/>
                          <a:latin typeface="ＭＳ ゴシック" panose="020B0609070205080204" pitchFamily="49" charset="-128"/>
                          <a:ea typeface="ＭＳ ゴシック" panose="020B0609070205080204" pitchFamily="49" charset="-128"/>
                        </a:rPr>
                        <a:t>年</a:t>
                      </a:r>
                      <a:r>
                        <a:rPr kumimoji="1" lang="en-US" altLang="ja-JP" sz="1300" b="1" i="0" u="none" strike="noStrike" kern="1200" cap="none" spc="0" normalizeH="0" baseline="3000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endParaRPr lang="en-US" altLang="ja-JP" sz="1300" b="1" u="none" strike="noStrike" baseline="0" dirty="0">
                        <a:effectLst/>
                        <a:latin typeface="ＭＳ ゴシック" panose="020B0609070205080204" pitchFamily="49" charset="-128"/>
                        <a:ea typeface="ＭＳ ゴシック" panose="020B0609070205080204" pitchFamily="49" charset="-128"/>
                      </a:endParaRPr>
                    </a:p>
                    <a:p>
                      <a:pPr algn="ctr" fontAlgn="ctr"/>
                      <a:r>
                        <a:rPr lang="ja-JP" altLang="en-US" sz="1300" b="1" u="none" strike="noStrike" baseline="0" dirty="0">
                          <a:effectLst/>
                          <a:latin typeface="ＭＳ ゴシック" panose="020B0609070205080204" pitchFamily="49" charset="-128"/>
                          <a:ea typeface="ＭＳ ゴシック" panose="020B0609070205080204" pitchFamily="49" charset="-128"/>
                        </a:rPr>
                        <a:t>（予定）</a:t>
                      </a:r>
                      <a:endParaRPr lang="en-US" altLang="ja-JP" sz="1300" b="1" u="none" strike="noStrike" baseline="0" dirty="0">
                        <a:effectLst/>
                        <a:latin typeface="ＭＳ ゴシック" panose="020B0609070205080204" pitchFamily="49" charset="-128"/>
                        <a:ea typeface="ＭＳ ゴシック" panose="020B0609070205080204" pitchFamily="49" charset="-128"/>
                      </a:endParaRPr>
                    </a:p>
                  </a:txBody>
                  <a:tcPr marL="30675" marR="30675" marT="28289" marB="28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39216469"/>
                  </a:ext>
                </a:extLst>
              </a:tr>
            </a:tbl>
          </a:graphicData>
        </a:graphic>
      </p:graphicFrame>
      <p:sp>
        <p:nvSpPr>
          <p:cNvPr id="6" name="テキスト ボックス 2"/>
          <p:cNvSpPr txBox="1">
            <a:spLocks noChangeArrowheads="1"/>
          </p:cNvSpPr>
          <p:nvPr/>
        </p:nvSpPr>
        <p:spPr bwMode="auto">
          <a:xfrm>
            <a:off x="1058009" y="437899"/>
            <a:ext cx="7789985" cy="319454"/>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56631" bIns="56631"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779174">
              <a:spcBef>
                <a:spcPct val="0"/>
              </a:spcBef>
              <a:buNone/>
              <a:defRPr/>
            </a:pPr>
            <a:r>
              <a:rPr lang="ja-JP" altLang="en-US" sz="1888" b="1" dirty="0">
                <a:solidFill>
                  <a:prstClr val="black"/>
                </a:solidFill>
                <a:latin typeface="ＭＳ ゴシック" panose="020B0609070205080204" pitchFamily="49" charset="-128"/>
                <a:ea typeface="ＭＳ ゴシック" panose="020B0609070205080204" pitchFamily="49" charset="-128"/>
              </a:rPr>
              <a:t>近年の大規模災害における災害廃棄物の発生量及び処理期間</a:t>
            </a:r>
          </a:p>
        </p:txBody>
      </p:sp>
      <p:sp>
        <p:nvSpPr>
          <p:cNvPr id="7" name="テキスト ボックス 6"/>
          <p:cNvSpPr txBox="1">
            <a:spLocks noChangeArrowheads="1"/>
          </p:cNvSpPr>
          <p:nvPr/>
        </p:nvSpPr>
        <p:spPr bwMode="auto">
          <a:xfrm>
            <a:off x="1230741" y="5841026"/>
            <a:ext cx="3722260" cy="68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19256">
              <a:spcBef>
                <a:spcPct val="0"/>
              </a:spcBef>
              <a:buNone/>
              <a:defRPr/>
            </a:pPr>
            <a:r>
              <a:rPr lang="en-US" altLang="ja-JP" sz="969" dirty="0">
                <a:solidFill>
                  <a:prstClr val="black"/>
                </a:solidFill>
                <a:latin typeface="ＭＳ ゴシック" panose="020B0609070205080204" pitchFamily="49" charset="-128"/>
                <a:ea typeface="ＭＳ ゴシック" panose="020B0609070205080204" pitchFamily="49" charset="-128"/>
              </a:rPr>
              <a:t>(※1)</a:t>
            </a:r>
            <a:r>
              <a:rPr lang="ja-JP" altLang="en-US" sz="969" dirty="0">
                <a:solidFill>
                  <a:prstClr val="black"/>
                </a:solidFill>
                <a:latin typeface="ＭＳ ゴシック" panose="020B0609070205080204" pitchFamily="49" charset="-128"/>
                <a:ea typeface="ＭＳ ゴシック" panose="020B0609070205080204" pitchFamily="49" charset="-128"/>
              </a:rPr>
              <a:t>　主要被災３県の合計（令和２年７月時点）</a:t>
            </a:r>
            <a:endParaRPr lang="en-US" altLang="ja-JP" sz="969" dirty="0">
              <a:solidFill>
                <a:prstClr val="black"/>
              </a:solidFill>
              <a:latin typeface="ＭＳ ゴシック" panose="020B0609070205080204" pitchFamily="49" charset="-128"/>
              <a:ea typeface="ＭＳ ゴシック" panose="020B0609070205080204" pitchFamily="49" charset="-128"/>
            </a:endParaRPr>
          </a:p>
          <a:p>
            <a:pPr defTabSz="719256">
              <a:spcBef>
                <a:spcPct val="0"/>
              </a:spcBef>
              <a:buNone/>
              <a:defRPr/>
            </a:pPr>
            <a:r>
              <a:rPr lang="en-US" altLang="ja-JP" sz="969" dirty="0">
                <a:solidFill>
                  <a:prstClr val="black"/>
                </a:solidFill>
                <a:latin typeface="ＭＳ ゴシック" panose="020B0609070205080204" pitchFamily="49" charset="-128"/>
                <a:ea typeface="ＭＳ ゴシック" panose="020B0609070205080204" pitchFamily="49" charset="-128"/>
              </a:rPr>
              <a:t>(※2)</a:t>
            </a:r>
            <a:r>
              <a:rPr lang="ja-JP" altLang="en-US" sz="969" dirty="0">
                <a:solidFill>
                  <a:prstClr val="black"/>
                </a:solidFill>
                <a:latin typeface="ＭＳ ゴシック" panose="020B0609070205080204" pitchFamily="49" charset="-128"/>
                <a:ea typeface="ＭＳ ゴシック" panose="020B0609070205080204" pitchFamily="49" charset="-128"/>
              </a:rPr>
              <a:t>　主要被災３県の公表値の合計（平成</a:t>
            </a:r>
            <a:r>
              <a:rPr lang="en-US" altLang="ja-JP" sz="969" dirty="0">
                <a:solidFill>
                  <a:prstClr val="black"/>
                </a:solidFill>
                <a:latin typeface="ＭＳ ゴシック" panose="020B0609070205080204" pitchFamily="49" charset="-128"/>
                <a:ea typeface="ＭＳ ゴシック" panose="020B0609070205080204" pitchFamily="49" charset="-128"/>
              </a:rPr>
              <a:t>31</a:t>
            </a:r>
            <a:r>
              <a:rPr lang="ja-JP" altLang="en-US" sz="969" dirty="0">
                <a:solidFill>
                  <a:prstClr val="black"/>
                </a:solidFill>
                <a:latin typeface="ＭＳ ゴシック" panose="020B0609070205080204" pitchFamily="49" charset="-128"/>
                <a:ea typeface="ＭＳ ゴシック" panose="020B0609070205080204" pitchFamily="49" charset="-128"/>
              </a:rPr>
              <a:t>年１月９日時点）</a:t>
            </a:r>
            <a:endParaRPr lang="en-US" altLang="ja-JP" sz="969" dirty="0">
              <a:solidFill>
                <a:prstClr val="black"/>
              </a:solidFill>
              <a:latin typeface="ＭＳ ゴシック" panose="020B0609070205080204" pitchFamily="49" charset="-128"/>
              <a:ea typeface="ＭＳ ゴシック" panose="020B0609070205080204" pitchFamily="49" charset="-128"/>
            </a:endParaRPr>
          </a:p>
          <a:p>
            <a:pPr defTabSz="719256">
              <a:spcBef>
                <a:spcPct val="0"/>
              </a:spcBef>
              <a:buNone/>
              <a:defRPr/>
            </a:pPr>
            <a:r>
              <a:rPr lang="en-US" altLang="ja-JP" sz="969" dirty="0">
                <a:latin typeface="ＭＳ ゴシック" panose="020B0609070205080204" pitchFamily="49" charset="-128"/>
                <a:ea typeface="ＭＳ ゴシック" panose="020B0609070205080204" pitchFamily="49" charset="-128"/>
              </a:rPr>
              <a:t>(※3)</a:t>
            </a:r>
            <a:r>
              <a:rPr lang="ja-JP" altLang="en-US" sz="969" dirty="0">
                <a:latin typeface="ＭＳ ゴシック" panose="020B0609070205080204" pitchFamily="49" charset="-128"/>
                <a:ea typeface="ＭＳ ゴシック" panose="020B0609070205080204" pitchFamily="49" charset="-128"/>
              </a:rPr>
              <a:t>　被災自治体からの報告の合計（令和３年１月末時点）</a:t>
            </a:r>
          </a:p>
          <a:p>
            <a:pPr defTabSz="719256">
              <a:spcBef>
                <a:spcPct val="0"/>
              </a:spcBef>
              <a:buNone/>
              <a:defRPr/>
            </a:pPr>
            <a:r>
              <a:rPr lang="en-US" altLang="ja-JP" sz="969" dirty="0">
                <a:latin typeface="ＭＳ ゴシック" panose="020B0609070205080204" pitchFamily="49" charset="-128"/>
                <a:ea typeface="ＭＳ ゴシック" panose="020B0609070205080204" pitchFamily="49" charset="-128"/>
              </a:rPr>
              <a:t>(※4)</a:t>
            </a:r>
            <a:r>
              <a:rPr lang="ja-JP" altLang="en-US" sz="969" dirty="0">
                <a:latin typeface="ＭＳ ゴシック" panose="020B0609070205080204" pitchFamily="49" charset="-128"/>
                <a:ea typeface="ＭＳ ゴシック" panose="020B0609070205080204" pitchFamily="49" charset="-128"/>
              </a:rPr>
              <a:t>　内閣府防災被害報告の合計（令和２年４月</a:t>
            </a:r>
            <a:r>
              <a:rPr lang="en-US" altLang="ja-JP" sz="969" dirty="0">
                <a:latin typeface="ＭＳ ゴシック" panose="020B0609070205080204" pitchFamily="49" charset="-128"/>
                <a:ea typeface="ＭＳ ゴシック" panose="020B0609070205080204" pitchFamily="49" charset="-128"/>
              </a:rPr>
              <a:t>10</a:t>
            </a:r>
            <a:r>
              <a:rPr lang="ja-JP" altLang="en-US" sz="969" dirty="0">
                <a:latin typeface="ＭＳ ゴシック" panose="020B0609070205080204" pitchFamily="49" charset="-128"/>
                <a:ea typeface="ＭＳ ゴシック" panose="020B0609070205080204" pitchFamily="49" charset="-128"/>
              </a:rPr>
              <a:t>日時点）</a:t>
            </a:r>
            <a:endParaRPr lang="en-US" altLang="ja-JP" sz="969" dirty="0">
              <a:latin typeface="ＭＳ ゴシック" panose="020B0609070205080204" pitchFamily="49" charset="-128"/>
              <a:ea typeface="ＭＳ ゴシック" panose="020B0609070205080204" pitchFamily="49" charset="-128"/>
            </a:endParaRPr>
          </a:p>
        </p:txBody>
      </p:sp>
      <p:sp>
        <p:nvSpPr>
          <p:cNvPr id="8" name="テキスト ボックス 6"/>
          <p:cNvSpPr txBox="1">
            <a:spLocks noChangeArrowheads="1"/>
          </p:cNvSpPr>
          <p:nvPr/>
        </p:nvSpPr>
        <p:spPr bwMode="auto">
          <a:xfrm>
            <a:off x="4783017" y="5841026"/>
            <a:ext cx="3623108" cy="68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19256">
              <a:spcBef>
                <a:spcPct val="0"/>
              </a:spcBef>
              <a:buNone/>
              <a:defRPr/>
            </a:pPr>
            <a:r>
              <a:rPr lang="en-US" altLang="ja-JP" sz="969" dirty="0">
                <a:latin typeface="ＭＳ ゴシック" panose="020B0609070205080204" pitchFamily="49" charset="-128"/>
                <a:ea typeface="ＭＳ ゴシック" panose="020B0609070205080204" pitchFamily="49" charset="-128"/>
              </a:rPr>
              <a:t>(※5)</a:t>
            </a:r>
            <a:r>
              <a:rPr lang="ja-JP" altLang="en-US" sz="969" dirty="0">
                <a:latin typeface="ＭＳ ゴシック" panose="020B0609070205080204" pitchFamily="49" charset="-128"/>
                <a:ea typeface="ＭＳ ゴシック" panose="020B0609070205080204" pitchFamily="49" charset="-128"/>
              </a:rPr>
              <a:t>　被災自治体からの報告の合計（令和３年１月末時点）</a:t>
            </a:r>
          </a:p>
          <a:p>
            <a:pPr defTabSz="719256">
              <a:spcBef>
                <a:spcPct val="0"/>
              </a:spcBef>
              <a:buNone/>
              <a:defRPr/>
            </a:pPr>
            <a:r>
              <a:rPr lang="ja-JP" altLang="en-US" sz="969" dirty="0">
                <a:latin typeface="ＭＳ ゴシック" panose="020B0609070205080204" pitchFamily="49" charset="-128"/>
                <a:ea typeface="ＭＳ ゴシック" panose="020B0609070205080204" pitchFamily="49" charset="-128"/>
              </a:rPr>
              <a:t>　　　 土砂混じりがれきを含む。</a:t>
            </a:r>
            <a:endParaRPr lang="en-US" altLang="ja-JP" sz="969" dirty="0">
              <a:latin typeface="ＭＳ ゴシック" panose="020B0609070205080204" pitchFamily="49" charset="-128"/>
              <a:ea typeface="ＭＳ ゴシック" panose="020B0609070205080204" pitchFamily="49" charset="-128"/>
            </a:endParaRPr>
          </a:p>
          <a:p>
            <a:pPr defTabSz="719256">
              <a:spcBef>
                <a:spcPct val="0"/>
              </a:spcBef>
              <a:buNone/>
              <a:defRPr/>
            </a:pPr>
            <a:r>
              <a:rPr lang="en-US" altLang="ja-JP" sz="969" dirty="0">
                <a:solidFill>
                  <a:prstClr val="black"/>
                </a:solidFill>
                <a:latin typeface="ＭＳ ゴシック" panose="020B0609070205080204" pitchFamily="49" charset="-128"/>
                <a:ea typeface="ＭＳ ゴシック" panose="020B0609070205080204" pitchFamily="49" charset="-128"/>
              </a:rPr>
              <a:t>(※6)</a:t>
            </a:r>
            <a:r>
              <a:rPr lang="ja-JP" altLang="en-US" sz="969" dirty="0">
                <a:solidFill>
                  <a:prstClr val="black"/>
                </a:solidFill>
                <a:latin typeface="ＭＳ ゴシック" panose="020B0609070205080204" pitchFamily="49" charset="-128"/>
                <a:ea typeface="ＭＳ ゴシック" panose="020B0609070205080204" pitchFamily="49" charset="-128"/>
              </a:rPr>
              <a:t>　</a:t>
            </a:r>
            <a:r>
              <a:rPr lang="ja-JP" altLang="en-US" sz="969" dirty="0">
                <a:latin typeface="ＭＳ ゴシック" panose="020B0609070205080204" pitchFamily="49" charset="-128"/>
                <a:ea typeface="ＭＳ ゴシック" panose="020B0609070205080204" pitchFamily="49" charset="-128"/>
              </a:rPr>
              <a:t>内閣府防災被害報告の合計（令和３年１月７日時点）</a:t>
            </a:r>
            <a:endParaRPr lang="en-US" altLang="ja-JP" sz="969" dirty="0">
              <a:latin typeface="ＭＳ ゴシック" panose="020B0609070205080204" pitchFamily="49" charset="-128"/>
              <a:ea typeface="ＭＳ ゴシック" panose="020B0609070205080204" pitchFamily="49" charset="-128"/>
            </a:endParaRPr>
          </a:p>
          <a:p>
            <a:pPr defTabSz="719256">
              <a:spcBef>
                <a:spcPct val="0"/>
              </a:spcBef>
              <a:buNone/>
              <a:defRPr/>
            </a:pPr>
            <a:r>
              <a:rPr lang="en-US" altLang="ja-JP" sz="969" dirty="0">
                <a:latin typeface="ＭＳ ゴシック" panose="020B0609070205080204" pitchFamily="49" charset="-128"/>
                <a:ea typeface="ＭＳ ゴシック" panose="020B0609070205080204" pitchFamily="49" charset="-128"/>
              </a:rPr>
              <a:t>(※7)</a:t>
            </a:r>
            <a:r>
              <a:rPr lang="ja-JP" altLang="en-US" sz="969" dirty="0">
                <a:latin typeface="ＭＳ ゴシック" panose="020B0609070205080204" pitchFamily="49" charset="-128"/>
                <a:ea typeface="ＭＳ ゴシック" panose="020B0609070205080204" pitchFamily="49" charset="-128"/>
              </a:rPr>
              <a:t>　熊本県分のみ（令和３年１月末時点）</a:t>
            </a:r>
          </a:p>
        </p:txBody>
      </p:sp>
      <p:sp>
        <p:nvSpPr>
          <p:cNvPr id="4" name="スライド番号プレースホルダー 3"/>
          <p:cNvSpPr>
            <a:spLocks noGrp="1"/>
          </p:cNvSpPr>
          <p:nvPr>
            <p:ph type="sldNum" sz="quarter" idx="12"/>
          </p:nvPr>
        </p:nvSpPr>
        <p:spPr>
          <a:xfrm>
            <a:off x="7390852" y="6284369"/>
            <a:ext cx="2228850" cy="365125"/>
          </a:xfrm>
        </p:spPr>
        <p:txBody>
          <a:bodyPr/>
          <a:lstStyle/>
          <a:p>
            <a:pPr>
              <a:defRPr/>
            </a:pPr>
            <a:r>
              <a:rPr lang="ja-JP" altLang="en-US" dirty="0"/>
              <a:t>１</a:t>
            </a:r>
          </a:p>
        </p:txBody>
      </p:sp>
    </p:spTree>
    <p:extLst>
      <p:ext uri="{BB962C8B-B14F-4D97-AF65-F5344CB8AC3E}">
        <p14:creationId xmlns:p14="http://schemas.microsoft.com/office/powerpoint/2010/main" val="1289753668"/>
      </p:ext>
    </p:extLst>
  </p:cSld>
  <p:clrMapOvr>
    <a:masterClrMapping/>
  </p:clrMapOvr>
  <p:transition spd="slow" advTm="3233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1000" y="0"/>
            <a:ext cx="9125092" cy="504056"/>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ゴシック" panose="020B0609070205080204" pitchFamily="49" charset="-128"/>
                <a:ea typeface="ＭＳ ゴシック" panose="020B0609070205080204" pitchFamily="49" charset="-128"/>
              </a:rPr>
              <a:t>令和２年度　住民啓発モデル事業の概要</a:t>
            </a:r>
          </a:p>
        </p:txBody>
      </p:sp>
      <p:sp>
        <p:nvSpPr>
          <p:cNvPr id="9" name="スライド番号プレースホルダー 8">
            <a:extLst>
              <a:ext uri="{FF2B5EF4-FFF2-40B4-BE49-F238E27FC236}">
                <a16:creationId xmlns:a16="http://schemas.microsoft.com/office/drawing/2014/main" id="{6186C807-E4BA-4F51-A6C4-95CBDF2DB704}"/>
              </a:ext>
            </a:extLst>
          </p:cNvPr>
          <p:cNvSpPr>
            <a:spLocks noGrp="1"/>
          </p:cNvSpPr>
          <p:nvPr>
            <p:ph type="sldNum" sz="quarter" idx="12"/>
          </p:nvPr>
        </p:nvSpPr>
        <p:spPr>
          <a:xfrm>
            <a:off x="7872947" y="6391794"/>
            <a:ext cx="2005257" cy="205571"/>
          </a:xfrm>
        </p:spPr>
        <p:txBody>
          <a:bodyPr/>
          <a:lstStyle/>
          <a:p>
            <a:r>
              <a:rPr kumimoji="1" lang="ja-JP" altLang="en-US" sz="1800" dirty="0">
                <a:latin typeface="ＭＳ Ｐゴシック" panose="020B0600070205080204" pitchFamily="50" charset="-128"/>
                <a:ea typeface="ＭＳ Ｐゴシック" panose="020B0600070205080204" pitchFamily="50" charset="-128"/>
              </a:rPr>
              <a:t>２０</a:t>
            </a:r>
          </a:p>
        </p:txBody>
      </p:sp>
      <p:sp>
        <p:nvSpPr>
          <p:cNvPr id="143" name="テキスト ボックス 142">
            <a:extLst>
              <a:ext uri="{FF2B5EF4-FFF2-40B4-BE49-F238E27FC236}">
                <a16:creationId xmlns:a16="http://schemas.microsoft.com/office/drawing/2014/main" id="{82077008-16AB-4C40-B8A3-27FDEB76E0AF}"/>
              </a:ext>
            </a:extLst>
          </p:cNvPr>
          <p:cNvSpPr txBox="1"/>
          <p:nvPr/>
        </p:nvSpPr>
        <p:spPr>
          <a:xfrm>
            <a:off x="390501" y="6609700"/>
            <a:ext cx="9515499" cy="276999"/>
          </a:xfrm>
          <a:prstGeom prst="rect">
            <a:avLst/>
          </a:prstGeom>
          <a:noFill/>
        </p:spPr>
        <p:txBody>
          <a:bodyPr wrap="square">
            <a:spAutoFit/>
          </a:bodyPr>
          <a:lstStyle/>
          <a:p>
            <a:r>
              <a:rPr lang="ja-JP" altLang="en-US" sz="1200" dirty="0"/>
              <a:t>●全地域マニュアル：市域全体共通のマニュアル●地域マニュアル：町会・自治会レベルの具体的な地域特性を反映したマニュアル</a:t>
            </a:r>
          </a:p>
        </p:txBody>
      </p:sp>
      <p:sp>
        <p:nvSpPr>
          <p:cNvPr id="144" name="正方形/長方形 143">
            <a:extLst>
              <a:ext uri="{FF2B5EF4-FFF2-40B4-BE49-F238E27FC236}">
                <a16:creationId xmlns:a16="http://schemas.microsoft.com/office/drawing/2014/main" id="{86569F21-A2E2-4996-8329-9572D85E2304}"/>
              </a:ext>
            </a:extLst>
          </p:cNvPr>
          <p:cNvSpPr/>
          <p:nvPr/>
        </p:nvSpPr>
        <p:spPr>
          <a:xfrm>
            <a:off x="540028" y="548680"/>
            <a:ext cx="2322248" cy="756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（１）住民広報用</a:t>
            </a:r>
            <a:endParaRPr lang="en-US" altLang="ja-JP" sz="1400" dirty="0"/>
          </a:p>
          <a:p>
            <a:pPr algn="ctr"/>
            <a:r>
              <a:rPr lang="ja-JP" altLang="en-US" sz="1400" dirty="0"/>
              <a:t>パンフレット作成支援</a:t>
            </a:r>
          </a:p>
        </p:txBody>
      </p:sp>
      <p:sp>
        <p:nvSpPr>
          <p:cNvPr id="145" name="正方形/長方形 144">
            <a:extLst>
              <a:ext uri="{FF2B5EF4-FFF2-40B4-BE49-F238E27FC236}">
                <a16:creationId xmlns:a16="http://schemas.microsoft.com/office/drawing/2014/main" id="{3625AED5-3EE9-4DEF-B496-A9570C4C6D94}"/>
              </a:ext>
            </a:extLst>
          </p:cNvPr>
          <p:cNvSpPr/>
          <p:nvPr/>
        </p:nvSpPr>
        <p:spPr>
          <a:xfrm>
            <a:off x="2934284" y="548680"/>
            <a:ext cx="3395299" cy="756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（２）住民用災害廃棄物等</a:t>
            </a:r>
            <a:endParaRPr lang="en-US" altLang="ja-JP" sz="1400" dirty="0"/>
          </a:p>
          <a:p>
            <a:pPr algn="ctr"/>
            <a:r>
              <a:rPr lang="ja-JP" altLang="en-US" sz="1400" dirty="0"/>
              <a:t>搬出マニュアル作成支援</a:t>
            </a:r>
          </a:p>
        </p:txBody>
      </p:sp>
      <p:sp>
        <p:nvSpPr>
          <p:cNvPr id="146" name="正方形/長方形 145">
            <a:extLst>
              <a:ext uri="{FF2B5EF4-FFF2-40B4-BE49-F238E27FC236}">
                <a16:creationId xmlns:a16="http://schemas.microsoft.com/office/drawing/2014/main" id="{A983FFD8-9A2E-4F9F-B1ED-E6424092AC5F}"/>
              </a:ext>
            </a:extLst>
          </p:cNvPr>
          <p:cNvSpPr/>
          <p:nvPr/>
        </p:nvSpPr>
        <p:spPr>
          <a:xfrm>
            <a:off x="6390667" y="548680"/>
            <a:ext cx="2970320" cy="756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（３）ボランティア向け研修会、住民向け研修及び模擬訓練の実施等</a:t>
            </a:r>
          </a:p>
        </p:txBody>
      </p:sp>
      <p:sp>
        <p:nvSpPr>
          <p:cNvPr id="147" name="正方形/長方形 146">
            <a:extLst>
              <a:ext uri="{FF2B5EF4-FFF2-40B4-BE49-F238E27FC236}">
                <a16:creationId xmlns:a16="http://schemas.microsoft.com/office/drawing/2014/main" id="{8008CF60-F106-41FD-8F19-FA9389F6B8F0}"/>
              </a:ext>
            </a:extLst>
          </p:cNvPr>
          <p:cNvSpPr/>
          <p:nvPr/>
        </p:nvSpPr>
        <p:spPr>
          <a:xfrm>
            <a:off x="545425" y="1418986"/>
            <a:ext cx="5778631" cy="6346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ja-JP" altLang="en-US" sz="1400" dirty="0"/>
              <a:t>第</a:t>
            </a:r>
            <a:r>
              <a:rPr lang="en-US" altLang="ja-JP" sz="1400" dirty="0"/>
              <a:t>1</a:t>
            </a:r>
            <a:r>
              <a:rPr lang="ja-JP" altLang="en-US" sz="1400" dirty="0"/>
              <a:t>回ワーキング会議（基礎講座＋ワークショップ）</a:t>
            </a:r>
            <a:endParaRPr lang="en-US" altLang="ja-JP" sz="1400" dirty="0"/>
          </a:p>
          <a:p>
            <a:pPr algn="ctr">
              <a:lnSpc>
                <a:spcPct val="150000"/>
              </a:lnSpc>
            </a:pPr>
            <a:r>
              <a:rPr lang="en-US" altLang="ja-JP" sz="1200" dirty="0"/>
              <a:t>※</a:t>
            </a:r>
            <a:r>
              <a:rPr lang="ja-JP" altLang="en-US" sz="1200" dirty="0"/>
              <a:t>長岡京市、京田辺市、茨木市は合同開催。泉佐野市は個別開催。</a:t>
            </a:r>
          </a:p>
        </p:txBody>
      </p:sp>
      <p:sp>
        <p:nvSpPr>
          <p:cNvPr id="148" name="正方形/長方形 147">
            <a:extLst>
              <a:ext uri="{FF2B5EF4-FFF2-40B4-BE49-F238E27FC236}">
                <a16:creationId xmlns:a16="http://schemas.microsoft.com/office/drawing/2014/main" id="{020B2149-4E65-468B-89A9-733FEAE52E83}"/>
              </a:ext>
            </a:extLst>
          </p:cNvPr>
          <p:cNvSpPr/>
          <p:nvPr/>
        </p:nvSpPr>
        <p:spPr>
          <a:xfrm>
            <a:off x="6396065" y="1418986"/>
            <a:ext cx="2970320" cy="10269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ボランティア向け研修会</a:t>
            </a:r>
            <a:endParaRPr lang="en-US" altLang="ja-JP" sz="1400" dirty="0"/>
          </a:p>
          <a:p>
            <a:pPr algn="ctr"/>
            <a:r>
              <a:rPr lang="ja-JP" altLang="en-US" sz="1400" dirty="0"/>
              <a:t>（基礎講座＋ワークショップ）</a:t>
            </a:r>
          </a:p>
        </p:txBody>
      </p:sp>
      <p:sp>
        <p:nvSpPr>
          <p:cNvPr id="149" name="正方形/長方形 148">
            <a:extLst>
              <a:ext uri="{FF2B5EF4-FFF2-40B4-BE49-F238E27FC236}">
                <a16:creationId xmlns:a16="http://schemas.microsoft.com/office/drawing/2014/main" id="{45CC2E4E-EA10-4538-B98D-ACC32676A982}"/>
              </a:ext>
            </a:extLst>
          </p:cNvPr>
          <p:cNvSpPr/>
          <p:nvPr/>
        </p:nvSpPr>
        <p:spPr>
          <a:xfrm>
            <a:off x="540028" y="2139185"/>
            <a:ext cx="2322249" cy="540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t>長岡京市、京田辺市、</a:t>
            </a:r>
            <a:endParaRPr lang="en-US" altLang="ja-JP" sz="1400" dirty="0"/>
          </a:p>
          <a:p>
            <a:pPr algn="ctr"/>
            <a:r>
              <a:rPr lang="ja-JP" altLang="en-US" sz="1400" dirty="0"/>
              <a:t>寝屋川市</a:t>
            </a:r>
          </a:p>
        </p:txBody>
      </p:sp>
      <p:sp>
        <p:nvSpPr>
          <p:cNvPr id="150" name="正方形/長方形 149">
            <a:extLst>
              <a:ext uri="{FF2B5EF4-FFF2-40B4-BE49-F238E27FC236}">
                <a16:creationId xmlns:a16="http://schemas.microsoft.com/office/drawing/2014/main" id="{AB65CBD9-7B51-4FF9-9D63-757FBCD7E335}"/>
              </a:ext>
            </a:extLst>
          </p:cNvPr>
          <p:cNvSpPr/>
          <p:nvPr/>
        </p:nvSpPr>
        <p:spPr>
          <a:xfrm>
            <a:off x="4671893" y="2139185"/>
            <a:ext cx="1656000" cy="540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t>茨木市</a:t>
            </a:r>
          </a:p>
        </p:txBody>
      </p:sp>
      <p:sp>
        <p:nvSpPr>
          <p:cNvPr id="151" name="正方形/長方形 150">
            <a:extLst>
              <a:ext uri="{FF2B5EF4-FFF2-40B4-BE49-F238E27FC236}">
                <a16:creationId xmlns:a16="http://schemas.microsoft.com/office/drawing/2014/main" id="{C1C05AC2-6276-41B1-84FE-E304C445C21F}"/>
              </a:ext>
            </a:extLst>
          </p:cNvPr>
          <p:cNvSpPr/>
          <p:nvPr/>
        </p:nvSpPr>
        <p:spPr>
          <a:xfrm>
            <a:off x="2933239" y="2139185"/>
            <a:ext cx="1656000" cy="540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t>泉佐野市</a:t>
            </a:r>
          </a:p>
        </p:txBody>
      </p:sp>
      <p:sp>
        <p:nvSpPr>
          <p:cNvPr id="152" name="正方形/長方形 151">
            <a:extLst>
              <a:ext uri="{FF2B5EF4-FFF2-40B4-BE49-F238E27FC236}">
                <a16:creationId xmlns:a16="http://schemas.microsoft.com/office/drawing/2014/main" id="{F4953BFA-8CC1-4595-8D05-735319269537}"/>
              </a:ext>
            </a:extLst>
          </p:cNvPr>
          <p:cNvSpPr/>
          <p:nvPr/>
        </p:nvSpPr>
        <p:spPr>
          <a:xfrm>
            <a:off x="540027" y="3379611"/>
            <a:ext cx="2322249" cy="540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パンフレット（素案）</a:t>
            </a:r>
          </a:p>
        </p:txBody>
      </p:sp>
      <p:sp>
        <p:nvSpPr>
          <p:cNvPr id="153" name="正方形/長方形 152">
            <a:extLst>
              <a:ext uri="{FF2B5EF4-FFF2-40B4-BE49-F238E27FC236}">
                <a16:creationId xmlns:a16="http://schemas.microsoft.com/office/drawing/2014/main" id="{298983B8-063A-44B8-A807-12544977A368}"/>
              </a:ext>
            </a:extLst>
          </p:cNvPr>
          <p:cNvSpPr/>
          <p:nvPr/>
        </p:nvSpPr>
        <p:spPr>
          <a:xfrm>
            <a:off x="2933241" y="3859269"/>
            <a:ext cx="1655999" cy="82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全地域</a:t>
            </a:r>
            <a:endParaRPr lang="en-US" altLang="ja-JP" sz="1400" dirty="0"/>
          </a:p>
          <a:p>
            <a:pPr algn="ctr"/>
            <a:r>
              <a:rPr lang="ja-JP" altLang="en-US" sz="1400" dirty="0"/>
              <a:t>マニュアル</a:t>
            </a:r>
            <a:endParaRPr lang="en-US" altLang="ja-JP" sz="1400" dirty="0"/>
          </a:p>
          <a:p>
            <a:pPr algn="ctr"/>
            <a:r>
              <a:rPr lang="ja-JP" altLang="en-US" sz="1400" dirty="0"/>
              <a:t>（素案）</a:t>
            </a:r>
          </a:p>
        </p:txBody>
      </p:sp>
      <p:sp>
        <p:nvSpPr>
          <p:cNvPr id="154" name="正方形/長方形 153">
            <a:extLst>
              <a:ext uri="{FF2B5EF4-FFF2-40B4-BE49-F238E27FC236}">
                <a16:creationId xmlns:a16="http://schemas.microsoft.com/office/drawing/2014/main" id="{92B4CBEB-5DD0-4EEE-A646-B7BAFAFA4009}"/>
              </a:ext>
            </a:extLst>
          </p:cNvPr>
          <p:cNvSpPr/>
          <p:nvPr/>
        </p:nvSpPr>
        <p:spPr>
          <a:xfrm>
            <a:off x="4675410" y="2776696"/>
            <a:ext cx="1655999" cy="695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地域・全地域</a:t>
            </a:r>
            <a:endParaRPr lang="en-US" altLang="ja-JP" sz="1400" dirty="0"/>
          </a:p>
          <a:p>
            <a:pPr algn="ctr"/>
            <a:r>
              <a:rPr lang="ja-JP" altLang="en-US" sz="1400" dirty="0"/>
              <a:t>マニュアル</a:t>
            </a:r>
            <a:endParaRPr lang="en-US" altLang="ja-JP" sz="1400" dirty="0"/>
          </a:p>
          <a:p>
            <a:pPr algn="ctr"/>
            <a:r>
              <a:rPr lang="ja-JP" altLang="en-US" sz="1400" dirty="0"/>
              <a:t>（第</a:t>
            </a:r>
            <a:r>
              <a:rPr lang="en-US" altLang="ja-JP" sz="1400" dirty="0"/>
              <a:t>1</a:t>
            </a:r>
            <a:r>
              <a:rPr lang="ja-JP" altLang="en-US" sz="1400" dirty="0"/>
              <a:t>案）</a:t>
            </a:r>
          </a:p>
        </p:txBody>
      </p:sp>
      <p:sp>
        <p:nvSpPr>
          <p:cNvPr id="155" name="正方形/長方形 154">
            <a:extLst>
              <a:ext uri="{FF2B5EF4-FFF2-40B4-BE49-F238E27FC236}">
                <a16:creationId xmlns:a16="http://schemas.microsoft.com/office/drawing/2014/main" id="{E873E4FB-7A3E-4B17-A62E-31CAA5B464A7}"/>
              </a:ext>
            </a:extLst>
          </p:cNvPr>
          <p:cNvSpPr/>
          <p:nvPr/>
        </p:nvSpPr>
        <p:spPr>
          <a:xfrm>
            <a:off x="537573" y="4687269"/>
            <a:ext cx="2322249" cy="46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第</a:t>
            </a:r>
            <a:r>
              <a:rPr lang="en-US" altLang="ja-JP" sz="1400" dirty="0"/>
              <a:t>2</a:t>
            </a:r>
            <a:r>
              <a:rPr lang="ja-JP" altLang="en-US" sz="1400" dirty="0"/>
              <a:t>回ワーキング会議</a:t>
            </a:r>
            <a:endParaRPr lang="en-US" altLang="ja-JP" sz="1400" dirty="0"/>
          </a:p>
          <a:p>
            <a:pPr algn="ctr"/>
            <a:r>
              <a:rPr lang="ja-JP" altLang="en-US" sz="1400" dirty="0"/>
              <a:t>（ワークショップ）</a:t>
            </a:r>
          </a:p>
        </p:txBody>
      </p:sp>
      <p:sp>
        <p:nvSpPr>
          <p:cNvPr id="156" name="正方形/長方形 155">
            <a:extLst>
              <a:ext uri="{FF2B5EF4-FFF2-40B4-BE49-F238E27FC236}">
                <a16:creationId xmlns:a16="http://schemas.microsoft.com/office/drawing/2014/main" id="{12F3F2A5-E326-48EA-B3A0-5230F7B37B40}"/>
              </a:ext>
            </a:extLst>
          </p:cNvPr>
          <p:cNvSpPr/>
          <p:nvPr/>
        </p:nvSpPr>
        <p:spPr>
          <a:xfrm>
            <a:off x="4682023" y="3690289"/>
            <a:ext cx="1707599" cy="468000"/>
          </a:xfrm>
          <a:prstGeom prst="rect">
            <a:avLst/>
          </a:prstGeom>
          <a:ln>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400" dirty="0"/>
              <a:t>第</a:t>
            </a:r>
            <a:r>
              <a:rPr lang="en-US" altLang="ja-JP" sz="1400" dirty="0"/>
              <a:t>2</a:t>
            </a:r>
            <a:r>
              <a:rPr lang="ja-JP" altLang="en-US" sz="1400" dirty="0"/>
              <a:t>回ワーキング会議（ワークショップ）</a:t>
            </a:r>
          </a:p>
        </p:txBody>
      </p:sp>
      <p:sp>
        <p:nvSpPr>
          <p:cNvPr id="157" name="正方形/長方形 156">
            <a:extLst>
              <a:ext uri="{FF2B5EF4-FFF2-40B4-BE49-F238E27FC236}">
                <a16:creationId xmlns:a16="http://schemas.microsoft.com/office/drawing/2014/main" id="{8C2687CD-40DF-48A7-85D4-206E671AB613}"/>
              </a:ext>
            </a:extLst>
          </p:cNvPr>
          <p:cNvSpPr/>
          <p:nvPr/>
        </p:nvSpPr>
        <p:spPr>
          <a:xfrm>
            <a:off x="6390668" y="2644668"/>
            <a:ext cx="1439998" cy="82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模擬実験</a:t>
            </a:r>
            <a:endParaRPr lang="en-US" altLang="ja-JP" sz="1400" dirty="0"/>
          </a:p>
          <a:p>
            <a:pPr algn="ctr"/>
            <a:r>
              <a:rPr lang="ja-JP" altLang="en-US" sz="1400" dirty="0"/>
              <a:t>実施マニュアル</a:t>
            </a:r>
          </a:p>
        </p:txBody>
      </p:sp>
      <p:sp>
        <p:nvSpPr>
          <p:cNvPr id="158" name="正方形/長方形 157">
            <a:extLst>
              <a:ext uri="{FF2B5EF4-FFF2-40B4-BE49-F238E27FC236}">
                <a16:creationId xmlns:a16="http://schemas.microsoft.com/office/drawing/2014/main" id="{65744B6B-FA25-4215-9EF1-6A4DD31642C4}"/>
              </a:ext>
            </a:extLst>
          </p:cNvPr>
          <p:cNvSpPr/>
          <p:nvPr/>
        </p:nvSpPr>
        <p:spPr>
          <a:xfrm>
            <a:off x="4682021" y="4266353"/>
            <a:ext cx="1656000" cy="82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地域・全地域</a:t>
            </a:r>
            <a:endParaRPr lang="en-US" altLang="ja-JP" sz="1400" dirty="0"/>
          </a:p>
          <a:p>
            <a:pPr algn="ctr"/>
            <a:r>
              <a:rPr lang="ja-JP" altLang="en-US" sz="1400" dirty="0"/>
              <a:t>マニュアル</a:t>
            </a:r>
            <a:endParaRPr lang="en-US" altLang="ja-JP" sz="1400" dirty="0"/>
          </a:p>
          <a:p>
            <a:pPr algn="ctr"/>
            <a:r>
              <a:rPr lang="ja-JP" altLang="en-US" sz="1400" dirty="0"/>
              <a:t>（第</a:t>
            </a:r>
            <a:r>
              <a:rPr lang="en-US" altLang="ja-JP" sz="1400" dirty="0"/>
              <a:t>2</a:t>
            </a:r>
            <a:r>
              <a:rPr lang="ja-JP" altLang="en-US" sz="1400" dirty="0"/>
              <a:t>案）</a:t>
            </a:r>
          </a:p>
        </p:txBody>
      </p:sp>
      <p:sp>
        <p:nvSpPr>
          <p:cNvPr id="159" name="正方形/長方形 158">
            <a:extLst>
              <a:ext uri="{FF2B5EF4-FFF2-40B4-BE49-F238E27FC236}">
                <a16:creationId xmlns:a16="http://schemas.microsoft.com/office/drawing/2014/main" id="{25316D10-A554-4CB1-824E-53DACE365F28}"/>
              </a:ext>
            </a:extLst>
          </p:cNvPr>
          <p:cNvSpPr/>
          <p:nvPr/>
        </p:nvSpPr>
        <p:spPr>
          <a:xfrm>
            <a:off x="2859822" y="2996263"/>
            <a:ext cx="1756329" cy="538351"/>
          </a:xfrm>
          <a:prstGeom prst="rect">
            <a:avLst/>
          </a:prstGeom>
          <a:ln>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400" dirty="0"/>
              <a:t>第</a:t>
            </a:r>
            <a:r>
              <a:rPr lang="en-US" altLang="ja-JP" sz="1400" dirty="0"/>
              <a:t>2</a:t>
            </a:r>
            <a:r>
              <a:rPr lang="ja-JP" altLang="en-US" sz="1400" dirty="0"/>
              <a:t>回ワーキング会議（ワークショップ）</a:t>
            </a:r>
          </a:p>
        </p:txBody>
      </p:sp>
      <p:sp>
        <p:nvSpPr>
          <p:cNvPr id="160" name="正方形/長方形 159">
            <a:extLst>
              <a:ext uri="{FF2B5EF4-FFF2-40B4-BE49-F238E27FC236}">
                <a16:creationId xmlns:a16="http://schemas.microsoft.com/office/drawing/2014/main" id="{60422B77-DF85-4536-88AF-3163CCB380C5}"/>
              </a:ext>
            </a:extLst>
          </p:cNvPr>
          <p:cNvSpPr/>
          <p:nvPr/>
        </p:nvSpPr>
        <p:spPr>
          <a:xfrm>
            <a:off x="2933241" y="4996846"/>
            <a:ext cx="1738651" cy="468000"/>
          </a:xfrm>
          <a:prstGeom prst="rect">
            <a:avLst/>
          </a:prstGeom>
          <a:ln>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400" dirty="0"/>
              <a:t>第</a:t>
            </a:r>
            <a:r>
              <a:rPr lang="en-US" altLang="ja-JP" sz="1400" dirty="0"/>
              <a:t>3</a:t>
            </a:r>
            <a:r>
              <a:rPr lang="ja-JP" altLang="en-US" sz="1400" dirty="0"/>
              <a:t>回ワーキング会議（ワークショップ）</a:t>
            </a:r>
          </a:p>
        </p:txBody>
      </p:sp>
      <p:sp>
        <p:nvSpPr>
          <p:cNvPr id="161" name="正方形/長方形 160">
            <a:extLst>
              <a:ext uri="{FF2B5EF4-FFF2-40B4-BE49-F238E27FC236}">
                <a16:creationId xmlns:a16="http://schemas.microsoft.com/office/drawing/2014/main" id="{7637E515-06E2-4FDE-81A8-CABB84C7A5D1}"/>
              </a:ext>
            </a:extLst>
          </p:cNvPr>
          <p:cNvSpPr/>
          <p:nvPr/>
        </p:nvSpPr>
        <p:spPr>
          <a:xfrm>
            <a:off x="4680690" y="5202417"/>
            <a:ext cx="1708932" cy="468000"/>
          </a:xfrm>
          <a:prstGeom prst="rect">
            <a:avLst/>
          </a:prstGeom>
          <a:ln>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400" dirty="0"/>
              <a:t>第</a:t>
            </a:r>
            <a:r>
              <a:rPr lang="en-US" altLang="ja-JP" sz="1400" dirty="0"/>
              <a:t>3</a:t>
            </a:r>
            <a:r>
              <a:rPr lang="ja-JP" altLang="en-US" sz="1400" dirty="0"/>
              <a:t>回ワーキング会議（ワークショップ）</a:t>
            </a:r>
          </a:p>
        </p:txBody>
      </p:sp>
      <p:sp>
        <p:nvSpPr>
          <p:cNvPr id="162" name="正方形/長方形 161">
            <a:extLst>
              <a:ext uri="{FF2B5EF4-FFF2-40B4-BE49-F238E27FC236}">
                <a16:creationId xmlns:a16="http://schemas.microsoft.com/office/drawing/2014/main" id="{74A3C630-14B7-4D76-B530-159E23BAA432}"/>
              </a:ext>
            </a:extLst>
          </p:cNvPr>
          <p:cNvSpPr/>
          <p:nvPr/>
        </p:nvSpPr>
        <p:spPr>
          <a:xfrm>
            <a:off x="6389622" y="3632513"/>
            <a:ext cx="1440000" cy="540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t>かつらぎ町</a:t>
            </a:r>
          </a:p>
        </p:txBody>
      </p:sp>
      <p:sp>
        <p:nvSpPr>
          <p:cNvPr id="163" name="正方形/長方形 162">
            <a:extLst>
              <a:ext uri="{FF2B5EF4-FFF2-40B4-BE49-F238E27FC236}">
                <a16:creationId xmlns:a16="http://schemas.microsoft.com/office/drawing/2014/main" id="{737E0257-F653-40D5-9204-8E036C542008}"/>
              </a:ext>
            </a:extLst>
          </p:cNvPr>
          <p:cNvSpPr/>
          <p:nvPr/>
        </p:nvSpPr>
        <p:spPr>
          <a:xfrm>
            <a:off x="7926385" y="3632513"/>
            <a:ext cx="1440000" cy="540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t>新宮市</a:t>
            </a:r>
          </a:p>
        </p:txBody>
      </p:sp>
      <p:sp>
        <p:nvSpPr>
          <p:cNvPr id="164" name="正方形/長方形 163">
            <a:extLst>
              <a:ext uri="{FF2B5EF4-FFF2-40B4-BE49-F238E27FC236}">
                <a16:creationId xmlns:a16="http://schemas.microsoft.com/office/drawing/2014/main" id="{24E2D9DF-5BA5-4CCC-8B28-68D8B32CA627}"/>
              </a:ext>
            </a:extLst>
          </p:cNvPr>
          <p:cNvSpPr/>
          <p:nvPr/>
        </p:nvSpPr>
        <p:spPr>
          <a:xfrm>
            <a:off x="6390667" y="5783795"/>
            <a:ext cx="2964561" cy="594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災害廃棄物等</a:t>
            </a:r>
            <a:endParaRPr lang="en-US" altLang="ja-JP" sz="1400" dirty="0"/>
          </a:p>
          <a:p>
            <a:pPr algn="ctr"/>
            <a:r>
              <a:rPr lang="ja-JP" altLang="en-US" sz="1400" dirty="0"/>
              <a:t>搬出マニュアル（案）</a:t>
            </a:r>
          </a:p>
        </p:txBody>
      </p:sp>
      <p:sp>
        <p:nvSpPr>
          <p:cNvPr id="165" name="正方形/長方形 164">
            <a:extLst>
              <a:ext uri="{FF2B5EF4-FFF2-40B4-BE49-F238E27FC236}">
                <a16:creationId xmlns:a16="http://schemas.microsoft.com/office/drawing/2014/main" id="{A5D1A32E-A125-4D4E-9C88-EC9DF0DF0579}"/>
              </a:ext>
            </a:extLst>
          </p:cNvPr>
          <p:cNvSpPr/>
          <p:nvPr/>
        </p:nvSpPr>
        <p:spPr>
          <a:xfrm>
            <a:off x="7926385" y="5042272"/>
            <a:ext cx="1440000" cy="59445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住民</a:t>
            </a:r>
            <a:endParaRPr lang="en-US" altLang="ja-JP" sz="1400" dirty="0"/>
          </a:p>
          <a:p>
            <a:pPr algn="ctr"/>
            <a:r>
              <a:rPr lang="ja-JP" altLang="en-US" sz="1400" dirty="0"/>
              <a:t>アンケート</a:t>
            </a:r>
          </a:p>
        </p:txBody>
      </p:sp>
      <p:sp>
        <p:nvSpPr>
          <p:cNvPr id="166" name="正方形/長方形 165">
            <a:extLst>
              <a:ext uri="{FF2B5EF4-FFF2-40B4-BE49-F238E27FC236}">
                <a16:creationId xmlns:a16="http://schemas.microsoft.com/office/drawing/2014/main" id="{4DA3B3A3-B22C-4696-B490-CA97254D54A8}"/>
              </a:ext>
            </a:extLst>
          </p:cNvPr>
          <p:cNvSpPr/>
          <p:nvPr/>
        </p:nvSpPr>
        <p:spPr>
          <a:xfrm>
            <a:off x="540275" y="5776698"/>
            <a:ext cx="2322000" cy="594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パンフレット（最終案）</a:t>
            </a:r>
          </a:p>
        </p:txBody>
      </p:sp>
      <p:sp>
        <p:nvSpPr>
          <p:cNvPr id="167" name="正方形/長方形 166">
            <a:extLst>
              <a:ext uri="{FF2B5EF4-FFF2-40B4-BE49-F238E27FC236}">
                <a16:creationId xmlns:a16="http://schemas.microsoft.com/office/drawing/2014/main" id="{B327F733-0D97-4404-AF75-37C1FC0E9788}"/>
              </a:ext>
            </a:extLst>
          </p:cNvPr>
          <p:cNvSpPr/>
          <p:nvPr/>
        </p:nvSpPr>
        <p:spPr>
          <a:xfrm>
            <a:off x="4682022" y="5783794"/>
            <a:ext cx="1656000" cy="82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地域・全地域</a:t>
            </a:r>
            <a:endParaRPr lang="en-US" altLang="ja-JP" sz="1400" dirty="0"/>
          </a:p>
          <a:p>
            <a:pPr algn="ctr"/>
            <a:r>
              <a:rPr lang="ja-JP" altLang="en-US" sz="1400" dirty="0"/>
              <a:t>マニュアル</a:t>
            </a:r>
            <a:endParaRPr lang="en-US" altLang="ja-JP" sz="1400" dirty="0"/>
          </a:p>
          <a:p>
            <a:pPr algn="ctr"/>
            <a:r>
              <a:rPr lang="ja-JP" altLang="en-US" sz="1400" dirty="0"/>
              <a:t>（最終案）</a:t>
            </a:r>
          </a:p>
        </p:txBody>
      </p:sp>
      <p:sp>
        <p:nvSpPr>
          <p:cNvPr id="168" name="正方形/長方形 167">
            <a:extLst>
              <a:ext uri="{FF2B5EF4-FFF2-40B4-BE49-F238E27FC236}">
                <a16:creationId xmlns:a16="http://schemas.microsoft.com/office/drawing/2014/main" id="{2BAA8DAE-73EB-48C1-A9B7-942420E2BE2A}"/>
              </a:ext>
            </a:extLst>
          </p:cNvPr>
          <p:cNvSpPr/>
          <p:nvPr/>
        </p:nvSpPr>
        <p:spPr>
          <a:xfrm>
            <a:off x="2933239" y="5783794"/>
            <a:ext cx="1656000" cy="82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全地域</a:t>
            </a:r>
            <a:endParaRPr lang="en-US" altLang="ja-JP" sz="1400" dirty="0"/>
          </a:p>
          <a:p>
            <a:pPr algn="ctr"/>
            <a:r>
              <a:rPr lang="ja-JP" altLang="en-US" sz="1400" dirty="0"/>
              <a:t>マニュアル</a:t>
            </a:r>
            <a:endParaRPr lang="en-US" altLang="ja-JP" sz="1400" dirty="0"/>
          </a:p>
          <a:p>
            <a:pPr algn="ctr"/>
            <a:r>
              <a:rPr lang="ja-JP" altLang="en-US" sz="1400" dirty="0"/>
              <a:t>（最終案）</a:t>
            </a:r>
          </a:p>
        </p:txBody>
      </p:sp>
      <p:sp>
        <p:nvSpPr>
          <p:cNvPr id="169" name="正方形/長方形 168">
            <a:extLst>
              <a:ext uri="{FF2B5EF4-FFF2-40B4-BE49-F238E27FC236}">
                <a16:creationId xmlns:a16="http://schemas.microsoft.com/office/drawing/2014/main" id="{F0325A96-E9F3-419D-95BC-C4DF1274B3A6}"/>
              </a:ext>
            </a:extLst>
          </p:cNvPr>
          <p:cNvSpPr/>
          <p:nvPr/>
        </p:nvSpPr>
        <p:spPr>
          <a:xfrm>
            <a:off x="7926385" y="4320739"/>
            <a:ext cx="1440000" cy="59445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住民個人学習資料配布</a:t>
            </a:r>
            <a:endParaRPr lang="en-US" altLang="ja-JP" sz="1400" dirty="0"/>
          </a:p>
        </p:txBody>
      </p:sp>
      <p:sp>
        <p:nvSpPr>
          <p:cNvPr id="170" name="正方形/長方形 169">
            <a:extLst>
              <a:ext uri="{FF2B5EF4-FFF2-40B4-BE49-F238E27FC236}">
                <a16:creationId xmlns:a16="http://schemas.microsoft.com/office/drawing/2014/main" id="{EE787DEE-3BAF-41FD-AB06-1C72D0B0DC97}"/>
              </a:ext>
            </a:extLst>
          </p:cNvPr>
          <p:cNvSpPr/>
          <p:nvPr/>
        </p:nvSpPr>
        <p:spPr>
          <a:xfrm>
            <a:off x="6390666" y="4323660"/>
            <a:ext cx="1440000" cy="59445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住民</a:t>
            </a:r>
            <a:endParaRPr lang="en-US" altLang="ja-JP" sz="1400" dirty="0"/>
          </a:p>
          <a:p>
            <a:pPr algn="ctr"/>
            <a:r>
              <a:rPr lang="ja-JP" altLang="en-US" sz="1400" dirty="0"/>
              <a:t>アンケート</a:t>
            </a:r>
            <a:endParaRPr lang="en-US" altLang="ja-JP" sz="1400" dirty="0"/>
          </a:p>
        </p:txBody>
      </p:sp>
      <p:sp>
        <p:nvSpPr>
          <p:cNvPr id="171" name="正方形/長方形 170">
            <a:extLst>
              <a:ext uri="{FF2B5EF4-FFF2-40B4-BE49-F238E27FC236}">
                <a16:creationId xmlns:a16="http://schemas.microsoft.com/office/drawing/2014/main" id="{35DC8803-4541-4CA7-A5D2-F6BA677080A7}"/>
              </a:ext>
            </a:extLst>
          </p:cNvPr>
          <p:cNvSpPr/>
          <p:nvPr/>
        </p:nvSpPr>
        <p:spPr>
          <a:xfrm>
            <a:off x="6390666" y="5042273"/>
            <a:ext cx="1440000" cy="59445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t>模擬訓練</a:t>
            </a:r>
            <a:endParaRPr lang="en-US" altLang="ja-JP" sz="1400" dirty="0"/>
          </a:p>
          <a:p>
            <a:pPr algn="ctr"/>
            <a:r>
              <a:rPr lang="ja-JP" altLang="en-US" sz="1400" dirty="0"/>
              <a:t>資料作成</a:t>
            </a:r>
            <a:endParaRPr lang="en-US" altLang="ja-JP" sz="1400" dirty="0"/>
          </a:p>
        </p:txBody>
      </p:sp>
      <p:cxnSp>
        <p:nvCxnSpPr>
          <p:cNvPr id="172" name="直線矢印コネクタ 171">
            <a:extLst>
              <a:ext uri="{FF2B5EF4-FFF2-40B4-BE49-F238E27FC236}">
                <a16:creationId xmlns:a16="http://schemas.microsoft.com/office/drawing/2014/main" id="{70BC0061-C92C-406D-844F-61A46FE1C49A}"/>
              </a:ext>
            </a:extLst>
          </p:cNvPr>
          <p:cNvCxnSpPr>
            <a:stCxn id="149" idx="2"/>
            <a:endCxn id="152" idx="0"/>
          </p:cNvCxnSpPr>
          <p:nvPr/>
        </p:nvCxnSpPr>
        <p:spPr>
          <a:xfrm flipH="1">
            <a:off x="1701152" y="2679185"/>
            <a:ext cx="1" cy="70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直線矢印コネクタ 172">
            <a:extLst>
              <a:ext uri="{FF2B5EF4-FFF2-40B4-BE49-F238E27FC236}">
                <a16:creationId xmlns:a16="http://schemas.microsoft.com/office/drawing/2014/main" id="{040FB091-27FF-4B6F-B52B-2267CD154FFE}"/>
              </a:ext>
            </a:extLst>
          </p:cNvPr>
          <p:cNvCxnSpPr>
            <a:cxnSpLocks/>
            <a:stCxn id="152" idx="2"/>
            <a:endCxn id="155" idx="0"/>
          </p:cNvCxnSpPr>
          <p:nvPr/>
        </p:nvCxnSpPr>
        <p:spPr>
          <a:xfrm flipH="1">
            <a:off x="1698697" y="3919611"/>
            <a:ext cx="2454" cy="767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D8F61322-B674-42F1-B2A7-C89DDEE73320}"/>
              </a:ext>
            </a:extLst>
          </p:cNvPr>
          <p:cNvCxnSpPr>
            <a:cxnSpLocks/>
            <a:stCxn id="155" idx="2"/>
            <a:endCxn id="166" idx="0"/>
          </p:cNvCxnSpPr>
          <p:nvPr/>
        </p:nvCxnSpPr>
        <p:spPr>
          <a:xfrm>
            <a:off x="1698697" y="5155270"/>
            <a:ext cx="2578" cy="621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a:extLst>
              <a:ext uri="{FF2B5EF4-FFF2-40B4-BE49-F238E27FC236}">
                <a16:creationId xmlns:a16="http://schemas.microsoft.com/office/drawing/2014/main" id="{53054B74-F807-4C73-9C39-AF02BB7BE02B}"/>
              </a:ext>
            </a:extLst>
          </p:cNvPr>
          <p:cNvCxnSpPr>
            <a:cxnSpLocks/>
            <a:stCxn id="151" idx="2"/>
            <a:endCxn id="159" idx="0"/>
          </p:cNvCxnSpPr>
          <p:nvPr/>
        </p:nvCxnSpPr>
        <p:spPr>
          <a:xfrm>
            <a:off x="3761240" y="2679185"/>
            <a:ext cx="1" cy="34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A1E0DC06-6722-44E5-A84D-54DF28B9A850}"/>
              </a:ext>
            </a:extLst>
          </p:cNvPr>
          <p:cNvCxnSpPr>
            <a:cxnSpLocks/>
            <a:stCxn id="159" idx="2"/>
            <a:endCxn id="153" idx="0"/>
          </p:cNvCxnSpPr>
          <p:nvPr/>
        </p:nvCxnSpPr>
        <p:spPr>
          <a:xfrm>
            <a:off x="3761240" y="3496345"/>
            <a:ext cx="0" cy="36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直線矢印コネクタ 176">
            <a:extLst>
              <a:ext uri="{FF2B5EF4-FFF2-40B4-BE49-F238E27FC236}">
                <a16:creationId xmlns:a16="http://schemas.microsoft.com/office/drawing/2014/main" id="{E82147FE-F098-424C-B85D-1678B5326E11}"/>
              </a:ext>
            </a:extLst>
          </p:cNvPr>
          <p:cNvCxnSpPr>
            <a:cxnSpLocks/>
            <a:stCxn id="153" idx="2"/>
            <a:endCxn id="160" idx="0"/>
          </p:cNvCxnSpPr>
          <p:nvPr/>
        </p:nvCxnSpPr>
        <p:spPr>
          <a:xfrm>
            <a:off x="3761240" y="4687270"/>
            <a:ext cx="0" cy="30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直線矢印コネクタ 177">
            <a:extLst>
              <a:ext uri="{FF2B5EF4-FFF2-40B4-BE49-F238E27FC236}">
                <a16:creationId xmlns:a16="http://schemas.microsoft.com/office/drawing/2014/main" id="{89E89656-C98C-4E62-AE91-6B81DCC3BF24}"/>
              </a:ext>
            </a:extLst>
          </p:cNvPr>
          <p:cNvCxnSpPr>
            <a:cxnSpLocks/>
            <a:stCxn id="160" idx="2"/>
            <a:endCxn id="168" idx="0"/>
          </p:cNvCxnSpPr>
          <p:nvPr/>
        </p:nvCxnSpPr>
        <p:spPr>
          <a:xfrm flipH="1">
            <a:off x="3761240" y="5464846"/>
            <a:ext cx="1" cy="31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直線矢印コネクタ 178">
            <a:extLst>
              <a:ext uri="{FF2B5EF4-FFF2-40B4-BE49-F238E27FC236}">
                <a16:creationId xmlns:a16="http://schemas.microsoft.com/office/drawing/2014/main" id="{C2EEDA06-5824-40C3-83DA-8AC092496B97}"/>
              </a:ext>
            </a:extLst>
          </p:cNvPr>
          <p:cNvCxnSpPr>
            <a:cxnSpLocks/>
            <a:stCxn id="150" idx="2"/>
            <a:endCxn id="154" idx="0"/>
          </p:cNvCxnSpPr>
          <p:nvPr/>
        </p:nvCxnSpPr>
        <p:spPr>
          <a:xfrm>
            <a:off x="5499893" y="2679186"/>
            <a:ext cx="3516" cy="97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直線矢印コネクタ 179">
            <a:extLst>
              <a:ext uri="{FF2B5EF4-FFF2-40B4-BE49-F238E27FC236}">
                <a16:creationId xmlns:a16="http://schemas.microsoft.com/office/drawing/2014/main" id="{F222285D-6950-476F-B76F-65B07623F7C2}"/>
              </a:ext>
            </a:extLst>
          </p:cNvPr>
          <p:cNvCxnSpPr>
            <a:cxnSpLocks/>
            <a:stCxn id="154" idx="2"/>
            <a:endCxn id="156" idx="0"/>
          </p:cNvCxnSpPr>
          <p:nvPr/>
        </p:nvCxnSpPr>
        <p:spPr>
          <a:xfrm>
            <a:off x="5503410" y="3604697"/>
            <a:ext cx="6613" cy="85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直線矢印コネクタ 180">
            <a:extLst>
              <a:ext uri="{FF2B5EF4-FFF2-40B4-BE49-F238E27FC236}">
                <a16:creationId xmlns:a16="http://schemas.microsoft.com/office/drawing/2014/main" id="{57C9BF5B-194D-471B-A8A6-8260579F52E2}"/>
              </a:ext>
            </a:extLst>
          </p:cNvPr>
          <p:cNvCxnSpPr>
            <a:cxnSpLocks/>
            <a:stCxn id="156" idx="2"/>
            <a:endCxn id="158" idx="0"/>
          </p:cNvCxnSpPr>
          <p:nvPr/>
        </p:nvCxnSpPr>
        <p:spPr>
          <a:xfrm flipH="1">
            <a:off x="5510022" y="4158289"/>
            <a:ext cx="1" cy="1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386DED62-84D7-42C0-B479-24D5E2CBD71F}"/>
              </a:ext>
            </a:extLst>
          </p:cNvPr>
          <p:cNvCxnSpPr>
            <a:cxnSpLocks/>
            <a:stCxn id="158" idx="2"/>
            <a:endCxn id="161" idx="0"/>
          </p:cNvCxnSpPr>
          <p:nvPr/>
        </p:nvCxnSpPr>
        <p:spPr>
          <a:xfrm flipH="1">
            <a:off x="5508691" y="5094353"/>
            <a:ext cx="1331" cy="1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6C119071-7B20-4ED5-845E-551AB1F3BEF1}"/>
              </a:ext>
            </a:extLst>
          </p:cNvPr>
          <p:cNvCxnSpPr>
            <a:cxnSpLocks/>
            <a:stCxn id="161" idx="2"/>
            <a:endCxn id="167" idx="0"/>
          </p:cNvCxnSpPr>
          <p:nvPr/>
        </p:nvCxnSpPr>
        <p:spPr>
          <a:xfrm>
            <a:off x="5508690" y="5670418"/>
            <a:ext cx="1332" cy="1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7009C395-F6D9-42BF-9B40-442C229DB7C2}"/>
              </a:ext>
            </a:extLst>
          </p:cNvPr>
          <p:cNvCxnSpPr>
            <a:cxnSpLocks/>
            <a:stCxn id="162" idx="2"/>
            <a:endCxn id="170" idx="0"/>
          </p:cNvCxnSpPr>
          <p:nvPr/>
        </p:nvCxnSpPr>
        <p:spPr>
          <a:xfrm>
            <a:off x="7109622" y="4172513"/>
            <a:ext cx="1044" cy="151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18616490-0575-43F2-9C76-CDBC423F47F8}"/>
              </a:ext>
            </a:extLst>
          </p:cNvPr>
          <p:cNvCxnSpPr>
            <a:cxnSpLocks/>
            <a:stCxn id="170" idx="2"/>
            <a:endCxn id="171" idx="0"/>
          </p:cNvCxnSpPr>
          <p:nvPr/>
        </p:nvCxnSpPr>
        <p:spPr>
          <a:xfrm>
            <a:off x="7110666" y="4918116"/>
            <a:ext cx="0" cy="124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3382285B-4D9B-420C-ABFE-A31EB11A7B43}"/>
              </a:ext>
            </a:extLst>
          </p:cNvPr>
          <p:cNvCxnSpPr>
            <a:cxnSpLocks/>
            <a:stCxn id="171" idx="2"/>
          </p:cNvCxnSpPr>
          <p:nvPr/>
        </p:nvCxnSpPr>
        <p:spPr>
          <a:xfrm flipH="1">
            <a:off x="7109622" y="5636730"/>
            <a:ext cx="1044" cy="14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直線矢印コネクタ 186">
            <a:extLst>
              <a:ext uri="{FF2B5EF4-FFF2-40B4-BE49-F238E27FC236}">
                <a16:creationId xmlns:a16="http://schemas.microsoft.com/office/drawing/2014/main" id="{D9BFA251-CE2A-4E9B-9517-F59C0569FAF3}"/>
              </a:ext>
            </a:extLst>
          </p:cNvPr>
          <p:cNvCxnSpPr>
            <a:cxnSpLocks/>
            <a:stCxn id="163" idx="2"/>
            <a:endCxn id="169" idx="0"/>
          </p:cNvCxnSpPr>
          <p:nvPr/>
        </p:nvCxnSpPr>
        <p:spPr>
          <a:xfrm>
            <a:off x="8646385" y="4172514"/>
            <a:ext cx="0" cy="14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1567D1AB-BED3-4447-9D89-22E9252B9743}"/>
              </a:ext>
            </a:extLst>
          </p:cNvPr>
          <p:cNvCxnSpPr>
            <a:cxnSpLocks/>
            <a:stCxn id="169" idx="2"/>
            <a:endCxn id="165" idx="0"/>
          </p:cNvCxnSpPr>
          <p:nvPr/>
        </p:nvCxnSpPr>
        <p:spPr>
          <a:xfrm>
            <a:off x="8646385" y="4915195"/>
            <a:ext cx="0" cy="12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a:extLst>
              <a:ext uri="{FF2B5EF4-FFF2-40B4-BE49-F238E27FC236}">
                <a16:creationId xmlns:a16="http://schemas.microsoft.com/office/drawing/2014/main" id="{3B9AAABA-4E4C-4DCB-ADF3-D0C080BEE4B5}"/>
              </a:ext>
            </a:extLst>
          </p:cNvPr>
          <p:cNvCxnSpPr>
            <a:cxnSpLocks/>
            <a:stCxn id="165" idx="2"/>
          </p:cNvCxnSpPr>
          <p:nvPr/>
        </p:nvCxnSpPr>
        <p:spPr>
          <a:xfrm>
            <a:off x="8646385" y="5636728"/>
            <a:ext cx="0" cy="140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385840"/>
      </p:ext>
    </p:extLst>
  </p:cSld>
  <p:clrMapOvr>
    <a:masterClrMapping/>
  </p:clrMapOvr>
  <mc:AlternateContent xmlns:mc="http://schemas.openxmlformats.org/markup-compatibility/2006" xmlns:p14="http://schemas.microsoft.com/office/powerpoint/2010/main">
    <mc:Choice Requires="p14">
      <p:transition spd="slow" p14:dur="2000" advTm="36135"/>
    </mc:Choice>
    <mc:Fallback xmlns="">
      <p:transition spd="slow" advTm="3613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auto">
          <a:xfrm>
            <a:off x="55563" y="2573338"/>
            <a:ext cx="6561137" cy="4224337"/>
          </a:xfrm>
          <a:prstGeom prst="roundRect">
            <a:avLst>
              <a:gd name="adj" fmla="val 6129"/>
            </a:avLst>
          </a:prstGeom>
          <a:solidFill>
            <a:srgbClr val="0070C0">
              <a:alpha val="1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ltLang="ja-JP" b="1" dirty="0">
              <a:solidFill>
                <a:schemeClr val="tx1"/>
              </a:solidFill>
              <a:latin typeface="ＭＳ Ｐゴシック" panose="020B0600070205080204" pitchFamily="50" charset="-128"/>
            </a:endParaRPr>
          </a:p>
        </p:txBody>
      </p:sp>
      <p:sp>
        <p:nvSpPr>
          <p:cNvPr id="28" name="正方形/長方形 27"/>
          <p:cNvSpPr/>
          <p:nvPr/>
        </p:nvSpPr>
        <p:spPr>
          <a:xfrm>
            <a:off x="6664035" y="2539856"/>
            <a:ext cx="3092893" cy="532197"/>
          </a:xfrm>
          <a:prstGeom prst="rect">
            <a:avLst/>
          </a:prstGeom>
          <a:solidFill>
            <a:schemeClr val="bg1"/>
          </a:solidFill>
        </p:spPr>
        <p:txBody>
          <a:bodyPr wrap="square">
            <a:spAutoFit/>
          </a:bodyPr>
          <a:lstStyle/>
          <a:p>
            <a:pPr algn="ctr">
              <a:defRPr/>
            </a:pPr>
            <a:r>
              <a:rPr lang="ja-JP" altLang="en-US" sz="1429" b="1" dirty="0">
                <a:latin typeface="+mj-ea"/>
              </a:rPr>
              <a:t>実効性ある収集運搬体制が確保</a:t>
            </a:r>
            <a:r>
              <a:rPr lang="en-US" altLang="ja-JP" sz="1429" b="1" dirty="0">
                <a:latin typeface="+mj-ea"/>
              </a:rPr>
              <a:t/>
            </a:r>
            <a:br>
              <a:rPr lang="en-US" altLang="ja-JP" sz="1429" b="1" dirty="0">
                <a:latin typeface="+mj-ea"/>
              </a:rPr>
            </a:br>
            <a:r>
              <a:rPr lang="ja-JP" altLang="en-US" sz="1429" b="1" dirty="0">
                <a:latin typeface="+mj-ea"/>
              </a:rPr>
              <a:t>できず、混合状態で路上堆積した例</a:t>
            </a:r>
            <a:endParaRPr lang="en-US" altLang="ja-JP" sz="1429" b="1" dirty="0">
              <a:latin typeface="+mj-ea"/>
            </a:endParaRPr>
          </a:p>
        </p:txBody>
      </p:sp>
      <p:sp>
        <p:nvSpPr>
          <p:cNvPr id="45061" name="テキスト ボックス 2"/>
          <p:cNvSpPr txBox="1">
            <a:spLocks noChangeArrowheads="1"/>
          </p:cNvSpPr>
          <p:nvPr/>
        </p:nvSpPr>
        <p:spPr bwMode="auto">
          <a:xfrm>
            <a:off x="0" y="-1588"/>
            <a:ext cx="9906000" cy="476251"/>
          </a:xfrm>
          <a:prstGeom prst="rect">
            <a:avLst/>
          </a:prstGeom>
          <a:solidFill>
            <a:schemeClr val="bg1"/>
          </a:solidFill>
          <a:ln w="28575">
            <a:solidFill>
              <a:srgbClr val="00B050"/>
            </a:solidFill>
            <a:miter lim="800000"/>
            <a:headEnd/>
            <a:tailEnd/>
          </a:ln>
        </p:spPr>
        <p:txBody>
          <a:bodyPr tIns="72000" bIns="72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b="1" dirty="0"/>
              <a:t>　災害廃棄物処理実効性確保モデル事業　</a:t>
            </a:r>
            <a:r>
              <a:rPr lang="ja-JP" altLang="en-US" sz="1600" b="1" dirty="0">
                <a:solidFill>
                  <a:srgbClr val="FF0000"/>
                </a:solidFill>
              </a:rPr>
              <a:t>（令和３年度　近畿地方環境事務所）</a:t>
            </a:r>
          </a:p>
        </p:txBody>
      </p:sp>
      <p:sp>
        <p:nvSpPr>
          <p:cNvPr id="5" name="スライド番号プレースホルダー 4"/>
          <p:cNvSpPr>
            <a:spLocks noGrp="1"/>
          </p:cNvSpPr>
          <p:nvPr>
            <p:ph type="sldNum" sz="quarter" idx="12"/>
          </p:nvPr>
        </p:nvSpPr>
        <p:spPr>
          <a:xfrm>
            <a:off x="7677150" y="6527738"/>
            <a:ext cx="2228850" cy="365125"/>
          </a:xfrm>
        </p:spPr>
        <p:txBody>
          <a:bodyPr/>
          <a:lstStyle/>
          <a:p>
            <a:pPr>
              <a:defRPr/>
            </a:pPr>
            <a:r>
              <a:rPr lang="ja-JP" altLang="en-US" sz="1800" dirty="0">
                <a:latin typeface="ＭＳ Ｐゴシック" panose="020B0600070205080204" pitchFamily="50" charset="-128"/>
                <a:ea typeface="ＭＳ Ｐゴシック" panose="020B0600070205080204" pitchFamily="50" charset="-128"/>
              </a:rPr>
              <a:t>２１</a:t>
            </a:r>
          </a:p>
        </p:txBody>
      </p:sp>
      <p:sp>
        <p:nvSpPr>
          <p:cNvPr id="23" name="角丸四角形 22"/>
          <p:cNvSpPr/>
          <p:nvPr/>
        </p:nvSpPr>
        <p:spPr>
          <a:xfrm>
            <a:off x="93663" y="561975"/>
            <a:ext cx="9693275" cy="192246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発災時の備えとして「災害廃棄物処理計画」の策定が進められる一方で、過去の災害では、処理計画が策定されていても、計画量に見合った仮置場の事前選定や収集方法等の具体的手法が定められておらず、発災時には路上や公園などに災害廃棄物が混合状態で堆積してしまった事例も見られ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こうした状況を踏まえ、府県と連携しながら災害廃棄物処理の実効性確保に向けた</a:t>
            </a:r>
            <a:r>
              <a:rPr lang="en-US" altLang="ja-JP" dirty="0">
                <a:solidFill>
                  <a:schemeClr val="tx1"/>
                </a:solidFill>
                <a:latin typeface="ＭＳ ゴシック" panose="020B0609070205080204" pitchFamily="49" charset="-128"/>
                <a:ea typeface="ＭＳ ゴシック" panose="020B0609070205080204" pitchFamily="49" charset="-128"/>
              </a:rPr>
              <a:t/>
            </a:r>
            <a:br>
              <a:rPr lang="en-US" altLang="ja-JP" dirty="0">
                <a:solidFill>
                  <a:schemeClr val="tx1"/>
                </a:solidFill>
                <a:latin typeface="ＭＳ ゴシック" panose="020B0609070205080204" pitchFamily="49" charset="-128"/>
                <a:ea typeface="ＭＳ ゴシック" panose="020B0609070205080204" pitchFamily="49" charset="-128"/>
              </a:rPr>
            </a:br>
            <a:r>
              <a:rPr lang="ja-JP" altLang="en-US" dirty="0">
                <a:solidFill>
                  <a:schemeClr val="tx1"/>
                </a:solidFill>
                <a:latin typeface="ＭＳ ゴシック" panose="020B0609070205080204" pitchFamily="49" charset="-128"/>
                <a:ea typeface="ＭＳ ゴシック" panose="020B0609070205080204" pitchFamily="49" charset="-128"/>
              </a:rPr>
              <a:t>検討の具体化を進めていく。</a:t>
            </a:r>
          </a:p>
        </p:txBody>
      </p:sp>
      <p:sp>
        <p:nvSpPr>
          <p:cNvPr id="4" name="テキスト ボックス 3"/>
          <p:cNvSpPr txBox="1"/>
          <p:nvPr/>
        </p:nvSpPr>
        <p:spPr>
          <a:xfrm>
            <a:off x="179632" y="2573031"/>
            <a:ext cx="6523037" cy="4247317"/>
          </a:xfrm>
          <a:prstGeom prst="rect">
            <a:avLst/>
          </a:prstGeom>
          <a:solidFill>
            <a:srgbClr val="CCFF99"/>
          </a:solidFill>
        </p:spPr>
        <p:txBody>
          <a:bodyPr>
            <a:spAutoFit/>
          </a:bodyPr>
          <a:lstStyle/>
          <a:p>
            <a:pPr>
              <a:defRPr/>
            </a:pPr>
            <a:r>
              <a:rPr lang="en-US" altLang="ja-JP" dirty="0"/>
              <a:t>【</a:t>
            </a:r>
            <a:r>
              <a:rPr lang="ja-JP" altLang="en-US" dirty="0"/>
              <a:t>事業概要</a:t>
            </a:r>
            <a:r>
              <a:rPr lang="en-US" altLang="ja-JP" dirty="0"/>
              <a:t>】</a:t>
            </a:r>
            <a:r>
              <a:rPr lang="ja-JP" altLang="en-US" dirty="0"/>
              <a:t>　対象地域：摂津市、甲賀市</a:t>
            </a:r>
            <a:endParaRPr lang="en-US" altLang="ja-JP" dirty="0"/>
          </a:p>
          <a:p>
            <a:pPr>
              <a:defRPr/>
            </a:pPr>
            <a:r>
              <a:rPr lang="ja-JP" altLang="en-US" dirty="0"/>
              <a:t>　主に仮置場、集積所、収集運搬に係る事項について、市が抱える土地特性、仮置場の制限的要素、技術的課題を踏まえ、その解決案や代替案について検討を進め、マニュアル等の資料にまとめる。</a:t>
            </a:r>
            <a:endParaRPr lang="en-US" altLang="ja-JP" dirty="0"/>
          </a:p>
          <a:p>
            <a:pPr marL="2243138" indent="-2601913">
              <a:defRPr/>
            </a:pPr>
            <a:r>
              <a:rPr lang="ja-JP" altLang="en-US" dirty="0"/>
              <a:t>（調査検討）</a:t>
            </a:r>
            <a:endParaRPr lang="en-US" altLang="ja-JP" dirty="0"/>
          </a:p>
          <a:p>
            <a:pPr marL="358775" indent="-717550">
              <a:defRPr/>
            </a:pPr>
            <a:r>
              <a:rPr lang="ja-JP" altLang="en-US" dirty="0"/>
              <a:t> ・仮置場及び集積所の実効性ある運用を目的とした</a:t>
            </a:r>
            <a:r>
              <a:rPr lang="ja-JP" altLang="en-US" u="sng" dirty="0"/>
              <a:t>仮置場候</a:t>
            </a:r>
            <a:endParaRPr lang="en-US" altLang="ja-JP" u="sng" dirty="0"/>
          </a:p>
          <a:p>
            <a:pPr marL="358775" indent="-717550">
              <a:defRPr/>
            </a:pPr>
            <a:r>
              <a:rPr lang="ja-JP" altLang="en-US" dirty="0"/>
              <a:t>　 </a:t>
            </a:r>
            <a:r>
              <a:rPr lang="ja-JP" altLang="en-US" u="sng" dirty="0"/>
              <a:t>補地の現地調査及び実践的な運営管理方法の検討</a:t>
            </a:r>
          </a:p>
          <a:p>
            <a:pPr marL="358775" indent="-717550">
              <a:defRPr/>
            </a:pPr>
            <a:r>
              <a:rPr lang="ja-JP" altLang="en-US" dirty="0"/>
              <a:t> ・災害廃棄物の搬出入量の調整を目的とした</a:t>
            </a:r>
            <a:r>
              <a:rPr lang="ja-JP" altLang="en-US" u="sng" dirty="0"/>
              <a:t>片付けごみ回収</a:t>
            </a:r>
            <a:endParaRPr lang="en-US" altLang="ja-JP" u="sng" dirty="0"/>
          </a:p>
          <a:p>
            <a:pPr marL="358775" indent="-717550">
              <a:defRPr/>
            </a:pPr>
            <a:r>
              <a:rPr lang="en-US" altLang="ja-JP" dirty="0"/>
              <a:t>     </a:t>
            </a:r>
            <a:r>
              <a:rPr lang="ja-JP" altLang="en-US" u="sng" dirty="0"/>
              <a:t>戦略の構築、検証</a:t>
            </a:r>
            <a:r>
              <a:rPr lang="en-US" altLang="ja-JP" dirty="0"/>
              <a:t/>
            </a:r>
            <a:br>
              <a:rPr lang="en-US" altLang="ja-JP" dirty="0"/>
            </a:br>
            <a:r>
              <a:rPr lang="ja-JP" altLang="en-US" dirty="0"/>
              <a:t>（片付けごみの一部について宅地での一時的な保管や生活ごみ回収への割振による調整、集積所の設置からの仮置場への集約による搬入速度のコントロール等）</a:t>
            </a:r>
          </a:p>
          <a:p>
            <a:pPr marL="358775" indent="-717550">
              <a:defRPr/>
            </a:pPr>
            <a:r>
              <a:rPr lang="ja-JP" altLang="en-US" dirty="0"/>
              <a:t> ・集積所の設置により</a:t>
            </a:r>
            <a:r>
              <a:rPr lang="ja-JP" altLang="en-US" u="sng" dirty="0"/>
              <a:t>仮置場必要面積を減じることを目的とした数値シミュレーション</a:t>
            </a:r>
            <a:r>
              <a:rPr lang="ja-JP" altLang="en-US" dirty="0"/>
              <a:t>　　　等</a:t>
            </a:r>
          </a:p>
        </p:txBody>
      </p:sp>
      <p:pic>
        <p:nvPicPr>
          <p:cNvPr id="10" name="図 9"/>
          <p:cNvPicPr>
            <a:picLocks noChangeAspect="1"/>
          </p:cNvPicPr>
          <p:nvPr/>
        </p:nvPicPr>
        <p:blipFill>
          <a:blip r:embed="rId3"/>
          <a:stretch>
            <a:fillRect/>
          </a:stretch>
        </p:blipFill>
        <p:spPr>
          <a:xfrm>
            <a:off x="6705601" y="3141597"/>
            <a:ext cx="3110185" cy="1555093"/>
          </a:xfrm>
          <a:prstGeom prst="rect">
            <a:avLst/>
          </a:prstGeom>
        </p:spPr>
      </p:pic>
      <p:pic>
        <p:nvPicPr>
          <p:cNvPr id="11" name="図 10"/>
          <p:cNvPicPr>
            <a:picLocks noChangeAspect="1"/>
          </p:cNvPicPr>
          <p:nvPr/>
        </p:nvPicPr>
        <p:blipFill>
          <a:blip r:embed="rId4"/>
          <a:stretch>
            <a:fillRect/>
          </a:stretch>
        </p:blipFill>
        <p:spPr>
          <a:xfrm>
            <a:off x="6702669" y="4756361"/>
            <a:ext cx="3078640" cy="1843891"/>
          </a:xfrm>
          <a:prstGeom prst="rect">
            <a:avLst/>
          </a:prstGeom>
        </p:spPr>
      </p:pic>
    </p:spTree>
    <p:extLst>
      <p:ext uri="{BB962C8B-B14F-4D97-AF65-F5344CB8AC3E}">
        <p14:creationId xmlns:p14="http://schemas.microsoft.com/office/powerpoint/2010/main" val="145912829"/>
      </p:ext>
    </p:extLst>
  </p:cSld>
  <p:clrMapOvr>
    <a:masterClrMapping/>
  </p:clrMapOvr>
  <mc:AlternateContent xmlns:mc="http://schemas.openxmlformats.org/markup-compatibility/2006" xmlns:p14="http://schemas.microsoft.com/office/powerpoint/2010/main">
    <mc:Choice Requires="p14">
      <p:transition spd="slow" p14:dur="2000" advTm="74723"/>
    </mc:Choice>
    <mc:Fallback xmlns="">
      <p:transition spd="slow" advTm="7472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4930775"/>
            <a:ext cx="30321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24"/>
          <p:cNvSpPr/>
          <p:nvPr/>
        </p:nvSpPr>
        <p:spPr bwMode="auto">
          <a:xfrm>
            <a:off x="55563" y="2573338"/>
            <a:ext cx="6561137" cy="4224337"/>
          </a:xfrm>
          <a:prstGeom prst="roundRect">
            <a:avLst>
              <a:gd name="adj" fmla="val 6129"/>
            </a:avLst>
          </a:prstGeom>
          <a:solidFill>
            <a:srgbClr val="0070C0">
              <a:alpha val="1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ltLang="ja-JP" b="1" dirty="0">
              <a:solidFill>
                <a:schemeClr val="tx1"/>
              </a:solidFill>
              <a:latin typeface="ＭＳ Ｐゴシック" panose="020B0600070205080204" pitchFamily="50" charset="-128"/>
            </a:endParaRPr>
          </a:p>
        </p:txBody>
      </p:sp>
      <p:sp>
        <p:nvSpPr>
          <p:cNvPr id="28" name="正方形/長方形 27"/>
          <p:cNvSpPr/>
          <p:nvPr/>
        </p:nvSpPr>
        <p:spPr>
          <a:xfrm>
            <a:off x="7177088" y="2484438"/>
            <a:ext cx="2184400" cy="533400"/>
          </a:xfrm>
          <a:prstGeom prst="rect">
            <a:avLst/>
          </a:prstGeom>
          <a:solidFill>
            <a:schemeClr val="bg1"/>
          </a:solidFill>
        </p:spPr>
        <p:txBody>
          <a:bodyPr wrap="none">
            <a:spAutoFit/>
          </a:bodyPr>
          <a:lstStyle/>
          <a:p>
            <a:pPr algn="ctr">
              <a:defRPr/>
            </a:pPr>
            <a:r>
              <a:rPr lang="ja-JP" altLang="en-US" sz="1429" b="1" dirty="0">
                <a:latin typeface="+mj-ea"/>
              </a:rPr>
              <a:t>路上や公園における</a:t>
            </a:r>
            <a:endParaRPr lang="en-US" altLang="ja-JP" sz="1429" b="1" dirty="0">
              <a:latin typeface="+mj-ea"/>
            </a:endParaRPr>
          </a:p>
          <a:p>
            <a:pPr algn="ctr">
              <a:defRPr/>
            </a:pPr>
            <a:r>
              <a:rPr lang="ja-JP" altLang="en-US" sz="1429" b="1" dirty="0">
                <a:latin typeface="+mj-ea"/>
              </a:rPr>
              <a:t>片付けごみの堆積の状況</a:t>
            </a:r>
            <a:endParaRPr lang="en-US" altLang="ja-JP" sz="1429" b="1" dirty="0">
              <a:latin typeface="+mj-ea"/>
            </a:endParaRPr>
          </a:p>
        </p:txBody>
      </p:sp>
      <p:sp>
        <p:nvSpPr>
          <p:cNvPr id="45061" name="テキスト ボックス 2"/>
          <p:cNvSpPr txBox="1">
            <a:spLocks noChangeArrowheads="1"/>
          </p:cNvSpPr>
          <p:nvPr/>
        </p:nvSpPr>
        <p:spPr bwMode="auto">
          <a:xfrm>
            <a:off x="0" y="-1588"/>
            <a:ext cx="9906000" cy="476251"/>
          </a:xfrm>
          <a:prstGeom prst="rect">
            <a:avLst/>
          </a:prstGeom>
          <a:solidFill>
            <a:schemeClr val="bg1"/>
          </a:solidFill>
          <a:ln w="28575">
            <a:solidFill>
              <a:srgbClr val="00B0F0"/>
            </a:solidFill>
            <a:miter lim="800000"/>
            <a:headEnd/>
            <a:tailEnd/>
          </a:ln>
        </p:spPr>
        <p:txBody>
          <a:bodyPr tIns="72000" bIns="72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t>　　　　　　　　　　　　　住民啓発モデル事業　</a:t>
            </a:r>
            <a:r>
              <a:rPr lang="ja-JP" altLang="en-US" sz="1600" b="1" dirty="0">
                <a:solidFill>
                  <a:srgbClr val="FF0000"/>
                </a:solidFill>
              </a:rPr>
              <a:t>（令和３年度　近畿地方環境事務所）</a:t>
            </a:r>
          </a:p>
        </p:txBody>
      </p:sp>
      <p:sp>
        <p:nvSpPr>
          <p:cNvPr id="5" name="スライド番号プレースホルダー 4"/>
          <p:cNvSpPr>
            <a:spLocks noGrp="1"/>
          </p:cNvSpPr>
          <p:nvPr>
            <p:ph type="sldNum" sz="quarter" idx="12"/>
          </p:nvPr>
        </p:nvSpPr>
        <p:spPr/>
        <p:txBody>
          <a:bodyPr/>
          <a:lstStyle/>
          <a:p>
            <a:pPr>
              <a:defRPr/>
            </a:pPr>
            <a:r>
              <a:rPr lang="ja-JP" altLang="en-US" dirty="0"/>
              <a:t>２２</a:t>
            </a:r>
          </a:p>
        </p:txBody>
      </p:sp>
      <p:sp>
        <p:nvSpPr>
          <p:cNvPr id="23" name="角丸四角形 22"/>
          <p:cNvSpPr/>
          <p:nvPr/>
        </p:nvSpPr>
        <p:spPr>
          <a:xfrm>
            <a:off x="93663" y="561975"/>
            <a:ext cx="9693275" cy="19224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近年の自然災害においては、被災家屋から排出された片付けごみが、路上や公園等に混合状態で積み上げられる状況が散見されている。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対策として、住民やボランティアに対する広報が重要視されているが、市区町村も混乱の中で十分な対応がとれていないのが現状である。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このため、平時から市町村による住民向けの災害廃棄物処理に係る広報手段や説明会等、効果的な普及啓発への取組を支援する。</a:t>
            </a:r>
          </a:p>
        </p:txBody>
      </p:sp>
      <p:sp>
        <p:nvSpPr>
          <p:cNvPr id="4" name="テキスト ボックス 3"/>
          <p:cNvSpPr txBox="1"/>
          <p:nvPr/>
        </p:nvSpPr>
        <p:spPr>
          <a:xfrm>
            <a:off x="93663" y="2600325"/>
            <a:ext cx="6523037" cy="4524315"/>
          </a:xfrm>
          <a:prstGeom prst="rect">
            <a:avLst/>
          </a:prstGeom>
          <a:noFill/>
        </p:spPr>
        <p:txBody>
          <a:bodyPr>
            <a:spAutoFit/>
          </a:bodyPr>
          <a:lstStyle/>
          <a:p>
            <a:pPr>
              <a:defRPr/>
            </a:pPr>
            <a:r>
              <a:rPr lang="en-US" altLang="ja-JP" dirty="0"/>
              <a:t>【</a:t>
            </a:r>
            <a:r>
              <a:rPr lang="ja-JP" altLang="en-US" dirty="0"/>
              <a:t>事業概要</a:t>
            </a:r>
            <a:r>
              <a:rPr lang="en-US" altLang="ja-JP" dirty="0"/>
              <a:t>】</a:t>
            </a:r>
            <a:r>
              <a:rPr lang="ja-JP" altLang="en-US" dirty="0"/>
              <a:t>　対象地域：豊中市、生駒市、かつらぎ町</a:t>
            </a:r>
            <a:endParaRPr lang="en-US" altLang="ja-JP" dirty="0"/>
          </a:p>
          <a:p>
            <a:pPr>
              <a:defRPr/>
            </a:pPr>
            <a:r>
              <a:rPr lang="ja-JP" altLang="en-US" dirty="0"/>
              <a:t>○</a:t>
            </a:r>
            <a:r>
              <a:rPr lang="ja-JP" altLang="en-US" u="sng" dirty="0"/>
              <a:t>住民用の災害廃棄物搬出等マニュアル作成支援</a:t>
            </a:r>
            <a:endParaRPr lang="en-US" altLang="ja-JP" u="sng" dirty="0"/>
          </a:p>
          <a:p>
            <a:pPr marL="263525">
              <a:defRPr/>
            </a:pPr>
            <a:r>
              <a:rPr lang="ja-JP" altLang="en-US" dirty="0"/>
              <a:t>　自治会等と協議し、発災時における片付けごみ等の地域住民と協同した収集方法の検討、集積所の管理についてのマニュアル作成を行う。</a:t>
            </a:r>
            <a:endParaRPr lang="en-US" altLang="ja-JP" dirty="0"/>
          </a:p>
          <a:p>
            <a:pPr marL="263525" indent="-263525">
              <a:defRPr/>
            </a:pPr>
            <a:r>
              <a:rPr lang="ja-JP" altLang="en-US" dirty="0"/>
              <a:t>○</a:t>
            </a:r>
            <a:r>
              <a:rPr lang="ja-JP" altLang="en-US" u="sng" dirty="0"/>
              <a:t>防災部局と連携した災害廃棄物排出の実践訓練実施支援</a:t>
            </a:r>
          </a:p>
          <a:p>
            <a:pPr marL="215900" indent="-574675">
              <a:defRPr/>
            </a:pPr>
            <a:r>
              <a:rPr lang="ja-JP" altLang="en-US" dirty="0"/>
              <a:t>　　市町村における自治会単位での防災訓練等において、災害廃棄物の集積と収集運搬方法について実践的に訓練や学習会を実施する。実施に至る検討過程や当日使用した資料等を手引き等としてまとめる。</a:t>
            </a:r>
          </a:p>
          <a:p>
            <a:pPr marL="216000" indent="-576000">
              <a:defRPr/>
            </a:pPr>
            <a:r>
              <a:rPr lang="ja-JP" altLang="en-US" dirty="0"/>
              <a:t>○</a:t>
            </a:r>
            <a:r>
              <a:rPr lang="ja-JP" altLang="en-US" u="sng" dirty="0"/>
              <a:t>家庭内退蔵品の集積所排出模擬実験の実施支援</a:t>
            </a:r>
          </a:p>
          <a:p>
            <a:pPr marL="216000" indent="-576000">
              <a:defRPr/>
            </a:pPr>
            <a:r>
              <a:rPr lang="ja-JP" altLang="en-US" dirty="0"/>
              <a:t>　　自治会単位で住民の家宅における退蔵品等を用いた集積所への排出模擬実験を実施する。排出用の集積所を具体的に仮選定し、収集運搬についての課題抽出を行うとともに、便乗ごみ・不法投棄の防止に対する認識の浸透を図る。</a:t>
            </a:r>
            <a:endParaRPr lang="en-US" altLang="ja-JP" dirty="0"/>
          </a:p>
        </p:txBody>
      </p:sp>
      <p:pic>
        <p:nvPicPr>
          <p:cNvPr id="45065"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3094038"/>
            <a:ext cx="30321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377223"/>
      </p:ext>
    </p:extLst>
  </p:cSld>
  <p:clrMapOvr>
    <a:masterClrMapping/>
  </p:clrMapOvr>
  <mc:AlternateContent xmlns:mc="http://schemas.openxmlformats.org/markup-compatibility/2006" xmlns:p14="http://schemas.microsoft.com/office/powerpoint/2010/main">
    <mc:Choice Requires="p14">
      <p:transition spd="slow" p14:dur="2000" advTm="74676"/>
    </mc:Choice>
    <mc:Fallback xmlns="">
      <p:transition spd="slow" advTm="7467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226" y="2076361"/>
            <a:ext cx="8543925" cy="1325563"/>
          </a:xfrm>
        </p:spPr>
        <p:txBody>
          <a:bodyPr/>
          <a:lstStyle/>
          <a:p>
            <a:pPr algn="ctr"/>
            <a:r>
              <a:rPr lang="ja-JP" altLang="en-US" sz="4400" dirty="0">
                <a:latin typeface="ＭＳ Ｐゴシック" panose="020B0600070205080204" pitchFamily="50" charset="-128"/>
                <a:ea typeface="ＭＳ Ｐゴシック" panose="020B0600070205080204" pitchFamily="50" charset="-128"/>
              </a:rPr>
              <a:t>ご静聴ありがとうございました。</a:t>
            </a:r>
          </a:p>
        </p:txBody>
      </p:sp>
    </p:spTree>
    <p:extLst>
      <p:ext uri="{BB962C8B-B14F-4D97-AF65-F5344CB8AC3E}">
        <p14:creationId xmlns:p14="http://schemas.microsoft.com/office/powerpoint/2010/main" val="3251672862"/>
      </p:ext>
    </p:extLst>
  </p:cSld>
  <p:clrMapOvr>
    <a:masterClrMapping/>
  </p:clrMapOvr>
  <mc:AlternateContent xmlns:mc="http://schemas.openxmlformats.org/markup-compatibility/2006" xmlns:p14="http://schemas.microsoft.com/office/powerpoint/2010/main">
    <mc:Choice Requires="p14">
      <p:transition spd="slow" p14:dur="2000" advTm="37375"/>
    </mc:Choice>
    <mc:Fallback xmlns="">
      <p:transition spd="slow" advTm="3737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030898" y="4735182"/>
            <a:ext cx="7877908" cy="1554480"/>
          </a:xfrm>
          <a:prstGeom prst="rect">
            <a:avLst/>
          </a:prstGeom>
        </p:spPr>
      </p:pic>
      <p:pic>
        <p:nvPicPr>
          <p:cNvPr id="15" name="図 14"/>
          <p:cNvPicPr>
            <a:picLocks noChangeAspect="1"/>
          </p:cNvPicPr>
          <p:nvPr/>
        </p:nvPicPr>
        <p:blipFill>
          <a:blip r:embed="rId4"/>
          <a:stretch>
            <a:fillRect/>
          </a:stretch>
        </p:blipFill>
        <p:spPr>
          <a:xfrm>
            <a:off x="6355960" y="1955491"/>
            <a:ext cx="2757268" cy="2067951"/>
          </a:xfrm>
          <a:prstGeom prst="rect">
            <a:avLst/>
          </a:prstGeom>
        </p:spPr>
      </p:pic>
      <p:pic>
        <p:nvPicPr>
          <p:cNvPr id="11" name="図 10"/>
          <p:cNvPicPr>
            <a:picLocks noChangeAspect="1"/>
          </p:cNvPicPr>
          <p:nvPr/>
        </p:nvPicPr>
        <p:blipFill>
          <a:blip r:embed="rId5"/>
          <a:stretch>
            <a:fillRect/>
          </a:stretch>
        </p:blipFill>
        <p:spPr>
          <a:xfrm>
            <a:off x="3591580" y="1926970"/>
            <a:ext cx="2757268" cy="2067951"/>
          </a:xfrm>
          <a:prstGeom prst="rect">
            <a:avLst/>
          </a:prstGeom>
        </p:spPr>
      </p:pic>
      <p:pic>
        <p:nvPicPr>
          <p:cNvPr id="10" name="図 9"/>
          <p:cNvPicPr>
            <a:picLocks noChangeAspect="1"/>
          </p:cNvPicPr>
          <p:nvPr/>
        </p:nvPicPr>
        <p:blipFill>
          <a:blip r:embed="rId6"/>
          <a:stretch>
            <a:fillRect/>
          </a:stretch>
        </p:blipFill>
        <p:spPr>
          <a:xfrm>
            <a:off x="826939" y="1919936"/>
            <a:ext cx="2771335" cy="2082018"/>
          </a:xfrm>
          <a:prstGeom prst="rect">
            <a:avLst/>
          </a:prstGeom>
        </p:spPr>
      </p:pic>
      <p:sp>
        <p:nvSpPr>
          <p:cNvPr id="3" name="正方形/長方形 2"/>
          <p:cNvSpPr/>
          <p:nvPr/>
        </p:nvSpPr>
        <p:spPr>
          <a:xfrm>
            <a:off x="1062405" y="3697166"/>
            <a:ext cx="2508738" cy="65649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92" dirty="0"/>
              <a:t>事例１</a:t>
            </a:r>
            <a:endParaRPr lang="en-US" altLang="ja-JP" sz="1292" dirty="0"/>
          </a:p>
          <a:p>
            <a:pPr algn="ctr">
              <a:defRPr/>
            </a:pPr>
            <a:r>
              <a:rPr lang="ja-JP" altLang="en-US" sz="1292" dirty="0"/>
              <a:t>公園に集積された</a:t>
            </a:r>
            <a:endParaRPr lang="en-US" altLang="ja-JP" sz="1292" dirty="0"/>
          </a:p>
          <a:p>
            <a:pPr algn="ctr">
              <a:defRPr/>
            </a:pPr>
            <a:r>
              <a:rPr lang="ja-JP" altLang="en-US" sz="1292" dirty="0"/>
              <a:t>災害廃棄物</a:t>
            </a:r>
          </a:p>
        </p:txBody>
      </p:sp>
      <p:sp>
        <p:nvSpPr>
          <p:cNvPr id="12" name="正方形/長方形 11"/>
          <p:cNvSpPr/>
          <p:nvPr/>
        </p:nvSpPr>
        <p:spPr>
          <a:xfrm>
            <a:off x="3766040" y="3697166"/>
            <a:ext cx="2507274" cy="65649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92" dirty="0"/>
              <a:t>事例２</a:t>
            </a:r>
            <a:endParaRPr lang="en-US" altLang="ja-JP" sz="1292" dirty="0"/>
          </a:p>
          <a:p>
            <a:pPr algn="ctr">
              <a:defRPr/>
            </a:pPr>
            <a:r>
              <a:rPr lang="ja-JP" altLang="en-US" sz="1292" dirty="0"/>
              <a:t>道路端に集積された</a:t>
            </a:r>
            <a:endParaRPr lang="en-US" altLang="ja-JP" sz="1292" dirty="0"/>
          </a:p>
          <a:p>
            <a:pPr algn="ctr">
              <a:defRPr/>
            </a:pPr>
            <a:r>
              <a:rPr lang="ja-JP" altLang="en-US" sz="1292" dirty="0"/>
              <a:t>災害廃棄物</a:t>
            </a:r>
          </a:p>
        </p:txBody>
      </p:sp>
      <p:sp>
        <p:nvSpPr>
          <p:cNvPr id="13" name="正方形/長方形 12"/>
          <p:cNvSpPr/>
          <p:nvPr/>
        </p:nvSpPr>
        <p:spPr>
          <a:xfrm>
            <a:off x="6469674" y="3697166"/>
            <a:ext cx="2507273" cy="65649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92" dirty="0"/>
              <a:t>事例３</a:t>
            </a:r>
            <a:endParaRPr lang="en-US" altLang="ja-JP" sz="1292" dirty="0"/>
          </a:p>
          <a:p>
            <a:pPr algn="ctr">
              <a:defRPr/>
            </a:pPr>
            <a:r>
              <a:rPr lang="ja-JP" altLang="en-US" sz="1292" dirty="0"/>
              <a:t>自治体管理の仮置場に混合状態で搬入された災害廃棄物</a:t>
            </a:r>
          </a:p>
        </p:txBody>
      </p:sp>
      <p:sp>
        <p:nvSpPr>
          <p:cNvPr id="14" name="正方形/長方形 13"/>
          <p:cNvSpPr/>
          <p:nvPr/>
        </p:nvSpPr>
        <p:spPr>
          <a:xfrm>
            <a:off x="2189285" y="6170736"/>
            <a:ext cx="5662246" cy="348762"/>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ja-JP" altLang="en-US" sz="1292" dirty="0"/>
              <a:t>事例４：自治体管理の仮置場に分別されて適正に管理されている災害廃棄物</a:t>
            </a:r>
          </a:p>
        </p:txBody>
      </p:sp>
      <p:sp>
        <p:nvSpPr>
          <p:cNvPr id="5" name="円/楕円 4"/>
          <p:cNvSpPr/>
          <p:nvPr/>
        </p:nvSpPr>
        <p:spPr>
          <a:xfrm>
            <a:off x="1711570" y="4419601"/>
            <a:ext cx="6666035" cy="671146"/>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662" dirty="0"/>
              <a:t>事前準備（災害廃棄物処理計画）に基づいた</a:t>
            </a:r>
            <a:endParaRPr lang="en-US" altLang="ja-JP" sz="1662" dirty="0"/>
          </a:p>
          <a:p>
            <a:pPr algn="ctr">
              <a:defRPr/>
            </a:pPr>
            <a:r>
              <a:rPr lang="ja-JP" altLang="en-US" sz="1662" dirty="0"/>
              <a:t>迅速かつ適切な初動対応が重要！</a:t>
            </a:r>
            <a:endParaRPr lang="en-US" altLang="ja-JP" sz="1662" dirty="0"/>
          </a:p>
        </p:txBody>
      </p:sp>
      <p:sp>
        <p:nvSpPr>
          <p:cNvPr id="4" name="テキスト ボックス 3"/>
          <p:cNvSpPr txBox="1"/>
          <p:nvPr/>
        </p:nvSpPr>
        <p:spPr>
          <a:xfrm>
            <a:off x="860181" y="836713"/>
            <a:ext cx="8253046" cy="1086964"/>
          </a:xfrm>
          <a:prstGeom prst="rect">
            <a:avLst/>
          </a:prstGeom>
          <a:solidFill>
            <a:schemeClr val="accent2">
              <a:lumMod val="40000"/>
              <a:lumOff val="60000"/>
            </a:schemeClr>
          </a:solidFill>
          <a:ln w="28575">
            <a:solidFill>
              <a:schemeClr val="accent6">
                <a:lumMod val="75000"/>
              </a:schemeClr>
            </a:solidFill>
          </a:ln>
          <a:effectLst>
            <a:outerShdw blurRad="50800" dist="38100" dir="5400000" algn="t" rotWithShape="0">
              <a:prstClr val="black">
                <a:alpha val="40000"/>
              </a:prstClr>
            </a:outerShdw>
          </a:effectLst>
        </p:spPr>
        <p:txBody>
          <a:bodyPr>
            <a:spAutoFit/>
          </a:bodyPr>
          <a:lstStyle/>
          <a:p>
            <a:pPr marL="263776" indent="-263776">
              <a:buFont typeface="Wingdings" panose="05000000000000000000" pitchFamily="2" charset="2"/>
              <a:buChar char="p"/>
              <a:defRPr/>
            </a:pPr>
            <a:r>
              <a:rPr lang="ja-JP" altLang="en-US" sz="1477" dirty="0">
                <a:solidFill>
                  <a:prstClr val="black"/>
                </a:solidFill>
                <a:latin typeface="ＭＳ Ｐゴシック" panose="020B0600070205080204" pitchFamily="50" charset="-128"/>
              </a:rPr>
              <a:t>災害時には、</a:t>
            </a:r>
            <a:r>
              <a:rPr lang="ja-JP" altLang="en-US" sz="1662" b="1" dirty="0">
                <a:solidFill>
                  <a:srgbClr val="FF0000"/>
                </a:solidFill>
                <a:latin typeface="ＭＳ Ｐゴシック" panose="020B0600070205080204" pitchFamily="50" charset="-128"/>
              </a:rPr>
              <a:t>様々な種類を含む廃棄物</a:t>
            </a:r>
            <a:r>
              <a:rPr lang="ja-JP" altLang="en-US" sz="1477" dirty="0">
                <a:solidFill>
                  <a:prstClr val="black"/>
                </a:solidFill>
                <a:latin typeface="ＭＳ Ｐゴシック" panose="020B0600070205080204" pitchFamily="50" charset="-128"/>
              </a:rPr>
              <a:t>が、</a:t>
            </a:r>
            <a:r>
              <a:rPr lang="ja-JP" altLang="en-US" sz="1662" b="1" dirty="0">
                <a:solidFill>
                  <a:srgbClr val="FF0000"/>
                </a:solidFill>
                <a:latin typeface="ＭＳ Ｐゴシック" panose="020B0600070205080204" pitchFamily="50" charset="-128"/>
              </a:rPr>
              <a:t>一度に大量に</a:t>
            </a:r>
            <a:r>
              <a:rPr lang="ja-JP" altLang="en-US" sz="1477" dirty="0">
                <a:solidFill>
                  <a:prstClr val="black"/>
                </a:solidFill>
                <a:latin typeface="ＭＳ Ｐゴシック" panose="020B0600070205080204" pitchFamily="50" charset="-128"/>
              </a:rPr>
              <a:t>発生。</a:t>
            </a:r>
            <a:endParaRPr lang="en-US" altLang="ja-JP" sz="1477" dirty="0">
              <a:solidFill>
                <a:prstClr val="black"/>
              </a:solidFill>
              <a:latin typeface="ＭＳ Ｐゴシック" panose="020B0600070205080204" pitchFamily="50" charset="-128"/>
            </a:endParaRPr>
          </a:p>
          <a:p>
            <a:pPr marL="263776" indent="-263776">
              <a:buFont typeface="Wingdings" panose="05000000000000000000" pitchFamily="2" charset="2"/>
              <a:buChar char="p"/>
              <a:defRPr/>
            </a:pPr>
            <a:r>
              <a:rPr lang="ja-JP" altLang="en-US" sz="1477" dirty="0">
                <a:solidFill>
                  <a:prstClr val="black"/>
                </a:solidFill>
                <a:latin typeface="ＭＳ Ｐゴシック" panose="020B0600070205080204" pitchFamily="50" charset="-128"/>
              </a:rPr>
              <a:t>災害廃棄物の適正かつ円滑・迅速な処理は、</a:t>
            </a:r>
            <a:r>
              <a:rPr lang="ja-JP" altLang="en-US" sz="1662" b="1" dirty="0">
                <a:solidFill>
                  <a:srgbClr val="FF0000"/>
                </a:solidFill>
                <a:latin typeface="ＭＳ Ｐゴシック" panose="020B0600070205080204" pitchFamily="50" charset="-128"/>
              </a:rPr>
              <a:t>生活環境の保全・公衆衛生の確保のため</a:t>
            </a:r>
            <a:r>
              <a:rPr lang="ja-JP" altLang="en-US" sz="1477" dirty="0">
                <a:solidFill>
                  <a:prstClr val="black"/>
                </a:solidFill>
                <a:latin typeface="ＭＳ Ｐゴシック" panose="020B0600070205080204" pitchFamily="50" charset="-128"/>
              </a:rPr>
              <a:t>に非常に重要。</a:t>
            </a:r>
            <a:endParaRPr lang="en-US" altLang="ja-JP" sz="1477" dirty="0">
              <a:solidFill>
                <a:prstClr val="black"/>
              </a:solidFill>
              <a:latin typeface="ＭＳ Ｐゴシック" panose="020B0600070205080204" pitchFamily="50" charset="-128"/>
            </a:endParaRPr>
          </a:p>
          <a:p>
            <a:pPr marL="263776" indent="-263776">
              <a:buFont typeface="Wingdings" panose="05000000000000000000" pitchFamily="2" charset="2"/>
              <a:buChar char="p"/>
              <a:defRPr/>
            </a:pPr>
            <a:r>
              <a:rPr lang="ja-JP" altLang="en-US" sz="1477" dirty="0">
                <a:solidFill>
                  <a:prstClr val="black"/>
                </a:solidFill>
                <a:latin typeface="ＭＳ Ｐゴシック" panose="020B0600070205080204" pitchFamily="50" charset="-128"/>
              </a:rPr>
              <a:t>災害廃棄物の迅速な処理は、被災地域の</a:t>
            </a:r>
            <a:r>
              <a:rPr lang="ja-JP" altLang="en-US" sz="1662" b="1" dirty="0">
                <a:solidFill>
                  <a:srgbClr val="FF0000"/>
                </a:solidFill>
                <a:latin typeface="ＭＳ Ｐゴシック" panose="020B0600070205080204" pitchFamily="50" charset="-128"/>
              </a:rPr>
              <a:t>早期の復旧・復興</a:t>
            </a:r>
            <a:r>
              <a:rPr lang="ja-JP" altLang="en-US" sz="1477" dirty="0">
                <a:solidFill>
                  <a:prstClr val="black"/>
                </a:solidFill>
                <a:latin typeface="ＭＳ Ｐゴシック" panose="020B0600070205080204" pitchFamily="50" charset="-128"/>
              </a:rPr>
              <a:t>のために必要。</a:t>
            </a:r>
          </a:p>
        </p:txBody>
      </p:sp>
      <p:sp>
        <p:nvSpPr>
          <p:cNvPr id="16"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これまでの災害廃棄物対策の教訓</a:t>
            </a:r>
          </a:p>
        </p:txBody>
      </p:sp>
      <p:sp>
        <p:nvSpPr>
          <p:cNvPr id="6" name="スライド番号プレースホルダー 5"/>
          <p:cNvSpPr>
            <a:spLocks noGrp="1"/>
          </p:cNvSpPr>
          <p:nvPr>
            <p:ph type="sldNum" sz="quarter" idx="12"/>
          </p:nvPr>
        </p:nvSpPr>
        <p:spPr>
          <a:xfrm>
            <a:off x="7494270" y="6222018"/>
            <a:ext cx="2228850" cy="365125"/>
          </a:xfrm>
        </p:spPr>
        <p:txBody>
          <a:bodyPr/>
          <a:lstStyle/>
          <a:p>
            <a:pPr>
              <a:defRPr/>
            </a:pPr>
            <a:r>
              <a:rPr lang="ja-JP" altLang="en-US" dirty="0"/>
              <a:t>２</a:t>
            </a:r>
          </a:p>
        </p:txBody>
      </p:sp>
    </p:spTree>
    <p:extLst>
      <p:ext uri="{BB962C8B-B14F-4D97-AF65-F5344CB8AC3E}">
        <p14:creationId xmlns:p14="http://schemas.microsoft.com/office/powerpoint/2010/main" val="3108184878"/>
      </p:ext>
    </p:extLst>
  </p:cSld>
  <p:clrMapOvr>
    <a:masterClrMapping/>
  </p:clrMapOvr>
  <mc:AlternateContent xmlns:mc="http://schemas.openxmlformats.org/markup-compatibility/2006" xmlns:p14="http://schemas.microsoft.com/office/powerpoint/2010/main">
    <mc:Choice Requires="p14">
      <p:transition spd="slow" p14:dur="2000" advTm="55781"/>
    </mc:Choice>
    <mc:Fallback xmlns="">
      <p:transition spd="slow" advTm="557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3723545" y="3295651"/>
            <a:ext cx="2458915" cy="202223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dirty="0"/>
          </a:p>
        </p:txBody>
      </p:sp>
      <p:sp>
        <p:nvSpPr>
          <p:cNvPr id="17" name="円/楕円 16"/>
          <p:cNvSpPr/>
          <p:nvPr/>
        </p:nvSpPr>
        <p:spPr>
          <a:xfrm>
            <a:off x="949569" y="2646484"/>
            <a:ext cx="3604846" cy="1959220"/>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dirty="0"/>
          </a:p>
        </p:txBody>
      </p:sp>
      <p:sp>
        <p:nvSpPr>
          <p:cNvPr id="15" name="円/楕円 14"/>
          <p:cNvSpPr/>
          <p:nvPr/>
        </p:nvSpPr>
        <p:spPr>
          <a:xfrm>
            <a:off x="5377964" y="2646486"/>
            <a:ext cx="3449515" cy="1912327"/>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dirty="0"/>
          </a:p>
        </p:txBody>
      </p:sp>
      <p:sp>
        <p:nvSpPr>
          <p:cNvPr id="13" name="円/楕円 12"/>
          <p:cNvSpPr/>
          <p:nvPr/>
        </p:nvSpPr>
        <p:spPr>
          <a:xfrm>
            <a:off x="2227386" y="4558812"/>
            <a:ext cx="5451231" cy="1975338"/>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dirty="0"/>
          </a:p>
        </p:txBody>
      </p:sp>
      <p:sp>
        <p:nvSpPr>
          <p:cNvPr id="4" name="テキスト ボックス 3"/>
          <p:cNvSpPr txBox="1"/>
          <p:nvPr/>
        </p:nvSpPr>
        <p:spPr>
          <a:xfrm>
            <a:off x="949571" y="945175"/>
            <a:ext cx="8058150" cy="1626984"/>
          </a:xfrm>
          <a:prstGeom prst="rect">
            <a:avLst/>
          </a:prstGeom>
          <a:solidFill>
            <a:schemeClr val="accent6">
              <a:lumMod val="40000"/>
              <a:lumOff val="60000"/>
            </a:schemeClr>
          </a:solidFill>
          <a:ln w="28575">
            <a:solidFill>
              <a:schemeClr val="accent6">
                <a:lumMod val="75000"/>
              </a:schemeClr>
            </a:solidFill>
          </a:ln>
          <a:effectLst>
            <a:outerShdw blurRad="50800" dist="38100" dir="5400000" algn="t" rotWithShape="0">
              <a:prstClr val="black">
                <a:alpha val="40000"/>
              </a:prstClr>
            </a:outerShdw>
          </a:effectLst>
        </p:spPr>
        <p:txBody>
          <a:bodyPr>
            <a:spAutoFit/>
          </a:bodyPr>
          <a:lstStyle/>
          <a:p>
            <a:pPr eaLnBrk="1" hangingPunct="1">
              <a:defRPr/>
            </a:pPr>
            <a:r>
              <a:rPr lang="ja-JP" altLang="en-US" sz="1662" dirty="0">
                <a:latin typeface="+mn-ea"/>
              </a:rPr>
              <a:t>　災害廃棄物の処理は、被災した市民の衛生環境や安全を第一とし、スピード感を持って処理にあたることが重要。また、</a:t>
            </a:r>
            <a:r>
              <a:rPr lang="ja-JP" altLang="en-US" sz="1662" b="1" u="heavy" dirty="0">
                <a:solidFill>
                  <a:srgbClr val="FF0000"/>
                </a:solidFill>
                <a:latin typeface="+mn-ea"/>
              </a:rPr>
              <a:t>適切な分別を行う</a:t>
            </a:r>
            <a:r>
              <a:rPr lang="ja-JP" altLang="en-US" sz="1662" dirty="0">
                <a:latin typeface="+mn-ea"/>
              </a:rPr>
              <a:t>等、費用にも配慮しなければ、処理負担が自治体の財政を圧迫する事態にもなりかねない。</a:t>
            </a:r>
            <a:endParaRPr lang="en-US" altLang="ja-JP" sz="1662" dirty="0">
              <a:latin typeface="+mn-ea"/>
            </a:endParaRPr>
          </a:p>
          <a:p>
            <a:pPr eaLnBrk="1" hangingPunct="1">
              <a:defRPr/>
            </a:pPr>
            <a:endParaRPr lang="en-US" altLang="ja-JP" sz="1662" dirty="0">
              <a:latin typeface="+mn-ea"/>
            </a:endParaRPr>
          </a:p>
          <a:p>
            <a:pPr eaLnBrk="1" hangingPunct="1">
              <a:defRPr/>
            </a:pPr>
            <a:endParaRPr lang="en-US" altLang="ja-JP" sz="1662" dirty="0">
              <a:latin typeface="+mn-ea"/>
            </a:endParaRPr>
          </a:p>
          <a:p>
            <a:pPr eaLnBrk="1" hangingPunct="1">
              <a:defRPr/>
            </a:pPr>
            <a:endParaRPr lang="ja-JP" altLang="en-US" sz="1662" dirty="0">
              <a:latin typeface="+mn-ea"/>
            </a:endParaRPr>
          </a:p>
        </p:txBody>
      </p:sp>
      <p:sp>
        <p:nvSpPr>
          <p:cNvPr id="14343" name="テキスト ボックス 7"/>
          <p:cNvSpPr txBox="1">
            <a:spLocks noChangeArrowheads="1"/>
          </p:cNvSpPr>
          <p:nvPr/>
        </p:nvSpPr>
        <p:spPr bwMode="auto">
          <a:xfrm>
            <a:off x="2524860" y="4983774"/>
            <a:ext cx="4887491"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災害廃棄物処理計画の作成等、災害が起きる前に対策を進めておくことは、被災地域の経済的負担を軽減することにつながる。</a:t>
            </a:r>
            <a:endParaRPr lang="en-US" altLang="ja-JP" sz="1292" dirty="0">
              <a:latin typeface="HG丸ｺﾞｼｯｸM-PRO" panose="020F0600000000000000" pitchFamily="50" charset="-128"/>
              <a:ea typeface="HG丸ｺﾞｼｯｸM-PRO" panose="020F0600000000000000" pitchFamily="50" charset="-128"/>
            </a:endParaRPr>
          </a:p>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これら多額の予算を執行するためには、膨大な量の事務作業が発生するので、早めに必要な人員を確保することも重要。</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4344" name="テキスト ボックス 8"/>
          <p:cNvSpPr txBox="1">
            <a:spLocks noChangeArrowheads="1"/>
          </p:cNvSpPr>
          <p:nvPr/>
        </p:nvSpPr>
        <p:spPr bwMode="auto">
          <a:xfrm>
            <a:off x="4362451" y="4558812"/>
            <a:ext cx="953965"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solidFill>
                  <a:schemeClr val="accent2"/>
                </a:solidFill>
                <a:latin typeface="HGS創英角ﾎﾟｯﾌﾟ体" panose="040B0A00000000000000" pitchFamily="50" charset="-128"/>
                <a:ea typeface="HGS創英角ﾎﾟｯﾌﾟ体" panose="040B0A00000000000000" pitchFamily="50" charset="-128"/>
              </a:rPr>
              <a:t>費用</a:t>
            </a:r>
          </a:p>
        </p:txBody>
      </p:sp>
      <p:sp>
        <p:nvSpPr>
          <p:cNvPr id="14345" name="テキスト ボックス 9"/>
          <p:cNvSpPr txBox="1">
            <a:spLocks noChangeArrowheads="1"/>
          </p:cNvSpPr>
          <p:nvPr/>
        </p:nvSpPr>
        <p:spPr bwMode="auto">
          <a:xfrm>
            <a:off x="6359769" y="2661140"/>
            <a:ext cx="131884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solidFill>
                  <a:schemeClr val="accent2"/>
                </a:solidFill>
                <a:latin typeface="HGS創英角ﾎﾟｯﾌﾟ体" panose="040B0A00000000000000" pitchFamily="50" charset="-128"/>
                <a:ea typeface="HGS創英角ﾎﾟｯﾌﾟ体" panose="040B0A00000000000000" pitchFamily="50" charset="-128"/>
              </a:rPr>
              <a:t>スピード</a:t>
            </a:r>
          </a:p>
        </p:txBody>
      </p:sp>
      <p:sp>
        <p:nvSpPr>
          <p:cNvPr id="14346" name="テキスト ボックス 10"/>
          <p:cNvSpPr txBox="1">
            <a:spLocks noChangeArrowheads="1"/>
          </p:cNvSpPr>
          <p:nvPr/>
        </p:nvSpPr>
        <p:spPr bwMode="auto">
          <a:xfrm>
            <a:off x="1988530" y="2661140"/>
            <a:ext cx="1526931"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solidFill>
                  <a:schemeClr val="accent2"/>
                </a:solidFill>
                <a:latin typeface="HGS創英角ﾎﾟｯﾌﾟ体" panose="040B0A00000000000000" pitchFamily="50" charset="-128"/>
                <a:ea typeface="HGS創英角ﾎﾟｯﾌﾟ体" panose="040B0A00000000000000" pitchFamily="50" charset="-128"/>
              </a:rPr>
              <a:t>安全</a:t>
            </a:r>
          </a:p>
        </p:txBody>
      </p:sp>
      <p:sp>
        <p:nvSpPr>
          <p:cNvPr id="14347" name="テキスト ボックス 11"/>
          <p:cNvSpPr txBox="1">
            <a:spLocks noChangeArrowheads="1"/>
          </p:cNvSpPr>
          <p:nvPr/>
        </p:nvSpPr>
        <p:spPr bwMode="auto">
          <a:xfrm>
            <a:off x="4234963" y="3877410"/>
            <a:ext cx="1487366"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62" dirty="0">
                <a:latin typeface="HGS創英角ﾎﾟｯﾌﾟ体" panose="040B0A00000000000000" pitchFamily="50" charset="-128"/>
                <a:ea typeface="HGS創英角ﾎﾟｯﾌﾟ体" panose="040B0A00000000000000" pitchFamily="50" charset="-128"/>
              </a:rPr>
              <a:t>災害廃棄物の処理の三原則</a:t>
            </a:r>
          </a:p>
        </p:txBody>
      </p:sp>
      <p:sp>
        <p:nvSpPr>
          <p:cNvPr id="14348" name="テキスト ボックス 15"/>
          <p:cNvSpPr txBox="1">
            <a:spLocks noChangeArrowheads="1"/>
          </p:cNvSpPr>
          <p:nvPr/>
        </p:nvSpPr>
        <p:spPr bwMode="auto">
          <a:xfrm>
            <a:off x="1122486" y="3106616"/>
            <a:ext cx="3389435"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被災した市民の衛生環境や安全を第一に。</a:t>
            </a:r>
            <a:endParaRPr lang="en-US" altLang="ja-JP" sz="1292" dirty="0">
              <a:latin typeface="HG丸ｺﾞｼｯｸM-PRO" panose="020F0600000000000000" pitchFamily="50" charset="-128"/>
              <a:ea typeface="HG丸ｺﾞｼｯｸM-PRO" panose="020F0600000000000000" pitchFamily="50" charset="-128"/>
            </a:endParaRPr>
          </a:p>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アスベストを含む廃棄物や危険物・有害廃棄物等（スプレー缶、薬品、灯油等）は、安全に十分配慮しながら丁寧な処理が必要。</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014048" y="1875694"/>
            <a:ext cx="7929197" cy="660437"/>
          </a:xfrm>
          <a:prstGeom prst="rect">
            <a:avLst/>
          </a:prstGeom>
          <a:solidFill>
            <a:schemeClr val="accent6">
              <a:lumMod val="20000"/>
              <a:lumOff val="80000"/>
            </a:schemeClr>
          </a:solidFill>
          <a:ln w="28575">
            <a:solidFill>
              <a:schemeClr val="accent6">
                <a:lumMod val="60000"/>
                <a:lumOff val="40000"/>
              </a:schemeClr>
            </a:solidFill>
          </a:ln>
          <a:effectLst>
            <a:outerShdw blurRad="50800" dist="38100" dir="5400000" algn="t" rotWithShape="0">
              <a:prstClr val="black">
                <a:alpha val="40000"/>
              </a:prstClr>
            </a:outerShdw>
          </a:effectLst>
        </p:spPr>
        <p:txBody>
          <a:bodyPr>
            <a:spAutoFit/>
          </a:bodyPr>
          <a:lstStyle/>
          <a:p>
            <a:pPr eaLnBrk="1" hangingPunct="1">
              <a:defRPr/>
            </a:pPr>
            <a:r>
              <a:rPr lang="ja-JP" altLang="en-US" sz="1477" dirty="0">
                <a:latin typeface="+mn-ea"/>
              </a:rPr>
              <a:t>　</a:t>
            </a:r>
            <a:r>
              <a:rPr lang="ja-JP" altLang="en-US" sz="1477" dirty="0">
                <a:latin typeface="HG丸ｺﾞｼｯｸM-PRO" pitchFamily="50" charset="-128"/>
                <a:ea typeface="HG丸ｺﾞｼｯｸM-PRO" pitchFamily="50" charset="-128"/>
              </a:rPr>
              <a:t>最終処分場の残余年数を考慮し、リサイクル率を高める努力が必要であり、</a:t>
            </a:r>
            <a:r>
              <a:rPr lang="ja-JP" altLang="en-US" sz="1846" b="1" u="heavy" dirty="0">
                <a:solidFill>
                  <a:srgbClr val="FF0000"/>
                </a:solidFill>
                <a:latin typeface="HG丸ｺﾞｼｯｸM-PRO" pitchFamily="50" charset="-128"/>
                <a:ea typeface="HG丸ｺﾞｼｯｸM-PRO" pitchFamily="50" charset="-128"/>
              </a:rPr>
              <a:t>分別・リサイクルを推進</a:t>
            </a:r>
            <a:r>
              <a:rPr lang="ja-JP" altLang="en-US" sz="1477" dirty="0">
                <a:latin typeface="HG丸ｺﾞｼｯｸM-PRO" pitchFamily="50" charset="-128"/>
                <a:ea typeface="HG丸ｺﾞｼｯｸM-PRO" pitchFamily="50" charset="-128"/>
              </a:rPr>
              <a:t>することは、安全・スピード・費用負担の改善につながる。</a:t>
            </a:r>
            <a:endParaRPr lang="en-US" altLang="ja-JP" sz="1477" dirty="0">
              <a:latin typeface="HG丸ｺﾞｼｯｸM-PRO" pitchFamily="50" charset="-128"/>
              <a:ea typeface="HG丸ｺﾞｼｯｸM-PRO" pitchFamily="50" charset="-128"/>
            </a:endParaRPr>
          </a:p>
        </p:txBody>
      </p:sp>
      <p:sp>
        <p:nvSpPr>
          <p:cNvPr id="14350" name="テキスト ボックス 15"/>
          <p:cNvSpPr txBox="1">
            <a:spLocks noChangeArrowheads="1"/>
          </p:cNvSpPr>
          <p:nvPr/>
        </p:nvSpPr>
        <p:spPr bwMode="auto">
          <a:xfrm>
            <a:off x="5470283" y="3096361"/>
            <a:ext cx="3266342" cy="88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周辺の環境や住民の健康に著しい悪影響を及している場合（例：腐敗性の廃棄物、発火の恐れがある廃棄物等）は、スピード重視で処理を行う必要がある。</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9"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災害廃棄物処理の三原則（安全、スピード、費用への配慮）</a:t>
            </a:r>
          </a:p>
        </p:txBody>
      </p:sp>
      <p:sp>
        <p:nvSpPr>
          <p:cNvPr id="3" name="スライド番号プレースホルダー 2"/>
          <p:cNvSpPr>
            <a:spLocks noGrp="1"/>
          </p:cNvSpPr>
          <p:nvPr>
            <p:ph type="sldNum" sz="quarter" idx="12"/>
          </p:nvPr>
        </p:nvSpPr>
        <p:spPr>
          <a:xfrm>
            <a:off x="7412351" y="6312688"/>
            <a:ext cx="2228850" cy="365125"/>
          </a:xfrm>
        </p:spPr>
        <p:txBody>
          <a:bodyPr/>
          <a:lstStyle/>
          <a:p>
            <a:pPr>
              <a:defRPr/>
            </a:pPr>
            <a:r>
              <a:rPr lang="ja-JP" altLang="en-US" dirty="0"/>
              <a:t>４</a:t>
            </a:r>
          </a:p>
        </p:txBody>
      </p:sp>
    </p:spTree>
    <p:extLst>
      <p:ext uri="{BB962C8B-B14F-4D97-AF65-F5344CB8AC3E}">
        <p14:creationId xmlns:p14="http://schemas.microsoft.com/office/powerpoint/2010/main" val="2185017592"/>
      </p:ext>
    </p:extLst>
  </p:cSld>
  <p:clrMapOvr>
    <a:masterClrMapping/>
  </p:clrMapOvr>
  <mc:AlternateContent xmlns:mc="http://schemas.openxmlformats.org/markup-compatibility/2006" xmlns:p14="http://schemas.microsoft.com/office/powerpoint/2010/main">
    <mc:Choice Requires="p14">
      <p:transition spd="slow" p14:dur="2000" advTm="119246"/>
    </mc:Choice>
    <mc:Fallback xmlns="">
      <p:transition spd="slow" advTm="1192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災害廃棄物対策の推進について</a:t>
            </a:r>
          </a:p>
        </p:txBody>
      </p:sp>
      <p:graphicFrame>
        <p:nvGraphicFramePr>
          <p:cNvPr id="2" name="図表 1"/>
          <p:cNvGraphicFramePr/>
          <p:nvPr/>
        </p:nvGraphicFramePr>
        <p:xfrm>
          <a:off x="744724" y="1977687"/>
          <a:ext cx="8364650" cy="457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5" name="正方形/長方形 11"/>
          <p:cNvSpPr>
            <a:spLocks noChangeArrowheads="1"/>
          </p:cNvSpPr>
          <p:nvPr/>
        </p:nvSpPr>
        <p:spPr bwMode="auto">
          <a:xfrm>
            <a:off x="4796205" y="2076452"/>
            <a:ext cx="4312626" cy="150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43492" indent="-243492" defTabSz="779173">
              <a:spcBef>
                <a:spcPct val="0"/>
              </a:spcBef>
              <a:buFont typeface="Wingdings" panose="05000000000000000000" pitchFamily="2" charset="2"/>
              <a:buChar char="Ø"/>
              <a:defRPr/>
            </a:pPr>
            <a:r>
              <a:rPr lang="ja-JP" altLang="en-US" sz="1534" dirty="0">
                <a:solidFill>
                  <a:prstClr val="black"/>
                </a:solidFill>
              </a:rPr>
              <a:t>災害廃棄物処理のノウハウの蓄積・検証</a:t>
            </a:r>
          </a:p>
          <a:p>
            <a:pPr marL="243492" indent="-243492" defTabSz="779173">
              <a:spcBef>
                <a:spcPct val="0"/>
              </a:spcBef>
              <a:buFont typeface="Wingdings" panose="05000000000000000000" pitchFamily="2" charset="2"/>
              <a:buChar char="Ø"/>
              <a:defRPr/>
            </a:pPr>
            <a:r>
              <a:rPr lang="ja-JP" altLang="en-US" sz="1534" dirty="0">
                <a:solidFill>
                  <a:prstClr val="black"/>
                </a:solidFill>
              </a:rPr>
              <a:t>国内の災害廃棄物取組状況の調査</a:t>
            </a:r>
          </a:p>
          <a:p>
            <a:pPr marL="243492" indent="-243492" defTabSz="779173">
              <a:spcBef>
                <a:spcPct val="0"/>
              </a:spcBef>
              <a:buFont typeface="Wingdings" panose="05000000000000000000" pitchFamily="2" charset="2"/>
              <a:buChar char="Ø"/>
              <a:defRPr/>
            </a:pPr>
            <a:r>
              <a:rPr lang="ja-JP" altLang="en-US" sz="1534" dirty="0">
                <a:solidFill>
                  <a:prstClr val="black"/>
                </a:solidFill>
              </a:rPr>
              <a:t>廃棄物処理体制の整備（施設整備を含む）</a:t>
            </a:r>
            <a:endParaRPr lang="en-US" altLang="ja-JP" sz="1534" dirty="0">
              <a:solidFill>
                <a:prstClr val="black"/>
              </a:solidFill>
            </a:endParaRPr>
          </a:p>
          <a:p>
            <a:pPr marL="243492" indent="-243492" defTabSz="779173">
              <a:spcBef>
                <a:spcPct val="0"/>
              </a:spcBef>
              <a:buFont typeface="Wingdings" panose="05000000000000000000" pitchFamily="2" charset="2"/>
              <a:buChar char="Ø"/>
              <a:defRPr/>
            </a:pPr>
            <a:r>
              <a:rPr lang="ja-JP" altLang="en-US" sz="1534" dirty="0">
                <a:solidFill>
                  <a:prstClr val="black"/>
                </a:solidFill>
              </a:rPr>
              <a:t>ブロックを超えた連携の推進</a:t>
            </a:r>
          </a:p>
          <a:p>
            <a:pPr marL="243492" indent="-243492" defTabSz="779173">
              <a:spcBef>
                <a:spcPct val="0"/>
              </a:spcBef>
              <a:buFont typeface="Wingdings" panose="05000000000000000000" pitchFamily="2" charset="2"/>
              <a:buChar char="Ø"/>
              <a:defRPr/>
            </a:pPr>
            <a:r>
              <a:rPr lang="ja-JP" altLang="en-US" sz="1534" dirty="0">
                <a:solidFill>
                  <a:prstClr val="black"/>
                </a:solidFill>
              </a:rPr>
              <a:t>災害廃棄物処理に関する技術開発</a:t>
            </a:r>
            <a:endParaRPr lang="en-US" altLang="ja-JP" sz="1534" dirty="0">
              <a:solidFill>
                <a:prstClr val="black"/>
              </a:solidFill>
            </a:endParaRPr>
          </a:p>
          <a:p>
            <a:pPr marL="243492" indent="-243492" defTabSz="779173">
              <a:spcBef>
                <a:spcPct val="0"/>
              </a:spcBef>
              <a:buFont typeface="Wingdings" panose="05000000000000000000" pitchFamily="2" charset="2"/>
              <a:buChar char="Ø"/>
              <a:defRPr/>
            </a:pPr>
            <a:r>
              <a:rPr lang="en-US" altLang="ja-JP" sz="1534" dirty="0" err="1">
                <a:solidFill>
                  <a:prstClr val="black"/>
                </a:solidFill>
              </a:rPr>
              <a:t>D.Waste</a:t>
            </a:r>
            <a:r>
              <a:rPr lang="en-US" altLang="ja-JP" sz="1534" dirty="0">
                <a:solidFill>
                  <a:prstClr val="black"/>
                </a:solidFill>
              </a:rPr>
              <a:t>-Net</a:t>
            </a:r>
            <a:r>
              <a:rPr lang="ja-JP" altLang="en-US" sz="1534" dirty="0">
                <a:solidFill>
                  <a:prstClr val="black"/>
                </a:solidFill>
              </a:rPr>
              <a:t>による支援体制の構築　など</a:t>
            </a:r>
            <a:endParaRPr lang="en-US" altLang="ja-JP" sz="1534" dirty="0">
              <a:solidFill>
                <a:prstClr val="black"/>
              </a:solidFill>
            </a:endParaRPr>
          </a:p>
        </p:txBody>
      </p:sp>
      <p:sp>
        <p:nvSpPr>
          <p:cNvPr id="10246" name="正方形/長方形 14"/>
          <p:cNvSpPr>
            <a:spLocks noChangeArrowheads="1"/>
          </p:cNvSpPr>
          <p:nvPr/>
        </p:nvSpPr>
        <p:spPr bwMode="auto">
          <a:xfrm>
            <a:off x="4796205" y="3905251"/>
            <a:ext cx="4312626" cy="10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43492" indent="-243492" defTabSz="779173">
              <a:spcBef>
                <a:spcPct val="0"/>
              </a:spcBef>
              <a:buFont typeface="Wingdings" panose="05000000000000000000" pitchFamily="2" charset="2"/>
              <a:buChar char="Ø"/>
              <a:defRPr/>
            </a:pPr>
            <a:r>
              <a:rPr lang="ja-JP" altLang="en-US" sz="1534" dirty="0">
                <a:solidFill>
                  <a:prstClr val="black"/>
                </a:solidFill>
              </a:rPr>
              <a:t>大規模災害における災害廃棄物対策行動計画の策定</a:t>
            </a:r>
            <a:endParaRPr lang="en-US" altLang="ja-JP" sz="1534" dirty="0">
              <a:solidFill>
                <a:prstClr val="black"/>
              </a:solidFill>
            </a:endParaRPr>
          </a:p>
          <a:p>
            <a:pPr marL="243492" indent="-243492" defTabSz="779173">
              <a:spcBef>
                <a:spcPct val="0"/>
              </a:spcBef>
              <a:buFont typeface="Wingdings" panose="05000000000000000000" pitchFamily="2" charset="2"/>
              <a:buChar char="Ø"/>
              <a:defRPr/>
            </a:pPr>
            <a:r>
              <a:rPr lang="ja-JP" altLang="en-US" sz="1534" dirty="0">
                <a:solidFill>
                  <a:prstClr val="black"/>
                </a:solidFill>
              </a:rPr>
              <a:t>災害廃棄物対策の取組事例の共有</a:t>
            </a:r>
          </a:p>
          <a:p>
            <a:pPr marL="243492" indent="-243492" defTabSz="779173">
              <a:spcBef>
                <a:spcPct val="0"/>
              </a:spcBef>
              <a:buFont typeface="Wingdings" panose="05000000000000000000" pitchFamily="2" charset="2"/>
              <a:buChar char="Ø"/>
              <a:defRPr/>
            </a:pPr>
            <a:r>
              <a:rPr lang="ja-JP" altLang="en-US" sz="1534" dirty="0">
                <a:solidFill>
                  <a:prstClr val="black"/>
                </a:solidFill>
              </a:rPr>
              <a:t>セミナーや人材交流等の人材育成　など</a:t>
            </a:r>
          </a:p>
        </p:txBody>
      </p:sp>
      <p:sp>
        <p:nvSpPr>
          <p:cNvPr id="10247" name="正方形/長方形 15"/>
          <p:cNvSpPr>
            <a:spLocks noChangeArrowheads="1"/>
          </p:cNvSpPr>
          <p:nvPr/>
        </p:nvSpPr>
        <p:spPr bwMode="auto">
          <a:xfrm>
            <a:off x="4796205" y="5480539"/>
            <a:ext cx="4312626" cy="80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43492" indent="-243492" defTabSz="779173">
              <a:spcBef>
                <a:spcPct val="0"/>
              </a:spcBef>
              <a:buFont typeface="Wingdings" panose="05000000000000000000" pitchFamily="2" charset="2"/>
              <a:buChar char="Ø"/>
              <a:defRPr/>
            </a:pPr>
            <a:r>
              <a:rPr lang="ja-JP" altLang="en-US" sz="1534" dirty="0">
                <a:solidFill>
                  <a:prstClr val="black"/>
                </a:solidFill>
              </a:rPr>
              <a:t>災害廃棄物処理計画、事業継続計画等の策定</a:t>
            </a:r>
            <a:endParaRPr lang="en-US" altLang="ja-JP" sz="1534" dirty="0">
              <a:solidFill>
                <a:prstClr val="black"/>
              </a:solidFill>
            </a:endParaRPr>
          </a:p>
          <a:p>
            <a:pPr marL="243492" indent="-243492" defTabSz="779173">
              <a:spcBef>
                <a:spcPct val="0"/>
              </a:spcBef>
              <a:buFont typeface="Wingdings" panose="05000000000000000000" pitchFamily="2" charset="2"/>
              <a:buChar char="Ø"/>
              <a:defRPr/>
            </a:pPr>
            <a:r>
              <a:rPr lang="ja-JP" altLang="en-US" sz="1534" dirty="0">
                <a:solidFill>
                  <a:prstClr val="black"/>
                </a:solidFill>
              </a:rPr>
              <a:t>廃棄物処理体制の整備（施設整備を含む）</a:t>
            </a:r>
            <a:endParaRPr lang="en-US" altLang="ja-JP" sz="1534" dirty="0">
              <a:solidFill>
                <a:prstClr val="black"/>
              </a:solidFill>
            </a:endParaRPr>
          </a:p>
          <a:p>
            <a:pPr marL="243492" indent="-243492" defTabSz="779173">
              <a:spcBef>
                <a:spcPct val="0"/>
              </a:spcBef>
              <a:buFont typeface="Wingdings" panose="05000000000000000000" pitchFamily="2" charset="2"/>
              <a:buChar char="Ø"/>
              <a:defRPr/>
            </a:pPr>
            <a:r>
              <a:rPr lang="ja-JP" altLang="en-US" sz="1534" dirty="0">
                <a:solidFill>
                  <a:prstClr val="black"/>
                </a:solidFill>
              </a:rPr>
              <a:t>人材育成・確保、災害協定の締結　など</a:t>
            </a:r>
          </a:p>
        </p:txBody>
      </p:sp>
      <p:sp>
        <p:nvSpPr>
          <p:cNvPr id="25607" name="テキスト ボックス 2"/>
          <p:cNvSpPr txBox="1">
            <a:spLocks noChangeArrowheads="1"/>
          </p:cNvSpPr>
          <p:nvPr/>
        </p:nvSpPr>
        <p:spPr bwMode="auto">
          <a:xfrm>
            <a:off x="832339" y="783181"/>
            <a:ext cx="8210550" cy="12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77" dirty="0"/>
              <a:t>○全国レベルでは、環境省本省が災害廃棄物の技術的検討等を実施。</a:t>
            </a:r>
            <a:endParaRPr lang="en-US" altLang="ja-JP" sz="1477" dirty="0"/>
          </a:p>
          <a:p>
            <a:pPr>
              <a:spcBef>
                <a:spcPct val="0"/>
              </a:spcBef>
              <a:buFontTx/>
              <a:buNone/>
            </a:pPr>
            <a:r>
              <a:rPr lang="ja-JP" altLang="en-US" sz="1477" dirty="0"/>
              <a:t>○地域ブロックレベルでは、地方環境事務所が地域ブロック協議会を設置し、自治体間の情報共有や</a:t>
            </a:r>
            <a:endParaRPr lang="en-US" altLang="ja-JP" sz="1477" dirty="0"/>
          </a:p>
          <a:p>
            <a:pPr>
              <a:spcBef>
                <a:spcPct val="0"/>
              </a:spcBef>
              <a:buFontTx/>
              <a:buNone/>
            </a:pPr>
            <a:r>
              <a:rPr lang="en-US" altLang="ja-JP" sz="1477" dirty="0"/>
              <a:t>    </a:t>
            </a:r>
            <a:r>
              <a:rPr lang="ja-JP" altLang="en-US" sz="1477" dirty="0"/>
              <a:t>人材育成等を実施。</a:t>
            </a:r>
            <a:endParaRPr lang="en-US" altLang="ja-JP" sz="1477" dirty="0"/>
          </a:p>
          <a:p>
            <a:pPr>
              <a:spcBef>
                <a:spcPct val="0"/>
              </a:spcBef>
              <a:buFontTx/>
              <a:buNone/>
            </a:pPr>
            <a:r>
              <a:rPr lang="ja-JP" altLang="en-US" sz="1477" dirty="0"/>
              <a:t>○自治体レベルでは、地方環境事務所がモデル事業を行い、自治体の災害廃棄物処理計画の策定等</a:t>
            </a:r>
            <a:endParaRPr lang="en-US" altLang="ja-JP" sz="1477" dirty="0"/>
          </a:p>
          <a:p>
            <a:pPr>
              <a:spcBef>
                <a:spcPct val="0"/>
              </a:spcBef>
              <a:buFontTx/>
              <a:buNone/>
            </a:pPr>
            <a:r>
              <a:rPr lang="ja-JP" altLang="en-US" sz="1477" dirty="0"/>
              <a:t>    を支援。</a:t>
            </a:r>
          </a:p>
        </p:txBody>
      </p:sp>
      <p:sp>
        <p:nvSpPr>
          <p:cNvPr id="3" name="スライド番号プレースホルダー 2"/>
          <p:cNvSpPr>
            <a:spLocks noGrp="1"/>
          </p:cNvSpPr>
          <p:nvPr>
            <p:ph type="sldNum" sz="quarter" idx="12"/>
          </p:nvPr>
        </p:nvSpPr>
        <p:spPr>
          <a:xfrm>
            <a:off x="7600950" y="6370478"/>
            <a:ext cx="2228850" cy="365125"/>
          </a:xfrm>
        </p:spPr>
        <p:txBody>
          <a:bodyPr/>
          <a:lstStyle/>
          <a:p>
            <a:pPr>
              <a:defRPr/>
            </a:pPr>
            <a:r>
              <a:rPr lang="ja-JP" altLang="en-US" dirty="0"/>
              <a:t>５</a:t>
            </a:r>
          </a:p>
        </p:txBody>
      </p:sp>
    </p:spTree>
    <p:extLst>
      <p:ext uri="{BB962C8B-B14F-4D97-AF65-F5344CB8AC3E}">
        <p14:creationId xmlns:p14="http://schemas.microsoft.com/office/powerpoint/2010/main" val="2732085844"/>
      </p:ext>
    </p:extLst>
  </p:cSld>
  <p:clrMapOvr>
    <a:masterClrMapping/>
  </p:clrMapOvr>
  <mc:AlternateContent xmlns:mc="http://schemas.openxmlformats.org/markup-compatibility/2006" xmlns:p14="http://schemas.microsoft.com/office/powerpoint/2010/main">
    <mc:Choice Requires="p14">
      <p:transition spd="slow" p14:dur="2000" advTm="42932"/>
    </mc:Choice>
    <mc:Fallback xmlns="">
      <p:transition spd="slow" advTm="4293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742419" y="1971236"/>
            <a:ext cx="5331655" cy="4375052"/>
          </a:xfrm>
          <a:prstGeom prst="rect">
            <a:avLst/>
          </a:prstGeom>
        </p:spPr>
      </p:pic>
      <p:sp>
        <p:nvSpPr>
          <p:cNvPr id="57346" name="正方形/長方形 10"/>
          <p:cNvSpPr>
            <a:spLocks noChangeArrowheads="1"/>
          </p:cNvSpPr>
          <p:nvPr/>
        </p:nvSpPr>
        <p:spPr bwMode="auto">
          <a:xfrm>
            <a:off x="831927" y="717174"/>
            <a:ext cx="8242146" cy="9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marL="269875" indent="-2698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77" dirty="0">
                <a:latin typeface="ＭＳ Ｐゴシック" panose="020B0600070205080204" pitchFamily="50" charset="-128"/>
                <a:cs typeface="Times New Roman" panose="02020603050405020304" pitchFamily="18" charset="0"/>
              </a:rPr>
              <a:t>○　</a:t>
            </a:r>
            <a:r>
              <a:rPr lang="ja-JP" altLang="ja-JP" sz="1477" dirty="0">
                <a:latin typeface="ＭＳ Ｐゴシック" panose="020B0600070205080204" pitchFamily="50" charset="-128"/>
                <a:cs typeface="Times New Roman" panose="02020603050405020304" pitchFamily="18" charset="0"/>
              </a:rPr>
              <a:t>地域の災害廃棄物対策を強化すべく、</a:t>
            </a:r>
            <a:r>
              <a:rPr lang="ja-JP" altLang="en-US" sz="1477" dirty="0">
                <a:latin typeface="ＭＳ Ｐゴシック" panose="020B0600070205080204" pitchFamily="50" charset="-128"/>
                <a:cs typeface="Times New Roman" panose="02020603050405020304" pitchFamily="18" charset="0"/>
              </a:rPr>
              <a:t>地方環境事務所が中心となって、関係省庁や自治体、事業者団体等の参画のもと、</a:t>
            </a:r>
            <a:r>
              <a:rPr lang="ja-JP" altLang="ja-JP" sz="1477" b="1" u="sng" dirty="0">
                <a:latin typeface="ＭＳ Ｐゴシック" panose="020B0600070205080204" pitchFamily="50" charset="-128"/>
                <a:cs typeface="Times New Roman" panose="02020603050405020304" pitchFamily="18" charset="0"/>
              </a:rPr>
              <a:t>地域ブロック協議会を全国８箇所に設</a:t>
            </a:r>
            <a:r>
              <a:rPr lang="ja-JP" altLang="en-US" sz="1477" b="1" u="sng" dirty="0">
                <a:latin typeface="ＭＳ Ｐゴシック" panose="020B0600070205080204" pitchFamily="50" charset="-128"/>
                <a:cs typeface="Times New Roman" panose="02020603050405020304" pitchFamily="18" charset="0"/>
              </a:rPr>
              <a:t>立</a:t>
            </a:r>
            <a:r>
              <a:rPr lang="ja-JP" altLang="en-US" sz="1477" dirty="0">
                <a:latin typeface="ＭＳ Ｐゴシック" panose="020B0600070205080204" pitchFamily="50" charset="-128"/>
                <a:cs typeface="Times New Roman" panose="02020603050405020304" pitchFamily="18" charset="0"/>
              </a:rPr>
              <a:t>。</a:t>
            </a:r>
            <a:endParaRPr lang="en-US" altLang="ja-JP" sz="1477" dirty="0">
              <a:latin typeface="ＭＳ Ｐゴシック" panose="020B0600070205080204" pitchFamily="50" charset="-128"/>
              <a:cs typeface="Times New Roman" panose="02020603050405020304" pitchFamily="18" charset="0"/>
            </a:endParaRPr>
          </a:p>
          <a:p>
            <a:pPr>
              <a:spcBef>
                <a:spcPct val="0"/>
              </a:spcBef>
              <a:buFontTx/>
              <a:buNone/>
              <a:defRPr/>
            </a:pPr>
            <a:r>
              <a:rPr lang="ja-JP" altLang="en-US" sz="1477" dirty="0">
                <a:latin typeface="ＭＳ Ｐゴシック" panose="020B0600070205080204" pitchFamily="50" charset="-128"/>
                <a:cs typeface="Times New Roman" panose="02020603050405020304" pitchFamily="18" charset="0"/>
              </a:rPr>
              <a:t>○　平時からの備えとして、地域ブロック別の</a:t>
            </a:r>
            <a:r>
              <a:rPr lang="ja-JP" altLang="en-US" sz="1477" b="1" u="sng" dirty="0">
                <a:latin typeface="ＭＳ Ｐゴシック" panose="020B0600070205080204" pitchFamily="50" charset="-128"/>
                <a:cs typeface="Times New Roman" panose="02020603050405020304" pitchFamily="18" charset="0"/>
              </a:rPr>
              <a:t>災害廃棄物対策行動計画の策定</a:t>
            </a:r>
            <a:r>
              <a:rPr lang="ja-JP" altLang="en-US" sz="1477" dirty="0">
                <a:latin typeface="ＭＳ Ｐゴシック" panose="020B0600070205080204" pitchFamily="50" charset="-128"/>
                <a:cs typeface="Times New Roman" panose="02020603050405020304" pitchFamily="18" charset="0"/>
              </a:rPr>
              <a:t>、地域ブロックにおける</a:t>
            </a:r>
            <a:r>
              <a:rPr lang="ja-JP" altLang="en-US" sz="1477" b="1" u="sng" dirty="0">
                <a:latin typeface="ＭＳ Ｐゴシック" panose="020B0600070205080204" pitchFamily="50" charset="-128"/>
                <a:cs typeface="Times New Roman" panose="02020603050405020304" pitchFamily="18" charset="0"/>
              </a:rPr>
              <a:t>共同訓練の開催</a:t>
            </a:r>
            <a:r>
              <a:rPr lang="ja-JP" altLang="en-US" sz="1477" dirty="0">
                <a:latin typeface="ＭＳ Ｐゴシック" panose="020B0600070205080204" pitchFamily="50" charset="-128"/>
                <a:cs typeface="Times New Roman" panose="02020603050405020304" pitchFamily="18" charset="0"/>
              </a:rPr>
              <a:t>、</a:t>
            </a:r>
            <a:r>
              <a:rPr lang="ja-JP" altLang="en-US" sz="1477" b="1" u="sng" dirty="0">
                <a:latin typeface="ＭＳ Ｐゴシック" panose="020B0600070205080204" pitchFamily="50" charset="-128"/>
                <a:cs typeface="Times New Roman" panose="02020603050405020304" pitchFamily="18" charset="0"/>
              </a:rPr>
              <a:t>自治体に対する処理計画の策定支援や訓練への協力</a:t>
            </a:r>
            <a:r>
              <a:rPr lang="ja-JP" altLang="en-US" sz="1477" dirty="0">
                <a:latin typeface="ＭＳ Ｐゴシック" panose="020B0600070205080204" pitchFamily="50" charset="-128"/>
                <a:cs typeface="Times New Roman" panose="02020603050405020304" pitchFamily="18" charset="0"/>
              </a:rPr>
              <a:t>を実施。</a:t>
            </a:r>
          </a:p>
        </p:txBody>
      </p:sp>
      <p:sp>
        <p:nvSpPr>
          <p:cNvPr id="353" name="正方形/長方形 352"/>
          <p:cNvSpPr/>
          <p:nvPr/>
        </p:nvSpPr>
        <p:spPr>
          <a:xfrm>
            <a:off x="865468" y="2268737"/>
            <a:ext cx="2758154" cy="3090103"/>
          </a:xfrm>
          <a:prstGeom prst="rect">
            <a:avLst/>
          </a:prstGeom>
        </p:spPr>
        <p:style>
          <a:lnRef idx="1">
            <a:schemeClr val="accent6"/>
          </a:lnRef>
          <a:fillRef idx="2">
            <a:schemeClr val="accent6"/>
          </a:fillRef>
          <a:effectRef idx="1">
            <a:schemeClr val="accent6"/>
          </a:effectRef>
          <a:fontRef idx="minor">
            <a:schemeClr val="dk1"/>
          </a:fontRef>
        </p:style>
        <p:txBody>
          <a:bodyPr lIns="33231" tIns="33231" rIns="33231" bIns="33231"/>
          <a:lstStyle/>
          <a:p>
            <a:pPr marL="151506" indent="-151506">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地域ブロック協議会の活動内容</a:t>
            </a:r>
            <a:r>
              <a:rPr lang="en-US" altLang="ja-JP" sz="1292" dirty="0">
                <a:solidFill>
                  <a:prstClr val="black"/>
                </a:solidFill>
                <a:latin typeface="ＭＳ Ｐゴシック" panose="020B0600070205080204" pitchFamily="50" charset="-128"/>
                <a:ea typeface="ＭＳ Ｐゴシック" panose="020B0600070205080204" pitchFamily="50" charset="-128"/>
              </a:rPr>
              <a:t>】</a:t>
            </a:r>
          </a:p>
          <a:p>
            <a:pPr marL="151506" indent="-151506">
              <a:defRPr/>
            </a:pP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①地域ブロック協議会の運営</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②地域ブロック別の災害廃棄物対策行動計画等の作成</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③自治体等向けセミナー・見学の実施</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④自治体の災害廃棄物処理計画策定支援</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⑤地域ブロックにおける共同訓練の実施</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⑥地域ブロック内における実態の基礎調査・技術調査</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51506" indent="-151506">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⑦発災した災害に関する災害廃棄物処理に関する記録集等の作成　</a:t>
            </a:r>
            <a:r>
              <a:rPr lang="ja-JP" altLang="en-US" sz="1292" dirty="0">
                <a:solidFill>
                  <a:prstClr val="black"/>
                </a:solidFill>
                <a:latin typeface="ＭＳ ゴシック" panose="020B0609070205080204" pitchFamily="49" charset="-128"/>
                <a:ea typeface="ＭＳ ゴシック" panose="020B0609070205080204" pitchFamily="49" charset="-128"/>
              </a:rPr>
              <a:t>　　　　　　　　　　　　　　</a:t>
            </a:r>
          </a:p>
        </p:txBody>
      </p:sp>
      <p:sp>
        <p:nvSpPr>
          <p:cNvPr id="354" name="正方形/長方形 353"/>
          <p:cNvSpPr/>
          <p:nvPr/>
        </p:nvSpPr>
        <p:spPr>
          <a:xfrm>
            <a:off x="865468" y="5550076"/>
            <a:ext cx="2758154" cy="737088"/>
          </a:xfrm>
          <a:prstGeom prst="rect">
            <a:avLst/>
          </a:prstGeom>
        </p:spPr>
        <p:style>
          <a:lnRef idx="1">
            <a:schemeClr val="accent2"/>
          </a:lnRef>
          <a:fillRef idx="2">
            <a:schemeClr val="accent2"/>
          </a:fillRef>
          <a:effectRef idx="1">
            <a:schemeClr val="accent2"/>
          </a:effectRef>
          <a:fontRef idx="minor">
            <a:schemeClr val="dk1"/>
          </a:fontRef>
        </p:style>
        <p:txBody>
          <a:bodyPr lIns="33231" tIns="33231" rIns="33231" bIns="33231" anchor="ctr"/>
          <a:lstStyle/>
          <a:p>
            <a:pPr>
              <a:defRPr/>
            </a:pPr>
            <a:r>
              <a:rPr lang="en-US" altLang="ja-JP" sz="1108" b="1" dirty="0">
                <a:latin typeface="ＭＳ Ｐゴシック" panose="020B0600070205080204" pitchFamily="50" charset="-128"/>
                <a:ea typeface="ＭＳ Ｐゴシック" panose="020B0600070205080204" pitchFamily="50" charset="-128"/>
              </a:rPr>
              <a:t>【</a:t>
            </a:r>
            <a:r>
              <a:rPr lang="ja-JP" altLang="en-US" sz="1108" b="1" dirty="0">
                <a:latin typeface="ＭＳ Ｐゴシック" panose="020B0600070205080204" pitchFamily="50" charset="-128"/>
                <a:ea typeface="ＭＳ Ｐゴシック" panose="020B0600070205080204" pitchFamily="50" charset="-128"/>
              </a:rPr>
              <a:t>構成</a:t>
            </a:r>
            <a:r>
              <a:rPr lang="en-US" altLang="ja-JP" sz="1108" b="1" dirty="0">
                <a:latin typeface="ＭＳ Ｐゴシック" panose="020B0600070205080204" pitchFamily="50" charset="-128"/>
                <a:ea typeface="ＭＳ Ｐゴシック" panose="020B0600070205080204" pitchFamily="50" charset="-128"/>
              </a:rPr>
              <a:t>】</a:t>
            </a:r>
          </a:p>
          <a:p>
            <a:pPr>
              <a:defRPr/>
            </a:pPr>
            <a:r>
              <a:rPr lang="ja-JP" altLang="en-US" sz="1108" b="1" dirty="0">
                <a:latin typeface="ＭＳ Ｐゴシック" panose="020B0600070205080204" pitchFamily="50" charset="-128"/>
                <a:ea typeface="ＭＳ Ｐゴシック" panose="020B0600070205080204" pitchFamily="50" charset="-128"/>
              </a:rPr>
              <a:t>環境省、関係省庁地方支分部局、</a:t>
            </a:r>
            <a:endParaRPr lang="en-US" altLang="ja-JP" sz="1108" b="1" dirty="0">
              <a:latin typeface="ＭＳ Ｐゴシック" panose="020B0600070205080204" pitchFamily="50" charset="-128"/>
              <a:ea typeface="ＭＳ Ｐゴシック" panose="020B0600070205080204" pitchFamily="50" charset="-128"/>
            </a:endParaRPr>
          </a:p>
          <a:p>
            <a:pPr>
              <a:defRPr/>
            </a:pPr>
            <a:r>
              <a:rPr lang="ja-JP" altLang="en-US" sz="1108" b="1" dirty="0">
                <a:solidFill>
                  <a:srgbClr val="000000"/>
                </a:solidFill>
                <a:latin typeface="ＭＳ Ｐゴシック" panose="020B0600070205080204" pitchFamily="50" charset="-128"/>
                <a:ea typeface="ＭＳ Ｐゴシック" panose="020B0600070205080204" pitchFamily="50" charset="-128"/>
              </a:rPr>
              <a:t>都道府県、主要な市町村</a:t>
            </a:r>
            <a:endParaRPr lang="en-US" altLang="ja-JP" sz="1108" b="1" dirty="0">
              <a:solidFill>
                <a:srgbClr val="000000"/>
              </a:solidFill>
              <a:latin typeface="ＭＳ Ｐゴシック" panose="020B0600070205080204" pitchFamily="50" charset="-128"/>
              <a:ea typeface="ＭＳ Ｐゴシック" panose="020B0600070205080204" pitchFamily="50" charset="-128"/>
            </a:endParaRPr>
          </a:p>
          <a:p>
            <a:pPr>
              <a:defRPr/>
            </a:pPr>
            <a:r>
              <a:rPr lang="ja-JP" altLang="en-US" sz="1108" b="1" dirty="0">
                <a:solidFill>
                  <a:srgbClr val="000000"/>
                </a:solidFill>
                <a:latin typeface="ＭＳ Ｐゴシック" panose="020B0600070205080204" pitchFamily="50" charset="-128"/>
                <a:ea typeface="ＭＳ Ｐゴシック" panose="020B0600070205080204" pitchFamily="50" charset="-128"/>
              </a:rPr>
              <a:t>廃棄物処理事業者団体、地域の専門家　等</a:t>
            </a:r>
          </a:p>
        </p:txBody>
      </p:sp>
      <p:sp>
        <p:nvSpPr>
          <p:cNvPr id="3" name="スライド番号プレースホルダー 2"/>
          <p:cNvSpPr>
            <a:spLocks noGrp="1"/>
          </p:cNvSpPr>
          <p:nvPr>
            <p:ph type="sldNum" sz="quarter" idx="12"/>
          </p:nvPr>
        </p:nvSpPr>
        <p:spPr>
          <a:xfrm>
            <a:off x="7520396" y="6346288"/>
            <a:ext cx="2228850" cy="365125"/>
          </a:xfrm>
        </p:spPr>
        <p:txBody>
          <a:bodyPr/>
          <a:lstStyle/>
          <a:p>
            <a:r>
              <a:rPr kumimoji="1" lang="ja-JP" altLang="en-US" dirty="0"/>
              <a:t>６</a:t>
            </a:r>
          </a:p>
        </p:txBody>
      </p:sp>
      <p:sp>
        <p:nvSpPr>
          <p:cNvPr id="341"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a:t>地域ブロック協議会等について</a:t>
            </a:r>
          </a:p>
        </p:txBody>
      </p:sp>
    </p:spTree>
    <p:extLst>
      <p:ext uri="{BB962C8B-B14F-4D97-AF65-F5344CB8AC3E}">
        <p14:creationId xmlns:p14="http://schemas.microsoft.com/office/powerpoint/2010/main" val="2488474244"/>
      </p:ext>
    </p:extLst>
  </p:cSld>
  <p:clrMapOvr>
    <a:masterClrMapping/>
  </p:clrMapOvr>
  <mc:AlternateContent xmlns:mc="http://schemas.openxmlformats.org/markup-compatibility/2006" xmlns:p14="http://schemas.microsoft.com/office/powerpoint/2010/main">
    <mc:Choice Requires="p14">
      <p:transition spd="slow" p14:dur="2000" advTm="51759"/>
    </mc:Choice>
    <mc:Fallback xmlns="">
      <p:transition spd="slow" advTm="5175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 35"/>
          <p:cNvGraphicFramePr>
            <a:graphicFrameLocks noGrp="1"/>
          </p:cNvGraphicFramePr>
          <p:nvPr>
            <p:extLst/>
          </p:nvPr>
        </p:nvGraphicFramePr>
        <p:xfrm>
          <a:off x="782540" y="1767278"/>
          <a:ext cx="8340923" cy="4587347"/>
        </p:xfrm>
        <a:graphic>
          <a:graphicData uri="http://schemas.openxmlformats.org/drawingml/2006/table">
            <a:tbl>
              <a:tblPr bandRow="1">
                <a:tableStyleId>{5C22544A-7EE6-4342-B048-85BDC9FD1C3A}</a:tableStyleId>
              </a:tblPr>
              <a:tblGrid>
                <a:gridCol w="631385">
                  <a:extLst>
                    <a:ext uri="{9D8B030D-6E8A-4147-A177-3AD203B41FA5}">
                      <a16:colId xmlns:a16="http://schemas.microsoft.com/office/drawing/2014/main" val="20000"/>
                    </a:ext>
                  </a:extLst>
                </a:gridCol>
                <a:gridCol w="1960615">
                  <a:extLst>
                    <a:ext uri="{9D8B030D-6E8A-4147-A177-3AD203B41FA5}">
                      <a16:colId xmlns:a16="http://schemas.microsoft.com/office/drawing/2014/main" val="20001"/>
                    </a:ext>
                  </a:extLst>
                </a:gridCol>
                <a:gridCol w="1428923">
                  <a:extLst>
                    <a:ext uri="{9D8B030D-6E8A-4147-A177-3AD203B41FA5}">
                      <a16:colId xmlns:a16="http://schemas.microsoft.com/office/drawing/2014/main" val="20002"/>
                    </a:ext>
                  </a:extLst>
                </a:gridCol>
                <a:gridCol w="4320000">
                  <a:extLst>
                    <a:ext uri="{9D8B030D-6E8A-4147-A177-3AD203B41FA5}">
                      <a16:colId xmlns:a16="http://schemas.microsoft.com/office/drawing/2014/main" val="20004"/>
                    </a:ext>
                  </a:extLst>
                </a:gridCol>
              </a:tblGrid>
              <a:tr h="288904">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ブロック</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計画名称</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策定年月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特　徴</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72898">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北海道</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大規模災害時における</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北海道ブロック災害廃棄物</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対策行動計画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大規模地震を対象に基本的な処理方針、ブロック内のネットワーク構築等を記載</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2898">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東　北</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latin typeface="ＭＳ Ｐゴシック" panose="020B0600070205080204" pitchFamily="50" charset="-128"/>
                          <a:ea typeface="ＭＳ Ｐゴシック" panose="020B0600070205080204" pitchFamily="50" charset="-128"/>
                        </a:rPr>
                        <a:t>東北ブロック災害廃棄物</a:t>
                      </a:r>
                      <a:endParaRPr kumimoji="1" lang="en-US" altLang="ja-JP" sz="1100" b="0" dirty="0">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latin typeface="ＭＳ Ｐゴシック" panose="020B0600070205080204" pitchFamily="50" charset="-128"/>
                          <a:ea typeface="ＭＳ Ｐゴシック" panose="020B0600070205080204" pitchFamily="50" charset="-128"/>
                        </a:rPr>
                        <a:t>対策行動計画</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kern="1200" baseline="0" dirty="0">
                          <a:solidFill>
                            <a:schemeClr val="tx1"/>
                          </a:solidFill>
                          <a:latin typeface="ＭＳ Ｐゴシック" panose="020B0600070205080204" pitchFamily="50" charset="-128"/>
                          <a:ea typeface="ＭＳ Ｐゴシック" panose="020B0600070205080204" pitchFamily="50" charset="-128"/>
                          <a:cs typeface="+mn-cs"/>
                        </a:rPr>
                        <a:t>大規模災害時における各行動主体の役割と具体的に取るべき行動手順、広域連携による迅速な初動体制の構築等を記載予定</a:t>
                      </a:r>
                      <a:endParaRPr kumimoji="1" lang="en-US" altLang="ja-JP" sz="1100" b="0" kern="1200" baseline="0" dirty="0">
                        <a:solidFill>
                          <a:schemeClr val="tx1"/>
                        </a:solidFill>
                        <a:latin typeface="ＭＳ Ｐゴシック" panose="020B0600070205080204" pitchFamily="50" charset="-128"/>
                        <a:ea typeface="ＭＳ Ｐゴシック" panose="020B0600070205080204" pitchFamily="50" charset="-128"/>
                        <a:cs typeface="+mn-cs"/>
                      </a:endParaRPr>
                    </a:p>
                    <a:p>
                      <a:pPr marL="171450" indent="-171450">
                        <a:buFont typeface="Wingdings" panose="05000000000000000000" pitchFamily="2" charset="2"/>
                        <a:buChar char="Ø"/>
                      </a:pPr>
                      <a:r>
                        <a:rPr kumimoji="1" lang="ja-JP" altLang="en-US" sz="1100" b="0" kern="1200" baseline="0" dirty="0">
                          <a:solidFill>
                            <a:schemeClr val="tx1"/>
                          </a:solidFill>
                          <a:latin typeface="ＭＳ Ｐゴシック" panose="020B0600070205080204" pitchFamily="50" charset="-128"/>
                          <a:ea typeface="ＭＳ Ｐゴシック" panose="020B0600070205080204" pitchFamily="50" charset="-128"/>
                          <a:cs typeface="+mn-cs"/>
                        </a:rPr>
                        <a:t>平時における協議会を含む各主体の取組や検討事項を記載予定</a:t>
                      </a:r>
                      <a:endParaRPr kumimoji="1" lang="en-US" altLang="ja-JP" sz="11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2898">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関　東</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大規模災害発生時における</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関東ブロック災害廃棄物</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対策行動計画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大規模災害時に関東地方環境事務所と有志の被災地近隣の自治体が連携し、支援チームを設置、支援を実施</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1711">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中　部</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災害廃棄物中部ブロック</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広域連携計画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月（第一版）</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月（第二版）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災害応急対応時は幹事支援県が中心となり、復旧復興時は中部地方環境事務所が中心となり、支援調整を実施</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支援県候補の全てが被災した場合や、中部地方環境事務所が被災し機能しない場合についても手順を策定</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2898">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近　畿</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近畿ブロック大規模災害廃棄物</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対策行動計画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mn-ea"/>
                        </a:rPr>
                        <a:t>平成</a:t>
                      </a:r>
                      <a:r>
                        <a:rPr kumimoji="1" lang="en-US" altLang="ja-JP" sz="1100" b="0" dirty="0">
                          <a:solidFill>
                            <a:schemeClr val="tx1"/>
                          </a:solidFill>
                          <a:latin typeface="ＭＳ Ｐゴシック" panose="020B0600070205080204" pitchFamily="50" charset="-128"/>
                          <a:ea typeface="+mn-ea"/>
                        </a:rPr>
                        <a:t>29</a:t>
                      </a:r>
                      <a:r>
                        <a:rPr kumimoji="1" lang="ja-JP" altLang="en-US" sz="1100" b="0" dirty="0">
                          <a:solidFill>
                            <a:schemeClr val="tx1"/>
                          </a:solidFill>
                          <a:latin typeface="ＭＳ Ｐゴシック" panose="020B0600070205080204" pitchFamily="50" charset="-128"/>
                          <a:ea typeface="+mn-ea"/>
                        </a:rPr>
                        <a:t>年</a:t>
                      </a:r>
                      <a:r>
                        <a:rPr kumimoji="1" lang="en-US" altLang="ja-JP" sz="1100" b="0" dirty="0">
                          <a:solidFill>
                            <a:schemeClr val="tx1"/>
                          </a:solidFill>
                          <a:latin typeface="ＭＳ Ｐゴシック" panose="020B0600070205080204" pitchFamily="50" charset="-128"/>
                          <a:ea typeface="+mn-ea"/>
                        </a:rPr>
                        <a:t>7</a:t>
                      </a:r>
                      <a:r>
                        <a:rPr kumimoji="1" lang="ja-JP" altLang="en-US" sz="1100" b="0" dirty="0">
                          <a:solidFill>
                            <a:schemeClr val="tx1"/>
                          </a:solidFill>
                          <a:latin typeface="ＭＳ Ｐゴシック" panose="020B0600070205080204" pitchFamily="50" charset="-128"/>
                          <a:ea typeface="+mn-ea"/>
                        </a:rPr>
                        <a:t>月（第一版）</a:t>
                      </a:r>
                      <a:endParaRPr kumimoji="1" lang="en-US" altLang="ja-JP" sz="1100" b="0" dirty="0">
                        <a:solidFill>
                          <a:schemeClr val="tx1"/>
                        </a:solidFill>
                        <a:latin typeface="ＭＳ Ｐゴシック" panose="020B0600070205080204" pitchFamily="50" charset="-128"/>
                        <a:ea typeface="+mn-ea"/>
                      </a:endParaRPr>
                    </a:p>
                    <a:p>
                      <a:pPr algn="ctr"/>
                      <a:r>
                        <a:rPr kumimoji="1" lang="ja-JP" altLang="en-US" sz="1100" b="0" dirty="0">
                          <a:solidFill>
                            <a:schemeClr val="tx1"/>
                          </a:solidFill>
                          <a:latin typeface="ＭＳ Ｐゴシック" panose="020B0600070205080204" pitchFamily="50" charset="-128"/>
                          <a:ea typeface="+mn-ea"/>
                        </a:rPr>
                        <a:t>令和元年</a:t>
                      </a:r>
                      <a:r>
                        <a:rPr kumimoji="1" lang="en-US" altLang="ja-JP" sz="1100" b="0" dirty="0">
                          <a:solidFill>
                            <a:schemeClr val="tx1"/>
                          </a:solidFill>
                          <a:latin typeface="ＭＳ Ｐゴシック" panose="020B0600070205080204" pitchFamily="50" charset="-128"/>
                          <a:ea typeface="+mn-ea"/>
                        </a:rPr>
                        <a:t>7</a:t>
                      </a:r>
                      <a:r>
                        <a:rPr kumimoji="1" lang="ja-JP" altLang="en-US" sz="1100" b="0" dirty="0">
                          <a:solidFill>
                            <a:schemeClr val="tx1"/>
                          </a:solidFill>
                          <a:latin typeface="ＭＳ Ｐゴシック" panose="020B0600070205080204" pitchFamily="50" charset="-128"/>
                          <a:ea typeface="+mn-ea"/>
                        </a:rPr>
                        <a:t>月（第二版）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lang="ja-JP" altLang="en-US" sz="1100" b="0" dirty="0">
                          <a:latin typeface="ＭＳ Ｐゴシック" panose="020B0600070205080204" pitchFamily="50" charset="-128"/>
                          <a:ea typeface="ＭＳ Ｐゴシック" panose="020B0600070205080204" pitchFamily="50" charset="-128"/>
                        </a:rPr>
                        <a:t> 関西広域連合とも連携しつつ体制を構築</a:t>
                      </a:r>
                      <a:endParaRPr lang="en-US" altLang="ja-JP" sz="1100" b="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lang="ja-JP" altLang="en-US" sz="1100" b="0" dirty="0">
                          <a:latin typeface="ＭＳ Ｐゴシック" panose="020B0600070205080204" pitchFamily="50" charset="-128"/>
                          <a:ea typeface="ＭＳ Ｐゴシック" panose="020B0600070205080204" pitchFamily="50" charset="-128"/>
                        </a:rPr>
                        <a:t> プッシュ型の応援活動がありうることも念頭</a:t>
                      </a:r>
                      <a:endParaRPr lang="en-US" altLang="ja-JP" sz="1100" b="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Ø"/>
                      </a:pPr>
                      <a:r>
                        <a:rPr lang="ja-JP" altLang="en-US" sz="1100" b="0" dirty="0">
                          <a:latin typeface="ＭＳ Ｐゴシック" panose="020B0600070205080204" pitchFamily="50" charset="-128"/>
                          <a:ea typeface="ＭＳ Ｐゴシック" panose="020B0600070205080204" pitchFamily="50" charset="-128"/>
                        </a:rPr>
                        <a:t> 時系列に沿って、各主体が実施する手順を示す表を添付</a:t>
                      </a:r>
                      <a:endParaRPr lang="en-US" altLang="ja-JP" sz="1100" b="0" dirty="0">
                        <a:latin typeface="ＭＳ Ｐゴシック" panose="020B0600070205080204" pitchFamily="50" charset="-128"/>
                        <a:ea typeface="ＭＳ Ｐゴシック" panose="020B0600070205080204" pitchFamily="50" charset="-128"/>
                      </a:endParaRP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92242">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中　国</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四　国</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大規模災害発生時における</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中国ブロック、四国ブロック</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災害廃棄物対策行動計画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kern="1200" dirty="0">
                          <a:solidFill>
                            <a:schemeClr val="dk1"/>
                          </a:solidFill>
                          <a:latin typeface="ＭＳ Ｐゴシック" panose="020B0600070205080204" pitchFamily="50" charset="-128"/>
                          <a:ea typeface="ＭＳ Ｐゴシック" panose="020B0600070205080204" pitchFamily="50" charset="-128"/>
                          <a:cs typeface="+mn-cs"/>
                        </a:rPr>
                        <a:t>平成</a:t>
                      </a:r>
                      <a:r>
                        <a:rPr kumimoji="1" lang="en-US" altLang="ja-JP" sz="1100" b="0" kern="1200" dirty="0">
                          <a:solidFill>
                            <a:schemeClr val="dk1"/>
                          </a:solidFill>
                          <a:latin typeface="ＭＳ Ｐゴシック" panose="020B0600070205080204" pitchFamily="50" charset="-128"/>
                          <a:ea typeface="ＭＳ Ｐゴシック" panose="020B0600070205080204" pitchFamily="50" charset="-128"/>
                          <a:cs typeface="+mn-cs"/>
                        </a:rPr>
                        <a:t>27</a:t>
                      </a:r>
                      <a:r>
                        <a:rPr kumimoji="1" lang="ja-JP" altLang="en-US" sz="1100" b="0" kern="1200" dirty="0">
                          <a:solidFill>
                            <a:schemeClr val="dk1"/>
                          </a:solidFill>
                          <a:latin typeface="ＭＳ Ｐゴシック" panose="020B0600070205080204" pitchFamily="50" charset="-128"/>
                          <a:ea typeface="ＭＳ Ｐゴシック" panose="020B0600070205080204" pitchFamily="50" charset="-128"/>
                          <a:cs typeface="+mn-cs"/>
                        </a:rPr>
                        <a:t>年度から実施した合同訓練の成果を基に、平時・大規模災害時に各主体が取り組むべき具体的・標準的な手順を記載</a:t>
                      </a:r>
                      <a:endParaRPr kumimoji="1" lang="en-US" altLang="ja-JP" sz="1100" b="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1450" indent="-171450">
                        <a:buFont typeface="Wingdings" panose="05000000000000000000" pitchFamily="2" charset="2"/>
                        <a:buChar char="Ø"/>
                      </a:pPr>
                      <a:r>
                        <a:rPr kumimoji="1" lang="ja-JP" altLang="en-US" sz="1100" b="0" kern="1200" dirty="0">
                          <a:solidFill>
                            <a:schemeClr val="dk1"/>
                          </a:solidFill>
                          <a:latin typeface="ＭＳ Ｐゴシック" panose="020B0600070205080204" pitchFamily="50" charset="-128"/>
                          <a:ea typeface="ＭＳ Ｐゴシック" panose="020B0600070205080204" pitchFamily="50" charset="-128"/>
                          <a:cs typeface="+mn-cs"/>
                        </a:rPr>
                        <a:t>中国ブロックと四国ブロック間での相互連携についても記載</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3744107307"/>
                  </a:ext>
                </a:extLst>
              </a:tr>
              <a:tr h="572898">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九　州</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大規模災害発生時における</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九州ブロック災害廃棄物</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indent="0">
                        <a:buFont typeface="Wingdings" panose="05000000000000000000" pitchFamily="2" charset="2"/>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対策行動計画</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6</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月</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Ø"/>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被災県庁内に環境省、</a:t>
                      </a:r>
                      <a:r>
                        <a:rPr kumimoji="1" lang="en-US" altLang="ja-JP" sz="1100" b="0" dirty="0" err="1">
                          <a:solidFill>
                            <a:schemeClr val="tx1"/>
                          </a:solidFill>
                          <a:latin typeface="ＭＳ Ｐゴシック" panose="020B0600070205080204" pitchFamily="50" charset="-128"/>
                          <a:ea typeface="ＭＳ Ｐゴシック" panose="020B0600070205080204" pitchFamily="50" charset="-128"/>
                        </a:rPr>
                        <a:t>D.Waste</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-Net</a:t>
                      </a:r>
                      <a:r>
                        <a:rPr kumimoji="1" lang="ja-JP" altLang="en-US" sz="1100" b="0" dirty="0" err="1">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県、主要な市からなる広域連携チームを設置し、広域連携の調整を実施</a:t>
                      </a:r>
                    </a:p>
                  </a:txBody>
                  <a:tcPr marL="33231" marR="33231" marT="33231" marB="33231"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146852085"/>
                  </a:ext>
                </a:extLst>
              </a:tr>
            </a:tbl>
          </a:graphicData>
        </a:graphic>
      </p:graphicFrame>
      <p:sp>
        <p:nvSpPr>
          <p:cNvPr id="7" name="正方形/長方形 6"/>
          <p:cNvSpPr/>
          <p:nvPr/>
        </p:nvSpPr>
        <p:spPr>
          <a:xfrm>
            <a:off x="828478" y="1434935"/>
            <a:ext cx="6118591" cy="340871"/>
          </a:xfrm>
          <a:prstGeom prst="rect">
            <a:avLst/>
          </a:prstGeom>
          <a:noFill/>
          <a:ln w="19050">
            <a:noFill/>
          </a:ln>
        </p:spPr>
        <p:style>
          <a:lnRef idx="2">
            <a:schemeClr val="dk1"/>
          </a:lnRef>
          <a:fillRef idx="1">
            <a:schemeClr val="lt1"/>
          </a:fillRef>
          <a:effectRef idx="0">
            <a:schemeClr val="dk1"/>
          </a:effectRef>
          <a:fontRef idx="minor">
            <a:schemeClr val="dk1"/>
          </a:fontRef>
        </p:style>
        <p:txBody>
          <a:bodyPr anchor="ctr"/>
          <a:lstStyle/>
          <a:p>
            <a:pPr defTabSz="779173">
              <a:lnSpc>
                <a:spcPct val="150000"/>
              </a:lnSpc>
              <a:defRPr/>
            </a:pPr>
            <a:r>
              <a:rPr lang="ja-JP" altLang="en-US" sz="1292" b="1" dirty="0">
                <a:solidFill>
                  <a:srgbClr val="C00000"/>
                </a:solidFill>
                <a:latin typeface="ＭＳ Ｐゴシック" panose="020B0600070205080204" pitchFamily="50" charset="-128"/>
                <a:ea typeface="ＭＳ Ｐゴシック" panose="020B0600070205080204" pitchFamily="50" charset="-128"/>
              </a:rPr>
              <a:t>地域ブロック毎の大規模災害時における災害廃棄物対策行動計画</a:t>
            </a:r>
            <a:endParaRPr lang="en-US" altLang="ja-JP" sz="1292" b="1" dirty="0">
              <a:solidFill>
                <a:srgbClr val="C00000"/>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782540" y="770246"/>
            <a:ext cx="8340923" cy="603883"/>
          </a:xfrm>
          <a:prstGeom prst="rect">
            <a:avLst/>
          </a:prstGeom>
          <a:ln/>
        </p:spPr>
        <p:style>
          <a:lnRef idx="1">
            <a:schemeClr val="accent3"/>
          </a:lnRef>
          <a:fillRef idx="2">
            <a:schemeClr val="accent3"/>
          </a:fillRef>
          <a:effectRef idx="1">
            <a:schemeClr val="accent3"/>
          </a:effectRef>
          <a:fontRef idx="minor">
            <a:schemeClr val="dk1"/>
          </a:fontRef>
        </p:style>
        <p:txBody>
          <a:bodyPr wrap="square" lIns="33231" rIns="33231">
            <a:spAutoFit/>
          </a:bodyPr>
          <a:lstStyle/>
          <a:p>
            <a:pPr defTabSz="779173">
              <a:defRPr/>
            </a:pPr>
            <a:r>
              <a:rPr lang="ja-JP" altLang="en-US" sz="1662" dirty="0">
                <a:solidFill>
                  <a:prstClr val="black"/>
                </a:solidFill>
                <a:latin typeface="Calibri"/>
                <a:ea typeface="ＭＳ Ｐゴシック" panose="020B0600070205080204" pitchFamily="50" charset="-128"/>
              </a:rPr>
              <a:t>地域ブロック単位で大規模災害における連携を強化するため、全国８地域ブロックにおいて災害廃棄物対策行動計画を策定</a:t>
            </a:r>
            <a:r>
              <a:rPr lang="ja-JP" altLang="en-US" sz="1662" dirty="0">
                <a:solidFill>
                  <a:prstClr val="black"/>
                </a:solidFill>
              </a:rPr>
              <a:t>。近年の災害対応を踏まえて、行動計画の見直しを実施予定。</a:t>
            </a:r>
          </a:p>
        </p:txBody>
      </p:sp>
      <p:sp>
        <p:nvSpPr>
          <p:cNvPr id="4" name="スライド番号プレースホルダー 3"/>
          <p:cNvSpPr>
            <a:spLocks noGrp="1"/>
          </p:cNvSpPr>
          <p:nvPr>
            <p:ph type="sldNum" sz="quarter" idx="12"/>
          </p:nvPr>
        </p:nvSpPr>
        <p:spPr>
          <a:xfrm>
            <a:off x="7471954" y="6354625"/>
            <a:ext cx="2133600" cy="337038"/>
          </a:xfrm>
        </p:spPr>
        <p:txBody>
          <a:bodyPr/>
          <a:lstStyle/>
          <a:p>
            <a:r>
              <a:rPr kumimoji="1" lang="ja-JP" altLang="en-US" dirty="0"/>
              <a:t>７</a:t>
            </a:r>
          </a:p>
        </p:txBody>
      </p:sp>
      <p:sp>
        <p:nvSpPr>
          <p:cNvPr id="8"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大規模災害における災害廃棄物対策行動計画の策定</a:t>
            </a:r>
          </a:p>
        </p:txBody>
      </p:sp>
    </p:spTree>
    <p:extLst>
      <p:ext uri="{BB962C8B-B14F-4D97-AF65-F5344CB8AC3E}">
        <p14:creationId xmlns:p14="http://schemas.microsoft.com/office/powerpoint/2010/main" val="552338574"/>
      </p:ext>
    </p:extLst>
  </p:cSld>
  <p:clrMapOvr>
    <a:masterClrMapping/>
  </p:clrMapOvr>
  <mc:AlternateContent xmlns:mc="http://schemas.openxmlformats.org/markup-compatibility/2006" xmlns:p14="http://schemas.microsoft.com/office/powerpoint/2010/main">
    <mc:Choice Requires="p14">
      <p:transition spd="slow" p14:dur="2000" advTm="65318"/>
    </mc:Choice>
    <mc:Fallback xmlns="">
      <p:transition spd="slow" advTm="653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55080" y="6323058"/>
            <a:ext cx="2263685" cy="365125"/>
          </a:xfrm>
        </p:spPr>
        <p:txBody>
          <a:bodyPr/>
          <a:lstStyle/>
          <a:p>
            <a:pPr>
              <a:defRPr/>
            </a:pPr>
            <a:r>
              <a:rPr lang="ja-JP" altLang="en-US" dirty="0"/>
              <a:t>８</a:t>
            </a:r>
          </a:p>
        </p:txBody>
      </p:sp>
      <p:sp>
        <p:nvSpPr>
          <p:cNvPr id="34"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災害廃棄物処理支援ネットワーク（</a:t>
            </a:r>
            <a:r>
              <a:rPr lang="en-US" altLang="ja-JP" sz="2215" dirty="0" err="1"/>
              <a:t>D.Waste</a:t>
            </a:r>
            <a:r>
              <a:rPr lang="en-US" altLang="ja-JP" sz="2215" dirty="0"/>
              <a:t>-Net</a:t>
            </a:r>
            <a:r>
              <a:rPr lang="ja-JP" altLang="en-US" sz="2215" dirty="0"/>
              <a:t>）の災害時の支援の仕組み</a:t>
            </a:r>
          </a:p>
        </p:txBody>
      </p:sp>
      <p:pic>
        <p:nvPicPr>
          <p:cNvPr id="3" name="図 2"/>
          <p:cNvPicPr>
            <a:picLocks noChangeAspect="1"/>
          </p:cNvPicPr>
          <p:nvPr/>
        </p:nvPicPr>
        <p:blipFill>
          <a:blip r:embed="rId3"/>
          <a:stretch>
            <a:fillRect/>
          </a:stretch>
        </p:blipFill>
        <p:spPr>
          <a:xfrm>
            <a:off x="1077351" y="872197"/>
            <a:ext cx="7751298" cy="5113606"/>
          </a:xfrm>
          <a:prstGeom prst="rect">
            <a:avLst/>
          </a:prstGeom>
        </p:spPr>
      </p:pic>
    </p:spTree>
    <p:extLst>
      <p:ext uri="{BB962C8B-B14F-4D97-AF65-F5344CB8AC3E}">
        <p14:creationId xmlns:p14="http://schemas.microsoft.com/office/powerpoint/2010/main" val="2074684118"/>
      </p:ext>
    </p:extLst>
  </p:cSld>
  <p:clrMapOvr>
    <a:masterClrMapping/>
  </p:clrMapOvr>
  <mc:AlternateContent xmlns:mc="http://schemas.openxmlformats.org/markup-compatibility/2006" xmlns:p14="http://schemas.microsoft.com/office/powerpoint/2010/main">
    <mc:Choice Requires="p14">
      <p:transition spd="slow" p14:dur="2000" advTm="54381"/>
    </mc:Choice>
    <mc:Fallback xmlns="">
      <p:transition spd="slow" advTm="543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87292" y="1012545"/>
          <a:ext cx="5229804" cy="5721207"/>
        </p:xfrm>
        <a:graphic>
          <a:graphicData uri="http://schemas.openxmlformats.org/drawingml/2006/table">
            <a:tbl>
              <a:tblPr firstRow="1" bandRow="1">
                <a:tableStyleId>{5A111915-BE36-4E01-A7E5-04B1672EAD32}</a:tableStyleId>
              </a:tblPr>
              <a:tblGrid>
                <a:gridCol w="2305171">
                  <a:extLst>
                    <a:ext uri="{9D8B030D-6E8A-4147-A177-3AD203B41FA5}">
                      <a16:colId xmlns:a16="http://schemas.microsoft.com/office/drawing/2014/main" val="20000"/>
                    </a:ext>
                  </a:extLst>
                </a:gridCol>
                <a:gridCol w="2924633">
                  <a:extLst>
                    <a:ext uri="{9D8B030D-6E8A-4147-A177-3AD203B41FA5}">
                      <a16:colId xmlns:a16="http://schemas.microsoft.com/office/drawing/2014/main" val="20001"/>
                    </a:ext>
                  </a:extLst>
                </a:gridCol>
              </a:tblGrid>
              <a:tr h="305613">
                <a:tc>
                  <a:txBody>
                    <a:bodyPr/>
                    <a:lstStyle/>
                    <a:p>
                      <a:pPr algn="ctr"/>
                      <a:r>
                        <a:rPr kumimoji="1" lang="ja-JP" altLang="en-US" sz="1300" kern="1200" dirty="0">
                          <a:solidFill>
                            <a:schemeClr val="tx1"/>
                          </a:solidFill>
                        </a:rPr>
                        <a:t>初動・応急対応</a:t>
                      </a:r>
                      <a:endParaRPr kumimoji="1" lang="ja-JP" altLang="en-US" sz="1300" b="1"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66405" marR="66405" marT="33177" marB="331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a:solidFill>
                            <a:schemeClr val="tx1"/>
                          </a:solidFill>
                        </a:rPr>
                        <a:t>復旧・復興対応</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a:txBody>
                  <a:tcPr marL="66405" marR="66405" marT="33177" marB="331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86994">
                <a:tc>
                  <a:txBody>
                    <a:bodyPr/>
                    <a:lstStyle/>
                    <a:p>
                      <a:r>
                        <a:rPr kumimoji="1" lang="ja-JP" altLang="en-US" sz="1300" dirty="0">
                          <a:solidFill>
                            <a:schemeClr val="tx1"/>
                          </a:solidFill>
                        </a:rPr>
                        <a:t>（１）研究・専門機関</a:t>
                      </a:r>
                    </a:p>
                    <a:p>
                      <a:r>
                        <a:rPr kumimoji="1" lang="ja-JP" altLang="en-US" sz="1300" dirty="0">
                          <a:solidFill>
                            <a:schemeClr val="tx1"/>
                          </a:solidFill>
                        </a:rPr>
                        <a:t>（研究機関・学会）</a:t>
                      </a:r>
                    </a:p>
                    <a:p>
                      <a:r>
                        <a:rPr kumimoji="1" lang="ja-JP" altLang="en-US" sz="1300" dirty="0">
                          <a:solidFill>
                            <a:schemeClr val="tx1"/>
                          </a:solidFill>
                        </a:rPr>
                        <a:t>○（国研）国立環境研究所</a:t>
                      </a:r>
                    </a:p>
                    <a:p>
                      <a:r>
                        <a:rPr kumimoji="1" lang="ja-JP" altLang="en-US" sz="1300" dirty="0">
                          <a:solidFill>
                            <a:schemeClr val="tx1"/>
                          </a:solidFill>
                        </a:rPr>
                        <a:t>○（一社）廃棄物資源循環学会</a:t>
                      </a:r>
                    </a:p>
                    <a:p>
                      <a:r>
                        <a:rPr kumimoji="1" lang="ja-JP" altLang="en-US" sz="1300" dirty="0">
                          <a:solidFill>
                            <a:schemeClr val="tx1"/>
                          </a:solidFill>
                        </a:rPr>
                        <a:t>○（公財）廃棄物・</a:t>
                      </a:r>
                      <a:r>
                        <a:rPr kumimoji="1" lang="en-US" altLang="ja-JP" sz="1300" dirty="0">
                          <a:solidFill>
                            <a:schemeClr val="tx1"/>
                          </a:solidFill>
                        </a:rPr>
                        <a:t>3R</a:t>
                      </a:r>
                      <a:r>
                        <a:rPr kumimoji="1" lang="ja-JP" altLang="en-US" sz="1300" dirty="0">
                          <a:solidFill>
                            <a:schemeClr val="tx1"/>
                          </a:solidFill>
                        </a:rPr>
                        <a:t>研究財団</a:t>
                      </a:r>
                    </a:p>
                    <a:p>
                      <a:r>
                        <a:rPr kumimoji="1" lang="ja-JP" altLang="en-US" sz="1300" dirty="0">
                          <a:solidFill>
                            <a:schemeClr val="tx1"/>
                          </a:solidFill>
                        </a:rPr>
                        <a:t> （専門機関）</a:t>
                      </a:r>
                    </a:p>
                    <a:p>
                      <a:r>
                        <a:rPr kumimoji="1" lang="ja-JP" altLang="en-US" sz="1300" dirty="0">
                          <a:solidFill>
                            <a:schemeClr val="tx1"/>
                          </a:solidFill>
                        </a:rPr>
                        <a:t>○（一財）日本環境衛生センター</a:t>
                      </a:r>
                    </a:p>
                    <a:p>
                      <a:r>
                        <a:rPr kumimoji="1" lang="ja-JP" altLang="en-US" sz="1300" dirty="0">
                          <a:solidFill>
                            <a:schemeClr val="tx1"/>
                          </a:solidFill>
                        </a:rPr>
                        <a:t>○（公社）日本ペストコントロール協会</a:t>
                      </a:r>
                      <a:endParaRPr kumimoji="1" lang="en-US" altLang="ja-JP" sz="1300" dirty="0">
                        <a:solidFill>
                          <a:schemeClr val="tx1"/>
                        </a:solidFill>
                      </a:endParaRPr>
                    </a:p>
                    <a:p>
                      <a:r>
                        <a:rPr kumimoji="1" lang="ja-JP" altLang="en-US" sz="1300" dirty="0">
                          <a:solidFill>
                            <a:schemeClr val="tx1"/>
                          </a:solidFill>
                        </a:rPr>
                        <a:t>○（公社）におい・かおり環境協会</a:t>
                      </a:r>
                      <a:endParaRPr kumimoji="1" lang="en-US" altLang="ja-JP" sz="1300" dirty="0">
                        <a:solidFill>
                          <a:schemeClr val="tx1"/>
                        </a:solidFill>
                      </a:endParaRPr>
                    </a:p>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○（公財）自動車リサイクル促進センター</a:t>
                      </a:r>
                    </a:p>
                    <a:p>
                      <a:endParaRPr kumimoji="1" lang="ja-JP" altLang="en-US" sz="1300" dirty="0">
                        <a:solidFill>
                          <a:schemeClr val="tx1"/>
                        </a:solidFill>
                      </a:endParaRPr>
                    </a:p>
                    <a:p>
                      <a:r>
                        <a:rPr kumimoji="1" lang="ja-JP" altLang="en-US" sz="1300" dirty="0">
                          <a:solidFill>
                            <a:schemeClr val="tx1"/>
                          </a:solidFill>
                        </a:rPr>
                        <a:t>（２）一般廃棄物関係団体</a:t>
                      </a:r>
                    </a:p>
                    <a:p>
                      <a:r>
                        <a:rPr kumimoji="1" lang="ja-JP" altLang="en-US" sz="1300" dirty="0">
                          <a:solidFill>
                            <a:schemeClr val="tx1"/>
                          </a:solidFill>
                        </a:rPr>
                        <a:t>（自治体）</a:t>
                      </a:r>
                    </a:p>
                    <a:p>
                      <a:r>
                        <a:rPr kumimoji="1" lang="ja-JP" altLang="en-US" sz="1300" dirty="0">
                          <a:solidFill>
                            <a:schemeClr val="tx1"/>
                          </a:solidFill>
                        </a:rPr>
                        <a:t>○（公社）全国都市清掃会議</a:t>
                      </a:r>
                    </a:p>
                    <a:p>
                      <a:r>
                        <a:rPr kumimoji="1" lang="ja-JP" altLang="en-US" sz="1300" dirty="0">
                          <a:solidFill>
                            <a:schemeClr val="tx1"/>
                          </a:solidFill>
                        </a:rPr>
                        <a:t>（民間）</a:t>
                      </a:r>
                    </a:p>
                    <a:p>
                      <a:r>
                        <a:rPr kumimoji="1" lang="ja-JP" altLang="en-US" sz="1300" dirty="0">
                          <a:solidFill>
                            <a:schemeClr val="tx1"/>
                          </a:solidFill>
                        </a:rPr>
                        <a:t>○全国一般廃棄物環境整備協同組合連合会</a:t>
                      </a:r>
                    </a:p>
                    <a:p>
                      <a:r>
                        <a:rPr kumimoji="1" lang="ja-JP" altLang="en-US" sz="1300" dirty="0">
                          <a:solidFill>
                            <a:schemeClr val="tx1"/>
                          </a:solidFill>
                        </a:rPr>
                        <a:t>○全国環境整備事業協同組合連合会</a:t>
                      </a:r>
                    </a:p>
                    <a:p>
                      <a:r>
                        <a:rPr kumimoji="1" lang="ja-JP" altLang="en-US" sz="1300" dirty="0">
                          <a:solidFill>
                            <a:schemeClr val="tx1"/>
                          </a:solidFill>
                        </a:rPr>
                        <a:t>○（一社）全国清掃事業連合会</a:t>
                      </a:r>
                    </a:p>
                    <a:p>
                      <a:r>
                        <a:rPr kumimoji="1" lang="ja-JP" altLang="en-US" sz="1300" dirty="0">
                          <a:solidFill>
                            <a:schemeClr val="tx1"/>
                          </a:solidFill>
                        </a:rPr>
                        <a:t>○（一社）日本環境保全協会</a:t>
                      </a:r>
                    </a:p>
                    <a:p>
                      <a:endParaRPr kumimoji="1" lang="en-US" altLang="ja-JP" sz="1300" dirty="0">
                        <a:solidFill>
                          <a:schemeClr val="tx1"/>
                        </a:solidFill>
                        <a:latin typeface="ＭＳ Ｐゴシック" panose="020B0600070205080204" pitchFamily="50" charset="-128"/>
                        <a:ea typeface="ＭＳ Ｐゴシック" panose="020B0600070205080204" pitchFamily="50" charset="-128"/>
                      </a:endParaRPr>
                    </a:p>
                  </a:txBody>
                  <a:tcPr marL="66405" marR="66405" marT="33177" marB="331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dirty="0">
                          <a:solidFill>
                            <a:schemeClr val="tx1"/>
                          </a:solidFill>
                        </a:rPr>
                        <a:t>（１）研究・専門機関</a:t>
                      </a:r>
                    </a:p>
                    <a:p>
                      <a:r>
                        <a:rPr kumimoji="1" lang="ja-JP" altLang="en-US" sz="1300" dirty="0">
                          <a:solidFill>
                            <a:schemeClr val="tx1"/>
                          </a:solidFill>
                        </a:rPr>
                        <a:t>（研究機関・学会）</a:t>
                      </a:r>
                    </a:p>
                    <a:p>
                      <a:r>
                        <a:rPr kumimoji="1" lang="ja-JP" altLang="en-US" sz="1300" dirty="0">
                          <a:solidFill>
                            <a:schemeClr val="tx1"/>
                          </a:solidFill>
                        </a:rPr>
                        <a:t>○（国研）国立環境研究所</a:t>
                      </a:r>
                      <a:endParaRPr kumimoji="1" lang="en-US" altLang="ja-JP" sz="1300" dirty="0">
                        <a:solidFill>
                          <a:schemeClr val="tx1"/>
                        </a:solidFill>
                      </a:endParaRPr>
                    </a:p>
                    <a:p>
                      <a:r>
                        <a:rPr kumimoji="1" lang="ja-JP" altLang="en-US" sz="1300" dirty="0">
                          <a:solidFill>
                            <a:schemeClr val="tx1"/>
                          </a:solidFill>
                        </a:rPr>
                        <a:t>○（公社）地盤工学会</a:t>
                      </a:r>
                    </a:p>
                    <a:p>
                      <a:r>
                        <a:rPr kumimoji="1" lang="ja-JP" altLang="en-US" sz="1300" dirty="0">
                          <a:solidFill>
                            <a:schemeClr val="tx1"/>
                          </a:solidFill>
                        </a:rPr>
                        <a:t>○（一社）廃棄物資源循環学会</a:t>
                      </a:r>
                    </a:p>
                    <a:p>
                      <a:r>
                        <a:rPr kumimoji="1" lang="ja-JP" altLang="en-US" sz="1300" dirty="0">
                          <a:solidFill>
                            <a:schemeClr val="tx1"/>
                          </a:solidFill>
                        </a:rPr>
                        <a:t>（専門機関）</a:t>
                      </a:r>
                    </a:p>
                    <a:p>
                      <a:r>
                        <a:rPr kumimoji="1" lang="ja-JP" altLang="en-US" sz="1300" dirty="0">
                          <a:solidFill>
                            <a:schemeClr val="tx1"/>
                          </a:solidFill>
                        </a:rPr>
                        <a:t>○（一財）日本環境衛生センター</a:t>
                      </a:r>
                      <a:endParaRPr kumimoji="1" lang="en-US" altLang="ja-JP" sz="1300" dirty="0">
                        <a:solidFill>
                          <a:schemeClr val="tx1"/>
                        </a:solidFill>
                      </a:endParaRPr>
                    </a:p>
                    <a:p>
                      <a:endParaRPr kumimoji="1" lang="ja-JP" altLang="en-US" sz="1300" dirty="0">
                        <a:solidFill>
                          <a:schemeClr val="tx1"/>
                        </a:solidFill>
                      </a:endParaRPr>
                    </a:p>
                    <a:p>
                      <a:r>
                        <a:rPr kumimoji="1" lang="ja-JP" altLang="en-US" sz="1300" dirty="0">
                          <a:solidFill>
                            <a:schemeClr val="tx1"/>
                          </a:solidFill>
                        </a:rPr>
                        <a:t>（２）廃棄物処理関係団体</a:t>
                      </a:r>
                    </a:p>
                    <a:p>
                      <a:r>
                        <a:rPr kumimoji="1" lang="ja-JP" altLang="en-US" sz="1300" dirty="0">
                          <a:solidFill>
                            <a:schemeClr val="tx1"/>
                          </a:solidFill>
                        </a:rPr>
                        <a:t>○（一社）環境衛生施設維持管理業協会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○（一社）持続可能社会推進コンサルタント協会</a:t>
                      </a:r>
                    </a:p>
                    <a:p>
                      <a:r>
                        <a:rPr kumimoji="1" lang="ja-JP" altLang="en-US" sz="1300" dirty="0">
                          <a:solidFill>
                            <a:schemeClr val="tx1"/>
                          </a:solidFill>
                        </a:rPr>
                        <a:t>○（一社）セメント協会</a:t>
                      </a:r>
                    </a:p>
                    <a:p>
                      <a:r>
                        <a:rPr kumimoji="1" lang="ja-JP" altLang="en-US" sz="1300" dirty="0">
                          <a:solidFill>
                            <a:schemeClr val="tx1"/>
                          </a:solidFill>
                        </a:rPr>
                        <a:t>○（公社）</a:t>
                      </a:r>
                      <a:r>
                        <a:rPr kumimoji="1" lang="zh-TW" altLang="en-US" sz="1300" dirty="0">
                          <a:solidFill>
                            <a:schemeClr val="tx1"/>
                          </a:solidFill>
                        </a:rPr>
                        <a:t>全国産業資源循環連合会</a:t>
                      </a:r>
                      <a:endParaRPr kumimoji="1" lang="en-US" altLang="zh-TW" sz="1300" dirty="0">
                        <a:solidFill>
                          <a:schemeClr val="tx1"/>
                        </a:solidFill>
                      </a:endParaRPr>
                    </a:p>
                    <a:p>
                      <a:r>
                        <a:rPr kumimoji="1" lang="ja-JP" altLang="en-US" sz="1300" dirty="0">
                          <a:solidFill>
                            <a:schemeClr val="tx1"/>
                          </a:solidFill>
                        </a:rPr>
                        <a:t>○（一社）泥土リサイクル協会</a:t>
                      </a:r>
                    </a:p>
                    <a:p>
                      <a:r>
                        <a:rPr kumimoji="1" lang="ja-JP" altLang="en-US" sz="1300" dirty="0">
                          <a:solidFill>
                            <a:schemeClr val="tx1"/>
                          </a:solidFill>
                        </a:rPr>
                        <a:t>○（一社）日本環境衛生施設工業会</a:t>
                      </a:r>
                    </a:p>
                    <a:p>
                      <a:r>
                        <a:rPr kumimoji="1" lang="ja-JP" altLang="en-US" sz="1300" dirty="0">
                          <a:solidFill>
                            <a:schemeClr val="tx1"/>
                          </a:solidFill>
                        </a:rPr>
                        <a:t>○（一社）日本災害対応システムズ</a:t>
                      </a:r>
                      <a:endParaRPr kumimoji="1" lang="en-US" altLang="ja-JP" sz="1300" dirty="0">
                        <a:solidFill>
                          <a:schemeClr val="tx1"/>
                        </a:solidFill>
                      </a:endParaRPr>
                    </a:p>
                    <a:p>
                      <a:endParaRPr kumimoji="1" lang="ja-JP" altLang="en-US" sz="1300" dirty="0">
                        <a:solidFill>
                          <a:schemeClr val="tx1"/>
                        </a:solidFill>
                      </a:endParaRPr>
                    </a:p>
                    <a:p>
                      <a:r>
                        <a:rPr kumimoji="1" lang="ja-JP" altLang="en-US" sz="1300" dirty="0">
                          <a:solidFill>
                            <a:schemeClr val="tx1"/>
                          </a:solidFill>
                        </a:rPr>
                        <a:t>（３）建設業関係団体</a:t>
                      </a:r>
                    </a:p>
                    <a:p>
                      <a:r>
                        <a:rPr kumimoji="1" lang="ja-JP" altLang="en-US" sz="1300" dirty="0">
                          <a:solidFill>
                            <a:schemeClr val="tx1"/>
                          </a:solidFill>
                        </a:rPr>
                        <a:t>○（公社）全国解体工事業団体連合会</a:t>
                      </a:r>
                    </a:p>
                    <a:p>
                      <a:r>
                        <a:rPr kumimoji="1" lang="ja-JP" altLang="en-US" sz="1300" dirty="0">
                          <a:solidFill>
                            <a:schemeClr val="tx1"/>
                          </a:solidFill>
                        </a:rPr>
                        <a:t>○（一社）日本建設業連合会</a:t>
                      </a:r>
                    </a:p>
                    <a:p>
                      <a:endParaRPr kumimoji="1" lang="ja-JP" altLang="en-US" sz="1300" dirty="0">
                        <a:solidFill>
                          <a:schemeClr val="tx1"/>
                        </a:solidFill>
                      </a:endParaRPr>
                    </a:p>
                    <a:p>
                      <a:r>
                        <a:rPr kumimoji="1" lang="ja-JP" altLang="en-US" sz="1300" dirty="0">
                          <a:solidFill>
                            <a:schemeClr val="tx1"/>
                          </a:solidFill>
                        </a:rPr>
                        <a:t>（４）輸送等関係団体</a:t>
                      </a:r>
                    </a:p>
                    <a:p>
                      <a:r>
                        <a:rPr kumimoji="1" lang="ja-JP" altLang="en-US" sz="1300" dirty="0">
                          <a:solidFill>
                            <a:schemeClr val="tx1"/>
                          </a:solidFill>
                        </a:rPr>
                        <a:t>○日本貨物鉄道株式会社</a:t>
                      </a:r>
                    </a:p>
                    <a:p>
                      <a:r>
                        <a:rPr kumimoji="1" lang="ja-JP" altLang="en-US" sz="1300" dirty="0">
                          <a:solidFill>
                            <a:schemeClr val="tx1"/>
                          </a:solidFill>
                        </a:rPr>
                        <a:t>○日本内航海運組合総連合会</a:t>
                      </a:r>
                    </a:p>
                    <a:p>
                      <a:r>
                        <a:rPr kumimoji="1" lang="ja-JP" altLang="en-US" sz="1300" dirty="0">
                          <a:solidFill>
                            <a:schemeClr val="tx1"/>
                          </a:solidFill>
                        </a:rPr>
                        <a:t>○リサイクルポート推進協議会</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a:txBody>
                  <a:tcPr marL="66405" marR="66405" marT="33177" marB="331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8077" name="テキスト ボックス 8"/>
          <p:cNvSpPr txBox="1">
            <a:spLocks noChangeArrowheads="1"/>
          </p:cNvSpPr>
          <p:nvPr/>
        </p:nvSpPr>
        <p:spPr bwMode="auto">
          <a:xfrm>
            <a:off x="5048360" y="6280780"/>
            <a:ext cx="89639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108" dirty="0"/>
              <a:t>（五十音順）</a:t>
            </a:r>
          </a:p>
        </p:txBody>
      </p:sp>
      <p:sp>
        <p:nvSpPr>
          <p:cNvPr id="88078" name="テキスト ボックス 10"/>
          <p:cNvSpPr txBox="1">
            <a:spLocks noChangeArrowheads="1"/>
          </p:cNvSpPr>
          <p:nvPr/>
        </p:nvSpPr>
        <p:spPr bwMode="auto">
          <a:xfrm>
            <a:off x="2120559" y="6280780"/>
            <a:ext cx="89639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108" dirty="0"/>
              <a:t>（五十音順）</a:t>
            </a:r>
          </a:p>
        </p:txBody>
      </p:sp>
      <p:sp>
        <p:nvSpPr>
          <p:cNvPr id="20495" name="テキスト ボックス 9"/>
          <p:cNvSpPr txBox="1">
            <a:spLocks noChangeArrowheads="1"/>
          </p:cNvSpPr>
          <p:nvPr/>
        </p:nvSpPr>
        <p:spPr bwMode="auto">
          <a:xfrm>
            <a:off x="1840284" y="700104"/>
            <a:ext cx="2723823"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662" dirty="0"/>
              <a:t>メンバー（令和２年４月現在）</a:t>
            </a:r>
            <a:endParaRPr lang="en-US" altLang="ja-JP" sz="1662" dirty="0"/>
          </a:p>
        </p:txBody>
      </p:sp>
      <p:sp>
        <p:nvSpPr>
          <p:cNvPr id="20497" name="テキスト ボックス 9"/>
          <p:cNvSpPr txBox="1">
            <a:spLocks noChangeArrowheads="1"/>
          </p:cNvSpPr>
          <p:nvPr/>
        </p:nvSpPr>
        <p:spPr bwMode="auto">
          <a:xfrm>
            <a:off x="7147485" y="700104"/>
            <a:ext cx="1037463"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662" dirty="0"/>
              <a:t>活動実績</a:t>
            </a:r>
            <a:endParaRPr lang="en-US" altLang="ja-JP" sz="1662" dirty="0"/>
          </a:p>
        </p:txBody>
      </p:sp>
      <p:graphicFrame>
        <p:nvGraphicFramePr>
          <p:cNvPr id="9" name="表 8"/>
          <p:cNvGraphicFramePr>
            <a:graphicFrameLocks noGrp="1"/>
          </p:cNvGraphicFramePr>
          <p:nvPr>
            <p:extLst/>
          </p:nvPr>
        </p:nvGraphicFramePr>
        <p:xfrm>
          <a:off x="6187414" y="1012544"/>
          <a:ext cx="2957602" cy="5542216"/>
        </p:xfrm>
        <a:graphic>
          <a:graphicData uri="http://schemas.openxmlformats.org/drawingml/2006/table">
            <a:tbl>
              <a:tblPr firstRow="1">
                <a:tableStyleId>{5A111915-BE36-4E01-A7E5-04B1672EAD32}</a:tableStyleId>
              </a:tblPr>
              <a:tblGrid>
                <a:gridCol w="1064062">
                  <a:extLst>
                    <a:ext uri="{9D8B030D-6E8A-4147-A177-3AD203B41FA5}">
                      <a16:colId xmlns:a16="http://schemas.microsoft.com/office/drawing/2014/main" val="20001"/>
                    </a:ext>
                  </a:extLst>
                </a:gridCol>
                <a:gridCol w="1893540">
                  <a:extLst>
                    <a:ext uri="{9D8B030D-6E8A-4147-A177-3AD203B41FA5}">
                      <a16:colId xmlns:a16="http://schemas.microsoft.com/office/drawing/2014/main" val="6337634"/>
                    </a:ext>
                  </a:extLst>
                </a:gridCol>
              </a:tblGrid>
              <a:tr h="318376">
                <a:tc>
                  <a:txBody>
                    <a:bodyPr/>
                    <a:lstStyle/>
                    <a:p>
                      <a:pPr algn="ctr" fontAlgn="ctr"/>
                      <a:r>
                        <a:rPr lang="ja-JP" altLang="en-US" sz="1300" u="none" strike="noStrike" dirty="0">
                          <a:solidFill>
                            <a:schemeClr val="tx1"/>
                          </a:solidFill>
                          <a:effectLst/>
                        </a:rPr>
                        <a:t>発生年月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災害名</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27</a:t>
                      </a:r>
                      <a:r>
                        <a:rPr lang="ja-JP" altLang="en-US" sz="1300" u="none" strike="noStrike" dirty="0">
                          <a:solidFill>
                            <a:schemeClr val="tx1"/>
                          </a:solidFill>
                          <a:effectLst/>
                        </a:rPr>
                        <a:t>年</a:t>
                      </a:r>
                      <a:r>
                        <a:rPr lang="en-US" altLang="ja-JP" sz="1300" u="none" strike="noStrike" dirty="0">
                          <a:solidFill>
                            <a:schemeClr val="tx1"/>
                          </a:solidFill>
                          <a:effectLst/>
                        </a:rPr>
                        <a:t>9</a:t>
                      </a:r>
                      <a:r>
                        <a:rPr lang="ja-JP" altLang="en-US" sz="1300" u="none" strike="noStrike" dirty="0">
                          <a:solidFill>
                            <a:schemeClr val="tx1"/>
                          </a:solidFill>
                          <a:effectLst/>
                        </a:rPr>
                        <a:t>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8" marR="26138"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27</a:t>
                      </a:r>
                      <a:r>
                        <a:rPr lang="ja-JP" altLang="en-US" sz="1300" u="none" strike="noStrike" dirty="0">
                          <a:solidFill>
                            <a:schemeClr val="tx1"/>
                          </a:solidFill>
                          <a:effectLst/>
                        </a:rPr>
                        <a:t>年</a:t>
                      </a:r>
                      <a:r>
                        <a:rPr lang="en-US" altLang="ja-JP" sz="1300" u="none" strike="noStrike" dirty="0">
                          <a:solidFill>
                            <a:schemeClr val="tx1"/>
                          </a:solidFill>
                          <a:effectLst/>
                        </a:rPr>
                        <a:t>9</a:t>
                      </a:r>
                      <a:r>
                        <a:rPr lang="ja-JP" altLang="en-US" sz="1300" u="none" strike="noStrike" dirty="0">
                          <a:solidFill>
                            <a:schemeClr val="tx1"/>
                          </a:solidFill>
                          <a:effectLst/>
                        </a:rPr>
                        <a:t>月</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関東・東北豪雨</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8" marR="26138"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9654">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r>
                        <a:rPr lang="en-US" altLang="ja-JP" sz="1300" u="none" strike="noStrike" dirty="0">
                          <a:solidFill>
                            <a:schemeClr val="tx1"/>
                          </a:solidFill>
                          <a:effectLst/>
                        </a:rPr>
                        <a:t>4</a:t>
                      </a:r>
                      <a:r>
                        <a:rPr lang="ja-JP" altLang="en-US" sz="1300" u="none" strike="noStrike" dirty="0">
                          <a:solidFill>
                            <a:schemeClr val="tx1"/>
                          </a:solidFill>
                          <a:effectLst/>
                        </a:rPr>
                        <a:t>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5881" marB="2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年熊本地震</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5881" marB="2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r>
                        <a:rPr lang="en-US" altLang="ja-JP" sz="1300" u="none" strike="noStrike" dirty="0">
                          <a:solidFill>
                            <a:schemeClr val="tx1"/>
                          </a:solidFill>
                          <a:effectLst/>
                        </a:rPr>
                        <a:t>9</a:t>
                      </a:r>
                      <a:r>
                        <a:rPr lang="ja-JP" altLang="en-US" sz="1300" u="none" strike="noStrike" dirty="0">
                          <a:solidFill>
                            <a:schemeClr val="tx1"/>
                          </a:solidFill>
                          <a:effectLst/>
                        </a:rPr>
                        <a:t>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台風第</a:t>
                      </a:r>
                      <a:r>
                        <a:rPr lang="en-US" altLang="ja-JP" sz="1300" u="none" strike="noStrike" dirty="0">
                          <a:solidFill>
                            <a:schemeClr val="tx1"/>
                          </a:solidFill>
                          <a:effectLst/>
                        </a:rPr>
                        <a:t>9,10,11</a:t>
                      </a:r>
                      <a:r>
                        <a:rPr lang="ja-JP" altLang="en-US" sz="1300" u="none" strike="noStrike" dirty="0">
                          <a:solidFill>
                            <a:schemeClr val="tx1"/>
                          </a:solidFill>
                          <a:effectLst/>
                        </a:rPr>
                        <a:t>号</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r>
                        <a:rPr lang="en-US" altLang="ja-JP" sz="1300" u="none" strike="noStrike" dirty="0">
                          <a:solidFill>
                            <a:schemeClr val="tx1"/>
                          </a:solidFill>
                          <a:effectLst/>
                        </a:rPr>
                        <a:t>10</a:t>
                      </a:r>
                      <a:r>
                        <a:rPr lang="ja-JP" altLang="en-US" sz="1300" u="none" strike="noStrike" dirty="0">
                          <a:solidFill>
                            <a:schemeClr val="tx1"/>
                          </a:solidFill>
                          <a:effectLst/>
                        </a:rPr>
                        <a:t>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鳥取中部地震</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r>
                        <a:rPr lang="en-US" altLang="ja-JP" sz="1300" u="none" strike="noStrike" dirty="0">
                          <a:solidFill>
                            <a:schemeClr val="tx1"/>
                          </a:solidFill>
                          <a:effectLst/>
                        </a:rPr>
                        <a:t>12</a:t>
                      </a:r>
                      <a:r>
                        <a:rPr lang="ja-JP" altLang="en-US" sz="1300" u="none" strike="noStrike" dirty="0">
                          <a:solidFill>
                            <a:schemeClr val="tx1"/>
                          </a:solidFill>
                          <a:effectLst/>
                        </a:rPr>
                        <a:t>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28</a:t>
                      </a:r>
                      <a:r>
                        <a:rPr lang="ja-JP" altLang="en-US" sz="1300" u="none" strike="noStrike" dirty="0">
                          <a:solidFill>
                            <a:schemeClr val="tx1"/>
                          </a:solidFill>
                          <a:effectLst/>
                        </a:rPr>
                        <a:t>年</a:t>
                      </a:r>
                      <a:endParaRPr lang="en-US" altLang="ja-JP" sz="1300" u="none" strike="noStrike" dirty="0">
                        <a:solidFill>
                          <a:schemeClr val="tx1"/>
                        </a:solidFill>
                        <a:effectLst/>
                      </a:endParaRPr>
                    </a:p>
                    <a:p>
                      <a:pPr algn="ctr" fontAlgn="ctr"/>
                      <a:r>
                        <a:rPr lang="zh-TW" altLang="en-US" sz="1300" u="none" strike="noStrike" dirty="0">
                          <a:solidFill>
                            <a:schemeClr val="tx1"/>
                          </a:solidFill>
                          <a:effectLst/>
                        </a:rPr>
                        <a:t>糸魚川市大規模火災</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76622"/>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29</a:t>
                      </a:r>
                      <a:r>
                        <a:rPr lang="ja-JP" altLang="en-US" sz="1300" u="none" strike="noStrike" dirty="0">
                          <a:solidFill>
                            <a:schemeClr val="tx1"/>
                          </a:solidFill>
                          <a:effectLst/>
                        </a:rPr>
                        <a:t>年７月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29</a:t>
                      </a:r>
                      <a:r>
                        <a:rPr lang="ja-JP" altLang="en-US" sz="1300" u="none" strike="noStrike" dirty="0">
                          <a:solidFill>
                            <a:schemeClr val="tx1"/>
                          </a:solidFill>
                          <a:effectLst/>
                        </a:rPr>
                        <a:t>年</a:t>
                      </a:r>
                      <a:r>
                        <a:rPr lang="en-US" altLang="ja-JP" sz="1300" u="none" strike="noStrike" dirty="0">
                          <a:solidFill>
                            <a:schemeClr val="tx1"/>
                          </a:solidFill>
                          <a:effectLst/>
                        </a:rPr>
                        <a:t>7</a:t>
                      </a:r>
                      <a:r>
                        <a:rPr lang="ja-JP" altLang="en-US" sz="1300" u="none" strike="noStrike" dirty="0">
                          <a:solidFill>
                            <a:schemeClr val="tx1"/>
                          </a:solidFill>
                          <a:effectLst/>
                        </a:rPr>
                        <a:t>月</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九州北部豪雨</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858297"/>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年６月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大阪府北部地震</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98161"/>
                  </a:ext>
                </a:extLst>
              </a:tr>
              <a:tr h="303384">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年７月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年７月豪雨</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754324"/>
                  </a:ext>
                </a:extLst>
              </a:tr>
              <a:tr h="448531">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年９月</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rPr>
                        <a:t>平成</a:t>
                      </a:r>
                      <a:r>
                        <a:rPr lang="en-US" altLang="ja-JP" sz="1300" u="none" strike="noStrike" dirty="0">
                          <a:solidFill>
                            <a:schemeClr val="tx1"/>
                          </a:solidFill>
                          <a:effectLst/>
                        </a:rPr>
                        <a:t>30</a:t>
                      </a:r>
                      <a:r>
                        <a:rPr lang="ja-JP" altLang="en-US" sz="1300" u="none" strike="noStrike" dirty="0">
                          <a:solidFill>
                            <a:schemeClr val="tx1"/>
                          </a:solidFill>
                          <a:effectLst/>
                        </a:rPr>
                        <a:t>年</a:t>
                      </a:r>
                      <a:endParaRPr lang="en-US" altLang="ja-JP" sz="1300" u="none" strike="noStrike" dirty="0">
                        <a:solidFill>
                          <a:schemeClr val="tx1"/>
                        </a:solidFill>
                        <a:effectLst/>
                      </a:endParaRPr>
                    </a:p>
                    <a:p>
                      <a:pPr algn="ctr" fontAlgn="ctr"/>
                      <a:r>
                        <a:rPr lang="ja-JP" altLang="en-US" sz="1300" u="none" strike="noStrike" dirty="0">
                          <a:solidFill>
                            <a:schemeClr val="tx1"/>
                          </a:solidFill>
                          <a:effectLst/>
                        </a:rPr>
                        <a:t>北海道胆振東部地震</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559330"/>
                  </a:ext>
                </a:extLst>
              </a:tr>
              <a:tr h="448531">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rPr>
                        <a:t>令和元年８月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mn-ea"/>
                        </a:rPr>
                        <a:t>令和元年</a:t>
                      </a:r>
                      <a:r>
                        <a:rPr lang="en-US" altLang="ja-JP" sz="1300" b="0" i="0" u="none" strike="noStrike" dirty="0">
                          <a:solidFill>
                            <a:schemeClr val="tx1"/>
                          </a:solidFill>
                          <a:effectLst/>
                          <a:latin typeface="ＭＳ Ｐゴシック" panose="020B0600070205080204" pitchFamily="50" charset="-128"/>
                          <a:ea typeface="+mn-ea"/>
                        </a:rPr>
                        <a:t>8</a:t>
                      </a:r>
                      <a:r>
                        <a:rPr lang="ja-JP" altLang="en-US" sz="1300" b="0" i="0" u="none" strike="noStrike" dirty="0">
                          <a:solidFill>
                            <a:schemeClr val="tx1"/>
                          </a:solidFill>
                          <a:effectLst/>
                          <a:latin typeface="ＭＳ Ｐゴシック" panose="020B0600070205080204" pitchFamily="50" charset="-128"/>
                          <a:ea typeface="+mn-ea"/>
                        </a:rPr>
                        <a:t>月の前線</a:t>
                      </a:r>
                      <a:endParaRPr lang="en-US" altLang="ja-JP" sz="1300" b="0" i="0" u="none" strike="noStrike" dirty="0">
                        <a:solidFill>
                          <a:schemeClr val="tx1"/>
                        </a:solidFill>
                        <a:effectLst/>
                        <a:latin typeface="ＭＳ Ｐゴシック" panose="020B0600070205080204" pitchFamily="50" charset="-128"/>
                        <a:ea typeface="+mn-ea"/>
                      </a:endParaRPr>
                    </a:p>
                    <a:p>
                      <a:pPr algn="ctr" fontAlgn="ctr"/>
                      <a:r>
                        <a:rPr lang="ja-JP" altLang="en-US" sz="1300" b="0" i="0" u="none" strike="noStrike" dirty="0">
                          <a:solidFill>
                            <a:schemeClr val="tx1"/>
                          </a:solidFill>
                          <a:effectLst/>
                          <a:latin typeface="ＭＳ Ｐゴシック" panose="020B0600070205080204" pitchFamily="50" charset="-128"/>
                          <a:ea typeface="+mn-ea"/>
                        </a:rPr>
                        <a:t>に伴う大雨</a:t>
                      </a:r>
                      <a:endPar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343651"/>
                  </a:ext>
                </a:extLst>
              </a:tr>
              <a:tr h="327074">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rPr>
                        <a:t>令和元年９月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rPr>
                        <a:t>令和元年房総半島台風</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830502"/>
                  </a:ext>
                </a:extLst>
              </a:tr>
              <a:tr h="2880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ＭＳ Ｐゴシック" panose="020B0600070205080204" pitchFamily="50" charset="-128"/>
                          <a:ea typeface="+mn-ea"/>
                        </a:rPr>
                        <a:t>令和元年</a:t>
                      </a:r>
                      <a:r>
                        <a:rPr lang="en-US" altLang="ja-JP" sz="1300" b="0" i="0" u="none" strike="noStrike" dirty="0">
                          <a:solidFill>
                            <a:schemeClr val="tx1"/>
                          </a:solidFill>
                          <a:effectLst/>
                          <a:latin typeface="ＭＳ Ｐゴシック" panose="020B0600070205080204" pitchFamily="50" charset="-128"/>
                          <a:ea typeface="+mn-ea"/>
                        </a:rPr>
                        <a:t>10</a:t>
                      </a:r>
                      <a:r>
                        <a:rPr lang="ja-JP" altLang="en-US" sz="1300" b="0" i="0" u="none" strike="noStrike" dirty="0">
                          <a:solidFill>
                            <a:schemeClr val="tx1"/>
                          </a:solidFill>
                          <a:effectLst/>
                          <a:latin typeface="ＭＳ Ｐゴシック" panose="020B0600070205080204" pitchFamily="50" charset="-128"/>
                          <a:ea typeface="+mn-ea"/>
                        </a:rPr>
                        <a:t>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ＭＳ Ｐゴシック" panose="020B0600070205080204" pitchFamily="50" charset="-128"/>
                          <a:ea typeface="+mn-ea"/>
                        </a:rPr>
                        <a:t>令和元年東日本台風</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213766"/>
                  </a:ext>
                </a:extLst>
              </a:tr>
              <a:tr h="317448">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rPr>
                        <a:t>令和２年７月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ゴシック" panose="020B0600070205080204" pitchFamily="50" charset="-128"/>
                          <a:ea typeface="ＭＳ Ｐゴシック" panose="020B0600070205080204" pitchFamily="50" charset="-128"/>
                        </a:rPr>
                        <a:t>令和２年７月豪雨</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4997"/>
                  </a:ext>
                </a:extLst>
              </a:tr>
            </a:tbl>
          </a:graphicData>
        </a:graphic>
      </p:graphicFrame>
      <p:sp>
        <p:nvSpPr>
          <p:cNvPr id="11"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災害廃棄物処理支援ネットワーク（</a:t>
            </a:r>
            <a:r>
              <a:rPr lang="en-US" altLang="ja-JP" sz="2215" dirty="0" err="1"/>
              <a:t>D.Waste</a:t>
            </a:r>
            <a:r>
              <a:rPr lang="en-US" altLang="ja-JP" sz="2215" dirty="0"/>
              <a:t>-Net</a:t>
            </a:r>
            <a:r>
              <a:rPr lang="ja-JP" altLang="en-US" sz="2215" dirty="0"/>
              <a:t>）のメンバー及び活動実績</a:t>
            </a:r>
          </a:p>
        </p:txBody>
      </p:sp>
      <p:sp>
        <p:nvSpPr>
          <p:cNvPr id="2" name="スライド番号プレースホルダー 1"/>
          <p:cNvSpPr>
            <a:spLocks noGrp="1"/>
          </p:cNvSpPr>
          <p:nvPr>
            <p:ph type="sldNum" sz="quarter" idx="12"/>
          </p:nvPr>
        </p:nvSpPr>
        <p:spPr>
          <a:xfrm>
            <a:off x="7666215" y="6406933"/>
            <a:ext cx="2057400" cy="365125"/>
          </a:xfrm>
        </p:spPr>
        <p:txBody>
          <a:bodyPr/>
          <a:lstStyle/>
          <a:p>
            <a:pPr>
              <a:defRPr/>
            </a:pPr>
            <a:r>
              <a:rPr lang="ja-JP" altLang="en-US" dirty="0"/>
              <a:t>９</a:t>
            </a:r>
          </a:p>
        </p:txBody>
      </p:sp>
    </p:spTree>
    <p:extLst>
      <p:ext uri="{BB962C8B-B14F-4D97-AF65-F5344CB8AC3E}">
        <p14:creationId xmlns:p14="http://schemas.microsoft.com/office/powerpoint/2010/main" val="2396603024"/>
      </p:ext>
    </p:extLst>
  </p:cSld>
  <p:clrMapOvr>
    <a:masterClrMapping/>
  </p:clrMapOvr>
  <mc:AlternateContent xmlns:mc="http://schemas.openxmlformats.org/markup-compatibility/2006" xmlns:p14="http://schemas.microsoft.com/office/powerpoint/2010/main">
    <mc:Choice Requires="p14">
      <p:transition spd="slow" p14:dur="2000" advTm="20144"/>
    </mc:Choice>
    <mc:Fallback xmlns="">
      <p:transition spd="slow" advTm="20144"/>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1_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2_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6388</TotalTime>
  <Words>5066</Words>
  <Application>Microsoft Office PowerPoint</Application>
  <PresentationFormat>A4 210 x 297 mm</PresentationFormat>
  <Paragraphs>665</Paragraphs>
  <Slides>23</Slides>
  <Notes>23</Notes>
  <HiddenSlides>0</HiddenSlides>
  <MMClips>0</MMClips>
  <ScaleCrop>false</ScaleCrop>
  <HeadingPairs>
    <vt:vector size="8" baseType="variant">
      <vt:variant>
        <vt:lpstr>使用されているフォント</vt:lpstr>
      </vt:variant>
      <vt:variant>
        <vt:i4>16</vt:i4>
      </vt:variant>
      <vt:variant>
        <vt:lpstr>テーマ</vt:lpstr>
      </vt:variant>
      <vt:variant>
        <vt:i4>5</vt:i4>
      </vt:variant>
      <vt:variant>
        <vt:lpstr>埋め込まれた OLE サーバー</vt:lpstr>
      </vt:variant>
      <vt:variant>
        <vt:i4>1</vt:i4>
      </vt:variant>
      <vt:variant>
        <vt:lpstr>スライド タイトル</vt:lpstr>
      </vt:variant>
      <vt:variant>
        <vt:i4>23</vt:i4>
      </vt:variant>
    </vt:vector>
  </HeadingPairs>
  <TitlesOfParts>
    <vt:vector size="45" baseType="lpstr">
      <vt:lpstr>ＤＦ特太ゴシック体</vt:lpstr>
      <vt:lpstr>ＤＦ平成ゴシック体W5</vt:lpstr>
      <vt:lpstr>HGPｺﾞｼｯｸE</vt:lpstr>
      <vt:lpstr>HGS創英角ﾎﾟｯﾌﾟ体</vt:lpstr>
      <vt:lpstr>HG丸ｺﾞｼｯｸM-PRO</vt:lpstr>
      <vt:lpstr>Meiryo UI</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Wingdings</vt:lpstr>
      <vt:lpstr>Office テーマ</vt:lpstr>
      <vt:lpstr>脱炭素標準フォーマット_20180530</vt:lpstr>
      <vt:lpstr>1_脱炭素標準フォーマット_20180530</vt:lpstr>
      <vt:lpstr>2_脱炭素標準フォーマット_20180530</vt:lpstr>
      <vt:lpstr>7_Office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　災害廃棄物処理計画策定モデル事業</vt:lpstr>
      <vt:lpstr>PowerPoint プレゼンテーション</vt:lpstr>
      <vt:lpstr>PowerPoint プレゼンテーション</vt:lpstr>
      <vt:lpstr>PowerPoint プレゼンテーション</vt:lpstr>
      <vt:lpstr>ご静聴ありがとうございました。</vt:lpstr>
    </vt:vector>
  </TitlesOfParts>
  <Company>パシフィックコンサルタンツ(株)</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PCKK</dc:creator>
  <cp:lastModifiedBy>阪下　浩一</cp:lastModifiedBy>
  <cp:revision>460</cp:revision>
  <cp:lastPrinted>2021-06-08T01:31:52Z</cp:lastPrinted>
  <dcterms:created xsi:type="dcterms:W3CDTF">2018-01-18T06:57:15Z</dcterms:created>
  <dcterms:modified xsi:type="dcterms:W3CDTF">2021-06-28T06:43:26Z</dcterms:modified>
</cp:coreProperties>
</file>