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 id="2147483783" r:id="rId9"/>
    <p:sldMasterId id="2147483795" r:id="rId10"/>
    <p:sldMasterId id="2147483807" r:id="rId11"/>
  </p:sldMasterIdLst>
  <p:notesMasterIdLst>
    <p:notesMasterId r:id="rId24"/>
  </p:notesMasterIdLst>
  <p:sldIdLst>
    <p:sldId id="397" r:id="rId12"/>
    <p:sldId id="506" r:id="rId13"/>
    <p:sldId id="382" r:id="rId14"/>
    <p:sldId id="507" r:id="rId15"/>
    <p:sldId id="500" r:id="rId16"/>
    <p:sldId id="504" r:id="rId17"/>
    <p:sldId id="505" r:id="rId18"/>
    <p:sldId id="502" r:id="rId19"/>
    <p:sldId id="496" r:id="rId20"/>
    <p:sldId id="497" r:id="rId21"/>
    <p:sldId id="498" r:id="rId22"/>
    <p:sldId id="499" r:id="rId23"/>
  </p:sldIdLst>
  <p:sldSz cx="9144000" cy="6858000" type="screen4x3"/>
  <p:notesSz cx="9939338" cy="6807200"/>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FF6600"/>
    <a:srgbClr val="FF9933"/>
    <a:srgbClr val="FF66CC"/>
    <a:srgbClr val="FFCC99"/>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9625" autoAdjust="0"/>
  </p:normalViewPr>
  <p:slideViewPr>
    <p:cSldViewPr>
      <p:cViewPr varScale="1">
        <p:scale>
          <a:sx n="74" d="100"/>
          <a:sy n="74" d="100"/>
        </p:scale>
        <p:origin x="-1176" y="-102"/>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59" d="100"/>
          <a:sy n="59" d="100"/>
        </p:scale>
        <p:origin x="-1752" y="-72"/>
      </p:cViewPr>
      <p:guideLst>
        <p:guide orient="horz" pos="1972"/>
        <p:guide pos="3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19.126.23\kikaku\10&#35336;&#30011;&#12464;&#12523;&#12540;&#12503;&#65288;23.7.12&#65374;&#65289;\04&#25104;&#38263;&#25126;&#30053;\H28\01_&#12487;&#12540;&#12479;&#38598;\&#12487;&#12540;&#12479;&#12391;&#12415;&#12427;&#31532;&#65297;&#31456;\2.%20&#38599;&#29992;\H27&#24180;&#12288;&#21172;&#20685;&#21147;&#35519;&#26619;&#12464;&#12521;&#125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65308;P.47&#65310;2(5)&#25152;&#24471;&#38542;&#23652;&#21029;&#19990;&#24111;&#25968;&#21106;&#21512;&#12398;&#25512;&#31227;&#12304;&#32207;&#21209;&#30465;&#32113;&#35336;&#23616;&#12305;&#23601;&#26989;&#27083;&#36896;&#22522;&#26412;&#35519;&#26619;&#65288;&#25152;&#24471;&#38542;&#23652;&#21029;&#19990;&#24111;&#21106;&#21512;&#12398;&#25512;&#31227;&#6528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65308;P.47&#65310;2(5)H26&#25152;&#24471;&#38542;&#23652;&#21029;&#19990;&#24111;&#25968;&#21106;&#2151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7;&#12288;&#20869;&#22806;&#12398;&#38598;&#23458;&#21147;&#24375;&#21270;\&#65308;P.28&#65310;1(1)&#23487;&#27850;&#32773;&#25968;&#12398;&#27604;&#366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16951847229064E-2"/>
          <c:y val="0.13317492436255388"/>
          <c:w val="0.83674357009854528"/>
          <c:h val="0.6976010039594136"/>
        </c:manualLayout>
      </c:layout>
      <c:lineChart>
        <c:grouping val="standard"/>
        <c:varyColors val="0"/>
        <c:ser>
          <c:idx val="0"/>
          <c:order val="0"/>
          <c:tx>
            <c:strRef>
              <c:f>'[H27年　労働力調査グラフ.xlsx]雇用（求人倍率）'!$A$4</c:f>
              <c:strCache>
                <c:ptCount val="1"/>
                <c:pt idx="0">
                  <c:v>新規求人倍率（大阪府）</c:v>
                </c:pt>
              </c:strCache>
            </c:strRef>
          </c:tx>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労働力調査グラフ.xlsx]雇用（求人倍率）'!$B$4:$AZ$4</c:f>
              <c:numCache>
                <c:formatCode>0.00_ </c:formatCode>
                <c:ptCount val="39"/>
                <c:pt idx="0">
                  <c:v>1.38</c:v>
                </c:pt>
                <c:pt idx="1">
                  <c:v>1.47</c:v>
                </c:pt>
                <c:pt idx="2">
                  <c:v>1.5</c:v>
                </c:pt>
                <c:pt idx="3">
                  <c:v>1.47</c:v>
                </c:pt>
                <c:pt idx="4">
                  <c:v>1.52</c:v>
                </c:pt>
                <c:pt idx="5">
                  <c:v>1.63</c:v>
                </c:pt>
                <c:pt idx="6">
                  <c:v>1.58</c:v>
                </c:pt>
                <c:pt idx="7">
                  <c:v>1.54</c:v>
                </c:pt>
                <c:pt idx="8">
                  <c:v>1.64</c:v>
                </c:pt>
                <c:pt idx="9">
                  <c:v>1.67</c:v>
                </c:pt>
                <c:pt idx="10">
                  <c:v>1.68</c:v>
                </c:pt>
                <c:pt idx="11">
                  <c:v>1.74</c:v>
                </c:pt>
                <c:pt idx="12">
                  <c:v>1.73</c:v>
                </c:pt>
                <c:pt idx="13">
                  <c:v>1.77</c:v>
                </c:pt>
                <c:pt idx="14">
                  <c:v>1.82</c:v>
                </c:pt>
                <c:pt idx="15">
                  <c:v>1.67</c:v>
                </c:pt>
                <c:pt idx="16">
                  <c:v>1.72</c:v>
                </c:pt>
                <c:pt idx="17">
                  <c:v>1.82</c:v>
                </c:pt>
                <c:pt idx="18">
                  <c:v>1.74</c:v>
                </c:pt>
                <c:pt idx="19">
                  <c:v>1.73</c:v>
                </c:pt>
                <c:pt idx="20">
                  <c:v>1.72</c:v>
                </c:pt>
                <c:pt idx="21">
                  <c:v>1.73</c:v>
                </c:pt>
                <c:pt idx="22">
                  <c:v>1.76</c:v>
                </c:pt>
                <c:pt idx="23">
                  <c:v>1.83</c:v>
                </c:pt>
                <c:pt idx="24">
                  <c:v>1.85</c:v>
                </c:pt>
                <c:pt idx="25" formatCode="0.00_);[Red]\(0.00\)">
                  <c:v>1.77</c:v>
                </c:pt>
                <c:pt idx="26" formatCode="0.00_);[Red]\(0.00\)">
                  <c:v>1.83</c:v>
                </c:pt>
                <c:pt idx="27" formatCode="0.00_);[Red]\(0.00\)">
                  <c:v>1.86</c:v>
                </c:pt>
                <c:pt idx="28" formatCode="0.00_);[Red]\(0.00\)">
                  <c:v>1.89</c:v>
                </c:pt>
                <c:pt idx="29" formatCode="#,##0.00_ ;[Red]\-#,##0.00\ ">
                  <c:v>1.87</c:v>
                </c:pt>
                <c:pt idx="30" formatCode="#,##0.00_ ;[Red]\-#,##0.00\ ">
                  <c:v>1.86</c:v>
                </c:pt>
                <c:pt idx="31" formatCode="#,##0.00_ ;[Red]\-#,##0.00\ ">
                  <c:v>1.89</c:v>
                </c:pt>
                <c:pt idx="32" formatCode="#,##0.00_ ;[Red]\-#,##0.00\ ">
                  <c:v>1.9</c:v>
                </c:pt>
                <c:pt idx="33" formatCode="#,##0.00_ ;[Red]\-#,##0.00\ ">
                  <c:v>1.9</c:v>
                </c:pt>
                <c:pt idx="34" formatCode="#,##0.00_ ;[Red]\-#,##0.00\ ">
                  <c:v>2.02</c:v>
                </c:pt>
                <c:pt idx="35" formatCode="#,##0.00_ ;[Red]\-#,##0.00\ ">
                  <c:v>2.04</c:v>
                </c:pt>
                <c:pt idx="36" formatCode="#,##0.00_ ;[Red]\-#,##0.00\ ">
                  <c:v>2.06</c:v>
                </c:pt>
                <c:pt idx="37" formatCode="#,##0.00_ ;[Red]\-#,##0.00\ ">
                  <c:v>2.1</c:v>
                </c:pt>
                <c:pt idx="38" formatCode="#,##0.00_ ;[Red]\-#,##0.00\ ">
                  <c:v>1.99</c:v>
                </c:pt>
              </c:numCache>
            </c:numRef>
          </c:val>
          <c:smooth val="0"/>
        </c:ser>
        <c:ser>
          <c:idx val="1"/>
          <c:order val="1"/>
          <c:tx>
            <c:strRef>
              <c:f>'[H27年　労働力調査グラフ.xlsx]雇用（求人倍率）'!$A$5</c:f>
              <c:strCache>
                <c:ptCount val="1"/>
                <c:pt idx="0">
                  <c:v>新規求人倍率（全国）</c:v>
                </c:pt>
              </c:strCache>
            </c:strRef>
          </c:tx>
          <c:spPr>
            <a:ln>
              <a:prstDash val="dash"/>
            </a:ln>
          </c:spPr>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労働力調査グラフ.xlsx]雇用（求人倍率）'!$B$5:$AZ$5</c:f>
              <c:numCache>
                <c:formatCode>0.00_ </c:formatCode>
                <c:ptCount val="39"/>
                <c:pt idx="0">
                  <c:v>1.35</c:v>
                </c:pt>
                <c:pt idx="1">
                  <c:v>1.37</c:v>
                </c:pt>
                <c:pt idx="2">
                  <c:v>1.39</c:v>
                </c:pt>
                <c:pt idx="3">
                  <c:v>1.4</c:v>
                </c:pt>
                <c:pt idx="4">
                  <c:v>1.43</c:v>
                </c:pt>
                <c:pt idx="5">
                  <c:v>1.47</c:v>
                </c:pt>
                <c:pt idx="6">
                  <c:v>1.46</c:v>
                </c:pt>
                <c:pt idx="7">
                  <c:v>1.49</c:v>
                </c:pt>
                <c:pt idx="8">
                  <c:v>1.51</c:v>
                </c:pt>
                <c:pt idx="9">
                  <c:v>1.58</c:v>
                </c:pt>
                <c:pt idx="10">
                  <c:v>1.57</c:v>
                </c:pt>
                <c:pt idx="11">
                  <c:v>1.6</c:v>
                </c:pt>
                <c:pt idx="12">
                  <c:v>1.63</c:v>
                </c:pt>
                <c:pt idx="13">
                  <c:v>1.67</c:v>
                </c:pt>
                <c:pt idx="14">
                  <c:v>1.65</c:v>
                </c:pt>
                <c:pt idx="15">
                  <c:v>1.63</c:v>
                </c:pt>
                <c:pt idx="16">
                  <c:v>1.64</c:v>
                </c:pt>
                <c:pt idx="17">
                  <c:v>1.65</c:v>
                </c:pt>
                <c:pt idx="18">
                  <c:v>1.66</c:v>
                </c:pt>
                <c:pt idx="19">
                  <c:v>1.64</c:v>
                </c:pt>
                <c:pt idx="20">
                  <c:v>1.66</c:v>
                </c:pt>
                <c:pt idx="21">
                  <c:v>1.7</c:v>
                </c:pt>
                <c:pt idx="22">
                  <c:v>1.69</c:v>
                </c:pt>
                <c:pt idx="23">
                  <c:v>1.75</c:v>
                </c:pt>
                <c:pt idx="24">
                  <c:v>1.77</c:v>
                </c:pt>
                <c:pt idx="25" formatCode="0.00_);[Red]\(0.00\)">
                  <c:v>1.7</c:v>
                </c:pt>
                <c:pt idx="26" formatCode="0.00_);[Red]\(0.00\)">
                  <c:v>1.74</c:v>
                </c:pt>
                <c:pt idx="27" formatCode="0.00_);[Red]\(0.00\)">
                  <c:v>1.77</c:v>
                </c:pt>
                <c:pt idx="28" formatCode="0.00_);[Red]\(0.00\)">
                  <c:v>1.78</c:v>
                </c:pt>
                <c:pt idx="29" formatCode="#,##0.00_ ;[Red]\-#,##0.00\ ">
                  <c:v>1.79</c:v>
                </c:pt>
                <c:pt idx="30" formatCode="#,##0.00_ ;[Red]\-#,##0.00\ ">
                  <c:v>1.82</c:v>
                </c:pt>
                <c:pt idx="31" formatCode="#,##0.00_ ;[Red]\-#,##0.00\ ">
                  <c:v>1.84</c:v>
                </c:pt>
                <c:pt idx="32" formatCode="#,##0.00_ ;[Red]\-#,##0.00\ ">
                  <c:v>1.83</c:v>
                </c:pt>
                <c:pt idx="33" formatCode="#,##0.00_ ;[Red]\-#,##0.00\ ">
                  <c:v>1.86</c:v>
                </c:pt>
                <c:pt idx="34" formatCode="#,##0.00_ ;[Red]\-#,##0.00\ ">
                  <c:v>1.9</c:v>
                </c:pt>
                <c:pt idx="35" formatCode="#,##0.00_ ;[Red]\-#,##0.00\ ">
                  <c:v>1.9</c:v>
                </c:pt>
                <c:pt idx="36" formatCode="#,##0.00_ ;[Red]\-#,##0.00\ ">
                  <c:v>2.0699999999999998</c:v>
                </c:pt>
                <c:pt idx="37" formatCode="#,##0.00_ ;[Red]\-#,##0.00\ ">
                  <c:v>1.92</c:v>
                </c:pt>
                <c:pt idx="38" formatCode="#,##0.00_ ;[Red]\-#,##0.00\ ">
                  <c:v>1.9</c:v>
                </c:pt>
              </c:numCache>
            </c:numRef>
          </c:val>
          <c:smooth val="0"/>
        </c:ser>
        <c:ser>
          <c:idx val="3"/>
          <c:order val="2"/>
          <c:tx>
            <c:strRef>
              <c:f>'[H27年　労働力調査グラフ.xlsx]雇用（求人倍率）'!$A$6</c:f>
              <c:strCache>
                <c:ptCount val="1"/>
                <c:pt idx="0">
                  <c:v>有効求人倍率（大阪府）</c:v>
                </c:pt>
              </c:strCache>
            </c:strRef>
          </c:tx>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労働力調査グラフ.xlsx]雇用（求人倍率）'!$B$6:$AZ$6</c:f>
              <c:numCache>
                <c:formatCode>0.00_ </c:formatCode>
                <c:ptCount val="39"/>
                <c:pt idx="0">
                  <c:v>0.85</c:v>
                </c:pt>
                <c:pt idx="1">
                  <c:v>0.87</c:v>
                </c:pt>
                <c:pt idx="2">
                  <c:v>0.9</c:v>
                </c:pt>
                <c:pt idx="3">
                  <c:v>0.92</c:v>
                </c:pt>
                <c:pt idx="4">
                  <c:v>0.93</c:v>
                </c:pt>
                <c:pt idx="5">
                  <c:v>0.95</c:v>
                </c:pt>
                <c:pt idx="6">
                  <c:v>0.96</c:v>
                </c:pt>
                <c:pt idx="7">
                  <c:v>0.97</c:v>
                </c:pt>
                <c:pt idx="8">
                  <c:v>0.99</c:v>
                </c:pt>
                <c:pt idx="9">
                  <c:v>1.02</c:v>
                </c:pt>
                <c:pt idx="10">
                  <c:v>1.05</c:v>
                </c:pt>
                <c:pt idx="11">
                  <c:v>1.07</c:v>
                </c:pt>
                <c:pt idx="12">
                  <c:v>1.08</c:v>
                </c:pt>
                <c:pt idx="13">
                  <c:v>1.0900000000000001</c:v>
                </c:pt>
                <c:pt idx="14">
                  <c:v>1.1100000000000001</c:v>
                </c:pt>
                <c:pt idx="15">
                  <c:v>1.1000000000000001</c:v>
                </c:pt>
                <c:pt idx="16">
                  <c:v>1.1000000000000001</c:v>
                </c:pt>
                <c:pt idx="17">
                  <c:v>1.1100000000000001</c:v>
                </c:pt>
                <c:pt idx="18">
                  <c:v>1.1200000000000001</c:v>
                </c:pt>
                <c:pt idx="19">
                  <c:v>1.1200000000000001</c:v>
                </c:pt>
                <c:pt idx="20">
                  <c:v>1.1000000000000001</c:v>
                </c:pt>
                <c:pt idx="21">
                  <c:v>1.1100000000000001</c:v>
                </c:pt>
                <c:pt idx="22">
                  <c:v>1.1200000000000001</c:v>
                </c:pt>
                <c:pt idx="23">
                  <c:v>1.1299999999999999</c:v>
                </c:pt>
                <c:pt idx="24">
                  <c:v>1.1399999999999999</c:v>
                </c:pt>
                <c:pt idx="25" formatCode="0.00_);[Red]\(0.00\)">
                  <c:v>1.1499999999999999</c:v>
                </c:pt>
                <c:pt idx="26" formatCode="0.00_);[Red]\(0.00\)">
                  <c:v>1.1499999999999999</c:v>
                </c:pt>
                <c:pt idx="27" formatCode="0.00_);[Red]\(0.00\)">
                  <c:v>1.1599999999999999</c:v>
                </c:pt>
                <c:pt idx="28" formatCode="0.00_);[Red]\(0.00\)">
                  <c:v>1.19</c:v>
                </c:pt>
                <c:pt idx="29">
                  <c:v>1.19</c:v>
                </c:pt>
                <c:pt idx="30">
                  <c:v>1.2</c:v>
                </c:pt>
                <c:pt idx="31">
                  <c:v>1.21</c:v>
                </c:pt>
                <c:pt idx="32">
                  <c:v>1.22</c:v>
                </c:pt>
                <c:pt idx="33">
                  <c:v>1.24</c:v>
                </c:pt>
                <c:pt idx="34">
                  <c:v>1.26</c:v>
                </c:pt>
                <c:pt idx="35">
                  <c:v>1.29</c:v>
                </c:pt>
                <c:pt idx="36">
                  <c:v>1.27</c:v>
                </c:pt>
                <c:pt idx="37">
                  <c:v>1.29</c:v>
                </c:pt>
                <c:pt idx="38">
                  <c:v>1.3</c:v>
                </c:pt>
              </c:numCache>
            </c:numRef>
          </c:val>
          <c:smooth val="0"/>
        </c:ser>
        <c:ser>
          <c:idx val="4"/>
          <c:order val="3"/>
          <c:tx>
            <c:strRef>
              <c:f>'[H27年　労働力調査グラフ.xlsx]雇用（求人倍率）'!$A$7</c:f>
              <c:strCache>
                <c:ptCount val="1"/>
                <c:pt idx="0">
                  <c:v>有効求人倍率（全国）</c:v>
                </c:pt>
              </c:strCache>
            </c:strRef>
          </c:tx>
          <c:spPr>
            <a:ln>
              <a:prstDash val="sysDash"/>
            </a:ln>
          </c:spPr>
          <c:marker>
            <c:symbol val="none"/>
          </c:marker>
          <c:cat>
            <c:multiLvlStrRef>
              <c:f>'[H27年　労働力調査グラフ.xlsx]雇用（求人倍率）'!$B$2:$AZ$3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H25(2013)</c:v>
                  </c:pt>
                  <c:pt idx="12">
                    <c:v>H26(2014)</c:v>
                  </c:pt>
                  <c:pt idx="24">
                    <c:v>H27（2015）</c:v>
                  </c:pt>
                  <c:pt idx="36">
                    <c:v>H28</c:v>
                  </c:pt>
                </c:lvl>
              </c:multiLvlStrCache>
            </c:multiLvlStrRef>
          </c:cat>
          <c:val>
            <c:numRef>
              <c:f>'[H27年　労働力調査グラフ.xlsx]雇用（求人倍率）'!$B$7:$AZ$7</c:f>
              <c:numCache>
                <c:formatCode>0.00_ </c:formatCode>
                <c:ptCount val="39"/>
                <c:pt idx="0">
                  <c:v>0.84</c:v>
                </c:pt>
                <c:pt idx="1">
                  <c:v>0.85</c:v>
                </c:pt>
                <c:pt idx="2">
                  <c:v>0.87</c:v>
                </c:pt>
                <c:pt idx="3">
                  <c:v>0.88</c:v>
                </c:pt>
                <c:pt idx="4">
                  <c:v>0.9</c:v>
                </c:pt>
                <c:pt idx="5">
                  <c:v>0.92</c:v>
                </c:pt>
                <c:pt idx="6">
                  <c:v>0.93</c:v>
                </c:pt>
                <c:pt idx="7">
                  <c:v>0.95</c:v>
                </c:pt>
                <c:pt idx="8">
                  <c:v>0.96</c:v>
                </c:pt>
                <c:pt idx="9">
                  <c:v>0.99</c:v>
                </c:pt>
                <c:pt idx="10">
                  <c:v>1.01</c:v>
                </c:pt>
                <c:pt idx="11">
                  <c:v>1.03</c:v>
                </c:pt>
                <c:pt idx="12">
                  <c:v>1.04</c:v>
                </c:pt>
                <c:pt idx="13">
                  <c:v>1.05</c:v>
                </c:pt>
                <c:pt idx="14">
                  <c:v>1.07</c:v>
                </c:pt>
                <c:pt idx="15">
                  <c:v>1.08</c:v>
                </c:pt>
                <c:pt idx="16">
                  <c:v>1.0900000000000001</c:v>
                </c:pt>
                <c:pt idx="17">
                  <c:v>1.1000000000000001</c:v>
                </c:pt>
                <c:pt idx="18">
                  <c:v>1.1000000000000001</c:v>
                </c:pt>
                <c:pt idx="19">
                  <c:v>1.1000000000000001</c:v>
                </c:pt>
                <c:pt idx="20">
                  <c:v>1.1000000000000001</c:v>
                </c:pt>
                <c:pt idx="21">
                  <c:v>1.1100000000000001</c:v>
                </c:pt>
                <c:pt idx="22">
                  <c:v>1.1200000000000001</c:v>
                </c:pt>
                <c:pt idx="23">
                  <c:v>1.1399999999999999</c:v>
                </c:pt>
                <c:pt idx="24">
                  <c:v>1.1399999999999999</c:v>
                </c:pt>
                <c:pt idx="25" formatCode="0.00_);[Red]\(0.00\)">
                  <c:v>1.1499999999999999</c:v>
                </c:pt>
                <c:pt idx="26" formatCode="0.00_);[Red]\(0.00\)">
                  <c:v>1.1599999999999999</c:v>
                </c:pt>
                <c:pt idx="27" formatCode="0.00_);[Red]\(0.00\)">
                  <c:v>1.17</c:v>
                </c:pt>
                <c:pt idx="28" formatCode="0.00_);[Red]\(0.00\)">
                  <c:v>1.18</c:v>
                </c:pt>
                <c:pt idx="29">
                  <c:v>1.19</c:v>
                </c:pt>
                <c:pt idx="30">
                  <c:v>1.21</c:v>
                </c:pt>
                <c:pt idx="31">
                  <c:v>1.22</c:v>
                </c:pt>
                <c:pt idx="32">
                  <c:v>1.23</c:v>
                </c:pt>
                <c:pt idx="33">
                  <c:v>1.24</c:v>
                </c:pt>
                <c:pt idx="34">
                  <c:v>1.26</c:v>
                </c:pt>
                <c:pt idx="35">
                  <c:v>1.27</c:v>
                </c:pt>
                <c:pt idx="36">
                  <c:v>1.28</c:v>
                </c:pt>
                <c:pt idx="37">
                  <c:v>1.28</c:v>
                </c:pt>
                <c:pt idx="38">
                  <c:v>1.3</c:v>
                </c:pt>
              </c:numCache>
            </c:numRef>
          </c:val>
          <c:smooth val="0"/>
        </c:ser>
        <c:dLbls>
          <c:showLegendKey val="0"/>
          <c:showVal val="0"/>
          <c:showCatName val="0"/>
          <c:showSerName val="0"/>
          <c:showPercent val="0"/>
          <c:showBubbleSize val="0"/>
        </c:dLbls>
        <c:marker val="1"/>
        <c:smooth val="0"/>
        <c:axId val="101544960"/>
        <c:axId val="63155584"/>
      </c:lineChart>
      <c:catAx>
        <c:axId val="101544960"/>
        <c:scaling>
          <c:orientation val="minMax"/>
        </c:scaling>
        <c:delete val="0"/>
        <c:axPos val="b"/>
        <c:majorTickMark val="out"/>
        <c:minorTickMark val="none"/>
        <c:tickLblPos val="nextTo"/>
        <c:crossAx val="63155584"/>
        <c:crosses val="autoZero"/>
        <c:auto val="1"/>
        <c:lblAlgn val="ctr"/>
        <c:lblOffset val="100"/>
        <c:noMultiLvlLbl val="0"/>
      </c:catAx>
      <c:valAx>
        <c:axId val="63155584"/>
        <c:scaling>
          <c:orientation val="minMax"/>
          <c:max val="2.2999999999999998"/>
          <c:min val="0.70000000000000007"/>
        </c:scaling>
        <c:delete val="0"/>
        <c:axPos val="l"/>
        <c:majorGridlines/>
        <c:numFmt formatCode="0.00_ " sourceLinked="1"/>
        <c:majorTickMark val="none"/>
        <c:minorTickMark val="none"/>
        <c:tickLblPos val="nextTo"/>
        <c:crossAx val="101544960"/>
        <c:crosses val="autoZero"/>
        <c:crossBetween val="between"/>
        <c:majorUnit val="0.2"/>
        <c:minorUnit val="4.0000000000000008E-2"/>
      </c:valAx>
    </c:plotArea>
    <c:legend>
      <c:legendPos val="r"/>
      <c:layout>
        <c:manualLayout>
          <c:xMode val="edge"/>
          <c:yMode val="edge"/>
          <c:x val="0.12556584002861662"/>
          <c:y val="9.5131234617143193E-2"/>
          <c:w val="0.34976737419742454"/>
          <c:h val="0.18367838408866555"/>
        </c:manualLayout>
      </c:layout>
      <c:overlay val="0"/>
      <c:spPr>
        <a:solidFill>
          <a:schemeClr val="bg1"/>
        </a:solidFill>
        <a:ln w="19050">
          <a:solidFill>
            <a:schemeClr val="tx1"/>
          </a:solidFill>
        </a:ln>
      </c:spPr>
    </c:legend>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599205381757"/>
          <c:y val="9.1014181810379971E-2"/>
          <c:w val="0.73664825015203839"/>
          <c:h val="0.8653890879443884"/>
        </c:manualLayout>
      </c:layout>
      <c:barChart>
        <c:barDir val="bar"/>
        <c:grouping val="percentStacked"/>
        <c:varyColors val="0"/>
        <c:ser>
          <c:idx val="3"/>
          <c:order val="0"/>
          <c:tx>
            <c:strRef>
              <c:f>'[＜P.47＞2(5)所得階層別世帯数割合の推移【総務省統計局】就業構造基本調査（所得階層別世帯割合の推移）.xlsx]P.59'!$E$17</c:f>
              <c:strCache>
                <c:ptCount val="1"/>
                <c:pt idx="0">
                  <c:v>～299万円</c:v>
                </c:pt>
              </c:strCache>
            </c:strRef>
          </c:tx>
          <c:spPr>
            <a:solidFill>
              <a:srgbClr val="002060"/>
            </a:solidFill>
          </c:spPr>
          <c:invertIfNegative val="0"/>
          <c:dLbls>
            <c:spPr>
              <a:solidFill>
                <a:schemeClr val="bg1"/>
              </a:solidFill>
            </c:spPr>
            <c:txPr>
              <a:bodyPr/>
              <a:lstStyle/>
              <a:p>
                <a:pPr>
                  <a:defRPr sz="1050">
                    <a:solidFill>
                      <a:sysClr val="windowText" lastClr="000000"/>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'[＜P.47＞2(5)所得階層別世帯数割合の推移【総務省統計局】就業構造基本調査（所得階層別世帯割合の推移）.xlsx]P.59'!$E$18:$E$25</c:f>
              <c:numCache>
                <c:formatCode>0.0%</c:formatCode>
                <c:ptCount val="8"/>
                <c:pt idx="0">
                  <c:v>0.31815575728619205</c:v>
                </c:pt>
                <c:pt idx="1">
                  <c:v>0.28310728608119679</c:v>
                </c:pt>
                <c:pt idx="2">
                  <c:v>0.26654299654401303</c:v>
                </c:pt>
                <c:pt idx="3">
                  <c:v>0.21443158611300203</c:v>
                </c:pt>
                <c:pt idx="4">
                  <c:v>0.23778764634638677</c:v>
                </c:pt>
                <c:pt idx="5">
                  <c:v>0.22133766889050849</c:v>
                </c:pt>
                <c:pt idx="6">
                  <c:v>0.27906644704538569</c:v>
                </c:pt>
                <c:pt idx="7">
                  <c:v>0.26282819068120589</c:v>
                </c:pt>
              </c:numCache>
            </c:numRef>
          </c:val>
        </c:ser>
        <c:ser>
          <c:idx val="2"/>
          <c:order val="1"/>
          <c:tx>
            <c:strRef>
              <c:f>'[＜P.47＞2(5)所得階層別世帯数割合の推移【総務省統計局】就業構造基本調査（所得階層別世帯割合の推移）.xlsx]P.59'!$F$17</c:f>
              <c:strCache>
                <c:ptCount val="1"/>
                <c:pt idx="0">
                  <c:v>300～499万円</c:v>
                </c:pt>
              </c:strCache>
            </c:strRef>
          </c:tx>
          <c:spPr>
            <a:solidFill>
              <a:srgbClr val="0070C0"/>
            </a:solidFill>
          </c:spPr>
          <c:invertIfNegative val="0"/>
          <c:dLbls>
            <c:spPr>
              <a:solidFill>
                <a:schemeClr val="bg1"/>
              </a:solidFill>
            </c:spPr>
            <c:txPr>
              <a:bodyPr/>
              <a:lstStyle/>
              <a:p>
                <a:pPr>
                  <a:defRPr sz="1050">
                    <a:solidFill>
                      <a:sysClr val="windowText" lastClr="000000"/>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'[＜P.47＞2(5)所得階層別世帯数割合の推移【総務省統計局】就業構造基本調査（所得階層別世帯割合の推移）.xlsx]P.59'!$F$18:$F$25</c:f>
              <c:numCache>
                <c:formatCode>0.0%</c:formatCode>
                <c:ptCount val="8"/>
                <c:pt idx="0">
                  <c:v>0.25991399904443385</c:v>
                </c:pt>
                <c:pt idx="1">
                  <c:v>0.24886225386383093</c:v>
                </c:pt>
                <c:pt idx="2">
                  <c:v>0.23612522870502134</c:v>
                </c:pt>
                <c:pt idx="3">
                  <c:v>0.22532334921715452</c:v>
                </c:pt>
                <c:pt idx="4">
                  <c:v>0.24338197127862046</c:v>
                </c:pt>
                <c:pt idx="5">
                  <c:v>0.23350339182597971</c:v>
                </c:pt>
                <c:pt idx="6">
                  <c:v>0.24602574862185325</c:v>
                </c:pt>
                <c:pt idx="7">
                  <c:v>0.2389454582445962</c:v>
                </c:pt>
              </c:numCache>
            </c:numRef>
          </c:val>
        </c:ser>
        <c:ser>
          <c:idx val="1"/>
          <c:order val="2"/>
          <c:tx>
            <c:strRef>
              <c:f>'[＜P.47＞2(5)所得階層別世帯数割合の推移【総務省統計局】就業構造基本調査（所得階層別世帯割合の推移）.xlsx]P.59'!$G$17</c:f>
              <c:strCache>
                <c:ptCount val="1"/>
                <c:pt idx="0">
                  <c:v>500～999万円</c:v>
                </c:pt>
              </c:strCache>
            </c:strRef>
          </c:tx>
          <c:spPr>
            <a:solidFill>
              <a:srgbClr val="92D050"/>
            </a:solidFill>
          </c:spPr>
          <c:invertIfNegative val="0"/>
          <c:dLbls>
            <c:txPr>
              <a:bodyPr/>
              <a:lstStyle/>
              <a:p>
                <a:pPr>
                  <a:defRPr sz="105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'[＜P.47＞2(5)所得階層別世帯数割合の推移【総務省統計局】就業構造基本調査（所得階層別世帯割合の推移）.xlsx]P.59'!$G$18:$G$25</c:f>
              <c:numCache>
                <c:formatCode>0.0%</c:formatCode>
                <c:ptCount val="8"/>
                <c:pt idx="0">
                  <c:v>0.32804586717630196</c:v>
                </c:pt>
                <c:pt idx="1">
                  <c:v>0.35380525390889017</c:v>
                </c:pt>
                <c:pt idx="2">
                  <c:v>0.34394694043504775</c:v>
                </c:pt>
                <c:pt idx="3">
                  <c:v>0.38529611980939416</c:v>
                </c:pt>
                <c:pt idx="4">
                  <c:v>0.39085299036853338</c:v>
                </c:pt>
                <c:pt idx="5">
                  <c:v>0.38661209844704825</c:v>
                </c:pt>
                <c:pt idx="6">
                  <c:v>0.36229153680339599</c:v>
                </c:pt>
                <c:pt idx="7">
                  <c:v>0.36576545831022611</c:v>
                </c:pt>
              </c:numCache>
            </c:numRef>
          </c:val>
        </c:ser>
        <c:ser>
          <c:idx val="0"/>
          <c:order val="3"/>
          <c:tx>
            <c:strRef>
              <c:f>'[＜P.47＞2(5)所得階層別世帯数割合の推移【総務省統計局】就業構造基本調査（所得階層別世帯割合の推移）.xlsx]P.59'!$H$17</c:f>
              <c:strCache>
                <c:ptCount val="1"/>
                <c:pt idx="0">
                  <c:v>1000万円以上</c:v>
                </c:pt>
              </c:strCache>
            </c:strRef>
          </c:tx>
          <c:spPr>
            <a:solidFill>
              <a:schemeClr val="accent6">
                <a:lumMod val="75000"/>
              </a:schemeClr>
            </a:solidFill>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'[＜P.47＞2(5)所得階層別世帯数割合の推移【総務省統計局】就業構造基本調査（所得階層別世帯割合の推移）.xlsx]P.59'!$H$18:$H$25</c:f>
              <c:numCache>
                <c:formatCode>0.0%</c:formatCode>
                <c:ptCount val="8"/>
                <c:pt idx="0">
                  <c:v>9.3884376493072144E-2</c:v>
                </c:pt>
                <c:pt idx="1">
                  <c:v>0.1142252061460821</c:v>
                </c:pt>
                <c:pt idx="2">
                  <c:v>0.15338483431591787</c:v>
                </c:pt>
                <c:pt idx="3">
                  <c:v>0.17494894486044929</c:v>
                </c:pt>
                <c:pt idx="4">
                  <c:v>0.12797739200645944</c:v>
                </c:pt>
                <c:pt idx="5">
                  <c:v>0.15854684083646353</c:v>
                </c:pt>
                <c:pt idx="6">
                  <c:v>0.11261626752936506</c:v>
                </c:pt>
                <c:pt idx="7">
                  <c:v>0.1324608927639718</c:v>
                </c:pt>
              </c:numCache>
            </c:numRef>
          </c:val>
        </c:ser>
        <c:dLbls>
          <c:dLblPos val="ctr"/>
          <c:showLegendKey val="0"/>
          <c:showVal val="1"/>
          <c:showCatName val="0"/>
          <c:showSerName val="0"/>
          <c:showPercent val="0"/>
          <c:showBubbleSize val="0"/>
        </c:dLbls>
        <c:gapWidth val="80"/>
        <c:overlap val="100"/>
        <c:serLines/>
        <c:axId val="108680704"/>
        <c:axId val="63158464"/>
      </c:barChart>
      <c:catAx>
        <c:axId val="108680704"/>
        <c:scaling>
          <c:orientation val="maxMin"/>
        </c:scaling>
        <c:delete val="0"/>
        <c:axPos val="l"/>
        <c:majorTickMark val="out"/>
        <c:minorTickMark val="none"/>
        <c:tickLblPos val="nextTo"/>
        <c:crossAx val="63158464"/>
        <c:crosses val="autoZero"/>
        <c:auto val="1"/>
        <c:lblAlgn val="ctr"/>
        <c:lblOffset val="100"/>
        <c:noMultiLvlLbl val="0"/>
      </c:catAx>
      <c:valAx>
        <c:axId val="63158464"/>
        <c:scaling>
          <c:orientation val="minMax"/>
        </c:scaling>
        <c:delete val="0"/>
        <c:axPos val="t"/>
        <c:majorGridlines/>
        <c:numFmt formatCode="0.0%" sourceLinked="0"/>
        <c:majorTickMark val="out"/>
        <c:minorTickMark val="none"/>
        <c:tickLblPos val="high"/>
        <c:crossAx val="108680704"/>
        <c:crossesAt val="10"/>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2178872835023"/>
          <c:y val="0.12282415094394189"/>
          <c:w val="0.73266614948221076"/>
          <c:h val="0.7815906838901765"/>
        </c:manualLayout>
      </c:layout>
      <c:barChart>
        <c:barDir val="bar"/>
        <c:grouping val="stacked"/>
        <c:varyColors val="0"/>
        <c:ser>
          <c:idx val="1"/>
          <c:order val="0"/>
          <c:tx>
            <c:strRef>
              <c:f>'[＜P.47＞2(5)H26所得階層別世帯数割合.xlsx]Sheet1'!$N$33</c:f>
              <c:strCache>
                <c:ptCount val="1"/>
                <c:pt idx="0">
                  <c:v>～300万円</c:v>
                </c:pt>
              </c:strCache>
            </c:strRef>
          </c:tx>
          <c:invertIfNegative val="0"/>
          <c:dLbls>
            <c:spPr>
              <a:solidFill>
                <a:schemeClr val="bg1"/>
              </a:solidFill>
            </c:spPr>
            <c:txPr>
              <a:bodyPr/>
              <a:lstStyle/>
              <a:p>
                <a:pPr>
                  <a:defRPr sz="105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'[＜P.47＞2(5)H26所得階層別世帯数割合.xlsx]Sheet1'!$N$34:$N$41</c:f>
              <c:numCache>
                <c:formatCode>0.0%</c:formatCode>
                <c:ptCount val="8"/>
                <c:pt idx="0">
                  <c:v>0.33218698328127871</c:v>
                </c:pt>
                <c:pt idx="1">
                  <c:v>0.36304863143079374</c:v>
                </c:pt>
                <c:pt idx="2">
                  <c:v>0.27463863337713534</c:v>
                </c:pt>
                <c:pt idx="3">
                  <c:v>0.31892411143131605</c:v>
                </c:pt>
                <c:pt idx="4">
                  <c:v>0.28264244048299864</c:v>
                </c:pt>
                <c:pt idx="5">
                  <c:v>0.31212111887251132</c:v>
                </c:pt>
                <c:pt idx="6">
                  <c:v>0.37156806131555464</c:v>
                </c:pt>
                <c:pt idx="7">
                  <c:v>0.40917961324986696</c:v>
                </c:pt>
              </c:numCache>
            </c:numRef>
          </c:val>
        </c:ser>
        <c:ser>
          <c:idx val="2"/>
          <c:order val="1"/>
          <c:tx>
            <c:strRef>
              <c:f>'[＜P.47＞2(5)H26所得階層別世帯数割合.xlsx]Sheet1'!$O$33</c:f>
              <c:strCache>
                <c:ptCount val="1"/>
                <c:pt idx="0">
                  <c:v>300～500万円</c:v>
                </c:pt>
              </c:strCache>
            </c:strRef>
          </c:tx>
          <c:invertIfNegative val="0"/>
          <c:dLbls>
            <c:txPr>
              <a:bodyPr/>
              <a:lstStyle/>
              <a:p>
                <a:pPr>
                  <a:defRPr sz="105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'[＜P.47＞2(5)H26所得階層別世帯数割合.xlsx]Sheet1'!$O$34:$O$41</c:f>
              <c:numCache>
                <c:formatCode>0.0%</c:formatCode>
                <c:ptCount val="8"/>
                <c:pt idx="0">
                  <c:v>0.23408123583807949</c:v>
                </c:pt>
                <c:pt idx="1">
                  <c:v>0.23843105300196304</c:v>
                </c:pt>
                <c:pt idx="2">
                  <c:v>0.22760910159762085</c:v>
                </c:pt>
                <c:pt idx="3">
                  <c:v>0.23621186524893173</c:v>
                </c:pt>
                <c:pt idx="4">
                  <c:v>0.22564990768124704</c:v>
                </c:pt>
                <c:pt idx="5">
                  <c:v>0.22506692925500815</c:v>
                </c:pt>
                <c:pt idx="6">
                  <c:v>0.23373930390046721</c:v>
                </c:pt>
                <c:pt idx="7">
                  <c:v>0.23843677927870846</c:v>
                </c:pt>
              </c:numCache>
            </c:numRef>
          </c:val>
        </c:ser>
        <c:ser>
          <c:idx val="3"/>
          <c:order val="2"/>
          <c:tx>
            <c:strRef>
              <c:f>'[＜P.47＞2(5)H26所得階層別世帯数割合.xlsx]Sheet1'!$P$33</c:f>
              <c:strCache>
                <c:ptCount val="1"/>
                <c:pt idx="0">
                  <c:v>500～1000万円</c:v>
                </c:pt>
              </c:strCache>
            </c:strRef>
          </c:tx>
          <c:invertIfNegative val="0"/>
          <c:dLbls>
            <c:spPr>
              <a:noFill/>
            </c:spPr>
            <c:txPr>
              <a:bodyPr/>
              <a:lstStyle/>
              <a:p>
                <a:pPr>
                  <a:defRPr sz="105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'[＜P.47＞2(5)H26所得階層別世帯数割合.xlsx]Sheet1'!$P$34:$P$41</c:f>
              <c:numCache>
                <c:formatCode>0.0%</c:formatCode>
                <c:ptCount val="8"/>
                <c:pt idx="0">
                  <c:v>0.29471147957621407</c:v>
                </c:pt>
                <c:pt idx="1">
                  <c:v>0.27706026149116636</c:v>
                </c:pt>
                <c:pt idx="2">
                  <c:v>0.32913756138045508</c:v>
                </c:pt>
                <c:pt idx="3">
                  <c:v>0.31133856702772533</c:v>
                </c:pt>
                <c:pt idx="4">
                  <c:v>0.29406382248656066</c:v>
                </c:pt>
                <c:pt idx="5">
                  <c:v>0.27990276025479277</c:v>
                </c:pt>
                <c:pt idx="6">
                  <c:v>0.27353141897212452</c:v>
                </c:pt>
                <c:pt idx="7">
                  <c:v>0.24360696454368047</c:v>
                </c:pt>
              </c:numCache>
            </c:numRef>
          </c:val>
        </c:ser>
        <c:ser>
          <c:idx val="0"/>
          <c:order val="3"/>
          <c:tx>
            <c:strRef>
              <c:f>'[＜P.47＞2(5)H26所得階層別世帯数割合.xlsx]Sheet1'!$Q$33</c:f>
              <c:strCache>
                <c:ptCount val="1"/>
                <c:pt idx="0">
                  <c:v>1000万～</c:v>
                </c:pt>
              </c:strCache>
            </c:strRef>
          </c:tx>
          <c:spPr>
            <a:solidFill>
              <a:schemeClr val="tx1"/>
            </a:solidFill>
          </c:spPr>
          <c:invertIfNegative val="0"/>
          <c:dLbls>
            <c:spPr>
              <a:solidFill>
                <a:schemeClr val="bg1">
                  <a:lumMod val="95000"/>
                </a:schemeClr>
              </a:solidFill>
            </c:spPr>
            <c:txPr>
              <a:bodyPr/>
              <a:lstStyle/>
              <a:p>
                <a:pPr>
                  <a:defRPr sz="800"/>
                </a:pPr>
                <a:endParaRPr lang="ja-JP"/>
              </a:p>
            </c:txPr>
            <c:showLegendKey val="0"/>
            <c:showVal val="1"/>
            <c:showCatName val="0"/>
            <c:showSerName val="0"/>
            <c:showPercent val="0"/>
            <c:showBubbleSize val="0"/>
            <c:showLeaderLines val="0"/>
          </c:dLbls>
          <c:cat>
            <c:multiLvlStrRef>
              <c:f>'[＜P.47＞2(5)H26所得階層別世帯数割合.xlsx]Sheet1'!$L$34:$M$41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'[＜P.47＞2(5)H26所得階層別世帯数割合.xlsx]Sheet1'!$Q$34:$Q$41</c:f>
              <c:numCache>
                <c:formatCode>0.0%</c:formatCode>
                <c:ptCount val="8"/>
                <c:pt idx="0">
                  <c:v>0.1071004807397881</c:v>
                </c:pt>
                <c:pt idx="1">
                  <c:v>8.6423571243379391E-2</c:v>
                </c:pt>
                <c:pt idx="2">
                  <c:v>0.1352790649422505</c:v>
                </c:pt>
                <c:pt idx="3">
                  <c:v>0.10689323925933288</c:v>
                </c:pt>
                <c:pt idx="4">
                  <c:v>0.14406627342690478</c:v>
                </c:pt>
                <c:pt idx="5">
                  <c:v>0.12556543680955165</c:v>
                </c:pt>
                <c:pt idx="6">
                  <c:v>8.8587327418762143E-2</c:v>
                </c:pt>
                <c:pt idx="7">
                  <c:v>7.0177661758369869E-2</c:v>
                </c:pt>
              </c:numCache>
            </c:numRef>
          </c:val>
        </c:ser>
        <c:dLbls>
          <c:showLegendKey val="0"/>
          <c:showVal val="0"/>
          <c:showCatName val="0"/>
          <c:showSerName val="0"/>
          <c:showPercent val="0"/>
          <c:showBubbleSize val="0"/>
        </c:dLbls>
        <c:gapWidth val="80"/>
        <c:overlap val="100"/>
        <c:serLines/>
        <c:axId val="109511168"/>
        <c:axId val="104942400"/>
      </c:barChart>
      <c:catAx>
        <c:axId val="109511168"/>
        <c:scaling>
          <c:orientation val="minMax"/>
        </c:scaling>
        <c:delete val="0"/>
        <c:axPos val="l"/>
        <c:majorGridlines>
          <c:spPr>
            <a:ln>
              <a:noFill/>
            </a:ln>
          </c:spPr>
        </c:majorGridlines>
        <c:majorTickMark val="out"/>
        <c:minorTickMark val="none"/>
        <c:tickLblPos val="low"/>
        <c:crossAx val="104942400"/>
        <c:crosses val="autoZero"/>
        <c:auto val="1"/>
        <c:lblAlgn val="ctr"/>
        <c:lblOffset val="100"/>
        <c:noMultiLvlLbl val="0"/>
      </c:catAx>
      <c:valAx>
        <c:axId val="104942400"/>
        <c:scaling>
          <c:orientation val="minMax"/>
          <c:max val="1"/>
        </c:scaling>
        <c:delete val="0"/>
        <c:axPos val="b"/>
        <c:majorGridlines/>
        <c:numFmt formatCode="0.0%" sourceLinked="1"/>
        <c:majorTickMark val="out"/>
        <c:minorTickMark val="none"/>
        <c:tickLblPos val="nextTo"/>
        <c:crossAx val="109511168"/>
        <c:crossesAt val="1"/>
        <c:crossBetween val="between"/>
        <c:majorUnit val="0.2"/>
      </c:valAx>
      <c:spPr>
        <a:ln w="19050">
          <a:solidFill>
            <a:schemeClr val="dk1">
              <a:shade val="95000"/>
              <a:satMod val="105000"/>
            </a:schemeClr>
          </a:solidFill>
        </a:ln>
      </c:spPr>
    </c:plotArea>
    <c:plotVisOnly val="1"/>
    <c:dispBlanksAs val="gap"/>
    <c:showDLblsOverMax val="0"/>
  </c:chart>
  <c:spPr>
    <a:ln w="15875"/>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700">
              <a:solidFill>
                <a:schemeClr val="bg1"/>
              </a:solidFill>
            </a:defRPr>
          </a:pPr>
          <a:endParaRPr lang="ja-JP"/>
        </a:p>
      </c:txPr>
    </c:title>
    <c:autoTitleDeleted val="0"/>
    <c:plotArea>
      <c:layout/>
      <c:barChart>
        <c:barDir val="col"/>
        <c:grouping val="clustered"/>
        <c:varyColors val="0"/>
        <c:ser>
          <c:idx val="10"/>
          <c:order val="10"/>
          <c:tx>
            <c:strRef>
              <c:f>'[＜P.22＞来阪外国人数の推移.xlsx]Sheet1'!$L$1</c:f>
              <c:strCache>
                <c:ptCount val="1"/>
                <c:pt idx="0">
                  <c:v>来阪外国人数</c:v>
                </c:pt>
              </c:strCache>
            </c:strRef>
          </c:tx>
          <c:spPr>
            <a:pattFill prst="pct5">
              <a:fgClr>
                <a:schemeClr val="tx1"/>
              </a:fgClr>
              <a:bgClr>
                <a:schemeClr val="bg1"/>
              </a:bgClr>
            </a:pattFill>
            <a:ln>
              <a:solidFill>
                <a:schemeClr val="tx1"/>
              </a:solidFill>
            </a:ln>
          </c:spPr>
          <c:invertIfNegative val="0"/>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'[＜P.22＞来阪外国人数の推移.xlsx]Sheet1'!$L$2:$L$7</c:f>
              <c:numCache>
                <c:formatCode>#,##0_ </c:formatCode>
                <c:ptCount val="6"/>
                <c:pt idx="0">
                  <c:v>2349</c:v>
                </c:pt>
                <c:pt idx="1">
                  <c:v>1583</c:v>
                </c:pt>
                <c:pt idx="2">
                  <c:v>2028</c:v>
                </c:pt>
                <c:pt idx="3">
                  <c:v>2625</c:v>
                </c:pt>
                <c:pt idx="4">
                  <c:v>3758</c:v>
                </c:pt>
                <c:pt idx="5">
                  <c:v>7164</c:v>
                </c:pt>
              </c:numCache>
            </c:numRef>
          </c:val>
        </c:ser>
        <c:dLbls>
          <c:showLegendKey val="0"/>
          <c:showVal val="0"/>
          <c:showCatName val="0"/>
          <c:showSerName val="0"/>
          <c:showPercent val="0"/>
          <c:showBubbleSize val="0"/>
        </c:dLbls>
        <c:gapWidth val="150"/>
        <c:axId val="30128640"/>
        <c:axId val="191169664"/>
      </c:barChart>
      <c:lineChart>
        <c:grouping val="standard"/>
        <c:varyColors val="0"/>
        <c:ser>
          <c:idx val="1"/>
          <c:order val="1"/>
          <c:tx>
            <c:strRef>
              <c:f>'[＜P.22＞来阪外国人数の推移.xlsx]Sheet1'!$C$1</c:f>
              <c:strCache>
                <c:ptCount val="1"/>
                <c:pt idx="0">
                  <c:v>中国の割合</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'[＜P.22＞来阪外国人数の推移.xlsx]Sheet1'!$C$2:$C$7</c:f>
              <c:numCache>
                <c:formatCode>0.0%</c:formatCode>
                <c:ptCount val="6"/>
                <c:pt idx="0">
                  <c:v>0.31162196679438059</c:v>
                </c:pt>
                <c:pt idx="1">
                  <c:v>0.31711939355653823</c:v>
                </c:pt>
                <c:pt idx="2">
                  <c:v>0.30325443786982248</c:v>
                </c:pt>
                <c:pt idx="3">
                  <c:v>0.20152380952380952</c:v>
                </c:pt>
                <c:pt idx="4">
                  <c:v>0.26849387972325706</c:v>
                </c:pt>
                <c:pt idx="5">
                  <c:v>0.37911781127861532</c:v>
                </c:pt>
              </c:numCache>
            </c:numRef>
          </c:val>
          <c:smooth val="0"/>
        </c:ser>
        <c:ser>
          <c:idx val="0"/>
          <c:order val="0"/>
          <c:tx>
            <c:strRef>
              <c:f>'[＜P.22＞来阪外国人数の推移.xlsx]Sheet1'!$B$1</c:f>
              <c:strCache>
                <c:ptCount val="1"/>
                <c:pt idx="0">
                  <c:v>中国</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'[＜P.22＞来阪外国人数の推移.xlsx]Sheet1'!$B$2:$B$7</c:f>
            </c:numRef>
          </c:val>
          <c:smooth val="0"/>
        </c:ser>
        <c:ser>
          <c:idx val="3"/>
          <c:order val="3"/>
          <c:tx>
            <c:strRef>
              <c:f>'[＜P.22＞来阪外国人数の推移.xlsx]Sheet1'!$E$1</c:f>
              <c:strCache>
                <c:ptCount val="1"/>
                <c:pt idx="0">
                  <c:v>韓国の割合</c:v>
                </c:pt>
              </c:strCache>
            </c:strRef>
          </c:tx>
          <c:marker>
            <c:symbol val="diamond"/>
            <c:size val="7"/>
          </c:marker>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'[＜P.22＞来阪外国人数の推移.xlsx]Sheet1'!$E$2:$E$7</c:f>
              <c:numCache>
                <c:formatCode>0.0%</c:formatCode>
                <c:ptCount val="6"/>
                <c:pt idx="0">
                  <c:v>0.25074499787143467</c:v>
                </c:pt>
                <c:pt idx="1">
                  <c:v>0.23373341756159191</c:v>
                </c:pt>
                <c:pt idx="2">
                  <c:v>0.22090729783037474</c:v>
                </c:pt>
                <c:pt idx="3">
                  <c:v>0.22019047619047619</c:v>
                </c:pt>
                <c:pt idx="4">
                  <c:v>0.19185737094199043</c:v>
                </c:pt>
                <c:pt idx="5">
                  <c:v>0.15075376884422109</c:v>
                </c:pt>
              </c:numCache>
            </c:numRef>
          </c:val>
          <c:smooth val="0"/>
        </c:ser>
        <c:ser>
          <c:idx val="5"/>
          <c:order val="5"/>
          <c:tx>
            <c:strRef>
              <c:f>'[＜P.22＞来阪外国人数の推移.xlsx]Sheet1'!$G$1</c:f>
              <c:strCache>
                <c:ptCount val="1"/>
                <c:pt idx="0">
                  <c:v>台湾の割合</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'[＜P.22＞来阪外国人数の推移.xlsx]Sheet1'!$G$2:$G$7</c:f>
              <c:numCache>
                <c:formatCode>0.0%</c:formatCode>
                <c:ptCount val="6"/>
                <c:pt idx="0">
                  <c:v>0.12813963388676033</c:v>
                </c:pt>
                <c:pt idx="1">
                  <c:v>0.15224257738471256</c:v>
                </c:pt>
                <c:pt idx="2">
                  <c:v>0.15039447731755423</c:v>
                </c:pt>
                <c:pt idx="3">
                  <c:v>0.20228571428571429</c:v>
                </c:pt>
                <c:pt idx="4">
                  <c:v>0.18068121341138904</c:v>
                </c:pt>
                <c:pt idx="5">
                  <c:v>0.14712451144611949</c:v>
                </c:pt>
              </c:numCache>
            </c:numRef>
          </c:val>
          <c:smooth val="0"/>
        </c:ser>
        <c:ser>
          <c:idx val="7"/>
          <c:order val="7"/>
          <c:tx>
            <c:strRef>
              <c:f>'[＜P.22＞来阪外国人数の推移.xlsx]Sheet1'!$I$1</c:f>
              <c:strCache>
                <c:ptCount val="1"/>
                <c:pt idx="0">
                  <c:v>香港の割合</c:v>
                </c:pt>
              </c:strCache>
            </c:strRef>
          </c:tx>
          <c:spPr>
            <a:ln>
              <a:solidFill>
                <a:srgbClr val="00B050"/>
              </a:solidFill>
            </a:ln>
          </c:spPr>
          <c:marker>
            <c:symbol val="x"/>
            <c:size val="7"/>
            <c:spPr>
              <a:noFill/>
              <a:ln w="15875">
                <a:solidFill>
                  <a:srgbClr val="00B050"/>
                </a:solidFill>
              </a:ln>
            </c:spPr>
          </c:marker>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'[＜P.22＞来阪外国人数の推移.xlsx]Sheet1'!$I$2:$I$7</c:f>
              <c:numCache>
                <c:formatCode>0.0%</c:formatCode>
                <c:ptCount val="6"/>
                <c:pt idx="0">
                  <c:v>4.5125585355470413E-2</c:v>
                </c:pt>
                <c:pt idx="1">
                  <c:v>6.1276058117498422E-2</c:v>
                </c:pt>
                <c:pt idx="2">
                  <c:v>4.6351084812623275E-2</c:v>
                </c:pt>
                <c:pt idx="3">
                  <c:v>6.6666666666666666E-2</c:v>
                </c:pt>
                <c:pt idx="4">
                  <c:v>7.0782331027142098E-2</c:v>
                </c:pt>
                <c:pt idx="5">
                  <c:v>7.5097710776102736E-2</c:v>
                </c:pt>
              </c:numCache>
            </c:numRef>
          </c:val>
          <c:smooth val="0"/>
        </c:ser>
        <c:ser>
          <c:idx val="9"/>
          <c:order val="9"/>
          <c:tx>
            <c:strRef>
              <c:f>'[＜P.22＞来阪外国人数の推移.xlsx]Sheet1'!$K$1</c:f>
              <c:strCache>
                <c:ptCount val="1"/>
                <c:pt idx="0">
                  <c:v>アメリカの割合</c:v>
                </c:pt>
              </c:strCache>
            </c:strRef>
          </c:tx>
          <c:marker>
            <c:symbol val="triangle"/>
            <c:size val="7"/>
          </c:marker>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'[＜P.22＞来阪外国人数の推移.xlsx]Sheet1'!$K$2:$K$7</c:f>
              <c:numCache>
                <c:formatCode>0.0%</c:formatCode>
                <c:ptCount val="6"/>
                <c:pt idx="0">
                  <c:v>5.0234142188165173E-2</c:v>
                </c:pt>
                <c:pt idx="1">
                  <c:v>5.6222362602653189E-2</c:v>
                </c:pt>
                <c:pt idx="2">
                  <c:v>4.6351084812623275E-2</c:v>
                </c:pt>
                <c:pt idx="3">
                  <c:v>4.5714285714285714E-2</c:v>
                </c:pt>
                <c:pt idx="4">
                  <c:v>4.1511442256519426E-2</c:v>
                </c:pt>
                <c:pt idx="5">
                  <c:v>3.3221663874930203E-2</c:v>
                </c:pt>
              </c:numCache>
            </c:numRef>
          </c:val>
          <c:smooth val="0"/>
        </c:ser>
        <c:ser>
          <c:idx val="2"/>
          <c:order val="2"/>
          <c:tx>
            <c:strRef>
              <c:f>'[＜P.22＞来阪外国人数の推移.xlsx]Sheet1'!$D$1</c:f>
              <c:strCache>
                <c:ptCount val="1"/>
                <c:pt idx="0">
                  <c:v>韓国</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'[＜P.22＞来阪外国人数の推移.xlsx]Sheet1'!$D$2:$D$7</c:f>
            </c:numRef>
          </c:val>
          <c:smooth val="0"/>
        </c:ser>
        <c:ser>
          <c:idx val="4"/>
          <c:order val="4"/>
          <c:tx>
            <c:strRef>
              <c:f>'[＜P.22＞来阪外国人数の推移.xlsx]Sheet1'!$F$1</c:f>
              <c:strCache>
                <c:ptCount val="1"/>
                <c:pt idx="0">
                  <c:v>台湾</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'[＜P.22＞来阪外国人数の推移.xlsx]Sheet1'!$F$2:$F$7</c:f>
            </c:numRef>
          </c:val>
          <c:smooth val="0"/>
        </c:ser>
        <c:ser>
          <c:idx val="6"/>
          <c:order val="6"/>
          <c:tx>
            <c:strRef>
              <c:f>'[＜P.22＞来阪外国人数の推移.xlsx]Sheet1'!$H$1</c:f>
              <c:strCache>
                <c:ptCount val="1"/>
                <c:pt idx="0">
                  <c:v>香港</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'[＜P.22＞来阪外国人数の推移.xlsx]Sheet1'!$H$2:$H$7</c:f>
            </c:numRef>
          </c:val>
          <c:smooth val="0"/>
        </c:ser>
        <c:ser>
          <c:idx val="8"/>
          <c:order val="8"/>
          <c:tx>
            <c:strRef>
              <c:f>'[＜P.22＞来阪外国人数の推移.xlsx]Sheet1'!$J$1</c:f>
              <c:strCache>
                <c:ptCount val="1"/>
                <c:pt idx="0">
                  <c:v>アメリカ</c:v>
                </c:pt>
              </c:strCache>
            </c:strRef>
          </c:tx>
          <c:cat>
            <c:strRef>
              <c:f>'[＜P.22＞来阪外国人数の推移.xlsx]Sheet1'!$A$2:$A$7</c:f>
              <c:strCache>
                <c:ptCount val="6"/>
                <c:pt idx="0">
                  <c:v>2010</c:v>
                </c:pt>
                <c:pt idx="1">
                  <c:v>2011</c:v>
                </c:pt>
                <c:pt idx="2">
                  <c:v>2012</c:v>
                </c:pt>
                <c:pt idx="3">
                  <c:v>2013</c:v>
                </c:pt>
                <c:pt idx="4">
                  <c:v>2014</c:v>
                </c:pt>
                <c:pt idx="5">
                  <c:v>2015</c:v>
                </c:pt>
              </c:strCache>
            </c:strRef>
          </c:cat>
          <c:val>
            <c:numRef>
              <c:f>'[＜P.22＞来阪外国人数の推移.xlsx]Sheet1'!$J$2:$J$7</c:f>
            </c:numRef>
          </c:val>
          <c:smooth val="0"/>
        </c:ser>
        <c:dLbls>
          <c:showLegendKey val="0"/>
          <c:showVal val="0"/>
          <c:showCatName val="0"/>
          <c:showSerName val="0"/>
          <c:showPercent val="0"/>
          <c:showBubbleSize val="0"/>
        </c:dLbls>
        <c:marker val="1"/>
        <c:smooth val="0"/>
        <c:axId val="30129664"/>
        <c:axId val="191170240"/>
      </c:lineChart>
      <c:catAx>
        <c:axId val="30128640"/>
        <c:scaling>
          <c:orientation val="minMax"/>
        </c:scaling>
        <c:delete val="0"/>
        <c:axPos val="b"/>
        <c:majorTickMark val="none"/>
        <c:minorTickMark val="none"/>
        <c:tickLblPos val="nextTo"/>
        <c:crossAx val="191169664"/>
        <c:crosses val="autoZero"/>
        <c:auto val="1"/>
        <c:lblAlgn val="ctr"/>
        <c:lblOffset val="100"/>
        <c:noMultiLvlLbl val="0"/>
      </c:catAx>
      <c:valAx>
        <c:axId val="191169664"/>
        <c:scaling>
          <c:orientation val="minMax"/>
        </c:scaling>
        <c:delete val="0"/>
        <c:axPos val="l"/>
        <c:majorGridlines/>
        <c:numFmt formatCode="#,##0_ " sourceLinked="1"/>
        <c:majorTickMark val="none"/>
        <c:minorTickMark val="none"/>
        <c:tickLblPos val="nextTo"/>
        <c:crossAx val="30128640"/>
        <c:crosses val="autoZero"/>
        <c:crossBetween val="between"/>
      </c:valAx>
      <c:valAx>
        <c:axId val="191170240"/>
        <c:scaling>
          <c:orientation val="minMax"/>
        </c:scaling>
        <c:delete val="0"/>
        <c:axPos val="r"/>
        <c:numFmt formatCode="0.0%" sourceLinked="1"/>
        <c:majorTickMark val="in"/>
        <c:minorTickMark val="none"/>
        <c:tickLblPos val="nextTo"/>
        <c:txPr>
          <a:bodyPr/>
          <a:lstStyle/>
          <a:p>
            <a:pPr>
              <a:defRPr>
                <a:solidFill>
                  <a:schemeClr val="bg1"/>
                </a:solidFill>
              </a:defRPr>
            </a:pPr>
            <a:endParaRPr lang="ja-JP"/>
          </a:p>
        </c:txPr>
        <c:crossAx val="30129664"/>
        <c:crosses val="max"/>
        <c:crossBetween val="between"/>
      </c:valAx>
      <c:catAx>
        <c:axId val="30129664"/>
        <c:scaling>
          <c:orientation val="minMax"/>
        </c:scaling>
        <c:delete val="1"/>
        <c:axPos val="b"/>
        <c:majorTickMark val="out"/>
        <c:minorTickMark val="none"/>
        <c:tickLblPos val="nextTo"/>
        <c:crossAx val="191170240"/>
        <c:crosses val="autoZero"/>
        <c:auto val="1"/>
        <c:lblAlgn val="ctr"/>
        <c:lblOffset val="100"/>
        <c:noMultiLvlLbl val="0"/>
      </c:catAx>
      <c:dTable>
        <c:showHorzBorder val="1"/>
        <c:showVertBorder val="1"/>
        <c:showOutline val="1"/>
        <c:showKeys val="1"/>
        <c:txPr>
          <a:bodyPr/>
          <a:lstStyle/>
          <a:p>
            <a:pPr rtl="0">
              <a:defRPr>
                <a:latin typeface="Meiryo UI" panose="020B0604030504040204" pitchFamily="50" charset="-128"/>
                <a:ea typeface="Meiryo UI" panose="020B0604030504040204" pitchFamily="50" charset="-128"/>
                <a:cs typeface="Meiryo UI" panose="020B0604030504040204" pitchFamily="50" charset="-128"/>
              </a:defRPr>
            </a:pPr>
            <a:endParaRPr lang="ja-JP"/>
          </a:p>
        </c:txPr>
      </c:dTable>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8"/>
          <c:order val="8"/>
          <c:tx>
            <c:strRef>
              <c:f>'[＜P.28＞1(1)宿泊者数の比較.xlsx]都市比較グラフ'!$A$85:$B$85</c:f>
              <c:strCache>
                <c:ptCount val="1"/>
                <c:pt idx="0">
                  <c:v>全国 　日本人延べ宿泊者数の割合</c:v>
                </c:pt>
              </c:strCache>
            </c:strRef>
          </c:tx>
          <c:spPr>
            <a:pattFill prst="pct5">
              <a:fgClr>
                <a:srgbClr val="002060"/>
              </a:fgClr>
              <a:bgClr>
                <a:schemeClr val="bg1"/>
              </a:bgClr>
            </a:pattFill>
            <a:ln>
              <a:solidFill>
                <a:srgbClr val="002060"/>
              </a:solidFill>
            </a:ln>
          </c:spPr>
          <c:invertIfNegative val="0"/>
          <c:dLbls>
            <c:dLbl>
              <c:idx val="0"/>
              <c:layout>
                <c:manualLayout>
                  <c:x val="5.8151605749643537E-2"/>
                  <c:y val="-0.24096201516477103"/>
                </c:manualLayout>
              </c:layout>
              <c:dLblPos val="ctr"/>
              <c:showLegendKey val="0"/>
              <c:showVal val="1"/>
              <c:showCatName val="0"/>
              <c:showSerName val="0"/>
              <c:showPercent val="0"/>
              <c:showBubbleSize val="0"/>
            </c:dLbl>
            <c:dLbl>
              <c:idx val="1"/>
              <c:layout>
                <c:manualLayout>
                  <c:x val="6.1480878652092945E-2"/>
                  <c:y val="-0.22205080119971449"/>
                </c:manualLayout>
              </c:layout>
              <c:dLblPos val="ctr"/>
              <c:showLegendKey val="0"/>
              <c:showVal val="1"/>
              <c:showCatName val="0"/>
              <c:showSerName val="0"/>
              <c:showPercent val="0"/>
              <c:showBubbleSize val="0"/>
            </c:dLbl>
            <c:dLbl>
              <c:idx val="2"/>
              <c:layout>
                <c:manualLayout>
                  <c:x val="6.3136029099612981E-2"/>
                  <c:y val="-0.23777741324001167"/>
                </c:manualLayout>
              </c:layout>
              <c:dLblPos val="ctr"/>
              <c:showLegendKey val="0"/>
              <c:showVal val="1"/>
              <c:showCatName val="0"/>
              <c:showSerName val="0"/>
              <c:showPercent val="0"/>
              <c:showBubbleSize val="0"/>
            </c:dLbl>
            <c:dLbl>
              <c:idx val="3"/>
              <c:layout>
                <c:manualLayout>
                  <c:x val="5.9806750330183331E-2"/>
                  <c:y val="-0.2181145765597858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'[＜P.28＞1(1)宿泊者数の比較.xlsx]都市比較グラフ'!$C$85:$J$85</c:f>
              <c:numCache>
                <c:formatCode>#,##0_);[Red]\(#,##0\)</c:formatCode>
                <c:ptCount val="4"/>
                <c:pt idx="0">
                  <c:v>413181</c:v>
                </c:pt>
                <c:pt idx="1">
                  <c:v>432398</c:v>
                </c:pt>
                <c:pt idx="2">
                  <c:v>428677</c:v>
                </c:pt>
                <c:pt idx="3">
                  <c:v>438464</c:v>
                </c:pt>
              </c:numCache>
            </c:numRef>
          </c:val>
        </c:ser>
        <c:ser>
          <c:idx val="26"/>
          <c:order val="27"/>
          <c:tx>
            <c:strRef>
              <c:f>'[＜P.28＞1(1)宿泊者数の比較.xlsx]都市比較グラフ'!$A$83:$B$83</c:f>
              <c:strCache>
                <c:ptCount val="1"/>
                <c:pt idx="0">
                  <c:v>全国 　外国人延べ宿泊者数の割合</c:v>
                </c:pt>
              </c:strCache>
            </c:strRef>
          </c:tx>
          <c:spPr>
            <a:pattFill prst="dkDnDiag">
              <a:fgClr>
                <a:srgbClr val="002060"/>
              </a:fgClr>
              <a:bgClr>
                <a:schemeClr val="bg1"/>
              </a:bgClr>
            </a:pattFill>
            <a:ln>
              <a:solidFill>
                <a:srgbClr val="002060"/>
              </a:solidFill>
            </a:ln>
          </c:spPr>
          <c:invertIfNegative val="0"/>
          <c:dLbls>
            <c:dLbl>
              <c:idx val="0"/>
              <c:layout>
                <c:manualLayout>
                  <c:x val="5.3167182399674093E-2"/>
                  <c:y val="-4.6296296296296294E-2"/>
                </c:manualLayout>
              </c:layout>
              <c:dLblPos val="ctr"/>
              <c:showLegendKey val="0"/>
              <c:showVal val="1"/>
              <c:showCatName val="0"/>
              <c:showSerName val="0"/>
              <c:showPercent val="0"/>
              <c:showBubbleSize val="0"/>
            </c:dLbl>
            <c:dLbl>
              <c:idx val="1"/>
              <c:layout>
                <c:manualLayout>
                  <c:x val="6.1474554649623168E-2"/>
                  <c:y val="0"/>
                </c:manualLayout>
              </c:layout>
              <c:dLblPos val="ctr"/>
              <c:showLegendKey val="0"/>
              <c:showVal val="1"/>
              <c:showCatName val="0"/>
              <c:showSerName val="0"/>
              <c:showPercent val="0"/>
              <c:showBubbleSize val="0"/>
            </c:dLbl>
            <c:dLbl>
              <c:idx val="2"/>
              <c:layout>
                <c:manualLayout>
                  <c:x val="5.6490131299653717E-2"/>
                  <c:y val="0"/>
                </c:manualLayout>
              </c:layout>
              <c:dLblPos val="ctr"/>
              <c:showLegendKey val="0"/>
              <c:showVal val="1"/>
              <c:showCatName val="0"/>
              <c:showSerName val="0"/>
              <c:showPercent val="0"/>
              <c:showBubbleSize val="0"/>
            </c:dLbl>
            <c:dLbl>
              <c:idx val="3"/>
              <c:layout>
                <c:manualLayout>
                  <c:x val="5.4816014636934911E-2"/>
                  <c:y val="4.2756166011772567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'[＜P.28＞1(1)宿泊者数の比較.xlsx]都市比較グラフ'!$C$83:$J$83</c:f>
              <c:numCache>
                <c:formatCode>#,##0_);[Red]\(#,##0\)</c:formatCode>
                <c:ptCount val="4"/>
                <c:pt idx="0">
                  <c:v>26314</c:v>
                </c:pt>
                <c:pt idx="1">
                  <c:v>33496</c:v>
                </c:pt>
                <c:pt idx="2">
                  <c:v>44825</c:v>
                </c:pt>
                <c:pt idx="3">
                  <c:v>65615</c:v>
                </c:pt>
              </c:numCache>
            </c:numRef>
          </c:val>
        </c:ser>
        <c:dLbls>
          <c:showLegendKey val="0"/>
          <c:showVal val="0"/>
          <c:showCatName val="0"/>
          <c:showSerName val="0"/>
          <c:showPercent val="0"/>
          <c:showBubbleSize val="0"/>
        </c:dLbls>
        <c:gapWidth val="150"/>
        <c:overlap val="100"/>
        <c:axId val="109480960"/>
        <c:axId val="104945856"/>
      </c:barChart>
      <c:lineChart>
        <c:grouping val="standard"/>
        <c:varyColors val="0"/>
        <c:ser>
          <c:idx val="2"/>
          <c:order val="2"/>
          <c:tx>
            <c:strRef>
              <c:f>'[＜P.28＞1(1)宿泊者数の比較.xlsx]都市比較グラフ'!$A$59:$B$59</c:f>
              <c:strCache>
                <c:ptCount val="1"/>
                <c:pt idx="0">
                  <c:v>大阪府 　外国人延べ宿泊者数の割合</c:v>
                </c:pt>
              </c:strCache>
            </c:strRef>
          </c:tx>
          <c:spPr>
            <a:ln>
              <a:solidFill>
                <a:srgbClr val="002060"/>
              </a:solidFill>
              <a:prstDash val="sysDash"/>
            </a:ln>
          </c:spPr>
          <c:marker>
            <c:symbol val="square"/>
            <c:size val="7"/>
            <c:spPr>
              <a:solidFill>
                <a:srgbClr val="00206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'[＜P.28＞1(1)宿泊者数の比較.xlsx]都市比較グラフ'!$C$59:$J$59</c:f>
              <c:numCache>
                <c:formatCode>0.0%</c:formatCode>
                <c:ptCount val="4"/>
                <c:pt idx="0">
                  <c:v>0.11632591016189101</c:v>
                </c:pt>
                <c:pt idx="1">
                  <c:v>0.1288213518032004</c:v>
                </c:pt>
                <c:pt idx="2">
                  <c:v>0.13831567205800335</c:v>
                </c:pt>
                <c:pt idx="3">
                  <c:v>0.1350850496436804</c:v>
                </c:pt>
              </c:numCache>
            </c:numRef>
          </c:val>
          <c:smooth val="0"/>
        </c:ser>
        <c:ser>
          <c:idx val="0"/>
          <c:order val="0"/>
          <c:tx>
            <c:strRef>
              <c:f>'[＜P.28＞1(1)宿泊者数の比較.xlsx]都市比較グラフ'!$A$57:$B$57</c:f>
              <c:strCache>
                <c:ptCount val="1"/>
                <c:pt idx="0">
                  <c:v>大阪府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'[＜P.28＞1(1)宿泊者数の比較.xlsx]都市比較グラフ'!$C$57:$J$57</c:f>
            </c:numRef>
          </c:val>
          <c:smooth val="0"/>
        </c:ser>
        <c:ser>
          <c:idx val="4"/>
          <c:order val="4"/>
          <c:tx>
            <c:strRef>
              <c:f>'[＜P.28＞1(1)宿泊者数の比較.xlsx]都市比較グラフ'!$A$61:$B$61</c:f>
              <c:strCache>
                <c:ptCount val="1"/>
                <c:pt idx="0">
                  <c:v>大阪府 　日本人延べ宿泊者数の割合</c:v>
                </c:pt>
              </c:strCache>
            </c:strRef>
          </c:tx>
          <c:spPr>
            <a:ln>
              <a:solidFill>
                <a:srgbClr val="002060"/>
              </a:solidFill>
            </a:ln>
          </c:spPr>
          <c:marker>
            <c:symbol val="square"/>
            <c:size val="7"/>
            <c:spPr>
              <a:solidFill>
                <a:srgbClr val="00206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'[＜P.28＞1(1)宿泊者数の比較.xlsx]都市比較グラフ'!$C$61:$J$61</c:f>
              <c:numCache>
                <c:formatCode>0.0%</c:formatCode>
                <c:ptCount val="4"/>
                <c:pt idx="0">
                  <c:v>4.90898661845535E-2</c:v>
                </c:pt>
                <c:pt idx="1">
                  <c:v>4.5252290713648072E-2</c:v>
                </c:pt>
                <c:pt idx="2">
                  <c:v>5.1714927556178659E-2</c:v>
                </c:pt>
                <c:pt idx="3">
                  <c:v>4.340066520645737E-2</c:v>
                </c:pt>
              </c:numCache>
            </c:numRef>
          </c:val>
          <c:smooth val="0"/>
        </c:ser>
        <c:ser>
          <c:idx val="8"/>
          <c:order val="9"/>
          <c:tx>
            <c:strRef>
              <c:f>'[＜P.28＞1(1)宿泊者数の比較.xlsx]都市比較グラフ'!$A$65:$B$65</c:f>
              <c:strCache>
                <c:ptCount val="1"/>
                <c:pt idx="0">
                  <c:v>東京都 　外国人延べ宿泊者数の割合</c:v>
                </c:pt>
              </c:strCache>
            </c:strRef>
          </c:tx>
          <c:spPr>
            <a:ln>
              <a:solidFill>
                <a:srgbClr val="00B050"/>
              </a:solidFill>
              <a:prstDash val="sysDash"/>
            </a:ln>
          </c:spPr>
          <c:marker>
            <c:symbol val="diamond"/>
            <c:size val="7"/>
            <c:spPr>
              <a:solidFill>
                <a:srgbClr val="00B05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'[＜P.28＞1(1)宿泊者数の比較.xlsx]都市比較グラフ'!$C$65:$J$65</c:f>
              <c:numCache>
                <c:formatCode>0.0%</c:formatCode>
                <c:ptCount val="4"/>
                <c:pt idx="0">
                  <c:v>0.315117427985103</c:v>
                </c:pt>
                <c:pt idx="1">
                  <c:v>0.29349773107236687</c:v>
                </c:pt>
                <c:pt idx="2">
                  <c:v>0.29436698271054101</c:v>
                </c:pt>
                <c:pt idx="3">
                  <c:v>0.26458047700119025</c:v>
                </c:pt>
              </c:numCache>
            </c:numRef>
          </c:val>
          <c:smooth val="0"/>
        </c:ser>
        <c:ser>
          <c:idx val="10"/>
          <c:order val="11"/>
          <c:tx>
            <c:strRef>
              <c:f>'[＜P.28＞1(1)宿泊者数の比較.xlsx]都市比較グラフ'!$A$67:$B$67</c:f>
              <c:strCache>
                <c:ptCount val="1"/>
                <c:pt idx="0">
                  <c:v>東京都 　日本人延べ宿泊者数の割合</c:v>
                </c:pt>
              </c:strCache>
            </c:strRef>
          </c:tx>
          <c:spPr>
            <a:ln>
              <a:solidFill>
                <a:srgbClr val="00B050"/>
              </a:solidFill>
            </a:ln>
          </c:spPr>
          <c:marker>
            <c:symbol val="diamond"/>
            <c:size val="7"/>
            <c:spPr>
              <a:solidFill>
                <a:srgbClr val="00B05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'[＜P.28＞1(1)宿泊者数の比較.xlsx]都市比較グラフ'!$C$67:$J$67</c:f>
              <c:numCache>
                <c:formatCode>0.0%</c:formatCode>
                <c:ptCount val="4"/>
                <c:pt idx="0">
                  <c:v>9.8983254312274768E-2</c:v>
                </c:pt>
                <c:pt idx="1">
                  <c:v>9.9429229552403103E-2</c:v>
                </c:pt>
                <c:pt idx="2">
                  <c:v>9.5792403138027005E-2</c:v>
                </c:pt>
                <c:pt idx="3">
                  <c:v>8.4219599253670799E-2</c:v>
                </c:pt>
              </c:numCache>
            </c:numRef>
          </c:val>
          <c:smooth val="0"/>
        </c:ser>
        <c:ser>
          <c:idx val="14"/>
          <c:order val="15"/>
          <c:tx>
            <c:strRef>
              <c:f>'[＜P.28＞1(1)宿泊者数の比較.xlsx]都市比較グラフ'!$A$71:$B$71</c:f>
              <c:strCache>
                <c:ptCount val="1"/>
                <c:pt idx="0">
                  <c:v>京都府 　外国人延べ宿泊者数の割合</c:v>
                </c:pt>
              </c:strCache>
            </c:strRef>
          </c:tx>
          <c:spPr>
            <a:ln>
              <a:prstDash val="sysDash"/>
            </a:ln>
          </c:spP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'[＜P.28＞1(1)宿泊者数の比較.xlsx]都市比較グラフ'!$C$71:$J$71</c:f>
              <c:numCache>
                <c:formatCode>0.0%</c:formatCode>
                <c:ptCount val="4"/>
                <c:pt idx="0">
                  <c:v>8.7595956525043706E-2</c:v>
                </c:pt>
                <c:pt idx="1">
                  <c:v>7.8397420587532837E-2</c:v>
                </c:pt>
                <c:pt idx="2">
                  <c:v>7.3418851087562742E-2</c:v>
                </c:pt>
                <c:pt idx="3">
                  <c:v>6.8988896087264398E-2</c:v>
                </c:pt>
              </c:numCache>
            </c:numRef>
          </c:val>
          <c:smooth val="0"/>
        </c:ser>
        <c:ser>
          <c:idx val="16"/>
          <c:order val="17"/>
          <c:tx>
            <c:strRef>
              <c:f>'[＜P.28＞1(1)宿泊者数の比較.xlsx]都市比較グラフ'!$A$73:$B$73</c:f>
              <c:strCache>
                <c:ptCount val="1"/>
                <c:pt idx="0">
                  <c:v>京都府 　日本人延べ宿泊者数の割合</c:v>
                </c:pt>
              </c:strCache>
            </c:strRef>
          </c:tx>
          <c:spPr>
            <a:ln>
              <a:solidFill>
                <a:srgbClr val="00B0F0"/>
              </a:solidFill>
            </a:ln>
          </c:spPr>
          <c:marker>
            <c:symbol val="circle"/>
            <c:size val="7"/>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'[＜P.28＞1(1)宿泊者数の比較.xlsx]都市比較グラフ'!$C$73:$J$73</c:f>
              <c:numCache>
                <c:formatCode>0.0%</c:formatCode>
                <c:ptCount val="4"/>
                <c:pt idx="0">
                  <c:v>3.3728559638511936E-2</c:v>
                </c:pt>
                <c:pt idx="1">
                  <c:v>4.0384090583212691E-2</c:v>
                </c:pt>
                <c:pt idx="2">
                  <c:v>3.1949463115585858E-2</c:v>
                </c:pt>
                <c:pt idx="3">
                  <c:v>2.7735864362780888E-2</c:v>
                </c:pt>
              </c:numCache>
            </c:numRef>
          </c:val>
          <c:smooth val="0"/>
        </c:ser>
        <c:ser>
          <c:idx val="20"/>
          <c:order val="21"/>
          <c:tx>
            <c:strRef>
              <c:f>'[＜P.28＞1(1)宿泊者数の比較.xlsx]都市比較グラフ'!$A$77:$B$77</c:f>
              <c:strCache>
                <c:ptCount val="1"/>
                <c:pt idx="0">
                  <c:v>兵庫県 　外国人延べ宿泊者数の割合</c:v>
                </c:pt>
              </c:strCache>
            </c:strRef>
          </c:tx>
          <c:spPr>
            <a:ln>
              <a:solidFill>
                <a:srgbClr val="7030A0"/>
              </a:solidFill>
              <a:prstDash val="sysDash"/>
            </a:ln>
          </c:spPr>
          <c:marker>
            <c:spPr>
              <a:solidFill>
                <a:srgbClr val="7030A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'[＜P.28＞1(1)宿泊者数の比較.xlsx]都市比較グラフ'!$C$77:$J$77</c:f>
              <c:numCache>
                <c:formatCode>0.0%</c:formatCode>
                <c:ptCount val="4"/>
                <c:pt idx="0">
                  <c:v>1.3452914798206279E-2</c:v>
                </c:pt>
                <c:pt idx="1">
                  <c:v>1.5136135657989014E-2</c:v>
                </c:pt>
                <c:pt idx="2">
                  <c:v>1.5571667596207473E-2</c:v>
                </c:pt>
                <c:pt idx="3">
                  <c:v>1.8185105389239599E-2</c:v>
                </c:pt>
              </c:numCache>
            </c:numRef>
          </c:val>
          <c:smooth val="0"/>
        </c:ser>
        <c:ser>
          <c:idx val="22"/>
          <c:order val="23"/>
          <c:tx>
            <c:strRef>
              <c:f>'[＜P.28＞1(1)宿泊者数の比較.xlsx]都市比較グラフ'!$A$79:$B$79</c:f>
              <c:strCache>
                <c:ptCount val="1"/>
                <c:pt idx="0">
                  <c:v>兵庫県 　日本人延べ宿泊者数の割合</c:v>
                </c:pt>
              </c:strCache>
            </c:strRef>
          </c:tx>
          <c:spPr>
            <a:ln>
              <a:solidFill>
                <a:srgbClr val="7030A0"/>
              </a:solidFill>
            </a:ln>
          </c:spPr>
          <c:marker>
            <c:symbol val="triangle"/>
            <c:size val="7"/>
            <c:spPr>
              <a:solidFill>
                <a:srgbClr val="7030A0"/>
              </a:solidFill>
            </c:spPr>
          </c:marker>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'[＜P.28＞1(1)宿泊者数の比較.xlsx]都市比較グラフ'!$C$79:$J$79</c:f>
              <c:numCache>
                <c:formatCode>0.0%</c:formatCode>
                <c:ptCount val="4"/>
                <c:pt idx="0">
                  <c:v>2.9040541554427722E-2</c:v>
                </c:pt>
                <c:pt idx="1">
                  <c:v>2.9415029671737612E-2</c:v>
                </c:pt>
                <c:pt idx="2">
                  <c:v>3.0468161342922528E-2</c:v>
                </c:pt>
                <c:pt idx="3">
                  <c:v>2.6277683134582622E-2</c:v>
                </c:pt>
              </c:numCache>
            </c:numRef>
          </c:val>
          <c:smooth val="0"/>
        </c:ser>
        <c:ser>
          <c:idx val="1"/>
          <c:order val="1"/>
          <c:tx>
            <c:strRef>
              <c:f>'[＜P.28＞1(1)宿泊者数の比較.xlsx]都市比較グラフ'!$A$58:$B$58</c:f>
              <c:strCache>
                <c:ptCount val="1"/>
                <c:pt idx="0">
                  <c:v>大阪府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'[＜P.28＞1(1)宿泊者数の比較.xlsx]都市比較グラフ'!$C$58:$J$58</c:f>
            </c:numRef>
          </c:val>
          <c:smooth val="0"/>
        </c:ser>
        <c:ser>
          <c:idx val="3"/>
          <c:order val="3"/>
          <c:tx>
            <c:strRef>
              <c:f>'[＜P.28＞1(1)宿泊者数の比較.xlsx]都市比較グラフ'!$A$60:$B$60</c:f>
              <c:strCache>
                <c:ptCount val="1"/>
                <c:pt idx="0">
                  <c:v>大阪府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'[＜P.28＞1(1)宿泊者数の比較.xlsx]都市比較グラフ'!$C$60:$J$60</c:f>
            </c:numRef>
          </c:val>
          <c:smooth val="0"/>
        </c:ser>
        <c:ser>
          <c:idx val="5"/>
          <c:order val="5"/>
          <c:tx>
            <c:strRef>
              <c:f>'[＜P.28＞1(1)宿泊者数の比較.xlsx]都市比較グラフ'!$A$62:$B$62</c:f>
              <c:strCache>
                <c:ptCount val="1"/>
                <c:pt idx="0">
                  <c:v>大阪府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'[＜P.28＞1(1)宿泊者数の比較.xlsx]都市比較グラフ'!$C$62:$J$62</c:f>
            </c:numRef>
          </c:val>
          <c:smooth val="0"/>
        </c:ser>
        <c:ser>
          <c:idx val="6"/>
          <c:order val="6"/>
          <c:tx>
            <c:strRef>
              <c:f>'[＜P.28＞1(1)宿泊者数の比較.xlsx]都市比較グラフ'!$A$63:$B$63</c:f>
              <c:strCache>
                <c:ptCount val="1"/>
                <c:pt idx="0">
                  <c:v>東京都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'[＜P.28＞1(1)宿泊者数の比較.xlsx]都市比較グラフ'!$C$63:$J$63</c:f>
            </c:numRef>
          </c:val>
          <c:smooth val="0"/>
        </c:ser>
        <c:ser>
          <c:idx val="7"/>
          <c:order val="7"/>
          <c:tx>
            <c:strRef>
              <c:f>'[＜P.28＞1(1)宿泊者数の比較.xlsx]都市比較グラフ'!$A$64:$B$64</c:f>
              <c:strCache>
                <c:ptCount val="1"/>
                <c:pt idx="0">
                  <c:v>東京都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'[＜P.28＞1(1)宿泊者数の比較.xlsx]都市比較グラフ'!$C$64:$J$64</c:f>
            </c:numRef>
          </c:val>
          <c:smooth val="0"/>
        </c:ser>
        <c:ser>
          <c:idx val="9"/>
          <c:order val="10"/>
          <c:tx>
            <c:strRef>
              <c:f>'[＜P.28＞1(1)宿泊者数の比較.xlsx]都市比較グラフ'!$A$66:$B$66</c:f>
              <c:strCache>
                <c:ptCount val="1"/>
                <c:pt idx="0">
                  <c:v>東京都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'[＜P.28＞1(1)宿泊者数の比較.xlsx]都市比較グラフ'!$C$66:$J$66</c:f>
            </c:numRef>
          </c:val>
          <c:smooth val="0"/>
        </c:ser>
        <c:ser>
          <c:idx val="11"/>
          <c:order val="12"/>
          <c:tx>
            <c:strRef>
              <c:f>'[＜P.28＞1(1)宿泊者数の比較.xlsx]都市比較グラフ'!$A$68:$B$68</c:f>
              <c:strCache>
                <c:ptCount val="1"/>
                <c:pt idx="0">
                  <c:v>東京都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'[＜P.28＞1(1)宿泊者数の比較.xlsx]都市比較グラフ'!$C$68:$J$68</c:f>
            </c:numRef>
          </c:val>
          <c:smooth val="0"/>
        </c:ser>
        <c:ser>
          <c:idx val="12"/>
          <c:order val="13"/>
          <c:tx>
            <c:strRef>
              <c:f>'[＜P.28＞1(1)宿泊者数の比較.xlsx]都市比較グラフ'!$A$69:$B$69</c:f>
              <c:strCache>
                <c:ptCount val="1"/>
                <c:pt idx="0">
                  <c:v>京都府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'[＜P.28＞1(1)宿泊者数の比較.xlsx]都市比較グラフ'!$C$69:$J$69</c:f>
            </c:numRef>
          </c:val>
          <c:smooth val="0"/>
        </c:ser>
        <c:ser>
          <c:idx val="13"/>
          <c:order val="14"/>
          <c:tx>
            <c:strRef>
              <c:f>'[＜P.28＞1(1)宿泊者数の比較.xlsx]都市比較グラフ'!$A$70:$B$70</c:f>
              <c:strCache>
                <c:ptCount val="1"/>
                <c:pt idx="0">
                  <c:v>京都府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'[＜P.28＞1(1)宿泊者数の比較.xlsx]都市比較グラフ'!$C$70:$J$70</c:f>
            </c:numRef>
          </c:val>
          <c:smooth val="0"/>
        </c:ser>
        <c:ser>
          <c:idx val="15"/>
          <c:order val="16"/>
          <c:tx>
            <c:strRef>
              <c:f>'[＜P.28＞1(1)宿泊者数の比較.xlsx]都市比較グラフ'!$A$72:$B$72</c:f>
              <c:strCache>
                <c:ptCount val="1"/>
                <c:pt idx="0">
                  <c:v>京都府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'[＜P.28＞1(1)宿泊者数の比較.xlsx]都市比較グラフ'!$C$72:$J$72</c:f>
            </c:numRef>
          </c:val>
          <c:smooth val="0"/>
        </c:ser>
        <c:ser>
          <c:idx val="17"/>
          <c:order val="18"/>
          <c:tx>
            <c:strRef>
              <c:f>'[＜P.28＞1(1)宿泊者数の比較.xlsx]都市比較グラフ'!$A$74:$B$74</c:f>
              <c:strCache>
                <c:ptCount val="1"/>
                <c:pt idx="0">
                  <c:v>京都府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'[＜P.28＞1(1)宿泊者数の比較.xlsx]都市比較グラフ'!$C$74:$J$74</c:f>
            </c:numRef>
          </c:val>
          <c:smooth val="0"/>
        </c:ser>
        <c:ser>
          <c:idx val="18"/>
          <c:order val="19"/>
          <c:tx>
            <c:strRef>
              <c:f>'[＜P.28＞1(1)宿泊者数の比較.xlsx]都市比較グラフ'!$A$75:$B$75</c:f>
              <c:strCache>
                <c:ptCount val="1"/>
                <c:pt idx="0">
                  <c:v>兵庫県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'[＜P.28＞1(1)宿泊者数の比較.xlsx]都市比較グラフ'!$C$75:$J$75</c:f>
            </c:numRef>
          </c:val>
          <c:smooth val="0"/>
        </c:ser>
        <c:ser>
          <c:idx val="19"/>
          <c:order val="20"/>
          <c:tx>
            <c:strRef>
              <c:f>'[＜P.28＞1(1)宿泊者数の比較.xlsx]都市比較グラフ'!$A$76:$B$76</c:f>
              <c:strCache>
                <c:ptCount val="1"/>
                <c:pt idx="0">
                  <c:v>兵庫県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'[＜P.28＞1(1)宿泊者数の比較.xlsx]都市比較グラフ'!$C$76:$J$76</c:f>
            </c:numRef>
          </c:val>
          <c:smooth val="0"/>
        </c:ser>
        <c:ser>
          <c:idx val="21"/>
          <c:order val="22"/>
          <c:tx>
            <c:strRef>
              <c:f>'[＜P.28＞1(1)宿泊者数の比較.xlsx]都市比較グラフ'!$A$78:$B$78</c:f>
              <c:strCache>
                <c:ptCount val="1"/>
                <c:pt idx="0">
                  <c:v>兵庫県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'[＜P.28＞1(1)宿泊者数の比較.xlsx]都市比較グラフ'!$C$78:$J$78</c:f>
            </c:numRef>
          </c:val>
          <c:smooth val="0"/>
        </c:ser>
        <c:ser>
          <c:idx val="23"/>
          <c:order val="24"/>
          <c:tx>
            <c:strRef>
              <c:f>'[＜P.28＞1(1)宿泊者数の比較.xlsx]都市比較グラフ'!$A$80:$B$80</c:f>
              <c:strCache>
                <c:ptCount val="1"/>
                <c:pt idx="0">
                  <c:v>兵庫県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'[＜P.28＞1(1)宿泊者数の比較.xlsx]都市比較グラフ'!$C$80:$J$80</c:f>
            </c:numRef>
          </c:val>
          <c:smooth val="0"/>
        </c:ser>
        <c:ser>
          <c:idx val="24"/>
          <c:order val="25"/>
          <c:tx>
            <c:strRef>
              <c:f>'[＜P.28＞1(1)宿泊者数の比較.xlsx]都市比較グラフ'!$A$81:$B$81</c:f>
              <c:strCache>
                <c:ptCount val="1"/>
                <c:pt idx="0">
                  <c:v>全国 延べ宿泊者数（A）</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'[＜P.28＞1(1)宿泊者数の比較.xlsx]都市比較グラフ'!$C$81:$J$81</c:f>
            </c:numRef>
          </c:val>
          <c:smooth val="0"/>
        </c:ser>
        <c:ser>
          <c:idx val="25"/>
          <c:order val="26"/>
          <c:tx>
            <c:strRef>
              <c:f>'[＜P.28＞1(1)宿泊者数の比較.xlsx]都市比較グラフ'!$A$82:$B$82</c:f>
              <c:strCache>
                <c:ptCount val="1"/>
                <c:pt idx="0">
                  <c:v>全国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'[＜P.28＞1(1)宿泊者数の比較.xlsx]都市比較グラフ'!$C$82:$J$82</c:f>
            </c:numRef>
          </c:val>
          <c:smooth val="0"/>
        </c:ser>
        <c:ser>
          <c:idx val="27"/>
          <c:order val="28"/>
          <c:tx>
            <c:strRef>
              <c:f>'[＜P.28＞1(1)宿泊者数の比較.xlsx]都市比較グラフ'!$A$84:$B$84</c:f>
              <c:strCache>
                <c:ptCount val="1"/>
                <c:pt idx="0">
                  <c:v>全国 伸び率</c:v>
                </c:pt>
              </c:strCache>
            </c:strRef>
          </c:tx>
          <c:cat>
            <c:strRef>
              <c:f>'[＜P.28＞1(1)宿泊者数の比較.xlsx]都市比較グラフ'!$C$56:$J$56</c:f>
              <c:strCache>
                <c:ptCount val="4"/>
                <c:pt idx="0">
                  <c:v>2012年</c:v>
                </c:pt>
                <c:pt idx="1">
                  <c:v>2013年</c:v>
                </c:pt>
                <c:pt idx="2">
                  <c:v>2014年</c:v>
                </c:pt>
                <c:pt idx="3">
                  <c:v>2015年</c:v>
                </c:pt>
              </c:strCache>
            </c:strRef>
          </c:cat>
          <c:val>
            <c:numRef>
              <c:f>'[＜P.28＞1(1)宿泊者数の比較.xlsx]都市比較グラフ'!$C$84:$J$84</c:f>
            </c:numRef>
          </c:val>
          <c:smooth val="0"/>
        </c:ser>
        <c:dLbls>
          <c:showLegendKey val="0"/>
          <c:showVal val="0"/>
          <c:showCatName val="0"/>
          <c:showSerName val="0"/>
          <c:showPercent val="0"/>
          <c:showBubbleSize val="0"/>
        </c:dLbls>
        <c:marker val="1"/>
        <c:smooth val="0"/>
        <c:axId val="109480448"/>
        <c:axId val="104946432"/>
      </c:lineChart>
      <c:catAx>
        <c:axId val="109480960"/>
        <c:scaling>
          <c:orientation val="minMax"/>
        </c:scaling>
        <c:delete val="0"/>
        <c:axPos val="b"/>
        <c:majorTickMark val="out"/>
        <c:minorTickMark val="none"/>
        <c:tickLblPos val="nextTo"/>
        <c:crossAx val="104945856"/>
        <c:crosses val="autoZero"/>
        <c:auto val="1"/>
        <c:lblAlgn val="ctr"/>
        <c:lblOffset val="100"/>
        <c:noMultiLvlLbl val="0"/>
      </c:catAx>
      <c:valAx>
        <c:axId val="104945856"/>
        <c:scaling>
          <c:orientation val="minMax"/>
        </c:scaling>
        <c:delete val="0"/>
        <c:axPos val="l"/>
        <c:majorGridlines/>
        <c:numFmt formatCode="#,##0_);[Red]\(#,##0\)" sourceLinked="1"/>
        <c:majorTickMark val="out"/>
        <c:minorTickMark val="none"/>
        <c:tickLblPos val="nextTo"/>
        <c:crossAx val="109480960"/>
        <c:crosses val="autoZero"/>
        <c:crossBetween val="between"/>
      </c:valAx>
      <c:valAx>
        <c:axId val="104946432"/>
        <c:scaling>
          <c:orientation val="minMax"/>
        </c:scaling>
        <c:delete val="0"/>
        <c:axPos val="r"/>
        <c:numFmt formatCode="0%" sourceLinked="0"/>
        <c:majorTickMark val="out"/>
        <c:minorTickMark val="none"/>
        <c:tickLblPos val="nextTo"/>
        <c:crossAx val="109480448"/>
        <c:crosses val="max"/>
        <c:crossBetween val="between"/>
      </c:valAx>
      <c:catAx>
        <c:axId val="109480448"/>
        <c:scaling>
          <c:orientation val="minMax"/>
        </c:scaling>
        <c:delete val="1"/>
        <c:axPos val="b"/>
        <c:majorTickMark val="out"/>
        <c:minorTickMark val="none"/>
        <c:tickLblPos val="nextTo"/>
        <c:crossAx val="104946432"/>
        <c:crosses val="autoZero"/>
        <c:auto val="1"/>
        <c:lblAlgn val="ctr"/>
        <c:lblOffset val="100"/>
        <c:noMultiLvlLbl val="0"/>
      </c:catAx>
    </c:plotArea>
    <c:legend>
      <c:legendPos val="r"/>
      <c:overlay val="0"/>
    </c:legend>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0.73519</cdr:x>
      <cdr:y>0.03805</cdr:y>
    </cdr:from>
    <cdr:to>
      <cdr:x>1</cdr:x>
      <cdr:y>0.09314</cdr:y>
    </cdr:to>
    <cdr:sp macro="" textlink="">
      <cdr:nvSpPr>
        <cdr:cNvPr id="2" name="正方形/長方形 1"/>
        <cdr:cNvSpPr/>
      </cdr:nvSpPr>
      <cdr:spPr>
        <a:xfrm xmlns:a="http://schemas.openxmlformats.org/drawingml/2006/main">
          <a:off x="3810491" y="156445"/>
          <a:ext cx="1372511" cy="2265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a:solidFill>
                <a:schemeClr val="tx1"/>
              </a:solidFill>
              <a:latin typeface="HGPｺﾞｼｯｸM" panose="020B0600000000000000" pitchFamily="50" charset="-128"/>
              <a:ea typeface="HGPｺﾞｼｯｸM" panose="020B0600000000000000" pitchFamily="50" charset="-128"/>
            </a:rPr>
            <a:t>（季節調整済、倍）</a:t>
          </a:r>
          <a:endParaRPr lang="ja-JP" sz="1050" dirty="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0.2049</cdr:x>
      <cdr:y>0.03841</cdr:y>
    </cdr:from>
    <cdr:to>
      <cdr:x>0.37637</cdr:x>
      <cdr:y>0.15421</cdr:y>
    </cdr:to>
    <cdr:sp macro="" textlink="">
      <cdr:nvSpPr>
        <cdr:cNvPr id="23" name="下矢印吹き出し 22"/>
        <cdr:cNvSpPr/>
      </cdr:nvSpPr>
      <cdr:spPr>
        <a:xfrm xmlns:a="http://schemas.openxmlformats.org/drawingml/2006/main">
          <a:off x="946381" y="131331"/>
          <a:ext cx="792000" cy="396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900" dirty="0" smtClean="0"/>
            <a:t>～</a:t>
          </a:r>
          <a:r>
            <a:rPr lang="en-US" altLang="ja-JP" sz="900" dirty="0"/>
            <a:t>299</a:t>
          </a:r>
          <a:r>
            <a:rPr lang="ja-JP" altLang="en-US" sz="900" dirty="0" smtClean="0"/>
            <a:t>万円</a:t>
          </a:r>
          <a:endParaRPr lang="ja-JP" sz="900" dirty="0"/>
        </a:p>
      </cdr:txBody>
    </cdr:sp>
  </cdr:relSizeAnchor>
  <cdr:relSizeAnchor xmlns:cdr="http://schemas.openxmlformats.org/drawingml/2006/chartDrawing">
    <cdr:from>
      <cdr:x>0.39198</cdr:x>
      <cdr:y>0.03841</cdr:y>
    </cdr:from>
    <cdr:to>
      <cdr:x>0.58664</cdr:x>
      <cdr:y>0.15421</cdr:y>
    </cdr:to>
    <cdr:sp macro="" textlink="">
      <cdr:nvSpPr>
        <cdr:cNvPr id="24" name="下矢印吹き出し 23"/>
        <cdr:cNvSpPr/>
      </cdr:nvSpPr>
      <cdr:spPr>
        <a:xfrm xmlns:a="http://schemas.openxmlformats.org/drawingml/2006/main">
          <a:off x="1810477" y="131331"/>
          <a:ext cx="899098" cy="396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300</a:t>
          </a:r>
          <a:r>
            <a:rPr lang="ja-JP" altLang="en-US" sz="900" dirty="0" smtClean="0"/>
            <a:t>～</a:t>
          </a:r>
          <a:r>
            <a:rPr lang="en-US" altLang="ja-JP" sz="900" dirty="0" smtClean="0"/>
            <a:t>499</a:t>
          </a:r>
          <a:r>
            <a:rPr lang="ja-JP" altLang="en-US" sz="900" dirty="0" smtClean="0"/>
            <a:t>万円</a:t>
          </a:r>
          <a:endParaRPr lang="ja-JP" sz="900" dirty="0"/>
        </a:p>
      </cdr:txBody>
    </cdr:sp>
  </cdr:relSizeAnchor>
  <cdr:relSizeAnchor xmlns:cdr="http://schemas.openxmlformats.org/drawingml/2006/chartDrawing">
    <cdr:from>
      <cdr:x>0.59465</cdr:x>
      <cdr:y>0.03626</cdr:y>
    </cdr:from>
    <cdr:to>
      <cdr:x>0.78951</cdr:x>
      <cdr:y>0.15207</cdr:y>
    </cdr:to>
    <cdr:sp macro="" textlink="">
      <cdr:nvSpPr>
        <cdr:cNvPr id="25" name="下矢印吹き出し 24"/>
        <cdr:cNvSpPr/>
      </cdr:nvSpPr>
      <cdr:spPr>
        <a:xfrm xmlns:a="http://schemas.openxmlformats.org/drawingml/2006/main">
          <a:off x="2746581" y="123992"/>
          <a:ext cx="900000" cy="396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500</a:t>
          </a:r>
          <a:r>
            <a:rPr lang="ja-JP" altLang="en-US" sz="900" dirty="0" smtClean="0"/>
            <a:t>～</a:t>
          </a:r>
          <a:r>
            <a:rPr lang="en-US" altLang="ja-JP" sz="900" dirty="0" smtClean="0"/>
            <a:t>999</a:t>
          </a:r>
          <a:r>
            <a:rPr lang="ja-JP" altLang="en-US" sz="900" dirty="0" smtClean="0"/>
            <a:t>万円</a:t>
          </a:r>
          <a:endParaRPr lang="ja-JP" sz="900" dirty="0"/>
        </a:p>
      </cdr:txBody>
    </cdr:sp>
  </cdr:relSizeAnchor>
  <cdr:relSizeAnchor xmlns:cdr="http://schemas.openxmlformats.org/drawingml/2006/chartDrawing">
    <cdr:from>
      <cdr:x>0.79733</cdr:x>
      <cdr:y>0.03351</cdr:y>
    </cdr:from>
    <cdr:to>
      <cdr:x>0.96101</cdr:x>
      <cdr:y>0.14932</cdr:y>
    </cdr:to>
    <cdr:sp macro="" textlink="">
      <cdr:nvSpPr>
        <cdr:cNvPr id="26" name="下矢印吹き出し 25"/>
        <cdr:cNvSpPr/>
      </cdr:nvSpPr>
      <cdr:spPr>
        <a:xfrm xmlns:a="http://schemas.openxmlformats.org/drawingml/2006/main">
          <a:off x="3682685" y="114586"/>
          <a:ext cx="756000" cy="396000"/>
        </a:xfrm>
        <a:prstGeom xmlns:a="http://schemas.openxmlformats.org/drawingml/2006/main" prst="downArrowCallout">
          <a:avLst>
            <a:gd name="adj1" fmla="val 25000"/>
            <a:gd name="adj2" fmla="val 25000"/>
            <a:gd name="adj3" fmla="val 25000"/>
            <a:gd name="adj4" fmla="val 62346"/>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1000</a:t>
          </a:r>
          <a:r>
            <a:rPr lang="ja-JP" altLang="en-US" sz="900" dirty="0"/>
            <a:t>万円～</a:t>
          </a:r>
          <a:endParaRPr lang="ja-JP"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0.12741</cdr:x>
      <cdr:y>0.02051</cdr:y>
    </cdr:from>
    <cdr:to>
      <cdr:x>0.22815</cdr:x>
      <cdr:y>0.10256</cdr:y>
    </cdr:to>
    <cdr:sp macro="" textlink="">
      <cdr:nvSpPr>
        <cdr:cNvPr id="2" name="正方形/長方形 1"/>
        <cdr:cNvSpPr/>
      </cdr:nvSpPr>
      <cdr:spPr>
        <a:xfrm xmlns:a="http://schemas.openxmlformats.org/drawingml/2006/main">
          <a:off x="819150" y="76200"/>
          <a:ext cx="647700" cy="3048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千人</a:t>
          </a:r>
          <a:r>
            <a:rPr lang="en-US" alt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10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9939338" cy="6807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1" name="Text Box 2"/>
          <p:cNvSpPr txBox="1">
            <a:spLocks noChangeArrowheads="1"/>
          </p:cNvSpPr>
          <p:nvPr/>
        </p:nvSpPr>
        <p:spPr bwMode="auto">
          <a:xfrm>
            <a:off x="1" y="0"/>
            <a:ext cx="4309056"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2" name="Text Box 3"/>
          <p:cNvSpPr txBox="1">
            <a:spLocks noChangeArrowheads="1"/>
          </p:cNvSpPr>
          <p:nvPr/>
        </p:nvSpPr>
        <p:spPr bwMode="auto">
          <a:xfrm>
            <a:off x="5630284" y="0"/>
            <a:ext cx="4306737"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3" name="Rectangle 4"/>
          <p:cNvSpPr>
            <a:spLocks noGrp="1" noRot="1" noChangeAspect="1" noChangeArrowheads="1"/>
          </p:cNvSpPr>
          <p:nvPr>
            <p:ph type="sldImg"/>
          </p:nvPr>
        </p:nvSpPr>
        <p:spPr bwMode="auto">
          <a:xfrm>
            <a:off x="3268663" y="511175"/>
            <a:ext cx="3400425" cy="25511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992080" y="3233447"/>
            <a:ext cx="7952862" cy="306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1" y="6465808"/>
            <a:ext cx="4309056"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151" name="Rectangle 7"/>
          <p:cNvSpPr>
            <a:spLocks noGrp="1" noChangeArrowheads="1"/>
          </p:cNvSpPr>
          <p:nvPr>
            <p:ph type="sldNum"/>
          </p:nvPr>
        </p:nvSpPr>
        <p:spPr bwMode="auto">
          <a:xfrm>
            <a:off x="5630284" y="6465807"/>
            <a:ext cx="4304419" cy="339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8663" y="511175"/>
            <a:ext cx="3402012" cy="255111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a:xfrm>
            <a:off x="1" y="0"/>
            <a:ext cx="4306737" cy="340306"/>
          </a:xfrm>
          <a:prstGeom prst="rect">
            <a:avLst/>
          </a:prstGeom>
        </p:spPr>
        <p:txBody>
          <a:bodyPr/>
          <a:lstStyle/>
          <a:p>
            <a:endParaRPr lang="ja-JP" altLang="en-US">
              <a:solidFill>
                <a:prstClr val="black"/>
              </a:solidFill>
            </a:endParaRPr>
          </a:p>
        </p:txBody>
      </p:sp>
      <p:sp>
        <p:nvSpPr>
          <p:cNvPr id="5" name="日付プレースホルダー 4"/>
          <p:cNvSpPr>
            <a:spLocks noGrp="1"/>
          </p:cNvSpPr>
          <p:nvPr>
            <p:ph type="dt" idx="11"/>
          </p:nvPr>
        </p:nvSpPr>
        <p:spPr>
          <a:xfrm>
            <a:off x="5630284" y="0"/>
            <a:ext cx="4306737" cy="340306"/>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0979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3</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276638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9</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10</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11</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12</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a:p>
        </p:txBody>
      </p:sp>
    </p:spTree>
    <p:extLst>
      <p:ext uri="{BB962C8B-B14F-4D97-AF65-F5344CB8AC3E}">
        <p14:creationId xmlns:p14="http://schemas.microsoft.com/office/powerpoint/2010/main" val="2846137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900489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353823-FE4D-4EB0-A1FD-C4E083B546CF}"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9431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B1478-96A3-49BD-A92D-847A9D73243C}"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7401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667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a:p>
        </p:txBody>
      </p:sp>
    </p:spTree>
    <p:extLst>
      <p:ext uri="{BB962C8B-B14F-4D97-AF65-F5344CB8AC3E}">
        <p14:creationId xmlns:p14="http://schemas.microsoft.com/office/powerpoint/2010/main" val="3995568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379678-6705-4F46-9C00-A2558E77B7B4}"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8689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152F82-27AE-4476-A575-3A7857F5BFFA}"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2951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855CB1-1EEB-40F1-BACB-7D4257BC498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2449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18829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4609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3014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9B022E-F9E2-44AE-8FD2-003E7A0937C8}"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29682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D819C69-25A1-4CDF-A795-38DDD023E555}"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67558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353823-FE4D-4EB0-A1FD-C4E083B546CF}"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4891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B1478-96A3-49BD-A92D-847A9D73243C}"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464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a:p>
        </p:txBody>
      </p:sp>
    </p:spTree>
    <p:extLst>
      <p:ext uri="{BB962C8B-B14F-4D97-AF65-F5344CB8AC3E}">
        <p14:creationId xmlns:p14="http://schemas.microsoft.com/office/powerpoint/2010/main" val="2623092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675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379678-6705-4F46-9C00-A2558E77B7B4}"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121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152F82-27AE-4476-A575-3A7857F5BFFA}"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95411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855CB1-1EEB-40F1-BACB-7D4257BC498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386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3428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5786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3371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9B022E-F9E2-44AE-8FD2-003E7A0937C8}"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50085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D819C69-25A1-4CDF-A795-38DDD023E555}"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1690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353823-FE4D-4EB0-A1FD-C4E083B546CF}"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253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a:p>
        </p:txBody>
      </p:sp>
    </p:spTree>
    <p:extLst>
      <p:ext uri="{BB962C8B-B14F-4D97-AF65-F5344CB8AC3E}">
        <p14:creationId xmlns:p14="http://schemas.microsoft.com/office/powerpoint/2010/main" val="2079240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B1478-96A3-49BD-A92D-847A9D73243C}"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43262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2013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379678-6705-4F46-9C00-A2558E77B7B4}"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082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152F82-27AE-4476-A575-3A7857F5BFFA}"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549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855CB1-1EEB-40F1-BACB-7D4257BC498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162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3170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00609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0675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9B022E-F9E2-44AE-8FD2-003E7A0937C8}"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5469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D819C69-25A1-4CDF-A795-38DDD023E555}" type="datetime1">
              <a:rPr lang="ja-JP" altLang="en-US" smtClean="0">
                <a:solidFill>
                  <a:prstClr val="black">
                    <a:tint val="75000"/>
                  </a:prstClr>
                </a:solidFill>
              </a:rPr>
              <a:pPr/>
              <a:t>2017/2/1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11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1D11B7B2-9C44-40C1-A90F-E0DF3161146E}" type="datetime1">
              <a:rPr kumimoji="1" lang="ja-JP" altLang="en-US" smtClean="0">
                <a:solidFill>
                  <a:prstClr val="black">
                    <a:tint val="75000"/>
                  </a:prstClr>
                </a:solidFill>
                <a:latin typeface="Calibri"/>
                <a:ea typeface="ＭＳ Ｐゴシック"/>
              </a:rPr>
              <a:pPr defTabSz="914400" fontAlgn="auto">
                <a:spcBef>
                  <a:spcPts val="0"/>
                </a:spcBef>
                <a:spcAft>
                  <a:spcPts val="0"/>
                </a:spcAft>
                <a:buClrTx/>
                <a:buSzTx/>
                <a:buFontTx/>
                <a:buNone/>
              </a:pPr>
              <a:t>2017/2/1</a:t>
            </a:fld>
            <a:endParaRPr kumimoji="1"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kumimoji="1"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2D8002D-B5B0-4BAC-B1F6-782DDCCE6D9C}" type="slidenum">
              <a:rPr kumimoji="1" lang="ja-JP" altLang="en-US" smtClean="0">
                <a:solidFill>
                  <a:prstClr val="black">
                    <a:tint val="75000"/>
                  </a:prstClr>
                </a:solidFill>
                <a:latin typeface="Calibri"/>
                <a:ea typeface="ＭＳ Ｐゴシック"/>
              </a:rPr>
              <a:pPr defTabSz="914400" fontAlgn="auto">
                <a:spcBef>
                  <a:spcPts val="0"/>
                </a:spcBef>
                <a:spcAft>
                  <a:spcPts val="0"/>
                </a:spcAft>
                <a:buClrTx/>
                <a:buSzTx/>
                <a:buFontTx/>
                <a:buNone/>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5537363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1D11B7B2-9C44-40C1-A90F-E0DF3161146E}" type="datetime1">
              <a:rPr kumimoji="1" lang="ja-JP" altLang="en-US" smtClean="0">
                <a:solidFill>
                  <a:prstClr val="black">
                    <a:tint val="75000"/>
                  </a:prstClr>
                </a:solidFill>
                <a:latin typeface="Calibri"/>
                <a:ea typeface="ＭＳ Ｐゴシック"/>
              </a:rPr>
              <a:pPr defTabSz="914400" fontAlgn="auto">
                <a:spcBef>
                  <a:spcPts val="0"/>
                </a:spcBef>
                <a:spcAft>
                  <a:spcPts val="0"/>
                </a:spcAft>
                <a:buClrTx/>
                <a:buSzTx/>
                <a:buFontTx/>
                <a:buNone/>
              </a:pPr>
              <a:t>2017/2/1</a:t>
            </a:fld>
            <a:endParaRPr kumimoji="1"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kumimoji="1"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2D8002D-B5B0-4BAC-B1F6-782DDCCE6D9C}" type="slidenum">
              <a:rPr kumimoji="1" lang="ja-JP" altLang="en-US" smtClean="0">
                <a:solidFill>
                  <a:prstClr val="black">
                    <a:tint val="75000"/>
                  </a:prstClr>
                </a:solidFill>
                <a:latin typeface="Calibri"/>
                <a:ea typeface="ＭＳ Ｐゴシック"/>
              </a:rPr>
              <a:pPr defTabSz="914400" fontAlgn="auto">
                <a:spcBef>
                  <a:spcPts val="0"/>
                </a:spcBef>
                <a:spcAft>
                  <a:spcPts val="0"/>
                </a:spcAft>
                <a:buClrTx/>
                <a:buSzTx/>
                <a:buFontTx/>
                <a:buNone/>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6245127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1D11B7B2-9C44-40C1-A90F-E0DF3161146E}" type="datetime1">
              <a:rPr kumimoji="1" lang="ja-JP" altLang="en-US" smtClean="0">
                <a:solidFill>
                  <a:prstClr val="black">
                    <a:tint val="75000"/>
                  </a:prstClr>
                </a:solidFill>
                <a:latin typeface="Calibri"/>
                <a:ea typeface="ＭＳ Ｐゴシック"/>
              </a:rPr>
              <a:pPr defTabSz="914400" fontAlgn="auto">
                <a:spcBef>
                  <a:spcPts val="0"/>
                </a:spcBef>
                <a:spcAft>
                  <a:spcPts val="0"/>
                </a:spcAft>
                <a:buClrTx/>
                <a:buSzTx/>
                <a:buFontTx/>
                <a:buNone/>
              </a:pPr>
              <a:t>2017/2/1</a:t>
            </a:fld>
            <a:endParaRPr kumimoji="1"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kumimoji="1"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2D8002D-B5B0-4BAC-B1F6-782DDCCE6D9C}" type="slidenum">
              <a:rPr kumimoji="1" lang="ja-JP" altLang="en-US" smtClean="0">
                <a:solidFill>
                  <a:prstClr val="black">
                    <a:tint val="75000"/>
                  </a:prstClr>
                </a:solidFill>
                <a:latin typeface="Calibri"/>
                <a:ea typeface="ＭＳ Ｐゴシック"/>
              </a:rPr>
              <a:pPr defTabSz="914400" fontAlgn="auto">
                <a:spcBef>
                  <a:spcPts val="0"/>
                </a:spcBef>
                <a:spcAft>
                  <a:spcPts val="0"/>
                </a:spcAft>
                <a:buClrTx/>
                <a:buSzTx/>
                <a:buFontTx/>
                <a:buNone/>
              </a:pPr>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034196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1.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4864"/>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a:effectLst>
                  <a:outerShdw blurRad="38100" dist="38100" dir="2700000" algn="tl">
                    <a:srgbClr val="C0C0C0"/>
                  </a:outerShdw>
                </a:effectLst>
                <a:latin typeface="Calibri" pitchFamily="32" charset="0"/>
                <a:ea typeface="HG丸ｺﾞｼｯｸM-PRO" pitchFamily="48" charset="-128"/>
              </a:rPr>
              <a:t>２</a:t>
            </a:r>
            <a:r>
              <a:rPr lang="ja-JP" altLang="en-US" sz="3600" b="1" dirty="0" smtClean="0">
                <a:effectLst>
                  <a:outerShdw blurRad="38100" dist="38100" dir="2700000" algn="tl">
                    <a:srgbClr val="C0C0C0"/>
                  </a:outerShdw>
                </a:effectLst>
                <a:latin typeface="Calibri" pitchFamily="32" charset="0"/>
                <a:ea typeface="HG丸ｺﾞｼｯｸM-PRO" pitchFamily="48" charset="-128"/>
              </a:rPr>
              <a:t>．関西・大阪を取り巻く社会経済情勢</a:t>
            </a:r>
            <a:endParaRPr lang="en-US" altLang="ja-JP" sz="36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4"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40445389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来</a:t>
            </a:r>
            <a:r>
              <a:rPr kumimoji="1" lang="ja-JP" altLang="en-US" sz="2000" b="1" dirty="0">
                <a:solidFill>
                  <a:schemeClr val="tx1"/>
                </a:solidFill>
                <a:latin typeface="Arial" charset="0"/>
                <a:ea typeface="HG丸ｺﾞｼｯｸM-PRO" pitchFamily="48" charset="-128"/>
              </a:rPr>
              <a:t>阪外国人客数の推移</a:t>
            </a:r>
          </a:p>
        </p:txBody>
      </p:sp>
      <p:sp>
        <p:nvSpPr>
          <p:cNvPr id="8" name="Rectangle 20"/>
          <p:cNvSpPr>
            <a:spLocks noChangeArrowheads="1"/>
          </p:cNvSpPr>
          <p:nvPr/>
        </p:nvSpPr>
        <p:spPr bwMode="auto">
          <a:xfrm>
            <a:off x="36000" y="432000"/>
            <a:ext cx="9072000" cy="923330"/>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年）に</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大阪府を訪れた外国人旅行者数は、</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716</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万人と過去最高となり、</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2020</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年の目標を前倒しで達成した。</a:t>
            </a:r>
          </a:p>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国籍</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別では、韓国・台湾・中国で</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6</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割以上を占める。</a:t>
            </a:r>
          </a:p>
        </p:txBody>
      </p:sp>
      <p:sp>
        <p:nvSpPr>
          <p:cNvPr id="11"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10</a:t>
            </a:fld>
            <a:endParaRPr kumimoji="1" lang="en-US" altLang="ja-JP" sz="1200" dirty="0">
              <a:solidFill>
                <a:schemeClr val="tx1"/>
              </a:solidFill>
              <a:latin typeface="HGSｺﾞｼｯｸM" pitchFamily="50" charset="-128"/>
              <a:ea typeface="HGSｺﾞｼｯｸM"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434820583"/>
              </p:ext>
            </p:extLst>
          </p:nvPr>
        </p:nvGraphicFramePr>
        <p:xfrm>
          <a:off x="222199" y="2420888"/>
          <a:ext cx="8598586" cy="3714749"/>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222199" y="1700808"/>
            <a:ext cx="5573937" cy="553998"/>
          </a:xfrm>
          <a:prstGeom prst="rect">
            <a:avLst/>
          </a:prstGeom>
        </p:spPr>
        <p:txBody>
          <a:bodyPr wrap="square">
            <a:spAutoFit/>
          </a:bodyPr>
          <a:lstStyle/>
          <a:p>
            <a:pPr marL="177800" indent="-177800" algn="l"/>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推移（全体・国籍別）</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：国際観光統計（</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消費動向調査（観光庁）より作成）</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056481" y="6505414"/>
            <a:ext cx="3952478" cy="261610"/>
          </a:xfrm>
          <a:prstGeom prst="rect">
            <a:avLst/>
          </a:prstGeom>
        </p:spPr>
        <p:txBody>
          <a:bodyPr wrap="square" lIns="91341" tIns="45675" rIns="91341" bIns="45675">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Tree>
    <p:extLst>
      <p:ext uri="{BB962C8B-B14F-4D97-AF65-F5344CB8AC3E}">
        <p14:creationId xmlns:p14="http://schemas.microsoft.com/office/powerpoint/2010/main" val="339809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宿泊者数</a:t>
            </a:r>
            <a:r>
              <a:rPr kumimoji="1" lang="ja-JP" altLang="en-US" sz="2000" b="1" dirty="0">
                <a:solidFill>
                  <a:schemeClr val="tx1"/>
                </a:solidFill>
                <a:latin typeface="Arial" charset="0"/>
                <a:ea typeface="HG丸ｺﾞｼｯｸM-PRO" pitchFamily="48" charset="-128"/>
              </a:rPr>
              <a:t>（延べ、外国人、日本人）の推移</a:t>
            </a:r>
          </a:p>
        </p:txBody>
      </p:sp>
      <p:sp>
        <p:nvSpPr>
          <p:cNvPr id="9" name="Rectangle 20"/>
          <p:cNvSpPr>
            <a:spLocks noChangeArrowheads="1"/>
          </p:cNvSpPr>
          <p:nvPr/>
        </p:nvSpPr>
        <p:spPr bwMode="auto">
          <a:xfrm>
            <a:off x="36000" y="432000"/>
            <a:ext cx="9072000" cy="1224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2563" indent="-182563" eaLnBrk="1" hangingPunct="1">
              <a:spcBef>
                <a:spcPct val="0"/>
              </a:spcBef>
              <a:buFontTx/>
              <a:buNone/>
            </a:pP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集客（延べ宿泊数）</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a:t>
            </a:r>
          </a:p>
          <a:p>
            <a:pPr marL="285750" indent="-285750" eaLnBrk="1" hangingPunct="1">
              <a:spcBef>
                <a:spcPct val="0"/>
              </a:spcBef>
              <a:buFont typeface="Arial" panose="020B0604020202020204" pitchFamily="34" charset="0"/>
              <a:buChar cha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東日本大震災後の我が国の延べ宿泊者数は、増加を続けている。</a:t>
            </a:r>
          </a:p>
          <a:p>
            <a:pPr marL="285750" indent="-285750" eaLnBrk="1" hangingPunct="1">
              <a:spcBef>
                <a:spcPct val="0"/>
              </a:spcBef>
              <a:buFont typeface="Arial" panose="020B0604020202020204" pitchFamily="34" charset="0"/>
              <a:buChar cha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大阪府における外国人延べ宿泊者数は、前年度からの伸び率が</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44.6 %</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と、全国的にも高い伸びを記録したが、日本人延べ宿泊者数は、微減。</a:t>
            </a:r>
          </a:p>
        </p:txBody>
      </p:sp>
      <p:sp>
        <p:nvSpPr>
          <p:cNvPr id="11"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11</a:t>
            </a:fld>
            <a:endParaRPr kumimoji="1" lang="en-US" altLang="ja-JP" sz="1200" dirty="0">
              <a:solidFill>
                <a:schemeClr val="tx1"/>
              </a:solidFill>
              <a:latin typeface="HGSｺﾞｼｯｸM" pitchFamily="50" charset="-128"/>
              <a:ea typeface="HGSｺﾞｼｯｸM" pitchFamily="50" charset="-128"/>
            </a:endParaRPr>
          </a:p>
        </p:txBody>
      </p:sp>
      <p:sp>
        <p:nvSpPr>
          <p:cNvPr id="10" name="正方形/長方形 9"/>
          <p:cNvSpPr/>
          <p:nvPr/>
        </p:nvSpPr>
        <p:spPr>
          <a:xfrm>
            <a:off x="179512" y="1844824"/>
            <a:ext cx="5760640" cy="492443"/>
          </a:xfrm>
          <a:prstGeom prst="rect">
            <a:avLst/>
          </a:prstGeom>
        </p:spPr>
        <p:txBody>
          <a:bodyPr wrap="square">
            <a:spAutoFit/>
          </a:bodyPr>
          <a:lstStyle/>
          <a:p>
            <a:pPr marL="177800" indent="-177800" algn="l"/>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宿泊者数（延べ外国人、日本人）の推移</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「宿泊旅行統計調査」から大阪府企画室作成）</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284000" y="1844824"/>
            <a:ext cx="4734526" cy="253916"/>
          </a:xfrm>
          <a:prstGeom prst="rect">
            <a:avLst/>
          </a:prstGeom>
          <a:noFill/>
        </p:spPr>
        <p:txBody>
          <a:bodyPr wrap="square" rtlCol="0">
            <a:spAutoFit/>
          </a:bodyPr>
          <a:lstStyle/>
          <a:p>
            <a:pPr algn="l"/>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「日本人」は、延べ宿泊者数全体から「外国人」を引いて算出している。</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79512" y="2337267"/>
            <a:ext cx="1549077" cy="253916"/>
          </a:xfrm>
          <a:prstGeom prst="rect">
            <a:avLst/>
          </a:prstGeom>
          <a:noFill/>
        </p:spPr>
        <p:txBody>
          <a:bodyPr wrap="square" rtlCol="0">
            <a:spAutoFit/>
          </a:bodyPr>
          <a:lstStyle/>
          <a:p>
            <a:pPr algn="l"/>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単位：千</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人泊</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284000" y="2026732"/>
            <a:ext cx="4950550" cy="415498"/>
          </a:xfrm>
          <a:prstGeom prst="rect">
            <a:avLst/>
          </a:prstGeom>
          <a:noFill/>
        </p:spPr>
        <p:txBody>
          <a:bodyPr wrap="square" rtlCol="0">
            <a:spAutoFit/>
          </a:bodyPr>
          <a:lstStyle/>
          <a:p>
            <a:pPr marL="136525" indent="-136525" algn="l"/>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の「外国人述べ宿泊者数の割合」「日本人延べ宿泊者数の割合」はそれぞれ、全国の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「外国人述べ</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宿泊者数」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延べ宿泊者数」に占めるもの</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720066056"/>
              </p:ext>
            </p:extLst>
          </p:nvPr>
        </p:nvGraphicFramePr>
        <p:xfrm>
          <a:off x="251521" y="2591183"/>
          <a:ext cx="8784976" cy="3824261"/>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5056481" y="6505414"/>
            <a:ext cx="3952478" cy="261610"/>
          </a:xfrm>
          <a:prstGeom prst="rect">
            <a:avLst/>
          </a:prstGeom>
        </p:spPr>
        <p:txBody>
          <a:bodyPr wrap="square" lIns="91341" tIns="45675" rIns="91341" bIns="45675">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Tree>
    <p:extLst>
      <p:ext uri="{BB962C8B-B14F-4D97-AF65-F5344CB8AC3E}">
        <p14:creationId xmlns:p14="http://schemas.microsoft.com/office/powerpoint/2010/main" val="3398090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観光</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交流人口増大の経済効果（</a:t>
            </a:r>
            <a:r>
              <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年）</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72000" y="1224000"/>
            <a:ext cx="5580000" cy="900000"/>
          </a:xfrm>
          <a:prstGeom prst="rect">
            <a:avLst/>
          </a:prstGeom>
          <a:gradFill>
            <a:gsLst>
              <a:gs pos="0">
                <a:schemeClr val="accent2">
                  <a:lumMod val="60000"/>
                  <a:lumOff val="40000"/>
                </a:schemeClr>
              </a:gs>
              <a:gs pos="100000">
                <a:schemeClr val="accent2">
                  <a:lumMod val="20000"/>
                  <a:lumOff val="80000"/>
                </a:schemeClr>
              </a:gs>
            </a:gsLst>
            <a:lin ang="5400000" scaled="0"/>
          </a:gra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定住人口＝</a:t>
            </a:r>
            <a:r>
              <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2,711</a:t>
            </a: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人当たり年間消費額</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2000" y="2232000"/>
            <a:ext cx="5580000" cy="3960000"/>
          </a:xfrm>
          <a:prstGeom prst="rect">
            <a:avLst/>
          </a:prstGeom>
          <a:gradFill>
            <a:gsLst>
              <a:gs pos="0">
                <a:schemeClr val="accent2">
                  <a:lumMod val="60000"/>
                  <a:lumOff val="40000"/>
                </a:schemeClr>
              </a:gs>
              <a:gs pos="100000">
                <a:schemeClr val="accent2">
                  <a:lumMod val="20000"/>
                  <a:lumOff val="80000"/>
                </a:schemeClr>
              </a:gs>
            </a:gsLst>
            <a:lin ang="16200000" scaled="1"/>
          </a:gra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旅行消費額</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7"/>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うち宿泊旅行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7"/>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うち日帰り旅行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額縁 3"/>
          <p:cNvSpPr/>
          <p:nvPr/>
        </p:nvSpPr>
        <p:spPr>
          <a:xfrm>
            <a:off x="6300000" y="1224000"/>
            <a:ext cx="2772000" cy="900000"/>
          </a:xfrm>
          <a:prstGeom prst="bevel">
            <a:avLst/>
          </a:prstGeom>
          <a:gradFill>
            <a:gsLst>
              <a:gs pos="0">
                <a:schemeClr val="accent6">
                  <a:lumMod val="20000"/>
                  <a:lumOff val="80000"/>
                </a:schemeClr>
              </a:gs>
              <a:gs pos="100000">
                <a:schemeClr val="accent6"/>
              </a:gs>
            </a:gsLst>
            <a:path path="circle">
              <a:fillToRect l="50000" t="50000" r="50000" b="50000"/>
            </a:path>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定住人口</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人減少分</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額縁 11"/>
          <p:cNvSpPr/>
          <p:nvPr/>
        </p:nvSpPr>
        <p:spPr>
          <a:xfrm>
            <a:off x="6300000" y="2232000"/>
            <a:ext cx="2772000" cy="3959351"/>
          </a:xfrm>
          <a:prstGeom prst="bevel">
            <a:avLst>
              <a:gd name="adj" fmla="val 3993"/>
            </a:avLst>
          </a:prstGeom>
          <a:gradFill flip="none" rotWithShape="1">
            <a:gsLst>
              <a:gs pos="0">
                <a:schemeClr val="accent3">
                  <a:lumMod val="20000"/>
                  <a:lumOff val="80000"/>
                </a:schemeClr>
              </a:gs>
              <a:gs pos="100000">
                <a:schemeClr val="accent3"/>
              </a:gs>
            </a:gsLst>
            <a:path path="circle">
              <a:fillToRect l="50000" t="50000" r="50000" b="50000"/>
            </a:path>
            <a:tileRect/>
          </a:gra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又</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624000" y="2736000"/>
            <a:ext cx="2124000" cy="57600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人分</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624000" y="3924000"/>
            <a:ext cx="2124000" cy="57600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旅行者（宿泊）</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人分</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6624000" y="5112000"/>
            <a:ext cx="2124000" cy="57600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旅行者（日帰り）</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人分</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額縁 16"/>
          <p:cNvSpPr/>
          <p:nvPr/>
        </p:nvSpPr>
        <p:spPr>
          <a:xfrm>
            <a:off x="143999" y="3789040"/>
            <a:ext cx="2556001" cy="2254963"/>
          </a:xfrm>
          <a:prstGeom prst="bevel">
            <a:avLst>
              <a:gd name="adj" fmla="val 3477"/>
            </a:avLst>
          </a:prstGeom>
          <a:gradFill>
            <a:gsLst>
              <a:gs pos="0">
                <a:schemeClr val="accent3">
                  <a:lumMod val="60000"/>
                  <a:lumOff val="40000"/>
                </a:schemeClr>
              </a:gs>
              <a:gs pos="100000">
                <a:schemeClr val="accent3">
                  <a:lumMod val="20000"/>
                  <a:lumOff val="80000"/>
                </a:schemeClr>
              </a:gs>
            </a:gsLst>
            <a:lin ang="5400000" scaled="0"/>
          </a:gra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回当たり消費額</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44000" y="2556000"/>
            <a:ext cx="2556000" cy="504056"/>
          </a:xfrm>
          <a:prstGeom prst="rect">
            <a:avLst/>
          </a:prstGeom>
          <a:gradFill>
            <a:gsLst>
              <a:gs pos="0">
                <a:schemeClr val="accent3">
                  <a:lumMod val="60000"/>
                  <a:lumOff val="40000"/>
                </a:schemeClr>
              </a:gs>
              <a:gs pos="100000">
                <a:schemeClr val="accent3">
                  <a:lumMod val="20000"/>
                  <a:lumOff val="80000"/>
                </a:schemeClr>
              </a:gs>
            </a:gsLst>
            <a:lin ang="5400000" scaled="0"/>
          </a:gra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024000" y="2556000"/>
            <a:ext cx="2556000" cy="504056"/>
          </a:xfrm>
          <a:prstGeom prst="rect">
            <a:avLst/>
          </a:prstGeom>
          <a:gradFill>
            <a:gsLst>
              <a:gs pos="0">
                <a:schemeClr val="accent6">
                  <a:lumMod val="60000"/>
                  <a:lumOff val="40000"/>
                </a:schemeClr>
              </a:gs>
              <a:gs pos="100000">
                <a:schemeClr val="accent6">
                  <a:lumMod val="20000"/>
                  <a:lumOff val="80000"/>
                </a:schemeClr>
              </a:gs>
            </a:gsLst>
            <a:lin ang="5400000" scaled="0"/>
          </a:gradFill>
          <a:ln w="127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国内旅行者（海外分除く）</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20.4</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右矢印 4"/>
          <p:cNvSpPr/>
          <p:nvPr/>
        </p:nvSpPr>
        <p:spPr>
          <a:xfrm>
            <a:off x="5724000" y="1764000"/>
            <a:ext cx="540000" cy="360000"/>
          </a:xfrm>
          <a:prstGeom prst="rightArrow">
            <a:avLst/>
          </a:prstGeom>
          <a:solidFill>
            <a:schemeClr val="bg1">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5724000" y="3240000"/>
            <a:ext cx="540000" cy="360000"/>
          </a:xfrm>
          <a:prstGeom prst="rightArrow">
            <a:avLst/>
          </a:prstGeom>
          <a:solidFill>
            <a:schemeClr val="bg1">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868144" y="1188000"/>
            <a:ext cx="900000" cy="54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5868000" y="2340000"/>
            <a:ext cx="900000" cy="54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額縁 22"/>
          <p:cNvSpPr/>
          <p:nvPr/>
        </p:nvSpPr>
        <p:spPr>
          <a:xfrm>
            <a:off x="3024000" y="3789040"/>
            <a:ext cx="2556001" cy="2254963"/>
          </a:xfrm>
          <a:prstGeom prst="bevel">
            <a:avLst>
              <a:gd name="adj" fmla="val 3477"/>
            </a:avLst>
          </a:prstGeom>
          <a:gradFill>
            <a:gsLst>
              <a:gs pos="0">
                <a:schemeClr val="accent6">
                  <a:lumMod val="60000"/>
                  <a:lumOff val="40000"/>
                </a:schemeClr>
              </a:gs>
              <a:gs pos="100000">
                <a:schemeClr val="accent6">
                  <a:lumMod val="20000"/>
                  <a:lumOff val="80000"/>
                </a:schemeClr>
              </a:gs>
            </a:gsLst>
            <a:lin ang="5400000" scaled="0"/>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国内旅行者（宿泊＋日帰り）</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うち宿泊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うち日帰り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9,173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回当たり消費額</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日帰り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5496" y="6186790"/>
            <a:ext cx="9000000" cy="630942"/>
          </a:xfrm>
          <a:prstGeom prst="rect">
            <a:avLst/>
          </a:prstGeom>
        </p:spPr>
        <p:txBody>
          <a:bodyPr wrap="square">
            <a:spAutoFit/>
          </a:bodyPr>
          <a:lstStyle/>
          <a:p>
            <a:pPr algn="l"/>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定住人口は</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年国勢調査（総務省）、定住人口</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人あたり年間消費額は</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年家計調査（総務省）による。</a:t>
            </a:r>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旅行消費額の訪日外国人旅行は訪日外国人消費動向調査（</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年）より算出、国内旅行は旅行・観光消費動向調査（</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月期（確報） ）</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により算出。</a:t>
            </a:r>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訪日外国人旅行者は</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年）発表数値、国内旅行者は</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旅行・観光消費動向調査</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月期（確報</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により算出</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回当たり消費額は訪日</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外国人消費動向調査（</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旅行者（宿泊</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日帰り）</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回当たり消費額は</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旅行・観光消費動向調査</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月期（確報） ）により算出。</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定住人口</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人減少分に相当する旅行者人数は、定住人口</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人当たり年間消費額を訪日外国人旅行者又は国内旅行者</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回当たり消費額で除したもの。</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トライプ矢印 10"/>
          <p:cNvSpPr/>
          <p:nvPr/>
        </p:nvSpPr>
        <p:spPr>
          <a:xfrm rot="5400000">
            <a:off x="7506280" y="1628963"/>
            <a:ext cx="540000" cy="1368000"/>
          </a:xfrm>
          <a:prstGeom prst="stripedRightArrow">
            <a:avLst>
              <a:gd name="adj1" fmla="val 50000"/>
              <a:gd name="adj2" fmla="val 72931"/>
            </a:avLst>
          </a:prstGeom>
          <a:solidFill>
            <a:schemeClr val="accent6">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42000" y="4176000"/>
            <a:ext cx="2160000" cy="324000"/>
          </a:xfrm>
          <a:prstGeom prst="rect">
            <a:avLst/>
          </a:prstGeom>
          <a:gradFill>
            <a:gsLst>
              <a:gs pos="0">
                <a:schemeClr val="accent3">
                  <a:lumMod val="60000"/>
                  <a:lumOff val="40000"/>
                </a:schemeClr>
              </a:gs>
              <a:gs pos="100000">
                <a:schemeClr val="accent3">
                  <a:lumMod val="20000"/>
                  <a:lumOff val="80000"/>
                </a:schemeClr>
              </a:gs>
            </a:gsLst>
            <a:lin ang="5400000" scaled="0"/>
          </a:gradFill>
          <a:ln w="12700">
            <a:solidFill>
              <a:schemeClr val="accent3">
                <a:lumMod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＜延べ人数＞</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222000" y="4176000"/>
            <a:ext cx="2160000" cy="324000"/>
          </a:xfrm>
          <a:prstGeom prst="rect">
            <a:avLst/>
          </a:prstGeom>
          <a:gradFill>
            <a:gsLst>
              <a:gs pos="0">
                <a:schemeClr val="accent6">
                  <a:lumMod val="60000"/>
                  <a:lumOff val="40000"/>
                </a:schemeClr>
              </a:gs>
              <a:gs pos="100000">
                <a:schemeClr val="accent6">
                  <a:lumMod val="20000"/>
                  <a:lumOff val="80000"/>
                </a:schemeClr>
              </a:gs>
            </a:gsLst>
            <a:lin ang="5400000" scaled="0"/>
          </a:gradFill>
          <a:ln w="12700">
            <a:solidFill>
              <a:schemeClr val="accent6">
                <a:lumMod val="50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472</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＜延べ人数＞</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6"/>
          <p:cNvSpPr>
            <a:spLocks noChangeArrowheads="1"/>
          </p:cNvSpPr>
          <p:nvPr/>
        </p:nvSpPr>
        <p:spPr bwMode="auto">
          <a:xfrm>
            <a:off x="36504" y="432000"/>
            <a:ext cx="9072000" cy="648607"/>
          </a:xfrm>
          <a:prstGeom prst="rect">
            <a:avLst/>
          </a:prstGeom>
          <a:solidFill>
            <a:schemeClr val="bg1"/>
          </a:solidFill>
          <a:ln w="9525">
            <a:solidFill>
              <a:schemeClr val="tx1"/>
            </a:solidFill>
            <a:prstDash val="sysDot"/>
            <a:miter lim="800000"/>
            <a:headEnd/>
            <a:tailEnd/>
          </a:ln>
        </p:spPr>
        <p:txBody>
          <a:bodyPr wrap="square" anchor="t" anchorCtr="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spc="-40" dirty="0" smtClean="0">
                <a:solidFill>
                  <a:schemeClr val="tx1"/>
                </a:solidFill>
                <a:latin typeface="HG丸ｺﾞｼｯｸM-PRO" panose="020F0600000000000000" pitchFamily="50" charset="-128"/>
                <a:ea typeface="HG丸ｺﾞｼｯｸM-PRO" panose="020F0600000000000000" pitchFamily="50" charset="-128"/>
              </a:rPr>
              <a:t>外国人</a:t>
            </a:r>
            <a:r>
              <a:rPr kumimoji="1" lang="ja-JP" altLang="en-US" sz="1800" spc="-40" dirty="0">
                <a:solidFill>
                  <a:schemeClr val="tx1"/>
                </a:solidFill>
                <a:latin typeface="HG丸ｺﾞｼｯｸM-PRO" panose="020F0600000000000000" pitchFamily="50" charset="-128"/>
                <a:ea typeface="HG丸ｺﾞｼｯｸM-PRO" panose="020F0600000000000000" pitchFamily="50" charset="-128"/>
              </a:rPr>
              <a:t>旅行者７人分、国内旅行者（宿泊）</a:t>
            </a:r>
            <a:r>
              <a:rPr kumimoji="1" lang="en-US" altLang="ja-JP" sz="1800" spc="-4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1800" spc="-40" dirty="0">
                <a:solidFill>
                  <a:schemeClr val="tx1"/>
                </a:solidFill>
                <a:latin typeface="HG丸ｺﾞｼｯｸM-PRO" panose="020F0600000000000000" pitchFamily="50" charset="-128"/>
                <a:ea typeface="HG丸ｺﾞｼｯｸM-PRO" panose="020F0600000000000000" pitchFamily="50" charset="-128"/>
              </a:rPr>
              <a:t>人分、国内旅行者（日帰り）</a:t>
            </a:r>
            <a:r>
              <a:rPr kumimoji="1" lang="en-US" altLang="ja-JP" sz="1800" spc="-40" dirty="0">
                <a:solidFill>
                  <a:schemeClr val="tx1"/>
                </a:solidFill>
                <a:latin typeface="HG丸ｺﾞｼｯｸM-PRO" panose="020F0600000000000000" pitchFamily="50" charset="-128"/>
                <a:ea typeface="HG丸ｺﾞｼｯｸM-PRO" panose="020F0600000000000000" pitchFamily="50" charset="-128"/>
              </a:rPr>
              <a:t>79</a:t>
            </a:r>
            <a:r>
              <a:rPr kumimoji="1" lang="ja-JP" altLang="en-US" sz="1800" spc="-40" dirty="0" smtClean="0">
                <a:solidFill>
                  <a:schemeClr val="tx1"/>
                </a:solidFill>
                <a:latin typeface="HG丸ｺﾞｼｯｸM-PRO" panose="020F0600000000000000" pitchFamily="50" charset="-128"/>
                <a:ea typeface="HG丸ｺﾞｼｯｸM-PRO" panose="020F0600000000000000" pitchFamily="50" charset="-128"/>
              </a:rPr>
              <a:t>人分の旅行消費額は、定住</a:t>
            </a:r>
            <a:r>
              <a:rPr kumimoji="1" lang="ja-JP" altLang="en-US" sz="1800" spc="-40" dirty="0">
                <a:solidFill>
                  <a:schemeClr val="tx1"/>
                </a:solidFill>
                <a:latin typeface="HG丸ｺﾞｼｯｸM-PRO" panose="020F0600000000000000" pitchFamily="50" charset="-128"/>
                <a:ea typeface="HG丸ｺﾞｼｯｸM-PRO" panose="020F0600000000000000" pitchFamily="50" charset="-128"/>
              </a:rPr>
              <a:t>人口１人当たりの年間消費額（</a:t>
            </a:r>
            <a:r>
              <a:rPr kumimoji="1" lang="en-US" altLang="ja-JP" sz="1800" spc="-40" dirty="0">
                <a:solidFill>
                  <a:schemeClr val="tx1"/>
                </a:solidFill>
                <a:latin typeface="HG丸ｺﾞｼｯｸM-PRO" panose="020F0600000000000000" pitchFamily="50" charset="-128"/>
                <a:ea typeface="HG丸ｺﾞｼｯｸM-PRO" panose="020F0600000000000000" pitchFamily="50" charset="-128"/>
              </a:rPr>
              <a:t>125</a:t>
            </a:r>
            <a:r>
              <a:rPr kumimoji="1" lang="ja-JP" altLang="en-US" sz="1800" spc="-40" dirty="0">
                <a:solidFill>
                  <a:schemeClr val="tx1"/>
                </a:solidFill>
                <a:latin typeface="HG丸ｺﾞｼｯｸM-PRO" panose="020F0600000000000000" pitchFamily="50" charset="-128"/>
                <a:ea typeface="HG丸ｺﾞｼｯｸM-PRO" panose="020F0600000000000000" pitchFamily="50" charset="-128"/>
              </a:rPr>
              <a:t>万円）</a:t>
            </a:r>
            <a:r>
              <a:rPr kumimoji="1" lang="ja-JP" altLang="en-US" sz="1800" spc="-40" dirty="0" smtClean="0">
                <a:solidFill>
                  <a:schemeClr val="tx1"/>
                </a:solidFill>
                <a:latin typeface="HG丸ｺﾞｼｯｸM-PRO" panose="020F0600000000000000" pitchFamily="50" charset="-128"/>
                <a:ea typeface="HG丸ｺﾞｼｯｸM-PRO" panose="020F0600000000000000" pitchFamily="50" charset="-128"/>
              </a:rPr>
              <a:t>に</a:t>
            </a:r>
            <a:r>
              <a:rPr kumimoji="1" lang="ja-JP" altLang="en-US" sz="1800" spc="-40" dirty="0">
                <a:solidFill>
                  <a:schemeClr val="tx1"/>
                </a:solidFill>
                <a:latin typeface="HG丸ｺﾞｼｯｸM-PRO" panose="020F0600000000000000" pitchFamily="50" charset="-128"/>
                <a:ea typeface="HG丸ｺﾞｼｯｸM-PRO" panose="020F0600000000000000" pitchFamily="50" charset="-128"/>
              </a:rPr>
              <a:t>あたる。</a:t>
            </a:r>
          </a:p>
        </p:txBody>
      </p:sp>
      <p:sp>
        <p:nvSpPr>
          <p:cNvPr id="32"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12</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3398090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0" y="180000"/>
            <a:ext cx="5674777" cy="2400657"/>
          </a:xfrm>
          <a:prstGeom prst="rect">
            <a:avLst/>
          </a:prstGeom>
        </p:spPr>
        <p:txBody>
          <a:bodyPr wrap="square">
            <a:spAutoFit/>
          </a:bodyPr>
          <a:lstStyle/>
          <a:p>
            <a:pPr algn="l">
              <a:lnSpc>
                <a:spcPts val="2000"/>
              </a:lnSpc>
              <a:spcBef>
                <a:spcPts val="60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関西・大阪</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の経済規模</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府税収入の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企業の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所得</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階層の状況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訪日外国人客数の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来阪外国人客数の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宿泊者数</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外国人、日本人</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）の推移</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観光交流</a:t>
            </a:r>
            <a:r>
              <a:rPr kumimoji="1" lang="ja-JP" altLang="en-US"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人口増大の経済</a:t>
            </a:r>
            <a:r>
              <a:rPr kumimoji="1" lang="ja-JP" altLang="en-US"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r>
              <a:rPr kumimoji="1" lang="en-US" altLang="ja-JP"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2</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427350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関西・大阪の経済規模</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648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ts val="0"/>
              </a:spcBef>
              <a:buFont typeface="Arial" panose="020B0604020202020204" pitchFamily="34" charset="0"/>
              <a:buChar char="•"/>
              <a:tabLst>
                <a:tab pos="266700" algn="l"/>
              </a:tabLst>
            </a:pPr>
            <a:r>
              <a:rPr kumimoji="1" lang="ja-JP" altLang="en-US" sz="1800" dirty="0" smtClean="0">
                <a:solidFill>
                  <a:schemeClr val="tx1"/>
                </a:solidFill>
                <a:latin typeface="HG丸ｺﾞｼｯｸM-PRO" pitchFamily="48" charset="-128"/>
                <a:ea typeface="HG丸ｺﾞｼｯｸM-PRO" pitchFamily="48" charset="-128"/>
              </a:rPr>
              <a:t>関西域内総生産（</a:t>
            </a:r>
            <a:r>
              <a:rPr kumimoji="1" lang="en-US" altLang="ja-JP" sz="1800" dirty="0" smtClean="0">
                <a:solidFill>
                  <a:schemeClr val="tx1"/>
                </a:solidFill>
                <a:latin typeface="HG丸ｺﾞｼｯｸM-PRO" pitchFamily="48" charset="-128"/>
                <a:ea typeface="HG丸ｺﾞｼｯｸM-PRO" pitchFamily="48" charset="-128"/>
              </a:rPr>
              <a:t>GRP</a:t>
            </a:r>
            <a:r>
              <a:rPr kumimoji="1" lang="ja-JP" altLang="en-US" sz="1800" dirty="0" smtClean="0">
                <a:solidFill>
                  <a:schemeClr val="tx1"/>
                </a:solidFill>
                <a:latin typeface="HG丸ｺﾞｼｯｸM-PRO" pitchFamily="48" charset="-128"/>
                <a:ea typeface="HG丸ｺﾞｼｯｸM-PRO" pitchFamily="48" charset="-128"/>
              </a:rPr>
              <a:t>）は、主要国一国の総生産（</a:t>
            </a:r>
            <a:r>
              <a:rPr kumimoji="1" lang="en-US" altLang="ja-JP" sz="1800" dirty="0" smtClean="0">
                <a:solidFill>
                  <a:schemeClr val="tx1"/>
                </a:solidFill>
                <a:latin typeface="HG丸ｺﾞｼｯｸM-PRO" pitchFamily="48" charset="-128"/>
                <a:ea typeface="HG丸ｺﾞｼｯｸM-PRO" pitchFamily="48" charset="-128"/>
              </a:rPr>
              <a:t>GDP</a:t>
            </a:r>
            <a:r>
              <a:rPr kumimoji="1" lang="ja-JP" altLang="en-US" sz="1800" dirty="0" smtClean="0">
                <a:solidFill>
                  <a:schemeClr val="tx1"/>
                </a:solidFill>
                <a:latin typeface="HG丸ｺﾞｼｯｸM-PRO" pitchFamily="48" charset="-128"/>
                <a:ea typeface="HG丸ｺﾞｼｯｸM-PRO" pitchFamily="48" charset="-128"/>
              </a:rPr>
              <a:t>）に匹敵する経済規模</a:t>
            </a:r>
            <a:r>
              <a:rPr kumimoji="1" lang="ja-JP" altLang="en-US" sz="1800" spc="-40" dirty="0" smtClean="0">
                <a:solidFill>
                  <a:schemeClr val="tx1"/>
                </a:solidFill>
                <a:latin typeface="HG丸ｺﾞｼｯｸM-PRO" pitchFamily="48" charset="-128"/>
                <a:ea typeface="HG丸ｺﾞｼｯｸM-PRO" pitchFamily="48" charset="-128"/>
              </a:rPr>
              <a:t>。</a:t>
            </a:r>
            <a:endParaRPr kumimoji="1" lang="en-US" altLang="ja-JP" sz="1800" spc="-40" dirty="0" smtClean="0">
              <a:solidFill>
                <a:schemeClr val="tx1"/>
              </a:solidFill>
              <a:latin typeface="HG丸ｺﾞｼｯｸM-PRO" pitchFamily="48" charset="-128"/>
              <a:ea typeface="HG丸ｺﾞｼｯｸM-PRO" pitchFamily="48" charset="-128"/>
            </a:endParaRPr>
          </a:p>
          <a:p>
            <a:pPr marL="285750" indent="-285750" eaLnBrk="1" hangingPunct="1">
              <a:spcBef>
                <a:spcPts val="0"/>
              </a:spcBef>
              <a:buFont typeface="Arial" panose="020B0604020202020204" pitchFamily="34" charset="0"/>
              <a:buChar char="•"/>
              <a:tabLst>
                <a:tab pos="266700" algn="l"/>
              </a:tabLst>
            </a:pPr>
            <a:r>
              <a:rPr kumimoji="1" lang="ja-JP" altLang="en-US" sz="1800" spc="-40" dirty="0" smtClean="0">
                <a:solidFill>
                  <a:schemeClr val="tx1"/>
                </a:solidFill>
                <a:latin typeface="HG丸ｺﾞｼｯｸM-PRO" pitchFamily="48" charset="-128"/>
                <a:ea typeface="HG丸ｺﾞｼｯｸM-PRO" pitchFamily="48" charset="-128"/>
              </a:rPr>
              <a:t>大阪府は、関西において、人口・経済規模面で中心的役割を担っている。</a:t>
            </a:r>
            <a:endParaRPr kumimoji="1" lang="en-US" altLang="ja-JP" sz="1800" spc="-40" dirty="0" smtClean="0">
              <a:solidFill>
                <a:schemeClr val="tx1"/>
              </a:solidFill>
              <a:latin typeface="Arial" charset="0"/>
              <a:ea typeface="HG丸ｺﾞｼｯｸM-PRO" pitchFamily="48" charset="-128"/>
            </a:endParaRPr>
          </a:p>
        </p:txBody>
      </p:sp>
      <p:sp>
        <p:nvSpPr>
          <p:cNvPr id="8" name="Text Box 6"/>
          <p:cNvSpPr txBox="1">
            <a:spLocks noChangeArrowheads="1"/>
          </p:cNvSpPr>
          <p:nvPr/>
        </p:nvSpPr>
        <p:spPr bwMode="auto">
          <a:xfrm>
            <a:off x="179903" y="1484784"/>
            <a:ext cx="36487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関西域内総生産（</a:t>
            </a:r>
            <a:r>
              <a:rPr kumimoji="1" lang="en-US" altLang="ja-JP"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GRP</a:t>
            </a:r>
            <a:r>
              <a:rPr kumimoji="1" lang="ja-JP" altLang="en-US"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世界主要国の総生産（</a:t>
            </a:r>
            <a:r>
              <a:rPr kumimoji="1" lang="en-US" altLang="ja-JP"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）の比較</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Text Box 6"/>
          <p:cNvSpPr txBox="1">
            <a:spLocks noChangeArrowheads="1"/>
          </p:cNvSpPr>
          <p:nvPr/>
        </p:nvSpPr>
        <p:spPr bwMode="auto">
          <a:xfrm>
            <a:off x="6156176" y="5733288"/>
            <a:ext cx="298782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5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（出典：一社大阪国際経済振興センター</a:t>
            </a:r>
            <a:r>
              <a:rPr kumimoji="1" lang="en-US" altLang="ja-JP" sz="105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617" y="1960667"/>
            <a:ext cx="3816000" cy="434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112" y="1988840"/>
            <a:ext cx="1692000" cy="181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35806" y="1978901"/>
            <a:ext cx="1692000" cy="182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1978901"/>
            <a:ext cx="1692000" cy="181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8051" y="3861048"/>
            <a:ext cx="1692000" cy="182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5867" y="3851109"/>
            <a:ext cx="1692000" cy="181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0251" y="3841170"/>
            <a:ext cx="1692000" cy="18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6"/>
          <p:cNvSpPr txBox="1">
            <a:spLocks noChangeArrowheads="1"/>
          </p:cNvSpPr>
          <p:nvPr/>
        </p:nvSpPr>
        <p:spPr bwMode="auto">
          <a:xfrm>
            <a:off x="3996328" y="1484784"/>
            <a:ext cx="3528000" cy="2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関西における大阪府の人口・経済規模</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13694" y="6259652"/>
            <a:ext cx="3684357" cy="461665"/>
          </a:xfrm>
          <a:prstGeom prst="rect">
            <a:avLst/>
          </a:prstGeom>
        </p:spPr>
        <p:txBody>
          <a:bodyPr wrap="square">
            <a:spAutoFit/>
          </a:bodyPr>
          <a:lstStyle/>
          <a:p>
            <a:pPr algn="l"/>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Gross Domestic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Product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国内総生産</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49225" algn="l"/>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Gross Regional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Product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）：域内総生産</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3</a:t>
            </a:fld>
            <a:endParaRPr kumimoji="1" lang="en-US" altLang="ja-JP" sz="1200" dirty="0">
              <a:solidFill>
                <a:schemeClr val="tx1"/>
              </a:solidFill>
              <a:latin typeface="HGSｺﾞｼｯｸM" pitchFamily="50" charset="-128"/>
              <a:ea typeface="HGSｺﾞｼｯｸM" pitchFamily="50" charset="-128"/>
            </a:endParaRPr>
          </a:p>
        </p:txBody>
      </p:sp>
      <p:sp>
        <p:nvSpPr>
          <p:cNvPr id="3" name="円/楕円 2"/>
          <p:cNvSpPr>
            <a:spLocks noChangeAspect="1"/>
          </p:cNvSpPr>
          <p:nvPr/>
        </p:nvSpPr>
        <p:spPr>
          <a:xfrm>
            <a:off x="216000" y="4345226"/>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a:spLocks noChangeAspect="1"/>
          </p:cNvSpPr>
          <p:nvPr/>
        </p:nvSpPr>
        <p:spPr>
          <a:xfrm>
            <a:off x="216000" y="5050737"/>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216000" y="5749394"/>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19"/>
          <p:cNvSpPr>
            <a:spLocks noChangeArrowheads="1"/>
          </p:cNvSpPr>
          <p:nvPr/>
        </p:nvSpPr>
        <p:spPr bwMode="auto">
          <a:xfrm>
            <a:off x="4860032" y="6631468"/>
            <a:ext cx="7200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出典：第</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回大阪府住宅まちづくり審議会　資料集（</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H27.7.23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8821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a:extLst>
              <a:ext uri="{28A0092B-C50C-407E-A947-70E740481C1C}">
                <a14:useLocalDpi xmlns:a14="http://schemas.microsoft.com/office/drawing/2010/main" val="0"/>
              </a:ext>
            </a:extLst>
          </a:blip>
          <a:srcRect/>
          <a:stretch>
            <a:fillRect/>
          </a:stretch>
        </p:blipFill>
        <p:spPr bwMode="auto">
          <a:xfrm>
            <a:off x="782235" y="953615"/>
            <a:ext cx="7578481" cy="530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1"/>
          <p:cNvSpPr txBox="1">
            <a:spLocks noChangeArrowheads="1"/>
          </p:cNvSpPr>
          <p:nvPr/>
        </p:nvSpPr>
        <p:spPr bwMode="auto">
          <a:xfrm>
            <a:off x="4499992" y="6631384"/>
            <a:ext cx="43307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a:spcBef>
                <a:spcPct val="50000"/>
              </a:spcBef>
              <a:buClrTx/>
              <a:buSzTx/>
              <a:buFontTx/>
              <a:buNone/>
              <a:defRPr/>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出典：大阪府「財政のあらまし（平成</a:t>
            </a:r>
            <a:r>
              <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年６月）」</a:t>
            </a:r>
            <a:endPar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941"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400" eaLnBrk="1" hangingPunct="1">
              <a:spcBef>
                <a:spcPct val="0"/>
              </a:spcBef>
              <a:buClrTx/>
              <a:buSzTx/>
              <a:buFontTx/>
              <a:buNone/>
            </a:pPr>
            <a:r>
              <a:rPr lang="zh-CN" altLang="en-US" sz="2000" b="1" dirty="0" smtClean="0">
                <a:solidFill>
                  <a:prstClr val="black"/>
                </a:solidFill>
                <a:latin typeface="Arial" charset="0"/>
                <a:ea typeface="HG丸ｺﾞｼｯｸM-PRO" pitchFamily="50" charset="-128"/>
              </a:rPr>
              <a:t>府税収入</a:t>
            </a:r>
            <a:r>
              <a:rPr lang="ja-JP" altLang="en-US" sz="2000" b="1" dirty="0" smtClean="0">
                <a:solidFill>
                  <a:prstClr val="black"/>
                </a:solidFill>
                <a:latin typeface="Arial" charset="0"/>
                <a:ea typeface="HG丸ｺﾞｼｯｸM-PRO" pitchFamily="50" charset="-128"/>
              </a:rPr>
              <a:t>の推移</a:t>
            </a:r>
            <a:endParaRPr lang="zh-CN" altLang="en-US" sz="2000" b="1" dirty="0" smtClean="0">
              <a:solidFill>
                <a:prstClr val="black"/>
              </a:solidFill>
              <a:latin typeface="Arial" charset="0"/>
              <a:ea typeface="HG丸ｺﾞｼｯｸM-PRO" pitchFamily="50" charset="-128"/>
            </a:endParaRPr>
          </a:p>
        </p:txBody>
      </p:sp>
      <p:sp>
        <p:nvSpPr>
          <p:cNvPr id="3" name="正方形/長方形 2"/>
          <p:cNvSpPr/>
          <p:nvPr/>
        </p:nvSpPr>
        <p:spPr>
          <a:xfrm>
            <a:off x="732267" y="5999426"/>
            <a:ext cx="7872181" cy="900246"/>
          </a:xfrm>
          <a:prstGeom prst="rect">
            <a:avLst/>
          </a:prstGeom>
        </p:spPr>
        <p:txBody>
          <a:bodyPr wrap="square">
            <a:spAutoFit/>
          </a:bodyPr>
          <a:lstStyle/>
          <a:p>
            <a:pPr algn="l"/>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注）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平成元</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年度は決算額、</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年度は最終予算額、</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年度は当初予算額である。</a:t>
            </a:r>
          </a:p>
          <a:p>
            <a:pPr algn="l"/>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実質</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収入とは、（府税＋譲与税＋清算金収入）－（税関連の市町村交付金、清算金支出、還付金等）である。</a:t>
            </a:r>
          </a:p>
          <a:p>
            <a:pPr algn="l"/>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法人特別譲与税とは、平成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年度税制改正により、従来の法人事業税（地方税）の一部を地方法人特別税（国税）</a:t>
            </a:r>
          </a:p>
          <a:p>
            <a:pPr algn="l"/>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して徴収し、各都道府県に人口及び従業員数を基準として再配分するものである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）内の数字は平成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とした場合の指数である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36504" y="432000"/>
            <a:ext cx="9072000" cy="936000"/>
          </a:xfrm>
          <a:prstGeom prst="rect">
            <a:avLst/>
          </a:prstGeom>
          <a:solidFill>
            <a:schemeClr val="bg1"/>
          </a:solidFill>
          <a:ln w="9525">
            <a:solidFill>
              <a:schemeClr val="tx1"/>
            </a:solidFill>
            <a:prstDash val="sysDot"/>
            <a:miter lim="800000"/>
            <a:headEnd/>
            <a:tailEnd/>
          </a:ln>
          <a:effectLst/>
        </p:spPr>
        <p:txBody>
          <a:bodyPr lIns="91435" tIns="45717" rIns="91435" bIns="45717" anchor="t" anchorCtr="0">
            <a:noAutofit/>
          </a:bodyPr>
          <a:lstStyle/>
          <a:p>
            <a:pPr marL="285750" indent="-285750" algn="l" defTabSz="914400">
              <a:spcBef>
                <a:spcPts val="0"/>
              </a:spcBef>
              <a:buClrTx/>
              <a:buSzTx/>
              <a:buFont typeface="Arial" panose="020B0604020202020204" pitchFamily="34" charset="0"/>
              <a:buChar char="•"/>
              <a:defRPr/>
            </a:pP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2016</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年度（平成</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28</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年度）の府税収入（当初予算額）は、実質収入で１兆</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1,792</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億円（ピーク時（</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1990</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年度（平成２年度））の</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87.3</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％）、法人二税で</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3,791</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億円（ピーク時（</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1989</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年度（平成元年度））の</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45.4</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％）を見込んでいる。</a:t>
            </a:r>
            <a:endParaRPr kumimoji="1" lang="ja-JP" altLang="en-US" sz="1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4</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409570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400" eaLnBrk="1" hangingPunct="1">
              <a:spcBef>
                <a:spcPct val="0"/>
              </a:spcBef>
              <a:buClrTx/>
              <a:buSzTx/>
              <a:buFontTx/>
              <a:buNone/>
            </a:pPr>
            <a:r>
              <a:rPr lang="ja-JP" altLang="en-US" sz="2000" b="1" dirty="0" smtClean="0">
                <a:solidFill>
                  <a:prstClr val="black"/>
                </a:solidFill>
                <a:latin typeface="Arial" charset="0"/>
                <a:ea typeface="HG丸ｺﾞｼｯｸM-PRO" pitchFamily="50" charset="-128"/>
              </a:rPr>
              <a:t>企業の状況</a:t>
            </a:r>
            <a:endParaRPr lang="zh-CN" altLang="en-US" sz="2000" b="1" dirty="0" smtClean="0">
              <a:solidFill>
                <a:prstClr val="black"/>
              </a:solidFill>
              <a:latin typeface="Arial" charset="0"/>
              <a:ea typeface="HG丸ｺﾞｼｯｸM-PRO" pitchFamily="50" charset="-128"/>
            </a:endParaRPr>
          </a:p>
        </p:txBody>
      </p:sp>
      <p:sp>
        <p:nvSpPr>
          <p:cNvPr id="14" name="Text Box 12"/>
          <p:cNvSpPr txBox="1">
            <a:spLocks noChangeArrowheads="1"/>
          </p:cNvSpPr>
          <p:nvPr/>
        </p:nvSpPr>
        <p:spPr bwMode="auto">
          <a:xfrm>
            <a:off x="467544" y="1464826"/>
            <a:ext cx="51535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spcBef>
                <a:spcPct val="50000"/>
              </a:spcBef>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おける資本金</a:t>
            </a: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億円以上の企業</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本社数の推移</a:t>
            </a:r>
            <a:endPar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Text Box 40"/>
          <p:cNvSpPr txBox="1">
            <a:spLocks noChangeArrowheads="1"/>
          </p:cNvSpPr>
          <p:nvPr/>
        </p:nvSpPr>
        <p:spPr bwMode="auto">
          <a:xfrm>
            <a:off x="6044346" y="6381328"/>
            <a:ext cx="2488094" cy="253916"/>
          </a:xfrm>
          <a:prstGeom prst="rect">
            <a:avLst/>
          </a:prstGeom>
          <a:no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年度版なにわ</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データ</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36504" y="432000"/>
            <a:ext cx="9072000" cy="648000"/>
          </a:xfrm>
          <a:prstGeom prst="rect">
            <a:avLst/>
          </a:prstGeom>
          <a:solidFill>
            <a:schemeClr val="bg1"/>
          </a:solidFill>
          <a:ln w="9525">
            <a:solidFill>
              <a:schemeClr val="tx1"/>
            </a:solidFill>
            <a:prstDash val="sysDot"/>
            <a:miter lim="800000"/>
            <a:headEnd/>
            <a:tailEnd/>
          </a:ln>
        </p:spPr>
        <p:txBody>
          <a:bodyPr wrap="square" anchor="t" anchorCtr="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tabLst>
                <a:tab pos="266700" algn="l"/>
              </a:tabLst>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大阪府における資本金</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億円以上の企業の本社数は、移転等などにより減少する動きが続いている。</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3"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5</a:t>
            </a:fld>
            <a:endParaRPr kumimoji="1" lang="en-US" altLang="ja-JP" sz="1200" dirty="0">
              <a:solidFill>
                <a:schemeClr val="tx1"/>
              </a:solidFill>
              <a:latin typeface="HGSｺﾞｼｯｸM" pitchFamily="50" charset="-128"/>
              <a:ea typeface="HGSｺﾞｼｯｸM"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85" t="48157" r="4437" b="15820"/>
          <a:stretch/>
        </p:blipFill>
        <p:spPr bwMode="auto">
          <a:xfrm>
            <a:off x="521562" y="1844824"/>
            <a:ext cx="8154894"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56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a:spLocks noChangeArrowheads="1"/>
          </p:cNvSpPr>
          <p:nvPr/>
        </p:nvSpPr>
        <p:spPr bwMode="auto">
          <a:xfrm>
            <a:off x="251520" y="2636912"/>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2" name="スライド番号プレースホルダー 1"/>
          <p:cNvSpPr>
            <a:spLocks noGrp="1"/>
          </p:cNvSpPr>
          <p:nvPr>
            <p:ph type="sldNum" sz="quarter" idx="12"/>
          </p:nvPr>
        </p:nvSpPr>
        <p:spPr>
          <a:xfrm>
            <a:off x="6686872" y="6107375"/>
            <a:ext cx="2133600" cy="365125"/>
          </a:xfrm>
        </p:spPr>
        <p:txBody>
          <a:bodyPr/>
          <a:lstStyle/>
          <a:p>
            <a:fld id="{D2D8002D-B5B0-4BAC-B1F6-782DDCCE6D9C}" type="slidenum">
              <a:rPr kumimoji="1" lang="ja-JP" altLang="en-US" smtClean="0"/>
              <a:pPr/>
              <a:t>6</a:t>
            </a:fld>
            <a:endParaRPr kumimoji="1" lang="ja-JP"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2936"/>
            <a:ext cx="8532515" cy="357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四角形吹き出し 10"/>
          <p:cNvSpPr/>
          <p:nvPr/>
        </p:nvSpPr>
        <p:spPr>
          <a:xfrm>
            <a:off x="7032720" y="3573016"/>
            <a:ext cx="1764000" cy="432000"/>
          </a:xfrm>
          <a:prstGeom prst="wedgeRectCallout">
            <a:avLst>
              <a:gd name="adj1" fmla="val -93866"/>
              <a:gd name="adj2" fmla="val 18593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＜大阪府＞完全失業率</a:t>
            </a:r>
            <a:endPar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（年平均）</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吹き出し 11"/>
          <p:cNvSpPr/>
          <p:nvPr/>
        </p:nvSpPr>
        <p:spPr>
          <a:xfrm>
            <a:off x="7032720" y="4312260"/>
            <a:ext cx="1764000" cy="432000"/>
          </a:xfrm>
          <a:prstGeom prst="wedgeRectCallout">
            <a:avLst>
              <a:gd name="adj1" fmla="val -93879"/>
              <a:gd name="adj2" fmla="val 7962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＜全国＞完全失業率</a:t>
            </a:r>
            <a:endPar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（年平均）</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雇用状況　①失業率の推移</a:t>
            </a:r>
            <a:endParaRPr kumimoji="1" lang="ja-JP" altLang="en-US" sz="2000" b="1" dirty="0">
              <a:solidFill>
                <a:schemeClr val="tx1"/>
              </a:solidFill>
              <a:latin typeface="Arial" charset="0"/>
              <a:ea typeface="HG丸ｺﾞｼｯｸM-PRO" pitchFamily="48" charset="-128"/>
            </a:endParaRPr>
          </a:p>
        </p:txBody>
      </p:sp>
      <p:sp>
        <p:nvSpPr>
          <p:cNvPr id="14" name="Rectangle 6"/>
          <p:cNvSpPr>
            <a:spLocks noChangeArrowheads="1"/>
          </p:cNvSpPr>
          <p:nvPr/>
        </p:nvSpPr>
        <p:spPr bwMode="auto">
          <a:xfrm>
            <a:off x="36000" y="432000"/>
            <a:ext cx="9072000" cy="1836000"/>
          </a:xfrm>
          <a:prstGeom prst="rect">
            <a:avLst/>
          </a:prstGeom>
          <a:solidFill>
            <a:schemeClr val="bg1"/>
          </a:solidFill>
          <a:ln w="9525">
            <a:solidFill>
              <a:schemeClr val="tx1"/>
            </a:solidFill>
            <a:prstDash val="sysDot"/>
            <a:miter lim="800000"/>
            <a:headEnd/>
            <a:tailEnd/>
          </a:ln>
        </p:spPr>
        <p:txBody>
          <a:bodyPr wrap="square" anchor="t" anchorCtr="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algn="just">
              <a:spcBef>
                <a:spcPts val="0"/>
              </a:spcBef>
              <a:buFont typeface="Arial" panose="020B0604020202020204" pitchFamily="34" charset="0"/>
              <a:buChar char="•"/>
              <a:defRPr/>
            </a:pP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の完全失業率・完全失業者数は、</a:t>
            </a:r>
            <a:r>
              <a:rPr lang="en-US" altLang="ja-JP"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2012</a:t>
            </a: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24</a:t>
            </a: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年）から</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は改善が</a:t>
            </a: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みられるものの、全国</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平均より高い状況が続く。</a:t>
            </a:r>
            <a:endPar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just">
              <a:spcBef>
                <a:spcPts val="0"/>
              </a:spcBef>
              <a:buFont typeface="Arial" panose="020B0604020202020204" pitchFamily="34" charset="0"/>
              <a:buChar char="•"/>
              <a:defRPr/>
            </a:pPr>
            <a:r>
              <a:rPr lang="ja-JP" altLang="en-US" sz="18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a:t>
            </a:r>
            <a:r>
              <a:rPr lang="ja-JP" altLang="en-US" sz="18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の完全失業率（年平均）</a:t>
            </a:r>
          </a:p>
          <a:p>
            <a:pPr marL="273050" indent="-273050" algn="just">
              <a:spcBef>
                <a:spcPts val="0"/>
              </a:spcBef>
              <a:defRPr/>
            </a:pP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2015</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4.2</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2014</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年）より</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更に改善。</a:t>
            </a:r>
            <a:endPar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73050" indent="-273050" algn="just">
              <a:spcBef>
                <a:spcPts val="0"/>
              </a:spcBef>
              <a:defRPr/>
            </a:pP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2014</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4.6</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比較可能な</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2007</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年）以降</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で最も低い率となった。</a:t>
            </a:r>
            <a:endPar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73050" indent="-273050" algn="just">
              <a:spcBef>
                <a:spcPts val="0"/>
              </a:spcBef>
              <a:defRPr/>
            </a:pP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2013</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25</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4.8</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年を通して改善。年平均で</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4.8</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％と</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16</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年ぶりに</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％台へ。</a:t>
            </a:r>
            <a:endPar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73050" indent="-273050" algn="just">
              <a:spcBef>
                <a:spcPts val="0"/>
              </a:spcBef>
              <a:defRPr/>
            </a:pP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2012</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4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24</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5.4</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年平均では若干の悪化となったが、年度後半より改善の傾向。</a:t>
            </a:r>
            <a:endPar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正方形/長方形 14"/>
          <p:cNvSpPr/>
          <p:nvPr/>
        </p:nvSpPr>
        <p:spPr>
          <a:xfrm>
            <a:off x="5056481" y="6505414"/>
            <a:ext cx="3952478" cy="261610"/>
          </a:xfrm>
          <a:prstGeom prst="rect">
            <a:avLst/>
          </a:prstGeom>
        </p:spPr>
        <p:txBody>
          <a:bodyPr wrap="square" lIns="91341" tIns="45675" rIns="91341" bIns="45675">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
        <p:nvSpPr>
          <p:cNvPr id="16" name="Rectangle 79"/>
          <p:cNvSpPr>
            <a:spLocks noChangeArrowheads="1"/>
          </p:cNvSpPr>
          <p:nvPr/>
        </p:nvSpPr>
        <p:spPr bwMode="auto">
          <a:xfrm>
            <a:off x="8388424"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6</a:t>
            </a:fld>
            <a:endParaRPr kumimoji="1" lang="en-US" altLang="ja-JP" sz="1200" dirty="0">
              <a:solidFill>
                <a:schemeClr val="tx1"/>
              </a:solidFill>
              <a:latin typeface="HGSｺﾞｼｯｸM" pitchFamily="50" charset="-128"/>
              <a:ea typeface="HGSｺﾞｼｯｸM" pitchFamily="50" charset="-128"/>
            </a:endParaRPr>
          </a:p>
        </p:txBody>
      </p:sp>
      <p:sp>
        <p:nvSpPr>
          <p:cNvPr id="17" name="Rectangle 79"/>
          <p:cNvSpPr>
            <a:spLocks noChangeArrowheads="1"/>
          </p:cNvSpPr>
          <p:nvPr/>
        </p:nvSpPr>
        <p:spPr bwMode="auto">
          <a:xfrm>
            <a:off x="8388424" y="6124654"/>
            <a:ext cx="683568" cy="184666"/>
          </a:xfrm>
          <a:prstGeom prst="rect">
            <a:avLst/>
          </a:prstGeom>
          <a:solidFill>
            <a:schemeClr val="bg1"/>
          </a:solidFill>
          <a:ln>
            <a:noFill/>
          </a:ln>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endParaRPr kumimoji="1" lang="en-US" altLang="ja-JP" sz="1200" dirty="0">
              <a:solidFill>
                <a:schemeClr val="tx1"/>
              </a:solidFill>
              <a:latin typeface="HGSｺﾞｼｯｸM" pitchFamily="50" charset="-128"/>
              <a:ea typeface="HGSｺﾞｼｯｸM" pitchFamily="50" charset="-128"/>
            </a:endParaRPr>
          </a:p>
        </p:txBody>
      </p:sp>
      <p:sp>
        <p:nvSpPr>
          <p:cNvPr id="19" name="正方形/長方形 18"/>
          <p:cNvSpPr>
            <a:spLocks noChangeArrowheads="1"/>
          </p:cNvSpPr>
          <p:nvPr/>
        </p:nvSpPr>
        <p:spPr bwMode="auto">
          <a:xfrm>
            <a:off x="251520" y="2420888"/>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gn="l" eaLnBrk="1" hangingPunct="1"/>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eaLnBrk="1" hangingPunct="1"/>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Tree>
    <p:extLst>
      <p:ext uri="{BB962C8B-B14F-4D97-AF65-F5344CB8AC3E}">
        <p14:creationId xmlns:p14="http://schemas.microsoft.com/office/powerpoint/2010/main" val="404311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4"/>
          <p:cNvSpPr>
            <a:spLocks noChangeArrowheads="1"/>
          </p:cNvSpPr>
          <p:nvPr/>
        </p:nvSpPr>
        <p:spPr bwMode="auto">
          <a:xfrm>
            <a:off x="63538" y="1815334"/>
            <a:ext cx="7095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gn="l" defTabSz="914400" fontAlgn="auto">
              <a:spcBef>
                <a:spcPts val="0"/>
              </a:spcBef>
              <a:spcAft>
                <a:spcPts val="0"/>
              </a:spcAft>
              <a:buClrTx/>
              <a:buSzTx/>
              <a:buFontTx/>
              <a:buNone/>
            </a:pPr>
            <a:r>
              <a:rPr kumimoji="1"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有効求人倍率・新規求人</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倍率</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出典：厚生労働省「職業安定業務</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a:t>
            </a: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9"/>
          <p:cNvSpPr>
            <a:spLocks noChangeArrowheads="1"/>
          </p:cNvSpPr>
          <p:nvPr/>
        </p:nvSpPr>
        <p:spPr bwMode="auto">
          <a:xfrm>
            <a:off x="5392551" y="4424470"/>
            <a:ext cx="10230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914400" fontAlgn="auto">
              <a:spcBef>
                <a:spcPts val="0"/>
              </a:spcBef>
              <a:spcAft>
                <a:spcPts val="0"/>
              </a:spcAft>
              <a:buClrTx/>
              <a:buSzTx/>
              <a:buFontTx/>
              <a:buNone/>
            </a:pP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a:t>
            </a: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含む</a:t>
            </a:r>
            <a:endParaRPr kumimoji="1"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7</a:t>
            </a:fld>
            <a:endParaRPr lang="ja-JP" altLang="en-US">
              <a:solidFill>
                <a:prstClr val="black">
                  <a:tint val="75000"/>
                </a:prstClr>
              </a:solidFill>
            </a:endParaRPr>
          </a:p>
        </p:txBody>
      </p:sp>
      <p:graphicFrame>
        <p:nvGraphicFramePr>
          <p:cNvPr id="11" name="グラフ 10"/>
          <p:cNvGraphicFramePr>
            <a:graphicFrameLocks/>
          </p:cNvGraphicFramePr>
          <p:nvPr>
            <p:extLst>
              <p:ext uri="{D42A27DB-BD31-4B8C-83A1-F6EECF244321}">
                <p14:modId xmlns:p14="http://schemas.microsoft.com/office/powerpoint/2010/main" val="3408956577"/>
              </p:ext>
            </p:extLst>
          </p:nvPr>
        </p:nvGraphicFramePr>
        <p:xfrm>
          <a:off x="142479" y="2123111"/>
          <a:ext cx="5297001" cy="3826169"/>
        </p:xfrm>
        <a:graphic>
          <a:graphicData uri="http://schemas.openxmlformats.org/drawingml/2006/chart">
            <c:chart xmlns:c="http://schemas.openxmlformats.org/drawingml/2006/chart" xmlns:r="http://schemas.openxmlformats.org/officeDocument/2006/relationships" r:id="rId2"/>
          </a:graphicData>
        </a:graphic>
      </p:graphicFrame>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16751"/>
            <a:ext cx="373324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雇用</a:t>
            </a:r>
            <a:r>
              <a:rPr kumimoji="1" lang="ja-JP" altLang="en-US" sz="2000" b="1" dirty="0">
                <a:solidFill>
                  <a:schemeClr val="tx1"/>
                </a:solidFill>
                <a:latin typeface="Arial" charset="0"/>
                <a:ea typeface="HG丸ｺﾞｼｯｸM-PRO" pitchFamily="48" charset="-128"/>
              </a:rPr>
              <a:t>状況</a:t>
            </a:r>
            <a:r>
              <a:rPr kumimoji="1" lang="ja-JP" altLang="en-US" sz="2000" b="1" dirty="0" smtClean="0">
                <a:solidFill>
                  <a:schemeClr val="tx1"/>
                </a:solidFill>
                <a:latin typeface="Arial" charset="0"/>
                <a:ea typeface="HG丸ｺﾞｼｯｸM-PRO" pitchFamily="48" charset="-128"/>
              </a:rPr>
              <a:t>　②求人倍率の推移</a:t>
            </a:r>
            <a:endParaRPr kumimoji="1" lang="ja-JP" altLang="en-US" sz="2000" b="1" dirty="0">
              <a:solidFill>
                <a:schemeClr val="tx1"/>
              </a:solidFill>
              <a:latin typeface="Arial" charset="0"/>
              <a:ea typeface="HG丸ｺﾞｼｯｸM-PRO" pitchFamily="48" charset="-128"/>
            </a:endParaRPr>
          </a:p>
        </p:txBody>
      </p:sp>
      <p:sp>
        <p:nvSpPr>
          <p:cNvPr id="13" name="Rectangle 6"/>
          <p:cNvSpPr>
            <a:spLocks noChangeArrowheads="1"/>
          </p:cNvSpPr>
          <p:nvPr/>
        </p:nvSpPr>
        <p:spPr bwMode="auto">
          <a:xfrm>
            <a:off x="36000" y="432000"/>
            <a:ext cx="9072000" cy="648000"/>
          </a:xfrm>
          <a:prstGeom prst="rect">
            <a:avLst/>
          </a:prstGeom>
          <a:solidFill>
            <a:schemeClr val="bg1"/>
          </a:solidFill>
          <a:ln w="9525">
            <a:solidFill>
              <a:schemeClr val="tx1"/>
            </a:solidFill>
            <a:prstDash val="sysDot"/>
            <a:miter lim="800000"/>
            <a:headEnd/>
            <a:tailEnd/>
          </a:ln>
        </p:spPr>
        <p:txBody>
          <a:bodyPr wrap="square" anchor="t" anchorCtr="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defTabSz="91440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大阪府の有効求人倍率、新規求人倍率はともに上昇傾向。</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defTabSz="914400" fontAlgn="auto">
              <a:spcBef>
                <a:spcPts val="0"/>
              </a:spcBef>
              <a:spcAft>
                <a:spcPts val="0"/>
              </a:spcAft>
              <a:buClrTx/>
              <a:buSzTx/>
              <a:buFont typeface="Arial" panose="020B0604020202020204" pitchFamily="34" charset="0"/>
              <a:buChar cha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新規</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求人倍率は概ね全国平均を上回る。有効求人倍率は、全国平均とほぼ同じ。</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Rectangle 79"/>
          <p:cNvSpPr>
            <a:spLocks noChangeArrowheads="1"/>
          </p:cNvSpPr>
          <p:nvPr/>
        </p:nvSpPr>
        <p:spPr bwMode="auto">
          <a:xfrm>
            <a:off x="8388424" y="662871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7</a:t>
            </a:fld>
            <a:endParaRPr kumimoji="1" lang="en-US" altLang="ja-JP" sz="1200" dirty="0">
              <a:solidFill>
                <a:schemeClr val="tx1"/>
              </a:solidFill>
              <a:latin typeface="HGSｺﾞｼｯｸM" pitchFamily="50" charset="-128"/>
              <a:ea typeface="HGSｺﾞｼｯｸM" pitchFamily="50" charset="-128"/>
            </a:endParaRPr>
          </a:p>
        </p:txBody>
      </p:sp>
      <p:sp>
        <p:nvSpPr>
          <p:cNvPr id="16" name="Rectangle 79"/>
          <p:cNvSpPr>
            <a:spLocks noChangeArrowheads="1"/>
          </p:cNvSpPr>
          <p:nvPr/>
        </p:nvSpPr>
        <p:spPr bwMode="auto">
          <a:xfrm>
            <a:off x="8316416" y="6412686"/>
            <a:ext cx="683568" cy="184666"/>
          </a:xfrm>
          <a:prstGeom prst="rect">
            <a:avLst/>
          </a:prstGeom>
          <a:solidFill>
            <a:schemeClr val="bg1"/>
          </a:solidFill>
          <a:ln>
            <a:noFill/>
          </a:ln>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endParaRPr kumimoji="1" lang="en-US" altLang="ja-JP" sz="1200" dirty="0">
              <a:solidFill>
                <a:schemeClr val="tx1"/>
              </a:solidFill>
              <a:latin typeface="HGSｺﾞｼｯｸM" pitchFamily="50" charset="-128"/>
              <a:ea typeface="HGSｺﾞｼｯｸM" pitchFamily="50" charset="-128"/>
            </a:endParaRPr>
          </a:p>
        </p:txBody>
      </p:sp>
      <p:sp>
        <p:nvSpPr>
          <p:cNvPr id="17" name="正方形/長方形 16"/>
          <p:cNvSpPr/>
          <p:nvPr/>
        </p:nvSpPr>
        <p:spPr>
          <a:xfrm>
            <a:off x="5056481" y="6505414"/>
            <a:ext cx="3952478" cy="261610"/>
          </a:xfrm>
          <a:prstGeom prst="rect">
            <a:avLst/>
          </a:prstGeom>
        </p:spPr>
        <p:txBody>
          <a:bodyPr wrap="square" lIns="91341" tIns="45675" rIns="91341" bIns="45675">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Tree>
    <p:extLst>
      <p:ext uri="{BB962C8B-B14F-4D97-AF65-F5344CB8AC3E}">
        <p14:creationId xmlns:p14="http://schemas.microsoft.com/office/powerpoint/2010/main" val="41660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0"/>
          <p:cNvSpPr>
            <a:spLocks noChangeArrowheads="1"/>
          </p:cNvSpPr>
          <p:nvPr/>
        </p:nvSpPr>
        <p:spPr bwMode="auto">
          <a:xfrm>
            <a:off x="-36512" y="2348880"/>
            <a:ext cx="5184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gn="l" defTabSz="914400" fontAlgn="auto">
              <a:spcBef>
                <a:spcPts val="0"/>
              </a:spcBef>
              <a:spcAft>
                <a:spcPts val="0"/>
              </a:spcAft>
              <a:buClrTx/>
              <a:buSzTx/>
              <a:buFontTx/>
              <a:buNone/>
            </a:pPr>
            <a:r>
              <a:rPr kumimoji="1" lang="ja-JP"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所得階層別世帯数割合の推移</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8" name="正方形/長方形 10"/>
          <p:cNvSpPr>
            <a:spLocks noChangeArrowheads="1"/>
          </p:cNvSpPr>
          <p:nvPr/>
        </p:nvSpPr>
        <p:spPr bwMode="auto">
          <a:xfrm>
            <a:off x="471601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gn="l" defTabSz="914400" fontAlgn="auto">
              <a:spcBef>
                <a:spcPts val="0"/>
              </a:spcBef>
              <a:spcAft>
                <a:spcPts val="0"/>
              </a:spcAft>
              <a:buClrTx/>
              <a:buSzTx/>
              <a:buFontTx/>
              <a:buNone/>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・高齢者を含まない。</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10"/>
          <p:cNvSpPr>
            <a:spLocks noChangeArrowheads="1"/>
          </p:cNvSpPr>
          <p:nvPr/>
        </p:nvSpPr>
        <p:spPr bwMode="auto">
          <a:xfrm>
            <a:off x="3549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gn="l" defTabSz="914400" fontAlgn="auto">
              <a:spcBef>
                <a:spcPts val="0"/>
              </a:spcBef>
              <a:spcAft>
                <a:spcPts val="0"/>
              </a:spcAft>
              <a:buClrTx/>
              <a:buSzTx/>
              <a:buFontTx/>
              <a:buNone/>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・高齢者を含む。</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2062046088"/>
              </p:ext>
            </p:extLst>
          </p:nvPr>
        </p:nvGraphicFramePr>
        <p:xfrm>
          <a:off x="4780751" y="3088052"/>
          <a:ext cx="4392488" cy="3116810"/>
        </p:xfrm>
        <a:graphic>
          <a:graphicData uri="http://schemas.openxmlformats.org/drawingml/2006/chart">
            <c:chart xmlns:c="http://schemas.openxmlformats.org/drawingml/2006/chart" xmlns:r="http://schemas.openxmlformats.org/officeDocument/2006/relationships" r:id="rId2"/>
          </a:graphicData>
        </a:graphic>
      </p:graphicFrame>
      <p:sp>
        <p:nvSpPr>
          <p:cNvPr id="15" name="下矢印吹き出し 14"/>
          <p:cNvSpPr/>
          <p:nvPr/>
        </p:nvSpPr>
        <p:spPr>
          <a:xfrm>
            <a:off x="5505107" y="2949912"/>
            <a:ext cx="792000" cy="396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buClrTx/>
              <a:buSzTx/>
              <a:buFontTx/>
              <a:buNone/>
            </a:pPr>
            <a:r>
              <a:rPr kumimoji="1" lang="ja-JP" altLang="en-US" sz="900" dirty="0" smtClean="0">
                <a:solidFill>
                  <a:prstClr val="black"/>
                </a:solidFill>
              </a:rPr>
              <a:t>～</a:t>
            </a:r>
            <a:r>
              <a:rPr kumimoji="1" lang="en-US" altLang="ja-JP" sz="900" dirty="0" smtClean="0">
                <a:solidFill>
                  <a:prstClr val="black"/>
                </a:solidFill>
              </a:rPr>
              <a:t>299</a:t>
            </a:r>
            <a:r>
              <a:rPr kumimoji="1" lang="ja-JP" altLang="en-US" sz="900" dirty="0" smtClean="0">
                <a:solidFill>
                  <a:prstClr val="black"/>
                </a:solidFill>
              </a:rPr>
              <a:t>万円</a:t>
            </a:r>
            <a:endParaRPr kumimoji="1" lang="ja-JP" altLang="en-US" sz="900" dirty="0">
              <a:solidFill>
                <a:prstClr val="black"/>
              </a:solidFill>
            </a:endParaRPr>
          </a:p>
        </p:txBody>
      </p:sp>
      <p:sp>
        <p:nvSpPr>
          <p:cNvPr id="16" name="下矢印吹き出し 15"/>
          <p:cNvSpPr/>
          <p:nvPr/>
        </p:nvSpPr>
        <p:spPr>
          <a:xfrm>
            <a:off x="6369180" y="2924944"/>
            <a:ext cx="900000" cy="360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buClrTx/>
              <a:buSzTx/>
              <a:buFontTx/>
              <a:buNone/>
            </a:pPr>
            <a:r>
              <a:rPr kumimoji="1" lang="en-US" altLang="ja-JP" sz="900" dirty="0">
                <a:solidFill>
                  <a:prstClr val="black"/>
                </a:solidFill>
              </a:rPr>
              <a:t>300</a:t>
            </a:r>
            <a:r>
              <a:rPr kumimoji="1" lang="ja-JP" altLang="en-US" sz="900" dirty="0" smtClean="0">
                <a:solidFill>
                  <a:prstClr val="black"/>
                </a:solidFill>
              </a:rPr>
              <a:t>～</a:t>
            </a:r>
            <a:r>
              <a:rPr kumimoji="1" lang="en-US" altLang="ja-JP" sz="900" dirty="0">
                <a:solidFill>
                  <a:prstClr val="black"/>
                </a:solidFill>
              </a:rPr>
              <a:t>499</a:t>
            </a:r>
            <a:r>
              <a:rPr kumimoji="1" lang="ja-JP" altLang="en-US" sz="900" dirty="0" smtClean="0">
                <a:solidFill>
                  <a:prstClr val="black"/>
                </a:solidFill>
              </a:rPr>
              <a:t>万円</a:t>
            </a:r>
            <a:endParaRPr kumimoji="1" lang="ja-JP" altLang="en-US" sz="900" dirty="0">
              <a:solidFill>
                <a:prstClr val="black"/>
              </a:solidFill>
            </a:endParaRPr>
          </a:p>
        </p:txBody>
      </p:sp>
      <p:sp>
        <p:nvSpPr>
          <p:cNvPr id="18" name="下矢印吹き出し 17"/>
          <p:cNvSpPr/>
          <p:nvPr/>
        </p:nvSpPr>
        <p:spPr>
          <a:xfrm>
            <a:off x="7305297" y="2924944"/>
            <a:ext cx="900000" cy="432000"/>
          </a:xfrm>
          <a:prstGeom prst="downArrowCallout">
            <a:avLst>
              <a:gd name="adj1" fmla="val 25000"/>
              <a:gd name="adj2" fmla="val 25000"/>
              <a:gd name="adj3" fmla="val 25000"/>
              <a:gd name="adj4" fmla="val 44022"/>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buClrTx/>
              <a:buSzTx/>
              <a:buFontTx/>
              <a:buNone/>
            </a:pPr>
            <a:r>
              <a:rPr kumimoji="1" lang="en-US" altLang="ja-JP" sz="900" dirty="0">
                <a:solidFill>
                  <a:prstClr val="black"/>
                </a:solidFill>
              </a:rPr>
              <a:t>500</a:t>
            </a:r>
            <a:r>
              <a:rPr kumimoji="1" lang="ja-JP" altLang="en-US" sz="900" dirty="0" smtClean="0">
                <a:solidFill>
                  <a:prstClr val="black"/>
                </a:solidFill>
              </a:rPr>
              <a:t>～</a:t>
            </a:r>
            <a:r>
              <a:rPr kumimoji="1" lang="en-US" altLang="ja-JP" sz="900" dirty="0" smtClean="0">
                <a:solidFill>
                  <a:prstClr val="black"/>
                </a:solidFill>
              </a:rPr>
              <a:t>999</a:t>
            </a:r>
            <a:r>
              <a:rPr kumimoji="1" lang="ja-JP" altLang="en-US" sz="900" dirty="0" smtClean="0">
                <a:solidFill>
                  <a:prstClr val="black"/>
                </a:solidFill>
              </a:rPr>
              <a:t>万円</a:t>
            </a:r>
            <a:endParaRPr kumimoji="1" lang="ja-JP" altLang="en-US" sz="900" dirty="0">
              <a:solidFill>
                <a:prstClr val="black"/>
              </a:solidFill>
            </a:endParaRPr>
          </a:p>
        </p:txBody>
      </p:sp>
      <p:sp>
        <p:nvSpPr>
          <p:cNvPr id="19" name="下矢印吹き出し 18"/>
          <p:cNvSpPr/>
          <p:nvPr/>
        </p:nvSpPr>
        <p:spPr>
          <a:xfrm>
            <a:off x="8244408" y="2924944"/>
            <a:ext cx="784449" cy="432318"/>
          </a:xfrm>
          <a:prstGeom prst="downArrowCallout">
            <a:avLst>
              <a:gd name="adj1" fmla="val 25000"/>
              <a:gd name="adj2" fmla="val 25000"/>
              <a:gd name="adj3" fmla="val 25000"/>
              <a:gd name="adj4" fmla="val 41585"/>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buClrTx/>
              <a:buSzTx/>
              <a:buFontTx/>
              <a:buNone/>
            </a:pPr>
            <a:r>
              <a:rPr kumimoji="1" lang="en-US" altLang="ja-JP" sz="900" dirty="0" smtClean="0">
                <a:solidFill>
                  <a:prstClr val="black"/>
                </a:solidFill>
              </a:rPr>
              <a:t>1000</a:t>
            </a:r>
            <a:r>
              <a:rPr kumimoji="1" lang="ja-JP" altLang="en-US" sz="900" dirty="0" smtClean="0">
                <a:solidFill>
                  <a:prstClr val="black"/>
                </a:solidFill>
              </a:rPr>
              <a:t>万円～</a:t>
            </a:r>
            <a:endParaRPr kumimoji="1" lang="ja-JP" altLang="en-US" sz="900" dirty="0">
              <a:solidFill>
                <a:prstClr val="black"/>
              </a:solidFill>
            </a:endParaRPr>
          </a:p>
        </p:txBody>
      </p:sp>
      <p:graphicFrame>
        <p:nvGraphicFramePr>
          <p:cNvPr id="20" name="グラフ 19"/>
          <p:cNvGraphicFramePr>
            <a:graphicFrameLocks/>
          </p:cNvGraphicFramePr>
          <p:nvPr>
            <p:extLst>
              <p:ext uri="{D42A27DB-BD31-4B8C-83A1-F6EECF244321}">
                <p14:modId xmlns:p14="http://schemas.microsoft.com/office/powerpoint/2010/main" val="2798165474"/>
              </p:ext>
            </p:extLst>
          </p:nvPr>
        </p:nvGraphicFramePr>
        <p:xfrm>
          <a:off x="97226" y="2847419"/>
          <a:ext cx="4618790" cy="3419471"/>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6"/>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所得階層の状況</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Rectangle 6"/>
          <p:cNvSpPr>
            <a:spLocks noChangeArrowheads="1"/>
          </p:cNvSpPr>
          <p:nvPr/>
        </p:nvSpPr>
        <p:spPr bwMode="auto">
          <a:xfrm>
            <a:off x="36504" y="432000"/>
            <a:ext cx="9072000" cy="1484832"/>
          </a:xfrm>
          <a:prstGeom prst="rect">
            <a:avLst/>
          </a:prstGeom>
          <a:solidFill>
            <a:schemeClr val="bg1"/>
          </a:solidFill>
          <a:ln w="9525">
            <a:solidFill>
              <a:schemeClr val="tx1"/>
            </a:solidFill>
            <a:prstDash val="sysDot"/>
            <a:miter lim="800000"/>
            <a:headEnd/>
            <a:tailEnd/>
          </a:ln>
        </p:spPr>
        <p:txBody>
          <a:bodyPr wrap="square" anchor="t" anchorCtr="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algn="just" defTabSz="914400" fontAlgn="auto">
              <a:spcBef>
                <a:spcPts val="0"/>
              </a:spcBef>
              <a:spcAft>
                <a:spcPts val="0"/>
              </a:spcAft>
              <a:buClrTx/>
              <a:buSzTx/>
              <a:buFont typeface="Arial" panose="020B0604020202020204" pitchFamily="34" charset="0"/>
              <a:buChar char="•"/>
              <a:defRPr/>
            </a:pPr>
            <a:r>
              <a:rPr kumimoji="1" lang="ja-JP" altLang="en-US" sz="1800" kern="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は他の自治体に比べ、中間所得層の減少及び低所得者層の増加が大きい。</a:t>
            </a:r>
            <a:endPar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just" defTabSz="914400" fontAlgn="auto">
              <a:spcBef>
                <a:spcPts val="0"/>
              </a:spcBef>
              <a:spcAft>
                <a:spcPts val="0"/>
              </a:spcAft>
              <a:buClrTx/>
              <a:buSzTx/>
              <a:buFont typeface="Arial" panose="020B0604020202020204" pitchFamily="34" charset="0"/>
              <a:buChar char="•"/>
              <a:defRPr/>
            </a:pPr>
            <a:r>
              <a:rPr kumimoji="1" lang="ja-JP" altLang="en-US" sz="1800" kern="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所得</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階層別世帯数割合も、特に</a:t>
            </a:r>
            <a:r>
              <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500</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万円～</a:t>
            </a:r>
            <a:r>
              <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999</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万円の層が減少し、中間所得層が減少。他方で、</a:t>
            </a:r>
            <a:r>
              <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300</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万円未満の世帯が増加。</a:t>
            </a:r>
            <a:endPar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just" defTabSz="914400" fontAlgn="auto">
              <a:spcBef>
                <a:spcPts val="0"/>
              </a:spcBef>
              <a:spcAft>
                <a:spcPts val="0"/>
              </a:spcAft>
              <a:buClrTx/>
              <a:buSzTx/>
              <a:buFont typeface="Arial" panose="020B0604020202020204" pitchFamily="34" charset="0"/>
              <a:buChar char="•"/>
              <a:defRPr/>
            </a:pPr>
            <a:r>
              <a:rPr kumimoji="1" lang="ja-JP" altLang="en-US" sz="1800" kern="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高齢者</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を除くと、</a:t>
            </a:r>
            <a:r>
              <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300</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万未満の世帯が</a:t>
            </a:r>
            <a:r>
              <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40.9</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％から</a:t>
            </a:r>
            <a:r>
              <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31.8</a:t>
            </a:r>
            <a:r>
              <a:rPr kumimoji="1" lang="ja-JP" altLang="en-US"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％に減少するが大きな傾向は変わらず。</a:t>
            </a:r>
            <a:endParaRPr kumimoji="1" lang="en-US" altLang="ja-JP" sz="1800" kern="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2" name="Rectangle 79"/>
          <p:cNvSpPr>
            <a:spLocks noChangeArrowheads="1"/>
          </p:cNvSpPr>
          <p:nvPr/>
        </p:nvSpPr>
        <p:spPr bwMode="auto">
          <a:xfrm>
            <a:off x="8316416" y="6412686"/>
            <a:ext cx="683568" cy="184666"/>
          </a:xfrm>
          <a:prstGeom prst="rect">
            <a:avLst/>
          </a:prstGeom>
          <a:solidFill>
            <a:schemeClr val="bg1"/>
          </a:solidFill>
          <a:ln>
            <a:noFill/>
          </a:ln>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endParaRPr kumimoji="1" lang="en-US" altLang="ja-JP" sz="1200" dirty="0">
              <a:solidFill>
                <a:schemeClr val="tx1"/>
              </a:solidFill>
              <a:latin typeface="HGSｺﾞｼｯｸM" pitchFamily="50" charset="-128"/>
              <a:ea typeface="HGSｺﾞｼｯｸM" pitchFamily="50" charset="-128"/>
            </a:endParaRPr>
          </a:p>
        </p:txBody>
      </p:sp>
      <p:sp>
        <p:nvSpPr>
          <p:cNvPr id="24" name="Rectangle 79"/>
          <p:cNvSpPr>
            <a:spLocks noChangeArrowheads="1"/>
          </p:cNvSpPr>
          <p:nvPr/>
        </p:nvSpPr>
        <p:spPr bwMode="auto">
          <a:xfrm>
            <a:off x="8388424"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8</a:t>
            </a:fld>
            <a:endParaRPr kumimoji="1" lang="en-US" altLang="ja-JP" sz="1200" dirty="0">
              <a:solidFill>
                <a:schemeClr val="tx1"/>
              </a:solidFill>
              <a:latin typeface="HGSｺﾞｼｯｸM" pitchFamily="50" charset="-128"/>
              <a:ea typeface="HGSｺﾞｼｯｸM" pitchFamily="50" charset="-128"/>
            </a:endParaRPr>
          </a:p>
        </p:txBody>
      </p:sp>
      <p:sp>
        <p:nvSpPr>
          <p:cNvPr id="23" name="正方形/長方形 22"/>
          <p:cNvSpPr/>
          <p:nvPr/>
        </p:nvSpPr>
        <p:spPr>
          <a:xfrm>
            <a:off x="5056481" y="6505414"/>
            <a:ext cx="3952478" cy="261610"/>
          </a:xfrm>
          <a:prstGeom prst="rect">
            <a:avLst/>
          </a:prstGeom>
        </p:spPr>
        <p:txBody>
          <a:bodyPr wrap="square" lIns="91341" tIns="45675" rIns="91341" bIns="45675">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出典：データで見る「大阪の成長戦略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dirty="0">
              <a:solidFill>
                <a:prstClr val="black"/>
              </a:solidFill>
            </a:endParaRPr>
          </a:p>
        </p:txBody>
      </p:sp>
    </p:spTree>
    <p:extLst>
      <p:ext uri="{BB962C8B-B14F-4D97-AF65-F5344CB8AC3E}">
        <p14:creationId xmlns:p14="http://schemas.microsoft.com/office/powerpoint/2010/main" val="3787265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訪日</a:t>
            </a:r>
            <a:r>
              <a:rPr kumimoji="1" lang="ja-JP" altLang="en-US" sz="2000" b="1" dirty="0">
                <a:solidFill>
                  <a:schemeClr val="tx1"/>
                </a:solidFill>
                <a:latin typeface="Arial" charset="0"/>
                <a:ea typeface="HG丸ｺﾞｼｯｸM-PRO" pitchFamily="48" charset="-128"/>
              </a:rPr>
              <a:t>外国人客数の推移</a:t>
            </a:r>
          </a:p>
        </p:txBody>
      </p:sp>
      <p:sp>
        <p:nvSpPr>
          <p:cNvPr id="11270" name="Rectangle 20"/>
          <p:cNvSpPr>
            <a:spLocks noChangeArrowheads="1"/>
          </p:cNvSpPr>
          <p:nvPr/>
        </p:nvSpPr>
        <p:spPr bwMode="auto">
          <a:xfrm>
            <a:off x="36000" y="432000"/>
            <a:ext cx="9072000" cy="923330"/>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2011</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年）の</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東日本大震災発生後は順調に増加し</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年）には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万人を超え、</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年）には約</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1,973</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万人</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に達し、</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年度（平成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年度）では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2,000</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万人を突破した</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14" name="テキスト ボックス 13"/>
          <p:cNvSpPr txBox="1"/>
          <p:nvPr/>
        </p:nvSpPr>
        <p:spPr>
          <a:xfrm>
            <a:off x="4048303" y="6539334"/>
            <a:ext cx="1749197" cy="276999"/>
          </a:xfrm>
          <a:prstGeom prst="rect">
            <a:avLst/>
          </a:prstGeom>
          <a:noFill/>
        </p:spPr>
        <p:txBody>
          <a:bodyPr wrap="none" rtlCol="0">
            <a:spAutoFit/>
          </a:bodyPr>
          <a:lstStyle/>
          <a:p>
            <a:r>
              <a:rPr lang="ja-JP" altLang="en-US" sz="1200" dirty="0" smtClean="0">
                <a:latin typeface="+mn-ea"/>
              </a:rPr>
              <a:t>出典：　日本政府観光局</a:t>
            </a:r>
            <a:endParaRPr kumimoji="1" lang="en-US" altLang="ja-JP" sz="1200" dirty="0" smtClean="0">
              <a:latin typeface="+mn-ea"/>
            </a:endParaRPr>
          </a:p>
        </p:txBody>
      </p:sp>
      <p:sp>
        <p:nvSpPr>
          <p:cNvPr id="10" name="Rectangle 79"/>
          <p:cNvSpPr>
            <a:spLocks noChangeArrowheads="1"/>
          </p:cNvSpPr>
          <p:nvPr/>
        </p:nvSpPr>
        <p:spPr bwMode="auto">
          <a:xfrm>
            <a:off x="8429989" y="6673850"/>
            <a:ext cx="683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r" eaLnBrk="1" hangingPunct="1">
              <a:spcBef>
                <a:spcPct val="50000"/>
              </a:spcBef>
              <a:buFontTx/>
              <a:buNone/>
            </a:pPr>
            <a:r>
              <a:rPr kumimoji="1" lang="en-US" altLang="ja-JP" sz="1200" dirty="0">
                <a:solidFill>
                  <a:schemeClr val="tx1"/>
                </a:solidFill>
                <a:latin typeface="HGSｺﾞｼｯｸM" pitchFamily="50" charset="-128"/>
                <a:ea typeface="HGSｺﾞｼｯｸM" pitchFamily="50" charset="-128"/>
              </a:rPr>
              <a:t>2</a:t>
            </a:r>
            <a:r>
              <a:rPr kumimoji="1" lang="en-US" altLang="ja-JP" sz="1200" dirty="0" smtClean="0">
                <a:solidFill>
                  <a:schemeClr val="tx1"/>
                </a:solidFill>
                <a:latin typeface="HGSｺﾞｼｯｸM" pitchFamily="50" charset="-128"/>
                <a:ea typeface="HGSｺﾞｼｯｸM" pitchFamily="50" charset="-128"/>
              </a:rPr>
              <a:t>-</a:t>
            </a:r>
            <a:fld id="{4BAD665A-AF1B-43EC-8DED-B94A1BD886CB}" type="slidenum">
              <a:rPr kumimoji="1" lang="en-US" altLang="ja-JP" sz="1200" smtClean="0">
                <a:solidFill>
                  <a:schemeClr val="tx1"/>
                </a:solidFill>
                <a:latin typeface="HGSｺﾞｼｯｸM" pitchFamily="50" charset="-128"/>
                <a:ea typeface="HGSｺﾞｼｯｸM" pitchFamily="50" charset="-128"/>
              </a:rPr>
              <a:pPr algn="r" eaLnBrk="1" hangingPunct="1">
                <a:spcBef>
                  <a:spcPct val="50000"/>
                </a:spcBef>
                <a:buFontTx/>
                <a:buNone/>
              </a:pPr>
              <a:t>9</a:t>
            </a:fld>
            <a:endParaRPr kumimoji="1" lang="en-US" altLang="ja-JP" sz="1200" dirty="0">
              <a:solidFill>
                <a:schemeClr val="tx1"/>
              </a:solidFill>
              <a:latin typeface="HGSｺﾞｼｯｸM" pitchFamily="50" charset="-128"/>
              <a:ea typeface="HGSｺﾞｼｯｸM" pitchFamily="50" charset="-128"/>
            </a:endParaRPr>
          </a:p>
        </p:txBody>
      </p:sp>
      <p:grpSp>
        <p:nvGrpSpPr>
          <p:cNvPr id="5" name="グループ化 4"/>
          <p:cNvGrpSpPr>
            <a:grpSpLocks noChangeAspect="1"/>
          </p:cNvGrpSpPr>
          <p:nvPr/>
        </p:nvGrpSpPr>
        <p:grpSpPr>
          <a:xfrm>
            <a:off x="1259632" y="1788261"/>
            <a:ext cx="6822863" cy="4305035"/>
            <a:chOff x="1355314" y="1883390"/>
            <a:chExt cx="6529054" cy="4119651"/>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1242"/>
            <a:stretch/>
          </p:blipFill>
          <p:spPr bwMode="auto">
            <a:xfrm>
              <a:off x="1355314" y="2930302"/>
              <a:ext cx="6529054" cy="307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66" t="35738"/>
            <a:stretch/>
          </p:blipFill>
          <p:spPr bwMode="auto">
            <a:xfrm>
              <a:off x="1355314" y="1883390"/>
              <a:ext cx="6400704" cy="110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テキスト ボックス 14"/>
          <p:cNvSpPr txBox="1"/>
          <p:nvPr/>
        </p:nvSpPr>
        <p:spPr>
          <a:xfrm>
            <a:off x="3707904" y="6453336"/>
            <a:ext cx="6552728" cy="310341"/>
          </a:xfrm>
          <a:prstGeom prst="rect">
            <a:avLst/>
          </a:prstGeom>
          <a:noFill/>
          <a:ln>
            <a:noFill/>
          </a:ln>
        </p:spPr>
        <p:txBody>
          <a:bodyPr wrap="square" rtlCol="0">
            <a:spAutoFit/>
          </a:bodyPr>
          <a:lstStyle/>
          <a:p>
            <a:pPr lvl="0">
              <a:lnSpc>
                <a:spcPts val="1700"/>
              </a:lnSpc>
            </a:pPr>
            <a:r>
              <a:rPr lang="ja-JP" altLang="en-US" sz="1100" dirty="0" smtClean="0">
                <a:solidFill>
                  <a:prstClr val="black"/>
                </a:solidFill>
                <a:latin typeface="HG丸ｺﾞｼｯｸM-PRO" pitchFamily="50" charset="-128"/>
                <a:ea typeface="HG丸ｺﾞｼｯｸM-PRO" pitchFamily="50" charset="-128"/>
              </a:rPr>
              <a:t>日本政府観光局（</a:t>
            </a:r>
            <a:r>
              <a:rPr lang="en-US" altLang="ja-JP" sz="1100" dirty="0" smtClean="0">
                <a:solidFill>
                  <a:prstClr val="black"/>
                </a:solidFill>
                <a:latin typeface="HG丸ｺﾞｼｯｸM-PRO" pitchFamily="50" charset="-128"/>
                <a:ea typeface="HG丸ｺﾞｼｯｸM-PRO" pitchFamily="50" charset="-128"/>
              </a:rPr>
              <a:t>JNTO</a:t>
            </a:r>
            <a:r>
              <a:rPr lang="ja-JP" altLang="en-US" sz="1100" dirty="0" smtClean="0">
                <a:solidFill>
                  <a:prstClr val="black"/>
                </a:solidFill>
                <a:latin typeface="HG丸ｺﾞｼｯｸM-PRO" pitchFamily="50" charset="-128"/>
                <a:ea typeface="HG丸ｺﾞｼｯｸM-PRO" pitchFamily="50" charset="-128"/>
              </a:rPr>
              <a:t>）</a:t>
            </a:r>
            <a:r>
              <a:rPr lang="en-US" altLang="ja-JP" sz="1100" dirty="0" smtClean="0">
                <a:solidFill>
                  <a:prstClr val="black"/>
                </a:solidFill>
                <a:latin typeface="HG丸ｺﾞｼｯｸM-PRO" pitchFamily="50" charset="-128"/>
                <a:ea typeface="HG丸ｺﾞｼｯｸM-PRO" pitchFamily="50" charset="-128"/>
              </a:rPr>
              <a:t>HP</a:t>
            </a:r>
            <a:r>
              <a:rPr lang="ja-JP" altLang="en-US" sz="1100" dirty="0" smtClean="0">
                <a:solidFill>
                  <a:prstClr val="black"/>
                </a:solidFill>
                <a:latin typeface="HG丸ｺﾞｼｯｸM-PRO" pitchFamily="50" charset="-128"/>
                <a:ea typeface="HG丸ｺﾞｼｯｸM-PRO" pitchFamily="50" charset="-128"/>
              </a:rPr>
              <a:t>を基に作成</a:t>
            </a:r>
          </a:p>
        </p:txBody>
      </p:sp>
      <p:sp>
        <p:nvSpPr>
          <p:cNvPr id="3" name="正方形/長方形 2"/>
          <p:cNvSpPr/>
          <p:nvPr/>
        </p:nvSpPr>
        <p:spPr>
          <a:xfrm>
            <a:off x="1331640" y="6248345"/>
            <a:ext cx="3636000" cy="276999"/>
          </a:xfrm>
          <a:prstGeom prst="rect">
            <a:avLst/>
          </a:prstGeom>
          <a:ln w="3175">
            <a:solidFill>
              <a:schemeClr val="tx1"/>
            </a:solidFill>
          </a:ln>
        </p:spPr>
        <p:txBody>
          <a:bodyPr wrap="square">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21,358,925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72470" y="1552495"/>
            <a:ext cx="4572000" cy="307777"/>
          </a:xfrm>
          <a:prstGeom prst="rect">
            <a:avLst/>
          </a:prstGeom>
        </p:spPr>
        <p:txBody>
          <a:bodyPr>
            <a:spAutoFit/>
          </a:bodyPr>
          <a:lstStyle/>
          <a:p>
            <a:pPr algn="l"/>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年別　訪日外客数、出国日本人数の推移</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9877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Props1.xml><?xml version="1.0" encoding="utf-8"?>
<ds:datastoreItem xmlns:ds="http://schemas.openxmlformats.org/officeDocument/2006/customXml" ds:itemID="{EE10668F-FF81-4960-85D4-272612782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69D80-ACE0-45BD-9451-F065517843B5}">
  <ds:schemaRefs>
    <ds:schemaRef ds:uri="http://schemas.microsoft.com/sharepoint/v3/contenttype/forms"/>
  </ds:schemaRefs>
</ds:datastoreItem>
</file>

<file path=customXml/itemProps3.xml><?xml version="1.0" encoding="utf-8"?>
<ds:datastoreItem xmlns:ds="http://schemas.openxmlformats.org/officeDocument/2006/customXml" ds:itemID="{11CBB0CC-A26D-4CB5-9186-B38FFEDA85DA}">
  <ds:schemaRef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purl.org/dc/terms/"/>
    <ds:schemaRef ds:uri="46689e31-b03d-4afa-a735-a1f8d7bead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17469</TotalTime>
  <Words>1406</Words>
  <Application>Microsoft Office PowerPoint</Application>
  <PresentationFormat>画面に合わせる (4:3)</PresentationFormat>
  <Paragraphs>182</Paragraphs>
  <Slides>12</Slides>
  <Notes>8</Notes>
  <HiddenSlides>0</HiddenSlides>
  <MMClips>0</MMClips>
  <ScaleCrop>false</ScaleCrop>
  <HeadingPairs>
    <vt:vector size="4" baseType="variant">
      <vt:variant>
        <vt:lpstr>テーマ</vt:lpstr>
      </vt:variant>
      <vt:variant>
        <vt:i4>8</vt:i4>
      </vt:variant>
      <vt:variant>
        <vt:lpstr>スライド タイトル</vt:lpstr>
      </vt:variant>
      <vt:variant>
        <vt:i4>12</vt:i4>
      </vt:variant>
    </vt:vector>
  </HeadingPairs>
  <TitlesOfParts>
    <vt:vector size="20" baseType="lpstr">
      <vt:lpstr>Office ​​テーマ</vt:lpstr>
      <vt:lpstr>1_Office ​​テーマ</vt:lpstr>
      <vt:lpstr>3_Office ​​テーマ</vt:lpstr>
      <vt:lpstr>4_Office ​​テーマ</vt:lpstr>
      <vt:lpstr>2_Office ​​テーマ</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池田　貴之</cp:lastModifiedBy>
  <cp:revision>1039</cp:revision>
  <cp:lastPrinted>2016-12-19T04:42:29Z</cp:lastPrinted>
  <dcterms:created xsi:type="dcterms:W3CDTF">2010-01-18T09:01:51Z</dcterms:created>
  <dcterms:modified xsi:type="dcterms:W3CDTF">2017-02-01T00:55:07Z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