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648" r:id="rId1"/>
  </p:sldMasterIdLst>
  <p:notesMasterIdLst>
    <p:notesMasterId r:id="rId18"/>
  </p:notesMasterIdLst>
  <p:handoutMasterIdLst>
    <p:handoutMasterId r:id="rId19"/>
  </p:handoutMasterIdLst>
  <p:sldIdLst>
    <p:sldId id="986" r:id="rId2"/>
    <p:sldId id="1081" r:id="rId3"/>
    <p:sldId id="987" r:id="rId4"/>
    <p:sldId id="952" r:id="rId5"/>
    <p:sldId id="1065" r:id="rId6"/>
    <p:sldId id="1047" r:id="rId7"/>
    <p:sldId id="928" r:id="rId8"/>
    <p:sldId id="1070" r:id="rId9"/>
    <p:sldId id="1071" r:id="rId10"/>
    <p:sldId id="1059" r:id="rId11"/>
    <p:sldId id="1078" r:id="rId12"/>
    <p:sldId id="1079" r:id="rId13"/>
    <p:sldId id="1063" r:id="rId14"/>
    <p:sldId id="1024" r:id="rId15"/>
    <p:sldId id="1082" r:id="rId16"/>
    <p:sldId id="1080" r:id="rId17"/>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作成者" initials="A" lastIdx="0"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685"/>
    <a:srgbClr val="0A0FE0"/>
    <a:srgbClr val="2A2FF6"/>
    <a:srgbClr val="070A97"/>
    <a:srgbClr val="FFFD7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16DA210-FB5B-4158-B5E0-FEB733F419BA}" styleName="スタイル (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321" autoAdjust="0"/>
    <p:restoredTop sz="98540" autoAdjust="0"/>
  </p:normalViewPr>
  <p:slideViewPr>
    <p:cSldViewPr>
      <p:cViewPr varScale="1">
        <p:scale>
          <a:sx n="74" d="100"/>
          <a:sy n="74" d="100"/>
        </p:scale>
        <p:origin x="-1278" y="-102"/>
      </p:cViewPr>
      <p:guideLst>
        <p:guide orient="horz" pos="2160"/>
        <p:guide pos="2880"/>
      </p:guideLst>
    </p:cSldViewPr>
  </p:slideViewPr>
  <p:outlineViewPr>
    <p:cViewPr>
      <p:scale>
        <a:sx n="33" d="100"/>
        <a:sy n="33" d="100"/>
      </p:scale>
      <p:origin x="0" y="8904"/>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49575" cy="496888"/>
          </a:xfrm>
          <a:prstGeom prst="rect">
            <a:avLst/>
          </a:prstGeom>
        </p:spPr>
        <p:txBody>
          <a:bodyPr vert="horz" lIns="91433" tIns="45717" rIns="91433" bIns="45717"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6039" y="0"/>
            <a:ext cx="2949575" cy="496888"/>
          </a:xfrm>
          <a:prstGeom prst="rect">
            <a:avLst/>
          </a:prstGeom>
        </p:spPr>
        <p:txBody>
          <a:bodyPr vert="horz" lIns="91433" tIns="45717" rIns="91433" bIns="45717" rtlCol="0"/>
          <a:lstStyle>
            <a:lvl1pPr algn="r">
              <a:defRPr sz="1200"/>
            </a:lvl1pPr>
          </a:lstStyle>
          <a:p>
            <a:fld id="{B97A48F3-A724-4C50-AB8C-62AD5A6214D2}" type="datetimeFigureOut">
              <a:rPr kumimoji="1" lang="ja-JP" altLang="en-US" smtClean="0"/>
              <a:pPr/>
              <a:t>2016/9/7</a:t>
            </a:fld>
            <a:endParaRPr kumimoji="1" lang="ja-JP" altLang="en-US"/>
          </a:p>
        </p:txBody>
      </p:sp>
      <p:sp>
        <p:nvSpPr>
          <p:cNvPr id="4" name="フッター プレースホルダー 3"/>
          <p:cNvSpPr>
            <a:spLocks noGrp="1"/>
          </p:cNvSpPr>
          <p:nvPr>
            <p:ph type="ftr" sz="quarter" idx="2"/>
          </p:nvPr>
        </p:nvSpPr>
        <p:spPr>
          <a:xfrm>
            <a:off x="1" y="9440863"/>
            <a:ext cx="2949575" cy="496887"/>
          </a:xfrm>
          <a:prstGeom prst="rect">
            <a:avLst/>
          </a:prstGeom>
        </p:spPr>
        <p:txBody>
          <a:bodyPr vert="horz" lIns="91433" tIns="45717" rIns="91433" bIns="45717"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6039" y="9440863"/>
            <a:ext cx="2949575" cy="496887"/>
          </a:xfrm>
          <a:prstGeom prst="rect">
            <a:avLst/>
          </a:prstGeom>
        </p:spPr>
        <p:txBody>
          <a:bodyPr vert="horz" lIns="91433" tIns="45717" rIns="91433" bIns="45717" rtlCol="0" anchor="b"/>
          <a:lstStyle>
            <a:lvl1pPr algn="r">
              <a:defRPr sz="1200"/>
            </a:lvl1pPr>
          </a:lstStyle>
          <a:p>
            <a:fld id="{2809F5EA-51D7-4105-B835-3B3227DB692A}" type="slidenum">
              <a:rPr kumimoji="1" lang="ja-JP" altLang="en-US" smtClean="0"/>
              <a:pPr/>
              <a:t>‹#›</a:t>
            </a:fld>
            <a:endParaRPr kumimoji="1" lang="ja-JP" altLang="en-US"/>
          </a:p>
        </p:txBody>
      </p:sp>
    </p:spTree>
    <p:extLst>
      <p:ext uri="{BB962C8B-B14F-4D97-AF65-F5344CB8AC3E}">
        <p14:creationId xmlns:p14="http://schemas.microsoft.com/office/powerpoint/2010/main" val="242426103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1"/>
            <a:ext cx="2949787" cy="496967"/>
          </a:xfrm>
          <a:prstGeom prst="rect">
            <a:avLst/>
          </a:prstGeom>
        </p:spPr>
        <p:txBody>
          <a:bodyPr vert="horz" lIns="91433" tIns="45717" rIns="91433" bIns="45717"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9" y="1"/>
            <a:ext cx="2949787" cy="496967"/>
          </a:xfrm>
          <a:prstGeom prst="rect">
            <a:avLst/>
          </a:prstGeom>
        </p:spPr>
        <p:txBody>
          <a:bodyPr vert="horz" lIns="91433" tIns="45717" rIns="91433" bIns="45717" rtlCol="0"/>
          <a:lstStyle>
            <a:lvl1pPr algn="r">
              <a:defRPr sz="1200"/>
            </a:lvl1pPr>
          </a:lstStyle>
          <a:p>
            <a:fld id="{08113AC0-15A0-4DAC-9951-D33C541E6C7A}" type="datetimeFigureOut">
              <a:rPr kumimoji="1" lang="ja-JP" altLang="en-US" smtClean="0"/>
              <a:pPr/>
              <a:t>2016/9/7</a:t>
            </a:fld>
            <a:endParaRPr kumimoji="1" lang="ja-JP" altLang="en-US"/>
          </a:p>
        </p:txBody>
      </p:sp>
      <p:sp>
        <p:nvSpPr>
          <p:cNvPr id="4" name="スライド イメージ プレースホルダー 3"/>
          <p:cNvSpPr>
            <a:spLocks noGrp="1" noRot="1" noChangeAspect="1"/>
          </p:cNvSpPr>
          <p:nvPr>
            <p:ph type="sldImg" idx="2"/>
          </p:nvPr>
        </p:nvSpPr>
        <p:spPr>
          <a:xfrm>
            <a:off x="919163" y="746125"/>
            <a:ext cx="4968875" cy="3725863"/>
          </a:xfrm>
          <a:prstGeom prst="rect">
            <a:avLst/>
          </a:prstGeom>
          <a:noFill/>
          <a:ln w="12700">
            <a:solidFill>
              <a:prstClr val="black"/>
            </a:solidFill>
          </a:ln>
        </p:spPr>
        <p:txBody>
          <a:bodyPr vert="horz" lIns="91433" tIns="45717" rIns="91433" bIns="45717" rtlCol="0" anchor="ctr"/>
          <a:lstStyle/>
          <a:p>
            <a:endParaRPr lang="ja-JP" altLang="en-US"/>
          </a:p>
        </p:txBody>
      </p:sp>
      <p:sp>
        <p:nvSpPr>
          <p:cNvPr id="5" name="ノート プレースホルダー 4"/>
          <p:cNvSpPr>
            <a:spLocks noGrp="1"/>
          </p:cNvSpPr>
          <p:nvPr>
            <p:ph type="body" sz="quarter" idx="3"/>
          </p:nvPr>
        </p:nvSpPr>
        <p:spPr>
          <a:xfrm>
            <a:off x="680721" y="4721185"/>
            <a:ext cx="5445760" cy="4472702"/>
          </a:xfrm>
          <a:prstGeom prst="rect">
            <a:avLst/>
          </a:prstGeom>
        </p:spPr>
        <p:txBody>
          <a:bodyPr vert="horz" lIns="91433" tIns="45717" rIns="91433" bIns="45717"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647"/>
            <a:ext cx="2949787" cy="496967"/>
          </a:xfrm>
          <a:prstGeom prst="rect">
            <a:avLst/>
          </a:prstGeom>
        </p:spPr>
        <p:txBody>
          <a:bodyPr vert="horz" lIns="91433" tIns="45717" rIns="91433" bIns="45717"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9" y="9440647"/>
            <a:ext cx="2949787" cy="496967"/>
          </a:xfrm>
          <a:prstGeom prst="rect">
            <a:avLst/>
          </a:prstGeom>
        </p:spPr>
        <p:txBody>
          <a:bodyPr vert="horz" lIns="91433" tIns="45717" rIns="91433" bIns="45717" rtlCol="0" anchor="b"/>
          <a:lstStyle>
            <a:lvl1pPr algn="r">
              <a:defRPr sz="1200"/>
            </a:lvl1pPr>
          </a:lstStyle>
          <a:p>
            <a:fld id="{C81005DB-AF70-41D7-A185-2905A016DB4F}" type="slidenum">
              <a:rPr kumimoji="1" lang="ja-JP" altLang="en-US" smtClean="0"/>
              <a:pPr/>
              <a:t>‹#›</a:t>
            </a:fld>
            <a:endParaRPr kumimoji="1" lang="ja-JP" altLang="en-US"/>
          </a:p>
        </p:txBody>
      </p:sp>
    </p:spTree>
    <p:extLst>
      <p:ext uri="{BB962C8B-B14F-4D97-AF65-F5344CB8AC3E}">
        <p14:creationId xmlns:p14="http://schemas.microsoft.com/office/powerpoint/2010/main" val="834850020"/>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C81005DB-AF70-41D7-A185-2905A016DB4F}" type="slidenum">
              <a:rPr kumimoji="1" lang="ja-JP" altLang="en-US" smtClean="0"/>
              <a:pPr/>
              <a:t>1</a:t>
            </a:fld>
            <a:endParaRPr kumimoji="1" lang="ja-JP" altLang="en-US"/>
          </a:p>
        </p:txBody>
      </p:sp>
    </p:spTree>
    <p:extLst>
      <p:ext uri="{BB962C8B-B14F-4D97-AF65-F5344CB8AC3E}">
        <p14:creationId xmlns:p14="http://schemas.microsoft.com/office/powerpoint/2010/main" val="21574229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C81005DB-AF70-41D7-A185-2905A016DB4F}" type="slidenum">
              <a:rPr kumimoji="1" lang="ja-JP" altLang="en-US" smtClean="0"/>
              <a:pPr/>
              <a:t>7</a:t>
            </a:fld>
            <a:endParaRPr kumimoji="1" lang="ja-JP" altLang="en-US"/>
          </a:p>
        </p:txBody>
      </p:sp>
    </p:spTree>
    <p:extLst>
      <p:ext uri="{BB962C8B-B14F-4D97-AF65-F5344CB8AC3E}">
        <p14:creationId xmlns:p14="http://schemas.microsoft.com/office/powerpoint/2010/main" val="19114839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 サブタイトルの書式設定</a:t>
            </a:r>
          </a:p>
        </p:txBody>
      </p:sp>
      <p:sp>
        <p:nvSpPr>
          <p:cNvPr id="4" name="日付プレースホルダ 3"/>
          <p:cNvSpPr>
            <a:spLocks noGrp="1"/>
          </p:cNvSpPr>
          <p:nvPr>
            <p:ph type="dt" sz="half" idx="10"/>
          </p:nvPr>
        </p:nvSpPr>
        <p:spPr/>
        <p:txBody>
          <a:bodyPr/>
          <a:lstStyle/>
          <a:p>
            <a:fld id="{D1278525-9322-47C3-A15F-57C9704B8499}" type="datetime1">
              <a:rPr kumimoji="1" lang="ja-JP" altLang="en-US" smtClean="0"/>
              <a:t>2016/9/7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AF8D35BD-E36D-424A-8AC7-020C81DC85AE}" type="datetime1">
              <a:rPr kumimoji="1" lang="ja-JP" altLang="en-US" smtClean="0"/>
              <a:t>2016/9/7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 タイトルの書式設定</a:t>
            </a:r>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E59D2671-1E7A-4EC5-B211-284339BB4F96}" type="datetime1">
              <a:rPr kumimoji="1" lang="ja-JP" altLang="en-US" smtClean="0"/>
              <a:t>2016/9/7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idx="1"/>
          </p:nvPr>
        </p:nvSpPr>
        <p:spPr/>
        <p:txBody>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9C07E02D-2B40-480A-871D-D2458046904D}" type="datetime1">
              <a:rPr kumimoji="1" lang="ja-JP" altLang="en-US" smtClean="0"/>
              <a:t>2016/9/7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 タイトルの書式設定</a:t>
            </a:r>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 テキストの書式設定</a:t>
            </a:r>
          </a:p>
        </p:txBody>
      </p:sp>
      <p:sp>
        <p:nvSpPr>
          <p:cNvPr id="4" name="日付プレースホルダ 3"/>
          <p:cNvSpPr>
            <a:spLocks noGrp="1"/>
          </p:cNvSpPr>
          <p:nvPr>
            <p:ph type="dt" sz="half" idx="10"/>
          </p:nvPr>
        </p:nvSpPr>
        <p:spPr/>
        <p:txBody>
          <a:bodyPr/>
          <a:lstStyle/>
          <a:p>
            <a:fld id="{F0B844DA-CE50-48AD-85B5-69E6A27DD7B7}" type="datetime1">
              <a:rPr kumimoji="1" lang="ja-JP" altLang="en-US" smtClean="0"/>
              <a:t>2016/9/7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 4"/>
          <p:cNvSpPr>
            <a:spLocks noGrp="1"/>
          </p:cNvSpPr>
          <p:nvPr>
            <p:ph type="dt" sz="half" idx="10"/>
          </p:nvPr>
        </p:nvSpPr>
        <p:spPr/>
        <p:txBody>
          <a:bodyPr/>
          <a:lstStyle/>
          <a:p>
            <a:fld id="{2D0718BF-319B-48D5-95AF-DD743131A70B}" type="datetime1">
              <a:rPr kumimoji="1" lang="ja-JP" altLang="en-US" smtClean="0"/>
              <a:t>2016/9/7</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 タイトルの書式設定</a:t>
            </a:r>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 6"/>
          <p:cNvSpPr>
            <a:spLocks noGrp="1"/>
          </p:cNvSpPr>
          <p:nvPr>
            <p:ph type="dt" sz="half" idx="10"/>
          </p:nvPr>
        </p:nvSpPr>
        <p:spPr/>
        <p:txBody>
          <a:bodyPr/>
          <a:lstStyle/>
          <a:p>
            <a:fld id="{80A9DE5D-E4C6-4DC6-AB58-56AB6251A267}" type="datetime1">
              <a:rPr kumimoji="1" lang="ja-JP" altLang="en-US" smtClean="0"/>
              <a:t>2016/9/7</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日付プレースホルダ 2"/>
          <p:cNvSpPr>
            <a:spLocks noGrp="1"/>
          </p:cNvSpPr>
          <p:nvPr>
            <p:ph type="dt" sz="half" idx="10"/>
          </p:nvPr>
        </p:nvSpPr>
        <p:spPr/>
        <p:txBody>
          <a:bodyPr/>
          <a:lstStyle/>
          <a:p>
            <a:fld id="{608109CF-5FD9-427A-B950-21EEB9E918BF}" type="datetime1">
              <a:rPr kumimoji="1" lang="ja-JP" altLang="en-US" smtClean="0"/>
              <a:t>2016/9/7</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560AA25A-EF60-4B66-8FE9-CAFBEE93D616}" type="datetime1">
              <a:rPr kumimoji="1" lang="ja-JP" altLang="en-US" smtClean="0"/>
              <a:t>2016/9/7</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 タイトルの書式設定</a:t>
            </a:r>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7794BA1F-A487-438B-BBD3-E8A38AACE99F}" type="datetime1">
              <a:rPr kumimoji="1" lang="ja-JP" altLang="en-US" smtClean="0"/>
              <a:t>2016/9/7</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 タイトルの書式設定</a:t>
            </a:r>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F1843ADC-B4EB-4757-ABB2-852542CE9365}" type="datetime1">
              <a:rPr kumimoji="1" lang="ja-JP" altLang="en-US" smtClean="0"/>
              <a:t>2016/9/7</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 タイトルの書式設定</a:t>
            </a:r>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2A742DC-EBDF-4E3F-9A8E-989405E891DA}" type="datetime1">
              <a:rPr kumimoji="1" lang="ja-JP" altLang="en-US" smtClean="0"/>
              <a:t>2016/9/7</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D8002D-B5B0-4BAC-B1F6-782DDCCE6D9C}"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611560" y="1556792"/>
            <a:ext cx="7776864" cy="2448272"/>
          </a:xfrm>
        </p:spPr>
        <p:txBody>
          <a:bodyPr>
            <a:normAutofit/>
          </a:bodyPr>
          <a:lstStyle/>
          <a:p>
            <a:r>
              <a:rPr lang="ja-JP" altLang="en-US" dirty="0">
                <a:latin typeface="Meiryo UI" panose="020B0604030504040204" pitchFamily="50" charset="-128"/>
                <a:ea typeface="Meiryo UI" panose="020B0604030504040204" pitchFamily="50" charset="-128"/>
                <a:cs typeface="Meiryo UI" panose="020B0604030504040204" pitchFamily="50" charset="-128"/>
              </a:rPr>
              <a:t>当面の財政運営の取組み</a:t>
            </a:r>
            <a:r>
              <a:rPr lang="en-US" altLang="ja-JP" dirty="0">
                <a:latin typeface="Meiryo UI" panose="020B0604030504040204" pitchFamily="50" charset="-128"/>
                <a:ea typeface="Meiryo UI" panose="020B0604030504040204" pitchFamily="50" charset="-128"/>
                <a:cs typeface="Meiryo UI" panose="020B0604030504040204" pitchFamily="50" charset="-128"/>
              </a:rPr>
              <a:t/>
            </a:r>
            <a:br>
              <a:rPr lang="en-US" altLang="ja-JP" dirty="0">
                <a:latin typeface="Meiryo UI" panose="020B0604030504040204" pitchFamily="50" charset="-128"/>
                <a:ea typeface="Meiryo UI" panose="020B0604030504040204" pitchFamily="50" charset="-128"/>
                <a:cs typeface="Meiryo UI" panose="020B0604030504040204" pitchFamily="50" charset="-128"/>
              </a:rPr>
            </a:br>
            <a:r>
              <a:rPr lang="ja-JP" altLang="en-US" dirty="0">
                <a:latin typeface="Meiryo UI" panose="020B0604030504040204" pitchFamily="50" charset="-128"/>
                <a:ea typeface="Meiryo UI" panose="020B0604030504040204" pitchFamily="50" charset="-128"/>
                <a:cs typeface="Meiryo UI" panose="020B0604030504040204" pitchFamily="50" charset="-128"/>
              </a:rPr>
              <a:t>（素案）</a:t>
            </a:r>
            <a:endParaRPr kumimoji="1" lang="ja-JP" altLang="en-US"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 name="サブタイトル 2"/>
          <p:cNvSpPr>
            <a:spLocks noGrp="1"/>
          </p:cNvSpPr>
          <p:nvPr>
            <p:ph type="subTitle" idx="1"/>
          </p:nvPr>
        </p:nvSpPr>
        <p:spPr>
          <a:xfrm>
            <a:off x="1371600" y="4797152"/>
            <a:ext cx="6400800" cy="841648"/>
          </a:xfrm>
        </p:spPr>
        <p:txBody>
          <a:bodyPr>
            <a:normAutofit fontScale="85000" lnSpcReduction="20000"/>
          </a:bodyPr>
          <a:lstStyle/>
          <a:p>
            <a:r>
              <a:rPr kumimoji="1"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平成</a:t>
            </a:r>
            <a:r>
              <a:rPr kumimoji="1" lang="en-US" altLang="ja-JP"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28</a:t>
            </a:r>
            <a:r>
              <a:rPr kumimoji="1"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2016</a:t>
            </a:r>
            <a:r>
              <a:rPr kumimoji="1"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r>
              <a:rPr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９</a:t>
            </a:r>
            <a:r>
              <a:rPr kumimoji="1"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月</a:t>
            </a:r>
            <a:endParaRPr kumimoji="1" lang="en-US" altLang="ja-JP"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大阪府</a:t>
            </a:r>
            <a:endParaRPr kumimoji="1"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72874900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直線コネクタ 4"/>
          <p:cNvCxnSpPr/>
          <p:nvPr/>
        </p:nvCxnSpPr>
        <p:spPr>
          <a:xfrm>
            <a:off x="251520" y="548680"/>
            <a:ext cx="8568952" cy="0"/>
          </a:xfrm>
          <a:prstGeom prst="line">
            <a:avLst/>
          </a:prstGeom>
          <a:ln w="25400"/>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3" name="テキスト ボックス 2"/>
          <p:cNvSpPr txBox="1"/>
          <p:nvPr/>
        </p:nvSpPr>
        <p:spPr>
          <a:xfrm>
            <a:off x="251520" y="148570"/>
            <a:ext cx="5976664" cy="400110"/>
          </a:xfrm>
          <a:prstGeom prst="rect">
            <a:avLst/>
          </a:prstGeom>
          <a:noFill/>
        </p:spPr>
        <p:txBody>
          <a:bodyPr wrap="square" rtlCol="0">
            <a:spAutoFit/>
          </a:bodyPr>
          <a:lstStyle/>
          <a:p>
            <a:r>
              <a:rPr kumimoji="1" lang="ja-JP" altLang="en-US" sz="2000" b="1" dirty="0">
                <a:latin typeface="Meiryo UI" panose="020B0604030504040204" pitchFamily="50" charset="-128"/>
                <a:ea typeface="Meiryo UI" panose="020B0604030504040204" pitchFamily="50" charset="-128"/>
                <a:cs typeface="Meiryo UI" panose="020B0604030504040204" pitchFamily="50" charset="-128"/>
              </a:rPr>
              <a:t>１．大阪府の財政</a:t>
            </a:r>
            <a:r>
              <a:rPr kumimoji="1" lang="ja-JP" altLang="en-US" sz="2000" b="1" dirty="0" smtClean="0">
                <a:latin typeface="Meiryo UI" panose="020B0604030504040204" pitchFamily="50" charset="-128"/>
                <a:ea typeface="Meiryo UI" panose="020B0604030504040204" pitchFamily="50" charset="-128"/>
                <a:cs typeface="Meiryo UI" panose="020B0604030504040204" pitchFamily="50" charset="-128"/>
              </a:rPr>
              <a:t>状況</a:t>
            </a:r>
            <a:endParaRPr kumimoji="1" lang="ja-JP" altLang="en-US" sz="20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 name="角丸四角形 3"/>
          <p:cNvSpPr/>
          <p:nvPr/>
        </p:nvSpPr>
        <p:spPr>
          <a:xfrm>
            <a:off x="228126" y="1163071"/>
            <a:ext cx="8683645" cy="1311164"/>
          </a:xfrm>
          <a:prstGeom prst="roundRect">
            <a:avLst>
              <a:gd name="adj" fmla="val 5749"/>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spAutoFit/>
          </a:bodyPr>
          <a:lstStyle/>
          <a:p>
            <a:pPr>
              <a:lnSpc>
                <a:spcPct val="120000"/>
              </a:lnSpc>
            </a:pP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平成</a:t>
            </a:r>
            <a:r>
              <a:rPr lang="en-US" altLang="ja-JP"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29</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年度については、活用可能な基金残高が試算上の収支不足額を上回る見込みとなりました</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が、計画的な財政運営の観点からは、</a:t>
            </a:r>
            <a:r>
              <a:rPr lang="en-US" altLang="ja-JP"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30</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年度以降の財政収支の傾向についても見ておく必要があります。</a:t>
            </a:r>
            <a:endParaRPr lang="en-US" altLang="ja-JP"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ct val="120000"/>
              </a:lnSpc>
            </a:pP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28</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r>
              <a:rPr lang="en-US" altLang="ja-JP"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9</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月仮試算では、当面は</a:t>
            </a:r>
            <a:r>
              <a:rPr lang="en-US" altLang="ja-JP"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28</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r>
              <a:rPr lang="en-US" altLang="ja-JP"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月試算に</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比べて年</a:t>
            </a:r>
            <a:r>
              <a:rPr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200</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億</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円程度</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改善するものの</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、仮試算上</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は</a:t>
            </a:r>
            <a:r>
              <a:rPr lang="en-US" altLang="ja-JP"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500</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億円規模の収支不足が</a:t>
            </a:r>
            <a:r>
              <a:rPr lang="en-US" altLang="ja-JP"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31</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年度まで続く厳しい見通しとなっています。</a:t>
            </a:r>
            <a:endParaRPr lang="en-US" altLang="ja-JP"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0" name="正方形/長方形 9"/>
          <p:cNvSpPr/>
          <p:nvPr/>
        </p:nvSpPr>
        <p:spPr>
          <a:xfrm>
            <a:off x="165504" y="731023"/>
            <a:ext cx="8294928" cy="400110"/>
          </a:xfrm>
          <a:prstGeom prst="rect">
            <a:avLst/>
          </a:prstGeom>
        </p:spPr>
        <p:txBody>
          <a:bodyPr wrap="square">
            <a:spAutoFit/>
          </a:bodyPr>
          <a:lstStyle/>
          <a:p>
            <a:pPr marL="271463" indent="-271463" algn="just"/>
            <a:r>
              <a:rPr lang="en-US" altLang="ja-JP" sz="20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(4)</a:t>
            </a:r>
            <a:r>
              <a:rPr lang="ja-JP" altLang="en-US" sz="20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20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中期見通し</a:t>
            </a:r>
            <a:r>
              <a:rPr lang="ja-JP" altLang="en-US" sz="20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20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28</a:t>
            </a:r>
            <a:r>
              <a:rPr lang="ja-JP" altLang="en-US" sz="20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年</a:t>
            </a:r>
            <a:r>
              <a:rPr lang="en-US" altLang="ja-JP" sz="20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9</a:t>
            </a:r>
            <a:r>
              <a:rPr lang="ja-JP" altLang="en-US" sz="20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月</a:t>
            </a:r>
            <a:r>
              <a:rPr lang="ja-JP" altLang="en-US" sz="20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仮試算）</a:t>
            </a:r>
            <a:endParaRPr lang="en-US" altLang="ja-JP" sz="20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24" name="直線コネクタ 23"/>
          <p:cNvCxnSpPr/>
          <p:nvPr/>
        </p:nvCxnSpPr>
        <p:spPr bwMode="auto">
          <a:xfrm flipH="1" flipV="1">
            <a:off x="2809166" y="6523650"/>
            <a:ext cx="1679" cy="1694"/>
          </a:xfrm>
          <a:prstGeom prst="line">
            <a:avLst/>
          </a:prstGeom>
          <a:solidFill>
            <a:schemeClr val="bg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aphicFrame>
        <p:nvGraphicFramePr>
          <p:cNvPr id="13" name="表 12"/>
          <p:cNvGraphicFramePr>
            <a:graphicFrameLocks noGrp="1"/>
          </p:cNvGraphicFramePr>
          <p:nvPr>
            <p:extLst>
              <p:ext uri="{D42A27DB-BD31-4B8C-83A1-F6EECF244321}">
                <p14:modId xmlns:p14="http://schemas.microsoft.com/office/powerpoint/2010/main" val="2875826263"/>
              </p:ext>
            </p:extLst>
          </p:nvPr>
        </p:nvGraphicFramePr>
        <p:xfrm>
          <a:off x="395536" y="2759442"/>
          <a:ext cx="8424937" cy="1533654"/>
        </p:xfrm>
        <a:graphic>
          <a:graphicData uri="http://schemas.openxmlformats.org/drawingml/2006/table">
            <a:tbl>
              <a:tblPr firstRow="1">
                <a:tableStyleId>{BC89EF96-8CEA-46FF-86C4-4CE0E7609802}</a:tableStyleId>
              </a:tblPr>
              <a:tblGrid>
                <a:gridCol w="3528392">
                  <a:extLst>
                    <a:ext uri="{9D8B030D-6E8A-4147-A177-3AD203B41FA5}">
                      <a16:colId xmlns="" xmlns:a16="http://schemas.microsoft.com/office/drawing/2014/main" val="20000"/>
                    </a:ext>
                  </a:extLst>
                </a:gridCol>
                <a:gridCol w="1508209">
                  <a:extLst>
                    <a:ext uri="{9D8B030D-6E8A-4147-A177-3AD203B41FA5}">
                      <a16:colId xmlns="" xmlns:a16="http://schemas.microsoft.com/office/drawing/2014/main" val="20001"/>
                    </a:ext>
                  </a:extLst>
                </a:gridCol>
                <a:gridCol w="208280">
                  <a:extLst>
                    <a:ext uri="{9D8B030D-6E8A-4147-A177-3AD203B41FA5}">
                      <a16:colId xmlns="" xmlns:a16="http://schemas.microsoft.com/office/drawing/2014/main" val="20002"/>
                    </a:ext>
                  </a:extLst>
                </a:gridCol>
                <a:gridCol w="1590028">
                  <a:extLst>
                    <a:ext uri="{9D8B030D-6E8A-4147-A177-3AD203B41FA5}">
                      <a16:colId xmlns="" xmlns:a16="http://schemas.microsoft.com/office/drawing/2014/main" val="20003"/>
                    </a:ext>
                  </a:extLst>
                </a:gridCol>
                <a:gridCol w="1590028">
                  <a:extLst>
                    <a:ext uri="{9D8B030D-6E8A-4147-A177-3AD203B41FA5}">
                      <a16:colId xmlns="" xmlns:a16="http://schemas.microsoft.com/office/drawing/2014/main" val="20004"/>
                    </a:ext>
                  </a:extLst>
                </a:gridCol>
              </a:tblGrid>
              <a:tr h="511218">
                <a:tc>
                  <a:txBody>
                    <a:bodyPr/>
                    <a:lstStyle/>
                    <a:p>
                      <a:endParaRPr kumimoji="1" lang="ja-JP" altLang="en-US" dirty="0">
                        <a:latin typeface="Meiryo UI" panose="020B0604030504040204" pitchFamily="50" charset="-128"/>
                        <a:ea typeface="Meiryo UI" panose="020B0604030504040204" pitchFamily="50" charset="-128"/>
                      </a:endParaRPr>
                    </a:p>
                  </a:txBody>
                  <a:tcPr anchor="ctr">
                    <a:solidFill>
                      <a:schemeClr val="accent1">
                        <a:lumMod val="60000"/>
                        <a:lumOff val="40000"/>
                      </a:schemeClr>
                    </a:solidFill>
                  </a:tcPr>
                </a:tc>
                <a:tc>
                  <a:txBody>
                    <a:bodyPr/>
                    <a:lstStyle/>
                    <a:p>
                      <a:pPr algn="ctr"/>
                      <a:r>
                        <a:rPr kumimoji="1" lang="ja-JP" altLang="en-US" dirty="0">
                          <a:latin typeface="Meiryo UI" panose="020B0604030504040204" pitchFamily="50" charset="-128"/>
                          <a:ea typeface="Meiryo UI" panose="020B0604030504040204" pitchFamily="50" charset="-128"/>
                        </a:rPr>
                        <a:t>Ｈ</a:t>
                      </a:r>
                      <a:r>
                        <a:rPr kumimoji="1" lang="en-US" altLang="ja-JP" dirty="0">
                          <a:latin typeface="Meiryo UI" panose="020B0604030504040204" pitchFamily="50" charset="-128"/>
                          <a:ea typeface="Meiryo UI" panose="020B0604030504040204" pitchFamily="50" charset="-128"/>
                        </a:rPr>
                        <a:t>29</a:t>
                      </a:r>
                      <a:r>
                        <a:rPr kumimoji="1" lang="ja-JP" altLang="en-US" dirty="0">
                          <a:latin typeface="Meiryo UI" panose="020B0604030504040204" pitchFamily="50" charset="-128"/>
                          <a:ea typeface="Meiryo UI" panose="020B0604030504040204" pitchFamily="50" charset="-128"/>
                        </a:rPr>
                        <a:t>年度</a:t>
                      </a:r>
                    </a:p>
                  </a:txBody>
                  <a:tcPr anchor="ctr">
                    <a:lnR w="12700" cap="flat" cmpd="sng" algn="ctr">
                      <a:solidFill>
                        <a:schemeClr val="accent5">
                          <a:lumMod val="75000"/>
                        </a:schemeClr>
                      </a:solidFill>
                      <a:prstDash val="solid"/>
                      <a:round/>
                      <a:headEnd type="none" w="med" len="med"/>
                      <a:tailEnd type="none" w="med" len="med"/>
                    </a:lnR>
                    <a:solidFill>
                      <a:schemeClr val="accent1">
                        <a:lumMod val="60000"/>
                        <a:lumOff val="40000"/>
                      </a:schemeClr>
                    </a:solidFill>
                  </a:tcPr>
                </a:tc>
                <a:tc>
                  <a:txBody>
                    <a:bodyPr/>
                    <a:lstStyle/>
                    <a:p>
                      <a:pPr algn="ctr"/>
                      <a:endParaRPr kumimoji="1" lang="ja-JP" altLang="en-US" dirty="0">
                        <a:latin typeface="Meiryo UI" panose="020B0604030504040204" pitchFamily="50" charset="-128"/>
                        <a:ea typeface="Meiryo UI" panose="020B0604030504040204" pitchFamily="50" charset="-128"/>
                      </a:endParaRPr>
                    </a:p>
                  </a:txBody>
                  <a:tcPr anchor="ctr">
                    <a:lnL w="12700" cap="flat" cmpd="sng" algn="ctr">
                      <a:solidFill>
                        <a:schemeClr val="accent5">
                          <a:lumMod val="75000"/>
                        </a:schemeClr>
                      </a:solidFill>
                      <a:prstDash val="solid"/>
                      <a:round/>
                      <a:headEnd type="none" w="med" len="med"/>
                      <a:tailEnd type="none" w="med" len="med"/>
                    </a:lnL>
                    <a:lnR w="12700" cap="flat" cmpd="sng" algn="ctr">
                      <a:solidFill>
                        <a:schemeClr val="accent5">
                          <a:lumMod val="75000"/>
                        </a:schemeClr>
                      </a:solidFill>
                      <a:prstDash val="solid"/>
                      <a:round/>
                      <a:headEnd type="none" w="med" len="med"/>
                      <a:tailEnd type="none" w="med" len="med"/>
                    </a:lnR>
                    <a:lnT w="12700" cmpd="sng">
                      <a:noFill/>
                    </a:lnT>
                    <a:lnB w="25400" cmpd="sng">
                      <a:noFill/>
                    </a:lnB>
                    <a:lnTlToBr w="12700" cmpd="sng">
                      <a:noFill/>
                      <a:prstDash val="solid"/>
                    </a:lnTlToBr>
                    <a:lnBlToTr w="12700" cmpd="sng">
                      <a:noFill/>
                      <a:prstDash val="solid"/>
                    </a:lnBlToTr>
                    <a:noFill/>
                  </a:tcPr>
                </a:tc>
                <a:tc>
                  <a:txBody>
                    <a:bodyPr/>
                    <a:lstStyle/>
                    <a:p>
                      <a:pPr algn="ctr"/>
                      <a:r>
                        <a:rPr kumimoji="1" lang="ja-JP" altLang="en-US" dirty="0">
                          <a:latin typeface="Meiryo UI" panose="020B0604030504040204" pitchFamily="50" charset="-128"/>
                          <a:ea typeface="Meiryo UI" panose="020B0604030504040204" pitchFamily="50" charset="-128"/>
                        </a:rPr>
                        <a:t>Ｈ</a:t>
                      </a:r>
                      <a:r>
                        <a:rPr kumimoji="1" lang="en-US" altLang="ja-JP" dirty="0">
                          <a:latin typeface="Meiryo UI" panose="020B0604030504040204" pitchFamily="50" charset="-128"/>
                          <a:ea typeface="Meiryo UI" panose="020B0604030504040204" pitchFamily="50" charset="-128"/>
                        </a:rPr>
                        <a:t>30</a:t>
                      </a:r>
                      <a:r>
                        <a:rPr kumimoji="1" lang="ja-JP" altLang="en-US" dirty="0">
                          <a:latin typeface="Meiryo UI" panose="020B0604030504040204" pitchFamily="50" charset="-128"/>
                          <a:ea typeface="Meiryo UI" panose="020B0604030504040204" pitchFamily="50" charset="-128"/>
                        </a:rPr>
                        <a:t>年度</a:t>
                      </a:r>
                    </a:p>
                  </a:txBody>
                  <a:tcPr anchor="ctr">
                    <a:lnL w="12700" cap="flat" cmpd="sng" algn="ctr">
                      <a:solidFill>
                        <a:schemeClr val="accent5">
                          <a:lumMod val="75000"/>
                        </a:schemeClr>
                      </a:solidFill>
                      <a:prstDash val="solid"/>
                      <a:round/>
                      <a:headEnd type="none" w="med" len="med"/>
                      <a:tailEnd type="none" w="med" len="med"/>
                    </a:lnL>
                    <a:lnR w="12700" cap="flat" cmpd="sng" algn="ctr">
                      <a:solidFill>
                        <a:schemeClr val="accent5">
                          <a:lumMod val="75000"/>
                        </a:schemeClr>
                      </a:solidFill>
                      <a:prstDash val="solid"/>
                      <a:round/>
                      <a:headEnd type="none" w="med" len="med"/>
                      <a:tailEnd type="none" w="med" len="med"/>
                    </a:lnR>
                    <a:solidFill>
                      <a:schemeClr val="accent1">
                        <a:lumMod val="60000"/>
                        <a:lumOff val="4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dirty="0">
                          <a:latin typeface="Meiryo UI" panose="020B0604030504040204" pitchFamily="50" charset="-128"/>
                          <a:ea typeface="Meiryo UI" panose="020B0604030504040204" pitchFamily="50" charset="-128"/>
                        </a:rPr>
                        <a:t>Ｈ</a:t>
                      </a:r>
                      <a:r>
                        <a:rPr kumimoji="1" lang="en-US" altLang="ja-JP" dirty="0">
                          <a:latin typeface="Meiryo UI" panose="020B0604030504040204" pitchFamily="50" charset="-128"/>
                          <a:ea typeface="Meiryo UI" panose="020B0604030504040204" pitchFamily="50" charset="-128"/>
                        </a:rPr>
                        <a:t>31</a:t>
                      </a:r>
                      <a:r>
                        <a:rPr kumimoji="1" lang="ja-JP" altLang="en-US" dirty="0">
                          <a:latin typeface="Meiryo UI" panose="020B0604030504040204" pitchFamily="50" charset="-128"/>
                          <a:ea typeface="Meiryo UI" panose="020B0604030504040204" pitchFamily="50" charset="-128"/>
                        </a:rPr>
                        <a:t>年度</a:t>
                      </a:r>
                    </a:p>
                  </a:txBody>
                  <a:tcPr anchor="ctr">
                    <a:lnL w="12700" cap="flat" cmpd="sng" algn="ctr">
                      <a:solidFill>
                        <a:schemeClr val="accent5">
                          <a:lumMod val="75000"/>
                        </a:schemeClr>
                      </a:solidFill>
                      <a:prstDash val="solid"/>
                      <a:round/>
                      <a:headEnd type="none" w="med" len="med"/>
                      <a:tailEnd type="none" w="med" len="med"/>
                    </a:lnL>
                    <a:solidFill>
                      <a:schemeClr val="accent1">
                        <a:lumMod val="60000"/>
                        <a:lumOff val="40000"/>
                      </a:schemeClr>
                    </a:solidFill>
                  </a:tcPr>
                </a:tc>
                <a:extLst>
                  <a:ext uri="{0D108BD9-81ED-4DB2-BD59-A6C34878D82A}">
                    <a16:rowId xmlns="" xmlns:a16="http://schemas.microsoft.com/office/drawing/2014/main" val="10000"/>
                  </a:ext>
                </a:extLst>
              </a:tr>
              <a:tr h="590388">
                <a:tc>
                  <a:txBody>
                    <a:bodyPr/>
                    <a:lstStyle/>
                    <a:p>
                      <a:pPr algn="ctr"/>
                      <a:r>
                        <a:rPr kumimoji="1" lang="en-US" altLang="ja-JP" sz="1800" dirty="0" smtClean="0">
                          <a:latin typeface="Meiryo UI" panose="020B0604030504040204" pitchFamily="50" charset="-128"/>
                          <a:ea typeface="Meiryo UI" panose="020B0604030504040204" pitchFamily="50" charset="-128"/>
                        </a:rPr>
                        <a:t>28</a:t>
                      </a:r>
                      <a:r>
                        <a:rPr kumimoji="1" lang="ja-JP" altLang="en-US" sz="1800" dirty="0" smtClean="0">
                          <a:latin typeface="Meiryo UI" panose="020B0604030504040204" pitchFamily="50" charset="-128"/>
                          <a:ea typeface="Meiryo UI" panose="020B0604030504040204" pitchFamily="50" charset="-128"/>
                        </a:rPr>
                        <a:t>年</a:t>
                      </a:r>
                      <a:r>
                        <a:rPr kumimoji="1" lang="en-US" altLang="ja-JP" sz="1800" dirty="0" smtClean="0">
                          <a:latin typeface="Meiryo UI" panose="020B0604030504040204" pitchFamily="50" charset="-128"/>
                          <a:ea typeface="Meiryo UI" panose="020B0604030504040204" pitchFamily="50" charset="-128"/>
                        </a:rPr>
                        <a:t>9</a:t>
                      </a:r>
                      <a:r>
                        <a:rPr kumimoji="1" lang="ja-JP" altLang="en-US" sz="1800" dirty="0" smtClean="0">
                          <a:latin typeface="Meiryo UI" panose="020B0604030504040204" pitchFamily="50" charset="-128"/>
                          <a:ea typeface="Meiryo UI" panose="020B0604030504040204" pitchFamily="50" charset="-128"/>
                        </a:rPr>
                        <a:t>月仮試算</a:t>
                      </a:r>
                      <a:endParaRPr kumimoji="1" lang="ja-JP" altLang="en-US" sz="1800" dirty="0">
                        <a:latin typeface="Meiryo UI" panose="020B0604030504040204" pitchFamily="50" charset="-128"/>
                        <a:ea typeface="Meiryo UI" panose="020B0604030504040204" pitchFamily="50" charset="-128"/>
                      </a:endParaRPr>
                    </a:p>
                  </a:txBody>
                  <a:tcPr anchor="ctr">
                    <a:lnB w="12700" cap="flat" cmpd="sng" algn="ctr">
                      <a:solidFill>
                        <a:schemeClr val="accent1">
                          <a:lumMod val="75000"/>
                        </a:schemeClr>
                      </a:solidFill>
                      <a:prstDash val="solid"/>
                      <a:round/>
                      <a:headEnd type="none" w="med" len="med"/>
                      <a:tailEnd type="none" w="med" len="med"/>
                    </a:lnB>
                  </a:tcPr>
                </a:tc>
                <a:tc>
                  <a:txBody>
                    <a:bodyPr/>
                    <a:lstStyle/>
                    <a:p>
                      <a:pPr algn="ctr"/>
                      <a:r>
                        <a:rPr kumimoji="1" lang="en-US" altLang="ja-JP" dirty="0">
                          <a:latin typeface="Meiryo UI" panose="020B0604030504040204" pitchFamily="50" charset="-128"/>
                          <a:ea typeface="Meiryo UI" panose="020B0604030504040204" pitchFamily="50" charset="-128"/>
                        </a:rPr>
                        <a:t>560</a:t>
                      </a:r>
                      <a:endParaRPr kumimoji="1" lang="ja-JP" altLang="en-US" dirty="0">
                        <a:latin typeface="Meiryo UI" panose="020B0604030504040204" pitchFamily="50" charset="-128"/>
                        <a:ea typeface="Meiryo UI" panose="020B0604030504040204" pitchFamily="50" charset="-128"/>
                      </a:endParaRPr>
                    </a:p>
                  </a:txBody>
                  <a:tcPr anchor="ctr">
                    <a:lnR w="12700" cap="flat" cmpd="sng" algn="ctr">
                      <a:solidFill>
                        <a:schemeClr val="accent5">
                          <a:lumMod val="75000"/>
                        </a:schemeClr>
                      </a:solidFill>
                      <a:prstDash val="solid"/>
                      <a:round/>
                      <a:headEnd type="none" w="med" len="med"/>
                      <a:tailEnd type="none" w="med" len="med"/>
                    </a:lnR>
                    <a:lnB w="12700" cap="flat" cmpd="sng" algn="ctr">
                      <a:solidFill>
                        <a:schemeClr val="accent1">
                          <a:lumMod val="75000"/>
                        </a:schemeClr>
                      </a:solidFill>
                      <a:prstDash val="solid"/>
                      <a:round/>
                      <a:headEnd type="none" w="med" len="med"/>
                      <a:tailEnd type="none" w="med" len="med"/>
                    </a:lnB>
                  </a:tcPr>
                </a:tc>
                <a:tc>
                  <a:txBody>
                    <a:bodyPr/>
                    <a:lstStyle/>
                    <a:p>
                      <a:pPr algn="ctr"/>
                      <a:endParaRPr kumimoji="1" lang="ja-JP" altLang="en-US" dirty="0">
                        <a:latin typeface="Meiryo UI" panose="020B0604030504040204" pitchFamily="50" charset="-128"/>
                        <a:ea typeface="Meiryo UI" panose="020B0604030504040204" pitchFamily="50" charset="-128"/>
                      </a:endParaRPr>
                    </a:p>
                  </a:txBody>
                  <a:tcPr anchor="ctr">
                    <a:lnL w="12700" cap="flat" cmpd="sng" algn="ctr">
                      <a:solidFill>
                        <a:schemeClr val="accent5">
                          <a:lumMod val="75000"/>
                        </a:schemeClr>
                      </a:solidFill>
                      <a:prstDash val="solid"/>
                      <a:round/>
                      <a:headEnd type="none" w="med" len="med"/>
                      <a:tailEnd type="none" w="med" len="med"/>
                    </a:lnL>
                    <a:lnR w="12700" cap="flat" cmpd="sng" algn="ctr">
                      <a:solidFill>
                        <a:schemeClr val="accent5">
                          <a:lumMod val="75000"/>
                        </a:schemeClr>
                      </a:solidFill>
                      <a:prstDash val="solid"/>
                      <a:round/>
                      <a:headEnd type="none" w="med" len="med"/>
                      <a:tailEnd type="none" w="med" len="med"/>
                    </a:lnR>
                    <a:lnT w="254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1" lang="en-US" altLang="ja-JP" dirty="0">
                          <a:latin typeface="Meiryo UI" panose="020B0604030504040204" pitchFamily="50" charset="-128"/>
                          <a:ea typeface="Meiryo UI" panose="020B0604030504040204" pitchFamily="50" charset="-128"/>
                        </a:rPr>
                        <a:t>530</a:t>
                      </a:r>
                      <a:endParaRPr kumimoji="1" lang="ja-JP" altLang="en-US" dirty="0">
                        <a:latin typeface="Meiryo UI" panose="020B0604030504040204" pitchFamily="50" charset="-128"/>
                        <a:ea typeface="Meiryo UI" panose="020B0604030504040204" pitchFamily="50" charset="-128"/>
                      </a:endParaRPr>
                    </a:p>
                  </a:txBody>
                  <a:tcPr anchor="ctr">
                    <a:lnL w="12700" cap="flat" cmpd="sng" algn="ctr">
                      <a:solidFill>
                        <a:schemeClr val="accent5">
                          <a:lumMod val="75000"/>
                        </a:schemeClr>
                      </a:solidFill>
                      <a:prstDash val="solid"/>
                      <a:round/>
                      <a:headEnd type="none" w="med" len="med"/>
                      <a:tailEnd type="none" w="med" len="med"/>
                    </a:lnL>
                    <a:lnR w="12700" cap="flat" cmpd="sng" algn="ctr">
                      <a:solidFill>
                        <a:schemeClr val="accent5">
                          <a:lumMod val="75000"/>
                        </a:schemeClr>
                      </a:solidFill>
                      <a:prstDash val="solid"/>
                      <a:round/>
                      <a:headEnd type="none" w="med" len="med"/>
                      <a:tailEnd type="none" w="med" len="med"/>
                    </a:lnR>
                    <a:lnB w="12700" cap="flat" cmpd="sng" algn="ctr">
                      <a:solidFill>
                        <a:schemeClr val="accent1">
                          <a:lumMod val="75000"/>
                        </a:schemeClr>
                      </a:solidFill>
                      <a:prstDash val="solid"/>
                      <a:round/>
                      <a:headEnd type="none" w="med" len="med"/>
                      <a:tailEnd type="none" w="med" len="med"/>
                    </a:lnB>
                  </a:tcPr>
                </a:tc>
                <a:tc>
                  <a:txBody>
                    <a:bodyPr/>
                    <a:lstStyle/>
                    <a:p>
                      <a:pPr algn="ctr"/>
                      <a:r>
                        <a:rPr kumimoji="1" lang="en-US" altLang="ja-JP" dirty="0">
                          <a:latin typeface="Meiryo UI" panose="020B0604030504040204" pitchFamily="50" charset="-128"/>
                          <a:ea typeface="Meiryo UI" panose="020B0604030504040204" pitchFamily="50" charset="-128"/>
                        </a:rPr>
                        <a:t>510</a:t>
                      </a:r>
                      <a:endParaRPr kumimoji="1" lang="ja-JP" altLang="en-US" dirty="0">
                        <a:latin typeface="Meiryo UI" panose="020B0604030504040204" pitchFamily="50" charset="-128"/>
                        <a:ea typeface="Meiryo UI" panose="020B0604030504040204" pitchFamily="50" charset="-128"/>
                      </a:endParaRPr>
                    </a:p>
                  </a:txBody>
                  <a:tcPr anchor="ctr">
                    <a:lnL w="12700" cap="flat" cmpd="sng" algn="ctr">
                      <a:solidFill>
                        <a:schemeClr val="accent5">
                          <a:lumMod val="75000"/>
                        </a:schemeClr>
                      </a:solidFill>
                      <a:prstDash val="solid"/>
                      <a:round/>
                      <a:headEnd type="none" w="med" len="med"/>
                      <a:tailEnd type="none" w="med" len="med"/>
                    </a:lnL>
                    <a:lnB w="12700" cap="flat" cmpd="sng" algn="ctr">
                      <a:solidFill>
                        <a:schemeClr val="accent1">
                          <a:lumMod val="75000"/>
                        </a:schemeClr>
                      </a:solidFill>
                      <a:prstDash val="solid"/>
                      <a:round/>
                      <a:headEnd type="none" w="med" len="med"/>
                      <a:tailEnd type="none" w="med" len="med"/>
                    </a:lnB>
                  </a:tcPr>
                </a:tc>
                <a:extLst>
                  <a:ext uri="{0D108BD9-81ED-4DB2-BD59-A6C34878D82A}">
                    <a16:rowId xmlns="" xmlns:a16="http://schemas.microsoft.com/office/drawing/2014/main" val="10001"/>
                  </a:ext>
                </a:extLst>
              </a:tr>
              <a:tr h="43204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（参考：</a:t>
                      </a:r>
                      <a:r>
                        <a:rPr kumimoji="1" lang="en-US" altLang="ja-JP" sz="16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28</a:t>
                      </a:r>
                      <a:r>
                        <a:rPr kumimoji="1" lang="ja-JP" altLang="en-US" sz="1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年</a:t>
                      </a:r>
                      <a:r>
                        <a:rPr kumimoji="1" lang="en-US" altLang="ja-JP" sz="1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2</a:t>
                      </a:r>
                      <a:r>
                        <a:rPr kumimoji="1" lang="ja-JP" altLang="en-US" sz="1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月</a:t>
                      </a:r>
                      <a:r>
                        <a:rPr kumimoji="1" lang="ja-JP" altLang="en-US" sz="16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試算）</a:t>
                      </a:r>
                      <a:endParaRPr kumimoji="1" lang="ja-JP" altLang="en-US" sz="1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txBody>
                  <a:tcPr anchor="ct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tcPr>
                </a:tc>
                <a:tc>
                  <a:txBody>
                    <a:bodyPr/>
                    <a:lstStyle/>
                    <a:p>
                      <a:pPr algn="ctr"/>
                      <a:r>
                        <a:rPr kumimoji="1" lang="ja-JP" altLang="en-US" sz="1600" dirty="0" smtClean="0">
                          <a:latin typeface="Meiryo UI" panose="020B0604030504040204" pitchFamily="50" charset="-128"/>
                          <a:ea typeface="Meiryo UI" panose="020B0604030504040204" pitchFamily="50" charset="-128"/>
                        </a:rPr>
                        <a:t>（</a:t>
                      </a:r>
                      <a:r>
                        <a:rPr kumimoji="1" lang="en-US" altLang="ja-JP" sz="1600" dirty="0" smtClean="0">
                          <a:latin typeface="Meiryo UI" panose="020B0604030504040204" pitchFamily="50" charset="-128"/>
                          <a:ea typeface="Meiryo UI" panose="020B0604030504040204" pitchFamily="50" charset="-128"/>
                        </a:rPr>
                        <a:t>740</a:t>
                      </a:r>
                      <a:r>
                        <a:rPr kumimoji="1" lang="ja-JP" altLang="en-US" sz="1600" dirty="0" smtClean="0">
                          <a:latin typeface="Meiryo UI" panose="020B0604030504040204" pitchFamily="50" charset="-128"/>
                          <a:ea typeface="Meiryo UI" panose="020B0604030504040204" pitchFamily="50" charset="-128"/>
                        </a:rPr>
                        <a:t>）</a:t>
                      </a:r>
                      <a:endParaRPr kumimoji="1" lang="ja-JP" altLang="en-US" sz="1600" dirty="0">
                        <a:latin typeface="Meiryo UI" panose="020B0604030504040204" pitchFamily="50" charset="-128"/>
                        <a:ea typeface="Meiryo UI" panose="020B0604030504040204" pitchFamily="50" charset="-128"/>
                      </a:endParaRPr>
                    </a:p>
                  </a:txBody>
                  <a:tcPr anchor="ctr">
                    <a:lnR w="12700" cap="flat" cmpd="sng" algn="ctr">
                      <a:solidFill>
                        <a:schemeClr val="accent5">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tcPr>
                </a:tc>
                <a:tc>
                  <a:txBody>
                    <a:bodyPr/>
                    <a:lstStyle/>
                    <a:p>
                      <a:pPr algn="ctr"/>
                      <a:endParaRPr kumimoji="1" lang="ja-JP" altLang="en-US" sz="1600" dirty="0">
                        <a:latin typeface="Meiryo UI" panose="020B0604030504040204" pitchFamily="50" charset="-128"/>
                        <a:ea typeface="Meiryo UI" panose="020B0604030504040204" pitchFamily="50" charset="-128"/>
                      </a:endParaRPr>
                    </a:p>
                  </a:txBody>
                  <a:tcPr anchor="ctr">
                    <a:lnL w="12700" cap="flat" cmpd="sng" algn="ctr">
                      <a:solidFill>
                        <a:schemeClr val="accent5">
                          <a:lumMod val="75000"/>
                        </a:schemeClr>
                      </a:solidFill>
                      <a:prstDash val="solid"/>
                      <a:round/>
                      <a:headEnd type="none" w="med" len="med"/>
                      <a:tailEnd type="none" w="med" len="med"/>
                    </a:lnL>
                    <a:lnR w="12700" cap="flat" cmpd="sng" algn="ctr">
                      <a:solidFill>
                        <a:schemeClr val="accent5">
                          <a:lumMod val="75000"/>
                        </a:schemeClr>
                      </a:solidFill>
                      <a:prstDash val="solid"/>
                      <a:round/>
                      <a:headEnd type="none" w="med" len="med"/>
                      <a:tailEnd type="none" w="med" len="med"/>
                    </a:lnR>
                    <a:lnT w="254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1" lang="ja-JP" altLang="en-US" sz="1600" dirty="0" smtClean="0">
                          <a:latin typeface="Meiryo UI" panose="020B0604030504040204" pitchFamily="50" charset="-128"/>
                          <a:ea typeface="Meiryo UI" panose="020B0604030504040204" pitchFamily="50" charset="-128"/>
                        </a:rPr>
                        <a:t>（</a:t>
                      </a:r>
                      <a:r>
                        <a:rPr kumimoji="1" lang="en-US" altLang="ja-JP" sz="1600" dirty="0" smtClean="0">
                          <a:latin typeface="Meiryo UI" panose="020B0604030504040204" pitchFamily="50" charset="-128"/>
                          <a:ea typeface="Meiryo UI" panose="020B0604030504040204" pitchFamily="50" charset="-128"/>
                        </a:rPr>
                        <a:t>750</a:t>
                      </a:r>
                      <a:r>
                        <a:rPr kumimoji="1" lang="ja-JP" altLang="en-US" sz="1600" dirty="0" smtClean="0">
                          <a:latin typeface="Meiryo UI" panose="020B0604030504040204" pitchFamily="50" charset="-128"/>
                          <a:ea typeface="Meiryo UI" panose="020B0604030504040204" pitchFamily="50" charset="-128"/>
                        </a:rPr>
                        <a:t>）</a:t>
                      </a:r>
                      <a:endParaRPr kumimoji="1" lang="ja-JP" altLang="en-US" sz="1600" dirty="0">
                        <a:latin typeface="Meiryo UI" panose="020B0604030504040204" pitchFamily="50" charset="-128"/>
                        <a:ea typeface="Meiryo UI" panose="020B0604030504040204" pitchFamily="50" charset="-128"/>
                      </a:endParaRPr>
                    </a:p>
                  </a:txBody>
                  <a:tcPr anchor="ctr">
                    <a:lnL w="12700" cap="flat" cmpd="sng" algn="ctr">
                      <a:solidFill>
                        <a:schemeClr val="accent5">
                          <a:lumMod val="75000"/>
                        </a:schemeClr>
                      </a:solidFill>
                      <a:prstDash val="solid"/>
                      <a:round/>
                      <a:headEnd type="none" w="med" len="med"/>
                      <a:tailEnd type="none" w="med" len="med"/>
                    </a:lnL>
                    <a:lnR w="12700" cap="flat" cmpd="sng" algn="ctr">
                      <a:solidFill>
                        <a:schemeClr val="accent5">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tcPr>
                </a:tc>
                <a:tc>
                  <a:txBody>
                    <a:bodyPr/>
                    <a:lstStyle/>
                    <a:p>
                      <a:pPr algn="ctr"/>
                      <a:r>
                        <a:rPr kumimoji="1" lang="ja-JP" altLang="en-US" sz="1600" dirty="0" smtClean="0">
                          <a:latin typeface="Meiryo UI" panose="020B0604030504040204" pitchFamily="50" charset="-128"/>
                          <a:ea typeface="Meiryo UI" panose="020B0604030504040204" pitchFamily="50" charset="-128"/>
                        </a:rPr>
                        <a:t>（</a:t>
                      </a:r>
                      <a:r>
                        <a:rPr kumimoji="1" lang="en-US" altLang="ja-JP" sz="1600" dirty="0" smtClean="0">
                          <a:latin typeface="Meiryo UI" panose="020B0604030504040204" pitchFamily="50" charset="-128"/>
                          <a:ea typeface="Meiryo UI" panose="020B0604030504040204" pitchFamily="50" charset="-128"/>
                        </a:rPr>
                        <a:t>730</a:t>
                      </a:r>
                      <a:r>
                        <a:rPr kumimoji="1" lang="ja-JP" altLang="en-US" sz="1600" dirty="0" smtClean="0">
                          <a:latin typeface="Meiryo UI" panose="020B0604030504040204" pitchFamily="50" charset="-128"/>
                          <a:ea typeface="Meiryo UI" panose="020B0604030504040204" pitchFamily="50" charset="-128"/>
                        </a:rPr>
                        <a:t>）</a:t>
                      </a:r>
                      <a:endParaRPr kumimoji="1" lang="ja-JP" altLang="en-US" sz="1600" dirty="0">
                        <a:latin typeface="Meiryo UI" panose="020B0604030504040204" pitchFamily="50" charset="-128"/>
                        <a:ea typeface="Meiryo UI" panose="020B0604030504040204" pitchFamily="50" charset="-128"/>
                      </a:endParaRPr>
                    </a:p>
                  </a:txBody>
                  <a:tcPr anchor="ctr">
                    <a:lnL w="12700" cap="flat" cmpd="sng" algn="ctr">
                      <a:solidFill>
                        <a:schemeClr val="accent5">
                          <a:lumMod val="75000"/>
                        </a:schemeClr>
                      </a:solidFill>
                      <a:prstDash val="solid"/>
                      <a:round/>
                      <a:headEnd type="none" w="med" len="med"/>
                      <a:tailEnd type="none" w="med" len="med"/>
                    </a:lnL>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tcPr>
                </a:tc>
                <a:extLst>
                  <a:ext uri="{0D108BD9-81ED-4DB2-BD59-A6C34878D82A}">
                    <a16:rowId xmlns="" xmlns:a16="http://schemas.microsoft.com/office/drawing/2014/main" val="10002"/>
                  </a:ext>
                </a:extLst>
              </a:tr>
            </a:tbl>
          </a:graphicData>
        </a:graphic>
      </p:graphicFrame>
      <p:sp>
        <p:nvSpPr>
          <p:cNvPr id="14" name="Rectangle 2"/>
          <p:cNvSpPr txBox="1">
            <a:spLocks noChangeArrowheads="1"/>
          </p:cNvSpPr>
          <p:nvPr/>
        </p:nvSpPr>
        <p:spPr>
          <a:xfrm>
            <a:off x="251520" y="2636912"/>
            <a:ext cx="2592288" cy="338554"/>
          </a:xfrm>
          <a:prstGeom prst="rect">
            <a:avLst/>
          </a:prstGeom>
          <a:solidFill>
            <a:srgbClr val="000099"/>
          </a:solidFill>
        </p:spPr>
        <p:txBody>
          <a:bodyPr wrap="square">
            <a:sp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1600" b="1" dirty="0">
                <a:solidFill>
                  <a:schemeClr val="bg1"/>
                </a:solidFill>
                <a:latin typeface="Meiryo UI" panose="020B0604030504040204" pitchFamily="50" charset="-128"/>
                <a:ea typeface="Meiryo UI" panose="020B0604030504040204" pitchFamily="50" charset="-128"/>
              </a:rPr>
              <a:t>　当面の収支不足見込額</a:t>
            </a:r>
            <a:endParaRPr lang="en-US" altLang="ja-JP" sz="1600" b="1" dirty="0">
              <a:solidFill>
                <a:schemeClr val="bg1"/>
              </a:solidFill>
              <a:latin typeface="Meiryo UI" panose="020B0604030504040204" pitchFamily="50" charset="-128"/>
              <a:ea typeface="Meiryo UI" panose="020B0604030504040204" pitchFamily="50" charset="-128"/>
            </a:endParaRPr>
          </a:p>
        </p:txBody>
      </p:sp>
      <p:sp>
        <p:nvSpPr>
          <p:cNvPr id="12" name="角丸四角形 14"/>
          <p:cNvSpPr/>
          <p:nvPr/>
        </p:nvSpPr>
        <p:spPr>
          <a:xfrm>
            <a:off x="395536" y="4293096"/>
            <a:ext cx="8291264" cy="294537"/>
          </a:xfrm>
          <a:prstGeom prst="roundRect">
            <a:avLst>
              <a:gd name="adj" fmla="val 5749"/>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t" anchorCtr="0">
            <a:spAutoFit/>
          </a:bodyPr>
          <a:lstStyle/>
          <a:p>
            <a:pPr marL="177800" indent="-177800">
              <a:lnSpc>
                <a:spcPct val="120000"/>
              </a:lnSpc>
            </a:pP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28</a:t>
            </a: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r>
              <a:rPr lang="en-US" altLang="ja-JP"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9</a:t>
            </a: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月</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仮試算</a:t>
            </a: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及び</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本府</a:t>
            </a: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財政の特徴に</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ついては、</a:t>
            </a: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別冊</a:t>
            </a:r>
            <a:r>
              <a:rPr lang="en-US" altLang="ja-JP"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資料編</a:t>
            </a:r>
            <a:r>
              <a:rPr lang="en-US" altLang="ja-JP"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参照。</a:t>
            </a:r>
            <a:endParaRPr lang="en-US" altLang="ja-JP"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7" name="角丸四角形 16"/>
          <p:cNvSpPr/>
          <p:nvPr/>
        </p:nvSpPr>
        <p:spPr>
          <a:xfrm>
            <a:off x="467543" y="5682242"/>
            <a:ext cx="8444227" cy="627078"/>
          </a:xfrm>
          <a:prstGeom prst="roundRect">
            <a:avLst>
              <a:gd name="adj" fmla="val 4931"/>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t" anchorCtr="0">
            <a:spAutoFit/>
          </a:bodyPr>
          <a:lstStyle/>
          <a:p>
            <a:pPr>
              <a:lnSpc>
                <a:spcPct val="120000"/>
              </a:lnSpc>
            </a:pP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税制改正、地方財政対策（地方交付税・臨時財政対策債）</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国の経済見通し（経済成長率・物価上昇率・長期金利）、直近の経済動向　など</a:t>
            </a:r>
            <a:endPar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8" name="Rectangle 2"/>
          <p:cNvSpPr txBox="1">
            <a:spLocks noChangeArrowheads="1"/>
          </p:cNvSpPr>
          <p:nvPr/>
        </p:nvSpPr>
        <p:spPr>
          <a:xfrm>
            <a:off x="280520" y="5322694"/>
            <a:ext cx="3787424" cy="338554"/>
          </a:xfrm>
          <a:prstGeom prst="rect">
            <a:avLst/>
          </a:prstGeom>
          <a:solidFill>
            <a:srgbClr val="000099"/>
          </a:solidFill>
        </p:spPr>
        <p:txBody>
          <a:bodyPr wrap="square">
            <a:sp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1600" b="1" dirty="0">
                <a:solidFill>
                  <a:schemeClr val="bg1"/>
                </a:solidFill>
                <a:latin typeface="Meiryo UI" panose="020B0604030504040204" pitchFamily="50" charset="-128"/>
                <a:ea typeface="Meiryo UI" panose="020B0604030504040204" pitchFamily="50" charset="-128"/>
              </a:rPr>
              <a:t>　</a:t>
            </a:r>
            <a:r>
              <a:rPr lang="ja-JP" altLang="en-US" sz="1600" b="1" dirty="0" smtClean="0">
                <a:solidFill>
                  <a:schemeClr val="bg1"/>
                </a:solidFill>
                <a:latin typeface="Meiryo UI" panose="020B0604030504040204" pitchFamily="50" charset="-128"/>
                <a:ea typeface="Meiryo UI" panose="020B0604030504040204" pitchFamily="50" charset="-128"/>
              </a:rPr>
              <a:t>今後の</a:t>
            </a:r>
            <a:r>
              <a:rPr lang="en-US" altLang="ja-JP" sz="1600" b="1" dirty="0" smtClean="0">
                <a:solidFill>
                  <a:schemeClr val="bg1"/>
                </a:solidFill>
                <a:latin typeface="Meiryo UI" panose="020B0604030504040204" pitchFamily="50" charset="-128"/>
                <a:ea typeface="Meiryo UI" panose="020B0604030504040204" pitchFamily="50" charset="-128"/>
              </a:rPr>
              <a:t>〔</a:t>
            </a:r>
            <a:r>
              <a:rPr lang="ja-JP" altLang="en-US" sz="1600" b="1" dirty="0" smtClean="0">
                <a:solidFill>
                  <a:schemeClr val="bg1"/>
                </a:solidFill>
                <a:latin typeface="Meiryo UI" panose="020B0604030504040204" pitchFamily="50" charset="-128"/>
                <a:ea typeface="Meiryo UI" panose="020B0604030504040204" pitchFamily="50" charset="-128"/>
              </a:rPr>
              <a:t>粗い試算</a:t>
            </a:r>
            <a:r>
              <a:rPr lang="en-US" altLang="ja-JP" sz="1600" b="1" dirty="0" smtClean="0">
                <a:solidFill>
                  <a:schemeClr val="bg1"/>
                </a:solidFill>
                <a:latin typeface="Meiryo UI" panose="020B0604030504040204" pitchFamily="50" charset="-128"/>
                <a:ea typeface="Meiryo UI" panose="020B0604030504040204" pitchFamily="50" charset="-128"/>
              </a:rPr>
              <a:t>〕</a:t>
            </a:r>
            <a:r>
              <a:rPr lang="ja-JP" altLang="en-US" sz="1600" b="1" dirty="0" smtClean="0">
                <a:solidFill>
                  <a:schemeClr val="bg1"/>
                </a:solidFill>
                <a:latin typeface="Meiryo UI" panose="020B0604030504040204" pitchFamily="50" charset="-128"/>
                <a:ea typeface="Meiryo UI" panose="020B0604030504040204" pitchFamily="50" charset="-128"/>
              </a:rPr>
              <a:t>における変動</a:t>
            </a:r>
            <a:r>
              <a:rPr lang="ja-JP" altLang="en-US" sz="1600" b="1" dirty="0">
                <a:solidFill>
                  <a:schemeClr val="bg1"/>
                </a:solidFill>
                <a:latin typeface="Meiryo UI" panose="020B0604030504040204" pitchFamily="50" charset="-128"/>
                <a:ea typeface="Meiryo UI" panose="020B0604030504040204" pitchFamily="50" charset="-128"/>
              </a:rPr>
              <a:t>要因</a:t>
            </a:r>
            <a:endParaRPr lang="en-US" altLang="ja-JP" sz="1600" b="1" dirty="0">
              <a:solidFill>
                <a:schemeClr val="bg1"/>
              </a:solidFill>
              <a:latin typeface="Meiryo UI" panose="020B0604030504040204" pitchFamily="50" charset="-128"/>
              <a:ea typeface="Meiryo UI" panose="020B0604030504040204" pitchFamily="50" charset="-128"/>
            </a:endParaRPr>
          </a:p>
        </p:txBody>
      </p:sp>
      <p:sp>
        <p:nvSpPr>
          <p:cNvPr id="19" name="角丸四角形 14"/>
          <p:cNvSpPr/>
          <p:nvPr/>
        </p:nvSpPr>
        <p:spPr>
          <a:xfrm>
            <a:off x="544024" y="4665566"/>
            <a:ext cx="8142776" cy="494062"/>
          </a:xfrm>
          <a:prstGeom prst="roundRect">
            <a:avLst>
              <a:gd name="adj" fmla="val 5749"/>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t" anchorCtr="0">
            <a:spAutoFit/>
          </a:bodyPr>
          <a:lstStyle/>
          <a:p>
            <a:pPr lvl="0">
              <a:lnSpc>
                <a:spcPct val="120000"/>
              </a:lnSpc>
            </a:pPr>
            <a:r>
              <a:rPr lang="en-US" altLang="ja-JP" sz="105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28</a:t>
            </a:r>
            <a:r>
              <a:rPr lang="ja-JP" altLang="en-US" sz="105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a:t>
            </a:r>
            <a:r>
              <a:rPr lang="en-US" altLang="ja-JP" sz="105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9</a:t>
            </a:r>
            <a:r>
              <a:rPr lang="ja-JP" altLang="en-US" sz="105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月仮試算は、内閣府試算の経済成長率・消費者物価上昇率・長期金利や歳入・歳出の状況など、現時点で見込むことができる条件を前提に</a:t>
            </a:r>
            <a:r>
              <a:rPr lang="ja-JP" altLang="en-US"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推計したものであるため、不確定</a:t>
            </a:r>
            <a:r>
              <a:rPr lang="ja-JP" altLang="en-US" sz="105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要素を多く含んでおり、将来に向かって相当の幅をもってみる</a:t>
            </a:r>
            <a:r>
              <a:rPr lang="ja-JP" altLang="en-US"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必要が</a:t>
            </a:r>
            <a:r>
              <a:rPr lang="ja-JP" altLang="en-US" sz="105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あります。</a:t>
            </a:r>
            <a:endParaRPr lang="en-US" altLang="ja-JP" sz="105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 name="大かっこ 5"/>
          <p:cNvSpPr/>
          <p:nvPr/>
        </p:nvSpPr>
        <p:spPr>
          <a:xfrm>
            <a:off x="467543" y="4665566"/>
            <a:ext cx="8219257" cy="425543"/>
          </a:xfrm>
          <a:prstGeom prst="bracketPair">
            <a:avLst/>
          </a:prstGeom>
          <a:ln w="6350"/>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a:p>
        </p:txBody>
      </p:sp>
      <p:sp>
        <p:nvSpPr>
          <p:cNvPr id="16" name="スライド番号プレースホルダー 1"/>
          <p:cNvSpPr txBox="1">
            <a:spLocks/>
          </p:cNvSpPr>
          <p:nvPr/>
        </p:nvSpPr>
        <p:spPr>
          <a:xfrm>
            <a:off x="6553200" y="111547"/>
            <a:ext cx="21336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en-US" altLang="ja-JP" dirty="0" smtClean="0"/>
              <a:t>8</a:t>
            </a:r>
            <a:endParaRPr lang="ja-JP" altLang="en-US" dirty="0"/>
          </a:p>
        </p:txBody>
      </p:sp>
    </p:spTree>
    <p:extLst>
      <p:ext uri="{BB962C8B-B14F-4D97-AF65-F5344CB8AC3E}">
        <p14:creationId xmlns:p14="http://schemas.microsoft.com/office/powerpoint/2010/main" val="280494103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スライド番号プレースホルダー 7"/>
          <p:cNvSpPr>
            <a:spLocks noGrp="1"/>
          </p:cNvSpPr>
          <p:nvPr>
            <p:ph type="sldNum" sz="quarter" idx="12"/>
          </p:nvPr>
        </p:nvSpPr>
        <p:spPr/>
        <p:txBody>
          <a:bodyPr/>
          <a:lstStyle/>
          <a:p>
            <a:r>
              <a:rPr kumimoji="1" lang="en-US" altLang="ja-JP" dirty="0" smtClean="0"/>
              <a:t>9</a:t>
            </a:r>
            <a:endParaRPr kumimoji="1" lang="ja-JP" altLang="en-US" dirty="0"/>
          </a:p>
        </p:txBody>
      </p:sp>
      <p:sp>
        <p:nvSpPr>
          <p:cNvPr id="17" name="Rectangle 2"/>
          <p:cNvSpPr txBox="1">
            <a:spLocks noChangeArrowheads="1"/>
          </p:cNvSpPr>
          <p:nvPr/>
        </p:nvSpPr>
        <p:spPr>
          <a:xfrm>
            <a:off x="696864" y="620688"/>
            <a:ext cx="6047841" cy="467092"/>
          </a:xfrm>
          <a:prstGeom prst="rect">
            <a:avLst/>
          </a:prstGeom>
          <a:solidFill>
            <a:srgbClr val="000099"/>
          </a:solidFill>
        </p:spPr>
        <p:txBody>
          <a:bodyP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2000" b="1" i="1" smtClean="0">
                <a:solidFill>
                  <a:schemeClr val="bg1"/>
                </a:solidFill>
              </a:rPr>
              <a:t>中期見通し　 </a:t>
            </a:r>
            <a:r>
              <a:rPr lang="en-US" altLang="ja-JP" sz="2000" b="1" i="1" smtClean="0">
                <a:solidFill>
                  <a:schemeClr val="bg1"/>
                </a:solidFill>
                <a:latin typeface="ＭＳ Ｐゴシック" pitchFamily="50" charset="-128"/>
              </a:rPr>
              <a:t>【</a:t>
            </a:r>
            <a:r>
              <a:rPr lang="ja-JP" altLang="en-US" sz="2000" b="1" i="1" smtClean="0">
                <a:solidFill>
                  <a:schemeClr val="bg1"/>
                </a:solidFill>
                <a:latin typeface="ＭＳ Ｐゴシック" pitchFamily="50" charset="-128"/>
              </a:rPr>
              <a:t>　</a:t>
            </a:r>
            <a:r>
              <a:rPr lang="en-US" altLang="ja-JP" sz="2000" b="1" i="1" smtClean="0">
                <a:solidFill>
                  <a:schemeClr val="bg1"/>
                </a:solidFill>
                <a:latin typeface="ＭＳ Ｐゴシック" pitchFamily="50" charset="-128"/>
              </a:rPr>
              <a:t>28</a:t>
            </a:r>
            <a:r>
              <a:rPr lang="ja-JP" altLang="en-US" sz="2000" b="1" i="1" smtClean="0">
                <a:solidFill>
                  <a:schemeClr val="bg1"/>
                </a:solidFill>
                <a:latin typeface="ＭＳ Ｐゴシック" pitchFamily="50" charset="-128"/>
              </a:rPr>
              <a:t>年</a:t>
            </a:r>
            <a:r>
              <a:rPr lang="en-US" altLang="ja-JP" sz="2000" b="1" i="1" smtClean="0">
                <a:solidFill>
                  <a:schemeClr val="bg1"/>
                </a:solidFill>
                <a:latin typeface="ＭＳ Ｐゴシック" pitchFamily="50" charset="-128"/>
              </a:rPr>
              <a:t>9</a:t>
            </a:r>
            <a:r>
              <a:rPr lang="ja-JP" altLang="en-US" sz="2000" b="1" i="1" smtClean="0">
                <a:solidFill>
                  <a:schemeClr val="bg1"/>
                </a:solidFill>
                <a:latin typeface="ＭＳ Ｐゴシック" pitchFamily="50" charset="-128"/>
              </a:rPr>
              <a:t>月仮試算　</a:t>
            </a:r>
            <a:r>
              <a:rPr lang="en-US" altLang="ja-JP" sz="2000" b="1" i="1" smtClean="0">
                <a:solidFill>
                  <a:schemeClr val="bg1"/>
                </a:solidFill>
                <a:latin typeface="ＭＳ Ｐゴシック" pitchFamily="50" charset="-128"/>
              </a:rPr>
              <a:t>】</a:t>
            </a:r>
            <a:endParaRPr lang="en-US" altLang="ja-JP" sz="2000" b="1" i="1" dirty="0" smtClean="0">
              <a:solidFill>
                <a:schemeClr val="bg1"/>
              </a:solidFill>
              <a:latin typeface="ＭＳ Ｐゴシック" pitchFamily="50" charset="-128"/>
            </a:endParaRPr>
          </a:p>
        </p:txBody>
      </p:sp>
      <p:pic>
        <p:nvPicPr>
          <p:cNvPr id="18"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83568" y="1143729"/>
            <a:ext cx="7927975" cy="4762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2" name="ホームベース 21"/>
          <p:cNvSpPr/>
          <p:nvPr/>
        </p:nvSpPr>
        <p:spPr bwMode="auto">
          <a:xfrm rot="5400000">
            <a:off x="-1201041" y="3378898"/>
            <a:ext cx="3346600" cy="429528"/>
          </a:xfrm>
          <a:prstGeom prst="homePlate">
            <a:avLst/>
          </a:prstGeom>
          <a:solidFill>
            <a:schemeClr val="bg1"/>
          </a:solidFill>
          <a:ln w="1905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154800" rIns="90000" bIns="15480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1" lang="ja-JP" altLang="en-US" sz="1800" b="0" i="0" u="none" strike="noStrike" cap="none" normalizeH="0" baseline="0" dirty="0" smtClean="0">
              <a:ln>
                <a:noFill/>
              </a:ln>
              <a:solidFill>
                <a:schemeClr val="tx1"/>
              </a:solidFill>
              <a:effectLst/>
              <a:latin typeface="Arial" charset="0"/>
              <a:ea typeface="ＭＳ Ｐゴシック" pitchFamily="50" charset="-128"/>
            </a:endParaRPr>
          </a:p>
        </p:txBody>
      </p:sp>
      <p:sp>
        <p:nvSpPr>
          <p:cNvPr id="24" name="テキスト ボックス 23"/>
          <p:cNvSpPr txBox="1"/>
          <p:nvPr/>
        </p:nvSpPr>
        <p:spPr>
          <a:xfrm>
            <a:off x="254453" y="2800743"/>
            <a:ext cx="400110" cy="1448473"/>
          </a:xfrm>
          <a:prstGeom prst="rect">
            <a:avLst/>
          </a:prstGeom>
          <a:noFill/>
        </p:spPr>
        <p:txBody>
          <a:bodyPr vert="eaVert" wrap="none" rtlCol="0">
            <a:spAutoFit/>
          </a:bodyPr>
          <a:lstStyle/>
          <a:p>
            <a:r>
              <a:rPr lang="ja-JP" altLang="en-US" sz="1400" b="1" dirty="0" smtClean="0">
                <a:latin typeface="HGP創英角ﾎﾟｯﾌﾟ体" panose="040B0A00000000000000" pitchFamily="50" charset="-128"/>
                <a:ea typeface="HGP創英角ﾎﾟｯﾌﾟ体" panose="040B0A00000000000000" pitchFamily="50" charset="-128"/>
              </a:rPr>
              <a:t>収　支　不　足　額</a:t>
            </a:r>
            <a:endParaRPr kumimoji="1" lang="ja-JP" altLang="en-US" sz="1400" b="1" dirty="0">
              <a:latin typeface="HGP創英角ﾎﾟｯﾌﾟ体" panose="040B0A00000000000000" pitchFamily="50" charset="-128"/>
              <a:ea typeface="HGP創英角ﾎﾟｯﾌﾟ体" panose="040B0A00000000000000" pitchFamily="50" charset="-128"/>
            </a:endParaRPr>
          </a:p>
        </p:txBody>
      </p:sp>
    </p:spTree>
    <p:extLst>
      <p:ext uri="{BB962C8B-B14F-4D97-AF65-F5344CB8AC3E}">
        <p14:creationId xmlns:p14="http://schemas.microsoft.com/office/powerpoint/2010/main" val="12190079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スライド番号プレースホルダー 1"/>
          <p:cNvSpPr txBox="1">
            <a:spLocks/>
          </p:cNvSpPr>
          <p:nvPr/>
        </p:nvSpPr>
        <p:spPr>
          <a:xfrm>
            <a:off x="6553200" y="111547"/>
            <a:ext cx="21336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en-US" altLang="ja-JP" dirty="0" smtClean="0"/>
              <a:t>10</a:t>
            </a:r>
            <a:endParaRPr lang="ja-JP" altLang="en-US" dirty="0"/>
          </a:p>
        </p:txBody>
      </p:sp>
      <p:sp>
        <p:nvSpPr>
          <p:cNvPr id="15" name="テキスト ボックス 14"/>
          <p:cNvSpPr txBox="1"/>
          <p:nvPr/>
        </p:nvSpPr>
        <p:spPr>
          <a:xfrm>
            <a:off x="450436" y="1988840"/>
            <a:ext cx="7998101" cy="400110"/>
          </a:xfrm>
          <a:prstGeom prst="rect">
            <a:avLst/>
          </a:prstGeom>
          <a:noFill/>
        </p:spPr>
        <p:txBody>
          <a:bodyPr wrap="square" rtlCol="0">
            <a:spAutoFit/>
          </a:bodyPr>
          <a:lstStyle/>
          <a:p>
            <a:pPr algn="l"/>
            <a:r>
              <a:rPr lang="ja-JP" altLang="en-US" sz="2000" dirty="0" smtClean="0"/>
              <a:t>（主な要因）</a:t>
            </a:r>
            <a:endParaRPr lang="en-US" altLang="ja-JP" sz="2000" dirty="0" smtClean="0"/>
          </a:p>
        </p:txBody>
      </p:sp>
      <p:sp>
        <p:nvSpPr>
          <p:cNvPr id="21" name="Rectangle 3"/>
          <p:cNvSpPr txBox="1">
            <a:spLocks noChangeArrowheads="1"/>
          </p:cNvSpPr>
          <p:nvPr/>
        </p:nvSpPr>
        <p:spPr>
          <a:xfrm>
            <a:off x="539552" y="1064339"/>
            <a:ext cx="8136904" cy="996509"/>
          </a:xfrm>
          <a:prstGeom prst="rect">
            <a:avLst/>
          </a:prstGeom>
          <a:noFill/>
        </p:spPr>
        <p:txBody>
          <a:bodyPr>
            <a:noAutofit/>
          </a:bodyPr>
          <a:lst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0" indent="0">
              <a:lnSpc>
                <a:spcPct val="130000"/>
              </a:lnSpc>
              <a:spcBef>
                <a:spcPts val="0"/>
              </a:spcBef>
              <a:buFont typeface="Arial" pitchFamily="34" charset="0"/>
              <a:buNone/>
            </a:pPr>
            <a:r>
              <a:rPr lang="en-US" altLang="ja-JP" sz="1800" dirty="0" smtClean="0">
                <a:latin typeface="Meiryo UI" panose="020B0604030504040204" pitchFamily="50" charset="-128"/>
                <a:ea typeface="Meiryo UI" panose="020B0604030504040204" pitchFamily="50" charset="-128"/>
                <a:cs typeface="Meiryo UI" panose="020B0604030504040204" pitchFamily="50" charset="-128"/>
              </a:rPr>
              <a:t>29</a:t>
            </a:r>
            <a:r>
              <a:rPr lang="ja-JP" altLang="en-US" sz="1800" dirty="0" smtClean="0">
                <a:latin typeface="Meiryo UI" panose="020B0604030504040204" pitchFamily="50" charset="-128"/>
                <a:ea typeface="Meiryo UI" panose="020B0604030504040204" pitchFamily="50" charset="-128"/>
                <a:cs typeface="Meiryo UI" panose="020B0604030504040204" pitchFamily="50" charset="-128"/>
              </a:rPr>
              <a:t>年度から</a:t>
            </a:r>
            <a:r>
              <a:rPr lang="en-US" altLang="ja-JP" sz="1800" dirty="0" smtClean="0">
                <a:latin typeface="Meiryo UI" panose="020B0604030504040204" pitchFamily="50" charset="-128"/>
                <a:ea typeface="Meiryo UI" panose="020B0604030504040204" pitchFamily="50" charset="-128"/>
                <a:cs typeface="Meiryo UI" panose="020B0604030504040204" pitchFamily="50" charset="-128"/>
              </a:rPr>
              <a:t>36</a:t>
            </a:r>
            <a:r>
              <a:rPr lang="ja-JP" altLang="en-US" sz="1800" dirty="0" smtClean="0">
                <a:latin typeface="Meiryo UI" panose="020B0604030504040204" pitchFamily="50" charset="-128"/>
                <a:ea typeface="Meiryo UI" panose="020B0604030504040204" pitchFamily="50" charset="-128"/>
                <a:cs typeface="Meiryo UI" panose="020B0604030504040204" pitchFamily="50" charset="-128"/>
              </a:rPr>
              <a:t>年度の各年度における収支不足額が、粗い試算（</a:t>
            </a:r>
            <a:r>
              <a:rPr lang="en-US" altLang="ja-JP" sz="1800" dirty="0" smtClean="0">
                <a:latin typeface="Meiryo UI" panose="020B0604030504040204" pitchFamily="50" charset="-128"/>
                <a:ea typeface="Meiryo UI" panose="020B0604030504040204" pitchFamily="50" charset="-128"/>
                <a:cs typeface="Meiryo UI" panose="020B0604030504040204" pitchFamily="50" charset="-128"/>
              </a:rPr>
              <a:t>28</a:t>
            </a:r>
            <a:r>
              <a:rPr lang="ja-JP" altLang="en-US" sz="1800" dirty="0" smtClean="0">
                <a:latin typeface="Meiryo UI" panose="020B0604030504040204" pitchFamily="50" charset="-128"/>
                <a:ea typeface="Meiryo UI" panose="020B0604030504040204" pitchFamily="50" charset="-128"/>
                <a:cs typeface="Meiryo UI" panose="020B0604030504040204" pitchFamily="50" charset="-128"/>
              </a:rPr>
              <a:t>年</a:t>
            </a:r>
            <a:r>
              <a:rPr lang="en-US" altLang="ja-JP" sz="1800" dirty="0" smtClean="0">
                <a:latin typeface="Meiryo UI" panose="020B0604030504040204" pitchFamily="50" charset="-128"/>
                <a:ea typeface="Meiryo UI" panose="020B0604030504040204" pitchFamily="50" charset="-128"/>
                <a:cs typeface="Meiryo UI" panose="020B0604030504040204" pitchFamily="50" charset="-128"/>
              </a:rPr>
              <a:t>2</a:t>
            </a:r>
            <a:r>
              <a:rPr lang="ja-JP" altLang="en-US" sz="1800" dirty="0" smtClean="0">
                <a:latin typeface="Meiryo UI" panose="020B0604030504040204" pitchFamily="50" charset="-128"/>
                <a:ea typeface="Meiryo UI" panose="020B0604030504040204" pitchFamily="50" charset="-128"/>
                <a:cs typeface="Meiryo UI" panose="020B0604030504040204" pitchFamily="50" charset="-128"/>
              </a:rPr>
              <a:t>月版）と比べて</a:t>
            </a:r>
            <a:r>
              <a:rPr lang="en-US" altLang="ja-JP" sz="1800" dirty="0" smtClean="0">
                <a:latin typeface="Meiryo UI" panose="020B0604030504040204" pitchFamily="50" charset="-128"/>
                <a:ea typeface="Meiryo UI" panose="020B0604030504040204" pitchFamily="50" charset="-128"/>
                <a:cs typeface="Meiryo UI" panose="020B0604030504040204" pitchFamily="50" charset="-128"/>
              </a:rPr>
              <a:t>200</a:t>
            </a:r>
            <a:r>
              <a:rPr lang="ja-JP" altLang="en-US" sz="1800" dirty="0" smtClean="0">
                <a:latin typeface="Meiryo UI" panose="020B0604030504040204" pitchFamily="50" charset="-128"/>
                <a:ea typeface="Meiryo UI" panose="020B0604030504040204" pitchFamily="50" charset="-128"/>
                <a:cs typeface="Meiryo UI" panose="020B0604030504040204" pitchFamily="50" charset="-128"/>
              </a:rPr>
              <a:t>億円～</a:t>
            </a:r>
            <a:r>
              <a:rPr lang="en-US" altLang="ja-JP" sz="1800" dirty="0" smtClean="0">
                <a:latin typeface="Meiryo UI" panose="020B0604030504040204" pitchFamily="50" charset="-128"/>
                <a:ea typeface="Meiryo UI" panose="020B0604030504040204" pitchFamily="50" charset="-128"/>
                <a:cs typeface="Meiryo UI" panose="020B0604030504040204" pitchFamily="50" charset="-128"/>
              </a:rPr>
              <a:t>300</a:t>
            </a:r>
            <a:r>
              <a:rPr lang="ja-JP" altLang="en-US" sz="1800" dirty="0" smtClean="0">
                <a:latin typeface="Meiryo UI" panose="020B0604030504040204" pitchFamily="50" charset="-128"/>
                <a:ea typeface="Meiryo UI" panose="020B0604030504040204" pitchFamily="50" charset="-128"/>
                <a:cs typeface="Meiryo UI" panose="020B0604030504040204" pitchFamily="50" charset="-128"/>
              </a:rPr>
              <a:t>億円程度改善。 </a:t>
            </a:r>
            <a:endParaRPr lang="en-US" altLang="ja-JP" sz="1800"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lnSpc>
                <a:spcPct val="90000"/>
              </a:lnSpc>
              <a:spcBef>
                <a:spcPts val="0"/>
              </a:spcBef>
              <a:buFont typeface="Arial" pitchFamily="34" charset="0"/>
              <a:buNone/>
            </a:pPr>
            <a:endParaRPr lang="en-US" altLang="ja-JP" sz="1050" dirty="0" smtClean="0">
              <a:latin typeface="+mn-ea"/>
            </a:endParaRPr>
          </a:p>
        </p:txBody>
      </p:sp>
      <p:sp>
        <p:nvSpPr>
          <p:cNvPr id="22" name="角丸四角形 21"/>
          <p:cNvSpPr/>
          <p:nvPr/>
        </p:nvSpPr>
        <p:spPr>
          <a:xfrm>
            <a:off x="467543" y="476672"/>
            <a:ext cx="5904657" cy="475059"/>
          </a:xfrm>
          <a:prstGeom prst="roundRect">
            <a:avLst>
              <a:gd name="adj" fmla="val 4931"/>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t" anchorCtr="0">
            <a:spAutoFit/>
          </a:bodyPr>
          <a:lstStyle/>
          <a:p>
            <a:pPr>
              <a:lnSpc>
                <a:spcPct val="120000"/>
              </a:lnSpc>
            </a:pPr>
            <a:r>
              <a:rPr lang="en-US" altLang="ja-JP" sz="2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2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粗い</a:t>
            </a:r>
            <a:r>
              <a:rPr lang="ja-JP" altLang="en-US" sz="2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試算（</a:t>
            </a:r>
            <a:r>
              <a:rPr lang="en-US" altLang="ja-JP" sz="2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28</a:t>
            </a:r>
            <a:r>
              <a:rPr lang="ja-JP" altLang="en-US" sz="2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r>
              <a:rPr lang="en-US" altLang="ja-JP" sz="2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a:t>
            </a:r>
            <a:r>
              <a:rPr lang="ja-JP" altLang="en-US" sz="2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月版）</a:t>
            </a:r>
            <a:r>
              <a:rPr lang="ja-JP" altLang="en-US" sz="2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との</a:t>
            </a:r>
            <a:r>
              <a:rPr lang="ja-JP" altLang="en-US" sz="2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比較</a:t>
            </a:r>
            <a:r>
              <a:rPr lang="en-US" altLang="ja-JP" sz="2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p:txBody>
      </p:sp>
      <p:pic>
        <p:nvPicPr>
          <p:cNvPr id="4120" name="Picture 2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77477" y="2437203"/>
            <a:ext cx="7954963" cy="39608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31108451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角丸四角形 3"/>
          <p:cNvSpPr/>
          <p:nvPr/>
        </p:nvSpPr>
        <p:spPr>
          <a:xfrm>
            <a:off x="228126" y="1268760"/>
            <a:ext cx="8683645" cy="1311164"/>
          </a:xfrm>
          <a:prstGeom prst="roundRect">
            <a:avLst>
              <a:gd name="adj" fmla="val 5749"/>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spAutoFit/>
          </a:bodyPr>
          <a:lstStyle/>
          <a:p>
            <a:pPr>
              <a:lnSpc>
                <a:spcPct val="120000"/>
              </a:lnSpc>
            </a:pP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今後、予算編成過程において、地方税財政制度の変更などに留意しながら、公共施設等整備基金や行革推進債などを適切</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に活用しつつ</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、別冊</a:t>
            </a:r>
            <a:r>
              <a:rPr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取組編</a:t>
            </a:r>
            <a:r>
              <a:rPr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に掲げた取組例などについて検討・具体化を進めます。それでもなお収支不足額が生じる場合は、財政調整基金を機動的に活用したうえで、年度を通じた効果的・効率的な予算執行により対応していきます。</a:t>
            </a:r>
            <a:endParaRPr lang="en-US" altLang="ja-JP"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 name="スライド番号プレースホルダー 1"/>
          <p:cNvSpPr>
            <a:spLocks noGrp="1"/>
          </p:cNvSpPr>
          <p:nvPr>
            <p:ph type="sldNum" sz="quarter" idx="12"/>
          </p:nvPr>
        </p:nvSpPr>
        <p:spPr/>
        <p:txBody>
          <a:bodyPr/>
          <a:lstStyle/>
          <a:p>
            <a:r>
              <a:rPr kumimoji="1" lang="en-US" altLang="ja-JP" dirty="0" smtClean="0"/>
              <a:t>11</a:t>
            </a:r>
            <a:endParaRPr kumimoji="1" lang="ja-JP" altLang="en-US" dirty="0"/>
          </a:p>
        </p:txBody>
      </p:sp>
      <p:graphicFrame>
        <p:nvGraphicFramePr>
          <p:cNvPr id="13" name="表 12"/>
          <p:cNvGraphicFramePr>
            <a:graphicFrameLocks noGrp="1"/>
          </p:cNvGraphicFramePr>
          <p:nvPr>
            <p:extLst>
              <p:ext uri="{D42A27DB-BD31-4B8C-83A1-F6EECF244321}">
                <p14:modId xmlns:p14="http://schemas.microsoft.com/office/powerpoint/2010/main" val="915560677"/>
              </p:ext>
            </p:extLst>
          </p:nvPr>
        </p:nvGraphicFramePr>
        <p:xfrm>
          <a:off x="395535" y="2780928"/>
          <a:ext cx="8291265" cy="2050981"/>
        </p:xfrm>
        <a:graphic>
          <a:graphicData uri="http://schemas.openxmlformats.org/drawingml/2006/table">
            <a:tbl>
              <a:tblPr firstRow="1">
                <a:tableStyleId>{BC89EF96-8CEA-46FF-86C4-4CE0E7609802}</a:tableStyleId>
              </a:tblPr>
              <a:tblGrid>
                <a:gridCol w="3910973">
                  <a:extLst>
                    <a:ext uri="{9D8B030D-6E8A-4147-A177-3AD203B41FA5}">
                      <a16:colId xmlns="" xmlns:a16="http://schemas.microsoft.com/office/drawing/2014/main" val="20000"/>
                    </a:ext>
                  </a:extLst>
                </a:gridCol>
                <a:gridCol w="1407951">
                  <a:extLst>
                    <a:ext uri="{9D8B030D-6E8A-4147-A177-3AD203B41FA5}">
                      <a16:colId xmlns="" xmlns:a16="http://schemas.microsoft.com/office/drawing/2014/main" val="20001"/>
                    </a:ext>
                  </a:extLst>
                </a:gridCol>
                <a:gridCol w="234659">
                  <a:extLst>
                    <a:ext uri="{9D8B030D-6E8A-4147-A177-3AD203B41FA5}">
                      <a16:colId xmlns="" xmlns:a16="http://schemas.microsoft.com/office/drawing/2014/main" val="20002"/>
                    </a:ext>
                  </a:extLst>
                </a:gridCol>
                <a:gridCol w="1407951">
                  <a:extLst>
                    <a:ext uri="{9D8B030D-6E8A-4147-A177-3AD203B41FA5}">
                      <a16:colId xmlns="" xmlns:a16="http://schemas.microsoft.com/office/drawing/2014/main" val="20003"/>
                    </a:ext>
                  </a:extLst>
                </a:gridCol>
                <a:gridCol w="1329731">
                  <a:extLst>
                    <a:ext uri="{9D8B030D-6E8A-4147-A177-3AD203B41FA5}">
                      <a16:colId xmlns="" xmlns:a16="http://schemas.microsoft.com/office/drawing/2014/main" val="20004"/>
                    </a:ext>
                  </a:extLst>
                </a:gridCol>
              </a:tblGrid>
              <a:tr h="370840">
                <a:tc>
                  <a:txBody>
                    <a:bodyPr/>
                    <a:lstStyle/>
                    <a:p>
                      <a:endParaRPr kumimoji="1" lang="ja-JP" altLang="en-US" dirty="0">
                        <a:latin typeface="Meiryo UI" panose="020B0604030504040204" pitchFamily="50" charset="-128"/>
                        <a:ea typeface="Meiryo UI" panose="020B0604030504040204" pitchFamily="50" charset="-128"/>
                      </a:endParaRPr>
                    </a:p>
                  </a:txBody>
                  <a:tcPr anchor="ctr">
                    <a:solidFill>
                      <a:schemeClr val="accent1">
                        <a:lumMod val="60000"/>
                        <a:lumOff val="40000"/>
                      </a:schemeClr>
                    </a:solidFill>
                  </a:tcPr>
                </a:tc>
                <a:tc>
                  <a:txBody>
                    <a:bodyPr/>
                    <a:lstStyle/>
                    <a:p>
                      <a:pPr algn="ctr"/>
                      <a:r>
                        <a:rPr kumimoji="1" lang="ja-JP" altLang="en-US" dirty="0">
                          <a:latin typeface="Meiryo UI" panose="020B0604030504040204" pitchFamily="50" charset="-128"/>
                          <a:ea typeface="Meiryo UI" panose="020B0604030504040204" pitchFamily="50" charset="-128"/>
                        </a:rPr>
                        <a:t>Ｈ</a:t>
                      </a:r>
                      <a:r>
                        <a:rPr kumimoji="1" lang="en-US" altLang="ja-JP" dirty="0">
                          <a:latin typeface="Meiryo UI" panose="020B0604030504040204" pitchFamily="50" charset="-128"/>
                          <a:ea typeface="Meiryo UI" panose="020B0604030504040204" pitchFamily="50" charset="-128"/>
                        </a:rPr>
                        <a:t>29</a:t>
                      </a:r>
                      <a:r>
                        <a:rPr kumimoji="1" lang="ja-JP" altLang="en-US" dirty="0">
                          <a:latin typeface="Meiryo UI" panose="020B0604030504040204" pitchFamily="50" charset="-128"/>
                          <a:ea typeface="Meiryo UI" panose="020B0604030504040204" pitchFamily="50" charset="-128"/>
                        </a:rPr>
                        <a:t>年度</a:t>
                      </a:r>
                    </a:p>
                  </a:txBody>
                  <a:tcPr anchor="ctr">
                    <a:lnR w="12700" cap="flat" cmpd="sng" algn="ctr">
                      <a:solidFill>
                        <a:schemeClr val="accent5">
                          <a:lumMod val="75000"/>
                        </a:schemeClr>
                      </a:solidFill>
                      <a:prstDash val="solid"/>
                      <a:round/>
                      <a:headEnd type="none" w="med" len="med"/>
                      <a:tailEnd type="none" w="med" len="med"/>
                    </a:lnR>
                    <a:solidFill>
                      <a:schemeClr val="accent1">
                        <a:lumMod val="60000"/>
                        <a:lumOff val="40000"/>
                      </a:schemeClr>
                    </a:solidFill>
                  </a:tcPr>
                </a:tc>
                <a:tc>
                  <a:txBody>
                    <a:bodyPr/>
                    <a:lstStyle/>
                    <a:p>
                      <a:pPr algn="ctr"/>
                      <a:endParaRPr kumimoji="1" lang="ja-JP" altLang="en-US" dirty="0">
                        <a:latin typeface="Meiryo UI" panose="020B0604030504040204" pitchFamily="50" charset="-128"/>
                        <a:ea typeface="Meiryo UI" panose="020B0604030504040204" pitchFamily="50" charset="-128"/>
                      </a:endParaRPr>
                    </a:p>
                  </a:txBody>
                  <a:tcPr anchor="ctr">
                    <a:lnL w="12700" cap="flat" cmpd="sng" algn="ctr">
                      <a:solidFill>
                        <a:schemeClr val="accent5">
                          <a:lumMod val="75000"/>
                        </a:schemeClr>
                      </a:solidFill>
                      <a:prstDash val="solid"/>
                      <a:round/>
                      <a:headEnd type="none" w="med" len="med"/>
                      <a:tailEnd type="none" w="med" len="med"/>
                    </a:lnL>
                    <a:lnR w="12700" cap="flat" cmpd="sng" algn="ctr">
                      <a:solidFill>
                        <a:schemeClr val="accent5">
                          <a:lumMod val="75000"/>
                        </a:schemeClr>
                      </a:solidFill>
                      <a:prstDash val="solid"/>
                      <a:round/>
                      <a:headEnd type="none" w="med" len="med"/>
                      <a:tailEnd type="none" w="med" len="med"/>
                    </a:lnR>
                    <a:lnT w="12700" cmpd="sng">
                      <a:noFill/>
                    </a:lnT>
                    <a:lnB w="25400" cmpd="sng">
                      <a:noFill/>
                    </a:lnB>
                    <a:lnTlToBr w="12700" cmpd="sng">
                      <a:noFill/>
                      <a:prstDash val="solid"/>
                    </a:lnTlToBr>
                    <a:lnBlToTr w="12700" cmpd="sng">
                      <a:noFill/>
                      <a:prstDash val="solid"/>
                    </a:lnBlToTr>
                    <a:noFill/>
                  </a:tcPr>
                </a:tc>
                <a:tc>
                  <a:txBody>
                    <a:bodyPr/>
                    <a:lstStyle/>
                    <a:p>
                      <a:pPr algn="ctr"/>
                      <a:r>
                        <a:rPr kumimoji="1" lang="ja-JP" altLang="en-US" dirty="0">
                          <a:latin typeface="Meiryo UI" panose="020B0604030504040204" pitchFamily="50" charset="-128"/>
                          <a:ea typeface="Meiryo UI" panose="020B0604030504040204" pitchFamily="50" charset="-128"/>
                        </a:rPr>
                        <a:t>Ｈ</a:t>
                      </a:r>
                      <a:r>
                        <a:rPr kumimoji="1" lang="en-US" altLang="ja-JP" dirty="0">
                          <a:latin typeface="Meiryo UI" panose="020B0604030504040204" pitchFamily="50" charset="-128"/>
                          <a:ea typeface="Meiryo UI" panose="020B0604030504040204" pitchFamily="50" charset="-128"/>
                        </a:rPr>
                        <a:t>30</a:t>
                      </a:r>
                      <a:r>
                        <a:rPr kumimoji="1" lang="ja-JP" altLang="en-US" dirty="0">
                          <a:latin typeface="Meiryo UI" panose="020B0604030504040204" pitchFamily="50" charset="-128"/>
                          <a:ea typeface="Meiryo UI" panose="020B0604030504040204" pitchFamily="50" charset="-128"/>
                        </a:rPr>
                        <a:t>年度</a:t>
                      </a:r>
                    </a:p>
                  </a:txBody>
                  <a:tcPr anchor="ctr">
                    <a:lnL w="12700" cap="flat" cmpd="sng" algn="ctr">
                      <a:solidFill>
                        <a:schemeClr val="accent5">
                          <a:lumMod val="75000"/>
                        </a:schemeClr>
                      </a:solidFill>
                      <a:prstDash val="solid"/>
                      <a:round/>
                      <a:headEnd type="none" w="med" len="med"/>
                      <a:tailEnd type="none" w="med" len="med"/>
                    </a:lnL>
                    <a:lnR w="12700" cap="flat" cmpd="sng" algn="ctr">
                      <a:solidFill>
                        <a:schemeClr val="accent5">
                          <a:lumMod val="75000"/>
                        </a:schemeClr>
                      </a:solidFill>
                      <a:prstDash val="solid"/>
                      <a:round/>
                      <a:headEnd type="none" w="med" len="med"/>
                      <a:tailEnd type="none" w="med" len="med"/>
                    </a:lnR>
                    <a:solidFill>
                      <a:schemeClr val="accent1">
                        <a:lumMod val="60000"/>
                        <a:lumOff val="4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dirty="0">
                          <a:latin typeface="Meiryo UI" panose="020B0604030504040204" pitchFamily="50" charset="-128"/>
                          <a:ea typeface="Meiryo UI" panose="020B0604030504040204" pitchFamily="50" charset="-128"/>
                        </a:rPr>
                        <a:t>Ｈ</a:t>
                      </a:r>
                      <a:r>
                        <a:rPr kumimoji="1" lang="en-US" altLang="ja-JP" dirty="0">
                          <a:latin typeface="Meiryo UI" panose="020B0604030504040204" pitchFamily="50" charset="-128"/>
                          <a:ea typeface="Meiryo UI" panose="020B0604030504040204" pitchFamily="50" charset="-128"/>
                        </a:rPr>
                        <a:t>31</a:t>
                      </a:r>
                      <a:r>
                        <a:rPr kumimoji="1" lang="ja-JP" altLang="en-US" dirty="0">
                          <a:latin typeface="Meiryo UI" panose="020B0604030504040204" pitchFamily="50" charset="-128"/>
                          <a:ea typeface="Meiryo UI" panose="020B0604030504040204" pitchFamily="50" charset="-128"/>
                        </a:rPr>
                        <a:t>年度</a:t>
                      </a:r>
                    </a:p>
                  </a:txBody>
                  <a:tcPr anchor="ctr">
                    <a:lnL w="12700" cap="flat" cmpd="sng" algn="ctr">
                      <a:solidFill>
                        <a:schemeClr val="accent5">
                          <a:lumMod val="75000"/>
                        </a:schemeClr>
                      </a:solidFill>
                      <a:prstDash val="solid"/>
                      <a:round/>
                      <a:headEnd type="none" w="med" len="med"/>
                      <a:tailEnd type="none" w="med" len="med"/>
                    </a:lnL>
                    <a:solidFill>
                      <a:schemeClr val="accent1">
                        <a:lumMod val="60000"/>
                        <a:lumOff val="40000"/>
                      </a:schemeClr>
                    </a:solidFill>
                  </a:tcPr>
                </a:tc>
                <a:extLst>
                  <a:ext uri="{0D108BD9-81ED-4DB2-BD59-A6C34878D82A}">
                    <a16:rowId xmlns="" xmlns:a16="http://schemas.microsoft.com/office/drawing/2014/main" val="10000"/>
                  </a:ext>
                </a:extLst>
              </a:tr>
              <a:tr h="370840">
                <a:tc>
                  <a:txBody>
                    <a:bodyPr/>
                    <a:lstStyle/>
                    <a:p>
                      <a:pPr algn="ctr"/>
                      <a:r>
                        <a:rPr kumimoji="1" lang="ja-JP" altLang="en-US" sz="1800" dirty="0">
                          <a:latin typeface="Meiryo UI" panose="020B0604030504040204" pitchFamily="50" charset="-128"/>
                          <a:ea typeface="Meiryo UI" panose="020B0604030504040204" pitchFamily="50" charset="-128"/>
                        </a:rPr>
                        <a:t>収支不足</a:t>
                      </a:r>
                      <a:r>
                        <a:rPr kumimoji="1" lang="ja-JP" altLang="en-US" sz="1800" dirty="0" smtClean="0">
                          <a:latin typeface="Meiryo UI" panose="020B0604030504040204" pitchFamily="50" charset="-128"/>
                          <a:ea typeface="Meiryo UI" panose="020B0604030504040204" pitchFamily="50" charset="-128"/>
                        </a:rPr>
                        <a:t>見込額（</a:t>
                      </a:r>
                      <a:r>
                        <a:rPr kumimoji="1" lang="en-US" altLang="ja-JP" sz="1800" dirty="0" smtClean="0">
                          <a:latin typeface="Meiryo UI" panose="020B0604030504040204" pitchFamily="50" charset="-128"/>
                          <a:ea typeface="Meiryo UI" panose="020B0604030504040204" pitchFamily="50" charset="-128"/>
                        </a:rPr>
                        <a:t>28</a:t>
                      </a:r>
                      <a:r>
                        <a:rPr kumimoji="1" lang="ja-JP" altLang="en-US" sz="1800" dirty="0">
                          <a:latin typeface="Meiryo UI" panose="020B0604030504040204" pitchFamily="50" charset="-128"/>
                          <a:ea typeface="Meiryo UI" panose="020B0604030504040204" pitchFamily="50" charset="-128"/>
                        </a:rPr>
                        <a:t>年</a:t>
                      </a:r>
                      <a:r>
                        <a:rPr kumimoji="1" lang="en-US" altLang="ja-JP" sz="1800" dirty="0">
                          <a:latin typeface="Meiryo UI" panose="020B0604030504040204" pitchFamily="50" charset="-128"/>
                          <a:ea typeface="Meiryo UI" panose="020B0604030504040204" pitchFamily="50" charset="-128"/>
                        </a:rPr>
                        <a:t>9</a:t>
                      </a:r>
                      <a:r>
                        <a:rPr kumimoji="1" lang="ja-JP" altLang="en-US" sz="1800" dirty="0">
                          <a:latin typeface="Meiryo UI" panose="020B0604030504040204" pitchFamily="50" charset="-128"/>
                          <a:ea typeface="Meiryo UI" panose="020B0604030504040204" pitchFamily="50" charset="-128"/>
                        </a:rPr>
                        <a:t>月</a:t>
                      </a:r>
                      <a:r>
                        <a:rPr kumimoji="1" lang="ja-JP" altLang="en-US" sz="1800" dirty="0" smtClean="0">
                          <a:latin typeface="Meiryo UI" panose="020B0604030504040204" pitchFamily="50" charset="-128"/>
                          <a:ea typeface="Meiryo UI" panose="020B0604030504040204" pitchFamily="50" charset="-128"/>
                        </a:rPr>
                        <a:t>仮試算）</a:t>
                      </a:r>
                      <a:endParaRPr kumimoji="1" lang="ja-JP" altLang="en-US" sz="1800" dirty="0">
                        <a:latin typeface="Meiryo UI" panose="020B0604030504040204" pitchFamily="50" charset="-128"/>
                        <a:ea typeface="Meiryo UI" panose="020B0604030504040204" pitchFamily="50" charset="-128"/>
                      </a:endParaRPr>
                    </a:p>
                  </a:txBody>
                  <a:tcPr anchor="ctr">
                    <a:lnB w="12700" cap="flat" cmpd="sng" algn="ctr">
                      <a:solidFill>
                        <a:schemeClr val="accent1">
                          <a:lumMod val="75000"/>
                        </a:schemeClr>
                      </a:solidFill>
                      <a:prstDash val="solid"/>
                      <a:round/>
                      <a:headEnd type="none" w="med" len="med"/>
                      <a:tailEnd type="none" w="med" len="med"/>
                    </a:lnB>
                  </a:tcPr>
                </a:tc>
                <a:tc>
                  <a:txBody>
                    <a:bodyPr/>
                    <a:lstStyle/>
                    <a:p>
                      <a:pPr algn="ctr"/>
                      <a:r>
                        <a:rPr kumimoji="1" lang="en-US" altLang="ja-JP" dirty="0">
                          <a:latin typeface="Meiryo UI" panose="020B0604030504040204" pitchFamily="50" charset="-128"/>
                          <a:ea typeface="Meiryo UI" panose="020B0604030504040204" pitchFamily="50" charset="-128"/>
                        </a:rPr>
                        <a:t>560</a:t>
                      </a:r>
                      <a:endParaRPr kumimoji="1" lang="ja-JP" altLang="en-US" dirty="0">
                        <a:latin typeface="Meiryo UI" panose="020B0604030504040204" pitchFamily="50" charset="-128"/>
                        <a:ea typeface="Meiryo UI" panose="020B0604030504040204" pitchFamily="50" charset="-128"/>
                      </a:endParaRPr>
                    </a:p>
                  </a:txBody>
                  <a:tcPr anchor="ctr">
                    <a:lnR w="12700" cap="flat" cmpd="sng" algn="ctr">
                      <a:solidFill>
                        <a:schemeClr val="accent5">
                          <a:lumMod val="75000"/>
                        </a:schemeClr>
                      </a:solidFill>
                      <a:prstDash val="solid"/>
                      <a:round/>
                      <a:headEnd type="none" w="med" len="med"/>
                      <a:tailEnd type="none" w="med" len="med"/>
                    </a:lnR>
                    <a:lnB w="12700" cap="flat" cmpd="sng" algn="ctr">
                      <a:solidFill>
                        <a:schemeClr val="accent1">
                          <a:lumMod val="75000"/>
                        </a:schemeClr>
                      </a:solidFill>
                      <a:prstDash val="solid"/>
                      <a:round/>
                      <a:headEnd type="none" w="med" len="med"/>
                      <a:tailEnd type="none" w="med" len="med"/>
                    </a:lnB>
                  </a:tcPr>
                </a:tc>
                <a:tc>
                  <a:txBody>
                    <a:bodyPr/>
                    <a:lstStyle/>
                    <a:p>
                      <a:pPr algn="ctr"/>
                      <a:endParaRPr kumimoji="1" lang="ja-JP" altLang="en-US" dirty="0">
                        <a:latin typeface="Meiryo UI" panose="020B0604030504040204" pitchFamily="50" charset="-128"/>
                        <a:ea typeface="Meiryo UI" panose="020B0604030504040204" pitchFamily="50" charset="-128"/>
                      </a:endParaRPr>
                    </a:p>
                  </a:txBody>
                  <a:tcPr anchor="ctr">
                    <a:lnL w="12700" cap="flat" cmpd="sng" algn="ctr">
                      <a:solidFill>
                        <a:schemeClr val="accent5">
                          <a:lumMod val="75000"/>
                        </a:schemeClr>
                      </a:solidFill>
                      <a:prstDash val="solid"/>
                      <a:round/>
                      <a:headEnd type="none" w="med" len="med"/>
                      <a:tailEnd type="none" w="med" len="med"/>
                    </a:lnL>
                    <a:lnR w="12700" cap="flat" cmpd="sng" algn="ctr">
                      <a:solidFill>
                        <a:schemeClr val="accent5">
                          <a:lumMod val="75000"/>
                        </a:schemeClr>
                      </a:solidFill>
                      <a:prstDash val="solid"/>
                      <a:round/>
                      <a:headEnd type="none" w="med" len="med"/>
                      <a:tailEnd type="none" w="med" len="med"/>
                    </a:lnR>
                    <a:lnT w="254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1" lang="en-US" altLang="ja-JP" dirty="0">
                          <a:latin typeface="Meiryo UI" panose="020B0604030504040204" pitchFamily="50" charset="-128"/>
                          <a:ea typeface="Meiryo UI" panose="020B0604030504040204" pitchFamily="50" charset="-128"/>
                        </a:rPr>
                        <a:t>530</a:t>
                      </a:r>
                      <a:endParaRPr kumimoji="1" lang="ja-JP" altLang="en-US" dirty="0">
                        <a:latin typeface="Meiryo UI" panose="020B0604030504040204" pitchFamily="50" charset="-128"/>
                        <a:ea typeface="Meiryo UI" panose="020B0604030504040204" pitchFamily="50" charset="-128"/>
                      </a:endParaRPr>
                    </a:p>
                  </a:txBody>
                  <a:tcPr anchor="ctr">
                    <a:lnL w="12700" cap="flat" cmpd="sng" algn="ctr">
                      <a:solidFill>
                        <a:schemeClr val="accent5">
                          <a:lumMod val="75000"/>
                        </a:schemeClr>
                      </a:solidFill>
                      <a:prstDash val="solid"/>
                      <a:round/>
                      <a:headEnd type="none" w="med" len="med"/>
                      <a:tailEnd type="none" w="med" len="med"/>
                    </a:lnL>
                    <a:lnR w="12700" cap="flat" cmpd="sng" algn="ctr">
                      <a:solidFill>
                        <a:schemeClr val="accent5">
                          <a:lumMod val="75000"/>
                        </a:schemeClr>
                      </a:solidFill>
                      <a:prstDash val="solid"/>
                      <a:round/>
                      <a:headEnd type="none" w="med" len="med"/>
                      <a:tailEnd type="none" w="med" len="med"/>
                    </a:lnR>
                    <a:lnB w="12700" cap="flat" cmpd="sng" algn="ctr">
                      <a:solidFill>
                        <a:schemeClr val="accent1">
                          <a:lumMod val="75000"/>
                        </a:schemeClr>
                      </a:solidFill>
                      <a:prstDash val="solid"/>
                      <a:round/>
                      <a:headEnd type="none" w="med" len="med"/>
                      <a:tailEnd type="none" w="med" len="med"/>
                    </a:lnB>
                  </a:tcPr>
                </a:tc>
                <a:tc>
                  <a:txBody>
                    <a:bodyPr/>
                    <a:lstStyle/>
                    <a:p>
                      <a:pPr algn="ctr"/>
                      <a:r>
                        <a:rPr kumimoji="1" lang="en-US" altLang="ja-JP" dirty="0">
                          <a:latin typeface="Meiryo UI" panose="020B0604030504040204" pitchFamily="50" charset="-128"/>
                          <a:ea typeface="Meiryo UI" panose="020B0604030504040204" pitchFamily="50" charset="-128"/>
                        </a:rPr>
                        <a:t>510</a:t>
                      </a:r>
                      <a:endParaRPr kumimoji="1" lang="ja-JP" altLang="en-US" dirty="0">
                        <a:latin typeface="Meiryo UI" panose="020B0604030504040204" pitchFamily="50" charset="-128"/>
                        <a:ea typeface="Meiryo UI" panose="020B0604030504040204" pitchFamily="50" charset="-128"/>
                      </a:endParaRPr>
                    </a:p>
                  </a:txBody>
                  <a:tcPr anchor="ctr">
                    <a:lnL w="12700" cap="flat" cmpd="sng" algn="ctr">
                      <a:solidFill>
                        <a:schemeClr val="accent5">
                          <a:lumMod val="75000"/>
                        </a:schemeClr>
                      </a:solidFill>
                      <a:prstDash val="solid"/>
                      <a:round/>
                      <a:headEnd type="none" w="med" len="med"/>
                      <a:tailEnd type="none" w="med" len="med"/>
                    </a:lnL>
                    <a:lnB w="12700" cap="flat" cmpd="sng" algn="ctr">
                      <a:solidFill>
                        <a:schemeClr val="accent1">
                          <a:lumMod val="75000"/>
                        </a:schemeClr>
                      </a:solidFill>
                      <a:prstDash val="solid"/>
                      <a:round/>
                      <a:headEnd type="none" w="med" len="med"/>
                      <a:tailEnd type="none" w="med" len="med"/>
                    </a:lnB>
                  </a:tcPr>
                </a:tc>
                <a:extLst>
                  <a:ext uri="{0D108BD9-81ED-4DB2-BD59-A6C34878D82A}">
                    <a16:rowId xmlns="" xmlns:a16="http://schemas.microsoft.com/office/drawing/2014/main" val="10001"/>
                  </a:ext>
                </a:extLst>
              </a:tr>
              <a:tr h="142677">
                <a:tc>
                  <a:txBody>
                    <a:bodyPr/>
                    <a:lstStyle/>
                    <a:p>
                      <a:pPr algn="ctr"/>
                      <a:endParaRPr kumimoji="1" lang="ja-JP" altLang="en-US" sz="300" dirty="0">
                        <a:latin typeface="Meiryo UI" panose="020B0604030504040204" pitchFamily="50" charset="-128"/>
                        <a:ea typeface="Meiryo UI" panose="020B0604030504040204" pitchFamily="50" charset="-128"/>
                      </a:endParaRPr>
                    </a:p>
                  </a:txBody>
                  <a:tcPr anchor="ctr">
                    <a:lnL w="12700" cap="flat" cmpd="sng" algn="ctr">
                      <a:noFill/>
                      <a:prstDash val="solid"/>
                      <a:round/>
                      <a:headEnd type="none" w="med" len="med"/>
                      <a:tailEnd type="none" w="med" len="med"/>
                    </a:lnL>
                    <a:lnR w="12700" cmpd="sng">
                      <a:noFill/>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300" dirty="0">
                        <a:latin typeface="Meiryo UI" panose="020B0604030504040204" pitchFamily="50" charset="-128"/>
                        <a:ea typeface="Meiryo UI" panose="020B0604030504040204" pitchFamily="50" charset="-128"/>
                      </a:endParaRPr>
                    </a:p>
                  </a:txBody>
                  <a:tcPr anchor="ctr">
                    <a:lnL w="12700" cmpd="sng">
                      <a:noFill/>
                    </a:lnL>
                    <a:lnR w="12700" cmpd="sng">
                      <a:noFill/>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300" dirty="0">
                        <a:latin typeface="Meiryo UI" panose="020B0604030504040204" pitchFamily="50" charset="-128"/>
                        <a:ea typeface="Meiryo UI" panose="020B0604030504040204" pitchFamily="50" charset="-128"/>
                      </a:endParaRPr>
                    </a:p>
                  </a:txBody>
                  <a:tcPr anchor="ctr">
                    <a:lnL w="12700" cmpd="sng">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300" dirty="0">
                        <a:latin typeface="Meiryo UI" panose="020B0604030504040204" pitchFamily="50" charset="-128"/>
                        <a:ea typeface="Meiryo UI" panose="020B0604030504040204" pitchFamily="50" charset="-128"/>
                      </a:endParaRPr>
                    </a:p>
                  </a:txBody>
                  <a:tcPr anchor="ctr">
                    <a:lnL w="12700" cap="flat" cmpd="sng" algn="ctr">
                      <a:noFill/>
                      <a:prstDash val="solid"/>
                      <a:round/>
                      <a:headEnd type="none" w="med" len="med"/>
                      <a:tailEnd type="none" w="med" len="med"/>
                    </a:lnL>
                    <a:lnR w="12700" cmpd="sng">
                      <a:noFill/>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300" dirty="0">
                        <a:latin typeface="Meiryo UI" panose="020B0604030504040204" pitchFamily="50" charset="-128"/>
                        <a:ea typeface="Meiryo UI" panose="020B0604030504040204" pitchFamily="50" charset="-128"/>
                      </a:endParaRPr>
                    </a:p>
                  </a:txBody>
                  <a:tcPr anchor="ctr">
                    <a:lnL w="12700" cap="flat" cmpd="sng" algn="ctr">
                      <a:noFill/>
                      <a:prstDash val="solid"/>
                      <a:round/>
                      <a:headEnd type="none" w="med" len="med"/>
                      <a:tailEnd type="none" w="med" len="med"/>
                    </a:lnL>
                    <a:lnR w="12700" cmpd="sng">
                      <a:noFill/>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 xmlns:a16="http://schemas.microsoft.com/office/drawing/2014/main" val="10002"/>
                  </a:ext>
                </a:extLst>
              </a:tr>
              <a:tr h="264056">
                <a:tc>
                  <a:txBody>
                    <a:bodyPr/>
                    <a:lstStyle/>
                    <a:p>
                      <a:pPr algn="ctr"/>
                      <a:r>
                        <a:rPr kumimoji="1" lang="ja-JP" altLang="en-US" dirty="0">
                          <a:solidFill>
                            <a:schemeClr val="tx1"/>
                          </a:solidFill>
                          <a:latin typeface="Meiryo UI" panose="020B0604030504040204" pitchFamily="50" charset="-128"/>
                          <a:ea typeface="Meiryo UI" panose="020B0604030504040204" pitchFamily="50" charset="-128"/>
                        </a:rPr>
                        <a:t>歳入の確保・歳出の見直し</a:t>
                      </a:r>
                    </a:p>
                  </a:txBody>
                  <a:tcPr anchor="ctr">
                    <a:lnT w="12700" cap="flat" cmpd="sng" algn="ctr">
                      <a:solidFill>
                        <a:schemeClr val="accent1">
                          <a:lumMod val="75000"/>
                        </a:schemeClr>
                      </a:solidFill>
                      <a:prstDash val="solid"/>
                      <a:round/>
                      <a:headEnd type="none" w="med" len="med"/>
                      <a:tailEnd type="none" w="med" len="med"/>
                    </a:lnT>
                  </a:tcPr>
                </a:tc>
                <a:tc>
                  <a:txBody>
                    <a:bodyPr/>
                    <a:lstStyle/>
                    <a:p>
                      <a:pPr algn="ctr"/>
                      <a:r>
                        <a:rPr kumimoji="1" lang="en-US" altLang="ja-JP" dirty="0">
                          <a:latin typeface="Meiryo UI" panose="020B0604030504040204" pitchFamily="50" charset="-128"/>
                          <a:ea typeface="Meiryo UI" panose="020B0604030504040204" pitchFamily="50" charset="-128"/>
                        </a:rPr>
                        <a:t>10</a:t>
                      </a:r>
                      <a:endParaRPr kumimoji="1" lang="ja-JP" altLang="en-US" dirty="0">
                        <a:latin typeface="Meiryo UI" panose="020B0604030504040204" pitchFamily="50" charset="-128"/>
                        <a:ea typeface="Meiryo UI" panose="020B0604030504040204" pitchFamily="50" charset="-128"/>
                      </a:endParaRPr>
                    </a:p>
                  </a:txBody>
                  <a:tcPr anchor="ctr">
                    <a:lnR w="12700" cap="flat" cmpd="sng" algn="ctr">
                      <a:solidFill>
                        <a:schemeClr val="accent5">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tcPr>
                </a:tc>
                <a:tc>
                  <a:txBody>
                    <a:bodyPr/>
                    <a:lstStyle/>
                    <a:p>
                      <a:pPr algn="ctr"/>
                      <a:endParaRPr kumimoji="1" lang="ja-JP" altLang="en-US" dirty="0">
                        <a:latin typeface="Meiryo UI" panose="020B0604030504040204" pitchFamily="50" charset="-128"/>
                        <a:ea typeface="Meiryo UI" panose="020B0604030504040204" pitchFamily="50" charset="-128"/>
                      </a:endParaRPr>
                    </a:p>
                  </a:txBody>
                  <a:tcPr anchor="ctr">
                    <a:lnL w="12700" cap="flat" cmpd="sng" algn="ctr">
                      <a:solidFill>
                        <a:schemeClr val="accent5">
                          <a:lumMod val="75000"/>
                        </a:schemeClr>
                      </a:solidFill>
                      <a:prstDash val="solid"/>
                      <a:round/>
                      <a:headEnd type="none" w="med" len="med"/>
                      <a:tailEnd type="none" w="med" len="med"/>
                    </a:lnL>
                    <a:lnR w="12700" cap="flat" cmpd="sng" algn="ctr">
                      <a:solidFill>
                        <a:schemeClr val="accent5">
                          <a:lumMod val="75000"/>
                        </a:schemeClr>
                      </a:solidFill>
                      <a:prstDash val="solid"/>
                      <a:round/>
                      <a:headEnd type="none" w="med" len="med"/>
                      <a:tailEnd type="none" w="med" len="med"/>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r>
                        <a:rPr kumimoji="1" lang="en-US" altLang="ja-JP" dirty="0">
                          <a:latin typeface="Meiryo UI" panose="020B0604030504040204" pitchFamily="50" charset="-128"/>
                          <a:ea typeface="Meiryo UI" panose="020B0604030504040204" pitchFamily="50" charset="-128"/>
                        </a:rPr>
                        <a:t>45</a:t>
                      </a:r>
                      <a:endParaRPr kumimoji="1" lang="ja-JP" altLang="en-US" dirty="0">
                        <a:latin typeface="Meiryo UI" panose="020B0604030504040204" pitchFamily="50" charset="-128"/>
                        <a:ea typeface="Meiryo UI" panose="020B0604030504040204" pitchFamily="50" charset="-128"/>
                      </a:endParaRPr>
                    </a:p>
                  </a:txBody>
                  <a:tcPr anchor="ctr">
                    <a:lnL w="12700" cap="flat" cmpd="sng" algn="ctr">
                      <a:solidFill>
                        <a:schemeClr val="accent5">
                          <a:lumMod val="75000"/>
                        </a:schemeClr>
                      </a:solidFill>
                      <a:prstDash val="solid"/>
                      <a:round/>
                      <a:headEnd type="none" w="med" len="med"/>
                      <a:tailEnd type="none" w="med" len="med"/>
                    </a:lnL>
                    <a:lnR w="12700" cap="flat" cmpd="sng" algn="ctr">
                      <a:solidFill>
                        <a:schemeClr val="accent5">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tcPr>
                </a:tc>
                <a:tc>
                  <a:txBody>
                    <a:bodyPr/>
                    <a:lstStyle/>
                    <a:p>
                      <a:pPr algn="ctr"/>
                      <a:r>
                        <a:rPr kumimoji="1" lang="en-US" altLang="ja-JP" dirty="0">
                          <a:latin typeface="Meiryo UI" panose="020B0604030504040204" pitchFamily="50" charset="-128"/>
                          <a:ea typeface="Meiryo UI" panose="020B0604030504040204" pitchFamily="50" charset="-128"/>
                        </a:rPr>
                        <a:t>25</a:t>
                      </a:r>
                      <a:endParaRPr kumimoji="1" lang="ja-JP" altLang="en-US" dirty="0">
                        <a:latin typeface="Meiryo UI" panose="020B0604030504040204" pitchFamily="50" charset="-128"/>
                        <a:ea typeface="Meiryo UI" panose="020B0604030504040204" pitchFamily="50" charset="-128"/>
                      </a:endParaRPr>
                    </a:p>
                  </a:txBody>
                  <a:tcPr anchor="ctr">
                    <a:lnL w="12700" cap="flat" cmpd="sng" algn="ctr">
                      <a:solidFill>
                        <a:schemeClr val="accent5">
                          <a:lumMod val="75000"/>
                        </a:schemeClr>
                      </a:solidFill>
                      <a:prstDash val="solid"/>
                      <a:round/>
                      <a:headEnd type="none" w="med" len="med"/>
                      <a:tailEnd type="none" w="med" len="med"/>
                    </a:lnL>
                    <a:lnT w="12700" cap="flat" cmpd="sng" algn="ctr">
                      <a:solidFill>
                        <a:schemeClr val="accent1">
                          <a:lumMod val="75000"/>
                        </a:schemeClr>
                      </a:solidFill>
                      <a:prstDash val="solid"/>
                      <a:round/>
                      <a:headEnd type="none" w="med" len="med"/>
                      <a:tailEnd type="none" w="med" len="med"/>
                    </a:lnT>
                  </a:tcPr>
                </a:tc>
                <a:extLst>
                  <a:ext uri="{0D108BD9-81ED-4DB2-BD59-A6C34878D82A}">
                    <a16:rowId xmlns="" xmlns:a16="http://schemas.microsoft.com/office/drawing/2014/main" val="10003"/>
                  </a:ext>
                </a:extLst>
              </a:tr>
              <a:tr h="264056">
                <a:tc>
                  <a:txBody>
                    <a:bodyPr/>
                    <a:lstStyle/>
                    <a:p>
                      <a:pPr algn="ctr"/>
                      <a:r>
                        <a:rPr kumimoji="1" lang="ja-JP" altLang="en-US" dirty="0">
                          <a:solidFill>
                            <a:schemeClr val="tx1"/>
                          </a:solidFill>
                          <a:latin typeface="Meiryo UI" panose="020B0604030504040204" pitchFamily="50" charset="-128"/>
                          <a:ea typeface="Meiryo UI" panose="020B0604030504040204" pitchFamily="50" charset="-128"/>
                        </a:rPr>
                        <a:t>財政運営上の対応・取組み</a:t>
                      </a:r>
                    </a:p>
                  </a:txBody>
                  <a:tcPr anchor="ctr"/>
                </a:tc>
                <a:tc>
                  <a:txBody>
                    <a:bodyPr/>
                    <a:lstStyle/>
                    <a:p>
                      <a:pPr algn="ctr"/>
                      <a:r>
                        <a:rPr kumimoji="1" lang="en-US" altLang="ja-JP" dirty="0">
                          <a:latin typeface="Meiryo UI" panose="020B0604030504040204" pitchFamily="50" charset="-128"/>
                          <a:ea typeface="Meiryo UI" panose="020B0604030504040204" pitchFamily="50" charset="-128"/>
                        </a:rPr>
                        <a:t>125</a:t>
                      </a:r>
                      <a:endParaRPr kumimoji="1" lang="ja-JP" altLang="en-US" dirty="0">
                        <a:latin typeface="Meiryo UI" panose="020B0604030504040204" pitchFamily="50" charset="-128"/>
                        <a:ea typeface="Meiryo UI" panose="020B0604030504040204" pitchFamily="50" charset="-128"/>
                      </a:endParaRPr>
                    </a:p>
                  </a:txBody>
                  <a:tcPr anchor="ctr">
                    <a:lnR w="12700" cap="flat" cmpd="sng" algn="ctr">
                      <a:solidFill>
                        <a:schemeClr val="accent5">
                          <a:lumMod val="75000"/>
                        </a:schemeClr>
                      </a:solidFill>
                      <a:prstDash val="solid"/>
                      <a:round/>
                      <a:headEnd type="none" w="med" len="med"/>
                      <a:tailEnd type="none" w="med" len="med"/>
                    </a:lnR>
                  </a:tcPr>
                </a:tc>
                <a:tc>
                  <a:txBody>
                    <a:bodyPr/>
                    <a:lstStyle/>
                    <a:p>
                      <a:pPr algn="ctr"/>
                      <a:endParaRPr kumimoji="1" lang="ja-JP" altLang="en-US" dirty="0">
                        <a:latin typeface="Meiryo UI" panose="020B0604030504040204" pitchFamily="50" charset="-128"/>
                        <a:ea typeface="Meiryo UI" panose="020B0604030504040204" pitchFamily="50" charset="-128"/>
                      </a:endParaRPr>
                    </a:p>
                  </a:txBody>
                  <a:tcPr anchor="ctr">
                    <a:lnL w="12700" cap="flat" cmpd="sng" algn="ctr">
                      <a:solidFill>
                        <a:schemeClr val="accent5">
                          <a:lumMod val="75000"/>
                        </a:schemeClr>
                      </a:solidFill>
                      <a:prstDash val="solid"/>
                      <a:round/>
                      <a:headEnd type="none" w="med" len="med"/>
                      <a:tailEnd type="none" w="med" len="med"/>
                    </a:lnL>
                    <a:lnR w="12700" cap="flat" cmpd="sng" algn="ctr">
                      <a:solidFill>
                        <a:schemeClr val="accent5">
                          <a:lumMod val="75000"/>
                        </a:schemeClr>
                      </a:solidFill>
                      <a:prstDash val="solid"/>
                      <a:round/>
                      <a:headEnd type="none" w="med" len="med"/>
                      <a:tailEnd type="none" w="med" len="med"/>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r>
                        <a:rPr kumimoji="1" lang="en-US" altLang="ja-JP" dirty="0">
                          <a:latin typeface="Meiryo UI" panose="020B0604030504040204" pitchFamily="50" charset="-128"/>
                          <a:ea typeface="Meiryo UI" panose="020B0604030504040204" pitchFamily="50" charset="-128"/>
                        </a:rPr>
                        <a:t>135</a:t>
                      </a:r>
                      <a:endParaRPr kumimoji="1" lang="ja-JP" altLang="en-US" dirty="0">
                        <a:latin typeface="Meiryo UI" panose="020B0604030504040204" pitchFamily="50" charset="-128"/>
                        <a:ea typeface="Meiryo UI" panose="020B0604030504040204" pitchFamily="50" charset="-128"/>
                      </a:endParaRPr>
                    </a:p>
                  </a:txBody>
                  <a:tcPr anchor="ctr">
                    <a:lnL w="12700" cap="flat" cmpd="sng" algn="ctr">
                      <a:solidFill>
                        <a:schemeClr val="accent5">
                          <a:lumMod val="75000"/>
                        </a:schemeClr>
                      </a:solidFill>
                      <a:prstDash val="solid"/>
                      <a:round/>
                      <a:headEnd type="none" w="med" len="med"/>
                      <a:tailEnd type="none" w="med" len="med"/>
                    </a:lnL>
                    <a:lnR w="12700" cap="flat" cmpd="sng" algn="ctr">
                      <a:solidFill>
                        <a:schemeClr val="accent5">
                          <a:lumMod val="75000"/>
                        </a:schemeClr>
                      </a:solidFill>
                      <a:prstDash val="solid"/>
                      <a:round/>
                      <a:headEnd type="none" w="med" len="med"/>
                      <a:tailEnd type="none" w="med" len="med"/>
                    </a:lnR>
                  </a:tcPr>
                </a:tc>
                <a:tc>
                  <a:txBody>
                    <a:bodyPr/>
                    <a:lstStyle/>
                    <a:p>
                      <a:pPr algn="ctr"/>
                      <a:r>
                        <a:rPr kumimoji="1" lang="en-US" altLang="ja-JP" dirty="0">
                          <a:latin typeface="Meiryo UI" panose="020B0604030504040204" pitchFamily="50" charset="-128"/>
                          <a:ea typeface="Meiryo UI" panose="020B0604030504040204" pitchFamily="50" charset="-128"/>
                        </a:rPr>
                        <a:t>75</a:t>
                      </a:r>
                      <a:endParaRPr kumimoji="1" lang="ja-JP" altLang="en-US" dirty="0">
                        <a:latin typeface="Meiryo UI" panose="020B0604030504040204" pitchFamily="50" charset="-128"/>
                        <a:ea typeface="Meiryo UI" panose="020B0604030504040204" pitchFamily="50" charset="-128"/>
                      </a:endParaRPr>
                    </a:p>
                  </a:txBody>
                  <a:tcPr anchor="ctr">
                    <a:lnL w="12700" cap="flat" cmpd="sng" algn="ctr">
                      <a:solidFill>
                        <a:schemeClr val="accent5">
                          <a:lumMod val="75000"/>
                        </a:schemeClr>
                      </a:solidFill>
                      <a:prstDash val="solid"/>
                      <a:round/>
                      <a:headEnd type="none" w="med" len="med"/>
                      <a:tailEnd type="none" w="med" len="med"/>
                    </a:lnL>
                  </a:tcPr>
                </a:tc>
                <a:extLst>
                  <a:ext uri="{0D108BD9-81ED-4DB2-BD59-A6C34878D82A}">
                    <a16:rowId xmlns="" xmlns:a16="http://schemas.microsoft.com/office/drawing/2014/main" val="10004"/>
                  </a:ext>
                </a:extLst>
              </a:tr>
              <a:tr h="435104">
                <a:tc>
                  <a:txBody>
                    <a:bodyPr/>
                    <a:lstStyle/>
                    <a:p>
                      <a:pPr algn="ctr"/>
                      <a:r>
                        <a:rPr kumimoji="1" lang="ja-JP" altLang="en-US" dirty="0">
                          <a:solidFill>
                            <a:schemeClr val="tx1"/>
                          </a:solidFill>
                          <a:latin typeface="Meiryo UI" panose="020B0604030504040204" pitchFamily="50" charset="-128"/>
                          <a:ea typeface="Meiryo UI" panose="020B0604030504040204" pitchFamily="50" charset="-128"/>
                        </a:rPr>
                        <a:t>予算の編成・執行を通じた取組み</a:t>
                      </a:r>
                      <a:r>
                        <a:rPr kumimoji="1" lang="ja-JP" altLang="en-US" dirty="0" smtClean="0">
                          <a:solidFill>
                            <a:schemeClr val="tx1"/>
                          </a:solidFill>
                          <a:latin typeface="Meiryo UI" panose="020B0604030504040204" pitchFamily="50" charset="-128"/>
                          <a:ea typeface="Meiryo UI" panose="020B0604030504040204" pitchFamily="50" charset="-128"/>
                        </a:rPr>
                        <a:t>等</a:t>
                      </a:r>
                      <a:endParaRPr kumimoji="1" lang="en-US" altLang="ja-JP" dirty="0">
                        <a:solidFill>
                          <a:schemeClr val="tx1"/>
                        </a:solidFill>
                        <a:latin typeface="Meiryo UI" panose="020B0604030504040204" pitchFamily="50" charset="-128"/>
                        <a:ea typeface="Meiryo UI" panose="020B0604030504040204" pitchFamily="50" charset="-128"/>
                      </a:endParaRPr>
                    </a:p>
                  </a:txBody>
                  <a:tcPr anchor="ctr">
                    <a:lnB w="12700" cap="flat" cmpd="sng" algn="ctr">
                      <a:solidFill>
                        <a:schemeClr val="accent5">
                          <a:lumMod val="75000"/>
                        </a:schemeClr>
                      </a:solidFill>
                      <a:prstDash val="solid"/>
                      <a:round/>
                      <a:headEnd type="none" w="med" len="med"/>
                      <a:tailEnd type="none" w="med" len="med"/>
                    </a:lnB>
                  </a:tcPr>
                </a:tc>
                <a:tc>
                  <a:txBody>
                    <a:bodyPr/>
                    <a:lstStyle/>
                    <a:p>
                      <a:pPr algn="ctr"/>
                      <a:r>
                        <a:rPr kumimoji="1" lang="en-US" altLang="ja-JP" dirty="0">
                          <a:latin typeface="Meiryo UI" panose="020B0604030504040204" pitchFamily="50" charset="-128"/>
                          <a:ea typeface="Meiryo UI" panose="020B0604030504040204" pitchFamily="50" charset="-128"/>
                        </a:rPr>
                        <a:t>425</a:t>
                      </a:r>
                      <a:endParaRPr kumimoji="1" lang="ja-JP" altLang="en-US" dirty="0">
                        <a:latin typeface="Meiryo UI" panose="020B0604030504040204" pitchFamily="50" charset="-128"/>
                        <a:ea typeface="Meiryo UI" panose="020B0604030504040204" pitchFamily="50" charset="-128"/>
                      </a:endParaRPr>
                    </a:p>
                  </a:txBody>
                  <a:tcPr anchor="ctr">
                    <a:lnR w="12700" cap="flat" cmpd="sng" algn="ctr">
                      <a:solidFill>
                        <a:schemeClr val="accent5">
                          <a:lumMod val="75000"/>
                        </a:schemeClr>
                      </a:solidFill>
                      <a:prstDash val="solid"/>
                      <a:round/>
                      <a:headEnd type="none" w="med" len="med"/>
                      <a:tailEnd type="none" w="med" len="med"/>
                    </a:lnR>
                    <a:lnB w="12700" cap="flat" cmpd="sng" algn="ctr">
                      <a:solidFill>
                        <a:schemeClr val="accent5">
                          <a:lumMod val="75000"/>
                        </a:schemeClr>
                      </a:solidFill>
                      <a:prstDash val="solid"/>
                      <a:round/>
                      <a:headEnd type="none" w="med" len="med"/>
                      <a:tailEnd type="none" w="med" len="med"/>
                    </a:lnB>
                  </a:tcPr>
                </a:tc>
                <a:tc>
                  <a:txBody>
                    <a:bodyPr/>
                    <a:lstStyle/>
                    <a:p>
                      <a:pPr algn="ctr"/>
                      <a:endParaRPr kumimoji="1" lang="ja-JP" altLang="en-US" dirty="0">
                        <a:latin typeface="Meiryo UI" panose="020B0604030504040204" pitchFamily="50" charset="-128"/>
                        <a:ea typeface="Meiryo UI" panose="020B0604030504040204" pitchFamily="50" charset="-128"/>
                      </a:endParaRPr>
                    </a:p>
                  </a:txBody>
                  <a:tcPr anchor="ctr">
                    <a:lnL w="12700" cap="flat" cmpd="sng" algn="ctr">
                      <a:solidFill>
                        <a:schemeClr val="accent5">
                          <a:lumMod val="75000"/>
                        </a:schemeClr>
                      </a:solidFill>
                      <a:prstDash val="solid"/>
                      <a:round/>
                      <a:headEnd type="none" w="med" len="med"/>
                      <a:tailEnd type="none" w="med" len="med"/>
                    </a:lnL>
                    <a:lnR w="12700" cap="flat" cmpd="sng" algn="ctr">
                      <a:solidFill>
                        <a:schemeClr val="accent5">
                          <a:lumMod val="75000"/>
                        </a:schemeClr>
                      </a:solidFill>
                      <a:prstDash val="solid"/>
                      <a:round/>
                      <a:headEnd type="none" w="med" len="med"/>
                      <a:tailEnd type="none" w="med" len="med"/>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1" lang="en-US" altLang="ja-JP" dirty="0">
                          <a:latin typeface="Meiryo UI" panose="020B0604030504040204" pitchFamily="50" charset="-128"/>
                          <a:ea typeface="Meiryo UI" panose="020B0604030504040204" pitchFamily="50" charset="-128"/>
                        </a:rPr>
                        <a:t>350</a:t>
                      </a:r>
                      <a:endParaRPr kumimoji="1" lang="ja-JP" altLang="en-US" dirty="0">
                        <a:latin typeface="Meiryo UI" panose="020B0604030504040204" pitchFamily="50" charset="-128"/>
                        <a:ea typeface="Meiryo UI" panose="020B0604030504040204" pitchFamily="50" charset="-128"/>
                      </a:endParaRPr>
                    </a:p>
                  </a:txBody>
                  <a:tcPr anchor="ctr">
                    <a:lnL w="12700" cap="flat" cmpd="sng" algn="ctr">
                      <a:solidFill>
                        <a:schemeClr val="accent5">
                          <a:lumMod val="75000"/>
                        </a:schemeClr>
                      </a:solidFill>
                      <a:prstDash val="solid"/>
                      <a:round/>
                      <a:headEnd type="none" w="med" len="med"/>
                      <a:tailEnd type="none" w="med" len="med"/>
                    </a:lnL>
                    <a:lnR w="12700" cap="flat" cmpd="sng" algn="ctr">
                      <a:solidFill>
                        <a:schemeClr val="accent5">
                          <a:lumMod val="75000"/>
                        </a:schemeClr>
                      </a:solidFill>
                      <a:prstDash val="solid"/>
                      <a:round/>
                      <a:headEnd type="none" w="med" len="med"/>
                      <a:tailEnd type="none" w="med" len="med"/>
                    </a:lnR>
                    <a:lnB w="12700" cap="flat" cmpd="sng" algn="ctr">
                      <a:solidFill>
                        <a:schemeClr val="accent5">
                          <a:lumMod val="75000"/>
                        </a:schemeClr>
                      </a:solidFill>
                      <a:prstDash val="solid"/>
                      <a:round/>
                      <a:headEnd type="none" w="med" len="med"/>
                      <a:tailEnd type="none" w="med" len="med"/>
                    </a:lnB>
                  </a:tcPr>
                </a:tc>
                <a:tc>
                  <a:txBody>
                    <a:bodyPr/>
                    <a:lstStyle/>
                    <a:p>
                      <a:pPr algn="ctr"/>
                      <a:r>
                        <a:rPr kumimoji="1" lang="en-US" altLang="ja-JP" dirty="0">
                          <a:latin typeface="Meiryo UI" panose="020B0604030504040204" pitchFamily="50" charset="-128"/>
                          <a:ea typeface="Meiryo UI" panose="020B0604030504040204" pitchFamily="50" charset="-128"/>
                        </a:rPr>
                        <a:t>410</a:t>
                      </a:r>
                      <a:endParaRPr kumimoji="1" lang="ja-JP" altLang="en-US" dirty="0">
                        <a:latin typeface="Meiryo UI" panose="020B0604030504040204" pitchFamily="50" charset="-128"/>
                        <a:ea typeface="Meiryo UI" panose="020B0604030504040204" pitchFamily="50" charset="-128"/>
                      </a:endParaRPr>
                    </a:p>
                  </a:txBody>
                  <a:tcPr anchor="ctr">
                    <a:lnL w="12700" cap="flat" cmpd="sng" algn="ctr">
                      <a:solidFill>
                        <a:schemeClr val="accent5">
                          <a:lumMod val="75000"/>
                        </a:schemeClr>
                      </a:solidFill>
                      <a:prstDash val="solid"/>
                      <a:round/>
                      <a:headEnd type="none" w="med" len="med"/>
                      <a:tailEnd type="none" w="med" len="med"/>
                    </a:lnL>
                    <a:lnB w="12700" cap="flat" cmpd="sng" algn="ctr">
                      <a:solidFill>
                        <a:schemeClr val="accent5">
                          <a:lumMod val="75000"/>
                        </a:schemeClr>
                      </a:solidFill>
                      <a:prstDash val="solid"/>
                      <a:round/>
                      <a:headEnd type="none" w="med" len="med"/>
                      <a:tailEnd type="none" w="med" len="med"/>
                    </a:lnB>
                  </a:tcPr>
                </a:tc>
                <a:extLst>
                  <a:ext uri="{0D108BD9-81ED-4DB2-BD59-A6C34878D82A}">
                    <a16:rowId xmlns="" xmlns:a16="http://schemas.microsoft.com/office/drawing/2014/main" val="10005"/>
                  </a:ext>
                </a:extLst>
              </a:tr>
            </a:tbl>
          </a:graphicData>
        </a:graphic>
      </p:graphicFrame>
      <p:sp>
        <p:nvSpPr>
          <p:cNvPr id="15" name="角丸四角形 14"/>
          <p:cNvSpPr/>
          <p:nvPr/>
        </p:nvSpPr>
        <p:spPr>
          <a:xfrm>
            <a:off x="395536" y="5099680"/>
            <a:ext cx="8291264" cy="1209818"/>
          </a:xfrm>
          <a:prstGeom prst="roundRect">
            <a:avLst>
              <a:gd name="adj" fmla="val 5749"/>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t" anchorCtr="0">
            <a:spAutoFit/>
          </a:bodyPr>
          <a:lstStyle/>
          <a:p>
            <a:pPr marL="177800" indent="-177800">
              <a:lnSpc>
                <a:spcPct val="110000"/>
              </a:lnSpc>
            </a:pP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「歳入の確保・歳出の見直し」「財政運営上の対応・取組み」の各項目の金額は</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、別冊に掲げた</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取組例などに</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よる効果を一定見込んだ</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ものであり、目標額ではありません</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77800" indent="-177800">
              <a:lnSpc>
                <a:spcPct val="110000"/>
              </a:lnSpc>
            </a:pP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取組例</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のうち現時点</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で金額を見込めない</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ものについては、予算の編成・執行を通じた取組み等で具体化</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していきます。</a:t>
            </a:r>
            <a:endParaRPr lang="en-US" altLang="ja-JP"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12" name="直線コネクタ 11"/>
          <p:cNvCxnSpPr/>
          <p:nvPr/>
        </p:nvCxnSpPr>
        <p:spPr>
          <a:xfrm>
            <a:off x="251520" y="548680"/>
            <a:ext cx="8568952" cy="0"/>
          </a:xfrm>
          <a:prstGeom prst="line">
            <a:avLst/>
          </a:prstGeom>
          <a:ln w="25400"/>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17" name="テキスト ボックス 16"/>
          <p:cNvSpPr txBox="1"/>
          <p:nvPr/>
        </p:nvSpPr>
        <p:spPr>
          <a:xfrm>
            <a:off x="251520" y="148570"/>
            <a:ext cx="5976664" cy="400110"/>
          </a:xfrm>
          <a:prstGeom prst="rect">
            <a:avLst/>
          </a:prstGeom>
          <a:noFill/>
        </p:spPr>
        <p:txBody>
          <a:bodyPr wrap="square" rtlCol="0">
            <a:spAutoFit/>
          </a:bodyPr>
          <a:lstStyle/>
          <a:p>
            <a:r>
              <a:rPr kumimoji="1" lang="ja-JP" altLang="en-US" sz="2000" b="1" dirty="0">
                <a:latin typeface="Meiryo UI" panose="020B0604030504040204" pitchFamily="50" charset="-128"/>
                <a:ea typeface="Meiryo UI" panose="020B0604030504040204" pitchFamily="50" charset="-128"/>
                <a:cs typeface="Meiryo UI" panose="020B0604030504040204" pitchFamily="50" charset="-128"/>
              </a:rPr>
              <a:t>２．当面の財政運営</a:t>
            </a:r>
            <a:r>
              <a:rPr kumimoji="1" lang="ja-JP" altLang="en-US" sz="2000" b="1" dirty="0" smtClean="0">
                <a:latin typeface="Meiryo UI" panose="020B0604030504040204" pitchFamily="50" charset="-128"/>
                <a:ea typeface="Meiryo UI" panose="020B0604030504040204" pitchFamily="50" charset="-128"/>
                <a:cs typeface="Meiryo UI" panose="020B0604030504040204" pitchFamily="50" charset="-128"/>
              </a:rPr>
              <a:t>の取組み</a:t>
            </a:r>
            <a:endParaRPr kumimoji="1" lang="ja-JP" altLang="en-US" sz="20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9" name="正方形/長方形 18"/>
          <p:cNvSpPr/>
          <p:nvPr/>
        </p:nvSpPr>
        <p:spPr>
          <a:xfrm>
            <a:off x="165504" y="731023"/>
            <a:ext cx="8294928" cy="400110"/>
          </a:xfrm>
          <a:prstGeom prst="rect">
            <a:avLst/>
          </a:prstGeom>
        </p:spPr>
        <p:txBody>
          <a:bodyPr wrap="square">
            <a:spAutoFit/>
          </a:bodyPr>
          <a:lstStyle/>
          <a:p>
            <a:pPr marL="271463" indent="-271463" algn="just"/>
            <a:r>
              <a:rPr lang="en-US" altLang="ja-JP" sz="20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(1)</a:t>
            </a:r>
            <a:r>
              <a:rPr lang="ja-JP" altLang="en-US" sz="20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20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仮試算の</a:t>
            </a:r>
            <a:r>
              <a:rPr lang="ja-JP" altLang="en-US" sz="20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収支不足への</a:t>
            </a:r>
            <a:r>
              <a:rPr lang="ja-JP" altLang="en-US" sz="20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対応</a:t>
            </a:r>
            <a:endParaRPr lang="en-US" altLang="ja-JP" sz="20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205157996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4" name="直線コネクタ 33"/>
          <p:cNvCxnSpPr/>
          <p:nvPr/>
        </p:nvCxnSpPr>
        <p:spPr>
          <a:xfrm>
            <a:off x="251520" y="548680"/>
            <a:ext cx="8568952" cy="0"/>
          </a:xfrm>
          <a:prstGeom prst="line">
            <a:avLst/>
          </a:prstGeom>
          <a:ln w="25400"/>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36" name="テキスト ボックス 35"/>
          <p:cNvSpPr txBox="1"/>
          <p:nvPr/>
        </p:nvSpPr>
        <p:spPr>
          <a:xfrm>
            <a:off x="251520" y="148570"/>
            <a:ext cx="5976664" cy="400110"/>
          </a:xfrm>
          <a:prstGeom prst="rect">
            <a:avLst/>
          </a:prstGeom>
          <a:noFill/>
        </p:spPr>
        <p:txBody>
          <a:bodyPr wrap="square" rtlCol="0">
            <a:spAutoFit/>
          </a:bodyPr>
          <a:lstStyle/>
          <a:p>
            <a:r>
              <a:rPr lang="ja-JP" altLang="en-US" sz="2000" b="1" dirty="0">
                <a:latin typeface="Meiryo UI" panose="020B0604030504040204" pitchFamily="50" charset="-128"/>
                <a:ea typeface="Meiryo UI" panose="020B0604030504040204" pitchFamily="50" charset="-128"/>
                <a:cs typeface="Meiryo UI" panose="020B0604030504040204" pitchFamily="50" charset="-128"/>
              </a:rPr>
              <a:t>３．今後の財政運営に向けて</a:t>
            </a:r>
            <a:endParaRPr lang="en-US" altLang="ja-JP" sz="20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7" name="正方形/長方形 36"/>
          <p:cNvSpPr/>
          <p:nvPr/>
        </p:nvSpPr>
        <p:spPr>
          <a:xfrm>
            <a:off x="165504" y="692696"/>
            <a:ext cx="5342600" cy="400110"/>
          </a:xfrm>
          <a:prstGeom prst="rect">
            <a:avLst/>
          </a:prstGeom>
        </p:spPr>
        <p:txBody>
          <a:bodyPr wrap="square">
            <a:spAutoFit/>
          </a:bodyPr>
          <a:lstStyle/>
          <a:p>
            <a:pPr marL="271463" indent="-271463" algn="just"/>
            <a:r>
              <a:rPr lang="en-US" altLang="ja-JP" sz="20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20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１</a:t>
            </a:r>
            <a:r>
              <a:rPr lang="en-US" altLang="ja-JP" sz="20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20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20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府の役割を的確に果たしていくために</a:t>
            </a:r>
            <a:endParaRPr lang="en-US" altLang="ja-JP" sz="20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8" name="角丸四角形 37"/>
          <p:cNvSpPr/>
          <p:nvPr/>
        </p:nvSpPr>
        <p:spPr>
          <a:xfrm>
            <a:off x="251520" y="1124744"/>
            <a:ext cx="8683645" cy="2223278"/>
          </a:xfrm>
          <a:prstGeom prst="roundRect">
            <a:avLst>
              <a:gd name="adj" fmla="val 5749"/>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spAutoFit/>
          </a:bodyPr>
          <a:lstStyle/>
          <a:p>
            <a:pPr>
              <a:lnSpc>
                <a:spcPct val="120000"/>
              </a:lnSpc>
            </a:pP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大阪府財政は、歳入面では、都市部に不利な税制改正や、社会保障関係経費の大幅な増加にも</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かかわらず地方</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一般財源総額を抑制するといった国の方針に</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より、大幅</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な歳入増加が見込めません。一方、歳出面では、歳出一般財源の約</a:t>
            </a:r>
            <a:r>
              <a:rPr lang="en-US" altLang="ja-JP"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90</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％を義務的経費が</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占める</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（下図参照）</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ことに</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加え、減債基金の復元を計画的に進めており、極めて硬直化した状況です。</a:t>
            </a:r>
          </a:p>
          <a:p>
            <a:pPr>
              <a:lnSpc>
                <a:spcPct val="120000"/>
              </a:lnSpc>
            </a:pP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このような厳しい状況の中でも、今後</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大阪の</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成長や府民</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の</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安全・安心を実現し、より一層</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の府民福祉の向上を図っていく</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ため、国に対し地方税</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財政制度をはじめと</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する制度</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の抜本的な</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改革を求めるとともに、府自らも、徹底</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した「選択と集中」を</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図り、引き続き</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たゆみない改革の取組みを</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進めていきます。</a:t>
            </a:r>
            <a:endPar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8" name="スライド番号プレースホルダー 1"/>
          <p:cNvSpPr>
            <a:spLocks noGrp="1"/>
          </p:cNvSpPr>
          <p:nvPr>
            <p:ph type="sldNum" sz="quarter" idx="12"/>
          </p:nvPr>
        </p:nvSpPr>
        <p:spPr>
          <a:xfrm>
            <a:off x="6553200" y="111547"/>
            <a:ext cx="2133600" cy="365125"/>
          </a:xfrm>
        </p:spPr>
        <p:txBody>
          <a:bodyPr/>
          <a:lstStyle/>
          <a:p>
            <a:r>
              <a:rPr kumimoji="1" lang="en-US" altLang="ja-JP" dirty="0" smtClean="0"/>
              <a:t>12</a:t>
            </a:r>
            <a:endParaRPr kumimoji="1" lang="ja-JP" altLang="en-US"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2735" y="3502673"/>
            <a:ext cx="8205729" cy="33107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Rectangle 2"/>
          <p:cNvSpPr txBox="1">
            <a:spLocks noChangeArrowheads="1"/>
          </p:cNvSpPr>
          <p:nvPr/>
        </p:nvSpPr>
        <p:spPr>
          <a:xfrm>
            <a:off x="539552" y="3429000"/>
            <a:ext cx="1721188" cy="369332"/>
          </a:xfrm>
          <a:prstGeom prst="rect">
            <a:avLst/>
          </a:prstGeom>
          <a:solidFill>
            <a:srgbClr val="000099"/>
          </a:solidFill>
        </p:spPr>
        <p:txBody>
          <a:bodyPr wrap="square">
            <a:sp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9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平成</a:t>
            </a:r>
            <a:r>
              <a:rPr lang="en-US" altLang="ja-JP" sz="9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28</a:t>
            </a:r>
            <a:r>
              <a:rPr lang="ja-JP" altLang="en-US" sz="9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年度当初予算イメージ</a:t>
            </a:r>
            <a:endParaRPr lang="en-US" altLang="ja-JP" sz="9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9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（一般財源ベース）</a:t>
            </a:r>
            <a:endParaRPr lang="en-US" altLang="ja-JP" sz="9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288800565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44990899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グループ化 1"/>
          <p:cNvGrpSpPr/>
          <p:nvPr/>
        </p:nvGrpSpPr>
        <p:grpSpPr>
          <a:xfrm rot="10800000">
            <a:off x="2886415" y="6237312"/>
            <a:ext cx="7590241" cy="406213"/>
            <a:chOff x="19050" y="-4643"/>
            <a:chExt cx="7590241" cy="406213"/>
          </a:xfrm>
        </p:grpSpPr>
        <p:pic>
          <p:nvPicPr>
            <p:cNvPr id="3" name="Picture 2" descr="府章・ロゴマーク"/>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10800000">
              <a:off x="6492204" y="-4643"/>
              <a:ext cx="1117087" cy="406213"/>
            </a:xfrm>
            <a:prstGeom prst="rect">
              <a:avLst/>
            </a:prstGeom>
            <a:noFill/>
            <a:extLst>
              <a:ext uri="{909E8E84-426E-40DD-AFC4-6F175D3DCCD1}">
                <a14:hiddenFill xmlns:a14="http://schemas.microsoft.com/office/drawing/2010/main">
                  <a:solidFill>
                    <a:srgbClr val="FFFFFF"/>
                  </a:solidFill>
                </a14:hiddenFill>
              </a:ext>
            </a:extLst>
          </p:spPr>
        </p:pic>
        <p:sp>
          <p:nvSpPr>
            <p:cNvPr id="4" name="テキスト ボックス 3"/>
            <p:cNvSpPr txBox="1"/>
            <p:nvPr/>
          </p:nvSpPr>
          <p:spPr>
            <a:xfrm rot="10800000">
              <a:off x="19050" y="16676"/>
              <a:ext cx="6209876" cy="338554"/>
            </a:xfrm>
            <a:prstGeom prst="rect">
              <a:avLst/>
            </a:prstGeom>
            <a:noFill/>
          </p:spPr>
          <p:txBody>
            <a:bodyPr wrap="square" lIns="0" tIns="0" rIns="0" bIns="0" rtlCol="0">
              <a:spAutoFit/>
            </a:bodyPr>
            <a:lstStyle/>
            <a:p>
              <a:r>
                <a:rPr lang="ja-JP" altLang="en-US"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収支改善プロジェクトチーム</a:t>
              </a:r>
              <a:r>
                <a:rPr lang="ja-JP" altLang="en-US"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お問い合わせ先　 財務部財政課）</a:t>
              </a:r>
              <a:endParaRPr lang="ja-JP" altLang="en-US"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540-8570</a:t>
              </a:r>
              <a:r>
                <a:rPr lang="ja-JP" altLang="en-US"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大阪市中央区大手前</a:t>
              </a:r>
              <a:r>
                <a:rPr lang="en-US" altLang="ja-JP"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2</a:t>
              </a:r>
              <a:r>
                <a:rPr lang="ja-JP" altLang="en-US"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丁目　　</a:t>
              </a:r>
              <a:r>
                <a:rPr lang="en-US" altLang="ja-JP"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TEL</a:t>
              </a:r>
              <a:r>
                <a:rPr lang="ja-JP" altLang="en-US"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06</a:t>
              </a:r>
              <a:r>
                <a:rPr lang="ja-JP" altLang="en-US"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6941</a:t>
              </a:r>
              <a:r>
                <a:rPr lang="ja-JP" altLang="en-US"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0351</a:t>
              </a:r>
            </a:p>
          </p:txBody>
        </p:sp>
      </p:grpSp>
    </p:spTree>
    <p:extLst>
      <p:ext uri="{BB962C8B-B14F-4D97-AF65-F5344CB8AC3E}">
        <p14:creationId xmlns:p14="http://schemas.microsoft.com/office/powerpoint/2010/main" val="75872386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8560372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直線コネクタ 4"/>
          <p:cNvCxnSpPr/>
          <p:nvPr/>
        </p:nvCxnSpPr>
        <p:spPr>
          <a:xfrm>
            <a:off x="251520" y="764704"/>
            <a:ext cx="8568952" cy="0"/>
          </a:xfrm>
          <a:prstGeom prst="line">
            <a:avLst/>
          </a:prstGeom>
          <a:ln w="25400"/>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7" name="テキスト ボックス 6"/>
          <p:cNvSpPr txBox="1"/>
          <p:nvPr/>
        </p:nvSpPr>
        <p:spPr>
          <a:xfrm>
            <a:off x="251520" y="188640"/>
            <a:ext cx="4284476" cy="461665"/>
          </a:xfrm>
          <a:prstGeom prst="rect">
            <a:avLst/>
          </a:prstGeom>
          <a:noFill/>
        </p:spPr>
        <p:txBody>
          <a:bodyPr wrap="square" rtlCol="0">
            <a:spAutoFit/>
          </a:bodyPr>
          <a:lstStyle/>
          <a:p>
            <a:r>
              <a:rPr kumimoji="1" lang="ja-JP" altLang="en-US" sz="2400" b="1" dirty="0">
                <a:latin typeface="Meiryo UI" panose="020B0604030504040204" pitchFamily="50" charset="-128"/>
                <a:ea typeface="Meiryo UI" panose="020B0604030504040204" pitchFamily="50" charset="-128"/>
                <a:cs typeface="Meiryo UI" panose="020B0604030504040204" pitchFamily="50" charset="-128"/>
              </a:rPr>
              <a:t>目次</a:t>
            </a:r>
          </a:p>
        </p:txBody>
      </p:sp>
      <p:graphicFrame>
        <p:nvGraphicFramePr>
          <p:cNvPr id="3" name="表 2"/>
          <p:cNvGraphicFramePr>
            <a:graphicFrameLocks noGrp="1"/>
          </p:cNvGraphicFramePr>
          <p:nvPr>
            <p:extLst>
              <p:ext uri="{D42A27DB-BD31-4B8C-83A1-F6EECF244321}">
                <p14:modId xmlns:p14="http://schemas.microsoft.com/office/powerpoint/2010/main" val="947427134"/>
              </p:ext>
            </p:extLst>
          </p:nvPr>
        </p:nvGraphicFramePr>
        <p:xfrm>
          <a:off x="467544" y="1466448"/>
          <a:ext cx="7920880" cy="3169920"/>
        </p:xfrm>
        <a:graphic>
          <a:graphicData uri="http://schemas.openxmlformats.org/drawingml/2006/table">
            <a:tbl>
              <a:tblPr>
                <a:tableStyleId>{5C22544A-7EE6-4342-B048-85BDC9FD1C3A}</a:tableStyleId>
              </a:tblPr>
              <a:tblGrid>
                <a:gridCol w="443831">
                  <a:extLst>
                    <a:ext uri="{9D8B030D-6E8A-4147-A177-3AD203B41FA5}">
                      <a16:colId xmlns="" xmlns:a16="http://schemas.microsoft.com/office/drawing/2014/main" val="20000"/>
                    </a:ext>
                  </a:extLst>
                </a:gridCol>
                <a:gridCol w="6170123">
                  <a:extLst>
                    <a:ext uri="{9D8B030D-6E8A-4147-A177-3AD203B41FA5}">
                      <a16:colId xmlns="" xmlns:a16="http://schemas.microsoft.com/office/drawing/2014/main" val="20001"/>
                    </a:ext>
                  </a:extLst>
                </a:gridCol>
                <a:gridCol w="1306926">
                  <a:extLst>
                    <a:ext uri="{9D8B030D-6E8A-4147-A177-3AD203B41FA5}">
                      <a16:colId xmlns="" xmlns:a16="http://schemas.microsoft.com/office/drawing/2014/main" val="20002"/>
                    </a:ext>
                  </a:extLst>
                </a:gridCol>
              </a:tblGrid>
              <a:tr h="0">
                <a:tc gridSpan="2">
                  <a:txBody>
                    <a:bodyPr/>
                    <a:lstStyle/>
                    <a:p>
                      <a:r>
                        <a:rPr kumimoji="1" lang="ja-JP" altLang="en-US" sz="1600" dirty="0">
                          <a:latin typeface="HGS創英角ｺﾞｼｯｸUB" panose="020B0900000000000000" pitchFamily="50" charset="-128"/>
                          <a:ea typeface="HGS創英角ｺﾞｼｯｸUB" panose="020B0900000000000000" pitchFamily="50" charset="-128"/>
                          <a:cs typeface="Meiryo UI" panose="020B0604030504040204" pitchFamily="50" charset="-128"/>
                        </a:rPr>
                        <a:t>はじめに</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hMerge="1">
                  <a:txBody>
                    <a:bodyPr/>
                    <a:lstStyle/>
                    <a:p>
                      <a:endParaRPr kumimoji="1" lang="ja-JP" altLang="en-US" sz="1600" dirty="0">
                        <a:latin typeface="HGS創英角ｺﾞｼｯｸUB" panose="020B0900000000000000" pitchFamily="50" charset="-128"/>
                        <a:ea typeface="HGS創英角ｺﾞｼｯｸUB" panose="020B0900000000000000" pitchFamily="50" charset="-128"/>
                        <a:cs typeface="Meiryo UI" panose="020B0604030504040204" pitchFamily="50" charset="-128"/>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a:r>
                        <a:rPr kumimoji="1" lang="en-US" altLang="ja-JP" sz="1400" dirty="0" smtClean="0">
                          <a:latin typeface="HGS創英角ｺﾞｼｯｸUB" panose="020B0900000000000000" pitchFamily="50" charset="-128"/>
                          <a:ea typeface="HGS創英角ｺﾞｼｯｸUB" panose="020B0900000000000000" pitchFamily="50" charset="-128"/>
                          <a:cs typeface="Meiryo UI" panose="020B0604030504040204" pitchFamily="50" charset="-128"/>
                        </a:rPr>
                        <a:t>2</a:t>
                      </a:r>
                      <a:endParaRPr kumimoji="1" lang="ja-JP" altLang="en-US" sz="1400" dirty="0">
                        <a:latin typeface="HGS創英角ｺﾞｼｯｸUB" panose="020B0900000000000000" pitchFamily="50" charset="-128"/>
                        <a:ea typeface="HGS創英角ｺﾞｼｯｸUB" panose="020B0900000000000000" pitchFamily="50" charset="-128"/>
                        <a:cs typeface="Meiryo UI" panose="020B0604030504040204" pitchFamily="50" charset="-128"/>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 xmlns:a16="http://schemas.microsoft.com/office/drawing/2014/main" val="10000"/>
                  </a:ext>
                </a:extLst>
              </a:tr>
              <a:tr h="0">
                <a:tc gridSpan="2">
                  <a:txBody>
                    <a:bodyPr/>
                    <a:lstStyle/>
                    <a:p>
                      <a:r>
                        <a:rPr kumimoji="1" lang="ja-JP" altLang="en-US" sz="1600" dirty="0">
                          <a:latin typeface="HGS創英角ｺﾞｼｯｸUB" panose="020B0900000000000000" pitchFamily="50" charset="-128"/>
                          <a:ea typeface="HGS創英角ｺﾞｼｯｸUB" panose="020B0900000000000000" pitchFamily="50" charset="-128"/>
                          <a:cs typeface="Meiryo UI" panose="020B0604030504040204" pitchFamily="50" charset="-128"/>
                        </a:rPr>
                        <a:t>１．大阪府の財政状況</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hMerge="1">
                  <a:txBody>
                    <a:bodyPr/>
                    <a:lstStyle/>
                    <a:p>
                      <a:endParaRPr kumimoji="1" lang="ja-JP" altLang="en-US" sz="1600" dirty="0">
                        <a:latin typeface="HGS創英角ｺﾞｼｯｸUB" panose="020B0900000000000000" pitchFamily="50" charset="-128"/>
                        <a:ea typeface="HGS創英角ｺﾞｼｯｸUB" panose="020B0900000000000000" pitchFamily="50" charset="-128"/>
                        <a:cs typeface="Meiryo UI" panose="020B0604030504040204" pitchFamily="50" charset="-128"/>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a:r>
                        <a:rPr kumimoji="1" lang="en-US" altLang="ja-JP" sz="1400" dirty="0" smtClean="0">
                          <a:latin typeface="HGS創英角ｺﾞｼｯｸUB" panose="020B0900000000000000" pitchFamily="50" charset="-128"/>
                          <a:ea typeface="HGS創英角ｺﾞｼｯｸUB" panose="020B0900000000000000" pitchFamily="50" charset="-128"/>
                          <a:cs typeface="Meiryo UI" panose="020B0604030504040204" pitchFamily="50" charset="-128"/>
                        </a:rPr>
                        <a:t>4</a:t>
                      </a:r>
                      <a:endParaRPr kumimoji="1" lang="ja-JP" altLang="en-US" sz="1400" dirty="0">
                        <a:latin typeface="HGS創英角ｺﾞｼｯｸUB" panose="020B0900000000000000" pitchFamily="50" charset="-128"/>
                        <a:ea typeface="HGS創英角ｺﾞｼｯｸUB" panose="020B0900000000000000" pitchFamily="50" charset="-128"/>
                        <a:cs typeface="Meiryo UI" panose="020B0604030504040204" pitchFamily="50" charset="-128"/>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 xmlns:a16="http://schemas.microsoft.com/office/drawing/2014/main" val="10001"/>
                  </a:ext>
                </a:extLst>
              </a:tr>
              <a:tr h="0">
                <a:tc>
                  <a:txBody>
                    <a:bodyPr/>
                    <a:lstStyle/>
                    <a:p>
                      <a:endParaRPr kumimoji="1" lang="ja-JP" altLang="en-US" sz="1400" dirty="0">
                        <a:latin typeface="Meiryo UI" panose="020B0604030504040204" pitchFamily="50" charset="-128"/>
                        <a:ea typeface="Meiryo UI" panose="020B0604030504040204" pitchFamily="50" charset="-128"/>
                        <a:cs typeface="Meiryo UI" panose="020B0604030504040204" pitchFamily="50" charset="-128"/>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r>
                        <a:rPr kumimoji="1" lang="en-US" altLang="ja-JP" sz="1400" dirty="0">
                          <a:latin typeface="Meiryo UI" panose="020B0604030504040204" pitchFamily="50" charset="-128"/>
                          <a:ea typeface="Meiryo UI" panose="020B0604030504040204" pitchFamily="50" charset="-128"/>
                          <a:cs typeface="Meiryo UI" panose="020B0604030504040204" pitchFamily="50" charset="-128"/>
                        </a:rPr>
                        <a:t>(1)</a:t>
                      </a:r>
                      <a:r>
                        <a:rPr kumimoji="1" lang="ja-JP" altLang="en-US" sz="1400" dirty="0">
                          <a:latin typeface="Meiryo UI" panose="020B0604030504040204" pitchFamily="50" charset="-128"/>
                          <a:ea typeface="Meiryo UI" panose="020B0604030504040204" pitchFamily="50" charset="-128"/>
                          <a:cs typeface="Meiryo UI" panose="020B0604030504040204" pitchFamily="50" charset="-128"/>
                        </a:rPr>
                        <a:t>　平成</a:t>
                      </a:r>
                      <a:r>
                        <a:rPr kumimoji="1" lang="en-US" altLang="ja-JP" sz="1400" dirty="0">
                          <a:latin typeface="Meiryo UI" panose="020B0604030504040204" pitchFamily="50" charset="-128"/>
                          <a:ea typeface="Meiryo UI" panose="020B0604030504040204" pitchFamily="50" charset="-128"/>
                          <a:cs typeface="Meiryo UI" panose="020B0604030504040204" pitchFamily="50" charset="-128"/>
                        </a:rPr>
                        <a:t>28</a:t>
                      </a:r>
                      <a:r>
                        <a:rPr kumimoji="1" lang="ja-JP" altLang="en-US" sz="1400" dirty="0">
                          <a:latin typeface="Meiryo UI" panose="020B0604030504040204" pitchFamily="50" charset="-128"/>
                          <a:ea typeface="Meiryo UI" panose="020B0604030504040204" pitchFamily="50" charset="-128"/>
                          <a:cs typeface="Meiryo UI" panose="020B0604030504040204" pitchFamily="50" charset="-128"/>
                        </a:rPr>
                        <a:t>年度当初予算の収支状況</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kumimoji="1" lang="en-US" altLang="ja-JP" sz="1400" dirty="0" smtClean="0">
                          <a:latin typeface="Meiryo UI" panose="020B0604030504040204" pitchFamily="50" charset="-128"/>
                          <a:ea typeface="Meiryo UI" panose="020B0604030504040204" pitchFamily="50" charset="-128"/>
                          <a:cs typeface="Meiryo UI" panose="020B0604030504040204" pitchFamily="50" charset="-128"/>
                        </a:rPr>
                        <a:t>4</a:t>
                      </a:r>
                      <a:endParaRPr kumimoji="1" lang="ja-JP" altLang="en-US" sz="1400" dirty="0">
                        <a:latin typeface="Meiryo UI" panose="020B0604030504040204" pitchFamily="50" charset="-128"/>
                        <a:ea typeface="Meiryo UI" panose="020B0604030504040204" pitchFamily="50" charset="-128"/>
                        <a:cs typeface="Meiryo UI" panose="020B0604030504040204" pitchFamily="50" charset="-128"/>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 xmlns:a16="http://schemas.microsoft.com/office/drawing/2014/main" val="10002"/>
                  </a:ext>
                </a:extLst>
              </a:tr>
              <a:tr h="0">
                <a:tc>
                  <a:txBody>
                    <a:bodyPr/>
                    <a:lstStyle/>
                    <a:p>
                      <a:endParaRPr kumimoji="1" lang="ja-JP" altLang="en-US" sz="1400" dirty="0">
                        <a:latin typeface="Meiryo UI" panose="020B0604030504040204" pitchFamily="50" charset="-128"/>
                        <a:ea typeface="Meiryo UI" panose="020B0604030504040204" pitchFamily="50" charset="-128"/>
                        <a:cs typeface="Meiryo UI" panose="020B0604030504040204" pitchFamily="50" charset="-128"/>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r>
                        <a:rPr kumimoji="1" lang="en-US" altLang="ja-JP" sz="1400" dirty="0">
                          <a:latin typeface="Meiryo UI" panose="020B0604030504040204" pitchFamily="50" charset="-128"/>
                          <a:ea typeface="Meiryo UI" panose="020B0604030504040204" pitchFamily="50" charset="-128"/>
                          <a:cs typeface="Meiryo UI" panose="020B0604030504040204" pitchFamily="50" charset="-128"/>
                        </a:rPr>
                        <a:t>(2)</a:t>
                      </a:r>
                      <a:r>
                        <a:rPr kumimoji="1" lang="ja-JP" altLang="en-US" sz="1400" dirty="0">
                          <a:latin typeface="Meiryo UI" panose="020B0604030504040204" pitchFamily="50" charset="-128"/>
                          <a:ea typeface="Meiryo UI" panose="020B0604030504040204" pitchFamily="50" charset="-128"/>
                          <a:cs typeface="Meiryo UI" panose="020B0604030504040204" pitchFamily="50" charset="-128"/>
                        </a:rPr>
                        <a:t>　平成</a:t>
                      </a:r>
                      <a:r>
                        <a:rPr kumimoji="1" lang="en-US" altLang="ja-JP" sz="1400" dirty="0">
                          <a:latin typeface="Meiryo UI" panose="020B0604030504040204" pitchFamily="50" charset="-128"/>
                          <a:ea typeface="Meiryo UI" panose="020B0604030504040204" pitchFamily="50" charset="-128"/>
                          <a:cs typeface="Meiryo UI" panose="020B0604030504040204" pitchFamily="50" charset="-128"/>
                        </a:rPr>
                        <a:t>28</a:t>
                      </a:r>
                      <a:r>
                        <a:rPr kumimoji="1" lang="ja-JP" altLang="en-US" sz="1400" dirty="0">
                          <a:latin typeface="Meiryo UI" panose="020B0604030504040204" pitchFamily="50" charset="-128"/>
                          <a:ea typeface="Meiryo UI" panose="020B0604030504040204" pitchFamily="50" charset="-128"/>
                          <a:cs typeface="Meiryo UI" panose="020B0604030504040204" pitchFamily="50" charset="-128"/>
                        </a:rPr>
                        <a:t>年２月試算の収支見通し</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kumimoji="1" lang="en-US" altLang="ja-JP" sz="1400" dirty="0">
                          <a:latin typeface="Meiryo UI" panose="020B0604030504040204" pitchFamily="50" charset="-128"/>
                          <a:ea typeface="Meiryo UI" panose="020B0604030504040204" pitchFamily="50" charset="-128"/>
                          <a:cs typeface="Meiryo UI" panose="020B0604030504040204" pitchFamily="50" charset="-128"/>
                        </a:rPr>
                        <a:t>5</a:t>
                      </a:r>
                      <a:endParaRPr kumimoji="1" lang="ja-JP" altLang="en-US" sz="1400" dirty="0">
                        <a:latin typeface="Meiryo UI" panose="020B0604030504040204" pitchFamily="50" charset="-128"/>
                        <a:ea typeface="Meiryo UI" panose="020B0604030504040204" pitchFamily="50" charset="-128"/>
                        <a:cs typeface="Meiryo UI" panose="020B0604030504040204" pitchFamily="50" charset="-128"/>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 xmlns:a16="http://schemas.microsoft.com/office/drawing/2014/main" val="10003"/>
                  </a:ext>
                </a:extLst>
              </a:tr>
              <a:tr h="0">
                <a:tc>
                  <a:txBody>
                    <a:bodyPr/>
                    <a:lstStyle/>
                    <a:p>
                      <a:endParaRPr kumimoji="1" lang="ja-JP" altLang="en-US" sz="1400" dirty="0">
                        <a:latin typeface="Meiryo UI" panose="020B0604030504040204" pitchFamily="50" charset="-128"/>
                        <a:ea typeface="Meiryo UI" panose="020B0604030504040204" pitchFamily="50" charset="-128"/>
                        <a:cs typeface="Meiryo UI" panose="020B0604030504040204" pitchFamily="50" charset="-128"/>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271463" indent="-271463" algn="just"/>
                      <a:r>
                        <a:rPr kumimoji="1" lang="en-US" altLang="ja-JP" sz="1400" dirty="0">
                          <a:latin typeface="Meiryo UI" panose="020B0604030504040204" pitchFamily="50" charset="-128"/>
                          <a:ea typeface="Meiryo UI" panose="020B0604030504040204" pitchFamily="50" charset="-128"/>
                          <a:cs typeface="Meiryo UI" panose="020B0604030504040204" pitchFamily="50" charset="-128"/>
                        </a:rPr>
                        <a:t>(3)</a:t>
                      </a:r>
                      <a:r>
                        <a:rPr kumimoji="1" lang="ja-JP" altLang="en-US" sz="14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4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平成</a:t>
                      </a:r>
                      <a:r>
                        <a:rPr lang="en-US" altLang="ja-JP" sz="14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29</a:t>
                      </a:r>
                      <a:r>
                        <a:rPr lang="ja-JP" altLang="en-US" sz="14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年度に活用可能な財政調整基金と収支見通し</a:t>
                      </a:r>
                      <a:endParaRPr lang="en-US" altLang="ja-JP" sz="14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kumimoji="1" lang="en-US" altLang="ja-JP" sz="1400" dirty="0">
                          <a:latin typeface="Meiryo UI" panose="020B0604030504040204" pitchFamily="50" charset="-128"/>
                          <a:ea typeface="Meiryo UI" panose="020B0604030504040204" pitchFamily="50" charset="-128"/>
                          <a:cs typeface="Meiryo UI" panose="020B0604030504040204" pitchFamily="50" charset="-128"/>
                        </a:rPr>
                        <a:t>6</a:t>
                      </a:r>
                      <a:endParaRPr kumimoji="1" lang="ja-JP" altLang="en-US" sz="1400" dirty="0">
                        <a:latin typeface="Meiryo UI" panose="020B0604030504040204" pitchFamily="50" charset="-128"/>
                        <a:ea typeface="Meiryo UI" panose="020B0604030504040204" pitchFamily="50" charset="-128"/>
                        <a:cs typeface="Meiryo UI" panose="020B0604030504040204" pitchFamily="50" charset="-128"/>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 xmlns:a16="http://schemas.microsoft.com/office/drawing/2014/main" val="10004"/>
                  </a:ext>
                </a:extLst>
              </a:tr>
              <a:tr h="0">
                <a:tc>
                  <a:txBody>
                    <a:bodyPr/>
                    <a:lstStyle/>
                    <a:p>
                      <a:endParaRPr kumimoji="1" lang="ja-JP" altLang="en-US" sz="1400" dirty="0">
                        <a:latin typeface="Meiryo UI" panose="020B0604030504040204" pitchFamily="50" charset="-128"/>
                        <a:ea typeface="Meiryo UI" panose="020B0604030504040204" pitchFamily="50" charset="-128"/>
                        <a:cs typeface="Meiryo UI" panose="020B0604030504040204" pitchFamily="50" charset="-128"/>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r>
                        <a:rPr kumimoji="1" lang="en-US" altLang="ja-JP" sz="1400" dirty="0">
                          <a:latin typeface="Meiryo UI" panose="020B0604030504040204" pitchFamily="50" charset="-128"/>
                          <a:ea typeface="Meiryo UI" panose="020B0604030504040204" pitchFamily="50" charset="-128"/>
                          <a:cs typeface="Meiryo UI" panose="020B0604030504040204" pitchFamily="50" charset="-128"/>
                        </a:rPr>
                        <a:t>(4)</a:t>
                      </a:r>
                      <a:r>
                        <a:rPr kumimoji="1" lang="ja-JP" altLang="en-US" sz="1400" dirty="0">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中期見通し（</a:t>
                      </a:r>
                      <a:r>
                        <a:rPr kumimoji="1" lang="en-US" altLang="ja-JP" sz="1400" dirty="0">
                          <a:latin typeface="Meiryo UI" panose="020B0604030504040204" pitchFamily="50" charset="-128"/>
                          <a:ea typeface="Meiryo UI" panose="020B0604030504040204" pitchFamily="50" charset="-128"/>
                          <a:cs typeface="Meiryo UI" panose="020B0604030504040204" pitchFamily="50" charset="-128"/>
                        </a:rPr>
                        <a:t>28</a:t>
                      </a:r>
                      <a:r>
                        <a:rPr kumimoji="1" lang="ja-JP" altLang="en-US" sz="1400" dirty="0">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1400" dirty="0">
                          <a:latin typeface="Meiryo UI" panose="020B0604030504040204" pitchFamily="50" charset="-128"/>
                          <a:ea typeface="Meiryo UI" panose="020B0604030504040204" pitchFamily="50" charset="-128"/>
                          <a:cs typeface="Meiryo UI" panose="020B0604030504040204" pitchFamily="50" charset="-128"/>
                        </a:rPr>
                        <a:t>9</a:t>
                      </a:r>
                      <a:r>
                        <a:rPr kumimoji="1" lang="ja-JP" altLang="en-US" sz="1400" dirty="0">
                          <a:latin typeface="Meiryo UI" panose="020B0604030504040204" pitchFamily="50" charset="-128"/>
                          <a:ea typeface="Meiryo UI" panose="020B0604030504040204" pitchFamily="50" charset="-128"/>
                          <a:cs typeface="Meiryo UI" panose="020B0604030504040204" pitchFamily="50" charset="-128"/>
                        </a:rPr>
                        <a:t>月</a:t>
                      </a: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仮試算）</a:t>
                      </a:r>
                      <a:endParaRPr kumimoji="1" lang="ja-JP" altLang="en-US" sz="1400" dirty="0">
                        <a:latin typeface="Meiryo UI" panose="020B0604030504040204" pitchFamily="50" charset="-128"/>
                        <a:ea typeface="Meiryo UI" panose="020B0604030504040204" pitchFamily="50" charset="-128"/>
                        <a:cs typeface="Meiryo UI" panose="020B0604030504040204" pitchFamily="50" charset="-128"/>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kumimoji="1" lang="en-US" altLang="ja-JP" sz="1400" dirty="0" smtClean="0">
                          <a:latin typeface="Meiryo UI" panose="020B0604030504040204" pitchFamily="50" charset="-128"/>
                          <a:ea typeface="Meiryo UI" panose="020B0604030504040204" pitchFamily="50" charset="-128"/>
                          <a:cs typeface="Meiryo UI" panose="020B0604030504040204" pitchFamily="50" charset="-128"/>
                        </a:rPr>
                        <a:t>8</a:t>
                      </a:r>
                      <a:endParaRPr kumimoji="1" lang="ja-JP" altLang="en-US" sz="1400" dirty="0">
                        <a:latin typeface="Meiryo UI" panose="020B0604030504040204" pitchFamily="50" charset="-128"/>
                        <a:ea typeface="Meiryo UI" panose="020B0604030504040204" pitchFamily="50" charset="-128"/>
                        <a:cs typeface="Meiryo UI" panose="020B0604030504040204" pitchFamily="50" charset="-128"/>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 xmlns:a16="http://schemas.microsoft.com/office/drawing/2014/main" val="10005"/>
                  </a:ext>
                </a:extLst>
              </a:tr>
              <a:tr h="0">
                <a:tc gridSpan="2">
                  <a:txBody>
                    <a:bodyPr/>
                    <a:lstStyle/>
                    <a:p>
                      <a:r>
                        <a:rPr kumimoji="1" lang="ja-JP" altLang="en-US" sz="1600" dirty="0">
                          <a:latin typeface="HGS創英角ｺﾞｼｯｸUB" panose="020B0900000000000000" pitchFamily="50" charset="-128"/>
                          <a:ea typeface="HGS創英角ｺﾞｼｯｸUB" panose="020B0900000000000000" pitchFamily="50" charset="-128"/>
                          <a:cs typeface="Meiryo UI" panose="020B0604030504040204" pitchFamily="50" charset="-128"/>
                        </a:rPr>
                        <a:t>２．当面の財政運営</a:t>
                      </a:r>
                      <a:r>
                        <a:rPr kumimoji="1" lang="ja-JP" altLang="en-US" sz="1600" dirty="0" smtClean="0">
                          <a:latin typeface="HGS創英角ｺﾞｼｯｸUB" panose="020B0900000000000000" pitchFamily="50" charset="-128"/>
                          <a:ea typeface="HGS創英角ｺﾞｼｯｸUB" panose="020B0900000000000000" pitchFamily="50" charset="-128"/>
                          <a:cs typeface="Meiryo UI" panose="020B0604030504040204" pitchFamily="50" charset="-128"/>
                        </a:rPr>
                        <a:t>の取組み</a:t>
                      </a:r>
                      <a:endParaRPr kumimoji="1" lang="ja-JP" altLang="en-US" sz="1600" dirty="0">
                        <a:latin typeface="HGS創英角ｺﾞｼｯｸUB" panose="020B0900000000000000" pitchFamily="50" charset="-128"/>
                        <a:ea typeface="HGS創英角ｺﾞｼｯｸUB" panose="020B0900000000000000" pitchFamily="50" charset="-128"/>
                        <a:cs typeface="Meiryo UI" panose="020B0604030504040204" pitchFamily="50" charset="-128"/>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hMerge="1">
                  <a:txBody>
                    <a:bodyPr/>
                    <a:lstStyle/>
                    <a:p>
                      <a:endParaRPr kumimoji="1" lang="ja-JP" altLang="en-US" sz="1400" dirty="0">
                        <a:latin typeface="Meiryo UI" panose="020B0604030504040204" pitchFamily="50" charset="-128"/>
                        <a:ea typeface="Meiryo UI" panose="020B0604030504040204" pitchFamily="50" charset="-128"/>
                        <a:cs typeface="Meiryo UI" panose="020B0604030504040204" pitchFamily="50" charset="-128"/>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a:r>
                        <a:rPr kumimoji="1" lang="en-US" altLang="ja-JP" sz="1400" dirty="0" smtClean="0">
                          <a:latin typeface="HGS創英角ｺﾞｼｯｸUB" panose="020B0900000000000000" pitchFamily="50" charset="-128"/>
                          <a:ea typeface="HGS創英角ｺﾞｼｯｸUB" panose="020B0900000000000000" pitchFamily="50" charset="-128"/>
                          <a:cs typeface="Meiryo UI" panose="020B0604030504040204" pitchFamily="50" charset="-128"/>
                        </a:rPr>
                        <a:t>11</a:t>
                      </a:r>
                      <a:endParaRPr kumimoji="1" lang="ja-JP" altLang="en-US" sz="1400" dirty="0">
                        <a:latin typeface="HGS創英角ｺﾞｼｯｸUB" panose="020B0900000000000000" pitchFamily="50" charset="-128"/>
                        <a:ea typeface="HGS創英角ｺﾞｼｯｸUB" panose="020B0900000000000000" pitchFamily="50" charset="-128"/>
                        <a:cs typeface="Meiryo UI" panose="020B0604030504040204" pitchFamily="50" charset="-128"/>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 xmlns:a16="http://schemas.microsoft.com/office/drawing/2014/main" val="10006"/>
                  </a:ext>
                </a:extLst>
              </a:tr>
              <a:tr h="0">
                <a:tc>
                  <a:txBody>
                    <a:bodyPr/>
                    <a:lstStyle/>
                    <a:p>
                      <a:endParaRPr kumimoji="1" lang="ja-JP" altLang="en-US" sz="1400" dirty="0">
                        <a:latin typeface="Meiryo UI" panose="020B0604030504040204" pitchFamily="50" charset="-128"/>
                        <a:ea typeface="Meiryo UI" panose="020B0604030504040204" pitchFamily="50" charset="-128"/>
                        <a:cs typeface="Meiryo UI" panose="020B0604030504040204" pitchFamily="50" charset="-128"/>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r>
                        <a:rPr kumimoji="1" lang="en-US" altLang="ja-JP" sz="1400" dirty="0">
                          <a:latin typeface="Meiryo UI" panose="020B0604030504040204" pitchFamily="50" charset="-128"/>
                          <a:ea typeface="Meiryo UI" panose="020B0604030504040204" pitchFamily="50" charset="-128"/>
                          <a:cs typeface="Meiryo UI" panose="020B0604030504040204" pitchFamily="50" charset="-128"/>
                        </a:rPr>
                        <a:t>(1)</a:t>
                      </a:r>
                      <a:r>
                        <a:rPr kumimoji="1" lang="ja-JP" altLang="en-US" sz="1400" dirty="0">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仮試算の</a:t>
                      </a:r>
                      <a:r>
                        <a:rPr kumimoji="1" lang="ja-JP" altLang="en-US" sz="1400" dirty="0">
                          <a:latin typeface="Meiryo UI" panose="020B0604030504040204" pitchFamily="50" charset="-128"/>
                          <a:ea typeface="Meiryo UI" panose="020B0604030504040204" pitchFamily="50" charset="-128"/>
                          <a:cs typeface="Meiryo UI" panose="020B0604030504040204" pitchFamily="50" charset="-128"/>
                        </a:rPr>
                        <a:t>収支不足への</a:t>
                      </a: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対応</a:t>
                      </a:r>
                      <a:endParaRPr kumimoji="1" lang="ja-JP" altLang="en-US" sz="1400" dirty="0">
                        <a:latin typeface="Meiryo UI" panose="020B0604030504040204" pitchFamily="50" charset="-128"/>
                        <a:ea typeface="Meiryo UI" panose="020B0604030504040204" pitchFamily="50" charset="-128"/>
                        <a:cs typeface="Meiryo UI" panose="020B0604030504040204" pitchFamily="50" charset="-128"/>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kumimoji="1" lang="en-US" altLang="ja-JP" sz="1400" dirty="0" smtClean="0">
                          <a:latin typeface="Meiryo UI" panose="020B0604030504040204" pitchFamily="50" charset="-128"/>
                          <a:ea typeface="Meiryo UI" panose="020B0604030504040204" pitchFamily="50" charset="-128"/>
                          <a:cs typeface="Meiryo UI" panose="020B0604030504040204" pitchFamily="50" charset="-128"/>
                        </a:rPr>
                        <a:t>11</a:t>
                      </a:r>
                      <a:endParaRPr kumimoji="1" lang="ja-JP" altLang="en-US" sz="1400" dirty="0">
                        <a:latin typeface="Meiryo UI" panose="020B0604030504040204" pitchFamily="50" charset="-128"/>
                        <a:ea typeface="Meiryo UI" panose="020B0604030504040204" pitchFamily="50" charset="-128"/>
                        <a:cs typeface="Meiryo UI" panose="020B0604030504040204" pitchFamily="50" charset="-128"/>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 xmlns:a16="http://schemas.microsoft.com/office/drawing/2014/main" val="10007"/>
                  </a:ext>
                </a:extLst>
              </a:tr>
              <a:tr h="0">
                <a:tc gridSpan="2">
                  <a:txBody>
                    <a:bodyPr/>
                    <a:lstStyle/>
                    <a:p>
                      <a:r>
                        <a:rPr kumimoji="1" lang="ja-JP" altLang="en-US" sz="1600" dirty="0">
                          <a:latin typeface="HGS創英角ｺﾞｼｯｸUB" panose="020B0900000000000000" pitchFamily="50" charset="-128"/>
                          <a:ea typeface="HGS創英角ｺﾞｼｯｸUB" panose="020B0900000000000000" pitchFamily="50" charset="-128"/>
                          <a:cs typeface="Meiryo UI" panose="020B0604030504040204" pitchFamily="50" charset="-128"/>
                        </a:rPr>
                        <a:t>３．今後の財政運営に向けて</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hMerge="1">
                  <a:txBody>
                    <a:bodyPr/>
                    <a:lstStyle/>
                    <a:p>
                      <a:endParaRPr kumimoji="1" lang="ja-JP" altLang="en-US" sz="1400" dirty="0">
                        <a:latin typeface="Meiryo UI" panose="020B0604030504040204" pitchFamily="50" charset="-128"/>
                        <a:ea typeface="Meiryo UI" panose="020B0604030504040204" pitchFamily="50" charset="-128"/>
                        <a:cs typeface="Meiryo UI" panose="020B0604030504040204" pitchFamily="50" charset="-128"/>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a:r>
                        <a:rPr kumimoji="1" lang="en-US" altLang="ja-JP" sz="1400" dirty="0" smtClean="0">
                          <a:latin typeface="HGS創英角ｺﾞｼｯｸUB" panose="020B0900000000000000" pitchFamily="50" charset="-128"/>
                          <a:ea typeface="HGS創英角ｺﾞｼｯｸUB" panose="020B0900000000000000" pitchFamily="50" charset="-128"/>
                          <a:cs typeface="Meiryo UI" panose="020B0604030504040204" pitchFamily="50" charset="-128"/>
                        </a:rPr>
                        <a:t>12</a:t>
                      </a:r>
                      <a:endParaRPr kumimoji="1" lang="ja-JP" altLang="en-US" sz="1400" dirty="0">
                        <a:latin typeface="HGS創英角ｺﾞｼｯｸUB" panose="020B0900000000000000" pitchFamily="50" charset="-128"/>
                        <a:ea typeface="HGS創英角ｺﾞｼｯｸUB" panose="020B0900000000000000" pitchFamily="50" charset="-128"/>
                        <a:cs typeface="Meiryo UI" panose="020B0604030504040204" pitchFamily="50" charset="-128"/>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 xmlns:a16="http://schemas.microsoft.com/office/drawing/2014/main" val="10008"/>
                  </a:ext>
                </a:extLst>
              </a:tr>
              <a:tr h="0">
                <a:tc>
                  <a:txBody>
                    <a:bodyPr/>
                    <a:lstStyle/>
                    <a:p>
                      <a:endParaRPr kumimoji="1" lang="ja-JP" altLang="en-US" sz="1400" dirty="0">
                        <a:latin typeface="Meiryo UI" panose="020B0604030504040204" pitchFamily="50" charset="-128"/>
                        <a:ea typeface="Meiryo UI" panose="020B0604030504040204" pitchFamily="50" charset="-128"/>
                        <a:cs typeface="Meiryo UI" panose="020B0604030504040204" pitchFamily="50" charset="-128"/>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r>
                        <a:rPr kumimoji="1" lang="en-US" altLang="ja-JP" sz="1400" dirty="0" smtClean="0">
                          <a:latin typeface="Meiryo UI" panose="020B0604030504040204" pitchFamily="50" charset="-128"/>
                          <a:ea typeface="Meiryo UI" panose="020B0604030504040204" pitchFamily="50" charset="-128"/>
                          <a:cs typeface="Meiryo UI" panose="020B0604030504040204" pitchFamily="50" charset="-128"/>
                        </a:rPr>
                        <a:t>(1)</a:t>
                      </a:r>
                      <a:r>
                        <a:rPr kumimoji="1" lang="ja-JP" altLang="en-US" sz="1400" dirty="0">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府の役割を的確に果たしていくために</a:t>
                      </a:r>
                      <a:endParaRPr kumimoji="1" lang="ja-JP" altLang="en-US" sz="1400" dirty="0">
                        <a:latin typeface="Meiryo UI" panose="020B0604030504040204" pitchFamily="50" charset="-128"/>
                        <a:ea typeface="Meiryo UI" panose="020B0604030504040204" pitchFamily="50" charset="-128"/>
                        <a:cs typeface="Meiryo UI" panose="020B0604030504040204" pitchFamily="50" charset="-128"/>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kumimoji="1" lang="en-US" altLang="ja-JP" sz="1400" dirty="0" smtClean="0">
                          <a:latin typeface="Meiryo UI" panose="020B0604030504040204" pitchFamily="50" charset="-128"/>
                          <a:ea typeface="Meiryo UI" panose="020B0604030504040204" pitchFamily="50" charset="-128"/>
                          <a:cs typeface="Meiryo UI" panose="020B0604030504040204" pitchFamily="50" charset="-128"/>
                        </a:rPr>
                        <a:t>12</a:t>
                      </a:r>
                      <a:endParaRPr kumimoji="1" lang="ja-JP" altLang="en-US" sz="1400" dirty="0">
                        <a:latin typeface="Meiryo UI" panose="020B0604030504040204" pitchFamily="50" charset="-128"/>
                        <a:ea typeface="Meiryo UI" panose="020B0604030504040204" pitchFamily="50" charset="-128"/>
                        <a:cs typeface="Meiryo UI" panose="020B0604030504040204" pitchFamily="50" charset="-128"/>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 xmlns:a16="http://schemas.microsoft.com/office/drawing/2014/main" val="10009"/>
                  </a:ext>
                </a:extLst>
              </a:tr>
            </a:tbl>
          </a:graphicData>
        </a:graphic>
      </p:graphicFrame>
      <p:graphicFrame>
        <p:nvGraphicFramePr>
          <p:cNvPr id="14" name="表 13"/>
          <p:cNvGraphicFramePr>
            <a:graphicFrameLocks noGrp="1"/>
          </p:cNvGraphicFramePr>
          <p:nvPr>
            <p:extLst>
              <p:ext uri="{D42A27DB-BD31-4B8C-83A1-F6EECF244321}">
                <p14:modId xmlns:p14="http://schemas.microsoft.com/office/powerpoint/2010/main" val="2415100173"/>
              </p:ext>
            </p:extLst>
          </p:nvPr>
        </p:nvGraphicFramePr>
        <p:xfrm>
          <a:off x="323528" y="5013176"/>
          <a:ext cx="7564982" cy="370840"/>
        </p:xfrm>
        <a:graphic>
          <a:graphicData uri="http://schemas.openxmlformats.org/drawingml/2006/table">
            <a:tbl>
              <a:tblPr>
                <a:tableStyleId>{5C22544A-7EE6-4342-B048-85BDC9FD1C3A}</a:tableStyleId>
              </a:tblPr>
              <a:tblGrid>
                <a:gridCol w="5764782">
                  <a:extLst>
                    <a:ext uri="{9D8B030D-6E8A-4147-A177-3AD203B41FA5}">
                      <a16:colId xmlns="" xmlns:a16="http://schemas.microsoft.com/office/drawing/2014/main" val="20000"/>
                    </a:ext>
                  </a:extLst>
                </a:gridCol>
                <a:gridCol w="1800200">
                  <a:extLst>
                    <a:ext uri="{9D8B030D-6E8A-4147-A177-3AD203B41FA5}">
                      <a16:colId xmlns="" xmlns:a16="http://schemas.microsoft.com/office/drawing/2014/main" val="20001"/>
                    </a:ext>
                  </a:extLst>
                </a:gridCol>
              </a:tblGrid>
              <a:tr h="370840">
                <a:tc>
                  <a:txBody>
                    <a:bodyPr/>
                    <a:lstStyle/>
                    <a:p>
                      <a:r>
                        <a:rPr kumimoji="1" lang="ja-JP" altLang="en-US" sz="1600" dirty="0">
                          <a:latin typeface="HGP創英角ｺﾞｼｯｸUB" panose="020B0900000000000000" pitchFamily="50" charset="-128"/>
                          <a:ea typeface="HGP創英角ｺﾞｼｯｸUB" panose="020B0900000000000000" pitchFamily="50" charset="-128"/>
                        </a:rPr>
                        <a:t>（別冊）　</a:t>
                      </a:r>
                      <a:r>
                        <a:rPr kumimoji="1" lang="ja-JP" altLang="en-US" sz="1600" dirty="0" smtClean="0">
                          <a:latin typeface="HGP創英角ｺﾞｼｯｸUB" panose="020B0900000000000000" pitchFamily="50" charset="-128"/>
                          <a:ea typeface="HGP創英角ｺﾞｼｯｸUB" panose="020B0900000000000000" pitchFamily="50" charset="-128"/>
                        </a:rPr>
                        <a:t>取組編</a:t>
                      </a:r>
                      <a:endParaRPr kumimoji="1" lang="ja-JP" altLang="en-US" sz="1600" dirty="0">
                        <a:latin typeface="HGP創英角ｺﾞｼｯｸUB" panose="020B0900000000000000" pitchFamily="50" charset="-128"/>
                        <a:ea typeface="HGP創英角ｺﾞｼｯｸUB" panose="020B0900000000000000" pitchFamily="50" charset="-128"/>
                      </a:endParaRPr>
                    </a:p>
                  </a:txBody>
                  <a:tcPr>
                    <a:lnL w="57150" cap="flat" cmpd="sng" algn="ctr">
                      <a:solidFill>
                        <a:schemeClr val="accent1">
                          <a:lumMod val="75000"/>
                        </a:schemeClr>
                      </a:solidFill>
                      <a:prstDash val="solid"/>
                      <a:round/>
                      <a:headEnd type="none" w="med" len="med"/>
                      <a:tailEnd type="none" w="med" len="med"/>
                    </a:lnL>
                    <a:lnR w="12700" cap="flat" cmpd="sng" algn="ctr">
                      <a:noFill/>
                      <a:prstDash val="solid"/>
                      <a:round/>
                      <a:headEnd type="none" w="med" len="med"/>
                      <a:tailEnd type="none" w="med" len="med"/>
                    </a:lnR>
                    <a:lnT w="12700" cmpd="sng">
                      <a:noFill/>
                    </a:lnT>
                    <a:lnB w="12700" cap="flat" cmpd="sng" algn="ctr">
                      <a:solidFill>
                        <a:schemeClr val="accent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kumimoji="1" lang="ja-JP" altLang="en-US" sz="1400" dirty="0">
                        <a:latin typeface="HGP創英角ｺﾞｼｯｸUB" panose="020B0900000000000000" pitchFamily="50" charset="-128"/>
                        <a:ea typeface="HGP創英角ｺﾞｼｯｸUB" panose="020B0900000000000000" pitchFamily="50" charset="-128"/>
                      </a:endParaRPr>
                    </a:p>
                  </a:txBody>
                  <a:tcPr>
                    <a:lnL w="12700" cap="flat" cmpd="sng" algn="ctr">
                      <a:noFill/>
                      <a:prstDash val="solid"/>
                      <a:round/>
                      <a:headEnd type="none" w="med" len="med"/>
                      <a:tailEnd type="none" w="med" len="med"/>
                    </a:lnL>
                    <a:lnR w="12700" cmpd="sng">
                      <a:noFill/>
                    </a:lnR>
                    <a:lnT w="12700" cmpd="sng">
                      <a:noFill/>
                    </a:lnT>
                    <a:lnB w="12700" cap="flat" cmpd="sng" algn="ctr">
                      <a:solidFill>
                        <a:schemeClr val="accent1">
                          <a:lumMod val="7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 xmlns:a16="http://schemas.microsoft.com/office/drawing/2014/main" val="10000"/>
                  </a:ext>
                </a:extLst>
              </a:tr>
            </a:tbl>
          </a:graphicData>
        </a:graphic>
      </p:graphicFrame>
      <p:graphicFrame>
        <p:nvGraphicFramePr>
          <p:cNvPr id="16" name="表 15"/>
          <p:cNvGraphicFramePr>
            <a:graphicFrameLocks noGrp="1"/>
          </p:cNvGraphicFramePr>
          <p:nvPr>
            <p:extLst>
              <p:ext uri="{D42A27DB-BD31-4B8C-83A1-F6EECF244321}">
                <p14:modId xmlns:p14="http://schemas.microsoft.com/office/powerpoint/2010/main" val="819561855"/>
              </p:ext>
            </p:extLst>
          </p:nvPr>
        </p:nvGraphicFramePr>
        <p:xfrm>
          <a:off x="323528" y="1052736"/>
          <a:ext cx="7564982" cy="370840"/>
        </p:xfrm>
        <a:graphic>
          <a:graphicData uri="http://schemas.openxmlformats.org/drawingml/2006/table">
            <a:tbl>
              <a:tblPr>
                <a:tableStyleId>{5C22544A-7EE6-4342-B048-85BDC9FD1C3A}</a:tableStyleId>
              </a:tblPr>
              <a:tblGrid>
                <a:gridCol w="5764782">
                  <a:extLst>
                    <a:ext uri="{9D8B030D-6E8A-4147-A177-3AD203B41FA5}">
                      <a16:colId xmlns="" xmlns:a16="http://schemas.microsoft.com/office/drawing/2014/main" val="20000"/>
                    </a:ext>
                  </a:extLst>
                </a:gridCol>
                <a:gridCol w="1800200">
                  <a:extLst>
                    <a:ext uri="{9D8B030D-6E8A-4147-A177-3AD203B41FA5}">
                      <a16:colId xmlns="" xmlns:a16="http://schemas.microsoft.com/office/drawing/2014/main" val="20001"/>
                    </a:ext>
                  </a:extLst>
                </a:gridCol>
              </a:tblGrid>
              <a:tr h="370840">
                <a:tc>
                  <a:txBody>
                    <a:bodyPr/>
                    <a:lstStyle/>
                    <a:p>
                      <a:r>
                        <a:rPr kumimoji="1" lang="ja-JP" altLang="en-US" sz="1600" dirty="0">
                          <a:latin typeface="HGP創英角ｺﾞｼｯｸUB" panose="020B0900000000000000" pitchFamily="50" charset="-128"/>
                          <a:ea typeface="HGP創英角ｺﾞｼｯｸUB" panose="020B0900000000000000" pitchFamily="50" charset="-128"/>
                        </a:rPr>
                        <a:t>当面の財政運営の取組み　（素案）</a:t>
                      </a:r>
                    </a:p>
                  </a:txBody>
                  <a:tcPr>
                    <a:lnL w="57150" cap="flat" cmpd="sng" algn="ctr">
                      <a:solidFill>
                        <a:schemeClr val="accent1">
                          <a:lumMod val="75000"/>
                        </a:schemeClr>
                      </a:solidFill>
                      <a:prstDash val="solid"/>
                      <a:round/>
                      <a:headEnd type="none" w="med" len="med"/>
                      <a:tailEnd type="none" w="med" len="med"/>
                    </a:lnL>
                    <a:lnR w="12700" cap="flat" cmpd="sng" algn="ctr">
                      <a:noFill/>
                      <a:prstDash val="solid"/>
                      <a:round/>
                      <a:headEnd type="none" w="med" len="med"/>
                      <a:tailEnd type="none" w="med" len="med"/>
                    </a:lnR>
                    <a:lnT w="12700" cmpd="sng">
                      <a:noFill/>
                    </a:lnT>
                    <a:lnB w="12700" cap="flat" cmpd="sng" algn="ctr">
                      <a:solidFill>
                        <a:schemeClr val="accent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kumimoji="1" lang="ja-JP" altLang="en-US" sz="1400" dirty="0">
                        <a:latin typeface="HGP創英角ｺﾞｼｯｸUB" panose="020B0900000000000000" pitchFamily="50" charset="-128"/>
                        <a:ea typeface="HGP創英角ｺﾞｼｯｸUB" panose="020B0900000000000000" pitchFamily="50" charset="-128"/>
                      </a:endParaRPr>
                    </a:p>
                  </a:txBody>
                  <a:tcPr>
                    <a:lnL w="12700" cap="flat" cmpd="sng" algn="ctr">
                      <a:noFill/>
                      <a:prstDash val="solid"/>
                      <a:round/>
                      <a:headEnd type="none" w="med" len="med"/>
                      <a:tailEnd type="none" w="med" len="med"/>
                    </a:lnL>
                    <a:lnR w="12700" cmpd="sng">
                      <a:noFill/>
                    </a:lnR>
                    <a:lnT w="12700" cmpd="sng">
                      <a:noFill/>
                    </a:lnT>
                    <a:lnB w="12700" cap="flat" cmpd="sng" algn="ctr">
                      <a:solidFill>
                        <a:schemeClr val="accent1">
                          <a:lumMod val="7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 xmlns:a16="http://schemas.microsoft.com/office/drawing/2014/main" val="10000"/>
                  </a:ext>
                </a:extLst>
              </a:tr>
            </a:tbl>
          </a:graphicData>
        </a:graphic>
      </p:graphicFrame>
      <p:graphicFrame>
        <p:nvGraphicFramePr>
          <p:cNvPr id="8" name="表 7"/>
          <p:cNvGraphicFramePr>
            <a:graphicFrameLocks noGrp="1"/>
          </p:cNvGraphicFramePr>
          <p:nvPr>
            <p:extLst>
              <p:ext uri="{D42A27DB-BD31-4B8C-83A1-F6EECF244321}">
                <p14:modId xmlns:p14="http://schemas.microsoft.com/office/powerpoint/2010/main" val="1816788937"/>
              </p:ext>
            </p:extLst>
          </p:nvPr>
        </p:nvGraphicFramePr>
        <p:xfrm>
          <a:off x="323528" y="5578440"/>
          <a:ext cx="7564982" cy="370840"/>
        </p:xfrm>
        <a:graphic>
          <a:graphicData uri="http://schemas.openxmlformats.org/drawingml/2006/table">
            <a:tbl>
              <a:tblPr>
                <a:tableStyleId>{5C22544A-7EE6-4342-B048-85BDC9FD1C3A}</a:tableStyleId>
              </a:tblPr>
              <a:tblGrid>
                <a:gridCol w="5764782">
                  <a:extLst>
                    <a:ext uri="{9D8B030D-6E8A-4147-A177-3AD203B41FA5}">
                      <a16:colId xmlns="" xmlns:a16="http://schemas.microsoft.com/office/drawing/2014/main" val="20000"/>
                    </a:ext>
                  </a:extLst>
                </a:gridCol>
                <a:gridCol w="1800200">
                  <a:extLst>
                    <a:ext uri="{9D8B030D-6E8A-4147-A177-3AD203B41FA5}">
                      <a16:colId xmlns="" xmlns:a16="http://schemas.microsoft.com/office/drawing/2014/main" val="20001"/>
                    </a:ext>
                  </a:extLst>
                </a:gridCol>
              </a:tblGrid>
              <a:tr h="370840">
                <a:tc>
                  <a:txBody>
                    <a:bodyPr/>
                    <a:lstStyle/>
                    <a:p>
                      <a:r>
                        <a:rPr kumimoji="1" lang="ja-JP" altLang="en-US" sz="1600" dirty="0">
                          <a:latin typeface="HGP創英角ｺﾞｼｯｸUB" panose="020B0900000000000000" pitchFamily="50" charset="-128"/>
                          <a:ea typeface="HGP創英角ｺﾞｼｯｸUB" panose="020B0900000000000000" pitchFamily="50" charset="-128"/>
                        </a:rPr>
                        <a:t>（別冊）　</a:t>
                      </a:r>
                      <a:r>
                        <a:rPr kumimoji="1" lang="ja-JP" altLang="en-US" sz="1600" dirty="0" smtClean="0">
                          <a:latin typeface="HGP創英角ｺﾞｼｯｸUB" panose="020B0900000000000000" pitchFamily="50" charset="-128"/>
                          <a:ea typeface="HGP創英角ｺﾞｼｯｸUB" panose="020B0900000000000000" pitchFamily="50" charset="-128"/>
                        </a:rPr>
                        <a:t>資料編</a:t>
                      </a:r>
                      <a:endParaRPr kumimoji="1" lang="ja-JP" altLang="en-US" sz="1600" dirty="0">
                        <a:latin typeface="HGP創英角ｺﾞｼｯｸUB" panose="020B0900000000000000" pitchFamily="50" charset="-128"/>
                        <a:ea typeface="HGP創英角ｺﾞｼｯｸUB" panose="020B0900000000000000" pitchFamily="50" charset="-128"/>
                      </a:endParaRPr>
                    </a:p>
                  </a:txBody>
                  <a:tcPr>
                    <a:lnL w="57150" cap="flat" cmpd="sng" algn="ctr">
                      <a:solidFill>
                        <a:schemeClr val="accent1">
                          <a:lumMod val="75000"/>
                        </a:schemeClr>
                      </a:solidFill>
                      <a:prstDash val="solid"/>
                      <a:round/>
                      <a:headEnd type="none" w="med" len="med"/>
                      <a:tailEnd type="none" w="med" len="med"/>
                    </a:lnL>
                    <a:lnR w="12700" cap="flat" cmpd="sng" algn="ctr">
                      <a:noFill/>
                      <a:prstDash val="solid"/>
                      <a:round/>
                      <a:headEnd type="none" w="med" len="med"/>
                      <a:tailEnd type="none" w="med" len="med"/>
                    </a:lnR>
                    <a:lnT w="12700" cmpd="sng">
                      <a:noFill/>
                    </a:lnT>
                    <a:lnB w="12700" cap="flat" cmpd="sng" algn="ctr">
                      <a:solidFill>
                        <a:schemeClr val="accent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kumimoji="1" lang="ja-JP" altLang="en-US" sz="1400" dirty="0">
                        <a:latin typeface="HGP創英角ｺﾞｼｯｸUB" panose="020B0900000000000000" pitchFamily="50" charset="-128"/>
                        <a:ea typeface="HGP創英角ｺﾞｼｯｸUB" panose="020B0900000000000000" pitchFamily="50" charset="-128"/>
                      </a:endParaRPr>
                    </a:p>
                  </a:txBody>
                  <a:tcPr>
                    <a:lnL w="12700" cap="flat" cmpd="sng" algn="ctr">
                      <a:noFill/>
                      <a:prstDash val="solid"/>
                      <a:round/>
                      <a:headEnd type="none" w="med" len="med"/>
                      <a:tailEnd type="none" w="med" len="med"/>
                    </a:lnL>
                    <a:lnR w="12700" cmpd="sng">
                      <a:noFill/>
                    </a:lnR>
                    <a:lnT w="12700" cmpd="sng">
                      <a:noFill/>
                    </a:lnT>
                    <a:lnB w="12700" cap="flat" cmpd="sng" algn="ctr">
                      <a:solidFill>
                        <a:schemeClr val="accent1">
                          <a:lumMod val="7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 xmlns:a16="http://schemas.microsoft.com/office/drawing/2014/main" val="10000"/>
                  </a:ext>
                </a:extLst>
              </a:tr>
            </a:tbl>
          </a:graphicData>
        </a:graphic>
      </p:graphicFrame>
      <p:sp>
        <p:nvSpPr>
          <p:cNvPr id="12" name="スライド番号プレースホルダー 1"/>
          <p:cNvSpPr>
            <a:spLocks noGrp="1"/>
          </p:cNvSpPr>
          <p:nvPr>
            <p:ph type="sldNum" sz="quarter" idx="12"/>
          </p:nvPr>
        </p:nvSpPr>
        <p:spPr>
          <a:xfrm>
            <a:off x="6553200" y="6356350"/>
            <a:ext cx="2133600" cy="365125"/>
          </a:xfrm>
        </p:spPr>
        <p:txBody>
          <a:bodyPr/>
          <a:lstStyle/>
          <a:p>
            <a:r>
              <a:rPr lang="en-US" altLang="ja-JP" dirty="0"/>
              <a:t>1</a:t>
            </a:r>
            <a:endParaRPr kumimoji="1" lang="ja-JP" altLang="en-US" dirty="0"/>
          </a:p>
        </p:txBody>
      </p:sp>
    </p:spTree>
    <p:extLst>
      <p:ext uri="{BB962C8B-B14F-4D97-AF65-F5344CB8AC3E}">
        <p14:creationId xmlns:p14="http://schemas.microsoft.com/office/powerpoint/2010/main" val="114841446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直線コネクタ 4"/>
          <p:cNvCxnSpPr/>
          <p:nvPr/>
        </p:nvCxnSpPr>
        <p:spPr>
          <a:xfrm>
            <a:off x="251520" y="548680"/>
            <a:ext cx="8568952" cy="0"/>
          </a:xfrm>
          <a:prstGeom prst="line">
            <a:avLst/>
          </a:prstGeom>
          <a:ln w="25400"/>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3" name="テキスト ボックス 2"/>
          <p:cNvSpPr txBox="1"/>
          <p:nvPr/>
        </p:nvSpPr>
        <p:spPr>
          <a:xfrm>
            <a:off x="251520" y="148570"/>
            <a:ext cx="5976664" cy="400110"/>
          </a:xfrm>
          <a:prstGeom prst="rect">
            <a:avLst/>
          </a:prstGeom>
          <a:noFill/>
        </p:spPr>
        <p:txBody>
          <a:bodyPr wrap="square" rtlCol="0">
            <a:spAutoFit/>
          </a:bodyPr>
          <a:lstStyle/>
          <a:p>
            <a:r>
              <a:rPr kumimoji="1" lang="ja-JP" altLang="en-US" sz="2000" b="1" dirty="0">
                <a:latin typeface="Meiryo UI" panose="020B0604030504040204" pitchFamily="50" charset="-128"/>
                <a:ea typeface="Meiryo UI" panose="020B0604030504040204" pitchFamily="50" charset="-128"/>
                <a:cs typeface="Meiryo UI" panose="020B0604030504040204" pitchFamily="50" charset="-128"/>
              </a:rPr>
              <a:t>はじめに</a:t>
            </a:r>
          </a:p>
        </p:txBody>
      </p:sp>
      <p:sp>
        <p:nvSpPr>
          <p:cNvPr id="4" name="角丸四角形 3"/>
          <p:cNvSpPr/>
          <p:nvPr/>
        </p:nvSpPr>
        <p:spPr>
          <a:xfrm>
            <a:off x="238944" y="692696"/>
            <a:ext cx="8683645" cy="4893647"/>
          </a:xfrm>
          <a:prstGeom prst="roundRect">
            <a:avLst>
              <a:gd name="adj" fmla="val 0"/>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spAutoFit/>
          </a:bodyPr>
          <a:lstStyle/>
          <a:p>
            <a:pPr marL="285750" indent="-285750">
              <a:lnSpc>
                <a:spcPct val="130000"/>
              </a:lnSpc>
              <a:buFont typeface="Wingdings" panose="05000000000000000000" pitchFamily="2" charset="2"/>
              <a:buChar char="Ø"/>
            </a:pP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「財政状況に関する中長期試算</a:t>
            </a:r>
            <a:r>
              <a:rPr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粗い試算</a:t>
            </a:r>
            <a:r>
              <a:rPr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（平成</a:t>
            </a:r>
            <a:r>
              <a:rPr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27</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r>
              <a:rPr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月版）」では、平成</a:t>
            </a:r>
            <a:r>
              <a:rPr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27</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年度に</a:t>
            </a:r>
            <a:r>
              <a:rPr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689</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r>
              <a:rPr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28</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年度に</a:t>
            </a:r>
            <a:r>
              <a:rPr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810</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億円と多額の収支不足額が見込まれるものの、</a:t>
            </a:r>
            <a:r>
              <a:rPr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29</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年度は</a:t>
            </a:r>
            <a:r>
              <a:rPr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430</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億円に改善する見通しでした。</a:t>
            </a:r>
            <a:endParaRPr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285750" indent="-285750">
              <a:lnSpc>
                <a:spcPct val="130000"/>
              </a:lnSpc>
              <a:buFont typeface="Wingdings" panose="05000000000000000000" pitchFamily="2" charset="2"/>
              <a:buChar char="Ø"/>
            </a:pP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その後、</a:t>
            </a:r>
            <a:r>
              <a:rPr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28</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年度の税制改正や地方財政対策の影響などにより、</a:t>
            </a:r>
            <a:r>
              <a:rPr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粗い試算</a:t>
            </a:r>
            <a:r>
              <a:rPr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28</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r>
              <a:rPr lang="en-US" altLang="ja-JP"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月版）で</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は、将来</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の収支見通しが大幅に悪化し</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28</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年度から</a:t>
            </a:r>
            <a:r>
              <a:rPr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31</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年度において毎年</a:t>
            </a:r>
            <a:r>
              <a:rPr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700</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億円を超える収支不足が見込まれました。</a:t>
            </a:r>
            <a:endParaRPr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ct val="130000"/>
              </a:lnSpc>
            </a:pPr>
            <a:endParaRPr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285750" indent="-285750">
              <a:lnSpc>
                <a:spcPct val="130000"/>
              </a:lnSpc>
              <a:buFont typeface="Wingdings" panose="05000000000000000000" pitchFamily="2" charset="2"/>
              <a:buChar char="Ø"/>
            </a:pP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一方、財政調整基金については、</a:t>
            </a:r>
            <a:r>
              <a:rPr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27</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年度最終予算と</a:t>
            </a:r>
            <a:r>
              <a:rPr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28</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年度当初予算において多額の取崩しを計上せざるを得なかったため、財政</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調整基金の枯渇に</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より</a:t>
            </a:r>
            <a:r>
              <a:rPr lang="en-US" altLang="ja-JP"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29</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年度の予算編成が極めて</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厳しいことが予想され</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、対策の</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検討に着手することとなりました。</a:t>
            </a:r>
            <a:endParaRPr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285750" indent="-285750">
              <a:lnSpc>
                <a:spcPct val="130000"/>
              </a:lnSpc>
              <a:buFont typeface="Wingdings" panose="05000000000000000000" pitchFamily="2" charset="2"/>
              <a:buChar char="Ø"/>
            </a:pPr>
            <a:endParaRPr lang="en-US" altLang="ja-JP"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285750" indent="-285750">
              <a:lnSpc>
                <a:spcPct val="130000"/>
              </a:lnSpc>
              <a:buFont typeface="Wingdings" panose="05000000000000000000" pitchFamily="2" charset="2"/>
              <a:buChar char="Ø"/>
            </a:pP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このたび、</a:t>
            </a:r>
            <a:r>
              <a:rPr lang="en-US" altLang="ja-JP"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27</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決算見込を踏まえるとともに、本年</a:t>
            </a:r>
            <a:r>
              <a:rPr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月以降の状況の変化を織り込んで中期見通し（</a:t>
            </a:r>
            <a:r>
              <a:rPr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28</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r>
              <a:rPr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9</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月仮試算）を作成しました。その結果、</a:t>
            </a:r>
            <a:r>
              <a:rPr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28</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年度に予算どおり取り崩した場合における財政調整基金の年度末残高は</a:t>
            </a:r>
            <a:r>
              <a:rPr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914</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億円となり、</a:t>
            </a:r>
            <a:r>
              <a:rPr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29</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年度の収支不足額は</a:t>
            </a:r>
            <a:r>
              <a:rPr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560</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億円となる見込みです。</a:t>
            </a:r>
            <a:r>
              <a:rPr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29</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年度についての現時点</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の見通しとしては、活用</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可能</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な基金残高が試算上の収支不足額を上回っています。</a:t>
            </a:r>
            <a:endParaRPr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 name="正方形/長方形 1"/>
          <p:cNvSpPr/>
          <p:nvPr/>
        </p:nvSpPr>
        <p:spPr>
          <a:xfrm>
            <a:off x="1907704" y="2420888"/>
            <a:ext cx="6696744" cy="461665"/>
          </a:xfrm>
          <a:prstGeom prst="rect">
            <a:avLst/>
          </a:prstGeom>
          <a:noFill/>
          <a:ln w="6350"/>
        </p:spPr>
        <p:style>
          <a:lnRef idx="2">
            <a:schemeClr val="accent1">
              <a:shade val="50000"/>
            </a:schemeClr>
          </a:lnRef>
          <a:fillRef idx="1">
            <a:schemeClr val="accent1"/>
          </a:fillRef>
          <a:effectRef idx="0">
            <a:schemeClr val="accent1"/>
          </a:effectRef>
          <a:fontRef idx="minor">
            <a:schemeClr val="lt1"/>
          </a:fontRef>
        </p:style>
        <p:txBody>
          <a:bodyPr wrap="square" rtlCol="0" anchor="t">
            <a:spAutoFit/>
          </a:bodyPr>
          <a:lstStyle/>
          <a:p>
            <a:r>
              <a:rPr kumimoji="1" lang="en-US" altLang="ja-JP" sz="1200" dirty="0" smtClean="0">
                <a:solidFill>
                  <a:schemeClr val="tx1"/>
                </a:solidFill>
              </a:rPr>
              <a:t>28</a:t>
            </a:r>
            <a:r>
              <a:rPr kumimoji="1" lang="ja-JP" altLang="en-US" sz="1200" dirty="0" smtClean="0">
                <a:solidFill>
                  <a:schemeClr val="tx1"/>
                </a:solidFill>
              </a:rPr>
              <a:t>年度税制改正：</a:t>
            </a:r>
            <a:r>
              <a:rPr lang="en-US" altLang="ja-JP" sz="1200" dirty="0">
                <a:solidFill>
                  <a:schemeClr val="tx1"/>
                </a:solidFill>
              </a:rPr>
              <a:t>29</a:t>
            </a:r>
            <a:r>
              <a:rPr lang="ja-JP" altLang="en-US" sz="1200" dirty="0">
                <a:solidFill>
                  <a:schemeClr val="tx1"/>
                </a:solidFill>
              </a:rPr>
              <a:t>年</a:t>
            </a:r>
            <a:r>
              <a:rPr lang="en-US" altLang="ja-JP" sz="1200" dirty="0">
                <a:solidFill>
                  <a:schemeClr val="tx1"/>
                </a:solidFill>
              </a:rPr>
              <a:t>4</a:t>
            </a:r>
            <a:r>
              <a:rPr lang="ja-JP" altLang="en-US" sz="1200" dirty="0">
                <a:solidFill>
                  <a:schemeClr val="tx1"/>
                </a:solidFill>
              </a:rPr>
              <a:t>月の消費税・地方消費税率の改定に合わせて税収の偏在是正</a:t>
            </a:r>
            <a:r>
              <a:rPr lang="ja-JP" altLang="en-US" sz="1200" dirty="0" smtClean="0">
                <a:solidFill>
                  <a:schemeClr val="tx1"/>
                </a:solidFill>
              </a:rPr>
              <a:t>措置が</a:t>
            </a:r>
            <a:r>
              <a:rPr lang="ja-JP" altLang="en-US" sz="1200" dirty="0">
                <a:solidFill>
                  <a:schemeClr val="tx1"/>
                </a:solidFill>
              </a:rPr>
              <a:t>決定</a:t>
            </a:r>
            <a:endParaRPr kumimoji="1" lang="en-US" altLang="ja-JP" sz="1200" dirty="0" smtClean="0">
              <a:solidFill>
                <a:schemeClr val="tx1"/>
              </a:solidFill>
            </a:endParaRPr>
          </a:p>
          <a:p>
            <a:r>
              <a:rPr lang="en-US" altLang="ja-JP" sz="1200" dirty="0">
                <a:solidFill>
                  <a:schemeClr val="tx1"/>
                </a:solidFill>
              </a:rPr>
              <a:t>28</a:t>
            </a:r>
            <a:r>
              <a:rPr lang="ja-JP" altLang="en-US" sz="1200" dirty="0" smtClean="0">
                <a:solidFill>
                  <a:schemeClr val="tx1"/>
                </a:solidFill>
              </a:rPr>
              <a:t>年度</a:t>
            </a:r>
            <a:r>
              <a:rPr lang="ja-JP" altLang="en-US" sz="1200" dirty="0">
                <a:solidFill>
                  <a:schemeClr val="tx1"/>
                </a:solidFill>
              </a:rPr>
              <a:t>地方財政対策：社会保障関係経費が増えるにもかかわらず</a:t>
            </a:r>
            <a:r>
              <a:rPr lang="ja-JP" altLang="en-US" sz="1200" dirty="0" smtClean="0">
                <a:solidFill>
                  <a:schemeClr val="tx1"/>
                </a:solidFill>
              </a:rPr>
              <a:t>、地方</a:t>
            </a:r>
            <a:r>
              <a:rPr lang="ja-JP" altLang="en-US" sz="1200" dirty="0">
                <a:solidFill>
                  <a:schemeClr val="tx1"/>
                </a:solidFill>
              </a:rPr>
              <a:t>一般</a:t>
            </a:r>
            <a:r>
              <a:rPr lang="ja-JP" altLang="en-US" sz="1200" dirty="0" smtClean="0">
                <a:solidFill>
                  <a:schemeClr val="tx1"/>
                </a:solidFill>
              </a:rPr>
              <a:t>財源は横ばい</a:t>
            </a:r>
            <a:endParaRPr kumimoji="1" lang="ja-JP" altLang="en-US" sz="1200" dirty="0">
              <a:solidFill>
                <a:schemeClr val="tx1"/>
              </a:solidFill>
            </a:endParaRPr>
          </a:p>
        </p:txBody>
      </p:sp>
      <p:sp>
        <p:nvSpPr>
          <p:cNvPr id="8" name="正方形/長方形 7"/>
          <p:cNvSpPr/>
          <p:nvPr/>
        </p:nvSpPr>
        <p:spPr>
          <a:xfrm>
            <a:off x="4211960" y="3687415"/>
            <a:ext cx="4392488" cy="461665"/>
          </a:xfrm>
          <a:prstGeom prst="rect">
            <a:avLst/>
          </a:prstGeom>
          <a:noFill/>
          <a:ln w="6350"/>
        </p:spPr>
        <p:style>
          <a:lnRef idx="2">
            <a:schemeClr val="accent1">
              <a:shade val="50000"/>
            </a:schemeClr>
          </a:lnRef>
          <a:fillRef idx="1">
            <a:schemeClr val="accent1"/>
          </a:fillRef>
          <a:effectRef idx="0">
            <a:schemeClr val="accent1"/>
          </a:effectRef>
          <a:fontRef idx="minor">
            <a:schemeClr val="lt1"/>
          </a:fontRef>
        </p:style>
        <p:txBody>
          <a:bodyPr rtlCol="0" anchor="t">
            <a:spAutoFit/>
          </a:bodyPr>
          <a:lstStyle/>
          <a:p>
            <a:r>
              <a:rPr kumimoji="1" lang="en-US" altLang="ja-JP" sz="1200" dirty="0" smtClean="0">
                <a:solidFill>
                  <a:schemeClr val="tx1"/>
                </a:solidFill>
              </a:rPr>
              <a:t>27</a:t>
            </a:r>
            <a:r>
              <a:rPr kumimoji="1" lang="ja-JP" altLang="en-US" sz="1200" dirty="0" smtClean="0">
                <a:solidFill>
                  <a:schemeClr val="tx1"/>
                </a:solidFill>
              </a:rPr>
              <a:t>年度最終予算：取崩額</a:t>
            </a:r>
            <a:r>
              <a:rPr kumimoji="1" lang="en-US" altLang="ja-JP" sz="1200" dirty="0" smtClean="0">
                <a:solidFill>
                  <a:schemeClr val="tx1"/>
                </a:solidFill>
              </a:rPr>
              <a:t>378</a:t>
            </a:r>
            <a:r>
              <a:rPr kumimoji="1" lang="ja-JP" altLang="en-US" sz="1200" dirty="0" smtClean="0">
                <a:solidFill>
                  <a:schemeClr val="tx1"/>
                </a:solidFill>
              </a:rPr>
              <a:t>億円（年度末残高見込</a:t>
            </a:r>
            <a:r>
              <a:rPr kumimoji="1" lang="en-US" altLang="ja-JP" sz="1200" dirty="0" smtClean="0">
                <a:solidFill>
                  <a:schemeClr val="tx1"/>
                </a:solidFill>
              </a:rPr>
              <a:t>1,254</a:t>
            </a:r>
            <a:r>
              <a:rPr kumimoji="1" lang="ja-JP" altLang="en-US" sz="1200" dirty="0" smtClean="0">
                <a:solidFill>
                  <a:schemeClr val="tx1"/>
                </a:solidFill>
              </a:rPr>
              <a:t>億円）</a:t>
            </a:r>
            <a:endParaRPr kumimoji="1" lang="en-US" altLang="ja-JP" sz="1200" dirty="0" smtClean="0">
              <a:solidFill>
                <a:schemeClr val="tx1"/>
              </a:solidFill>
            </a:endParaRPr>
          </a:p>
          <a:p>
            <a:r>
              <a:rPr kumimoji="1" lang="en-US" altLang="ja-JP" sz="1200" dirty="0" smtClean="0">
                <a:solidFill>
                  <a:schemeClr val="tx1"/>
                </a:solidFill>
              </a:rPr>
              <a:t>28</a:t>
            </a:r>
            <a:r>
              <a:rPr kumimoji="1" lang="ja-JP" altLang="en-US" sz="1200" dirty="0" smtClean="0">
                <a:solidFill>
                  <a:schemeClr val="tx1"/>
                </a:solidFill>
              </a:rPr>
              <a:t>年度当初予算：取崩額</a:t>
            </a:r>
            <a:r>
              <a:rPr kumimoji="1" lang="en-US" altLang="ja-JP" sz="1200" dirty="0" smtClean="0">
                <a:solidFill>
                  <a:schemeClr val="tx1"/>
                </a:solidFill>
              </a:rPr>
              <a:t>710</a:t>
            </a:r>
            <a:r>
              <a:rPr kumimoji="1" lang="ja-JP" altLang="en-US" sz="1200" dirty="0" smtClean="0">
                <a:solidFill>
                  <a:schemeClr val="tx1"/>
                </a:solidFill>
              </a:rPr>
              <a:t>億円（年度末残高見込</a:t>
            </a:r>
            <a:r>
              <a:rPr kumimoji="1" lang="en-US" altLang="ja-JP" sz="1200" dirty="0" smtClean="0">
                <a:solidFill>
                  <a:schemeClr val="tx1"/>
                </a:solidFill>
              </a:rPr>
              <a:t>544</a:t>
            </a:r>
            <a:r>
              <a:rPr kumimoji="1" lang="ja-JP" altLang="en-US" sz="1200" dirty="0" smtClean="0">
                <a:solidFill>
                  <a:schemeClr val="tx1"/>
                </a:solidFill>
              </a:rPr>
              <a:t>億円）</a:t>
            </a:r>
            <a:endParaRPr kumimoji="1" lang="ja-JP" altLang="en-US" sz="1200" dirty="0">
              <a:solidFill>
                <a:schemeClr val="tx1"/>
              </a:solidFill>
            </a:endParaRPr>
          </a:p>
        </p:txBody>
      </p:sp>
      <p:sp>
        <p:nvSpPr>
          <p:cNvPr id="12" name="スライド番号プレースホルダー 1"/>
          <p:cNvSpPr txBox="1">
            <a:spLocks/>
          </p:cNvSpPr>
          <p:nvPr/>
        </p:nvSpPr>
        <p:spPr>
          <a:xfrm>
            <a:off x="6553200" y="111547"/>
            <a:ext cx="21336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en-US" altLang="ja-JP" dirty="0"/>
              <a:t>2</a:t>
            </a:r>
            <a:endParaRPr lang="ja-JP" altLang="en-US" dirty="0"/>
          </a:p>
        </p:txBody>
      </p:sp>
    </p:spTree>
    <p:extLst>
      <p:ext uri="{BB962C8B-B14F-4D97-AF65-F5344CB8AC3E}">
        <p14:creationId xmlns:p14="http://schemas.microsoft.com/office/powerpoint/2010/main" val="422964619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角丸四角形 3"/>
          <p:cNvSpPr/>
          <p:nvPr/>
        </p:nvSpPr>
        <p:spPr>
          <a:xfrm>
            <a:off x="238944" y="692696"/>
            <a:ext cx="8683645" cy="3293209"/>
          </a:xfrm>
          <a:prstGeom prst="roundRect">
            <a:avLst>
              <a:gd name="adj" fmla="val 0"/>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spAutoFit/>
          </a:bodyPr>
          <a:lstStyle/>
          <a:p>
            <a:pPr marL="285750" indent="-285750">
              <a:lnSpc>
                <a:spcPct val="130000"/>
              </a:lnSpc>
              <a:buFont typeface="Wingdings" panose="05000000000000000000" pitchFamily="2" charset="2"/>
              <a:buChar char="Ø"/>
            </a:pP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しかしながら、</a:t>
            </a:r>
            <a:r>
              <a:rPr lang="en-US" altLang="ja-JP"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28</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r>
              <a:rPr lang="en-US" altLang="ja-JP"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9</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月仮試算でも引き続き相当規模の収支不足額が見込まれるため、「行財政改革推進プラン（案）」に掲げる改革の方向性に沿って、行財政運営全般にわたる取組み</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を深化</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・追加していくことが必要です。</a:t>
            </a:r>
            <a:endParaRPr lang="en-US" altLang="ja-JP"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285750" indent="-285750">
              <a:lnSpc>
                <a:spcPct val="130000"/>
              </a:lnSpc>
              <a:buFont typeface="Wingdings" panose="05000000000000000000" pitchFamily="2" charset="2"/>
              <a:buChar char="Ø"/>
            </a:pP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当初予算編成過程において、地方税財政制度の変更などに留意しながら、基金や地方債を適切</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に活用しつつ、別冊</a:t>
            </a:r>
            <a:r>
              <a:rPr lang="en-US" altLang="ja-JP"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取組編</a:t>
            </a:r>
            <a:r>
              <a:rPr lang="en-US" altLang="ja-JP"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に掲げた</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取組例などに</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ついて検討や具体化を</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進めます。それでもなお収支不足額が生じる場合は、財政調整基金を機動的に活用したうえで、年度を通じた効果的・効率的な予算執行などにより対応</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していきます</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285750" indent="-285750">
              <a:lnSpc>
                <a:spcPct val="130000"/>
              </a:lnSpc>
              <a:buFont typeface="Wingdings" panose="05000000000000000000" pitchFamily="2" charset="2"/>
              <a:buChar char="Ø"/>
            </a:pP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今後とも大阪</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の成長や府民の安全・安心を実現し、より一層の府民福祉の向上を図っていく</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ため、</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国に対し地方税財政制度をはじめとする制度の抜本的な改革を求めるとともに、</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府自ら</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も、徹底した「選択と集中」を図り、引き続きたゆみない改革の取組みを進めていきます</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スライド番号プレースホルダー 1"/>
          <p:cNvSpPr>
            <a:spLocks noGrp="1"/>
          </p:cNvSpPr>
          <p:nvPr>
            <p:ph type="sldNum" sz="quarter" idx="12"/>
          </p:nvPr>
        </p:nvSpPr>
        <p:spPr>
          <a:xfrm>
            <a:off x="6553200" y="6356350"/>
            <a:ext cx="2133600" cy="365125"/>
          </a:xfrm>
        </p:spPr>
        <p:txBody>
          <a:bodyPr/>
          <a:lstStyle/>
          <a:p>
            <a:r>
              <a:rPr lang="en-US" altLang="ja-JP" dirty="0"/>
              <a:t>3</a:t>
            </a:r>
            <a:endParaRPr kumimoji="1" lang="ja-JP" altLang="en-US" dirty="0"/>
          </a:p>
        </p:txBody>
      </p:sp>
    </p:spTree>
    <p:extLst>
      <p:ext uri="{BB962C8B-B14F-4D97-AF65-F5344CB8AC3E}">
        <p14:creationId xmlns:p14="http://schemas.microsoft.com/office/powerpoint/2010/main" val="117557592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直線コネクタ 4"/>
          <p:cNvCxnSpPr/>
          <p:nvPr/>
        </p:nvCxnSpPr>
        <p:spPr>
          <a:xfrm>
            <a:off x="251520" y="548680"/>
            <a:ext cx="8568952" cy="0"/>
          </a:xfrm>
          <a:prstGeom prst="line">
            <a:avLst/>
          </a:prstGeom>
          <a:ln w="25400"/>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3" name="テキスト ボックス 2"/>
          <p:cNvSpPr txBox="1"/>
          <p:nvPr/>
        </p:nvSpPr>
        <p:spPr>
          <a:xfrm>
            <a:off x="251520" y="148570"/>
            <a:ext cx="5976664" cy="400110"/>
          </a:xfrm>
          <a:prstGeom prst="rect">
            <a:avLst/>
          </a:prstGeom>
          <a:noFill/>
        </p:spPr>
        <p:txBody>
          <a:bodyPr wrap="square" rtlCol="0">
            <a:spAutoFit/>
          </a:bodyPr>
          <a:lstStyle/>
          <a:p>
            <a:r>
              <a:rPr kumimoji="1" lang="ja-JP" altLang="en-US" sz="2000" b="1" dirty="0">
                <a:latin typeface="Meiryo UI" panose="020B0604030504040204" pitchFamily="50" charset="-128"/>
                <a:ea typeface="Meiryo UI" panose="020B0604030504040204" pitchFamily="50" charset="-128"/>
                <a:cs typeface="Meiryo UI" panose="020B0604030504040204" pitchFamily="50" charset="-128"/>
              </a:rPr>
              <a:t>１．大阪府の財政状況</a:t>
            </a:r>
          </a:p>
        </p:txBody>
      </p:sp>
      <p:sp>
        <p:nvSpPr>
          <p:cNvPr id="4" name="角丸四角形 3"/>
          <p:cNvSpPr/>
          <p:nvPr/>
        </p:nvSpPr>
        <p:spPr>
          <a:xfrm>
            <a:off x="228126" y="1163071"/>
            <a:ext cx="8683645" cy="1311164"/>
          </a:xfrm>
          <a:prstGeom prst="roundRect">
            <a:avLst>
              <a:gd name="adj" fmla="val 5749"/>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spAutoFit/>
          </a:bodyPr>
          <a:lstStyle/>
          <a:p>
            <a:pPr>
              <a:lnSpc>
                <a:spcPct val="120000"/>
              </a:lnSpc>
            </a:pP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平成</a:t>
            </a:r>
            <a:r>
              <a:rPr lang="en-US" altLang="ja-JP"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28</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当初予算編成では、大阪の成長や府民の安全・安心の確保のための施策に重点的な財源配分を図りましたが、府税・地方交付税などの一般財源が前年度比でほとんど増えない中、社会保障関係経費や税関連歳出などの義務的経費が大幅に増加するという非常に厳しい収支状況となりました。予算上の収支不足額は</a:t>
            </a:r>
            <a:r>
              <a:rPr lang="en-US" altLang="ja-JP"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780</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億円に拡大し、前年度当初予算より</a:t>
            </a:r>
            <a:r>
              <a:rPr lang="en-US" altLang="ja-JP"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91</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億円増加しました。</a:t>
            </a:r>
            <a:endParaRPr lang="en-US" altLang="ja-JP"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0" name="正方形/長方形 9"/>
          <p:cNvSpPr/>
          <p:nvPr/>
        </p:nvSpPr>
        <p:spPr>
          <a:xfrm>
            <a:off x="165504" y="731023"/>
            <a:ext cx="4622520" cy="400110"/>
          </a:xfrm>
          <a:prstGeom prst="rect">
            <a:avLst/>
          </a:prstGeom>
        </p:spPr>
        <p:txBody>
          <a:bodyPr wrap="square">
            <a:spAutoFit/>
          </a:bodyPr>
          <a:lstStyle/>
          <a:p>
            <a:pPr marL="271463" indent="-271463" algn="just"/>
            <a:r>
              <a:rPr lang="en-US" altLang="ja-JP" sz="20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(1)</a:t>
            </a:r>
            <a:r>
              <a:rPr lang="ja-JP" altLang="en-US" sz="20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平成</a:t>
            </a:r>
            <a:r>
              <a:rPr lang="en-US" altLang="ja-JP" sz="20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28</a:t>
            </a:r>
            <a:r>
              <a:rPr lang="ja-JP" altLang="en-US" sz="20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年度当初予算の収支状況</a:t>
            </a:r>
            <a:endParaRPr lang="en-US" altLang="ja-JP" sz="20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7" name="表 6"/>
          <p:cNvGraphicFramePr>
            <a:graphicFrameLocks noGrp="1"/>
          </p:cNvGraphicFramePr>
          <p:nvPr>
            <p:extLst>
              <p:ext uri="{D42A27DB-BD31-4B8C-83A1-F6EECF244321}">
                <p14:modId xmlns:p14="http://schemas.microsoft.com/office/powerpoint/2010/main" val="2815604664"/>
              </p:ext>
            </p:extLst>
          </p:nvPr>
        </p:nvGraphicFramePr>
        <p:xfrm>
          <a:off x="251521" y="2712724"/>
          <a:ext cx="4176464" cy="2133600"/>
        </p:xfrm>
        <a:graphic>
          <a:graphicData uri="http://schemas.openxmlformats.org/drawingml/2006/table">
            <a:tbl>
              <a:tblPr firstRow="1">
                <a:tableStyleId>{616DA210-FB5B-4158-B5E0-FEB733F419BA}</a:tableStyleId>
              </a:tblPr>
              <a:tblGrid>
                <a:gridCol w="1728192">
                  <a:extLst>
                    <a:ext uri="{9D8B030D-6E8A-4147-A177-3AD203B41FA5}">
                      <a16:colId xmlns="" xmlns:a16="http://schemas.microsoft.com/office/drawing/2014/main" val="20000"/>
                    </a:ext>
                  </a:extLst>
                </a:gridCol>
                <a:gridCol w="864096">
                  <a:extLst>
                    <a:ext uri="{9D8B030D-6E8A-4147-A177-3AD203B41FA5}">
                      <a16:colId xmlns="" xmlns:a16="http://schemas.microsoft.com/office/drawing/2014/main" val="20001"/>
                    </a:ext>
                  </a:extLst>
                </a:gridCol>
                <a:gridCol w="792088">
                  <a:extLst>
                    <a:ext uri="{9D8B030D-6E8A-4147-A177-3AD203B41FA5}">
                      <a16:colId xmlns="" xmlns:a16="http://schemas.microsoft.com/office/drawing/2014/main" val="20002"/>
                    </a:ext>
                  </a:extLst>
                </a:gridCol>
                <a:gridCol w="792088">
                  <a:extLst>
                    <a:ext uri="{9D8B030D-6E8A-4147-A177-3AD203B41FA5}">
                      <a16:colId xmlns="" xmlns:a16="http://schemas.microsoft.com/office/drawing/2014/main" val="20003"/>
                    </a:ext>
                  </a:extLst>
                </a:gridCol>
              </a:tblGrid>
              <a:tr h="375694">
                <a:tc>
                  <a:txBody>
                    <a:bodyPr/>
                    <a:lstStyle/>
                    <a:p>
                      <a:pPr algn="ctr"/>
                      <a:r>
                        <a:rPr kumimoji="1" lang="ja-JP" altLang="en-US" sz="1200" dirty="0"/>
                        <a:t>歳　　入</a:t>
                      </a:r>
                    </a:p>
                  </a:txBody>
                  <a:tcPr anchor="ctr"/>
                </a:tc>
                <a:tc>
                  <a:txBody>
                    <a:bodyPr/>
                    <a:lstStyle/>
                    <a:p>
                      <a:pPr algn="ctr"/>
                      <a:r>
                        <a:rPr kumimoji="1" lang="en-US" altLang="ja-JP" sz="1200" dirty="0"/>
                        <a:t>27</a:t>
                      </a:r>
                      <a:r>
                        <a:rPr kumimoji="1" lang="ja-JP" altLang="en-US" sz="1200" dirty="0"/>
                        <a:t>年度</a:t>
                      </a:r>
                      <a:endParaRPr kumimoji="1" lang="en-US" altLang="ja-JP" sz="1200" dirty="0"/>
                    </a:p>
                    <a:p>
                      <a:pPr algn="ctr"/>
                      <a:r>
                        <a:rPr kumimoji="1" lang="ja-JP" altLang="en-US" sz="1200" dirty="0"/>
                        <a:t>当初</a:t>
                      </a:r>
                    </a:p>
                  </a:txBody>
                  <a:tcPr anchor="ctr"/>
                </a:tc>
                <a:tc>
                  <a:txBody>
                    <a:bodyPr/>
                    <a:lstStyle/>
                    <a:p>
                      <a:pPr algn="ctr"/>
                      <a:r>
                        <a:rPr kumimoji="1" lang="en-US" altLang="ja-JP" sz="1200" dirty="0"/>
                        <a:t>28</a:t>
                      </a:r>
                      <a:r>
                        <a:rPr kumimoji="1" lang="ja-JP" altLang="en-US" sz="1200" dirty="0"/>
                        <a:t>年度</a:t>
                      </a:r>
                      <a:endParaRPr kumimoji="1" lang="en-US" altLang="ja-JP" sz="1200" dirty="0"/>
                    </a:p>
                    <a:p>
                      <a:pPr algn="ctr"/>
                      <a:r>
                        <a:rPr kumimoji="1" lang="ja-JP" altLang="en-US" sz="1200" dirty="0"/>
                        <a:t>当初</a:t>
                      </a:r>
                    </a:p>
                  </a:txBody>
                  <a:tcPr anchor="ctr"/>
                </a:tc>
                <a:tc>
                  <a:txBody>
                    <a:bodyPr/>
                    <a:lstStyle/>
                    <a:p>
                      <a:pPr algn="ctr"/>
                      <a:r>
                        <a:rPr kumimoji="1" lang="ja-JP" altLang="en-US" sz="1200" dirty="0"/>
                        <a:t>増減</a:t>
                      </a:r>
                    </a:p>
                  </a:txBody>
                  <a:tcPr anchor="ctr"/>
                </a:tc>
                <a:extLst>
                  <a:ext uri="{0D108BD9-81ED-4DB2-BD59-A6C34878D82A}">
                    <a16:rowId xmlns="" xmlns:a16="http://schemas.microsoft.com/office/drawing/2014/main" val="10000"/>
                  </a:ext>
                </a:extLst>
              </a:tr>
              <a:tr h="225416">
                <a:tc>
                  <a:txBody>
                    <a:bodyPr/>
                    <a:lstStyle/>
                    <a:p>
                      <a:r>
                        <a:rPr kumimoji="1" lang="ja-JP" altLang="en-US" sz="1400" b="1" dirty="0"/>
                        <a:t>一般財源</a:t>
                      </a:r>
                    </a:p>
                  </a:txBody>
                  <a:tcPr anchor="ctr">
                    <a:lnB w="12700" cap="flat" cmpd="sng" algn="ctr">
                      <a:noFill/>
                      <a:prstDash val="solid"/>
                      <a:round/>
                      <a:headEnd type="none" w="med" len="med"/>
                      <a:tailEnd type="none" w="med" len="med"/>
                    </a:lnB>
                  </a:tcPr>
                </a:tc>
                <a:tc>
                  <a:txBody>
                    <a:bodyPr/>
                    <a:lstStyle/>
                    <a:p>
                      <a:pPr algn="r"/>
                      <a:r>
                        <a:rPr kumimoji="1" lang="en-US" altLang="ja-JP" sz="1400" b="1" dirty="0"/>
                        <a:t>23,878</a:t>
                      </a:r>
                      <a:endParaRPr kumimoji="1" lang="ja-JP" altLang="en-US" sz="1400" b="1" dirty="0"/>
                    </a:p>
                  </a:txBody>
                  <a:tcPr anchor="ctr">
                    <a:lnB w="12700" cap="flat" cmpd="sng" algn="ctr">
                      <a:noFill/>
                      <a:prstDash val="solid"/>
                      <a:round/>
                      <a:headEnd type="none" w="med" len="med"/>
                      <a:tailEnd type="none" w="med" len="med"/>
                    </a:lnB>
                  </a:tcPr>
                </a:tc>
                <a:tc>
                  <a:txBody>
                    <a:bodyPr/>
                    <a:lstStyle/>
                    <a:p>
                      <a:pPr algn="r"/>
                      <a:r>
                        <a:rPr kumimoji="1" lang="en-US" altLang="ja-JP" sz="1400" b="1" dirty="0"/>
                        <a:t>23,879</a:t>
                      </a:r>
                      <a:endParaRPr kumimoji="1" lang="ja-JP" altLang="en-US" sz="1400" b="1" dirty="0"/>
                    </a:p>
                  </a:txBody>
                  <a:tcPr anchor="ctr">
                    <a:lnB w="12700" cap="flat" cmpd="sng" algn="ctr">
                      <a:noFill/>
                      <a:prstDash val="solid"/>
                      <a:round/>
                      <a:headEnd type="none" w="med" len="med"/>
                      <a:tailEnd type="none" w="med" len="med"/>
                    </a:lnB>
                  </a:tcPr>
                </a:tc>
                <a:tc>
                  <a:txBody>
                    <a:bodyPr/>
                    <a:lstStyle/>
                    <a:p>
                      <a:pPr algn="r"/>
                      <a:r>
                        <a:rPr kumimoji="1" lang="ja-JP" altLang="en-US" sz="1400" b="1" dirty="0"/>
                        <a:t>＋</a:t>
                      </a:r>
                      <a:r>
                        <a:rPr kumimoji="1" lang="en-US" altLang="ja-JP" sz="1400" b="1" dirty="0"/>
                        <a:t>1</a:t>
                      </a:r>
                      <a:endParaRPr kumimoji="1" lang="ja-JP" altLang="en-US" sz="1400" b="1" dirty="0"/>
                    </a:p>
                  </a:txBody>
                  <a:tcPr anchor="ctr">
                    <a:lnB w="12700" cap="flat" cmpd="sng" algn="ctr">
                      <a:noFill/>
                      <a:prstDash val="solid"/>
                      <a:round/>
                      <a:headEnd type="none" w="med" len="med"/>
                      <a:tailEnd type="none" w="med" len="med"/>
                    </a:lnB>
                  </a:tcPr>
                </a:tc>
                <a:extLst>
                  <a:ext uri="{0D108BD9-81ED-4DB2-BD59-A6C34878D82A}">
                    <a16:rowId xmlns="" xmlns:a16="http://schemas.microsoft.com/office/drawing/2014/main" val="10001"/>
                  </a:ext>
                </a:extLst>
              </a:tr>
              <a:tr h="225416">
                <a:tc>
                  <a:txBody>
                    <a:bodyPr/>
                    <a:lstStyle/>
                    <a:p>
                      <a:r>
                        <a:rPr kumimoji="1" lang="ja-JP" altLang="en-US" sz="1200" dirty="0"/>
                        <a:t>　・府税等</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r>
                        <a:rPr kumimoji="1" lang="en-US" altLang="ja-JP" sz="1200" dirty="0"/>
                        <a:t>15,379</a:t>
                      </a:r>
                      <a:endParaRPr kumimoji="1" lang="ja-JP" altLang="en-US"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r>
                        <a:rPr kumimoji="1" lang="en-US" altLang="ja-JP" sz="1200" dirty="0"/>
                        <a:t>15,700</a:t>
                      </a:r>
                      <a:endParaRPr kumimoji="1" lang="ja-JP" altLang="en-US"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r>
                        <a:rPr kumimoji="1" lang="ja-JP" altLang="en-US" sz="1200" dirty="0"/>
                        <a:t>＋</a:t>
                      </a:r>
                      <a:r>
                        <a:rPr kumimoji="1" lang="en-US" altLang="ja-JP" sz="1200" dirty="0"/>
                        <a:t>321</a:t>
                      </a:r>
                      <a:endParaRPr kumimoji="1" lang="ja-JP" altLang="en-US"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 xmlns:a16="http://schemas.microsoft.com/office/drawing/2014/main" val="10002"/>
                  </a:ext>
                </a:extLst>
              </a:tr>
              <a:tr h="225416">
                <a:tc>
                  <a:txBody>
                    <a:bodyPr/>
                    <a:lstStyle/>
                    <a:p>
                      <a:r>
                        <a:rPr kumimoji="1" lang="ja-JP" altLang="en-US" sz="1200" dirty="0"/>
                        <a:t>　・交付税等</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kumimoji="1" lang="en-US" altLang="ja-JP" sz="1200" dirty="0"/>
                        <a:t>4,927</a:t>
                      </a:r>
                      <a:endParaRPr kumimoji="1" lang="ja-JP" altLang="en-US"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kumimoji="1" lang="en-US" altLang="ja-JP" sz="1200" dirty="0"/>
                        <a:t>4,668</a:t>
                      </a:r>
                      <a:endParaRPr kumimoji="1" lang="ja-JP" altLang="en-US"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kumimoji="1" lang="ja-JP" altLang="en-US" sz="1200" dirty="0"/>
                        <a:t>△</a:t>
                      </a:r>
                      <a:r>
                        <a:rPr kumimoji="1" lang="en-US" altLang="ja-JP" sz="1200" dirty="0"/>
                        <a:t>259</a:t>
                      </a:r>
                      <a:endParaRPr kumimoji="1" lang="ja-JP" altLang="en-US"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0003"/>
                  </a:ext>
                </a:extLst>
              </a:tr>
              <a:tr h="225416">
                <a:tc>
                  <a:txBody>
                    <a:bodyPr/>
                    <a:lstStyle/>
                    <a:p>
                      <a:r>
                        <a:rPr kumimoji="1" lang="ja-JP" altLang="en-US" sz="1200" dirty="0"/>
                        <a:t>特定財源</a:t>
                      </a:r>
                    </a:p>
                  </a:txBody>
                  <a:tcPr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r>
                        <a:rPr kumimoji="1" lang="en-US" altLang="ja-JP" sz="1200" dirty="0"/>
                        <a:t>8,318</a:t>
                      </a:r>
                      <a:endParaRPr kumimoji="1" lang="ja-JP" altLang="en-US" sz="1200" dirty="0"/>
                    </a:p>
                  </a:txBody>
                  <a:tcPr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r>
                        <a:rPr kumimoji="1" lang="en-US" altLang="ja-JP" sz="1200" dirty="0"/>
                        <a:t>8,113</a:t>
                      </a:r>
                      <a:endParaRPr kumimoji="1" lang="ja-JP" altLang="en-US" sz="1200" dirty="0"/>
                    </a:p>
                  </a:txBody>
                  <a:tcPr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r>
                        <a:rPr kumimoji="1" lang="ja-JP" altLang="en-US" sz="1200" dirty="0"/>
                        <a:t>△</a:t>
                      </a:r>
                      <a:r>
                        <a:rPr kumimoji="1" lang="en-US" altLang="ja-JP" sz="1200" dirty="0"/>
                        <a:t>205</a:t>
                      </a:r>
                      <a:endParaRPr kumimoji="1" lang="ja-JP" altLang="en-US" sz="1200" dirty="0"/>
                    </a:p>
                  </a:txBody>
                  <a:tcPr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 xmlns:a16="http://schemas.microsoft.com/office/drawing/2014/main" val="10004"/>
                  </a:ext>
                </a:extLst>
              </a:tr>
              <a:tr h="225416">
                <a:tc>
                  <a:txBody>
                    <a:bodyPr/>
                    <a:lstStyle/>
                    <a:p>
                      <a:r>
                        <a:rPr kumimoji="1" lang="ja-JP" altLang="en-US" sz="1200" dirty="0"/>
                        <a:t>　・貸付金償還金等</a:t>
                      </a:r>
                    </a:p>
                  </a:txBody>
                  <a:tcPr anchor="ctr">
                    <a:lnT w="12700" cap="flat" cmpd="sng" algn="ctr">
                      <a:noFill/>
                      <a:prstDash val="solid"/>
                      <a:round/>
                      <a:headEnd type="none" w="med" len="med"/>
                      <a:tailEnd type="none" w="med" len="med"/>
                    </a:lnT>
                  </a:tcPr>
                </a:tc>
                <a:tc>
                  <a:txBody>
                    <a:bodyPr/>
                    <a:lstStyle/>
                    <a:p>
                      <a:pPr algn="r"/>
                      <a:r>
                        <a:rPr kumimoji="1" lang="en-US" altLang="ja-JP" sz="1200" dirty="0"/>
                        <a:t>5,102</a:t>
                      </a:r>
                      <a:endParaRPr kumimoji="1" lang="ja-JP" altLang="en-US" sz="1200" dirty="0"/>
                    </a:p>
                  </a:txBody>
                  <a:tcPr anchor="ctr">
                    <a:lnT w="12700" cap="flat" cmpd="sng" algn="ctr">
                      <a:noFill/>
                      <a:prstDash val="solid"/>
                      <a:round/>
                      <a:headEnd type="none" w="med" len="med"/>
                      <a:tailEnd type="none" w="med" len="med"/>
                    </a:lnT>
                  </a:tcPr>
                </a:tc>
                <a:tc>
                  <a:txBody>
                    <a:bodyPr/>
                    <a:lstStyle/>
                    <a:p>
                      <a:pPr algn="r"/>
                      <a:r>
                        <a:rPr kumimoji="1" lang="en-US" altLang="ja-JP" sz="1200" dirty="0"/>
                        <a:t>4,637</a:t>
                      </a:r>
                      <a:endParaRPr kumimoji="1" lang="ja-JP" altLang="en-US" sz="1200" dirty="0"/>
                    </a:p>
                  </a:txBody>
                  <a:tcPr anchor="ctr">
                    <a:lnT w="12700" cap="flat" cmpd="sng" algn="ctr">
                      <a:noFill/>
                      <a:prstDash val="solid"/>
                      <a:round/>
                      <a:headEnd type="none" w="med" len="med"/>
                      <a:tailEnd type="none" w="med" len="med"/>
                    </a:lnT>
                  </a:tcPr>
                </a:tc>
                <a:tc>
                  <a:txBody>
                    <a:bodyPr/>
                    <a:lstStyle/>
                    <a:p>
                      <a:pPr algn="r"/>
                      <a:r>
                        <a:rPr kumimoji="1" lang="ja-JP" altLang="en-US" sz="1200" dirty="0"/>
                        <a:t>△</a:t>
                      </a:r>
                      <a:r>
                        <a:rPr kumimoji="1" lang="en-US" altLang="ja-JP" sz="1200" dirty="0"/>
                        <a:t>465</a:t>
                      </a:r>
                      <a:endParaRPr kumimoji="1" lang="ja-JP" altLang="en-US" sz="1200" dirty="0"/>
                    </a:p>
                  </a:txBody>
                  <a:tcPr anchor="ctr">
                    <a:lnT w="12700" cap="flat" cmpd="sng" algn="ctr">
                      <a:noFill/>
                      <a:prstDash val="solid"/>
                      <a:round/>
                      <a:headEnd type="none" w="med" len="med"/>
                      <a:tailEnd type="none" w="med" len="med"/>
                    </a:lnT>
                  </a:tcPr>
                </a:tc>
                <a:extLst>
                  <a:ext uri="{0D108BD9-81ED-4DB2-BD59-A6C34878D82A}">
                    <a16:rowId xmlns="" xmlns:a16="http://schemas.microsoft.com/office/drawing/2014/main" val="10005"/>
                  </a:ext>
                </a:extLst>
              </a:tr>
              <a:tr h="225416">
                <a:tc>
                  <a:txBody>
                    <a:bodyPr/>
                    <a:lstStyle/>
                    <a:p>
                      <a:r>
                        <a:rPr kumimoji="1" lang="ja-JP" altLang="en-US" sz="1200" dirty="0"/>
                        <a:t>歳入合計</a:t>
                      </a:r>
                    </a:p>
                  </a:txBody>
                  <a:tcPr anchor="ctr"/>
                </a:tc>
                <a:tc>
                  <a:txBody>
                    <a:bodyPr/>
                    <a:lstStyle/>
                    <a:p>
                      <a:pPr algn="r"/>
                      <a:r>
                        <a:rPr kumimoji="1" lang="en-US" altLang="ja-JP" sz="1200" dirty="0"/>
                        <a:t>32,197</a:t>
                      </a:r>
                      <a:endParaRPr kumimoji="1" lang="ja-JP" altLang="en-US" sz="1200" dirty="0"/>
                    </a:p>
                  </a:txBody>
                  <a:tcPr anchor="ctr"/>
                </a:tc>
                <a:tc>
                  <a:txBody>
                    <a:bodyPr/>
                    <a:lstStyle/>
                    <a:p>
                      <a:pPr algn="r"/>
                      <a:r>
                        <a:rPr kumimoji="1" lang="en-US" altLang="ja-JP" sz="1200" dirty="0"/>
                        <a:t>31,992</a:t>
                      </a:r>
                      <a:endParaRPr kumimoji="1" lang="ja-JP" altLang="en-US" sz="1200" dirty="0"/>
                    </a:p>
                  </a:txBody>
                  <a:tcPr anchor="ctr"/>
                </a:tc>
                <a:tc>
                  <a:txBody>
                    <a:bodyPr/>
                    <a:lstStyle/>
                    <a:p>
                      <a:pPr algn="r"/>
                      <a:r>
                        <a:rPr kumimoji="1" lang="ja-JP" altLang="en-US" sz="1200" dirty="0"/>
                        <a:t>△</a:t>
                      </a:r>
                      <a:r>
                        <a:rPr kumimoji="1" lang="en-US" altLang="ja-JP" sz="1200" dirty="0"/>
                        <a:t>205</a:t>
                      </a:r>
                      <a:endParaRPr kumimoji="1" lang="ja-JP" altLang="en-US" sz="1200" dirty="0"/>
                    </a:p>
                  </a:txBody>
                  <a:tcPr anchor="ctr"/>
                </a:tc>
                <a:extLst>
                  <a:ext uri="{0D108BD9-81ED-4DB2-BD59-A6C34878D82A}">
                    <a16:rowId xmlns="" xmlns:a16="http://schemas.microsoft.com/office/drawing/2014/main" val="10006"/>
                  </a:ext>
                </a:extLst>
              </a:tr>
            </a:tbl>
          </a:graphicData>
        </a:graphic>
      </p:graphicFrame>
      <p:graphicFrame>
        <p:nvGraphicFramePr>
          <p:cNvPr id="13" name="表 12"/>
          <p:cNvGraphicFramePr>
            <a:graphicFrameLocks noGrp="1"/>
          </p:cNvGraphicFramePr>
          <p:nvPr>
            <p:extLst>
              <p:ext uri="{D42A27DB-BD31-4B8C-83A1-F6EECF244321}">
                <p14:modId xmlns:p14="http://schemas.microsoft.com/office/powerpoint/2010/main" val="191420676"/>
              </p:ext>
            </p:extLst>
          </p:nvPr>
        </p:nvGraphicFramePr>
        <p:xfrm>
          <a:off x="4499992" y="2708920"/>
          <a:ext cx="4248472" cy="3566160"/>
        </p:xfrm>
        <a:graphic>
          <a:graphicData uri="http://schemas.openxmlformats.org/drawingml/2006/table">
            <a:tbl>
              <a:tblPr firstRow="1">
                <a:tableStyleId>{616DA210-FB5B-4158-B5E0-FEB733F419BA}</a:tableStyleId>
              </a:tblPr>
              <a:tblGrid>
                <a:gridCol w="1944216">
                  <a:extLst>
                    <a:ext uri="{9D8B030D-6E8A-4147-A177-3AD203B41FA5}">
                      <a16:colId xmlns="" xmlns:a16="http://schemas.microsoft.com/office/drawing/2014/main" val="20000"/>
                    </a:ext>
                  </a:extLst>
                </a:gridCol>
                <a:gridCol w="792088">
                  <a:extLst>
                    <a:ext uri="{9D8B030D-6E8A-4147-A177-3AD203B41FA5}">
                      <a16:colId xmlns="" xmlns:a16="http://schemas.microsoft.com/office/drawing/2014/main" val="20001"/>
                    </a:ext>
                  </a:extLst>
                </a:gridCol>
                <a:gridCol w="792088">
                  <a:extLst>
                    <a:ext uri="{9D8B030D-6E8A-4147-A177-3AD203B41FA5}">
                      <a16:colId xmlns="" xmlns:a16="http://schemas.microsoft.com/office/drawing/2014/main" val="20002"/>
                    </a:ext>
                  </a:extLst>
                </a:gridCol>
                <a:gridCol w="720080">
                  <a:extLst>
                    <a:ext uri="{9D8B030D-6E8A-4147-A177-3AD203B41FA5}">
                      <a16:colId xmlns="" xmlns:a16="http://schemas.microsoft.com/office/drawing/2014/main" val="20003"/>
                    </a:ext>
                  </a:extLst>
                </a:gridCol>
              </a:tblGrid>
              <a:tr h="375694">
                <a:tc>
                  <a:txBody>
                    <a:bodyPr/>
                    <a:lstStyle/>
                    <a:p>
                      <a:pPr algn="ctr"/>
                      <a:r>
                        <a:rPr kumimoji="1" lang="ja-JP" altLang="en-US" sz="1200" dirty="0"/>
                        <a:t>歳　　出</a:t>
                      </a:r>
                    </a:p>
                  </a:txBody>
                  <a:tcPr anchor="ctr"/>
                </a:tc>
                <a:tc>
                  <a:txBody>
                    <a:bodyPr/>
                    <a:lstStyle/>
                    <a:p>
                      <a:pPr algn="ctr"/>
                      <a:r>
                        <a:rPr kumimoji="1" lang="en-US" altLang="ja-JP" sz="1200" dirty="0"/>
                        <a:t>27</a:t>
                      </a:r>
                      <a:r>
                        <a:rPr kumimoji="1" lang="ja-JP" altLang="en-US" sz="1200" dirty="0"/>
                        <a:t>年度</a:t>
                      </a:r>
                      <a:endParaRPr kumimoji="1" lang="en-US" altLang="ja-JP" sz="1200" dirty="0"/>
                    </a:p>
                    <a:p>
                      <a:pPr algn="ctr"/>
                      <a:r>
                        <a:rPr kumimoji="1" lang="ja-JP" altLang="en-US" sz="1200" dirty="0"/>
                        <a:t>当初</a:t>
                      </a:r>
                    </a:p>
                  </a:txBody>
                  <a:tcPr anchor="ctr"/>
                </a:tc>
                <a:tc>
                  <a:txBody>
                    <a:bodyPr/>
                    <a:lstStyle/>
                    <a:p>
                      <a:pPr algn="ctr"/>
                      <a:r>
                        <a:rPr kumimoji="1" lang="en-US" altLang="ja-JP" sz="1200" dirty="0"/>
                        <a:t>28</a:t>
                      </a:r>
                      <a:r>
                        <a:rPr kumimoji="1" lang="ja-JP" altLang="en-US" sz="1200" dirty="0"/>
                        <a:t>年度</a:t>
                      </a:r>
                      <a:endParaRPr kumimoji="1" lang="en-US" altLang="ja-JP" sz="1200" dirty="0"/>
                    </a:p>
                    <a:p>
                      <a:pPr algn="ctr"/>
                      <a:r>
                        <a:rPr kumimoji="1" lang="ja-JP" altLang="en-US" sz="1200" dirty="0"/>
                        <a:t>当初</a:t>
                      </a:r>
                    </a:p>
                  </a:txBody>
                  <a:tcPr anchor="ctr"/>
                </a:tc>
                <a:tc>
                  <a:txBody>
                    <a:bodyPr/>
                    <a:lstStyle/>
                    <a:p>
                      <a:pPr algn="ctr"/>
                      <a:r>
                        <a:rPr kumimoji="1" lang="ja-JP" altLang="en-US" sz="1200" dirty="0"/>
                        <a:t>増減</a:t>
                      </a:r>
                    </a:p>
                  </a:txBody>
                  <a:tcPr anchor="ctr"/>
                </a:tc>
                <a:extLst>
                  <a:ext uri="{0D108BD9-81ED-4DB2-BD59-A6C34878D82A}">
                    <a16:rowId xmlns="" xmlns:a16="http://schemas.microsoft.com/office/drawing/2014/main" val="10000"/>
                  </a:ext>
                </a:extLst>
              </a:tr>
              <a:tr h="225416">
                <a:tc>
                  <a:txBody>
                    <a:bodyPr/>
                    <a:lstStyle/>
                    <a:p>
                      <a:r>
                        <a:rPr kumimoji="1" lang="ja-JP" altLang="en-US" sz="1400" b="1" dirty="0"/>
                        <a:t>義務的経費</a:t>
                      </a:r>
                    </a:p>
                  </a:txBody>
                  <a:tcPr anchor="ctr">
                    <a:lnB w="12700" cap="flat" cmpd="sng" algn="ctr">
                      <a:noFill/>
                      <a:prstDash val="solid"/>
                      <a:round/>
                      <a:headEnd type="none" w="med" len="med"/>
                      <a:tailEnd type="none" w="med" len="med"/>
                    </a:lnB>
                  </a:tcPr>
                </a:tc>
                <a:tc>
                  <a:txBody>
                    <a:bodyPr/>
                    <a:lstStyle/>
                    <a:p>
                      <a:pPr algn="r"/>
                      <a:r>
                        <a:rPr kumimoji="1" lang="en-US" altLang="ja-JP" sz="1400" b="1" dirty="0" smtClean="0"/>
                        <a:t>23,006</a:t>
                      </a:r>
                      <a:endParaRPr kumimoji="1" lang="ja-JP" altLang="en-US" sz="1400" b="1" dirty="0"/>
                    </a:p>
                  </a:txBody>
                  <a:tcPr anchor="ctr">
                    <a:lnB w="12700" cap="flat" cmpd="sng" algn="ctr">
                      <a:noFill/>
                      <a:prstDash val="solid"/>
                      <a:round/>
                      <a:headEnd type="none" w="med" len="med"/>
                      <a:tailEnd type="none" w="med" len="med"/>
                    </a:lnB>
                  </a:tcPr>
                </a:tc>
                <a:tc>
                  <a:txBody>
                    <a:bodyPr/>
                    <a:lstStyle/>
                    <a:p>
                      <a:pPr algn="r"/>
                      <a:r>
                        <a:rPr kumimoji="1" lang="en-US" altLang="ja-JP" sz="1400" b="1" dirty="0" smtClean="0"/>
                        <a:t>23,231</a:t>
                      </a:r>
                      <a:endParaRPr kumimoji="1" lang="ja-JP" altLang="en-US" sz="1400" b="1" dirty="0"/>
                    </a:p>
                  </a:txBody>
                  <a:tcPr anchor="ctr">
                    <a:lnB w="12700" cap="flat" cmpd="sng" algn="ctr">
                      <a:noFill/>
                      <a:prstDash val="solid"/>
                      <a:round/>
                      <a:headEnd type="none" w="med" len="med"/>
                      <a:tailEnd type="none" w="med" len="med"/>
                    </a:lnB>
                  </a:tcPr>
                </a:tc>
                <a:tc>
                  <a:txBody>
                    <a:bodyPr/>
                    <a:lstStyle/>
                    <a:p>
                      <a:pPr algn="r"/>
                      <a:r>
                        <a:rPr kumimoji="1" lang="ja-JP" altLang="en-US" sz="1400" b="1" dirty="0"/>
                        <a:t>＋</a:t>
                      </a:r>
                      <a:r>
                        <a:rPr kumimoji="1" lang="en-US" altLang="ja-JP" sz="1400" b="1" dirty="0"/>
                        <a:t>225</a:t>
                      </a:r>
                      <a:endParaRPr kumimoji="1" lang="ja-JP" altLang="en-US" sz="1400" b="1" dirty="0"/>
                    </a:p>
                  </a:txBody>
                  <a:tcPr anchor="ctr">
                    <a:lnB w="12700" cap="flat" cmpd="sng" algn="ctr">
                      <a:noFill/>
                      <a:prstDash val="solid"/>
                      <a:round/>
                      <a:headEnd type="none" w="med" len="med"/>
                      <a:tailEnd type="none" w="med" len="med"/>
                    </a:lnB>
                  </a:tcPr>
                </a:tc>
                <a:extLst>
                  <a:ext uri="{0D108BD9-81ED-4DB2-BD59-A6C34878D82A}">
                    <a16:rowId xmlns="" xmlns:a16="http://schemas.microsoft.com/office/drawing/2014/main" val="10001"/>
                  </a:ext>
                </a:extLst>
              </a:tr>
              <a:tr h="225416">
                <a:tc>
                  <a:txBody>
                    <a:bodyPr/>
                    <a:lstStyle/>
                    <a:p>
                      <a:r>
                        <a:rPr kumimoji="1" lang="ja-JP" altLang="en-US" sz="1200" dirty="0"/>
                        <a:t>　・社会保障関係経費</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r"/>
                      <a:r>
                        <a:rPr kumimoji="1" lang="en-US" altLang="ja-JP" sz="1200" dirty="0"/>
                        <a:t>4,315</a:t>
                      </a:r>
                      <a:endParaRPr kumimoji="1" lang="ja-JP" altLang="en-US"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r"/>
                      <a:r>
                        <a:rPr kumimoji="1" lang="en-US" altLang="ja-JP" sz="1200" dirty="0"/>
                        <a:t>4,453</a:t>
                      </a:r>
                      <a:endParaRPr kumimoji="1" lang="ja-JP" altLang="en-US"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r"/>
                      <a:r>
                        <a:rPr kumimoji="1" lang="ja-JP" altLang="en-US" sz="1200" dirty="0"/>
                        <a:t>＋</a:t>
                      </a:r>
                      <a:r>
                        <a:rPr kumimoji="1" lang="en-US" altLang="ja-JP" sz="1200" dirty="0"/>
                        <a:t>138</a:t>
                      </a:r>
                      <a:endParaRPr kumimoji="1" lang="ja-JP" altLang="en-US"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tcPr>
                </a:tc>
                <a:extLst>
                  <a:ext uri="{0D108BD9-81ED-4DB2-BD59-A6C34878D82A}">
                    <a16:rowId xmlns="" xmlns:a16="http://schemas.microsoft.com/office/drawing/2014/main" val="10002"/>
                  </a:ext>
                </a:extLst>
              </a:tr>
              <a:tr h="225416">
                <a:tc>
                  <a:txBody>
                    <a:bodyPr/>
                    <a:lstStyle/>
                    <a:p>
                      <a:r>
                        <a:rPr kumimoji="1" lang="ja-JP" altLang="en-US" sz="1200" dirty="0"/>
                        <a:t>　・税関連歳出</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kumimoji="1" lang="en-US" altLang="ja-JP" sz="1200" dirty="0"/>
                        <a:t>6,934</a:t>
                      </a:r>
                      <a:endParaRPr kumimoji="1" lang="ja-JP" altLang="en-US"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kumimoji="1" lang="en-US" altLang="ja-JP" sz="1200" dirty="0"/>
                        <a:t>7,073</a:t>
                      </a:r>
                      <a:endParaRPr kumimoji="1" lang="ja-JP" altLang="en-US"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kumimoji="1" lang="ja-JP" altLang="en-US" sz="1200" dirty="0"/>
                        <a:t>＋</a:t>
                      </a:r>
                      <a:r>
                        <a:rPr kumimoji="1" lang="en-US" altLang="ja-JP" sz="1200" dirty="0"/>
                        <a:t>139</a:t>
                      </a:r>
                      <a:endParaRPr kumimoji="1" lang="ja-JP" altLang="en-US"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 xmlns:a16="http://schemas.microsoft.com/office/drawing/2014/main" val="10003"/>
                  </a:ext>
                </a:extLst>
              </a:tr>
              <a:tr h="225416">
                <a:tc>
                  <a:txBody>
                    <a:bodyPr/>
                    <a:lstStyle/>
                    <a:p>
                      <a:r>
                        <a:rPr kumimoji="1" lang="ja-JP" altLang="en-US" sz="1200" dirty="0"/>
                        <a:t>投資的経費</a:t>
                      </a:r>
                    </a:p>
                  </a:txBody>
                  <a:tcPr anchor="ctr">
                    <a:lnT w="12700" cap="flat" cmpd="sng" algn="ctr">
                      <a:solidFill>
                        <a:schemeClr val="tx1"/>
                      </a:solidFill>
                      <a:prstDash val="solid"/>
                      <a:round/>
                      <a:headEnd type="none" w="med" len="med"/>
                      <a:tailEnd type="none" w="med" len="med"/>
                    </a:lnT>
                  </a:tcPr>
                </a:tc>
                <a:tc>
                  <a:txBody>
                    <a:bodyPr/>
                    <a:lstStyle/>
                    <a:p>
                      <a:pPr algn="r"/>
                      <a:r>
                        <a:rPr kumimoji="1" lang="en-US" altLang="ja-JP" sz="1200" dirty="0"/>
                        <a:t>1,929</a:t>
                      </a:r>
                      <a:endParaRPr kumimoji="1" lang="ja-JP" altLang="en-US" sz="1200" dirty="0"/>
                    </a:p>
                  </a:txBody>
                  <a:tcPr anchor="ctr">
                    <a:lnT w="12700" cap="flat" cmpd="sng" algn="ctr">
                      <a:solidFill>
                        <a:schemeClr val="tx1"/>
                      </a:solidFill>
                      <a:prstDash val="solid"/>
                      <a:round/>
                      <a:headEnd type="none" w="med" len="med"/>
                      <a:tailEnd type="none" w="med" len="med"/>
                    </a:lnT>
                  </a:tcPr>
                </a:tc>
                <a:tc>
                  <a:txBody>
                    <a:bodyPr/>
                    <a:lstStyle/>
                    <a:p>
                      <a:pPr algn="r"/>
                      <a:r>
                        <a:rPr kumimoji="1" lang="en-US" altLang="ja-JP" sz="1200" dirty="0"/>
                        <a:t>1,879</a:t>
                      </a:r>
                      <a:endParaRPr kumimoji="1" lang="ja-JP" altLang="en-US" sz="1200" dirty="0"/>
                    </a:p>
                  </a:txBody>
                  <a:tcPr anchor="ctr">
                    <a:lnT w="12700" cap="flat" cmpd="sng" algn="ctr">
                      <a:solidFill>
                        <a:schemeClr val="tx1"/>
                      </a:solidFill>
                      <a:prstDash val="solid"/>
                      <a:round/>
                      <a:headEnd type="none" w="med" len="med"/>
                      <a:tailEnd type="none" w="med" len="med"/>
                    </a:lnT>
                  </a:tcPr>
                </a:tc>
                <a:tc>
                  <a:txBody>
                    <a:bodyPr/>
                    <a:lstStyle/>
                    <a:p>
                      <a:pPr algn="r"/>
                      <a:r>
                        <a:rPr kumimoji="1" lang="ja-JP" altLang="en-US" sz="1200" dirty="0"/>
                        <a:t>△</a:t>
                      </a:r>
                      <a:r>
                        <a:rPr kumimoji="1" lang="en-US" altLang="ja-JP" sz="1200" dirty="0"/>
                        <a:t>50</a:t>
                      </a:r>
                      <a:endParaRPr kumimoji="1" lang="ja-JP" altLang="en-US" sz="1200" dirty="0"/>
                    </a:p>
                  </a:txBody>
                  <a:tcPr anchor="ctr">
                    <a:lnT w="12700" cap="flat" cmpd="sng" algn="ctr">
                      <a:solidFill>
                        <a:schemeClr val="tx1"/>
                      </a:solidFill>
                      <a:prstDash val="solid"/>
                      <a:round/>
                      <a:headEnd type="none" w="med" len="med"/>
                      <a:tailEnd type="none" w="med" len="med"/>
                    </a:lnT>
                  </a:tcPr>
                </a:tc>
                <a:extLst>
                  <a:ext uri="{0D108BD9-81ED-4DB2-BD59-A6C34878D82A}">
                    <a16:rowId xmlns="" xmlns:a16="http://schemas.microsoft.com/office/drawing/2014/main" val="10004"/>
                  </a:ext>
                </a:extLst>
              </a:tr>
              <a:tr h="225416">
                <a:tc>
                  <a:txBody>
                    <a:bodyPr/>
                    <a:lstStyle/>
                    <a:p>
                      <a:r>
                        <a:rPr kumimoji="1" lang="ja-JP" altLang="en-US" sz="1200" dirty="0"/>
                        <a:t>一般施策経費</a:t>
                      </a:r>
                    </a:p>
                  </a:txBody>
                  <a:tcPr anchor="ctr"/>
                </a:tc>
                <a:tc>
                  <a:txBody>
                    <a:bodyPr/>
                    <a:lstStyle/>
                    <a:p>
                      <a:pPr algn="r"/>
                      <a:r>
                        <a:rPr kumimoji="1" lang="en-US" altLang="ja-JP" sz="1200" dirty="0"/>
                        <a:t>7,672</a:t>
                      </a:r>
                      <a:endParaRPr kumimoji="1" lang="ja-JP" altLang="en-US" sz="1200" dirty="0"/>
                    </a:p>
                  </a:txBody>
                  <a:tcPr anchor="ct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t>7,386</a:t>
                      </a:r>
                      <a:endParaRPr kumimoji="1" lang="ja-JP" altLang="en-US" sz="1200" dirty="0"/>
                    </a:p>
                  </a:txBody>
                  <a:tcPr anchor="ctr"/>
                </a:tc>
                <a:tc>
                  <a:txBody>
                    <a:bodyPr/>
                    <a:lstStyle/>
                    <a:p>
                      <a:pPr algn="r"/>
                      <a:r>
                        <a:rPr kumimoji="1" lang="ja-JP" altLang="en-US" sz="1200" dirty="0"/>
                        <a:t>△</a:t>
                      </a:r>
                      <a:r>
                        <a:rPr kumimoji="1" lang="en-US" altLang="ja-JP" sz="1200" dirty="0"/>
                        <a:t>286</a:t>
                      </a:r>
                      <a:endParaRPr kumimoji="1" lang="ja-JP" altLang="en-US" sz="1200" dirty="0"/>
                    </a:p>
                  </a:txBody>
                  <a:tcPr anchor="ctr"/>
                </a:tc>
                <a:extLst>
                  <a:ext uri="{0D108BD9-81ED-4DB2-BD59-A6C34878D82A}">
                    <a16:rowId xmlns="" xmlns:a16="http://schemas.microsoft.com/office/drawing/2014/main" val="10005"/>
                  </a:ext>
                </a:extLst>
              </a:tr>
              <a:tr h="225416">
                <a:tc>
                  <a:txBody>
                    <a:bodyPr/>
                    <a:lstStyle/>
                    <a:p>
                      <a:r>
                        <a:rPr kumimoji="1" lang="ja-JP" altLang="en-US" sz="1200" dirty="0"/>
                        <a:t>歳出合計</a:t>
                      </a:r>
                    </a:p>
                  </a:txBody>
                  <a:tcPr anchor="ctr"/>
                </a:tc>
                <a:tc>
                  <a:txBody>
                    <a:bodyPr/>
                    <a:lstStyle/>
                    <a:p>
                      <a:pPr algn="r"/>
                      <a:r>
                        <a:rPr kumimoji="1" lang="en-US" altLang="ja-JP" sz="1200" dirty="0"/>
                        <a:t>32,606</a:t>
                      </a:r>
                      <a:endParaRPr kumimoji="1" lang="ja-JP" altLang="en-US" sz="1200" dirty="0"/>
                    </a:p>
                  </a:txBody>
                  <a:tcPr anchor="ctr"/>
                </a:tc>
                <a:tc>
                  <a:txBody>
                    <a:bodyPr/>
                    <a:lstStyle/>
                    <a:p>
                      <a:pPr algn="r"/>
                      <a:r>
                        <a:rPr kumimoji="1" lang="en-US" altLang="ja-JP" sz="1200" dirty="0"/>
                        <a:t>32,496</a:t>
                      </a:r>
                      <a:endParaRPr kumimoji="1" lang="ja-JP" altLang="en-US" sz="1200" dirty="0"/>
                    </a:p>
                  </a:txBody>
                  <a:tcPr anchor="ctr"/>
                </a:tc>
                <a:tc>
                  <a:txBody>
                    <a:bodyPr/>
                    <a:lstStyle/>
                    <a:p>
                      <a:pPr algn="r"/>
                      <a:r>
                        <a:rPr kumimoji="1" lang="ja-JP" altLang="en-US" sz="1200" dirty="0"/>
                        <a:t>△</a:t>
                      </a:r>
                      <a:r>
                        <a:rPr kumimoji="1" lang="en-US" altLang="ja-JP" sz="1200" dirty="0"/>
                        <a:t>110</a:t>
                      </a:r>
                      <a:endParaRPr kumimoji="1" lang="ja-JP" altLang="en-US" sz="1200" dirty="0"/>
                    </a:p>
                  </a:txBody>
                  <a:tcPr anchor="ctr"/>
                </a:tc>
                <a:extLst>
                  <a:ext uri="{0D108BD9-81ED-4DB2-BD59-A6C34878D82A}">
                    <a16:rowId xmlns="" xmlns:a16="http://schemas.microsoft.com/office/drawing/2014/main" val="10006"/>
                  </a:ext>
                </a:extLst>
              </a:tr>
              <a:tr h="225416">
                <a:tc>
                  <a:txBody>
                    <a:bodyPr/>
                    <a:lstStyle/>
                    <a:p>
                      <a:endParaRPr kumimoji="1" lang="ja-JP" altLang="en-US" sz="1200"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tcPr>
                </a:tc>
                <a:tc>
                  <a:txBody>
                    <a:bodyPr/>
                    <a:lstStyle/>
                    <a:p>
                      <a:pPr algn="r"/>
                      <a:endParaRPr kumimoji="1" lang="ja-JP" altLang="en-US" sz="1200"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tcPr>
                </a:tc>
                <a:tc>
                  <a:txBody>
                    <a:bodyPr/>
                    <a:lstStyle/>
                    <a:p>
                      <a:pPr algn="r"/>
                      <a:endParaRPr kumimoji="1" lang="ja-JP" altLang="en-US" sz="1200"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tcPr>
                </a:tc>
                <a:tc>
                  <a:txBody>
                    <a:bodyPr/>
                    <a:lstStyle/>
                    <a:p>
                      <a:pPr algn="r"/>
                      <a:endParaRPr kumimoji="1" lang="ja-JP" altLang="en-US" sz="1200"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tcPr>
                </a:tc>
                <a:extLst>
                  <a:ext uri="{0D108BD9-81ED-4DB2-BD59-A6C34878D82A}">
                    <a16:rowId xmlns="" xmlns:a16="http://schemas.microsoft.com/office/drawing/2014/main" val="10007"/>
                  </a:ext>
                </a:extLst>
              </a:tr>
              <a:tr h="225416">
                <a:tc>
                  <a:txBody>
                    <a:bodyPr/>
                    <a:lstStyle/>
                    <a:p>
                      <a:r>
                        <a:rPr kumimoji="1" lang="ja-JP" altLang="en-US" sz="1200" dirty="0"/>
                        <a:t>単年度過不足額</a:t>
                      </a:r>
                    </a:p>
                  </a:txBody>
                  <a:tcPr anchor="ctr"/>
                </a:tc>
                <a:tc>
                  <a:txBody>
                    <a:bodyPr/>
                    <a:lstStyle/>
                    <a:p>
                      <a:pPr algn="r"/>
                      <a:r>
                        <a:rPr kumimoji="1" lang="en-US" altLang="ja-JP" sz="1200" dirty="0"/>
                        <a:t>409</a:t>
                      </a:r>
                      <a:endParaRPr kumimoji="1" lang="ja-JP" altLang="en-US" sz="1200" dirty="0"/>
                    </a:p>
                  </a:txBody>
                  <a:tcPr anchor="ctr"/>
                </a:tc>
                <a:tc>
                  <a:txBody>
                    <a:bodyPr/>
                    <a:lstStyle/>
                    <a:p>
                      <a:pPr algn="r"/>
                      <a:r>
                        <a:rPr kumimoji="1" lang="en-US" altLang="ja-JP" sz="1200" dirty="0"/>
                        <a:t>504</a:t>
                      </a:r>
                      <a:endParaRPr kumimoji="1" lang="ja-JP" altLang="en-US" sz="1200" dirty="0"/>
                    </a:p>
                  </a:txBody>
                  <a:tcPr anchor="ctr"/>
                </a:tc>
                <a:tc>
                  <a:txBody>
                    <a:bodyPr/>
                    <a:lstStyle/>
                    <a:p>
                      <a:pPr algn="r"/>
                      <a:r>
                        <a:rPr kumimoji="1" lang="ja-JP" altLang="en-US" sz="1200" dirty="0"/>
                        <a:t>＋</a:t>
                      </a:r>
                      <a:r>
                        <a:rPr kumimoji="1" lang="en-US" altLang="ja-JP" sz="1200" dirty="0"/>
                        <a:t>95</a:t>
                      </a:r>
                      <a:endParaRPr kumimoji="1" lang="ja-JP" altLang="en-US" sz="1200" dirty="0"/>
                    </a:p>
                  </a:txBody>
                  <a:tcPr anchor="ctr"/>
                </a:tc>
                <a:extLst>
                  <a:ext uri="{0D108BD9-81ED-4DB2-BD59-A6C34878D82A}">
                    <a16:rowId xmlns="" xmlns:a16="http://schemas.microsoft.com/office/drawing/2014/main" val="10008"/>
                  </a:ext>
                </a:extLst>
              </a:tr>
              <a:tr h="225416">
                <a:tc>
                  <a:txBody>
                    <a:bodyPr/>
                    <a:lstStyle/>
                    <a:p>
                      <a:r>
                        <a:rPr kumimoji="1" lang="ja-JP" altLang="en-US" sz="1200" dirty="0"/>
                        <a:t>減債基金復元積立額</a:t>
                      </a:r>
                    </a:p>
                  </a:txBody>
                  <a:tcPr anchor="ctr">
                    <a:lnB w="12700" cap="flat" cmpd="sng" algn="ctr">
                      <a:solidFill>
                        <a:schemeClr val="tx1"/>
                      </a:solidFill>
                      <a:prstDash val="solid"/>
                      <a:round/>
                      <a:headEnd type="none" w="med" len="med"/>
                      <a:tailEnd type="none" w="med" len="med"/>
                    </a:lnB>
                  </a:tcPr>
                </a:tc>
                <a:tc>
                  <a:txBody>
                    <a:bodyPr/>
                    <a:lstStyle/>
                    <a:p>
                      <a:pPr algn="r"/>
                      <a:r>
                        <a:rPr kumimoji="1" lang="en-US" altLang="ja-JP" sz="1200" dirty="0"/>
                        <a:t>280</a:t>
                      </a:r>
                      <a:endParaRPr kumimoji="1" lang="ja-JP" altLang="en-US" sz="1200" dirty="0"/>
                    </a:p>
                  </a:txBody>
                  <a:tcPr anchor="ctr">
                    <a:lnB w="12700" cap="flat" cmpd="sng" algn="ctr">
                      <a:solidFill>
                        <a:schemeClr val="tx1"/>
                      </a:solidFill>
                      <a:prstDash val="solid"/>
                      <a:round/>
                      <a:headEnd type="none" w="med" len="med"/>
                      <a:tailEnd type="none" w="med" len="med"/>
                    </a:lnB>
                  </a:tcPr>
                </a:tc>
                <a:tc>
                  <a:txBody>
                    <a:bodyPr/>
                    <a:lstStyle/>
                    <a:p>
                      <a:pPr algn="r"/>
                      <a:r>
                        <a:rPr kumimoji="1" lang="en-US" altLang="ja-JP" sz="1200" dirty="0"/>
                        <a:t>276</a:t>
                      </a:r>
                      <a:endParaRPr kumimoji="1" lang="ja-JP" altLang="en-US" sz="1200" dirty="0"/>
                    </a:p>
                  </a:txBody>
                  <a:tcPr anchor="ctr">
                    <a:lnB w="12700" cap="flat" cmpd="sng" algn="ctr">
                      <a:solidFill>
                        <a:schemeClr val="tx1"/>
                      </a:solidFill>
                      <a:prstDash val="solid"/>
                      <a:round/>
                      <a:headEnd type="none" w="med" len="med"/>
                      <a:tailEnd type="none" w="med" len="med"/>
                    </a:lnB>
                  </a:tcPr>
                </a:tc>
                <a:tc>
                  <a:txBody>
                    <a:bodyPr/>
                    <a:lstStyle/>
                    <a:p>
                      <a:pPr algn="r"/>
                      <a:r>
                        <a:rPr kumimoji="1" lang="ja-JP" altLang="en-US" sz="1200" dirty="0"/>
                        <a:t>△</a:t>
                      </a:r>
                      <a:r>
                        <a:rPr kumimoji="1" lang="en-US" altLang="ja-JP" sz="1200" dirty="0"/>
                        <a:t>4</a:t>
                      </a:r>
                      <a:endParaRPr kumimoji="1" lang="ja-JP" altLang="en-US" sz="1200" dirty="0"/>
                    </a:p>
                  </a:txBody>
                  <a:tcPr anchor="ctr">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0009"/>
                  </a:ext>
                </a:extLst>
              </a:tr>
              <a:tr h="225416">
                <a:tc>
                  <a:txBody>
                    <a:bodyPr/>
                    <a:lstStyle/>
                    <a:p>
                      <a:r>
                        <a:rPr kumimoji="1" lang="ja-JP" altLang="en-US" sz="1400" b="1" dirty="0"/>
                        <a:t>収支不足額</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kumimoji="1" lang="en-US" altLang="ja-JP" sz="1400" b="1" dirty="0"/>
                        <a:t>689</a:t>
                      </a:r>
                      <a:endParaRPr kumimoji="1" lang="ja-JP" altLang="en-US" sz="14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kumimoji="1" lang="en-US" altLang="ja-JP" sz="1400" b="1" dirty="0"/>
                        <a:t>780</a:t>
                      </a:r>
                      <a:endParaRPr kumimoji="1" lang="ja-JP" altLang="en-US" sz="14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kumimoji="1" lang="ja-JP" altLang="en-US" sz="1400" b="1" dirty="0"/>
                        <a:t>＋</a:t>
                      </a:r>
                      <a:r>
                        <a:rPr kumimoji="1" lang="en-US" altLang="ja-JP" sz="1400" b="1" dirty="0"/>
                        <a:t>91</a:t>
                      </a:r>
                      <a:endParaRPr kumimoji="1" lang="ja-JP" altLang="en-US" sz="14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 xmlns:a16="http://schemas.microsoft.com/office/drawing/2014/main" val="10010"/>
                  </a:ext>
                </a:extLst>
              </a:tr>
              <a:tr h="225416">
                <a:tc>
                  <a:txBody>
                    <a:bodyPr/>
                    <a:lstStyle/>
                    <a:p>
                      <a:r>
                        <a:rPr kumimoji="1" lang="ja-JP" altLang="en-US" sz="1400" b="1" spc="-300" dirty="0"/>
                        <a:t>　</a:t>
                      </a:r>
                      <a:r>
                        <a:rPr kumimoji="1" lang="ja-JP" altLang="en-US" sz="1400" b="1" spc="-150" dirty="0"/>
                        <a:t>・</a:t>
                      </a:r>
                      <a:r>
                        <a:rPr kumimoji="1" lang="ja-JP" altLang="en-US" sz="1400" b="1" spc="0" dirty="0"/>
                        <a:t>財政調整基金取崩し</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kumimoji="1" lang="en-US" altLang="ja-JP" sz="1400" b="1" dirty="0"/>
                        <a:t>599</a:t>
                      </a:r>
                      <a:endParaRPr kumimoji="1" lang="ja-JP" altLang="en-US" sz="14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kumimoji="1" lang="en-US" altLang="ja-JP" sz="1400" b="1" dirty="0"/>
                        <a:t>710</a:t>
                      </a:r>
                      <a:endParaRPr kumimoji="1" lang="ja-JP" altLang="en-US" sz="14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60000"/>
                        <a:lumOff val="40000"/>
                      </a:schemeClr>
                    </a:solidFill>
                  </a:tcPr>
                </a:tc>
                <a:tc>
                  <a:txBody>
                    <a:bodyPr/>
                    <a:lstStyle/>
                    <a:p>
                      <a:pPr algn="r"/>
                      <a:r>
                        <a:rPr kumimoji="1" lang="ja-JP" altLang="en-US" sz="1400" b="1" dirty="0"/>
                        <a:t>＋</a:t>
                      </a:r>
                      <a:r>
                        <a:rPr kumimoji="1" lang="en-US" altLang="ja-JP" sz="1400" b="1" dirty="0"/>
                        <a:t>111</a:t>
                      </a:r>
                      <a:endParaRPr kumimoji="1" lang="ja-JP" altLang="en-US" sz="14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 xmlns:a16="http://schemas.microsoft.com/office/drawing/2014/main" val="10011"/>
                  </a:ext>
                </a:extLst>
              </a:tr>
            </a:tbl>
          </a:graphicData>
        </a:graphic>
      </p:graphicFrame>
      <p:sp>
        <p:nvSpPr>
          <p:cNvPr id="11" name="テキスト ボックス 10"/>
          <p:cNvSpPr txBox="1"/>
          <p:nvPr/>
        </p:nvSpPr>
        <p:spPr>
          <a:xfrm>
            <a:off x="323528" y="4918065"/>
            <a:ext cx="4176464" cy="688256"/>
          </a:xfrm>
          <a:prstGeom prst="rect">
            <a:avLst/>
          </a:prstGeom>
          <a:noFill/>
        </p:spPr>
        <p:txBody>
          <a:bodyPr wrap="square" lIns="0" tIns="36000" rIns="0" bIns="36000" rtlCol="0">
            <a:spAutoFit/>
          </a:bodyPr>
          <a:lstStyle/>
          <a:p>
            <a:r>
              <a:rPr lang="en-US" altLang="ja-JP" sz="10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端数処理の関係上、合計や差引が合わない場合があります。</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r>
              <a:rPr lang="en-US" altLang="ja-JP" sz="10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・印は、増減の主な内訳を示しています。</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r>
              <a:rPr lang="en-US" altLang="ja-JP" sz="10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「府税等」には、地方法人特別譲与税を含みます。</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r>
              <a:rPr kumimoji="1" lang="en-US" altLang="ja-JP" sz="1000" dirty="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dirty="0">
                <a:latin typeface="Meiryo UI" panose="020B0604030504040204" pitchFamily="50" charset="-128"/>
                <a:ea typeface="Meiryo UI" panose="020B0604030504040204" pitchFamily="50" charset="-128"/>
                <a:cs typeface="Meiryo UI" panose="020B0604030504040204" pitchFamily="50" charset="-128"/>
              </a:rPr>
              <a:t>「義務的経費」は、人件費、公債費、税関連歳出と社会保障関係経費です。</a:t>
            </a:r>
          </a:p>
        </p:txBody>
      </p:sp>
      <p:sp>
        <p:nvSpPr>
          <p:cNvPr id="6" name="正方形/長方形 5"/>
          <p:cNvSpPr/>
          <p:nvPr/>
        </p:nvSpPr>
        <p:spPr>
          <a:xfrm>
            <a:off x="233838" y="3134782"/>
            <a:ext cx="8514626" cy="360040"/>
          </a:xfrm>
          <a:prstGeom prst="rect">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正方形/長方形 11"/>
          <p:cNvSpPr/>
          <p:nvPr/>
        </p:nvSpPr>
        <p:spPr>
          <a:xfrm>
            <a:off x="4491151" y="5661248"/>
            <a:ext cx="4257314" cy="300732"/>
          </a:xfrm>
          <a:prstGeom prst="rect">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テキスト ボックス 13"/>
          <p:cNvSpPr txBox="1"/>
          <p:nvPr/>
        </p:nvSpPr>
        <p:spPr>
          <a:xfrm>
            <a:off x="6842781" y="2453129"/>
            <a:ext cx="2040390" cy="276999"/>
          </a:xfrm>
          <a:prstGeom prst="rect">
            <a:avLst/>
          </a:prstGeom>
          <a:noFill/>
        </p:spPr>
        <p:txBody>
          <a:bodyPr wrap="square" rtlCol="0">
            <a:spAutoFit/>
          </a:bodyPr>
          <a:lstStyle/>
          <a:p>
            <a:pPr algn="r"/>
            <a:r>
              <a:rPr lang="ja-JP" altLang="en-US" sz="1200" dirty="0">
                <a:latin typeface="Meiryo UI" panose="020B0604030504040204" pitchFamily="50" charset="-128"/>
                <a:ea typeface="Meiryo UI" panose="020B0604030504040204" pitchFamily="50" charset="-128"/>
                <a:cs typeface="Meiryo UI" panose="020B0604030504040204" pitchFamily="50" charset="-128"/>
              </a:rPr>
              <a:t>（単位：億円）</a:t>
            </a:r>
          </a:p>
        </p:txBody>
      </p:sp>
      <p:sp>
        <p:nvSpPr>
          <p:cNvPr id="15" name="スライド番号プレースホルダー 1"/>
          <p:cNvSpPr txBox="1">
            <a:spLocks/>
          </p:cNvSpPr>
          <p:nvPr/>
        </p:nvSpPr>
        <p:spPr>
          <a:xfrm>
            <a:off x="6553200" y="111547"/>
            <a:ext cx="21336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en-US" altLang="ja-JP" dirty="0" smtClean="0"/>
              <a:t>4</a:t>
            </a:r>
            <a:endParaRPr lang="ja-JP" altLang="en-US" dirty="0"/>
          </a:p>
        </p:txBody>
      </p:sp>
    </p:spTree>
    <p:extLst>
      <p:ext uri="{BB962C8B-B14F-4D97-AF65-F5344CB8AC3E}">
        <p14:creationId xmlns:p14="http://schemas.microsoft.com/office/powerpoint/2010/main" val="47739955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直線コネクタ 4"/>
          <p:cNvCxnSpPr/>
          <p:nvPr/>
        </p:nvCxnSpPr>
        <p:spPr>
          <a:xfrm>
            <a:off x="251520" y="548680"/>
            <a:ext cx="8568952" cy="0"/>
          </a:xfrm>
          <a:prstGeom prst="line">
            <a:avLst/>
          </a:prstGeom>
          <a:ln w="25400"/>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3" name="テキスト ボックス 2"/>
          <p:cNvSpPr txBox="1"/>
          <p:nvPr/>
        </p:nvSpPr>
        <p:spPr>
          <a:xfrm>
            <a:off x="251520" y="148570"/>
            <a:ext cx="5976664" cy="400110"/>
          </a:xfrm>
          <a:prstGeom prst="rect">
            <a:avLst/>
          </a:prstGeom>
          <a:noFill/>
        </p:spPr>
        <p:txBody>
          <a:bodyPr wrap="square" rtlCol="0">
            <a:spAutoFit/>
          </a:bodyPr>
          <a:lstStyle/>
          <a:p>
            <a:r>
              <a:rPr kumimoji="1" lang="ja-JP" altLang="en-US" sz="2000" b="1" dirty="0">
                <a:latin typeface="Meiryo UI" panose="020B0604030504040204" pitchFamily="50" charset="-128"/>
                <a:ea typeface="Meiryo UI" panose="020B0604030504040204" pitchFamily="50" charset="-128"/>
                <a:cs typeface="Meiryo UI" panose="020B0604030504040204" pitchFamily="50" charset="-128"/>
              </a:rPr>
              <a:t>１．大阪府の財政状況</a:t>
            </a:r>
          </a:p>
        </p:txBody>
      </p:sp>
      <p:sp>
        <p:nvSpPr>
          <p:cNvPr id="4" name="角丸四角形 3"/>
          <p:cNvSpPr/>
          <p:nvPr/>
        </p:nvSpPr>
        <p:spPr>
          <a:xfrm>
            <a:off x="228126" y="1163071"/>
            <a:ext cx="8683645" cy="1615202"/>
          </a:xfrm>
          <a:prstGeom prst="roundRect">
            <a:avLst>
              <a:gd name="adj" fmla="val 3136"/>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Ins="72000" rtlCol="0" anchor="t" anchorCtr="0">
            <a:spAutoFit/>
          </a:bodyPr>
          <a:lstStyle/>
          <a:p>
            <a:pPr>
              <a:lnSpc>
                <a:spcPct val="120000"/>
              </a:lnSpc>
            </a:pP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平成</a:t>
            </a:r>
            <a:r>
              <a:rPr lang="en-US" altLang="ja-JP"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28</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r>
              <a:rPr lang="en-US" altLang="ja-JP"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月に公表した「財政状況に関する中長期試算（粗い試算）」では、</a:t>
            </a:r>
            <a:r>
              <a:rPr lang="en-US" altLang="ja-JP"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29</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年度以降も</a:t>
            </a:r>
            <a:r>
              <a:rPr lang="en-US" altLang="ja-JP"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700</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億円規模の大幅な収支不足が３年続き</a:t>
            </a:r>
            <a:r>
              <a:rPr lang="ja-JP" altLang="en-US" sz="1600" spc="-1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その後も</a:t>
            </a:r>
            <a:r>
              <a:rPr lang="en-US" altLang="ja-JP" sz="1600" spc="-1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500</a:t>
            </a:r>
            <a:r>
              <a:rPr lang="ja-JP" altLang="en-US" sz="1600" spc="-1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600" spc="-1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700</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億円規模の収支不足が続くと見込まれました</a:t>
            </a:r>
            <a:r>
              <a:rPr lang="ja-JP" altLang="en-US" sz="1600" spc="-1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600" spc="-15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ct val="120000"/>
              </a:lnSpc>
            </a:pP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同試算に</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よれば、平成</a:t>
            </a:r>
            <a:r>
              <a:rPr lang="en-US" altLang="ja-JP"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26</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年度末に約</a:t>
            </a:r>
            <a:r>
              <a:rPr lang="en-US" altLang="ja-JP"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1,600</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億円あった財政調整基金は、</a:t>
            </a:r>
            <a:r>
              <a:rPr lang="en-US" altLang="ja-JP"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27</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年度以降の多額の取崩しによって基金が枯渇し、</a:t>
            </a:r>
            <a:r>
              <a:rPr lang="en-US" altLang="ja-JP"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29</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年度の当初</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予算編成が極めて厳しくなると予想される</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ことから、対策を検討することとしました。</a:t>
            </a:r>
            <a:endParaRPr lang="en-US" altLang="ja-JP"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 name="スライド番号プレースホルダー 1"/>
          <p:cNvSpPr>
            <a:spLocks noGrp="1"/>
          </p:cNvSpPr>
          <p:nvPr>
            <p:ph type="sldNum" sz="quarter" idx="12"/>
          </p:nvPr>
        </p:nvSpPr>
        <p:spPr/>
        <p:txBody>
          <a:bodyPr/>
          <a:lstStyle/>
          <a:p>
            <a:r>
              <a:rPr kumimoji="1" lang="en-US" altLang="ja-JP" dirty="0" smtClean="0"/>
              <a:t>5</a:t>
            </a:r>
            <a:endParaRPr kumimoji="1" lang="ja-JP" altLang="en-US" dirty="0"/>
          </a:p>
        </p:txBody>
      </p:sp>
      <p:sp>
        <p:nvSpPr>
          <p:cNvPr id="10" name="正方形/長方形 9"/>
          <p:cNvSpPr/>
          <p:nvPr/>
        </p:nvSpPr>
        <p:spPr>
          <a:xfrm>
            <a:off x="165504" y="731023"/>
            <a:ext cx="4622520" cy="400110"/>
          </a:xfrm>
          <a:prstGeom prst="rect">
            <a:avLst/>
          </a:prstGeom>
        </p:spPr>
        <p:txBody>
          <a:bodyPr wrap="square">
            <a:spAutoFit/>
          </a:bodyPr>
          <a:lstStyle/>
          <a:p>
            <a:pPr marL="271463" indent="-271463" algn="just"/>
            <a:r>
              <a:rPr lang="en-US" altLang="ja-JP" sz="20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(2)</a:t>
            </a:r>
            <a:r>
              <a:rPr lang="ja-JP" altLang="en-US" sz="20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平成</a:t>
            </a:r>
            <a:r>
              <a:rPr lang="en-US" altLang="ja-JP" sz="20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28</a:t>
            </a:r>
            <a:r>
              <a:rPr lang="ja-JP" altLang="en-US" sz="20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年</a:t>
            </a:r>
            <a:r>
              <a:rPr lang="en-US" altLang="ja-JP" sz="20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2</a:t>
            </a:r>
            <a:r>
              <a:rPr lang="ja-JP" altLang="en-US" sz="20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月試算の収支見通し</a:t>
            </a:r>
            <a:endParaRPr lang="en-US" altLang="ja-JP" sz="20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5" name="テキスト ボックス 34"/>
          <p:cNvSpPr txBox="1"/>
          <p:nvPr/>
        </p:nvSpPr>
        <p:spPr>
          <a:xfrm>
            <a:off x="683568" y="2874935"/>
            <a:ext cx="5400600" cy="257369"/>
          </a:xfrm>
          <a:prstGeom prst="rect">
            <a:avLst/>
          </a:prstGeom>
          <a:noFill/>
        </p:spPr>
        <p:txBody>
          <a:bodyPr wrap="square" lIns="0" tIns="36000" rIns="0" bIns="36000" rtlCol="0">
            <a:spAutoFit/>
          </a:bodyPr>
          <a:lstStyle/>
          <a:p>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■財政調整基金残高の推移（</a:t>
            </a:r>
            <a:r>
              <a:rPr kumimoji="1" lang="en-US" altLang="ja-JP" sz="1200" dirty="0">
                <a:latin typeface="Meiryo UI" panose="020B0604030504040204" pitchFamily="50" charset="-128"/>
                <a:ea typeface="Meiryo UI" panose="020B0604030504040204" pitchFamily="50" charset="-128"/>
                <a:cs typeface="Meiryo UI" panose="020B0604030504040204" pitchFamily="50" charset="-128"/>
              </a:rPr>
              <a:t>28</a:t>
            </a:r>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1200" dirty="0">
                <a:latin typeface="Meiryo UI" panose="020B0604030504040204" pitchFamily="50" charset="-128"/>
                <a:ea typeface="Meiryo UI" panose="020B0604030504040204" pitchFamily="50" charset="-128"/>
                <a:cs typeface="Meiryo UI" panose="020B0604030504040204" pitchFamily="50" charset="-128"/>
              </a:rPr>
              <a:t>2</a:t>
            </a:r>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月時点）　　　　　　　　　　（単位：億円）</a:t>
            </a:r>
          </a:p>
        </p:txBody>
      </p:sp>
      <p:pic>
        <p:nvPicPr>
          <p:cNvPr id="3075"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75077" y="3107458"/>
            <a:ext cx="5365075" cy="33307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6" name="角丸四角形 14"/>
          <p:cNvSpPr/>
          <p:nvPr/>
        </p:nvSpPr>
        <p:spPr>
          <a:xfrm>
            <a:off x="755576" y="6259311"/>
            <a:ext cx="5472608" cy="266033"/>
          </a:xfrm>
          <a:prstGeom prst="roundRect">
            <a:avLst>
              <a:gd name="adj" fmla="val 5749"/>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t" anchorCtr="0">
            <a:spAutoFit/>
          </a:bodyPr>
          <a:lstStyle/>
          <a:p>
            <a:pPr marL="177800" indent="-177800">
              <a:lnSpc>
                <a:spcPct val="120000"/>
              </a:lnSpc>
            </a:pPr>
            <a:r>
              <a:rPr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a:t>
            </a:r>
            <a:r>
              <a:rPr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末見込：</a:t>
            </a:r>
            <a:r>
              <a:rPr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最終予算、</a:t>
            </a:r>
            <a:r>
              <a:rPr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H28</a:t>
            </a:r>
            <a:r>
              <a:rPr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末見込：当初予算ベース</a:t>
            </a:r>
            <a:endParaRPr lang="en-US" altLang="ja-JP"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8" name="右中かっこ 17"/>
          <p:cNvSpPr/>
          <p:nvPr/>
        </p:nvSpPr>
        <p:spPr>
          <a:xfrm>
            <a:off x="5868144" y="4747144"/>
            <a:ext cx="72008" cy="1008111"/>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9" name="テキスト ボックス 18"/>
          <p:cNvSpPr txBox="1"/>
          <p:nvPr/>
        </p:nvSpPr>
        <p:spPr>
          <a:xfrm>
            <a:off x="6057960" y="5000912"/>
            <a:ext cx="1466368" cy="430887"/>
          </a:xfrm>
          <a:prstGeom prst="rect">
            <a:avLst/>
          </a:prstGeom>
          <a:ln w="6350"/>
        </p:spPr>
        <p:style>
          <a:lnRef idx="2">
            <a:schemeClr val="dk1"/>
          </a:lnRef>
          <a:fillRef idx="1">
            <a:schemeClr val="lt1"/>
          </a:fillRef>
          <a:effectRef idx="0">
            <a:schemeClr val="dk1"/>
          </a:effectRef>
          <a:fontRef idx="minor">
            <a:schemeClr val="dk1"/>
          </a:fontRef>
        </p:style>
        <p:txBody>
          <a:bodyPr wrap="square" rtlCol="0">
            <a:spAutoFit/>
          </a:bodyPr>
          <a:lstStyle/>
          <a:p>
            <a:r>
              <a:rPr kumimoji="1" lang="en-US" altLang="ja-JP" sz="1100" dirty="0" smtClean="0">
                <a:latin typeface="Meiryo UI" panose="020B0604030504040204" pitchFamily="50" charset="-128"/>
                <a:ea typeface="Meiryo UI" panose="020B0604030504040204" pitchFamily="50" charset="-128"/>
                <a:cs typeface="Meiryo UI" panose="020B0604030504040204" pitchFamily="50" charset="-128"/>
              </a:rPr>
              <a:t>28</a:t>
            </a:r>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1100" dirty="0" smtClean="0">
                <a:latin typeface="Meiryo UI" panose="020B0604030504040204" pitchFamily="50" charset="-128"/>
                <a:ea typeface="Meiryo UI" panose="020B0604030504040204" pitchFamily="50" charset="-128"/>
                <a:cs typeface="Meiryo UI" panose="020B0604030504040204" pitchFamily="50" charset="-128"/>
              </a:rPr>
              <a:t>2</a:t>
            </a:r>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月試算の</a:t>
            </a:r>
            <a:endParaRPr kumimoji="1"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r>
              <a:rPr lang="en-US" altLang="ja-JP" sz="1100" dirty="0" smtClean="0">
                <a:latin typeface="Meiryo UI" panose="020B0604030504040204" pitchFamily="50" charset="-128"/>
                <a:ea typeface="Meiryo UI" panose="020B0604030504040204" pitchFamily="50" charset="-128"/>
                <a:cs typeface="Meiryo UI" panose="020B0604030504040204" pitchFamily="50" charset="-128"/>
              </a:rPr>
              <a:t>29</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年度収支不足額</a:t>
            </a:r>
            <a:endParaRPr kumimoji="1" lang="ja-JP" altLang="en-US" sz="1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6" name="四角形吹き出し 5"/>
          <p:cNvSpPr/>
          <p:nvPr/>
        </p:nvSpPr>
        <p:spPr>
          <a:xfrm>
            <a:off x="4499992" y="3705491"/>
            <a:ext cx="1728192" cy="577081"/>
          </a:xfrm>
          <a:prstGeom prst="wedgeRectCallout">
            <a:avLst>
              <a:gd name="adj1" fmla="val -33043"/>
              <a:gd name="adj2" fmla="val 108207"/>
            </a:avLst>
          </a:prstGeom>
          <a:ln>
            <a:solidFill>
              <a:schemeClr val="accent1">
                <a:lumMod val="50000"/>
              </a:schemeClr>
            </a:solidFill>
          </a:ln>
        </p:spPr>
        <p:style>
          <a:lnRef idx="2">
            <a:schemeClr val="accent6"/>
          </a:lnRef>
          <a:fillRef idx="1">
            <a:schemeClr val="lt1"/>
          </a:fillRef>
          <a:effectRef idx="0">
            <a:schemeClr val="accent6"/>
          </a:effectRef>
          <a:fontRef idx="minor">
            <a:schemeClr val="dk1"/>
          </a:fontRef>
        </p:style>
        <p:txBody>
          <a:bodyPr rtlCol="0" anchor="ctr">
            <a:spAutoFit/>
          </a:bodyPr>
          <a:lstStyle/>
          <a:p>
            <a:pPr algn="ctr"/>
            <a:r>
              <a:rPr kumimoji="1" lang="ja-JP" altLang="en-US" sz="1050" dirty="0" smtClean="0"/>
              <a:t>基金残高が</a:t>
            </a:r>
            <a:endParaRPr kumimoji="1" lang="en-US" altLang="ja-JP" sz="1050" dirty="0" smtClean="0"/>
          </a:p>
          <a:p>
            <a:pPr algn="ctr"/>
            <a:r>
              <a:rPr lang="en-US" altLang="ja-JP" sz="1050" dirty="0" smtClean="0"/>
              <a:t>29</a:t>
            </a:r>
            <a:r>
              <a:rPr lang="ja-JP" altLang="en-US" sz="1050" dirty="0" smtClean="0"/>
              <a:t>年度収支不足額に</a:t>
            </a:r>
            <a:endParaRPr lang="en-US" altLang="ja-JP" sz="1050" dirty="0" smtClean="0"/>
          </a:p>
          <a:p>
            <a:pPr algn="ctr"/>
            <a:r>
              <a:rPr lang="ja-JP" altLang="en-US" sz="1050" dirty="0" smtClean="0"/>
              <a:t>比べて不足</a:t>
            </a:r>
            <a:endParaRPr kumimoji="1" lang="ja-JP" altLang="en-US" sz="1050" dirty="0"/>
          </a:p>
        </p:txBody>
      </p:sp>
    </p:spTree>
    <p:extLst>
      <p:ext uri="{BB962C8B-B14F-4D97-AF65-F5344CB8AC3E}">
        <p14:creationId xmlns:p14="http://schemas.microsoft.com/office/powerpoint/2010/main" val="210645966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直線コネクタ 4"/>
          <p:cNvCxnSpPr/>
          <p:nvPr/>
        </p:nvCxnSpPr>
        <p:spPr>
          <a:xfrm>
            <a:off x="251520" y="548680"/>
            <a:ext cx="8568952" cy="0"/>
          </a:xfrm>
          <a:prstGeom prst="line">
            <a:avLst/>
          </a:prstGeom>
          <a:ln w="25400"/>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3" name="テキスト ボックス 2"/>
          <p:cNvSpPr txBox="1"/>
          <p:nvPr/>
        </p:nvSpPr>
        <p:spPr>
          <a:xfrm>
            <a:off x="251520" y="148570"/>
            <a:ext cx="5976664" cy="400110"/>
          </a:xfrm>
          <a:prstGeom prst="rect">
            <a:avLst/>
          </a:prstGeom>
          <a:noFill/>
        </p:spPr>
        <p:txBody>
          <a:bodyPr wrap="square" rtlCol="0">
            <a:spAutoFit/>
          </a:bodyPr>
          <a:lstStyle/>
          <a:p>
            <a:r>
              <a:rPr kumimoji="1" lang="ja-JP" altLang="en-US" sz="2000" b="1" dirty="0">
                <a:latin typeface="Meiryo UI" panose="020B0604030504040204" pitchFamily="50" charset="-128"/>
                <a:ea typeface="Meiryo UI" panose="020B0604030504040204" pitchFamily="50" charset="-128"/>
                <a:cs typeface="Meiryo UI" panose="020B0604030504040204" pitchFamily="50" charset="-128"/>
              </a:rPr>
              <a:t>１．大阪府の財政状況</a:t>
            </a:r>
          </a:p>
        </p:txBody>
      </p:sp>
      <p:sp>
        <p:nvSpPr>
          <p:cNvPr id="4" name="角丸四角形 3"/>
          <p:cNvSpPr/>
          <p:nvPr/>
        </p:nvSpPr>
        <p:spPr>
          <a:xfrm>
            <a:off x="228126" y="1163071"/>
            <a:ext cx="8683645" cy="1615202"/>
          </a:xfrm>
          <a:prstGeom prst="roundRect">
            <a:avLst>
              <a:gd name="adj" fmla="val 5749"/>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spAutoFit/>
          </a:bodyPr>
          <a:lstStyle/>
          <a:p>
            <a:pPr>
              <a:lnSpc>
                <a:spcPct val="120000"/>
              </a:lnSpc>
            </a:pP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平成</a:t>
            </a:r>
            <a:r>
              <a:rPr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27</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決算見込では</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、一般会計の収支は最終予算での見込みから約</a:t>
            </a:r>
            <a:r>
              <a:rPr lang="en-US" altLang="ja-JP"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400</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億円改善</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し、財政</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調整基金の</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取崩しは</a:t>
            </a:r>
            <a:r>
              <a:rPr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30</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億</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円となりました。</a:t>
            </a:r>
            <a:r>
              <a:rPr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28</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年度に予算どおり取り崩した場合、</a:t>
            </a:r>
            <a:r>
              <a:rPr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29</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年度の財源対策として活用可能な財政調整基金残高は、</a:t>
            </a:r>
            <a:r>
              <a:rPr lang="en-US" altLang="ja-JP"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914</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r>
              <a:rPr lang="en-US" altLang="ja-JP"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28</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年度末</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）となる見通しです。</a:t>
            </a:r>
            <a:endParaRPr lang="en-US" altLang="ja-JP"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ct val="120000"/>
              </a:lnSpc>
            </a:pP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また、</a:t>
            </a:r>
            <a:r>
              <a:rPr lang="en-US" altLang="ja-JP"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27</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年度決算見込や</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新たに公表された政府の経済見通しなど、直近の状況を</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織り込んで仮試算</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を行った結果</a:t>
            </a:r>
            <a:r>
              <a:rPr lang="ja-JP" altLang="en-US" sz="1600" spc="-1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29</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年度の収支見通し</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は</a:t>
            </a:r>
            <a:r>
              <a:rPr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180</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改善し</a:t>
            </a:r>
            <a:r>
              <a:rPr lang="ja-JP" altLang="en-US" sz="1600" spc="-1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、仮</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試算上</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の収支不足額は</a:t>
            </a:r>
            <a:r>
              <a:rPr lang="en-US" altLang="ja-JP"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560</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億円となりました</a:t>
            </a:r>
            <a:r>
              <a:rPr lang="ja-JP" altLang="en-US" sz="1600" spc="-1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600" spc="-15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0" name="正方形/長方形 9"/>
          <p:cNvSpPr/>
          <p:nvPr/>
        </p:nvSpPr>
        <p:spPr>
          <a:xfrm>
            <a:off x="165504" y="731023"/>
            <a:ext cx="8521296" cy="400110"/>
          </a:xfrm>
          <a:prstGeom prst="rect">
            <a:avLst/>
          </a:prstGeom>
        </p:spPr>
        <p:txBody>
          <a:bodyPr wrap="square">
            <a:spAutoFit/>
          </a:bodyPr>
          <a:lstStyle/>
          <a:p>
            <a:pPr marL="271463" indent="-271463" algn="just"/>
            <a:r>
              <a:rPr lang="en-US" altLang="ja-JP" sz="20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(3)</a:t>
            </a:r>
            <a:r>
              <a:rPr lang="ja-JP" altLang="en-US" sz="20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平成</a:t>
            </a:r>
            <a:r>
              <a:rPr lang="en-US" altLang="ja-JP" sz="20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29</a:t>
            </a:r>
            <a:r>
              <a:rPr lang="ja-JP" altLang="en-US" sz="20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年度に活用可能な財政調整基金と収支</a:t>
            </a:r>
            <a:r>
              <a:rPr lang="ja-JP" altLang="en-US" sz="20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見通し</a:t>
            </a:r>
            <a:endParaRPr lang="en-US" altLang="ja-JP" sz="20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24" name="直線コネクタ 23"/>
          <p:cNvCxnSpPr/>
          <p:nvPr/>
        </p:nvCxnSpPr>
        <p:spPr bwMode="auto">
          <a:xfrm flipH="1" flipV="1">
            <a:off x="2809166" y="6667666"/>
            <a:ext cx="1679" cy="1694"/>
          </a:xfrm>
          <a:prstGeom prst="line">
            <a:avLst/>
          </a:prstGeom>
          <a:solidFill>
            <a:schemeClr val="bg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2" name="スライド番号プレースホルダー 1"/>
          <p:cNvSpPr txBox="1">
            <a:spLocks/>
          </p:cNvSpPr>
          <p:nvPr/>
        </p:nvSpPr>
        <p:spPr>
          <a:xfrm>
            <a:off x="6553200" y="111547"/>
            <a:ext cx="21336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en-US" altLang="ja-JP" dirty="0"/>
              <a:t>6</a:t>
            </a:r>
            <a:endParaRPr lang="ja-JP" altLang="en-US" dirty="0"/>
          </a:p>
        </p:txBody>
      </p:sp>
      <p:graphicFrame>
        <p:nvGraphicFramePr>
          <p:cNvPr id="19" name="表 18"/>
          <p:cNvGraphicFramePr>
            <a:graphicFrameLocks noGrp="1"/>
          </p:cNvGraphicFramePr>
          <p:nvPr>
            <p:extLst>
              <p:ext uri="{D42A27DB-BD31-4B8C-83A1-F6EECF244321}">
                <p14:modId xmlns:p14="http://schemas.microsoft.com/office/powerpoint/2010/main" val="611516139"/>
              </p:ext>
            </p:extLst>
          </p:nvPr>
        </p:nvGraphicFramePr>
        <p:xfrm>
          <a:off x="1121466" y="3355816"/>
          <a:ext cx="7266958" cy="2377440"/>
        </p:xfrm>
        <a:graphic>
          <a:graphicData uri="http://schemas.openxmlformats.org/drawingml/2006/table">
            <a:tbl>
              <a:tblPr firstRow="1">
                <a:tableStyleId>{BC89EF96-8CEA-46FF-86C4-4CE0E7609802}</a:tableStyleId>
              </a:tblPr>
              <a:tblGrid>
                <a:gridCol w="3310160">
                  <a:extLst>
                    <a:ext uri="{9D8B030D-6E8A-4147-A177-3AD203B41FA5}">
                      <a16:colId xmlns="" xmlns:a16="http://schemas.microsoft.com/office/drawing/2014/main" val="20000"/>
                    </a:ext>
                  </a:extLst>
                </a:gridCol>
                <a:gridCol w="1895187">
                  <a:extLst>
                    <a:ext uri="{9D8B030D-6E8A-4147-A177-3AD203B41FA5}">
                      <a16:colId xmlns="" xmlns:a16="http://schemas.microsoft.com/office/drawing/2014/main" val="20001"/>
                    </a:ext>
                  </a:extLst>
                </a:gridCol>
                <a:gridCol w="2061611">
                  <a:extLst>
                    <a:ext uri="{9D8B030D-6E8A-4147-A177-3AD203B41FA5}">
                      <a16:colId xmlns="" xmlns:a16="http://schemas.microsoft.com/office/drawing/2014/main" val="20003"/>
                    </a:ext>
                  </a:extLst>
                </a:gridCol>
              </a:tblGrid>
              <a:tr h="301731">
                <a:tc>
                  <a:txBody>
                    <a:bodyPr/>
                    <a:lstStyle/>
                    <a:p>
                      <a:endParaRPr kumimoji="1" lang="ja-JP" altLang="en-US" dirty="0">
                        <a:latin typeface="Meiryo UI" panose="020B0604030504040204" pitchFamily="50" charset="-128"/>
                        <a:ea typeface="Meiryo UI" panose="020B0604030504040204" pitchFamily="50" charset="-128"/>
                      </a:endParaRPr>
                    </a:p>
                  </a:txBody>
                  <a:tcPr anchor="ctr">
                    <a:solidFill>
                      <a:schemeClr val="accent1">
                        <a:lumMod val="60000"/>
                        <a:lumOff val="40000"/>
                      </a:schemeClr>
                    </a:solidFill>
                  </a:tcPr>
                </a:tc>
                <a:tc>
                  <a:txBody>
                    <a:bodyPr/>
                    <a:lstStyle/>
                    <a:p>
                      <a:pPr algn="ctr"/>
                      <a:r>
                        <a:rPr kumimoji="1" lang="ja-JP" altLang="en-US" dirty="0">
                          <a:latin typeface="Meiryo UI" panose="020B0604030504040204" pitchFamily="50" charset="-128"/>
                          <a:ea typeface="Meiryo UI" panose="020B0604030504040204" pitchFamily="50" charset="-128"/>
                        </a:rPr>
                        <a:t>Ｈ</a:t>
                      </a:r>
                      <a:r>
                        <a:rPr kumimoji="1" lang="en-US" altLang="ja-JP" dirty="0" smtClean="0">
                          <a:latin typeface="Meiryo UI" panose="020B0604030504040204" pitchFamily="50" charset="-128"/>
                          <a:ea typeface="Meiryo UI" panose="020B0604030504040204" pitchFamily="50" charset="-128"/>
                        </a:rPr>
                        <a:t>27</a:t>
                      </a:r>
                      <a:r>
                        <a:rPr kumimoji="1" lang="ja-JP" altLang="en-US" dirty="0" smtClean="0">
                          <a:latin typeface="Meiryo UI" panose="020B0604030504040204" pitchFamily="50" charset="-128"/>
                          <a:ea typeface="Meiryo UI" panose="020B0604030504040204" pitchFamily="50" charset="-128"/>
                        </a:rPr>
                        <a:t>年度</a:t>
                      </a:r>
                      <a:endParaRPr kumimoji="1" lang="ja-JP" altLang="en-US" dirty="0">
                        <a:latin typeface="Meiryo UI" panose="020B0604030504040204" pitchFamily="50" charset="-128"/>
                        <a:ea typeface="Meiryo UI" panose="020B0604030504040204" pitchFamily="50" charset="-128"/>
                      </a:endParaRPr>
                    </a:p>
                  </a:txBody>
                  <a:tcPr anchor="ctr">
                    <a:lnR w="12700" cap="flat" cmpd="sng" algn="ctr">
                      <a:solidFill>
                        <a:schemeClr val="accent5">
                          <a:lumMod val="75000"/>
                        </a:schemeClr>
                      </a:solidFill>
                      <a:prstDash val="solid"/>
                      <a:round/>
                      <a:headEnd type="none" w="med" len="med"/>
                      <a:tailEnd type="none" w="med" len="med"/>
                    </a:lnR>
                    <a:solidFill>
                      <a:schemeClr val="accent1">
                        <a:lumMod val="60000"/>
                        <a:lumOff val="40000"/>
                      </a:schemeClr>
                    </a:solidFill>
                  </a:tcPr>
                </a:tc>
                <a:tc>
                  <a:txBody>
                    <a:bodyPr/>
                    <a:lstStyle/>
                    <a:p>
                      <a:pPr algn="ctr"/>
                      <a:r>
                        <a:rPr kumimoji="1" lang="ja-JP" altLang="en-US" dirty="0" smtClean="0">
                          <a:latin typeface="Meiryo UI" panose="020B0604030504040204" pitchFamily="50" charset="-128"/>
                          <a:ea typeface="Meiryo UI" panose="020B0604030504040204" pitchFamily="50" charset="-128"/>
                        </a:rPr>
                        <a:t>Ｈ</a:t>
                      </a:r>
                      <a:r>
                        <a:rPr kumimoji="1" lang="en-US" altLang="ja-JP" dirty="0" smtClean="0">
                          <a:latin typeface="Meiryo UI" panose="020B0604030504040204" pitchFamily="50" charset="-128"/>
                          <a:ea typeface="Meiryo UI" panose="020B0604030504040204" pitchFamily="50" charset="-128"/>
                        </a:rPr>
                        <a:t>28</a:t>
                      </a:r>
                      <a:r>
                        <a:rPr kumimoji="1" lang="ja-JP" altLang="en-US" dirty="0" smtClean="0">
                          <a:latin typeface="Meiryo UI" panose="020B0604030504040204" pitchFamily="50" charset="-128"/>
                          <a:ea typeface="Meiryo UI" panose="020B0604030504040204" pitchFamily="50" charset="-128"/>
                        </a:rPr>
                        <a:t>年度</a:t>
                      </a:r>
                      <a:endParaRPr kumimoji="1" lang="ja-JP" altLang="en-US" dirty="0">
                        <a:latin typeface="Meiryo UI" panose="020B0604030504040204" pitchFamily="50" charset="-128"/>
                        <a:ea typeface="Meiryo UI" panose="020B0604030504040204" pitchFamily="50" charset="-128"/>
                      </a:endParaRPr>
                    </a:p>
                  </a:txBody>
                  <a:tcPr anchor="ctr">
                    <a:lnL w="12700" cap="flat" cmpd="sng" algn="ctr">
                      <a:solidFill>
                        <a:schemeClr val="accent5">
                          <a:lumMod val="75000"/>
                        </a:schemeClr>
                      </a:solidFill>
                      <a:prstDash val="solid"/>
                      <a:round/>
                      <a:headEnd type="none" w="med" len="med"/>
                      <a:tailEnd type="none" w="med" len="med"/>
                    </a:lnL>
                    <a:lnR w="12700" cap="flat" cmpd="sng" algn="ctr">
                      <a:solidFill>
                        <a:schemeClr val="accent5">
                          <a:lumMod val="75000"/>
                        </a:schemeClr>
                      </a:solidFill>
                      <a:prstDash val="solid"/>
                      <a:round/>
                      <a:headEnd type="none" w="med" len="med"/>
                      <a:tailEnd type="none" w="med" len="med"/>
                    </a:lnR>
                    <a:solidFill>
                      <a:schemeClr val="accent1">
                        <a:lumMod val="60000"/>
                        <a:lumOff val="40000"/>
                      </a:schemeClr>
                    </a:solidFill>
                  </a:tcPr>
                </a:tc>
                <a:extLst>
                  <a:ext uri="{0D108BD9-81ED-4DB2-BD59-A6C34878D82A}">
                    <a16:rowId xmlns="" xmlns:a16="http://schemas.microsoft.com/office/drawing/2014/main" val="10000"/>
                  </a:ext>
                </a:extLst>
              </a:tr>
              <a:tr h="477741">
                <a:tc>
                  <a:txBody>
                    <a:bodyPr/>
                    <a:lstStyle/>
                    <a:p>
                      <a:pPr algn="ctr"/>
                      <a:r>
                        <a:rPr kumimoji="1" lang="ja-JP" altLang="en-US" sz="18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平成</a:t>
                      </a:r>
                      <a:r>
                        <a:rPr kumimoji="1" lang="en-US" altLang="ja-JP" sz="18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28</a:t>
                      </a:r>
                      <a:r>
                        <a:rPr kumimoji="1" lang="ja-JP" altLang="en-US" sz="18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年</a:t>
                      </a:r>
                      <a:r>
                        <a:rPr kumimoji="1" lang="en-US" altLang="ja-JP" sz="18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2</a:t>
                      </a:r>
                      <a:r>
                        <a:rPr kumimoji="1" lang="ja-JP" altLang="en-US" sz="18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月時点</a:t>
                      </a:r>
                      <a:endParaRPr kumimoji="1" lang="en-US" altLang="ja-JP" sz="18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txBody>
                  <a:tcPr anchor="ctr">
                    <a:lnB w="12700" cap="flat" cmpd="sng" algn="ctr">
                      <a:solidFill>
                        <a:schemeClr val="tx2">
                          <a:lumMod val="40000"/>
                          <a:lumOff val="60000"/>
                        </a:schemeClr>
                      </a:solidFill>
                      <a:prstDash val="solid"/>
                      <a:round/>
                      <a:headEnd type="none" w="med" len="med"/>
                      <a:tailEnd type="none" w="med" len="med"/>
                    </a:lnB>
                  </a:tcPr>
                </a:tc>
                <a:tc>
                  <a:txBody>
                    <a:bodyPr/>
                    <a:lstStyle/>
                    <a:p>
                      <a:pPr algn="ctr"/>
                      <a:r>
                        <a:rPr kumimoji="1" lang="ja-JP" altLang="en-US" sz="1400" dirty="0" smtClean="0">
                          <a:latin typeface="Meiryo UI" panose="020B0604030504040204" pitchFamily="50" charset="-128"/>
                          <a:ea typeface="Meiryo UI" panose="020B0604030504040204" pitchFamily="50" charset="-128"/>
                        </a:rPr>
                        <a:t>最終予算</a:t>
                      </a:r>
                      <a:endParaRPr kumimoji="1" lang="en-US" altLang="ja-JP" sz="1400" dirty="0" smtClean="0">
                        <a:latin typeface="Meiryo UI" panose="020B0604030504040204" pitchFamily="50" charset="-128"/>
                        <a:ea typeface="Meiryo UI" panose="020B0604030504040204" pitchFamily="50" charset="-128"/>
                      </a:endParaRPr>
                    </a:p>
                    <a:p>
                      <a:pPr algn="ctr"/>
                      <a:r>
                        <a:rPr kumimoji="1" lang="ja-JP" altLang="en-US" dirty="0" smtClean="0">
                          <a:latin typeface="Meiryo UI" panose="020B0604030504040204" pitchFamily="50" charset="-128"/>
                          <a:ea typeface="Meiryo UI" panose="020B0604030504040204" pitchFamily="50" charset="-128"/>
                        </a:rPr>
                        <a:t>△</a:t>
                      </a:r>
                      <a:r>
                        <a:rPr kumimoji="1" lang="en-US" altLang="ja-JP" dirty="0" smtClean="0">
                          <a:latin typeface="Meiryo UI" panose="020B0604030504040204" pitchFamily="50" charset="-128"/>
                          <a:ea typeface="Meiryo UI" panose="020B0604030504040204" pitchFamily="50" charset="-128"/>
                        </a:rPr>
                        <a:t>378</a:t>
                      </a:r>
                      <a:endParaRPr kumimoji="1" lang="ja-JP" altLang="en-US" dirty="0">
                        <a:latin typeface="Meiryo UI" panose="020B0604030504040204" pitchFamily="50" charset="-128"/>
                        <a:ea typeface="Meiryo UI" panose="020B0604030504040204" pitchFamily="50" charset="-128"/>
                      </a:endParaRPr>
                    </a:p>
                  </a:txBody>
                  <a:tcPr anchor="ctr">
                    <a:lnR w="12700" cap="flat" cmpd="sng" algn="ctr">
                      <a:solidFill>
                        <a:schemeClr val="accent5">
                          <a:lumMod val="75000"/>
                        </a:schemeClr>
                      </a:solidFill>
                      <a:prstDash val="solid"/>
                      <a:round/>
                      <a:headEnd type="none" w="med" len="med"/>
                      <a:tailEnd type="none" w="med" len="med"/>
                    </a:lnR>
                    <a:lnB w="12700" cap="flat" cmpd="sng" algn="ctr">
                      <a:solidFill>
                        <a:schemeClr val="tx2">
                          <a:lumMod val="40000"/>
                          <a:lumOff val="60000"/>
                        </a:schemeClr>
                      </a:solidFill>
                      <a:prstDash val="solid"/>
                      <a:round/>
                      <a:headEnd type="none" w="med" len="med"/>
                      <a:tailEnd type="none" w="med" len="med"/>
                    </a:lnB>
                  </a:tcPr>
                </a:tc>
                <a:tc>
                  <a:txBody>
                    <a:bodyPr/>
                    <a:lstStyle/>
                    <a:p>
                      <a:pPr algn="ctr"/>
                      <a:r>
                        <a:rPr kumimoji="1" lang="ja-JP" altLang="en-US" sz="1400" dirty="0" smtClean="0">
                          <a:latin typeface="Meiryo UI" panose="020B0604030504040204" pitchFamily="50" charset="-128"/>
                          <a:ea typeface="Meiryo UI" panose="020B0604030504040204" pitchFamily="50" charset="-128"/>
                        </a:rPr>
                        <a:t>当初予算</a:t>
                      </a:r>
                      <a:endParaRPr kumimoji="1" lang="en-US" altLang="ja-JP" sz="1400" dirty="0" smtClean="0">
                        <a:latin typeface="Meiryo UI" panose="020B0604030504040204" pitchFamily="50" charset="-128"/>
                        <a:ea typeface="Meiryo UI" panose="020B0604030504040204" pitchFamily="50" charset="-128"/>
                      </a:endParaRPr>
                    </a:p>
                    <a:p>
                      <a:pPr algn="ctr"/>
                      <a:r>
                        <a:rPr kumimoji="1" lang="ja-JP" altLang="en-US" dirty="0" smtClean="0">
                          <a:latin typeface="Meiryo UI" panose="020B0604030504040204" pitchFamily="50" charset="-128"/>
                          <a:ea typeface="Meiryo UI" panose="020B0604030504040204" pitchFamily="50" charset="-128"/>
                        </a:rPr>
                        <a:t>△</a:t>
                      </a:r>
                      <a:r>
                        <a:rPr kumimoji="1" lang="en-US" altLang="ja-JP" dirty="0" smtClean="0">
                          <a:latin typeface="Meiryo UI" panose="020B0604030504040204" pitchFamily="50" charset="-128"/>
                          <a:ea typeface="Meiryo UI" panose="020B0604030504040204" pitchFamily="50" charset="-128"/>
                        </a:rPr>
                        <a:t>710</a:t>
                      </a:r>
                      <a:endParaRPr kumimoji="1" lang="ja-JP" altLang="en-US" dirty="0">
                        <a:latin typeface="Meiryo UI" panose="020B0604030504040204" pitchFamily="50" charset="-128"/>
                        <a:ea typeface="Meiryo UI" panose="020B0604030504040204" pitchFamily="50" charset="-128"/>
                      </a:endParaRPr>
                    </a:p>
                  </a:txBody>
                  <a:tcPr anchor="ctr">
                    <a:lnL w="12700" cap="flat" cmpd="sng" algn="ctr">
                      <a:solidFill>
                        <a:schemeClr val="accent5">
                          <a:lumMod val="75000"/>
                        </a:schemeClr>
                      </a:solidFill>
                      <a:prstDash val="solid"/>
                      <a:round/>
                      <a:headEnd type="none" w="med" len="med"/>
                      <a:tailEnd type="none" w="med" len="med"/>
                    </a:lnL>
                    <a:lnR w="19050" cap="flat" cmpd="sng" algn="ctr">
                      <a:solidFill>
                        <a:schemeClr val="accent1">
                          <a:lumMod val="40000"/>
                          <a:lumOff val="60000"/>
                        </a:schemeClr>
                      </a:solidFill>
                      <a:prstDash val="solid"/>
                      <a:round/>
                      <a:headEnd type="none" w="med" len="med"/>
                      <a:tailEnd type="none" w="med" len="med"/>
                    </a:lnR>
                    <a:lnB w="12700" cap="flat" cmpd="sng" algn="ctr">
                      <a:solidFill>
                        <a:schemeClr val="tx2">
                          <a:lumMod val="40000"/>
                          <a:lumOff val="60000"/>
                        </a:schemeClr>
                      </a:solidFill>
                      <a:prstDash val="solid"/>
                      <a:round/>
                      <a:headEnd type="none" w="med" len="med"/>
                      <a:tailEnd type="none" w="med" len="med"/>
                    </a:lnB>
                  </a:tcPr>
                </a:tc>
                <a:extLst>
                  <a:ext uri="{0D108BD9-81ED-4DB2-BD59-A6C34878D82A}">
                    <a16:rowId xmlns="" xmlns:a16="http://schemas.microsoft.com/office/drawing/2014/main" val="10001"/>
                  </a:ext>
                </a:extLst>
              </a:tr>
              <a:tr h="47774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平成</a:t>
                      </a:r>
                      <a:r>
                        <a:rPr kumimoji="1" lang="en-US" altLang="ja-JP" sz="18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28</a:t>
                      </a:r>
                      <a:r>
                        <a:rPr kumimoji="1" lang="ja-JP" altLang="en-US" sz="18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年</a:t>
                      </a:r>
                      <a:r>
                        <a:rPr kumimoji="1" lang="en-US" altLang="ja-JP" sz="18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9</a:t>
                      </a:r>
                      <a:r>
                        <a:rPr kumimoji="1" lang="ja-JP" altLang="en-US" sz="18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月時点</a:t>
                      </a:r>
                      <a:endParaRPr kumimoji="1" lang="en-US" altLang="ja-JP" sz="1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txBody>
                  <a:tcPr anchor="ctr">
                    <a:lnT w="12700" cap="flat" cmpd="sng" algn="ctr">
                      <a:solidFill>
                        <a:schemeClr val="tx2">
                          <a:lumMod val="40000"/>
                          <a:lumOff val="60000"/>
                        </a:schemeClr>
                      </a:solidFill>
                      <a:prstDash val="solid"/>
                      <a:round/>
                      <a:headEnd type="none" w="med" len="med"/>
                      <a:tailEnd type="none" w="med" len="med"/>
                    </a:lnT>
                    <a:lnB w="12700" cap="flat" cmpd="sng" algn="ctr">
                      <a:solidFill>
                        <a:schemeClr val="tx2">
                          <a:lumMod val="40000"/>
                          <a:lumOff val="60000"/>
                        </a:schemeClr>
                      </a:solidFill>
                      <a:prstDash val="solid"/>
                      <a:round/>
                      <a:headEnd type="none" w="med" len="med"/>
                      <a:tailEnd type="none" w="med" len="med"/>
                    </a:lnB>
                  </a:tcPr>
                </a:tc>
                <a:tc>
                  <a:txBody>
                    <a:bodyPr/>
                    <a:lstStyle/>
                    <a:p>
                      <a:pPr algn="ctr"/>
                      <a:r>
                        <a:rPr kumimoji="1" lang="ja-JP" altLang="en-US" sz="1400" dirty="0" smtClean="0">
                          <a:latin typeface="Meiryo UI" panose="020B0604030504040204" pitchFamily="50" charset="-128"/>
                          <a:ea typeface="Meiryo UI" panose="020B0604030504040204" pitchFamily="50" charset="-128"/>
                        </a:rPr>
                        <a:t>決算見込</a:t>
                      </a:r>
                      <a:endParaRPr kumimoji="1" lang="en-US" altLang="ja-JP" sz="1400" dirty="0" smtClean="0">
                        <a:latin typeface="Meiryo UI" panose="020B0604030504040204" pitchFamily="50" charset="-128"/>
                        <a:ea typeface="Meiryo UI" panose="020B0604030504040204" pitchFamily="50" charset="-128"/>
                      </a:endParaRPr>
                    </a:p>
                    <a:p>
                      <a:pPr algn="ctr"/>
                      <a:r>
                        <a:rPr kumimoji="1" lang="ja-JP" altLang="en-US" dirty="0" smtClean="0">
                          <a:latin typeface="Meiryo UI" panose="020B0604030504040204" pitchFamily="50" charset="-128"/>
                          <a:ea typeface="Meiryo UI" panose="020B0604030504040204" pitchFamily="50" charset="-128"/>
                        </a:rPr>
                        <a:t>△</a:t>
                      </a:r>
                      <a:r>
                        <a:rPr kumimoji="1" lang="en-US" altLang="ja-JP" dirty="0" smtClean="0">
                          <a:latin typeface="Meiryo UI" panose="020B0604030504040204" pitchFamily="50" charset="-128"/>
                          <a:ea typeface="Meiryo UI" panose="020B0604030504040204" pitchFamily="50" charset="-128"/>
                        </a:rPr>
                        <a:t>30</a:t>
                      </a:r>
                      <a:endParaRPr kumimoji="1" lang="ja-JP" altLang="en-US" dirty="0">
                        <a:latin typeface="Meiryo UI" panose="020B0604030504040204" pitchFamily="50" charset="-128"/>
                        <a:ea typeface="Meiryo UI" panose="020B0604030504040204" pitchFamily="50" charset="-128"/>
                      </a:endParaRPr>
                    </a:p>
                  </a:txBody>
                  <a:tcPr anchor="ctr">
                    <a:lnR w="12700" cap="flat" cmpd="sng" algn="ctr">
                      <a:solidFill>
                        <a:schemeClr val="accent5">
                          <a:lumMod val="75000"/>
                        </a:schemeClr>
                      </a:solidFill>
                      <a:prstDash val="solid"/>
                      <a:round/>
                      <a:headEnd type="none" w="med" len="med"/>
                      <a:tailEnd type="none" w="med" len="med"/>
                    </a:lnR>
                    <a:lnT w="12700" cap="flat" cmpd="sng" algn="ctr">
                      <a:solidFill>
                        <a:schemeClr val="tx2">
                          <a:lumMod val="40000"/>
                          <a:lumOff val="60000"/>
                        </a:schemeClr>
                      </a:solidFill>
                      <a:prstDash val="solid"/>
                      <a:round/>
                      <a:headEnd type="none" w="med" len="med"/>
                      <a:tailEnd type="none" w="med" len="med"/>
                    </a:lnT>
                    <a:lnB w="12700" cap="flat" cmpd="sng" algn="ctr">
                      <a:solidFill>
                        <a:schemeClr val="tx2">
                          <a:lumMod val="40000"/>
                          <a:lumOff val="60000"/>
                        </a:schemeClr>
                      </a:solidFill>
                      <a:prstDash val="solid"/>
                      <a:round/>
                      <a:headEnd type="none" w="med" len="med"/>
                      <a:tailEnd type="none" w="med" len="med"/>
                    </a:lnB>
                  </a:tcPr>
                </a:tc>
                <a:tc>
                  <a:txBody>
                    <a:bodyPr/>
                    <a:lstStyle/>
                    <a:p>
                      <a:pPr algn="ctr"/>
                      <a:r>
                        <a:rPr kumimoji="1" lang="en-US" altLang="ja-JP" sz="1400" dirty="0" smtClean="0">
                          <a:latin typeface="Meiryo UI" panose="020B0604030504040204" pitchFamily="50" charset="-128"/>
                          <a:ea typeface="Meiryo UI" panose="020B0604030504040204" pitchFamily="50" charset="-128"/>
                        </a:rPr>
                        <a:t>2</a:t>
                      </a:r>
                      <a:r>
                        <a:rPr kumimoji="1" lang="ja-JP" altLang="en-US" sz="1400" dirty="0" smtClean="0">
                          <a:latin typeface="Meiryo UI" panose="020B0604030504040204" pitchFamily="50" charset="-128"/>
                          <a:ea typeface="Meiryo UI" panose="020B0604030504040204" pitchFamily="50" charset="-128"/>
                        </a:rPr>
                        <a:t>号補正後</a:t>
                      </a:r>
                      <a:endParaRPr kumimoji="1" lang="en-US" altLang="ja-JP" sz="1400" dirty="0" smtClean="0">
                        <a:latin typeface="Meiryo UI" panose="020B0604030504040204" pitchFamily="50" charset="-128"/>
                        <a:ea typeface="Meiryo UI" panose="020B0604030504040204" pitchFamily="50" charset="-128"/>
                      </a:endParaRPr>
                    </a:p>
                    <a:p>
                      <a:pPr algn="ctr"/>
                      <a:r>
                        <a:rPr kumimoji="1" lang="ja-JP" altLang="en-US" dirty="0" smtClean="0">
                          <a:latin typeface="Meiryo UI" panose="020B0604030504040204" pitchFamily="50" charset="-128"/>
                          <a:ea typeface="Meiryo UI" panose="020B0604030504040204" pitchFamily="50" charset="-128"/>
                        </a:rPr>
                        <a:t>△</a:t>
                      </a:r>
                      <a:r>
                        <a:rPr kumimoji="1" lang="en-US" altLang="ja-JP" dirty="0" smtClean="0">
                          <a:latin typeface="Meiryo UI" panose="020B0604030504040204" pitchFamily="50" charset="-128"/>
                          <a:ea typeface="Meiryo UI" panose="020B0604030504040204" pitchFamily="50" charset="-128"/>
                        </a:rPr>
                        <a:t>715</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決算剰余金</a:t>
                      </a:r>
                      <a:r>
                        <a:rPr kumimoji="1" lang="en-US" altLang="ja-JP" sz="1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1/2</a:t>
                      </a:r>
                      <a:r>
                        <a:rPr kumimoji="1" lang="ja-JP" altLang="en-US" sz="1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の編入</a:t>
                      </a:r>
                      <a:endParaRPr kumimoji="1" lang="en-US" altLang="ja-JP" sz="1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en-US" altLang="ja-JP" sz="18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27</a:t>
                      </a:r>
                    </a:p>
                  </a:txBody>
                  <a:tcPr anchor="ctr">
                    <a:lnL w="12700" cap="flat" cmpd="sng" algn="ctr">
                      <a:solidFill>
                        <a:schemeClr val="accent5">
                          <a:lumMod val="75000"/>
                        </a:schemeClr>
                      </a:solidFill>
                      <a:prstDash val="solid"/>
                      <a:round/>
                      <a:headEnd type="none" w="med" len="med"/>
                      <a:tailEnd type="none" w="med" len="med"/>
                    </a:lnL>
                    <a:lnR w="19050" cap="flat" cmpd="sng" algn="ctr">
                      <a:solidFill>
                        <a:schemeClr val="accent1">
                          <a:lumMod val="40000"/>
                          <a:lumOff val="60000"/>
                        </a:schemeClr>
                      </a:solidFill>
                      <a:prstDash val="solid"/>
                      <a:round/>
                      <a:headEnd type="none" w="med" len="med"/>
                      <a:tailEnd type="none" w="med" len="med"/>
                    </a:lnR>
                    <a:lnT w="12700" cap="flat" cmpd="sng" algn="ctr">
                      <a:solidFill>
                        <a:schemeClr val="tx2">
                          <a:lumMod val="40000"/>
                          <a:lumOff val="60000"/>
                        </a:schemeClr>
                      </a:solidFill>
                      <a:prstDash val="solid"/>
                      <a:round/>
                      <a:headEnd type="none" w="med" len="med"/>
                      <a:tailEnd type="none" w="med" len="med"/>
                    </a:lnT>
                    <a:lnB w="12700" cap="flat" cmpd="sng" algn="ctr">
                      <a:solidFill>
                        <a:schemeClr val="tx2">
                          <a:lumMod val="40000"/>
                          <a:lumOff val="60000"/>
                        </a:schemeClr>
                      </a:solidFill>
                      <a:prstDash val="solid"/>
                      <a:round/>
                      <a:headEnd type="none" w="med" len="med"/>
                      <a:tailEnd type="none" w="med" len="med"/>
                    </a:lnB>
                  </a:tcPr>
                </a:tc>
              </a:tr>
              <a:tr h="30173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取崩抑制額</a:t>
                      </a:r>
                      <a:endParaRPr kumimoji="1" lang="en-US" altLang="ja-JP" sz="1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txBody>
                  <a:tcPr anchor="ctr">
                    <a:lnT w="12700" cap="flat" cmpd="sng" algn="ctr">
                      <a:solidFill>
                        <a:schemeClr val="tx2">
                          <a:lumMod val="40000"/>
                          <a:lumOff val="60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tcPr>
                </a:tc>
                <a:tc>
                  <a:txBody>
                    <a:bodyPr/>
                    <a:lstStyle/>
                    <a:p>
                      <a:pPr algn="ctr"/>
                      <a:r>
                        <a:rPr kumimoji="1" lang="en-US" altLang="ja-JP" dirty="0" smtClean="0">
                          <a:latin typeface="Meiryo UI" panose="020B0604030504040204" pitchFamily="50" charset="-128"/>
                          <a:ea typeface="Meiryo UI" panose="020B0604030504040204" pitchFamily="50" charset="-128"/>
                        </a:rPr>
                        <a:t>348</a:t>
                      </a:r>
                      <a:endParaRPr kumimoji="1" lang="ja-JP" altLang="en-US" dirty="0">
                        <a:latin typeface="Meiryo UI" panose="020B0604030504040204" pitchFamily="50" charset="-128"/>
                        <a:ea typeface="Meiryo UI" panose="020B0604030504040204" pitchFamily="50" charset="-128"/>
                      </a:endParaRPr>
                    </a:p>
                  </a:txBody>
                  <a:tcPr anchor="ctr">
                    <a:lnR w="12700" cap="flat" cmpd="sng" algn="ctr">
                      <a:solidFill>
                        <a:schemeClr val="accent5">
                          <a:lumMod val="75000"/>
                        </a:schemeClr>
                      </a:solidFill>
                      <a:prstDash val="solid"/>
                      <a:round/>
                      <a:headEnd type="none" w="med" len="med"/>
                      <a:tailEnd type="none" w="med" len="med"/>
                    </a:lnR>
                    <a:lnT w="12700" cap="flat" cmpd="sng" algn="ctr">
                      <a:solidFill>
                        <a:schemeClr val="tx2">
                          <a:lumMod val="40000"/>
                          <a:lumOff val="60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tcPr>
                </a:tc>
                <a:tc>
                  <a:txBody>
                    <a:bodyPr/>
                    <a:lstStyle/>
                    <a:p>
                      <a:pPr algn="ctr"/>
                      <a:r>
                        <a:rPr kumimoji="1" lang="en-US" altLang="ja-JP" dirty="0" smtClean="0">
                          <a:latin typeface="Meiryo UI" panose="020B0604030504040204" pitchFamily="50" charset="-128"/>
                          <a:ea typeface="Meiryo UI" panose="020B0604030504040204" pitchFamily="50" charset="-128"/>
                        </a:rPr>
                        <a:t>22</a:t>
                      </a:r>
                      <a:endParaRPr kumimoji="1" lang="ja-JP" altLang="en-US" dirty="0">
                        <a:latin typeface="Meiryo UI" panose="020B0604030504040204" pitchFamily="50" charset="-128"/>
                        <a:ea typeface="Meiryo UI" panose="020B0604030504040204" pitchFamily="50" charset="-128"/>
                      </a:endParaRPr>
                    </a:p>
                  </a:txBody>
                  <a:tcPr anchor="ctr">
                    <a:lnL w="12700" cap="flat" cmpd="sng" algn="ctr">
                      <a:solidFill>
                        <a:schemeClr val="accent5">
                          <a:lumMod val="75000"/>
                        </a:schemeClr>
                      </a:solidFill>
                      <a:prstDash val="solid"/>
                      <a:round/>
                      <a:headEnd type="none" w="med" len="med"/>
                      <a:tailEnd type="none" w="med" len="med"/>
                    </a:lnL>
                    <a:lnR w="19050" cap="flat" cmpd="sng" algn="ctr">
                      <a:solidFill>
                        <a:schemeClr val="accent1">
                          <a:lumMod val="40000"/>
                          <a:lumOff val="60000"/>
                        </a:schemeClr>
                      </a:solidFill>
                      <a:prstDash val="solid"/>
                      <a:round/>
                      <a:headEnd type="none" w="med" len="med"/>
                      <a:tailEnd type="none" w="med" len="med"/>
                    </a:lnR>
                    <a:lnT w="12700" cap="flat" cmpd="sng" algn="ctr">
                      <a:solidFill>
                        <a:schemeClr val="tx2">
                          <a:lumMod val="40000"/>
                          <a:lumOff val="60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tcPr>
                </a:tc>
              </a:tr>
            </a:tbl>
          </a:graphicData>
        </a:graphic>
      </p:graphicFrame>
      <p:sp>
        <p:nvSpPr>
          <p:cNvPr id="20" name="Rectangle 2"/>
          <p:cNvSpPr txBox="1">
            <a:spLocks noChangeArrowheads="1"/>
          </p:cNvSpPr>
          <p:nvPr/>
        </p:nvSpPr>
        <p:spPr>
          <a:xfrm>
            <a:off x="977451" y="2996952"/>
            <a:ext cx="2802461" cy="584775"/>
          </a:xfrm>
          <a:prstGeom prst="rect">
            <a:avLst/>
          </a:prstGeom>
          <a:solidFill>
            <a:srgbClr val="000099"/>
          </a:solidFill>
        </p:spPr>
        <p:txBody>
          <a:bodyPr wrap="square">
            <a:sp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1600" b="1" dirty="0" smtClean="0">
                <a:solidFill>
                  <a:schemeClr val="bg1"/>
                </a:solidFill>
                <a:latin typeface="Meiryo UI" panose="020B0604030504040204" pitchFamily="50" charset="-128"/>
                <a:ea typeface="Meiryo UI" panose="020B0604030504040204" pitchFamily="50" charset="-128"/>
              </a:rPr>
              <a:t>財政調整基金</a:t>
            </a:r>
            <a:endParaRPr lang="en-US" altLang="ja-JP" sz="1600" b="1" dirty="0">
              <a:solidFill>
                <a:schemeClr val="bg1"/>
              </a:solidFill>
              <a:latin typeface="Meiryo UI" panose="020B0604030504040204" pitchFamily="50" charset="-128"/>
              <a:ea typeface="Meiryo UI" panose="020B0604030504040204" pitchFamily="50" charset="-128"/>
            </a:endParaRPr>
          </a:p>
          <a:p>
            <a:r>
              <a:rPr lang="ja-JP" altLang="en-US" sz="1600" b="1" dirty="0" smtClean="0">
                <a:solidFill>
                  <a:schemeClr val="bg1"/>
                </a:solidFill>
                <a:latin typeface="Meiryo UI" panose="020B0604030504040204" pitchFamily="50" charset="-128"/>
                <a:ea typeface="Meiryo UI" panose="020B0604030504040204" pitchFamily="50" charset="-128"/>
              </a:rPr>
              <a:t>取崩し等の見込額</a:t>
            </a:r>
            <a:endParaRPr lang="en-US" altLang="ja-JP" sz="1600" b="1" dirty="0">
              <a:solidFill>
                <a:schemeClr val="bg1"/>
              </a:solidFill>
              <a:latin typeface="Meiryo UI" panose="020B0604030504040204" pitchFamily="50" charset="-128"/>
              <a:ea typeface="Meiryo UI" panose="020B0604030504040204" pitchFamily="50" charset="-128"/>
            </a:endParaRPr>
          </a:p>
        </p:txBody>
      </p:sp>
      <p:sp>
        <p:nvSpPr>
          <p:cNvPr id="21" name="角丸四角形 14"/>
          <p:cNvSpPr/>
          <p:nvPr/>
        </p:nvSpPr>
        <p:spPr>
          <a:xfrm>
            <a:off x="971600" y="5811189"/>
            <a:ext cx="7560840" cy="494062"/>
          </a:xfrm>
          <a:prstGeom prst="roundRect">
            <a:avLst>
              <a:gd name="adj" fmla="val 5749"/>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t" anchorCtr="0">
            <a:spAutoFit/>
          </a:bodyPr>
          <a:lstStyle/>
          <a:p>
            <a:pPr marL="177800" indent="-177800">
              <a:lnSpc>
                <a:spcPct val="120000"/>
              </a:lnSpc>
            </a:pP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27</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年度決算見込は</a:t>
            </a: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、最終予算額から</a:t>
            </a:r>
            <a:r>
              <a:rPr lang="en-US" altLang="ja-JP"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402</a:t>
            </a: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億</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円の</a:t>
            </a: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収支</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改善（</a:t>
            </a: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実質収支</a:t>
            </a:r>
            <a:r>
              <a:rPr lang="en-US" altLang="ja-JP"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54</a:t>
            </a: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億円＋財政調整基金の</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取崩抑制</a:t>
            </a: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額</a:t>
            </a:r>
            <a:r>
              <a:rPr lang="en-US" altLang="ja-JP"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348</a:t>
            </a: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77800" indent="-177800">
              <a:lnSpc>
                <a:spcPct val="120000"/>
              </a:lnSpc>
            </a:pP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27</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年度の決算剰余金（実質収支黒字額</a:t>
            </a:r>
            <a:r>
              <a:rPr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54</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億円）の</a:t>
            </a:r>
            <a:r>
              <a:rPr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1/2</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は、財政運営基本条例に基づき、</a:t>
            </a:r>
            <a:r>
              <a:rPr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28</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年度に財政調整基金へ編入</a:t>
            </a:r>
            <a:endPar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3" name="テキスト ボックス 22"/>
          <p:cNvSpPr txBox="1"/>
          <p:nvPr/>
        </p:nvSpPr>
        <p:spPr>
          <a:xfrm>
            <a:off x="7308304" y="3039521"/>
            <a:ext cx="1137320" cy="257369"/>
          </a:xfrm>
          <a:prstGeom prst="rect">
            <a:avLst/>
          </a:prstGeom>
          <a:noFill/>
        </p:spPr>
        <p:txBody>
          <a:bodyPr wrap="square" lIns="0" tIns="36000" rIns="0" bIns="36000" rtlCol="0">
            <a:spAutoFit/>
          </a:bodyPr>
          <a:lstStyle/>
          <a:p>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単位：億円）</a:t>
            </a:r>
          </a:p>
        </p:txBody>
      </p:sp>
    </p:spTree>
    <p:extLst>
      <p:ext uri="{BB962C8B-B14F-4D97-AF65-F5344CB8AC3E}">
        <p14:creationId xmlns:p14="http://schemas.microsoft.com/office/powerpoint/2010/main" val="394488292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3"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4793" y="3323429"/>
            <a:ext cx="5304683" cy="343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1" name="テキスト ボックス 10"/>
          <p:cNvSpPr txBox="1"/>
          <p:nvPr/>
        </p:nvSpPr>
        <p:spPr>
          <a:xfrm>
            <a:off x="206508" y="3068960"/>
            <a:ext cx="5410116" cy="257369"/>
          </a:xfrm>
          <a:prstGeom prst="rect">
            <a:avLst/>
          </a:prstGeom>
          <a:noFill/>
        </p:spPr>
        <p:txBody>
          <a:bodyPr wrap="square" lIns="0" tIns="36000" rIns="0" bIns="36000" rtlCol="0">
            <a:spAutoFit/>
          </a:bodyPr>
          <a:lstStyle/>
          <a:p>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■財政調整基金残高の推移（</a:t>
            </a:r>
            <a:r>
              <a:rPr kumimoji="1" lang="en-US" altLang="ja-JP" sz="1200" dirty="0">
                <a:latin typeface="Meiryo UI" panose="020B0604030504040204" pitchFamily="50" charset="-128"/>
                <a:ea typeface="Meiryo UI" panose="020B0604030504040204" pitchFamily="50" charset="-128"/>
                <a:cs typeface="Meiryo UI" panose="020B0604030504040204" pitchFamily="50" charset="-128"/>
              </a:rPr>
              <a:t>28</a:t>
            </a:r>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1200" dirty="0">
                <a:latin typeface="Meiryo UI" panose="020B0604030504040204" pitchFamily="50" charset="-128"/>
                <a:ea typeface="Meiryo UI" panose="020B0604030504040204" pitchFamily="50" charset="-128"/>
                <a:cs typeface="Meiryo UI" panose="020B0604030504040204" pitchFamily="50" charset="-128"/>
              </a:rPr>
              <a:t>9</a:t>
            </a:r>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月時点）　　　　　　　　　　　　（単位：億円）</a:t>
            </a:r>
          </a:p>
        </p:txBody>
      </p:sp>
      <p:sp>
        <p:nvSpPr>
          <p:cNvPr id="6" name="二等辺三角形 5"/>
          <p:cNvSpPr/>
          <p:nvPr/>
        </p:nvSpPr>
        <p:spPr>
          <a:xfrm flipV="1">
            <a:off x="6394086" y="2924944"/>
            <a:ext cx="2088232" cy="504056"/>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テキスト ボックス 1"/>
          <p:cNvSpPr txBox="1"/>
          <p:nvPr/>
        </p:nvSpPr>
        <p:spPr>
          <a:xfrm>
            <a:off x="6506420" y="2996952"/>
            <a:ext cx="1800200" cy="338554"/>
          </a:xfrm>
          <a:prstGeom prst="rect">
            <a:avLst/>
          </a:prstGeom>
          <a:noFill/>
        </p:spPr>
        <p:txBody>
          <a:bodyPr wrap="square" rtlCol="0">
            <a:spAutoFit/>
          </a:bodyPr>
          <a:lstStyle/>
          <a:p>
            <a:pPr algn="ctr"/>
            <a:r>
              <a:rPr kumimoji="1"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現時点の見通し</a:t>
            </a:r>
            <a:endParaRPr kumimoji="1" lang="ja-JP" altLang="en-US" sz="1600" b="1" dirty="0">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21" name="表 20"/>
          <p:cNvGraphicFramePr>
            <a:graphicFrameLocks noGrp="1"/>
          </p:cNvGraphicFramePr>
          <p:nvPr>
            <p:extLst>
              <p:ext uri="{D42A27DB-BD31-4B8C-83A1-F6EECF244321}">
                <p14:modId xmlns:p14="http://schemas.microsoft.com/office/powerpoint/2010/main" val="2569241038"/>
              </p:ext>
            </p:extLst>
          </p:nvPr>
        </p:nvGraphicFramePr>
        <p:xfrm>
          <a:off x="755576" y="1131657"/>
          <a:ext cx="7553088" cy="1584176"/>
        </p:xfrm>
        <a:graphic>
          <a:graphicData uri="http://schemas.openxmlformats.org/drawingml/2006/table">
            <a:tbl>
              <a:tblPr firstRow="1">
                <a:tableStyleId>{BC89EF96-8CEA-46FF-86C4-4CE0E7609802}</a:tableStyleId>
              </a:tblPr>
              <a:tblGrid>
                <a:gridCol w="2710716">
                  <a:extLst>
                    <a:ext uri="{9D8B030D-6E8A-4147-A177-3AD203B41FA5}">
                      <a16:colId xmlns="" xmlns:a16="http://schemas.microsoft.com/office/drawing/2014/main" val="20000"/>
                    </a:ext>
                  </a:extLst>
                </a:gridCol>
                <a:gridCol w="1321732">
                  <a:extLst>
                    <a:ext uri="{9D8B030D-6E8A-4147-A177-3AD203B41FA5}">
                      <a16:colId xmlns="" xmlns:a16="http://schemas.microsoft.com/office/drawing/2014/main" val="20001"/>
                    </a:ext>
                  </a:extLst>
                </a:gridCol>
                <a:gridCol w="1296144">
                  <a:extLst>
                    <a:ext uri="{9D8B030D-6E8A-4147-A177-3AD203B41FA5}">
                      <a16:colId xmlns="" xmlns:a16="http://schemas.microsoft.com/office/drawing/2014/main" val="20003"/>
                    </a:ext>
                  </a:extLst>
                </a:gridCol>
                <a:gridCol w="648072"/>
                <a:gridCol w="1576424"/>
              </a:tblGrid>
              <a:tr h="301731">
                <a:tc>
                  <a:txBody>
                    <a:bodyPr/>
                    <a:lstStyle/>
                    <a:p>
                      <a:endParaRPr kumimoji="1" lang="ja-JP" altLang="en-US" dirty="0">
                        <a:latin typeface="Meiryo UI" panose="020B0604030504040204" pitchFamily="50" charset="-128"/>
                        <a:ea typeface="Meiryo UI" panose="020B0604030504040204" pitchFamily="50" charset="-128"/>
                      </a:endParaRPr>
                    </a:p>
                  </a:txBody>
                  <a:tcPr anchor="ctr">
                    <a:solidFill>
                      <a:schemeClr val="accent1">
                        <a:lumMod val="60000"/>
                        <a:lumOff val="40000"/>
                      </a:schemeClr>
                    </a:solidFill>
                  </a:tcPr>
                </a:tc>
                <a:tc>
                  <a:txBody>
                    <a:bodyPr/>
                    <a:lstStyle/>
                    <a:p>
                      <a:pPr algn="ctr"/>
                      <a:r>
                        <a:rPr kumimoji="1" lang="ja-JP" altLang="en-US" dirty="0">
                          <a:latin typeface="Meiryo UI" panose="020B0604030504040204" pitchFamily="50" charset="-128"/>
                          <a:ea typeface="Meiryo UI" panose="020B0604030504040204" pitchFamily="50" charset="-128"/>
                        </a:rPr>
                        <a:t>Ｈ</a:t>
                      </a:r>
                      <a:r>
                        <a:rPr kumimoji="1" lang="en-US" altLang="ja-JP" dirty="0" smtClean="0">
                          <a:latin typeface="Meiryo UI" panose="020B0604030504040204" pitchFamily="50" charset="-128"/>
                          <a:ea typeface="Meiryo UI" panose="020B0604030504040204" pitchFamily="50" charset="-128"/>
                        </a:rPr>
                        <a:t>27</a:t>
                      </a:r>
                      <a:r>
                        <a:rPr kumimoji="1" lang="ja-JP" altLang="en-US" dirty="0" smtClean="0">
                          <a:latin typeface="Meiryo UI" panose="020B0604030504040204" pitchFamily="50" charset="-128"/>
                          <a:ea typeface="Meiryo UI" panose="020B0604030504040204" pitchFamily="50" charset="-128"/>
                        </a:rPr>
                        <a:t>年度</a:t>
                      </a:r>
                      <a:endParaRPr kumimoji="1" lang="ja-JP" altLang="en-US" dirty="0">
                        <a:latin typeface="Meiryo UI" panose="020B0604030504040204" pitchFamily="50" charset="-128"/>
                        <a:ea typeface="Meiryo UI" panose="020B0604030504040204" pitchFamily="50" charset="-128"/>
                      </a:endParaRPr>
                    </a:p>
                  </a:txBody>
                  <a:tcPr anchor="ctr">
                    <a:lnR w="12700" cap="flat" cmpd="sng" algn="ctr">
                      <a:solidFill>
                        <a:schemeClr val="accent5">
                          <a:lumMod val="75000"/>
                        </a:schemeClr>
                      </a:solidFill>
                      <a:prstDash val="solid"/>
                      <a:round/>
                      <a:headEnd type="none" w="med" len="med"/>
                      <a:tailEnd type="none" w="med" len="med"/>
                    </a:lnR>
                    <a:solidFill>
                      <a:schemeClr val="accent1">
                        <a:lumMod val="60000"/>
                        <a:lumOff val="40000"/>
                      </a:schemeClr>
                    </a:solidFill>
                  </a:tcPr>
                </a:tc>
                <a:tc>
                  <a:txBody>
                    <a:bodyPr/>
                    <a:lstStyle/>
                    <a:p>
                      <a:pPr algn="ctr"/>
                      <a:r>
                        <a:rPr kumimoji="1" lang="ja-JP" altLang="en-US" dirty="0" smtClean="0">
                          <a:latin typeface="Meiryo UI" panose="020B0604030504040204" pitchFamily="50" charset="-128"/>
                          <a:ea typeface="Meiryo UI" panose="020B0604030504040204" pitchFamily="50" charset="-128"/>
                        </a:rPr>
                        <a:t>Ｈ</a:t>
                      </a:r>
                      <a:r>
                        <a:rPr kumimoji="1" lang="en-US" altLang="ja-JP" dirty="0" smtClean="0">
                          <a:latin typeface="Meiryo UI" panose="020B0604030504040204" pitchFamily="50" charset="-128"/>
                          <a:ea typeface="Meiryo UI" panose="020B0604030504040204" pitchFamily="50" charset="-128"/>
                        </a:rPr>
                        <a:t>28</a:t>
                      </a:r>
                      <a:r>
                        <a:rPr kumimoji="1" lang="ja-JP" altLang="en-US" dirty="0" smtClean="0">
                          <a:latin typeface="Meiryo UI" panose="020B0604030504040204" pitchFamily="50" charset="-128"/>
                          <a:ea typeface="Meiryo UI" panose="020B0604030504040204" pitchFamily="50" charset="-128"/>
                        </a:rPr>
                        <a:t>年度</a:t>
                      </a:r>
                      <a:endParaRPr kumimoji="1" lang="ja-JP" altLang="en-US" dirty="0">
                        <a:latin typeface="Meiryo UI" panose="020B0604030504040204" pitchFamily="50" charset="-128"/>
                        <a:ea typeface="Meiryo UI" panose="020B0604030504040204" pitchFamily="50" charset="-128"/>
                      </a:endParaRPr>
                    </a:p>
                  </a:txBody>
                  <a:tcPr anchor="ctr">
                    <a:lnL w="12700" cap="flat" cmpd="sng" algn="ctr">
                      <a:solidFill>
                        <a:schemeClr val="accent5">
                          <a:lumMod val="75000"/>
                        </a:schemeClr>
                      </a:solidFill>
                      <a:prstDash val="solid"/>
                      <a:round/>
                      <a:headEnd type="none" w="med" len="med"/>
                      <a:tailEnd type="none" w="med" len="med"/>
                    </a:lnL>
                    <a:lnR w="12700" cap="flat" cmpd="sng" algn="ctr">
                      <a:solidFill>
                        <a:schemeClr val="accent5">
                          <a:lumMod val="75000"/>
                        </a:schemeClr>
                      </a:solidFill>
                      <a:prstDash val="solid"/>
                      <a:round/>
                      <a:headEnd type="none" w="med" len="med"/>
                      <a:tailEnd type="none" w="med" len="med"/>
                    </a:lnR>
                    <a:solidFill>
                      <a:schemeClr val="accent1">
                        <a:lumMod val="60000"/>
                        <a:lumOff val="40000"/>
                      </a:schemeClr>
                    </a:solidFill>
                  </a:tcPr>
                </a:tc>
                <a:tc rowSpan="4">
                  <a:txBody>
                    <a:bodyPr/>
                    <a:lstStyle/>
                    <a:p>
                      <a:pPr algn="ctr"/>
                      <a:endParaRPr kumimoji="1" lang="ja-JP" altLang="en-US" dirty="0">
                        <a:latin typeface="Meiryo UI" panose="020B0604030504040204" pitchFamily="50" charset="-128"/>
                        <a:ea typeface="Meiryo UI" panose="020B0604030504040204" pitchFamily="50" charset="-128"/>
                      </a:endParaRPr>
                    </a:p>
                  </a:txBody>
                  <a:tcPr anchor="ctr">
                    <a:lnL w="12700" cap="flat" cmpd="sng" algn="ctr">
                      <a:solidFill>
                        <a:schemeClr val="accent5">
                          <a:lumMod val="75000"/>
                        </a:schemeClr>
                      </a:solidFill>
                      <a:prstDash val="solid"/>
                      <a:round/>
                      <a:headEnd type="none" w="med" len="med"/>
                      <a:tailEnd type="none" w="med" len="med"/>
                    </a:lnL>
                    <a:lnR w="12700" cap="flat" cmpd="sng" algn="ctr">
                      <a:solidFill>
                        <a:schemeClr val="accent5">
                          <a:lumMod val="75000"/>
                        </a:schemeClr>
                      </a:solidFill>
                      <a:prstDash val="solid"/>
                      <a:round/>
                      <a:headEnd type="none" w="med" len="med"/>
                      <a:tailEnd type="none" w="med" len="med"/>
                    </a:lnR>
                    <a:lnT w="12700" cmpd="sng">
                      <a:noFill/>
                    </a:lnT>
                    <a:lnB w="12700" cap="flat" cmpd="sng" algn="ctr">
                      <a:no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dirty="0" smtClean="0">
                          <a:latin typeface="Meiryo UI" panose="020B0604030504040204" pitchFamily="50" charset="-128"/>
                          <a:ea typeface="Meiryo UI" panose="020B0604030504040204" pitchFamily="50" charset="-128"/>
                        </a:rPr>
                        <a:t>Ｈ</a:t>
                      </a:r>
                      <a:r>
                        <a:rPr kumimoji="1" lang="en-US" altLang="ja-JP" dirty="0" smtClean="0">
                          <a:latin typeface="Meiryo UI" panose="020B0604030504040204" pitchFamily="50" charset="-128"/>
                          <a:ea typeface="Meiryo UI" panose="020B0604030504040204" pitchFamily="50" charset="-128"/>
                        </a:rPr>
                        <a:t>29</a:t>
                      </a:r>
                      <a:r>
                        <a:rPr kumimoji="1" lang="ja-JP" altLang="en-US" dirty="0" smtClean="0">
                          <a:latin typeface="Meiryo UI" panose="020B0604030504040204" pitchFamily="50" charset="-128"/>
                          <a:ea typeface="Meiryo UI" panose="020B0604030504040204" pitchFamily="50" charset="-128"/>
                        </a:rPr>
                        <a:t>年度</a:t>
                      </a:r>
                      <a:endParaRPr kumimoji="1" lang="ja-JP" altLang="en-US" dirty="0">
                        <a:latin typeface="Meiryo UI" panose="020B0604030504040204" pitchFamily="50" charset="-128"/>
                        <a:ea typeface="Meiryo UI" panose="020B0604030504040204" pitchFamily="50" charset="-128"/>
                      </a:endParaRPr>
                    </a:p>
                  </a:txBody>
                  <a:tcPr anchor="ctr">
                    <a:lnL w="12700" cap="flat" cmpd="sng" algn="ctr">
                      <a:solidFill>
                        <a:schemeClr val="accent5">
                          <a:lumMod val="75000"/>
                        </a:schemeClr>
                      </a:solidFill>
                      <a:prstDash val="solid"/>
                      <a:round/>
                      <a:headEnd type="none" w="med" len="med"/>
                      <a:tailEnd type="none" w="med" len="med"/>
                    </a:lnL>
                    <a:lnR w="12700" cap="flat" cmpd="sng" algn="ctr">
                      <a:solidFill>
                        <a:schemeClr val="accent5">
                          <a:lumMod val="75000"/>
                        </a:schemeClr>
                      </a:solidFill>
                      <a:prstDash val="solid"/>
                      <a:round/>
                      <a:headEnd type="none" w="med" len="med"/>
                      <a:tailEnd type="none" w="med" len="med"/>
                    </a:lnR>
                    <a:solidFill>
                      <a:schemeClr val="accent1">
                        <a:lumMod val="60000"/>
                        <a:lumOff val="40000"/>
                      </a:schemeClr>
                    </a:solidFill>
                  </a:tcPr>
                </a:tc>
                <a:extLst>
                  <a:ext uri="{0D108BD9-81ED-4DB2-BD59-A6C34878D82A}">
                    <a16:rowId xmlns="" xmlns:a16="http://schemas.microsoft.com/office/drawing/2014/main" val="10000"/>
                  </a:ext>
                </a:extLst>
              </a:tr>
              <a:tr h="426328">
                <a:tc>
                  <a:txBody>
                    <a:bodyPr/>
                    <a:lstStyle/>
                    <a:p>
                      <a:pPr algn="ctr"/>
                      <a:r>
                        <a:rPr kumimoji="1" lang="ja-JP" altLang="en-US" sz="18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平成</a:t>
                      </a:r>
                      <a:r>
                        <a:rPr kumimoji="1" lang="en-US" altLang="ja-JP" sz="18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28</a:t>
                      </a:r>
                      <a:r>
                        <a:rPr kumimoji="1" lang="ja-JP" altLang="en-US" sz="18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年</a:t>
                      </a:r>
                      <a:r>
                        <a:rPr kumimoji="1" lang="en-US" altLang="ja-JP" sz="18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2</a:t>
                      </a:r>
                      <a:r>
                        <a:rPr kumimoji="1" lang="ja-JP" altLang="en-US" sz="18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月時点</a:t>
                      </a:r>
                      <a:endParaRPr kumimoji="1" lang="en-US" altLang="ja-JP" sz="18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txBody>
                  <a:tcPr anchor="ctr">
                    <a:lnB w="19050" cap="flat" cmpd="sng" algn="ctr">
                      <a:solidFill>
                        <a:schemeClr val="tx2">
                          <a:lumMod val="20000"/>
                          <a:lumOff val="80000"/>
                        </a:schemeClr>
                      </a:solidFill>
                      <a:prstDash val="solid"/>
                      <a:round/>
                      <a:headEnd type="none" w="med" len="med"/>
                      <a:tailEnd type="none" w="med" len="med"/>
                    </a:lnB>
                  </a:tcPr>
                </a:tc>
                <a:tc>
                  <a:txBody>
                    <a:bodyPr/>
                    <a:lstStyle/>
                    <a:p>
                      <a:pPr algn="ctr"/>
                      <a:r>
                        <a:rPr kumimoji="1" lang="en-US" altLang="ja-JP" dirty="0" smtClean="0">
                          <a:latin typeface="Meiryo UI" panose="020B0604030504040204" pitchFamily="50" charset="-128"/>
                          <a:ea typeface="Meiryo UI" panose="020B0604030504040204" pitchFamily="50" charset="-128"/>
                        </a:rPr>
                        <a:t>1,254</a:t>
                      </a:r>
                      <a:endParaRPr kumimoji="1" lang="ja-JP" altLang="en-US" dirty="0">
                        <a:latin typeface="Meiryo UI" panose="020B0604030504040204" pitchFamily="50" charset="-128"/>
                        <a:ea typeface="Meiryo UI" panose="020B0604030504040204" pitchFamily="50" charset="-128"/>
                      </a:endParaRPr>
                    </a:p>
                  </a:txBody>
                  <a:tcPr anchor="ctr">
                    <a:lnR w="12700" cap="flat" cmpd="sng" algn="ctr">
                      <a:solidFill>
                        <a:schemeClr val="accent5">
                          <a:lumMod val="75000"/>
                        </a:schemeClr>
                      </a:solidFill>
                      <a:prstDash val="solid"/>
                      <a:round/>
                      <a:headEnd type="none" w="med" len="med"/>
                      <a:tailEnd type="none" w="med" len="med"/>
                    </a:lnR>
                    <a:lnB w="19050" cap="flat" cmpd="sng" algn="ctr">
                      <a:solidFill>
                        <a:schemeClr val="tx2">
                          <a:lumMod val="20000"/>
                          <a:lumOff val="80000"/>
                        </a:schemeClr>
                      </a:solidFill>
                      <a:prstDash val="solid"/>
                      <a:round/>
                      <a:headEnd type="none" w="med" len="med"/>
                      <a:tailEnd type="none" w="med" len="med"/>
                    </a:lnB>
                  </a:tcPr>
                </a:tc>
                <a:tc>
                  <a:txBody>
                    <a:bodyPr/>
                    <a:lstStyle/>
                    <a:p>
                      <a:pPr algn="ctr"/>
                      <a:r>
                        <a:rPr kumimoji="1" lang="en-US" altLang="ja-JP" dirty="0" smtClean="0">
                          <a:latin typeface="Meiryo UI" panose="020B0604030504040204" pitchFamily="50" charset="-128"/>
                          <a:ea typeface="Meiryo UI" panose="020B0604030504040204" pitchFamily="50" charset="-128"/>
                        </a:rPr>
                        <a:t>544</a:t>
                      </a:r>
                      <a:endParaRPr kumimoji="1" lang="ja-JP" altLang="en-US" dirty="0">
                        <a:latin typeface="Meiryo UI" panose="020B0604030504040204" pitchFamily="50" charset="-128"/>
                        <a:ea typeface="Meiryo UI" panose="020B0604030504040204" pitchFamily="50" charset="-128"/>
                      </a:endParaRPr>
                    </a:p>
                  </a:txBody>
                  <a:tcPr anchor="ctr">
                    <a:lnL w="12700" cap="flat" cmpd="sng" algn="ctr">
                      <a:solidFill>
                        <a:schemeClr val="accent5">
                          <a:lumMod val="75000"/>
                        </a:schemeClr>
                      </a:solidFill>
                      <a:prstDash val="solid"/>
                      <a:round/>
                      <a:headEnd type="none" w="med" len="med"/>
                      <a:tailEnd type="none" w="med" len="med"/>
                    </a:lnL>
                    <a:lnR w="12700" cap="flat" cmpd="sng" algn="ctr">
                      <a:solidFill>
                        <a:schemeClr val="accent5">
                          <a:lumMod val="75000"/>
                        </a:schemeClr>
                      </a:solidFill>
                      <a:prstDash val="solid"/>
                      <a:round/>
                      <a:headEnd type="none" w="med" len="med"/>
                      <a:tailEnd type="none" w="med" len="med"/>
                    </a:lnR>
                    <a:lnB w="19050" cap="flat" cmpd="sng" algn="ctr">
                      <a:solidFill>
                        <a:schemeClr val="tx2">
                          <a:lumMod val="20000"/>
                          <a:lumOff val="80000"/>
                        </a:schemeClr>
                      </a:solidFill>
                      <a:prstDash val="solid"/>
                      <a:round/>
                      <a:headEnd type="none" w="med" len="med"/>
                      <a:tailEnd type="none" w="med" len="med"/>
                    </a:lnB>
                  </a:tcPr>
                </a:tc>
                <a:tc vMerge="1">
                  <a:txBody>
                    <a:bodyPr/>
                    <a:lstStyle/>
                    <a:p>
                      <a:endParaRPr kumimoji="1" lang="ja-JP" altLang="en-US"/>
                    </a:p>
                  </a:txBody>
                  <a:tcPr/>
                </a:tc>
                <a:tc>
                  <a:txBody>
                    <a:bodyPr/>
                    <a:lstStyle/>
                    <a:p>
                      <a:pPr algn="ctr"/>
                      <a:r>
                        <a:rPr kumimoji="1" lang="en-US" altLang="ja-JP" dirty="0" smtClean="0">
                          <a:latin typeface="Meiryo UI" panose="020B0604030504040204" pitchFamily="50" charset="-128"/>
                          <a:ea typeface="Meiryo UI" panose="020B0604030504040204" pitchFamily="50" charset="-128"/>
                        </a:rPr>
                        <a:t>740</a:t>
                      </a:r>
                      <a:endParaRPr kumimoji="1" lang="ja-JP" altLang="en-US" dirty="0">
                        <a:latin typeface="Meiryo UI" panose="020B0604030504040204" pitchFamily="50" charset="-128"/>
                        <a:ea typeface="Meiryo UI" panose="020B0604030504040204" pitchFamily="50" charset="-128"/>
                      </a:endParaRPr>
                    </a:p>
                  </a:txBody>
                  <a:tcPr anchor="ctr">
                    <a:lnL w="12700" cap="flat" cmpd="sng" algn="ctr">
                      <a:solidFill>
                        <a:schemeClr val="accent5">
                          <a:lumMod val="75000"/>
                        </a:schemeClr>
                      </a:solidFill>
                      <a:prstDash val="solid"/>
                      <a:round/>
                      <a:headEnd type="none" w="med" len="med"/>
                      <a:tailEnd type="none" w="med" len="med"/>
                    </a:lnL>
                    <a:lnR w="12700" cap="flat" cmpd="sng" algn="ctr">
                      <a:solidFill>
                        <a:schemeClr val="accent5">
                          <a:lumMod val="75000"/>
                        </a:schemeClr>
                      </a:solidFill>
                      <a:prstDash val="solid"/>
                      <a:round/>
                      <a:headEnd type="none" w="med" len="med"/>
                      <a:tailEnd type="none" w="med" len="med"/>
                    </a:lnR>
                    <a:lnB w="19050" cap="flat" cmpd="sng" algn="ctr">
                      <a:solidFill>
                        <a:schemeClr val="tx2">
                          <a:lumMod val="20000"/>
                          <a:lumOff val="80000"/>
                        </a:schemeClr>
                      </a:solidFill>
                      <a:prstDash val="solid"/>
                      <a:round/>
                      <a:headEnd type="none" w="med" len="med"/>
                      <a:tailEnd type="none" w="med" len="med"/>
                    </a:lnB>
                  </a:tcPr>
                </a:tc>
              </a:tr>
              <a:tr h="426328">
                <a:tc>
                  <a:txBody>
                    <a:bodyPr/>
                    <a:lstStyle/>
                    <a:p>
                      <a:pPr algn="ctr"/>
                      <a:r>
                        <a:rPr kumimoji="1" lang="ja-JP" altLang="en-US" sz="18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平成</a:t>
                      </a:r>
                      <a:r>
                        <a:rPr kumimoji="1" lang="en-US" altLang="ja-JP" sz="18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28</a:t>
                      </a:r>
                      <a:r>
                        <a:rPr kumimoji="1" lang="ja-JP" altLang="en-US" sz="18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年</a:t>
                      </a:r>
                      <a:r>
                        <a:rPr kumimoji="1" lang="en-US" altLang="ja-JP" sz="18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9</a:t>
                      </a:r>
                      <a:r>
                        <a:rPr kumimoji="1" lang="ja-JP" altLang="en-US" sz="18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月時点</a:t>
                      </a:r>
                      <a:endParaRPr kumimoji="1" lang="en-US" altLang="ja-JP" sz="18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txBody>
                  <a:tcPr anchor="ctr">
                    <a:lnT w="19050" cap="flat" cmpd="sng" algn="ctr">
                      <a:solidFill>
                        <a:schemeClr val="tx2">
                          <a:lumMod val="20000"/>
                          <a:lumOff val="80000"/>
                        </a:schemeClr>
                      </a:solidFill>
                      <a:prstDash val="solid"/>
                      <a:round/>
                      <a:headEnd type="none" w="med" len="med"/>
                      <a:tailEnd type="none" w="med" len="med"/>
                    </a:lnT>
                    <a:lnB w="19050" cap="flat" cmpd="sng" algn="ctr">
                      <a:solidFill>
                        <a:schemeClr val="tx2">
                          <a:lumMod val="20000"/>
                          <a:lumOff val="80000"/>
                        </a:schemeClr>
                      </a:solidFill>
                      <a:prstDash val="solid"/>
                      <a:round/>
                      <a:headEnd type="none" w="med" len="med"/>
                      <a:tailEnd type="none" w="med" len="med"/>
                    </a:lnB>
                  </a:tcPr>
                </a:tc>
                <a:tc>
                  <a:txBody>
                    <a:bodyPr/>
                    <a:lstStyle/>
                    <a:p>
                      <a:pPr algn="ctr"/>
                      <a:r>
                        <a:rPr kumimoji="1" lang="en-US" altLang="ja-JP" dirty="0" smtClean="0">
                          <a:latin typeface="Meiryo UI" panose="020B0604030504040204" pitchFamily="50" charset="-128"/>
                          <a:ea typeface="Meiryo UI" panose="020B0604030504040204" pitchFamily="50" charset="-128"/>
                        </a:rPr>
                        <a:t>1,602</a:t>
                      </a:r>
                      <a:endParaRPr kumimoji="1" lang="ja-JP" altLang="en-US" dirty="0">
                        <a:latin typeface="Meiryo UI" panose="020B0604030504040204" pitchFamily="50" charset="-128"/>
                        <a:ea typeface="Meiryo UI" panose="020B0604030504040204" pitchFamily="50" charset="-128"/>
                      </a:endParaRPr>
                    </a:p>
                  </a:txBody>
                  <a:tcPr anchor="ctr">
                    <a:lnR w="12700" cap="flat" cmpd="sng" algn="ctr">
                      <a:solidFill>
                        <a:schemeClr val="accent5">
                          <a:lumMod val="75000"/>
                        </a:schemeClr>
                      </a:solidFill>
                      <a:prstDash val="solid"/>
                      <a:round/>
                      <a:headEnd type="none" w="med" len="med"/>
                      <a:tailEnd type="none" w="med" len="med"/>
                    </a:lnR>
                    <a:lnT w="19050" cap="flat" cmpd="sng" algn="ctr">
                      <a:solidFill>
                        <a:schemeClr val="tx2">
                          <a:lumMod val="20000"/>
                          <a:lumOff val="80000"/>
                        </a:schemeClr>
                      </a:solidFill>
                      <a:prstDash val="solid"/>
                      <a:round/>
                      <a:headEnd type="none" w="med" len="med"/>
                      <a:tailEnd type="none" w="med" len="med"/>
                    </a:lnT>
                    <a:lnB w="19050" cap="flat" cmpd="sng" algn="ctr">
                      <a:solidFill>
                        <a:schemeClr val="tx2">
                          <a:lumMod val="20000"/>
                          <a:lumOff val="80000"/>
                        </a:schemeClr>
                      </a:solidFill>
                      <a:prstDash val="solid"/>
                      <a:round/>
                      <a:headEnd type="none" w="med" len="med"/>
                      <a:tailEnd type="none" w="med" len="med"/>
                    </a:lnB>
                  </a:tcPr>
                </a:tc>
                <a:tc>
                  <a:txBody>
                    <a:bodyPr/>
                    <a:lstStyle/>
                    <a:p>
                      <a:pPr algn="ctr"/>
                      <a:r>
                        <a:rPr kumimoji="1" lang="en-US" altLang="ja-JP" dirty="0" smtClean="0">
                          <a:latin typeface="Meiryo UI" panose="020B0604030504040204" pitchFamily="50" charset="-128"/>
                          <a:ea typeface="Meiryo UI" panose="020B0604030504040204" pitchFamily="50" charset="-128"/>
                        </a:rPr>
                        <a:t>914</a:t>
                      </a:r>
                      <a:endParaRPr kumimoji="1" lang="ja-JP" altLang="en-US" dirty="0">
                        <a:latin typeface="Meiryo UI" panose="020B0604030504040204" pitchFamily="50" charset="-128"/>
                        <a:ea typeface="Meiryo UI" panose="020B0604030504040204" pitchFamily="50" charset="-128"/>
                      </a:endParaRPr>
                    </a:p>
                  </a:txBody>
                  <a:tcPr anchor="ctr">
                    <a:lnL w="12700" cap="flat" cmpd="sng" algn="ctr">
                      <a:solidFill>
                        <a:schemeClr val="accent5">
                          <a:lumMod val="75000"/>
                        </a:schemeClr>
                      </a:solidFill>
                      <a:prstDash val="solid"/>
                      <a:round/>
                      <a:headEnd type="none" w="med" len="med"/>
                      <a:tailEnd type="none" w="med" len="med"/>
                    </a:lnL>
                    <a:lnR w="12700" cap="flat" cmpd="sng" algn="ctr">
                      <a:solidFill>
                        <a:schemeClr val="accent5">
                          <a:lumMod val="75000"/>
                        </a:schemeClr>
                      </a:solidFill>
                      <a:prstDash val="solid"/>
                      <a:round/>
                      <a:headEnd type="none" w="med" len="med"/>
                      <a:tailEnd type="none" w="med" len="med"/>
                    </a:lnR>
                    <a:lnT w="19050" cap="flat" cmpd="sng" algn="ctr">
                      <a:solidFill>
                        <a:schemeClr val="tx2">
                          <a:lumMod val="20000"/>
                          <a:lumOff val="80000"/>
                        </a:schemeClr>
                      </a:solidFill>
                      <a:prstDash val="solid"/>
                      <a:round/>
                      <a:headEnd type="none" w="med" len="med"/>
                      <a:tailEnd type="none" w="med" len="med"/>
                    </a:lnT>
                    <a:lnB w="19050" cap="flat" cmpd="sng" algn="ctr">
                      <a:solidFill>
                        <a:schemeClr val="tx2">
                          <a:lumMod val="20000"/>
                          <a:lumOff val="80000"/>
                        </a:schemeClr>
                      </a:solidFill>
                      <a:prstDash val="solid"/>
                      <a:round/>
                      <a:headEnd type="none" w="med" len="med"/>
                      <a:tailEnd type="none" w="med" len="med"/>
                    </a:lnB>
                  </a:tcPr>
                </a:tc>
                <a:tc vMerge="1">
                  <a:txBody>
                    <a:bodyPr/>
                    <a:lstStyle/>
                    <a:p>
                      <a:endParaRPr kumimoji="1" lang="ja-JP" altLang="en-US"/>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dirty="0" smtClean="0">
                          <a:latin typeface="Meiryo UI" panose="020B0604030504040204" pitchFamily="50" charset="-128"/>
                          <a:ea typeface="Meiryo UI" panose="020B0604030504040204" pitchFamily="50" charset="-128"/>
                        </a:rPr>
                        <a:t>560</a:t>
                      </a:r>
                      <a:endParaRPr kumimoji="1" lang="ja-JP" altLang="en-US" dirty="0" smtClean="0">
                        <a:latin typeface="Meiryo UI" panose="020B0604030504040204" pitchFamily="50" charset="-128"/>
                        <a:ea typeface="Meiryo UI" panose="020B0604030504040204" pitchFamily="50" charset="-128"/>
                      </a:endParaRPr>
                    </a:p>
                  </a:txBody>
                  <a:tcPr anchor="ctr">
                    <a:lnL w="12700" cap="flat" cmpd="sng" algn="ctr">
                      <a:solidFill>
                        <a:schemeClr val="accent5">
                          <a:lumMod val="75000"/>
                        </a:schemeClr>
                      </a:solidFill>
                      <a:prstDash val="solid"/>
                      <a:round/>
                      <a:headEnd type="none" w="med" len="med"/>
                      <a:tailEnd type="none" w="med" len="med"/>
                    </a:lnL>
                    <a:lnR w="12700" cap="flat" cmpd="sng" algn="ctr">
                      <a:solidFill>
                        <a:schemeClr val="accent5">
                          <a:lumMod val="75000"/>
                        </a:schemeClr>
                      </a:solidFill>
                      <a:prstDash val="solid"/>
                      <a:round/>
                      <a:headEnd type="none" w="med" len="med"/>
                      <a:tailEnd type="none" w="med" len="med"/>
                    </a:lnR>
                    <a:lnT w="19050" cap="flat" cmpd="sng" algn="ctr">
                      <a:solidFill>
                        <a:schemeClr val="tx2">
                          <a:lumMod val="20000"/>
                          <a:lumOff val="80000"/>
                        </a:schemeClr>
                      </a:solidFill>
                      <a:prstDash val="solid"/>
                      <a:round/>
                      <a:headEnd type="none" w="med" len="med"/>
                      <a:tailEnd type="none" w="med" len="med"/>
                    </a:lnT>
                    <a:lnB w="19050" cap="flat" cmpd="sng" algn="ctr">
                      <a:solidFill>
                        <a:schemeClr val="tx2">
                          <a:lumMod val="20000"/>
                          <a:lumOff val="80000"/>
                        </a:schemeClr>
                      </a:solidFill>
                      <a:prstDash val="solid"/>
                      <a:round/>
                      <a:headEnd type="none" w="med" len="med"/>
                      <a:tailEnd type="none" w="med" len="med"/>
                    </a:lnB>
                  </a:tcPr>
                </a:tc>
              </a:tr>
              <a:tr h="30173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改善額</a:t>
                      </a:r>
                      <a:endParaRPr kumimoji="1" lang="en-US" altLang="ja-JP" sz="18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txBody>
                  <a:tcPr anchor="ctr">
                    <a:lnT w="19050" cap="flat" cmpd="sng" algn="ctr">
                      <a:solidFill>
                        <a:schemeClr val="tx2">
                          <a:lumMod val="20000"/>
                          <a:lumOff val="80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tcPr>
                </a:tc>
                <a:tc>
                  <a:txBody>
                    <a:bodyPr/>
                    <a:lstStyle/>
                    <a:p>
                      <a:pPr algn="ctr"/>
                      <a:r>
                        <a:rPr kumimoji="1" lang="en-US" altLang="ja-JP" dirty="0" smtClean="0">
                          <a:latin typeface="Meiryo UI" panose="020B0604030504040204" pitchFamily="50" charset="-128"/>
                          <a:ea typeface="Meiryo UI" panose="020B0604030504040204" pitchFamily="50" charset="-128"/>
                        </a:rPr>
                        <a:t>348</a:t>
                      </a:r>
                      <a:endParaRPr kumimoji="1" lang="ja-JP" altLang="en-US" dirty="0">
                        <a:latin typeface="Meiryo UI" panose="020B0604030504040204" pitchFamily="50" charset="-128"/>
                        <a:ea typeface="Meiryo UI" panose="020B0604030504040204" pitchFamily="50" charset="-128"/>
                      </a:endParaRPr>
                    </a:p>
                  </a:txBody>
                  <a:tcPr anchor="ctr">
                    <a:lnR w="12700" cap="flat" cmpd="sng" algn="ctr">
                      <a:solidFill>
                        <a:schemeClr val="accent5">
                          <a:lumMod val="75000"/>
                        </a:schemeClr>
                      </a:solidFill>
                      <a:prstDash val="solid"/>
                      <a:round/>
                      <a:headEnd type="none" w="med" len="med"/>
                      <a:tailEnd type="none" w="med" len="med"/>
                    </a:lnR>
                    <a:lnT w="19050" cap="flat" cmpd="sng" algn="ctr">
                      <a:solidFill>
                        <a:schemeClr val="tx2">
                          <a:lumMod val="20000"/>
                          <a:lumOff val="80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tcPr>
                </a:tc>
                <a:tc>
                  <a:txBody>
                    <a:bodyPr/>
                    <a:lstStyle/>
                    <a:p>
                      <a:pPr algn="ctr"/>
                      <a:r>
                        <a:rPr kumimoji="1" lang="en-US" altLang="ja-JP" dirty="0" smtClean="0">
                          <a:latin typeface="Meiryo UI" panose="020B0604030504040204" pitchFamily="50" charset="-128"/>
                          <a:ea typeface="Meiryo UI" panose="020B0604030504040204" pitchFamily="50" charset="-128"/>
                        </a:rPr>
                        <a:t>370</a:t>
                      </a:r>
                      <a:endParaRPr kumimoji="1" lang="ja-JP" altLang="en-US" dirty="0">
                        <a:latin typeface="Meiryo UI" panose="020B0604030504040204" pitchFamily="50" charset="-128"/>
                        <a:ea typeface="Meiryo UI" panose="020B0604030504040204" pitchFamily="50" charset="-128"/>
                      </a:endParaRPr>
                    </a:p>
                  </a:txBody>
                  <a:tcPr anchor="ctr">
                    <a:lnL w="12700" cap="flat" cmpd="sng" algn="ctr">
                      <a:solidFill>
                        <a:schemeClr val="accent5">
                          <a:lumMod val="75000"/>
                        </a:schemeClr>
                      </a:solidFill>
                      <a:prstDash val="solid"/>
                      <a:round/>
                      <a:headEnd type="none" w="med" len="med"/>
                      <a:tailEnd type="none" w="med" len="med"/>
                    </a:lnL>
                    <a:lnR w="12700" cap="flat" cmpd="sng" algn="ctr">
                      <a:solidFill>
                        <a:schemeClr val="accent5">
                          <a:lumMod val="75000"/>
                        </a:schemeClr>
                      </a:solidFill>
                      <a:prstDash val="solid"/>
                      <a:round/>
                      <a:headEnd type="none" w="med" len="med"/>
                      <a:tailEnd type="none" w="med" len="med"/>
                    </a:lnR>
                    <a:lnT w="19050" cap="flat" cmpd="sng" algn="ctr">
                      <a:solidFill>
                        <a:schemeClr val="tx2">
                          <a:lumMod val="20000"/>
                          <a:lumOff val="80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tcPr>
                </a:tc>
                <a:tc vMerge="1">
                  <a:txBody>
                    <a:bodyPr/>
                    <a:lstStyle/>
                    <a:p>
                      <a:pPr algn="ctr"/>
                      <a:endParaRPr kumimoji="1" lang="ja-JP" altLang="en-US" dirty="0">
                        <a:latin typeface="Meiryo UI" panose="020B0604030504040204" pitchFamily="50" charset="-128"/>
                        <a:ea typeface="Meiryo UI" panose="020B0604030504040204" pitchFamily="50" charset="-128"/>
                      </a:endParaRPr>
                    </a:p>
                  </a:txBody>
                  <a:tcPr anchor="ctr">
                    <a:lnL w="12700" cap="flat" cmpd="sng" algn="ctr">
                      <a:solidFill>
                        <a:schemeClr val="accent5">
                          <a:lumMod val="75000"/>
                        </a:schemeClr>
                      </a:solidFill>
                      <a:prstDash val="solid"/>
                      <a:round/>
                      <a:headEnd type="none" w="med" len="med"/>
                      <a:tailEnd type="none" w="med" len="med"/>
                    </a:lnL>
                    <a:lnR w="12700" cap="flat" cmpd="sng" algn="ctr">
                      <a:solidFill>
                        <a:schemeClr val="accent5">
                          <a:lumMod val="75000"/>
                        </a:schemeClr>
                      </a:solidFill>
                      <a:prstDash val="solid"/>
                      <a:round/>
                      <a:headEnd type="none" w="med" len="med"/>
                      <a:tailEnd type="none" w="med" len="med"/>
                    </a:lnR>
                    <a:lnT w="19050" cap="flat" cmpd="sng" algn="ctr">
                      <a:solidFill>
                        <a:schemeClr val="tx2">
                          <a:lumMod val="20000"/>
                          <a:lumOff val="80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tcPr>
                </a:tc>
                <a:tc>
                  <a:txBody>
                    <a:bodyPr/>
                    <a:lstStyle/>
                    <a:p>
                      <a:pPr algn="ctr"/>
                      <a:r>
                        <a:rPr kumimoji="1" lang="en-US" altLang="ja-JP" dirty="0" smtClean="0">
                          <a:latin typeface="Meiryo UI" panose="020B0604030504040204" pitchFamily="50" charset="-128"/>
                          <a:ea typeface="Meiryo UI" panose="020B0604030504040204" pitchFamily="50" charset="-128"/>
                        </a:rPr>
                        <a:t>180</a:t>
                      </a:r>
                      <a:endParaRPr kumimoji="1" lang="ja-JP" altLang="en-US" dirty="0">
                        <a:latin typeface="Meiryo UI" panose="020B0604030504040204" pitchFamily="50" charset="-128"/>
                        <a:ea typeface="Meiryo UI" panose="020B0604030504040204" pitchFamily="50" charset="-128"/>
                      </a:endParaRPr>
                    </a:p>
                  </a:txBody>
                  <a:tcPr anchor="ctr">
                    <a:lnL w="12700" cap="flat" cmpd="sng" algn="ctr">
                      <a:solidFill>
                        <a:schemeClr val="accent5">
                          <a:lumMod val="75000"/>
                        </a:schemeClr>
                      </a:solidFill>
                      <a:prstDash val="solid"/>
                      <a:round/>
                      <a:headEnd type="none" w="med" len="med"/>
                      <a:tailEnd type="none" w="med" len="med"/>
                    </a:lnL>
                    <a:lnR w="12700" cap="flat" cmpd="sng" algn="ctr">
                      <a:solidFill>
                        <a:schemeClr val="accent5">
                          <a:lumMod val="75000"/>
                        </a:schemeClr>
                      </a:solidFill>
                      <a:prstDash val="solid"/>
                      <a:round/>
                      <a:headEnd type="none" w="med" len="med"/>
                      <a:tailEnd type="none" w="med" len="med"/>
                    </a:lnR>
                    <a:lnT w="19050" cap="flat" cmpd="sng" algn="ctr">
                      <a:solidFill>
                        <a:schemeClr val="tx2">
                          <a:lumMod val="20000"/>
                          <a:lumOff val="80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tcPr>
                </a:tc>
              </a:tr>
            </a:tbl>
          </a:graphicData>
        </a:graphic>
      </p:graphicFrame>
      <p:sp>
        <p:nvSpPr>
          <p:cNvPr id="4" name="山形 3"/>
          <p:cNvSpPr/>
          <p:nvPr/>
        </p:nvSpPr>
        <p:spPr>
          <a:xfrm>
            <a:off x="6263208" y="1948583"/>
            <a:ext cx="395064" cy="340616"/>
          </a:xfrm>
          <a:prstGeom prst="chevron">
            <a:avLst>
              <a:gd name="adj" fmla="val 86898"/>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9" name="山形 18"/>
          <p:cNvSpPr/>
          <p:nvPr/>
        </p:nvSpPr>
        <p:spPr>
          <a:xfrm rot="10800000">
            <a:off x="6228184" y="1516535"/>
            <a:ext cx="395064" cy="340616"/>
          </a:xfrm>
          <a:prstGeom prst="chevron">
            <a:avLst>
              <a:gd name="adj" fmla="val 86898"/>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20" name="Rectangle 2"/>
          <p:cNvSpPr txBox="1">
            <a:spLocks noChangeArrowheads="1"/>
          </p:cNvSpPr>
          <p:nvPr/>
        </p:nvSpPr>
        <p:spPr>
          <a:xfrm>
            <a:off x="6444208" y="692696"/>
            <a:ext cx="2445653" cy="338554"/>
          </a:xfrm>
          <a:prstGeom prst="rect">
            <a:avLst/>
          </a:prstGeom>
          <a:solidFill>
            <a:srgbClr val="000099"/>
          </a:solidFill>
        </p:spPr>
        <p:txBody>
          <a:bodyPr wrap="square">
            <a:sp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1600" b="1" dirty="0" smtClean="0">
                <a:solidFill>
                  <a:schemeClr val="bg1"/>
                </a:solidFill>
                <a:latin typeface="Meiryo UI" panose="020B0604030504040204" pitchFamily="50" charset="-128"/>
                <a:ea typeface="Meiryo UI" panose="020B0604030504040204" pitchFamily="50" charset="-128"/>
              </a:rPr>
              <a:t>試算上の収支不足額</a:t>
            </a:r>
            <a:endParaRPr lang="en-US" altLang="ja-JP" sz="1600" b="1" dirty="0">
              <a:solidFill>
                <a:schemeClr val="bg1"/>
              </a:solidFill>
              <a:latin typeface="Meiryo UI" panose="020B0604030504040204" pitchFamily="50" charset="-128"/>
              <a:ea typeface="Meiryo UI" panose="020B0604030504040204" pitchFamily="50" charset="-128"/>
            </a:endParaRPr>
          </a:p>
        </p:txBody>
      </p:sp>
      <p:sp>
        <p:nvSpPr>
          <p:cNvPr id="25" name="Rectangle 2"/>
          <p:cNvSpPr txBox="1">
            <a:spLocks noChangeArrowheads="1"/>
          </p:cNvSpPr>
          <p:nvPr/>
        </p:nvSpPr>
        <p:spPr>
          <a:xfrm>
            <a:off x="755576" y="692696"/>
            <a:ext cx="2654780" cy="584775"/>
          </a:xfrm>
          <a:prstGeom prst="rect">
            <a:avLst/>
          </a:prstGeom>
          <a:solidFill>
            <a:srgbClr val="000099"/>
          </a:solidFill>
        </p:spPr>
        <p:txBody>
          <a:bodyPr wrap="square">
            <a:sp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1600" b="1" dirty="0" smtClean="0">
                <a:solidFill>
                  <a:schemeClr val="bg1"/>
                </a:solidFill>
                <a:latin typeface="Meiryo UI" panose="020B0604030504040204" pitchFamily="50" charset="-128"/>
                <a:ea typeface="Meiryo UI" panose="020B0604030504040204" pitchFamily="50" charset="-128"/>
              </a:rPr>
              <a:t>財政調整基金</a:t>
            </a:r>
            <a:endParaRPr lang="en-US" altLang="ja-JP" sz="1600" b="1" dirty="0">
              <a:solidFill>
                <a:schemeClr val="bg1"/>
              </a:solidFill>
              <a:latin typeface="Meiryo UI" panose="020B0604030504040204" pitchFamily="50" charset="-128"/>
              <a:ea typeface="Meiryo UI" panose="020B0604030504040204" pitchFamily="50" charset="-128"/>
            </a:endParaRPr>
          </a:p>
          <a:p>
            <a:r>
              <a:rPr lang="ja-JP" altLang="en-US" sz="1600" b="1" dirty="0" smtClean="0">
                <a:solidFill>
                  <a:schemeClr val="bg1"/>
                </a:solidFill>
                <a:latin typeface="Meiryo UI" panose="020B0604030504040204" pitchFamily="50" charset="-128"/>
                <a:ea typeface="Meiryo UI" panose="020B0604030504040204" pitchFamily="50" charset="-128"/>
              </a:rPr>
              <a:t>年度末残高の見込額</a:t>
            </a:r>
            <a:endParaRPr lang="en-US" altLang="ja-JP" sz="1600" b="1" dirty="0">
              <a:solidFill>
                <a:schemeClr val="bg1"/>
              </a:solidFill>
              <a:latin typeface="Meiryo UI" panose="020B0604030504040204" pitchFamily="50" charset="-128"/>
              <a:ea typeface="Meiryo UI" panose="020B0604030504040204" pitchFamily="50" charset="-128"/>
            </a:endParaRPr>
          </a:p>
        </p:txBody>
      </p:sp>
      <p:sp>
        <p:nvSpPr>
          <p:cNvPr id="26" name="角丸四角形 25"/>
          <p:cNvSpPr/>
          <p:nvPr/>
        </p:nvSpPr>
        <p:spPr>
          <a:xfrm>
            <a:off x="5896380" y="3573016"/>
            <a:ext cx="3140116" cy="1311164"/>
          </a:xfrm>
          <a:prstGeom prst="roundRect">
            <a:avLst>
              <a:gd name="adj" fmla="val 5749"/>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t" anchorCtr="0">
            <a:spAutoFit/>
          </a:bodyPr>
          <a:lstStyle/>
          <a:p>
            <a:pPr>
              <a:lnSpc>
                <a:spcPct val="120000"/>
              </a:lnSpc>
            </a:pP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29</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年度については、</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活用可能な基金</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残高（</a:t>
            </a:r>
            <a:r>
              <a:rPr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914</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億円）が</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試算上の収支不足</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額（</a:t>
            </a:r>
            <a:r>
              <a:rPr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560</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億円）を</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上回って</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います。</a:t>
            </a:r>
            <a:endParaRPr lang="en-US" altLang="ja-JP"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0" name="右中かっこ 9"/>
          <p:cNvSpPr/>
          <p:nvPr/>
        </p:nvSpPr>
        <p:spPr>
          <a:xfrm>
            <a:off x="4860032" y="5281026"/>
            <a:ext cx="144016" cy="648072"/>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8" name="スライド番号プレースホルダー 7"/>
          <p:cNvSpPr>
            <a:spLocks noGrp="1"/>
          </p:cNvSpPr>
          <p:nvPr>
            <p:ph type="sldNum" sz="quarter" idx="12"/>
          </p:nvPr>
        </p:nvSpPr>
        <p:spPr/>
        <p:txBody>
          <a:bodyPr/>
          <a:lstStyle/>
          <a:p>
            <a:r>
              <a:rPr lang="en-US" altLang="ja-JP" dirty="0"/>
              <a:t>7</a:t>
            </a:r>
            <a:endParaRPr kumimoji="1" lang="ja-JP" altLang="en-US" dirty="0"/>
          </a:p>
        </p:txBody>
      </p:sp>
      <p:sp>
        <p:nvSpPr>
          <p:cNvPr id="28" name="正方形/長方形 27"/>
          <p:cNvSpPr/>
          <p:nvPr/>
        </p:nvSpPr>
        <p:spPr>
          <a:xfrm>
            <a:off x="736526" y="1900504"/>
            <a:ext cx="7570094" cy="448376"/>
          </a:xfrm>
          <a:prstGeom prst="rect">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 name="角丸四角形 22"/>
          <p:cNvSpPr/>
          <p:nvPr/>
        </p:nvSpPr>
        <p:spPr>
          <a:xfrm>
            <a:off x="319278" y="6401964"/>
            <a:ext cx="5184576" cy="266033"/>
          </a:xfrm>
          <a:prstGeom prst="roundRect">
            <a:avLst>
              <a:gd name="adj" fmla="val 5749"/>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t" anchorCtr="0">
            <a:spAutoFit/>
          </a:bodyPr>
          <a:lstStyle/>
          <a:p>
            <a:pPr marL="177800" indent="-177800">
              <a:lnSpc>
                <a:spcPct val="120000"/>
              </a:lnSpc>
            </a:pPr>
            <a:r>
              <a:rPr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a:t>
            </a:r>
            <a:r>
              <a:rPr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末：決算見込、</a:t>
            </a:r>
            <a:r>
              <a:rPr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H28</a:t>
            </a:r>
            <a:r>
              <a:rPr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末：</a:t>
            </a:r>
            <a:r>
              <a:rPr lang="en-US" altLang="ja-JP"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a:t>
            </a:r>
            <a:r>
              <a:rPr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号</a:t>
            </a:r>
            <a:r>
              <a:rPr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補正後予算ベース</a:t>
            </a:r>
            <a:endParaRPr lang="en-US" altLang="ja-JP"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3" name="テキスト ボックス 12"/>
          <p:cNvSpPr txBox="1"/>
          <p:nvPr/>
        </p:nvSpPr>
        <p:spPr>
          <a:xfrm>
            <a:off x="5121856" y="5409800"/>
            <a:ext cx="1466368" cy="430887"/>
          </a:xfrm>
          <a:prstGeom prst="rect">
            <a:avLst/>
          </a:prstGeom>
          <a:ln w="6350"/>
        </p:spPr>
        <p:style>
          <a:lnRef idx="2">
            <a:schemeClr val="dk1"/>
          </a:lnRef>
          <a:fillRef idx="1">
            <a:schemeClr val="lt1"/>
          </a:fillRef>
          <a:effectRef idx="0">
            <a:schemeClr val="dk1"/>
          </a:effectRef>
          <a:fontRef idx="minor">
            <a:schemeClr val="dk1"/>
          </a:fontRef>
        </p:style>
        <p:txBody>
          <a:bodyPr wrap="square" rtlCol="0">
            <a:spAutoFit/>
          </a:bodyPr>
          <a:lstStyle/>
          <a:p>
            <a:r>
              <a:rPr kumimoji="1" lang="en-US" altLang="ja-JP" sz="1100" dirty="0" smtClean="0">
                <a:latin typeface="Meiryo UI" panose="020B0604030504040204" pitchFamily="50" charset="-128"/>
                <a:ea typeface="Meiryo UI" panose="020B0604030504040204" pitchFamily="50" charset="-128"/>
                <a:cs typeface="Meiryo UI" panose="020B0604030504040204" pitchFamily="50" charset="-128"/>
              </a:rPr>
              <a:t>28</a:t>
            </a:r>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1100" dirty="0" smtClean="0">
                <a:latin typeface="Meiryo UI" panose="020B0604030504040204" pitchFamily="50" charset="-128"/>
                <a:ea typeface="Meiryo UI" panose="020B0604030504040204" pitchFamily="50" charset="-128"/>
                <a:cs typeface="Meiryo UI" panose="020B0604030504040204" pitchFamily="50" charset="-128"/>
              </a:rPr>
              <a:t>9</a:t>
            </a:r>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月仮試算の</a:t>
            </a:r>
            <a:endParaRPr kumimoji="1"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r>
              <a:rPr lang="en-US" altLang="ja-JP" sz="1100" dirty="0" smtClean="0">
                <a:latin typeface="Meiryo UI" panose="020B0604030504040204" pitchFamily="50" charset="-128"/>
                <a:ea typeface="Meiryo UI" panose="020B0604030504040204" pitchFamily="50" charset="-128"/>
                <a:cs typeface="Meiryo UI" panose="020B0604030504040204" pitchFamily="50" charset="-128"/>
              </a:rPr>
              <a:t>29</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年度収支不足額</a:t>
            </a:r>
            <a:endParaRPr kumimoji="1" lang="ja-JP" altLang="en-US" sz="1100" dirty="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185041579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1029</Words>
  <Application>Microsoft Office PowerPoint</Application>
  <PresentationFormat>画面に合わせる (4:3)</PresentationFormat>
  <Paragraphs>257</Paragraphs>
  <Slides>16</Slides>
  <Notes>2</Notes>
  <HiddenSlides>0</HiddenSlides>
  <MMClips>0</MMClips>
  <ScaleCrop>false</ScaleCrop>
  <HeadingPairs>
    <vt:vector size="4" baseType="variant">
      <vt:variant>
        <vt:lpstr>テーマ</vt:lpstr>
      </vt:variant>
      <vt:variant>
        <vt:i4>1</vt:i4>
      </vt:variant>
      <vt:variant>
        <vt:lpstr>スライド タイトル</vt:lpstr>
      </vt:variant>
      <vt:variant>
        <vt:i4>16</vt:i4>
      </vt:variant>
    </vt:vector>
  </HeadingPairs>
  <TitlesOfParts>
    <vt:vector size="17" baseType="lpstr">
      <vt:lpstr>Office テーマ</vt:lpstr>
      <vt:lpstr>当面の財政運営の取組み （素案）</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2016-09-07T11:04:54Z</dcterms:created>
  <dcterms:modified xsi:type="dcterms:W3CDTF">2016-09-07T11:14:05Z</dcterms:modified>
</cp:coreProperties>
</file>