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63" r:id="rId1"/>
  </p:sldMasterIdLst>
  <p:notesMasterIdLst>
    <p:notesMasterId r:id="rId28"/>
  </p:notesMasterIdLst>
  <p:handoutMasterIdLst>
    <p:handoutMasterId r:id="rId29"/>
  </p:handoutMasterIdLst>
  <p:sldIdLst>
    <p:sldId id="346" r:id="rId2"/>
    <p:sldId id="347" r:id="rId3"/>
    <p:sldId id="345" r:id="rId4"/>
    <p:sldId id="348" r:id="rId5"/>
    <p:sldId id="340" r:id="rId6"/>
    <p:sldId id="373" r:id="rId7"/>
    <p:sldId id="341" r:id="rId8"/>
    <p:sldId id="342" r:id="rId9"/>
    <p:sldId id="343" r:id="rId10"/>
    <p:sldId id="374" r:id="rId11"/>
    <p:sldId id="329" r:id="rId12"/>
    <p:sldId id="364" r:id="rId13"/>
    <p:sldId id="362" r:id="rId14"/>
    <p:sldId id="352" r:id="rId15"/>
    <p:sldId id="353" r:id="rId16"/>
    <p:sldId id="372" r:id="rId17"/>
    <p:sldId id="358" r:id="rId18"/>
    <p:sldId id="359" r:id="rId19"/>
    <p:sldId id="360" r:id="rId20"/>
    <p:sldId id="311" r:id="rId21"/>
    <p:sldId id="312" r:id="rId22"/>
    <p:sldId id="313" r:id="rId23"/>
    <p:sldId id="363" r:id="rId24"/>
    <p:sldId id="365" r:id="rId25"/>
    <p:sldId id="369" r:id="rId26"/>
    <p:sldId id="370" r:id="rId27"/>
  </p:sldIdLst>
  <p:sldSz cx="12192000" cy="6858000"/>
  <p:notesSz cx="9777413" cy="664686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27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C04F35-8553-67C9-B410-7C77ED542457}" name="松﨑　聖子" initials="松﨑　聖子" userId="S::MatsuzakiK@lan.pref.osaka.jp::1d75ca29-56e3-47b9-9cc1-4f98f84104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99"/>
    <a:srgbClr val="FFCC00"/>
    <a:srgbClr val="99FF33"/>
    <a:srgbClr val="FF6600"/>
    <a:srgbClr val="FF99FF"/>
    <a:srgbClr val="FF7C80"/>
    <a:srgbClr val="E7F1FA"/>
    <a:srgbClr val="FF00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3" autoAdjust="0"/>
    <p:restoredTop sz="94660"/>
  </p:normalViewPr>
  <p:slideViewPr>
    <p:cSldViewPr snapToGrid="0">
      <p:cViewPr varScale="1">
        <p:scale>
          <a:sx n="86" d="100"/>
          <a:sy n="86" d="100"/>
        </p:scale>
        <p:origin x="216" y="90"/>
      </p:cViewPr>
      <p:guideLst>
        <p:guide orient="horz" pos="346"/>
        <p:guide pos="279"/>
      </p:guideLst>
    </p:cSldViewPr>
  </p:slideViewPr>
  <p:notesTextViewPr>
    <p:cViewPr>
      <p:scale>
        <a:sx n="1" d="1"/>
        <a:sy n="1" d="1"/>
      </p:scale>
      <p:origin x="0" y="0"/>
    </p:cViewPr>
  </p:notesTextViewPr>
  <p:notesViewPr>
    <p:cSldViewPr snapToGrid="0">
      <p:cViewPr varScale="1">
        <p:scale>
          <a:sx n="120" d="100"/>
          <a:sy n="120" d="100"/>
        </p:scale>
        <p:origin x="504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36880" cy="333498"/>
          </a:xfrm>
          <a:prstGeom prst="rect">
            <a:avLst/>
          </a:prstGeom>
        </p:spPr>
        <p:txBody>
          <a:bodyPr vert="horz" lIns="90397" tIns="45199" rIns="90397" bIns="45199" rtlCol="0"/>
          <a:lstStyle>
            <a:lvl1pPr algn="l">
              <a:defRPr sz="1200"/>
            </a:lvl1pPr>
          </a:lstStyle>
          <a:p>
            <a:pPr rtl="0"/>
            <a:endParaRPr lang="en-US"/>
          </a:p>
        </p:txBody>
      </p:sp>
      <p:sp>
        <p:nvSpPr>
          <p:cNvPr id="3" name="日付プレースホルダー 2"/>
          <p:cNvSpPr>
            <a:spLocks noGrp="1"/>
          </p:cNvSpPr>
          <p:nvPr>
            <p:ph type="dt" sz="quarter" idx="1"/>
          </p:nvPr>
        </p:nvSpPr>
        <p:spPr>
          <a:xfrm>
            <a:off x="5538275" y="0"/>
            <a:ext cx="4236880" cy="333498"/>
          </a:xfrm>
          <a:prstGeom prst="rect">
            <a:avLst/>
          </a:prstGeom>
        </p:spPr>
        <p:txBody>
          <a:bodyPr vert="horz" lIns="90397" tIns="45199" rIns="90397" bIns="45199" rtlCol="0"/>
          <a:lstStyle>
            <a:lvl1pPr algn="r">
              <a:defRPr sz="1200"/>
            </a:lvl1pPr>
          </a:lstStyle>
          <a:p>
            <a:pPr rtl="0"/>
            <a:fld id="{93907DD5-B282-4AB6-A945-BC1524FE9A32}" type="datetime1">
              <a:rPr lang="ja-JP" altLang="en-US" smtClean="0"/>
              <a:t>2023/2/20</a:t>
            </a:fld>
            <a:endParaRPr lang="en-US" dirty="0"/>
          </a:p>
        </p:txBody>
      </p:sp>
      <p:sp>
        <p:nvSpPr>
          <p:cNvPr id="4" name="フッター プレースホルダー 3"/>
          <p:cNvSpPr>
            <a:spLocks noGrp="1"/>
          </p:cNvSpPr>
          <p:nvPr>
            <p:ph type="ftr" sz="quarter" idx="2"/>
          </p:nvPr>
        </p:nvSpPr>
        <p:spPr>
          <a:xfrm>
            <a:off x="1" y="6313372"/>
            <a:ext cx="4236880" cy="333497"/>
          </a:xfrm>
          <a:prstGeom prst="rect">
            <a:avLst/>
          </a:prstGeom>
        </p:spPr>
        <p:txBody>
          <a:bodyPr vert="horz" lIns="90397" tIns="45199" rIns="90397" bIns="45199" rtlCol="0" anchor="b"/>
          <a:lstStyle>
            <a:lvl1pPr algn="l">
              <a:defRPr sz="1200"/>
            </a:lvl1pPr>
          </a:lstStyle>
          <a:p>
            <a:pPr rtl="0"/>
            <a:endParaRPr lang="en-US"/>
          </a:p>
        </p:txBody>
      </p:sp>
      <p:sp>
        <p:nvSpPr>
          <p:cNvPr id="5" name="スライド番号プレースホルダー 4"/>
          <p:cNvSpPr>
            <a:spLocks noGrp="1"/>
          </p:cNvSpPr>
          <p:nvPr>
            <p:ph type="sldNum" sz="quarter" idx="3"/>
          </p:nvPr>
        </p:nvSpPr>
        <p:spPr>
          <a:xfrm>
            <a:off x="5538275" y="6313372"/>
            <a:ext cx="4236880" cy="333497"/>
          </a:xfrm>
          <a:prstGeom prst="rect">
            <a:avLst/>
          </a:prstGeom>
        </p:spPr>
        <p:txBody>
          <a:bodyPr vert="horz" lIns="90397" tIns="45199" rIns="90397" bIns="45199"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36880" cy="333498"/>
          </a:xfrm>
          <a:prstGeom prst="rect">
            <a:avLst/>
          </a:prstGeom>
        </p:spPr>
        <p:txBody>
          <a:bodyPr vert="horz" lIns="90397" tIns="45199" rIns="90397" bIns="45199" rtlCol="0"/>
          <a:lstStyle>
            <a:lvl1pPr algn="l">
              <a:defRPr sz="1200"/>
            </a:lvl1pPr>
          </a:lstStyle>
          <a:p>
            <a:pPr rtl="0"/>
            <a:endParaRPr lang="en-US"/>
          </a:p>
        </p:txBody>
      </p:sp>
      <p:sp>
        <p:nvSpPr>
          <p:cNvPr id="3" name="日付プレースホルダー 2"/>
          <p:cNvSpPr>
            <a:spLocks noGrp="1"/>
          </p:cNvSpPr>
          <p:nvPr>
            <p:ph type="dt" idx="1"/>
          </p:nvPr>
        </p:nvSpPr>
        <p:spPr>
          <a:xfrm>
            <a:off x="5538275" y="0"/>
            <a:ext cx="4236880" cy="333498"/>
          </a:xfrm>
          <a:prstGeom prst="rect">
            <a:avLst/>
          </a:prstGeom>
        </p:spPr>
        <p:txBody>
          <a:bodyPr vert="horz" lIns="90397" tIns="45199" rIns="90397" bIns="45199" rtlCol="0"/>
          <a:lstStyle>
            <a:lvl1pPr algn="r">
              <a:defRPr sz="1200"/>
            </a:lvl1pPr>
          </a:lstStyle>
          <a:p>
            <a:pPr rtl="0"/>
            <a:fld id="{90DF0577-04AB-484E-9FE7-79ED9EC96FBE}" type="datetime1">
              <a:rPr lang="ja-JP" altLang="en-US" smtClean="0"/>
              <a:t>2023/2/20</a:t>
            </a:fld>
            <a:endParaRPr lang="en-US"/>
          </a:p>
        </p:txBody>
      </p:sp>
      <p:sp>
        <p:nvSpPr>
          <p:cNvPr id="4" name="スライド イメージ プレースホルダー 3"/>
          <p:cNvSpPr>
            <a:spLocks noGrp="1" noRot="1" noChangeAspect="1"/>
          </p:cNvSpPr>
          <p:nvPr>
            <p:ph type="sldImg" idx="2"/>
          </p:nvPr>
        </p:nvSpPr>
        <p:spPr>
          <a:xfrm>
            <a:off x="2894013" y="830263"/>
            <a:ext cx="3989387" cy="2243137"/>
          </a:xfrm>
          <a:prstGeom prst="rect">
            <a:avLst/>
          </a:prstGeom>
          <a:noFill/>
          <a:ln w="12700">
            <a:solidFill>
              <a:prstClr val="black"/>
            </a:solidFill>
          </a:ln>
        </p:spPr>
        <p:txBody>
          <a:bodyPr vert="horz" lIns="90397" tIns="45199" rIns="90397" bIns="45199" rtlCol="0" anchor="ctr"/>
          <a:lstStyle/>
          <a:p>
            <a:pPr rtl="0"/>
            <a:endParaRPr lang="en-US"/>
          </a:p>
        </p:txBody>
      </p:sp>
      <p:sp>
        <p:nvSpPr>
          <p:cNvPr id="5" name="ノート プレースホルダー 4"/>
          <p:cNvSpPr>
            <a:spLocks noGrp="1"/>
          </p:cNvSpPr>
          <p:nvPr>
            <p:ph type="body" sz="quarter" idx="3"/>
          </p:nvPr>
        </p:nvSpPr>
        <p:spPr>
          <a:xfrm>
            <a:off x="977742" y="3198807"/>
            <a:ext cx="7821930" cy="2617203"/>
          </a:xfrm>
          <a:prstGeom prst="rect">
            <a:avLst/>
          </a:prstGeom>
        </p:spPr>
        <p:txBody>
          <a:bodyPr vert="horz" lIns="90397" tIns="45199" rIns="90397" bIns="45199" rtlCol="0"/>
          <a:lstStyle/>
          <a:p>
            <a:pPr lvl="0" rtl="0"/>
            <a:r>
              <a:rPr lang="ja"/>
              <a:t>マスター テキストの書式設定</a:t>
            </a:r>
            <a:endParaRPr lang="en-US"/>
          </a:p>
          <a:p>
            <a:pPr lvl="1" rtl="0"/>
            <a:r>
              <a:rPr lang="ja"/>
              <a:t>第 2 レベル</a:t>
            </a:r>
          </a:p>
          <a:p>
            <a:pPr lvl="2" rtl="0"/>
            <a:r>
              <a:rPr lang="ja"/>
              <a:t>第 3 レベル</a:t>
            </a:r>
          </a:p>
          <a:p>
            <a:pPr lvl="3" rtl="0"/>
            <a:r>
              <a:rPr lang="ja"/>
              <a:t>第 4 レベル</a:t>
            </a:r>
          </a:p>
          <a:p>
            <a:pPr lvl="4" rtl="0"/>
            <a:r>
              <a:rPr lang="ja"/>
              <a:t>第 5 レベル</a:t>
            </a:r>
            <a:endParaRPr lang="en-US"/>
          </a:p>
        </p:txBody>
      </p:sp>
      <p:sp>
        <p:nvSpPr>
          <p:cNvPr id="6" name="フッター プレースホルダー 5"/>
          <p:cNvSpPr>
            <a:spLocks noGrp="1"/>
          </p:cNvSpPr>
          <p:nvPr>
            <p:ph type="ftr" sz="quarter" idx="4"/>
          </p:nvPr>
        </p:nvSpPr>
        <p:spPr>
          <a:xfrm>
            <a:off x="1" y="6313372"/>
            <a:ext cx="4236880" cy="333497"/>
          </a:xfrm>
          <a:prstGeom prst="rect">
            <a:avLst/>
          </a:prstGeom>
        </p:spPr>
        <p:txBody>
          <a:bodyPr vert="horz" lIns="90397" tIns="45199" rIns="90397" bIns="45199" rtlCol="0" anchor="b"/>
          <a:lstStyle>
            <a:lvl1pPr algn="l">
              <a:defRPr sz="1200"/>
            </a:lvl1pPr>
          </a:lstStyle>
          <a:p>
            <a:pPr rtl="0"/>
            <a:endParaRPr lang="en-US"/>
          </a:p>
        </p:txBody>
      </p:sp>
      <p:sp>
        <p:nvSpPr>
          <p:cNvPr id="7" name="スライド番号プレースホルダー 6"/>
          <p:cNvSpPr>
            <a:spLocks noGrp="1"/>
          </p:cNvSpPr>
          <p:nvPr>
            <p:ph type="sldNum" sz="quarter" idx="5"/>
          </p:nvPr>
        </p:nvSpPr>
        <p:spPr>
          <a:xfrm>
            <a:off x="5538275" y="6313372"/>
            <a:ext cx="4236880" cy="333497"/>
          </a:xfrm>
          <a:prstGeom prst="rect">
            <a:avLst/>
          </a:prstGeom>
        </p:spPr>
        <p:txBody>
          <a:bodyPr vert="horz" lIns="90397" tIns="45199" rIns="90397" bIns="45199"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長方形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タイトル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ja-JP" altLang="en-US"/>
              <a:t>マスター タイトルの書式設定</a:t>
            </a:r>
            <a:endParaRPr lang="en-US" dirty="0"/>
          </a:p>
        </p:txBody>
      </p:sp>
      <p:sp>
        <p:nvSpPr>
          <p:cNvPr id="3" name="サブタイトル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ja-JP" altLang="en-US"/>
              <a:t>マスター サブタイトルの書式設定</a:t>
            </a:r>
            <a:endParaRPr lang="en-US" dirty="0"/>
          </a:p>
        </p:txBody>
      </p:sp>
      <p:sp>
        <p:nvSpPr>
          <p:cNvPr id="8" name="日付プレースホルダー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B66D4189-29FC-4C77-96F5-6949C8AFF621}" type="datetime1">
              <a:rPr lang="ja-JP" altLang="en-US" smtClean="0"/>
              <a:t>2023/2/20</a:t>
            </a:fld>
            <a:endParaRPr lang="en-US" dirty="0"/>
          </a:p>
        </p:txBody>
      </p:sp>
      <p:sp>
        <p:nvSpPr>
          <p:cNvPr id="9" name="フッター プレースホルダー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スライド番号プレースホルダー 9">
            <a:extLst>
              <a:ext uri="{FF2B5EF4-FFF2-40B4-BE49-F238E27FC236}">
                <a16:creationId xmlns:a16="http://schemas.microsoft.com/office/drawing/2014/main" id="{5898A89F-CA25-400F-B05A-AECBF2517E4F}"/>
              </a:ext>
            </a:extLst>
          </p:cNvPr>
          <p:cNvSpPr>
            <a:spLocks noGrp="1"/>
          </p:cNvSpPr>
          <p:nvPr>
            <p:ph type="sldNum" sz="quarter" idx="12"/>
          </p:nvPr>
        </p:nvSpPr>
        <p:spPr>
          <a:xfrm>
            <a:off x="11139490" y="6532402"/>
            <a:ext cx="1052510" cy="365125"/>
          </a:xfrm>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85333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81192" y="702156"/>
            <a:ext cx="11029616" cy="1188720"/>
          </a:xfrm>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a:xfrm>
            <a:off x="581192" y="2340864"/>
            <a:ext cx="11029615" cy="3634486"/>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8F457A6C-0693-4E9A-9F5D-9D02F5FC24BB}" type="datetime1">
              <a:rPr lang="ja-JP" altLang="en-US" smtClean="0"/>
              <a:t>2023/2/20</a:t>
            </a:fld>
            <a:endParaRPr lang="en-US" dirty="0"/>
          </a:p>
        </p:txBody>
      </p:sp>
      <p:sp>
        <p:nvSpPr>
          <p:cNvPr id="9" name="フッター プレースホルダー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スライド番号プレースホルダー 9">
            <a:extLst>
              <a:ext uri="{FF2B5EF4-FFF2-40B4-BE49-F238E27FC236}">
                <a16:creationId xmlns:a16="http://schemas.microsoft.com/office/drawing/2014/main" id="{02B78BF7-69D3-4CE0-A631-50EFD41EEEB8}"/>
              </a:ext>
            </a:extLst>
          </p:cNvPr>
          <p:cNvSpPr>
            <a:spLocks noGrp="1"/>
          </p:cNvSpPr>
          <p:nvPr>
            <p:ph type="sldNum" sz="quarter" idx="12"/>
          </p:nvPr>
        </p:nvSpPr>
        <p:spPr>
          <a:xfrm>
            <a:off x="11139490" y="6577929"/>
            <a:ext cx="1052510" cy="365125"/>
          </a:xfrm>
        </p:spPr>
        <p:txBody>
          <a:bodyPr rtlCol="0"/>
          <a:lstStyle/>
          <a:p>
            <a:pPr rtl="0"/>
            <a:fld id="{3A98EE3D-8CD1-4C3F-BD1C-C98C9596463C}" type="slidenum">
              <a:rPr lang="en-US" smtClean="0"/>
              <a:t>‹#›</a:t>
            </a:fld>
            <a:endParaRPr lang="en-US" dirty="0"/>
          </a:p>
        </p:txBody>
      </p:sp>
      <p:pic>
        <p:nvPicPr>
          <p:cNvPr id="7" name="図 6">
            <a:extLst>
              <a:ext uri="{FF2B5EF4-FFF2-40B4-BE49-F238E27FC236}">
                <a16:creationId xmlns:a16="http://schemas.microsoft.com/office/drawing/2014/main" id="{124A6A7A-13CB-4137-B6A0-97A814465F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3462" y="57395"/>
            <a:ext cx="1211997" cy="359349"/>
          </a:xfrm>
          <a:prstGeom prst="rect">
            <a:avLst/>
          </a:prstGeom>
        </p:spPr>
      </p:pic>
    </p:spTree>
    <p:extLst>
      <p:ext uri="{BB962C8B-B14F-4D97-AF65-F5344CB8AC3E}">
        <p14:creationId xmlns:p14="http://schemas.microsoft.com/office/powerpoint/2010/main" val="157326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12E2D5C5-AE56-4086-92FA-5899CCDA164A}" type="datetime1">
              <a:rPr lang="ja-JP" altLang="en-US" smtClean="0"/>
              <a:t>2023/2/20</a:t>
            </a:fld>
            <a:endParaRPr lang="en-US" dirty="0"/>
          </a:p>
        </p:txBody>
      </p:sp>
      <p:sp>
        <p:nvSpPr>
          <p:cNvPr id="3" name="フッター プレースホルダー 2"/>
          <p:cNvSpPr>
            <a:spLocks noGrp="1"/>
          </p:cNvSpPr>
          <p:nvPr>
            <p:ph type="ftr" sz="quarter" idx="11"/>
          </p:nvPr>
        </p:nvSpPr>
        <p:spPr/>
        <p:txBody>
          <a:bodyPr rtlCol="0"/>
          <a:lstStyle/>
          <a:p>
            <a:pPr rtl="0"/>
            <a:endParaRPr lang="en-US" dirty="0"/>
          </a:p>
        </p:txBody>
      </p:sp>
      <p:sp>
        <p:nvSpPr>
          <p:cNvPr id="4" name="スライド番号プレースホルダー 3"/>
          <p:cNvSpPr>
            <a:spLocks noGrp="1"/>
          </p:cNvSpPr>
          <p:nvPr>
            <p:ph type="sldNum" sz="quarter" idx="12"/>
          </p:nvPr>
        </p:nvSpPr>
        <p:spPr>
          <a:xfrm>
            <a:off x="11139490" y="6571848"/>
            <a:ext cx="1052510" cy="365125"/>
          </a:xfrm>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7246567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ja" dirty="0"/>
              <a:t>マスター タイトルの書式設定</a:t>
            </a:r>
            <a:endParaRPr lang="en-US" dirty="0"/>
          </a:p>
        </p:txBody>
      </p:sp>
      <p:sp>
        <p:nvSpPr>
          <p:cNvPr id="3" name="テキスト プレースホルダー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ja" dirty="0"/>
              <a:t>マスター テキストの書式設定</a:t>
            </a:r>
          </a:p>
          <a:p>
            <a:pPr lvl="1" rtl="0"/>
            <a:r>
              <a:rPr lang="ja" dirty="0"/>
              <a:t>第 2 レベル</a:t>
            </a:r>
          </a:p>
          <a:p>
            <a:pPr lvl="2" rtl="0"/>
            <a:r>
              <a:rPr lang="ja" dirty="0"/>
              <a:t>第 3 レベル</a:t>
            </a:r>
          </a:p>
          <a:p>
            <a:pPr lvl="3" rtl="0"/>
            <a:r>
              <a:rPr lang="ja" dirty="0"/>
              <a:t>第 4 レベル</a:t>
            </a:r>
          </a:p>
          <a:p>
            <a:pPr lvl="4" rtl="0"/>
            <a:r>
              <a:rPr lang="ja" dirty="0"/>
              <a:t>第 5 レベル</a:t>
            </a:r>
            <a:endParaRPr lang="en-US" dirty="0"/>
          </a:p>
        </p:txBody>
      </p:sp>
      <p:sp>
        <p:nvSpPr>
          <p:cNvPr id="4" name="日付プレースホルダー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eiryo UI" panose="020B0604030504040204" pitchFamily="50" charset="-128"/>
                <a:ea typeface="Meiryo UI" panose="020B0604030504040204" pitchFamily="50" charset="-128"/>
              </a:defRPr>
            </a:lvl1pPr>
          </a:lstStyle>
          <a:p>
            <a:fld id="{2236BC28-D3A8-45E4-B96D-E1C4434BC958}" type="datetime1">
              <a:rPr lang="ja-JP" altLang="en-US" noProof="0" smtClean="0"/>
              <a:t>2023/2/20</a:t>
            </a:fld>
            <a:endParaRPr lang="ja-JP" altLang="en-US" noProof="0" dirty="0"/>
          </a:p>
        </p:txBody>
      </p:sp>
      <p:sp>
        <p:nvSpPr>
          <p:cNvPr id="5" name="フッター プレースホルダー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11139490" y="6553066"/>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
        <p:nvSpPr>
          <p:cNvPr id="9" name="長方形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長方形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長方形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879534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70" r:id="rId3"/>
  </p:sldLayoutIdLst>
  <p:hf hdr="0" ftr="0" dt="0"/>
  <p:txStyles>
    <p:titleStyle>
      <a:lvl1pPr algn="l" defTabSz="457200" rtl="0" eaLnBrk="1" latinLnBrk="0" hangingPunct="1">
        <a:lnSpc>
          <a:spcPct val="100000"/>
        </a:lnSpc>
        <a:spcBef>
          <a:spcPct val="0"/>
        </a:spcBef>
        <a:buNone/>
        <a:defRPr kumimoji="1" sz="2800" b="1" kern="1200" cap="all">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21E816-31F5-48BB-BD02-D15F2F18B48A}"/>
              </a:ext>
            </a:extLst>
          </p:cNvPr>
          <p:cNvSpPr>
            <a:spLocks noGrp="1"/>
          </p:cNvSpPr>
          <p:nvPr>
            <p:ph type="ctrTitle"/>
          </p:nvPr>
        </p:nvSpPr>
        <p:spPr>
          <a:xfrm>
            <a:off x="581191" y="704676"/>
            <a:ext cx="10993549" cy="1880834"/>
          </a:xfrm>
        </p:spPr>
        <p:txBody>
          <a:bodyPr rtlCol="0">
            <a:normAutofit fontScale="90000"/>
          </a:bodyPr>
          <a:lstStyle/>
          <a:p>
            <a:r>
              <a:rPr lang="ja-JP" altLang="en-US" sz="4900" dirty="0"/>
              <a:t>中期経営計画</a:t>
            </a:r>
            <a:r>
              <a:rPr lang="ja-JP" altLang="en-US" sz="4900" dirty="0" smtClean="0"/>
              <a:t>（案</a:t>
            </a:r>
            <a:r>
              <a:rPr lang="ja-JP" altLang="en-US" sz="4900" dirty="0"/>
              <a:t>）</a:t>
            </a:r>
            <a:br>
              <a:rPr lang="ja-JP" altLang="en-US" sz="4900" dirty="0"/>
            </a:br>
            <a:r>
              <a:rPr lang="ja-JP" altLang="en-US" sz="2000" dirty="0"/>
              <a:t>                               </a:t>
            </a:r>
            <a:r>
              <a:rPr lang="en-US" altLang="ja-JP" dirty="0"/>
              <a:t/>
            </a:r>
            <a:br>
              <a:rPr lang="en-US" altLang="ja-JP" dirty="0"/>
            </a:br>
            <a:r>
              <a:rPr lang="ja-JP" altLang="en-US" dirty="0"/>
              <a:t>　　　　　　　　　　　　　　　　　　　</a:t>
            </a:r>
            <a:r>
              <a:rPr lang="ja-JP" altLang="en-US" sz="2400" dirty="0"/>
              <a:t>公益財団法人 </a:t>
            </a:r>
            <a:r>
              <a:rPr lang="ja-JP" altLang="en-US" dirty="0"/>
              <a:t>大阪府国際交流財団</a:t>
            </a:r>
            <a:endParaRPr lang="ja" dirty="0"/>
          </a:p>
        </p:txBody>
      </p:sp>
      <p:pic>
        <p:nvPicPr>
          <p:cNvPr id="6" name="画像 5" descr="ロゴのクローズ アップ&#10;&#10;自動生成された説明">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733" y="3296873"/>
            <a:ext cx="11260667" cy="3095460"/>
          </a:xfrm>
          <a:prstGeom prst="rect">
            <a:avLst/>
          </a:prstGeom>
        </p:spPr>
      </p:pic>
      <p:pic>
        <p:nvPicPr>
          <p:cNvPr id="11" name="図 10">
            <a:extLst>
              <a:ext uri="{FF2B5EF4-FFF2-40B4-BE49-F238E27FC236}">
                <a16:creationId xmlns:a16="http://schemas.microsoft.com/office/drawing/2014/main" id="{DF2D2101-BD1C-4122-BCF9-348A8AAF8C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9092" y="67084"/>
            <a:ext cx="1211997" cy="359349"/>
          </a:xfrm>
          <a:prstGeom prst="rect">
            <a:avLst/>
          </a:prstGeom>
        </p:spPr>
      </p:pic>
      <p:sp>
        <p:nvSpPr>
          <p:cNvPr id="5" name="正方形/長方形 4"/>
          <p:cNvSpPr/>
          <p:nvPr/>
        </p:nvSpPr>
        <p:spPr>
          <a:xfrm>
            <a:off x="9489688" y="32714"/>
            <a:ext cx="914400" cy="39371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0"/>
              </a:spcAft>
            </a:pPr>
            <a:r>
              <a:rPr lang="ja-JP" sz="1400" b="1" kern="100" dirty="0">
                <a:effectLst/>
                <a:ea typeface="HGSｺﾞｼｯｸM" panose="020B0600000000000000" pitchFamily="50" charset="-128"/>
                <a:cs typeface="Times New Roman" panose="02020603050405020304" pitchFamily="18" charset="0"/>
              </a:rPr>
              <a:t>資料４</a:t>
            </a:r>
            <a:endParaRPr lang="ja-JP" sz="1050" kern="100" dirty="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814065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BC9543C-4663-FB59-88B2-5E004A22514E}"/>
              </a:ext>
            </a:extLst>
          </p:cNvPr>
          <p:cNvSpPr>
            <a:spLocks noGrp="1"/>
          </p:cNvSpPr>
          <p:nvPr>
            <p:ph type="title"/>
          </p:nvPr>
        </p:nvSpPr>
        <p:spPr>
          <a:xfrm>
            <a:off x="442913" y="62325"/>
            <a:ext cx="3719874" cy="454201"/>
          </a:xfrm>
        </p:spPr>
        <p:txBody>
          <a:bodyPr>
            <a:noAutofit/>
          </a:bodyPr>
          <a:lstStyle/>
          <a:p>
            <a:r>
              <a:rPr lang="ja-JP" altLang="en-US" sz="2000" kern="100" dirty="0">
                <a:solidFill>
                  <a:schemeClr val="tx1"/>
                </a:solidFill>
                <a:effectLst/>
                <a:cs typeface="Times New Roman" panose="02020603050405020304" pitchFamily="18" charset="0"/>
              </a:rPr>
              <a:t>４．</a:t>
            </a:r>
            <a:r>
              <a:rPr lang="ja-JP" altLang="ja-JP" sz="2000" kern="100" dirty="0">
                <a:solidFill>
                  <a:schemeClr val="tx1"/>
                </a:solidFill>
                <a:effectLst/>
                <a:cs typeface="Times New Roman" panose="02020603050405020304" pitchFamily="18" charset="0"/>
              </a:rPr>
              <a:t>財団を取り巻く情勢</a:t>
            </a:r>
            <a:r>
              <a:rPr lang="ja-JP" altLang="en-US" sz="2000" kern="100" dirty="0">
                <a:solidFill>
                  <a:schemeClr val="tx1"/>
                </a:solidFill>
                <a:effectLst/>
                <a:cs typeface="Times New Roman" panose="02020603050405020304" pitchFamily="18" charset="0"/>
              </a:rPr>
              <a:t>・方向性</a:t>
            </a:r>
            <a:endParaRPr lang="ja-JP" altLang="en-US" sz="2000" dirty="0">
              <a:solidFill>
                <a:schemeClr val="tx1"/>
              </a:solidFill>
            </a:endParaRPr>
          </a:p>
        </p:txBody>
      </p:sp>
      <p:sp>
        <p:nvSpPr>
          <p:cNvPr id="6" name="コンテンツ プレースホルダー 5">
            <a:extLst>
              <a:ext uri="{FF2B5EF4-FFF2-40B4-BE49-F238E27FC236}">
                <a16:creationId xmlns:a16="http://schemas.microsoft.com/office/drawing/2014/main" id="{E7EF7D1E-9958-6858-7EF7-84AAA7C301FB}"/>
              </a:ext>
            </a:extLst>
          </p:cNvPr>
          <p:cNvSpPr>
            <a:spLocks noGrp="1"/>
          </p:cNvSpPr>
          <p:nvPr>
            <p:ph idx="1"/>
          </p:nvPr>
        </p:nvSpPr>
        <p:spPr>
          <a:xfrm>
            <a:off x="368230" y="1844148"/>
            <a:ext cx="5780690" cy="4733877"/>
          </a:xfrm>
        </p:spPr>
        <p:txBody>
          <a:bodyPr anchor="t">
            <a:noAutofit/>
          </a:bodyPr>
          <a:lstStyle/>
          <a:p>
            <a:pPr marL="0" lvl="0" indent="0" algn="just">
              <a:buNone/>
            </a:pPr>
            <a:r>
              <a:rPr lang="ja-JP" altLang="en-US" sz="1400" b="1" kern="100" dirty="0">
                <a:solidFill>
                  <a:schemeClr val="tx1"/>
                </a:solidFill>
                <a:effectLst/>
                <a:cs typeface="Times New Roman" panose="02020603050405020304" pitchFamily="18" charset="0"/>
              </a:rPr>
              <a:t>（</a:t>
            </a:r>
            <a:r>
              <a:rPr lang="ja-JP" altLang="en-US" sz="1600" b="1" kern="100" dirty="0">
                <a:solidFill>
                  <a:schemeClr val="tx1"/>
                </a:solidFill>
                <a:effectLst/>
                <a:cs typeface="Times New Roman" panose="02020603050405020304" pitchFamily="18" charset="0"/>
              </a:rPr>
              <a:t>１）</a:t>
            </a:r>
            <a:r>
              <a:rPr lang="ja-JP" altLang="ja-JP" sz="1600" b="1" kern="100" dirty="0">
                <a:solidFill>
                  <a:schemeClr val="tx1"/>
                </a:solidFill>
                <a:effectLst/>
                <a:cs typeface="Times New Roman" panose="02020603050405020304" pitchFamily="18" charset="0"/>
              </a:rPr>
              <a:t>外国人材の</a:t>
            </a:r>
            <a:r>
              <a:rPr lang="ja-JP" altLang="en-US" sz="1600" b="1" kern="100" dirty="0">
                <a:solidFill>
                  <a:schemeClr val="tx1"/>
                </a:solidFill>
                <a:effectLst/>
                <a:cs typeface="Times New Roman" panose="02020603050405020304" pitchFamily="18" charset="0"/>
              </a:rPr>
              <a:t>受入れ</a:t>
            </a:r>
            <a:r>
              <a:rPr lang="ja-JP" altLang="ja-JP" sz="1600" b="1" kern="100" dirty="0">
                <a:solidFill>
                  <a:schemeClr val="tx1"/>
                </a:solidFill>
                <a:effectLst/>
                <a:cs typeface="Times New Roman" panose="02020603050405020304" pitchFamily="18" charset="0"/>
              </a:rPr>
              <a:t>ニーズの増大</a:t>
            </a:r>
          </a:p>
          <a:p>
            <a:pPr marL="266700" lvl="0" indent="-139700" algn="just">
              <a:lnSpc>
                <a:spcPts val="1800"/>
              </a:lnSpc>
              <a:buNone/>
              <a:tabLst>
                <a:tab pos="266700" algn="l"/>
              </a:tabLst>
            </a:pPr>
            <a:r>
              <a:rPr lang="ja-JP" altLang="en-US" sz="1600" kern="100" dirty="0">
                <a:solidFill>
                  <a:schemeClr val="tx1"/>
                </a:solidFill>
                <a:effectLst/>
                <a:cs typeface="Times New Roman" panose="02020603050405020304" pitchFamily="18" charset="0"/>
              </a:rPr>
              <a:t>・大阪で暮らす外国人は、在留外国人統計によると、約</a:t>
            </a:r>
            <a:r>
              <a:rPr lang="en-US" altLang="ja-JP" sz="1600" kern="100" dirty="0" smtClean="0">
                <a:solidFill>
                  <a:schemeClr val="tx1"/>
                </a:solidFill>
                <a:effectLst/>
                <a:cs typeface="Times New Roman" panose="02020603050405020304" pitchFamily="18" charset="0"/>
              </a:rPr>
              <a:t>26</a:t>
            </a:r>
            <a:r>
              <a:rPr lang="ja-JP" altLang="en-US" sz="1600" kern="100" dirty="0" smtClean="0">
                <a:solidFill>
                  <a:schemeClr val="tx1"/>
                </a:solidFill>
                <a:effectLst/>
                <a:cs typeface="Times New Roman" panose="02020603050405020304" pitchFamily="18" charset="0"/>
              </a:rPr>
              <a:t>万人</a:t>
            </a:r>
            <a:r>
              <a:rPr lang="ja-JP" altLang="en-US" sz="1600" kern="100" dirty="0">
                <a:solidFill>
                  <a:schemeClr val="tx1"/>
                </a:solidFill>
                <a:effectLst/>
                <a:cs typeface="Times New Roman" panose="02020603050405020304" pitchFamily="18" charset="0"/>
              </a:rPr>
              <a:t>となり、国籍も</a:t>
            </a:r>
            <a:r>
              <a:rPr lang="en-US" altLang="ja-JP" sz="1600" kern="100" dirty="0" smtClean="0">
                <a:solidFill>
                  <a:schemeClr val="tx1"/>
                </a:solidFill>
                <a:effectLst/>
                <a:cs typeface="Times New Roman" panose="02020603050405020304" pitchFamily="18" charset="0"/>
              </a:rPr>
              <a:t>170</a:t>
            </a:r>
            <a:r>
              <a:rPr lang="ja-JP" altLang="en-US" sz="1600" kern="100" dirty="0" smtClean="0">
                <a:solidFill>
                  <a:schemeClr val="tx1"/>
                </a:solidFill>
                <a:effectLst/>
                <a:cs typeface="Times New Roman" panose="02020603050405020304" pitchFamily="18" charset="0"/>
              </a:rPr>
              <a:t>の</a:t>
            </a:r>
            <a:r>
              <a:rPr lang="ja-JP" altLang="en-US" sz="1600" kern="100" dirty="0">
                <a:solidFill>
                  <a:schemeClr val="tx1"/>
                </a:solidFill>
                <a:effectLst/>
                <a:cs typeface="Times New Roman" panose="02020603050405020304" pitchFamily="18" charset="0"/>
              </a:rPr>
              <a:t>国、地域となって</a:t>
            </a:r>
            <a:r>
              <a:rPr lang="ja-JP" altLang="en-US" sz="1600" kern="100" dirty="0">
                <a:solidFill>
                  <a:schemeClr val="tx1"/>
                </a:solidFill>
                <a:cs typeface="Times New Roman" panose="02020603050405020304" pitchFamily="18" charset="0"/>
              </a:rPr>
              <a:t>おり多国籍化している。</a:t>
            </a:r>
            <a:endParaRPr lang="en-US" altLang="ja-JP" sz="1600" kern="100" dirty="0">
              <a:solidFill>
                <a:schemeClr val="tx1"/>
              </a:solidFill>
              <a:effectLst/>
              <a:cs typeface="Times New Roman" panose="02020603050405020304" pitchFamily="18" charset="0"/>
            </a:endParaRPr>
          </a:p>
          <a:p>
            <a:pPr marL="266700" lvl="0" indent="-139700" algn="just">
              <a:lnSpc>
                <a:spcPts val="1800"/>
              </a:lnSpc>
              <a:buNone/>
              <a:tabLst>
                <a:tab pos="266700" algn="l"/>
              </a:tabLst>
            </a:pPr>
            <a:r>
              <a:rPr lang="ja-JP" altLang="en-US" sz="1600" kern="100" dirty="0">
                <a:solidFill>
                  <a:schemeClr val="tx1"/>
                </a:solidFill>
                <a:effectLst/>
                <a:cs typeface="Times New Roman" panose="02020603050405020304" pitchFamily="18" charset="0"/>
              </a:rPr>
              <a:t>・</a:t>
            </a:r>
            <a:r>
              <a:rPr lang="en-US" altLang="ja-JP" sz="1600" kern="100" dirty="0">
                <a:solidFill>
                  <a:schemeClr val="tx1"/>
                </a:solidFill>
                <a:effectLst/>
                <a:cs typeface="Times New Roman" panose="02020603050405020304" pitchFamily="18" charset="0"/>
              </a:rPr>
              <a:t>	</a:t>
            </a:r>
            <a:r>
              <a:rPr lang="ja-JP" altLang="ja-JP" sz="1600" kern="100" dirty="0">
                <a:solidFill>
                  <a:schemeClr val="tx1"/>
                </a:solidFill>
                <a:effectLst/>
                <a:cs typeface="Times New Roman" panose="02020603050405020304" pitchFamily="18" charset="0"/>
              </a:rPr>
              <a:t>大阪府の生産年齢人口（</a:t>
            </a:r>
            <a:r>
              <a:rPr lang="en-US" altLang="ja-JP" sz="1600" kern="100" dirty="0">
                <a:solidFill>
                  <a:schemeClr val="tx1"/>
                </a:solidFill>
                <a:effectLst/>
                <a:cs typeface="Times New Roman" panose="02020603050405020304" pitchFamily="18" charset="0"/>
              </a:rPr>
              <a:t>15</a:t>
            </a:r>
            <a:r>
              <a:rPr lang="ja-JP" altLang="ja-JP" sz="1600" kern="100" dirty="0">
                <a:solidFill>
                  <a:schemeClr val="tx1"/>
                </a:solidFill>
                <a:effectLst/>
                <a:cs typeface="Times New Roman" panose="02020603050405020304" pitchFamily="18" charset="0"/>
              </a:rPr>
              <a:t>歳～</a:t>
            </a:r>
            <a:r>
              <a:rPr lang="en-US" altLang="ja-JP" sz="1600" kern="100" dirty="0">
                <a:solidFill>
                  <a:schemeClr val="tx1"/>
                </a:solidFill>
                <a:effectLst/>
                <a:cs typeface="Times New Roman" panose="02020603050405020304" pitchFamily="18" charset="0"/>
              </a:rPr>
              <a:t>64</a:t>
            </a:r>
            <a:r>
              <a:rPr lang="ja-JP" altLang="ja-JP" sz="1600" kern="100" dirty="0">
                <a:solidFill>
                  <a:schemeClr val="tx1"/>
                </a:solidFill>
                <a:effectLst/>
                <a:cs typeface="Times New Roman" panose="02020603050405020304" pitchFamily="18" charset="0"/>
              </a:rPr>
              <a:t>歳）は</a:t>
            </a:r>
            <a:r>
              <a:rPr lang="en-US" altLang="ja-JP" sz="1600" kern="100" dirty="0">
                <a:solidFill>
                  <a:schemeClr val="tx1"/>
                </a:solidFill>
                <a:effectLst/>
                <a:cs typeface="Times New Roman" panose="02020603050405020304" pitchFamily="18" charset="0"/>
              </a:rPr>
              <a:t>1995</a:t>
            </a:r>
            <a:r>
              <a:rPr lang="ja-JP" altLang="ja-JP" sz="1600" kern="100" dirty="0">
                <a:solidFill>
                  <a:schemeClr val="tx1"/>
                </a:solidFill>
                <a:effectLst/>
                <a:cs typeface="Times New Roman" panose="02020603050405020304" pitchFamily="18" charset="0"/>
              </a:rPr>
              <a:t>年</a:t>
            </a:r>
            <a:r>
              <a:rPr lang="ja-JP" altLang="en-US" sz="1600" kern="100" dirty="0">
                <a:solidFill>
                  <a:schemeClr val="tx1"/>
                </a:solidFill>
                <a:effectLst/>
                <a:cs typeface="Times New Roman" panose="02020603050405020304" pitchFamily="18" charset="0"/>
              </a:rPr>
              <a:t>頃</a:t>
            </a:r>
            <a:r>
              <a:rPr lang="ja-JP" altLang="ja-JP" sz="1600" kern="100" dirty="0">
                <a:solidFill>
                  <a:schemeClr val="tx1"/>
                </a:solidFill>
                <a:effectLst/>
                <a:cs typeface="Times New Roman" panose="02020603050405020304" pitchFamily="18" charset="0"/>
              </a:rPr>
              <a:t>をピーク（</a:t>
            </a:r>
            <a:r>
              <a:rPr lang="en-US" altLang="ja-JP" sz="1600" kern="100" dirty="0">
                <a:solidFill>
                  <a:schemeClr val="tx1"/>
                </a:solidFill>
                <a:effectLst/>
                <a:cs typeface="Times New Roman" panose="02020603050405020304" pitchFamily="18" charset="0"/>
              </a:rPr>
              <a:t>642</a:t>
            </a:r>
            <a:r>
              <a:rPr lang="ja-JP" altLang="ja-JP" sz="1600" kern="100" dirty="0">
                <a:solidFill>
                  <a:schemeClr val="tx1"/>
                </a:solidFill>
                <a:effectLst/>
                <a:cs typeface="Times New Roman" panose="02020603050405020304" pitchFamily="18" charset="0"/>
              </a:rPr>
              <a:t>万人）に減少。</a:t>
            </a:r>
            <a:r>
              <a:rPr lang="en-US" altLang="ja-JP" sz="1600" kern="100" dirty="0">
                <a:solidFill>
                  <a:schemeClr val="tx1"/>
                </a:solidFill>
                <a:effectLst/>
                <a:cs typeface="Times New Roman" panose="02020603050405020304" pitchFamily="18" charset="0"/>
              </a:rPr>
              <a:t>2030</a:t>
            </a:r>
            <a:r>
              <a:rPr lang="ja-JP" altLang="ja-JP" sz="1600" kern="100" dirty="0">
                <a:solidFill>
                  <a:schemeClr val="tx1"/>
                </a:solidFill>
                <a:effectLst/>
                <a:cs typeface="Times New Roman" panose="02020603050405020304" pitchFamily="18" charset="0"/>
              </a:rPr>
              <a:t>年</a:t>
            </a:r>
            <a:r>
              <a:rPr lang="ja-JP" altLang="en-US" sz="1600" kern="100" dirty="0">
                <a:solidFill>
                  <a:schemeClr val="tx1"/>
                </a:solidFill>
                <a:effectLst/>
                <a:cs typeface="Times New Roman" panose="02020603050405020304" pitchFamily="18" charset="0"/>
              </a:rPr>
              <a:t>頃</a:t>
            </a:r>
            <a:r>
              <a:rPr lang="ja-JP" altLang="ja-JP" sz="1600" kern="100" dirty="0">
                <a:solidFill>
                  <a:schemeClr val="tx1"/>
                </a:solidFill>
                <a:effectLst/>
                <a:cs typeface="Times New Roman" panose="02020603050405020304" pitchFamily="18" charset="0"/>
              </a:rPr>
              <a:t>には</a:t>
            </a:r>
            <a:r>
              <a:rPr lang="en-US" altLang="ja-JP" sz="1600" kern="100" dirty="0">
                <a:solidFill>
                  <a:schemeClr val="tx1"/>
                </a:solidFill>
                <a:effectLst/>
                <a:cs typeface="Times New Roman" panose="02020603050405020304" pitchFamily="18" charset="0"/>
              </a:rPr>
              <a:t>500</a:t>
            </a:r>
            <a:r>
              <a:rPr lang="ja-JP" altLang="ja-JP" sz="1600" kern="100" dirty="0">
                <a:solidFill>
                  <a:schemeClr val="tx1"/>
                </a:solidFill>
                <a:effectLst/>
                <a:cs typeface="Times New Roman" panose="02020603050405020304" pitchFamily="18" charset="0"/>
              </a:rPr>
              <a:t>万人を割り込むことが予想されている。</a:t>
            </a:r>
            <a:endParaRPr lang="en-US" altLang="ja-JP" sz="1600" kern="100" dirty="0">
              <a:solidFill>
                <a:schemeClr val="tx1"/>
              </a:solidFill>
              <a:effectLst/>
              <a:cs typeface="Times New Roman" panose="02020603050405020304" pitchFamily="18" charset="0"/>
            </a:endParaRPr>
          </a:p>
          <a:p>
            <a:pPr marL="266700" lvl="0" indent="-139700" algn="just">
              <a:lnSpc>
                <a:spcPts val="1800"/>
              </a:lnSpc>
              <a:buNone/>
              <a:tabLst>
                <a:tab pos="266700" algn="l"/>
              </a:tabLst>
            </a:pPr>
            <a:r>
              <a:rPr lang="ja-JP" altLang="en-US" sz="1600" kern="100" dirty="0">
                <a:solidFill>
                  <a:schemeClr val="tx1"/>
                </a:solidFill>
                <a:cs typeface="Times New Roman" panose="02020603050405020304" pitchFamily="18" charset="0"/>
              </a:rPr>
              <a:t>・</a:t>
            </a:r>
            <a:r>
              <a:rPr lang="en-US" altLang="ja-JP" sz="1600" kern="100" dirty="0">
                <a:solidFill>
                  <a:schemeClr val="tx1"/>
                </a:solidFill>
                <a:cs typeface="Times New Roman" panose="02020603050405020304" pitchFamily="18" charset="0"/>
              </a:rPr>
              <a:t>	</a:t>
            </a:r>
            <a:r>
              <a:rPr lang="ja-JP" altLang="ja-JP" sz="1600" kern="100" dirty="0">
                <a:solidFill>
                  <a:schemeClr val="tx1"/>
                </a:solidFill>
                <a:cs typeface="Times New Roman" panose="02020603050405020304" pitchFamily="18" charset="0"/>
              </a:rPr>
              <a:t>女性や高齢者の労働参加により、増加傾向にあった労働力人口も</a:t>
            </a:r>
            <a:r>
              <a:rPr lang="en-US" altLang="ja-JP" sz="1600" kern="100" dirty="0">
                <a:solidFill>
                  <a:schemeClr val="tx1"/>
                </a:solidFill>
                <a:cs typeface="Times New Roman" panose="02020603050405020304" pitchFamily="18" charset="0"/>
              </a:rPr>
              <a:t>2020</a:t>
            </a:r>
            <a:r>
              <a:rPr lang="ja-JP" altLang="ja-JP" sz="1600" kern="100" dirty="0">
                <a:solidFill>
                  <a:schemeClr val="tx1"/>
                </a:solidFill>
                <a:cs typeface="Times New Roman" panose="02020603050405020304" pitchFamily="18" charset="0"/>
              </a:rPr>
              <a:t>年</a:t>
            </a:r>
            <a:r>
              <a:rPr lang="ja-JP" altLang="en-US" sz="1600" kern="100" dirty="0">
                <a:solidFill>
                  <a:schemeClr val="tx1"/>
                </a:solidFill>
                <a:cs typeface="Times New Roman" panose="02020603050405020304" pitchFamily="18" charset="0"/>
              </a:rPr>
              <a:t>頃</a:t>
            </a:r>
            <a:r>
              <a:rPr lang="ja-JP" altLang="ja-JP" sz="1600" kern="100" dirty="0">
                <a:solidFill>
                  <a:schemeClr val="tx1"/>
                </a:solidFill>
                <a:cs typeface="Times New Roman" panose="02020603050405020304" pitchFamily="18" charset="0"/>
              </a:rPr>
              <a:t>をピークに減少</a:t>
            </a:r>
            <a:r>
              <a:rPr lang="ja-JP" altLang="en-US" sz="1600" kern="100" dirty="0">
                <a:solidFill>
                  <a:schemeClr val="tx1"/>
                </a:solidFill>
                <a:cs typeface="Times New Roman" panose="02020603050405020304" pitchFamily="18" charset="0"/>
              </a:rPr>
              <a:t>が</a:t>
            </a:r>
            <a:r>
              <a:rPr lang="ja-JP" altLang="ja-JP" sz="1600" kern="100" dirty="0">
                <a:solidFill>
                  <a:schemeClr val="tx1"/>
                </a:solidFill>
                <a:cs typeface="Times New Roman" panose="02020603050405020304" pitchFamily="18" charset="0"/>
              </a:rPr>
              <a:t>見込</a:t>
            </a:r>
            <a:r>
              <a:rPr lang="ja-JP" altLang="en-US" sz="1600" kern="100" dirty="0">
                <a:solidFill>
                  <a:schemeClr val="tx1"/>
                </a:solidFill>
                <a:cs typeface="Times New Roman" panose="02020603050405020304" pitchFamily="18" charset="0"/>
              </a:rPr>
              <a:t>まれる</a:t>
            </a:r>
            <a:r>
              <a:rPr lang="ja-JP" altLang="ja-JP" sz="1600" kern="100" dirty="0">
                <a:solidFill>
                  <a:schemeClr val="tx1"/>
                </a:solidFill>
                <a:cs typeface="Times New Roman" panose="02020603050405020304" pitchFamily="18" charset="0"/>
              </a:rPr>
              <a:t>。</a:t>
            </a:r>
          </a:p>
          <a:p>
            <a:pPr marL="266700" indent="-139700" algn="just">
              <a:lnSpc>
                <a:spcPts val="1800"/>
              </a:lnSpc>
              <a:buNone/>
              <a:tabLst>
                <a:tab pos="266700" algn="l"/>
              </a:tabLst>
            </a:pPr>
            <a:r>
              <a:rPr lang="ja-JP" altLang="en-US" sz="1600" kern="100" dirty="0">
                <a:solidFill>
                  <a:schemeClr val="tx1"/>
                </a:solidFill>
                <a:cs typeface="Times New Roman" panose="02020603050405020304" pitchFamily="18" charset="0"/>
              </a:rPr>
              <a:t>・「特定産業</a:t>
            </a:r>
            <a:r>
              <a:rPr lang="en-US" altLang="ja-JP" sz="1600" kern="100" dirty="0">
                <a:solidFill>
                  <a:schemeClr val="tx1"/>
                </a:solidFill>
                <a:cs typeface="Times New Roman" panose="02020603050405020304" pitchFamily="18" charset="0"/>
              </a:rPr>
              <a:t>14</a:t>
            </a:r>
            <a:r>
              <a:rPr lang="ja-JP" altLang="en-US" sz="1600" kern="100" dirty="0">
                <a:solidFill>
                  <a:schemeClr val="tx1"/>
                </a:solidFill>
                <a:cs typeface="Times New Roman" panose="02020603050405020304" pitchFamily="18" charset="0"/>
              </a:rPr>
              <a:t>分野（介護・建設・宿泊分野等）に属する府内事業者における外国人雇用に係るアンケート（令和</a:t>
            </a:r>
            <a:r>
              <a:rPr lang="en-US" altLang="ja-JP" sz="1600" kern="100" dirty="0">
                <a:solidFill>
                  <a:schemeClr val="tx1"/>
                </a:solidFill>
                <a:cs typeface="Times New Roman" panose="02020603050405020304" pitchFamily="18" charset="0"/>
              </a:rPr>
              <a:t>2</a:t>
            </a:r>
            <a:r>
              <a:rPr lang="ja-JP" altLang="en-US" sz="1600" kern="100" dirty="0">
                <a:solidFill>
                  <a:schemeClr val="tx1"/>
                </a:solidFill>
                <a:cs typeface="Times New Roman" panose="02020603050405020304" pitchFamily="18" charset="0"/>
              </a:rPr>
              <a:t>年）」</a:t>
            </a:r>
            <a:r>
              <a:rPr lang="ja-JP" altLang="ja-JP" sz="1600" kern="100" dirty="0">
                <a:solidFill>
                  <a:schemeClr val="tx1"/>
                </a:solidFill>
                <a:cs typeface="Times New Roman" panose="02020603050405020304" pitchFamily="18" charset="0"/>
              </a:rPr>
              <a:t>では、約８割</a:t>
            </a:r>
            <a:r>
              <a:rPr lang="ja-JP" altLang="en-US" sz="1600" kern="100" dirty="0">
                <a:solidFill>
                  <a:schemeClr val="tx1"/>
                </a:solidFill>
                <a:cs typeface="Times New Roman" panose="02020603050405020304" pitchFamily="18" charset="0"/>
              </a:rPr>
              <a:t>の事業者</a:t>
            </a:r>
            <a:r>
              <a:rPr lang="ja-JP" altLang="ja-JP" sz="1600" kern="100" dirty="0">
                <a:solidFill>
                  <a:schemeClr val="tx1"/>
                </a:solidFill>
                <a:cs typeface="Times New Roman" panose="02020603050405020304" pitchFamily="18" charset="0"/>
              </a:rPr>
              <a:t>が人手不足を訴え、その対応策として約</a:t>
            </a:r>
            <a:r>
              <a:rPr lang="ja-JP" altLang="en-US" sz="1600" kern="100" dirty="0">
                <a:solidFill>
                  <a:schemeClr val="tx1"/>
                </a:solidFill>
                <a:cs typeface="Times New Roman" panose="02020603050405020304" pitchFamily="18" charset="0"/>
              </a:rPr>
              <a:t>３</a:t>
            </a:r>
            <a:r>
              <a:rPr lang="ja-JP" altLang="ja-JP" sz="1600" kern="100" dirty="0">
                <a:solidFill>
                  <a:schemeClr val="tx1"/>
                </a:solidFill>
                <a:cs typeface="Times New Roman" panose="02020603050405020304" pitchFamily="18" charset="0"/>
              </a:rPr>
              <a:t>割</a:t>
            </a:r>
            <a:r>
              <a:rPr lang="ja-JP" altLang="en-US" sz="1600" kern="100" dirty="0">
                <a:solidFill>
                  <a:schemeClr val="tx1"/>
                </a:solidFill>
                <a:cs typeface="Times New Roman" panose="02020603050405020304" pitchFamily="18" charset="0"/>
              </a:rPr>
              <a:t>を超える事業者が</a:t>
            </a:r>
            <a:r>
              <a:rPr lang="ja-JP" altLang="ja-JP" sz="1600" kern="100" dirty="0">
                <a:solidFill>
                  <a:schemeClr val="tx1"/>
                </a:solidFill>
                <a:cs typeface="Times New Roman" panose="02020603050405020304" pitchFamily="18" charset="0"/>
              </a:rPr>
              <a:t>外国人の雇用を選択</a:t>
            </a:r>
            <a:r>
              <a:rPr lang="ja-JP" altLang="en-US" sz="1600" kern="100" dirty="0">
                <a:solidFill>
                  <a:schemeClr val="tx1"/>
                </a:solidFill>
                <a:cs typeface="Times New Roman" panose="02020603050405020304" pitchFamily="18" charset="0"/>
              </a:rPr>
              <a:t>している</a:t>
            </a:r>
            <a:r>
              <a:rPr lang="ja-JP" altLang="ja-JP" sz="1600" kern="100" dirty="0">
                <a:solidFill>
                  <a:schemeClr val="tx1"/>
                </a:solidFill>
                <a:cs typeface="Times New Roman" panose="02020603050405020304" pitchFamily="18" charset="0"/>
              </a:rPr>
              <a:t>。</a:t>
            </a:r>
            <a:endParaRPr lang="en-US" altLang="ja-JP" sz="1600" kern="100" dirty="0">
              <a:solidFill>
                <a:schemeClr val="tx1"/>
              </a:solidFill>
              <a:cs typeface="Times New Roman" panose="02020603050405020304" pitchFamily="18" charset="0"/>
            </a:endParaRPr>
          </a:p>
          <a:p>
            <a:pPr marL="266700" indent="-139700" algn="just">
              <a:lnSpc>
                <a:spcPts val="1800"/>
              </a:lnSpc>
              <a:buNone/>
              <a:tabLst>
                <a:tab pos="266700" algn="l"/>
              </a:tabLst>
            </a:pPr>
            <a:r>
              <a:rPr lang="ja-JP" altLang="en-US" sz="1600" kern="100" dirty="0">
                <a:solidFill>
                  <a:schemeClr val="tx1"/>
                </a:solidFill>
                <a:cs typeface="Times New Roman" panose="02020603050405020304" pitchFamily="18" charset="0"/>
              </a:rPr>
              <a:t>・今後、外国人材の受入れニーズは増大するとともに、多国籍化に伴い、外国人が大阪で生活する上での課題も、より高度化、複雑化することが見込まれる。</a:t>
            </a:r>
            <a:endParaRPr lang="en-US" altLang="ja-JP" sz="1600" kern="100" dirty="0">
              <a:solidFill>
                <a:schemeClr val="tx1"/>
              </a:solidFill>
              <a:cs typeface="Times New Roman" panose="02020603050405020304" pitchFamily="18" charset="0"/>
            </a:endParaRPr>
          </a:p>
        </p:txBody>
      </p:sp>
      <p:sp>
        <p:nvSpPr>
          <p:cNvPr id="10" name="コンテンツ プレースホルダー 2">
            <a:extLst>
              <a:ext uri="{FF2B5EF4-FFF2-40B4-BE49-F238E27FC236}">
                <a16:creationId xmlns:a16="http://schemas.microsoft.com/office/drawing/2014/main" id="{0C1B96DB-0B1A-AAD4-12C1-CC97B0C48E29}"/>
              </a:ext>
            </a:extLst>
          </p:cNvPr>
          <p:cNvSpPr txBox="1">
            <a:spLocks/>
          </p:cNvSpPr>
          <p:nvPr/>
        </p:nvSpPr>
        <p:spPr>
          <a:xfrm>
            <a:off x="6276415" y="1844148"/>
            <a:ext cx="5569013" cy="2611942"/>
          </a:xfrm>
          <a:prstGeom prst="rect">
            <a:avLst/>
          </a:prstGeom>
          <a:ln>
            <a:no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marR="0" lvl="0" indent="0" algn="just"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None/>
              <a:tabLst/>
              <a:defRPr/>
            </a:pPr>
            <a:r>
              <a:rPr lang="ja-JP" altLang="en-US" sz="1600" b="1" kern="100" dirty="0">
                <a:solidFill>
                  <a:schemeClr val="tx1"/>
                </a:solidFill>
                <a:cs typeface="Times New Roman" panose="02020603050405020304" pitchFamily="18" charset="0"/>
              </a:rPr>
              <a:t>（</a:t>
            </a:r>
            <a:r>
              <a:rPr kumimoji="1" lang="ja-JP" altLang="en-US" sz="1600" b="1" i="0" strike="noStrike" kern="100" cap="none" spc="0" normalizeH="0" baseline="0" noProof="0" dirty="0">
                <a:ln>
                  <a:noFill/>
                </a:ln>
                <a:solidFill>
                  <a:schemeClr val="tx1"/>
                </a:solidFill>
                <a:effectLst/>
                <a:uLnTx/>
                <a:uFillTx/>
                <a:cs typeface="Times New Roman" panose="02020603050405020304" pitchFamily="18" charset="0"/>
              </a:rPr>
              <a:t>２）</a:t>
            </a:r>
            <a:r>
              <a:rPr kumimoji="1" lang="ja-JP" altLang="ja-JP" sz="1600" b="1" i="0" strike="noStrike" kern="100" cap="none" spc="0" normalizeH="0" baseline="0" noProof="0" dirty="0">
                <a:ln>
                  <a:noFill/>
                </a:ln>
                <a:solidFill>
                  <a:schemeClr val="tx1"/>
                </a:solidFill>
                <a:effectLst/>
                <a:uLnTx/>
                <a:uFillTx/>
                <a:cs typeface="Times New Roman" panose="02020603050405020304" pitchFamily="18" charset="0"/>
              </a:rPr>
              <a:t>新型コロナウイルスの感染拡大とその影響</a:t>
            </a:r>
          </a:p>
          <a:p>
            <a:pPr marL="266700" lvl="0" indent="-139700" algn="just">
              <a:lnSpc>
                <a:spcPts val="1800"/>
              </a:lnSpc>
              <a:buClr>
                <a:srgbClr val="1CADE4"/>
              </a:buClr>
              <a:buNone/>
              <a:tabLst>
                <a:tab pos="266700" algn="l"/>
              </a:tabLst>
              <a:defRPr/>
            </a:pPr>
            <a:r>
              <a:rPr kumimoji="1" lang="ja-JP" altLang="en-US" sz="1600" b="0" i="0" u="none" strike="noStrike" kern="100" cap="none" spc="0" normalizeH="0" baseline="0" noProof="0" dirty="0">
                <a:ln>
                  <a:noFill/>
                </a:ln>
                <a:solidFill>
                  <a:schemeClr val="tx1"/>
                </a:solidFill>
                <a:effectLst/>
                <a:uLnTx/>
                <a:uFillTx/>
                <a:cs typeface="Times New Roman" panose="02020603050405020304" pitchFamily="18" charset="0"/>
              </a:rPr>
              <a:t>・</a:t>
            </a:r>
            <a:r>
              <a:rPr kumimoji="1" lang="en-US" altLang="ja-JP" sz="1600" b="0" i="0" u="none" strike="noStrike" kern="100" cap="none" spc="0" normalizeH="0" baseline="0" noProof="0" dirty="0">
                <a:ln>
                  <a:noFill/>
                </a:ln>
                <a:solidFill>
                  <a:schemeClr val="tx1"/>
                </a:solidFill>
                <a:effectLst/>
                <a:uLnTx/>
                <a:uFillTx/>
                <a:cs typeface="Times New Roman" panose="02020603050405020304" pitchFamily="18" charset="0"/>
              </a:rPr>
              <a:t>	2020</a:t>
            </a:r>
            <a:r>
              <a:rPr kumimoji="1" lang="ja-JP" altLang="ja-JP" sz="1600" b="0" i="0" u="none" strike="noStrike" kern="100" cap="none" spc="0" normalizeH="0" baseline="0" noProof="0" dirty="0">
                <a:ln>
                  <a:noFill/>
                </a:ln>
                <a:solidFill>
                  <a:schemeClr val="tx1"/>
                </a:solidFill>
                <a:effectLst/>
                <a:uLnTx/>
                <a:uFillTx/>
                <a:cs typeface="Times New Roman" panose="02020603050405020304" pitchFamily="18" charset="0"/>
              </a:rPr>
              <a:t>年から世界的に拡大した新型コロナウイルス感染症の拡大防止の影響を受け、同年、我が国に入国した外国</a:t>
            </a:r>
            <a:r>
              <a:rPr kumimoji="1" lang="ja-JP" altLang="en-US" sz="1600" b="0" i="0" u="none" strike="noStrike" kern="100" cap="none" spc="0" normalizeH="0" baseline="0" noProof="0" dirty="0">
                <a:ln>
                  <a:noFill/>
                </a:ln>
                <a:solidFill>
                  <a:schemeClr val="tx1"/>
                </a:solidFill>
                <a:effectLst/>
                <a:uLnTx/>
                <a:uFillTx/>
                <a:cs typeface="Times New Roman" panose="02020603050405020304" pitchFamily="18" charset="0"/>
              </a:rPr>
              <a:t>人の新規入国者数</a:t>
            </a:r>
            <a:r>
              <a:rPr kumimoji="1" lang="ja-JP" altLang="ja-JP" sz="1600" b="0" i="0" u="none" strike="noStrike" kern="100" cap="none" spc="0" normalizeH="0" baseline="0" noProof="0" dirty="0">
                <a:ln>
                  <a:noFill/>
                </a:ln>
                <a:solidFill>
                  <a:schemeClr val="tx1"/>
                </a:solidFill>
                <a:effectLst/>
                <a:uLnTx/>
                <a:uFillTx/>
                <a:cs typeface="Times New Roman" panose="02020603050405020304" pitchFamily="18" charset="0"/>
              </a:rPr>
              <a:t>は、前年比で</a:t>
            </a:r>
            <a:r>
              <a:rPr kumimoji="1" lang="en-US" altLang="ja-JP" sz="1600" b="0" i="0" u="none" strike="noStrike" kern="100" cap="none" spc="0" normalizeH="0" baseline="0" noProof="0" dirty="0">
                <a:ln>
                  <a:noFill/>
                </a:ln>
                <a:solidFill>
                  <a:schemeClr val="tx1"/>
                </a:solidFill>
                <a:effectLst/>
                <a:uLnTx/>
                <a:uFillTx/>
                <a:cs typeface="Times New Roman" panose="02020603050405020304" pitchFamily="18" charset="0"/>
              </a:rPr>
              <a:t>87.4%</a:t>
            </a:r>
            <a:r>
              <a:rPr kumimoji="1" lang="ja-JP" altLang="ja-JP" sz="1600" b="0" i="0" u="none" strike="noStrike" kern="100" cap="none" spc="0" normalizeH="0" baseline="0" noProof="0" dirty="0">
                <a:ln>
                  <a:noFill/>
                </a:ln>
                <a:solidFill>
                  <a:schemeClr val="tx1"/>
                </a:solidFill>
                <a:effectLst/>
                <a:uLnTx/>
                <a:uFillTx/>
                <a:cs typeface="Times New Roman" panose="02020603050405020304" pitchFamily="18" charset="0"/>
              </a:rPr>
              <a:t>減少</a:t>
            </a:r>
            <a:r>
              <a:rPr kumimoji="1" lang="ja-JP" altLang="en-US" sz="1600" b="0" i="0" u="none" strike="noStrike" kern="100" cap="none" spc="0" normalizeH="0" baseline="0" noProof="0" dirty="0">
                <a:ln>
                  <a:noFill/>
                </a:ln>
                <a:solidFill>
                  <a:schemeClr val="tx1"/>
                </a:solidFill>
                <a:effectLst/>
                <a:uLnTx/>
                <a:uFillTx/>
                <a:cs typeface="Times New Roman" panose="02020603050405020304" pitchFamily="18" charset="0"/>
              </a:rPr>
              <a:t>している</a:t>
            </a:r>
            <a:r>
              <a:rPr kumimoji="1" lang="ja-JP" altLang="ja-JP" sz="1600" b="0" i="0" u="none" strike="noStrike" kern="100" cap="none" spc="0" normalizeH="0" baseline="0" noProof="0" dirty="0">
                <a:ln>
                  <a:noFill/>
                </a:ln>
                <a:solidFill>
                  <a:schemeClr val="tx1"/>
                </a:solidFill>
                <a:effectLst/>
                <a:uLnTx/>
                <a:uFillTx/>
                <a:cs typeface="Times New Roman" panose="02020603050405020304" pitchFamily="18" charset="0"/>
              </a:rPr>
              <a:t>。</a:t>
            </a:r>
            <a:r>
              <a:rPr kumimoji="1" lang="ja-JP" altLang="en-US" sz="1600" b="0" i="0" u="none" strike="noStrike" kern="100" cap="none" spc="0" normalizeH="0" baseline="0" noProof="0" dirty="0">
                <a:ln>
                  <a:noFill/>
                </a:ln>
                <a:solidFill>
                  <a:schemeClr val="tx1"/>
                </a:solidFill>
                <a:effectLst/>
                <a:uLnTx/>
                <a:uFillTx/>
                <a:cs typeface="Times New Roman" panose="02020603050405020304" pitchFamily="18" charset="0"/>
              </a:rPr>
              <a:t>一方で、我が国で就労する外国人労働者数は、直近の公表資料（</a:t>
            </a:r>
            <a:r>
              <a:rPr kumimoji="1" lang="en-US" altLang="ja-JP" sz="1600" b="0" i="0" u="none" strike="noStrike" kern="100" cap="none" spc="0" normalizeH="0" baseline="0" noProof="0" dirty="0" smtClean="0">
                <a:ln>
                  <a:noFill/>
                </a:ln>
                <a:solidFill>
                  <a:schemeClr val="tx1"/>
                </a:solidFill>
                <a:effectLst/>
                <a:uLnTx/>
                <a:uFillTx/>
                <a:cs typeface="Times New Roman" panose="02020603050405020304" pitchFamily="18" charset="0"/>
              </a:rPr>
              <a:t>2022</a:t>
            </a:r>
            <a:r>
              <a:rPr kumimoji="1" lang="ja-JP" altLang="en-US" sz="1600" b="0" i="0" u="none" strike="noStrike" kern="100" cap="none" spc="0" normalizeH="0" baseline="0" noProof="0" dirty="0" smtClean="0">
                <a:ln>
                  <a:noFill/>
                </a:ln>
                <a:solidFill>
                  <a:schemeClr val="tx1"/>
                </a:solidFill>
                <a:effectLst/>
                <a:uLnTx/>
                <a:uFillTx/>
                <a:cs typeface="Times New Roman" panose="02020603050405020304" pitchFamily="18" charset="0"/>
              </a:rPr>
              <a:t>年</a:t>
            </a:r>
            <a:r>
              <a:rPr kumimoji="1" lang="en-US" altLang="ja-JP" sz="1600" b="0" i="0" u="none" strike="noStrike" kern="100" cap="none" spc="0" normalizeH="0" baseline="0" noProof="0" dirty="0">
                <a:ln>
                  <a:noFill/>
                </a:ln>
                <a:solidFill>
                  <a:schemeClr val="tx1"/>
                </a:solidFill>
                <a:effectLst/>
                <a:uLnTx/>
                <a:uFillTx/>
                <a:cs typeface="Times New Roman" panose="02020603050405020304" pitchFamily="18" charset="0"/>
              </a:rPr>
              <a:t>10</a:t>
            </a:r>
            <a:r>
              <a:rPr kumimoji="1" lang="ja-JP" altLang="en-US" sz="1600" b="0" i="0" u="none" strike="noStrike" kern="100" cap="none" spc="0" normalizeH="0" baseline="0" noProof="0" dirty="0">
                <a:ln>
                  <a:noFill/>
                </a:ln>
                <a:solidFill>
                  <a:schemeClr val="tx1"/>
                </a:solidFill>
                <a:effectLst/>
                <a:uLnTx/>
                <a:uFillTx/>
                <a:cs typeface="Times New Roman" panose="02020603050405020304" pitchFamily="18" charset="0"/>
              </a:rPr>
              <a:t>月時点）で過去最高の約</a:t>
            </a:r>
            <a:r>
              <a:rPr kumimoji="1" lang="en-US" altLang="ja-JP" sz="1600" b="0" i="0" u="none" strike="noStrike" kern="100" cap="none" spc="0" normalizeH="0" baseline="0" noProof="0" dirty="0" smtClean="0">
                <a:ln>
                  <a:noFill/>
                </a:ln>
                <a:solidFill>
                  <a:schemeClr val="tx1"/>
                </a:solidFill>
                <a:effectLst/>
                <a:uLnTx/>
                <a:uFillTx/>
                <a:cs typeface="Times New Roman" panose="02020603050405020304" pitchFamily="18" charset="0"/>
              </a:rPr>
              <a:t>182</a:t>
            </a:r>
            <a:r>
              <a:rPr kumimoji="1" lang="ja-JP" altLang="en-US" sz="1600" b="0" i="0" u="none" strike="noStrike" kern="100" cap="none" spc="0" normalizeH="0" baseline="0" noProof="0" dirty="0" smtClean="0">
                <a:ln>
                  <a:noFill/>
                </a:ln>
                <a:solidFill>
                  <a:schemeClr val="tx1"/>
                </a:solidFill>
                <a:effectLst/>
                <a:uLnTx/>
                <a:uFillTx/>
                <a:cs typeface="Times New Roman" panose="02020603050405020304" pitchFamily="18" charset="0"/>
              </a:rPr>
              <a:t>万人</a:t>
            </a:r>
            <a:r>
              <a:rPr kumimoji="1" lang="ja-JP" altLang="en-US" sz="1600" b="0" i="0" u="none" strike="noStrike" kern="100" cap="none" spc="0" normalizeH="0" baseline="0" noProof="0" dirty="0">
                <a:ln>
                  <a:noFill/>
                </a:ln>
                <a:solidFill>
                  <a:schemeClr val="tx1"/>
                </a:solidFill>
                <a:effectLst/>
                <a:uLnTx/>
                <a:uFillTx/>
                <a:cs typeface="Times New Roman" panose="02020603050405020304" pitchFamily="18" charset="0"/>
              </a:rPr>
              <a:t>を記録</a:t>
            </a:r>
            <a:r>
              <a:rPr lang="ja-JP" altLang="en-US" sz="1600" kern="100" dirty="0">
                <a:solidFill>
                  <a:schemeClr val="tx1"/>
                </a:solidFill>
                <a:cs typeface="Times New Roman" panose="02020603050405020304" pitchFamily="18" charset="0"/>
              </a:rPr>
              <a:t>した。</a:t>
            </a:r>
          </a:p>
          <a:p>
            <a:pPr marL="266700" marR="0" lvl="0" indent="-139700" algn="just" defTabSz="457200" rtl="0" eaLnBrk="1" fontAlgn="auto" latinLnBrk="0" hangingPunct="1">
              <a:lnSpc>
                <a:spcPts val="1800"/>
              </a:lnSpc>
              <a:spcBef>
                <a:spcPct val="20000"/>
              </a:spcBef>
              <a:spcAft>
                <a:spcPts val="600"/>
              </a:spcAft>
              <a:buClr>
                <a:srgbClr val="1CADE4"/>
              </a:buClr>
              <a:buSzPct val="92000"/>
              <a:buFont typeface="Wingdings 2" panose="05020102010507070707" pitchFamily="18" charset="2"/>
              <a:buNone/>
              <a:tabLst>
                <a:tab pos="266700" algn="l"/>
              </a:tabLst>
              <a:defRPr/>
            </a:pPr>
            <a:r>
              <a:rPr kumimoji="1" lang="ja-JP" altLang="en-US" sz="1600" b="0" i="0" u="none" strike="noStrike" kern="100" cap="none" spc="0" normalizeH="0" baseline="0" noProof="0" dirty="0">
                <a:ln>
                  <a:noFill/>
                </a:ln>
                <a:solidFill>
                  <a:schemeClr val="tx1"/>
                </a:solidFill>
                <a:effectLst/>
                <a:uLnTx/>
                <a:uFillTx/>
                <a:cs typeface="Times New Roman" panose="02020603050405020304" pitchFamily="18" charset="0"/>
              </a:rPr>
              <a:t>・</a:t>
            </a:r>
            <a:r>
              <a:rPr kumimoji="1" lang="en-US" altLang="ja-JP" sz="1600" b="0" i="0" u="none" strike="noStrike" kern="100" cap="none" spc="0" normalizeH="0" baseline="0" noProof="0" dirty="0">
                <a:ln>
                  <a:noFill/>
                </a:ln>
                <a:solidFill>
                  <a:schemeClr val="tx1"/>
                </a:solidFill>
                <a:effectLst/>
                <a:uLnTx/>
                <a:uFillTx/>
                <a:cs typeface="Times New Roman" panose="02020603050405020304" pitchFamily="18" charset="0"/>
              </a:rPr>
              <a:t>	</a:t>
            </a:r>
            <a:r>
              <a:rPr kumimoji="1" lang="ja-JP" altLang="ja-JP" sz="1600" b="0" i="0" u="none" strike="noStrike" kern="100" cap="none" spc="0" normalizeH="0" baseline="0" noProof="0" dirty="0">
                <a:ln>
                  <a:noFill/>
                </a:ln>
                <a:solidFill>
                  <a:schemeClr val="tx1"/>
                </a:solidFill>
                <a:effectLst/>
                <a:uLnTx/>
                <a:uFillTx/>
                <a:cs typeface="Times New Roman" panose="02020603050405020304" pitchFamily="18" charset="0"/>
              </a:rPr>
              <a:t>ワクチン接種が進むなど</a:t>
            </a:r>
            <a:r>
              <a:rPr kumimoji="1" lang="ja-JP" altLang="en-US" sz="1600" b="0" i="0" u="none" strike="noStrike" kern="100" cap="none" spc="0" normalizeH="0" baseline="0" noProof="0" dirty="0">
                <a:ln>
                  <a:noFill/>
                </a:ln>
                <a:solidFill>
                  <a:schemeClr val="tx1"/>
                </a:solidFill>
                <a:effectLst/>
                <a:uLnTx/>
                <a:uFillTx/>
                <a:cs typeface="Times New Roman" panose="02020603050405020304" pitchFamily="18" charset="0"/>
              </a:rPr>
              <a:t>感染拡大防止</a:t>
            </a:r>
            <a:r>
              <a:rPr kumimoji="1" lang="ja-JP" altLang="ja-JP" sz="1600" b="0" i="0" u="none" strike="noStrike" kern="100" cap="none" spc="0" normalizeH="0" baseline="0" noProof="0" dirty="0">
                <a:ln>
                  <a:noFill/>
                </a:ln>
                <a:solidFill>
                  <a:schemeClr val="tx1"/>
                </a:solidFill>
                <a:effectLst/>
                <a:uLnTx/>
                <a:uFillTx/>
                <a:cs typeface="Times New Roman" panose="02020603050405020304" pitchFamily="18" charset="0"/>
              </a:rPr>
              <a:t>策が進むにつれて、政府の水際対策も緩和されつつ</a:t>
            </a:r>
            <a:r>
              <a:rPr kumimoji="1" lang="ja-JP" altLang="en-US" sz="1600" b="0" i="0" u="none" strike="noStrike" kern="100" cap="none" spc="0" normalizeH="0" baseline="0" noProof="0" dirty="0">
                <a:ln>
                  <a:noFill/>
                </a:ln>
                <a:solidFill>
                  <a:schemeClr val="tx1"/>
                </a:solidFill>
                <a:effectLst/>
                <a:uLnTx/>
                <a:uFillTx/>
                <a:cs typeface="Times New Roman" panose="02020603050405020304" pitchFamily="18" charset="0"/>
              </a:rPr>
              <a:t>あり、</a:t>
            </a:r>
            <a:r>
              <a:rPr kumimoji="1" lang="ja-JP" altLang="ja-JP" sz="1600" b="0" i="0" u="none" strike="noStrike" kern="100" cap="none" spc="0" normalizeH="0" baseline="0" noProof="0" dirty="0">
                <a:ln>
                  <a:noFill/>
                </a:ln>
                <a:solidFill>
                  <a:schemeClr val="tx1"/>
                </a:solidFill>
                <a:effectLst/>
                <a:uLnTx/>
                <a:uFillTx/>
                <a:cs typeface="Times New Roman" panose="02020603050405020304" pitchFamily="18" charset="0"/>
              </a:rPr>
              <a:t>今後は</a:t>
            </a:r>
            <a:r>
              <a:rPr kumimoji="1" lang="ja-JP" altLang="en-US" sz="1600" b="0" i="0" u="none" strike="noStrike" kern="100" cap="none" spc="0" normalizeH="0" baseline="0" noProof="0" dirty="0">
                <a:ln>
                  <a:noFill/>
                </a:ln>
                <a:solidFill>
                  <a:schemeClr val="tx1"/>
                </a:solidFill>
                <a:effectLst/>
                <a:uLnTx/>
                <a:uFillTx/>
                <a:cs typeface="Times New Roman" panose="02020603050405020304" pitchFamily="18" charset="0"/>
              </a:rPr>
              <a:t>アフターコロナを見据えた対応が求められる</a:t>
            </a:r>
            <a:r>
              <a:rPr kumimoji="1" lang="ja-JP" altLang="ja-JP" sz="1600" b="0" i="0" u="none" strike="noStrike" kern="100" cap="none" spc="0" normalizeH="0" baseline="0" noProof="0" dirty="0">
                <a:ln>
                  <a:noFill/>
                </a:ln>
                <a:solidFill>
                  <a:schemeClr val="tx1"/>
                </a:solidFill>
                <a:effectLst/>
                <a:uLnTx/>
                <a:uFillTx/>
                <a:cs typeface="Times New Roman" panose="02020603050405020304" pitchFamily="18" charset="0"/>
              </a:rPr>
              <a:t>。</a:t>
            </a:r>
            <a:endParaRPr kumimoji="1" lang="en-US" altLang="ja-JP" sz="1200" b="0" i="0" u="none" strike="noStrike" kern="100" cap="none" spc="0" normalizeH="0" baseline="0" noProof="0" dirty="0">
              <a:ln>
                <a:noFill/>
              </a:ln>
              <a:solidFill>
                <a:schemeClr val="tx1"/>
              </a:solidFill>
              <a:effectLst/>
              <a:uLnTx/>
              <a:uFillTx/>
              <a:cs typeface="Times New Roman" panose="02020603050405020304" pitchFamily="18" charset="0"/>
            </a:endParaRPr>
          </a:p>
        </p:txBody>
      </p:sp>
      <p:sp>
        <p:nvSpPr>
          <p:cNvPr id="11" name="コンテンツ プレースホルダー 2">
            <a:extLst>
              <a:ext uri="{FF2B5EF4-FFF2-40B4-BE49-F238E27FC236}">
                <a16:creationId xmlns:a16="http://schemas.microsoft.com/office/drawing/2014/main" id="{3AE86BE9-D62C-E03B-F941-9F83280CFD32}"/>
              </a:ext>
            </a:extLst>
          </p:cNvPr>
          <p:cNvSpPr txBox="1">
            <a:spLocks/>
          </p:cNvSpPr>
          <p:nvPr/>
        </p:nvSpPr>
        <p:spPr>
          <a:xfrm>
            <a:off x="6276415" y="4222375"/>
            <a:ext cx="5676505" cy="2635625"/>
          </a:xfrm>
          <a:prstGeom prst="rect">
            <a:avLst/>
          </a:prstGeom>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gn="just">
              <a:buFont typeface="Wingdings 2" panose="05020102010507070707" pitchFamily="18" charset="2"/>
              <a:buNone/>
            </a:pPr>
            <a:r>
              <a:rPr lang="ja-JP" altLang="en-US" sz="1600" b="1" kern="100" dirty="0">
                <a:solidFill>
                  <a:schemeClr val="tx1"/>
                </a:solidFill>
                <a:cs typeface="Times New Roman" panose="02020603050405020304" pitchFamily="18" charset="0"/>
              </a:rPr>
              <a:t>（３）</a:t>
            </a:r>
            <a:r>
              <a:rPr lang="ja-JP" altLang="ja-JP" sz="1600" b="1" kern="100" dirty="0">
                <a:solidFill>
                  <a:schemeClr val="tx1"/>
                </a:solidFill>
                <a:cs typeface="Times New Roman" panose="02020603050405020304" pitchFamily="18" charset="0"/>
              </a:rPr>
              <a:t>気象災害の激甚化</a:t>
            </a:r>
          </a:p>
          <a:p>
            <a:pPr marL="266700" indent="-139700" algn="just">
              <a:lnSpc>
                <a:spcPts val="1800"/>
              </a:lnSpc>
              <a:buFont typeface="Wingdings 2" panose="05020102010507070707" pitchFamily="18" charset="2"/>
              <a:buNone/>
              <a:tabLst>
                <a:tab pos="266700" algn="l"/>
              </a:tabLst>
            </a:pPr>
            <a:r>
              <a:rPr lang="ja-JP" altLang="en-US" sz="1600" kern="100" dirty="0">
                <a:solidFill>
                  <a:schemeClr val="tx1"/>
                </a:solidFill>
                <a:cs typeface="Times New Roman" panose="02020603050405020304" pitchFamily="18" charset="0"/>
              </a:rPr>
              <a:t>・</a:t>
            </a:r>
            <a:r>
              <a:rPr lang="en-US" altLang="ja-JP" sz="1600" kern="100" dirty="0">
                <a:solidFill>
                  <a:schemeClr val="tx1"/>
                </a:solidFill>
                <a:cs typeface="Times New Roman" panose="02020603050405020304" pitchFamily="18" charset="0"/>
              </a:rPr>
              <a:t>	</a:t>
            </a:r>
            <a:r>
              <a:rPr lang="ja-JP" altLang="ja-JP" sz="1600" kern="100" dirty="0">
                <a:solidFill>
                  <a:schemeClr val="tx1"/>
                </a:solidFill>
                <a:cs typeface="Times New Roman" panose="02020603050405020304" pitchFamily="18" charset="0"/>
              </a:rPr>
              <a:t>今後</a:t>
            </a:r>
            <a:r>
              <a:rPr lang="en-US" altLang="ja-JP" sz="1600" kern="100" dirty="0">
                <a:solidFill>
                  <a:schemeClr val="tx1"/>
                </a:solidFill>
                <a:cs typeface="Times New Roman" panose="02020603050405020304" pitchFamily="18" charset="0"/>
              </a:rPr>
              <a:t>30</a:t>
            </a:r>
            <a:r>
              <a:rPr lang="ja-JP" altLang="ja-JP" sz="1600" kern="100" dirty="0">
                <a:solidFill>
                  <a:schemeClr val="tx1"/>
                </a:solidFill>
                <a:cs typeface="Times New Roman" panose="02020603050405020304" pitchFamily="18" charset="0"/>
              </a:rPr>
              <a:t>年以内に高い確率で発生することが予想されている「南海トラフ地震」は、関東から九州の広い範囲で強い揺れと高い津波が発生させるおそれがあるとされており、近畿各府県でもそれを想定した対応がなされている。</a:t>
            </a:r>
          </a:p>
          <a:p>
            <a:pPr marL="266700" indent="-139700">
              <a:lnSpc>
                <a:spcPts val="1800"/>
              </a:lnSpc>
              <a:buFont typeface="Wingdings 2" panose="05020102010507070707" pitchFamily="18" charset="2"/>
              <a:buNone/>
              <a:tabLst>
                <a:tab pos="266700" algn="l"/>
              </a:tabLst>
            </a:pPr>
            <a:r>
              <a:rPr lang="ja-JP" altLang="en-US" sz="1600" kern="100" dirty="0">
                <a:solidFill>
                  <a:schemeClr val="tx1"/>
                </a:solidFill>
                <a:cs typeface="Times New Roman" panose="02020603050405020304" pitchFamily="18" charset="0"/>
              </a:rPr>
              <a:t>・</a:t>
            </a:r>
            <a:r>
              <a:rPr lang="en-US" altLang="ja-JP" sz="1600" kern="100" dirty="0">
                <a:solidFill>
                  <a:schemeClr val="tx1"/>
                </a:solidFill>
                <a:cs typeface="Times New Roman" panose="02020603050405020304" pitchFamily="18" charset="0"/>
              </a:rPr>
              <a:t>	</a:t>
            </a:r>
            <a:r>
              <a:rPr lang="ja-JP" altLang="en-US" sz="1600" kern="100" dirty="0">
                <a:solidFill>
                  <a:schemeClr val="tx1"/>
                </a:solidFill>
                <a:cs typeface="Times New Roman" panose="02020603050405020304" pitchFamily="18" charset="0"/>
              </a:rPr>
              <a:t>また</a:t>
            </a:r>
            <a:r>
              <a:rPr lang="ja-JP" altLang="ja-JP" sz="1600" kern="100" dirty="0">
                <a:solidFill>
                  <a:schemeClr val="tx1"/>
                </a:solidFill>
                <a:cs typeface="Times New Roman" panose="02020603050405020304" pitchFamily="18" charset="0"/>
              </a:rPr>
              <a:t>、１時間降水量</a:t>
            </a:r>
            <a:r>
              <a:rPr lang="en-US" altLang="ja-JP" sz="1600" kern="100" dirty="0">
                <a:solidFill>
                  <a:schemeClr val="tx1"/>
                </a:solidFill>
                <a:cs typeface="Times New Roman" panose="02020603050405020304" pitchFamily="18" charset="0"/>
              </a:rPr>
              <a:t>50mm</a:t>
            </a:r>
            <a:r>
              <a:rPr lang="ja-JP" altLang="ja-JP" sz="1600" kern="100" dirty="0">
                <a:solidFill>
                  <a:schemeClr val="tx1"/>
                </a:solidFill>
                <a:cs typeface="Times New Roman" panose="02020603050405020304" pitchFamily="18" charset="0"/>
              </a:rPr>
              <a:t>以上の短時間強雨が頻発するなど、気象災害が激甚化しているとともに、気候変動に伴い、こうした気象災害がさらに増加することが</a:t>
            </a:r>
            <a:r>
              <a:rPr lang="ja-JP" altLang="en-US" sz="1600" kern="100" dirty="0">
                <a:solidFill>
                  <a:schemeClr val="tx1"/>
                </a:solidFill>
                <a:cs typeface="Times New Roman" panose="02020603050405020304" pitchFamily="18" charset="0"/>
              </a:rPr>
              <a:t>予測</a:t>
            </a:r>
            <a:r>
              <a:rPr lang="ja-JP" altLang="ja-JP" sz="1600" kern="100" dirty="0">
                <a:solidFill>
                  <a:schemeClr val="tx1"/>
                </a:solidFill>
                <a:cs typeface="Times New Roman" panose="02020603050405020304" pitchFamily="18" charset="0"/>
              </a:rPr>
              <a:t>されている。</a:t>
            </a:r>
          </a:p>
        </p:txBody>
      </p:sp>
      <p:sp>
        <p:nvSpPr>
          <p:cNvPr id="2" name="正方形/長方形 1"/>
          <p:cNvSpPr/>
          <p:nvPr/>
        </p:nvSpPr>
        <p:spPr>
          <a:xfrm>
            <a:off x="521106" y="1474816"/>
            <a:ext cx="2627642" cy="369332"/>
          </a:xfrm>
          <a:prstGeom prst="rect">
            <a:avLst/>
          </a:prstGeom>
        </p:spPr>
        <p:txBody>
          <a:bodyPr wrap="none">
            <a:spAutoFit/>
          </a:bodyPr>
          <a:lstStyle/>
          <a:p>
            <a:pPr lvl="0"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１　</a:t>
            </a:r>
            <a:r>
              <a:rPr lang="ja-JP" altLang="ja-JP" b="1" u="sng" kern="100" dirty="0">
                <a:latin typeface="Meiryo UI" panose="020B0604030504040204" pitchFamily="50" charset="-128"/>
                <a:ea typeface="Meiryo UI" panose="020B0604030504040204" pitchFamily="50" charset="-128"/>
                <a:cs typeface="Times New Roman" panose="02020603050405020304" pitchFamily="18" charset="0"/>
              </a:rPr>
              <a:t>近年の社会経済情勢</a:t>
            </a:r>
          </a:p>
        </p:txBody>
      </p:sp>
      <p:sp>
        <p:nvSpPr>
          <p:cNvPr id="9" name="正方形/長方形 8"/>
          <p:cNvSpPr/>
          <p:nvPr/>
        </p:nvSpPr>
        <p:spPr>
          <a:xfrm>
            <a:off x="368230" y="596271"/>
            <a:ext cx="11455543" cy="845721"/>
          </a:xfrm>
          <a:prstGeom prst="rect">
            <a:avLst/>
          </a:prstGeom>
        </p:spPr>
        <p:txBody>
          <a:bodyPr wrap="square" anchor="ctr" anchorCtr="0">
            <a:noAutofit/>
          </a:bodyPr>
          <a:lstStyle/>
          <a:p>
            <a:pPr marL="85725" indent="-85725"/>
            <a:r>
              <a:rPr lang="ja-JP" altLang="en-US" sz="1400" dirty="0">
                <a:latin typeface="Meiryo UI" panose="020B0604030504040204" pitchFamily="50" charset="-128"/>
                <a:ea typeface="Meiryo UI" panose="020B0604030504040204" pitchFamily="50" charset="-128"/>
                <a:cs typeface="Meiryo UI" panose="020B0604030504040204" pitchFamily="50" charset="-128"/>
              </a:rPr>
              <a:t>  現行中期経営計画策定後、財団を取り巻く状況は、新型コロナウイルス感染症の感染拡大の影響などにより大きく変化している。また、国が多文化共生施策を積極的に展開するとともに、市町村をはじめ、関係機関の財団に対する期待は大きくなっている。さらに、大阪・関西万博を契機に来阪外国人の増加も想定され、国際都市大阪の実現に向け、広域ネットワークを生かした「多文化共生の拠点機関」としての対応が求められている。</a:t>
            </a:r>
          </a:p>
        </p:txBody>
      </p:sp>
      <p:sp>
        <p:nvSpPr>
          <p:cNvPr id="12" name="スライド番号プレースホルダー 5">
            <a:extLst>
              <a:ext uri="{FF2B5EF4-FFF2-40B4-BE49-F238E27FC236}">
                <a16:creationId xmlns:a16="http://schemas.microsoft.com/office/drawing/2014/main" id="{8F46921D-C9DB-4A3B-ABF9-0D7A2BA49248}"/>
              </a:ext>
            </a:extLst>
          </p:cNvPr>
          <p:cNvSpPr txBox="1">
            <a:spLocks/>
          </p:cNvSpPr>
          <p:nvPr/>
        </p:nvSpPr>
        <p:spPr>
          <a:xfrm>
            <a:off x="11729653" y="6493027"/>
            <a:ext cx="446534" cy="376847"/>
          </a:xfrm>
          <a:prstGeom prst="rect">
            <a:avLst/>
          </a:prstGeom>
        </p:spPr>
        <p:txBody>
          <a:bodyPr vert="horz" lIns="91440" tIns="45720" rIns="91440" bIns="45720" rtlCol="0" anchor="ctr"/>
          <a:lstStyle>
            <a:defPPr rtl="0">
              <a:defRPr lang="ja-jp"/>
            </a:defPPr>
            <a:lvl1pPr marL="0" algn="r" defTabSz="914400" rtl="0" eaLnBrk="1" latinLnBrk="0" hangingPunct="1">
              <a:defRPr sz="9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98EE3D-8CD1-4C3F-BD1C-C98C9596463C}" type="slidenum">
              <a:rPr lang="en-US" sz="1600" b="1" smtClean="0"/>
              <a:pPr algn="ctr"/>
              <a:t>9</a:t>
            </a:fld>
            <a:endParaRPr lang="en-US" sz="1600" b="1" dirty="0"/>
          </a:p>
        </p:txBody>
      </p:sp>
    </p:spTree>
    <p:extLst>
      <p:ext uri="{BB962C8B-B14F-4D97-AF65-F5344CB8AC3E}">
        <p14:creationId xmlns:p14="http://schemas.microsoft.com/office/powerpoint/2010/main" val="2720677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8DFEF87-6E95-B271-EE11-8D140F9B2B8D}"/>
              </a:ext>
            </a:extLst>
          </p:cNvPr>
          <p:cNvSpPr txBox="1">
            <a:spLocks/>
          </p:cNvSpPr>
          <p:nvPr/>
        </p:nvSpPr>
        <p:spPr>
          <a:xfrm>
            <a:off x="5966127" y="3916589"/>
            <a:ext cx="5908193" cy="2756451"/>
          </a:xfrm>
          <a:prstGeom prst="rect">
            <a:avLst/>
          </a:prstGeom>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261938" indent="-134938">
              <a:lnSpc>
                <a:spcPct val="100000"/>
              </a:lnSpc>
              <a:buClrTx/>
              <a:buFont typeface="Arial" panose="020B0604020202020204" pitchFamily="34" charset="0"/>
              <a:buChar char="•"/>
              <a:tabLst>
                <a:tab pos="266700" algn="l"/>
              </a:tabLst>
            </a:pPr>
            <a:r>
              <a:rPr lang="en-US" altLang="ja-JP" sz="1600" kern="100" dirty="0">
                <a:solidFill>
                  <a:schemeClr val="tx1"/>
                </a:solidFill>
                <a:cs typeface="Times New Roman" panose="02020603050405020304" pitchFamily="18" charset="0"/>
              </a:rPr>
              <a:t>2022</a:t>
            </a:r>
            <a:r>
              <a:rPr lang="ja-JP" altLang="en-US" sz="1600" kern="100" dirty="0">
                <a:solidFill>
                  <a:schemeClr val="tx1"/>
                </a:solidFill>
                <a:cs typeface="Times New Roman" panose="02020603050405020304" pitchFamily="18" charset="0"/>
              </a:rPr>
              <a:t>年２月のロシア連邦によるウクライナ侵攻によって生じた避難民について、政府は人道的な観点により</a:t>
            </a:r>
            <a:r>
              <a:rPr lang="ja-JP" altLang="en-US" sz="1600" kern="100" dirty="0">
                <a:solidFill>
                  <a:srgbClr val="FF0000"/>
                </a:solidFill>
                <a:cs typeface="Times New Roman" panose="02020603050405020304" pitchFamily="18" charset="0"/>
              </a:rPr>
              <a:t>、</a:t>
            </a:r>
            <a:r>
              <a:rPr lang="ja-JP" altLang="en-US" sz="1600" kern="100" dirty="0">
                <a:solidFill>
                  <a:schemeClr val="tx1"/>
                </a:solidFill>
                <a:cs typeface="Times New Roman" panose="02020603050405020304" pitchFamily="18" charset="0"/>
              </a:rPr>
              <a:t>ウクライナから避難される方々の受け入れを表明し、大阪府においても、「生活」「住居」「教育」「仕事」を軸に、総合的な受入支援を行うことを知事が表明した。</a:t>
            </a:r>
            <a:endParaRPr lang="en-US" altLang="ja-JP" sz="1600" kern="100" dirty="0">
              <a:solidFill>
                <a:schemeClr val="tx1"/>
              </a:solidFill>
              <a:cs typeface="Times New Roman" panose="02020603050405020304" pitchFamily="18" charset="0"/>
            </a:endParaRPr>
          </a:p>
          <a:p>
            <a:pPr marL="298450" indent="-171450">
              <a:lnSpc>
                <a:spcPct val="100000"/>
              </a:lnSpc>
              <a:buClrTx/>
              <a:buFont typeface="Arial" panose="020B0604020202020204" pitchFamily="34" charset="0"/>
              <a:buChar char="•"/>
              <a:tabLst>
                <a:tab pos="266700" algn="l"/>
              </a:tabLst>
            </a:pPr>
            <a:r>
              <a:rPr lang="ja-JP" altLang="en-US" sz="1600" kern="100" dirty="0">
                <a:solidFill>
                  <a:schemeClr val="tx1"/>
                </a:solidFill>
                <a:cs typeface="Times New Roman" panose="02020603050405020304" pitchFamily="18" charset="0"/>
              </a:rPr>
              <a:t>財団では、このウクライナ避難民への支援について、生活相談に関わる支援として、「ウクライナ避難民ワンストップ相談窓口」を設置し、また、避難民の方々が言葉の壁で困ることがないよう、　「ウクライナ避難民通訳支援人材バンク」を設置し、避難民の方々の通訳支援等を行うボランティアの登録・派遣を行っている。</a:t>
            </a:r>
          </a:p>
        </p:txBody>
      </p:sp>
      <p:sp>
        <p:nvSpPr>
          <p:cNvPr id="8" name="コンテンツ プレースホルダー 2">
            <a:extLst>
              <a:ext uri="{FF2B5EF4-FFF2-40B4-BE49-F238E27FC236}">
                <a16:creationId xmlns:a16="http://schemas.microsoft.com/office/drawing/2014/main" id="{DDD8DA85-9941-D8D5-AADE-81667561EBC4}"/>
              </a:ext>
            </a:extLst>
          </p:cNvPr>
          <p:cNvSpPr txBox="1">
            <a:spLocks/>
          </p:cNvSpPr>
          <p:nvPr/>
        </p:nvSpPr>
        <p:spPr>
          <a:xfrm>
            <a:off x="265702" y="834670"/>
            <a:ext cx="5609232" cy="3621616"/>
          </a:xfrm>
          <a:prstGeom prst="rect">
            <a:avLst/>
          </a:prstGeom>
          <a:noFill/>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gn="just">
              <a:lnSpc>
                <a:spcPct val="100000"/>
              </a:lnSpc>
              <a:buNone/>
            </a:pPr>
            <a:r>
              <a:rPr lang="ja-JP" altLang="en-US" sz="1600" b="1" kern="100" dirty="0">
                <a:solidFill>
                  <a:schemeClr val="tx1"/>
                </a:solidFill>
                <a:cs typeface="Times New Roman" panose="02020603050405020304" pitchFamily="18" charset="0"/>
              </a:rPr>
              <a:t>（４）</a:t>
            </a:r>
            <a:r>
              <a:rPr lang="en-US" altLang="ja-JP" sz="1600" b="1" kern="100" dirty="0">
                <a:solidFill>
                  <a:schemeClr val="tx1"/>
                </a:solidFill>
                <a:cs typeface="Times New Roman" panose="02020603050405020304" pitchFamily="18" charset="0"/>
              </a:rPr>
              <a:t>SDGs</a:t>
            </a:r>
            <a:r>
              <a:rPr lang="ja-JP" altLang="ja-JP" sz="1600" b="1" kern="100" dirty="0" err="1">
                <a:solidFill>
                  <a:schemeClr val="tx1"/>
                </a:solidFill>
                <a:cs typeface="Times New Roman" panose="02020603050405020304" pitchFamily="18" charset="0"/>
              </a:rPr>
              <a:t>への</a:t>
            </a:r>
            <a:r>
              <a:rPr lang="ja-JP" altLang="en-US" sz="1600" b="1" kern="100" dirty="0">
                <a:solidFill>
                  <a:schemeClr val="tx1"/>
                </a:solidFill>
                <a:cs typeface="Times New Roman" panose="02020603050405020304" pitchFamily="18" charset="0"/>
              </a:rPr>
              <a:t>貢献、大阪・関西万博への取組み</a:t>
            </a:r>
          </a:p>
          <a:p>
            <a:pPr marL="261938" indent="-134938" algn="just">
              <a:lnSpc>
                <a:spcPct val="100000"/>
              </a:lnSpc>
              <a:buClrTx/>
              <a:buFont typeface="Arial" panose="020B0604020202020204" pitchFamily="34" charset="0"/>
              <a:buChar char="•"/>
              <a:tabLst>
                <a:tab pos="266700" algn="l"/>
              </a:tabLst>
            </a:pPr>
            <a:r>
              <a:rPr lang="en-US" altLang="ja-JP" sz="1600" kern="100" dirty="0">
                <a:solidFill>
                  <a:schemeClr val="tx1"/>
                </a:solidFill>
                <a:cs typeface="Times New Roman" panose="02020603050405020304" pitchFamily="18" charset="0"/>
              </a:rPr>
              <a:t>2015</a:t>
            </a:r>
            <a:r>
              <a:rPr lang="ja-JP" altLang="ja-JP" sz="1600" kern="100" dirty="0">
                <a:solidFill>
                  <a:schemeClr val="tx1"/>
                </a:solidFill>
                <a:cs typeface="Times New Roman" panose="02020603050405020304" pitchFamily="18" charset="0"/>
              </a:rPr>
              <a:t>年９月の国連総会で採択された持続可能な開発のための</a:t>
            </a:r>
            <a:r>
              <a:rPr lang="en-US" altLang="ja-JP" sz="1600" kern="100" dirty="0">
                <a:solidFill>
                  <a:schemeClr val="tx1"/>
                </a:solidFill>
                <a:cs typeface="Times New Roman" panose="02020603050405020304" pitchFamily="18" charset="0"/>
              </a:rPr>
              <a:t>2030</a:t>
            </a:r>
            <a:r>
              <a:rPr lang="ja-JP" altLang="ja-JP" sz="1600" kern="100" dirty="0">
                <a:solidFill>
                  <a:schemeClr val="tx1"/>
                </a:solidFill>
                <a:cs typeface="Times New Roman" panose="02020603050405020304" pitchFamily="18" charset="0"/>
              </a:rPr>
              <a:t>アジェンダに基づき、我が国においても様々な取組みが進められている。</a:t>
            </a:r>
            <a:endParaRPr lang="en-US" altLang="ja-JP" sz="1600" kern="100" dirty="0">
              <a:solidFill>
                <a:schemeClr val="tx1"/>
              </a:solidFill>
              <a:cs typeface="Times New Roman" panose="02020603050405020304" pitchFamily="18" charset="0"/>
            </a:endParaRPr>
          </a:p>
          <a:p>
            <a:pPr marL="261938" indent="-134938" algn="just">
              <a:lnSpc>
                <a:spcPct val="100000"/>
              </a:lnSpc>
              <a:buClrTx/>
              <a:buFont typeface="Arial" panose="020B0604020202020204" pitchFamily="34" charset="0"/>
              <a:buChar char="•"/>
              <a:tabLst>
                <a:tab pos="266700" algn="l"/>
              </a:tabLst>
            </a:pPr>
            <a:r>
              <a:rPr lang="ja-JP" altLang="ja-JP" sz="1600" kern="100" dirty="0">
                <a:solidFill>
                  <a:schemeClr val="tx1"/>
                </a:solidFill>
                <a:cs typeface="Times New Roman" panose="02020603050405020304" pitchFamily="18" charset="0"/>
              </a:rPr>
              <a:t>その</a:t>
            </a:r>
            <a:r>
              <a:rPr lang="ja-JP" altLang="en-US" sz="1600" kern="100" dirty="0">
                <a:solidFill>
                  <a:schemeClr val="tx1"/>
                </a:solidFill>
                <a:cs typeface="Times New Roman" panose="02020603050405020304" pitchFamily="18" charset="0"/>
              </a:rPr>
              <a:t>中</a:t>
            </a:r>
            <a:r>
              <a:rPr lang="ja-JP" altLang="ja-JP" sz="1600" kern="100" dirty="0">
                <a:solidFill>
                  <a:schemeClr val="tx1"/>
                </a:solidFill>
                <a:cs typeface="Times New Roman" panose="02020603050405020304" pitchFamily="18" charset="0"/>
              </a:rPr>
              <a:t>で、「誰一人取り残さない」とのキーワードで示される「包摂性」は、</a:t>
            </a:r>
            <a:r>
              <a:rPr lang="en-US" altLang="ja-JP" sz="1600" kern="100" dirty="0">
                <a:solidFill>
                  <a:schemeClr val="tx1"/>
                </a:solidFill>
                <a:cs typeface="Times New Roman" panose="02020603050405020304" pitchFamily="18" charset="0"/>
              </a:rPr>
              <a:t>2030</a:t>
            </a:r>
            <a:r>
              <a:rPr lang="ja-JP" altLang="ja-JP" sz="1600" kern="100" dirty="0">
                <a:solidFill>
                  <a:schemeClr val="tx1"/>
                </a:solidFill>
                <a:cs typeface="Times New Roman" panose="02020603050405020304" pitchFamily="18" charset="0"/>
              </a:rPr>
              <a:t>アジェンダの根底に流れる基本的理念を示しており、政府の方針においても、あらゆる課題への取組</a:t>
            </a:r>
            <a:r>
              <a:rPr lang="ja-JP" altLang="en-US" sz="1600" kern="100" dirty="0">
                <a:solidFill>
                  <a:schemeClr val="tx1"/>
                </a:solidFill>
                <a:cs typeface="Times New Roman" panose="02020603050405020304" pitchFamily="18" charset="0"/>
              </a:rPr>
              <a:t>み</a:t>
            </a:r>
            <a:r>
              <a:rPr lang="ja-JP" altLang="ja-JP" sz="1600" kern="100" dirty="0">
                <a:solidFill>
                  <a:schemeClr val="tx1"/>
                </a:solidFill>
                <a:cs typeface="Times New Roman" panose="02020603050405020304" pitchFamily="18" charset="0"/>
              </a:rPr>
              <a:t>において、移民や難民を含む脆弱な立場におかれた人々にこそ最初に手が届くように焦点を当てるとされている。</a:t>
            </a:r>
            <a:endParaRPr lang="en-US" altLang="ja-JP" sz="1600" kern="100" dirty="0">
              <a:solidFill>
                <a:schemeClr val="tx1"/>
              </a:solidFill>
              <a:cs typeface="Times New Roman" panose="02020603050405020304" pitchFamily="18" charset="0"/>
            </a:endParaRPr>
          </a:p>
          <a:p>
            <a:pPr marL="261938" indent="-134938" algn="just">
              <a:lnSpc>
                <a:spcPct val="100000"/>
              </a:lnSpc>
              <a:buClrTx/>
              <a:buFont typeface="Arial" panose="020B0604020202020204" pitchFamily="34" charset="0"/>
              <a:buChar char="•"/>
              <a:tabLst>
                <a:tab pos="266700" algn="l"/>
              </a:tabLst>
            </a:pPr>
            <a:r>
              <a:rPr lang="ja-JP" altLang="ja-JP" sz="1600" kern="100" dirty="0">
                <a:solidFill>
                  <a:schemeClr val="tx1"/>
                </a:solidFill>
                <a:cs typeface="Times New Roman" panose="02020603050405020304" pitchFamily="18" charset="0"/>
              </a:rPr>
              <a:t>大阪府においても、</a:t>
            </a:r>
            <a:r>
              <a:rPr lang="ja-JP" altLang="en-US" sz="1600" kern="100" dirty="0">
                <a:solidFill>
                  <a:schemeClr val="tx1"/>
                </a:solidFill>
                <a:cs typeface="Times New Roman" panose="02020603050405020304" pitchFamily="18" charset="0"/>
              </a:rPr>
              <a:t>「</a:t>
            </a:r>
            <a:r>
              <a:rPr lang="en-US" altLang="ja-JP" sz="1600" kern="100" dirty="0">
                <a:solidFill>
                  <a:schemeClr val="tx1"/>
                </a:solidFill>
                <a:cs typeface="Times New Roman" panose="02020603050405020304" pitchFamily="18" charset="0"/>
              </a:rPr>
              <a:t>Osaka SDGs</a:t>
            </a:r>
            <a:r>
              <a:rPr lang="ja-JP" altLang="en-US" sz="1600" kern="100" dirty="0">
                <a:solidFill>
                  <a:schemeClr val="tx1"/>
                </a:solidFill>
                <a:cs typeface="Times New Roman" panose="02020603050405020304" pitchFamily="18" charset="0"/>
              </a:rPr>
              <a:t>ビジョン」を策定し、</a:t>
            </a:r>
            <a:r>
              <a:rPr lang="en-US" altLang="ja-JP" sz="1600" kern="100" dirty="0">
                <a:solidFill>
                  <a:schemeClr val="tx1"/>
                </a:solidFill>
                <a:cs typeface="Times New Roman" panose="02020603050405020304" pitchFamily="18" charset="0"/>
              </a:rPr>
              <a:t>2025</a:t>
            </a:r>
            <a:r>
              <a:rPr lang="ja-JP" altLang="ja-JP" sz="1600" kern="100" dirty="0">
                <a:solidFill>
                  <a:schemeClr val="tx1"/>
                </a:solidFill>
                <a:cs typeface="Times New Roman" panose="02020603050405020304" pitchFamily="18" charset="0"/>
              </a:rPr>
              <a:t>年に開催される大阪・関西万博のテーマである「いのち輝く未来社会のデザイン」は、</a:t>
            </a:r>
            <a:r>
              <a:rPr lang="en-US" altLang="ja-JP" sz="1600" kern="100" dirty="0">
                <a:solidFill>
                  <a:schemeClr val="tx1"/>
                </a:solidFill>
                <a:cs typeface="Times New Roman" panose="02020603050405020304" pitchFamily="18" charset="0"/>
              </a:rPr>
              <a:t>SDGs</a:t>
            </a:r>
            <a:r>
              <a:rPr lang="ja-JP" altLang="ja-JP" sz="1600" kern="100" dirty="0">
                <a:solidFill>
                  <a:schemeClr val="tx1"/>
                </a:solidFill>
                <a:cs typeface="Times New Roman" panose="02020603050405020304" pitchFamily="18" charset="0"/>
              </a:rPr>
              <a:t>が達成された社会を</a:t>
            </a:r>
            <a:r>
              <a:rPr lang="ja-JP" altLang="en-US" sz="1600" kern="100" dirty="0">
                <a:solidFill>
                  <a:schemeClr val="tx1"/>
                </a:solidFill>
                <a:cs typeface="Times New Roman" panose="02020603050405020304" pitchFamily="18" charset="0"/>
              </a:rPr>
              <a:t>めざ</a:t>
            </a:r>
            <a:r>
              <a:rPr lang="ja-JP" altLang="ja-JP" sz="1600" kern="100" dirty="0">
                <a:solidFill>
                  <a:schemeClr val="tx1"/>
                </a:solidFill>
                <a:cs typeface="Times New Roman" panose="02020603050405020304" pitchFamily="18" charset="0"/>
              </a:rPr>
              <a:t>すものであり、万博のレガシーとして「</a:t>
            </a:r>
            <a:r>
              <a:rPr lang="en-US" altLang="ja-JP" sz="1600" kern="100" dirty="0">
                <a:solidFill>
                  <a:schemeClr val="tx1"/>
                </a:solidFill>
                <a:cs typeface="Times New Roman" panose="02020603050405020304" pitchFamily="18" charset="0"/>
              </a:rPr>
              <a:t>SDGs</a:t>
            </a:r>
            <a:r>
              <a:rPr lang="ja-JP" altLang="ja-JP" sz="1600" kern="100" dirty="0">
                <a:solidFill>
                  <a:schemeClr val="tx1"/>
                </a:solidFill>
                <a:cs typeface="Times New Roman" panose="02020603050405020304" pitchFamily="18" charset="0"/>
              </a:rPr>
              <a:t>先進都市」を実現するとしている。</a:t>
            </a:r>
          </a:p>
        </p:txBody>
      </p:sp>
      <p:sp>
        <p:nvSpPr>
          <p:cNvPr id="9" name="コンテンツ プレースホルダー 2">
            <a:extLst>
              <a:ext uri="{FF2B5EF4-FFF2-40B4-BE49-F238E27FC236}">
                <a16:creationId xmlns:a16="http://schemas.microsoft.com/office/drawing/2014/main" id="{6A6A5393-1304-EA92-5934-E48412161E3C}"/>
              </a:ext>
            </a:extLst>
          </p:cNvPr>
          <p:cNvSpPr txBox="1">
            <a:spLocks/>
          </p:cNvSpPr>
          <p:nvPr/>
        </p:nvSpPr>
        <p:spPr>
          <a:xfrm>
            <a:off x="5966127" y="834670"/>
            <a:ext cx="5804120" cy="3081920"/>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gn="just">
              <a:buNone/>
            </a:pPr>
            <a:r>
              <a:rPr lang="ja-JP" altLang="en-US" sz="1600" b="1" kern="100" dirty="0">
                <a:solidFill>
                  <a:schemeClr val="tx1"/>
                </a:solidFill>
                <a:cs typeface="Times New Roman" panose="02020603050405020304" pitchFamily="18" charset="0"/>
              </a:rPr>
              <a:t>（５）デジタル化、</a:t>
            </a:r>
            <a:r>
              <a:rPr lang="en-US" altLang="ja-JP" sz="1600" b="1" kern="100" dirty="0">
                <a:solidFill>
                  <a:schemeClr val="tx1"/>
                </a:solidFill>
                <a:cs typeface="Times New Roman" panose="02020603050405020304" pitchFamily="18" charset="0"/>
              </a:rPr>
              <a:t>DX</a:t>
            </a:r>
            <a:r>
              <a:rPr lang="ja-JP" altLang="en-US" sz="1600" b="1" kern="100" dirty="0">
                <a:solidFill>
                  <a:schemeClr val="tx1"/>
                </a:solidFill>
                <a:cs typeface="Times New Roman" panose="02020603050405020304" pitchFamily="18" charset="0"/>
              </a:rPr>
              <a:t>の進展（大阪のスマートシティ化）</a:t>
            </a:r>
          </a:p>
          <a:p>
            <a:pPr marL="261938" marR="0" lvl="0" indent="-134938" algn="just" fontAlgn="auto">
              <a:lnSpc>
                <a:spcPct val="100000"/>
              </a:lnSpc>
              <a:buClrTx/>
              <a:buFont typeface="Arial" panose="020B0604020202020204" pitchFamily="34" charset="0"/>
              <a:buChar char="•"/>
              <a:tabLst>
                <a:tab pos="266700" algn="l"/>
              </a:tabLst>
              <a:defRPr/>
            </a:pPr>
            <a:r>
              <a:rPr lang="en-US" altLang="ja-JP" sz="1600" kern="100" dirty="0">
                <a:solidFill>
                  <a:schemeClr val="tx1"/>
                </a:solidFill>
                <a:cs typeface="Times New Roman" panose="02020603050405020304" pitchFamily="18" charset="0"/>
              </a:rPr>
              <a:t>	</a:t>
            </a:r>
            <a:r>
              <a:rPr lang="ja-JP" altLang="ja-JP" sz="1600" kern="100" dirty="0">
                <a:solidFill>
                  <a:schemeClr val="tx1"/>
                </a:solidFill>
                <a:cs typeface="Times New Roman" panose="02020603050405020304" pitchFamily="18" charset="0"/>
              </a:rPr>
              <a:t>デジタル化の急速な進展が進む</a:t>
            </a:r>
            <a:r>
              <a:rPr lang="ja-JP" altLang="en-US" sz="1600" kern="100" dirty="0">
                <a:solidFill>
                  <a:schemeClr val="tx1"/>
                </a:solidFill>
                <a:cs typeface="Times New Roman" panose="02020603050405020304" pitchFamily="18" charset="0"/>
              </a:rPr>
              <a:t>中</a:t>
            </a:r>
            <a:r>
              <a:rPr lang="ja-JP" altLang="ja-JP" sz="1600" kern="100" dirty="0">
                <a:solidFill>
                  <a:schemeClr val="tx1"/>
                </a:solidFill>
                <a:cs typeface="Times New Roman" panose="02020603050405020304" pitchFamily="18" charset="0"/>
              </a:rPr>
              <a:t>、様々なアプリを用いたオンライン会議が実施され、また通訳・翻訳の分野においても、</a:t>
            </a:r>
            <a:r>
              <a:rPr lang="ja-JP" altLang="en-US" sz="1600" kern="100" dirty="0">
                <a:solidFill>
                  <a:schemeClr val="tx1"/>
                </a:solidFill>
                <a:cs typeface="Times New Roman" panose="02020603050405020304" pitchFamily="18" charset="0"/>
              </a:rPr>
              <a:t>音声翻訳アプリなどの新たなサービスの普及が進展しつつあり、</a:t>
            </a:r>
            <a:r>
              <a:rPr lang="en-US" altLang="ja-JP" sz="1600" kern="100" dirty="0">
                <a:solidFill>
                  <a:schemeClr val="tx1"/>
                </a:solidFill>
                <a:cs typeface="Times New Roman" panose="02020603050405020304" pitchFamily="18" charset="0"/>
              </a:rPr>
              <a:t>AI</a:t>
            </a:r>
            <a:r>
              <a:rPr lang="ja-JP" altLang="en-US" sz="1600" kern="100" dirty="0">
                <a:solidFill>
                  <a:schemeClr val="tx1"/>
                </a:solidFill>
                <a:cs typeface="Times New Roman" panose="02020603050405020304" pitchFamily="18" charset="0"/>
              </a:rPr>
              <a:t>による同時通訳の研究開発などが行われている。</a:t>
            </a:r>
            <a:endParaRPr lang="en-US" altLang="ja-JP" sz="1600" kern="100" dirty="0">
              <a:solidFill>
                <a:schemeClr val="tx1"/>
              </a:solidFill>
              <a:cs typeface="Times New Roman" panose="02020603050405020304" pitchFamily="18" charset="0"/>
            </a:endParaRPr>
          </a:p>
          <a:p>
            <a:pPr marL="261938" marR="0" lvl="0" indent="-134938" algn="just" fontAlgn="auto">
              <a:lnSpc>
                <a:spcPct val="100000"/>
              </a:lnSpc>
              <a:buClrTx/>
              <a:buFont typeface="Arial" panose="020B0604020202020204" pitchFamily="34" charset="0"/>
              <a:buChar char="•"/>
              <a:tabLst>
                <a:tab pos="266700" algn="l"/>
              </a:tabLst>
              <a:defRPr/>
            </a:pPr>
            <a:r>
              <a:rPr lang="ja-JP" altLang="en-US" sz="1600" kern="100" dirty="0">
                <a:solidFill>
                  <a:schemeClr val="tx1"/>
                </a:solidFill>
                <a:cs typeface="Times New Roman" panose="02020603050405020304" pitchFamily="18" charset="0"/>
              </a:rPr>
              <a:t>大阪府でも</a:t>
            </a:r>
            <a:r>
              <a:rPr lang="en-US" altLang="ja-JP" sz="1600" kern="100" dirty="0">
                <a:solidFill>
                  <a:schemeClr val="tx1"/>
                </a:solidFill>
                <a:cs typeface="Times New Roman" panose="02020603050405020304" pitchFamily="18" charset="0"/>
              </a:rPr>
              <a:t>2022</a:t>
            </a:r>
            <a:r>
              <a:rPr lang="ja-JP" altLang="en-US" sz="1600" kern="100" dirty="0">
                <a:solidFill>
                  <a:schemeClr val="tx1"/>
                </a:solidFill>
                <a:cs typeface="Times New Roman" panose="02020603050405020304" pitchFamily="18" charset="0"/>
              </a:rPr>
              <a:t>年</a:t>
            </a:r>
            <a:r>
              <a:rPr lang="en-US" altLang="ja-JP" sz="1600" kern="100" dirty="0">
                <a:solidFill>
                  <a:schemeClr val="tx1"/>
                </a:solidFill>
                <a:cs typeface="Times New Roman" panose="02020603050405020304" pitchFamily="18" charset="0"/>
              </a:rPr>
              <a:t>3</a:t>
            </a:r>
            <a:r>
              <a:rPr lang="ja-JP" altLang="en-US" sz="1600" kern="100" dirty="0">
                <a:solidFill>
                  <a:schemeClr val="tx1"/>
                </a:solidFill>
                <a:cs typeface="Times New Roman" panose="02020603050405020304" pitchFamily="18" charset="0"/>
              </a:rPr>
              <a:t>月に「大阪スマートシティ戦略</a:t>
            </a:r>
            <a:r>
              <a:rPr lang="en-US" altLang="ja-JP" sz="1600" kern="100" dirty="0">
                <a:solidFill>
                  <a:schemeClr val="tx1"/>
                </a:solidFill>
                <a:cs typeface="Times New Roman" panose="02020603050405020304" pitchFamily="18" charset="0"/>
              </a:rPr>
              <a:t>Ver.2.0</a:t>
            </a:r>
            <a:r>
              <a:rPr lang="ja-JP" altLang="en-US" sz="1600" kern="100" dirty="0">
                <a:solidFill>
                  <a:schemeClr val="tx1"/>
                </a:solidFill>
                <a:cs typeface="Times New Roman" panose="02020603050405020304" pitchFamily="18" charset="0"/>
              </a:rPr>
              <a:t>」を策定し、住民の</a:t>
            </a:r>
            <a:r>
              <a:rPr lang="en-US" altLang="ja-JP" sz="1600" kern="100" dirty="0" err="1">
                <a:solidFill>
                  <a:schemeClr val="tx1"/>
                </a:solidFill>
                <a:cs typeface="Times New Roman" panose="02020603050405020304" pitchFamily="18" charset="0"/>
              </a:rPr>
              <a:t>Qo</a:t>
            </a:r>
            <a:r>
              <a:rPr lang="ja-JP" altLang="en-US" sz="1600" kern="100" dirty="0">
                <a:solidFill>
                  <a:schemeClr val="tx1"/>
                </a:solidFill>
                <a:cs typeface="Times New Roman" panose="02020603050405020304" pitchFamily="18" charset="0"/>
              </a:rPr>
              <a:t>Ｌ</a:t>
            </a:r>
            <a:r>
              <a:rPr lang="en-US" altLang="ja-JP" sz="1600" kern="100" dirty="0">
                <a:solidFill>
                  <a:schemeClr val="tx1"/>
                </a:solidFill>
                <a:cs typeface="Times New Roman" panose="02020603050405020304" pitchFamily="18" charset="0"/>
              </a:rPr>
              <a:t>(</a:t>
            </a:r>
            <a:r>
              <a:rPr lang="ja-JP" altLang="en-US" sz="1600" kern="100" dirty="0">
                <a:solidFill>
                  <a:schemeClr val="tx1"/>
                </a:solidFill>
                <a:cs typeface="Times New Roman" panose="02020603050405020304" pitchFamily="18" charset="0"/>
              </a:rPr>
              <a:t>生活の質</a:t>
            </a:r>
            <a:r>
              <a:rPr lang="en-US" altLang="ja-JP" sz="1600" kern="100" dirty="0">
                <a:solidFill>
                  <a:schemeClr val="tx1"/>
                </a:solidFill>
                <a:cs typeface="Times New Roman" panose="02020603050405020304" pitchFamily="18" charset="0"/>
              </a:rPr>
              <a:t>)</a:t>
            </a:r>
            <a:r>
              <a:rPr lang="ja-JP" altLang="en-US" sz="1600" kern="100" dirty="0">
                <a:solidFill>
                  <a:schemeClr val="tx1"/>
                </a:solidFill>
                <a:cs typeface="Times New Roman" panose="02020603050405020304" pitchFamily="18" charset="0"/>
              </a:rPr>
              <a:t>の向上をめざして、スマートシティ化を加速させ、業務効率化・生産性向上に向けた取組みを進めることとしている。</a:t>
            </a:r>
            <a:endParaRPr lang="ja-JP" altLang="en-US" sz="1200" b="1" u="sng" kern="100" dirty="0">
              <a:solidFill>
                <a:schemeClr val="tx1"/>
              </a:solidFill>
              <a:cs typeface="Times New Roman" panose="02020603050405020304" pitchFamily="18" charset="0"/>
            </a:endParaRPr>
          </a:p>
        </p:txBody>
      </p:sp>
      <p:sp>
        <p:nvSpPr>
          <p:cNvPr id="13" name="タイトル 4">
            <a:extLst>
              <a:ext uri="{FF2B5EF4-FFF2-40B4-BE49-F238E27FC236}">
                <a16:creationId xmlns:a16="http://schemas.microsoft.com/office/drawing/2014/main" id="{5BC9543C-4663-FB59-88B2-5E004A22514E}"/>
              </a:ext>
            </a:extLst>
          </p:cNvPr>
          <p:cNvSpPr txBox="1">
            <a:spLocks/>
          </p:cNvSpPr>
          <p:nvPr/>
        </p:nvSpPr>
        <p:spPr>
          <a:xfrm>
            <a:off x="442913" y="61257"/>
            <a:ext cx="3667493" cy="454201"/>
          </a:xfrm>
          <a:prstGeom prst="rect">
            <a:avLst/>
          </a:prstGeom>
        </p:spPr>
        <p:txBody>
          <a:bodyPr vert="horz" lIns="91440" tIns="45720" rIns="91440" bIns="45720" rtlCol="0" anchor="b">
            <a:noAutofit/>
          </a:bodyPr>
          <a:lstStyle>
            <a:lvl1pPr algn="l" defTabSz="457200" rtl="0" eaLnBrk="1" latinLnBrk="0" hangingPunct="1">
              <a:lnSpc>
                <a:spcPct val="100000"/>
              </a:lnSpc>
              <a:spcBef>
                <a:spcPct val="0"/>
              </a:spcBef>
              <a:buNone/>
              <a:defRPr kumimoji="1" sz="2800" b="1" kern="1200" cap="all">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kern="100" dirty="0">
                <a:solidFill>
                  <a:schemeClr val="tx1"/>
                </a:solidFill>
                <a:cs typeface="Times New Roman" panose="02020603050405020304" pitchFamily="18" charset="0"/>
              </a:rPr>
              <a:t>４．財</a:t>
            </a:r>
            <a:r>
              <a:rPr lang="ja-JP" altLang="ja-JP" sz="2000" kern="100" dirty="0">
                <a:solidFill>
                  <a:schemeClr val="tx1"/>
                </a:solidFill>
                <a:cs typeface="Times New Roman" panose="02020603050405020304" pitchFamily="18" charset="0"/>
              </a:rPr>
              <a:t>団を取り巻く情勢</a:t>
            </a:r>
            <a:r>
              <a:rPr lang="ja-JP" altLang="en-US" sz="2000" kern="100" dirty="0">
                <a:solidFill>
                  <a:schemeClr val="tx1"/>
                </a:solidFill>
                <a:cs typeface="Times New Roman" panose="02020603050405020304" pitchFamily="18" charset="0"/>
              </a:rPr>
              <a:t>・方向性</a:t>
            </a:r>
            <a:endParaRPr lang="ja-JP" altLang="en-US" sz="2000" dirty="0">
              <a:solidFill>
                <a:schemeClr val="tx1"/>
              </a:solidFill>
            </a:endParaRPr>
          </a:p>
        </p:txBody>
      </p:sp>
      <p:sp>
        <p:nvSpPr>
          <p:cNvPr id="11" name="スライド番号プレースホルダー 5">
            <a:extLst>
              <a:ext uri="{FF2B5EF4-FFF2-40B4-BE49-F238E27FC236}">
                <a16:creationId xmlns:a16="http://schemas.microsoft.com/office/drawing/2014/main" id="{8F46921D-C9DB-4A3B-ABF9-0D7A2BA49248}"/>
              </a:ext>
            </a:extLst>
          </p:cNvPr>
          <p:cNvSpPr txBox="1">
            <a:spLocks/>
          </p:cNvSpPr>
          <p:nvPr/>
        </p:nvSpPr>
        <p:spPr>
          <a:xfrm>
            <a:off x="11610827" y="6488082"/>
            <a:ext cx="526987" cy="369918"/>
          </a:xfrm>
          <a:prstGeom prst="rect">
            <a:avLst/>
          </a:prstGeom>
        </p:spPr>
        <p:txBody>
          <a:bodyPr vert="horz" lIns="91440" tIns="45720" rIns="91440" bIns="45720" rtlCol="0" anchor="ctr"/>
          <a:lstStyle>
            <a:defPPr rtl="0">
              <a:defRPr lang="ja-jp"/>
            </a:defPPr>
            <a:lvl1pPr marL="0" algn="r" defTabSz="914400" rtl="0" eaLnBrk="1" latinLnBrk="0" hangingPunct="1">
              <a:defRPr sz="9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z="1600" b="1" smtClean="0"/>
              <a:pPr/>
              <a:t>10</a:t>
            </a:fld>
            <a:endParaRPr lang="en-US" sz="1600" b="1" dirty="0"/>
          </a:p>
        </p:txBody>
      </p:sp>
      <p:pic>
        <p:nvPicPr>
          <p:cNvPr id="15" name="図 14">
            <a:extLst>
              <a:ext uri="{FF2B5EF4-FFF2-40B4-BE49-F238E27FC236}">
                <a16:creationId xmlns:a16="http://schemas.microsoft.com/office/drawing/2014/main" id="{FBA80A20-EC2D-DE9C-8EB8-573965AC17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99533" y="4645571"/>
            <a:ext cx="1362865" cy="2027470"/>
          </a:xfrm>
          <a:prstGeom prst="rect">
            <a:avLst/>
          </a:prstGeom>
        </p:spPr>
      </p:pic>
      <p:pic>
        <p:nvPicPr>
          <p:cNvPr id="4" name="図 3">
            <a:extLst>
              <a:ext uri="{FF2B5EF4-FFF2-40B4-BE49-F238E27FC236}">
                <a16:creationId xmlns:a16="http://schemas.microsoft.com/office/drawing/2014/main" id="{4D8F1B08-6ECD-F602-317A-78870E9D756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2248" y="4591962"/>
            <a:ext cx="2847026" cy="1896120"/>
          </a:xfrm>
          <a:prstGeom prst="rect">
            <a:avLst/>
          </a:prstGeom>
        </p:spPr>
      </p:pic>
      <p:sp>
        <p:nvSpPr>
          <p:cNvPr id="5" name="正方形/長方形 4">
            <a:extLst>
              <a:ext uri="{FF2B5EF4-FFF2-40B4-BE49-F238E27FC236}">
                <a16:creationId xmlns:a16="http://schemas.microsoft.com/office/drawing/2014/main" id="{BE5F85E6-0AAA-B600-4581-F6482EEAEABB}"/>
              </a:ext>
            </a:extLst>
          </p:cNvPr>
          <p:cNvSpPr/>
          <p:nvPr/>
        </p:nvSpPr>
        <p:spPr>
          <a:xfrm>
            <a:off x="673140" y="6510941"/>
            <a:ext cx="3565242" cy="2342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sz="900" dirty="0">
                <a:latin typeface="ＭＳ Ｐゴシック" panose="020B0600070205080204" pitchFamily="50" charset="-128"/>
                <a:ea typeface="ＭＳ Ｐゴシック" panose="020B0600070205080204" pitchFamily="50" charset="-128"/>
              </a:rPr>
              <a:t>提供：２０２５年日本国際博覧会協会</a:t>
            </a:r>
            <a:endParaRPr kumimoji="1" lang="ja-JP" altLang="en-US" sz="900" dirty="0">
              <a:latin typeface="ＭＳ Ｐゴシック" panose="020B0600070205080204" pitchFamily="50" charset="-128"/>
              <a:ea typeface="ＭＳ Ｐゴシック" panose="020B0600070205080204" pitchFamily="50" charset="-128"/>
            </a:endParaRPr>
          </a:p>
        </p:txBody>
      </p:sp>
      <p:sp>
        <p:nvSpPr>
          <p:cNvPr id="2" name="正方形/長方形 1">
            <a:extLst>
              <a:ext uri="{FF2B5EF4-FFF2-40B4-BE49-F238E27FC236}">
                <a16:creationId xmlns:a16="http://schemas.microsoft.com/office/drawing/2014/main" id="{0DE66957-3491-9BDB-BAE0-5F98E5741A22}"/>
              </a:ext>
            </a:extLst>
          </p:cNvPr>
          <p:cNvSpPr/>
          <p:nvPr/>
        </p:nvSpPr>
        <p:spPr>
          <a:xfrm>
            <a:off x="5966127" y="3672793"/>
            <a:ext cx="6038065" cy="48759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（６）ウクライナ避難民</a:t>
            </a:r>
            <a:r>
              <a:rPr kumimoji="1" lang="ja-JP" altLang="en-US" sz="1600" b="1" dirty="0">
                <a:solidFill>
                  <a:schemeClr val="tx1"/>
                </a:solidFill>
                <a:latin typeface="Meiryo UI" panose="020B0604030504040204" pitchFamily="50" charset="-128"/>
                <a:ea typeface="Meiryo UI" panose="020B0604030504040204" pitchFamily="50" charset="-128"/>
              </a:rPr>
              <a:t>受入れと</a:t>
            </a:r>
            <a:r>
              <a:rPr kumimoji="1" lang="ja-JP" altLang="en-US" sz="1600" b="1" dirty="0">
                <a:latin typeface="Meiryo UI" panose="020B0604030504040204" pitchFamily="50" charset="-128"/>
                <a:ea typeface="Meiryo UI" panose="020B0604030504040204" pitchFamily="50" charset="-128"/>
              </a:rPr>
              <a:t>その影響（高まる</a:t>
            </a:r>
            <a:r>
              <a:rPr kumimoji="1" lang="en-US" altLang="ja-JP" sz="1600" b="1" dirty="0">
                <a:latin typeface="Meiryo UI" panose="020B0604030504040204" pitchFamily="50" charset="-128"/>
                <a:ea typeface="Meiryo UI" panose="020B0604030504040204" pitchFamily="50" charset="-128"/>
              </a:rPr>
              <a:t>OFIX</a:t>
            </a:r>
            <a:r>
              <a:rPr kumimoji="1" lang="ja-JP" altLang="en-US" sz="1600" b="1" dirty="0">
                <a:latin typeface="Meiryo UI" panose="020B0604030504040204" pitchFamily="50" charset="-128"/>
                <a:ea typeface="Meiryo UI" panose="020B0604030504040204" pitchFamily="50" charset="-128"/>
              </a:rPr>
              <a:t>への期待）</a:t>
            </a:r>
          </a:p>
        </p:txBody>
      </p:sp>
    </p:spTree>
    <p:extLst>
      <p:ext uri="{BB962C8B-B14F-4D97-AF65-F5344CB8AC3E}">
        <p14:creationId xmlns:p14="http://schemas.microsoft.com/office/powerpoint/2010/main" val="1731697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378782" y="896760"/>
            <a:ext cx="5532621" cy="4944618"/>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　国の動き</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3538" marR="0" lvl="0" indent="-1889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363538" algn="l"/>
              </a:tabLst>
              <a:defRPr/>
            </a:pP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外国人との共生社会の実現に向けた環境整備を一層推進</a:t>
            </a:r>
            <a:endParaRPr kumimoji="0" lang="en-US" altLang="ja-JP"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3538" marR="0" lvl="0" indent="-1889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363538" algn="l"/>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深刻化する人手不足を踏まえ、一定の専門性・技能を有する外国人材の就労を目的とした「特定技能」在留資格を創設（入管法改正）（</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2019.4</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3538" marR="0" lvl="0" indent="-1889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363538" algn="l"/>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入管法改正と併せ、外国人材の受入れ・共生社会の実現に向けた環境整備について、対応策を閣僚会議にて策定（</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3538" marR="0" lvl="0" indent="-1889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363538" algn="l"/>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地域における多文化共生推進プラン改訂（</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endParaRPr kumimoji="0" lang="en-US" altLang="zh-TW"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3538" marR="0" lvl="0" indent="-1889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363538" algn="l"/>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共生社会実現への中長期的な課題・具体策に関しロードマップを策定（</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外国人材受け入れ・共生のための４つの重点事項</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39750" marR="0" lvl="0" algn="l" defTabSz="9144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　 円滑なコミュニケーションと社会参加のための日本語教育等の</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39750" marR="0" lvl="0" algn="l" defTabSz="914400" rtl="0" eaLnBrk="1" fontAlgn="auto" latinLnBrk="0" hangingPunct="1">
              <a:lnSpc>
                <a:spcPct val="100000"/>
              </a:lnSpc>
              <a:spcBef>
                <a:spcPts val="0"/>
              </a:spcBef>
              <a:spcAft>
                <a:spcPts val="0"/>
              </a:spcAft>
              <a:buClrTx/>
              <a:buSzTx/>
              <a:buFontTx/>
              <a:buNone/>
              <a:tabLst>
                <a:tab pos="900113" algn="l"/>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取組</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39750" marR="0" lvl="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外国人に対する情報発信・外国人向け相談体制</a:t>
            </a:r>
            <a:r>
              <a:rPr kumimoji="0"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等</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の強化</a:t>
            </a:r>
          </a:p>
          <a:p>
            <a:pPr marL="539750" marR="0" lvl="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ライフステージ・ライフサイクルに応じた支援</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39750" marR="0" lvl="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④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共生社会の基盤整備に向けた取組</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20725" marR="0" lvl="0" algn="l" defTabSz="914400" rtl="0" eaLnBrk="1" fontAlgn="auto" latinLnBrk="0" hangingPunct="1">
              <a:lnSpc>
                <a:spcPct val="100000"/>
              </a:lnSpc>
              <a:spcBef>
                <a:spcPts val="0"/>
              </a:spcBef>
              <a:spcAft>
                <a:spcPts val="0"/>
              </a:spcAft>
              <a:buClrTx/>
              <a:buSzTx/>
              <a:buFontTx/>
              <a:buNone/>
              <a:tabLst>
                <a:tab pos="720725" algn="l"/>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参照：「外国人との共生社会の実現に向けたロードマップ」（</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0">
            <a:extLst>
              <a:ext uri="{FF2B5EF4-FFF2-40B4-BE49-F238E27FC236}">
                <a16:creationId xmlns:a16="http://schemas.microsoft.com/office/drawing/2014/main" id="{A98B8700-C097-4658-AD6A-6D2136DDEE63}"/>
              </a:ext>
            </a:extLst>
          </p:cNvPr>
          <p:cNvSpPr/>
          <p:nvPr/>
        </p:nvSpPr>
        <p:spPr>
          <a:xfrm>
            <a:off x="497530" y="6019128"/>
            <a:ext cx="11315702" cy="848713"/>
          </a:xfrm>
          <a:prstGeom prst="roundRect">
            <a:avLst>
              <a:gd name="adj" fmla="val 5061"/>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179388" lvl="0">
              <a:tabLst>
                <a:tab pos="179388" algn="l"/>
              </a:tabLst>
              <a:defRPr/>
            </a:pPr>
            <a:r>
              <a:rPr lang="ja-JP" altLang="en-US" sz="1400" dirty="0">
                <a:solidFill>
                  <a:schemeClr val="tx1"/>
                </a:solidFill>
                <a:latin typeface="Meiryo UI" panose="020B0604030504040204" pitchFamily="50" charset="-128"/>
                <a:ea typeface="Meiryo UI" panose="020B0604030504040204" pitchFamily="50" charset="-128"/>
              </a:rPr>
              <a:t>前中期経営計画（</a:t>
            </a:r>
            <a:r>
              <a:rPr lang="en-US" altLang="ja-JP" sz="1400" dirty="0">
                <a:solidFill>
                  <a:schemeClr val="tx1"/>
                </a:solidFill>
                <a:latin typeface="Meiryo UI" panose="020B0604030504040204" pitchFamily="50" charset="-128"/>
                <a:ea typeface="Meiryo UI" panose="020B0604030504040204" pitchFamily="50" charset="-128"/>
              </a:rPr>
              <a:t>H30</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R4</a:t>
            </a:r>
            <a:r>
              <a:rPr lang="ja-JP" altLang="en-US" sz="1400" dirty="0">
                <a:solidFill>
                  <a:schemeClr val="tx1"/>
                </a:solidFill>
                <a:latin typeface="Meiryo UI" panose="020B0604030504040204" pitchFamily="50" charset="-128"/>
                <a:ea typeface="Meiryo UI" panose="020B0604030504040204" pitchFamily="50" charset="-128"/>
              </a:rPr>
              <a:t>）において、事業の見直し・重点化に道筋をつけたことにより、本計画（</a:t>
            </a:r>
            <a:r>
              <a:rPr lang="en-US" altLang="ja-JP" sz="1400" dirty="0">
                <a:solidFill>
                  <a:schemeClr val="tx1"/>
                </a:solidFill>
                <a:latin typeface="Meiryo UI" panose="020B0604030504040204" pitchFamily="50" charset="-128"/>
                <a:ea typeface="Meiryo UI" panose="020B0604030504040204" pitchFamily="50" charset="-128"/>
              </a:rPr>
              <a:t>R5</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R9</a:t>
            </a:r>
            <a:r>
              <a:rPr lang="ja-JP" altLang="en-US" sz="1400" dirty="0">
                <a:solidFill>
                  <a:schemeClr val="tx1"/>
                </a:solidFill>
                <a:latin typeface="Meiryo UI" panose="020B0604030504040204" pitchFamily="50" charset="-128"/>
                <a:ea typeface="Meiryo UI" panose="020B0604030504040204" pitchFamily="50" charset="-128"/>
              </a:rPr>
              <a:t>）においては、重点事業を中心にさらなる質的向上をめざしつつ、事業基盤の強化を図っていく。</a:t>
            </a:r>
            <a:r>
              <a:rPr kumimoji="0"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大阪・関西万博開催さらには万博後に向けて、</a:t>
            </a:r>
            <a:r>
              <a:rPr kumimoji="0"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SDGs</a:t>
            </a:r>
            <a:r>
              <a:rPr kumimoji="0"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先進都市大阪の実現を支えるため、新型コロナウイルス感染症をはじめとした社会経済情勢の変化を踏まえつつ、外国人が安全・安心</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に暮らせるよう、広域的ネットワークを活かしながら、より外国人に寄り添った伴走型の「多文化共生機関」をめざす。</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691B3CD8-7E16-43F8-8D27-A06DB32E9955}"/>
              </a:ext>
            </a:extLst>
          </p:cNvPr>
          <p:cNvSpPr/>
          <p:nvPr/>
        </p:nvSpPr>
        <p:spPr>
          <a:xfrm>
            <a:off x="497530" y="5680574"/>
            <a:ext cx="194476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　</a:t>
            </a:r>
            <a:r>
              <a:rPr kumimoji="0" lang="ja-JP" altLang="en-US" sz="1600" b="1" i="0" u="none" strike="noStrike" kern="1200" cap="none" spc="0" normalizeH="0" baseline="0" noProof="0" dirty="0">
                <a:ln>
                  <a:noFill/>
                </a:ln>
                <a:effectLst/>
                <a:uLnTx/>
                <a:uFillTx/>
                <a:latin typeface="ＭＳ Ｐゴシック" panose="020B0600070205080204" pitchFamily="50" charset="-128"/>
                <a:ea typeface="Meiryo UI" panose="020B0604030504040204" pitchFamily="50" charset="-128"/>
                <a:cs typeface="Times New Roman" panose="02020603050405020304" pitchFamily="18" charset="0"/>
              </a:rPr>
              <a:t>本</a:t>
            </a:r>
            <a:r>
              <a:rPr kumimoji="0"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計画の方向性</a:t>
            </a:r>
            <a:endPar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35" name="図 34">
            <a:extLst>
              <a:ext uri="{FF2B5EF4-FFF2-40B4-BE49-F238E27FC236}">
                <a16:creationId xmlns:a16="http://schemas.microsoft.com/office/drawing/2014/main" id="{E60EC2A0-22DD-4290-97F1-7C0024FF69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09092" y="67084"/>
            <a:ext cx="1211997" cy="359349"/>
          </a:xfrm>
          <a:prstGeom prst="rect">
            <a:avLst/>
          </a:prstGeom>
        </p:spPr>
      </p:pic>
      <p:sp>
        <p:nvSpPr>
          <p:cNvPr id="13" name="スライド番号プレースホルダー 3"/>
          <p:cNvSpPr>
            <a:spLocks noGrp="1"/>
          </p:cNvSpPr>
          <p:nvPr>
            <p:ph type="sldNum" sz="quarter" idx="12"/>
          </p:nvPr>
        </p:nvSpPr>
        <p:spPr>
          <a:xfrm>
            <a:off x="11721089" y="6492875"/>
            <a:ext cx="47091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600" b="1" i="0" u="none" strike="noStrike" kern="1200" cap="none" spc="0" normalizeH="0" baseline="0" noProof="0" smtClean="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3" name="大かっこ 2"/>
          <p:cNvSpPr/>
          <p:nvPr/>
        </p:nvSpPr>
        <p:spPr>
          <a:xfrm>
            <a:off x="833986" y="3539465"/>
            <a:ext cx="4899492" cy="1776232"/>
          </a:xfrm>
          <a:prstGeom prst="bracketPair">
            <a:avLst>
              <a:gd name="adj" fmla="val 10561"/>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Franklin Gothic Book" panose="020B0502020104020203"/>
              <a:ea typeface="HGｺﾞｼｯｸE" panose="020B0909000000000000" pitchFamily="49" charset="-128"/>
              <a:cs typeface="+mn-cs"/>
            </a:endParaRPr>
          </a:p>
        </p:txBody>
      </p:sp>
      <p:sp>
        <p:nvSpPr>
          <p:cNvPr id="15" name="正方形/長方形 14">
            <a:extLst>
              <a:ext uri="{FF2B5EF4-FFF2-40B4-BE49-F238E27FC236}">
                <a16:creationId xmlns:a16="http://schemas.microsoft.com/office/drawing/2014/main" id="{CB0B4D84-A9ED-A648-7DD4-1DE8FB021C9B}"/>
              </a:ext>
            </a:extLst>
          </p:cNvPr>
          <p:cNvSpPr/>
          <p:nvPr/>
        </p:nvSpPr>
        <p:spPr>
          <a:xfrm>
            <a:off x="378782" y="533808"/>
            <a:ext cx="2599945" cy="4260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457200" rtl="0" eaLnBrk="1" fontAlgn="auto" latinLnBrk="0" hangingPunct="1">
              <a:lnSpc>
                <a:spcPct val="110000"/>
              </a:lnSpc>
              <a:spcBef>
                <a:spcPct val="20000"/>
              </a:spcBef>
              <a:spcAft>
                <a:spcPts val="600"/>
              </a:spcAft>
              <a:buClr>
                <a:srgbClr val="1CADE4"/>
              </a:buClr>
              <a:buSzPct val="92000"/>
              <a:buFontTx/>
              <a:buNone/>
              <a:tabLst/>
              <a:defRPr/>
            </a:pPr>
            <a:r>
              <a:rPr kumimoji="0" lang="ja-JP" altLang="en-US" sz="1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２　国・大阪府の動き</a:t>
            </a:r>
            <a:r>
              <a:rPr kumimoji="0"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800" b="1" i="0" u="sng"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二等辺三角形 1"/>
          <p:cNvSpPr/>
          <p:nvPr/>
        </p:nvSpPr>
        <p:spPr>
          <a:xfrm rot="10800000">
            <a:off x="3283732" y="5569000"/>
            <a:ext cx="5460642" cy="386154"/>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Book" panose="020B0502020104020203"/>
              <a:ea typeface="HGｺﾞｼｯｸE" panose="020B0909000000000000" pitchFamily="49" charset="-128"/>
              <a:cs typeface="+mn-cs"/>
            </a:endParaRPr>
          </a:p>
        </p:txBody>
      </p:sp>
      <p:sp>
        <p:nvSpPr>
          <p:cNvPr id="12" name="テキスト ボックス 11"/>
          <p:cNvSpPr txBox="1"/>
          <p:nvPr/>
        </p:nvSpPr>
        <p:spPr>
          <a:xfrm>
            <a:off x="4146920" y="5503149"/>
            <a:ext cx="431442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Franklin Gothic Book" panose="020B0502020104020203"/>
                <a:ea typeface="HGｺﾞｼｯｸE" panose="020B0909000000000000" pitchFamily="49" charset="-128"/>
                <a:cs typeface="+mn-cs"/>
              </a:rPr>
              <a:t>近年の社会経済情勢、国・府の動き</a:t>
            </a:r>
          </a:p>
        </p:txBody>
      </p:sp>
      <p:sp>
        <p:nvSpPr>
          <p:cNvPr id="4" name="正方形/長方形 3">
            <a:extLst>
              <a:ext uri="{FF2B5EF4-FFF2-40B4-BE49-F238E27FC236}">
                <a16:creationId xmlns:a16="http://schemas.microsoft.com/office/drawing/2014/main" id="{BC442744-B0AA-A183-EABB-D3D29F4DE29A}"/>
              </a:ext>
            </a:extLst>
          </p:cNvPr>
          <p:cNvSpPr/>
          <p:nvPr/>
        </p:nvSpPr>
        <p:spPr>
          <a:xfrm>
            <a:off x="5881113" y="575851"/>
            <a:ext cx="6437671" cy="4955203"/>
          </a:xfrm>
          <a:prstGeom prst="rect">
            <a:avLst/>
          </a:prstGeom>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　大阪府の動き</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2020.3</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Osaka</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ビジョン」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Aft>
                <a:spcPts val="0"/>
              </a:spcAft>
              <a:buClrTx/>
              <a:buSzTx/>
              <a:buFontTx/>
              <a:buNone/>
              <a:tabLst>
                <a:tab pos="447675" algn="l"/>
              </a:tabLst>
              <a:defRPr/>
            </a:pP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万博のレガシーとして「</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先進都市」を実現（安全・安心を実感）</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Aft>
                <a:spcPts val="0"/>
              </a:spcAft>
              <a:buClrTx/>
              <a:buSzTx/>
              <a:buFontTx/>
              <a:buNone/>
              <a:tabLst>
                <a:tab pos="447675" algn="l"/>
              </a:tabLst>
              <a:defRPr/>
            </a:pP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447675" marR="0" lvl="0" indent="-447675" algn="l" defTabSz="914400" rtl="0" eaLnBrk="1" fontAlgn="auto" latinLnBrk="0" hangingPunct="1">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2020.3</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：「万博のインパクトを活かした大阪の将来に向けたビジョン」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00113" marR="0" lvl="0" indent="0" algn="l" defTabSz="914400" rtl="0" eaLnBrk="1" fontAlgn="auto" latinLnBrk="0" hangingPunct="1">
              <a:spcAft>
                <a:spcPts val="0"/>
              </a:spcAft>
              <a:buClrTx/>
              <a:buSzTx/>
              <a:buFontTx/>
              <a:buNone/>
              <a:tabLst>
                <a:tab pos="900113" algn="l"/>
              </a:tabLst>
              <a:defRPr/>
            </a:pP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多様なチャレンジによる成長</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国籍問わず誰もが能力を生かせる働き方</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900113" marR="0" lvl="0" indent="0" algn="l" defTabSz="914400" rtl="0" eaLnBrk="1" fontAlgn="auto" latinLnBrk="0" hangingPunct="1">
              <a:spcAft>
                <a:spcPts val="0"/>
              </a:spcAft>
              <a:buClrTx/>
              <a:buSzTx/>
              <a:buFontTx/>
              <a:buNone/>
              <a:tabLst>
                <a:tab pos="900113" algn="l"/>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いのち輝く幸せな暮らし</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多様性が認められ自己実現を図る</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900113" marR="0" lvl="0" indent="0" algn="l" defTabSz="914400" rtl="0" eaLnBrk="1" fontAlgn="auto" latinLnBrk="0" hangingPunct="1">
              <a:spcAft>
                <a:spcPts val="0"/>
              </a:spcAft>
              <a:buClrTx/>
              <a:buSzTx/>
              <a:buFontTx/>
              <a:buNone/>
              <a:tabLst>
                <a:tab pos="900113" algn="l"/>
              </a:tabLst>
              <a:defRPr/>
            </a:pPr>
            <a:endPar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2020.12:</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「大阪の再生・成長に向けた新戦略」</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ウィズコロナからポストコロナへ）</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新たな働き方等を通じた多様な人材の活躍促進</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Aft>
                <a:spcPts val="0"/>
              </a:spcAft>
              <a:buClrTx/>
              <a:buSzTx/>
              <a:buFontTx/>
              <a:buNone/>
              <a:tabLst/>
              <a:defRPr/>
            </a:pPr>
            <a:r>
              <a:rPr lang="en-US" altLang="ja-JP" sz="5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l" defTabSz="914400" rtl="0" eaLnBrk="1" fontAlgn="auto" latinLnBrk="0" hangingPunct="1">
              <a:spcAft>
                <a:spcPts val="0"/>
              </a:spcAft>
              <a:buClrTx/>
              <a:buSzTx/>
              <a:buFontTx/>
              <a:buNone/>
              <a:tabLst/>
              <a:defRPr/>
            </a:pPr>
            <a:r>
              <a:rPr kumimoji="0" lang="ja-JP" altLang="en-US" sz="1400" b="0" i="0" u="none"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2021.3</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：「大阪都市魅力創造戦略</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在住外国人が安全・安心に暮らせる環境づくり</a:t>
            </a:r>
          </a:p>
          <a:p>
            <a:pPr marL="0" marR="0" lvl="0" indent="0" algn="l" defTabSz="914400" rtl="0" eaLnBrk="1" fontAlgn="auto" latinLnBrk="0" hangingPunct="1">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①外国人多言語相談・やさしい日本語を含めた情報発信の充実</a:t>
            </a:r>
          </a:p>
          <a:p>
            <a:pPr marL="0" marR="0" lvl="0" indent="0" algn="l" defTabSz="914400" rtl="0" eaLnBrk="1" fontAlgn="auto" latinLnBrk="0" hangingPunct="1">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②災害時における多言語支援の強化　③多⽂化理解の促進 </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Aft>
                <a:spcPts val="0"/>
              </a:spcAft>
              <a:buClrTx/>
              <a:buSzTx/>
              <a:buFontTx/>
              <a:buNone/>
              <a:tabLst/>
              <a:defRPr/>
            </a:pPr>
            <a:r>
              <a:rPr kumimoji="0"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l" defTabSz="914400" rtl="0" eaLnBrk="1" fontAlgn="auto" latinLnBrk="0" hangingPunct="1">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2022.9</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OSAKA</a:t>
            </a: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外国人材受入促進・共生推進協議会」を設置</a:t>
            </a:r>
            <a:endParaRPr kumimoji="0"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Aft>
                <a:spcPts val="0"/>
              </a:spcAft>
              <a:buClrTx/>
              <a:buSzTx/>
              <a:buFontTx/>
              <a:buNone/>
              <a:tabLst/>
              <a:defRPr/>
            </a:pP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外国人材の就労</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・生活面での様々な課題解決のため、</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オール大阪による推進体制</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取組みの方向性として、共生推進のために相談体制を充実させる</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手法</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、日本語教育の強化のための体制づくり等を検討</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Aft>
                <a:spcPts val="0"/>
              </a:spcAft>
              <a:buClrTx/>
              <a:buSzTx/>
              <a:buFontTx/>
              <a:buNone/>
              <a:tabLst/>
              <a:defRPr/>
            </a:pP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Aft>
                <a:spcPts val="0"/>
              </a:spcAft>
              <a:buClrTx/>
              <a:buSzTx/>
              <a:buFontTx/>
              <a:buNone/>
              <a:tabLst/>
              <a:defRPr/>
            </a:pP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2023.3</a:t>
            </a: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：「大阪府在日外国人施策に関する指針」を改正（予定）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すべての人が、人間の尊厳と人権を尊重し、国籍、民族等の違いを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　　　　　　　　　　認めあい、ともに暮らすことのできる共生社会の実現を目標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4">
            <a:extLst>
              <a:ext uri="{FF2B5EF4-FFF2-40B4-BE49-F238E27FC236}">
                <a16:creationId xmlns:a16="http://schemas.microsoft.com/office/drawing/2014/main" id="{5BC9543C-4663-FB59-88B2-5E004A22514E}"/>
              </a:ext>
            </a:extLst>
          </p:cNvPr>
          <p:cNvSpPr>
            <a:spLocks noGrp="1"/>
          </p:cNvSpPr>
          <p:nvPr>
            <p:ph type="title"/>
          </p:nvPr>
        </p:nvSpPr>
        <p:spPr>
          <a:xfrm>
            <a:off x="442913" y="62325"/>
            <a:ext cx="3719874" cy="454201"/>
          </a:xfrm>
        </p:spPr>
        <p:txBody>
          <a:bodyPr>
            <a:noAutofit/>
          </a:bodyPr>
          <a:lstStyle/>
          <a:p>
            <a:r>
              <a:rPr lang="ja-JP" altLang="en-US" sz="2000" kern="100" dirty="0">
                <a:solidFill>
                  <a:schemeClr val="tx1"/>
                </a:solidFill>
                <a:effectLst/>
                <a:cs typeface="Times New Roman" panose="02020603050405020304" pitchFamily="18" charset="0"/>
              </a:rPr>
              <a:t>４．</a:t>
            </a:r>
            <a:r>
              <a:rPr lang="ja-JP" altLang="ja-JP" sz="2000" kern="100" dirty="0">
                <a:solidFill>
                  <a:schemeClr val="tx1"/>
                </a:solidFill>
                <a:effectLst/>
                <a:cs typeface="Times New Roman" panose="02020603050405020304" pitchFamily="18" charset="0"/>
              </a:rPr>
              <a:t>財団を取り巻く情勢</a:t>
            </a:r>
            <a:r>
              <a:rPr lang="ja-JP" altLang="en-US" sz="2000" kern="100" dirty="0">
                <a:solidFill>
                  <a:schemeClr val="tx1"/>
                </a:solidFill>
                <a:effectLst/>
                <a:cs typeface="Times New Roman" panose="02020603050405020304" pitchFamily="18" charset="0"/>
              </a:rPr>
              <a:t>・方向性</a:t>
            </a:r>
            <a:endParaRPr lang="ja-JP" altLang="en-US" sz="2000" dirty="0">
              <a:solidFill>
                <a:schemeClr val="tx1"/>
              </a:solidFill>
            </a:endParaRPr>
          </a:p>
        </p:txBody>
      </p:sp>
    </p:spTree>
    <p:extLst>
      <p:ext uri="{BB962C8B-B14F-4D97-AF65-F5344CB8AC3E}">
        <p14:creationId xmlns:p14="http://schemas.microsoft.com/office/powerpoint/2010/main" val="259304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11732652" y="6519685"/>
            <a:ext cx="50023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600" b="1" i="0" u="none" strike="noStrike" kern="1200" cap="none" spc="0" normalizeH="0" baseline="0" noProof="0" smtClean="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6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6" name="額縁 5"/>
          <p:cNvSpPr/>
          <p:nvPr/>
        </p:nvSpPr>
        <p:spPr>
          <a:xfrm>
            <a:off x="576766" y="1494099"/>
            <a:ext cx="11243257" cy="805741"/>
          </a:xfrm>
          <a:prstGeom prst="bevel">
            <a:avLst>
              <a:gd name="adj" fmla="val 8840"/>
            </a:avLst>
          </a:prstGeom>
          <a:gradFill flip="none" rotWithShape="1">
            <a:gsLst>
              <a:gs pos="0">
                <a:schemeClr val="accent5">
                  <a:lumMod val="0"/>
                  <a:lumOff val="100000"/>
                </a:schemeClr>
              </a:gs>
              <a:gs pos="35000">
                <a:schemeClr val="accent5">
                  <a:lumMod val="0"/>
                  <a:lumOff val="100000"/>
                </a:schemeClr>
              </a:gs>
              <a:gs pos="100000">
                <a:schemeClr val="accent6">
                  <a:lumMod val="40000"/>
                  <a:lumOff val="60000"/>
                </a:schemeClr>
              </a:gs>
            </a:gsLst>
            <a:path path="circle">
              <a:fillToRect l="50000" t="-80000" r="50000" b="180000"/>
            </a:path>
            <a:tileRect/>
          </a:gradFill>
          <a:ln w="6350"/>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2683C6"/>
                </a:solidFill>
                <a:effectLst/>
                <a:uLnTx/>
                <a:uFillTx/>
                <a:latin typeface="Meiryo UI" panose="020B0604030504040204" pitchFamily="50" charset="-128"/>
                <a:ea typeface="Meiryo UI" panose="020B0604030504040204" pitchFamily="50" charset="-128"/>
                <a:cs typeface="Meiryo UI" panose="020B0604030504040204" pitchFamily="50" charset="-128"/>
              </a:rPr>
              <a:t>国際都市大阪の実現に向け、</a:t>
            </a:r>
            <a:r>
              <a:rPr kumimoji="0"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広域ネットワークを活かして</a:t>
            </a:r>
            <a:r>
              <a:rPr kumimoji="0" lang="ja-JP" altLang="en-US" sz="1800" b="1" i="0" u="none" strike="noStrike" kern="1200" cap="none" spc="0" normalizeH="0" baseline="0" noProof="0" dirty="0">
                <a:ln>
                  <a:noFill/>
                </a:ln>
                <a:solidFill>
                  <a:srgbClr val="2683C6"/>
                </a:solidFill>
                <a:effectLst/>
                <a:uLnTx/>
                <a:uFillTx/>
                <a:latin typeface="Meiryo UI" panose="020B0604030504040204" pitchFamily="50" charset="-128"/>
                <a:ea typeface="Meiryo UI" panose="020B0604030504040204" pitchFamily="50" charset="-128"/>
                <a:cs typeface="Meiryo UI" panose="020B0604030504040204" pitchFamily="50" charset="-128"/>
              </a:rPr>
              <a:t>信頼される「多文化共生の拠点機関」</a:t>
            </a:r>
            <a:endParaRPr kumimoji="0" lang="en-US" altLang="ja-JP" sz="1800" b="1" i="0" u="none" strike="noStrike" kern="1200" cap="none" spc="0" normalizeH="0" baseline="0" noProof="0" dirty="0">
              <a:ln>
                <a:noFill/>
              </a:ln>
              <a:solidFill>
                <a:srgbClr val="2683C6"/>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429"/>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広域ネットワークを活かし、外国人の多様化するニーズに柔軟に対応する「多文化共生社会の拠点機関」として、総合的なサポート機能の充実・強化を図る</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96470" y="1214075"/>
            <a:ext cx="253073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■財団のめざす姿</a:t>
            </a:r>
            <a:endPar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8" name="角丸四角形 7"/>
          <p:cNvSpPr/>
          <p:nvPr/>
        </p:nvSpPr>
        <p:spPr>
          <a:xfrm>
            <a:off x="489395" y="2574343"/>
            <a:ext cx="3721997" cy="1101507"/>
          </a:xfrm>
          <a:prstGeom prst="roundRect">
            <a:avLst>
              <a:gd name="adj" fmla="val 6967"/>
            </a:avLst>
          </a:prstGeom>
          <a:solidFill>
            <a:schemeClr val="accent1"/>
          </a:solidFill>
          <a:ln w="6350">
            <a:solidFill>
              <a:schemeClr val="tx2"/>
            </a:solidFill>
          </a:ln>
        </p:spPr>
        <p:style>
          <a:lnRef idx="2">
            <a:schemeClr val="accent6"/>
          </a:lnRef>
          <a:fillRef idx="1">
            <a:schemeClr val="lt1"/>
          </a:fillRef>
          <a:effectRef idx="0">
            <a:schemeClr val="accent6"/>
          </a:effectRef>
          <a:fontRef idx="minor">
            <a:schemeClr val="dk1"/>
          </a:fontRef>
        </p:style>
        <p:txBody>
          <a:bodyPr lIns="25714" tIns="25714" rIns="25714" bIns="25714" rtlCol="0" anchor="ctr"/>
          <a:lstStyle/>
          <a:p>
            <a:pPr marL="207963" marR="0" lvl="0" indent="-207963"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◆誰一人取り残さない、安全・安心に暮らせる環境整備</a:t>
            </a:r>
            <a:endParaRPr kumimoji="0"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07963" marR="0" lvl="0" indent="-207963"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大阪・関西万博との連携・協力とレガシーとしての機能向上</a:t>
            </a:r>
            <a:endParaRPr kumimoji="0"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4360183" y="2583506"/>
            <a:ext cx="3642314" cy="1095701"/>
          </a:xfrm>
          <a:prstGeom prst="roundRect">
            <a:avLst>
              <a:gd name="adj" fmla="val 6967"/>
            </a:avLst>
          </a:prstGeom>
          <a:solidFill>
            <a:schemeClr val="accent1"/>
          </a:solidFill>
          <a:ln w="6350">
            <a:solidFill>
              <a:schemeClr val="tx2"/>
            </a:solidFill>
          </a:ln>
        </p:spPr>
        <p:style>
          <a:lnRef idx="2">
            <a:schemeClr val="accent6"/>
          </a:lnRef>
          <a:fillRef idx="1">
            <a:schemeClr val="lt1"/>
          </a:fillRef>
          <a:effectRef idx="0">
            <a:schemeClr val="accent6"/>
          </a:effectRef>
          <a:fontRef idx="minor">
            <a:schemeClr val="dk1"/>
          </a:fontRef>
        </p:style>
        <p:txBody>
          <a:bodyPr lIns="25714" tIns="25714" rIns="25714" bIns="25714" rtlCol="0" anchor="ctr"/>
          <a:lstStyle/>
          <a:p>
            <a:pPr marL="0" marR="0" lvl="0" indent="0" algn="l" defTabSz="914400" rtl="0" eaLnBrk="1" fontAlgn="auto" latinLnBrk="0" hangingPunct="1">
              <a:lnSpc>
                <a:spcPct val="100000"/>
              </a:lnSpc>
              <a:spcBef>
                <a:spcPts val="0"/>
              </a:spcBef>
              <a:spcAft>
                <a:spcPts val="0"/>
              </a:spcAft>
              <a:buClrTx/>
              <a:buSzTx/>
              <a:buFontTx/>
              <a:buNone/>
              <a:tabLst>
                <a:tab pos="85725" algn="l"/>
              </a:tabLst>
              <a:defRPr/>
            </a:pPr>
            <a:r>
              <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◆連携強化と情報提供の充実による</a:t>
            </a:r>
            <a:endParaRPr kumimoji="0"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85725" algn="l"/>
              </a:tabLst>
              <a:defRPr/>
            </a:pPr>
            <a:r>
              <a:rPr kumimoji="0"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「多文化共生の拠点機関」としての</a:t>
            </a:r>
            <a:endParaRPr kumimoji="0"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85725" algn="l"/>
              </a:tabLst>
              <a:defRPr/>
            </a:pPr>
            <a:r>
              <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機能強化</a:t>
            </a:r>
            <a:endParaRPr kumimoji="0"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8162798" y="2575997"/>
            <a:ext cx="3569854" cy="1095699"/>
          </a:xfrm>
          <a:prstGeom prst="roundRect">
            <a:avLst>
              <a:gd name="adj" fmla="val 6967"/>
            </a:avLst>
          </a:prstGeom>
          <a:solidFill>
            <a:schemeClr val="accent1"/>
          </a:solidFill>
          <a:ln w="6350">
            <a:solidFill>
              <a:schemeClr val="tx2"/>
            </a:solidFill>
          </a:ln>
        </p:spPr>
        <p:style>
          <a:lnRef idx="2">
            <a:schemeClr val="accent6"/>
          </a:lnRef>
          <a:fillRef idx="1">
            <a:schemeClr val="lt1"/>
          </a:fillRef>
          <a:effectRef idx="0">
            <a:schemeClr val="accent6"/>
          </a:effectRef>
          <a:fontRef idx="minor">
            <a:schemeClr val="dk1"/>
          </a:fontRef>
        </p:style>
        <p:txBody>
          <a:bodyPr lIns="25714" tIns="25714" rIns="25714" bIns="25714" rtlCol="0" anchor="ct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◆拠点機能を支える組織運営と専門性 </a:t>
            </a:r>
            <a:endPar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の高い人員体制</a:t>
            </a:r>
            <a:endParaRPr kumimoji="0"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◆さらなる財政基盤の強化</a:t>
            </a:r>
            <a:endParaRPr kumimoji="0"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42913" y="87580"/>
            <a:ext cx="7165474"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a:t>
            </a:r>
            <a:r>
              <a:rPr kumimoji="0" lang="ja-JP"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中期経営計画</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R5</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R9</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めざす姿・取組み（概要）</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050600" y="3784410"/>
            <a:ext cx="364116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・財団が大阪の多文化共生拠点として機能を発揮できる</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よう、専門性の高い人材を育成・確保し、安定した組織</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運営をめざす</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・安定的な資産運用、外部資金の獲得などに努め、さら</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なる財政基盤の強化をめざす</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p:cNvSpPr/>
          <p:nvPr/>
        </p:nvSpPr>
        <p:spPr>
          <a:xfrm>
            <a:off x="453171" y="3754882"/>
            <a:ext cx="3754511" cy="1200329"/>
          </a:xfrm>
          <a:prstGeom prst="rect">
            <a:avLst/>
          </a:prstGeom>
        </p:spPr>
        <p:txBody>
          <a:bodyPr wrap="square">
            <a:spAutoFit/>
          </a:bodyPr>
          <a:lstStyle/>
          <a:p>
            <a:pPr lvl="0">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・外国人が言葉の壁に困ることなく、</a:t>
            </a:r>
            <a:r>
              <a:rPr lang="ja-JP" altLang="en-US" sz="1200" dirty="0">
                <a:latin typeface="Meiryo UI" panose="020B0604030504040204" pitchFamily="50" charset="-128"/>
                <a:ea typeface="Meiryo UI" panose="020B0604030504040204" pitchFamily="50" charset="-128"/>
              </a:rPr>
              <a:t>安全・安心に</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暮らせるよ </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うに、生活や災害に関する情報提供・相談対応について、  </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より外国人に寄り添えるよう質的向上をめざす</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・大阪・関西万博との連携・協力を通じて、外国人が安全・</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55563" marR="0" lvl="0" indent="-55563"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安心に暮らせる国際都市大阪の実現に向けた貢献をめざす</a:t>
            </a:r>
          </a:p>
        </p:txBody>
      </p:sp>
      <p:sp>
        <p:nvSpPr>
          <p:cNvPr id="21" name="正方形/長方形 20"/>
          <p:cNvSpPr/>
          <p:nvPr/>
        </p:nvSpPr>
        <p:spPr>
          <a:xfrm>
            <a:off x="4250030" y="3729482"/>
            <a:ext cx="375822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・地域に根差した外国人支援を進めるため、府内の市町村</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や国際交流協会と連携する</a:t>
            </a:r>
            <a:r>
              <a:rPr kumimoji="0"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と</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ともに、情報提供や人材育</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成等をサポートし、信頼される拠点機関としての機能強化</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をめざす</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・国や大阪府の各部局、府内の多文化共生施策を担う官</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民の機関との連携強化をめざす</a:t>
            </a:r>
          </a:p>
        </p:txBody>
      </p:sp>
      <p:sp>
        <p:nvSpPr>
          <p:cNvPr id="24" name="角丸四角形 10">
            <a:extLst>
              <a:ext uri="{FF2B5EF4-FFF2-40B4-BE49-F238E27FC236}">
                <a16:creationId xmlns:a16="http://schemas.microsoft.com/office/drawing/2014/main" id="{A98B8700-C097-4658-AD6A-6D2136DDEE63}"/>
              </a:ext>
            </a:extLst>
          </p:cNvPr>
          <p:cNvSpPr/>
          <p:nvPr/>
        </p:nvSpPr>
        <p:spPr>
          <a:xfrm>
            <a:off x="453171" y="2525658"/>
            <a:ext cx="3796859" cy="2429553"/>
          </a:xfrm>
          <a:prstGeom prst="roundRect">
            <a:avLst>
              <a:gd name="adj" fmla="val 2798"/>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29270" marR="0" lvl="0" indent="-129270" algn="l" defTabSz="914400" rtl="0" eaLnBrk="1" fontAlgn="auto" latinLnBrk="0" hangingPunct="1">
              <a:lnSpc>
                <a:spcPct val="100000"/>
              </a:lnSpc>
              <a:spcBef>
                <a:spcPts val="0"/>
              </a:spcBef>
              <a:spcAft>
                <a:spcPts val="0"/>
              </a:spcAft>
              <a:buClrTx/>
              <a:buSzTx/>
              <a:buFontTx/>
              <a:buNone/>
              <a:tabLst>
                <a:tab pos="129270" algn="l"/>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10">
            <a:extLst>
              <a:ext uri="{FF2B5EF4-FFF2-40B4-BE49-F238E27FC236}">
                <a16:creationId xmlns:a16="http://schemas.microsoft.com/office/drawing/2014/main" id="{A98B8700-C097-4658-AD6A-6D2136DDEE63}"/>
              </a:ext>
            </a:extLst>
          </p:cNvPr>
          <p:cNvSpPr/>
          <p:nvPr/>
        </p:nvSpPr>
        <p:spPr>
          <a:xfrm>
            <a:off x="4294066" y="2547161"/>
            <a:ext cx="3774549" cy="2430128"/>
          </a:xfrm>
          <a:prstGeom prst="roundRect">
            <a:avLst>
              <a:gd name="adj" fmla="val 2798"/>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29270" marR="0" lvl="0" indent="-129270" algn="l" defTabSz="914400" rtl="0" eaLnBrk="1" fontAlgn="auto" latinLnBrk="0" hangingPunct="1">
              <a:lnSpc>
                <a:spcPct val="100000"/>
              </a:lnSpc>
              <a:spcBef>
                <a:spcPts val="0"/>
              </a:spcBef>
              <a:spcAft>
                <a:spcPts val="0"/>
              </a:spcAft>
              <a:buClrTx/>
              <a:buSzTx/>
              <a:buFontTx/>
              <a:buNone/>
              <a:tabLst>
                <a:tab pos="129270" algn="l"/>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10">
            <a:extLst>
              <a:ext uri="{FF2B5EF4-FFF2-40B4-BE49-F238E27FC236}">
                <a16:creationId xmlns:a16="http://schemas.microsoft.com/office/drawing/2014/main" id="{A98B8700-C097-4658-AD6A-6D2136DDEE63}"/>
              </a:ext>
            </a:extLst>
          </p:cNvPr>
          <p:cNvSpPr/>
          <p:nvPr/>
        </p:nvSpPr>
        <p:spPr>
          <a:xfrm>
            <a:off x="8094636" y="2547161"/>
            <a:ext cx="3710476" cy="2430127"/>
          </a:xfrm>
          <a:prstGeom prst="roundRect">
            <a:avLst>
              <a:gd name="adj" fmla="val 2798"/>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29270" marR="0" lvl="0" indent="-129270" algn="l" defTabSz="914400" rtl="0" eaLnBrk="1" fontAlgn="auto" latinLnBrk="0" hangingPunct="1">
              <a:lnSpc>
                <a:spcPct val="100000"/>
              </a:lnSpc>
              <a:spcBef>
                <a:spcPts val="0"/>
              </a:spcBef>
              <a:spcAft>
                <a:spcPts val="0"/>
              </a:spcAft>
              <a:buClrTx/>
              <a:buSzTx/>
              <a:buFontTx/>
              <a:buNone/>
              <a:tabLst>
                <a:tab pos="129270" algn="l"/>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403130" y="2271292"/>
            <a:ext cx="1580882" cy="30777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■取組みの</a:t>
            </a:r>
            <a:r>
              <a:rPr lang="ja-JP" altLang="en-US" sz="1400" b="1" dirty="0">
                <a:solidFill>
                  <a:prstClr val="black"/>
                </a:solidFill>
                <a:latin typeface="ＭＳ Ｐゴシック" panose="020B0600070205080204" pitchFamily="50" charset="-128"/>
                <a:ea typeface="Meiryo UI" panose="020B0604030504040204" pitchFamily="50" charset="-128"/>
                <a:cs typeface="Times New Roman" panose="02020603050405020304" pitchFamily="18" charset="0"/>
              </a:rPr>
              <a:t>３</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本柱</a:t>
            </a:r>
            <a:endParaRPr kumimoji="0"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7" name="角丸四角形 37">
            <a:extLst>
              <a:ext uri="{FF2B5EF4-FFF2-40B4-BE49-F238E27FC236}">
                <a16:creationId xmlns:a16="http://schemas.microsoft.com/office/drawing/2014/main" id="{4C2A42DC-7A23-41DB-B04B-5B3833C9B2BB}"/>
              </a:ext>
            </a:extLst>
          </p:cNvPr>
          <p:cNvSpPr/>
          <p:nvPr/>
        </p:nvSpPr>
        <p:spPr>
          <a:xfrm>
            <a:off x="4348365" y="5066119"/>
            <a:ext cx="3581169" cy="1736420"/>
          </a:xfrm>
          <a:prstGeom prst="roundRect">
            <a:avLst>
              <a:gd name="adj" fmla="val 4031"/>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4" r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２　多文化共生の拠点機能の強化・充実</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Franklin Gothic Book" panose="020B0502020104020203"/>
              <a:ea typeface="HGｺﾞｼｯｸE" panose="020B0909000000000000" pitchFamily="49" charset="-128"/>
              <a:cs typeface="+mn-cs"/>
            </a:endParaRPr>
          </a:p>
        </p:txBody>
      </p:sp>
      <p:sp>
        <p:nvSpPr>
          <p:cNvPr id="38" name="角丸四角形 37">
            <a:extLst>
              <a:ext uri="{FF2B5EF4-FFF2-40B4-BE49-F238E27FC236}">
                <a16:creationId xmlns:a16="http://schemas.microsoft.com/office/drawing/2014/main" id="{88FD156E-581B-4774-9C99-D375F3D94E79}"/>
              </a:ext>
            </a:extLst>
          </p:cNvPr>
          <p:cNvSpPr/>
          <p:nvPr/>
        </p:nvSpPr>
        <p:spPr>
          <a:xfrm>
            <a:off x="7985448" y="5056758"/>
            <a:ext cx="3819664" cy="1748583"/>
          </a:xfrm>
          <a:prstGeom prst="roundRect">
            <a:avLst>
              <a:gd name="adj" fmla="val 4031"/>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4" r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３　事業基盤の強化</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Franklin Gothic Book" panose="020B0502020104020203"/>
              <a:ea typeface="HGｺﾞｼｯｸE" panose="020B0909000000000000" pitchFamily="49" charset="-128"/>
              <a:cs typeface="+mn-cs"/>
            </a:endParaRPr>
          </a:p>
        </p:txBody>
      </p:sp>
      <p:sp>
        <p:nvSpPr>
          <p:cNvPr id="39" name="角丸四角形 37">
            <a:extLst>
              <a:ext uri="{FF2B5EF4-FFF2-40B4-BE49-F238E27FC236}">
                <a16:creationId xmlns:a16="http://schemas.microsoft.com/office/drawing/2014/main" id="{16D599CF-AA45-4494-A7D3-7DA72FAB39FF}"/>
              </a:ext>
            </a:extLst>
          </p:cNvPr>
          <p:cNvSpPr/>
          <p:nvPr/>
        </p:nvSpPr>
        <p:spPr>
          <a:xfrm>
            <a:off x="478842" y="5074437"/>
            <a:ext cx="3813609" cy="1725610"/>
          </a:xfrm>
          <a:prstGeom prst="roundRect">
            <a:avLst>
              <a:gd name="adj" fmla="val 4031"/>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4" r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１　重点事業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Franklin Gothic Book" panose="020B0502020104020203"/>
              <a:ea typeface="HGｺﾞｼｯｸE" panose="020B0909000000000000" pitchFamily="49" charset="-128"/>
              <a:cs typeface="+mn-cs"/>
            </a:endParaRPr>
          </a:p>
        </p:txBody>
      </p:sp>
      <p:sp>
        <p:nvSpPr>
          <p:cNvPr id="40" name="角丸四角形 33">
            <a:extLst>
              <a:ext uri="{FF2B5EF4-FFF2-40B4-BE49-F238E27FC236}">
                <a16:creationId xmlns:a16="http://schemas.microsoft.com/office/drawing/2014/main" id="{592CB141-58D4-49D8-86C7-83EAB26307A1}"/>
              </a:ext>
            </a:extLst>
          </p:cNvPr>
          <p:cNvSpPr/>
          <p:nvPr/>
        </p:nvSpPr>
        <p:spPr>
          <a:xfrm>
            <a:off x="584330" y="5438041"/>
            <a:ext cx="3602324" cy="1312448"/>
          </a:xfrm>
          <a:prstGeom prst="roundRect">
            <a:avLst>
              <a:gd name="adj" fmla="val 2556"/>
            </a:avLst>
          </a:prstGeom>
          <a:solidFill>
            <a:schemeClr val="bg1"/>
          </a:solidFill>
          <a:ln w="6350">
            <a:solidFill>
              <a:srgbClr val="002060"/>
            </a:solidFill>
          </a:ln>
        </p:spPr>
        <p:style>
          <a:lnRef idx="2">
            <a:schemeClr val="accent6"/>
          </a:lnRef>
          <a:fillRef idx="1">
            <a:schemeClr val="lt1"/>
          </a:fillRef>
          <a:effectRef idx="0">
            <a:schemeClr val="accent6"/>
          </a:effectRef>
          <a:fontRef idx="minor">
            <a:schemeClr val="dk1"/>
          </a:fontRef>
        </p:style>
        <p:txBody>
          <a:bodyPr lIns="25714" tIns="25714" rIns="25714" bIns="25714" rtlCol="0" anchor="ctr" anchorCtr="0"/>
          <a:lstStyle/>
          <a:p>
            <a:pPr marL="127003" marR="0" lvl="0" indent="-127003" algn="l" defTabSz="914400" rtl="0" eaLnBrk="1" fontAlgn="auto" latinLnBrk="0" hangingPunct="1">
              <a:lnSpc>
                <a:spcPct val="100000"/>
              </a:lnSpc>
              <a:spcBef>
                <a:spcPts val="0"/>
              </a:spcBef>
              <a:spcAft>
                <a:spcPts val="0"/>
              </a:spcAft>
              <a:buClrTx/>
              <a:buSzTx/>
              <a:buFontTx/>
              <a:buNone/>
              <a:tabLst>
                <a:tab pos="127003" algn="l"/>
              </a:tabLst>
              <a:defRPr/>
            </a:pP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・相談機能の専門性向上</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3" marR="0" lvl="0" indent="-127003" algn="l" defTabSz="914400" rtl="0" eaLnBrk="1" fontAlgn="auto" latinLnBrk="0" hangingPunct="1">
              <a:lnSpc>
                <a:spcPct val="100000"/>
              </a:lnSpc>
              <a:spcBef>
                <a:spcPts val="0"/>
              </a:spcBef>
              <a:spcAft>
                <a:spcPts val="0"/>
              </a:spcAft>
              <a:buClrTx/>
              <a:buSzTx/>
              <a:buFontTx/>
              <a:buNone/>
              <a:tabLst>
                <a:tab pos="127003" algn="l"/>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→複雑で複合的な外国人の悩み・課題にも伴走型で対応</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・災害時における迅速な情報発信の強化</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7003" marR="0" lvl="0" indent="-127003" algn="l" defTabSz="914400" rtl="0" eaLnBrk="1" fontAlgn="auto" latinLnBrk="0" hangingPunct="1">
              <a:lnSpc>
                <a:spcPct val="100000"/>
              </a:lnSpc>
              <a:spcBef>
                <a:spcPts val="0"/>
              </a:spcBef>
              <a:spcAft>
                <a:spcPts val="0"/>
              </a:spcAft>
              <a:buClrTx/>
              <a:buSzTx/>
              <a:buFontTx/>
              <a:buNone/>
              <a:tabLst>
                <a:tab pos="127003" algn="l"/>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→想定に地震・津波の発生に加え気象災害を追加</a:t>
            </a:r>
          </a:p>
          <a:p>
            <a:pPr marL="127003" marR="0" lvl="0" indent="-127003" algn="l" defTabSz="914400" rtl="0" eaLnBrk="1" fontAlgn="auto" latinLnBrk="0" hangingPunct="1">
              <a:lnSpc>
                <a:spcPct val="100000"/>
              </a:lnSpc>
              <a:spcBef>
                <a:spcPts val="0"/>
              </a:spcBef>
              <a:spcAft>
                <a:spcPts val="0"/>
              </a:spcAft>
              <a:buClrTx/>
              <a:buSzTx/>
              <a:buFontTx/>
              <a:buNone/>
              <a:tabLst>
                <a:tab pos="127003" algn="l"/>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・万博関連事業の取組み</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3" marR="0" lvl="0" indent="-127003" algn="l" defTabSz="914400" rtl="0" eaLnBrk="1" fontAlgn="auto" latinLnBrk="0" hangingPunct="1">
              <a:lnSpc>
                <a:spcPct val="100000"/>
              </a:lnSpc>
              <a:spcBef>
                <a:spcPts val="0"/>
              </a:spcBef>
              <a:spcAft>
                <a:spcPts val="0"/>
              </a:spcAft>
              <a:buClrTx/>
              <a:buSzTx/>
              <a:buFontTx/>
              <a:buNone/>
              <a:tabLst>
                <a:tab pos="127003" algn="l"/>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→ボランティアを活用した事業への協力</a:t>
            </a:r>
          </a:p>
          <a:p>
            <a:pPr marL="127003" marR="0" lvl="0" indent="-127003" algn="l" defTabSz="914400" rtl="0" eaLnBrk="1" fontAlgn="auto" latinLnBrk="0" hangingPunct="1">
              <a:lnSpc>
                <a:spcPct val="100000"/>
              </a:lnSpc>
              <a:spcBef>
                <a:spcPts val="0"/>
              </a:spcBef>
              <a:spcAft>
                <a:spcPts val="0"/>
              </a:spcAft>
              <a:buClrTx/>
              <a:buSzTx/>
              <a:buFontTx/>
              <a:buNone/>
              <a:tabLst>
                <a:tab pos="127003" algn="l"/>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外国人受入増に対する生活オリエンテーションの試行</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34">
            <a:extLst>
              <a:ext uri="{FF2B5EF4-FFF2-40B4-BE49-F238E27FC236}">
                <a16:creationId xmlns:a16="http://schemas.microsoft.com/office/drawing/2014/main" id="{25CAC453-E2C9-4860-AE41-BAFDB4B5AEEF}"/>
              </a:ext>
            </a:extLst>
          </p:cNvPr>
          <p:cNvSpPr/>
          <p:nvPr/>
        </p:nvSpPr>
        <p:spPr>
          <a:xfrm>
            <a:off x="4460777" y="5441866"/>
            <a:ext cx="3378464" cy="1322489"/>
          </a:xfrm>
          <a:prstGeom prst="roundRect">
            <a:avLst>
              <a:gd name="adj" fmla="val 3579"/>
            </a:avLst>
          </a:prstGeom>
          <a:solidFill>
            <a:schemeClr val="bg1"/>
          </a:solidFill>
          <a:ln w="6350">
            <a:solidFill>
              <a:srgbClr val="002060"/>
            </a:solidFill>
          </a:ln>
        </p:spPr>
        <p:style>
          <a:lnRef idx="2">
            <a:schemeClr val="accent6"/>
          </a:lnRef>
          <a:fillRef idx="1">
            <a:schemeClr val="lt1"/>
          </a:fillRef>
          <a:effectRef idx="0">
            <a:schemeClr val="accent6"/>
          </a:effectRef>
          <a:fontRef idx="minor">
            <a:schemeClr val="dk1"/>
          </a:fontRef>
        </p:style>
        <p:txBody>
          <a:bodyPr lIns="25714" tIns="25714" rIns="25714" bIns="25714" rtlCol="0" anchor="ctr" anchorCtr="0"/>
          <a:lstStyle/>
          <a:p>
            <a:pPr lvl="0">
              <a:defRPr/>
            </a:pPr>
            <a:r>
              <a:rPr lang="ja-JP" altLang="en-US" sz="1100" dirty="0" smtClean="0">
                <a:solidFill>
                  <a:prstClr val="black"/>
                </a:solidFill>
                <a:latin typeface="Meiryo UI" panose="020B0604030504040204" pitchFamily="50" charset="-128"/>
                <a:ea typeface="Meiryo UI" panose="020B0604030504040204" pitchFamily="50" charset="-128"/>
              </a:rPr>
              <a:t> ・</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府内</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市町村、国際交流協会との連携、支援機能の強化</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、関係機関等との連携強化、共同事業の実施</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Meiryo UI" panose="020B0604030504040204" pitchFamily="50" charset="-128"/>
                <a:ea typeface="Meiryo UI" panose="020B0604030504040204" pitchFamily="50" charset="-128"/>
              </a:rPr>
              <a:t> </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地域国際化協会としての機能発揮</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Meiryo UI" panose="020B0604030504040204" pitchFamily="50" charset="-128"/>
                <a:ea typeface="Meiryo UI" panose="020B0604030504040204" pitchFamily="50" charset="-128"/>
              </a:rPr>
              <a:t> </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やさしい日本語のさらなる普及</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Meiryo UI" panose="020B0604030504040204" pitchFamily="50" charset="-128"/>
                <a:ea typeface="Meiryo UI" panose="020B0604030504040204" pitchFamily="50" charset="-128"/>
              </a:rPr>
              <a:t> </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多文化理解の機会提供</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Meiryo UI" panose="020B0604030504040204" pitchFamily="50" charset="-128"/>
                <a:ea typeface="Meiryo UI" panose="020B0604030504040204" pitchFamily="50" charset="-128"/>
              </a:rPr>
              <a:t> </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語学</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ボランティアの拡充・育成</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36">
            <a:extLst>
              <a:ext uri="{FF2B5EF4-FFF2-40B4-BE49-F238E27FC236}">
                <a16:creationId xmlns:a16="http://schemas.microsoft.com/office/drawing/2014/main" id="{9F82739A-4190-4A09-95A5-BEB156BD3D3E}"/>
              </a:ext>
            </a:extLst>
          </p:cNvPr>
          <p:cNvSpPr/>
          <p:nvPr/>
        </p:nvSpPr>
        <p:spPr>
          <a:xfrm>
            <a:off x="8055873" y="5441866"/>
            <a:ext cx="3607580" cy="1295428"/>
          </a:xfrm>
          <a:prstGeom prst="roundRect">
            <a:avLst>
              <a:gd name="adj" fmla="val 3542"/>
            </a:avLst>
          </a:prstGeom>
          <a:solidFill>
            <a:schemeClr val="bg1"/>
          </a:solidFill>
          <a:ln w="6350">
            <a:solidFill>
              <a:srgbClr val="002060"/>
            </a:solidFill>
          </a:ln>
        </p:spPr>
        <p:style>
          <a:lnRef idx="2">
            <a:schemeClr val="accent6"/>
          </a:lnRef>
          <a:fillRef idx="1">
            <a:schemeClr val="lt1"/>
          </a:fillRef>
          <a:effectRef idx="0">
            <a:schemeClr val="accent6"/>
          </a:effectRef>
          <a:fontRef idx="minor">
            <a:schemeClr val="dk1"/>
          </a:fontRef>
        </p:style>
        <p:txBody>
          <a:bodyPr lIns="25714" tIns="25714" rIns="25714" bIns="25714" rtlCol="0" anchor="ctr" anchorCtr="0"/>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・情報提供、広報手段の再構築</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・専門性の高い組織の実現 </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外部資金の確保、</a:t>
            </a:r>
            <a:r>
              <a:rPr kumimoji="0"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恒常的な収益向上策の検討、</a:t>
            </a:r>
            <a:endParaRPr kumimoji="0"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安定的な資産運用</a:t>
            </a:r>
            <a:endParaRPr kumimoji="0"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・受益者負担、受託事業の適正化</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・留学生会館のさらなる収益確保</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活用による事業効率化</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rot="10800000">
            <a:off x="2000805" y="4888902"/>
            <a:ext cx="8215442" cy="233012"/>
            <a:chOff x="1429742" y="5609383"/>
            <a:chExt cx="8215442" cy="205574"/>
          </a:xfrm>
        </p:grpSpPr>
        <p:sp>
          <p:nvSpPr>
            <p:cNvPr id="44" name="ストライプ矢印 43"/>
            <p:cNvSpPr/>
            <p:nvPr/>
          </p:nvSpPr>
          <p:spPr>
            <a:xfrm rot="5400000">
              <a:off x="9343347" y="5513120"/>
              <a:ext cx="195087" cy="408587"/>
            </a:xfrm>
            <a:prstGeom prst="stripedRightArrow">
              <a:avLst/>
            </a:prstGeom>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black"/>
                </a:solidFill>
                <a:effectLst/>
                <a:uLnTx/>
                <a:uFillTx/>
                <a:latin typeface="Franklin Gothic Book" panose="020B0502020104020203"/>
                <a:ea typeface="HGｺﾞｼｯｸE" panose="020B0909000000000000" pitchFamily="49" charset="-128"/>
                <a:cs typeface="+mn-cs"/>
              </a:endParaRPr>
            </a:p>
          </p:txBody>
        </p:sp>
        <p:sp>
          <p:nvSpPr>
            <p:cNvPr id="45" name="ストライプ矢印 44"/>
            <p:cNvSpPr/>
            <p:nvPr/>
          </p:nvSpPr>
          <p:spPr>
            <a:xfrm rot="5400000">
              <a:off x="1540055" y="5499070"/>
              <a:ext cx="187960" cy="408586"/>
            </a:xfrm>
            <a:prstGeom prst="stripedRightArrow">
              <a:avLst/>
            </a:prstGeom>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black"/>
                </a:solidFill>
                <a:effectLst/>
                <a:uLnTx/>
                <a:uFillTx/>
                <a:latin typeface="Franklin Gothic Book" panose="020B0502020104020203"/>
                <a:ea typeface="HGｺﾞｼｯｸE" panose="020B0909000000000000" pitchFamily="49" charset="-128"/>
                <a:cs typeface="+mn-cs"/>
              </a:endParaRPr>
            </a:p>
          </p:txBody>
        </p:sp>
        <p:sp>
          <p:nvSpPr>
            <p:cNvPr id="46" name="ストライプ矢印 45"/>
            <p:cNvSpPr/>
            <p:nvPr/>
          </p:nvSpPr>
          <p:spPr>
            <a:xfrm rot="5400000">
              <a:off x="5340517" y="5509557"/>
              <a:ext cx="187959" cy="408586"/>
            </a:xfrm>
            <a:prstGeom prst="stripedRightArrow">
              <a:avLst/>
            </a:prstGeom>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black"/>
                </a:solidFill>
                <a:effectLst/>
                <a:uLnTx/>
                <a:uFillTx/>
                <a:latin typeface="Franklin Gothic Book" panose="020B0502020104020203"/>
                <a:ea typeface="HGｺﾞｼｯｸE" panose="020B0909000000000000" pitchFamily="49" charset="-128"/>
                <a:cs typeface="+mn-cs"/>
              </a:endParaRPr>
            </a:p>
          </p:txBody>
        </p:sp>
      </p:grpSp>
      <p:sp>
        <p:nvSpPr>
          <p:cNvPr id="23" name="二等辺三角形 22"/>
          <p:cNvSpPr/>
          <p:nvPr/>
        </p:nvSpPr>
        <p:spPr>
          <a:xfrm>
            <a:off x="3516279" y="2395307"/>
            <a:ext cx="5267460" cy="112470"/>
          </a:xfrm>
          <a:prstGeom prst="triangl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black"/>
              </a:solidFill>
              <a:effectLst/>
              <a:uLnTx/>
              <a:uFillTx/>
              <a:latin typeface="Franklin Gothic Book" panose="020B0502020104020203"/>
              <a:ea typeface="HGｺﾞｼｯｸE" panose="020B0909000000000000" pitchFamily="49" charset="-128"/>
              <a:cs typeface="+mn-cs"/>
            </a:endParaRPr>
          </a:p>
        </p:txBody>
      </p:sp>
      <p:sp>
        <p:nvSpPr>
          <p:cNvPr id="27" name="正方形/長方形 26"/>
          <p:cNvSpPr/>
          <p:nvPr/>
        </p:nvSpPr>
        <p:spPr>
          <a:xfrm>
            <a:off x="368277" y="572040"/>
            <a:ext cx="11451746" cy="714545"/>
          </a:xfrm>
          <a:prstGeom prst="rect">
            <a:avLst/>
          </a:prstGeom>
        </p:spPr>
        <p:txBody>
          <a:bodyPr wrap="square" anchor="ctr" anchorCtr="0">
            <a:noAutofit/>
          </a:bodyPr>
          <a:lstStyle/>
          <a:p>
            <a:pPr marL="85725" marR="0" lvl="0" indent="-3175"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中期経営計画（</a:t>
            </a:r>
            <a:r>
              <a:rPr kumimoji="0"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H30</a:t>
            </a: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R4</a:t>
            </a: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達成状況、財団を取り巻く情勢の変化を踏まえ、広域的なネットワークを活かし、府内市町村や国際交流協会をはじめ、多文化共生社会の実現に関わる関係機関から信頼される「多文化共生の拠点機関」をめざす。このめざす姿の実現に向け、</a:t>
            </a:r>
            <a:r>
              <a:rPr kumimoji="0"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今年度中に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改正</a:t>
            </a: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する予定の</a:t>
            </a:r>
            <a:r>
              <a:rPr kumimoji="0"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「大阪府在日外国人施策に関する指針」の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理念</a:t>
            </a: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も踏まえつつ、下記のような目標に向け、それぞれの取組みを推進する。</a:t>
            </a:r>
          </a:p>
        </p:txBody>
      </p:sp>
    </p:spTree>
    <p:extLst>
      <p:ext uri="{BB962C8B-B14F-4D97-AF65-F5344CB8AC3E}">
        <p14:creationId xmlns:p14="http://schemas.microsoft.com/office/powerpoint/2010/main" val="237656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11665744" y="6529289"/>
            <a:ext cx="526255" cy="365125"/>
          </a:xfrm>
        </p:spPr>
        <p:txBody>
          <a:bodyPr/>
          <a:lstStyle/>
          <a:p>
            <a:pPr algn="ctr" rtl="0"/>
            <a:fld id="{3A98EE3D-8CD1-4C3F-BD1C-C98C9596463C}" type="slidenum">
              <a:rPr lang="en-US" sz="1600" b="1" smtClean="0"/>
              <a:pPr algn="ctr" rtl="0"/>
              <a:t>13</a:t>
            </a:fld>
            <a:endParaRPr lang="en-US" sz="1600" b="1" dirty="0"/>
          </a:p>
        </p:txBody>
      </p:sp>
      <p:sp>
        <p:nvSpPr>
          <p:cNvPr id="15" name="テキスト ボックス 14"/>
          <p:cNvSpPr txBox="1"/>
          <p:nvPr/>
        </p:nvSpPr>
        <p:spPr>
          <a:xfrm>
            <a:off x="442913" y="88244"/>
            <a:ext cx="5731056" cy="400110"/>
          </a:xfrm>
          <a:prstGeom prst="rect">
            <a:avLst/>
          </a:prstGeom>
          <a:noFill/>
        </p:spPr>
        <p:txBody>
          <a:bodyPr wrap="none" rtlCol="0" anchor="ctr">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５．</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中期経営計画</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R5</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R9</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取組みの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本柱</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7">
            <a:extLst>
              <a:ext uri="{FF2B5EF4-FFF2-40B4-BE49-F238E27FC236}">
                <a16:creationId xmlns:a16="http://schemas.microsoft.com/office/drawing/2014/main" id="{7CEBC6BA-4D7F-31E4-9C52-700F0AA6AC12}"/>
              </a:ext>
            </a:extLst>
          </p:cNvPr>
          <p:cNvSpPr/>
          <p:nvPr/>
        </p:nvSpPr>
        <p:spPr>
          <a:xfrm>
            <a:off x="529010" y="1418806"/>
            <a:ext cx="11240336" cy="654866"/>
          </a:xfrm>
          <a:prstGeom prst="roundRect">
            <a:avLst>
              <a:gd name="adj" fmla="val 6967"/>
            </a:avLst>
          </a:prstGeom>
          <a:solidFill>
            <a:schemeClr val="accent1"/>
          </a:solidFill>
          <a:ln w="6350">
            <a:solidFill>
              <a:srgbClr val="002060"/>
            </a:solidFill>
          </a:ln>
        </p:spPr>
        <p:style>
          <a:lnRef idx="2">
            <a:schemeClr val="accent6"/>
          </a:lnRef>
          <a:fillRef idx="1">
            <a:schemeClr val="lt1"/>
          </a:fillRef>
          <a:effectRef idx="0">
            <a:schemeClr val="accent6"/>
          </a:effectRef>
          <a:fontRef idx="minor">
            <a:schemeClr val="dk1"/>
          </a:fontRef>
        </p:style>
        <p:txBody>
          <a:bodyPr lIns="25714" tIns="25714" rIns="25714" bIns="25714" rtlCol="0" anchor="ctr"/>
          <a:lstStyle/>
          <a:p>
            <a:pPr>
              <a:tabLst>
                <a:tab pos="609600" algn="l"/>
              </a:tabLst>
            </a:pP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◆誰一人取り残さない安全・安心に暮らせる環境整備</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tabLst>
                <a:tab pos="595313" algn="l"/>
              </a:tabLst>
            </a:pPr>
            <a:r>
              <a:rPr lang="en-US" altLang="ja-JP"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大阪・関西万博との連携・協力とレガシーとしての機能向上</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7000C080-E118-B8EA-D1EF-60050484834C}"/>
              </a:ext>
            </a:extLst>
          </p:cNvPr>
          <p:cNvSpPr/>
          <p:nvPr/>
        </p:nvSpPr>
        <p:spPr>
          <a:xfrm>
            <a:off x="529010" y="2156313"/>
            <a:ext cx="10803665" cy="1546896"/>
          </a:xfrm>
          <a:prstGeom prst="rect">
            <a:avLst/>
          </a:prstGeom>
        </p:spPr>
        <p:txBody>
          <a:bodyPr wrap="square">
            <a:noAutofit/>
          </a:bodyPr>
          <a:lstStyle/>
          <a:p>
            <a:pPr marL="174625" indent="-17462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外国人が言葉の壁に困ることなく、安全・安心に暮らせるように、生活や災害に関する情報提供・相談対応について、より外国人に寄り添えるよう質的向上をめざす</a:t>
            </a:r>
            <a:endParaRPr lang="en-US" altLang="ja-JP" sz="1600" dirty="0">
              <a:latin typeface="Meiryo UI" panose="020B0604030504040204" pitchFamily="50" charset="-128"/>
              <a:ea typeface="Meiryo UI" panose="020B0604030504040204" pitchFamily="50" charset="-128"/>
            </a:endParaRPr>
          </a:p>
          <a:p>
            <a:pPr marL="623888" indent="-260350">
              <a:buFont typeface="Wingdings" panose="05000000000000000000" pitchFamily="2" charset="2"/>
              <a:buChar char="Ø"/>
              <a:tabLst>
                <a:tab pos="623888" algn="l"/>
              </a:tabLst>
            </a:pPr>
            <a:r>
              <a:rPr lang="ja-JP" altLang="en-US" sz="1600" dirty="0">
                <a:latin typeface="Meiryo UI" panose="020B0604030504040204" pitchFamily="50" charset="-128"/>
                <a:ea typeface="Meiryo UI" panose="020B0604030504040204" pitchFamily="50" charset="-128"/>
              </a:rPr>
              <a:t>出入国在留管理庁をはじめ政府の取組みと相乗効果を図りながら、事業を進める</a:t>
            </a:r>
            <a:endParaRPr lang="en-US" altLang="ja-JP" sz="1600" dirty="0">
              <a:latin typeface="Meiryo UI" panose="020B0604030504040204" pitchFamily="50" charset="-128"/>
              <a:ea typeface="Meiryo UI" panose="020B0604030504040204" pitchFamily="50" charset="-128"/>
            </a:endParaRPr>
          </a:p>
          <a:p>
            <a:pPr marL="623888" indent="-260350">
              <a:buFont typeface="Wingdings" panose="05000000000000000000" pitchFamily="2" charset="2"/>
              <a:buChar char="Ø"/>
              <a:tabLst>
                <a:tab pos="623888" algn="l"/>
              </a:tabLst>
            </a:pPr>
            <a:r>
              <a:rPr lang="ja-JP" altLang="en-US" sz="1600" dirty="0">
                <a:latin typeface="Meiryo UI" panose="020B0604030504040204" pitchFamily="50" charset="-128"/>
                <a:ea typeface="Meiryo UI" panose="020B0604030504040204" pitchFamily="50" charset="-128"/>
              </a:rPr>
              <a:t>大阪弁護士会、大阪行政書士会などとの既存のネットワーク、協力関係をテコに外部との連携をさらに拡充する</a:t>
            </a:r>
            <a:r>
              <a:rPr lang="en-US" altLang="ja-JP" sz="1600" dirty="0">
                <a:latin typeface="Meiryo UI" panose="020B0604030504040204" pitchFamily="50" charset="-128"/>
                <a:ea typeface="Meiryo UI" panose="020B0604030504040204" pitchFamily="50" charset="-128"/>
              </a:rPr>
              <a:t>	</a:t>
            </a:r>
          </a:p>
          <a:p>
            <a:pPr marL="174625" indent="-174625">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大阪・関西万博との連携・協力を通じて、外国人が安全・安心に暮らせる国際都市大阪の実現に向けた貢献をめざす</a:t>
            </a:r>
            <a:endParaRPr lang="en-US" altLang="ja-JP" sz="1600" dirty="0">
              <a:latin typeface="Meiryo UI" panose="020B0604030504040204" pitchFamily="50" charset="-128"/>
              <a:ea typeface="Meiryo UI" panose="020B0604030504040204" pitchFamily="50" charset="-128"/>
            </a:endParaRPr>
          </a:p>
          <a:p>
            <a:pPr marL="623888" marR="0" lvl="0" indent="-2603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tab pos="623888" algn="l"/>
              </a:tabLst>
              <a:defRPr/>
            </a:pPr>
            <a:r>
              <a:rPr kumimoji="0"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財団ならではの協力を行い、レガシーとして新しい動きや情報の変化を先取りした取組みを進める</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a:p>
            <a:endParaRPr lang="ja-JP" altLang="en-US" sz="1600" dirty="0">
              <a:latin typeface="Meiryo UI" panose="020B0604030504040204" pitchFamily="50" charset="-128"/>
              <a:ea typeface="Meiryo UI" panose="020B0604030504040204" pitchFamily="50" charset="-128"/>
            </a:endParaRPr>
          </a:p>
        </p:txBody>
      </p:sp>
      <p:sp>
        <p:nvSpPr>
          <p:cNvPr id="11" name="角丸四角形 10">
            <a:extLst>
              <a:ext uri="{FF2B5EF4-FFF2-40B4-BE49-F238E27FC236}">
                <a16:creationId xmlns:a16="http://schemas.microsoft.com/office/drawing/2014/main" id="{5C9C856F-2C93-C177-5418-3DE7E81B9567}"/>
              </a:ext>
            </a:extLst>
          </p:cNvPr>
          <p:cNvSpPr/>
          <p:nvPr/>
        </p:nvSpPr>
        <p:spPr>
          <a:xfrm>
            <a:off x="478802" y="1347312"/>
            <a:ext cx="11380128" cy="2477230"/>
          </a:xfrm>
          <a:prstGeom prst="roundRect">
            <a:avLst>
              <a:gd name="adj" fmla="val 2798"/>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29270" indent="-129270">
              <a:tabLst>
                <a:tab pos="129270" algn="l"/>
              </a:tabLst>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7">
            <a:extLst>
              <a:ext uri="{FF2B5EF4-FFF2-40B4-BE49-F238E27FC236}">
                <a16:creationId xmlns:a16="http://schemas.microsoft.com/office/drawing/2014/main" id="{9251DF01-2D6A-5F28-6A51-FBFEDF2CB689}"/>
              </a:ext>
            </a:extLst>
          </p:cNvPr>
          <p:cNvSpPr/>
          <p:nvPr/>
        </p:nvSpPr>
        <p:spPr>
          <a:xfrm>
            <a:off x="529010" y="3986190"/>
            <a:ext cx="11240336" cy="740584"/>
          </a:xfrm>
          <a:prstGeom prst="roundRect">
            <a:avLst>
              <a:gd name="adj" fmla="val 6967"/>
            </a:avLst>
          </a:prstGeom>
          <a:solidFill>
            <a:schemeClr val="accent1"/>
          </a:solidFill>
          <a:ln w="6350">
            <a:solidFill>
              <a:srgbClr val="002060"/>
            </a:solidFill>
          </a:ln>
        </p:spPr>
        <p:style>
          <a:lnRef idx="2">
            <a:schemeClr val="accent6"/>
          </a:lnRef>
          <a:fillRef idx="1">
            <a:schemeClr val="lt1"/>
          </a:fillRef>
          <a:effectRef idx="0">
            <a:schemeClr val="accent6"/>
          </a:effectRef>
          <a:fontRef idx="minor">
            <a:schemeClr val="dk1"/>
          </a:fontRef>
        </p:style>
        <p:txBody>
          <a:bodyPr lIns="25714" tIns="25714" rIns="25714" bIns="25714" rtlCol="0" anchor="ctr"/>
          <a:lstStyle/>
          <a:p>
            <a:pPr>
              <a:tabLst>
                <a:tab pos="85725" algn="l"/>
              </a:tabLst>
            </a:pP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◆連携強化と情報提供の充実による「多文化共生の拠点機関」としての機能強化</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2B3B97C5-796C-55FE-2175-5B75AA875BCC}"/>
              </a:ext>
            </a:extLst>
          </p:cNvPr>
          <p:cNvSpPr/>
          <p:nvPr/>
        </p:nvSpPr>
        <p:spPr>
          <a:xfrm>
            <a:off x="478802" y="4747195"/>
            <a:ext cx="10853873" cy="1538497"/>
          </a:xfrm>
          <a:prstGeom prst="rect">
            <a:avLst/>
          </a:prstGeom>
        </p:spPr>
        <p:txBody>
          <a:bodyPr wrap="square">
            <a:noAutofit/>
          </a:bodyPr>
          <a:lstStyle/>
          <a:p>
            <a:pPr marL="261938" indent="-17462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地域に根差した外国人支援を進めるため、府内の市町村や国際交流協会と連携するとともに、情報提供や人材育成等をサポートし、信頼される拠点機関としての機能強化をめざす</a:t>
            </a:r>
            <a:endParaRPr lang="en-US" altLang="ja-JP" sz="1600" dirty="0">
              <a:latin typeface="Meiryo UI" panose="020B0604030504040204" pitchFamily="50" charset="-128"/>
              <a:ea typeface="Meiryo UI" panose="020B0604030504040204" pitchFamily="50" charset="-128"/>
            </a:endParaRPr>
          </a:p>
          <a:p>
            <a:pPr marL="711200" indent="-261938">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地域国際化協会</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広域</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としての役割を見極め、取組みを進めることで、政府・民間の支援、助成措置の確保につなげる</a:t>
            </a:r>
            <a:endParaRPr lang="en-US" altLang="ja-JP" sz="1600" dirty="0">
              <a:latin typeface="Meiryo UI" panose="020B0604030504040204" pitchFamily="50" charset="-128"/>
              <a:ea typeface="Meiryo UI" panose="020B0604030504040204" pitchFamily="50" charset="-128"/>
            </a:endParaRPr>
          </a:p>
          <a:p>
            <a:pPr marL="711200" indent="-261938">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気象災害への対応など重要な課題にともに取組み、共同研修や訓練など人材の養成を進める</a:t>
            </a:r>
            <a:endParaRPr lang="en-US" altLang="ja-JP" sz="1600" dirty="0">
              <a:latin typeface="Meiryo UI" panose="020B0604030504040204" pitchFamily="50" charset="-128"/>
              <a:ea typeface="Meiryo UI" panose="020B0604030504040204" pitchFamily="50" charset="-128"/>
            </a:endParaRPr>
          </a:p>
          <a:p>
            <a:pPr marL="261938" indent="-174625">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国や大阪府の各部局、府内の多文化共生施策を担う官民の機関との連携強化をめざす</a:t>
            </a:r>
            <a:endParaRPr lang="en-US" altLang="ja-JP" sz="1600" dirty="0">
              <a:latin typeface="Meiryo UI" panose="020B0604030504040204" pitchFamily="50" charset="-128"/>
              <a:ea typeface="Meiryo UI" panose="020B0604030504040204" pitchFamily="50" charset="-128"/>
            </a:endParaRPr>
          </a:p>
          <a:p>
            <a:pPr marL="711200" indent="-261938">
              <a:buFont typeface="Wingdings" panose="05000000000000000000" pitchFamily="2" charset="2"/>
              <a:buChar char="Ø"/>
              <a:tabLst>
                <a:tab pos="711200" algn="l"/>
              </a:tabLst>
            </a:pPr>
            <a:r>
              <a:rPr kumimoji="0"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日本語教育をはじめ、多文化共生施策を担う部局や、関係機関との連携・協働を進める</a:t>
            </a:r>
            <a:endParaRPr lang="ja-JP" altLang="en-US" sz="1600" dirty="0">
              <a:latin typeface="Meiryo UI" panose="020B0604030504040204" pitchFamily="50" charset="-128"/>
              <a:ea typeface="Meiryo UI" panose="020B0604030504040204" pitchFamily="50" charset="-128"/>
            </a:endParaRPr>
          </a:p>
        </p:txBody>
      </p:sp>
      <p:sp>
        <p:nvSpPr>
          <p:cNvPr id="14" name="角丸四角形 10">
            <a:extLst>
              <a:ext uri="{FF2B5EF4-FFF2-40B4-BE49-F238E27FC236}">
                <a16:creationId xmlns:a16="http://schemas.microsoft.com/office/drawing/2014/main" id="{18233969-6CC5-0F1F-81DD-642476FDF4C7}"/>
              </a:ext>
            </a:extLst>
          </p:cNvPr>
          <p:cNvSpPr/>
          <p:nvPr/>
        </p:nvSpPr>
        <p:spPr>
          <a:xfrm>
            <a:off x="478802" y="3936563"/>
            <a:ext cx="11380128" cy="2598805"/>
          </a:xfrm>
          <a:prstGeom prst="roundRect">
            <a:avLst>
              <a:gd name="adj" fmla="val 2798"/>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29270" indent="-129270">
              <a:tabLst>
                <a:tab pos="129270" algn="l"/>
              </a:tabLst>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8394" y="2622405"/>
            <a:ext cx="1220952" cy="1191379"/>
          </a:xfrm>
          <a:prstGeom prst="rect">
            <a:avLst/>
          </a:prstGeom>
        </p:spPr>
      </p:pic>
      <p:sp>
        <p:nvSpPr>
          <p:cNvPr id="3" name="角丸四角形 2"/>
          <p:cNvSpPr/>
          <p:nvPr/>
        </p:nvSpPr>
        <p:spPr>
          <a:xfrm>
            <a:off x="8834907" y="1530827"/>
            <a:ext cx="2818387" cy="375810"/>
          </a:xfrm>
          <a:prstGeom prst="roundRect">
            <a:avLst>
              <a:gd name="adj" fmla="val 0"/>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１　重点事業</a:t>
            </a:r>
          </a:p>
        </p:txBody>
      </p:sp>
      <p:sp>
        <p:nvSpPr>
          <p:cNvPr id="20" name="角丸四角形 19"/>
          <p:cNvSpPr/>
          <p:nvPr/>
        </p:nvSpPr>
        <p:spPr>
          <a:xfrm>
            <a:off x="8834907" y="4025270"/>
            <a:ext cx="2882923" cy="662736"/>
          </a:xfrm>
          <a:prstGeom prst="roundRect">
            <a:avLst>
              <a:gd name="adj" fmla="val 1121"/>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solidFill>
                  <a:schemeClr val="bg1"/>
                </a:solidFill>
                <a:latin typeface="Meiryo UI" panose="020B0604030504040204" pitchFamily="50" charset="-128"/>
                <a:ea typeface="Meiryo UI" panose="020B0604030504040204" pitchFamily="50" charset="-128"/>
              </a:rPr>
              <a:t>２　多文化共生の拠点機能</a:t>
            </a:r>
            <a:endParaRPr kumimoji="1" lang="en-US" altLang="ja-JP" b="1" dirty="0">
              <a:solidFill>
                <a:schemeClr val="bg1"/>
              </a:solidFill>
              <a:latin typeface="Meiryo UI" panose="020B0604030504040204" pitchFamily="50" charset="-128"/>
              <a:ea typeface="Meiryo UI" panose="020B0604030504040204" pitchFamily="50" charset="-128"/>
            </a:endParaRPr>
          </a:p>
          <a:p>
            <a:r>
              <a:rPr kumimoji="1" lang="ja-JP" altLang="en-US" b="1" dirty="0">
                <a:solidFill>
                  <a:schemeClr val="bg1"/>
                </a:solidFill>
                <a:latin typeface="Meiryo UI" panose="020B0604030504040204" pitchFamily="50" charset="-128"/>
                <a:ea typeface="Meiryo UI" panose="020B0604030504040204" pitchFamily="50" charset="-128"/>
              </a:rPr>
              <a:t>　　 の強化・充実</a:t>
            </a:r>
          </a:p>
        </p:txBody>
      </p:sp>
      <p:sp>
        <p:nvSpPr>
          <p:cNvPr id="6" name="正方形/長方形 5"/>
          <p:cNvSpPr/>
          <p:nvPr/>
        </p:nvSpPr>
        <p:spPr>
          <a:xfrm>
            <a:off x="435368" y="636977"/>
            <a:ext cx="11230377"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「多文化共生の拠点機関」というめざす姿の実現に向け、</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令和４年度中に改正する予定の</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「大阪府在日外国人施策に関する指針」の理念も踏まえ、重点事業など、以下の取組みの三本柱を掲げる。</a:t>
            </a:r>
          </a:p>
        </p:txBody>
      </p:sp>
    </p:spTree>
    <p:extLst>
      <p:ext uri="{BB962C8B-B14F-4D97-AF65-F5344CB8AC3E}">
        <p14:creationId xmlns:p14="http://schemas.microsoft.com/office/powerpoint/2010/main" val="953097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11578107" y="6528010"/>
            <a:ext cx="613893" cy="407560"/>
          </a:xfrm>
        </p:spPr>
        <p:txBody>
          <a:bodyPr/>
          <a:lstStyle/>
          <a:p>
            <a:pPr algn="ctr" rtl="0"/>
            <a:fld id="{3A98EE3D-8CD1-4C3F-BD1C-C98C9596463C}" type="slidenum">
              <a:rPr lang="en-US" sz="1600" b="1" smtClean="0"/>
              <a:pPr algn="ctr" rtl="0"/>
              <a:t>14</a:t>
            </a:fld>
            <a:endParaRPr lang="en-US" sz="1600" b="1" dirty="0"/>
          </a:p>
        </p:txBody>
      </p:sp>
      <p:sp>
        <p:nvSpPr>
          <p:cNvPr id="8" name="角丸四角形 7"/>
          <p:cNvSpPr/>
          <p:nvPr/>
        </p:nvSpPr>
        <p:spPr>
          <a:xfrm>
            <a:off x="511263" y="1049950"/>
            <a:ext cx="11066844" cy="616329"/>
          </a:xfrm>
          <a:prstGeom prst="roundRect">
            <a:avLst>
              <a:gd name="adj" fmla="val 6967"/>
            </a:avLst>
          </a:prstGeom>
          <a:solidFill>
            <a:schemeClr val="accent1"/>
          </a:solidFill>
          <a:ln w="6350">
            <a:solidFill>
              <a:srgbClr val="002060"/>
            </a:solidFill>
          </a:ln>
        </p:spPr>
        <p:style>
          <a:lnRef idx="2">
            <a:schemeClr val="accent6"/>
          </a:lnRef>
          <a:fillRef idx="1">
            <a:schemeClr val="lt1"/>
          </a:fillRef>
          <a:effectRef idx="0">
            <a:schemeClr val="accent6"/>
          </a:effectRef>
          <a:fontRef idx="minor">
            <a:schemeClr val="dk1"/>
          </a:fontRef>
        </p:style>
        <p:txBody>
          <a:bodyPr lIns="25714" tIns="25714" rIns="25714" bIns="25714" rtlCol="0" anchor="ctr"/>
          <a:lstStyle/>
          <a:p>
            <a:pPr defTabSz="914418">
              <a:tabLst>
                <a:tab pos="536575" algn="l"/>
              </a:tabLst>
              <a:defRPr/>
            </a:pP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◆拠点機能を支える組織運営と専門性の高い人員体制</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defTabSz="914418">
              <a:tabLst>
                <a:tab pos="536575" algn="l"/>
              </a:tabLst>
              <a:defRPr/>
            </a:pP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◆さらなる財政基盤の強化</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511263" y="1763154"/>
            <a:ext cx="11066844" cy="2109296"/>
          </a:xfrm>
          <a:prstGeom prst="rect">
            <a:avLst/>
          </a:prstGeom>
        </p:spPr>
        <p:txBody>
          <a:bodyPr wrap="square" anchor="ctr" anchorCtr="0">
            <a:noAutofit/>
          </a:bodyPr>
          <a:lstStyle/>
          <a:p>
            <a:pPr marL="174625" indent="-17462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財団が大阪の多文化共生拠点として機能を発揮できるよう、専門性の高い人材を育成・確保し、安定した組織運営をめざす　</a:t>
            </a:r>
            <a:endParaRPr lang="en-US" altLang="ja-JP" sz="1600" dirty="0">
              <a:latin typeface="Meiryo UI" panose="020B0604030504040204" pitchFamily="50" charset="-128"/>
              <a:ea typeface="Meiryo UI" panose="020B0604030504040204" pitchFamily="50" charset="-128"/>
            </a:endParaRPr>
          </a:p>
          <a:p>
            <a:pPr marL="363538" indent="-188913">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処遇改善を行うとともに、将来の核となる人材の養成を進める</a:t>
            </a:r>
            <a:endParaRPr lang="en-US" altLang="ja-JP" sz="1600" dirty="0">
              <a:latin typeface="Meiryo UI" panose="020B0604030504040204" pitchFamily="50" charset="-128"/>
              <a:ea typeface="Meiryo UI" panose="020B0604030504040204" pitchFamily="50" charset="-128"/>
            </a:endParaRPr>
          </a:p>
          <a:p>
            <a:pPr marL="363538" indent="-188913">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新しい通信機器の導入やアプリケーションの採用など</a:t>
            </a:r>
            <a:r>
              <a:rPr lang="en-US" altLang="ja-JP" sz="1600" dirty="0">
                <a:latin typeface="Meiryo UI" panose="020B0604030504040204" pitchFamily="50" charset="-128"/>
                <a:ea typeface="Meiryo UI" panose="020B0604030504040204" pitchFamily="50" charset="-128"/>
              </a:rPr>
              <a:t>ICT</a:t>
            </a:r>
            <a:r>
              <a:rPr lang="ja-JP" altLang="en-US" sz="1600" dirty="0">
                <a:latin typeface="Meiryo UI" panose="020B0604030504040204" pitchFamily="50" charset="-128"/>
                <a:ea typeface="Meiryo UI" panose="020B0604030504040204" pitchFamily="50" charset="-128"/>
              </a:rPr>
              <a:t>の活用を進め、より効率的な組織運営を図る</a:t>
            </a:r>
            <a:endParaRPr lang="en-US" altLang="ja-JP" sz="1600" dirty="0">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安定的な資産運用、外部資金の獲得などに努め、さらなる財政基盤の強化をめざす</a:t>
            </a:r>
            <a:endParaRPr lang="en-US" altLang="ja-JP" sz="1600" dirty="0">
              <a:latin typeface="Meiryo UI" panose="020B0604030504040204" pitchFamily="50" charset="-128"/>
              <a:ea typeface="Meiryo UI" panose="020B0604030504040204" pitchFamily="50" charset="-128"/>
            </a:endParaRPr>
          </a:p>
          <a:p>
            <a:pPr marL="363538" indent="-188913">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歴史ある地域国際化協会としての信頼を基に、公私の支援を獲得するとともに、事業を通じて存在感を高め、民間</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企業</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からの支援につなげていく</a:t>
            </a:r>
            <a:endParaRPr lang="en-US" altLang="ja-JP" sz="1600" dirty="0">
              <a:latin typeface="Meiryo UI" panose="020B0604030504040204" pitchFamily="50" charset="-128"/>
              <a:ea typeface="Meiryo UI" panose="020B0604030504040204" pitchFamily="50" charset="-128"/>
            </a:endParaRPr>
          </a:p>
          <a:p>
            <a:pPr marL="363538" indent="-188913">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財源確保に向け、金利動向を見ながら、より有利で安全な資産運用を図る</a:t>
            </a:r>
          </a:p>
        </p:txBody>
      </p:sp>
      <p:sp>
        <p:nvSpPr>
          <p:cNvPr id="24" name="角丸四角形 10">
            <a:extLst>
              <a:ext uri="{FF2B5EF4-FFF2-40B4-BE49-F238E27FC236}">
                <a16:creationId xmlns:a16="http://schemas.microsoft.com/office/drawing/2014/main" id="{A98B8700-C097-4658-AD6A-6D2136DDEE63}"/>
              </a:ext>
            </a:extLst>
          </p:cNvPr>
          <p:cNvSpPr/>
          <p:nvPr/>
        </p:nvSpPr>
        <p:spPr>
          <a:xfrm>
            <a:off x="445342" y="936093"/>
            <a:ext cx="11301237" cy="3284699"/>
          </a:xfrm>
          <a:prstGeom prst="roundRect">
            <a:avLst>
              <a:gd name="adj" fmla="val 2798"/>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29270" indent="-129270">
              <a:tabLst>
                <a:tab pos="129270" algn="l"/>
              </a:tabLst>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BA734262-89F8-C541-E085-5F3CE49E8FB3}"/>
              </a:ext>
            </a:extLst>
          </p:cNvPr>
          <p:cNvSpPr txBox="1"/>
          <p:nvPr/>
        </p:nvSpPr>
        <p:spPr>
          <a:xfrm>
            <a:off x="442913" y="81930"/>
            <a:ext cx="5625258" cy="400110"/>
          </a:xfrm>
          <a:prstGeom prst="rect">
            <a:avLst/>
          </a:prstGeom>
          <a:noFill/>
        </p:spPr>
        <p:txBody>
          <a:bodyPr wrap="none" rtlCol="0" anchor="ctr">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５．</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中期経営計画</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R5</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R9</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取組みの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本柱</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994090" y="1178129"/>
            <a:ext cx="2460911" cy="375810"/>
          </a:xfrm>
          <a:prstGeom prst="roundRect">
            <a:avLst>
              <a:gd name="adj" fmla="val 6386"/>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３　事業基盤の強化</a:t>
            </a:r>
          </a:p>
        </p:txBody>
      </p:sp>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54135" y="4348971"/>
            <a:ext cx="3302598" cy="2355925"/>
          </a:xfrm>
          <a:prstGeom prst="rect">
            <a:avLst/>
          </a:prstGeom>
        </p:spPr>
      </p:pic>
    </p:spTree>
    <p:extLst>
      <p:ext uri="{BB962C8B-B14F-4D97-AF65-F5344CB8AC3E}">
        <p14:creationId xmlns:p14="http://schemas.microsoft.com/office/powerpoint/2010/main" val="10905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62972-3449-42D1-8185-B4BEFD52AB44}"/>
              </a:ext>
            </a:extLst>
          </p:cNvPr>
          <p:cNvSpPr>
            <a:spLocks noGrp="1"/>
          </p:cNvSpPr>
          <p:nvPr>
            <p:ph type="title"/>
          </p:nvPr>
        </p:nvSpPr>
        <p:spPr>
          <a:xfrm>
            <a:off x="2041087" y="724296"/>
            <a:ext cx="4923287" cy="590969"/>
          </a:xfrm>
        </p:spPr>
        <p:txBody>
          <a:bodyPr rtlCol="0" anchor="ctr" anchorCtr="0">
            <a:noAutofit/>
          </a:bodyPr>
          <a:lstStyle/>
          <a:p>
            <a:pPr rtl="0">
              <a:tabLst>
                <a:tab pos="987425" algn="l"/>
              </a:tabLst>
            </a:pPr>
            <a:r>
              <a:rPr lang="ja-JP" altLang="en-US" sz="2000" dirty="0">
                <a:solidFill>
                  <a:schemeClr val="accent2"/>
                </a:solidFill>
              </a:rPr>
              <a:t>（１）相談機能の専門性向上</a:t>
            </a:r>
            <a:endParaRPr lang="ja" sz="2000" dirty="0">
              <a:solidFill>
                <a:schemeClr val="accent2"/>
              </a:solidFill>
            </a:endParaRPr>
          </a:p>
        </p:txBody>
      </p:sp>
      <p:sp>
        <p:nvSpPr>
          <p:cNvPr id="6" name="コンテンツ プレースホルダー 5">
            <a:extLst>
              <a:ext uri="{FF2B5EF4-FFF2-40B4-BE49-F238E27FC236}">
                <a16:creationId xmlns:a16="http://schemas.microsoft.com/office/drawing/2014/main" id="{91045DBD-667C-40B5-C5DC-32B615F20C2D}"/>
              </a:ext>
            </a:extLst>
          </p:cNvPr>
          <p:cNvSpPr>
            <a:spLocks noGrp="1"/>
          </p:cNvSpPr>
          <p:nvPr>
            <p:ph idx="1"/>
          </p:nvPr>
        </p:nvSpPr>
        <p:spPr>
          <a:xfrm>
            <a:off x="459734" y="1216559"/>
            <a:ext cx="11385500" cy="719294"/>
          </a:xfrm>
        </p:spPr>
        <p:txBody>
          <a:bodyPr>
            <a:noAutofit/>
          </a:bodyPr>
          <a:lstStyle/>
          <a:p>
            <a:pPr marL="901700" indent="-901700">
              <a:spcBef>
                <a:spcPts val="0"/>
              </a:spcBef>
              <a:spcAft>
                <a:spcPts val="0"/>
              </a:spcAft>
              <a:buNone/>
              <a:tabLst>
                <a:tab pos="622300" algn="l"/>
                <a:tab pos="901700" algn="l"/>
              </a:tabLst>
            </a:pPr>
            <a:r>
              <a:rPr lang="en-US" altLang="ja-JP" sz="1400" dirty="0"/>
              <a:t>【</a:t>
            </a:r>
            <a:r>
              <a:rPr lang="ja-JP" altLang="en-US" sz="1400" dirty="0"/>
              <a:t>概要</a:t>
            </a:r>
            <a:r>
              <a:rPr lang="en-US" altLang="ja-JP" sz="1400" dirty="0"/>
              <a:t>】	</a:t>
            </a:r>
            <a:r>
              <a:rPr lang="ja-JP" altLang="en-US" sz="1400" dirty="0"/>
              <a:t>①</a:t>
            </a:r>
            <a:r>
              <a:rPr lang="en-US" altLang="ja-JP" sz="1400" dirty="0"/>
              <a:t>	</a:t>
            </a:r>
            <a:r>
              <a:rPr lang="ja-JP" altLang="en-US" sz="1400" dirty="0"/>
              <a:t>国・大阪府の補助金を得て</a:t>
            </a:r>
            <a:r>
              <a:rPr lang="ja-JP" altLang="en-US" sz="1400" dirty="0">
                <a:solidFill>
                  <a:schemeClr val="tx1"/>
                </a:solidFill>
              </a:rPr>
              <a:t>、外国人からの生活相談対応及び適切な情報提供を行う「大阪府外国人情報コーナー」の運営を行う。</a:t>
            </a:r>
            <a:r>
              <a:rPr lang="en-US" altLang="ja-JP" sz="1400" dirty="0">
                <a:solidFill>
                  <a:schemeClr val="tx1"/>
                </a:solidFill>
              </a:rPr>
              <a:t/>
            </a:r>
            <a:br>
              <a:rPr lang="en-US" altLang="ja-JP" sz="1400" dirty="0">
                <a:solidFill>
                  <a:schemeClr val="tx1"/>
                </a:solidFill>
              </a:rPr>
            </a:br>
            <a:r>
              <a:rPr lang="ja-JP" altLang="en-US" sz="1400" dirty="0">
                <a:solidFill>
                  <a:schemeClr val="tx1"/>
                </a:solidFill>
              </a:rPr>
              <a:t>関係機関との連携等、相談体制を充実させ、相談者に寄り添い、具体的な解決への道筋をつける伴走型の対応をめざす。</a:t>
            </a:r>
            <a:endParaRPr lang="en-US" altLang="ja-JP" sz="1400" dirty="0">
              <a:solidFill>
                <a:schemeClr val="tx1"/>
              </a:solidFill>
            </a:endParaRPr>
          </a:p>
          <a:p>
            <a:pPr marL="901700" indent="-901700">
              <a:spcBef>
                <a:spcPts val="0"/>
              </a:spcBef>
              <a:spcAft>
                <a:spcPts val="0"/>
              </a:spcAft>
              <a:buNone/>
              <a:tabLst>
                <a:tab pos="622300" algn="l"/>
                <a:tab pos="901700" algn="l"/>
              </a:tabLst>
            </a:pPr>
            <a:r>
              <a:rPr lang="ja-JP" altLang="en-US" sz="1400" dirty="0">
                <a:solidFill>
                  <a:schemeClr val="tx1"/>
                </a:solidFill>
              </a:rPr>
              <a:t>　　　　　 ②</a:t>
            </a:r>
            <a:r>
              <a:rPr lang="en-US" altLang="ja-JP" sz="1400" dirty="0">
                <a:solidFill>
                  <a:schemeClr val="tx1"/>
                </a:solidFill>
              </a:rPr>
              <a:t>	</a:t>
            </a:r>
            <a:r>
              <a:rPr lang="ja-JP" altLang="en-US" sz="1400" dirty="0">
                <a:solidFill>
                  <a:schemeClr val="tx1"/>
                </a:solidFill>
              </a:rPr>
              <a:t>在住外国人に身近な市町村で</a:t>
            </a:r>
            <a:r>
              <a:rPr lang="ja-JP" altLang="en-US" sz="1400" dirty="0"/>
              <a:t>の相談対応を進めるため、府内市町村や国際交流協会などと連携し、</a:t>
            </a:r>
            <a:r>
              <a:rPr lang="ja-JP" altLang="en-US" sz="1400" dirty="0">
                <a:solidFill>
                  <a:schemeClr val="tx1"/>
                </a:solidFill>
              </a:rPr>
              <a:t>地域合同相談会を開催</a:t>
            </a:r>
            <a:r>
              <a:rPr lang="ja-JP" altLang="en-US" sz="1400" dirty="0"/>
              <a:t>する。</a:t>
            </a:r>
          </a:p>
        </p:txBody>
      </p:sp>
      <p:sp>
        <p:nvSpPr>
          <p:cNvPr id="12" name="正方形/長方形 11">
            <a:extLst>
              <a:ext uri="{FF2B5EF4-FFF2-40B4-BE49-F238E27FC236}">
                <a16:creationId xmlns:a16="http://schemas.microsoft.com/office/drawing/2014/main" id="{31477820-7C89-2C03-A282-15469D34B891}"/>
              </a:ext>
            </a:extLst>
          </p:cNvPr>
          <p:cNvSpPr/>
          <p:nvPr/>
        </p:nvSpPr>
        <p:spPr>
          <a:xfrm>
            <a:off x="446534" y="1965451"/>
            <a:ext cx="11260557" cy="3149247"/>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nchorCtr="0"/>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当計画で進める取組み</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情報提供型から、問題解決伴走型相談窓口を目指した、相談員の専門性の向上、相談体制の整備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rgbClr val="0070C0"/>
                </a:solidFill>
                <a:latin typeface="Meiryo UI" panose="020B0604030504040204" pitchFamily="50" charset="-128"/>
                <a:ea typeface="Meiryo UI" panose="020B0604030504040204" pitchFamily="50" charset="-128"/>
              </a:rPr>
              <a:t>　　・</a:t>
            </a: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新規</a:t>
            </a: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国で検討中の「外国人総合支援コーディネーター」</a:t>
            </a: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仮称</a:t>
            </a: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の認証取得</a:t>
            </a:r>
            <a:endParaRPr kumimoji="1" lang="en-US" altLang="ja-JP" sz="1400" b="1" u="sng" dirty="0">
              <a:solidFill>
                <a:srgbClr val="0070C0"/>
              </a:solidFill>
              <a:latin typeface="Meiryo UI" panose="020B0604030504040204" pitchFamily="50" charset="-128"/>
              <a:ea typeface="Meiryo UI" panose="020B0604030504040204" pitchFamily="50" charset="-128"/>
            </a:endParaRPr>
          </a:p>
          <a:p>
            <a:r>
              <a:rPr kumimoji="1" lang="ja-JP" altLang="en-US" sz="1400" dirty="0">
                <a:solidFill>
                  <a:srgbClr val="0070C0"/>
                </a:solidFill>
                <a:latin typeface="Meiryo UI" panose="020B0604030504040204" pitchFamily="50" charset="-128"/>
                <a:ea typeface="Meiryo UI" panose="020B0604030504040204" pitchFamily="50" charset="-128"/>
              </a:rPr>
              <a:t>　　・</a:t>
            </a: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新規</a:t>
            </a: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新しい通信環境・機器を利用した複合的な相談対応（電話会議システムの利用、</a:t>
            </a:r>
            <a:r>
              <a:rPr kumimoji="1" lang="en-US" altLang="ja-JP" sz="1400" b="1" u="sng" dirty="0">
                <a:solidFill>
                  <a:srgbClr val="0070C0"/>
                </a:solidFill>
                <a:latin typeface="Meiryo UI" panose="020B0604030504040204" pitchFamily="50" charset="-128"/>
                <a:ea typeface="Meiryo UI" panose="020B0604030504040204" pitchFamily="50" charset="-128"/>
              </a:rPr>
              <a:t>ZOOM</a:t>
            </a:r>
            <a:r>
              <a:rPr kumimoji="1" lang="ja-JP" altLang="en-US" sz="1400" b="1" u="sng" dirty="0">
                <a:solidFill>
                  <a:srgbClr val="0070C0"/>
                </a:solidFill>
                <a:latin typeface="Meiryo UI" panose="020B0604030504040204" pitchFamily="50" charset="-128"/>
                <a:ea typeface="Meiryo UI" panose="020B0604030504040204" pitchFamily="50" charset="-128"/>
              </a:rPr>
              <a:t>等の一層の活用等）</a:t>
            </a: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継続</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地域国際化協会などで外国人相談対応に実績のある関係者とのネットワークの構築</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3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国、関係機関等との連携強化、専門相談・共同事業の実施　</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拡充</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大阪府が設置する他の相談窓口との連携（住宅相談、女性相談、労働相談に続き、消費者相談、人権相談等）</a:t>
            </a:r>
            <a:endParaRPr kumimoji="1" lang="en-US" altLang="ja-JP" sz="1400" b="1"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拡充</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社会福祉協議会、大阪弁護士会等、地域の関係機関との連携</a:t>
            </a:r>
            <a:endParaRPr kumimoji="1" lang="en-US" altLang="ja-JP" sz="1400" b="1"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継続</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国の総合調整機能を担う出入国在留管理庁との連携</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500" dirty="0">
                <a:solidFill>
                  <a:schemeClr val="tx1"/>
                </a:solidFill>
                <a:latin typeface="Meiryo UI" panose="020B0604030504040204" pitchFamily="50" charset="-128"/>
                <a:ea typeface="Meiryo UI" panose="020B0604030504040204" pitchFamily="50" charset="-128"/>
              </a:rPr>
              <a:t>　</a:t>
            </a:r>
            <a:endParaRPr kumimoji="1" lang="en-US" altLang="ja-JP" sz="5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府内市町村、国際交流協会支援機能の強化</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rgbClr val="0070C0"/>
                </a:solidFill>
                <a:latin typeface="Meiryo UI" panose="020B0604030504040204" pitchFamily="50" charset="-128"/>
                <a:ea typeface="Meiryo UI" panose="020B0604030504040204" pitchFamily="50" charset="-128"/>
              </a:rPr>
              <a:t>・</a:t>
            </a: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新規</a:t>
            </a: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日本語教室等、外国人と接する現場と連携した出張相談会の開催</a:t>
            </a:r>
            <a:endParaRPr kumimoji="1" lang="en-US" altLang="ja-JP" sz="1400" b="1" u="sng" dirty="0">
              <a:solidFill>
                <a:srgbClr val="0070C0"/>
              </a:solidFill>
              <a:latin typeface="Meiryo UI" panose="020B0604030504040204" pitchFamily="50" charset="-128"/>
              <a:ea typeface="Meiryo UI" panose="020B0604030504040204" pitchFamily="50" charset="-128"/>
            </a:endParaRPr>
          </a:p>
          <a:p>
            <a:pPr lvl="0">
              <a:defRPr/>
            </a:pPr>
            <a:r>
              <a:rPr kumimoji="1" lang="ja-JP" altLang="en-US" sz="1400" b="1" dirty="0">
                <a:solidFill>
                  <a:srgbClr val="0070C0"/>
                </a:solidFill>
                <a:latin typeface="Meiryo UI" panose="020B0604030504040204" pitchFamily="50" charset="-128"/>
                <a:ea typeface="Meiryo UI" panose="020B0604030504040204" pitchFamily="50" charset="-128"/>
              </a:rPr>
              <a:t>　　・</a:t>
            </a: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新規</a:t>
            </a: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出入国在留管理庁、府等と連携した、相談窓口未設置市町村向け支援の実施</a:t>
            </a:r>
            <a:r>
              <a:rPr kumimoji="1" lang="ja-JP" altLang="en-US" sz="1200" b="1" u="sng" dirty="0">
                <a:solidFill>
                  <a:srgbClr val="0070C0"/>
                </a:solidFill>
                <a:latin typeface="Meiryo UI" panose="020B0604030504040204" pitchFamily="50" charset="-128"/>
                <a:ea typeface="Meiryo UI" panose="020B0604030504040204" pitchFamily="50" charset="-128"/>
              </a:rPr>
              <a:t>（外国人受入環境整備交付金の活用説明会、立上げ支援等）</a:t>
            </a:r>
          </a:p>
          <a:p>
            <a:pPr>
              <a:defRPr/>
            </a:pP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拡充</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専門相談を軸とした地域合同相談会の開催（労働相談、弁護士・行政書士相談、税・社会保険相談等）</a:t>
            </a:r>
            <a:endParaRPr kumimoji="1" lang="en-US" altLang="ja-JP" sz="1400" dirty="0">
              <a:latin typeface="Meiryo UI" panose="020B0604030504040204" pitchFamily="50" charset="-128"/>
              <a:ea typeface="Meiryo UI" panose="020B0604030504040204" pitchFamily="50" charset="-128"/>
            </a:endParaRPr>
          </a:p>
          <a:p>
            <a:pPr>
              <a:defRPr/>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拡充</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府内市町村や国際交流協会の相談員・窓口担当職員を対象に含む研修の実施、研修内容の高度化</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A86466DB-13F2-45CE-8880-3A0A058B136C}"/>
              </a:ext>
            </a:extLst>
          </p:cNvPr>
          <p:cNvSpPr>
            <a:spLocks noGrp="1"/>
          </p:cNvSpPr>
          <p:nvPr>
            <p:ph type="sldNum" sz="quarter" idx="12"/>
          </p:nvPr>
        </p:nvSpPr>
        <p:spPr>
          <a:xfrm>
            <a:off x="11652866" y="6492875"/>
            <a:ext cx="539134" cy="365125"/>
          </a:xfrm>
        </p:spPr>
        <p:txBody>
          <a:bodyPr/>
          <a:lstStyle/>
          <a:p>
            <a:pPr algn="ctr" rtl="0"/>
            <a:r>
              <a:rPr lang="en-US" altLang="ja-JP" sz="1600" b="1" dirty="0"/>
              <a:t>15</a:t>
            </a:r>
            <a:endParaRPr lang="en-US" sz="1600" b="1" dirty="0"/>
          </a:p>
        </p:txBody>
      </p:sp>
      <p:graphicFrame>
        <p:nvGraphicFramePr>
          <p:cNvPr id="4" name="表 6">
            <a:extLst>
              <a:ext uri="{FF2B5EF4-FFF2-40B4-BE49-F238E27FC236}">
                <a16:creationId xmlns:a16="http://schemas.microsoft.com/office/drawing/2014/main" id="{6F2D70D9-B58D-0B96-4FE8-96362B29E6D3}"/>
              </a:ext>
            </a:extLst>
          </p:cNvPr>
          <p:cNvGraphicFramePr>
            <a:graphicFrameLocks noGrp="1"/>
          </p:cNvGraphicFramePr>
          <p:nvPr>
            <p:extLst>
              <p:ext uri="{D42A27DB-BD31-4B8C-83A1-F6EECF244321}">
                <p14:modId xmlns:p14="http://schemas.microsoft.com/office/powerpoint/2010/main" val="84510725"/>
              </p:ext>
            </p:extLst>
          </p:nvPr>
        </p:nvGraphicFramePr>
        <p:xfrm>
          <a:off x="446534" y="5128105"/>
          <a:ext cx="11260557" cy="1706880"/>
        </p:xfrm>
        <a:graphic>
          <a:graphicData uri="http://schemas.openxmlformats.org/drawingml/2006/table">
            <a:tbl>
              <a:tblPr firstRow="1" bandRow="1">
                <a:tableStyleId>{5C22544A-7EE6-4342-B048-85BDC9FD1C3A}</a:tableStyleId>
              </a:tblPr>
              <a:tblGrid>
                <a:gridCol w="3044809">
                  <a:extLst>
                    <a:ext uri="{9D8B030D-6E8A-4147-A177-3AD203B41FA5}">
                      <a16:colId xmlns:a16="http://schemas.microsoft.com/office/drawing/2014/main" val="1378922617"/>
                    </a:ext>
                  </a:extLst>
                </a:gridCol>
                <a:gridCol w="1260544">
                  <a:extLst>
                    <a:ext uri="{9D8B030D-6E8A-4147-A177-3AD203B41FA5}">
                      <a16:colId xmlns:a16="http://schemas.microsoft.com/office/drawing/2014/main" val="1013933753"/>
                    </a:ext>
                  </a:extLst>
                </a:gridCol>
                <a:gridCol w="722533">
                  <a:extLst>
                    <a:ext uri="{9D8B030D-6E8A-4147-A177-3AD203B41FA5}">
                      <a16:colId xmlns:a16="http://schemas.microsoft.com/office/drawing/2014/main" val="3161378577"/>
                    </a:ext>
                  </a:extLst>
                </a:gridCol>
                <a:gridCol w="732414">
                  <a:extLst>
                    <a:ext uri="{9D8B030D-6E8A-4147-A177-3AD203B41FA5}">
                      <a16:colId xmlns:a16="http://schemas.microsoft.com/office/drawing/2014/main" val="2849101126"/>
                    </a:ext>
                  </a:extLst>
                </a:gridCol>
                <a:gridCol w="734291">
                  <a:extLst>
                    <a:ext uri="{9D8B030D-6E8A-4147-A177-3AD203B41FA5}">
                      <a16:colId xmlns:a16="http://schemas.microsoft.com/office/drawing/2014/main" val="3406087195"/>
                    </a:ext>
                  </a:extLst>
                </a:gridCol>
                <a:gridCol w="762000">
                  <a:extLst>
                    <a:ext uri="{9D8B030D-6E8A-4147-A177-3AD203B41FA5}">
                      <a16:colId xmlns:a16="http://schemas.microsoft.com/office/drawing/2014/main" val="3004969139"/>
                    </a:ext>
                  </a:extLst>
                </a:gridCol>
                <a:gridCol w="748146">
                  <a:extLst>
                    <a:ext uri="{9D8B030D-6E8A-4147-A177-3AD203B41FA5}">
                      <a16:colId xmlns:a16="http://schemas.microsoft.com/office/drawing/2014/main" val="724256420"/>
                    </a:ext>
                  </a:extLst>
                </a:gridCol>
                <a:gridCol w="3255820">
                  <a:extLst>
                    <a:ext uri="{9D8B030D-6E8A-4147-A177-3AD203B41FA5}">
                      <a16:colId xmlns:a16="http://schemas.microsoft.com/office/drawing/2014/main" val="1146024676"/>
                    </a:ext>
                  </a:extLst>
                </a:gridCol>
              </a:tblGrid>
              <a:tr h="279453">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成果指標</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b="0" dirty="0">
                          <a:solidFill>
                            <a:schemeClr val="tx1"/>
                          </a:solidFill>
                          <a:latin typeface="Meiryo UI" panose="020B0604030504040204" pitchFamily="50" charset="-128"/>
                          <a:ea typeface="Meiryo UI" panose="020B0604030504040204" pitchFamily="50" charset="-128"/>
                        </a:rPr>
                        <a:t>R4</a:t>
                      </a:r>
                      <a:r>
                        <a:rPr kumimoji="1" lang="ja-JP" altLang="en-US" sz="1100" b="0" dirty="0">
                          <a:solidFill>
                            <a:schemeClr val="tx1"/>
                          </a:solidFill>
                          <a:latin typeface="Meiryo UI" panose="020B0604030504040204" pitchFamily="50" charset="-128"/>
                          <a:ea typeface="Meiryo UI" panose="020B0604030504040204" pitchFamily="50" charset="-128"/>
                        </a:rPr>
                        <a:t>見込（</a:t>
                      </a:r>
                      <a:r>
                        <a:rPr kumimoji="1" lang="en-US" altLang="ja-JP" sz="1100" b="0" dirty="0">
                          <a:solidFill>
                            <a:schemeClr val="tx1"/>
                          </a:solidFill>
                          <a:latin typeface="Meiryo UI" panose="020B0604030504040204" pitchFamily="50" charset="-128"/>
                          <a:ea typeface="Meiryo UI" panose="020B0604030504040204" pitchFamily="50" charset="-128"/>
                        </a:rPr>
                        <a:t>2022</a:t>
                      </a:r>
                      <a:r>
                        <a:rPr kumimoji="1" lang="ja-JP" altLang="en-US" sz="1100" b="0" dirty="0">
                          <a:solidFill>
                            <a:schemeClr val="tx1"/>
                          </a:solidFill>
                          <a:latin typeface="Meiryo UI" panose="020B0604030504040204" pitchFamily="50" charset="-128"/>
                          <a:ea typeface="Meiryo UI" panose="020B0604030504040204" pitchFamily="50" charset="-128"/>
                        </a:rPr>
                        <a:t>）</a:t>
                      </a:r>
                    </a:p>
                  </a:txBody>
                  <a:tcPr anchor="ct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R5</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R6</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R7</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(2025)</a:t>
                      </a: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R8</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R9</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2160598084"/>
                  </a:ext>
                </a:extLst>
              </a:tr>
              <a:tr h="188498">
                <a:tc>
                  <a:txBody>
                    <a:bodyPr/>
                    <a:lstStyle/>
                    <a:p>
                      <a:r>
                        <a:rPr kumimoji="1" lang="ja-JP" altLang="en-US" sz="1100" b="0" dirty="0">
                          <a:latin typeface="Meiryo UI" panose="020B0604030504040204" pitchFamily="50" charset="-128"/>
                          <a:ea typeface="Meiryo UI" panose="020B0604030504040204" pitchFamily="50" charset="-128"/>
                        </a:rPr>
                        <a:t>大阪府外国人情報コーナー相談件数</a:t>
                      </a:r>
                    </a:p>
                  </a:txBody>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2,312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件（</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R3</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2,800</a:t>
                      </a:r>
                      <a:r>
                        <a:rPr kumimoji="1" lang="ja-JP" altLang="en-US" sz="1100" b="0" dirty="0">
                          <a:solidFill>
                            <a:schemeClr val="tx1"/>
                          </a:solidFill>
                          <a:latin typeface="Meiryo UI" panose="020B0604030504040204" pitchFamily="50" charset="-128"/>
                          <a:ea typeface="Meiryo UI" panose="020B0604030504040204" pitchFamily="50" charset="-128"/>
                        </a:rPr>
                        <a:t>件</a:t>
                      </a:r>
                    </a:p>
                  </a:txBody>
                  <a:tcPr anchor="ct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2,800</a:t>
                      </a:r>
                      <a:r>
                        <a:rPr kumimoji="1" lang="ja-JP" altLang="en-US" sz="1100" b="0" dirty="0">
                          <a:solidFill>
                            <a:schemeClr val="tx1"/>
                          </a:solidFill>
                          <a:latin typeface="Meiryo UI" panose="020B0604030504040204" pitchFamily="50" charset="-128"/>
                          <a:ea typeface="Meiryo UI" panose="020B0604030504040204" pitchFamily="50" charset="-128"/>
                        </a:rPr>
                        <a:t>件</a:t>
                      </a:r>
                    </a:p>
                  </a:txBody>
                  <a:tcPr anchor="ct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2,800</a:t>
                      </a:r>
                      <a:r>
                        <a:rPr kumimoji="1" lang="ja-JP" altLang="en-US" sz="1100" b="0" dirty="0">
                          <a:solidFill>
                            <a:schemeClr val="tx1"/>
                          </a:solidFill>
                          <a:latin typeface="Meiryo UI" panose="020B0604030504040204" pitchFamily="50" charset="-128"/>
                          <a:ea typeface="Meiryo UI" panose="020B0604030504040204" pitchFamily="50" charset="-128"/>
                        </a:rPr>
                        <a:t>件</a:t>
                      </a:r>
                    </a:p>
                  </a:txBody>
                  <a:tcPr anchor="ct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2,800</a:t>
                      </a:r>
                      <a:r>
                        <a:rPr kumimoji="1" lang="ja-JP" altLang="en-US" sz="1100" b="0" dirty="0">
                          <a:solidFill>
                            <a:schemeClr val="tx1"/>
                          </a:solidFill>
                          <a:latin typeface="Meiryo UI" panose="020B0604030504040204" pitchFamily="50" charset="-128"/>
                          <a:ea typeface="Meiryo UI" panose="020B0604030504040204" pitchFamily="50" charset="-128"/>
                        </a:rPr>
                        <a:t>件</a:t>
                      </a:r>
                    </a:p>
                  </a:txBody>
                  <a:tcPr anchor="ct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2,800</a:t>
                      </a:r>
                      <a:r>
                        <a:rPr kumimoji="1" lang="ja-JP" altLang="en-US" sz="1100" b="0" dirty="0">
                          <a:solidFill>
                            <a:schemeClr val="tx1"/>
                          </a:solidFill>
                          <a:latin typeface="Meiryo UI" panose="020B0604030504040204" pitchFamily="50" charset="-128"/>
                          <a:ea typeface="Meiryo UI" panose="020B0604030504040204" pitchFamily="50" charset="-128"/>
                        </a:rPr>
                        <a:t>件</a:t>
                      </a:r>
                    </a:p>
                  </a:txBody>
                  <a:tcPr anchor="ctr"/>
                </a:tc>
                <a:tc>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05090790"/>
                  </a:ext>
                </a:extLst>
              </a:tr>
              <a:tr h="279453">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専門相談会の実施</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48</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52</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54</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56</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58</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60</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r>
                        <a:rPr kumimoji="1" lang="ja-JP" altLang="en-US" sz="1100" b="0" u="none" dirty="0">
                          <a:solidFill>
                            <a:schemeClr val="tx1"/>
                          </a:solidFill>
                          <a:latin typeface="Meiryo UI" panose="020B0604030504040204" pitchFamily="50" charset="-128"/>
                          <a:ea typeface="Meiryo UI" panose="020B0604030504040204" pitchFamily="50" charset="-128"/>
                        </a:rPr>
                        <a:t>労働相談をはじめとした府各種相談窓口、弁護士会等と連携して実施する専門相談会の実施回数等</a:t>
                      </a:r>
                    </a:p>
                  </a:txBody>
                  <a:tcPr/>
                </a:tc>
                <a:extLst>
                  <a:ext uri="{0D108BD9-81ED-4DB2-BD59-A6C34878D82A}">
                    <a16:rowId xmlns:a16="http://schemas.microsoft.com/office/drawing/2014/main" val="1824752245"/>
                  </a:ext>
                </a:extLst>
              </a:tr>
              <a:tr h="279453">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地域での合同・出張相談会の実施</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11</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12</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12</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12</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12</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12</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r>
                        <a:rPr kumimoji="1" lang="ja-JP" altLang="en-US" sz="1100" b="0" u="none" dirty="0">
                          <a:solidFill>
                            <a:schemeClr val="tx1"/>
                          </a:solidFill>
                          <a:latin typeface="Meiryo UI" panose="020B0604030504040204" pitchFamily="50" charset="-128"/>
                          <a:ea typeface="Meiryo UI" panose="020B0604030504040204" pitchFamily="50" charset="-128"/>
                        </a:rPr>
                        <a:t>府内市町村や国際交流協会等と連携して実施する専門相談を軸とした合同相談会の実施回数等</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専門相談の充実など相談会の質の向上に取り組む</a:t>
                      </a:r>
                    </a:p>
                  </a:txBody>
                  <a:tcPr/>
                </a:tc>
                <a:extLst>
                  <a:ext uri="{0D108BD9-81ED-4DB2-BD59-A6C34878D82A}">
                    <a16:rowId xmlns:a16="http://schemas.microsoft.com/office/drawing/2014/main" val="2438641808"/>
                  </a:ext>
                </a:extLst>
              </a:tr>
            </a:tbl>
          </a:graphicData>
        </a:graphic>
      </p:graphicFrame>
      <p:sp>
        <p:nvSpPr>
          <p:cNvPr id="9" name="正方形/長方形 8"/>
          <p:cNvSpPr/>
          <p:nvPr/>
        </p:nvSpPr>
        <p:spPr>
          <a:xfrm>
            <a:off x="408572" y="545717"/>
            <a:ext cx="11436662" cy="307777"/>
          </a:xfrm>
          <a:prstGeom prst="rect">
            <a:avLst/>
          </a:prstGeom>
          <a:noFill/>
        </p:spPr>
        <p:txBody>
          <a:bodyPr wrap="square">
            <a:spAutoFit/>
          </a:bodyPr>
          <a:lstStyle/>
          <a:p>
            <a:pPr defTabSz="914418">
              <a:tabLst>
                <a:tab pos="1152094" algn="l"/>
              </a:tabLs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目標達成に向けた、取組内容について、項目別に説明する。各取組内容について年度別の成果指標もあわせて設定する。</a:t>
            </a:r>
          </a:p>
        </p:txBody>
      </p:sp>
      <p:pic>
        <p:nvPicPr>
          <p:cNvPr id="10" name="図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18004" y="2223396"/>
            <a:ext cx="2034862" cy="1444513"/>
          </a:xfrm>
          <a:prstGeom prst="rect">
            <a:avLst/>
          </a:prstGeom>
        </p:spPr>
      </p:pic>
      <p:sp>
        <p:nvSpPr>
          <p:cNvPr id="11" name="角丸四角形 10"/>
          <p:cNvSpPr/>
          <p:nvPr/>
        </p:nvSpPr>
        <p:spPr>
          <a:xfrm>
            <a:off x="446534" y="841202"/>
            <a:ext cx="1636981" cy="375810"/>
          </a:xfrm>
          <a:prstGeom prst="roundRect">
            <a:avLst>
              <a:gd name="adj" fmla="val 0"/>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１　重点事業</a:t>
            </a:r>
          </a:p>
        </p:txBody>
      </p:sp>
      <p:sp>
        <p:nvSpPr>
          <p:cNvPr id="13" name="テキスト ボックス 12">
            <a:extLst>
              <a:ext uri="{FF2B5EF4-FFF2-40B4-BE49-F238E27FC236}">
                <a16:creationId xmlns:a16="http://schemas.microsoft.com/office/drawing/2014/main" id="{BA734262-89F8-C541-E085-5F3CE49E8FB3}"/>
              </a:ext>
            </a:extLst>
          </p:cNvPr>
          <p:cNvSpPr txBox="1"/>
          <p:nvPr/>
        </p:nvSpPr>
        <p:spPr>
          <a:xfrm>
            <a:off x="459734" y="69340"/>
            <a:ext cx="4932761" cy="400110"/>
          </a:xfrm>
          <a:prstGeom prst="rect">
            <a:avLst/>
          </a:prstGeom>
          <a:noFill/>
        </p:spPr>
        <p:txBody>
          <a:bodyPr wrap="none" rtlCol="0" anchor="ctr">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５．</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中期経営計画</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R5</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R9</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取組内容</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5263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3CCAD6FA-F5C1-43AC-279D-D82485DE1547}"/>
              </a:ext>
            </a:extLst>
          </p:cNvPr>
          <p:cNvSpPr>
            <a:spLocks noGrp="1"/>
          </p:cNvSpPr>
          <p:nvPr>
            <p:ph type="title"/>
          </p:nvPr>
        </p:nvSpPr>
        <p:spPr>
          <a:xfrm>
            <a:off x="336884" y="666252"/>
            <a:ext cx="11029616" cy="498389"/>
          </a:xfrm>
        </p:spPr>
        <p:txBody>
          <a:bodyPr rtlCol="0" anchor="ctr" anchorCtr="0">
            <a:normAutofit/>
          </a:bodyPr>
          <a:lstStyle/>
          <a:p>
            <a:pPr rtl="0">
              <a:tabLst>
                <a:tab pos="987425" algn="l"/>
              </a:tabLst>
            </a:pPr>
            <a:r>
              <a:rPr lang="ja-JP" altLang="en-US" sz="2000" dirty="0">
                <a:solidFill>
                  <a:schemeClr val="accent2"/>
                </a:solidFill>
              </a:rPr>
              <a:t>（２）災害時における迅速な情報発信の強化</a:t>
            </a:r>
            <a:endParaRPr lang="ja" sz="2000" dirty="0">
              <a:solidFill>
                <a:schemeClr val="accent2"/>
              </a:solidFill>
            </a:endParaRPr>
          </a:p>
        </p:txBody>
      </p:sp>
      <p:sp>
        <p:nvSpPr>
          <p:cNvPr id="6" name="コンテンツ プレースホルダー 5">
            <a:extLst>
              <a:ext uri="{FF2B5EF4-FFF2-40B4-BE49-F238E27FC236}">
                <a16:creationId xmlns:a16="http://schemas.microsoft.com/office/drawing/2014/main" id="{91045DBD-667C-40B5-C5DC-32B615F20C2D}"/>
              </a:ext>
            </a:extLst>
          </p:cNvPr>
          <p:cNvSpPr>
            <a:spLocks noGrp="1"/>
          </p:cNvSpPr>
          <p:nvPr>
            <p:ph idx="1"/>
          </p:nvPr>
        </p:nvSpPr>
        <p:spPr>
          <a:xfrm>
            <a:off x="403250" y="1216382"/>
            <a:ext cx="11788750" cy="1660995"/>
          </a:xfrm>
        </p:spPr>
        <p:txBody>
          <a:bodyPr>
            <a:noAutofit/>
          </a:bodyPr>
          <a:lstStyle/>
          <a:p>
            <a:pPr marL="901700" indent="-901700">
              <a:buNone/>
              <a:tabLst>
                <a:tab pos="622300" algn="l"/>
              </a:tabLst>
            </a:pPr>
            <a:r>
              <a:rPr lang="en-US" altLang="ja-JP" sz="1400" dirty="0"/>
              <a:t>【</a:t>
            </a:r>
            <a:r>
              <a:rPr lang="ja-JP" altLang="en-US" sz="1400" dirty="0"/>
              <a:t>概要</a:t>
            </a:r>
            <a:r>
              <a:rPr lang="en-US" altLang="ja-JP" sz="1400" dirty="0"/>
              <a:t>】</a:t>
            </a:r>
            <a:r>
              <a:rPr lang="ja-JP" altLang="en-US" sz="1400" dirty="0"/>
              <a:t>　</a:t>
            </a:r>
            <a:r>
              <a:rPr lang="ja-JP" altLang="en-US" sz="1400" dirty="0">
                <a:solidFill>
                  <a:schemeClr val="tx1"/>
                </a:solidFill>
              </a:rPr>
              <a:t>①	防災に関する情報提供を行うとともに、災害発生時には、ホームページや</a:t>
            </a:r>
            <a:r>
              <a:rPr lang="en-US" altLang="ja-JP" sz="1400" dirty="0">
                <a:solidFill>
                  <a:schemeClr val="tx1"/>
                </a:solidFill>
              </a:rPr>
              <a:t>SNS</a:t>
            </a:r>
            <a:r>
              <a:rPr lang="ja-JP" altLang="en-US" sz="1400" dirty="0">
                <a:solidFill>
                  <a:schemeClr val="tx1"/>
                </a:solidFill>
              </a:rPr>
              <a:t>などを通じて迅速な情報発信に努める。</a:t>
            </a:r>
            <a:r>
              <a:rPr lang="en-US" altLang="ja-JP" sz="1400" dirty="0">
                <a:solidFill>
                  <a:schemeClr val="tx1"/>
                </a:solidFill>
              </a:rPr>
              <a:t/>
            </a:r>
            <a:br>
              <a:rPr lang="en-US" altLang="ja-JP" sz="1400" dirty="0">
                <a:solidFill>
                  <a:schemeClr val="tx1"/>
                </a:solidFill>
              </a:rPr>
            </a:br>
            <a:r>
              <a:rPr lang="ja-JP" altLang="en-US" sz="1400" dirty="0">
                <a:solidFill>
                  <a:schemeClr val="tx1"/>
                </a:solidFill>
              </a:rPr>
              <a:t>また、大規模災害時には、大阪府とともに災害時多言語支援センターを設置し、情報発信を行う。</a:t>
            </a:r>
            <a:endParaRPr lang="en-US" altLang="ja-JP" sz="1400" dirty="0">
              <a:solidFill>
                <a:schemeClr val="tx1"/>
              </a:solidFill>
            </a:endParaRPr>
          </a:p>
          <a:p>
            <a:pPr marL="901700" indent="-901700">
              <a:buNone/>
              <a:tabLst>
                <a:tab pos="622300" algn="l"/>
              </a:tabLst>
            </a:pPr>
            <a:r>
              <a:rPr lang="ja-JP" altLang="en-US" sz="1400" dirty="0"/>
              <a:t>　　　　　</a:t>
            </a:r>
            <a:r>
              <a:rPr lang="ja-JP" altLang="en-US" sz="1400" dirty="0">
                <a:solidFill>
                  <a:schemeClr val="tx1"/>
                </a:solidFill>
              </a:rPr>
              <a:t> ②　地震・津波の発生に加え、近年頻繁に発生している気象災害（水害や土砂災害）などを想定した研修、訓練を実施する。</a:t>
            </a:r>
            <a:r>
              <a:rPr lang="en-US" altLang="ja-JP" sz="1400" dirty="0">
                <a:solidFill>
                  <a:schemeClr val="tx1"/>
                </a:solidFill>
              </a:rPr>
              <a:t/>
            </a:r>
            <a:br>
              <a:rPr lang="en-US" altLang="ja-JP" sz="1400" dirty="0">
                <a:solidFill>
                  <a:schemeClr val="tx1"/>
                </a:solidFill>
              </a:rPr>
            </a:br>
            <a:r>
              <a:rPr lang="ja-JP" altLang="en-US" sz="1400" dirty="0">
                <a:solidFill>
                  <a:schemeClr val="tx1"/>
                </a:solidFill>
              </a:rPr>
              <a:t> また外国人向けの情報発信を充実するなど、起こり得る災害に備える。</a:t>
            </a:r>
            <a:endParaRPr lang="en-US" altLang="ja-JP" sz="1400" dirty="0">
              <a:solidFill>
                <a:schemeClr val="tx1"/>
              </a:solidFill>
            </a:endParaRPr>
          </a:p>
          <a:p>
            <a:pPr marL="901700" indent="-901700">
              <a:buNone/>
              <a:tabLst>
                <a:tab pos="622300" algn="l"/>
              </a:tabLst>
            </a:pPr>
            <a:r>
              <a:rPr lang="ja-JP" altLang="en-US" sz="1400" dirty="0">
                <a:solidFill>
                  <a:schemeClr val="tx1"/>
                </a:solidFill>
              </a:rPr>
              <a:t>　　　　　 ③　職員の専門性を高めるとともに災害時の多言語支援を円滑に行うため、大学との連携協定等を通じて確保したボランティアへの研修・訓練を充実させる。</a:t>
            </a:r>
            <a:r>
              <a:rPr lang="en-US" altLang="ja-JP" sz="1400" dirty="0">
                <a:solidFill>
                  <a:schemeClr val="tx1"/>
                </a:solidFill>
              </a:rPr>
              <a:t/>
            </a:r>
            <a:br>
              <a:rPr lang="en-US" altLang="ja-JP" sz="1400" dirty="0">
                <a:solidFill>
                  <a:schemeClr val="tx1"/>
                </a:solidFill>
              </a:rPr>
            </a:br>
            <a:r>
              <a:rPr lang="ja-JP" altLang="en-US" sz="1400" dirty="0">
                <a:solidFill>
                  <a:schemeClr val="tx1"/>
                </a:solidFill>
              </a:rPr>
              <a:t> また、近畿地域国際化協会連絡協議会に参画し、近畿ブロックをはじめ災害時の広域相互</a:t>
            </a:r>
            <a:r>
              <a:rPr lang="ja-JP" altLang="en-US" sz="1400" dirty="0"/>
              <a:t>支援ネットワークの維持・強化を図る。</a:t>
            </a:r>
            <a:endParaRPr lang="en-US" altLang="ja-JP" sz="1400" dirty="0"/>
          </a:p>
        </p:txBody>
      </p:sp>
      <p:sp>
        <p:nvSpPr>
          <p:cNvPr id="12" name="正方形/長方形 11">
            <a:extLst>
              <a:ext uri="{FF2B5EF4-FFF2-40B4-BE49-F238E27FC236}">
                <a16:creationId xmlns:a16="http://schemas.microsoft.com/office/drawing/2014/main" id="{31477820-7C89-2C03-A282-15469D34B891}"/>
              </a:ext>
            </a:extLst>
          </p:cNvPr>
          <p:cNvSpPr/>
          <p:nvPr/>
        </p:nvSpPr>
        <p:spPr>
          <a:xfrm>
            <a:off x="471055" y="2966538"/>
            <a:ext cx="11274411" cy="2454106"/>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当計画で進める取組み</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拡充</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気象災害を含めた防災情報の発信</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拡充</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ホームページや</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SNS</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による情報発信体制の整備</a:t>
            </a:r>
            <a:endParaRPr kumimoji="1" lang="en-US" altLang="ja-JP" sz="1400" b="1" i="0" u="none" strike="noStrike" kern="12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拡充</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災害時多言語支援センター設置マニュアルの改訂（気象災害の発生を想定）</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拡充</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気象災害等を想定に含めた災害研修・訓練の実施</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・府内市町村、国際交流協会との共同研修・訓練の実施　防災担当課や福祉担当課などを加えた取組推進　アンケート等を通じた在住外国人の実情把握</a:t>
            </a:r>
            <a:endParaRPr kumimoji="1" lang="en-US" altLang="ja-JP" sz="1200" b="0" i="0" u="none" strike="noStrike" kern="1200" cap="none" spc="0" normalizeH="0" baseline="0" noProof="0" dirty="0">
              <a:ln>
                <a:noFill/>
              </a:ln>
              <a:solidFill>
                <a:srgbClr val="FF00FF"/>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一財</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自治体国際化協会</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(CLAIR)</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研修への参画、近畿地域国際化協会連絡協議会を通じた研修、広域訓練の実施・参画</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拡充</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災害時通訳・翻訳ボランティア研修・訓練の充実、外国人受入企業との連携の検討</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継続</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災害時多言語支援センター設置訓練の実施</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継続</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災害時外国人支援情報コーディネーターの認証取得</a:t>
            </a:r>
          </a:p>
        </p:txBody>
      </p:sp>
      <p:sp>
        <p:nvSpPr>
          <p:cNvPr id="3" name="スライド番号プレースホルダー 2">
            <a:extLst>
              <a:ext uri="{FF2B5EF4-FFF2-40B4-BE49-F238E27FC236}">
                <a16:creationId xmlns:a16="http://schemas.microsoft.com/office/drawing/2014/main" id="{FE2B2E9B-5871-4961-B9F3-CD854D2E1F16}"/>
              </a:ext>
            </a:extLst>
          </p:cNvPr>
          <p:cNvSpPr>
            <a:spLocks noGrp="1"/>
          </p:cNvSpPr>
          <p:nvPr>
            <p:ph type="sldNum" sz="quarter" idx="12"/>
          </p:nvPr>
        </p:nvSpPr>
        <p:spPr>
          <a:xfrm>
            <a:off x="11707092" y="6523203"/>
            <a:ext cx="484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16</a:t>
            </a:r>
            <a:endParaRPr kumimoji="0" lang="en-US" sz="16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graphicFrame>
        <p:nvGraphicFramePr>
          <p:cNvPr id="2" name="表 6">
            <a:extLst>
              <a:ext uri="{FF2B5EF4-FFF2-40B4-BE49-F238E27FC236}">
                <a16:creationId xmlns:a16="http://schemas.microsoft.com/office/drawing/2014/main" id="{C81D3465-88C3-12B6-4FD1-96A6F3ED866C}"/>
              </a:ext>
            </a:extLst>
          </p:cNvPr>
          <p:cNvGraphicFramePr>
            <a:graphicFrameLocks noGrp="1"/>
          </p:cNvGraphicFramePr>
          <p:nvPr>
            <p:extLst>
              <p:ext uri="{D42A27DB-BD31-4B8C-83A1-F6EECF244321}">
                <p14:modId xmlns:p14="http://schemas.microsoft.com/office/powerpoint/2010/main" val="964590420"/>
              </p:ext>
            </p:extLst>
          </p:nvPr>
        </p:nvGraphicFramePr>
        <p:xfrm>
          <a:off x="484909" y="5493288"/>
          <a:ext cx="11260557" cy="1322396"/>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1378922617"/>
                    </a:ext>
                  </a:extLst>
                </a:gridCol>
                <a:gridCol w="1246909">
                  <a:extLst>
                    <a:ext uri="{9D8B030D-6E8A-4147-A177-3AD203B41FA5}">
                      <a16:colId xmlns:a16="http://schemas.microsoft.com/office/drawing/2014/main" val="1013933753"/>
                    </a:ext>
                  </a:extLst>
                </a:gridCol>
                <a:gridCol w="734291">
                  <a:extLst>
                    <a:ext uri="{9D8B030D-6E8A-4147-A177-3AD203B41FA5}">
                      <a16:colId xmlns:a16="http://schemas.microsoft.com/office/drawing/2014/main" val="3161378577"/>
                    </a:ext>
                  </a:extLst>
                </a:gridCol>
                <a:gridCol w="734291">
                  <a:extLst>
                    <a:ext uri="{9D8B030D-6E8A-4147-A177-3AD203B41FA5}">
                      <a16:colId xmlns:a16="http://schemas.microsoft.com/office/drawing/2014/main" val="2849101126"/>
                    </a:ext>
                  </a:extLst>
                </a:gridCol>
                <a:gridCol w="734291">
                  <a:extLst>
                    <a:ext uri="{9D8B030D-6E8A-4147-A177-3AD203B41FA5}">
                      <a16:colId xmlns:a16="http://schemas.microsoft.com/office/drawing/2014/main" val="3406087195"/>
                    </a:ext>
                  </a:extLst>
                </a:gridCol>
                <a:gridCol w="734291">
                  <a:extLst>
                    <a:ext uri="{9D8B030D-6E8A-4147-A177-3AD203B41FA5}">
                      <a16:colId xmlns:a16="http://schemas.microsoft.com/office/drawing/2014/main" val="3004969139"/>
                    </a:ext>
                  </a:extLst>
                </a:gridCol>
                <a:gridCol w="734291">
                  <a:extLst>
                    <a:ext uri="{9D8B030D-6E8A-4147-A177-3AD203B41FA5}">
                      <a16:colId xmlns:a16="http://schemas.microsoft.com/office/drawing/2014/main" val="724256420"/>
                    </a:ext>
                  </a:extLst>
                </a:gridCol>
                <a:gridCol w="3446593">
                  <a:extLst>
                    <a:ext uri="{9D8B030D-6E8A-4147-A177-3AD203B41FA5}">
                      <a16:colId xmlns:a16="http://schemas.microsoft.com/office/drawing/2014/main" val="1146024676"/>
                    </a:ext>
                  </a:extLst>
                </a:gridCol>
              </a:tblGrid>
              <a:tr h="468956">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成果指標</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R4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見込（</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R5</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R6</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R7</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(2025)</a:t>
                      </a: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R8</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R9</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2160598084"/>
                  </a:ext>
                </a:extLst>
              </a:tr>
              <a:tr h="281374">
                <a:tc>
                  <a:txBody>
                    <a:bodyPr/>
                    <a:lstStyle/>
                    <a:p>
                      <a:r>
                        <a:rPr kumimoji="1" lang="ja-JP" altLang="en-US" sz="1100" b="0" dirty="0">
                          <a:latin typeface="Meiryo UI" panose="020B0604030504040204" pitchFamily="50" charset="-128"/>
                          <a:ea typeface="Meiryo UI" panose="020B0604030504040204" pitchFamily="50" charset="-128"/>
                        </a:rPr>
                        <a:t>災害時対応研修、訓練等の実施</a:t>
                      </a:r>
                    </a:p>
                  </a:txBody>
                  <a:tcPr/>
                </a:tc>
                <a:tc>
                  <a:txBody>
                    <a:bodyPr/>
                    <a:lstStyle/>
                    <a:p>
                      <a:pPr algn="r"/>
                      <a:r>
                        <a:rPr kumimoji="1" lang="ja-JP" altLang="en-US" sz="1100" b="0" u="none" dirty="0">
                          <a:solidFill>
                            <a:schemeClr val="tx1"/>
                          </a:solidFill>
                          <a:latin typeface="Meiryo UI" panose="020B0604030504040204" pitchFamily="50" charset="-128"/>
                          <a:ea typeface="Meiryo UI" panose="020B0604030504040204" pitchFamily="50" charset="-128"/>
                        </a:rPr>
                        <a:t>４回</a:t>
                      </a:r>
                    </a:p>
                  </a:txBody>
                  <a:tcPr/>
                </a:tc>
                <a:tc>
                  <a:txBody>
                    <a:bodyPr/>
                    <a:lstStyle/>
                    <a:p>
                      <a:pPr algn="r"/>
                      <a:r>
                        <a:rPr kumimoji="1" lang="ja-JP" altLang="en-US" sz="1100" b="0" u="none" dirty="0">
                          <a:solidFill>
                            <a:schemeClr val="tx1"/>
                          </a:solidFill>
                          <a:latin typeface="Meiryo UI" panose="020B0604030504040204" pitchFamily="50" charset="-128"/>
                          <a:ea typeface="Meiryo UI" panose="020B0604030504040204" pitchFamily="50" charset="-128"/>
                        </a:rPr>
                        <a:t>４回</a:t>
                      </a:r>
                    </a:p>
                  </a:txBody>
                  <a:tcPr>
                    <a:solidFill>
                      <a:schemeClr val="tx2">
                        <a:lumMod val="20000"/>
                        <a:lumOff val="80000"/>
                      </a:schemeClr>
                    </a:solidFill>
                  </a:tcPr>
                </a:tc>
                <a:tc>
                  <a:txBody>
                    <a:bodyPr/>
                    <a:lstStyle/>
                    <a:p>
                      <a:pPr algn="r"/>
                      <a:r>
                        <a:rPr kumimoji="1" lang="ja-JP" altLang="en-US" sz="1100" b="0" u="none" dirty="0">
                          <a:solidFill>
                            <a:schemeClr val="tx1"/>
                          </a:solidFill>
                          <a:latin typeface="Meiryo UI" panose="020B0604030504040204" pitchFamily="50" charset="-128"/>
                          <a:ea typeface="Meiryo UI" panose="020B0604030504040204" pitchFamily="50" charset="-128"/>
                        </a:rPr>
                        <a:t>４回</a:t>
                      </a:r>
                    </a:p>
                  </a:txBody>
                  <a:tcPr>
                    <a:solidFill>
                      <a:schemeClr val="tx2">
                        <a:lumMod val="20000"/>
                        <a:lumOff val="80000"/>
                      </a:schemeClr>
                    </a:solidFill>
                  </a:tcPr>
                </a:tc>
                <a:tc>
                  <a:txBody>
                    <a:bodyPr/>
                    <a:lstStyle/>
                    <a:p>
                      <a:pPr algn="r"/>
                      <a:r>
                        <a:rPr kumimoji="1" lang="ja-JP" altLang="en-US" sz="1100" b="0" u="none" dirty="0">
                          <a:solidFill>
                            <a:schemeClr val="tx1"/>
                          </a:solidFill>
                          <a:latin typeface="Meiryo UI" panose="020B0604030504040204" pitchFamily="50" charset="-128"/>
                          <a:ea typeface="Meiryo UI" panose="020B0604030504040204" pitchFamily="50" charset="-128"/>
                        </a:rPr>
                        <a:t>４回</a:t>
                      </a:r>
                    </a:p>
                  </a:txBody>
                  <a:tcPr>
                    <a:solidFill>
                      <a:schemeClr val="tx2">
                        <a:lumMod val="20000"/>
                        <a:lumOff val="80000"/>
                      </a:schemeClr>
                    </a:solidFill>
                  </a:tcPr>
                </a:tc>
                <a:tc>
                  <a:txBody>
                    <a:bodyPr/>
                    <a:lstStyle/>
                    <a:p>
                      <a:pPr algn="r"/>
                      <a:r>
                        <a:rPr kumimoji="1" lang="ja-JP" altLang="en-US" sz="1100" b="0" u="none" dirty="0">
                          <a:solidFill>
                            <a:schemeClr val="tx1"/>
                          </a:solidFill>
                          <a:latin typeface="Meiryo UI" panose="020B0604030504040204" pitchFamily="50" charset="-128"/>
                          <a:ea typeface="Meiryo UI" panose="020B0604030504040204" pitchFamily="50" charset="-128"/>
                        </a:rPr>
                        <a:t>５回</a:t>
                      </a:r>
                    </a:p>
                  </a:txBody>
                  <a:tcPr>
                    <a:solidFill>
                      <a:schemeClr val="tx2">
                        <a:lumMod val="20000"/>
                        <a:lumOff val="80000"/>
                      </a:schemeClr>
                    </a:solidFill>
                  </a:tcPr>
                </a:tc>
                <a:tc>
                  <a:txBody>
                    <a:bodyPr/>
                    <a:lstStyle/>
                    <a:p>
                      <a:pPr algn="r"/>
                      <a:r>
                        <a:rPr kumimoji="1" lang="ja-JP" altLang="en-US" sz="1100" b="0" u="none" dirty="0">
                          <a:solidFill>
                            <a:schemeClr val="tx1"/>
                          </a:solidFill>
                          <a:latin typeface="Meiryo UI" panose="020B0604030504040204" pitchFamily="50" charset="-128"/>
                          <a:ea typeface="Meiryo UI" panose="020B0604030504040204" pitchFamily="50" charset="-128"/>
                        </a:rPr>
                        <a:t>５回</a:t>
                      </a:r>
                    </a:p>
                  </a:txBody>
                  <a:tcPr>
                    <a:solidFill>
                      <a:schemeClr val="tx2">
                        <a:lumMod val="20000"/>
                        <a:lumOff val="80000"/>
                      </a:schemeClr>
                    </a:solidFill>
                  </a:tcPr>
                </a:tc>
                <a:tc>
                  <a:txBody>
                    <a:bodyPr/>
                    <a:lstStyle/>
                    <a:p>
                      <a:r>
                        <a:rPr kumimoji="1" lang="ja-JP" altLang="en-US" sz="1100" b="0" u="none" dirty="0">
                          <a:solidFill>
                            <a:schemeClr val="tx1"/>
                          </a:solidFill>
                          <a:latin typeface="Meiryo UI" panose="020B0604030504040204" pitchFamily="50" charset="-128"/>
                          <a:ea typeface="Meiryo UI" panose="020B0604030504040204" pitchFamily="50" charset="-128"/>
                        </a:rPr>
                        <a:t>府内市町村や国際交流協会、協定締結大学等と実施する研修、訓練を含む</a:t>
                      </a:r>
                      <a:endParaRPr kumimoji="1" lang="ja-JP" altLang="en-US" sz="1100" b="0" u="none" dirty="0">
                        <a:solidFill>
                          <a:srgbClr val="FF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24752245"/>
                  </a:ext>
                </a:extLst>
              </a:tr>
              <a:tr h="281374">
                <a:tc>
                  <a:txBody>
                    <a:bodyPr/>
                    <a:lstStyle/>
                    <a:p>
                      <a:r>
                        <a:rPr kumimoji="1" lang="ja-JP" altLang="en-US" sz="1100" b="0" dirty="0">
                          <a:latin typeface="Meiryo UI" panose="020B0604030504040204" pitchFamily="50" charset="-128"/>
                          <a:ea typeface="Meiryo UI" panose="020B0604030504040204" pitchFamily="50" charset="-128"/>
                        </a:rPr>
                        <a:t>災害時多言語支援センター設置マニュアルの改訂</a:t>
                      </a:r>
                    </a:p>
                  </a:txBody>
                  <a:tcPr/>
                </a:tc>
                <a:tc>
                  <a:txBody>
                    <a:bodyPr/>
                    <a:lstStyle/>
                    <a:p>
                      <a:pPr algn="ct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gridSpan="5">
                  <a:txBody>
                    <a:bodyPr/>
                    <a:lstStyle/>
                    <a:p>
                      <a:pPr algn="l"/>
                      <a:r>
                        <a:rPr kumimoji="1" lang="ja-JP" altLang="en-US" sz="1100" b="0" dirty="0">
                          <a:solidFill>
                            <a:schemeClr val="tx1"/>
                          </a:solidFill>
                          <a:latin typeface="Meiryo UI" panose="020B0604030504040204" pitchFamily="50" charset="-128"/>
                          <a:ea typeface="Meiryo UI" panose="020B0604030504040204" pitchFamily="50" charset="-128"/>
                        </a:rPr>
                        <a:t>気象災害の発生を想定</a:t>
                      </a:r>
                    </a:p>
                  </a:txBody>
                  <a:tcPr/>
                </a:tc>
                <a:tc hMerge="1">
                  <a:txBody>
                    <a:bodyPr/>
                    <a:lstStyle/>
                    <a:p>
                      <a:pPr algn="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hMerge="1">
                  <a:txBody>
                    <a:bodyPr/>
                    <a:lstStyle/>
                    <a:p>
                      <a:pPr algn="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hMerge="1">
                  <a:txBody>
                    <a:bodyPr/>
                    <a:lstStyle/>
                    <a:p>
                      <a:pPr algn="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hMerge="1">
                  <a:txBody>
                    <a:bodyPr/>
                    <a:lstStyle/>
                    <a:p>
                      <a:pPr algn="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定性目標</a:t>
                      </a:r>
                      <a:endParaRPr kumimoji="1" lang="en-US" altLang="ja-JP" sz="1100" b="0" dirty="0">
                        <a:solidFill>
                          <a:schemeClr val="tx1"/>
                        </a:solidFill>
                        <a:latin typeface="Meiryo UI" panose="020B0604030504040204" pitchFamily="50" charset="-128"/>
                        <a:ea typeface="Meiryo UI" panose="020B0604030504040204" pitchFamily="50" charset="-128"/>
                      </a:endParaRPr>
                    </a:p>
                    <a:p>
                      <a:r>
                        <a:rPr kumimoji="1" lang="en-US" altLang="ja-JP" sz="1100" b="0" dirty="0">
                          <a:solidFill>
                            <a:schemeClr val="tx1"/>
                          </a:solidFill>
                          <a:latin typeface="Meiryo UI" panose="020B0604030504040204" pitchFamily="50" charset="-128"/>
                          <a:ea typeface="Meiryo UI" panose="020B0604030504040204" pitchFamily="50" charset="-128"/>
                        </a:rPr>
                        <a:t>R5</a:t>
                      </a:r>
                      <a:r>
                        <a:rPr kumimoji="1" lang="ja-JP" altLang="en-US" sz="1100" b="0" dirty="0">
                          <a:solidFill>
                            <a:schemeClr val="tx1"/>
                          </a:solidFill>
                          <a:latin typeface="Meiryo UI" panose="020B0604030504040204" pitchFamily="50" charset="-128"/>
                          <a:ea typeface="Meiryo UI" panose="020B0604030504040204" pitchFamily="50" charset="-128"/>
                        </a:rPr>
                        <a:t>年度までに実施</a:t>
                      </a:r>
                    </a:p>
                  </a:txBody>
                  <a:tcPr/>
                </a:tc>
                <a:extLst>
                  <a:ext uri="{0D108BD9-81ED-4DB2-BD59-A6C34878D82A}">
                    <a16:rowId xmlns:a16="http://schemas.microsoft.com/office/drawing/2014/main" val="2438641808"/>
                  </a:ext>
                </a:extLst>
              </a:tr>
            </a:tbl>
          </a:graphicData>
        </a:graphic>
      </p:graphicFrame>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37662" y="2964191"/>
            <a:ext cx="1451088" cy="2057840"/>
          </a:xfrm>
          <a:prstGeom prst="rect">
            <a:avLst/>
          </a:prstGeom>
        </p:spPr>
      </p:pic>
      <p:sp>
        <p:nvSpPr>
          <p:cNvPr id="11" name="テキスト ボックス 10"/>
          <p:cNvSpPr txBox="1"/>
          <p:nvPr/>
        </p:nvSpPr>
        <p:spPr>
          <a:xfrm>
            <a:off x="10120757" y="5112184"/>
            <a:ext cx="1884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災害時通訳・翻訳ボランティア</a:t>
            </a:r>
            <a:endParaRPr kumimoji="0"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ガイドブック</a:t>
            </a:r>
            <a:endParaRPr kumimoji="0"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BA734262-89F8-C541-E085-5F3CE49E8FB3}"/>
              </a:ext>
            </a:extLst>
          </p:cNvPr>
          <p:cNvSpPr txBox="1"/>
          <p:nvPr/>
        </p:nvSpPr>
        <p:spPr>
          <a:xfrm>
            <a:off x="459734" y="69340"/>
            <a:ext cx="4932761" cy="400110"/>
          </a:xfrm>
          <a:prstGeom prst="rect">
            <a:avLst/>
          </a:prstGeom>
          <a:noFill/>
        </p:spPr>
        <p:txBody>
          <a:bodyPr wrap="none" rtlCol="0" anchor="ctr">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５．</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中期経営計画</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R5</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R9</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取組内容</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2940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3CCAD6FA-F5C1-43AC-279D-D82485DE1547}"/>
              </a:ext>
            </a:extLst>
          </p:cNvPr>
          <p:cNvSpPr>
            <a:spLocks noGrp="1"/>
          </p:cNvSpPr>
          <p:nvPr>
            <p:ph type="title"/>
          </p:nvPr>
        </p:nvSpPr>
        <p:spPr>
          <a:xfrm>
            <a:off x="290803" y="534289"/>
            <a:ext cx="11029616" cy="757072"/>
          </a:xfrm>
        </p:spPr>
        <p:txBody>
          <a:bodyPr rtlCol="0" anchor="ctr" anchorCtr="0">
            <a:normAutofit/>
          </a:bodyPr>
          <a:lstStyle/>
          <a:p>
            <a:pPr rtl="0">
              <a:tabLst>
                <a:tab pos="987425" algn="l"/>
              </a:tabLst>
            </a:pPr>
            <a:r>
              <a:rPr lang="ja-JP" altLang="en-US" sz="2000" dirty="0">
                <a:solidFill>
                  <a:schemeClr val="accent2"/>
                </a:solidFill>
              </a:rPr>
              <a:t>（３）万博関連事業の取組み</a:t>
            </a:r>
            <a:endParaRPr lang="ja" sz="2000" dirty="0">
              <a:solidFill>
                <a:schemeClr val="accent2"/>
              </a:solidFill>
            </a:endParaRPr>
          </a:p>
        </p:txBody>
      </p:sp>
      <p:sp>
        <p:nvSpPr>
          <p:cNvPr id="6" name="コンテンツ プレースホルダー 5">
            <a:extLst>
              <a:ext uri="{FF2B5EF4-FFF2-40B4-BE49-F238E27FC236}">
                <a16:creationId xmlns:a16="http://schemas.microsoft.com/office/drawing/2014/main" id="{91045DBD-667C-40B5-C5DC-32B615F20C2D}"/>
              </a:ext>
            </a:extLst>
          </p:cNvPr>
          <p:cNvSpPr>
            <a:spLocks noGrp="1"/>
          </p:cNvSpPr>
          <p:nvPr>
            <p:ph idx="1"/>
          </p:nvPr>
        </p:nvSpPr>
        <p:spPr>
          <a:xfrm>
            <a:off x="359966" y="1109742"/>
            <a:ext cx="11385500" cy="1660995"/>
          </a:xfrm>
        </p:spPr>
        <p:txBody>
          <a:bodyPr>
            <a:noAutofit/>
          </a:bodyPr>
          <a:lstStyle/>
          <a:p>
            <a:pPr marL="901700" indent="-901700">
              <a:buNone/>
              <a:tabLst>
                <a:tab pos="622300" algn="l"/>
              </a:tabLst>
            </a:pPr>
            <a:r>
              <a:rPr lang="en-US" altLang="ja-JP" sz="1400" dirty="0"/>
              <a:t>【</a:t>
            </a:r>
            <a:r>
              <a:rPr lang="ja-JP" altLang="en-US" sz="1400" dirty="0"/>
              <a:t>概要</a:t>
            </a:r>
            <a:r>
              <a:rPr lang="en-US" altLang="ja-JP" sz="1400" dirty="0"/>
              <a:t>】	</a:t>
            </a:r>
            <a:r>
              <a:rPr lang="ja-JP" altLang="en-US" sz="1400" dirty="0"/>
              <a:t>①</a:t>
            </a:r>
            <a:r>
              <a:rPr lang="en-US" altLang="ja-JP" sz="1400" dirty="0"/>
              <a:t>	</a:t>
            </a:r>
            <a:r>
              <a:rPr lang="ja-JP" altLang="en-US" sz="1400" dirty="0"/>
              <a:t>ボランティア制度の管理・運営のノウハウを活かし、ボランティアを活用した大阪・関西万博事業への協力を進める。</a:t>
            </a:r>
          </a:p>
          <a:p>
            <a:pPr marL="901700" indent="-901700">
              <a:buNone/>
              <a:tabLst>
                <a:tab pos="622300" algn="l"/>
              </a:tabLst>
            </a:pPr>
            <a:r>
              <a:rPr lang="en-US" altLang="ja-JP" sz="1400" dirty="0"/>
              <a:t>	</a:t>
            </a:r>
            <a:r>
              <a:rPr lang="ja-JP" altLang="en-US" sz="1400" dirty="0"/>
              <a:t>②</a:t>
            </a:r>
            <a:r>
              <a:rPr lang="en-US" altLang="ja-JP" sz="1400" dirty="0"/>
              <a:t>	</a:t>
            </a:r>
            <a:r>
              <a:rPr lang="ja-JP" altLang="en-US" sz="1400" dirty="0"/>
              <a:t>大阪・関西万博に出展する国</a:t>
            </a:r>
            <a:r>
              <a:rPr lang="ja-JP" altLang="en-US" sz="1400" dirty="0">
                <a:solidFill>
                  <a:schemeClr val="tx1"/>
                </a:solidFill>
              </a:rPr>
              <a:t>・地域や企業</a:t>
            </a:r>
            <a:r>
              <a:rPr lang="ja-JP" altLang="en-US" sz="1400" dirty="0"/>
              <a:t>関係者など、中長期滞在の外国人受入増を想定し、</a:t>
            </a:r>
            <a:r>
              <a:rPr lang="en-US" altLang="ja-JP" sz="1400" dirty="0"/>
              <a:t/>
            </a:r>
            <a:br>
              <a:rPr lang="en-US" altLang="ja-JP" sz="1400" dirty="0"/>
            </a:br>
            <a:r>
              <a:rPr lang="ja-JP" altLang="en-US" sz="1400" dirty="0"/>
              <a:t>生活オリエンテーション（生活ルールやマナー等日本・大阪で生活するために必要な基本的な情報の提供）の企画・試行を行う。</a:t>
            </a:r>
            <a:r>
              <a:rPr lang="en-US" altLang="ja-JP" sz="1400" dirty="0"/>
              <a:t/>
            </a:r>
            <a:br>
              <a:rPr lang="en-US" altLang="ja-JP" sz="1400" dirty="0"/>
            </a:br>
            <a:r>
              <a:rPr lang="ja-JP" altLang="en-US" sz="1400" dirty="0"/>
              <a:t>また、その経験を基に、将来のＩＲ開業を見込み、拡充・展開を図る。</a:t>
            </a:r>
            <a:endParaRPr lang="en-US" altLang="ja-JP" sz="1400" dirty="0"/>
          </a:p>
        </p:txBody>
      </p:sp>
      <p:sp>
        <p:nvSpPr>
          <p:cNvPr id="12" name="正方形/長方形 11">
            <a:extLst>
              <a:ext uri="{FF2B5EF4-FFF2-40B4-BE49-F238E27FC236}">
                <a16:creationId xmlns:a16="http://schemas.microsoft.com/office/drawing/2014/main" id="{31477820-7C89-2C03-A282-15469D34B891}"/>
              </a:ext>
            </a:extLst>
          </p:cNvPr>
          <p:cNvSpPr/>
          <p:nvPr/>
        </p:nvSpPr>
        <p:spPr>
          <a:xfrm>
            <a:off x="446534" y="2790510"/>
            <a:ext cx="11298932" cy="1704457"/>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当計画で進める取組み</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新規</a:t>
            </a:r>
            <a:r>
              <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大阪・関西万博の開催期間中のボランティア事業への協力</a:t>
            </a:r>
            <a:endPar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新規</a:t>
            </a:r>
            <a:r>
              <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大阪での暮らしに係る生活オリエンテーションを企画立案し、万博関係者や集住地区などで試行・実施</a:t>
            </a:r>
            <a:endPar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新規</a:t>
            </a:r>
            <a:r>
              <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外国人受入企業等向け研修・勉強会の検討・</a:t>
            </a:r>
            <a:r>
              <a:rPr kumimoji="1" lang="ja-JP" altLang="en-US" sz="1400" b="1" i="0" u="sng"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rPr>
              <a:t>企画立案</a:t>
            </a:r>
            <a:endParaRPr kumimoji="1" lang="en-US" altLang="ja-JP" sz="1400" b="1" i="0" u="sng"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継続</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公社</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2025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年日本国際博覧会協会、大阪府、大阪市、</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公財</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大阪国際交流センター、</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KIV-NET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などの関係機関との情報交換や協議・調整</a:t>
            </a:r>
          </a:p>
        </p:txBody>
      </p:sp>
      <p:sp>
        <p:nvSpPr>
          <p:cNvPr id="3" name="スライド番号プレースホルダー 2">
            <a:extLst>
              <a:ext uri="{FF2B5EF4-FFF2-40B4-BE49-F238E27FC236}">
                <a16:creationId xmlns:a16="http://schemas.microsoft.com/office/drawing/2014/main" id="{8EB8F6E1-D410-43B5-A584-4D5FDA00C91F}"/>
              </a:ext>
            </a:extLst>
          </p:cNvPr>
          <p:cNvSpPr>
            <a:spLocks noGrp="1"/>
          </p:cNvSpPr>
          <p:nvPr>
            <p:ph type="sldNum" sz="quarter" idx="12"/>
          </p:nvPr>
        </p:nvSpPr>
        <p:spPr>
          <a:xfrm>
            <a:off x="11661889" y="6492875"/>
            <a:ext cx="59574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17</a:t>
            </a:r>
            <a:endParaRPr kumimoji="0" lang="en-US" sz="16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graphicFrame>
        <p:nvGraphicFramePr>
          <p:cNvPr id="2" name="表 6">
            <a:extLst>
              <a:ext uri="{FF2B5EF4-FFF2-40B4-BE49-F238E27FC236}">
                <a16:creationId xmlns:a16="http://schemas.microsoft.com/office/drawing/2014/main" id="{92769578-AD88-C6DA-4CFC-A8E726BCBA31}"/>
              </a:ext>
            </a:extLst>
          </p:cNvPr>
          <p:cNvGraphicFramePr>
            <a:graphicFrameLocks noGrp="1"/>
          </p:cNvGraphicFramePr>
          <p:nvPr>
            <p:extLst>
              <p:ext uri="{D42A27DB-BD31-4B8C-83A1-F6EECF244321}">
                <p14:modId xmlns:p14="http://schemas.microsoft.com/office/powerpoint/2010/main" val="2225342491"/>
              </p:ext>
            </p:extLst>
          </p:nvPr>
        </p:nvGraphicFramePr>
        <p:xfrm>
          <a:off x="466621" y="4628432"/>
          <a:ext cx="11293029" cy="1031704"/>
        </p:xfrm>
        <a:graphic>
          <a:graphicData uri="http://schemas.openxmlformats.org/drawingml/2006/table">
            <a:tbl>
              <a:tblPr firstRow="1" bandRow="1">
                <a:tableStyleId>{5C22544A-7EE6-4342-B048-85BDC9FD1C3A}</a:tableStyleId>
              </a:tblPr>
              <a:tblGrid>
                <a:gridCol w="2629632">
                  <a:extLst>
                    <a:ext uri="{9D8B030D-6E8A-4147-A177-3AD203B41FA5}">
                      <a16:colId xmlns:a16="http://schemas.microsoft.com/office/drawing/2014/main" val="1378922617"/>
                    </a:ext>
                  </a:extLst>
                </a:gridCol>
                <a:gridCol w="1539593">
                  <a:extLst>
                    <a:ext uri="{9D8B030D-6E8A-4147-A177-3AD203B41FA5}">
                      <a16:colId xmlns:a16="http://schemas.microsoft.com/office/drawing/2014/main" val="1013933753"/>
                    </a:ext>
                  </a:extLst>
                </a:gridCol>
                <a:gridCol w="699688">
                  <a:extLst>
                    <a:ext uri="{9D8B030D-6E8A-4147-A177-3AD203B41FA5}">
                      <a16:colId xmlns:a16="http://schemas.microsoft.com/office/drawing/2014/main" val="3161378577"/>
                    </a:ext>
                  </a:extLst>
                </a:gridCol>
                <a:gridCol w="805607">
                  <a:extLst>
                    <a:ext uri="{9D8B030D-6E8A-4147-A177-3AD203B41FA5}">
                      <a16:colId xmlns:a16="http://schemas.microsoft.com/office/drawing/2014/main" val="2849101126"/>
                    </a:ext>
                  </a:extLst>
                </a:gridCol>
                <a:gridCol w="697541">
                  <a:extLst>
                    <a:ext uri="{9D8B030D-6E8A-4147-A177-3AD203B41FA5}">
                      <a16:colId xmlns:a16="http://schemas.microsoft.com/office/drawing/2014/main" val="3406087195"/>
                    </a:ext>
                  </a:extLst>
                </a:gridCol>
                <a:gridCol w="785611">
                  <a:extLst>
                    <a:ext uri="{9D8B030D-6E8A-4147-A177-3AD203B41FA5}">
                      <a16:colId xmlns:a16="http://schemas.microsoft.com/office/drawing/2014/main" val="3899263649"/>
                    </a:ext>
                  </a:extLst>
                </a:gridCol>
                <a:gridCol w="746975">
                  <a:extLst>
                    <a:ext uri="{9D8B030D-6E8A-4147-A177-3AD203B41FA5}">
                      <a16:colId xmlns:a16="http://schemas.microsoft.com/office/drawing/2014/main" val="3881591713"/>
                    </a:ext>
                  </a:extLst>
                </a:gridCol>
                <a:gridCol w="3388382">
                  <a:extLst>
                    <a:ext uri="{9D8B030D-6E8A-4147-A177-3AD203B41FA5}">
                      <a16:colId xmlns:a16="http://schemas.microsoft.com/office/drawing/2014/main" val="1146024676"/>
                    </a:ext>
                  </a:extLst>
                </a:gridCol>
              </a:tblGrid>
              <a:tr h="468956">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成果指標</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R4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見込</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R5</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R6</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R7</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(2025)</a:t>
                      </a: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R8</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R9</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2160598084"/>
                  </a:ext>
                </a:extLst>
              </a:tr>
              <a:tr h="281374">
                <a:tc>
                  <a:txBody>
                    <a:bodyPr/>
                    <a:lstStyle/>
                    <a:p>
                      <a:r>
                        <a:rPr kumimoji="1" lang="ja-JP" altLang="en-US" sz="1100" b="0" dirty="0">
                          <a:latin typeface="Meiryo UI" panose="020B0604030504040204" pitchFamily="50" charset="-128"/>
                          <a:ea typeface="Meiryo UI" panose="020B0604030504040204" pitchFamily="50" charset="-128"/>
                        </a:rPr>
                        <a:t>大阪・関西万博事業への協力</a:t>
                      </a:r>
                    </a:p>
                  </a:txBody>
                  <a:tcPr/>
                </a:tc>
                <a:tc>
                  <a:txBody>
                    <a:bodyPr/>
                    <a:lstStyle/>
                    <a:p>
                      <a:pPr algn="ct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gridSpan="5">
                  <a:txBody>
                    <a:bodyPr/>
                    <a:lstStyle/>
                    <a:p>
                      <a:pPr algn="l"/>
                      <a:r>
                        <a:rPr kumimoji="1" lang="ja-JP" altLang="en-US" sz="1100" b="0" dirty="0">
                          <a:solidFill>
                            <a:schemeClr val="tx1"/>
                          </a:solidFill>
                          <a:latin typeface="Meiryo UI" panose="020B0604030504040204" pitchFamily="50" charset="-128"/>
                          <a:ea typeface="Meiryo UI" panose="020B0604030504040204" pitchFamily="50" charset="-128"/>
                        </a:rPr>
                        <a:t>ボランティア事業への協力</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人材育成、募集説明会の協力等</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hMerge="1">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４回</a:t>
                      </a:r>
                    </a:p>
                  </a:txBody>
                  <a:tcPr/>
                </a:tc>
                <a:tc hMerge="1">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４回</a:t>
                      </a:r>
                    </a:p>
                  </a:txBody>
                  <a:tcPr/>
                </a:tc>
                <a:tc hMerge="1">
                  <a:txBody>
                    <a:bodyPr/>
                    <a:lstStyle/>
                    <a:p>
                      <a:endParaRPr kumimoji="1" lang="ja-JP" altLang="en-US"/>
                    </a:p>
                  </a:txBody>
                  <a:tcPr/>
                </a:tc>
                <a:tc hMerge="1">
                  <a:txBody>
                    <a:bodyPr/>
                    <a:lstStyle/>
                    <a:p>
                      <a:endParaRPr kumimoji="1" lang="ja-JP" altLang="en-US"/>
                    </a:p>
                  </a:txBody>
                  <a:tcPr/>
                </a:tc>
                <a:tc>
                  <a:txBody>
                    <a:bodyPr/>
                    <a:lstStyle/>
                    <a:p>
                      <a:r>
                        <a:rPr kumimoji="1" lang="en-US" altLang="ja-JP" sz="1100" b="0" dirty="0" smtClean="0">
                          <a:solidFill>
                            <a:schemeClr val="tx1"/>
                          </a:solidFill>
                          <a:latin typeface="Meiryo UI" panose="020B0604030504040204" pitchFamily="50" charset="-128"/>
                          <a:ea typeface="Meiryo UI" panose="020B0604030504040204" pitchFamily="50" charset="-128"/>
                        </a:rPr>
                        <a:t>R7</a:t>
                      </a:r>
                      <a:r>
                        <a:rPr kumimoji="1" lang="ja-JP" altLang="en-US" sz="1100" b="0" dirty="0" smtClean="0">
                          <a:solidFill>
                            <a:schemeClr val="tx1"/>
                          </a:solidFill>
                          <a:latin typeface="Meiryo UI" panose="020B0604030504040204" pitchFamily="50" charset="-128"/>
                          <a:ea typeface="Meiryo UI" panose="020B0604030504040204" pitchFamily="50" charset="-128"/>
                        </a:rPr>
                        <a:t>年度</a:t>
                      </a:r>
                      <a:r>
                        <a:rPr kumimoji="1" lang="ja-JP" altLang="en-US" sz="1100" b="0" dirty="0">
                          <a:solidFill>
                            <a:schemeClr val="tx1"/>
                          </a:solidFill>
                          <a:latin typeface="Meiryo UI" panose="020B0604030504040204" pitchFamily="50" charset="-128"/>
                          <a:ea typeface="Meiryo UI" panose="020B0604030504040204" pitchFamily="50" charset="-128"/>
                        </a:rPr>
                        <a:t>まで実施</a:t>
                      </a:r>
                    </a:p>
                  </a:txBody>
                  <a:tcPr/>
                </a:tc>
                <a:extLst>
                  <a:ext uri="{0D108BD9-81ED-4DB2-BD59-A6C34878D82A}">
                    <a16:rowId xmlns:a16="http://schemas.microsoft.com/office/drawing/2014/main" val="1824752245"/>
                  </a:ext>
                </a:extLst>
              </a:tr>
              <a:tr h="281374">
                <a:tc>
                  <a:txBody>
                    <a:bodyPr/>
                    <a:lstStyle/>
                    <a:p>
                      <a:r>
                        <a:rPr kumimoji="1" lang="ja-JP" altLang="en-US" sz="1100" b="0" dirty="0">
                          <a:latin typeface="Meiryo UI" panose="020B0604030504040204" pitchFamily="50" charset="-128"/>
                          <a:ea typeface="Meiryo UI" panose="020B0604030504040204" pitchFamily="50" charset="-128"/>
                        </a:rPr>
                        <a:t>大阪生活オリエンテーションの実施</a:t>
                      </a:r>
                    </a:p>
                  </a:txBody>
                  <a:tcPr>
                    <a:solidFill>
                      <a:schemeClr val="accent1">
                        <a:lumMod val="20000"/>
                        <a:lumOff val="80000"/>
                      </a:schemeClr>
                    </a:solidFill>
                  </a:tcPr>
                </a:tc>
                <a:tc>
                  <a:txBody>
                    <a:bodyPr/>
                    <a:lstStyle/>
                    <a:p>
                      <a:pPr algn="ctr"/>
                      <a:r>
                        <a:rPr kumimoji="1" lang="en-US" altLang="ja-JP" sz="1100" b="0" u="none" dirty="0">
                          <a:solidFill>
                            <a:schemeClr val="tx1"/>
                          </a:solidFill>
                          <a:latin typeface="Meiryo UI" panose="020B0604030504040204" pitchFamily="50" charset="-128"/>
                          <a:ea typeface="Meiryo UI" panose="020B0604030504040204" pitchFamily="50" charset="-128"/>
                        </a:rPr>
                        <a:t>―</a:t>
                      </a:r>
                      <a:endParaRPr kumimoji="1" lang="ja-JP" altLang="en-US" sz="1100" b="0" u="none"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1100" b="0" u="none" dirty="0">
                          <a:solidFill>
                            <a:schemeClr val="tx1"/>
                          </a:solidFill>
                          <a:latin typeface="Meiryo UI" panose="020B0604030504040204" pitchFamily="50" charset="-128"/>
                          <a:ea typeface="Meiryo UI" panose="020B0604030504040204" pitchFamily="50" charset="-128"/>
                        </a:rPr>
                        <a:t>１回</a:t>
                      </a:r>
                    </a:p>
                  </a:txBody>
                  <a:tcPr>
                    <a:solidFill>
                      <a:schemeClr val="accent1">
                        <a:lumMod val="20000"/>
                        <a:lumOff val="80000"/>
                      </a:schemeClr>
                    </a:solidFill>
                  </a:tcPr>
                </a:tc>
                <a:tc>
                  <a:txBody>
                    <a:bodyPr/>
                    <a:lstStyle/>
                    <a:p>
                      <a:pPr algn="r"/>
                      <a:r>
                        <a:rPr kumimoji="1" lang="ja-JP" altLang="en-US" sz="1100" b="0" u="none" dirty="0">
                          <a:solidFill>
                            <a:schemeClr val="tx1"/>
                          </a:solidFill>
                          <a:latin typeface="Meiryo UI" panose="020B0604030504040204" pitchFamily="50" charset="-128"/>
                          <a:ea typeface="Meiryo UI" panose="020B0604030504040204" pitchFamily="50" charset="-128"/>
                        </a:rPr>
                        <a:t>２回</a:t>
                      </a:r>
                    </a:p>
                  </a:txBody>
                  <a:tcPr>
                    <a:solidFill>
                      <a:schemeClr val="accent1">
                        <a:lumMod val="20000"/>
                        <a:lumOff val="80000"/>
                      </a:schemeClr>
                    </a:solidFill>
                  </a:tcPr>
                </a:tc>
                <a:tc>
                  <a:txBody>
                    <a:bodyPr/>
                    <a:lstStyle/>
                    <a:p>
                      <a:pPr algn="r"/>
                      <a:r>
                        <a:rPr kumimoji="1" lang="ja-JP" altLang="en-US" sz="1100" b="0" u="none" dirty="0">
                          <a:solidFill>
                            <a:schemeClr val="tx1"/>
                          </a:solidFill>
                          <a:latin typeface="Meiryo UI" panose="020B0604030504040204" pitchFamily="50" charset="-128"/>
                          <a:ea typeface="Meiryo UI" panose="020B0604030504040204" pitchFamily="50" charset="-128"/>
                        </a:rPr>
                        <a:t>３回</a:t>
                      </a:r>
                    </a:p>
                  </a:txBody>
                  <a:tcPr>
                    <a:solidFill>
                      <a:schemeClr val="accent1">
                        <a:lumMod val="20000"/>
                        <a:lumOff val="80000"/>
                      </a:schemeClr>
                    </a:solidFill>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a:t>
                      </a:r>
                      <a:endParaRPr kumimoji="1" lang="ja-JP" altLang="en-US" sz="1100" b="0" u="none"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a:t>
                      </a:r>
                      <a:endParaRPr kumimoji="1" lang="ja-JP" altLang="en-US" sz="1100" b="0" u="none"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r>
                        <a:rPr kumimoji="1" lang="en-US" altLang="ja-JP" sz="1100" b="0" u="none" dirty="0" smtClean="0">
                          <a:solidFill>
                            <a:schemeClr val="tx1"/>
                          </a:solidFill>
                          <a:latin typeface="Meiryo UI" panose="020B0604030504040204" pitchFamily="50" charset="-128"/>
                          <a:ea typeface="Meiryo UI" panose="020B0604030504040204" pitchFamily="50" charset="-128"/>
                        </a:rPr>
                        <a:t>※R8</a:t>
                      </a:r>
                      <a:r>
                        <a:rPr kumimoji="1" lang="ja-JP" altLang="en-US" sz="1100" b="0" u="none" dirty="0" smtClean="0">
                          <a:solidFill>
                            <a:schemeClr val="tx1"/>
                          </a:solidFill>
                          <a:latin typeface="Meiryo UI" panose="020B0604030504040204" pitchFamily="50" charset="-128"/>
                          <a:ea typeface="Meiryo UI" panose="020B0604030504040204" pitchFamily="50" charset="-128"/>
                        </a:rPr>
                        <a:t>以降</a:t>
                      </a:r>
                      <a:r>
                        <a:rPr kumimoji="1" lang="ja-JP" altLang="en-US" sz="1100" b="0" u="none" dirty="0">
                          <a:solidFill>
                            <a:schemeClr val="tx1"/>
                          </a:solidFill>
                          <a:latin typeface="Meiryo UI" panose="020B0604030504040204" pitchFamily="50" charset="-128"/>
                          <a:ea typeface="Meiryo UI" panose="020B0604030504040204" pitchFamily="50" charset="-128"/>
                        </a:rPr>
                        <a:t>は</a:t>
                      </a:r>
                      <a:r>
                        <a:rPr kumimoji="1" lang="ja-JP" altLang="en-US" sz="1100" b="0" u="none" dirty="0" smtClean="0">
                          <a:solidFill>
                            <a:schemeClr val="tx1"/>
                          </a:solidFill>
                          <a:latin typeface="Meiryo UI" panose="020B0604030504040204" pitchFamily="50" charset="-128"/>
                          <a:ea typeface="Meiryo UI" panose="020B0604030504040204" pitchFamily="50" charset="-128"/>
                        </a:rPr>
                        <a:t>、</a:t>
                      </a:r>
                      <a:r>
                        <a:rPr kumimoji="1" lang="en-US" altLang="ja-JP" sz="1100" b="0" u="none" dirty="0" smtClean="0">
                          <a:solidFill>
                            <a:schemeClr val="tx1"/>
                          </a:solidFill>
                          <a:latin typeface="Meiryo UI" panose="020B0604030504040204" pitchFamily="50" charset="-128"/>
                          <a:ea typeface="Meiryo UI" panose="020B0604030504040204" pitchFamily="50" charset="-128"/>
                        </a:rPr>
                        <a:t>R7</a:t>
                      </a:r>
                      <a:r>
                        <a:rPr kumimoji="1" lang="ja-JP" altLang="en-US" sz="1100" b="0" u="none" dirty="0" err="1" smtClean="0">
                          <a:solidFill>
                            <a:schemeClr val="tx1"/>
                          </a:solidFill>
                          <a:latin typeface="Meiryo UI" panose="020B0604030504040204" pitchFamily="50" charset="-128"/>
                          <a:ea typeface="Meiryo UI" panose="020B0604030504040204" pitchFamily="50" charset="-128"/>
                        </a:rPr>
                        <a:t>まで</a:t>
                      </a:r>
                      <a:r>
                        <a:rPr kumimoji="1" lang="ja-JP" altLang="en-US" sz="1100" b="0" u="none" dirty="0" err="1">
                          <a:solidFill>
                            <a:schemeClr val="tx1"/>
                          </a:solidFill>
                          <a:latin typeface="Meiryo UI" panose="020B0604030504040204" pitchFamily="50" charset="-128"/>
                          <a:ea typeface="Meiryo UI" panose="020B0604030504040204" pitchFamily="50" charset="-128"/>
                        </a:rPr>
                        <a:t>の</a:t>
                      </a:r>
                      <a:r>
                        <a:rPr kumimoji="1" lang="ja-JP" altLang="en-US" sz="1100" b="0" u="none" dirty="0">
                          <a:solidFill>
                            <a:schemeClr val="tx1"/>
                          </a:solidFill>
                          <a:latin typeface="Meiryo UI" panose="020B0604030504040204" pitchFamily="50" charset="-128"/>
                          <a:ea typeface="Meiryo UI" panose="020B0604030504040204" pitchFamily="50" charset="-128"/>
                        </a:rPr>
                        <a:t>実績を見て再設定</a:t>
                      </a:r>
                    </a:p>
                  </a:txBody>
                  <a:tcPr>
                    <a:solidFill>
                      <a:schemeClr val="accent1">
                        <a:lumMod val="20000"/>
                        <a:lumOff val="80000"/>
                      </a:schemeClr>
                    </a:solidFill>
                  </a:tcPr>
                </a:tc>
                <a:extLst>
                  <a:ext uri="{0D108BD9-81ED-4DB2-BD59-A6C34878D82A}">
                    <a16:rowId xmlns:a16="http://schemas.microsoft.com/office/drawing/2014/main" val="2438641808"/>
                  </a:ext>
                </a:extLst>
              </a:tr>
            </a:tbl>
          </a:graphicData>
        </a:graphic>
      </p:graphicFrame>
      <p:pic>
        <p:nvPicPr>
          <p:cNvPr id="7" name="図 6">
            <a:extLst>
              <a:ext uri="{FF2B5EF4-FFF2-40B4-BE49-F238E27FC236}">
                <a16:creationId xmlns:a16="http://schemas.microsoft.com/office/drawing/2014/main" id="{7920DB20-C2AA-2304-3AF2-92189DE0BE2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72622" y="759983"/>
            <a:ext cx="1342007" cy="1996440"/>
          </a:xfrm>
          <a:prstGeom prst="rect">
            <a:avLst/>
          </a:prstGeom>
        </p:spPr>
      </p:pic>
      <p:sp>
        <p:nvSpPr>
          <p:cNvPr id="11" name="テキスト ボックス 10">
            <a:extLst>
              <a:ext uri="{FF2B5EF4-FFF2-40B4-BE49-F238E27FC236}">
                <a16:creationId xmlns:a16="http://schemas.microsoft.com/office/drawing/2014/main" id="{BA734262-89F8-C541-E085-5F3CE49E8FB3}"/>
              </a:ext>
            </a:extLst>
          </p:cNvPr>
          <p:cNvSpPr txBox="1"/>
          <p:nvPr/>
        </p:nvSpPr>
        <p:spPr>
          <a:xfrm>
            <a:off x="459734" y="69340"/>
            <a:ext cx="4932761" cy="400110"/>
          </a:xfrm>
          <a:prstGeom prst="rect">
            <a:avLst/>
          </a:prstGeom>
          <a:noFill/>
        </p:spPr>
        <p:txBody>
          <a:bodyPr wrap="none" rtlCol="0" anchor="ctr">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５．</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中期経営計画</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R5</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R9</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取組内容</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58718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3CCAD6FA-F5C1-43AC-279D-D82485DE1547}"/>
              </a:ext>
            </a:extLst>
          </p:cNvPr>
          <p:cNvSpPr>
            <a:spLocks noGrp="1"/>
          </p:cNvSpPr>
          <p:nvPr>
            <p:ph type="title"/>
          </p:nvPr>
        </p:nvSpPr>
        <p:spPr>
          <a:xfrm>
            <a:off x="280247" y="657801"/>
            <a:ext cx="11385499" cy="596602"/>
          </a:xfrm>
        </p:spPr>
        <p:txBody>
          <a:bodyPr rtlCol="0" anchor="ctr" anchorCtr="0">
            <a:noAutofit/>
          </a:bodyPr>
          <a:lstStyle/>
          <a:p>
            <a:pPr rtl="0">
              <a:tabLst>
                <a:tab pos="987425" algn="l"/>
              </a:tabLst>
            </a:pPr>
            <a:r>
              <a:rPr lang="en-US" altLang="ja-JP" sz="2000" dirty="0">
                <a:solidFill>
                  <a:schemeClr val="accent2"/>
                </a:solidFill>
              </a:rPr>
              <a:t/>
            </a:r>
            <a:br>
              <a:rPr lang="en-US" altLang="ja-JP" sz="2000" dirty="0">
                <a:solidFill>
                  <a:schemeClr val="accent2"/>
                </a:solidFill>
              </a:rPr>
            </a:br>
            <a:r>
              <a:rPr lang="ja-JP" altLang="en-US" sz="2000" dirty="0">
                <a:solidFill>
                  <a:schemeClr val="accent2"/>
                </a:solidFill>
              </a:rPr>
              <a:t>（１）府内市町村、国際交流協会との連携、支援機能の強化</a:t>
            </a:r>
            <a:endParaRPr lang="ja" sz="2000" dirty="0">
              <a:solidFill>
                <a:schemeClr val="accent2"/>
              </a:solidFill>
            </a:endParaRPr>
          </a:p>
        </p:txBody>
      </p:sp>
      <p:sp>
        <p:nvSpPr>
          <p:cNvPr id="6" name="コンテンツ プレースホルダー 5">
            <a:extLst>
              <a:ext uri="{FF2B5EF4-FFF2-40B4-BE49-F238E27FC236}">
                <a16:creationId xmlns:a16="http://schemas.microsoft.com/office/drawing/2014/main" id="{91045DBD-667C-40B5-C5DC-32B615F20C2D}"/>
              </a:ext>
            </a:extLst>
          </p:cNvPr>
          <p:cNvSpPr>
            <a:spLocks noGrp="1"/>
          </p:cNvSpPr>
          <p:nvPr>
            <p:ph idx="1"/>
          </p:nvPr>
        </p:nvSpPr>
        <p:spPr>
          <a:xfrm>
            <a:off x="381607" y="1148246"/>
            <a:ext cx="11508504" cy="671826"/>
          </a:xfrm>
        </p:spPr>
        <p:txBody>
          <a:bodyPr>
            <a:noAutofit/>
          </a:bodyPr>
          <a:lstStyle/>
          <a:p>
            <a:pPr marL="622300" indent="-622300">
              <a:buNone/>
              <a:tabLst>
                <a:tab pos="622300" algn="l"/>
              </a:tabLst>
            </a:pPr>
            <a:r>
              <a:rPr lang="en-US" altLang="ja-JP" sz="1400" dirty="0"/>
              <a:t>【</a:t>
            </a:r>
            <a:r>
              <a:rPr lang="ja-JP" altLang="en-US" sz="1400" dirty="0"/>
              <a:t>概要</a:t>
            </a:r>
            <a:r>
              <a:rPr lang="en-US" altLang="ja-JP" sz="1400" dirty="0"/>
              <a:t>】	</a:t>
            </a:r>
            <a:r>
              <a:rPr lang="ja-JP" altLang="en-US" sz="1400" dirty="0"/>
              <a:t>府内の市町村や</a:t>
            </a:r>
            <a:r>
              <a:rPr lang="ja-JP" altLang="en-US" sz="1400" dirty="0">
                <a:solidFill>
                  <a:schemeClr val="tx1"/>
                </a:solidFill>
              </a:rPr>
              <a:t>、国際交流協会ネットワークおおさか</a:t>
            </a:r>
            <a:r>
              <a:rPr lang="ja-JP" altLang="en-US" sz="1400" dirty="0"/>
              <a:t>をはじめとした国際交流協会と連携し、地域に根差した外国人支援を進めるため、引き続き、研修や地域合同相談会を実施する。また、府内市町村等の相談対応能力を高め、常設窓口が未設である市町村に設置を促す。</a:t>
            </a:r>
            <a:r>
              <a:rPr lang="en-US" altLang="ja-JP" sz="1400" dirty="0"/>
              <a:t>	</a:t>
            </a:r>
          </a:p>
        </p:txBody>
      </p:sp>
      <p:sp>
        <p:nvSpPr>
          <p:cNvPr id="12" name="正方形/長方形 11">
            <a:extLst>
              <a:ext uri="{FF2B5EF4-FFF2-40B4-BE49-F238E27FC236}">
                <a16:creationId xmlns:a16="http://schemas.microsoft.com/office/drawing/2014/main" id="{31477820-7C89-2C03-A282-15469D34B891}"/>
              </a:ext>
            </a:extLst>
          </p:cNvPr>
          <p:cNvSpPr/>
          <p:nvPr/>
        </p:nvSpPr>
        <p:spPr>
          <a:xfrm>
            <a:off x="404848" y="1704145"/>
            <a:ext cx="11464446" cy="1184797"/>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当計画で進める取組み</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新規</a:t>
            </a:r>
            <a:r>
              <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出入国在留管理庁、府等と連携した、相談窓口未設置市町村向け支援の実施</a:t>
            </a:r>
            <a:r>
              <a:rPr kumimoji="1" lang="ja-JP" altLang="en-US" sz="12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（外国人受入環境整備交付金の活用説明会、立上げ支援等）</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拡充</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専門相談を軸とした地域合同相談会の開催（労働相談、弁護士・行政書士相談、税・社会保険相談等）</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lvl="0" indent="-176213">
              <a:buFont typeface="Arial" panose="020B0604020202020204" pitchFamily="34" charset="0"/>
              <a:buChar char="•"/>
              <a:defRPr/>
            </a:pPr>
            <a:r>
              <a:rPr kumimoji="1" lang="en-US" altLang="ja-JP" sz="1400" b="1" dirty="0">
                <a:solidFill>
                  <a:prstClr val="black"/>
                </a:solidFill>
                <a:latin typeface="Meiryo UI" panose="020B0604030504040204" pitchFamily="50" charset="-128"/>
                <a:ea typeface="Meiryo UI" panose="020B0604030504040204" pitchFamily="50" charset="-128"/>
              </a:rPr>
              <a:t>【</a:t>
            </a:r>
            <a:r>
              <a:rPr kumimoji="1" lang="ja-JP" altLang="en-US" sz="1400" b="1" dirty="0">
                <a:solidFill>
                  <a:prstClr val="black"/>
                </a:solidFill>
                <a:latin typeface="Meiryo UI" panose="020B0604030504040204" pitchFamily="50" charset="-128"/>
                <a:ea typeface="Meiryo UI" panose="020B0604030504040204" pitchFamily="50" charset="-128"/>
              </a:rPr>
              <a:t>拡充</a:t>
            </a:r>
            <a:r>
              <a:rPr kumimoji="1" lang="en-US" altLang="ja-JP" sz="1400" b="1" dirty="0">
                <a:solidFill>
                  <a:prstClr val="black"/>
                </a:solidFill>
                <a:latin typeface="Meiryo UI" panose="020B0604030504040204" pitchFamily="50" charset="-128"/>
                <a:ea typeface="Meiryo UI" panose="020B0604030504040204" pitchFamily="50" charset="-128"/>
              </a:rPr>
              <a:t>】</a:t>
            </a:r>
            <a:r>
              <a:rPr kumimoji="1" lang="ja-JP" altLang="en-US" sz="1400" b="1" dirty="0">
                <a:solidFill>
                  <a:prstClr val="black"/>
                </a:solidFill>
                <a:latin typeface="Meiryo UI" panose="020B0604030504040204" pitchFamily="50" charset="-128"/>
                <a:ea typeface="Meiryo UI" panose="020B0604030504040204" pitchFamily="50" charset="-128"/>
              </a:rPr>
              <a:t>社会福祉協</a:t>
            </a:r>
            <a:r>
              <a:rPr kumimoji="1" lang="ja-JP" altLang="en-US" sz="1400" b="1" dirty="0">
                <a:solidFill>
                  <a:schemeClr val="tx1"/>
                </a:solidFill>
                <a:latin typeface="Meiryo UI" panose="020B0604030504040204" pitchFamily="50" charset="-128"/>
                <a:ea typeface="Meiryo UI" panose="020B0604030504040204" pitchFamily="50" charset="-128"/>
              </a:rPr>
              <a:t>議会、大阪弁護士会等、地域の関係機関との</a:t>
            </a:r>
            <a:r>
              <a:rPr kumimoji="1" lang="ja-JP" altLang="en-US" sz="1400" b="1" dirty="0">
                <a:solidFill>
                  <a:prstClr val="black"/>
                </a:solidFill>
                <a:latin typeface="Meiryo UI" panose="020B0604030504040204" pitchFamily="50" charset="-128"/>
                <a:ea typeface="Meiryo UI" panose="020B0604030504040204" pitchFamily="50" charset="-128"/>
              </a:rPr>
              <a:t>連携</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拡充</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府内市町村や国際交流協会の相談員・窓口担当職員を対象に含む研修の実施、研修内容の高度化</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C328998B-0DB9-25CB-F4F5-E3E739E3A4D6}"/>
              </a:ext>
            </a:extLst>
          </p:cNvPr>
          <p:cNvSpPr txBox="1">
            <a:spLocks/>
          </p:cNvSpPr>
          <p:nvPr/>
        </p:nvSpPr>
        <p:spPr>
          <a:xfrm>
            <a:off x="355073" y="3792113"/>
            <a:ext cx="11029616" cy="481214"/>
          </a:xfrm>
          <a:prstGeom prst="rect">
            <a:avLst/>
          </a:prstGeom>
        </p:spPr>
        <p:txBody>
          <a:bodyPr vert="horz" lIns="91440" tIns="45720" rIns="91440" bIns="45720" rtlCol="0" anchor="ctr" anchorCtr="0">
            <a:noAutofit/>
          </a:bodyPr>
          <a:lstStyle>
            <a:lvl1pPr algn="l" defTabSz="457200" rtl="0" eaLnBrk="1" latinLnBrk="0" hangingPunct="1">
              <a:lnSpc>
                <a:spcPct val="100000"/>
              </a:lnSpc>
              <a:spcBef>
                <a:spcPct val="0"/>
              </a:spcBef>
              <a:buNone/>
              <a:defRPr kumimoji="1" sz="2800" b="1" kern="1200" cap="all">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tab pos="987425" algn="l"/>
              </a:tabLst>
              <a:defRPr/>
            </a:pPr>
            <a:r>
              <a:rPr kumimoji="1" lang="ja-JP" altLang="en-US" sz="2000" b="1" i="0" u="none" strike="noStrike" kern="1200" cap="all" spc="0" normalizeH="0" baseline="0" noProof="0" dirty="0">
                <a:ln>
                  <a:noFill/>
                </a:ln>
                <a:solidFill>
                  <a:srgbClr val="2683C6"/>
                </a:solidFill>
                <a:effectLst/>
                <a:uLnTx/>
                <a:uFillTx/>
                <a:latin typeface="Meiryo UI" panose="020B0604030504040204" pitchFamily="50" charset="-128"/>
                <a:ea typeface="Meiryo UI" panose="020B0604030504040204" pitchFamily="50" charset="-128"/>
                <a:cs typeface="+mj-cs"/>
              </a:rPr>
              <a:t>（２）国、関係機関等との連携強化、共同事業の実施</a:t>
            </a:r>
            <a:endParaRPr kumimoji="1" lang="ja" altLang="en-US" sz="2000" b="1" i="0" u="none" strike="noStrike" kern="1200" cap="all" spc="0" normalizeH="0" baseline="0" noProof="0" dirty="0">
              <a:ln>
                <a:noFill/>
              </a:ln>
              <a:solidFill>
                <a:srgbClr val="2683C6"/>
              </a:solidFill>
              <a:effectLst/>
              <a:uLnTx/>
              <a:uFillTx/>
              <a:latin typeface="Meiryo UI" panose="020B0604030504040204" pitchFamily="50" charset="-128"/>
              <a:ea typeface="Meiryo UI" panose="020B0604030504040204" pitchFamily="50" charset="-128"/>
              <a:cs typeface="+mj-cs"/>
            </a:endParaRPr>
          </a:p>
        </p:txBody>
      </p:sp>
      <p:sp>
        <p:nvSpPr>
          <p:cNvPr id="3" name="コンテンツ プレースホルダー 5">
            <a:extLst>
              <a:ext uri="{FF2B5EF4-FFF2-40B4-BE49-F238E27FC236}">
                <a16:creationId xmlns:a16="http://schemas.microsoft.com/office/drawing/2014/main" id="{056B1C29-3AE6-27B5-0E2C-86B3F91DF70D}"/>
              </a:ext>
            </a:extLst>
          </p:cNvPr>
          <p:cNvSpPr txBox="1">
            <a:spLocks/>
          </p:cNvSpPr>
          <p:nvPr/>
        </p:nvSpPr>
        <p:spPr>
          <a:xfrm>
            <a:off x="415670" y="4040055"/>
            <a:ext cx="11385500" cy="725624"/>
          </a:xfrm>
          <a:prstGeom prst="rect">
            <a:avLst/>
          </a:prstGeom>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622300" marR="0" lvl="0" indent="-622300" algn="l" defTabSz="457200" rtl="0" eaLnBrk="1" fontAlgn="auto" latinLnBrk="0" hangingPunct="1">
              <a:lnSpc>
                <a:spcPct val="100000"/>
              </a:lnSpc>
              <a:spcBef>
                <a:spcPct val="20000"/>
              </a:spcBef>
              <a:spcAft>
                <a:spcPts val="600"/>
              </a:spcAft>
              <a:buClr>
                <a:srgbClr val="1CADE4"/>
              </a:buClr>
              <a:buSzPct val="92000"/>
              <a:buFont typeface="Wingdings 2" panose="05020102010507070707" pitchFamily="18" charset="2"/>
              <a:buNone/>
              <a:tabLst>
                <a:tab pos="622300" algn="l"/>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概要</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国の多文化共生分野に係る総合調整機能を担う出入国在留管理庁との協力を深化するとともに、　　　　　　　　　　　　　　　　　　　　　　　　　　　　　　大阪府の各部局をはじめ、府内において多文化共生施策を担う官民の機関との連携を</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強化し、共同事業等を実施する</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p>
        </p:txBody>
      </p:sp>
      <p:sp>
        <p:nvSpPr>
          <p:cNvPr id="8" name="正方形/長方形 7">
            <a:extLst>
              <a:ext uri="{FF2B5EF4-FFF2-40B4-BE49-F238E27FC236}">
                <a16:creationId xmlns:a16="http://schemas.microsoft.com/office/drawing/2014/main" id="{FC2EBBEC-4525-7249-3322-78E265B0CE7E}"/>
              </a:ext>
            </a:extLst>
          </p:cNvPr>
          <p:cNvSpPr/>
          <p:nvPr/>
        </p:nvSpPr>
        <p:spPr>
          <a:xfrm>
            <a:off x="415670" y="4616654"/>
            <a:ext cx="11455319" cy="149713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当計画で進める取組み</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新規</a:t>
            </a:r>
            <a:r>
              <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社会福祉協議会との連携。日本語教室等、外国人と接する現場と連携した出張相談会の開催</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新規・拡充</a:t>
            </a: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出入国在留管理庁との協力を深化（専門相談、地域合同相談会への協力、研修協力、交付金活用市町村説明会の実施等）</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拡充</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大阪府が設置する他の相談窓口との連携（住宅相談、女性相談、労働相談に続き、消費者相談や人権相談等）</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拡充</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大阪弁護士会との協力を深化（専門相談、弁護士会外国人法律相談への協力、法制度に係る研修の実施）</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拡充</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専門相談を軸とした地域合同相談会の開催（労働相談、弁護士・行政書士相談、税・社会保険相談等）</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1" dirty="0">
              <a:solidFill>
                <a:prstClr val="black"/>
              </a:solidFill>
              <a:latin typeface="Meiryo UI" panose="020B0604030504040204" pitchFamily="50" charset="-128"/>
              <a:ea typeface="Meiryo UI" panose="020B0604030504040204" pitchFamily="50" charset="-128"/>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拡充</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400" b="1" dirty="0">
                <a:solidFill>
                  <a:schemeClr val="tx1"/>
                </a:solidFill>
                <a:latin typeface="Meiryo UI" panose="020B0604030504040204" pitchFamily="50" charset="-128"/>
                <a:ea typeface="Meiryo UI" panose="020B0604030504040204" pitchFamily="50" charset="-128"/>
              </a:rPr>
              <a:t>OSAKA</a:t>
            </a: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外国</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人材受入促進・共生推進協議会」に引き続き参画するとともに、ネットワークを拡げる中で新しい共同事業を検討・実施</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5" name="スライド番号プレースホルダー 4">
            <a:extLst>
              <a:ext uri="{FF2B5EF4-FFF2-40B4-BE49-F238E27FC236}">
                <a16:creationId xmlns:a16="http://schemas.microsoft.com/office/drawing/2014/main" id="{263CD5DA-82A1-4F27-990E-0ECF03CFE2A5}"/>
              </a:ext>
            </a:extLst>
          </p:cNvPr>
          <p:cNvSpPr>
            <a:spLocks noGrp="1"/>
          </p:cNvSpPr>
          <p:nvPr>
            <p:ph type="sldNum" sz="quarter" idx="12"/>
          </p:nvPr>
        </p:nvSpPr>
        <p:spPr>
          <a:xfrm>
            <a:off x="11701861" y="6504589"/>
            <a:ext cx="52625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18</a:t>
            </a:r>
            <a:endParaRPr kumimoji="0" lang="en-US" sz="16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graphicFrame>
        <p:nvGraphicFramePr>
          <p:cNvPr id="4" name="表 6">
            <a:extLst>
              <a:ext uri="{FF2B5EF4-FFF2-40B4-BE49-F238E27FC236}">
                <a16:creationId xmlns:a16="http://schemas.microsoft.com/office/drawing/2014/main" id="{1997DCD8-4BEA-FBA3-8E00-54FFB7F6EA39}"/>
              </a:ext>
            </a:extLst>
          </p:cNvPr>
          <p:cNvGraphicFramePr>
            <a:graphicFrameLocks noGrp="1"/>
          </p:cNvGraphicFramePr>
          <p:nvPr>
            <p:extLst>
              <p:ext uri="{D42A27DB-BD31-4B8C-83A1-F6EECF244321}">
                <p14:modId xmlns:p14="http://schemas.microsoft.com/office/powerpoint/2010/main" val="233130407"/>
              </p:ext>
            </p:extLst>
          </p:nvPr>
        </p:nvGraphicFramePr>
        <p:xfrm>
          <a:off x="415670" y="2899621"/>
          <a:ext cx="11453624" cy="990949"/>
        </p:xfrm>
        <a:graphic>
          <a:graphicData uri="http://schemas.openxmlformats.org/drawingml/2006/table">
            <a:tbl>
              <a:tblPr firstRow="1" bandRow="1">
                <a:tableStyleId>{5C22544A-7EE6-4342-B048-85BDC9FD1C3A}</a:tableStyleId>
              </a:tblPr>
              <a:tblGrid>
                <a:gridCol w="2988553">
                  <a:extLst>
                    <a:ext uri="{9D8B030D-6E8A-4147-A177-3AD203B41FA5}">
                      <a16:colId xmlns:a16="http://schemas.microsoft.com/office/drawing/2014/main" val="1378922617"/>
                    </a:ext>
                  </a:extLst>
                </a:gridCol>
                <a:gridCol w="1245316">
                  <a:extLst>
                    <a:ext uri="{9D8B030D-6E8A-4147-A177-3AD203B41FA5}">
                      <a16:colId xmlns:a16="http://schemas.microsoft.com/office/drawing/2014/main" val="1013933753"/>
                    </a:ext>
                  </a:extLst>
                </a:gridCol>
                <a:gridCol w="774846">
                  <a:extLst>
                    <a:ext uri="{9D8B030D-6E8A-4147-A177-3AD203B41FA5}">
                      <a16:colId xmlns:a16="http://schemas.microsoft.com/office/drawing/2014/main" val="3161378577"/>
                    </a:ext>
                  </a:extLst>
                </a:gridCol>
                <a:gridCol w="774846">
                  <a:extLst>
                    <a:ext uri="{9D8B030D-6E8A-4147-A177-3AD203B41FA5}">
                      <a16:colId xmlns:a16="http://schemas.microsoft.com/office/drawing/2014/main" val="2849101126"/>
                    </a:ext>
                  </a:extLst>
                </a:gridCol>
                <a:gridCol w="774846">
                  <a:extLst>
                    <a:ext uri="{9D8B030D-6E8A-4147-A177-3AD203B41FA5}">
                      <a16:colId xmlns:a16="http://schemas.microsoft.com/office/drawing/2014/main" val="3406087195"/>
                    </a:ext>
                  </a:extLst>
                </a:gridCol>
                <a:gridCol w="774846">
                  <a:extLst>
                    <a:ext uri="{9D8B030D-6E8A-4147-A177-3AD203B41FA5}">
                      <a16:colId xmlns:a16="http://schemas.microsoft.com/office/drawing/2014/main" val="3004969139"/>
                    </a:ext>
                  </a:extLst>
                </a:gridCol>
                <a:gridCol w="774846">
                  <a:extLst>
                    <a:ext uri="{9D8B030D-6E8A-4147-A177-3AD203B41FA5}">
                      <a16:colId xmlns:a16="http://schemas.microsoft.com/office/drawing/2014/main" val="724256420"/>
                    </a:ext>
                  </a:extLst>
                </a:gridCol>
                <a:gridCol w="3345525">
                  <a:extLst>
                    <a:ext uri="{9D8B030D-6E8A-4147-A177-3AD203B41FA5}">
                      <a16:colId xmlns:a16="http://schemas.microsoft.com/office/drawing/2014/main" val="1146024676"/>
                    </a:ext>
                  </a:extLst>
                </a:gridCol>
              </a:tblGrid>
              <a:tr h="447525">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成果指標</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R4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見込（</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R5</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R6</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R7</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(2025)</a:t>
                      </a: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R8</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R9</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2160598084"/>
                  </a:ext>
                </a:extLst>
              </a:tr>
              <a:tr h="271712">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地域での合同・出張相談会の実施</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11</a:t>
                      </a:r>
                      <a:r>
                        <a:rPr kumimoji="1" lang="ja-JP" altLang="en-US" sz="1100" b="0"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12</a:t>
                      </a:r>
                      <a:r>
                        <a:rPr kumimoji="1" lang="ja-JP" altLang="en-US" sz="1100" b="0"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12</a:t>
                      </a:r>
                      <a:r>
                        <a:rPr kumimoji="1" lang="ja-JP" altLang="en-US" sz="1100" b="0"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12</a:t>
                      </a:r>
                      <a:r>
                        <a:rPr kumimoji="1" lang="ja-JP" altLang="en-US" sz="1100" b="0"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12</a:t>
                      </a:r>
                      <a:r>
                        <a:rPr kumimoji="1" lang="ja-JP" altLang="en-US" sz="1100" b="0"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12</a:t>
                      </a:r>
                      <a:r>
                        <a:rPr kumimoji="1" lang="ja-JP" altLang="en-US" sz="1100" b="0" dirty="0">
                          <a:solidFill>
                            <a:schemeClr val="tx1"/>
                          </a:solidFill>
                          <a:latin typeface="Meiryo UI" panose="020B0604030504040204" pitchFamily="50" charset="-128"/>
                          <a:ea typeface="Meiryo UI" panose="020B0604030504040204" pitchFamily="50" charset="-128"/>
                        </a:rPr>
                        <a:t>回</a:t>
                      </a: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再掲</a:t>
                      </a:r>
                    </a:p>
                  </a:txBody>
                  <a:tcPr/>
                </a:tc>
                <a:extLst>
                  <a:ext uri="{0D108BD9-81ED-4DB2-BD59-A6C34878D82A}">
                    <a16:rowId xmlns:a16="http://schemas.microsoft.com/office/drawing/2014/main" val="1824752245"/>
                  </a:ext>
                </a:extLst>
              </a:tr>
              <a:tr h="271712">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相談員研修の実施</a:t>
                      </a:r>
                    </a:p>
                  </a:txBody>
                  <a:tcPr>
                    <a:solidFill>
                      <a:srgbClr val="E7F1FA"/>
                    </a:solidFill>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２回</a:t>
                      </a:r>
                    </a:p>
                  </a:txBody>
                  <a:tcPr>
                    <a:solidFill>
                      <a:srgbClr val="E7F1FA"/>
                    </a:solidFill>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３回</a:t>
                      </a:r>
                    </a:p>
                  </a:txBody>
                  <a:tcPr>
                    <a:solidFill>
                      <a:srgbClr val="E7F1FA"/>
                    </a:solidFill>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３回</a:t>
                      </a:r>
                    </a:p>
                  </a:txBody>
                  <a:tcPr>
                    <a:solidFill>
                      <a:srgbClr val="E7F1FA"/>
                    </a:solidFill>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３回</a:t>
                      </a:r>
                    </a:p>
                  </a:txBody>
                  <a:tcPr>
                    <a:solidFill>
                      <a:srgbClr val="E7F1FA"/>
                    </a:solidFill>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３回</a:t>
                      </a:r>
                    </a:p>
                  </a:txBody>
                  <a:tcPr>
                    <a:solidFill>
                      <a:srgbClr val="E7F1FA"/>
                    </a:solidFill>
                  </a:tcPr>
                </a:tc>
                <a:tc>
                  <a:txBody>
                    <a:bodyPr/>
                    <a:lstStyle/>
                    <a:p>
                      <a:pPr algn="r"/>
                      <a:r>
                        <a:rPr kumimoji="1" lang="ja-JP" altLang="en-US" sz="1100" b="0" u="none" dirty="0">
                          <a:solidFill>
                            <a:schemeClr val="tx1"/>
                          </a:solidFill>
                          <a:latin typeface="Meiryo UI" panose="020B0604030504040204" pitchFamily="50" charset="-128"/>
                          <a:ea typeface="Meiryo UI" panose="020B0604030504040204" pitchFamily="50" charset="-128"/>
                        </a:rPr>
                        <a:t>３回</a:t>
                      </a:r>
                    </a:p>
                  </a:txBody>
                  <a:tcPr>
                    <a:solidFill>
                      <a:srgbClr val="E7F1FA"/>
                    </a:solidFill>
                  </a:tcPr>
                </a:tc>
                <a:tc>
                  <a:txBody>
                    <a:bodyPr/>
                    <a:lstStyle/>
                    <a:p>
                      <a:r>
                        <a:rPr kumimoji="1" lang="ja-JP" altLang="en-US" sz="1100" b="0" u="none" dirty="0">
                          <a:solidFill>
                            <a:schemeClr val="tx1"/>
                          </a:solidFill>
                          <a:latin typeface="Meiryo UI" panose="020B0604030504040204" pitchFamily="50" charset="-128"/>
                          <a:ea typeface="Meiryo UI" panose="020B0604030504040204" pitchFamily="50" charset="-128"/>
                        </a:rPr>
                        <a:t>市町村や国際交流協会の職員、相談員を対象に含む</a:t>
                      </a:r>
                      <a:endParaRPr kumimoji="1" lang="en-US" altLang="ja-JP" sz="1100" b="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67904826"/>
                  </a:ext>
                </a:extLst>
              </a:tr>
            </a:tbl>
          </a:graphicData>
        </a:graphic>
      </p:graphicFrame>
      <p:graphicFrame>
        <p:nvGraphicFramePr>
          <p:cNvPr id="7" name="表 6">
            <a:extLst>
              <a:ext uri="{FF2B5EF4-FFF2-40B4-BE49-F238E27FC236}">
                <a16:creationId xmlns:a16="http://schemas.microsoft.com/office/drawing/2014/main" id="{D428B618-AEE7-B6D2-C705-9CF7A8B8CED9}"/>
              </a:ext>
            </a:extLst>
          </p:cNvPr>
          <p:cNvGraphicFramePr>
            <a:graphicFrameLocks noGrp="1"/>
          </p:cNvGraphicFramePr>
          <p:nvPr>
            <p:extLst>
              <p:ext uri="{D42A27DB-BD31-4B8C-83A1-F6EECF244321}">
                <p14:modId xmlns:p14="http://schemas.microsoft.com/office/powerpoint/2010/main" val="3420262883"/>
              </p:ext>
            </p:extLst>
          </p:nvPr>
        </p:nvGraphicFramePr>
        <p:xfrm>
          <a:off x="417362" y="6101457"/>
          <a:ext cx="11453627" cy="685800"/>
        </p:xfrm>
        <a:graphic>
          <a:graphicData uri="http://schemas.openxmlformats.org/drawingml/2006/table">
            <a:tbl>
              <a:tblPr firstRow="1" bandRow="1">
                <a:tableStyleId>{5C22544A-7EE6-4342-B048-85BDC9FD1C3A}</a:tableStyleId>
              </a:tblPr>
              <a:tblGrid>
                <a:gridCol w="2983613">
                  <a:extLst>
                    <a:ext uri="{9D8B030D-6E8A-4147-A177-3AD203B41FA5}">
                      <a16:colId xmlns:a16="http://schemas.microsoft.com/office/drawing/2014/main" val="1378922617"/>
                    </a:ext>
                  </a:extLst>
                </a:gridCol>
                <a:gridCol w="1330036">
                  <a:extLst>
                    <a:ext uri="{9D8B030D-6E8A-4147-A177-3AD203B41FA5}">
                      <a16:colId xmlns:a16="http://schemas.microsoft.com/office/drawing/2014/main" val="1013933753"/>
                    </a:ext>
                  </a:extLst>
                </a:gridCol>
                <a:gridCol w="764288">
                  <a:extLst>
                    <a:ext uri="{9D8B030D-6E8A-4147-A177-3AD203B41FA5}">
                      <a16:colId xmlns:a16="http://schemas.microsoft.com/office/drawing/2014/main" val="3161378577"/>
                    </a:ext>
                  </a:extLst>
                </a:gridCol>
                <a:gridCol w="764288">
                  <a:extLst>
                    <a:ext uri="{9D8B030D-6E8A-4147-A177-3AD203B41FA5}">
                      <a16:colId xmlns:a16="http://schemas.microsoft.com/office/drawing/2014/main" val="2849101126"/>
                    </a:ext>
                  </a:extLst>
                </a:gridCol>
                <a:gridCol w="764288">
                  <a:extLst>
                    <a:ext uri="{9D8B030D-6E8A-4147-A177-3AD203B41FA5}">
                      <a16:colId xmlns:a16="http://schemas.microsoft.com/office/drawing/2014/main" val="3406087195"/>
                    </a:ext>
                  </a:extLst>
                </a:gridCol>
                <a:gridCol w="764288">
                  <a:extLst>
                    <a:ext uri="{9D8B030D-6E8A-4147-A177-3AD203B41FA5}">
                      <a16:colId xmlns:a16="http://schemas.microsoft.com/office/drawing/2014/main" val="3004969139"/>
                    </a:ext>
                  </a:extLst>
                </a:gridCol>
                <a:gridCol w="764288">
                  <a:extLst>
                    <a:ext uri="{9D8B030D-6E8A-4147-A177-3AD203B41FA5}">
                      <a16:colId xmlns:a16="http://schemas.microsoft.com/office/drawing/2014/main" val="724256420"/>
                    </a:ext>
                  </a:extLst>
                </a:gridCol>
                <a:gridCol w="3318538">
                  <a:extLst>
                    <a:ext uri="{9D8B030D-6E8A-4147-A177-3AD203B41FA5}">
                      <a16:colId xmlns:a16="http://schemas.microsoft.com/office/drawing/2014/main" val="1146024676"/>
                    </a:ext>
                  </a:extLst>
                </a:gridCol>
              </a:tblGrid>
              <a:tr h="201291">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成果指標</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R4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見込（</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R5</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R6</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R7</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(2025)</a:t>
                      </a: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R8</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R9</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2160598084"/>
                  </a:ext>
                </a:extLst>
              </a:tr>
              <a:tr h="132729">
                <a:tc>
                  <a:txBody>
                    <a:bodyPr/>
                    <a:lstStyle/>
                    <a:p>
                      <a:r>
                        <a:rPr kumimoji="1" lang="ja-JP" altLang="en-US" sz="1100" b="0" u="none" dirty="0">
                          <a:solidFill>
                            <a:schemeClr val="tx1"/>
                          </a:solidFill>
                          <a:latin typeface="Meiryo UI" panose="020B0604030504040204" pitchFamily="50" charset="-128"/>
                          <a:ea typeface="Meiryo UI" panose="020B0604030504040204" pitchFamily="50" charset="-128"/>
                        </a:rPr>
                        <a:t>専門相談会の実施</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48</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52</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54</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56</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58</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pPr algn="r"/>
                      <a:r>
                        <a:rPr kumimoji="1" lang="en-US" altLang="ja-JP" sz="1100" b="0" u="none" dirty="0">
                          <a:solidFill>
                            <a:schemeClr val="tx1"/>
                          </a:solidFill>
                          <a:latin typeface="Meiryo UI" panose="020B0604030504040204" pitchFamily="50" charset="-128"/>
                          <a:ea typeface="Meiryo UI" panose="020B0604030504040204" pitchFamily="50" charset="-128"/>
                        </a:rPr>
                        <a:t>60</a:t>
                      </a:r>
                      <a:r>
                        <a:rPr kumimoji="1" lang="ja-JP" altLang="en-US" sz="1100" b="0" u="none" dirty="0">
                          <a:solidFill>
                            <a:schemeClr val="tx1"/>
                          </a:solidFill>
                          <a:latin typeface="Meiryo UI" panose="020B0604030504040204" pitchFamily="50" charset="-128"/>
                          <a:ea typeface="Meiryo UI" panose="020B0604030504040204" pitchFamily="50" charset="-128"/>
                        </a:rPr>
                        <a:t>回</a:t>
                      </a:r>
                    </a:p>
                  </a:txBody>
                  <a:tcPr/>
                </a:tc>
                <a:tc>
                  <a:txBody>
                    <a:bodyPr/>
                    <a:lstStyle/>
                    <a:p>
                      <a:r>
                        <a:rPr kumimoji="1" lang="ja-JP" altLang="en-US" sz="1100" b="0" u="none" dirty="0">
                          <a:solidFill>
                            <a:schemeClr val="tx1"/>
                          </a:solidFill>
                          <a:latin typeface="Meiryo UI" panose="020B0604030504040204" pitchFamily="50" charset="-128"/>
                          <a:ea typeface="Meiryo UI" panose="020B0604030504040204" pitchFamily="50" charset="-128"/>
                        </a:rPr>
                        <a:t>再掲</a:t>
                      </a:r>
                    </a:p>
                  </a:txBody>
                  <a:tcPr/>
                </a:tc>
                <a:extLst>
                  <a:ext uri="{0D108BD9-81ED-4DB2-BD59-A6C34878D82A}">
                    <a16:rowId xmlns:a16="http://schemas.microsoft.com/office/drawing/2014/main" val="1824752245"/>
                  </a:ext>
                </a:extLst>
              </a:tr>
            </a:tbl>
          </a:graphicData>
        </a:graphic>
      </p:graphicFrame>
      <p:sp>
        <p:nvSpPr>
          <p:cNvPr id="13" name="角丸四角形 12"/>
          <p:cNvSpPr/>
          <p:nvPr/>
        </p:nvSpPr>
        <p:spPr>
          <a:xfrm>
            <a:off x="438203" y="575715"/>
            <a:ext cx="4572110" cy="354682"/>
          </a:xfrm>
          <a:prstGeom prst="roundRect">
            <a:avLst>
              <a:gd name="adj" fmla="val 1121"/>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２　多文化共生の拠点機能の強化・充実</a:t>
            </a:r>
          </a:p>
        </p:txBody>
      </p:sp>
      <p:sp>
        <p:nvSpPr>
          <p:cNvPr id="15" name="テキスト ボックス 14">
            <a:extLst>
              <a:ext uri="{FF2B5EF4-FFF2-40B4-BE49-F238E27FC236}">
                <a16:creationId xmlns:a16="http://schemas.microsoft.com/office/drawing/2014/main" id="{BA734262-89F8-C541-E085-5F3CE49E8FB3}"/>
              </a:ext>
            </a:extLst>
          </p:cNvPr>
          <p:cNvSpPr txBox="1"/>
          <p:nvPr/>
        </p:nvSpPr>
        <p:spPr>
          <a:xfrm>
            <a:off x="459734" y="69340"/>
            <a:ext cx="4932761" cy="400110"/>
          </a:xfrm>
          <a:prstGeom prst="rect">
            <a:avLst/>
          </a:prstGeom>
          <a:noFill/>
        </p:spPr>
        <p:txBody>
          <a:bodyPr wrap="none" rtlCol="0" anchor="ctr">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５．</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中期経営計画</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R5</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R9</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取組内容</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6481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F0343B-FA26-44BB-8500-DE7C7A656F2A}"/>
              </a:ext>
            </a:extLst>
          </p:cNvPr>
          <p:cNvSpPr>
            <a:spLocks noGrp="1"/>
          </p:cNvSpPr>
          <p:nvPr>
            <p:ph type="title"/>
          </p:nvPr>
        </p:nvSpPr>
        <p:spPr>
          <a:xfrm>
            <a:off x="465282" y="0"/>
            <a:ext cx="11029616" cy="513896"/>
          </a:xfrm>
        </p:spPr>
        <p:txBody>
          <a:bodyPr>
            <a:normAutofit/>
          </a:bodyPr>
          <a:lstStyle/>
          <a:p>
            <a:r>
              <a:rPr kumimoji="1" lang="ja-JP" altLang="en-US" sz="2000" dirty="0"/>
              <a:t>目　次</a:t>
            </a:r>
          </a:p>
        </p:txBody>
      </p:sp>
      <p:sp>
        <p:nvSpPr>
          <p:cNvPr id="5" name="スライド番号プレースホルダー 4">
            <a:extLst>
              <a:ext uri="{FF2B5EF4-FFF2-40B4-BE49-F238E27FC236}">
                <a16:creationId xmlns:a16="http://schemas.microsoft.com/office/drawing/2014/main" id="{1E8FB4D3-AD49-487C-8831-9F55F91E74B5}"/>
              </a:ext>
            </a:extLst>
          </p:cNvPr>
          <p:cNvSpPr>
            <a:spLocks noGrp="1"/>
          </p:cNvSpPr>
          <p:nvPr>
            <p:ph type="sldNum" sz="quarter" idx="12"/>
          </p:nvPr>
        </p:nvSpPr>
        <p:spPr>
          <a:xfrm>
            <a:off x="11616437" y="6439012"/>
            <a:ext cx="697102" cy="418988"/>
          </a:xfrm>
        </p:spPr>
        <p:txBody>
          <a:bodyPr/>
          <a:lstStyle/>
          <a:p>
            <a:pPr algn="ctr" rtl="0"/>
            <a:fld id="{3A98EE3D-8CD1-4C3F-BD1C-C98C9596463C}" type="slidenum">
              <a:rPr lang="en-US" sz="1600" b="1" smtClean="0"/>
              <a:pPr algn="ctr" rtl="0"/>
              <a:t>1</a:t>
            </a:fld>
            <a:endParaRPr lang="en-US" sz="1600" b="1" dirty="0"/>
          </a:p>
        </p:txBody>
      </p:sp>
      <p:sp>
        <p:nvSpPr>
          <p:cNvPr id="4" name="正方形/長方形 3"/>
          <p:cNvSpPr/>
          <p:nvPr/>
        </p:nvSpPr>
        <p:spPr>
          <a:xfrm>
            <a:off x="888837" y="1145255"/>
            <a:ext cx="6127616" cy="5293757"/>
          </a:xfrm>
          <a:prstGeom prst="rect">
            <a:avLst/>
          </a:prstGeom>
        </p:spPr>
        <p:txBody>
          <a:bodyPr wrap="square">
            <a:spAutoFit/>
          </a:bodyPr>
          <a:lstStyle/>
          <a:p>
            <a:r>
              <a:rPr kumimoji="1" lang="en-US" altLang="ja-JP" sz="2000" dirty="0">
                <a:latin typeface="Meiryo UI" panose="020B0604030504040204" pitchFamily="50" charset="-128"/>
                <a:ea typeface="Meiryo UI" panose="020B0604030504040204" pitchFamily="50" charset="-128"/>
              </a:rPr>
              <a:t>1.</a:t>
            </a:r>
            <a:r>
              <a:rPr kumimoji="1" lang="ja-JP" altLang="en-US" sz="2000" dirty="0">
                <a:latin typeface="Meiryo UI" panose="020B0604030504040204" pitchFamily="50" charset="-128"/>
                <a:ea typeface="Meiryo UI" panose="020B0604030504040204" pitchFamily="50" charset="-128"/>
              </a:rPr>
              <a:t>　中期経営計画の策定について</a:t>
            </a:r>
          </a:p>
          <a:p>
            <a:endParaRPr kumimoji="1" lang="en-US" altLang="ja-JP" sz="2000" dirty="0">
              <a:latin typeface="Meiryo UI" panose="020B0604030504040204" pitchFamily="50" charset="-128"/>
              <a:ea typeface="Meiryo UI" panose="020B0604030504040204" pitchFamily="50" charset="-128"/>
            </a:endParaRPr>
          </a:p>
          <a:p>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　大阪府国際交流財団の沿革</a:t>
            </a:r>
          </a:p>
          <a:p>
            <a:endParaRPr kumimoji="1" lang="en-US" altLang="ja-JP" sz="2000" dirty="0">
              <a:latin typeface="Meiryo UI" panose="020B0604030504040204" pitchFamily="50" charset="-128"/>
              <a:ea typeface="Meiryo UI" panose="020B0604030504040204" pitchFamily="50" charset="-128"/>
            </a:endParaRPr>
          </a:p>
          <a:p>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　中期経営計画（</a:t>
            </a:r>
            <a:r>
              <a:rPr lang="ja-JP" altLang="en-US" sz="2000" dirty="0">
                <a:latin typeface="Meiryo UI" panose="020B0604030504040204" pitchFamily="50" charset="-128"/>
                <a:ea typeface="Meiryo UI" panose="020B0604030504040204" pitchFamily="50" charset="-128"/>
              </a:rPr>
              <a:t>Ｈ</a:t>
            </a:r>
            <a:r>
              <a:rPr kumimoji="1" lang="en-US" altLang="ja-JP" sz="2000" dirty="0">
                <a:latin typeface="Meiryo UI" panose="020B0604030504040204" pitchFamily="50" charset="-128"/>
                <a:ea typeface="Meiryo UI" panose="020B0604030504040204" pitchFamily="50" charset="-128"/>
              </a:rPr>
              <a:t>30</a:t>
            </a:r>
            <a:r>
              <a:rPr kumimoji="1" lang="ja-JP" altLang="en-US" sz="2000" dirty="0">
                <a:latin typeface="Meiryo UI" panose="020B0604030504040204" pitchFamily="50" charset="-128"/>
                <a:ea typeface="Meiryo UI" panose="020B0604030504040204" pitchFamily="50" charset="-128"/>
              </a:rPr>
              <a:t>～Ｒ４）</a:t>
            </a:r>
            <a:endParaRPr kumimoji="1"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・達成状況（概要）</a:t>
            </a:r>
            <a:endParaRPr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・達成状況（全体評価）</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・主な取組みと課題</a:t>
            </a:r>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　財団を取り巻く情勢・方向性</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　中期経営計画（Ｒ５～Ｒ９）</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・めざす姿・取組み（概要）</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・取組みの三本柱</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・取組内容</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・成果指標</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・収支計画</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42453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3CCAD6FA-F5C1-43AC-279D-D82485DE1547}"/>
              </a:ext>
            </a:extLst>
          </p:cNvPr>
          <p:cNvSpPr>
            <a:spLocks noGrp="1"/>
          </p:cNvSpPr>
          <p:nvPr>
            <p:ph type="title"/>
          </p:nvPr>
        </p:nvSpPr>
        <p:spPr>
          <a:xfrm>
            <a:off x="359966" y="629171"/>
            <a:ext cx="11029616" cy="374302"/>
          </a:xfrm>
        </p:spPr>
        <p:txBody>
          <a:bodyPr rtlCol="0" anchor="ctr" anchorCtr="0">
            <a:noAutofit/>
          </a:bodyPr>
          <a:lstStyle/>
          <a:p>
            <a:pPr rtl="0">
              <a:tabLst>
                <a:tab pos="987425" algn="l"/>
              </a:tabLst>
            </a:pPr>
            <a:r>
              <a:rPr lang="ja-JP" altLang="en-US" sz="2000" dirty="0">
                <a:solidFill>
                  <a:schemeClr val="accent2"/>
                </a:solidFill>
              </a:rPr>
              <a:t>（３）地域国際化協会としての機能発揮</a:t>
            </a:r>
            <a:endParaRPr lang="ja" sz="2000" dirty="0">
              <a:solidFill>
                <a:schemeClr val="accent2"/>
              </a:solidFill>
            </a:endParaRPr>
          </a:p>
        </p:txBody>
      </p:sp>
      <p:sp>
        <p:nvSpPr>
          <p:cNvPr id="6" name="コンテンツ プレースホルダー 5">
            <a:extLst>
              <a:ext uri="{FF2B5EF4-FFF2-40B4-BE49-F238E27FC236}">
                <a16:creationId xmlns:a16="http://schemas.microsoft.com/office/drawing/2014/main" id="{91045DBD-667C-40B5-C5DC-32B615F20C2D}"/>
              </a:ext>
            </a:extLst>
          </p:cNvPr>
          <p:cNvSpPr>
            <a:spLocks noGrp="1"/>
          </p:cNvSpPr>
          <p:nvPr>
            <p:ph idx="1"/>
          </p:nvPr>
        </p:nvSpPr>
        <p:spPr>
          <a:xfrm>
            <a:off x="403250" y="929020"/>
            <a:ext cx="11385500" cy="671826"/>
          </a:xfrm>
        </p:spPr>
        <p:txBody>
          <a:bodyPr>
            <a:noAutofit/>
          </a:bodyPr>
          <a:lstStyle/>
          <a:p>
            <a:pPr marL="622300" indent="-622300">
              <a:buNone/>
              <a:tabLst>
                <a:tab pos="622300" algn="l"/>
              </a:tabLst>
            </a:pPr>
            <a:r>
              <a:rPr lang="en-US" altLang="ja-JP" sz="1400" dirty="0"/>
              <a:t>【</a:t>
            </a:r>
            <a:r>
              <a:rPr lang="ja-JP" altLang="en-US" sz="1400" dirty="0"/>
              <a:t>概要</a:t>
            </a:r>
            <a:r>
              <a:rPr lang="en-US" altLang="ja-JP" sz="1400" dirty="0"/>
              <a:t>】	</a:t>
            </a:r>
            <a:r>
              <a:rPr lang="ja-JP" altLang="en-US" sz="1400" dirty="0"/>
              <a:t>総務省に認定された地域国際化協会として、</a:t>
            </a:r>
            <a:r>
              <a:rPr lang="en-US" altLang="ja-JP" sz="1400" dirty="0"/>
              <a:t>(</a:t>
            </a:r>
            <a:r>
              <a:rPr lang="ja-JP" altLang="en-US" sz="1400" dirty="0"/>
              <a:t>一財</a:t>
            </a:r>
            <a:r>
              <a:rPr lang="en-US" altLang="ja-JP" sz="1400" dirty="0"/>
              <a:t>)</a:t>
            </a:r>
            <a:r>
              <a:rPr lang="ja-JP" altLang="en-US" sz="1400" dirty="0"/>
              <a:t>自治体国際化協会や近畿地域国際化協会連絡協議会、他ブロックの地域国際化協会</a:t>
            </a:r>
            <a:r>
              <a:rPr lang="ja-JP" altLang="en-US" sz="1400" dirty="0">
                <a:solidFill>
                  <a:schemeClr val="tx1"/>
                </a:solidFill>
              </a:rPr>
              <a:t>等</a:t>
            </a:r>
            <a:r>
              <a:rPr lang="ja-JP" altLang="en-US" sz="1400" dirty="0"/>
              <a:t>との次のような取組みを通じ、</a:t>
            </a:r>
            <a:r>
              <a:rPr lang="ja-JP" altLang="en-US" sz="1400" dirty="0">
                <a:solidFill>
                  <a:schemeClr val="tx1"/>
                </a:solidFill>
              </a:rPr>
              <a:t>広域的なネットワークの結節点としての</a:t>
            </a:r>
            <a:r>
              <a:rPr lang="ja-JP" altLang="en-US" sz="1400" dirty="0"/>
              <a:t>機能を発揮していく。</a:t>
            </a:r>
            <a:r>
              <a:rPr lang="en-US" altLang="ja-JP" sz="1400" dirty="0"/>
              <a:t>	</a:t>
            </a:r>
          </a:p>
        </p:txBody>
      </p:sp>
      <p:sp>
        <p:nvSpPr>
          <p:cNvPr id="12" name="正方形/長方形 11">
            <a:extLst>
              <a:ext uri="{FF2B5EF4-FFF2-40B4-BE49-F238E27FC236}">
                <a16:creationId xmlns:a16="http://schemas.microsoft.com/office/drawing/2014/main" id="{31477820-7C89-2C03-A282-15469D34B891}"/>
              </a:ext>
            </a:extLst>
          </p:cNvPr>
          <p:cNvSpPr/>
          <p:nvPr/>
        </p:nvSpPr>
        <p:spPr>
          <a:xfrm>
            <a:off x="459734" y="1500249"/>
            <a:ext cx="11413244" cy="1385689"/>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当計画で進める取組み</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indent="-176213">
              <a:buFont typeface="Arial" panose="020B0604020202020204" pitchFamily="34" charset="0"/>
              <a:buChar char="•"/>
              <a:defRPr/>
            </a:pP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新規</a:t>
            </a: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気象災害に係る情報発信に向けた共同作業や共同研修の実施</a:t>
            </a:r>
            <a:endParaRPr kumimoji="1" lang="en-US" altLang="ja-JP" sz="1400" b="1" u="sng" dirty="0">
              <a:solidFill>
                <a:srgbClr val="0070C0"/>
              </a:solidFill>
              <a:latin typeface="Meiryo UI" panose="020B0604030504040204" pitchFamily="50" charset="-128"/>
              <a:ea typeface="Meiryo UI" panose="020B0604030504040204" pitchFamily="50" charset="-128"/>
            </a:endParaRPr>
          </a:p>
          <a:p>
            <a:pPr marL="176213" indent="-176213">
              <a:buFont typeface="Arial" panose="020B0604020202020204" pitchFamily="34" charset="0"/>
              <a:buChar char="•"/>
              <a:defRPr/>
            </a:pP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拡充</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一財</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自治体国際化協会</a:t>
            </a:r>
            <a:r>
              <a:rPr kumimoji="1" lang="en-US" altLang="ja-JP" sz="1400" b="1" dirty="0">
                <a:solidFill>
                  <a:schemeClr val="tx1"/>
                </a:solidFill>
                <a:latin typeface="Meiryo UI" panose="020B0604030504040204" pitchFamily="50" charset="-128"/>
                <a:ea typeface="Meiryo UI" panose="020B0604030504040204" pitchFamily="50" charset="-128"/>
              </a:rPr>
              <a:t>(CLAIR)</a:t>
            </a:r>
            <a:r>
              <a:rPr kumimoji="1" lang="ja-JP" altLang="en-US" sz="1400" b="1" dirty="0">
                <a:solidFill>
                  <a:schemeClr val="tx1"/>
                </a:solidFill>
                <a:latin typeface="Meiryo UI" panose="020B0604030504040204" pitchFamily="50" charset="-128"/>
                <a:ea typeface="Meiryo UI" panose="020B0604030504040204" pitchFamily="50" charset="-128"/>
              </a:rPr>
              <a:t>の研修への参画、近畿地域国際化協会連絡協議会を通じた研修、広域訓練の実施・参画</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176213" indent="-176213">
              <a:buFont typeface="Arial" panose="020B0604020202020204" pitchFamily="34" charset="0"/>
              <a:buChar char="•"/>
              <a:defRPr/>
            </a:pP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拡充</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多文化共生マネージャー、災害時外国人支援情報コーディネーター、「外国人総合支援コーディネーター」</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仮称</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の認証取得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dirty="0">
                <a:solidFill>
                  <a:prstClr val="black"/>
                </a:solidFill>
                <a:latin typeface="Meiryo UI" panose="020B0604030504040204" pitchFamily="50" charset="-128"/>
                <a:ea typeface="Meiryo UI" panose="020B0604030504040204" pitchFamily="50" charset="-128"/>
              </a:rPr>
              <a:t> </a:t>
            </a:r>
            <a:endParaRPr kumimoji="1" lang="ja-JP" altLang="en-US" sz="1400" dirty="0">
              <a:solidFill>
                <a:prstClr val="black"/>
              </a:solidFill>
              <a:latin typeface="Meiryo UI" panose="020B0604030504040204" pitchFamily="50" charset="-128"/>
              <a:ea typeface="Meiryo UI" panose="020B0604030504040204" pitchFamily="50" charset="-128"/>
            </a:endParaRPr>
          </a:p>
          <a:p>
            <a:pPr marL="176213" indent="-176213">
              <a:buFont typeface="Arial" panose="020B0604020202020204" pitchFamily="34" charset="0"/>
              <a:buChar char="•"/>
              <a:defRPr/>
            </a:pP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継続</a:t>
            </a: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災害発生時の広域連携・支援</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176213" indent="-176213">
              <a:buFont typeface="Arial" panose="020B0604020202020204" pitchFamily="34" charset="0"/>
              <a:buChar char="•"/>
              <a:defRPr/>
            </a:pP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継続</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他の地域国際化協会や国際交流協会ネットワークおおさかなど外国人相談対応に実績のある関係者とのネットワークの構築</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再掲</a:t>
            </a:r>
            <a:r>
              <a:rPr kumimoji="1" lang="en-US" altLang="ja-JP" sz="1400" dirty="0">
                <a:solidFill>
                  <a:schemeClr val="tx1"/>
                </a:solidFill>
                <a:latin typeface="Meiryo UI" panose="020B0604030504040204" pitchFamily="50" charset="-128"/>
                <a:ea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C328998B-0DB9-25CB-F4F5-E3E739E3A4D6}"/>
              </a:ext>
            </a:extLst>
          </p:cNvPr>
          <p:cNvSpPr txBox="1">
            <a:spLocks/>
          </p:cNvSpPr>
          <p:nvPr/>
        </p:nvSpPr>
        <p:spPr>
          <a:xfrm>
            <a:off x="359966" y="3723022"/>
            <a:ext cx="11029616" cy="481214"/>
          </a:xfrm>
          <a:prstGeom prst="rect">
            <a:avLst/>
          </a:prstGeom>
        </p:spPr>
        <p:txBody>
          <a:bodyPr vert="horz" lIns="91440" tIns="45720" rIns="91440" bIns="45720" rtlCol="0" anchor="ctr" anchorCtr="0">
            <a:noAutofit/>
          </a:bodyPr>
          <a:lstStyle>
            <a:lvl1pPr algn="l" defTabSz="457200" rtl="0" eaLnBrk="1" latinLnBrk="0" hangingPunct="1">
              <a:lnSpc>
                <a:spcPct val="100000"/>
              </a:lnSpc>
              <a:spcBef>
                <a:spcPct val="0"/>
              </a:spcBef>
              <a:buNone/>
              <a:defRPr kumimoji="1" sz="2800" b="1" kern="1200" cap="all">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tab pos="987425" algn="l"/>
              </a:tabLst>
              <a:defRPr/>
            </a:pPr>
            <a:r>
              <a:rPr kumimoji="1" lang="ja-JP" altLang="en-US" sz="2000" b="1" i="0" u="none" strike="noStrike" kern="1200" cap="all" spc="0" normalizeH="0" baseline="0" noProof="0" dirty="0">
                <a:ln>
                  <a:noFill/>
                </a:ln>
                <a:solidFill>
                  <a:srgbClr val="2683C6"/>
                </a:solidFill>
                <a:effectLst/>
                <a:uLnTx/>
                <a:uFillTx/>
                <a:latin typeface="Meiryo UI" panose="020B0604030504040204" pitchFamily="50" charset="-128"/>
                <a:ea typeface="Meiryo UI" panose="020B0604030504040204" pitchFamily="50" charset="-128"/>
                <a:cs typeface="+mj-cs"/>
              </a:rPr>
              <a:t>（４）やさしい日本語のさらなる普及</a:t>
            </a:r>
            <a:endParaRPr kumimoji="1" lang="ja" altLang="en-US" sz="2000" b="1" i="0" u="none" strike="noStrike" kern="1200" cap="all" spc="0" normalizeH="0" baseline="0" noProof="0" dirty="0">
              <a:ln>
                <a:noFill/>
              </a:ln>
              <a:solidFill>
                <a:srgbClr val="2683C6"/>
              </a:solidFill>
              <a:effectLst/>
              <a:uLnTx/>
              <a:uFillTx/>
              <a:latin typeface="Meiryo UI" panose="020B0604030504040204" pitchFamily="50" charset="-128"/>
              <a:ea typeface="Meiryo UI" panose="020B0604030504040204" pitchFamily="50" charset="-128"/>
              <a:cs typeface="+mj-cs"/>
            </a:endParaRPr>
          </a:p>
        </p:txBody>
      </p:sp>
      <p:sp>
        <p:nvSpPr>
          <p:cNvPr id="3" name="コンテンツ プレースホルダー 5">
            <a:extLst>
              <a:ext uri="{FF2B5EF4-FFF2-40B4-BE49-F238E27FC236}">
                <a16:creationId xmlns:a16="http://schemas.microsoft.com/office/drawing/2014/main" id="{056B1C29-3AE6-27B5-0E2C-86B3F91DF70D}"/>
              </a:ext>
            </a:extLst>
          </p:cNvPr>
          <p:cNvSpPr txBox="1">
            <a:spLocks/>
          </p:cNvSpPr>
          <p:nvPr/>
        </p:nvSpPr>
        <p:spPr>
          <a:xfrm>
            <a:off x="403250" y="4009742"/>
            <a:ext cx="11745466" cy="665997"/>
          </a:xfrm>
          <a:prstGeom prst="rect">
            <a:avLst/>
          </a:prstGeom>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622300" marR="0" lvl="0" indent="-622300" algn="l"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None/>
              <a:tabLst>
                <a:tab pos="622300" algn="l"/>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概要</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lang="ja-JP" altLang="en-US" sz="1400" dirty="0">
                <a:solidFill>
                  <a:prstClr val="black">
                    <a:lumMod val="75000"/>
                    <a:lumOff val="25000"/>
                  </a:prstClr>
                </a:solidFill>
              </a:rPr>
              <a:t>「やさしい日本語」を災害時だけではなく、平時にも応用することで、より多くの外国人にとってわかりやすい情報提供を行うことを目指し、大阪府関係機関、府内市町村・国際交流協会や協賛企業などを対象に、引き続き研修を実施する。さらに、対象を</a:t>
            </a:r>
            <a:r>
              <a:rPr lang="ja-JP" altLang="en-US" sz="1400" dirty="0">
                <a:solidFill>
                  <a:schemeClr val="tx1"/>
                </a:solidFill>
              </a:rPr>
              <a:t>広く</a:t>
            </a:r>
            <a:r>
              <a:rPr lang="ja-JP" altLang="en-US" sz="1400" dirty="0">
                <a:solidFill>
                  <a:prstClr val="black">
                    <a:lumMod val="75000"/>
                    <a:lumOff val="25000"/>
                  </a:prstClr>
                </a:solidFill>
              </a:rPr>
              <a:t>民間企業へと拡大する</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FC2EBBEC-4525-7249-3322-78E265B0CE7E}"/>
              </a:ext>
            </a:extLst>
          </p:cNvPr>
          <p:cNvSpPr/>
          <p:nvPr/>
        </p:nvSpPr>
        <p:spPr>
          <a:xfrm>
            <a:off x="488556" y="4635468"/>
            <a:ext cx="11384421" cy="1046089"/>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当計画で進める取組み</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indent="-176213">
              <a:buFont typeface="Arial" panose="020B0604020202020204" pitchFamily="34" charset="0"/>
              <a:buChar char="•"/>
              <a:defRPr/>
            </a:pP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新規</a:t>
            </a: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広く民間企業も対象とした研修等の事業や積極的な広報の実施</a:t>
            </a:r>
            <a:endParaRPr kumimoji="1" lang="en-US" altLang="ja-JP" sz="1400" b="1" u="sng" dirty="0">
              <a:solidFill>
                <a:srgbClr val="0070C0"/>
              </a:solidFill>
              <a:latin typeface="Meiryo UI" panose="020B0604030504040204" pitchFamily="50" charset="-128"/>
              <a:ea typeface="Meiryo UI" panose="020B0604030504040204" pitchFamily="50" charset="-128"/>
            </a:endParaRPr>
          </a:p>
          <a:p>
            <a:pPr marL="176213" lvl="0" indent="-176213">
              <a:buFont typeface="Arial" panose="020B0604020202020204" pitchFamily="34" charset="0"/>
              <a:buChar char="•"/>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拡充</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外国人労働者を受け入れる企業担当者</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の複数回受講を</a:t>
            </a:r>
            <a:r>
              <a:rPr kumimoji="1" lang="ja-JP" altLang="en-US" sz="1400" b="1" dirty="0">
                <a:solidFill>
                  <a:schemeClr val="tx1"/>
                </a:solidFill>
                <a:latin typeface="Meiryo UI" panose="020B0604030504040204" pitchFamily="50" charset="-128"/>
                <a:ea typeface="Meiryo UI" panose="020B0604030504040204" pitchFamily="50" charset="-128"/>
              </a:rPr>
              <a:t>想定した、実践的な「やさしい日本語」研修の内容</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再構築</a:t>
            </a:r>
          </a:p>
          <a:p>
            <a:pPr marL="176213" lvl="0" indent="-176213">
              <a:buFont typeface="Arial" panose="020B0604020202020204" pitchFamily="34" charset="0"/>
              <a:buChar char="•"/>
              <a:defRPr/>
            </a:pPr>
            <a:r>
              <a:rPr kumimoji="1" lang="en-US" altLang="ja-JP" sz="1400" b="1" dirty="0">
                <a:solidFill>
                  <a:prstClr val="black"/>
                </a:solidFill>
                <a:latin typeface="Meiryo UI" panose="020B0604030504040204" pitchFamily="50" charset="-128"/>
                <a:ea typeface="Meiryo UI" panose="020B0604030504040204" pitchFamily="50" charset="-128"/>
              </a:rPr>
              <a:t>【</a:t>
            </a:r>
            <a:r>
              <a:rPr kumimoji="1" lang="ja-JP" altLang="en-US" sz="1400" b="1" dirty="0">
                <a:solidFill>
                  <a:prstClr val="black"/>
                </a:solidFill>
                <a:latin typeface="Meiryo UI" panose="020B0604030504040204" pitchFamily="50" charset="-128"/>
                <a:ea typeface="Meiryo UI" panose="020B0604030504040204" pitchFamily="50" charset="-128"/>
              </a:rPr>
              <a:t>拡充</a:t>
            </a:r>
            <a:r>
              <a:rPr kumimoji="1" lang="en-US" altLang="ja-JP" sz="1400" b="1" dirty="0">
                <a:solidFill>
                  <a:prstClr val="black"/>
                </a:solidFill>
                <a:latin typeface="Meiryo UI" panose="020B0604030504040204" pitchFamily="50" charset="-128"/>
                <a:ea typeface="Meiryo UI" panose="020B0604030504040204" pitchFamily="50" charset="-128"/>
              </a:rPr>
              <a:t>】</a:t>
            </a:r>
            <a:r>
              <a:rPr kumimoji="1" lang="ja-JP" altLang="en-US" sz="1400" b="1" dirty="0">
                <a:solidFill>
                  <a:prstClr val="black"/>
                </a:solidFill>
                <a:latin typeface="Meiryo UI" panose="020B0604030504040204" pitchFamily="50" charset="-128"/>
                <a:ea typeface="Meiryo UI" panose="020B0604030504040204" pitchFamily="50" charset="-128"/>
              </a:rPr>
              <a:t>職員の「やさしい日本語」に係る知見・能力を向上させ</a:t>
            </a:r>
            <a:r>
              <a:rPr kumimoji="1" lang="ja-JP" altLang="en-US" sz="1400" b="1" dirty="0">
                <a:solidFill>
                  <a:schemeClr val="tx1"/>
                </a:solidFill>
                <a:latin typeface="Meiryo UI" panose="020B0604030504040204" pitchFamily="50" charset="-128"/>
                <a:ea typeface="Meiryo UI" panose="020B0604030504040204" pitchFamily="50" charset="-128"/>
              </a:rPr>
              <a:t>、内製による研修の実施</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拡充</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やさしい日本語による情報発信の充実</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BBECBC7-9C9A-4480-B720-05E140B51A56}"/>
              </a:ext>
            </a:extLst>
          </p:cNvPr>
          <p:cNvSpPr>
            <a:spLocks noGrp="1"/>
          </p:cNvSpPr>
          <p:nvPr>
            <p:ph type="sldNum" sz="quarter" idx="12"/>
          </p:nvPr>
        </p:nvSpPr>
        <p:spPr>
          <a:xfrm>
            <a:off x="11763254" y="6457576"/>
            <a:ext cx="488556" cy="365125"/>
          </a:xfrm>
        </p:spPr>
        <p:txBody>
          <a:bodyPr/>
          <a:lstStyle/>
          <a:p>
            <a:pPr algn="ctr" rtl="0"/>
            <a:r>
              <a:rPr lang="en-US" altLang="ja-JP" sz="1600" b="1" dirty="0"/>
              <a:t>19</a:t>
            </a:r>
            <a:endParaRPr lang="en-US" sz="1600" b="1" dirty="0"/>
          </a:p>
        </p:txBody>
      </p:sp>
      <p:graphicFrame>
        <p:nvGraphicFramePr>
          <p:cNvPr id="4" name="表 3">
            <a:extLst>
              <a:ext uri="{FF2B5EF4-FFF2-40B4-BE49-F238E27FC236}">
                <a16:creationId xmlns:a16="http://schemas.microsoft.com/office/drawing/2014/main" id="{0C152831-529E-69E8-0E2D-DABA9D0A3D4B}"/>
              </a:ext>
            </a:extLst>
          </p:cNvPr>
          <p:cNvGraphicFramePr>
            <a:graphicFrameLocks noGrp="1"/>
          </p:cNvGraphicFramePr>
          <p:nvPr>
            <p:extLst>
              <p:ext uri="{D42A27DB-BD31-4B8C-83A1-F6EECF244321}">
                <p14:modId xmlns:p14="http://schemas.microsoft.com/office/powerpoint/2010/main" val="2471873628"/>
              </p:ext>
            </p:extLst>
          </p:nvPr>
        </p:nvGraphicFramePr>
        <p:xfrm>
          <a:off x="446534" y="2885938"/>
          <a:ext cx="11426444" cy="853440"/>
        </p:xfrm>
        <a:graphic>
          <a:graphicData uri="http://schemas.openxmlformats.org/drawingml/2006/table">
            <a:tbl>
              <a:tblPr firstRow="1" bandRow="1">
                <a:tableStyleId>{5C22544A-7EE6-4342-B048-85BDC9FD1C3A}</a:tableStyleId>
              </a:tblPr>
              <a:tblGrid>
                <a:gridCol w="3092873">
                  <a:extLst>
                    <a:ext uri="{9D8B030D-6E8A-4147-A177-3AD203B41FA5}">
                      <a16:colId xmlns:a16="http://schemas.microsoft.com/office/drawing/2014/main" val="1378922617"/>
                    </a:ext>
                  </a:extLst>
                </a:gridCol>
                <a:gridCol w="1130949">
                  <a:extLst>
                    <a:ext uri="{9D8B030D-6E8A-4147-A177-3AD203B41FA5}">
                      <a16:colId xmlns:a16="http://schemas.microsoft.com/office/drawing/2014/main" val="1013933753"/>
                    </a:ext>
                  </a:extLst>
                </a:gridCol>
                <a:gridCol w="708851">
                  <a:extLst>
                    <a:ext uri="{9D8B030D-6E8A-4147-A177-3AD203B41FA5}">
                      <a16:colId xmlns:a16="http://schemas.microsoft.com/office/drawing/2014/main" val="3161378577"/>
                    </a:ext>
                  </a:extLst>
                </a:gridCol>
                <a:gridCol w="682739">
                  <a:extLst>
                    <a:ext uri="{9D8B030D-6E8A-4147-A177-3AD203B41FA5}">
                      <a16:colId xmlns:a16="http://schemas.microsoft.com/office/drawing/2014/main" val="2849101126"/>
                    </a:ext>
                  </a:extLst>
                </a:gridCol>
                <a:gridCol w="688210">
                  <a:extLst>
                    <a:ext uri="{9D8B030D-6E8A-4147-A177-3AD203B41FA5}">
                      <a16:colId xmlns:a16="http://schemas.microsoft.com/office/drawing/2014/main" val="3406087195"/>
                    </a:ext>
                  </a:extLst>
                </a:gridCol>
                <a:gridCol w="755682">
                  <a:extLst>
                    <a:ext uri="{9D8B030D-6E8A-4147-A177-3AD203B41FA5}">
                      <a16:colId xmlns:a16="http://schemas.microsoft.com/office/drawing/2014/main" val="3004969139"/>
                    </a:ext>
                  </a:extLst>
                </a:gridCol>
                <a:gridCol w="674715">
                  <a:extLst>
                    <a:ext uri="{9D8B030D-6E8A-4147-A177-3AD203B41FA5}">
                      <a16:colId xmlns:a16="http://schemas.microsoft.com/office/drawing/2014/main" val="724256420"/>
                    </a:ext>
                  </a:extLst>
                </a:gridCol>
                <a:gridCol w="3692425">
                  <a:extLst>
                    <a:ext uri="{9D8B030D-6E8A-4147-A177-3AD203B41FA5}">
                      <a16:colId xmlns:a16="http://schemas.microsoft.com/office/drawing/2014/main" val="1146024676"/>
                    </a:ext>
                  </a:extLst>
                </a:gridCol>
              </a:tblGrid>
              <a:tr h="394864">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成果指標</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R4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見込（</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R5</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R6</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R7</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(2025)</a:t>
                      </a: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R8</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R9</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2160598084"/>
                  </a:ext>
                </a:extLst>
              </a:tr>
              <a:tr h="281374">
                <a:tc>
                  <a:txBody>
                    <a:bodyPr/>
                    <a:lstStyle/>
                    <a:p>
                      <a:r>
                        <a:rPr kumimoji="1" lang="en-US" altLang="ja-JP" sz="1100" b="0" dirty="0">
                          <a:latin typeface="Meiryo UI" panose="020B0604030504040204" pitchFamily="50" charset="-128"/>
                          <a:ea typeface="Meiryo UI" panose="020B0604030504040204" pitchFamily="50" charset="-128"/>
                        </a:rPr>
                        <a:t>CLAIR</a:t>
                      </a:r>
                      <a:r>
                        <a:rPr kumimoji="1" lang="ja-JP" altLang="en-US" sz="1100" b="0" dirty="0">
                          <a:latin typeface="Meiryo UI" panose="020B0604030504040204" pitchFamily="50" charset="-128"/>
                          <a:ea typeface="Meiryo UI" panose="020B0604030504040204" pitchFamily="50" charset="-128"/>
                        </a:rPr>
                        <a:t>、近畿地域国際化協会連絡協議会を通じた研修、広域訓練の実施・参画</a:t>
                      </a: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４回</a:t>
                      </a: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５回</a:t>
                      </a:r>
                    </a:p>
                  </a:txBody>
                  <a:tcPr/>
                </a:tc>
                <a:tc>
                  <a:txBody>
                    <a:bodyPr/>
                    <a:lstStyle/>
                    <a:p>
                      <a:pPr algn="r"/>
                      <a:r>
                        <a:rPr kumimoji="1" lang="ja-JP" altLang="en-US" sz="1100" b="0">
                          <a:solidFill>
                            <a:schemeClr val="tx1"/>
                          </a:solidFill>
                          <a:latin typeface="Meiryo UI" panose="020B0604030504040204" pitchFamily="50" charset="-128"/>
                          <a:ea typeface="Meiryo UI" panose="020B0604030504040204" pitchFamily="50" charset="-128"/>
                        </a:rPr>
                        <a:t>５回</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ja-JP" altLang="en-US" sz="1100" b="0">
                          <a:solidFill>
                            <a:schemeClr val="tx1"/>
                          </a:solidFill>
                          <a:latin typeface="Meiryo UI" panose="020B0604030504040204" pitchFamily="50" charset="-128"/>
                          <a:ea typeface="Meiryo UI" panose="020B0604030504040204" pitchFamily="50" charset="-128"/>
                        </a:rPr>
                        <a:t>５回</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ja-JP" altLang="en-US" sz="1100" b="0">
                          <a:solidFill>
                            <a:schemeClr val="tx1"/>
                          </a:solidFill>
                          <a:latin typeface="Meiryo UI" panose="020B0604030504040204" pitchFamily="50" charset="-128"/>
                          <a:ea typeface="Meiryo UI" panose="020B0604030504040204" pitchFamily="50" charset="-128"/>
                        </a:rPr>
                        <a:t>５回</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５回</a:t>
                      </a:r>
                    </a:p>
                  </a:txBody>
                  <a:tcPr/>
                </a:tc>
                <a:tc>
                  <a:txBody>
                    <a:bodyPr/>
                    <a:lstStyle/>
                    <a:p>
                      <a:endParaRPr kumimoji="1" lang="ja-JP" altLang="en-US" sz="1100" b="0" u="none" dirty="0">
                        <a:solidFill>
                          <a:srgbClr val="FF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24752245"/>
                  </a:ext>
                </a:extLst>
              </a:tr>
            </a:tbl>
          </a:graphicData>
        </a:graphic>
      </p:graphicFrame>
      <p:graphicFrame>
        <p:nvGraphicFramePr>
          <p:cNvPr id="7" name="表 6">
            <a:extLst>
              <a:ext uri="{FF2B5EF4-FFF2-40B4-BE49-F238E27FC236}">
                <a16:creationId xmlns:a16="http://schemas.microsoft.com/office/drawing/2014/main" id="{A8729186-2B33-D23D-0F89-6AB9E7CC7843}"/>
              </a:ext>
            </a:extLst>
          </p:cNvPr>
          <p:cNvGraphicFramePr>
            <a:graphicFrameLocks noGrp="1"/>
          </p:cNvGraphicFramePr>
          <p:nvPr>
            <p:extLst>
              <p:ext uri="{D42A27DB-BD31-4B8C-83A1-F6EECF244321}">
                <p14:modId xmlns:p14="http://schemas.microsoft.com/office/powerpoint/2010/main" val="1361581279"/>
              </p:ext>
            </p:extLst>
          </p:nvPr>
        </p:nvGraphicFramePr>
        <p:xfrm>
          <a:off x="488557" y="5681557"/>
          <a:ext cx="11384421" cy="1000617"/>
        </p:xfrm>
        <a:graphic>
          <a:graphicData uri="http://schemas.openxmlformats.org/drawingml/2006/table">
            <a:tbl>
              <a:tblPr firstRow="1" bandRow="1">
                <a:tableStyleId>{5C22544A-7EE6-4342-B048-85BDC9FD1C3A}</a:tableStyleId>
              </a:tblPr>
              <a:tblGrid>
                <a:gridCol w="3031257">
                  <a:extLst>
                    <a:ext uri="{9D8B030D-6E8A-4147-A177-3AD203B41FA5}">
                      <a16:colId xmlns:a16="http://schemas.microsoft.com/office/drawing/2014/main" val="1378922617"/>
                    </a:ext>
                  </a:extLst>
                </a:gridCol>
                <a:gridCol w="1177031">
                  <a:extLst>
                    <a:ext uri="{9D8B030D-6E8A-4147-A177-3AD203B41FA5}">
                      <a16:colId xmlns:a16="http://schemas.microsoft.com/office/drawing/2014/main" val="1013933753"/>
                    </a:ext>
                  </a:extLst>
                </a:gridCol>
                <a:gridCol w="706244">
                  <a:extLst>
                    <a:ext uri="{9D8B030D-6E8A-4147-A177-3AD203B41FA5}">
                      <a16:colId xmlns:a16="http://schemas.microsoft.com/office/drawing/2014/main" val="3161378577"/>
                    </a:ext>
                  </a:extLst>
                </a:gridCol>
                <a:gridCol w="680228">
                  <a:extLst>
                    <a:ext uri="{9D8B030D-6E8A-4147-A177-3AD203B41FA5}">
                      <a16:colId xmlns:a16="http://schemas.microsoft.com/office/drawing/2014/main" val="2849101126"/>
                    </a:ext>
                  </a:extLst>
                </a:gridCol>
                <a:gridCol w="685679">
                  <a:extLst>
                    <a:ext uri="{9D8B030D-6E8A-4147-A177-3AD203B41FA5}">
                      <a16:colId xmlns:a16="http://schemas.microsoft.com/office/drawing/2014/main" val="3406087195"/>
                    </a:ext>
                  </a:extLst>
                </a:gridCol>
                <a:gridCol w="752903">
                  <a:extLst>
                    <a:ext uri="{9D8B030D-6E8A-4147-A177-3AD203B41FA5}">
                      <a16:colId xmlns:a16="http://schemas.microsoft.com/office/drawing/2014/main" val="3004969139"/>
                    </a:ext>
                  </a:extLst>
                </a:gridCol>
                <a:gridCol w="672234">
                  <a:extLst>
                    <a:ext uri="{9D8B030D-6E8A-4147-A177-3AD203B41FA5}">
                      <a16:colId xmlns:a16="http://schemas.microsoft.com/office/drawing/2014/main" val="724256420"/>
                    </a:ext>
                  </a:extLst>
                </a:gridCol>
                <a:gridCol w="3678845">
                  <a:extLst>
                    <a:ext uri="{9D8B030D-6E8A-4147-A177-3AD203B41FA5}">
                      <a16:colId xmlns:a16="http://schemas.microsoft.com/office/drawing/2014/main" val="1146024676"/>
                    </a:ext>
                  </a:extLst>
                </a:gridCol>
              </a:tblGrid>
              <a:tr h="394864">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成果指標</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R4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見込（</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R5</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R6</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R7</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(2025)</a:t>
                      </a: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R8</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R9</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2160598084"/>
                  </a:ext>
                </a:extLst>
              </a:tr>
              <a:tr h="292523">
                <a:tc>
                  <a:txBody>
                    <a:bodyPr/>
                    <a:lstStyle/>
                    <a:p>
                      <a:r>
                        <a:rPr kumimoji="1" lang="ja-JP" altLang="en-US" sz="1100" b="0" dirty="0">
                          <a:latin typeface="Meiryo UI" panose="020B0604030504040204" pitchFamily="50" charset="-128"/>
                          <a:ea typeface="Meiryo UI" panose="020B0604030504040204" pitchFamily="50" charset="-128"/>
                        </a:rPr>
                        <a:t>「やさしい日本語」関係研修の実施</a:t>
                      </a: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４回</a:t>
                      </a: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４回</a:t>
                      </a: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４回</a:t>
                      </a:r>
                    </a:p>
                  </a:txBody>
                  <a:tcPr/>
                </a:tc>
                <a:tc>
                  <a:txBody>
                    <a:bodyPr/>
                    <a:lstStyle/>
                    <a:p>
                      <a:pPr algn="r"/>
                      <a:r>
                        <a:rPr kumimoji="1" lang="ja-JP" altLang="en-US" sz="1100" b="0">
                          <a:solidFill>
                            <a:schemeClr val="tx1"/>
                          </a:solidFill>
                          <a:latin typeface="Meiryo UI" panose="020B0604030504040204" pitchFamily="50" charset="-128"/>
                          <a:ea typeface="Meiryo UI" panose="020B0604030504040204" pitchFamily="50" charset="-128"/>
                        </a:rPr>
                        <a:t>４回</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ja-JP" altLang="en-US" sz="1100" b="0">
                          <a:solidFill>
                            <a:schemeClr val="tx1"/>
                          </a:solidFill>
                          <a:latin typeface="Meiryo UI" panose="020B0604030504040204" pitchFamily="50" charset="-128"/>
                          <a:ea typeface="Meiryo UI" panose="020B0604030504040204" pitchFamily="50" charset="-128"/>
                        </a:rPr>
                        <a:t>４回</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４回</a:t>
                      </a:r>
                    </a:p>
                  </a:txBody>
                  <a:tcPr/>
                </a:tc>
                <a:tc>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76611880"/>
                  </a:ext>
                </a:extLst>
              </a:tr>
              <a:tr h="281374">
                <a:tc>
                  <a:txBody>
                    <a:bodyPr/>
                    <a:lstStyle/>
                    <a:p>
                      <a:r>
                        <a:rPr kumimoji="1" lang="ja-JP" altLang="en-US" sz="1100" b="0" dirty="0">
                          <a:latin typeface="Meiryo UI" panose="020B0604030504040204" pitchFamily="50" charset="-128"/>
                          <a:ea typeface="Meiryo UI" panose="020B0604030504040204" pitchFamily="50" charset="-128"/>
                        </a:rPr>
                        <a:t>「やさしい日本語」研修への民間企業からの参加者</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23</a:t>
                      </a:r>
                      <a:r>
                        <a:rPr kumimoji="1" lang="ja-JP" altLang="en-US" sz="1100" b="0" dirty="0">
                          <a:solidFill>
                            <a:schemeClr val="tx1"/>
                          </a:solidFill>
                          <a:latin typeface="Meiryo UI" panose="020B0604030504040204" pitchFamily="50" charset="-128"/>
                          <a:ea typeface="Meiryo UI" panose="020B0604030504040204" pitchFamily="50" charset="-128"/>
                        </a:rPr>
                        <a:t>名（</a:t>
                      </a:r>
                      <a:r>
                        <a:rPr kumimoji="1" lang="en-US" altLang="ja-JP" sz="1100" b="0" dirty="0">
                          <a:solidFill>
                            <a:schemeClr val="tx1"/>
                          </a:solidFill>
                          <a:latin typeface="Meiryo UI" panose="020B0604030504040204" pitchFamily="50" charset="-128"/>
                          <a:ea typeface="Meiryo UI" panose="020B0604030504040204" pitchFamily="50" charset="-128"/>
                        </a:rPr>
                        <a:t>R3)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60</a:t>
                      </a:r>
                      <a:r>
                        <a:rPr kumimoji="1" lang="ja-JP" altLang="en-US" sz="1100" b="0" dirty="0">
                          <a:solidFill>
                            <a:schemeClr val="tx1"/>
                          </a:solidFill>
                          <a:latin typeface="Meiryo UI" panose="020B0604030504040204" pitchFamily="50" charset="-128"/>
                          <a:ea typeface="Meiryo UI" panose="020B0604030504040204" pitchFamily="50" charset="-128"/>
                        </a:rPr>
                        <a:t>名</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60</a:t>
                      </a:r>
                      <a:r>
                        <a:rPr kumimoji="1" lang="ja-JP" altLang="en-US" sz="1100" b="0" dirty="0">
                          <a:solidFill>
                            <a:schemeClr val="tx1"/>
                          </a:solidFill>
                          <a:latin typeface="Meiryo UI" panose="020B0604030504040204" pitchFamily="50" charset="-128"/>
                          <a:ea typeface="Meiryo UI" panose="020B0604030504040204" pitchFamily="50" charset="-128"/>
                        </a:rPr>
                        <a:t>名</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60</a:t>
                      </a:r>
                      <a:r>
                        <a:rPr kumimoji="1" lang="ja-JP" altLang="en-US" sz="1100" b="0" dirty="0">
                          <a:solidFill>
                            <a:schemeClr val="tx1"/>
                          </a:solidFill>
                          <a:latin typeface="Meiryo UI" panose="020B0604030504040204" pitchFamily="50" charset="-128"/>
                          <a:ea typeface="Meiryo UI" panose="020B0604030504040204" pitchFamily="50" charset="-128"/>
                        </a:rPr>
                        <a:t>名</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60</a:t>
                      </a:r>
                      <a:r>
                        <a:rPr kumimoji="1" lang="ja-JP" altLang="en-US" sz="1100" b="0" dirty="0">
                          <a:solidFill>
                            <a:schemeClr val="tx1"/>
                          </a:solidFill>
                          <a:latin typeface="Meiryo UI" panose="020B0604030504040204" pitchFamily="50" charset="-128"/>
                          <a:ea typeface="Meiryo UI" panose="020B0604030504040204" pitchFamily="50" charset="-128"/>
                        </a:rPr>
                        <a:t>名</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60</a:t>
                      </a:r>
                      <a:r>
                        <a:rPr kumimoji="1" lang="ja-JP" altLang="en-US" sz="1100" b="0" dirty="0">
                          <a:solidFill>
                            <a:schemeClr val="tx1"/>
                          </a:solidFill>
                          <a:latin typeface="Meiryo UI" panose="020B0604030504040204" pitchFamily="50" charset="-128"/>
                          <a:ea typeface="Meiryo UI" panose="020B0604030504040204" pitchFamily="50" charset="-128"/>
                        </a:rPr>
                        <a:t>名</a:t>
                      </a: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各年のべ累計（</a:t>
                      </a:r>
                      <a:r>
                        <a:rPr kumimoji="1" lang="en-US" altLang="ja-JP" sz="1100" b="0" dirty="0">
                          <a:solidFill>
                            <a:schemeClr val="tx1"/>
                          </a:solidFill>
                          <a:latin typeface="Meiryo UI" panose="020B0604030504040204" pitchFamily="50" charset="-128"/>
                          <a:ea typeface="Meiryo UI" panose="020B0604030504040204" pitchFamily="50" charset="-128"/>
                        </a:rPr>
                        <a:t>※R4</a:t>
                      </a:r>
                      <a:r>
                        <a:rPr kumimoji="1" lang="ja-JP" altLang="en-US" sz="1100" b="0" dirty="0">
                          <a:solidFill>
                            <a:schemeClr val="tx1"/>
                          </a:solidFill>
                          <a:latin typeface="Meiryo UI" panose="020B0604030504040204" pitchFamily="50" charset="-128"/>
                          <a:ea typeface="Meiryo UI" panose="020B0604030504040204" pitchFamily="50" charset="-128"/>
                        </a:rPr>
                        <a:t>募集中）</a:t>
                      </a:r>
                    </a:p>
                  </a:txBody>
                  <a:tcPr/>
                </a:tc>
                <a:extLst>
                  <a:ext uri="{0D108BD9-81ED-4DB2-BD59-A6C34878D82A}">
                    <a16:rowId xmlns:a16="http://schemas.microsoft.com/office/drawing/2014/main" val="1824752245"/>
                  </a:ext>
                </a:extLst>
              </a:tr>
            </a:tbl>
          </a:graphicData>
        </a:graphic>
      </p:graphicFrame>
      <p:pic>
        <p:nvPicPr>
          <p:cNvPr id="13" name="図 12"/>
          <p:cNvPicPr>
            <a:picLocks noChangeAspect="1"/>
          </p:cNvPicPr>
          <p:nvPr/>
        </p:nvPicPr>
        <p:blipFill rotWithShape="1">
          <a:blip r:embed="rId2"/>
          <a:srcRect l="5148" t="3551" r="3173" b="4575"/>
          <a:stretch/>
        </p:blipFill>
        <p:spPr>
          <a:xfrm>
            <a:off x="10832950" y="4737357"/>
            <a:ext cx="955799" cy="1141144"/>
          </a:xfrm>
          <a:prstGeom prst="rect">
            <a:avLst/>
          </a:prstGeom>
        </p:spPr>
      </p:pic>
      <p:sp>
        <p:nvSpPr>
          <p:cNvPr id="15" name="テキスト ボックス 14">
            <a:extLst>
              <a:ext uri="{FF2B5EF4-FFF2-40B4-BE49-F238E27FC236}">
                <a16:creationId xmlns:a16="http://schemas.microsoft.com/office/drawing/2014/main" id="{BA734262-89F8-C541-E085-5F3CE49E8FB3}"/>
              </a:ext>
            </a:extLst>
          </p:cNvPr>
          <p:cNvSpPr txBox="1"/>
          <p:nvPr/>
        </p:nvSpPr>
        <p:spPr>
          <a:xfrm>
            <a:off x="459734" y="69340"/>
            <a:ext cx="4932761" cy="400110"/>
          </a:xfrm>
          <a:prstGeom prst="rect">
            <a:avLst/>
          </a:prstGeom>
          <a:noFill/>
        </p:spPr>
        <p:txBody>
          <a:bodyPr wrap="none" rtlCol="0" anchor="ctr">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５．</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中期経営計画</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R5</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R9</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取組内容</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67588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3CCAD6FA-F5C1-43AC-279D-D82485DE1547}"/>
              </a:ext>
            </a:extLst>
          </p:cNvPr>
          <p:cNvSpPr>
            <a:spLocks noGrp="1"/>
          </p:cNvSpPr>
          <p:nvPr>
            <p:ph type="title"/>
          </p:nvPr>
        </p:nvSpPr>
        <p:spPr>
          <a:xfrm>
            <a:off x="423235" y="458830"/>
            <a:ext cx="11029616" cy="757072"/>
          </a:xfrm>
        </p:spPr>
        <p:txBody>
          <a:bodyPr rtlCol="0" anchor="ctr" anchorCtr="0">
            <a:normAutofit/>
          </a:bodyPr>
          <a:lstStyle/>
          <a:p>
            <a:pPr rtl="0">
              <a:tabLst>
                <a:tab pos="987425" algn="l"/>
              </a:tabLst>
            </a:pPr>
            <a:r>
              <a:rPr lang="ja-JP" altLang="en-US" sz="2000" dirty="0">
                <a:solidFill>
                  <a:schemeClr val="accent2"/>
                </a:solidFill>
              </a:rPr>
              <a:t>（５）多文化理解の機会提供</a:t>
            </a:r>
            <a:endParaRPr lang="ja" sz="2000" dirty="0">
              <a:solidFill>
                <a:schemeClr val="accent2"/>
              </a:solidFill>
            </a:endParaRPr>
          </a:p>
        </p:txBody>
      </p:sp>
      <p:sp>
        <p:nvSpPr>
          <p:cNvPr id="6" name="コンテンツ プレースホルダー 5">
            <a:extLst>
              <a:ext uri="{FF2B5EF4-FFF2-40B4-BE49-F238E27FC236}">
                <a16:creationId xmlns:a16="http://schemas.microsoft.com/office/drawing/2014/main" id="{91045DBD-667C-40B5-C5DC-32B615F20C2D}"/>
              </a:ext>
            </a:extLst>
          </p:cNvPr>
          <p:cNvSpPr>
            <a:spLocks noGrp="1"/>
          </p:cNvSpPr>
          <p:nvPr>
            <p:ph idx="1"/>
          </p:nvPr>
        </p:nvSpPr>
        <p:spPr>
          <a:xfrm>
            <a:off x="423235" y="983728"/>
            <a:ext cx="11298649" cy="833743"/>
          </a:xfrm>
        </p:spPr>
        <p:txBody>
          <a:bodyPr>
            <a:noAutofit/>
          </a:bodyPr>
          <a:lstStyle/>
          <a:p>
            <a:pPr marL="622300" indent="-622300">
              <a:buNone/>
              <a:tabLst>
                <a:tab pos="622300" algn="l"/>
              </a:tabLst>
            </a:pPr>
            <a:r>
              <a:rPr lang="en-US" altLang="ja-JP" sz="1400" dirty="0"/>
              <a:t>【</a:t>
            </a:r>
            <a:r>
              <a:rPr lang="ja-JP" altLang="en-US" sz="1400" dirty="0"/>
              <a:t>概要</a:t>
            </a:r>
            <a:r>
              <a:rPr lang="en-US" altLang="ja-JP" sz="1400" dirty="0"/>
              <a:t>】	</a:t>
            </a:r>
            <a:r>
              <a:rPr lang="ja-JP" altLang="en-US" sz="1400" dirty="0"/>
              <a:t>国際理解教育サポーターの府内学校等への派遣</a:t>
            </a:r>
            <a:r>
              <a:rPr lang="ja-JP" altLang="en-US" sz="1400" dirty="0">
                <a:solidFill>
                  <a:schemeClr val="tx1"/>
                </a:solidFill>
              </a:rPr>
              <a:t>や、外国人受入企業向け勉強会、外国人集住地区での生活オリエンテーション等、外国人を含め、すべての人が人間の尊厳と人権を尊重し、国籍や民族等の違いを認めあい、ともに暮らすことのできる共生社会の実現に向けて意識醸成に資する事業を企画・実施する。</a:t>
            </a:r>
            <a:r>
              <a:rPr lang="en-US" altLang="ja-JP" sz="1400" dirty="0">
                <a:solidFill>
                  <a:schemeClr val="tx1"/>
                </a:solidFill>
              </a:rPr>
              <a:t>	</a:t>
            </a:r>
          </a:p>
        </p:txBody>
      </p:sp>
      <p:sp>
        <p:nvSpPr>
          <p:cNvPr id="12" name="正方形/長方形 11">
            <a:extLst>
              <a:ext uri="{FF2B5EF4-FFF2-40B4-BE49-F238E27FC236}">
                <a16:creationId xmlns:a16="http://schemas.microsoft.com/office/drawing/2014/main" id="{31477820-7C89-2C03-A282-15469D34B891}"/>
              </a:ext>
            </a:extLst>
          </p:cNvPr>
          <p:cNvSpPr/>
          <p:nvPr/>
        </p:nvSpPr>
        <p:spPr>
          <a:xfrm>
            <a:off x="459734" y="1774141"/>
            <a:ext cx="11218992" cy="1136328"/>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当計画で進める取組み</a:t>
            </a: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6213" indent="-176213">
              <a:buFont typeface="Arial" panose="020B0604020202020204" pitchFamily="34" charset="0"/>
              <a:buChar char="•"/>
              <a:defRPr/>
            </a:pP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新規</a:t>
            </a: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大阪での暮らしに係る生活オリエンテーションを企画立案し、万博関係者や集住地区などで試行・実施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再掲</a:t>
            </a:r>
            <a:r>
              <a:rPr kumimoji="1" lang="en-US" altLang="ja-JP" sz="1400" dirty="0">
                <a:solidFill>
                  <a:schemeClr val="tx1"/>
                </a:solidFill>
                <a:latin typeface="Meiryo UI" panose="020B0604030504040204" pitchFamily="50" charset="-128"/>
                <a:ea typeface="Meiryo UI" panose="020B0604030504040204" pitchFamily="50" charset="-128"/>
              </a:rPr>
              <a:t>》</a:t>
            </a:r>
          </a:p>
          <a:p>
            <a:pPr marL="176213" indent="-176213">
              <a:buFont typeface="Arial" panose="020B0604020202020204" pitchFamily="34" charset="0"/>
              <a:buChar char="•"/>
              <a:defRPr/>
            </a:pP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新規</a:t>
            </a: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外国人受入企業等向け研修・勉強会の検討・</a:t>
            </a:r>
            <a:r>
              <a:rPr kumimoji="1" lang="ja-JP" altLang="en-US" sz="1400" b="1" u="sng" dirty="0">
                <a:solidFill>
                  <a:schemeClr val="accent2"/>
                </a:solidFill>
                <a:latin typeface="Meiryo UI" panose="020B0604030504040204" pitchFamily="50" charset="-128"/>
                <a:ea typeface="Meiryo UI" panose="020B0604030504040204" pitchFamily="50" charset="-128"/>
              </a:rPr>
              <a:t>企画立案</a:t>
            </a: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400" b="1" u="sng" dirty="0">
              <a:solidFill>
                <a:schemeClr val="tx1"/>
              </a:solidFill>
              <a:latin typeface="Meiryo UI" panose="020B0604030504040204" pitchFamily="50" charset="-128"/>
              <a:ea typeface="Meiryo UI" panose="020B0604030504040204" pitchFamily="50" charset="-128"/>
            </a:endParaRPr>
          </a:p>
          <a:p>
            <a:pPr marL="176213" lvl="0" indent="-176213">
              <a:buFont typeface="Arial" panose="020B0604020202020204" pitchFamily="34" charset="0"/>
              <a:buChar char="•"/>
              <a:defRPr/>
            </a:pP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継続</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国際理解教育サポーターとして登録している外国人留学生などを府内学校等で行う国際理解教育授業の講師として派遣し、異なる文化、伝統・習慣や社会などに対する理解促進のための機会を提供</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C328998B-0DB9-25CB-F4F5-E3E739E3A4D6}"/>
              </a:ext>
            </a:extLst>
          </p:cNvPr>
          <p:cNvSpPr txBox="1">
            <a:spLocks/>
          </p:cNvSpPr>
          <p:nvPr/>
        </p:nvSpPr>
        <p:spPr>
          <a:xfrm>
            <a:off x="423235" y="3753110"/>
            <a:ext cx="11029616" cy="481214"/>
          </a:xfrm>
          <a:prstGeom prst="rect">
            <a:avLst/>
          </a:prstGeom>
        </p:spPr>
        <p:txBody>
          <a:bodyPr vert="horz" lIns="91440" tIns="45720" rIns="91440" bIns="45720" rtlCol="0" anchor="ctr" anchorCtr="0">
            <a:normAutofit/>
          </a:bodyPr>
          <a:lstStyle>
            <a:lvl1pPr algn="l" defTabSz="457200" rtl="0" eaLnBrk="1" latinLnBrk="0" hangingPunct="1">
              <a:lnSpc>
                <a:spcPct val="100000"/>
              </a:lnSpc>
              <a:spcBef>
                <a:spcPct val="0"/>
              </a:spcBef>
              <a:buNone/>
              <a:defRPr kumimoji="1" sz="2800" b="1" kern="1200" cap="all">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tab pos="987425" algn="l"/>
              </a:tabLst>
              <a:defRPr/>
            </a:pPr>
            <a:r>
              <a:rPr kumimoji="1" lang="ja-JP" altLang="en-US" sz="2000" b="1" i="0" u="none" strike="noStrike" kern="1200" cap="all" spc="0" normalizeH="0" baseline="0" noProof="0" dirty="0">
                <a:ln>
                  <a:noFill/>
                </a:ln>
                <a:solidFill>
                  <a:srgbClr val="2683C6"/>
                </a:solidFill>
                <a:effectLst/>
                <a:uLnTx/>
                <a:uFillTx/>
                <a:latin typeface="Meiryo UI" panose="020B0604030504040204" pitchFamily="50" charset="-128"/>
                <a:ea typeface="Meiryo UI" panose="020B0604030504040204" pitchFamily="50" charset="-128"/>
                <a:cs typeface="+mj-cs"/>
              </a:rPr>
              <a:t>（６）語学ボランティアの拡充・育成</a:t>
            </a:r>
            <a:endParaRPr kumimoji="1" lang="ja" altLang="en-US" sz="2000" b="1" i="0" u="none" strike="noStrike" kern="1200" cap="all" spc="0" normalizeH="0" baseline="0" noProof="0" dirty="0">
              <a:ln>
                <a:noFill/>
              </a:ln>
              <a:solidFill>
                <a:srgbClr val="2683C6"/>
              </a:solidFill>
              <a:effectLst/>
              <a:uLnTx/>
              <a:uFillTx/>
              <a:latin typeface="Meiryo UI" panose="020B0604030504040204" pitchFamily="50" charset="-128"/>
              <a:ea typeface="Meiryo UI" panose="020B0604030504040204" pitchFamily="50" charset="-128"/>
              <a:cs typeface="+mj-cs"/>
            </a:endParaRPr>
          </a:p>
        </p:txBody>
      </p:sp>
      <p:sp>
        <p:nvSpPr>
          <p:cNvPr id="3" name="コンテンツ プレースホルダー 5">
            <a:extLst>
              <a:ext uri="{FF2B5EF4-FFF2-40B4-BE49-F238E27FC236}">
                <a16:creationId xmlns:a16="http://schemas.microsoft.com/office/drawing/2014/main" id="{056B1C29-3AE6-27B5-0E2C-86B3F91DF70D}"/>
              </a:ext>
            </a:extLst>
          </p:cNvPr>
          <p:cNvSpPr txBox="1">
            <a:spLocks/>
          </p:cNvSpPr>
          <p:nvPr/>
        </p:nvSpPr>
        <p:spPr>
          <a:xfrm>
            <a:off x="459734" y="4112517"/>
            <a:ext cx="11385500" cy="481214"/>
          </a:xfrm>
          <a:prstGeom prst="rect">
            <a:avLst/>
          </a:prstGeom>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622300" lvl="0" indent="-622300">
              <a:buClr>
                <a:srgbClr val="1CADE4"/>
              </a:buClr>
              <a:buNone/>
              <a:tabLst>
                <a:tab pos="622300" algn="l"/>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概要</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lang="ja-JP" altLang="en-US" sz="1400" dirty="0">
                <a:solidFill>
                  <a:schemeClr val="tx1"/>
                </a:solidFill>
              </a:rPr>
              <a:t>語学</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ボランティアへの登録を広く呼び掛け、研修等による育成</a:t>
            </a:r>
            <a:r>
              <a:rPr lang="ja-JP" altLang="en-US" sz="1400" dirty="0">
                <a:solidFill>
                  <a:schemeClr val="tx1"/>
                </a:solidFill>
              </a:rPr>
              <a:t>を行い、財団、府、市町村、国際交流協会等の事業への協力を求めていく。</a:t>
            </a:r>
            <a:r>
              <a:rPr kumimoji="1" lang="en-US" altLang="ja-JP" sz="1400" b="0"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n-cs"/>
              </a:rPr>
              <a:t>	</a:t>
            </a:r>
          </a:p>
        </p:txBody>
      </p:sp>
      <p:sp>
        <p:nvSpPr>
          <p:cNvPr id="8" name="正方形/長方形 7">
            <a:extLst>
              <a:ext uri="{FF2B5EF4-FFF2-40B4-BE49-F238E27FC236}">
                <a16:creationId xmlns:a16="http://schemas.microsoft.com/office/drawing/2014/main" id="{FC2EBBEC-4525-7249-3322-78E265B0CE7E}"/>
              </a:ext>
            </a:extLst>
          </p:cNvPr>
          <p:cNvSpPr/>
          <p:nvPr/>
        </p:nvSpPr>
        <p:spPr>
          <a:xfrm>
            <a:off x="459734" y="4535235"/>
            <a:ext cx="11262150" cy="1427388"/>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当計画で進める取組み</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indent="-176213">
              <a:buFont typeface="Arial" panose="020B0604020202020204" pitchFamily="34" charset="0"/>
              <a:buChar char="•"/>
              <a:defRPr/>
            </a:pP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新規</a:t>
            </a:r>
            <a:r>
              <a:rPr kumimoji="1" lang="en-US" altLang="ja-JP" sz="1400" b="1" u="sng" dirty="0">
                <a:solidFill>
                  <a:srgbClr val="0070C0"/>
                </a:solidFill>
                <a:latin typeface="Meiryo UI" panose="020B0604030504040204" pitchFamily="50" charset="-128"/>
                <a:ea typeface="Meiryo UI" panose="020B0604030504040204" pitchFamily="50" charset="-128"/>
              </a:rPr>
              <a:t>】</a:t>
            </a:r>
            <a:r>
              <a:rPr kumimoji="1" lang="ja-JP" altLang="en-US" sz="1400" b="1" u="sng" dirty="0">
                <a:solidFill>
                  <a:srgbClr val="0070C0"/>
                </a:solidFill>
                <a:latin typeface="Meiryo UI" panose="020B0604030504040204" pitchFamily="50" charset="-128"/>
                <a:ea typeface="Meiryo UI" panose="020B0604030504040204" pitchFamily="50" charset="-128"/>
              </a:rPr>
              <a:t>大阪・関西万博の開催期間中のボランティア事業への協力</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拡充</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社会経済情勢の変化やニーズに応じ、コミュニティ通訳としてボランティアが活躍できるよう研修等による人材育成の実施</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6213" indent="-176213">
              <a:buFont typeface="Arial" panose="020B0604020202020204" pitchFamily="34" charset="0"/>
              <a:buChar char="•"/>
              <a:defRPr/>
            </a:pPr>
            <a:r>
              <a:rPr kumimoji="1" lang="en-US" altLang="ja-JP" sz="1400" b="1" dirty="0">
                <a:solidFill>
                  <a:prstClr val="black"/>
                </a:solidFill>
                <a:latin typeface="Meiryo UI" panose="020B0604030504040204" pitchFamily="50" charset="-128"/>
                <a:ea typeface="Meiryo UI" panose="020B0604030504040204" pitchFamily="50" charset="-128"/>
              </a:rPr>
              <a:t>【</a:t>
            </a:r>
            <a:r>
              <a:rPr kumimoji="1" lang="ja-JP" altLang="en-US" sz="1400" b="1" dirty="0">
                <a:solidFill>
                  <a:prstClr val="black"/>
                </a:solidFill>
                <a:latin typeface="Meiryo UI" panose="020B0604030504040204" pitchFamily="50" charset="-128"/>
                <a:ea typeface="Meiryo UI" panose="020B0604030504040204" pitchFamily="50" charset="-128"/>
              </a:rPr>
              <a:t>拡充</a:t>
            </a:r>
            <a:r>
              <a:rPr kumimoji="1" lang="en-US" altLang="ja-JP" sz="1400" b="1" dirty="0">
                <a:solidFill>
                  <a:prstClr val="black"/>
                </a:solidFill>
                <a:latin typeface="Meiryo UI" panose="020B0604030504040204" pitchFamily="50" charset="-128"/>
                <a:ea typeface="Meiryo UI" panose="020B0604030504040204" pitchFamily="50" charset="-128"/>
              </a:rPr>
              <a:t>】</a:t>
            </a:r>
            <a:r>
              <a:rPr kumimoji="1" lang="ja-JP" altLang="en-US" sz="1400" b="1" dirty="0">
                <a:solidFill>
                  <a:prstClr val="black"/>
                </a:solidFill>
                <a:latin typeface="Meiryo UI" panose="020B0604030504040204" pitchFamily="50" charset="-128"/>
                <a:ea typeface="Meiryo UI" panose="020B0604030504040204" pitchFamily="50" charset="-128"/>
              </a:rPr>
              <a:t>ウクライナ避難民通訳支援人材バンク制度</a:t>
            </a:r>
            <a:r>
              <a:rPr kumimoji="1" lang="ja-JP" altLang="en-US" sz="1400" b="1" dirty="0">
                <a:solidFill>
                  <a:schemeClr val="tx1"/>
                </a:solidFill>
                <a:latin typeface="Meiryo UI" panose="020B0604030504040204" pitchFamily="50" charset="-128"/>
                <a:ea typeface="Meiryo UI" panose="020B0604030504040204" pitchFamily="50" charset="-128"/>
              </a:rPr>
              <a:t>登録者の一般ボランティアへの勧誘をはじめ、登録言語数の多様化</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176213" lvl="0" indent="-176213">
              <a:buFont typeface="Arial" panose="020B0604020202020204" pitchFamily="34" charset="0"/>
              <a:buChar char="•"/>
              <a:defRPr/>
            </a:pP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継続</a:t>
            </a: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公社</a:t>
            </a: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2025</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年日本国際博覧会協会、大阪府、大阪市、</a:t>
            </a: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公財</a:t>
            </a: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大阪国際交流</a:t>
            </a:r>
            <a:r>
              <a:rPr kumimoji="1" lang="ja-JP" altLang="en-US" sz="1400" dirty="0">
                <a:solidFill>
                  <a:schemeClr val="tx1"/>
                </a:solidFill>
                <a:latin typeface="Meiryo UI" panose="020B0604030504040204" pitchFamily="50" charset="-128"/>
                <a:ea typeface="Meiryo UI" panose="020B0604030504040204" pitchFamily="50" charset="-128"/>
              </a:rPr>
              <a:t>センター、</a:t>
            </a:r>
            <a:r>
              <a:rPr kumimoji="1" lang="en-US" altLang="ja-JP" sz="1400" dirty="0">
                <a:solidFill>
                  <a:schemeClr val="tx1"/>
                </a:solidFill>
                <a:latin typeface="Meiryo UI" panose="020B0604030504040204" pitchFamily="50" charset="-128"/>
                <a:ea typeface="Meiryo UI" panose="020B0604030504040204" pitchFamily="50" charset="-128"/>
              </a:rPr>
              <a:t>KIV-NET</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などの関係機関との情報交換や協議・</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lvl="0">
              <a:defRPr/>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調整　</a:t>
            </a: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p:txBody>
      </p:sp>
      <p:sp>
        <p:nvSpPr>
          <p:cNvPr id="5" name="スライド番号プレースホルダー 4">
            <a:extLst>
              <a:ext uri="{FF2B5EF4-FFF2-40B4-BE49-F238E27FC236}">
                <a16:creationId xmlns:a16="http://schemas.microsoft.com/office/drawing/2014/main" id="{99586CAE-DF09-4F86-90D8-7CB3AD99A043}"/>
              </a:ext>
            </a:extLst>
          </p:cNvPr>
          <p:cNvSpPr>
            <a:spLocks noGrp="1"/>
          </p:cNvSpPr>
          <p:nvPr>
            <p:ph type="sldNum" sz="quarter" idx="12"/>
          </p:nvPr>
        </p:nvSpPr>
        <p:spPr>
          <a:xfrm>
            <a:off x="11721884" y="6492875"/>
            <a:ext cx="526255" cy="365125"/>
          </a:xfrm>
        </p:spPr>
        <p:txBody>
          <a:bodyPr/>
          <a:lstStyle/>
          <a:p>
            <a:pPr algn="ctr" rtl="0"/>
            <a:r>
              <a:rPr lang="en-US" altLang="ja-JP" sz="1600" b="1" dirty="0"/>
              <a:t>20</a:t>
            </a:r>
            <a:endParaRPr lang="en-US" sz="1600" b="1" dirty="0"/>
          </a:p>
        </p:txBody>
      </p:sp>
      <p:graphicFrame>
        <p:nvGraphicFramePr>
          <p:cNvPr id="4" name="表 3">
            <a:extLst>
              <a:ext uri="{FF2B5EF4-FFF2-40B4-BE49-F238E27FC236}">
                <a16:creationId xmlns:a16="http://schemas.microsoft.com/office/drawing/2014/main" id="{9022AC3F-AFDF-F7CB-4457-4B584223F312}"/>
              </a:ext>
            </a:extLst>
          </p:cNvPr>
          <p:cNvGraphicFramePr>
            <a:graphicFrameLocks noGrp="1"/>
          </p:cNvGraphicFramePr>
          <p:nvPr>
            <p:extLst>
              <p:ext uri="{D42A27DB-BD31-4B8C-83A1-F6EECF244321}">
                <p14:modId xmlns:p14="http://schemas.microsoft.com/office/powerpoint/2010/main" val="2297954829"/>
              </p:ext>
            </p:extLst>
          </p:nvPr>
        </p:nvGraphicFramePr>
        <p:xfrm>
          <a:off x="439749" y="2944853"/>
          <a:ext cx="11258962" cy="708094"/>
        </p:xfrm>
        <a:graphic>
          <a:graphicData uri="http://schemas.openxmlformats.org/drawingml/2006/table">
            <a:tbl>
              <a:tblPr firstRow="1" bandRow="1">
                <a:tableStyleId>{5C22544A-7EE6-4342-B048-85BDC9FD1C3A}</a:tableStyleId>
              </a:tblPr>
              <a:tblGrid>
                <a:gridCol w="3003248">
                  <a:extLst>
                    <a:ext uri="{9D8B030D-6E8A-4147-A177-3AD203B41FA5}">
                      <a16:colId xmlns:a16="http://schemas.microsoft.com/office/drawing/2014/main" val="1378922617"/>
                    </a:ext>
                  </a:extLst>
                </a:gridCol>
                <a:gridCol w="1158664">
                  <a:extLst>
                    <a:ext uri="{9D8B030D-6E8A-4147-A177-3AD203B41FA5}">
                      <a16:colId xmlns:a16="http://schemas.microsoft.com/office/drawing/2014/main" val="1013933753"/>
                    </a:ext>
                  </a:extLst>
                </a:gridCol>
                <a:gridCol w="698461">
                  <a:extLst>
                    <a:ext uri="{9D8B030D-6E8A-4147-A177-3AD203B41FA5}">
                      <a16:colId xmlns:a16="http://schemas.microsoft.com/office/drawing/2014/main" val="3161378577"/>
                    </a:ext>
                  </a:extLst>
                </a:gridCol>
                <a:gridCol w="672732">
                  <a:extLst>
                    <a:ext uri="{9D8B030D-6E8A-4147-A177-3AD203B41FA5}">
                      <a16:colId xmlns:a16="http://schemas.microsoft.com/office/drawing/2014/main" val="2849101126"/>
                    </a:ext>
                  </a:extLst>
                </a:gridCol>
                <a:gridCol w="678123">
                  <a:extLst>
                    <a:ext uri="{9D8B030D-6E8A-4147-A177-3AD203B41FA5}">
                      <a16:colId xmlns:a16="http://schemas.microsoft.com/office/drawing/2014/main" val="3406087195"/>
                    </a:ext>
                  </a:extLst>
                </a:gridCol>
                <a:gridCol w="744606">
                  <a:extLst>
                    <a:ext uri="{9D8B030D-6E8A-4147-A177-3AD203B41FA5}">
                      <a16:colId xmlns:a16="http://schemas.microsoft.com/office/drawing/2014/main" val="3004969139"/>
                    </a:ext>
                  </a:extLst>
                </a:gridCol>
                <a:gridCol w="664825">
                  <a:extLst>
                    <a:ext uri="{9D8B030D-6E8A-4147-A177-3AD203B41FA5}">
                      <a16:colId xmlns:a16="http://schemas.microsoft.com/office/drawing/2014/main" val="724256420"/>
                    </a:ext>
                  </a:extLst>
                </a:gridCol>
                <a:gridCol w="3638303">
                  <a:extLst>
                    <a:ext uri="{9D8B030D-6E8A-4147-A177-3AD203B41FA5}">
                      <a16:colId xmlns:a16="http://schemas.microsoft.com/office/drawing/2014/main" val="1146024676"/>
                    </a:ext>
                  </a:extLst>
                </a:gridCol>
              </a:tblGrid>
              <a:tr h="394864">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成果指標</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R4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見込（</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R5</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R6</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R7</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(2025)</a:t>
                      </a: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R8</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R9</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2160598084"/>
                  </a:ext>
                </a:extLst>
              </a:tr>
              <a:tr h="281374">
                <a:tc>
                  <a:txBody>
                    <a:bodyPr/>
                    <a:lstStyle/>
                    <a:p>
                      <a:r>
                        <a:rPr kumimoji="1" lang="ja-JP" altLang="en-US" sz="1100" b="0" dirty="0">
                          <a:latin typeface="Meiryo UI" panose="020B0604030504040204" pitchFamily="50" charset="-128"/>
                          <a:ea typeface="Meiryo UI" panose="020B0604030504040204" pitchFamily="50" charset="-128"/>
                        </a:rPr>
                        <a:t>国際理解教育サポーター派遣先（学校）満足度</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96</a:t>
                      </a:r>
                      <a:r>
                        <a:rPr kumimoji="1" lang="ja-JP" altLang="en-US" sz="11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R3)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90</a:t>
                      </a:r>
                      <a:r>
                        <a:rPr kumimoji="1" lang="ja-JP" altLang="en-US" sz="1100" b="0" dirty="0">
                          <a:solidFill>
                            <a:schemeClr val="tx1"/>
                          </a:solidFill>
                          <a:latin typeface="Meiryo UI" panose="020B0604030504040204" pitchFamily="50" charset="-128"/>
                          <a:ea typeface="Meiryo UI" panose="020B0604030504040204" pitchFamily="50" charset="-128"/>
                        </a:rPr>
                        <a:t>％</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90</a:t>
                      </a:r>
                      <a:r>
                        <a:rPr kumimoji="1" lang="ja-JP" altLang="en-US" sz="1100" b="0" dirty="0">
                          <a:solidFill>
                            <a:schemeClr val="tx1"/>
                          </a:solidFill>
                          <a:latin typeface="Meiryo UI" panose="020B0604030504040204" pitchFamily="50" charset="-128"/>
                          <a:ea typeface="Meiryo UI" panose="020B0604030504040204" pitchFamily="50" charset="-128"/>
                        </a:rPr>
                        <a:t>％</a:t>
                      </a:r>
                    </a:p>
                  </a:txBody>
                  <a:tcPr/>
                </a:tc>
                <a:tc>
                  <a:txBody>
                    <a:bodyPr/>
                    <a:lstStyle/>
                    <a:p>
                      <a:pPr algn="r"/>
                      <a:r>
                        <a:rPr kumimoji="1" lang="en-US" altLang="ja-JP" sz="1100" b="0">
                          <a:solidFill>
                            <a:schemeClr val="tx1"/>
                          </a:solidFill>
                          <a:latin typeface="Meiryo UI" panose="020B0604030504040204" pitchFamily="50" charset="-128"/>
                          <a:ea typeface="Meiryo UI" panose="020B0604030504040204" pitchFamily="50" charset="-128"/>
                        </a:rPr>
                        <a:t>90</a:t>
                      </a:r>
                      <a:r>
                        <a:rPr kumimoji="1" lang="ja-JP" altLang="en-US" sz="1100" b="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b="0">
                          <a:solidFill>
                            <a:schemeClr val="tx1"/>
                          </a:solidFill>
                          <a:latin typeface="Meiryo UI" panose="020B0604030504040204" pitchFamily="50" charset="-128"/>
                          <a:ea typeface="Meiryo UI" panose="020B0604030504040204" pitchFamily="50" charset="-128"/>
                        </a:rPr>
                        <a:t>90</a:t>
                      </a:r>
                      <a:r>
                        <a:rPr kumimoji="1" lang="ja-JP" altLang="en-US" sz="1100" b="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90</a:t>
                      </a:r>
                      <a:r>
                        <a:rPr kumimoji="1" lang="ja-JP" altLang="en-US" sz="1100" b="0" dirty="0">
                          <a:solidFill>
                            <a:schemeClr val="tx1"/>
                          </a:solidFill>
                          <a:latin typeface="Meiryo UI" panose="020B0604030504040204" pitchFamily="50" charset="-128"/>
                          <a:ea typeface="Meiryo UI" panose="020B0604030504040204" pitchFamily="50" charset="-128"/>
                        </a:rPr>
                        <a:t>％</a:t>
                      </a: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ＣＳ指標</a:t>
                      </a:r>
                    </a:p>
                  </a:txBody>
                  <a:tcPr/>
                </a:tc>
                <a:extLst>
                  <a:ext uri="{0D108BD9-81ED-4DB2-BD59-A6C34878D82A}">
                    <a16:rowId xmlns:a16="http://schemas.microsoft.com/office/drawing/2014/main" val="1824752245"/>
                  </a:ext>
                </a:extLst>
              </a:tr>
            </a:tbl>
          </a:graphicData>
        </a:graphic>
      </p:graphicFrame>
      <p:graphicFrame>
        <p:nvGraphicFramePr>
          <p:cNvPr id="7" name="表 6">
            <a:extLst>
              <a:ext uri="{FF2B5EF4-FFF2-40B4-BE49-F238E27FC236}">
                <a16:creationId xmlns:a16="http://schemas.microsoft.com/office/drawing/2014/main" id="{A614C170-9B71-C8E4-7199-8B3EED28996E}"/>
              </a:ext>
            </a:extLst>
          </p:cNvPr>
          <p:cNvGraphicFramePr>
            <a:graphicFrameLocks noGrp="1"/>
          </p:cNvGraphicFramePr>
          <p:nvPr>
            <p:extLst>
              <p:ext uri="{D42A27DB-BD31-4B8C-83A1-F6EECF244321}">
                <p14:modId xmlns:p14="http://schemas.microsoft.com/office/powerpoint/2010/main" val="975104652"/>
              </p:ext>
            </p:extLst>
          </p:nvPr>
        </p:nvGraphicFramePr>
        <p:xfrm>
          <a:off x="466519" y="6006462"/>
          <a:ext cx="11258964" cy="708094"/>
        </p:xfrm>
        <a:graphic>
          <a:graphicData uri="http://schemas.openxmlformats.org/drawingml/2006/table">
            <a:tbl>
              <a:tblPr firstRow="1" bandRow="1">
                <a:tableStyleId>{5C22544A-7EE6-4342-B048-85BDC9FD1C3A}</a:tableStyleId>
              </a:tblPr>
              <a:tblGrid>
                <a:gridCol w="2997117">
                  <a:extLst>
                    <a:ext uri="{9D8B030D-6E8A-4147-A177-3AD203B41FA5}">
                      <a16:colId xmlns:a16="http://schemas.microsoft.com/office/drawing/2014/main" val="1378922617"/>
                    </a:ext>
                  </a:extLst>
                </a:gridCol>
                <a:gridCol w="1122219">
                  <a:extLst>
                    <a:ext uri="{9D8B030D-6E8A-4147-A177-3AD203B41FA5}">
                      <a16:colId xmlns:a16="http://schemas.microsoft.com/office/drawing/2014/main" val="1013933753"/>
                    </a:ext>
                  </a:extLst>
                </a:gridCol>
                <a:gridCol w="700265">
                  <a:extLst>
                    <a:ext uri="{9D8B030D-6E8A-4147-A177-3AD203B41FA5}">
                      <a16:colId xmlns:a16="http://schemas.microsoft.com/office/drawing/2014/main" val="3161378577"/>
                    </a:ext>
                  </a:extLst>
                </a:gridCol>
                <a:gridCol w="700265">
                  <a:extLst>
                    <a:ext uri="{9D8B030D-6E8A-4147-A177-3AD203B41FA5}">
                      <a16:colId xmlns:a16="http://schemas.microsoft.com/office/drawing/2014/main" val="2849101126"/>
                    </a:ext>
                  </a:extLst>
                </a:gridCol>
                <a:gridCol w="700265">
                  <a:extLst>
                    <a:ext uri="{9D8B030D-6E8A-4147-A177-3AD203B41FA5}">
                      <a16:colId xmlns:a16="http://schemas.microsoft.com/office/drawing/2014/main" val="3406087195"/>
                    </a:ext>
                  </a:extLst>
                </a:gridCol>
                <a:gridCol w="700265">
                  <a:extLst>
                    <a:ext uri="{9D8B030D-6E8A-4147-A177-3AD203B41FA5}">
                      <a16:colId xmlns:a16="http://schemas.microsoft.com/office/drawing/2014/main" val="3004969139"/>
                    </a:ext>
                  </a:extLst>
                </a:gridCol>
                <a:gridCol w="700265">
                  <a:extLst>
                    <a:ext uri="{9D8B030D-6E8A-4147-A177-3AD203B41FA5}">
                      <a16:colId xmlns:a16="http://schemas.microsoft.com/office/drawing/2014/main" val="724256420"/>
                    </a:ext>
                  </a:extLst>
                </a:gridCol>
                <a:gridCol w="3638303">
                  <a:extLst>
                    <a:ext uri="{9D8B030D-6E8A-4147-A177-3AD203B41FA5}">
                      <a16:colId xmlns:a16="http://schemas.microsoft.com/office/drawing/2014/main" val="1146024676"/>
                    </a:ext>
                  </a:extLst>
                </a:gridCol>
              </a:tblGrid>
              <a:tr h="394864">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成果指標</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R4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見込（</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R5</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R6</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R7</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(2025)</a:t>
                      </a: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R8</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R9</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2160598084"/>
                  </a:ext>
                </a:extLst>
              </a:tr>
              <a:tr h="281374">
                <a:tc>
                  <a:txBody>
                    <a:bodyPr/>
                    <a:lstStyle/>
                    <a:p>
                      <a:r>
                        <a:rPr kumimoji="1" lang="ja-JP" altLang="en-US" sz="1100" b="0" dirty="0">
                          <a:latin typeface="Meiryo UI" panose="020B0604030504040204" pitchFamily="50" charset="-128"/>
                          <a:ea typeface="Meiryo UI" panose="020B0604030504040204" pitchFamily="50" charset="-128"/>
                        </a:rPr>
                        <a:t>コミュニティ通訳ボランティア研修の実施</a:t>
                      </a: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１回</a:t>
                      </a: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２回</a:t>
                      </a: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２回</a:t>
                      </a: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２回</a:t>
                      </a: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２回</a:t>
                      </a: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２回</a:t>
                      </a:r>
                    </a:p>
                  </a:txBody>
                  <a:tcPr/>
                </a:tc>
                <a:tc>
                  <a:txBody>
                    <a:bodyPr/>
                    <a:lstStyle/>
                    <a:p>
                      <a:endParaRPr kumimoji="1" lang="ja-JP" altLang="en-US" sz="1100" b="0" dirty="0">
                        <a:solidFill>
                          <a:srgbClr val="FF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24752245"/>
                  </a:ext>
                </a:extLst>
              </a:tr>
            </a:tbl>
          </a:graphicData>
        </a:graphic>
      </p:graphicFrame>
      <p:pic>
        <p:nvPicPr>
          <p:cNvPr id="15" name="図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8332" y="2900719"/>
            <a:ext cx="1250539" cy="1167170"/>
          </a:xfrm>
          <a:prstGeom prst="rect">
            <a:avLst/>
          </a:prstGeom>
        </p:spPr>
      </p:pic>
      <p:sp>
        <p:nvSpPr>
          <p:cNvPr id="14" name="テキスト ボックス 13">
            <a:extLst>
              <a:ext uri="{FF2B5EF4-FFF2-40B4-BE49-F238E27FC236}">
                <a16:creationId xmlns:a16="http://schemas.microsoft.com/office/drawing/2014/main" id="{BA734262-89F8-C541-E085-5F3CE49E8FB3}"/>
              </a:ext>
            </a:extLst>
          </p:cNvPr>
          <p:cNvSpPr txBox="1"/>
          <p:nvPr/>
        </p:nvSpPr>
        <p:spPr>
          <a:xfrm>
            <a:off x="459734" y="69340"/>
            <a:ext cx="4932761" cy="400110"/>
          </a:xfrm>
          <a:prstGeom prst="rect">
            <a:avLst/>
          </a:prstGeom>
          <a:noFill/>
        </p:spPr>
        <p:txBody>
          <a:bodyPr wrap="none" rtlCol="0" anchor="ctr">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５．</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中期経営計画</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R5</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R9</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取組内容</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86538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3CCAD6FA-F5C1-43AC-279D-D82485DE1547}"/>
              </a:ext>
            </a:extLst>
          </p:cNvPr>
          <p:cNvSpPr>
            <a:spLocks noGrp="1"/>
          </p:cNvSpPr>
          <p:nvPr>
            <p:ph type="title"/>
          </p:nvPr>
        </p:nvSpPr>
        <p:spPr>
          <a:xfrm>
            <a:off x="359966" y="722276"/>
            <a:ext cx="11029616" cy="776316"/>
          </a:xfrm>
        </p:spPr>
        <p:txBody>
          <a:bodyPr rtlCol="0" anchor="ctr" anchorCtr="0">
            <a:normAutofit/>
          </a:bodyPr>
          <a:lstStyle/>
          <a:p>
            <a:pPr rtl="0">
              <a:tabLst>
                <a:tab pos="987425" algn="l"/>
              </a:tabLst>
            </a:pPr>
            <a:r>
              <a:rPr lang="en-US" altLang="ja-JP" sz="2000" dirty="0">
                <a:solidFill>
                  <a:schemeClr val="accent2"/>
                </a:solidFill>
              </a:rPr>
              <a:t/>
            </a:r>
            <a:br>
              <a:rPr lang="en-US" altLang="ja-JP" sz="2000" dirty="0">
                <a:solidFill>
                  <a:schemeClr val="accent2"/>
                </a:solidFill>
              </a:rPr>
            </a:br>
            <a:r>
              <a:rPr lang="ja-JP" altLang="en-US" sz="2000" dirty="0">
                <a:solidFill>
                  <a:schemeClr val="accent2"/>
                </a:solidFill>
              </a:rPr>
              <a:t>（１）情報提供、広報手段の再構築</a:t>
            </a:r>
            <a:endParaRPr lang="ja" sz="2000" dirty="0">
              <a:solidFill>
                <a:schemeClr val="accent2"/>
              </a:solidFill>
            </a:endParaRPr>
          </a:p>
        </p:txBody>
      </p:sp>
      <p:sp>
        <p:nvSpPr>
          <p:cNvPr id="6" name="コンテンツ プレースホルダー 5">
            <a:extLst>
              <a:ext uri="{FF2B5EF4-FFF2-40B4-BE49-F238E27FC236}">
                <a16:creationId xmlns:a16="http://schemas.microsoft.com/office/drawing/2014/main" id="{91045DBD-667C-40B5-C5DC-32B615F20C2D}"/>
              </a:ext>
            </a:extLst>
          </p:cNvPr>
          <p:cNvSpPr>
            <a:spLocks noGrp="1"/>
          </p:cNvSpPr>
          <p:nvPr>
            <p:ph idx="1"/>
          </p:nvPr>
        </p:nvSpPr>
        <p:spPr>
          <a:xfrm>
            <a:off x="469616" y="1457089"/>
            <a:ext cx="11385500" cy="671827"/>
          </a:xfrm>
        </p:spPr>
        <p:txBody>
          <a:bodyPr>
            <a:noAutofit/>
          </a:bodyPr>
          <a:lstStyle/>
          <a:p>
            <a:pPr marL="622300" indent="-622300">
              <a:buNone/>
              <a:tabLst>
                <a:tab pos="622300" algn="l"/>
              </a:tabLst>
            </a:pPr>
            <a:r>
              <a:rPr lang="en-US" altLang="ja-JP" sz="1400" dirty="0"/>
              <a:t>【</a:t>
            </a:r>
            <a:r>
              <a:rPr lang="ja-JP" altLang="en-US" sz="1400" dirty="0"/>
              <a:t>概要</a:t>
            </a:r>
            <a:r>
              <a:rPr lang="en-US" altLang="ja-JP" sz="1400" dirty="0"/>
              <a:t>】	</a:t>
            </a:r>
            <a:r>
              <a:rPr lang="ja-JP" altLang="en-US" sz="1400" dirty="0">
                <a:solidFill>
                  <a:schemeClr val="tx1"/>
                </a:solidFill>
              </a:rPr>
              <a:t>ホームページの</a:t>
            </a:r>
            <a:r>
              <a:rPr lang="ja-JP" altLang="en-US" sz="1400" dirty="0"/>
              <a:t>再構築を</a:t>
            </a:r>
            <a:r>
              <a:rPr lang="ja-JP" altLang="en-US" sz="1400" dirty="0">
                <a:solidFill>
                  <a:schemeClr val="tx1"/>
                </a:solidFill>
              </a:rPr>
              <a:t>行うことで、更新頻度を上げ、災害時の情報提供を含め迅速な情報発信を図る。また、</a:t>
            </a:r>
            <a:r>
              <a:rPr lang="en-US" altLang="ja-JP" sz="1400" dirty="0">
                <a:solidFill>
                  <a:schemeClr val="tx1"/>
                </a:solidFill>
              </a:rPr>
              <a:t>SNS</a:t>
            </a:r>
            <a:r>
              <a:rPr lang="ja-JP" altLang="en-US" sz="1400" dirty="0">
                <a:solidFill>
                  <a:schemeClr val="tx1"/>
                </a:solidFill>
              </a:rPr>
              <a:t>についても、</a:t>
            </a:r>
            <a:r>
              <a:rPr lang="en-US" altLang="ja-JP" sz="1400" dirty="0">
                <a:solidFill>
                  <a:schemeClr val="tx1"/>
                </a:solidFill>
              </a:rPr>
              <a:t>Facebook</a:t>
            </a:r>
            <a:r>
              <a:rPr lang="ja-JP" altLang="en-US" sz="1400" dirty="0">
                <a:solidFill>
                  <a:schemeClr val="tx1"/>
                </a:solidFill>
              </a:rPr>
              <a:t>以外の媒体による情報発信を検討・実施する。</a:t>
            </a:r>
            <a:endParaRPr lang="en-US" altLang="ja-JP" sz="1400" dirty="0">
              <a:solidFill>
                <a:schemeClr val="tx1"/>
              </a:solidFill>
            </a:endParaRPr>
          </a:p>
        </p:txBody>
      </p:sp>
      <p:sp>
        <p:nvSpPr>
          <p:cNvPr id="12" name="正方形/長方形 11">
            <a:extLst>
              <a:ext uri="{FF2B5EF4-FFF2-40B4-BE49-F238E27FC236}">
                <a16:creationId xmlns:a16="http://schemas.microsoft.com/office/drawing/2014/main" id="{31477820-7C89-2C03-A282-15469D34B891}"/>
              </a:ext>
            </a:extLst>
          </p:cNvPr>
          <p:cNvSpPr/>
          <p:nvPr/>
        </p:nvSpPr>
        <p:spPr>
          <a:xfrm>
            <a:off x="524441" y="2109399"/>
            <a:ext cx="11275850" cy="86448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当計画で進める取組み</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6213" lvl="0" indent="-176213">
              <a:buFont typeface="Arial" panose="020B0604020202020204" pitchFamily="34" charset="0"/>
              <a:buChar char="•"/>
              <a:defRPr/>
            </a:pP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拡充</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ホームページや</a:t>
            </a:r>
            <a:r>
              <a:rPr kumimoji="1" lang="en-US" altLang="ja-JP" sz="1400" b="1" dirty="0">
                <a:solidFill>
                  <a:schemeClr val="tx1"/>
                </a:solidFill>
                <a:latin typeface="Meiryo UI" panose="020B0604030504040204" pitchFamily="50" charset="-128"/>
                <a:ea typeface="Meiryo UI" panose="020B0604030504040204" pitchFamily="50" charset="-128"/>
              </a:rPr>
              <a:t>SNS</a:t>
            </a:r>
            <a:r>
              <a:rPr kumimoji="1" lang="ja-JP" altLang="en-US" sz="1400" b="1" dirty="0">
                <a:solidFill>
                  <a:schemeClr val="tx1"/>
                </a:solidFill>
                <a:latin typeface="Meiryo UI" panose="020B0604030504040204" pitchFamily="50" charset="-128"/>
                <a:ea typeface="Meiryo UI" panose="020B0604030504040204" pitchFamily="50" charset="-128"/>
              </a:rPr>
              <a:t>による情報発信体制の整備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176213" indent="-176213">
              <a:buFont typeface="Arial" panose="020B0604020202020204" pitchFamily="34" charset="0"/>
              <a:buChar char="•"/>
              <a:defRPr/>
            </a:pP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拡充</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気象災害を含めた防災情報の発信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拡充</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「よくある生活質問集」の記載内容の充実、日本</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語教育の機会に係る記事の掲載等を検討、実施</a:t>
            </a:r>
          </a:p>
        </p:txBody>
      </p:sp>
      <p:sp>
        <p:nvSpPr>
          <p:cNvPr id="2" name="タイトル 1">
            <a:extLst>
              <a:ext uri="{FF2B5EF4-FFF2-40B4-BE49-F238E27FC236}">
                <a16:creationId xmlns:a16="http://schemas.microsoft.com/office/drawing/2014/main" id="{C328998B-0DB9-25CB-F4F5-E3E739E3A4D6}"/>
              </a:ext>
            </a:extLst>
          </p:cNvPr>
          <p:cNvSpPr txBox="1">
            <a:spLocks/>
          </p:cNvSpPr>
          <p:nvPr/>
        </p:nvSpPr>
        <p:spPr>
          <a:xfrm>
            <a:off x="359966" y="4038646"/>
            <a:ext cx="11029616" cy="481214"/>
          </a:xfrm>
          <a:prstGeom prst="rect">
            <a:avLst/>
          </a:prstGeom>
        </p:spPr>
        <p:txBody>
          <a:bodyPr vert="horz" lIns="91440" tIns="45720" rIns="91440" bIns="45720" rtlCol="0" anchor="ctr" anchorCtr="0">
            <a:normAutofit/>
          </a:bodyPr>
          <a:lstStyle>
            <a:lvl1pPr algn="l" defTabSz="457200" rtl="0" eaLnBrk="1" latinLnBrk="0" hangingPunct="1">
              <a:lnSpc>
                <a:spcPct val="100000"/>
              </a:lnSpc>
              <a:spcBef>
                <a:spcPct val="0"/>
              </a:spcBef>
              <a:buNone/>
              <a:defRPr kumimoji="1" sz="2800" b="1" kern="1200" cap="all">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tab pos="987425" algn="l"/>
              </a:tabLst>
              <a:defRPr/>
            </a:pPr>
            <a:r>
              <a:rPr kumimoji="1" lang="ja-JP" altLang="en-US" sz="2000" b="1" i="0" u="none" strike="noStrike" kern="1200" cap="all" spc="0" normalizeH="0" baseline="0" noProof="0" dirty="0">
                <a:ln>
                  <a:noFill/>
                </a:ln>
                <a:solidFill>
                  <a:srgbClr val="2683C6"/>
                </a:solidFill>
                <a:effectLst/>
                <a:uLnTx/>
                <a:uFillTx/>
                <a:latin typeface="Meiryo UI" panose="020B0604030504040204" pitchFamily="50" charset="-128"/>
                <a:ea typeface="Meiryo UI" panose="020B0604030504040204" pitchFamily="50" charset="-128"/>
                <a:cs typeface="+mj-cs"/>
              </a:rPr>
              <a:t>（２）専門性の高い組織の実現</a:t>
            </a:r>
            <a:endParaRPr kumimoji="1" lang="ja" altLang="en-US" sz="2000" b="1" i="0" u="none" strike="noStrike" kern="1200" cap="all" spc="0" normalizeH="0" baseline="0" noProof="0" dirty="0">
              <a:ln>
                <a:noFill/>
              </a:ln>
              <a:solidFill>
                <a:srgbClr val="2683C6"/>
              </a:solidFill>
              <a:effectLst/>
              <a:uLnTx/>
              <a:uFillTx/>
              <a:latin typeface="Meiryo UI" panose="020B0604030504040204" pitchFamily="50" charset="-128"/>
              <a:ea typeface="Meiryo UI" panose="020B0604030504040204" pitchFamily="50" charset="-128"/>
              <a:cs typeface="+mj-cs"/>
            </a:endParaRPr>
          </a:p>
        </p:txBody>
      </p:sp>
      <p:sp>
        <p:nvSpPr>
          <p:cNvPr id="3" name="コンテンツ プレースホルダー 5">
            <a:extLst>
              <a:ext uri="{FF2B5EF4-FFF2-40B4-BE49-F238E27FC236}">
                <a16:creationId xmlns:a16="http://schemas.microsoft.com/office/drawing/2014/main" id="{056B1C29-3AE6-27B5-0E2C-86B3F91DF70D}"/>
              </a:ext>
            </a:extLst>
          </p:cNvPr>
          <p:cNvSpPr txBox="1">
            <a:spLocks/>
          </p:cNvSpPr>
          <p:nvPr/>
        </p:nvSpPr>
        <p:spPr>
          <a:xfrm>
            <a:off x="532885" y="4335153"/>
            <a:ext cx="11385500" cy="481214"/>
          </a:xfrm>
          <a:prstGeom prst="rect">
            <a:avLst/>
          </a:prstGeom>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622300" marR="0" lvl="0" indent="-622300" algn="l"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None/>
              <a:tabLst>
                <a:tab pos="622300" algn="l"/>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概要</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lang="ja-JP" altLang="en-US" sz="1400" dirty="0">
                <a:solidFill>
                  <a:prstClr val="black">
                    <a:lumMod val="75000"/>
                    <a:lumOff val="25000"/>
                  </a:prstClr>
                </a:solidFill>
              </a:rPr>
              <a:t>多文化共生の拠点として機能を発揮していくための核となる人材を確保・育成する</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p>
        </p:txBody>
      </p:sp>
      <p:sp>
        <p:nvSpPr>
          <p:cNvPr id="8" name="正方形/長方形 7">
            <a:extLst>
              <a:ext uri="{FF2B5EF4-FFF2-40B4-BE49-F238E27FC236}">
                <a16:creationId xmlns:a16="http://schemas.microsoft.com/office/drawing/2014/main" id="{FC2EBBEC-4525-7249-3322-78E265B0CE7E}"/>
              </a:ext>
            </a:extLst>
          </p:cNvPr>
          <p:cNvSpPr/>
          <p:nvPr/>
        </p:nvSpPr>
        <p:spPr>
          <a:xfrm>
            <a:off x="581049" y="4780451"/>
            <a:ext cx="11234880" cy="85344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当計画で進める取組み</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indent="-176213">
              <a:buFont typeface="Arial" panose="020B0604020202020204" pitchFamily="34" charset="0"/>
              <a:buChar char="•"/>
              <a:defRPr/>
            </a:pP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拡充</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多文化共生マネージャー、災害時外国人支援情報コーディネーター、「外国人総合支援コーディネーター」</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仮称</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の認証取得</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dirty="0">
                <a:solidFill>
                  <a:schemeClr val="tx1"/>
                </a:solidFill>
                <a:latin typeface="Meiryo UI" panose="020B0604030504040204" pitchFamily="50" charset="-128"/>
                <a:ea typeface="Meiryo UI" panose="020B0604030504040204" pitchFamily="50" charset="-128"/>
              </a:rPr>
              <a:t> </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176213" indent="-176213">
              <a:buFont typeface="Arial" panose="020B0604020202020204" pitchFamily="34" charset="0"/>
              <a:buChar char="•"/>
              <a:defRPr/>
            </a:pP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継続</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職員の資質向上に向けた研修等の実施</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76213" indent="-176213">
              <a:buFont typeface="Arial" panose="020B0604020202020204" pitchFamily="34" charset="0"/>
              <a:buChar char="•"/>
              <a:defRPr/>
            </a:pP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継続</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公民の組織との人事交流の実施、大学からのインターンシップの受入れ</a:t>
            </a:r>
          </a:p>
        </p:txBody>
      </p:sp>
      <p:sp>
        <p:nvSpPr>
          <p:cNvPr id="5" name="スライド番号プレースホルダー 4">
            <a:extLst>
              <a:ext uri="{FF2B5EF4-FFF2-40B4-BE49-F238E27FC236}">
                <a16:creationId xmlns:a16="http://schemas.microsoft.com/office/drawing/2014/main" id="{EA856CEB-B7A4-4F10-BCC1-998313B6D77D}"/>
              </a:ext>
            </a:extLst>
          </p:cNvPr>
          <p:cNvSpPr>
            <a:spLocks noGrp="1"/>
          </p:cNvSpPr>
          <p:nvPr>
            <p:ph type="sldNum" sz="quarter" idx="12"/>
          </p:nvPr>
        </p:nvSpPr>
        <p:spPr>
          <a:xfrm>
            <a:off x="11714388" y="6472839"/>
            <a:ext cx="501199" cy="365125"/>
          </a:xfrm>
        </p:spPr>
        <p:txBody>
          <a:bodyPr/>
          <a:lstStyle/>
          <a:p>
            <a:pPr algn="ctr" rtl="0"/>
            <a:r>
              <a:rPr lang="en-US" altLang="ja-JP" sz="1600" b="1" dirty="0"/>
              <a:t>21</a:t>
            </a:r>
            <a:endParaRPr lang="en-US" sz="1600" b="1" dirty="0"/>
          </a:p>
        </p:txBody>
      </p:sp>
      <p:graphicFrame>
        <p:nvGraphicFramePr>
          <p:cNvPr id="9" name="表 8">
            <a:extLst>
              <a:ext uri="{FF2B5EF4-FFF2-40B4-BE49-F238E27FC236}">
                <a16:creationId xmlns:a16="http://schemas.microsoft.com/office/drawing/2014/main" id="{FA7B7221-AC3C-B55B-335E-E198273088E2}"/>
              </a:ext>
            </a:extLst>
          </p:cNvPr>
          <p:cNvGraphicFramePr>
            <a:graphicFrameLocks noGrp="1"/>
          </p:cNvGraphicFramePr>
          <p:nvPr>
            <p:extLst>
              <p:ext uri="{D42A27DB-BD31-4B8C-83A1-F6EECF244321}">
                <p14:modId xmlns:p14="http://schemas.microsoft.com/office/powerpoint/2010/main" val="2179753407"/>
              </p:ext>
            </p:extLst>
          </p:nvPr>
        </p:nvGraphicFramePr>
        <p:xfrm>
          <a:off x="569008" y="5655799"/>
          <a:ext cx="11258963" cy="1021080"/>
        </p:xfrm>
        <a:graphic>
          <a:graphicData uri="http://schemas.openxmlformats.org/drawingml/2006/table">
            <a:tbl>
              <a:tblPr firstRow="1" bandRow="1">
                <a:tableStyleId>{5C22544A-7EE6-4342-B048-85BDC9FD1C3A}</a:tableStyleId>
              </a:tblPr>
              <a:tblGrid>
                <a:gridCol w="2823542">
                  <a:extLst>
                    <a:ext uri="{9D8B030D-6E8A-4147-A177-3AD203B41FA5}">
                      <a16:colId xmlns:a16="http://schemas.microsoft.com/office/drawing/2014/main" val="1378922617"/>
                    </a:ext>
                  </a:extLst>
                </a:gridCol>
                <a:gridCol w="1040905">
                  <a:extLst>
                    <a:ext uri="{9D8B030D-6E8A-4147-A177-3AD203B41FA5}">
                      <a16:colId xmlns:a16="http://schemas.microsoft.com/office/drawing/2014/main" val="1013933753"/>
                    </a:ext>
                  </a:extLst>
                </a:gridCol>
                <a:gridCol w="760912">
                  <a:extLst>
                    <a:ext uri="{9D8B030D-6E8A-4147-A177-3AD203B41FA5}">
                      <a16:colId xmlns:a16="http://schemas.microsoft.com/office/drawing/2014/main" val="3161378577"/>
                    </a:ext>
                  </a:extLst>
                </a:gridCol>
                <a:gridCol w="760912">
                  <a:extLst>
                    <a:ext uri="{9D8B030D-6E8A-4147-A177-3AD203B41FA5}">
                      <a16:colId xmlns:a16="http://schemas.microsoft.com/office/drawing/2014/main" val="2849101126"/>
                    </a:ext>
                  </a:extLst>
                </a:gridCol>
                <a:gridCol w="760912">
                  <a:extLst>
                    <a:ext uri="{9D8B030D-6E8A-4147-A177-3AD203B41FA5}">
                      <a16:colId xmlns:a16="http://schemas.microsoft.com/office/drawing/2014/main" val="3406087195"/>
                    </a:ext>
                  </a:extLst>
                </a:gridCol>
                <a:gridCol w="760912">
                  <a:extLst>
                    <a:ext uri="{9D8B030D-6E8A-4147-A177-3AD203B41FA5}">
                      <a16:colId xmlns:a16="http://schemas.microsoft.com/office/drawing/2014/main" val="3004969139"/>
                    </a:ext>
                  </a:extLst>
                </a:gridCol>
                <a:gridCol w="760912">
                  <a:extLst>
                    <a:ext uri="{9D8B030D-6E8A-4147-A177-3AD203B41FA5}">
                      <a16:colId xmlns:a16="http://schemas.microsoft.com/office/drawing/2014/main" val="724256420"/>
                    </a:ext>
                  </a:extLst>
                </a:gridCol>
                <a:gridCol w="3589956">
                  <a:extLst>
                    <a:ext uri="{9D8B030D-6E8A-4147-A177-3AD203B41FA5}">
                      <a16:colId xmlns:a16="http://schemas.microsoft.com/office/drawing/2014/main" val="1146024676"/>
                    </a:ext>
                  </a:extLst>
                </a:gridCol>
              </a:tblGrid>
              <a:tr h="394864">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成果指標</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R4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見込</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R5</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R6</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R7</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(2025)</a:t>
                      </a: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R8</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R9</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2160598084"/>
                  </a:ext>
                </a:extLst>
              </a:tr>
              <a:tr h="222605">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多文化共生マネージャー、災害時外国人支援情報コーディネーター、外国人総合支援コーディネーターの認証を得た職員数</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4</a:t>
                      </a:r>
                      <a:r>
                        <a:rPr kumimoji="1" lang="ja-JP" altLang="en-US" sz="1100" b="0" dirty="0">
                          <a:solidFill>
                            <a:schemeClr val="tx1"/>
                          </a:solidFill>
                          <a:latin typeface="Meiryo UI" panose="020B0604030504040204" pitchFamily="50" charset="-128"/>
                          <a:ea typeface="Meiryo UI" panose="020B0604030504040204" pitchFamily="50" charset="-128"/>
                        </a:rPr>
                        <a:t>名</a:t>
                      </a: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４名</a:t>
                      </a: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４名</a:t>
                      </a: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５名</a:t>
                      </a: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５名</a:t>
                      </a:r>
                    </a:p>
                  </a:txBody>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５名</a:t>
                      </a: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年度末のべ人数</a:t>
                      </a:r>
                      <a:endParaRPr kumimoji="1" lang="en-US" altLang="ja-JP" sz="1100" b="0" dirty="0">
                        <a:solidFill>
                          <a:schemeClr val="tx1"/>
                        </a:solidFill>
                        <a:latin typeface="Meiryo UI" panose="020B0604030504040204" pitchFamily="50" charset="-128"/>
                        <a:ea typeface="Meiryo UI" panose="020B0604030504040204" pitchFamily="50" charset="-128"/>
                      </a:endParaRPr>
                    </a:p>
                    <a:p>
                      <a:r>
                        <a:rPr kumimoji="1" lang="ja-JP" altLang="en-US" sz="1100" b="0" dirty="0">
                          <a:solidFill>
                            <a:schemeClr val="tx1"/>
                          </a:solidFill>
                          <a:latin typeface="Meiryo UI" panose="020B0604030504040204" pitchFamily="50" charset="-128"/>
                          <a:ea typeface="Meiryo UI" panose="020B0604030504040204" pitchFamily="50" charset="-128"/>
                        </a:rPr>
                        <a:t>政府が外国人総合支援コーディネーター</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仮称</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を検討中</a:t>
                      </a:r>
                      <a:endParaRPr kumimoji="1" lang="en-US" altLang="ja-JP" sz="1100" b="0" dirty="0">
                        <a:solidFill>
                          <a:schemeClr val="tx1"/>
                        </a:solidFill>
                        <a:latin typeface="Meiryo UI" panose="020B0604030504040204" pitchFamily="50" charset="-128"/>
                        <a:ea typeface="Meiryo UI" panose="020B0604030504040204" pitchFamily="50" charset="-128"/>
                      </a:endParaRPr>
                    </a:p>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24752245"/>
                  </a:ext>
                </a:extLst>
              </a:tr>
            </a:tbl>
          </a:graphicData>
        </a:graphic>
      </p:graphicFrame>
      <p:pic>
        <p:nvPicPr>
          <p:cNvPr id="13" name="図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92862" y="1842225"/>
            <a:ext cx="1397938" cy="1048453"/>
          </a:xfrm>
          <a:prstGeom prst="rect">
            <a:avLst/>
          </a:prstGeom>
          <a:effectLst>
            <a:outerShdw blurRad="50800" dist="38100" dir="2700000" algn="tl" rotWithShape="0">
              <a:prstClr val="black">
                <a:alpha val="40000"/>
              </a:prstClr>
            </a:outerShdw>
          </a:effectLst>
        </p:spPr>
      </p:pic>
      <p:sp>
        <p:nvSpPr>
          <p:cNvPr id="7" name="正方形/長方形 6"/>
          <p:cNvSpPr/>
          <p:nvPr/>
        </p:nvSpPr>
        <p:spPr>
          <a:xfrm>
            <a:off x="459734" y="611681"/>
            <a:ext cx="2453888" cy="400110"/>
          </a:xfrm>
          <a:prstGeom prst="rect">
            <a:avLst/>
          </a:prstGeom>
          <a:solidFill>
            <a:schemeClr val="tx2"/>
          </a:solidFill>
        </p:spPr>
        <p:txBody>
          <a:bodyPr wrap="square">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３　事業基盤の強化</a:t>
            </a:r>
          </a:p>
        </p:txBody>
      </p:sp>
      <p:graphicFrame>
        <p:nvGraphicFramePr>
          <p:cNvPr id="16" name="表 15">
            <a:extLst>
              <a:ext uri="{FF2B5EF4-FFF2-40B4-BE49-F238E27FC236}">
                <a16:creationId xmlns:a16="http://schemas.microsoft.com/office/drawing/2014/main" id="{D7C0DB65-12E4-A557-82C7-E9C9B7FE93EA}"/>
              </a:ext>
            </a:extLst>
          </p:cNvPr>
          <p:cNvGraphicFramePr>
            <a:graphicFrameLocks noGrp="1"/>
          </p:cNvGraphicFramePr>
          <p:nvPr>
            <p:extLst>
              <p:ext uri="{D42A27DB-BD31-4B8C-83A1-F6EECF244321}">
                <p14:modId xmlns:p14="http://schemas.microsoft.com/office/powerpoint/2010/main" val="3388590772"/>
              </p:ext>
            </p:extLst>
          </p:nvPr>
        </p:nvGraphicFramePr>
        <p:xfrm>
          <a:off x="524441" y="3017566"/>
          <a:ext cx="11258960" cy="1021080"/>
        </p:xfrm>
        <a:graphic>
          <a:graphicData uri="http://schemas.openxmlformats.org/drawingml/2006/table">
            <a:tbl>
              <a:tblPr firstRow="1" bandRow="1">
                <a:tableStyleId>{5C22544A-7EE6-4342-B048-85BDC9FD1C3A}</a:tableStyleId>
              </a:tblPr>
              <a:tblGrid>
                <a:gridCol w="2814504">
                  <a:extLst>
                    <a:ext uri="{9D8B030D-6E8A-4147-A177-3AD203B41FA5}">
                      <a16:colId xmlns:a16="http://schemas.microsoft.com/office/drawing/2014/main" val="1378922617"/>
                    </a:ext>
                  </a:extLst>
                </a:gridCol>
                <a:gridCol w="1080655">
                  <a:extLst>
                    <a:ext uri="{9D8B030D-6E8A-4147-A177-3AD203B41FA5}">
                      <a16:colId xmlns:a16="http://schemas.microsoft.com/office/drawing/2014/main" val="1013933753"/>
                    </a:ext>
                  </a:extLst>
                </a:gridCol>
                <a:gridCol w="764771">
                  <a:extLst>
                    <a:ext uri="{9D8B030D-6E8A-4147-A177-3AD203B41FA5}">
                      <a16:colId xmlns:a16="http://schemas.microsoft.com/office/drawing/2014/main" val="3161378577"/>
                    </a:ext>
                  </a:extLst>
                </a:gridCol>
                <a:gridCol w="764771">
                  <a:extLst>
                    <a:ext uri="{9D8B030D-6E8A-4147-A177-3AD203B41FA5}">
                      <a16:colId xmlns:a16="http://schemas.microsoft.com/office/drawing/2014/main" val="2849101126"/>
                    </a:ext>
                  </a:extLst>
                </a:gridCol>
                <a:gridCol w="764771">
                  <a:extLst>
                    <a:ext uri="{9D8B030D-6E8A-4147-A177-3AD203B41FA5}">
                      <a16:colId xmlns:a16="http://schemas.microsoft.com/office/drawing/2014/main" val="3406087195"/>
                    </a:ext>
                  </a:extLst>
                </a:gridCol>
                <a:gridCol w="764771">
                  <a:extLst>
                    <a:ext uri="{9D8B030D-6E8A-4147-A177-3AD203B41FA5}">
                      <a16:colId xmlns:a16="http://schemas.microsoft.com/office/drawing/2014/main" val="3004969139"/>
                    </a:ext>
                  </a:extLst>
                </a:gridCol>
                <a:gridCol w="764771">
                  <a:extLst>
                    <a:ext uri="{9D8B030D-6E8A-4147-A177-3AD203B41FA5}">
                      <a16:colId xmlns:a16="http://schemas.microsoft.com/office/drawing/2014/main" val="724256420"/>
                    </a:ext>
                  </a:extLst>
                </a:gridCol>
                <a:gridCol w="3539946">
                  <a:extLst>
                    <a:ext uri="{9D8B030D-6E8A-4147-A177-3AD203B41FA5}">
                      <a16:colId xmlns:a16="http://schemas.microsoft.com/office/drawing/2014/main" val="1146024676"/>
                    </a:ext>
                  </a:extLst>
                </a:gridCol>
              </a:tblGrid>
              <a:tr h="394864">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成果指標</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R4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見込</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R5</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R6</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R7</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(2025)</a:t>
                      </a: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R8</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R9</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2160598084"/>
                  </a:ext>
                </a:extLst>
              </a:tr>
              <a:tr h="222605">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ホームページ アクセス数（セッション数）</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85,410</a:t>
                      </a:r>
                      <a:r>
                        <a:rPr kumimoji="1" lang="ja-JP" altLang="en-US" sz="1100" b="0" dirty="0">
                          <a:solidFill>
                            <a:schemeClr val="tx1"/>
                          </a:solidFill>
                          <a:latin typeface="Meiryo UI" panose="020B0604030504040204" pitchFamily="50" charset="-128"/>
                          <a:ea typeface="Meiryo UI" panose="020B0604030504040204" pitchFamily="50" charset="-128"/>
                        </a:rPr>
                        <a:t>件（</a:t>
                      </a:r>
                      <a:r>
                        <a:rPr kumimoji="1" lang="en-US" altLang="ja-JP" sz="1100" b="0" dirty="0">
                          <a:solidFill>
                            <a:schemeClr val="tx1"/>
                          </a:solidFill>
                          <a:latin typeface="Meiryo UI" panose="020B0604030504040204" pitchFamily="50" charset="-128"/>
                          <a:ea typeface="Meiryo UI" panose="020B0604030504040204" pitchFamily="50" charset="-128"/>
                        </a:rPr>
                        <a:t>R3)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86,000</a:t>
                      </a:r>
                      <a:r>
                        <a:rPr kumimoji="1" lang="ja-JP" altLang="en-US" sz="1100" b="0" dirty="0">
                          <a:solidFill>
                            <a:schemeClr val="tx1"/>
                          </a:solidFill>
                          <a:latin typeface="Meiryo UI" panose="020B0604030504040204" pitchFamily="50" charset="-128"/>
                          <a:ea typeface="Meiryo UI" panose="020B0604030504040204" pitchFamily="50" charset="-128"/>
                        </a:rPr>
                        <a:t>件</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120,000</a:t>
                      </a:r>
                      <a:r>
                        <a:rPr kumimoji="1" lang="ja-JP" altLang="en-US" sz="1100" b="0" dirty="0">
                          <a:solidFill>
                            <a:schemeClr val="tx1"/>
                          </a:solidFill>
                          <a:latin typeface="Meiryo UI" panose="020B0604030504040204" pitchFamily="50" charset="-128"/>
                          <a:ea typeface="Meiryo UI" panose="020B0604030504040204" pitchFamily="50" charset="-128"/>
                        </a:rPr>
                        <a:t>件</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120,000</a:t>
                      </a:r>
                      <a:r>
                        <a:rPr kumimoji="1" lang="ja-JP" altLang="en-US" sz="1100" b="0" dirty="0">
                          <a:solidFill>
                            <a:schemeClr val="tx1"/>
                          </a:solidFill>
                          <a:latin typeface="Meiryo UI" panose="020B0604030504040204" pitchFamily="50" charset="-128"/>
                          <a:ea typeface="Meiryo UI" panose="020B0604030504040204" pitchFamily="50" charset="-128"/>
                        </a:rPr>
                        <a:t>件</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120,000</a:t>
                      </a:r>
                      <a:r>
                        <a:rPr kumimoji="1" lang="ja-JP" altLang="en-US" sz="1100" b="0" dirty="0">
                          <a:solidFill>
                            <a:schemeClr val="tx1"/>
                          </a:solidFill>
                          <a:latin typeface="Meiryo UI" panose="020B0604030504040204" pitchFamily="50" charset="-128"/>
                          <a:ea typeface="Meiryo UI" panose="020B0604030504040204" pitchFamily="50" charset="-128"/>
                        </a:rPr>
                        <a:t>件</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120,000</a:t>
                      </a:r>
                      <a:r>
                        <a:rPr kumimoji="1" lang="ja-JP" altLang="en-US" sz="1100" b="0" dirty="0">
                          <a:solidFill>
                            <a:schemeClr val="tx1"/>
                          </a:solidFill>
                          <a:latin typeface="Meiryo UI" panose="020B0604030504040204" pitchFamily="50" charset="-128"/>
                          <a:ea typeface="Meiryo UI" panose="020B0604030504040204" pitchFamily="50" charset="-128"/>
                        </a:rPr>
                        <a:t>件</a:t>
                      </a: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ホームページの再構築（</a:t>
                      </a:r>
                      <a:r>
                        <a:rPr kumimoji="1" lang="en-US" altLang="ja-JP" sz="1100" b="0" dirty="0">
                          <a:solidFill>
                            <a:schemeClr val="tx1"/>
                          </a:solidFill>
                          <a:latin typeface="Meiryo UI" panose="020B0604030504040204" pitchFamily="50" charset="-128"/>
                          <a:ea typeface="Meiryo UI" panose="020B0604030504040204" pitchFamily="50" charset="-128"/>
                        </a:rPr>
                        <a:t>R6</a:t>
                      </a:r>
                      <a:r>
                        <a:rPr kumimoji="1" lang="ja-JP" altLang="en-US" sz="1100" b="0" dirty="0">
                          <a:solidFill>
                            <a:schemeClr val="tx1"/>
                          </a:solidFill>
                          <a:latin typeface="Meiryo UI" panose="020B0604030504040204" pitchFamily="50" charset="-128"/>
                          <a:ea typeface="Meiryo UI" panose="020B0604030504040204" pitchFamily="50" charset="-128"/>
                        </a:rPr>
                        <a:t>予定）による更新回数の増、</a:t>
                      </a:r>
                      <a:r>
                        <a:rPr kumimoji="1" lang="en-US" altLang="ja-JP" sz="1100" b="0" dirty="0">
                          <a:solidFill>
                            <a:schemeClr val="tx1"/>
                          </a:solidFill>
                          <a:latin typeface="Meiryo UI" panose="020B0604030504040204" pitchFamily="50" charset="-128"/>
                          <a:ea typeface="Meiryo UI" panose="020B0604030504040204" pitchFamily="50" charset="-128"/>
                        </a:rPr>
                        <a:t>SNS</a:t>
                      </a:r>
                      <a:r>
                        <a:rPr kumimoji="1" lang="ja-JP" altLang="en-US" sz="1100" b="0" dirty="0">
                          <a:solidFill>
                            <a:schemeClr val="tx1"/>
                          </a:solidFill>
                          <a:latin typeface="Meiryo UI" panose="020B0604030504040204" pitchFamily="50" charset="-128"/>
                          <a:ea typeface="Meiryo UI" panose="020B0604030504040204" pitchFamily="50" charset="-128"/>
                        </a:rPr>
                        <a:t>での発信増により、ホームページへのアクセス数増を見込む</a:t>
                      </a:r>
                    </a:p>
                  </a:txBody>
                  <a:tcPr/>
                </a:tc>
                <a:extLst>
                  <a:ext uri="{0D108BD9-81ED-4DB2-BD59-A6C34878D82A}">
                    <a16:rowId xmlns:a16="http://schemas.microsoft.com/office/drawing/2014/main" val="1824752245"/>
                  </a:ext>
                </a:extLst>
              </a:tr>
            </a:tbl>
          </a:graphicData>
        </a:graphic>
      </p:graphicFrame>
      <p:sp>
        <p:nvSpPr>
          <p:cNvPr id="15" name="テキスト ボックス 14">
            <a:extLst>
              <a:ext uri="{FF2B5EF4-FFF2-40B4-BE49-F238E27FC236}">
                <a16:creationId xmlns:a16="http://schemas.microsoft.com/office/drawing/2014/main" id="{BA734262-89F8-C541-E085-5F3CE49E8FB3}"/>
              </a:ext>
            </a:extLst>
          </p:cNvPr>
          <p:cNvSpPr txBox="1"/>
          <p:nvPr/>
        </p:nvSpPr>
        <p:spPr>
          <a:xfrm>
            <a:off x="459734" y="69340"/>
            <a:ext cx="4932761" cy="400110"/>
          </a:xfrm>
          <a:prstGeom prst="rect">
            <a:avLst/>
          </a:prstGeom>
          <a:noFill/>
        </p:spPr>
        <p:txBody>
          <a:bodyPr wrap="none" rtlCol="0" anchor="ctr">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５．</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中期経営計画</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R5</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R9</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取組内容</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68275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3CCAD6FA-F5C1-43AC-279D-D82485DE1547}"/>
              </a:ext>
            </a:extLst>
          </p:cNvPr>
          <p:cNvSpPr>
            <a:spLocks noGrp="1"/>
          </p:cNvSpPr>
          <p:nvPr>
            <p:ph type="title"/>
          </p:nvPr>
        </p:nvSpPr>
        <p:spPr>
          <a:xfrm>
            <a:off x="356703" y="601366"/>
            <a:ext cx="11029616" cy="455402"/>
          </a:xfrm>
        </p:spPr>
        <p:txBody>
          <a:bodyPr rtlCol="0" anchor="ctr" anchorCtr="0">
            <a:normAutofit/>
          </a:bodyPr>
          <a:lstStyle/>
          <a:p>
            <a:pPr>
              <a:spcBef>
                <a:spcPts val="1200"/>
              </a:spcBef>
              <a:tabLst>
                <a:tab pos="987425" algn="l"/>
              </a:tabLst>
            </a:pPr>
            <a:r>
              <a:rPr lang="ja-JP" altLang="en-US" sz="2000" dirty="0">
                <a:solidFill>
                  <a:schemeClr val="accent2"/>
                </a:solidFill>
              </a:rPr>
              <a:t>（３）外部資金の確保、恒常的な収益向上策の検討、安定的な資産運用</a:t>
            </a:r>
            <a:endParaRPr lang="ja" dirty="0">
              <a:solidFill>
                <a:schemeClr val="accent2"/>
              </a:solidFill>
            </a:endParaRPr>
          </a:p>
        </p:txBody>
      </p:sp>
      <p:sp>
        <p:nvSpPr>
          <p:cNvPr id="6" name="コンテンツ プレースホルダー 5">
            <a:extLst>
              <a:ext uri="{FF2B5EF4-FFF2-40B4-BE49-F238E27FC236}">
                <a16:creationId xmlns:a16="http://schemas.microsoft.com/office/drawing/2014/main" id="{91045DBD-667C-40B5-C5DC-32B615F20C2D}"/>
              </a:ext>
            </a:extLst>
          </p:cNvPr>
          <p:cNvSpPr>
            <a:spLocks noGrp="1"/>
          </p:cNvSpPr>
          <p:nvPr>
            <p:ph idx="1"/>
          </p:nvPr>
        </p:nvSpPr>
        <p:spPr>
          <a:xfrm>
            <a:off x="459734" y="1093518"/>
            <a:ext cx="11385500" cy="455401"/>
          </a:xfrm>
        </p:spPr>
        <p:txBody>
          <a:bodyPr>
            <a:noAutofit/>
          </a:bodyPr>
          <a:lstStyle/>
          <a:p>
            <a:pPr marL="622300" indent="-622300">
              <a:buNone/>
              <a:tabLst>
                <a:tab pos="622300" algn="l"/>
              </a:tabLst>
            </a:pPr>
            <a:r>
              <a:rPr lang="en-US" altLang="ja-JP" sz="1400" dirty="0">
                <a:solidFill>
                  <a:schemeClr val="tx1"/>
                </a:solidFill>
              </a:rPr>
              <a:t>【</a:t>
            </a:r>
            <a:r>
              <a:rPr lang="ja-JP" altLang="en-US" sz="1400" dirty="0">
                <a:solidFill>
                  <a:schemeClr val="tx1"/>
                </a:solidFill>
              </a:rPr>
              <a:t>概要</a:t>
            </a:r>
            <a:r>
              <a:rPr lang="en-US" altLang="ja-JP" sz="1400" dirty="0">
                <a:solidFill>
                  <a:schemeClr val="tx1"/>
                </a:solidFill>
              </a:rPr>
              <a:t>】	</a:t>
            </a:r>
            <a:r>
              <a:rPr lang="ja-JP" altLang="en-US" sz="1400" dirty="0">
                <a:solidFill>
                  <a:schemeClr val="tx1"/>
                </a:solidFill>
              </a:rPr>
              <a:t>民間企業を対象にした事業や、国や府をはじめ他法人からの事業受託を積極的に推進し、恒常的な収益の確保を図る。財団の事業を積極的にアピールすることで、協賛企業や寄付金の確保に努める。基本財産を維持しつつ、安定的でより有利な資産運用に努める。</a:t>
            </a:r>
            <a:endParaRPr lang="en-US" altLang="ja-JP" sz="1400" dirty="0">
              <a:solidFill>
                <a:schemeClr val="tx1"/>
              </a:solidFill>
            </a:endParaRPr>
          </a:p>
        </p:txBody>
      </p:sp>
      <p:sp>
        <p:nvSpPr>
          <p:cNvPr id="12" name="正方形/長方形 11">
            <a:extLst>
              <a:ext uri="{FF2B5EF4-FFF2-40B4-BE49-F238E27FC236}">
                <a16:creationId xmlns:a16="http://schemas.microsoft.com/office/drawing/2014/main" id="{31477820-7C89-2C03-A282-15469D34B891}"/>
              </a:ext>
            </a:extLst>
          </p:cNvPr>
          <p:cNvSpPr/>
          <p:nvPr/>
        </p:nvSpPr>
        <p:spPr>
          <a:xfrm>
            <a:off x="459734" y="1705205"/>
            <a:ext cx="11385500" cy="1372959"/>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当計画で進める取組み</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indent="-176213">
              <a:buFont typeface="Arial" panose="020B0604020202020204" pitchFamily="34" charset="0"/>
              <a:buChar char="•"/>
              <a:defRPr/>
            </a:pPr>
            <a:r>
              <a:rPr kumimoji="1" lang="en-US" altLang="ja-JP" sz="1400" b="1" u="sng" dirty="0">
                <a:solidFill>
                  <a:schemeClr val="tx1"/>
                </a:solidFill>
                <a:latin typeface="Meiryo UI" panose="020B0604030504040204" pitchFamily="50" charset="-128"/>
                <a:ea typeface="Meiryo UI" panose="020B0604030504040204" pitchFamily="50" charset="-128"/>
              </a:rPr>
              <a:t>【</a:t>
            </a:r>
            <a:r>
              <a:rPr kumimoji="1" lang="ja-JP" altLang="en-US" sz="1400" b="1" u="sng" dirty="0">
                <a:solidFill>
                  <a:schemeClr val="tx1"/>
                </a:solidFill>
                <a:latin typeface="Meiryo UI" panose="020B0604030504040204" pitchFamily="50" charset="-128"/>
                <a:ea typeface="Meiryo UI" panose="020B0604030504040204" pitchFamily="50" charset="-128"/>
              </a:rPr>
              <a:t>新規</a:t>
            </a:r>
            <a:r>
              <a:rPr kumimoji="1" lang="en-US" altLang="ja-JP" sz="1400" b="1" u="sng" dirty="0">
                <a:solidFill>
                  <a:schemeClr val="tx1"/>
                </a:solidFill>
                <a:latin typeface="Meiryo UI" panose="020B0604030504040204" pitchFamily="50" charset="-128"/>
                <a:ea typeface="Meiryo UI" panose="020B0604030504040204" pitchFamily="50" charset="-128"/>
              </a:rPr>
              <a:t>】</a:t>
            </a:r>
            <a:r>
              <a:rPr kumimoji="1" lang="ja-JP" altLang="en-US" sz="1400" b="1" u="sng" dirty="0">
                <a:solidFill>
                  <a:schemeClr val="tx1"/>
                </a:solidFill>
                <a:latin typeface="Meiryo UI" panose="020B0604030504040204" pitchFamily="50" charset="-128"/>
                <a:ea typeface="Meiryo UI" panose="020B0604030504040204" pitchFamily="50" charset="-128"/>
              </a:rPr>
              <a:t>大阪での暮らしに係る生活オリエンテーションを企画立案し、万博関係者や集住地区などで試行・実施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再掲</a:t>
            </a:r>
            <a:r>
              <a:rPr kumimoji="1" lang="en-US" altLang="ja-JP" sz="1400" dirty="0">
                <a:solidFill>
                  <a:schemeClr val="tx1"/>
                </a:solidFill>
                <a:latin typeface="Meiryo UI" panose="020B0604030504040204" pitchFamily="50" charset="-128"/>
                <a:ea typeface="Meiryo UI" panose="020B0604030504040204" pitchFamily="50" charset="-128"/>
              </a:rPr>
              <a:t>》</a:t>
            </a:r>
            <a:endParaRPr kumimoji="1" lang="en-US" altLang="ja-JP" sz="14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拡充</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1" dirty="0">
                <a:solidFill>
                  <a:schemeClr val="tx1"/>
                </a:solidFill>
                <a:latin typeface="Meiryo UI" panose="020B0604030504040204" pitchFamily="50" charset="-128"/>
                <a:ea typeface="Meiryo UI" panose="020B0604030504040204" pitchFamily="50" charset="-128"/>
              </a:rPr>
              <a:t>広く</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民間企業も対象とした研修等の事業を実施、その積極的な広報を通じ、協賛企業や寄付金を確保</a:t>
            </a:r>
            <a:r>
              <a:rPr kumimoji="1" lang="en-US" altLang="ja-JP" sz="1400" b="0" i="0" u="non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0" i="0" u="non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継続</a:t>
            </a: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国や民間法人の補助金</a:t>
            </a:r>
            <a:r>
              <a:rPr kumimoji="1" lang="ja-JP" altLang="en-US" sz="1400" dirty="0">
                <a:solidFill>
                  <a:schemeClr val="tx1"/>
                </a:solidFill>
                <a:latin typeface="Meiryo UI" panose="020B0604030504040204" pitchFamily="50" charset="-128"/>
                <a:ea typeface="Meiryo UI" panose="020B0604030504040204" pitchFamily="50" charset="-128"/>
              </a:rPr>
              <a:t>の</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獲得及び、大阪府等からの事業受託</a:t>
            </a:r>
            <a:r>
              <a:rPr kumimoji="1" lang="ja-JP" altLang="en-US" sz="1400" dirty="0">
                <a:solidFill>
                  <a:schemeClr val="tx1"/>
                </a:solidFill>
                <a:latin typeface="Meiryo UI" panose="020B0604030504040204" pitchFamily="50" charset="-128"/>
                <a:ea typeface="Meiryo UI" panose="020B0604030504040204" pitchFamily="50" charset="-128"/>
              </a:rPr>
              <a:t>の推進</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継続</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資産管理運用規程や各年度の資産管理運用指針に沿った、安定的でより有利な資産の運用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C328998B-0DB9-25CB-F4F5-E3E739E3A4D6}"/>
              </a:ext>
            </a:extLst>
          </p:cNvPr>
          <p:cNvSpPr txBox="1">
            <a:spLocks/>
          </p:cNvSpPr>
          <p:nvPr/>
        </p:nvSpPr>
        <p:spPr>
          <a:xfrm>
            <a:off x="356703" y="4207329"/>
            <a:ext cx="11029616" cy="481214"/>
          </a:xfrm>
          <a:prstGeom prst="rect">
            <a:avLst/>
          </a:prstGeom>
        </p:spPr>
        <p:txBody>
          <a:bodyPr vert="horz" lIns="91440" tIns="45720" rIns="91440" bIns="45720" rtlCol="0" anchor="ctr" anchorCtr="0">
            <a:normAutofit/>
          </a:bodyPr>
          <a:lstStyle>
            <a:lvl1pPr algn="l" defTabSz="457200" rtl="0" eaLnBrk="1" latinLnBrk="0" hangingPunct="1">
              <a:lnSpc>
                <a:spcPct val="100000"/>
              </a:lnSpc>
              <a:spcBef>
                <a:spcPct val="0"/>
              </a:spcBef>
              <a:buNone/>
              <a:defRPr kumimoji="1" sz="2800" b="1" kern="1200" cap="all">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tab pos="987425" algn="l"/>
              </a:tabLst>
              <a:defRPr/>
            </a:pPr>
            <a:r>
              <a:rPr kumimoji="1" lang="ja-JP" altLang="en-US" sz="2000" b="1" i="0" u="none" strike="noStrike" kern="1200" cap="all" spc="0" normalizeH="0" baseline="0" noProof="0" dirty="0">
                <a:ln>
                  <a:noFill/>
                </a:ln>
                <a:solidFill>
                  <a:srgbClr val="2683C6"/>
                </a:solidFill>
                <a:effectLst/>
                <a:uLnTx/>
                <a:uFillTx/>
                <a:latin typeface="Meiryo UI" panose="020B0604030504040204" pitchFamily="50" charset="-128"/>
                <a:ea typeface="Meiryo UI" panose="020B0604030504040204" pitchFamily="50" charset="-128"/>
                <a:cs typeface="+mj-cs"/>
              </a:rPr>
              <a:t>（４）受益者負担、受託事業の適正化</a:t>
            </a:r>
            <a:endParaRPr kumimoji="1" lang="ja" altLang="en-US" sz="2800" b="1" i="0" u="none" strike="noStrike" kern="1200" cap="all" spc="0" normalizeH="0" baseline="0" noProof="0" dirty="0">
              <a:ln>
                <a:noFill/>
              </a:ln>
              <a:solidFill>
                <a:srgbClr val="2683C6"/>
              </a:solidFill>
              <a:effectLst/>
              <a:uLnTx/>
              <a:uFillTx/>
              <a:latin typeface="Meiryo UI" panose="020B0604030504040204" pitchFamily="50" charset="-128"/>
              <a:ea typeface="Meiryo UI" panose="020B0604030504040204" pitchFamily="50" charset="-128"/>
              <a:cs typeface="+mj-cs"/>
            </a:endParaRPr>
          </a:p>
        </p:txBody>
      </p:sp>
      <p:sp>
        <p:nvSpPr>
          <p:cNvPr id="3" name="コンテンツ プレースホルダー 5">
            <a:extLst>
              <a:ext uri="{FF2B5EF4-FFF2-40B4-BE49-F238E27FC236}">
                <a16:creationId xmlns:a16="http://schemas.microsoft.com/office/drawing/2014/main" id="{056B1C29-3AE6-27B5-0E2C-86B3F91DF70D}"/>
              </a:ext>
            </a:extLst>
          </p:cNvPr>
          <p:cNvSpPr txBox="1">
            <a:spLocks/>
          </p:cNvSpPr>
          <p:nvPr/>
        </p:nvSpPr>
        <p:spPr>
          <a:xfrm>
            <a:off x="459734" y="4688543"/>
            <a:ext cx="11385500" cy="455402"/>
          </a:xfrm>
          <a:prstGeom prst="rect">
            <a:avLst/>
          </a:prstGeom>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622300" marR="0" lvl="0" indent="-622300" algn="l"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None/>
              <a:tabLst>
                <a:tab pos="622300" algn="l"/>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概要</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引き続き、各事業の実施や他法人等からの業務の受託にあたり、適正</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範囲で受益者負担や事務手数料等の負担を求めていく。</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p>
        </p:txBody>
      </p:sp>
      <p:sp>
        <p:nvSpPr>
          <p:cNvPr id="5" name="正方形/長方形 4">
            <a:extLst>
              <a:ext uri="{FF2B5EF4-FFF2-40B4-BE49-F238E27FC236}">
                <a16:creationId xmlns:a16="http://schemas.microsoft.com/office/drawing/2014/main" id="{210A38EA-ECB9-DC09-6F78-6E44279E1E9C}"/>
              </a:ext>
            </a:extLst>
          </p:cNvPr>
          <p:cNvSpPr/>
          <p:nvPr/>
        </p:nvSpPr>
        <p:spPr>
          <a:xfrm>
            <a:off x="459734" y="5187103"/>
            <a:ext cx="11385500" cy="604053"/>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2063750" marR="0" lvl="0" indent="-206375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当計画で進める取組み</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拡充</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国際理解教育サポーターの派遣について事務手数料の派遣先負担の導入。翻訳業務の受託対象に協賛企業を加え、物価動向をみながら受託料の見直しを検討</a:t>
            </a:r>
          </a:p>
        </p:txBody>
      </p:sp>
      <p:sp>
        <p:nvSpPr>
          <p:cNvPr id="9" name="スライド番号プレースホルダー 8">
            <a:extLst>
              <a:ext uri="{FF2B5EF4-FFF2-40B4-BE49-F238E27FC236}">
                <a16:creationId xmlns:a16="http://schemas.microsoft.com/office/drawing/2014/main" id="{FB2B32DC-D0C4-4B07-B555-AFC6B83C5D0B}"/>
              </a:ext>
            </a:extLst>
          </p:cNvPr>
          <p:cNvSpPr>
            <a:spLocks noGrp="1"/>
          </p:cNvSpPr>
          <p:nvPr>
            <p:ph type="sldNum" sz="quarter" idx="12"/>
          </p:nvPr>
        </p:nvSpPr>
        <p:spPr>
          <a:xfrm>
            <a:off x="11732266" y="6497932"/>
            <a:ext cx="45973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dirty="0">
                <a:solidFill>
                  <a:prstClr val="black">
                    <a:lumMod val="75000"/>
                    <a:lumOff val="25000"/>
                  </a:prstClr>
                </a:solidFill>
              </a:rPr>
              <a:t>22</a:t>
            </a:r>
            <a:endParaRPr kumimoji="0" lang="en-US" sz="16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graphicFrame>
        <p:nvGraphicFramePr>
          <p:cNvPr id="19" name="表 18">
            <a:extLst>
              <a:ext uri="{FF2B5EF4-FFF2-40B4-BE49-F238E27FC236}">
                <a16:creationId xmlns:a16="http://schemas.microsoft.com/office/drawing/2014/main" id="{C5747BC4-4129-6F51-E7F4-177199012CE8}"/>
              </a:ext>
            </a:extLst>
          </p:cNvPr>
          <p:cNvGraphicFramePr>
            <a:graphicFrameLocks noGrp="1"/>
          </p:cNvGraphicFramePr>
          <p:nvPr>
            <p:extLst>
              <p:ext uri="{D42A27DB-BD31-4B8C-83A1-F6EECF244321}">
                <p14:modId xmlns:p14="http://schemas.microsoft.com/office/powerpoint/2010/main" val="1025379221"/>
              </p:ext>
            </p:extLst>
          </p:nvPr>
        </p:nvGraphicFramePr>
        <p:xfrm>
          <a:off x="463266" y="3145413"/>
          <a:ext cx="11381968" cy="844277"/>
        </p:xfrm>
        <a:graphic>
          <a:graphicData uri="http://schemas.openxmlformats.org/drawingml/2006/table">
            <a:tbl>
              <a:tblPr firstRow="1" bandRow="1">
                <a:tableStyleId>{5C22544A-7EE6-4342-B048-85BDC9FD1C3A}</a:tableStyleId>
              </a:tblPr>
              <a:tblGrid>
                <a:gridCol w="2918309">
                  <a:extLst>
                    <a:ext uri="{9D8B030D-6E8A-4147-A177-3AD203B41FA5}">
                      <a16:colId xmlns:a16="http://schemas.microsoft.com/office/drawing/2014/main" val="1378922617"/>
                    </a:ext>
                  </a:extLst>
                </a:gridCol>
                <a:gridCol w="1289072">
                  <a:extLst>
                    <a:ext uri="{9D8B030D-6E8A-4147-A177-3AD203B41FA5}">
                      <a16:colId xmlns:a16="http://schemas.microsoft.com/office/drawing/2014/main" val="1013933753"/>
                    </a:ext>
                  </a:extLst>
                </a:gridCol>
                <a:gridCol w="706092">
                  <a:extLst>
                    <a:ext uri="{9D8B030D-6E8A-4147-A177-3AD203B41FA5}">
                      <a16:colId xmlns:a16="http://schemas.microsoft.com/office/drawing/2014/main" val="3161378577"/>
                    </a:ext>
                  </a:extLst>
                </a:gridCol>
                <a:gridCol w="680082">
                  <a:extLst>
                    <a:ext uri="{9D8B030D-6E8A-4147-A177-3AD203B41FA5}">
                      <a16:colId xmlns:a16="http://schemas.microsoft.com/office/drawing/2014/main" val="2849101126"/>
                    </a:ext>
                  </a:extLst>
                </a:gridCol>
                <a:gridCol w="685532">
                  <a:extLst>
                    <a:ext uri="{9D8B030D-6E8A-4147-A177-3AD203B41FA5}">
                      <a16:colId xmlns:a16="http://schemas.microsoft.com/office/drawing/2014/main" val="3406087195"/>
                    </a:ext>
                  </a:extLst>
                </a:gridCol>
                <a:gridCol w="752741">
                  <a:extLst>
                    <a:ext uri="{9D8B030D-6E8A-4147-A177-3AD203B41FA5}">
                      <a16:colId xmlns:a16="http://schemas.microsoft.com/office/drawing/2014/main" val="3004969139"/>
                    </a:ext>
                  </a:extLst>
                </a:gridCol>
                <a:gridCol w="672088">
                  <a:extLst>
                    <a:ext uri="{9D8B030D-6E8A-4147-A177-3AD203B41FA5}">
                      <a16:colId xmlns:a16="http://schemas.microsoft.com/office/drawing/2014/main" val="724256420"/>
                    </a:ext>
                  </a:extLst>
                </a:gridCol>
                <a:gridCol w="3678052">
                  <a:extLst>
                    <a:ext uri="{9D8B030D-6E8A-4147-A177-3AD203B41FA5}">
                      <a16:colId xmlns:a16="http://schemas.microsoft.com/office/drawing/2014/main" val="1146024676"/>
                    </a:ext>
                  </a:extLst>
                </a:gridCol>
              </a:tblGrid>
              <a:tr h="466958">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成果指標</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R4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見込</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R5</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R6</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R7</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(2025)</a:t>
                      </a: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R8</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R9</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2160598084"/>
                  </a:ext>
                </a:extLst>
              </a:tr>
              <a:tr h="377319">
                <a:tc>
                  <a:txBody>
                    <a:bodyPr/>
                    <a:lstStyle/>
                    <a:p>
                      <a:pPr algn="l" fontAlgn="ctr">
                        <a:spcAft>
                          <a:spcPts val="0"/>
                        </a:spcAft>
                      </a:pPr>
                      <a:r>
                        <a:rPr kumimoji="1" lang="ja-JP" altLang="en-US" sz="1100" kern="1200" dirty="0">
                          <a:solidFill>
                            <a:schemeClr val="tx1"/>
                          </a:solidFill>
                          <a:effectLst/>
                          <a:latin typeface="游ゴシック" panose="020B0400000000000000" pitchFamily="50" charset="-128"/>
                          <a:ea typeface="Meiryo UI" panose="020B0604030504040204" pitchFamily="50" charset="-128"/>
                          <a:cs typeface="Arial" panose="020B0604020202020204" pitchFamily="34" charset="0"/>
                        </a:rPr>
                        <a:t>　</a:t>
                      </a:r>
                      <a:r>
                        <a:rPr kumimoji="1" lang="ja-JP" sz="1100" kern="1200" dirty="0">
                          <a:solidFill>
                            <a:schemeClr val="tx1"/>
                          </a:solidFill>
                          <a:effectLst/>
                          <a:latin typeface="游ゴシック" panose="020B0400000000000000" pitchFamily="50" charset="-128"/>
                          <a:ea typeface="Meiryo UI" panose="020B0604030504040204" pitchFamily="50" charset="-128"/>
                          <a:cs typeface="Arial" panose="020B0604020202020204" pitchFamily="34" charset="0"/>
                        </a:rPr>
                        <a:t>実質収支差額（評価損益等調整前当期経常増</a:t>
                      </a:r>
                      <a:endParaRPr kumimoji="1" lang="en-US" altLang="ja-JP" sz="1100" kern="1200" dirty="0">
                        <a:solidFill>
                          <a:schemeClr val="tx1"/>
                        </a:solidFill>
                        <a:effectLst/>
                        <a:latin typeface="游ゴシック" panose="020B0400000000000000" pitchFamily="50" charset="-128"/>
                        <a:ea typeface="Meiryo UI" panose="020B0604030504040204" pitchFamily="50" charset="-128"/>
                        <a:cs typeface="Arial" panose="020B0604020202020204" pitchFamily="34" charset="0"/>
                      </a:endParaRPr>
                    </a:p>
                    <a:p>
                      <a:pPr algn="l" fontAlgn="ctr">
                        <a:spcAft>
                          <a:spcPts val="0"/>
                        </a:spcAft>
                      </a:pPr>
                      <a:r>
                        <a:rPr kumimoji="1" lang="ja-JP" altLang="en-US" sz="1100" kern="1200" dirty="0">
                          <a:solidFill>
                            <a:schemeClr val="tx1"/>
                          </a:solidFill>
                          <a:effectLst/>
                          <a:latin typeface="游ゴシック" panose="020B0400000000000000" pitchFamily="50" charset="-128"/>
                          <a:ea typeface="Meiryo UI" panose="020B0604030504040204" pitchFamily="50" charset="-128"/>
                          <a:cs typeface="Arial" panose="020B0604020202020204" pitchFamily="34" charset="0"/>
                        </a:rPr>
                        <a:t>　</a:t>
                      </a:r>
                      <a:r>
                        <a:rPr kumimoji="1" lang="ja-JP" sz="1100" kern="1200" dirty="0">
                          <a:solidFill>
                            <a:schemeClr val="tx1"/>
                          </a:solidFill>
                          <a:effectLst/>
                          <a:latin typeface="游ゴシック" panose="020B0400000000000000" pitchFamily="50" charset="-128"/>
                          <a:ea typeface="Meiryo UI" panose="020B0604030504040204" pitchFamily="50" charset="-128"/>
                          <a:cs typeface="Arial" panose="020B0604020202020204" pitchFamily="34" charset="0"/>
                        </a:rPr>
                        <a:t>減額より、特定資産取崩額を除く）</a:t>
                      </a:r>
                      <a:r>
                        <a:rPr kumimoji="1" lang="en-US" sz="1100" kern="1200" dirty="0">
                          <a:solidFill>
                            <a:schemeClr val="tx1"/>
                          </a:solidFill>
                          <a:effectLst/>
                          <a:latin typeface="游ゴシック" panose="020B0400000000000000" pitchFamily="50" charset="-128"/>
                          <a:ea typeface="Meiryo UI" panose="020B0604030504040204" pitchFamily="50" charset="-128"/>
                          <a:cs typeface="Arial" panose="020B0604020202020204" pitchFamily="34" charset="0"/>
                        </a:rPr>
                        <a:t>	</a:t>
                      </a:r>
                      <a:endParaRPr lang="ja-JP" sz="1200" dirty="0">
                        <a:solidFill>
                          <a:schemeClr val="tx1"/>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9525" marR="9525" marT="9525" marB="0" anchor="ctr"/>
                </a:tc>
                <a:tc>
                  <a:txBody>
                    <a:bodyPr/>
                    <a:lstStyle/>
                    <a:p>
                      <a:pPr algn="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47</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百万円</a:t>
                      </a:r>
                    </a:p>
                  </a:txBody>
                  <a:tcPr marL="0" marR="0" marT="0" marB="0" anchor="ctr"/>
                </a:tc>
                <a:tc>
                  <a:txBody>
                    <a:bodyPr/>
                    <a:lstStyle/>
                    <a:p>
                      <a:pPr algn="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42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百万円</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百万円</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36</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百万円</a:t>
                      </a:r>
                    </a:p>
                  </a:txBody>
                  <a:tcPr marL="0" marR="0" marT="0" marB="0" anchor="ctr"/>
                </a:tc>
                <a:tc>
                  <a:txBody>
                    <a:bodyPr/>
                    <a:lstStyle/>
                    <a:p>
                      <a:pPr algn="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34</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百万円</a:t>
                      </a:r>
                    </a:p>
                  </a:txBody>
                  <a:tcPr marL="0" marR="0" marT="0" marB="0" anchor="ctr"/>
                </a:tc>
                <a:tc>
                  <a:txBody>
                    <a:bodyPr/>
                    <a:lstStyle/>
                    <a:p>
                      <a:pPr algn="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百万円</a:t>
                      </a: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ja-JP" altLang="en-US" sz="1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24752245"/>
                  </a:ext>
                </a:extLst>
              </a:tr>
            </a:tbl>
          </a:graphicData>
        </a:graphic>
      </p:graphicFrame>
      <p:graphicFrame>
        <p:nvGraphicFramePr>
          <p:cNvPr id="20" name="表 19">
            <a:extLst>
              <a:ext uri="{FF2B5EF4-FFF2-40B4-BE49-F238E27FC236}">
                <a16:creationId xmlns:a16="http://schemas.microsoft.com/office/drawing/2014/main" id="{51FAB960-FC91-4FEB-259D-E3DA07C78DA8}"/>
              </a:ext>
            </a:extLst>
          </p:cNvPr>
          <p:cNvGraphicFramePr>
            <a:graphicFrameLocks noGrp="1"/>
          </p:cNvGraphicFramePr>
          <p:nvPr>
            <p:extLst>
              <p:ext uri="{D42A27DB-BD31-4B8C-83A1-F6EECF244321}">
                <p14:modId xmlns:p14="http://schemas.microsoft.com/office/powerpoint/2010/main" val="3299499614"/>
              </p:ext>
            </p:extLst>
          </p:nvPr>
        </p:nvGraphicFramePr>
        <p:xfrm>
          <a:off x="459734" y="5872575"/>
          <a:ext cx="11381968" cy="708094"/>
        </p:xfrm>
        <a:graphic>
          <a:graphicData uri="http://schemas.openxmlformats.org/drawingml/2006/table">
            <a:tbl>
              <a:tblPr firstRow="1" bandRow="1">
                <a:tableStyleId>{5C22544A-7EE6-4342-B048-85BDC9FD1C3A}</a:tableStyleId>
              </a:tblPr>
              <a:tblGrid>
                <a:gridCol w="2920775">
                  <a:extLst>
                    <a:ext uri="{9D8B030D-6E8A-4147-A177-3AD203B41FA5}">
                      <a16:colId xmlns:a16="http://schemas.microsoft.com/office/drawing/2014/main" val="1378922617"/>
                    </a:ext>
                  </a:extLst>
                </a:gridCol>
                <a:gridCol w="1286606">
                  <a:extLst>
                    <a:ext uri="{9D8B030D-6E8A-4147-A177-3AD203B41FA5}">
                      <a16:colId xmlns:a16="http://schemas.microsoft.com/office/drawing/2014/main" val="1013933753"/>
                    </a:ext>
                  </a:extLst>
                </a:gridCol>
                <a:gridCol w="706092">
                  <a:extLst>
                    <a:ext uri="{9D8B030D-6E8A-4147-A177-3AD203B41FA5}">
                      <a16:colId xmlns:a16="http://schemas.microsoft.com/office/drawing/2014/main" val="3161378577"/>
                    </a:ext>
                  </a:extLst>
                </a:gridCol>
                <a:gridCol w="680082">
                  <a:extLst>
                    <a:ext uri="{9D8B030D-6E8A-4147-A177-3AD203B41FA5}">
                      <a16:colId xmlns:a16="http://schemas.microsoft.com/office/drawing/2014/main" val="2849101126"/>
                    </a:ext>
                  </a:extLst>
                </a:gridCol>
                <a:gridCol w="685532">
                  <a:extLst>
                    <a:ext uri="{9D8B030D-6E8A-4147-A177-3AD203B41FA5}">
                      <a16:colId xmlns:a16="http://schemas.microsoft.com/office/drawing/2014/main" val="3406087195"/>
                    </a:ext>
                  </a:extLst>
                </a:gridCol>
                <a:gridCol w="752741">
                  <a:extLst>
                    <a:ext uri="{9D8B030D-6E8A-4147-A177-3AD203B41FA5}">
                      <a16:colId xmlns:a16="http://schemas.microsoft.com/office/drawing/2014/main" val="3004969139"/>
                    </a:ext>
                  </a:extLst>
                </a:gridCol>
                <a:gridCol w="672088">
                  <a:extLst>
                    <a:ext uri="{9D8B030D-6E8A-4147-A177-3AD203B41FA5}">
                      <a16:colId xmlns:a16="http://schemas.microsoft.com/office/drawing/2014/main" val="724256420"/>
                    </a:ext>
                  </a:extLst>
                </a:gridCol>
                <a:gridCol w="3678052">
                  <a:extLst>
                    <a:ext uri="{9D8B030D-6E8A-4147-A177-3AD203B41FA5}">
                      <a16:colId xmlns:a16="http://schemas.microsoft.com/office/drawing/2014/main" val="1146024676"/>
                    </a:ext>
                  </a:extLst>
                </a:gridCol>
              </a:tblGrid>
              <a:tr h="394864">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成果指標</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R4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見込</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R5</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R6</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R7</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(2025)</a:t>
                      </a: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R8</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R9</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2160598084"/>
                  </a:ext>
                </a:extLst>
              </a:tr>
              <a:tr h="281374">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受益者負担・受託事業の適正化</a:t>
                      </a:r>
                    </a:p>
                  </a:txBody>
                  <a:tcPr/>
                </a:tc>
                <a:tc>
                  <a:txBody>
                    <a:bodyPr/>
                    <a:lstStyle/>
                    <a:p>
                      <a:pPr algn="ct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gridSpan="5">
                  <a:txBody>
                    <a:bodyPr/>
                    <a:lstStyle/>
                    <a:p>
                      <a:pPr algn="l"/>
                      <a:r>
                        <a:rPr kumimoji="1" lang="ja-JP" altLang="en-US" sz="1100" b="0" dirty="0">
                          <a:solidFill>
                            <a:schemeClr val="tx1"/>
                          </a:solidFill>
                          <a:latin typeface="Meiryo UI" panose="020B0604030504040204" pitchFamily="50" charset="-128"/>
                          <a:ea typeface="Meiryo UI" panose="020B0604030504040204" pitchFamily="50" charset="-128"/>
                        </a:rPr>
                        <a:t>上記の取組みを実施</a:t>
                      </a:r>
                    </a:p>
                  </a:txBody>
                  <a:tcPr/>
                </a:tc>
                <a:tc hMerge="1">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0.8%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hMerge="1">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0.8%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hMerge="1">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0.8%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hMerge="1">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0.8%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定性目標　</a:t>
                      </a:r>
                      <a:r>
                        <a:rPr kumimoji="1" lang="en-US" altLang="ja-JP" sz="1100" b="0" dirty="0">
                          <a:solidFill>
                            <a:schemeClr val="tx1"/>
                          </a:solidFill>
                          <a:latin typeface="Meiryo UI" panose="020B0604030504040204" pitchFamily="50" charset="-128"/>
                          <a:ea typeface="Meiryo UI" panose="020B0604030504040204" pitchFamily="50" charset="-128"/>
                        </a:rPr>
                        <a:t>R7</a:t>
                      </a:r>
                      <a:r>
                        <a:rPr kumimoji="1" lang="ja-JP" altLang="en-US" sz="1100" b="0" dirty="0">
                          <a:solidFill>
                            <a:schemeClr val="tx1"/>
                          </a:solidFill>
                          <a:latin typeface="Meiryo UI" panose="020B0604030504040204" pitchFamily="50" charset="-128"/>
                          <a:ea typeface="Meiryo UI" panose="020B0604030504040204" pitchFamily="50" charset="-128"/>
                        </a:rPr>
                        <a:t>年度までに実施</a:t>
                      </a:r>
                    </a:p>
                  </a:txBody>
                  <a:tcPr/>
                </a:tc>
                <a:extLst>
                  <a:ext uri="{0D108BD9-81ED-4DB2-BD59-A6C34878D82A}">
                    <a16:rowId xmlns:a16="http://schemas.microsoft.com/office/drawing/2014/main" val="1824752245"/>
                  </a:ext>
                </a:extLst>
              </a:tr>
            </a:tbl>
          </a:graphicData>
        </a:graphic>
      </p:graphicFrame>
      <p:sp>
        <p:nvSpPr>
          <p:cNvPr id="13" name="テキスト ボックス 12">
            <a:extLst>
              <a:ext uri="{FF2B5EF4-FFF2-40B4-BE49-F238E27FC236}">
                <a16:creationId xmlns:a16="http://schemas.microsoft.com/office/drawing/2014/main" id="{BA734262-89F8-C541-E085-5F3CE49E8FB3}"/>
              </a:ext>
            </a:extLst>
          </p:cNvPr>
          <p:cNvSpPr txBox="1"/>
          <p:nvPr/>
        </p:nvSpPr>
        <p:spPr>
          <a:xfrm>
            <a:off x="459734" y="69340"/>
            <a:ext cx="4932761" cy="400110"/>
          </a:xfrm>
          <a:prstGeom prst="rect">
            <a:avLst/>
          </a:prstGeom>
          <a:noFill/>
        </p:spPr>
        <p:txBody>
          <a:bodyPr wrap="none" rtlCol="0" anchor="ctr">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５．</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中期経営計画</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R5</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R9</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取組内容</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99424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3CCAD6FA-F5C1-43AC-279D-D82485DE1547}"/>
              </a:ext>
            </a:extLst>
          </p:cNvPr>
          <p:cNvSpPr>
            <a:spLocks noGrp="1"/>
          </p:cNvSpPr>
          <p:nvPr>
            <p:ph type="title"/>
          </p:nvPr>
        </p:nvSpPr>
        <p:spPr>
          <a:xfrm>
            <a:off x="446533" y="3673205"/>
            <a:ext cx="11029616" cy="400110"/>
          </a:xfrm>
        </p:spPr>
        <p:txBody>
          <a:bodyPr rtlCol="0" anchor="ctr" anchorCtr="0">
            <a:normAutofit/>
          </a:bodyPr>
          <a:lstStyle/>
          <a:p>
            <a:pPr rtl="0">
              <a:tabLst>
                <a:tab pos="987425" algn="l"/>
              </a:tabLst>
            </a:pPr>
            <a:r>
              <a:rPr lang="ja-JP" altLang="en-US" sz="2000" dirty="0">
                <a:solidFill>
                  <a:schemeClr val="accent2"/>
                </a:solidFill>
              </a:rPr>
              <a:t>（６）</a:t>
            </a:r>
            <a:r>
              <a:rPr lang="en-US" altLang="ja-JP" sz="2000" dirty="0">
                <a:solidFill>
                  <a:schemeClr val="accent2"/>
                </a:solidFill>
              </a:rPr>
              <a:t>ICT</a:t>
            </a:r>
            <a:r>
              <a:rPr lang="ja-JP" altLang="en-US" sz="2000" dirty="0">
                <a:solidFill>
                  <a:schemeClr val="accent2"/>
                </a:solidFill>
              </a:rPr>
              <a:t>活用による事業効率化</a:t>
            </a:r>
            <a:endParaRPr lang="ja" sz="2000" dirty="0">
              <a:solidFill>
                <a:schemeClr val="accent2"/>
              </a:solidFill>
            </a:endParaRPr>
          </a:p>
        </p:txBody>
      </p:sp>
      <p:sp>
        <p:nvSpPr>
          <p:cNvPr id="6" name="コンテンツ プレースホルダー 5">
            <a:extLst>
              <a:ext uri="{FF2B5EF4-FFF2-40B4-BE49-F238E27FC236}">
                <a16:creationId xmlns:a16="http://schemas.microsoft.com/office/drawing/2014/main" id="{91045DBD-667C-40B5-C5DC-32B615F20C2D}"/>
              </a:ext>
            </a:extLst>
          </p:cNvPr>
          <p:cNvSpPr>
            <a:spLocks noGrp="1"/>
          </p:cNvSpPr>
          <p:nvPr>
            <p:ph idx="1"/>
          </p:nvPr>
        </p:nvSpPr>
        <p:spPr>
          <a:xfrm>
            <a:off x="438418" y="3996349"/>
            <a:ext cx="11385500" cy="455401"/>
          </a:xfrm>
        </p:spPr>
        <p:txBody>
          <a:bodyPr>
            <a:noAutofit/>
          </a:bodyPr>
          <a:lstStyle/>
          <a:p>
            <a:pPr marL="622300" indent="-622300">
              <a:buNone/>
              <a:tabLst>
                <a:tab pos="622300" algn="l"/>
              </a:tabLst>
            </a:pPr>
            <a:r>
              <a:rPr lang="en-US" altLang="ja-JP" sz="1400" dirty="0"/>
              <a:t>【</a:t>
            </a:r>
            <a:r>
              <a:rPr lang="ja-JP" altLang="en-US" sz="1400" dirty="0"/>
              <a:t>概要</a:t>
            </a:r>
            <a:r>
              <a:rPr lang="en-US" altLang="ja-JP" sz="1400" dirty="0"/>
              <a:t>】	ICT</a:t>
            </a:r>
            <a:r>
              <a:rPr lang="ja-JP" altLang="en-US" sz="1400" dirty="0"/>
              <a:t>の活用により、事業の効率化を図る。</a:t>
            </a:r>
            <a:endParaRPr lang="en-US" altLang="ja-JP" sz="1400" dirty="0"/>
          </a:p>
        </p:txBody>
      </p:sp>
      <p:sp>
        <p:nvSpPr>
          <p:cNvPr id="12" name="正方形/長方形 11">
            <a:extLst>
              <a:ext uri="{FF2B5EF4-FFF2-40B4-BE49-F238E27FC236}">
                <a16:creationId xmlns:a16="http://schemas.microsoft.com/office/drawing/2014/main" id="{31477820-7C89-2C03-A282-15469D34B891}"/>
              </a:ext>
            </a:extLst>
          </p:cNvPr>
          <p:cNvSpPr/>
          <p:nvPr/>
        </p:nvSpPr>
        <p:spPr>
          <a:xfrm>
            <a:off x="459734" y="4473917"/>
            <a:ext cx="11364184" cy="1280885"/>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当計画で進める取組み</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新規</a:t>
            </a:r>
            <a:r>
              <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新しい通信環境・機器を利用した複合的な相談対応（電話会議システムの利用、</a:t>
            </a:r>
            <a:r>
              <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ZOOM</a:t>
            </a:r>
            <a:r>
              <a:rPr kumimoji="1" lang="ja-JP" altLang="en-US"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等の一層の活用など）</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新規</a:t>
            </a:r>
            <a:r>
              <a:rPr kumimoji="1" lang="en-US" altLang="ja-JP"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ボランティア管理システム等の導入によるボランティア制度の管理・運営の合理化</a:t>
            </a:r>
            <a:endParaRPr kumimoji="1" lang="ja-JP" altLang="en-US" sz="1400" b="1" i="0" u="sng"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拡充</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ホームページや</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SNS</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による情報発信体制の整備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a:extLst>
              <a:ext uri="{FF2B5EF4-FFF2-40B4-BE49-F238E27FC236}">
                <a16:creationId xmlns:a16="http://schemas.microsoft.com/office/drawing/2014/main" id="{7474B924-0A42-45E9-9E16-A7B4CDE44459}"/>
              </a:ext>
            </a:extLst>
          </p:cNvPr>
          <p:cNvSpPr>
            <a:spLocks noGrp="1"/>
          </p:cNvSpPr>
          <p:nvPr>
            <p:ph type="sldNum" sz="quarter" idx="12"/>
          </p:nvPr>
        </p:nvSpPr>
        <p:spPr>
          <a:xfrm>
            <a:off x="11745468" y="6482001"/>
            <a:ext cx="470558" cy="37599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23</a:t>
            </a:r>
            <a:endParaRPr kumimoji="0" lang="en-US" sz="16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C07672B3-1F8D-64E1-4060-034205D3D348}"/>
              </a:ext>
            </a:extLst>
          </p:cNvPr>
          <p:cNvSpPr/>
          <p:nvPr/>
        </p:nvSpPr>
        <p:spPr>
          <a:xfrm>
            <a:off x="446533" y="1543291"/>
            <a:ext cx="11377383" cy="1062275"/>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当計画で進める取組み</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継続</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施設は当面維持し、必要最低限の維持補修や備品の更新を実施し、入居率を維持</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継続</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物価動向なども勘案し、居室使用料の引上げを行い、収入の増加を図り、財団全体の収支を改善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継続</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オリオン寮の特色を活かした空き室活用</a:t>
            </a:r>
          </a:p>
        </p:txBody>
      </p:sp>
      <p:sp>
        <p:nvSpPr>
          <p:cNvPr id="4" name="コンテンツ プレースホルダー 5">
            <a:extLst>
              <a:ext uri="{FF2B5EF4-FFF2-40B4-BE49-F238E27FC236}">
                <a16:creationId xmlns:a16="http://schemas.microsoft.com/office/drawing/2014/main" id="{656A17F0-416E-C2E6-A4DA-414C8D1753A9}"/>
              </a:ext>
            </a:extLst>
          </p:cNvPr>
          <p:cNvSpPr txBox="1">
            <a:spLocks/>
          </p:cNvSpPr>
          <p:nvPr/>
        </p:nvSpPr>
        <p:spPr>
          <a:xfrm>
            <a:off x="446534" y="1018847"/>
            <a:ext cx="11385500" cy="481214"/>
          </a:xfrm>
          <a:prstGeom prst="rect">
            <a:avLst/>
          </a:prstGeom>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622300" marR="0" lvl="0" indent="-622300" algn="l"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None/>
              <a:tabLst>
                <a:tab pos="622300" algn="l"/>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概要</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引き続き、大阪府堺留学生会館オリオン寮を管理・運営していく</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とともに、収入の増加を図る</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5" name="タイトル 1">
            <a:extLst>
              <a:ext uri="{FF2B5EF4-FFF2-40B4-BE49-F238E27FC236}">
                <a16:creationId xmlns:a16="http://schemas.microsoft.com/office/drawing/2014/main" id="{437756B1-0F82-063A-BB87-1F219461C449}"/>
              </a:ext>
            </a:extLst>
          </p:cNvPr>
          <p:cNvSpPr txBox="1">
            <a:spLocks/>
          </p:cNvSpPr>
          <p:nvPr/>
        </p:nvSpPr>
        <p:spPr>
          <a:xfrm>
            <a:off x="359966" y="673536"/>
            <a:ext cx="11029616" cy="481214"/>
          </a:xfrm>
          <a:prstGeom prst="rect">
            <a:avLst/>
          </a:prstGeom>
        </p:spPr>
        <p:txBody>
          <a:bodyPr vert="horz" lIns="91440" tIns="45720" rIns="91440" bIns="45720" rtlCol="0" anchor="ctr" anchorCtr="0">
            <a:normAutofit/>
          </a:bodyPr>
          <a:lstStyle>
            <a:lvl1pPr algn="l" defTabSz="457200" rtl="0" eaLnBrk="1" latinLnBrk="0" hangingPunct="1">
              <a:lnSpc>
                <a:spcPct val="100000"/>
              </a:lnSpc>
              <a:spcBef>
                <a:spcPct val="0"/>
              </a:spcBef>
              <a:buNone/>
              <a:defRPr kumimoji="1" sz="2800" b="1" kern="1200" cap="all">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tab pos="987425" algn="l"/>
              </a:tabLst>
              <a:defRPr/>
            </a:pPr>
            <a:r>
              <a:rPr kumimoji="1" lang="ja-JP" altLang="en-US" sz="2000" b="1" i="0" u="none" strike="noStrike" kern="1200" cap="all" spc="0" normalizeH="0" baseline="0" noProof="0" dirty="0">
                <a:ln>
                  <a:noFill/>
                </a:ln>
                <a:solidFill>
                  <a:srgbClr val="2683C6"/>
                </a:solidFill>
                <a:effectLst/>
                <a:uLnTx/>
                <a:uFillTx/>
                <a:latin typeface="Meiryo UI" panose="020B0604030504040204" pitchFamily="50" charset="-128"/>
                <a:ea typeface="Meiryo UI" panose="020B0604030504040204" pitchFamily="50" charset="-128"/>
                <a:cs typeface="+mj-cs"/>
              </a:rPr>
              <a:t>（５）留学生会館のさらなる収益確保</a:t>
            </a:r>
            <a:endParaRPr kumimoji="1" lang="ja" altLang="en-US" sz="2000" b="1" i="0" u="none" strike="noStrike" kern="1200" cap="all" spc="0" normalizeH="0" baseline="0" noProof="0" dirty="0">
              <a:ln>
                <a:noFill/>
              </a:ln>
              <a:solidFill>
                <a:srgbClr val="2683C6"/>
              </a:solidFill>
              <a:effectLst/>
              <a:uLnTx/>
              <a:uFillTx/>
              <a:latin typeface="Meiryo UI" panose="020B0604030504040204" pitchFamily="50" charset="-128"/>
              <a:ea typeface="Meiryo UI" panose="020B0604030504040204" pitchFamily="50" charset="-128"/>
              <a:cs typeface="+mj-cs"/>
            </a:endParaRPr>
          </a:p>
        </p:txBody>
      </p:sp>
      <p:graphicFrame>
        <p:nvGraphicFramePr>
          <p:cNvPr id="7" name="表 6">
            <a:extLst>
              <a:ext uri="{FF2B5EF4-FFF2-40B4-BE49-F238E27FC236}">
                <a16:creationId xmlns:a16="http://schemas.microsoft.com/office/drawing/2014/main" id="{C40FFD92-8B70-35FD-EADA-EE4508F38E13}"/>
              </a:ext>
            </a:extLst>
          </p:cNvPr>
          <p:cNvGraphicFramePr>
            <a:graphicFrameLocks noGrp="1"/>
          </p:cNvGraphicFramePr>
          <p:nvPr>
            <p:extLst>
              <p:ext uri="{D42A27DB-BD31-4B8C-83A1-F6EECF244321}">
                <p14:modId xmlns:p14="http://schemas.microsoft.com/office/powerpoint/2010/main" val="1976375518"/>
              </p:ext>
            </p:extLst>
          </p:nvPr>
        </p:nvGraphicFramePr>
        <p:xfrm>
          <a:off x="438418" y="2638512"/>
          <a:ext cx="11385498" cy="838200"/>
        </p:xfrm>
        <a:graphic>
          <a:graphicData uri="http://schemas.openxmlformats.org/drawingml/2006/table">
            <a:tbl>
              <a:tblPr firstRow="1" bandRow="1">
                <a:tableStyleId>{5C22544A-7EE6-4342-B048-85BDC9FD1C3A}</a:tableStyleId>
              </a:tblPr>
              <a:tblGrid>
                <a:gridCol w="2649363">
                  <a:extLst>
                    <a:ext uri="{9D8B030D-6E8A-4147-A177-3AD203B41FA5}">
                      <a16:colId xmlns:a16="http://schemas.microsoft.com/office/drawing/2014/main" val="1378922617"/>
                    </a:ext>
                  </a:extLst>
                </a:gridCol>
                <a:gridCol w="1559323">
                  <a:extLst>
                    <a:ext uri="{9D8B030D-6E8A-4147-A177-3AD203B41FA5}">
                      <a16:colId xmlns:a16="http://schemas.microsoft.com/office/drawing/2014/main" val="1013933753"/>
                    </a:ext>
                  </a:extLst>
                </a:gridCol>
                <a:gridCol w="712310">
                  <a:extLst>
                    <a:ext uri="{9D8B030D-6E8A-4147-A177-3AD203B41FA5}">
                      <a16:colId xmlns:a16="http://schemas.microsoft.com/office/drawing/2014/main" val="3161378577"/>
                    </a:ext>
                  </a:extLst>
                </a:gridCol>
                <a:gridCol w="712310">
                  <a:extLst>
                    <a:ext uri="{9D8B030D-6E8A-4147-A177-3AD203B41FA5}">
                      <a16:colId xmlns:a16="http://schemas.microsoft.com/office/drawing/2014/main" val="2849101126"/>
                    </a:ext>
                  </a:extLst>
                </a:gridCol>
                <a:gridCol w="712310">
                  <a:extLst>
                    <a:ext uri="{9D8B030D-6E8A-4147-A177-3AD203B41FA5}">
                      <a16:colId xmlns:a16="http://schemas.microsoft.com/office/drawing/2014/main" val="3406087195"/>
                    </a:ext>
                  </a:extLst>
                </a:gridCol>
                <a:gridCol w="712310">
                  <a:extLst>
                    <a:ext uri="{9D8B030D-6E8A-4147-A177-3AD203B41FA5}">
                      <a16:colId xmlns:a16="http://schemas.microsoft.com/office/drawing/2014/main" val="3004969139"/>
                    </a:ext>
                  </a:extLst>
                </a:gridCol>
                <a:gridCol w="712310">
                  <a:extLst>
                    <a:ext uri="{9D8B030D-6E8A-4147-A177-3AD203B41FA5}">
                      <a16:colId xmlns:a16="http://schemas.microsoft.com/office/drawing/2014/main" val="724256420"/>
                    </a:ext>
                  </a:extLst>
                </a:gridCol>
                <a:gridCol w="3615262">
                  <a:extLst>
                    <a:ext uri="{9D8B030D-6E8A-4147-A177-3AD203B41FA5}">
                      <a16:colId xmlns:a16="http://schemas.microsoft.com/office/drawing/2014/main" val="1146024676"/>
                    </a:ext>
                  </a:extLst>
                </a:gridCol>
              </a:tblGrid>
              <a:tr h="353316">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成果指標</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R4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見込</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R5</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R6</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R7</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(2025)</a:t>
                      </a: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R8</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R9</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2160598084"/>
                  </a:ext>
                </a:extLst>
              </a:tr>
              <a:tr h="277014">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入居率（年平均）</a:t>
                      </a:r>
                    </a:p>
                  </a:txBody>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82.1</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
                      </a:r>
                      <a:br>
                        <a:rPr lang="en-US" altLang="ja-JP" sz="11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H30.4</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R4.12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平均</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85%</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85%※</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85%※</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85%※</a:t>
                      </a:r>
                    </a:p>
                  </a:txBody>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85%※</a:t>
                      </a:r>
                    </a:p>
                  </a:txBody>
                  <a:tcPr/>
                </a:tc>
                <a:tc>
                  <a:txBody>
                    <a:bodyPr/>
                    <a:lstStyle/>
                    <a:p>
                      <a:r>
                        <a:rPr kumimoji="1" lang="en-US" altLang="ja-JP" sz="1100" b="0" dirty="0" smtClean="0">
                          <a:solidFill>
                            <a:schemeClr val="tx1"/>
                          </a:solidFill>
                          <a:latin typeface="Meiryo UI" panose="020B0604030504040204" pitchFamily="50" charset="-128"/>
                          <a:ea typeface="Meiryo UI" panose="020B0604030504040204" pitchFamily="50" charset="-128"/>
                        </a:rPr>
                        <a:t>※R6</a:t>
                      </a:r>
                      <a:r>
                        <a:rPr kumimoji="1" lang="ja-JP" altLang="en-US" sz="1100" b="0" dirty="0" smtClean="0">
                          <a:solidFill>
                            <a:schemeClr val="tx1"/>
                          </a:solidFill>
                          <a:latin typeface="Meiryo UI" panose="020B0604030504040204" pitchFamily="50" charset="-128"/>
                          <a:ea typeface="Meiryo UI" panose="020B0604030504040204" pitchFamily="50" charset="-128"/>
                        </a:rPr>
                        <a:t>以降</a:t>
                      </a:r>
                      <a:r>
                        <a:rPr kumimoji="1" lang="ja-JP" altLang="en-US" sz="1100" b="0" dirty="0">
                          <a:solidFill>
                            <a:schemeClr val="tx1"/>
                          </a:solidFill>
                          <a:latin typeface="Meiryo UI" panose="020B0604030504040204" pitchFamily="50" charset="-128"/>
                          <a:ea typeface="Meiryo UI" panose="020B0604030504040204" pitchFamily="50" charset="-128"/>
                        </a:rPr>
                        <a:t>は</a:t>
                      </a:r>
                      <a:r>
                        <a:rPr kumimoji="1" lang="ja-JP" altLang="en-US" sz="1100" b="0" dirty="0" smtClean="0">
                          <a:solidFill>
                            <a:schemeClr val="tx1"/>
                          </a:solidFill>
                          <a:latin typeface="Meiryo UI" panose="020B0604030504040204" pitchFamily="50" charset="-128"/>
                          <a:ea typeface="Meiryo UI" panose="020B0604030504040204" pitchFamily="50" charset="-128"/>
                        </a:rPr>
                        <a:t>、</a:t>
                      </a:r>
                      <a:r>
                        <a:rPr kumimoji="1" lang="en-US" altLang="ja-JP" sz="1100" b="0" dirty="0" smtClean="0">
                          <a:solidFill>
                            <a:schemeClr val="tx1"/>
                          </a:solidFill>
                          <a:latin typeface="Meiryo UI" panose="020B0604030504040204" pitchFamily="50" charset="-128"/>
                          <a:ea typeface="Meiryo UI" panose="020B0604030504040204" pitchFamily="50" charset="-128"/>
                        </a:rPr>
                        <a:t>R5</a:t>
                      </a:r>
                      <a:r>
                        <a:rPr kumimoji="1" lang="ja-JP" altLang="en-US" sz="1100" b="0" dirty="0" smtClean="0">
                          <a:solidFill>
                            <a:schemeClr val="tx1"/>
                          </a:solidFill>
                          <a:latin typeface="Meiryo UI" panose="020B0604030504040204" pitchFamily="50" charset="-128"/>
                          <a:ea typeface="Meiryo UI" panose="020B0604030504040204" pitchFamily="50" charset="-128"/>
                        </a:rPr>
                        <a:t>の</a:t>
                      </a:r>
                      <a:r>
                        <a:rPr kumimoji="1" lang="ja-JP" altLang="en-US" sz="1100" b="0" dirty="0">
                          <a:solidFill>
                            <a:schemeClr val="tx1"/>
                          </a:solidFill>
                          <a:latin typeface="Meiryo UI" panose="020B0604030504040204" pitchFamily="50" charset="-128"/>
                          <a:ea typeface="Meiryo UI" panose="020B0604030504040204" pitchFamily="50" charset="-128"/>
                        </a:rPr>
                        <a:t>実績を見て必要に応じて再設定</a:t>
                      </a:r>
                      <a:endParaRPr kumimoji="1" lang="en-US" altLang="ja-JP" sz="1100" b="0" u="none"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51109453"/>
                  </a:ext>
                </a:extLst>
              </a:tr>
            </a:tbl>
          </a:graphicData>
        </a:graphic>
      </p:graphicFrame>
      <p:graphicFrame>
        <p:nvGraphicFramePr>
          <p:cNvPr id="9" name="表 8">
            <a:extLst>
              <a:ext uri="{FF2B5EF4-FFF2-40B4-BE49-F238E27FC236}">
                <a16:creationId xmlns:a16="http://schemas.microsoft.com/office/drawing/2014/main" id="{89DA5568-853F-8394-21CC-41E7BFAE87C1}"/>
              </a:ext>
            </a:extLst>
          </p:cNvPr>
          <p:cNvGraphicFramePr>
            <a:graphicFrameLocks noGrp="1"/>
          </p:cNvGraphicFramePr>
          <p:nvPr>
            <p:extLst>
              <p:ext uri="{D42A27DB-BD31-4B8C-83A1-F6EECF244321}">
                <p14:modId xmlns:p14="http://schemas.microsoft.com/office/powerpoint/2010/main" val="3472407205"/>
              </p:ext>
            </p:extLst>
          </p:nvPr>
        </p:nvGraphicFramePr>
        <p:xfrm>
          <a:off x="446533" y="5790866"/>
          <a:ext cx="11381968" cy="853440"/>
        </p:xfrm>
        <a:graphic>
          <a:graphicData uri="http://schemas.openxmlformats.org/drawingml/2006/table">
            <a:tbl>
              <a:tblPr firstRow="1" bandRow="1">
                <a:tableStyleId>{5C22544A-7EE6-4342-B048-85BDC9FD1C3A}</a:tableStyleId>
              </a:tblPr>
              <a:tblGrid>
                <a:gridCol w="2643031">
                  <a:extLst>
                    <a:ext uri="{9D8B030D-6E8A-4147-A177-3AD203B41FA5}">
                      <a16:colId xmlns:a16="http://schemas.microsoft.com/office/drawing/2014/main" val="1378922617"/>
                    </a:ext>
                  </a:extLst>
                </a:gridCol>
                <a:gridCol w="1510145">
                  <a:extLst>
                    <a:ext uri="{9D8B030D-6E8A-4147-A177-3AD203B41FA5}">
                      <a16:colId xmlns:a16="http://schemas.microsoft.com/office/drawing/2014/main" val="1013933753"/>
                    </a:ext>
                  </a:extLst>
                </a:gridCol>
                <a:gridCol w="710148">
                  <a:extLst>
                    <a:ext uri="{9D8B030D-6E8A-4147-A177-3AD203B41FA5}">
                      <a16:colId xmlns:a16="http://schemas.microsoft.com/office/drawing/2014/main" val="3161378577"/>
                    </a:ext>
                  </a:extLst>
                </a:gridCol>
                <a:gridCol w="710148">
                  <a:extLst>
                    <a:ext uri="{9D8B030D-6E8A-4147-A177-3AD203B41FA5}">
                      <a16:colId xmlns:a16="http://schemas.microsoft.com/office/drawing/2014/main" val="2849101126"/>
                    </a:ext>
                  </a:extLst>
                </a:gridCol>
                <a:gridCol w="710148">
                  <a:extLst>
                    <a:ext uri="{9D8B030D-6E8A-4147-A177-3AD203B41FA5}">
                      <a16:colId xmlns:a16="http://schemas.microsoft.com/office/drawing/2014/main" val="3406087195"/>
                    </a:ext>
                  </a:extLst>
                </a:gridCol>
                <a:gridCol w="710148">
                  <a:extLst>
                    <a:ext uri="{9D8B030D-6E8A-4147-A177-3AD203B41FA5}">
                      <a16:colId xmlns:a16="http://schemas.microsoft.com/office/drawing/2014/main" val="3004969139"/>
                    </a:ext>
                  </a:extLst>
                </a:gridCol>
                <a:gridCol w="710148">
                  <a:extLst>
                    <a:ext uri="{9D8B030D-6E8A-4147-A177-3AD203B41FA5}">
                      <a16:colId xmlns:a16="http://schemas.microsoft.com/office/drawing/2014/main" val="724256420"/>
                    </a:ext>
                  </a:extLst>
                </a:gridCol>
                <a:gridCol w="3678052">
                  <a:extLst>
                    <a:ext uri="{9D8B030D-6E8A-4147-A177-3AD203B41FA5}">
                      <a16:colId xmlns:a16="http://schemas.microsoft.com/office/drawing/2014/main" val="1146024676"/>
                    </a:ext>
                  </a:extLst>
                </a:gridCol>
              </a:tblGrid>
              <a:tr h="394864">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成果指標</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R4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見込</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R5</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R6</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R7</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(2025)</a:t>
                      </a: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R8</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R9</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a:solidFill>
                            <a:schemeClr val="tx1"/>
                          </a:solidFill>
                          <a:latin typeface="Meiryo UI" panose="020B0604030504040204" pitchFamily="50" charset="-128"/>
                          <a:ea typeface="Meiryo UI" panose="020B0604030504040204" pitchFamily="50" charset="-128"/>
                        </a:rPr>
                        <a:t>(2027)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2160598084"/>
                  </a:ext>
                </a:extLst>
              </a:tr>
              <a:tr h="281374">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電話会議システムの整備、ボランティア管理システムの導入、ホームページの再構築</a:t>
                      </a:r>
                    </a:p>
                  </a:txBody>
                  <a:tcPr/>
                </a:tc>
                <a:tc>
                  <a:txBody>
                    <a:bodyPr/>
                    <a:lstStyle/>
                    <a:p>
                      <a:pPr algn="ct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gridSpan="5">
                  <a:txBody>
                    <a:bodyPr/>
                    <a:lstStyle/>
                    <a:p>
                      <a:pPr algn="l"/>
                      <a:r>
                        <a:rPr kumimoji="1" lang="ja-JP" altLang="en-US" sz="1100" b="0" dirty="0">
                          <a:solidFill>
                            <a:schemeClr val="tx1"/>
                          </a:solidFill>
                          <a:latin typeface="Meiryo UI" panose="020B0604030504040204" pitchFamily="50" charset="-128"/>
                          <a:ea typeface="Meiryo UI" panose="020B0604030504040204" pitchFamily="50" charset="-128"/>
                        </a:rPr>
                        <a:t>上記の取組みを実施</a:t>
                      </a:r>
                    </a:p>
                  </a:txBody>
                  <a:tcPr/>
                </a:tc>
                <a:tc hMerge="1">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0.8%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hMerge="1">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0.8%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hMerge="1">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0.8%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hMerge="1">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0.8%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R5</a:t>
                      </a:r>
                      <a:r>
                        <a:rPr kumimoji="1" lang="ja-JP" altLang="en-US" sz="1100" b="0" dirty="0">
                          <a:solidFill>
                            <a:schemeClr val="tx1"/>
                          </a:solidFill>
                          <a:latin typeface="Meiryo UI" panose="020B0604030504040204" pitchFamily="50" charset="-128"/>
                          <a:ea typeface="Meiryo UI" panose="020B0604030504040204" pitchFamily="50" charset="-128"/>
                        </a:rPr>
                        <a:t>：電話会議システム、ボランティア管理システム</a:t>
                      </a:r>
                      <a:endParaRPr kumimoji="1" lang="en-US" altLang="ja-JP" sz="1100" b="0" dirty="0">
                        <a:solidFill>
                          <a:schemeClr val="tx1"/>
                        </a:solidFill>
                        <a:latin typeface="Meiryo UI" panose="020B0604030504040204" pitchFamily="50" charset="-128"/>
                        <a:ea typeface="Meiryo UI" panose="020B0604030504040204" pitchFamily="50" charset="-128"/>
                      </a:endParaRPr>
                    </a:p>
                    <a:p>
                      <a:r>
                        <a:rPr kumimoji="1" lang="en-US" altLang="ja-JP" sz="1100" b="0" dirty="0">
                          <a:solidFill>
                            <a:schemeClr val="tx1"/>
                          </a:solidFill>
                          <a:latin typeface="Meiryo UI" panose="020B0604030504040204" pitchFamily="50" charset="-128"/>
                          <a:ea typeface="Meiryo UI" panose="020B0604030504040204" pitchFamily="50" charset="-128"/>
                        </a:rPr>
                        <a:t>R6</a:t>
                      </a:r>
                      <a:r>
                        <a:rPr kumimoji="1" lang="ja-JP" altLang="en-US" sz="1100" b="0" dirty="0">
                          <a:solidFill>
                            <a:schemeClr val="tx1"/>
                          </a:solidFill>
                          <a:latin typeface="Meiryo UI" panose="020B0604030504040204" pitchFamily="50" charset="-128"/>
                          <a:ea typeface="Meiryo UI" panose="020B0604030504040204" pitchFamily="50" charset="-128"/>
                        </a:rPr>
                        <a:t>：ホームページ改修予定</a:t>
                      </a:r>
                    </a:p>
                  </a:txBody>
                  <a:tcPr/>
                </a:tc>
                <a:extLst>
                  <a:ext uri="{0D108BD9-81ED-4DB2-BD59-A6C34878D82A}">
                    <a16:rowId xmlns:a16="http://schemas.microsoft.com/office/drawing/2014/main" val="1824752245"/>
                  </a:ext>
                </a:extLst>
              </a:tr>
            </a:tbl>
          </a:graphicData>
        </a:graphic>
      </p:graphicFrame>
      <p:pic>
        <p:nvPicPr>
          <p:cNvPr id="13" name="図 12">
            <a:extLst>
              <a:ext uri="{FF2B5EF4-FFF2-40B4-BE49-F238E27FC236}">
                <a16:creationId xmlns:a16="http://schemas.microsoft.com/office/drawing/2014/main" id="{D968696C-8826-4EBF-88FD-20B4452827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17559" y="1194705"/>
            <a:ext cx="1548185" cy="1161139"/>
          </a:xfrm>
          <a:prstGeom prst="rect">
            <a:avLst/>
          </a:prstGeom>
        </p:spPr>
      </p:pic>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1127" y="4246216"/>
            <a:ext cx="1444506" cy="1449337"/>
          </a:xfrm>
          <a:prstGeom prst="rect">
            <a:avLst/>
          </a:prstGeom>
        </p:spPr>
      </p:pic>
      <p:sp>
        <p:nvSpPr>
          <p:cNvPr id="16" name="テキスト ボックス 15">
            <a:extLst>
              <a:ext uri="{FF2B5EF4-FFF2-40B4-BE49-F238E27FC236}">
                <a16:creationId xmlns:a16="http://schemas.microsoft.com/office/drawing/2014/main" id="{BA734262-89F8-C541-E085-5F3CE49E8FB3}"/>
              </a:ext>
            </a:extLst>
          </p:cNvPr>
          <p:cNvSpPr txBox="1"/>
          <p:nvPr/>
        </p:nvSpPr>
        <p:spPr>
          <a:xfrm>
            <a:off x="459734" y="69340"/>
            <a:ext cx="4932761" cy="400110"/>
          </a:xfrm>
          <a:prstGeom prst="rect">
            <a:avLst/>
          </a:prstGeom>
          <a:noFill/>
        </p:spPr>
        <p:txBody>
          <a:bodyPr wrap="none" rtlCol="0" anchor="ctr">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５．</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中期経営計画</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R5</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R9</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取組内容</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490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901043706"/>
              </p:ext>
            </p:extLst>
          </p:nvPr>
        </p:nvGraphicFramePr>
        <p:xfrm>
          <a:off x="437884" y="835120"/>
          <a:ext cx="11307648" cy="5901580"/>
        </p:xfrm>
        <a:graphic>
          <a:graphicData uri="http://schemas.openxmlformats.org/drawingml/2006/table">
            <a:tbl>
              <a:tblPr/>
              <a:tblGrid>
                <a:gridCol w="456086">
                  <a:extLst>
                    <a:ext uri="{9D8B030D-6E8A-4147-A177-3AD203B41FA5}">
                      <a16:colId xmlns:a16="http://schemas.microsoft.com/office/drawing/2014/main" val="222449568"/>
                    </a:ext>
                  </a:extLst>
                </a:gridCol>
                <a:gridCol w="2106522">
                  <a:extLst>
                    <a:ext uri="{9D8B030D-6E8A-4147-A177-3AD203B41FA5}">
                      <a16:colId xmlns:a16="http://schemas.microsoft.com/office/drawing/2014/main" val="4125020003"/>
                    </a:ext>
                  </a:extLst>
                </a:gridCol>
                <a:gridCol w="212557">
                  <a:extLst>
                    <a:ext uri="{9D8B030D-6E8A-4147-A177-3AD203B41FA5}">
                      <a16:colId xmlns:a16="http://schemas.microsoft.com/office/drawing/2014/main" val="2475650559"/>
                    </a:ext>
                  </a:extLst>
                </a:gridCol>
                <a:gridCol w="2644491">
                  <a:extLst>
                    <a:ext uri="{9D8B030D-6E8A-4147-A177-3AD203B41FA5}">
                      <a16:colId xmlns:a16="http://schemas.microsoft.com/office/drawing/2014/main" val="3661494538"/>
                    </a:ext>
                  </a:extLst>
                </a:gridCol>
                <a:gridCol w="495499">
                  <a:extLst>
                    <a:ext uri="{9D8B030D-6E8A-4147-A177-3AD203B41FA5}">
                      <a16:colId xmlns:a16="http://schemas.microsoft.com/office/drawing/2014/main" val="809843210"/>
                    </a:ext>
                  </a:extLst>
                </a:gridCol>
                <a:gridCol w="516959">
                  <a:extLst>
                    <a:ext uri="{9D8B030D-6E8A-4147-A177-3AD203B41FA5}">
                      <a16:colId xmlns:a16="http://schemas.microsoft.com/office/drawing/2014/main" val="2077687696"/>
                    </a:ext>
                  </a:extLst>
                </a:gridCol>
                <a:gridCol w="512719">
                  <a:extLst>
                    <a:ext uri="{9D8B030D-6E8A-4147-A177-3AD203B41FA5}">
                      <a16:colId xmlns:a16="http://schemas.microsoft.com/office/drawing/2014/main" val="2362890071"/>
                    </a:ext>
                  </a:extLst>
                </a:gridCol>
                <a:gridCol w="508477">
                  <a:extLst>
                    <a:ext uri="{9D8B030D-6E8A-4147-A177-3AD203B41FA5}">
                      <a16:colId xmlns:a16="http://schemas.microsoft.com/office/drawing/2014/main" val="136147912"/>
                    </a:ext>
                  </a:extLst>
                </a:gridCol>
                <a:gridCol w="525441">
                  <a:extLst>
                    <a:ext uri="{9D8B030D-6E8A-4147-A177-3AD203B41FA5}">
                      <a16:colId xmlns:a16="http://schemas.microsoft.com/office/drawing/2014/main" val="3366571422"/>
                    </a:ext>
                  </a:extLst>
                </a:gridCol>
                <a:gridCol w="875750">
                  <a:extLst>
                    <a:ext uri="{9D8B030D-6E8A-4147-A177-3AD203B41FA5}">
                      <a16:colId xmlns:a16="http://schemas.microsoft.com/office/drawing/2014/main" val="2374725145"/>
                    </a:ext>
                  </a:extLst>
                </a:gridCol>
                <a:gridCol w="2453147">
                  <a:extLst>
                    <a:ext uri="{9D8B030D-6E8A-4147-A177-3AD203B41FA5}">
                      <a16:colId xmlns:a16="http://schemas.microsoft.com/office/drawing/2014/main" val="2402213109"/>
                    </a:ext>
                  </a:extLst>
                </a:gridCol>
              </a:tblGrid>
              <a:tr h="166642">
                <a:tc rowSpan="2">
                  <a:txBody>
                    <a:bodyPr/>
                    <a:lstStyle/>
                    <a:p>
                      <a:pPr algn="ctr" rtl="0" fontAlgn="ctr"/>
                      <a:r>
                        <a:rPr lang="ja-JP" altLang="en-US" sz="1000" b="0" i="0" u="none" strike="noStrike" dirty="0">
                          <a:solidFill>
                            <a:schemeClr val="bg1"/>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rtl="0" fontAlgn="ctr"/>
                      <a:r>
                        <a:rPr lang="ja-JP" altLang="en-US" sz="1000" b="0" i="0" u="none" strike="noStrike" dirty="0">
                          <a:solidFill>
                            <a:schemeClr val="bg1"/>
                          </a:solidFill>
                          <a:effectLst/>
                          <a:latin typeface="Meiryo UI" panose="020B0604030504040204" pitchFamily="50" charset="-128"/>
                          <a:ea typeface="Meiryo UI" panose="020B0604030504040204" pitchFamily="50" charset="-128"/>
                        </a:rPr>
                        <a:t>事業項目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rtl="0" fontAlgn="ctr"/>
                      <a:endParaRPr lang="en-US" altLang="ja-JP" sz="1000" b="0"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rtl="0" fontAlgn="ctr"/>
                      <a:r>
                        <a:rPr lang="ja-JP" altLang="en-US" sz="1000" b="0" i="0" u="none" strike="noStrike" dirty="0">
                          <a:solidFill>
                            <a:schemeClr val="bg1"/>
                          </a:solidFill>
                          <a:effectLst/>
                          <a:latin typeface="Meiryo UI" panose="020B0604030504040204" pitchFamily="50" charset="-128"/>
                          <a:ea typeface="Meiryo UI" panose="020B0604030504040204" pitchFamily="50" charset="-128"/>
                        </a:rPr>
                        <a:t>具体的取組事項</a:t>
                      </a:r>
                      <a:endParaRPr lang="zh-TW" altLang="en-US" sz="1000" b="0"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altLang="ja-JP" sz="1000" b="0" i="0" u="none" strike="noStrike" dirty="0" smtClean="0">
                          <a:solidFill>
                            <a:schemeClr val="bg1"/>
                          </a:solidFill>
                          <a:effectLst/>
                          <a:latin typeface="Meiryo UI" panose="020B0604030504040204" pitchFamily="50" charset="-128"/>
                          <a:ea typeface="Meiryo UI" panose="020B0604030504040204" pitchFamily="50" charset="-128"/>
                        </a:rPr>
                        <a:t>R5</a:t>
                      </a:r>
                      <a:endParaRPr lang="en-US" sz="1000" b="0"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altLang="ja-JP" sz="1000" b="0" i="0" u="none" strike="noStrike" dirty="0" smtClean="0">
                          <a:solidFill>
                            <a:schemeClr val="bg1"/>
                          </a:solidFill>
                          <a:effectLst/>
                          <a:latin typeface="Meiryo UI" panose="020B0604030504040204" pitchFamily="50" charset="-128"/>
                          <a:ea typeface="Meiryo UI" panose="020B0604030504040204" pitchFamily="50" charset="-128"/>
                        </a:rPr>
                        <a:t>R6</a:t>
                      </a:r>
                      <a:endParaRPr lang="en-US" sz="1000" b="0"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altLang="ja-JP" sz="1000" b="0" i="0" u="none" strike="noStrike" dirty="0" smtClean="0">
                          <a:solidFill>
                            <a:schemeClr val="bg1"/>
                          </a:solidFill>
                          <a:effectLst/>
                          <a:latin typeface="Meiryo UI" panose="020B0604030504040204" pitchFamily="50" charset="-128"/>
                          <a:ea typeface="Meiryo UI" panose="020B0604030504040204" pitchFamily="50" charset="-128"/>
                        </a:rPr>
                        <a:t>R7</a:t>
                      </a:r>
                      <a:endParaRPr lang="en-US" sz="1000" b="0"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altLang="ja-JP" sz="1000" b="0" i="0" u="none" strike="noStrike" dirty="0" smtClean="0">
                          <a:solidFill>
                            <a:schemeClr val="bg1"/>
                          </a:solidFill>
                          <a:effectLst/>
                          <a:latin typeface="Meiryo UI" panose="020B0604030504040204" pitchFamily="50" charset="-128"/>
                          <a:ea typeface="Meiryo UI" panose="020B0604030504040204" pitchFamily="50" charset="-128"/>
                        </a:rPr>
                        <a:t>R8</a:t>
                      </a:r>
                      <a:endParaRPr lang="en-US" sz="1000" b="0"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altLang="ja-JP" sz="1000" b="0" i="0" u="none" strike="noStrike" dirty="0" smtClean="0">
                          <a:solidFill>
                            <a:schemeClr val="bg1"/>
                          </a:solidFill>
                          <a:effectLst/>
                          <a:latin typeface="Meiryo UI" panose="020B0604030504040204" pitchFamily="50" charset="-128"/>
                          <a:ea typeface="Meiryo UI" panose="020B0604030504040204" pitchFamily="50" charset="-128"/>
                        </a:rPr>
                        <a:t>R9</a:t>
                      </a:r>
                      <a:endParaRPr lang="en-US" sz="1000" b="0"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algn="ctr" rtl="0"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rPr>
                        <a:t>R4</a:t>
                      </a:r>
                      <a:r>
                        <a:rPr lang="ja-JP" altLang="en-US" sz="1000" b="0" i="0" u="none" strike="noStrike" dirty="0">
                          <a:solidFill>
                            <a:schemeClr val="bg1"/>
                          </a:solidFill>
                          <a:effectLst/>
                          <a:latin typeface="Meiryo UI" panose="020B0604030504040204" pitchFamily="50" charset="-128"/>
                          <a:ea typeface="Meiryo UI" panose="020B0604030504040204" pitchFamily="50" charset="-128"/>
                        </a:rPr>
                        <a:t>見込（</a:t>
                      </a:r>
                      <a:r>
                        <a:rPr lang="en-US" altLang="ja-JP" sz="1000" b="0" i="0" u="none" strike="noStrike" dirty="0">
                          <a:solidFill>
                            <a:schemeClr val="bg1"/>
                          </a:solidFill>
                          <a:effectLst/>
                          <a:latin typeface="Meiryo UI" panose="020B0604030504040204" pitchFamily="50" charset="-128"/>
                          <a:ea typeface="Meiryo UI" panose="020B0604030504040204" pitchFamily="50" charset="-128"/>
                        </a:rPr>
                        <a:t>2022</a:t>
                      </a:r>
                      <a:r>
                        <a:rPr lang="ja-JP" altLang="en-US" sz="1000" b="0" i="0" u="none" strike="noStrike" dirty="0">
                          <a:solidFill>
                            <a:schemeClr val="bg1"/>
                          </a:solidFill>
                          <a:effectLst/>
                          <a:latin typeface="Meiryo UI" panose="020B0604030504040204" pitchFamily="50" charset="-128"/>
                          <a:ea typeface="Meiryo UI" panose="020B0604030504040204" pitchFamily="50" charset="-128"/>
                        </a:rPr>
                        <a:t>）</a:t>
                      </a:r>
                      <a:endParaRPr lang="en-US" altLang="ja-JP" sz="1000" b="0"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rtl="0" fontAlgn="ctr"/>
                      <a:r>
                        <a:rPr lang="ja-JP" altLang="en-US" sz="1000" b="0" i="0" u="none" strike="noStrike" dirty="0">
                          <a:solidFill>
                            <a:schemeClr val="bg1"/>
                          </a:solidFill>
                          <a:effectLst/>
                          <a:latin typeface="Meiryo UI" panose="020B0604030504040204" pitchFamily="50" charset="-128"/>
                          <a:ea typeface="Meiryo UI" panose="020B0604030504040204" pitchFamily="50" charset="-128"/>
                        </a:rPr>
                        <a:t>備考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11768678"/>
                  </a:ext>
                </a:extLst>
              </a:tr>
              <a:tr h="16664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rPr>
                        <a:t>(2025)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rPr>
                        <a:t>(2027)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02589496"/>
                  </a:ext>
                </a:extLst>
              </a:tr>
              <a:tr h="166642">
                <a:tc rowSpan="7">
                  <a:txBody>
                    <a:bodyPr/>
                    <a:lstStyle/>
                    <a:p>
                      <a:pPr algn="ctr" rtl="0"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１　重点事業</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rowSpan="3">
                  <a:txBody>
                    <a:bodyPr/>
                    <a:lstStyle/>
                    <a:p>
                      <a:pPr algn="l"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相談機能の専門性向上</a:t>
                      </a:r>
                    </a:p>
                  </a:txBody>
                  <a:tcPr marL="72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大阪府外国人情報コーナー　相談件数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2,800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2,800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2,800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2,800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2,800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2,312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件（</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R3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293624"/>
                  </a:ext>
                </a:extLst>
              </a:tr>
              <a:tr h="112274">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専門相談会の実施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52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54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56</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58</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60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48</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労働相談をはじめとした府各種相談窓口、弁護士会等と連携して実施する専門相談会の実施回数等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433623"/>
                  </a:ext>
                </a:extLst>
              </a:tr>
              <a:tr h="69182">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地域での合同・出張相談会の実施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11</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府内市町村や国際交流協会等と連携して実施する合同相談会の実施回数等</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専門相談の充実など相談会の質の向上に取り組む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2006831"/>
                  </a:ext>
                </a:extLst>
              </a:tr>
              <a:tr h="333287">
                <a:tc vMerge="1">
                  <a:txBody>
                    <a:bodyPr/>
                    <a:lstStyle/>
                    <a:p>
                      <a:endParaRPr kumimoji="1" lang="ja-JP" altLang="en-US"/>
                    </a:p>
                  </a:txBody>
                  <a:tcPr/>
                </a:tc>
                <a:tc rowSpan="2">
                  <a:txBody>
                    <a:bodyPr/>
                    <a:lstStyle/>
                    <a:p>
                      <a:pPr algn="l"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災害時における迅速な情報発信の強化</a:t>
                      </a:r>
                    </a:p>
                  </a:txBody>
                  <a:tcPr marL="72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災害時対応研修、訓練等の実施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４回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４回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４回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府内市町村や国際交流協会、災害ボランティア協定締結大学等と実施する研修、訓練を含む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142204"/>
                  </a:ext>
                </a:extLst>
              </a:tr>
              <a:tr h="166642">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災害時多言語支援センター設置マニュアルの改訂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気象災害の発生を想定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定性目標　</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R5</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年度</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までに実施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4944648"/>
                  </a:ext>
                </a:extLst>
              </a:tr>
              <a:tr h="166642">
                <a:tc vMerge="1">
                  <a:txBody>
                    <a:bodyPr/>
                    <a:lstStyle/>
                    <a:p>
                      <a:endParaRPr kumimoji="1" lang="ja-JP" altLang="en-US"/>
                    </a:p>
                  </a:txBody>
                  <a:tcPr/>
                </a:tc>
                <a:tc rowSpan="2">
                  <a:txBody>
                    <a:bodyPr/>
                    <a:lstStyle/>
                    <a:p>
                      <a:pPr algn="l"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万博関連事業の取組み</a:t>
                      </a:r>
                    </a:p>
                  </a:txBody>
                  <a:tcPr marL="72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大阪・関西万博事業への協力</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ボランティア事業への協力（人材育成、募集説明会の協力等</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R7</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年度</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まで実施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953854"/>
                  </a:ext>
                </a:extLst>
              </a:tr>
              <a:tr h="166642">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大阪生活オリエンテーションの実施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１回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rPr>
                        <a:t>２回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rPr>
                        <a:t>３回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※R8</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以降</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は</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R7</a:t>
                      </a:r>
                      <a:r>
                        <a:rPr lang="ja-JP" altLang="en-US" sz="900" b="0" i="0" u="none" strike="noStrike" dirty="0" err="1" smtClean="0">
                          <a:solidFill>
                            <a:schemeClr val="tx1"/>
                          </a:solidFill>
                          <a:effectLst/>
                          <a:latin typeface="Meiryo UI" panose="020B0604030504040204" pitchFamily="50" charset="-128"/>
                          <a:ea typeface="Meiryo UI" panose="020B0604030504040204" pitchFamily="50" charset="-128"/>
                        </a:rPr>
                        <a:t>までの</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実績を見て再設定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910121"/>
                  </a:ext>
                </a:extLst>
              </a:tr>
              <a:tr h="166642">
                <a:tc rowSpan="8">
                  <a:txBody>
                    <a:bodyPr/>
                    <a:lstStyle/>
                    <a:p>
                      <a:pPr algn="ctr" rtl="0"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２　多文化共生の拠点機能の強化・充実</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rowSpan="2">
                  <a:txBody>
                    <a:bodyPr/>
                    <a:lstStyle/>
                    <a:p>
                      <a:pPr algn="l"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府内市町村、国際交流協会との連携、支援機能の強化</a:t>
                      </a:r>
                    </a:p>
                  </a:txBody>
                  <a:tcPr marL="72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地域での合同・出張相談会の実施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11</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再掲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097069"/>
                  </a:ext>
                </a:extLst>
              </a:tr>
              <a:tr h="166642">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相談員研修の実施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市町村や国際交流協会の職員、相談員を含む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819686"/>
                  </a:ext>
                </a:extLst>
              </a:tr>
              <a:tr h="333287">
                <a:tc vMerge="1">
                  <a:txBody>
                    <a:bodyPr/>
                    <a:lstStyle/>
                    <a:p>
                      <a:endParaRPr kumimoji="1" lang="ja-JP" altLang="en-US"/>
                    </a:p>
                  </a:txBody>
                  <a:tcPr/>
                </a:tc>
                <a:tc>
                  <a:txBody>
                    <a:bodyPr/>
                    <a:lstStyle/>
                    <a:p>
                      <a:pPr algn="l"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国、関係機関等との連携強化、共同事業の実施</a:t>
                      </a:r>
                    </a:p>
                  </a:txBody>
                  <a:tcPr marL="72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専門相談会の実施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52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54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56</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58</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60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48</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再掲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636662"/>
                  </a:ext>
                </a:extLst>
              </a:tr>
              <a:tr h="333287">
                <a:tc vMerge="1">
                  <a:txBody>
                    <a:bodyPr/>
                    <a:lstStyle/>
                    <a:p>
                      <a:endParaRPr kumimoji="1" lang="ja-JP" altLang="en-US"/>
                    </a:p>
                  </a:txBody>
                  <a:tcPr/>
                </a:tc>
                <a:tc>
                  <a:txBody>
                    <a:bodyPr/>
                    <a:lstStyle/>
                    <a:p>
                      <a:pPr algn="l"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地域国際化協会としての機能発揮</a:t>
                      </a:r>
                    </a:p>
                  </a:txBody>
                  <a:tcPr marL="72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CLAIR</a:t>
                      </a:r>
                      <a:r>
                        <a:rPr lang="ja-JP" altLang="en-US" sz="1000" b="0" i="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近畿地域国際化協会連絡協議会を通じた研修、広域訓練の実施・参画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５回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５回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５回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５回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５回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5184106"/>
                  </a:ext>
                </a:extLst>
              </a:tr>
              <a:tr h="166642">
                <a:tc vMerge="1">
                  <a:txBody>
                    <a:bodyPr/>
                    <a:lstStyle/>
                    <a:p>
                      <a:endParaRPr kumimoji="1" lang="ja-JP" altLang="en-US"/>
                    </a:p>
                  </a:txBody>
                  <a:tcPr/>
                </a:tc>
                <a:tc rowSpan="2">
                  <a:txBody>
                    <a:bodyPr/>
                    <a:lstStyle/>
                    <a:p>
                      <a:pPr algn="l"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やさしい日本語のさらなる普及</a:t>
                      </a:r>
                    </a:p>
                  </a:txBody>
                  <a:tcPr marL="72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「やさしい日本語」関係研修の実施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４回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４回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４回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４回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４回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４回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876752"/>
                  </a:ext>
                </a:extLst>
              </a:tr>
              <a:tr h="91223">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「やさしい日本語」研修への民間企業からの参加者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60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60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60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60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60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R3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各年のべ累計（</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※R4 </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募集中</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125233"/>
                  </a:ext>
                </a:extLst>
              </a:tr>
              <a:tr h="166642">
                <a:tc vMerge="1">
                  <a:txBody>
                    <a:bodyPr/>
                    <a:lstStyle/>
                    <a:p>
                      <a:endParaRPr kumimoji="1" lang="ja-JP" altLang="en-US"/>
                    </a:p>
                  </a:txBody>
                  <a:tcPr/>
                </a:tc>
                <a:tc>
                  <a:txBody>
                    <a:bodyPr/>
                    <a:lstStyle/>
                    <a:p>
                      <a:pPr algn="l"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多文化理解の機会提供</a:t>
                      </a:r>
                    </a:p>
                  </a:txBody>
                  <a:tcPr marL="72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国際理解教育サポーター派遣先（学校）満足度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96</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R3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chemeClr val="tx1"/>
                          </a:solidFill>
                          <a:effectLst/>
                          <a:latin typeface="Meiryo UI" panose="020B0604030504040204" pitchFamily="50" charset="-128"/>
                          <a:ea typeface="Meiryo UI" panose="020B0604030504040204" pitchFamily="50" charset="-128"/>
                        </a:rPr>
                        <a:t>ＣＳ</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調査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872898"/>
                  </a:ext>
                </a:extLst>
              </a:tr>
              <a:tr h="146926">
                <a:tc vMerge="1">
                  <a:txBody>
                    <a:bodyPr/>
                    <a:lstStyle/>
                    <a:p>
                      <a:endParaRPr kumimoji="1" lang="ja-JP" altLang="en-US"/>
                    </a:p>
                  </a:txBody>
                  <a:tcPr/>
                </a:tc>
                <a:tc>
                  <a:txBody>
                    <a:bodyPr/>
                    <a:lstStyle/>
                    <a:p>
                      <a:pPr algn="l"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(6)</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語学ボランティアの拡充・育成</a:t>
                      </a:r>
                    </a:p>
                  </a:txBody>
                  <a:tcPr marL="72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コミュニティ通訳ボランティア研修の実施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２回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２回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２回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２回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２回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１回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264518"/>
                  </a:ext>
                </a:extLst>
              </a:tr>
              <a:tr h="333287">
                <a:tc rowSpan="6">
                  <a:txBody>
                    <a:bodyPr/>
                    <a:lstStyle/>
                    <a:p>
                      <a:pPr algn="ctr" rtl="0"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３　事業基盤の強化</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情報提供、広報手段の再構築</a:t>
                      </a:r>
                    </a:p>
                  </a:txBody>
                  <a:tcPr marL="72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ホームページアクセス数（セッション数）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86,000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120,000</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120,000</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120,000</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120,000</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85,410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件（</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R3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ホームページの再構築</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R6</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予定</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）による更新回数の増、</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SNS</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での発信増により、ホームページへのアクセス数増を見込む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977682"/>
                  </a:ext>
                </a:extLst>
              </a:tr>
              <a:tr h="499929">
                <a:tc vMerge="1">
                  <a:txBody>
                    <a:bodyPr/>
                    <a:lstStyle/>
                    <a:p>
                      <a:endParaRPr kumimoji="1" lang="ja-JP" altLang="en-US"/>
                    </a:p>
                  </a:txBody>
                  <a:tcPr/>
                </a:tc>
                <a:tc>
                  <a:txBody>
                    <a:bodyPr/>
                    <a:lstStyle/>
                    <a:p>
                      <a:pPr algn="l"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専門性の高い組織の実現</a:t>
                      </a:r>
                    </a:p>
                  </a:txBody>
                  <a:tcPr marL="72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多文化共生マネージャー、災害時外国人支援情報コーディネーター、外国人総合支援コーディネーターの認証を得た職員数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４名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５名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５名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５名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年度末のべ人数</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政府が外国人総合支援コーディネーター（仮称）を検討中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372004"/>
                  </a:ext>
                </a:extLst>
              </a:tr>
              <a:tr h="333287">
                <a:tc vMerge="1">
                  <a:txBody>
                    <a:bodyPr/>
                    <a:lstStyle/>
                    <a:p>
                      <a:endParaRPr kumimoji="1" lang="ja-JP" altLang="en-US"/>
                    </a:p>
                  </a:txBody>
                  <a:tcPr/>
                </a:tc>
                <a:tc>
                  <a:txBody>
                    <a:bodyPr/>
                    <a:lstStyle/>
                    <a:p>
                      <a:pPr algn="l"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外部資金の確保、恒常的な収益向上策の検討、安定的な資産運用</a:t>
                      </a:r>
                    </a:p>
                  </a:txBody>
                  <a:tcPr marL="72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実質収支差額（評価損益等調整前当期経常増減額より、特定資産取崩額を除く）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42</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百万円</a:t>
                      </a:r>
                      <a:endParaRPr lang="en-US" altLang="ja-JP" sz="7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38</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百万円</a:t>
                      </a:r>
                      <a:endParaRPr lang="en-US" altLang="ja-JP" sz="7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36</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百万円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34</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百万円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32</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百万円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47</a:t>
                      </a:r>
                      <a:r>
                        <a:rPr lang="ja-JP" altLang="en-US" sz="900" dirty="0">
                          <a:solidFill>
                            <a:schemeClr val="tx1"/>
                          </a:solidFill>
                          <a:latin typeface="Meiryo UI" panose="020B0604030504040204" pitchFamily="50" charset="-128"/>
                          <a:ea typeface="Meiryo UI" panose="020B0604030504040204" pitchFamily="50" charset="-128"/>
                        </a:rPr>
                        <a:t>百万円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ja-JP" altLang="en-US" sz="900" dirty="0">
                        <a:solidFill>
                          <a:schemeClr val="tx1"/>
                        </a:solidFill>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829713"/>
                  </a:ext>
                </a:extLst>
              </a:tr>
              <a:tr h="299958">
                <a:tc vMerge="1">
                  <a:txBody>
                    <a:bodyPr/>
                    <a:lstStyle/>
                    <a:p>
                      <a:endParaRPr kumimoji="1" lang="ja-JP" altLang="en-US"/>
                    </a:p>
                  </a:txBody>
                  <a:tcPr/>
                </a:tc>
                <a:tc>
                  <a:txBody>
                    <a:bodyPr/>
                    <a:lstStyle/>
                    <a:p>
                      <a:pPr algn="l"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受益者負担、受託事業の適正化</a:t>
                      </a:r>
                    </a:p>
                  </a:txBody>
                  <a:tcPr marL="72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受益者負担、受託事業の適正化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国際理解教育サポーター派遣に事務手数料を導入、翻訳事業対象の拡大・受託費用の見直し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定性目標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R7</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年度までに実施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0934080"/>
                  </a:ext>
                </a:extLst>
              </a:tr>
              <a:tr h="166642">
                <a:tc vMerge="1">
                  <a:txBody>
                    <a:bodyPr/>
                    <a:lstStyle/>
                    <a:p>
                      <a:endParaRPr kumimoji="1" lang="ja-JP" altLang="en-US"/>
                    </a:p>
                  </a:txBody>
                  <a:tcPr/>
                </a:tc>
                <a:tc>
                  <a:txBody>
                    <a:bodyPr/>
                    <a:lstStyle/>
                    <a:p>
                      <a:pPr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留学生会館のさらなる収益確保</a:t>
                      </a:r>
                    </a:p>
                  </a:txBody>
                  <a:tcPr marL="72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入居率（年平均）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85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85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85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85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82.1</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(H30.4</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R4.12)</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※R6</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以降</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は</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R5</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の</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実績を見て必要に応じて再設定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9499575"/>
                  </a:ext>
                </a:extLst>
              </a:tr>
              <a:tr h="333287">
                <a:tc vMerge="1">
                  <a:txBody>
                    <a:bodyPr/>
                    <a:lstStyle/>
                    <a:p>
                      <a:endParaRPr kumimoji="1" lang="ja-JP" altLang="en-US"/>
                    </a:p>
                  </a:txBody>
                  <a:tcPr/>
                </a:tc>
                <a:tc>
                  <a:txBody>
                    <a:bodyPr/>
                    <a:lstStyle/>
                    <a:p>
                      <a:pPr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(6)ICT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活用による業務の効率化</a:t>
                      </a:r>
                    </a:p>
                  </a:txBody>
                  <a:tcPr marL="72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電話会議システムの整備、ボランティア管理システムの導入、ホームページの再構築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電話会議システムの整備、ボランティア管理システムの導入、ホームページの再構築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R5</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電話会議システム、ボランティア管理システム</a:t>
                      </a:r>
                    </a:p>
                    <a:p>
                      <a:pPr algn="l" fontAlgn="ct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R6</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ホームページ改修予定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753020"/>
                  </a:ext>
                </a:extLst>
              </a:tr>
            </a:tbl>
          </a:graphicData>
        </a:graphic>
      </p:graphicFrame>
      <p:sp>
        <p:nvSpPr>
          <p:cNvPr id="3" name="スライド番号プレースホルダー 2">
            <a:extLst>
              <a:ext uri="{FF2B5EF4-FFF2-40B4-BE49-F238E27FC236}">
                <a16:creationId xmlns:a16="http://schemas.microsoft.com/office/drawing/2014/main" id="{2D56945C-D772-4243-BE48-C5A487DC0138}"/>
              </a:ext>
            </a:extLst>
          </p:cNvPr>
          <p:cNvSpPr>
            <a:spLocks noGrp="1"/>
          </p:cNvSpPr>
          <p:nvPr>
            <p:ph type="sldNum" sz="quarter" idx="12"/>
          </p:nvPr>
        </p:nvSpPr>
        <p:spPr>
          <a:xfrm>
            <a:off x="11661955" y="6492875"/>
            <a:ext cx="56803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24</a:t>
            </a:r>
            <a:endParaRPr kumimoji="0" lang="en-US" sz="16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p:cNvSpPr/>
          <p:nvPr/>
        </p:nvSpPr>
        <p:spPr>
          <a:xfrm>
            <a:off x="319137" y="533844"/>
            <a:ext cx="11437427" cy="307777"/>
          </a:xfrm>
          <a:prstGeom prst="rect">
            <a:avLst/>
          </a:prstGeom>
          <a:noFill/>
        </p:spPr>
        <p:txBody>
          <a:bodyPr wrap="square">
            <a:spAutoFit/>
          </a:bodyPr>
          <a:lstStyle/>
          <a:p>
            <a:pPr marL="0" marR="0" lvl="0" indent="0" algn="l" defTabSz="914418" rtl="0" eaLnBrk="1" fontAlgn="auto" latinLnBrk="0" hangingPunct="1">
              <a:lnSpc>
                <a:spcPct val="100000"/>
              </a:lnSpc>
              <a:spcBef>
                <a:spcPts val="0"/>
              </a:spcBef>
              <a:spcAft>
                <a:spcPts val="0"/>
              </a:spcAft>
              <a:buClrTx/>
              <a:buSzTx/>
              <a:buFontTx/>
              <a:buNone/>
              <a:tabLst>
                <a:tab pos="1152094" algn="l"/>
              </a:tabLst>
              <a:defRPr/>
            </a:pP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目標・取組内容についての成果指標として、</a:t>
            </a: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19</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項目を設定し、各年度別の成果指標達成をめざす。</a:t>
            </a:r>
          </a:p>
        </p:txBody>
      </p:sp>
      <p:sp>
        <p:nvSpPr>
          <p:cNvPr id="8" name="テキスト ボックス 7">
            <a:extLst>
              <a:ext uri="{FF2B5EF4-FFF2-40B4-BE49-F238E27FC236}">
                <a16:creationId xmlns:a16="http://schemas.microsoft.com/office/drawing/2014/main" id="{BA734262-89F8-C541-E085-5F3CE49E8FB3}"/>
              </a:ext>
            </a:extLst>
          </p:cNvPr>
          <p:cNvSpPr txBox="1"/>
          <p:nvPr/>
        </p:nvSpPr>
        <p:spPr>
          <a:xfrm>
            <a:off x="437884" y="84317"/>
            <a:ext cx="4932761" cy="400110"/>
          </a:xfrm>
          <a:prstGeom prst="rect">
            <a:avLst/>
          </a:prstGeom>
          <a:noFill/>
        </p:spPr>
        <p:txBody>
          <a:bodyPr wrap="non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a:t>
            </a:r>
            <a:r>
              <a:rPr kumimoji="0" lang="ja-JP"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中期経営計画</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R5</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R9</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成果指標</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09012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0092744" y="1120717"/>
            <a:ext cx="64633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p>
        </p:txBody>
      </p:sp>
      <p:sp>
        <p:nvSpPr>
          <p:cNvPr id="5" name="スライド番号プレースホルダー 4">
            <a:extLst>
              <a:ext uri="{FF2B5EF4-FFF2-40B4-BE49-F238E27FC236}">
                <a16:creationId xmlns:a16="http://schemas.microsoft.com/office/drawing/2014/main" id="{F723C662-B5AE-432E-9F47-8BA4D6FACAA2}"/>
              </a:ext>
            </a:extLst>
          </p:cNvPr>
          <p:cNvSpPr>
            <a:spLocks noGrp="1"/>
          </p:cNvSpPr>
          <p:nvPr>
            <p:ph type="sldNum" sz="quarter" idx="12"/>
          </p:nvPr>
        </p:nvSpPr>
        <p:spPr>
          <a:xfrm>
            <a:off x="11700162" y="6492875"/>
            <a:ext cx="52965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25</a:t>
            </a:r>
            <a:endParaRPr kumimoji="0" lang="en-US" sz="16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BA734262-89F8-C541-E085-5F3CE49E8FB3}"/>
              </a:ext>
            </a:extLst>
          </p:cNvPr>
          <p:cNvSpPr txBox="1"/>
          <p:nvPr/>
        </p:nvSpPr>
        <p:spPr>
          <a:xfrm>
            <a:off x="442913" y="82044"/>
            <a:ext cx="4932761" cy="400110"/>
          </a:xfrm>
          <a:prstGeom prst="rect">
            <a:avLst/>
          </a:prstGeom>
          <a:noFill/>
        </p:spPr>
        <p:txBody>
          <a:bodyPr wrap="non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a:t>
            </a:r>
            <a:r>
              <a:rPr kumimoji="0" lang="ja-JP"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中期経営計画</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R5</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R9</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収支計画</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559632" y="597497"/>
            <a:ext cx="11102716" cy="738664"/>
          </a:xfrm>
          <a:prstGeom prst="rect">
            <a:avLst/>
          </a:prstGeom>
        </p:spPr>
        <p:txBody>
          <a:bodyPr wrap="square">
            <a:spAutoFit/>
          </a:bodyPr>
          <a:lstStyle/>
          <a:p>
            <a:pPr lvl="0">
              <a:defRPr/>
            </a:pPr>
            <a:r>
              <a:rPr lang="ja-JP" altLang="en-US" sz="1400" dirty="0">
                <a:latin typeface="Meiryo UI" panose="020B0604030504040204" pitchFamily="50" charset="-128"/>
                <a:ea typeface="Meiryo UI" panose="020B0604030504040204" pitchFamily="50" charset="-128"/>
              </a:rPr>
              <a:t>基本財産は維持しつつ、</a:t>
            </a: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金利動向を見ながら、より有利で安全な資産運用を図る。</a:t>
            </a:r>
            <a:endParaRPr kumimoji="0"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lvl="0">
              <a:defRPr/>
            </a:pP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また、歴史ある地域国際化協会としての信頼を基に、国や他の公益法人等からの支援を獲得するとともに、事業を通じて存在感を高め、民間</a:t>
            </a:r>
            <a:r>
              <a:rPr kumimoji="0"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企業</a:t>
            </a:r>
            <a:r>
              <a:rPr kumimoji="0"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からの支援につなげ、実質収支差額</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評価損益等調整前当期経常増減額より、特定資産取崩額を除く</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）の段階的な削減を</a:t>
            </a:r>
            <a:r>
              <a:rPr lang="ja-JP" altLang="en-US" sz="1400" noProof="0" dirty="0">
                <a:latin typeface="Meiryo UI" panose="020B0604030504040204" pitchFamily="50" charset="-128"/>
                <a:ea typeface="Meiryo UI" panose="020B0604030504040204" pitchFamily="50" charset="-128"/>
              </a:rPr>
              <a:t>めざす</a:t>
            </a: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p>
        </p:txBody>
      </p:sp>
      <p:pic>
        <p:nvPicPr>
          <p:cNvPr id="9" name="図 8"/>
          <p:cNvPicPr>
            <a:picLocks noChangeAspect="1"/>
          </p:cNvPicPr>
          <p:nvPr/>
        </p:nvPicPr>
        <p:blipFill rotWithShape="1">
          <a:blip r:embed="rId2"/>
          <a:srcRect l="819"/>
          <a:stretch/>
        </p:blipFill>
        <p:spPr>
          <a:xfrm>
            <a:off x="1626214" y="1120717"/>
            <a:ext cx="9112861" cy="5776746"/>
          </a:xfrm>
          <a:prstGeom prst="rect">
            <a:avLst/>
          </a:prstGeom>
        </p:spPr>
      </p:pic>
    </p:spTree>
    <p:extLst>
      <p:ext uri="{BB962C8B-B14F-4D97-AF65-F5344CB8AC3E}">
        <p14:creationId xmlns:p14="http://schemas.microsoft.com/office/powerpoint/2010/main" val="1484267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5AF7CE-5020-A3A3-845D-87B889EF03D5}"/>
              </a:ext>
            </a:extLst>
          </p:cNvPr>
          <p:cNvSpPr>
            <a:spLocks noGrp="1"/>
          </p:cNvSpPr>
          <p:nvPr>
            <p:ph type="title"/>
          </p:nvPr>
        </p:nvSpPr>
        <p:spPr>
          <a:xfrm>
            <a:off x="442913" y="27589"/>
            <a:ext cx="8939351" cy="521686"/>
          </a:xfrm>
        </p:spPr>
        <p:txBody>
          <a:bodyPr anchor="ctr">
            <a:normAutofit/>
          </a:bodyPr>
          <a:lstStyle/>
          <a:p>
            <a:r>
              <a:rPr lang="ja-JP" altLang="en-US" sz="2000" kern="100" dirty="0">
                <a:solidFill>
                  <a:schemeClr val="tx1"/>
                </a:solidFill>
                <a:effectLst/>
                <a:cs typeface="Times New Roman" panose="02020603050405020304" pitchFamily="18" charset="0"/>
              </a:rPr>
              <a:t>１</a:t>
            </a:r>
            <a:r>
              <a:rPr lang="ja-JP" altLang="en-US" sz="2000" kern="100" dirty="0">
                <a:solidFill>
                  <a:schemeClr val="tx1"/>
                </a:solidFill>
                <a:cs typeface="Times New Roman" panose="02020603050405020304" pitchFamily="18" charset="0"/>
              </a:rPr>
              <a:t>．</a:t>
            </a:r>
            <a:r>
              <a:rPr lang="ja-JP" altLang="ja-JP" sz="2000" kern="100" dirty="0">
                <a:effectLst/>
                <a:cs typeface="Times New Roman" panose="02020603050405020304" pitchFamily="18" charset="0"/>
              </a:rPr>
              <a:t>中期経営計画の策定について</a:t>
            </a:r>
            <a:endParaRPr lang="ja-JP" altLang="en-US" sz="2000" dirty="0"/>
          </a:p>
        </p:txBody>
      </p:sp>
      <p:sp>
        <p:nvSpPr>
          <p:cNvPr id="3" name="コンテンツ プレースホルダー 2">
            <a:extLst>
              <a:ext uri="{FF2B5EF4-FFF2-40B4-BE49-F238E27FC236}">
                <a16:creationId xmlns:a16="http://schemas.microsoft.com/office/drawing/2014/main" id="{6B27D246-BA42-499F-C6B3-8E2BBE9544DB}"/>
              </a:ext>
            </a:extLst>
          </p:cNvPr>
          <p:cNvSpPr>
            <a:spLocks noGrp="1"/>
          </p:cNvSpPr>
          <p:nvPr>
            <p:ph idx="1"/>
          </p:nvPr>
        </p:nvSpPr>
        <p:spPr>
          <a:xfrm>
            <a:off x="568314" y="1005777"/>
            <a:ext cx="5420362" cy="5049932"/>
          </a:xfrm>
        </p:spPr>
        <p:txBody>
          <a:bodyPr anchor="t">
            <a:normAutofit/>
          </a:bodyPr>
          <a:lstStyle/>
          <a:p>
            <a:pPr marL="0" lvl="0" indent="0" algn="just">
              <a:buNone/>
            </a:pPr>
            <a:r>
              <a:rPr lang="ja-JP" altLang="en-US" sz="1200" kern="100" dirty="0">
                <a:solidFill>
                  <a:schemeClr val="tx1"/>
                </a:solidFill>
                <a:effectLst/>
                <a:cs typeface="Times New Roman" panose="02020603050405020304" pitchFamily="18" charset="0"/>
              </a:rPr>
              <a:t>・</a:t>
            </a:r>
            <a:r>
              <a:rPr lang="ja-JP" altLang="ja-JP" sz="1200" kern="100" dirty="0">
                <a:solidFill>
                  <a:schemeClr val="tx1"/>
                </a:solidFill>
                <a:effectLst/>
                <a:cs typeface="Times New Roman" panose="02020603050405020304" pitchFamily="18" charset="0"/>
              </a:rPr>
              <a:t>大阪府国際交流財団は、</a:t>
            </a:r>
            <a:r>
              <a:rPr lang="en-US" altLang="ja-JP" sz="1200" kern="100" dirty="0">
                <a:solidFill>
                  <a:schemeClr val="tx1"/>
                </a:solidFill>
                <a:effectLst/>
                <a:cs typeface="Times New Roman" panose="02020603050405020304" pitchFamily="18" charset="0"/>
              </a:rPr>
              <a:t>1989</a:t>
            </a:r>
            <a:r>
              <a:rPr lang="ja-JP" altLang="ja-JP" sz="1200" kern="100" dirty="0">
                <a:solidFill>
                  <a:schemeClr val="tx1"/>
                </a:solidFill>
                <a:effectLst/>
                <a:cs typeface="Times New Roman" panose="02020603050405020304" pitchFamily="18" charset="0"/>
              </a:rPr>
              <a:t>年（平成元年）に財団法人として設立され、</a:t>
            </a:r>
            <a:r>
              <a:rPr lang="en-US" altLang="ja-JP" sz="1200" kern="100" dirty="0">
                <a:solidFill>
                  <a:schemeClr val="tx1"/>
                </a:solidFill>
                <a:effectLst/>
                <a:cs typeface="Times New Roman" panose="02020603050405020304" pitchFamily="18" charset="0"/>
              </a:rPr>
              <a:t>2012</a:t>
            </a:r>
            <a:r>
              <a:rPr lang="ja-JP" altLang="ja-JP" sz="1200" kern="100" dirty="0">
                <a:solidFill>
                  <a:schemeClr val="tx1"/>
                </a:solidFill>
                <a:effectLst/>
                <a:cs typeface="Times New Roman" panose="02020603050405020304" pitchFamily="18" charset="0"/>
              </a:rPr>
              <a:t>年（平成</a:t>
            </a:r>
            <a:r>
              <a:rPr lang="en-US" altLang="ja-JP" sz="1200" kern="100" dirty="0">
                <a:solidFill>
                  <a:schemeClr val="tx1"/>
                </a:solidFill>
                <a:effectLst/>
                <a:cs typeface="Times New Roman" panose="02020603050405020304" pitchFamily="18" charset="0"/>
              </a:rPr>
              <a:t>24</a:t>
            </a:r>
            <a:r>
              <a:rPr lang="ja-JP" altLang="ja-JP" sz="1200" kern="100" dirty="0">
                <a:solidFill>
                  <a:schemeClr val="tx1"/>
                </a:solidFill>
                <a:effectLst/>
                <a:cs typeface="Times New Roman" panose="02020603050405020304" pitchFamily="18" charset="0"/>
              </a:rPr>
              <a:t>年）に</a:t>
            </a:r>
            <a:r>
              <a:rPr lang="ja-JP" altLang="en-US" sz="1200" kern="100" dirty="0">
                <a:solidFill>
                  <a:schemeClr val="tx1"/>
                </a:solidFill>
                <a:cs typeface="Times New Roman" panose="02020603050405020304" pitchFamily="18" charset="0"/>
              </a:rPr>
              <a:t>は</a:t>
            </a:r>
            <a:r>
              <a:rPr lang="ja-JP" altLang="ja-JP" sz="1200" kern="100" dirty="0">
                <a:solidFill>
                  <a:schemeClr val="tx1"/>
                </a:solidFill>
                <a:effectLst/>
                <a:cs typeface="Times New Roman" panose="02020603050405020304" pitchFamily="18" charset="0"/>
              </a:rPr>
              <a:t>公益財団法人に移行</a:t>
            </a:r>
            <a:r>
              <a:rPr lang="ja-JP" altLang="en-US" sz="1200" kern="100" dirty="0">
                <a:solidFill>
                  <a:schemeClr val="tx1"/>
                </a:solidFill>
                <a:effectLst/>
                <a:cs typeface="Times New Roman" panose="02020603050405020304" pitchFamily="18" charset="0"/>
              </a:rPr>
              <a:t>した。その</a:t>
            </a:r>
            <a:r>
              <a:rPr lang="ja-JP" altLang="ja-JP" sz="1200" kern="100" dirty="0">
                <a:solidFill>
                  <a:schemeClr val="tx1"/>
                </a:solidFill>
                <a:effectLst/>
                <a:cs typeface="Times New Roman" panose="02020603050405020304" pitchFamily="18" charset="0"/>
              </a:rPr>
              <a:t>際、定款に公益財団法人としての存続期間を</a:t>
            </a:r>
            <a:r>
              <a:rPr lang="en-US" altLang="ja-JP" sz="1200" kern="100" dirty="0">
                <a:solidFill>
                  <a:schemeClr val="tx1"/>
                </a:solidFill>
                <a:effectLst/>
                <a:cs typeface="Times New Roman" panose="02020603050405020304" pitchFamily="18" charset="0"/>
              </a:rPr>
              <a:t>2022</a:t>
            </a:r>
            <a:r>
              <a:rPr lang="ja-JP" altLang="ja-JP" sz="1200" kern="100" dirty="0">
                <a:solidFill>
                  <a:schemeClr val="tx1"/>
                </a:solidFill>
                <a:effectLst/>
                <a:cs typeface="Times New Roman" panose="02020603050405020304" pitchFamily="18" charset="0"/>
              </a:rPr>
              <a:t>年（平成</a:t>
            </a:r>
            <a:r>
              <a:rPr lang="en-US" altLang="ja-JP" sz="1200" kern="100" dirty="0">
                <a:solidFill>
                  <a:schemeClr val="tx1"/>
                </a:solidFill>
                <a:effectLst/>
                <a:cs typeface="Times New Roman" panose="02020603050405020304" pitchFamily="18" charset="0"/>
              </a:rPr>
              <a:t>34</a:t>
            </a:r>
            <a:r>
              <a:rPr lang="ja-JP" altLang="ja-JP" sz="1200" kern="100" dirty="0">
                <a:solidFill>
                  <a:schemeClr val="tx1"/>
                </a:solidFill>
                <a:effectLst/>
                <a:cs typeface="Times New Roman" panose="02020603050405020304" pitchFamily="18" charset="0"/>
              </a:rPr>
              <a:t>年・令和４年）３月までの</a:t>
            </a:r>
            <a:r>
              <a:rPr lang="en-US" altLang="ja-JP" sz="1200" kern="100" dirty="0">
                <a:solidFill>
                  <a:schemeClr val="tx1"/>
                </a:solidFill>
                <a:effectLst/>
                <a:cs typeface="Times New Roman" panose="02020603050405020304" pitchFamily="18" charset="0"/>
              </a:rPr>
              <a:t>10</a:t>
            </a:r>
            <a:r>
              <a:rPr lang="ja-JP" altLang="ja-JP" sz="1200" kern="100" dirty="0">
                <a:solidFill>
                  <a:schemeClr val="tx1"/>
                </a:solidFill>
                <a:effectLst/>
                <a:cs typeface="Times New Roman" panose="02020603050405020304" pitchFamily="18" charset="0"/>
              </a:rPr>
              <a:t>年間と定めるとともに、基本財産の一部を取り崩し、これを原資としてグローバル化の進展に伴う課題に積極的に取り組</a:t>
            </a:r>
            <a:r>
              <a:rPr lang="ja-JP" altLang="en-US" sz="1200" kern="100" dirty="0">
                <a:solidFill>
                  <a:schemeClr val="tx1"/>
                </a:solidFill>
                <a:effectLst/>
                <a:cs typeface="Times New Roman" panose="02020603050405020304" pitchFamily="18" charset="0"/>
              </a:rPr>
              <a:t>むこととした</a:t>
            </a:r>
            <a:r>
              <a:rPr lang="ja-JP" altLang="ja-JP" sz="1200" kern="100" dirty="0">
                <a:solidFill>
                  <a:schemeClr val="tx1"/>
                </a:solidFill>
                <a:effectLst/>
                <a:cs typeface="Times New Roman" panose="02020603050405020304" pitchFamily="18" charset="0"/>
              </a:rPr>
              <a:t>。</a:t>
            </a:r>
            <a:endParaRPr lang="ja-JP" altLang="en-US" sz="1200" kern="100" dirty="0">
              <a:solidFill>
                <a:schemeClr val="tx1"/>
              </a:solidFill>
              <a:effectLst/>
              <a:cs typeface="Times New Roman" panose="02020603050405020304" pitchFamily="18" charset="0"/>
            </a:endParaRPr>
          </a:p>
          <a:p>
            <a:pPr marL="0" lvl="0" indent="0" algn="just">
              <a:buNone/>
            </a:pPr>
            <a:r>
              <a:rPr lang="ja-JP" altLang="en-US" sz="1200" kern="100" dirty="0">
                <a:solidFill>
                  <a:schemeClr val="tx1"/>
                </a:solidFill>
                <a:effectLst/>
                <a:cs typeface="Times New Roman" panose="02020603050405020304" pitchFamily="18" charset="0"/>
              </a:rPr>
              <a:t>・</a:t>
            </a:r>
            <a:r>
              <a:rPr lang="ja-JP" altLang="ja-JP" sz="1200" kern="100" dirty="0">
                <a:solidFill>
                  <a:schemeClr val="tx1"/>
                </a:solidFill>
                <a:effectLst/>
                <a:cs typeface="Times New Roman" panose="02020603050405020304" pitchFamily="18" charset="0"/>
              </a:rPr>
              <a:t>しかしながら、将来にわたって増加が見込まれる外国人労働者など大阪の国際化施策を取り巻く環境の変化に対応するため、</a:t>
            </a:r>
            <a:r>
              <a:rPr lang="en-US" altLang="ja-JP" sz="1200" kern="100" dirty="0">
                <a:solidFill>
                  <a:schemeClr val="tx1"/>
                </a:solidFill>
                <a:effectLst/>
                <a:cs typeface="Times New Roman" panose="02020603050405020304" pitchFamily="18" charset="0"/>
              </a:rPr>
              <a:t>2017</a:t>
            </a:r>
            <a:r>
              <a:rPr lang="ja-JP" altLang="ja-JP" sz="1200" kern="100" dirty="0">
                <a:solidFill>
                  <a:schemeClr val="tx1"/>
                </a:solidFill>
                <a:effectLst/>
                <a:cs typeface="Times New Roman" panose="02020603050405020304" pitchFamily="18" charset="0"/>
              </a:rPr>
              <a:t>年（平成</a:t>
            </a:r>
            <a:r>
              <a:rPr lang="en-US" altLang="ja-JP" sz="1200" kern="100" dirty="0">
                <a:solidFill>
                  <a:schemeClr val="tx1"/>
                </a:solidFill>
                <a:effectLst/>
                <a:cs typeface="Times New Roman" panose="02020603050405020304" pitchFamily="18" charset="0"/>
              </a:rPr>
              <a:t>29</a:t>
            </a:r>
            <a:r>
              <a:rPr lang="ja-JP" altLang="ja-JP" sz="1200" kern="100" dirty="0">
                <a:solidFill>
                  <a:schemeClr val="tx1"/>
                </a:solidFill>
                <a:effectLst/>
                <a:cs typeface="Times New Roman" panose="02020603050405020304" pitchFamily="18" charset="0"/>
              </a:rPr>
              <a:t>年）に財団存続を決定し、今日的な課題である「多文化共生社会」の実現に向けて、</a:t>
            </a:r>
            <a:r>
              <a:rPr lang="ja-JP" altLang="ja-JP" sz="1200" kern="100" dirty="0">
                <a:solidFill>
                  <a:schemeClr val="tx1"/>
                </a:solidFill>
                <a:cs typeface="Times New Roman" panose="02020603050405020304" pitchFamily="18" charset="0"/>
              </a:rPr>
              <a:t>大阪府</a:t>
            </a:r>
            <a:r>
              <a:rPr lang="ja-JP" altLang="en-US" sz="1200" kern="100" dirty="0">
                <a:solidFill>
                  <a:schemeClr val="tx1"/>
                </a:solidFill>
                <a:cs typeface="Times New Roman" panose="02020603050405020304" pitchFamily="18" charset="0"/>
              </a:rPr>
              <a:t>や府内国際交流協会等</a:t>
            </a:r>
            <a:r>
              <a:rPr lang="ja-JP" altLang="ja-JP" sz="1200" kern="100" dirty="0">
                <a:solidFill>
                  <a:schemeClr val="tx1"/>
                </a:solidFill>
                <a:cs typeface="Times New Roman" panose="02020603050405020304" pitchFamily="18" charset="0"/>
              </a:rPr>
              <a:t>との</a:t>
            </a:r>
            <a:r>
              <a:rPr lang="ja-JP" altLang="en-US" sz="1200" kern="100" dirty="0">
                <a:solidFill>
                  <a:schemeClr val="tx1"/>
                </a:solidFill>
                <a:cs typeface="Times New Roman" panose="02020603050405020304" pitchFamily="18" charset="0"/>
              </a:rPr>
              <a:t>協働と</a:t>
            </a:r>
            <a:r>
              <a:rPr lang="ja-JP" altLang="ja-JP" sz="1200" kern="100" dirty="0">
                <a:solidFill>
                  <a:schemeClr val="tx1"/>
                </a:solidFill>
                <a:cs typeface="Times New Roman" panose="02020603050405020304" pitchFamily="18" charset="0"/>
              </a:rPr>
              <a:t>役割分担を</a:t>
            </a:r>
            <a:r>
              <a:rPr lang="ja-JP" altLang="en-US" sz="1200" kern="100" dirty="0">
                <a:solidFill>
                  <a:schemeClr val="tx1"/>
                </a:solidFill>
                <a:cs typeface="Times New Roman" panose="02020603050405020304" pitchFamily="18" charset="0"/>
              </a:rPr>
              <a:t>進めるとともに、</a:t>
            </a:r>
            <a:r>
              <a:rPr lang="ja-JP" altLang="ja-JP" sz="1200" kern="100" dirty="0">
                <a:solidFill>
                  <a:schemeClr val="tx1"/>
                </a:solidFill>
                <a:effectLst/>
                <a:cs typeface="Times New Roman" panose="02020603050405020304" pitchFamily="18" charset="0"/>
              </a:rPr>
              <a:t>主に言葉の壁の解消に向けた様々な事業に取り組むこととなった。</a:t>
            </a:r>
          </a:p>
          <a:p>
            <a:pPr marL="0" lvl="0" indent="0" algn="just">
              <a:buNone/>
            </a:pPr>
            <a:r>
              <a:rPr lang="ja-JP" altLang="en-US" sz="1200" kern="100" dirty="0">
                <a:solidFill>
                  <a:schemeClr val="tx1"/>
                </a:solidFill>
                <a:effectLst/>
                <a:cs typeface="Times New Roman" panose="02020603050405020304" pitchFamily="18" charset="0"/>
              </a:rPr>
              <a:t>・以降、</a:t>
            </a:r>
            <a:r>
              <a:rPr lang="en-US" altLang="ja-JP" sz="1200" kern="100" dirty="0">
                <a:solidFill>
                  <a:schemeClr val="tx1"/>
                </a:solidFill>
                <a:effectLst/>
                <a:cs typeface="Times New Roman" panose="02020603050405020304" pitchFamily="18" charset="0"/>
              </a:rPr>
              <a:t>2019</a:t>
            </a:r>
            <a:r>
              <a:rPr lang="ja-JP" altLang="en-US" sz="1200" kern="100" dirty="0">
                <a:solidFill>
                  <a:schemeClr val="tx1"/>
                </a:solidFill>
                <a:effectLst/>
                <a:cs typeface="Times New Roman" panose="02020603050405020304" pitchFamily="18" charset="0"/>
              </a:rPr>
              <a:t>年（令和元年）には</a:t>
            </a:r>
            <a:r>
              <a:rPr lang="en-US" altLang="ja-JP" sz="1200" kern="100" dirty="0">
                <a:solidFill>
                  <a:schemeClr val="tx1"/>
                </a:solidFill>
                <a:effectLst/>
                <a:cs typeface="Times New Roman" panose="02020603050405020304" pitchFamily="18" charset="0"/>
              </a:rPr>
              <a:t>3,000</a:t>
            </a:r>
            <a:r>
              <a:rPr lang="ja-JP" altLang="en-US" sz="1200" kern="100" dirty="0">
                <a:solidFill>
                  <a:schemeClr val="tx1"/>
                </a:solidFill>
                <a:cs typeface="Times New Roman" panose="02020603050405020304" pitchFamily="18" charset="0"/>
              </a:rPr>
              <a:t>万人を超えた訪日観光客を含む外国人に対する災害時の情報提供や、</a:t>
            </a:r>
            <a:r>
              <a:rPr lang="en-US" altLang="ja-JP" sz="1200" kern="100" dirty="0">
                <a:solidFill>
                  <a:schemeClr val="tx1"/>
                </a:solidFill>
                <a:cs typeface="Times New Roman" panose="02020603050405020304" pitchFamily="18" charset="0"/>
              </a:rPr>
              <a:t>2019</a:t>
            </a:r>
            <a:r>
              <a:rPr lang="ja-JP" altLang="en-US" sz="1200" kern="100" dirty="0">
                <a:solidFill>
                  <a:schemeClr val="tx1"/>
                </a:solidFill>
                <a:cs typeface="Times New Roman" panose="02020603050405020304" pitchFamily="18" charset="0"/>
              </a:rPr>
              <a:t>年</a:t>
            </a:r>
            <a:r>
              <a:rPr lang="en-US" altLang="ja-JP" sz="1200" kern="100" dirty="0">
                <a:solidFill>
                  <a:schemeClr val="tx1"/>
                </a:solidFill>
                <a:cs typeface="Times New Roman" panose="02020603050405020304" pitchFamily="18" charset="0"/>
              </a:rPr>
              <a:t>12</a:t>
            </a:r>
            <a:r>
              <a:rPr lang="ja-JP" altLang="en-US" sz="1200" kern="100" dirty="0">
                <a:solidFill>
                  <a:schemeClr val="tx1"/>
                </a:solidFill>
                <a:cs typeface="Times New Roman" panose="02020603050405020304" pitchFamily="18" charset="0"/>
              </a:rPr>
              <a:t>月に中国で初めて報告され、現在なお影響が続く新型コロナウイルス感染症に係る情報提供においても、試行錯誤をしながらも適宜、その役割を果たしてきた。</a:t>
            </a:r>
          </a:p>
          <a:p>
            <a:pPr marL="0" lvl="0" indent="0" algn="just">
              <a:buNone/>
            </a:pPr>
            <a:r>
              <a:rPr kumimoji="1" lang="ja-JP" altLang="en-US" sz="1200" kern="100" dirty="0">
                <a:solidFill>
                  <a:schemeClr val="tx1"/>
                </a:solidFill>
                <a:cs typeface="Times New Roman" panose="02020603050405020304" pitchFamily="18" charset="0"/>
              </a:rPr>
              <a:t>・こうした</a:t>
            </a:r>
            <a:r>
              <a:rPr lang="ja-JP" altLang="en-US" sz="1200" kern="100" dirty="0">
                <a:solidFill>
                  <a:schemeClr val="tx1"/>
                </a:solidFill>
                <a:cs typeface="Times New Roman" panose="02020603050405020304" pitchFamily="18" charset="0"/>
              </a:rPr>
              <a:t>中</a:t>
            </a:r>
            <a:r>
              <a:rPr kumimoji="1" lang="ja-JP" altLang="en-US" sz="1200" kern="100" dirty="0">
                <a:solidFill>
                  <a:schemeClr val="tx1"/>
                </a:solidFill>
                <a:cs typeface="Times New Roman" panose="02020603050405020304" pitchFamily="18" charset="0"/>
              </a:rPr>
              <a:t>で、</a:t>
            </a:r>
            <a:r>
              <a:rPr kumimoji="1" lang="en-US" altLang="ja-JP" sz="1200" kern="100" dirty="0">
                <a:solidFill>
                  <a:schemeClr val="tx1"/>
                </a:solidFill>
                <a:cs typeface="Times New Roman" panose="02020603050405020304" pitchFamily="18" charset="0"/>
              </a:rPr>
              <a:t>2022</a:t>
            </a:r>
            <a:r>
              <a:rPr kumimoji="1" lang="ja-JP" altLang="en-US" sz="1200" kern="100" dirty="0">
                <a:solidFill>
                  <a:schemeClr val="tx1"/>
                </a:solidFill>
                <a:cs typeface="Times New Roman" panose="02020603050405020304" pitchFamily="18" charset="0"/>
              </a:rPr>
              <a:t>年（令和４年）２月のロシア連邦によるウクライナ侵攻によって生じた避難民の受入れは、一定期間の定住を前提に外国人を迎えるには、住居、日本語教育、生活支援（仕事と労働）、情報提供の４つの施策に包括的に取り組むことが必要であることを、</a:t>
            </a:r>
            <a:r>
              <a:rPr lang="ja-JP" altLang="en-US" sz="1200" kern="100" dirty="0">
                <a:solidFill>
                  <a:schemeClr val="tx1"/>
                </a:solidFill>
                <a:cs typeface="Times New Roman" panose="02020603050405020304" pitchFamily="18" charset="0"/>
              </a:rPr>
              <a:t>改めて</a:t>
            </a:r>
            <a:r>
              <a:rPr kumimoji="1" lang="ja-JP" altLang="en-US" sz="1200" kern="100" dirty="0">
                <a:solidFill>
                  <a:schemeClr val="tx1"/>
                </a:solidFill>
                <a:cs typeface="Times New Roman" panose="02020603050405020304" pitchFamily="18" charset="0"/>
              </a:rPr>
              <a:t>痛感する機会となった</a:t>
            </a:r>
            <a:r>
              <a:rPr lang="ja-JP" altLang="en-US" sz="1200" kern="100" dirty="0">
                <a:solidFill>
                  <a:schemeClr val="tx1"/>
                </a:solidFill>
                <a:cs typeface="Times New Roman" panose="02020603050405020304" pitchFamily="18" charset="0"/>
              </a:rPr>
              <a:t>。</a:t>
            </a:r>
            <a:endParaRPr lang="en-US" altLang="ja-JP" sz="1200" kern="100" dirty="0">
              <a:solidFill>
                <a:schemeClr val="tx1"/>
              </a:solidFill>
              <a:cs typeface="Times New Roman" panose="02020603050405020304" pitchFamily="18" charset="0"/>
            </a:endParaRPr>
          </a:p>
          <a:p>
            <a:pPr marL="0" lvl="0" indent="0" algn="just">
              <a:buNone/>
            </a:pPr>
            <a:r>
              <a:rPr lang="ja-JP" altLang="en-US" sz="1200" kern="100" dirty="0">
                <a:solidFill>
                  <a:schemeClr val="tx1"/>
                </a:solidFill>
                <a:cs typeface="Times New Roman" panose="02020603050405020304" pitchFamily="18" charset="0"/>
              </a:rPr>
              <a:t>・今後、我が国に定住する外国人は、外国人労働者をはじめますます増えると考えられる。当財団は、前述の４つの施策のうち、情報提供を担うものであるが、大阪が定住外国人にとって、暮らしやすい街となるためにも、他の施策を担う大阪府の関係部局をはじめ、関係機関との連携を絶えず試み、深めていく必要がある。</a:t>
            </a:r>
          </a:p>
          <a:p>
            <a:pPr marL="0" lvl="0" indent="0" algn="just">
              <a:buNone/>
            </a:pPr>
            <a:endParaRPr kumimoji="1" lang="en-US" altLang="ja-JP" sz="1200" kern="100" dirty="0">
              <a:solidFill>
                <a:schemeClr val="tx1"/>
              </a:solidFill>
              <a:cs typeface="Times New Roman" panose="02020603050405020304" pitchFamily="18" charset="0"/>
            </a:endParaRPr>
          </a:p>
        </p:txBody>
      </p:sp>
      <p:sp>
        <p:nvSpPr>
          <p:cNvPr id="7" name="コンテンツ プレースホルダー 2">
            <a:extLst>
              <a:ext uri="{FF2B5EF4-FFF2-40B4-BE49-F238E27FC236}">
                <a16:creationId xmlns:a16="http://schemas.microsoft.com/office/drawing/2014/main" id="{840CC367-9A68-8701-A490-EAB63019E982}"/>
              </a:ext>
            </a:extLst>
          </p:cNvPr>
          <p:cNvSpPr txBox="1">
            <a:spLocks/>
          </p:cNvSpPr>
          <p:nvPr/>
        </p:nvSpPr>
        <p:spPr>
          <a:xfrm>
            <a:off x="6227507" y="1019882"/>
            <a:ext cx="5383303" cy="5198426"/>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gn="just">
              <a:buNone/>
            </a:pPr>
            <a:r>
              <a:rPr lang="ja-JP" altLang="en-US" sz="1200" kern="100" dirty="0">
                <a:solidFill>
                  <a:schemeClr val="tx1"/>
                </a:solidFill>
                <a:cs typeface="Times New Roman" panose="02020603050405020304" pitchFamily="18" charset="0"/>
              </a:rPr>
              <a:t>・国においては、</a:t>
            </a:r>
            <a:r>
              <a:rPr lang="en-US" altLang="ja-JP" sz="1200" kern="100" dirty="0">
                <a:solidFill>
                  <a:schemeClr val="tx1"/>
                </a:solidFill>
                <a:cs typeface="Times New Roman" panose="02020603050405020304" pitchFamily="18" charset="0"/>
              </a:rPr>
              <a:t>2018</a:t>
            </a:r>
            <a:r>
              <a:rPr lang="ja-JP" altLang="en-US" sz="1200" kern="100" dirty="0">
                <a:solidFill>
                  <a:schemeClr val="tx1"/>
                </a:solidFill>
                <a:cs typeface="Times New Roman" panose="02020603050405020304" pitchFamily="18" charset="0"/>
              </a:rPr>
              <a:t>年（平成</a:t>
            </a:r>
            <a:r>
              <a:rPr lang="en-US" altLang="ja-JP" sz="1200" kern="100" dirty="0">
                <a:solidFill>
                  <a:schemeClr val="tx1"/>
                </a:solidFill>
                <a:cs typeface="Times New Roman" panose="02020603050405020304" pitchFamily="18" charset="0"/>
              </a:rPr>
              <a:t>30</a:t>
            </a:r>
            <a:r>
              <a:rPr lang="ja-JP" altLang="en-US" sz="1200" kern="100" dirty="0">
                <a:solidFill>
                  <a:schemeClr val="tx1"/>
                </a:solidFill>
                <a:cs typeface="Times New Roman" panose="02020603050405020304" pitchFamily="18" charset="0"/>
              </a:rPr>
              <a:t>年）の閣僚会議の設置以降、外国人との共生社会実現に向けた環境整備に係る様々な分野における取組みを政府全体として強化し、推進している。大阪府においても、</a:t>
            </a:r>
            <a:r>
              <a:rPr lang="en-US" altLang="ja-JP" sz="1200" kern="100" dirty="0">
                <a:solidFill>
                  <a:schemeClr val="tx1"/>
                </a:solidFill>
                <a:cs typeface="Times New Roman" panose="02020603050405020304" pitchFamily="18" charset="0"/>
              </a:rPr>
              <a:t>2022</a:t>
            </a:r>
            <a:r>
              <a:rPr lang="ja-JP" altLang="en-US" sz="1200" kern="100" dirty="0">
                <a:solidFill>
                  <a:schemeClr val="tx1"/>
                </a:solidFill>
                <a:cs typeface="Times New Roman" panose="02020603050405020304" pitchFamily="18" charset="0"/>
              </a:rPr>
              <a:t>年度（令和</a:t>
            </a:r>
            <a:r>
              <a:rPr lang="en-US" altLang="ja-JP" sz="1200" kern="100" dirty="0">
                <a:solidFill>
                  <a:schemeClr val="tx1"/>
                </a:solidFill>
                <a:cs typeface="Times New Roman" panose="02020603050405020304" pitchFamily="18" charset="0"/>
              </a:rPr>
              <a:t>4</a:t>
            </a:r>
            <a:r>
              <a:rPr lang="ja-JP" altLang="en-US" sz="1200" kern="100" dirty="0">
                <a:solidFill>
                  <a:schemeClr val="tx1"/>
                </a:solidFill>
                <a:cs typeface="Times New Roman" panose="02020603050405020304" pitchFamily="18" charset="0"/>
              </a:rPr>
              <a:t>年度）に、「</a:t>
            </a:r>
            <a:r>
              <a:rPr lang="en-US" altLang="ja-JP" sz="1200" kern="100" dirty="0">
                <a:solidFill>
                  <a:schemeClr val="tx1"/>
                </a:solidFill>
                <a:cs typeface="Times New Roman" panose="02020603050405020304" pitchFamily="18" charset="0"/>
              </a:rPr>
              <a:t>OSAKA</a:t>
            </a:r>
            <a:r>
              <a:rPr lang="ja-JP" altLang="en-US" sz="1200" kern="100" dirty="0">
                <a:solidFill>
                  <a:schemeClr val="tx1"/>
                </a:solidFill>
                <a:cs typeface="Times New Roman" panose="02020603050405020304" pitchFamily="18" charset="0"/>
              </a:rPr>
              <a:t>外国人材受入促進・共生推進協議会」の設置や、「大阪府在日外国人施策に関する指針」の改正など、共生社会実現に向けた取組みを進めており、財団に対しても、これまで以上の協力が期待されているところである。</a:t>
            </a:r>
            <a:endParaRPr lang="en-US" altLang="ja-JP" sz="1200" kern="100" dirty="0">
              <a:solidFill>
                <a:schemeClr val="tx1"/>
              </a:solidFill>
              <a:cs typeface="Times New Roman" panose="02020603050405020304" pitchFamily="18" charset="0"/>
            </a:endParaRPr>
          </a:p>
          <a:p>
            <a:pPr marL="0" indent="0" algn="just">
              <a:buNone/>
            </a:pPr>
            <a:r>
              <a:rPr lang="ja-JP" altLang="en-US" sz="1200" kern="100" dirty="0">
                <a:solidFill>
                  <a:schemeClr val="tx1"/>
                </a:solidFill>
                <a:cs typeface="Times New Roman" panose="02020603050405020304" pitchFamily="18" charset="0"/>
              </a:rPr>
              <a:t>・また、</a:t>
            </a:r>
            <a:r>
              <a:rPr lang="en-US" altLang="ja-JP" sz="1200" kern="100" dirty="0">
                <a:solidFill>
                  <a:schemeClr val="tx1"/>
                </a:solidFill>
                <a:cs typeface="Times New Roman" panose="02020603050405020304" pitchFamily="18" charset="0"/>
              </a:rPr>
              <a:t>2025</a:t>
            </a:r>
            <a:r>
              <a:rPr lang="ja-JP" altLang="en-US" sz="1200" kern="100" dirty="0">
                <a:solidFill>
                  <a:schemeClr val="tx1"/>
                </a:solidFill>
                <a:cs typeface="Times New Roman" panose="02020603050405020304" pitchFamily="18" charset="0"/>
              </a:rPr>
              <a:t>年（令和７年）には大阪・関西万博の開催が予定されており、国際都市大阪として、一定期間府内に在住することとなる出展国・機関関係者への支援なども想定しておく必要がある。</a:t>
            </a:r>
            <a:endParaRPr lang="en-US" altLang="ja-JP" sz="1200" kern="100" dirty="0">
              <a:solidFill>
                <a:schemeClr val="tx1"/>
              </a:solidFill>
              <a:cs typeface="Times New Roman" panose="02020603050405020304" pitchFamily="18" charset="0"/>
            </a:endParaRPr>
          </a:p>
          <a:p>
            <a:pPr marL="0" indent="0" algn="just">
              <a:buNone/>
            </a:pPr>
            <a:r>
              <a:rPr lang="ja-JP" altLang="en-US" sz="1200" kern="100" dirty="0">
                <a:solidFill>
                  <a:schemeClr val="tx1"/>
                </a:solidFill>
                <a:cs typeface="Times New Roman" panose="02020603050405020304" pitchFamily="18" charset="0"/>
              </a:rPr>
              <a:t>・加えて、新型コロナウイルス感染症の拡大は、オンライン会議など新しい形のコミュニケーションを普及させることとなった。多言語での情報提供に取り組む当財団も、新しい通信機器の導入やアプリケーションの採用など</a:t>
            </a:r>
            <a:r>
              <a:rPr lang="en-US" altLang="ja-JP" sz="1200" kern="100" dirty="0">
                <a:solidFill>
                  <a:schemeClr val="tx1"/>
                </a:solidFill>
                <a:cs typeface="Times New Roman" panose="02020603050405020304" pitchFamily="18" charset="0"/>
              </a:rPr>
              <a:t>ICT</a:t>
            </a:r>
            <a:r>
              <a:rPr lang="ja-JP" altLang="en-US" sz="1200" kern="100" dirty="0">
                <a:solidFill>
                  <a:schemeClr val="tx1"/>
                </a:solidFill>
                <a:cs typeface="Times New Roman" panose="02020603050405020304" pitchFamily="18" charset="0"/>
              </a:rPr>
              <a:t>の活用による業務効率化に積極的でなければならない。財団の組織体制についても、こうした技術革新をにらんだものとする必要がある。</a:t>
            </a:r>
          </a:p>
          <a:p>
            <a:pPr marL="0" indent="0" algn="just">
              <a:buNone/>
            </a:pPr>
            <a:r>
              <a:rPr lang="ja-JP" altLang="en-US" sz="1200" kern="100" dirty="0">
                <a:solidFill>
                  <a:schemeClr val="tx1"/>
                </a:solidFill>
                <a:cs typeface="Times New Roman" panose="02020603050405020304" pitchFamily="18" charset="0"/>
              </a:rPr>
              <a:t>・この中期経営計画は、上記のような</a:t>
            </a:r>
            <a:r>
              <a:rPr lang="ja-JP" altLang="ja-JP" sz="1200" kern="100" dirty="0">
                <a:solidFill>
                  <a:schemeClr val="tx1"/>
                </a:solidFill>
                <a:cs typeface="Times New Roman" panose="02020603050405020304" pitchFamily="18" charset="0"/>
              </a:rPr>
              <a:t>観点から、</a:t>
            </a:r>
            <a:r>
              <a:rPr lang="ja-JP" altLang="en-US" sz="1200" kern="100" dirty="0">
                <a:solidFill>
                  <a:schemeClr val="tx1"/>
                </a:solidFill>
                <a:cs typeface="Times New Roman" panose="02020603050405020304" pitchFamily="18" charset="0"/>
              </a:rPr>
              <a:t>大阪・関西万博開催もにらみ、国際都市大阪の実現に貢献するため、これまで培ってきた関係機関とのネットワークのさらなる拡充と情報提供の充実により、信頼される「多文化共生の拠点機関」をめざすものである。</a:t>
            </a:r>
          </a:p>
          <a:p>
            <a:pPr marL="0" indent="0" algn="just">
              <a:buNone/>
            </a:pPr>
            <a:r>
              <a:rPr lang="ja-JP" altLang="en-US" sz="1200" kern="100" dirty="0">
                <a:solidFill>
                  <a:schemeClr val="tx1"/>
                </a:solidFill>
                <a:cs typeface="Times New Roman" panose="02020603050405020304" pitchFamily="18" charset="0"/>
              </a:rPr>
              <a:t>・社会情勢の変化、多様化するニーズを先取りし、⼤阪の多文化共生の拠点機関として、総合的なサポート機能を発揮できるよう、この</a:t>
            </a:r>
            <a:r>
              <a:rPr lang="ja-JP" altLang="ja-JP" sz="1200" kern="100" dirty="0">
                <a:solidFill>
                  <a:schemeClr val="tx1"/>
                </a:solidFill>
                <a:cs typeface="Times New Roman" panose="02020603050405020304" pitchFamily="18" charset="0"/>
              </a:rPr>
              <a:t>中期経営計画を策定する。</a:t>
            </a:r>
            <a:endParaRPr lang="en-US" altLang="ja-JP" sz="1200" kern="100" dirty="0">
              <a:solidFill>
                <a:schemeClr val="tx1"/>
              </a:solidFill>
              <a:cs typeface="Times New Roman" panose="02020603050405020304" pitchFamily="18" charset="0"/>
            </a:endParaRPr>
          </a:p>
          <a:p>
            <a:pPr marL="0" indent="0" algn="r">
              <a:buFont typeface="Wingdings 2" panose="05020102010507070707" pitchFamily="18" charset="2"/>
              <a:buNone/>
            </a:pPr>
            <a:r>
              <a:rPr lang="en-US" altLang="ja-JP" sz="1200" kern="100" dirty="0">
                <a:solidFill>
                  <a:schemeClr val="tx1"/>
                </a:solidFill>
                <a:cs typeface="Times New Roman" panose="02020603050405020304" pitchFamily="18" charset="0"/>
              </a:rPr>
              <a:t>2023</a:t>
            </a:r>
            <a:r>
              <a:rPr lang="ja-JP" altLang="en-US" sz="1200" kern="100" dirty="0">
                <a:solidFill>
                  <a:schemeClr val="tx1"/>
                </a:solidFill>
                <a:cs typeface="Times New Roman" panose="02020603050405020304" pitchFamily="18" charset="0"/>
              </a:rPr>
              <a:t>年（令和５年）〇月</a:t>
            </a:r>
            <a:endParaRPr lang="en-US" altLang="ja-JP" sz="1200" kern="100" dirty="0">
              <a:solidFill>
                <a:schemeClr val="tx1"/>
              </a:solidFill>
              <a:cs typeface="Times New Roman" panose="02020603050405020304" pitchFamily="18" charset="0"/>
            </a:endParaRPr>
          </a:p>
          <a:p>
            <a:pPr marL="0" indent="0" algn="r">
              <a:buNone/>
            </a:pPr>
            <a:r>
              <a:rPr lang="ja-JP" altLang="en-US" sz="1200" kern="100" dirty="0">
                <a:solidFill>
                  <a:schemeClr val="tx1"/>
                </a:solidFill>
                <a:cs typeface="Times New Roman" panose="02020603050405020304" pitchFamily="18" charset="0"/>
              </a:rPr>
              <a:t>理事長　吉川　秀隆</a:t>
            </a:r>
            <a:endParaRPr lang="ja-JP" altLang="ja-JP" sz="1200" kern="100" dirty="0">
              <a:solidFill>
                <a:schemeClr val="tx1"/>
              </a:solidFill>
              <a:cs typeface="Times New Roman" panose="02020603050405020304" pitchFamily="18" charset="0"/>
            </a:endParaRPr>
          </a:p>
          <a:p>
            <a:pPr marL="0" indent="0" algn="r">
              <a:buFont typeface="Wingdings 2" panose="05020102010507070707" pitchFamily="18" charset="2"/>
              <a:buNone/>
            </a:pPr>
            <a:endParaRPr lang="ja-JP" altLang="ja-JP" sz="1200" kern="100" dirty="0">
              <a:solidFill>
                <a:schemeClr val="tx1"/>
              </a:solidFill>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BF77115E-A7D2-44C2-BE99-058D8CBC1F0B}"/>
              </a:ext>
            </a:extLst>
          </p:cNvPr>
          <p:cNvSpPr>
            <a:spLocks noGrp="1"/>
          </p:cNvSpPr>
          <p:nvPr>
            <p:ph type="sldNum" sz="quarter" idx="12"/>
          </p:nvPr>
        </p:nvSpPr>
        <p:spPr>
          <a:xfrm>
            <a:off x="11597842" y="6492875"/>
            <a:ext cx="734291" cy="365125"/>
          </a:xfrm>
        </p:spPr>
        <p:txBody>
          <a:bodyPr/>
          <a:lstStyle/>
          <a:p>
            <a:pPr algn="ctr" rtl="0"/>
            <a:fld id="{3A98EE3D-8CD1-4C3F-BD1C-C98C9596463C}" type="slidenum">
              <a:rPr lang="en-US" sz="1600" b="1" smtClean="0"/>
              <a:pPr algn="ctr" rtl="0"/>
              <a:t>2</a:t>
            </a:fld>
            <a:endParaRPr lang="en-US" sz="1600" b="1" dirty="0"/>
          </a:p>
        </p:txBody>
      </p:sp>
    </p:spTree>
    <p:extLst>
      <p:ext uri="{BB962C8B-B14F-4D97-AF65-F5344CB8AC3E}">
        <p14:creationId xmlns:p14="http://schemas.microsoft.com/office/powerpoint/2010/main" val="305694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83DAAD09-2B9E-89C3-32E3-F46ACFE1F87B}"/>
              </a:ext>
            </a:extLst>
          </p:cNvPr>
          <p:cNvGraphicFramePr>
            <a:graphicFrameLocks noGrp="1"/>
          </p:cNvGraphicFramePr>
          <p:nvPr>
            <p:extLst>
              <p:ext uri="{D42A27DB-BD31-4B8C-83A1-F6EECF244321}">
                <p14:modId xmlns:p14="http://schemas.microsoft.com/office/powerpoint/2010/main" val="3438232943"/>
              </p:ext>
            </p:extLst>
          </p:nvPr>
        </p:nvGraphicFramePr>
        <p:xfrm>
          <a:off x="352425" y="1003066"/>
          <a:ext cx="5743575" cy="5285846"/>
        </p:xfrm>
        <a:graphic>
          <a:graphicData uri="http://schemas.openxmlformats.org/drawingml/2006/table">
            <a:tbl>
              <a:tblPr firstRow="1" firstCol="1" bandRow="1"/>
              <a:tblGrid>
                <a:gridCol w="648741">
                  <a:extLst>
                    <a:ext uri="{9D8B030D-6E8A-4147-A177-3AD203B41FA5}">
                      <a16:colId xmlns:a16="http://schemas.microsoft.com/office/drawing/2014/main" val="3433949772"/>
                    </a:ext>
                  </a:extLst>
                </a:gridCol>
                <a:gridCol w="760698">
                  <a:extLst>
                    <a:ext uri="{9D8B030D-6E8A-4147-A177-3AD203B41FA5}">
                      <a16:colId xmlns:a16="http://schemas.microsoft.com/office/drawing/2014/main" val="3378863137"/>
                    </a:ext>
                  </a:extLst>
                </a:gridCol>
                <a:gridCol w="652574">
                  <a:extLst>
                    <a:ext uri="{9D8B030D-6E8A-4147-A177-3AD203B41FA5}">
                      <a16:colId xmlns:a16="http://schemas.microsoft.com/office/drawing/2014/main" val="1448541875"/>
                    </a:ext>
                  </a:extLst>
                </a:gridCol>
                <a:gridCol w="3681562">
                  <a:extLst>
                    <a:ext uri="{9D8B030D-6E8A-4147-A177-3AD203B41FA5}">
                      <a16:colId xmlns:a16="http://schemas.microsoft.com/office/drawing/2014/main" val="496333218"/>
                    </a:ext>
                  </a:extLst>
                </a:gridCol>
              </a:tblGrid>
              <a:tr h="323782">
                <a:tc gridSpan="2">
                  <a:txBody>
                    <a:bodyPr/>
                    <a:lstStyle/>
                    <a:p>
                      <a:pPr algn="ct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月</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内　容</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318910"/>
                  </a:ext>
                </a:extLst>
              </a:tr>
              <a:tr h="387558">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1989</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平成元年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１月</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財団法人大阪府国際交流財団を設立</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690285"/>
                  </a:ext>
                </a:extLst>
              </a:tr>
              <a:tr h="387558">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1990</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平成２年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４月</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大阪府より施設の貸付を受け、大阪府千里留学生会館の管理運営を開始</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057725"/>
                  </a:ext>
                </a:extLst>
              </a:tr>
              <a:tr h="387558">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1993</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平成５年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３月</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ボランティア登録制度運営要綱施行</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181565"/>
                  </a:ext>
                </a:extLst>
              </a:tr>
              <a:tr h="451054">
                <a:tc>
                  <a:txBody>
                    <a:bodyPr/>
                    <a:lstStyle/>
                    <a:p>
                      <a:pPr algn="r"/>
                      <a:r>
                        <a:rPr 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19</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94</a:t>
                      </a: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６</a:t>
                      </a: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２月</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大阪府海外短期建築・芸術研修生招聘事業（安藤プログラム）</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で初めての研修生を受入れ</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560081"/>
                  </a:ext>
                </a:extLst>
              </a:tr>
              <a:tr h="373434">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1994</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平成６年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４月</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大阪府海外移住家族会の事務局が大阪府より移管される</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8684102"/>
                  </a:ext>
                </a:extLst>
              </a:tr>
              <a:tr h="420852">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1995</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平成７年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２月</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大阪府より施設の貸付を受け、大阪府堺留学生会館オリオン寮の管理運営を開始</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777494"/>
                  </a:ext>
                </a:extLst>
              </a:tr>
              <a:tr h="369481">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1995</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平成７年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外国人のための「一日インフォメーションサービス」</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実行委員会に参画</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565436"/>
                  </a:ext>
                </a:extLst>
              </a:tr>
              <a:tr h="387558">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1996</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平成８年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３月</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関西国際交流ボランティアネットワーク会議（略称ＫＩＶ・ＮＥＴ）設立</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491080"/>
                  </a:ext>
                </a:extLst>
              </a:tr>
              <a:tr h="369481">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2003</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15</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４月</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学校での国際理解教育を支援するため、国際交流員や留学生の派遣を始める</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76628"/>
                  </a:ext>
                </a:extLst>
              </a:tr>
              <a:tr h="599975">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2005</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17</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11</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月</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「外国人のための１日相談サービス</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 in </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東大阪」の開催（大阪府と府内１６の市と国際化協会で組織する「大阪府多言語情報提供推進協議会」の事務局として運営。府域への１日相談会の初めての展開）</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213148"/>
                  </a:ext>
                </a:extLst>
              </a:tr>
              <a:tr h="458074">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2008</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21</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３月</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堺留学生会館オリオン寮の土地・建物を大阪府より譲渡される。大阪府千里留学生会館は閉館</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322019"/>
                  </a:ext>
                </a:extLst>
              </a:tr>
              <a:tr h="369481">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2009</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21</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４月</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国際理解教育促進のための人材派遣事業を「国際理解教育外国人サポーター派遣事業」に再編</a:t>
                      </a:r>
                    </a:p>
                  </a:txBody>
                  <a:tcPr marL="51630" marR="5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388491"/>
                  </a:ext>
                </a:extLst>
              </a:tr>
            </a:tbl>
          </a:graphicData>
        </a:graphic>
      </p:graphicFrame>
      <p:sp>
        <p:nvSpPr>
          <p:cNvPr id="7" name="タイトル 6">
            <a:extLst>
              <a:ext uri="{FF2B5EF4-FFF2-40B4-BE49-F238E27FC236}">
                <a16:creationId xmlns:a16="http://schemas.microsoft.com/office/drawing/2014/main" id="{EC4DD605-7395-491C-A00A-04E3236D61F3}"/>
              </a:ext>
            </a:extLst>
          </p:cNvPr>
          <p:cNvSpPr>
            <a:spLocks noGrp="1"/>
          </p:cNvSpPr>
          <p:nvPr>
            <p:ph type="title"/>
          </p:nvPr>
        </p:nvSpPr>
        <p:spPr>
          <a:xfrm>
            <a:off x="456141" y="-147451"/>
            <a:ext cx="4714063" cy="599702"/>
          </a:xfrm>
        </p:spPr>
        <p:txBody>
          <a:bodyPr>
            <a:normAutofit/>
          </a:bodyPr>
          <a:lstStyle/>
          <a:p>
            <a:r>
              <a:rPr kumimoji="0" lang="ja-JP" altLang="en-US" sz="2000" cap="none" dirty="0">
                <a:solidFill>
                  <a:schemeClr val="tx1"/>
                </a:solidFill>
                <a:cs typeface="Times New Roman" panose="02020603050405020304" pitchFamily="18" charset="0"/>
              </a:rPr>
              <a:t>２．</a:t>
            </a:r>
            <a:r>
              <a:rPr kumimoji="0" lang="ja-JP" altLang="ja-JP" sz="2000" cap="none" dirty="0">
                <a:solidFill>
                  <a:schemeClr val="tx1"/>
                </a:solidFill>
                <a:cs typeface="Times New Roman" panose="02020603050405020304" pitchFamily="18" charset="0"/>
              </a:rPr>
              <a:t>大阪府国際交流財団の沿革</a:t>
            </a:r>
            <a:endParaRPr lang="ja-JP" altLang="en-US" sz="2000" dirty="0"/>
          </a:p>
        </p:txBody>
      </p:sp>
      <p:graphicFrame>
        <p:nvGraphicFramePr>
          <p:cNvPr id="9" name="表 8">
            <a:extLst>
              <a:ext uri="{FF2B5EF4-FFF2-40B4-BE49-F238E27FC236}">
                <a16:creationId xmlns:a16="http://schemas.microsoft.com/office/drawing/2014/main" id="{317F87B9-F2FE-EBE8-5DF8-773D415710A2}"/>
              </a:ext>
            </a:extLst>
          </p:cNvPr>
          <p:cNvGraphicFramePr>
            <a:graphicFrameLocks noGrp="1"/>
          </p:cNvGraphicFramePr>
          <p:nvPr/>
        </p:nvGraphicFramePr>
        <p:xfrm>
          <a:off x="6256065" y="1003067"/>
          <a:ext cx="5583511" cy="5298616"/>
        </p:xfrm>
        <a:graphic>
          <a:graphicData uri="http://schemas.openxmlformats.org/drawingml/2006/table">
            <a:tbl>
              <a:tblPr firstRow="1" firstCol="1" bandRow="1"/>
              <a:tblGrid>
                <a:gridCol w="667881">
                  <a:extLst>
                    <a:ext uri="{9D8B030D-6E8A-4147-A177-3AD203B41FA5}">
                      <a16:colId xmlns:a16="http://schemas.microsoft.com/office/drawing/2014/main" val="54703769"/>
                    </a:ext>
                  </a:extLst>
                </a:gridCol>
                <a:gridCol w="733941">
                  <a:extLst>
                    <a:ext uri="{9D8B030D-6E8A-4147-A177-3AD203B41FA5}">
                      <a16:colId xmlns:a16="http://schemas.microsoft.com/office/drawing/2014/main" val="203047467"/>
                    </a:ext>
                  </a:extLst>
                </a:gridCol>
                <a:gridCol w="629622">
                  <a:extLst>
                    <a:ext uri="{9D8B030D-6E8A-4147-A177-3AD203B41FA5}">
                      <a16:colId xmlns:a16="http://schemas.microsoft.com/office/drawing/2014/main" val="2372808622"/>
                    </a:ext>
                  </a:extLst>
                </a:gridCol>
                <a:gridCol w="3552067">
                  <a:extLst>
                    <a:ext uri="{9D8B030D-6E8A-4147-A177-3AD203B41FA5}">
                      <a16:colId xmlns:a16="http://schemas.microsoft.com/office/drawing/2014/main" val="1563656575"/>
                    </a:ext>
                  </a:extLst>
                </a:gridCol>
              </a:tblGrid>
              <a:tr h="315502">
                <a:tc gridSpan="2">
                  <a:txBody>
                    <a:bodyPr/>
                    <a:lstStyle/>
                    <a:p>
                      <a:pPr algn="ct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月</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内　容</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3570372"/>
                  </a:ext>
                </a:extLst>
              </a:tr>
              <a:tr h="403194">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2009</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21</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４月</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大阪府より</a:t>
                      </a: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大阪府外国人情報コーナーの運営を受託</a:t>
                      </a:r>
                    </a:p>
                    <a:p>
                      <a:pPr algn="just"/>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（同コーナーの設置は</a:t>
                      </a:r>
                      <a:r>
                        <a:rPr 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1993</a:t>
                      </a: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年・平成５年）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3843414"/>
                  </a:ext>
                </a:extLst>
              </a:tr>
              <a:tr h="315502">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2009</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21</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４月</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事務所を現在の場所（マイドームおおさか）に移転</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090889"/>
                  </a:ext>
                </a:extLst>
              </a:tr>
              <a:tr h="338473">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2011</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23</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月</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大阪府とともに、「大阪府国際化戦略実行委員会」を立ち上げ</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313847"/>
                  </a:ext>
                </a:extLst>
              </a:tr>
              <a:tr h="397533">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2012</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24</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４月</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大阪府知事の認定を受け、公益財団法人大阪府国際交流財団としてスタート。存続期間を</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年間とする</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730329"/>
                  </a:ext>
                </a:extLst>
              </a:tr>
              <a:tr h="315502">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2014</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26</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９月</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災害時通訳・翻訳ボランティア登録制度運営要綱施行</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421668"/>
                  </a:ext>
                </a:extLst>
              </a:tr>
              <a:tr h="385329">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2015</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27</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３月</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大阪府と大阪府災害時多言語支援センターの設置・運営に係る協定を締結</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375196"/>
                  </a:ext>
                </a:extLst>
              </a:tr>
              <a:tr h="384134">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2017</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29</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２月</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大阪府知事より、財団の存続を前提に定款の見直し、多文化共生機能への重点化等</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a:t>
                      </a: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依頼</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を受ける。⇒ 財団存続を決定、定款変更（３月）</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925474"/>
                  </a:ext>
                </a:extLst>
              </a:tr>
              <a:tr h="315502">
                <a:tc>
                  <a:txBody>
                    <a:bodyPr/>
                    <a:lstStyle/>
                    <a:p>
                      <a:pPr algn="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2018</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６月</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大阪府北部地震発生。大阪府災害時多言語支援センターを初めて開設</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427372"/>
                  </a:ext>
                </a:extLst>
              </a:tr>
              <a:tr h="383799">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2019</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31</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４月</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国と府の交付金を得て、</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大阪府外国人情報コーナーの機能を拡充（夜間・日曜日の相談対応を開始。対応言語９言語⇒</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11</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言語）</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569844"/>
                  </a:ext>
                </a:extLst>
              </a:tr>
              <a:tr h="329741">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2019</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平成</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31</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４月</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大阪府観光ボランティア活動管理運営業務を大阪府より受託（活動は令和元年９月～）</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955884"/>
                  </a:ext>
                </a:extLst>
              </a:tr>
              <a:tr h="315502">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2020</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令和２年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２月</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ウェブサイト及びスマートフォン・アプリ</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 Osaka Safe Travels</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の運用開始</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404817"/>
                  </a:ext>
                </a:extLst>
              </a:tr>
              <a:tr h="315502">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2020</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令和２年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８月</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コロナ禍により、大阪府観光ボランティア活動管理運営業務を休止</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857955"/>
                  </a:ext>
                </a:extLst>
              </a:tr>
              <a:tr h="386483">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2021</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令和３年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４月</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新 ボランティア登録制度運営要綱施行（ホストファミリーと文化ボランティアの語学ボランティアへの一元化）</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198040"/>
                  </a:ext>
                </a:extLst>
              </a:tr>
              <a:tr h="396918">
                <a:tc>
                  <a:txBody>
                    <a:bodyPr/>
                    <a:lstStyle/>
                    <a:p>
                      <a:pPr algn="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2022</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令和４年</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３月</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「ウクライナ避難民通訳支援人材バンク制度」を創設、「ウクライナ避難民ワンストップ相談窓口」を設置</a:t>
                      </a:r>
                    </a:p>
                  </a:txBody>
                  <a:tcPr marL="46001" marR="46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2910008"/>
                  </a:ext>
                </a:extLst>
              </a:tr>
            </a:tbl>
          </a:graphicData>
        </a:graphic>
      </p:graphicFrame>
      <p:sp>
        <p:nvSpPr>
          <p:cNvPr id="8" name="スライド番号プレースホルダー 7">
            <a:extLst>
              <a:ext uri="{FF2B5EF4-FFF2-40B4-BE49-F238E27FC236}">
                <a16:creationId xmlns:a16="http://schemas.microsoft.com/office/drawing/2014/main" id="{39ACAC81-A195-4DFD-9E60-773C87CEF27C}"/>
              </a:ext>
            </a:extLst>
          </p:cNvPr>
          <p:cNvSpPr>
            <a:spLocks noGrp="1"/>
          </p:cNvSpPr>
          <p:nvPr>
            <p:ph type="sldNum" sz="quarter" idx="12"/>
          </p:nvPr>
        </p:nvSpPr>
        <p:spPr>
          <a:xfrm>
            <a:off x="11639406" y="6492875"/>
            <a:ext cx="651164" cy="365125"/>
          </a:xfrm>
        </p:spPr>
        <p:txBody>
          <a:bodyPr/>
          <a:lstStyle/>
          <a:p>
            <a:pPr algn="ctr" rtl="0"/>
            <a:fld id="{3A98EE3D-8CD1-4C3F-BD1C-C98C9596463C}" type="slidenum">
              <a:rPr lang="en-US" sz="1600" b="1" smtClean="0"/>
              <a:pPr algn="ctr" rtl="0"/>
              <a:t>3</a:t>
            </a:fld>
            <a:endParaRPr lang="en-US" sz="1600" b="1" dirty="0"/>
          </a:p>
        </p:txBody>
      </p:sp>
    </p:spTree>
    <p:extLst>
      <p:ext uri="{BB962C8B-B14F-4D97-AF65-F5344CB8AC3E}">
        <p14:creationId xmlns:p14="http://schemas.microsoft.com/office/powerpoint/2010/main" val="102579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285226" y="2722651"/>
            <a:ext cx="3480066" cy="4068265"/>
            <a:chOff x="4331008" y="1433435"/>
            <a:chExt cx="3893093" cy="4295484"/>
          </a:xfrm>
          <a:solidFill>
            <a:schemeClr val="tx2"/>
          </a:solidFill>
        </p:grpSpPr>
        <p:sp>
          <p:nvSpPr>
            <p:cNvPr id="10" name="角丸四角形 9"/>
            <p:cNvSpPr/>
            <p:nvPr/>
          </p:nvSpPr>
          <p:spPr>
            <a:xfrm>
              <a:off x="4331008" y="1433435"/>
              <a:ext cx="3893093" cy="4295484"/>
            </a:xfrm>
            <a:prstGeom prst="roundRect">
              <a:avLst>
                <a:gd name="adj" fmla="val 203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18"/>
              <a:r>
                <a:rPr kumimoji="1"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　推進体制の強化</a:t>
              </a:r>
            </a:p>
          </p:txBody>
        </p:sp>
        <p:sp>
          <p:nvSpPr>
            <p:cNvPr id="11" name="角丸四角形 10"/>
            <p:cNvSpPr/>
            <p:nvPr/>
          </p:nvSpPr>
          <p:spPr>
            <a:xfrm>
              <a:off x="4421024" y="1719997"/>
              <a:ext cx="3697405" cy="3961928"/>
            </a:xfrm>
            <a:prstGeom prst="roundRect">
              <a:avLst>
                <a:gd name="adj" fmla="val 2032"/>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t"/>
            <a:lstStyle/>
            <a:p>
              <a:pPr defTabSz="914418"/>
              <a:endPar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角丸四角形 6"/>
          <p:cNvSpPr/>
          <p:nvPr/>
        </p:nvSpPr>
        <p:spPr>
          <a:xfrm>
            <a:off x="426405" y="2722651"/>
            <a:ext cx="3742153" cy="4068265"/>
          </a:xfrm>
          <a:prstGeom prst="roundRect">
            <a:avLst>
              <a:gd name="adj" fmla="val 2032"/>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18"/>
            <a:r>
              <a:rPr kumimoji="1"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　重点事業</a:t>
            </a:r>
          </a:p>
        </p:txBody>
      </p:sp>
      <p:sp>
        <p:nvSpPr>
          <p:cNvPr id="55" name="角丸四角形 54"/>
          <p:cNvSpPr/>
          <p:nvPr/>
        </p:nvSpPr>
        <p:spPr>
          <a:xfrm>
            <a:off x="426406" y="642741"/>
            <a:ext cx="11294684" cy="2034121"/>
          </a:xfrm>
          <a:prstGeom prst="roundRect">
            <a:avLst>
              <a:gd name="adj" fmla="val 188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25714" rIns="0" rtlCol="0" anchor="ctr"/>
          <a:lstStyle/>
          <a:p>
            <a:pPr defTabSz="914418"/>
            <a:endParaRPr kumimoji="1" lang="ja-JP" altLang="en-US" sz="571" b="1" dirty="0">
              <a:solidFill>
                <a:prstClr val="black"/>
              </a:solidFill>
              <a:latin typeface="Calibri"/>
              <a:ea typeface="ＭＳ Ｐゴシック" panose="020B0600070205080204" pitchFamily="50" charset="-128"/>
            </a:endParaRPr>
          </a:p>
        </p:txBody>
      </p:sp>
      <p:sp>
        <p:nvSpPr>
          <p:cNvPr id="4" name="テキスト ボックス 3"/>
          <p:cNvSpPr txBox="1"/>
          <p:nvPr/>
        </p:nvSpPr>
        <p:spPr>
          <a:xfrm>
            <a:off x="425647" y="81080"/>
            <a:ext cx="6102953" cy="400110"/>
          </a:xfrm>
          <a:prstGeom prst="rect">
            <a:avLst/>
          </a:prstGeom>
          <a:noFill/>
        </p:spPr>
        <p:txBody>
          <a:bodyPr wrap="none" rtlCol="0" anchor="ctr">
            <a:spAutoFit/>
          </a:bodyPr>
          <a:lstStyle/>
          <a:p>
            <a:pPr algn="ctr" defTabSz="914418"/>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中期経営計画</a:t>
            </a: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達成状況（概要）</a:t>
            </a:r>
            <a:endParaRPr kumimoji="1"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470911" y="2949497"/>
            <a:ext cx="3649859" cy="3796912"/>
          </a:xfrm>
          <a:prstGeom prst="roundRect">
            <a:avLst>
              <a:gd name="adj" fmla="val 2032"/>
            </a:avLst>
          </a:prstGeom>
        </p:spPr>
        <p:style>
          <a:lnRef idx="2">
            <a:schemeClr val="accent6"/>
          </a:lnRef>
          <a:fillRef idx="1">
            <a:schemeClr val="lt1"/>
          </a:fillRef>
          <a:effectRef idx="0">
            <a:schemeClr val="accent6"/>
          </a:effectRef>
          <a:fontRef idx="minor">
            <a:schemeClr val="dk1"/>
          </a:fontRef>
        </p:style>
        <p:txBody>
          <a:bodyPr rtlCol="0" anchor="t"/>
          <a:lstStyle/>
          <a:p>
            <a:pPr defTabSz="914418"/>
            <a:endParaRPr kumimoji="1"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7807071" y="2724571"/>
            <a:ext cx="3914018" cy="4066345"/>
          </a:xfrm>
          <a:prstGeom prst="roundRect">
            <a:avLst>
              <a:gd name="adj" fmla="val 2032"/>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18"/>
            <a:r>
              <a:rPr kumimoji="1"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　既存事業の見直し</a:t>
            </a:r>
            <a:endParaRPr kumimoji="1"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18"/>
            <a:endParaRPr kumimoji="1"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18"/>
            <a:endParaRPr kumimoji="1"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18"/>
            <a:endParaRPr kumimoji="1"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18"/>
            <a:endParaRPr kumimoji="1"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18"/>
            <a:endParaRPr kumimoji="1"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18"/>
            <a:endParaRPr kumimoji="1"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18"/>
            <a:endParaRPr kumimoji="1"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18"/>
            <a:endParaRPr kumimoji="1"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18"/>
            <a:endParaRPr kumimoji="1"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18"/>
            <a:endParaRPr kumimoji="1" lang="en-US" altLang="ja-JP" sz="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18">
              <a:spcBef>
                <a:spcPts val="600"/>
              </a:spcBef>
            </a:pPr>
            <a:r>
              <a:rPr kumimoji="1"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　財政基盤の強化（収入の確保）</a:t>
            </a:r>
          </a:p>
          <a:p>
            <a:pPr algn="ctr" defTabSz="914418"/>
            <a:endParaRPr kumimoji="1"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7861240" y="2994054"/>
            <a:ext cx="3790166" cy="1533837"/>
          </a:xfrm>
          <a:prstGeom prst="roundRect">
            <a:avLst>
              <a:gd name="adj" fmla="val 2032"/>
            </a:avLst>
          </a:prstGeom>
        </p:spPr>
        <p:style>
          <a:lnRef idx="2">
            <a:schemeClr val="accent6"/>
          </a:lnRef>
          <a:fillRef idx="1">
            <a:schemeClr val="lt1"/>
          </a:fillRef>
          <a:effectRef idx="0">
            <a:schemeClr val="accent6"/>
          </a:effectRef>
          <a:fontRef idx="minor">
            <a:schemeClr val="dk1"/>
          </a:fontRef>
        </p:style>
        <p:txBody>
          <a:bodyPr rtlCol="0" anchor="t"/>
          <a:lstStyle/>
          <a:p>
            <a:pPr defTabSz="914418"/>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7861240" y="4754708"/>
            <a:ext cx="3808817" cy="1991700"/>
          </a:xfrm>
          <a:prstGeom prst="roundRect">
            <a:avLst>
              <a:gd name="adj" fmla="val 2032"/>
            </a:avLst>
          </a:prstGeom>
        </p:spPr>
        <p:style>
          <a:lnRef idx="2">
            <a:schemeClr val="accent6"/>
          </a:lnRef>
          <a:fillRef idx="1">
            <a:schemeClr val="lt1"/>
          </a:fillRef>
          <a:effectRef idx="0">
            <a:schemeClr val="accent6"/>
          </a:effectRef>
          <a:fontRef idx="minor">
            <a:schemeClr val="dk1"/>
          </a:fontRef>
        </p:style>
        <p:txBody>
          <a:bodyPr rtlCol="0" anchor="t"/>
          <a:lstStyle/>
          <a:p>
            <a:pPr defTabSz="914418"/>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9" name="表 38"/>
          <p:cNvGraphicFramePr>
            <a:graphicFrameLocks noGrp="1"/>
          </p:cNvGraphicFramePr>
          <p:nvPr>
            <p:extLst>
              <p:ext uri="{D42A27DB-BD31-4B8C-83A1-F6EECF244321}">
                <p14:modId xmlns:p14="http://schemas.microsoft.com/office/powerpoint/2010/main" val="2713212408"/>
              </p:ext>
            </p:extLst>
          </p:nvPr>
        </p:nvGraphicFramePr>
        <p:xfrm>
          <a:off x="593413" y="3243004"/>
          <a:ext cx="3551409" cy="1141399"/>
        </p:xfrm>
        <a:graphic>
          <a:graphicData uri="http://schemas.openxmlformats.org/drawingml/2006/table">
            <a:tbl>
              <a:tblPr/>
              <a:tblGrid>
                <a:gridCol w="210804">
                  <a:extLst>
                    <a:ext uri="{9D8B030D-6E8A-4147-A177-3AD203B41FA5}">
                      <a16:colId xmlns:a16="http://schemas.microsoft.com/office/drawing/2014/main" val="2330939028"/>
                    </a:ext>
                  </a:extLst>
                </a:gridCol>
                <a:gridCol w="3340605">
                  <a:extLst>
                    <a:ext uri="{9D8B030D-6E8A-4147-A177-3AD203B41FA5}">
                      <a16:colId xmlns:a16="http://schemas.microsoft.com/office/drawing/2014/main" val="758329504"/>
                    </a:ext>
                  </a:extLst>
                </a:gridCol>
              </a:tblGrid>
              <a:tr h="163057">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①</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外国人情報コーナー・相談件数（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2,312/2,400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件）</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99041195"/>
                  </a:ext>
                </a:extLst>
              </a:tr>
              <a:tr h="163057">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②</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「やさしい日本語」関係研修等（</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64679364"/>
                  </a:ext>
                </a:extLst>
              </a:tr>
              <a:tr h="163057">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③</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地域合同相談会開催数・参加人数（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51/50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名）</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90360110"/>
                  </a:ext>
                </a:extLst>
              </a:tr>
              <a:tr h="163057">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④</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観光分野の研修受託、講師派遣等（受託</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・派遣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72427545"/>
                  </a:ext>
                </a:extLst>
              </a:tr>
              <a:tr h="163057">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⑤</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広域訓練の実施（他府県協会との連携）（</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2300454"/>
                  </a:ext>
                </a:extLst>
              </a:tr>
              <a:tr h="163057">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⑥</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府内国際交流協会等との研修、訓練等の実施（</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6804" marR="6804" marT="680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88692379"/>
                  </a:ext>
                </a:extLst>
              </a:tr>
              <a:tr h="163057">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⑦</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防災・災害時用多言語アプリの提供（済）</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48315032"/>
                  </a:ext>
                </a:extLst>
              </a:tr>
            </a:tbl>
          </a:graphicData>
        </a:graphic>
      </p:graphicFrame>
      <p:sp>
        <p:nvSpPr>
          <p:cNvPr id="40" name="テキスト ボックス 39"/>
          <p:cNvSpPr txBox="1"/>
          <p:nvPr/>
        </p:nvSpPr>
        <p:spPr>
          <a:xfrm>
            <a:off x="425647" y="2996783"/>
            <a:ext cx="3201647" cy="246221"/>
          </a:xfrm>
          <a:prstGeom prst="rect">
            <a:avLst/>
          </a:prstGeom>
          <a:noFill/>
        </p:spPr>
        <p:txBody>
          <a:bodyPr wrap="square" rtlCol="0" anchor="ctr">
            <a:spAutoFit/>
          </a:bodyPr>
          <a:lstStyle/>
          <a:p>
            <a:pPr defTabSz="914418"/>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（１）計画目標の達成状況（</a:t>
            </a:r>
            <a:r>
              <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R3</a:t>
            </a:r>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a:t>
            </a:r>
            <a:r>
              <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42" name="テキスト ボックス 41"/>
          <p:cNvSpPr txBox="1"/>
          <p:nvPr/>
        </p:nvSpPr>
        <p:spPr>
          <a:xfrm>
            <a:off x="4353815" y="3016005"/>
            <a:ext cx="3488959" cy="246221"/>
          </a:xfrm>
          <a:prstGeom prst="rect">
            <a:avLst/>
          </a:prstGeom>
          <a:noFill/>
        </p:spPr>
        <p:txBody>
          <a:bodyPr wrap="square" rtlCol="0" anchor="ctr">
            <a:spAutoFit/>
          </a:bodyPr>
          <a:lstStyle/>
          <a:p>
            <a:pPr defTabSz="914418"/>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（１）計画目標の達成状況（</a:t>
            </a:r>
            <a:r>
              <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R3:</a:t>
            </a:r>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a:t>
            </a:r>
            <a:r>
              <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p>
        </p:txBody>
      </p:sp>
      <p:graphicFrame>
        <p:nvGraphicFramePr>
          <p:cNvPr id="43" name="表 42"/>
          <p:cNvGraphicFramePr>
            <a:graphicFrameLocks noGrp="1"/>
          </p:cNvGraphicFramePr>
          <p:nvPr>
            <p:extLst>
              <p:ext uri="{D42A27DB-BD31-4B8C-83A1-F6EECF244321}">
                <p14:modId xmlns:p14="http://schemas.microsoft.com/office/powerpoint/2010/main" val="2346347539"/>
              </p:ext>
            </p:extLst>
          </p:nvPr>
        </p:nvGraphicFramePr>
        <p:xfrm>
          <a:off x="4531179" y="3236334"/>
          <a:ext cx="3085138" cy="1114428"/>
        </p:xfrm>
        <a:graphic>
          <a:graphicData uri="http://schemas.openxmlformats.org/drawingml/2006/table">
            <a:tbl>
              <a:tblPr/>
              <a:tblGrid>
                <a:gridCol w="171524">
                  <a:extLst>
                    <a:ext uri="{9D8B030D-6E8A-4147-A177-3AD203B41FA5}">
                      <a16:colId xmlns:a16="http://schemas.microsoft.com/office/drawing/2014/main" val="2898135353"/>
                    </a:ext>
                  </a:extLst>
                </a:gridCol>
                <a:gridCol w="2913614">
                  <a:extLst>
                    <a:ext uri="{9D8B030D-6E8A-4147-A177-3AD203B41FA5}">
                      <a16:colId xmlns:a16="http://schemas.microsoft.com/office/drawing/2014/main" val="424271982"/>
                    </a:ext>
                  </a:extLst>
                </a:gridCol>
              </a:tblGrid>
              <a:tr h="130441">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⑧</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ボランティアに係る大学連携協定締結（</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0/1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大学）</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34424601"/>
                  </a:ext>
                </a:extLst>
              </a:tr>
              <a:tr h="130441">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⑨</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災害時通訳・翻訳ボランティア新規登録（</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41/35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名）</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58598527"/>
                  </a:ext>
                </a:extLst>
              </a:tr>
              <a:tr h="130441">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⑩</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国際理解教育・外国人サポーター満足度（</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96/90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46727980"/>
                  </a:ext>
                </a:extLst>
              </a:tr>
              <a:tr h="141864">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⑪</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「多文化共生マネージャー」等５人体制（</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49879181"/>
                  </a:ext>
                </a:extLst>
              </a:tr>
              <a:tr h="130441">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⑫</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「大阪府多文化共生連携センター」を開設（済）</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22802708"/>
                  </a:ext>
                </a:extLst>
              </a:tr>
              <a:tr h="130441">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⑬</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府内協会との職員相互派遣による人材育成（</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37096683"/>
                  </a:ext>
                </a:extLst>
              </a:tr>
              <a:tr h="130441">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⑭</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ホームページアクセス数（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85,410/86,000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件）</a:t>
                      </a:r>
                    </a:p>
                  </a:txBody>
                  <a:tcPr marL="6804" marR="6804" marT="680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15380162"/>
                  </a:ext>
                </a:extLst>
              </a:tr>
            </a:tbl>
          </a:graphicData>
        </a:graphic>
      </p:graphicFrame>
      <p:sp>
        <p:nvSpPr>
          <p:cNvPr id="45" name="テキスト ボックス 44"/>
          <p:cNvSpPr txBox="1"/>
          <p:nvPr/>
        </p:nvSpPr>
        <p:spPr>
          <a:xfrm>
            <a:off x="7764742" y="3022739"/>
            <a:ext cx="2899114" cy="246221"/>
          </a:xfrm>
          <a:prstGeom prst="rect">
            <a:avLst/>
          </a:prstGeom>
          <a:noFill/>
        </p:spPr>
        <p:txBody>
          <a:bodyPr wrap="square" rtlCol="0" anchor="ctr">
            <a:spAutoFit/>
          </a:bodyPr>
          <a:lstStyle/>
          <a:p>
            <a:pPr defTabSz="914418"/>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（１）計画目標の達成状況（</a:t>
            </a:r>
            <a:r>
              <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R3:</a:t>
            </a:r>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a:t>
            </a:r>
            <a:r>
              <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p>
        </p:txBody>
      </p:sp>
      <p:graphicFrame>
        <p:nvGraphicFramePr>
          <p:cNvPr id="47" name="表 46"/>
          <p:cNvGraphicFramePr>
            <a:graphicFrameLocks noGrp="1"/>
          </p:cNvGraphicFramePr>
          <p:nvPr>
            <p:extLst>
              <p:ext uri="{D42A27DB-BD31-4B8C-83A1-F6EECF244321}">
                <p14:modId xmlns:p14="http://schemas.microsoft.com/office/powerpoint/2010/main" val="3199987327"/>
              </p:ext>
            </p:extLst>
          </p:nvPr>
        </p:nvGraphicFramePr>
        <p:xfrm>
          <a:off x="7941390" y="3197897"/>
          <a:ext cx="3854271" cy="500472"/>
        </p:xfrm>
        <a:graphic>
          <a:graphicData uri="http://schemas.openxmlformats.org/drawingml/2006/table">
            <a:tbl>
              <a:tblPr/>
              <a:tblGrid>
                <a:gridCol w="149618">
                  <a:extLst>
                    <a:ext uri="{9D8B030D-6E8A-4147-A177-3AD203B41FA5}">
                      <a16:colId xmlns:a16="http://schemas.microsoft.com/office/drawing/2014/main" val="4152305610"/>
                    </a:ext>
                  </a:extLst>
                </a:gridCol>
                <a:gridCol w="3704653">
                  <a:extLst>
                    <a:ext uri="{9D8B030D-6E8A-4147-A177-3AD203B41FA5}">
                      <a16:colId xmlns:a16="http://schemas.microsoft.com/office/drawing/2014/main" val="4099736069"/>
                    </a:ext>
                  </a:extLst>
                </a:gridCol>
              </a:tblGrid>
              <a:tr h="140651">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⑮</a:t>
                      </a:r>
                    </a:p>
                  </a:txBody>
                  <a:tcPr marL="6804" marR="6804" marT="6804"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「大阪の国際化戦略アクションプログラム事業」を府に一元化</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804" marR="6804" marT="6804"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10596183"/>
                  </a:ext>
                </a:extLst>
              </a:tr>
              <a:tr h="140651">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⑯</a:t>
                      </a:r>
                    </a:p>
                  </a:txBody>
                  <a:tcPr marL="6804" marR="6804" marT="6804"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「エセック経済商科大学院大学</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学生</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研修支援事業」を府に一元化</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804" marR="6804" marT="6804"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81338348"/>
                  </a:ext>
                </a:extLst>
              </a:tr>
              <a:tr h="148648">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⑰</a:t>
                      </a:r>
                    </a:p>
                  </a:txBody>
                  <a:tcPr marL="6804" marR="6804" marT="6804"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「大阪府堺留学生会館オリオン寮」の方向性を確定</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804" marR="6804" marT="6804"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65340540"/>
                  </a:ext>
                </a:extLst>
              </a:tr>
            </a:tbl>
          </a:graphicData>
        </a:graphic>
      </p:graphicFrame>
      <p:graphicFrame>
        <p:nvGraphicFramePr>
          <p:cNvPr id="49" name="表 48"/>
          <p:cNvGraphicFramePr>
            <a:graphicFrameLocks noGrp="1"/>
          </p:cNvGraphicFramePr>
          <p:nvPr>
            <p:extLst>
              <p:ext uri="{D42A27DB-BD31-4B8C-83A1-F6EECF244321}">
                <p14:modId xmlns:p14="http://schemas.microsoft.com/office/powerpoint/2010/main" val="2506541433"/>
              </p:ext>
            </p:extLst>
          </p:nvPr>
        </p:nvGraphicFramePr>
        <p:xfrm>
          <a:off x="7941390" y="5008145"/>
          <a:ext cx="3543588" cy="477612"/>
        </p:xfrm>
        <a:graphic>
          <a:graphicData uri="http://schemas.openxmlformats.org/drawingml/2006/table">
            <a:tbl>
              <a:tblPr/>
              <a:tblGrid>
                <a:gridCol w="202723">
                  <a:extLst>
                    <a:ext uri="{9D8B030D-6E8A-4147-A177-3AD203B41FA5}">
                      <a16:colId xmlns:a16="http://schemas.microsoft.com/office/drawing/2014/main" val="1831894086"/>
                    </a:ext>
                  </a:extLst>
                </a:gridCol>
                <a:gridCol w="3340865">
                  <a:extLst>
                    <a:ext uri="{9D8B030D-6E8A-4147-A177-3AD203B41FA5}">
                      <a16:colId xmlns:a16="http://schemas.microsoft.com/office/drawing/2014/main" val="1576310816"/>
                    </a:ext>
                  </a:extLst>
                </a:gridCol>
              </a:tblGrid>
              <a:tr h="129389">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⑱</a:t>
                      </a:r>
                    </a:p>
                  </a:txBody>
                  <a:tcPr marL="6804" marR="6804" marT="6804"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受益者負担の導入（国際理解教育謝金）（済）</a:t>
                      </a:r>
                    </a:p>
                  </a:txBody>
                  <a:tcPr marL="6804" marR="6804" marT="6804"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28444845"/>
                  </a:ext>
                </a:extLst>
              </a:tr>
              <a:tr h="129389">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⑲</a:t>
                      </a:r>
                    </a:p>
                  </a:txBody>
                  <a:tcPr marL="6804" marR="6804" marT="6804"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受託事業の適正化（翻訳業務手数料）（済）</a:t>
                      </a:r>
                    </a:p>
                  </a:txBody>
                  <a:tcPr marL="6804" marR="6804" marT="6804"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35668851"/>
                  </a:ext>
                </a:extLst>
              </a:tr>
              <a:tr h="129389">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⑳</a:t>
                      </a:r>
                    </a:p>
                  </a:txBody>
                  <a:tcPr marL="6804" marR="6804" marT="6804"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游ゴシック" panose="020F0502020204030204"/>
                        </a:defRPr>
                      </a:lvl1pPr>
                      <a:lvl2pPr marL="640080" algn="l" defTabSz="1280160" rtl="0" eaLnBrk="1" latinLnBrk="0" hangingPunct="1">
                        <a:defRPr kumimoji="1" sz="2500" kern="1200">
                          <a:solidFill>
                            <a:schemeClr val="tx1"/>
                          </a:solidFill>
                          <a:latin typeface="游ゴシック" panose="020F0502020204030204"/>
                        </a:defRPr>
                      </a:lvl2pPr>
                      <a:lvl3pPr marL="1280160" algn="l" defTabSz="1280160" rtl="0" eaLnBrk="1" latinLnBrk="0" hangingPunct="1">
                        <a:defRPr kumimoji="1" sz="2500" kern="1200">
                          <a:solidFill>
                            <a:schemeClr val="tx1"/>
                          </a:solidFill>
                          <a:latin typeface="游ゴシック" panose="020F0502020204030204"/>
                        </a:defRPr>
                      </a:lvl3pPr>
                      <a:lvl4pPr marL="1920240" algn="l" defTabSz="1280160" rtl="0" eaLnBrk="1" latinLnBrk="0" hangingPunct="1">
                        <a:defRPr kumimoji="1" sz="2500" kern="1200">
                          <a:solidFill>
                            <a:schemeClr val="tx1"/>
                          </a:solidFill>
                          <a:latin typeface="游ゴシック" panose="020F0502020204030204"/>
                        </a:defRPr>
                      </a:lvl4pPr>
                      <a:lvl5pPr marL="2560320" algn="l" defTabSz="1280160" rtl="0" eaLnBrk="1" latinLnBrk="0" hangingPunct="1">
                        <a:defRPr kumimoji="1" sz="2500" kern="1200">
                          <a:solidFill>
                            <a:schemeClr val="tx1"/>
                          </a:solidFill>
                          <a:latin typeface="游ゴシック" panose="020F0502020204030204"/>
                        </a:defRPr>
                      </a:lvl5pPr>
                      <a:lvl6pPr marL="3200400" algn="l" defTabSz="1280160" rtl="0" eaLnBrk="1" latinLnBrk="0" hangingPunct="1">
                        <a:defRPr kumimoji="1" sz="2500" kern="1200">
                          <a:solidFill>
                            <a:schemeClr val="tx1"/>
                          </a:solidFill>
                          <a:latin typeface="游ゴシック" panose="020F0502020204030204"/>
                        </a:defRPr>
                      </a:lvl6pPr>
                      <a:lvl7pPr marL="3840480" algn="l" defTabSz="1280160" rtl="0" eaLnBrk="1" latinLnBrk="0" hangingPunct="1">
                        <a:defRPr kumimoji="1" sz="2500" kern="1200">
                          <a:solidFill>
                            <a:schemeClr val="tx1"/>
                          </a:solidFill>
                          <a:latin typeface="游ゴシック" panose="020F0502020204030204"/>
                        </a:defRPr>
                      </a:lvl7pPr>
                      <a:lvl8pPr marL="4480560" algn="l" defTabSz="1280160" rtl="0" eaLnBrk="1" latinLnBrk="0" hangingPunct="1">
                        <a:defRPr kumimoji="1" sz="2500" kern="1200">
                          <a:solidFill>
                            <a:schemeClr val="tx1"/>
                          </a:solidFill>
                          <a:latin typeface="游ゴシック" panose="020F0502020204030204"/>
                        </a:defRPr>
                      </a:lvl8pPr>
                      <a:lvl9pPr marL="5120640" algn="l" defTabSz="1280160" rtl="0" eaLnBrk="1" latinLnBrk="0" hangingPunct="1">
                        <a:defRPr kumimoji="1" sz="2500" kern="1200">
                          <a:solidFill>
                            <a:schemeClr val="tx1"/>
                          </a:solidFill>
                          <a:latin typeface="游ゴシック" panose="020F0502020204030204"/>
                        </a:defRPr>
                      </a:lvl9p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収入確保対策（財政基盤の強化）（</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666/900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6804" marR="6804" marT="6804"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53435780"/>
                  </a:ext>
                </a:extLst>
              </a:tr>
            </a:tbl>
          </a:graphicData>
        </a:graphic>
      </p:graphicFrame>
      <p:sp>
        <p:nvSpPr>
          <p:cNvPr id="50" name="テキスト ボックス 49"/>
          <p:cNvSpPr txBox="1"/>
          <p:nvPr/>
        </p:nvSpPr>
        <p:spPr>
          <a:xfrm>
            <a:off x="7751297" y="4783392"/>
            <a:ext cx="3128793" cy="246221"/>
          </a:xfrm>
          <a:prstGeom prst="rect">
            <a:avLst/>
          </a:prstGeom>
          <a:noFill/>
        </p:spPr>
        <p:txBody>
          <a:bodyPr wrap="square" rtlCol="0" anchor="ctr">
            <a:spAutoFit/>
          </a:bodyPr>
          <a:lstStyle/>
          <a:p>
            <a:pPr defTabSz="914418"/>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（１）計画目標の達成状況（</a:t>
            </a:r>
            <a:r>
              <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R3:</a:t>
            </a:r>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a:t>
            </a:r>
            <a:r>
              <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51" name="正方形/長方形 50"/>
          <p:cNvSpPr/>
          <p:nvPr/>
        </p:nvSpPr>
        <p:spPr>
          <a:xfrm>
            <a:off x="427131" y="4408646"/>
            <a:ext cx="3652429" cy="2349361"/>
          </a:xfrm>
          <a:prstGeom prst="rect">
            <a:avLst/>
          </a:prstGeom>
        </p:spPr>
        <p:txBody>
          <a:bodyPr wrap="square">
            <a:spAutoFit/>
          </a:bodyPr>
          <a:lstStyle/>
          <a:p>
            <a:pPr defTabSz="653156">
              <a:lnSpc>
                <a:spcPts val="1071"/>
              </a:lnSpc>
            </a:pPr>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（２）計画以上の取組み</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・外国人情報コーナー設置</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H31:</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対応言語増（９⇒</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言語）</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53156">
              <a:lnSpc>
                <a:spcPts val="1071"/>
              </a:lnSpc>
            </a:pP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時間拡充（夜間・日曜）</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53156">
              <a:lnSpc>
                <a:spcPts val="1071"/>
              </a:lnSpc>
            </a:pP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R3</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：対応言語増（</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言語）</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53156">
              <a:lnSpc>
                <a:spcPts val="1071"/>
              </a:lnSpc>
            </a:pP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（ウクライナ語、ロシア語）</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ウクライナ避難民ワンストップ相談窓口の設置</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53156">
              <a:lnSpc>
                <a:spcPts val="1071"/>
              </a:lnSpc>
            </a:pP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・新型コロナウイルス感染症相談対応（</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・大阪府災害時多言語支援センター開設</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53156">
              <a:lnSpc>
                <a:spcPts val="1071"/>
              </a:lnSpc>
            </a:pP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（大阪府北部地震発生時：</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53156">
              <a:lnSpc>
                <a:spcPts val="1071"/>
              </a:lnSpc>
            </a:pP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53156">
              <a:lnSpc>
                <a:spcPts val="1071"/>
              </a:lnSpc>
            </a:pPr>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）課題</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61233" indent="-61233" defTabSz="653156">
              <a:lnSpc>
                <a:spcPts val="1071"/>
              </a:lnSpc>
              <a:tabLst>
                <a:tab pos="61233" algn="l"/>
              </a:tabLst>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・関連機関との連携強化等を通じた相談機能の質的強化</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61233" indent="-61233" defTabSz="653156">
              <a:lnSpc>
                <a:spcPts val="1071"/>
              </a:lnSpc>
              <a:tabLst>
                <a:tab pos="61233" algn="l"/>
              </a:tabLst>
            </a:pPr>
            <a:r>
              <a:rPr kumimoji="1" lang="ja-JP" altLang="en-US" sz="1000" dirty="0">
                <a:latin typeface="Meiryo UI" panose="020B0604030504040204" pitchFamily="50" charset="-128"/>
                <a:ea typeface="Meiryo UI" panose="020B0604030504040204" pitchFamily="50" charset="-128"/>
              </a:rPr>
              <a:t>　　　・新たな環境変化への柔軟な対応が必要</a:t>
            </a:r>
            <a:endParaRPr kumimoji="1" lang="en-US" altLang="ja-JP" sz="1000" dirty="0">
              <a:latin typeface="Meiryo UI" panose="020B0604030504040204" pitchFamily="50" charset="-128"/>
              <a:ea typeface="Meiryo UI" panose="020B0604030504040204" pitchFamily="50" charset="-128"/>
            </a:endParaRPr>
          </a:p>
          <a:p>
            <a:pPr marL="61233" indent="-61233" defTabSz="653156">
              <a:lnSpc>
                <a:spcPts val="1071"/>
              </a:lnSpc>
              <a:tabLst>
                <a:tab pos="61233" algn="l"/>
              </a:tabLst>
            </a:pPr>
            <a:r>
              <a:rPr kumimoji="1" lang="ja-JP" altLang="en-US" sz="1000" dirty="0">
                <a:latin typeface="Meiryo UI" panose="020B0604030504040204" pitchFamily="50" charset="-128"/>
                <a:ea typeface="Meiryo UI" panose="020B0604030504040204" pitchFamily="50" charset="-128"/>
              </a:rPr>
              <a:t>　　　・激甚化・多発化する気象災害をにらんだ対応強化</a:t>
            </a:r>
            <a:endParaRPr kumimoji="1" lang="en-US" altLang="ja-JP" sz="1000" dirty="0">
              <a:latin typeface="Meiryo UI" panose="020B0604030504040204" pitchFamily="50" charset="-128"/>
              <a:ea typeface="Meiryo UI" panose="020B0604030504040204" pitchFamily="50" charset="-128"/>
            </a:endParaRPr>
          </a:p>
          <a:p>
            <a:pPr marL="61233" indent="-61233" defTabSz="653156">
              <a:lnSpc>
                <a:spcPts val="1071"/>
              </a:lnSpc>
              <a:tabLst>
                <a:tab pos="61233" algn="l"/>
              </a:tabLst>
            </a:pPr>
            <a:r>
              <a:rPr kumimoji="1" lang="ja-JP" altLang="en-US" sz="1000" dirty="0">
                <a:latin typeface="Meiryo UI" panose="020B0604030504040204" pitchFamily="50" charset="-128"/>
                <a:ea typeface="Meiryo UI" panose="020B0604030504040204" pitchFamily="50" charset="-128"/>
              </a:rPr>
              <a:t>　　　・情報発信の充実が必要</a:t>
            </a:r>
            <a:endParaRPr kumimoji="1" lang="en-US" altLang="ja-JP" sz="1000" dirty="0">
              <a:latin typeface="Meiryo UI" panose="020B0604030504040204" pitchFamily="50" charset="-128"/>
              <a:ea typeface="Meiryo UI" panose="020B0604030504040204" pitchFamily="50" charset="-128"/>
            </a:endParaRPr>
          </a:p>
        </p:txBody>
      </p:sp>
      <p:sp>
        <p:nvSpPr>
          <p:cNvPr id="52" name="正方形/長方形 51"/>
          <p:cNvSpPr/>
          <p:nvPr/>
        </p:nvSpPr>
        <p:spPr>
          <a:xfrm>
            <a:off x="4365692" y="4701429"/>
            <a:ext cx="3247005" cy="1785104"/>
          </a:xfrm>
          <a:prstGeom prst="rect">
            <a:avLst/>
          </a:prstGeom>
        </p:spPr>
        <p:txBody>
          <a:bodyPr wrap="square">
            <a:spAutoFit/>
          </a:bodyPr>
          <a:lstStyle/>
          <a:p>
            <a:pPr defTabSz="653156">
              <a:lnSpc>
                <a:spcPts val="1143"/>
              </a:lnSpc>
            </a:pPr>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（２）計画以上の取組み</a:t>
            </a:r>
            <a:r>
              <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・観光ボランティア事業受託（</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R1</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53156">
              <a:lnSpc>
                <a:spcPts val="1143"/>
              </a:lnSpc>
            </a:pP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・ウクライナ避難民通訳支援人材バンク設置（</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R3</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b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・ホームページにおけるコロナ関連情報発信（</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・生活ガイド動画の作成（</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53156">
              <a:lnSpc>
                <a:spcPts val="1143"/>
              </a:lnSpc>
            </a:pP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53156">
              <a:lnSpc>
                <a:spcPts val="1143"/>
              </a:lnSpc>
            </a:pPr>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（３）課題</a:t>
            </a:r>
            <a:r>
              <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　　・関係組織との連携体制のさらなる強化</a:t>
            </a:r>
          </a:p>
          <a:p>
            <a:pPr marL="61233" indent="-61233" defTabSz="653156">
              <a:lnSpc>
                <a:spcPts val="1071"/>
              </a:lnSpc>
              <a:tabLst>
                <a:tab pos="61233" algn="l"/>
              </a:tabLst>
            </a:pPr>
            <a:r>
              <a:rPr kumimoji="1" lang="ja-JP" altLang="en-US" sz="1000" dirty="0">
                <a:latin typeface="Meiryo UI" panose="020B0604030504040204" pitchFamily="50" charset="-128"/>
                <a:ea typeface="Meiryo UI" panose="020B0604030504040204" pitchFamily="50" charset="-128"/>
              </a:rPr>
              <a:t>     ・外国人材の増加に伴い多文化理解の促進が必要</a:t>
            </a:r>
            <a:endParaRPr kumimoji="1" lang="en-US" altLang="ja-JP" sz="1000" dirty="0">
              <a:latin typeface="Meiryo UI" panose="020B0604030504040204" pitchFamily="50" charset="-128"/>
              <a:ea typeface="Meiryo UI" panose="020B0604030504040204" pitchFamily="50" charset="-128"/>
            </a:endParaRPr>
          </a:p>
          <a:p>
            <a:pPr marL="61233" indent="-61233" defTabSz="653156">
              <a:lnSpc>
                <a:spcPts val="1071"/>
              </a:lnSpc>
              <a:tabLst>
                <a:tab pos="61233" algn="l"/>
              </a:tabLst>
            </a:pPr>
            <a:r>
              <a:rPr kumimoji="1" lang="ja-JP" altLang="en-US" sz="1000" dirty="0">
                <a:latin typeface="Meiryo UI" panose="020B0604030504040204" pitchFamily="50" charset="-128"/>
                <a:ea typeface="Meiryo UI" panose="020B0604030504040204" pitchFamily="50" charset="-128"/>
              </a:rPr>
              <a:t>     ・若年層の在住外国人をターゲットに情報発信の工夫</a:t>
            </a:r>
            <a:endParaRPr kumimoji="1" lang="en-US" altLang="ja-JP" sz="1000" dirty="0">
              <a:latin typeface="Meiryo UI" panose="020B0604030504040204" pitchFamily="50" charset="-128"/>
              <a:ea typeface="Meiryo UI" panose="020B0604030504040204" pitchFamily="50" charset="-128"/>
            </a:endParaRPr>
          </a:p>
          <a:p>
            <a:pPr marL="61233" indent="-61233" defTabSz="653156">
              <a:lnSpc>
                <a:spcPts val="1071"/>
              </a:lnSpc>
              <a:tabLst>
                <a:tab pos="61233" algn="l"/>
              </a:tabLst>
            </a:pPr>
            <a:r>
              <a:rPr kumimoji="1" lang="ja-JP" altLang="en-US" sz="1000" dirty="0">
                <a:latin typeface="Meiryo UI" panose="020B0604030504040204" pitchFamily="50" charset="-128"/>
                <a:ea typeface="Meiryo UI" panose="020B0604030504040204" pitchFamily="50" charset="-128"/>
              </a:rPr>
              <a:t>     ・核となる人材の育成・定着</a:t>
            </a:r>
            <a:endParaRPr kumimoji="1" lang="en-US" altLang="ja-JP" sz="1000" dirty="0">
              <a:latin typeface="Meiryo UI" panose="020B0604030504040204" pitchFamily="50" charset="-128"/>
              <a:ea typeface="Meiryo UI" panose="020B0604030504040204" pitchFamily="50" charset="-128"/>
            </a:endParaRPr>
          </a:p>
          <a:p>
            <a:pPr defTabSz="653156">
              <a:lnSpc>
                <a:spcPts val="1143"/>
              </a:lnSpc>
            </a:pP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7750981" y="5459010"/>
            <a:ext cx="3632562" cy="1346522"/>
          </a:xfrm>
          <a:prstGeom prst="rect">
            <a:avLst/>
          </a:prstGeom>
        </p:spPr>
        <p:txBody>
          <a:bodyPr wrap="square">
            <a:spAutoFit/>
          </a:bodyPr>
          <a:lstStyle/>
          <a:p>
            <a:pPr defTabSz="653156"/>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（２）計画以上の取組み</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defTabSz="653156"/>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・期間中の実質収支（赤字幅）は、当初計画から大幅改善</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653156"/>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・特定資産の取崩も当初計画より大幅減（</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0.7</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653156"/>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653156"/>
            <a:endParaRPr kumimoji="1"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defTabSz="653156"/>
            <a:endParaRPr kumimoji="1"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defTabSz="653156"/>
            <a:endParaRPr kumimoji="1"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defTabSz="653156"/>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（３）課題</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・企業等からの寄付金や協賛会費の確保が必要</a:t>
            </a:r>
          </a:p>
        </p:txBody>
      </p:sp>
      <p:sp>
        <p:nvSpPr>
          <p:cNvPr id="54" name="正方形/長方形 53"/>
          <p:cNvSpPr/>
          <p:nvPr/>
        </p:nvSpPr>
        <p:spPr>
          <a:xfrm>
            <a:off x="7751297" y="3698369"/>
            <a:ext cx="3991188" cy="861774"/>
          </a:xfrm>
          <a:prstGeom prst="rect">
            <a:avLst/>
          </a:prstGeom>
        </p:spPr>
        <p:txBody>
          <a:bodyPr wrap="square">
            <a:spAutoFit/>
          </a:bodyPr>
          <a:lstStyle/>
          <a:p>
            <a:pPr defTabSz="653156"/>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（２）計画以上の取組み</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・オリオン寮の維持を決定。大規模修繕を行い、居室使用料を引上げ</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入居率</a:t>
            </a:r>
            <a:r>
              <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年平均</a:t>
            </a:r>
            <a:r>
              <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85.8%⇒R3</a:t>
            </a: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年平均</a:t>
            </a:r>
            <a:r>
              <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67.7%⇒R4.8 82.4%</a:t>
            </a: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・ウクライナ避難民留学生の無償受入に関する協定締結（</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53156"/>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（３）課題</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・オリオン寮の収益向上が必要</a:t>
            </a:r>
          </a:p>
        </p:txBody>
      </p:sp>
      <p:sp>
        <p:nvSpPr>
          <p:cNvPr id="36" name="テキスト ボックス 35"/>
          <p:cNvSpPr txBox="1"/>
          <p:nvPr/>
        </p:nvSpPr>
        <p:spPr>
          <a:xfrm>
            <a:off x="10789422" y="6260831"/>
            <a:ext cx="810651" cy="338554"/>
          </a:xfrm>
          <a:prstGeom prst="rect">
            <a:avLst/>
          </a:prstGeom>
          <a:noFill/>
        </p:spPr>
        <p:txBody>
          <a:bodyPr wrap="square" rtlCol="0" anchor="ctr">
            <a:spAutoFit/>
          </a:bodyPr>
          <a:lstStyle/>
          <a:p>
            <a:pPr defTabSz="914418"/>
            <a:r>
              <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r>
              <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累計）</a:t>
            </a:r>
          </a:p>
        </p:txBody>
      </p:sp>
      <p:pic>
        <p:nvPicPr>
          <p:cNvPr id="38" name="図 3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07391" y="5934904"/>
            <a:ext cx="2572699" cy="680822"/>
          </a:xfrm>
          <a:prstGeom prst="rect">
            <a:avLst/>
          </a:prstGeom>
        </p:spPr>
      </p:pic>
      <p:sp>
        <p:nvSpPr>
          <p:cNvPr id="41" name="額縁 40"/>
          <p:cNvSpPr/>
          <p:nvPr/>
        </p:nvSpPr>
        <p:spPr>
          <a:xfrm>
            <a:off x="622079" y="706095"/>
            <a:ext cx="10994017" cy="704786"/>
          </a:xfrm>
          <a:prstGeom prst="bevel">
            <a:avLst>
              <a:gd name="adj" fmla="val 8532"/>
            </a:avLst>
          </a:prstGeom>
          <a:gradFill flip="none" rotWithShape="1">
            <a:gsLst>
              <a:gs pos="2000">
                <a:schemeClr val="bg1"/>
              </a:gs>
              <a:gs pos="100000">
                <a:schemeClr val="accent6">
                  <a:lumMod val="40000"/>
                  <a:lumOff val="60000"/>
                </a:schemeClr>
              </a:gs>
              <a:gs pos="100000">
                <a:schemeClr val="accent6">
                  <a:lumMod val="45000"/>
                  <a:lumOff val="55000"/>
                </a:schemeClr>
              </a:gs>
              <a:gs pos="29000">
                <a:schemeClr val="bg1"/>
              </a:gs>
            </a:gsLst>
            <a:path path="circle">
              <a:fillToRect l="50000" t="50000" r="50000" b="50000"/>
            </a:path>
            <a:tileRect/>
          </a:gradFill>
        </p:spPr>
        <p:style>
          <a:lnRef idx="1">
            <a:schemeClr val="accent4"/>
          </a:lnRef>
          <a:fillRef idx="2">
            <a:schemeClr val="accent4"/>
          </a:fillRef>
          <a:effectRef idx="1">
            <a:schemeClr val="accent4"/>
          </a:effectRef>
          <a:fontRef idx="minor">
            <a:schemeClr val="dk1"/>
          </a:fontRef>
        </p:style>
        <p:txBody>
          <a:bodyPr rtlCol="0" anchor="ctr"/>
          <a:lstStyle/>
          <a:p>
            <a:pPr defTabSz="914418">
              <a:lnSpc>
                <a:spcPct val="150000"/>
              </a:lnSpc>
            </a:pPr>
            <a:r>
              <a:rPr kumimoji="1"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めざす姿</a:t>
            </a:r>
            <a:r>
              <a:rPr kumimoji="1"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「多文化共生の拠点機関」：広域にネットワークを築き、市町村・地域国際化協会、</a:t>
            </a:r>
            <a:r>
              <a:rPr kumimoji="1"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NGO/NPO</a:t>
            </a:r>
            <a:r>
              <a:rPr kumimoji="1"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等の多文化共生機能に係る活動を支援</a:t>
            </a:r>
            <a:endParaRPr kumimoji="1"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tabLst>
                <a:tab pos="1152094" algn="l"/>
              </a:tabLst>
            </a:pP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⇒達成状況</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評価</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多文化共生の拠点機関として、国や他の地域国際化協会とのネットワークを構築しつつ、重点化事業を着実に実施し、現行計画でめざした役割を一定果たすことができた。</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tabLst>
                <a:tab pos="1152094" algn="l"/>
              </a:tabLst>
            </a:pP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社会経済の情勢変化を踏まえ、新たな課題や多様なニーズに対し、さらなる機能の発揮が求められる。</a:t>
            </a:r>
          </a:p>
        </p:txBody>
      </p:sp>
      <p:grpSp>
        <p:nvGrpSpPr>
          <p:cNvPr id="56" name="グループ化 55"/>
          <p:cNvGrpSpPr/>
          <p:nvPr/>
        </p:nvGrpSpPr>
        <p:grpSpPr>
          <a:xfrm>
            <a:off x="470911" y="1610217"/>
            <a:ext cx="11145185" cy="1017897"/>
            <a:chOff x="97644" y="2153781"/>
            <a:chExt cx="12481573" cy="1433303"/>
          </a:xfrm>
        </p:grpSpPr>
        <p:sp>
          <p:nvSpPr>
            <p:cNvPr id="57" name="角丸四角形 56"/>
            <p:cNvSpPr/>
            <p:nvPr/>
          </p:nvSpPr>
          <p:spPr>
            <a:xfrm>
              <a:off x="97644" y="2153783"/>
              <a:ext cx="4204531" cy="1424167"/>
            </a:xfrm>
            <a:prstGeom prst="roundRect">
              <a:avLst>
                <a:gd name="adj" fmla="val 6967"/>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25714" tIns="25714" rIns="25714" bIns="25714" rtlCol="0" anchor="ctr"/>
            <a:lstStyle/>
            <a:p>
              <a:pPr defTabSz="914418"/>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◆誰もが身近で簡単に多言語による行政情報へのアクセスが</a:t>
              </a:r>
              <a:endPar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可能な大阪</a:t>
              </a:r>
              <a:endPar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ts val="1000"/>
                </a:lnSpc>
              </a:pP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⇒多言語対応を充実させ、行政情報へのアクセスを容易にし、一定の目標</a:t>
              </a:r>
              <a:endPar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ts val="1000"/>
                </a:lnSpc>
              </a:pP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達成</a:t>
              </a: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r>
                <a:rPr kumimoji="1" lang="en-US" altLang="ja-JP" sz="35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◆災害時に在住外国人の安全が確保されている大阪</a:t>
              </a:r>
              <a:endPar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ts val="1000"/>
                </a:lnSpc>
              </a:pPr>
              <a:r>
                <a:rPr kumimoji="1" lang="ja-JP" altLang="en-US" sz="11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4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災害時多言語アプリの開発・運営や、国際化協会等との訓練等を通じ、</a:t>
              </a:r>
              <a:endPar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ts val="1000"/>
                </a:lnSpc>
              </a:pP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一定の目標達成。</a:t>
              </a:r>
              <a:endParaRPr kumimoji="1"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4384576" y="2153782"/>
              <a:ext cx="3850073" cy="1433302"/>
            </a:xfrm>
            <a:prstGeom prst="roundRect">
              <a:avLst>
                <a:gd name="adj" fmla="val 7987"/>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25714" tIns="25714" rIns="25714" bIns="25714" rtlCol="0" anchor="ctr"/>
            <a:lstStyle/>
            <a:p>
              <a:pPr defTabSz="914418">
                <a:spcBef>
                  <a:spcPts val="429"/>
                </a:spcBef>
              </a:pPr>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◆大阪の多文化共生拠点に向けた機能を発揮</a:t>
              </a:r>
              <a:endPar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defTabSz="914418">
                <a:lnSpc>
                  <a:spcPts val="1000"/>
                </a:lnSpc>
                <a:spcBef>
                  <a:spcPts val="429"/>
                </a:spcBef>
                <a:tabLst>
                  <a:tab pos="361950" algn="l"/>
                </a:tabLst>
              </a:pP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⇒人材の確保・育成や大学との連携、及び広報の強化により、一定</a:t>
              </a:r>
              <a:r>
                <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br>
                <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目標達成。</a:t>
              </a:r>
              <a:r>
                <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一方</a:t>
              </a: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で、外国人材の増加やウクライナ避難民支援など、新たな課   </a:t>
              </a:r>
              <a:r>
                <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題</a:t>
              </a: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にも的確に対応できる多文化共生の拠点機関として、さら</a:t>
              </a:r>
              <a:r>
                <a:rPr kumimoji="1"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    </a:t>
              </a:r>
              <a:r>
                <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役割</a:t>
              </a: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が求められる。</a:t>
              </a:r>
            </a:p>
          </p:txBody>
        </p:sp>
        <p:sp>
          <p:nvSpPr>
            <p:cNvPr id="59" name="角丸四角形 58"/>
            <p:cNvSpPr/>
            <p:nvPr/>
          </p:nvSpPr>
          <p:spPr>
            <a:xfrm>
              <a:off x="8317048" y="2153781"/>
              <a:ext cx="4262169" cy="1433302"/>
            </a:xfrm>
            <a:prstGeom prst="roundRect">
              <a:avLst>
                <a:gd name="adj" fmla="val 6058"/>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Ins="25714" rtlCol="0" anchor="ctr"/>
            <a:lstStyle/>
            <a:p>
              <a:pPr defTabSz="914418">
                <a:spcBef>
                  <a:spcPts val="429"/>
                </a:spcBef>
              </a:pPr>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◆財政基盤の強化</a:t>
              </a:r>
              <a:endPar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90504" indent="-190504" defTabSz="914418">
                <a:lnSpc>
                  <a:spcPts val="857"/>
                </a:lnSpc>
                <a:spcBef>
                  <a:spcPts val="429"/>
                </a:spcBef>
                <a:tabLst>
                  <a:tab pos="180975" algn="l"/>
                </a:tabLst>
              </a:pPr>
              <a:r>
                <a:rPr kumimoji="1"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⇒収支は当初計画からは大幅に改善しているものの、持続可能な財政基    </a:t>
              </a:r>
              <a:r>
                <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盤</a:t>
              </a: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の確立、強化に向けて引き続き、取組推進が必要。</a:t>
              </a:r>
            </a:p>
            <a:p>
              <a:pPr defTabSz="914418">
                <a:spcBef>
                  <a:spcPts val="429"/>
                </a:spcBef>
              </a:pPr>
              <a:endPar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3" name="ストライプ矢印 62"/>
          <p:cNvSpPr/>
          <p:nvPr/>
        </p:nvSpPr>
        <p:spPr>
          <a:xfrm rot="16200000">
            <a:off x="9662233" y="2303565"/>
            <a:ext cx="194261" cy="566466"/>
          </a:xfrm>
          <a:prstGeom prst="stripedRightArrow">
            <a:avLst/>
          </a:prstGeom>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18"/>
            <a:endParaRPr kumimoji="1" lang="ja-JP" altLang="en-US" sz="2400" dirty="0">
              <a:solidFill>
                <a:prstClr val="black"/>
              </a:solidFill>
              <a:latin typeface="Calibri"/>
              <a:ea typeface="ＭＳ Ｐゴシック" panose="020B0600070205080204" pitchFamily="50" charset="-128"/>
            </a:endParaRPr>
          </a:p>
        </p:txBody>
      </p:sp>
      <p:sp>
        <p:nvSpPr>
          <p:cNvPr id="64" name="ストライプ矢印 63"/>
          <p:cNvSpPr/>
          <p:nvPr/>
        </p:nvSpPr>
        <p:spPr>
          <a:xfrm rot="16200000">
            <a:off x="5939794" y="2314792"/>
            <a:ext cx="194261" cy="566466"/>
          </a:xfrm>
          <a:prstGeom prst="stripedRightArrow">
            <a:avLst/>
          </a:prstGeom>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18"/>
            <a:endParaRPr kumimoji="1" lang="ja-JP" altLang="en-US" sz="2400" dirty="0">
              <a:solidFill>
                <a:prstClr val="black"/>
              </a:solidFill>
              <a:latin typeface="Calibri"/>
              <a:ea typeface="ＭＳ Ｐゴシック" panose="020B0600070205080204" pitchFamily="50" charset="-128"/>
            </a:endParaRPr>
          </a:p>
        </p:txBody>
      </p:sp>
      <p:sp>
        <p:nvSpPr>
          <p:cNvPr id="44" name="二等辺三角形 43"/>
          <p:cNvSpPr/>
          <p:nvPr/>
        </p:nvSpPr>
        <p:spPr>
          <a:xfrm>
            <a:off x="3862636" y="1481669"/>
            <a:ext cx="4599236" cy="104459"/>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kumimoji="1" lang="ja-JP" altLang="en-US" sz="1786" dirty="0">
              <a:solidFill>
                <a:prstClr val="black"/>
              </a:solidFill>
              <a:latin typeface="Calibri"/>
              <a:ea typeface="ＭＳ Ｐゴシック" panose="020B0600070205080204" pitchFamily="50" charset="-128"/>
            </a:endParaRPr>
          </a:p>
        </p:txBody>
      </p:sp>
      <p:pic>
        <p:nvPicPr>
          <p:cNvPr id="2" name="図 1">
            <a:extLst>
              <a:ext uri="{FF2B5EF4-FFF2-40B4-BE49-F238E27FC236}">
                <a16:creationId xmlns:a16="http://schemas.microsoft.com/office/drawing/2014/main" id="{7CFAB50D-4144-D823-1E81-3C73BB393F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9092" y="67084"/>
            <a:ext cx="1211997" cy="359349"/>
          </a:xfrm>
          <a:prstGeom prst="rect">
            <a:avLst/>
          </a:prstGeom>
        </p:spPr>
      </p:pic>
      <p:sp>
        <p:nvSpPr>
          <p:cNvPr id="65" name="ストライプ矢印 64"/>
          <p:cNvSpPr/>
          <p:nvPr/>
        </p:nvSpPr>
        <p:spPr>
          <a:xfrm rot="16200000">
            <a:off x="2285189" y="2306162"/>
            <a:ext cx="201627" cy="566466"/>
          </a:xfrm>
          <a:prstGeom prst="stripedRightArrow">
            <a:avLst/>
          </a:prstGeom>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18"/>
            <a:endParaRPr kumimoji="1" lang="ja-JP" altLang="en-US" sz="2400" dirty="0">
              <a:solidFill>
                <a:prstClr val="black"/>
              </a:solidFill>
              <a:latin typeface="Calibri"/>
              <a:ea typeface="ＭＳ Ｐゴシック" panose="020B0600070205080204" pitchFamily="50" charset="-128"/>
            </a:endParaRPr>
          </a:p>
        </p:txBody>
      </p:sp>
      <p:sp>
        <p:nvSpPr>
          <p:cNvPr id="6" name="スライド番号プレースホルダー 5">
            <a:extLst>
              <a:ext uri="{FF2B5EF4-FFF2-40B4-BE49-F238E27FC236}">
                <a16:creationId xmlns:a16="http://schemas.microsoft.com/office/drawing/2014/main" id="{8F46921D-C9DB-4A3B-ABF9-0D7A2BA49248}"/>
              </a:ext>
            </a:extLst>
          </p:cNvPr>
          <p:cNvSpPr>
            <a:spLocks noGrp="1"/>
          </p:cNvSpPr>
          <p:nvPr>
            <p:ph type="sldNum" sz="quarter" idx="12"/>
          </p:nvPr>
        </p:nvSpPr>
        <p:spPr>
          <a:xfrm>
            <a:off x="11660812" y="6492875"/>
            <a:ext cx="521943" cy="365125"/>
          </a:xfrm>
        </p:spPr>
        <p:txBody>
          <a:bodyPr/>
          <a:lstStyle/>
          <a:p>
            <a:pPr algn="ctr" rtl="0"/>
            <a:fld id="{3A98EE3D-8CD1-4C3F-BD1C-C98C9596463C}" type="slidenum">
              <a:rPr lang="en-US" sz="1600" b="1" smtClean="0"/>
              <a:pPr algn="ctr" rtl="0"/>
              <a:t>4</a:t>
            </a:fld>
            <a:endParaRPr lang="en-US" sz="1600" b="1" dirty="0"/>
          </a:p>
        </p:txBody>
      </p:sp>
    </p:spTree>
    <p:extLst>
      <p:ext uri="{BB962C8B-B14F-4D97-AF65-F5344CB8AC3E}">
        <p14:creationId xmlns:p14="http://schemas.microsoft.com/office/powerpoint/2010/main" val="37230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B4CA02-C15A-FCD0-89FE-FAC1C5B3C4CA}"/>
              </a:ext>
            </a:extLst>
          </p:cNvPr>
          <p:cNvSpPr>
            <a:spLocks noGrp="1"/>
          </p:cNvSpPr>
          <p:nvPr>
            <p:ph type="title"/>
          </p:nvPr>
        </p:nvSpPr>
        <p:spPr>
          <a:xfrm>
            <a:off x="442913" y="20584"/>
            <a:ext cx="11029616" cy="472303"/>
          </a:xfrm>
        </p:spPr>
        <p:txBody>
          <a:bodyPr>
            <a:normAutofit/>
          </a:bodyPr>
          <a:lstStyle/>
          <a:p>
            <a:r>
              <a:rPr kumimoji="1" lang="ja-JP" altLang="en-US" sz="2000" dirty="0">
                <a:solidFill>
                  <a:schemeClr val="tx1"/>
                </a:solidFill>
              </a:rPr>
              <a:t>３．中期経営計画（</a:t>
            </a:r>
            <a:r>
              <a:rPr kumimoji="1" lang="en-US" altLang="ja-JP" sz="2000" dirty="0">
                <a:solidFill>
                  <a:schemeClr val="tx1"/>
                </a:solidFill>
              </a:rPr>
              <a:t>H30</a:t>
            </a:r>
            <a:r>
              <a:rPr kumimoji="1" lang="ja-JP" altLang="en-US" sz="2000" dirty="0">
                <a:solidFill>
                  <a:schemeClr val="tx1"/>
                </a:solidFill>
              </a:rPr>
              <a:t>～</a:t>
            </a:r>
            <a:r>
              <a:rPr kumimoji="1" lang="en-US" altLang="ja-JP" sz="2000" dirty="0">
                <a:solidFill>
                  <a:schemeClr val="tx1"/>
                </a:solidFill>
              </a:rPr>
              <a:t>R4</a:t>
            </a:r>
            <a:r>
              <a:rPr kumimoji="1" lang="ja-JP" altLang="en-US" sz="2000" dirty="0">
                <a:solidFill>
                  <a:schemeClr val="tx1"/>
                </a:solidFill>
              </a:rPr>
              <a:t>）　達成状況（全体評価）</a:t>
            </a:r>
          </a:p>
        </p:txBody>
      </p:sp>
      <p:graphicFrame>
        <p:nvGraphicFramePr>
          <p:cNvPr id="4" name="表 3">
            <a:extLst>
              <a:ext uri="{FF2B5EF4-FFF2-40B4-BE49-F238E27FC236}">
                <a16:creationId xmlns:a16="http://schemas.microsoft.com/office/drawing/2014/main" id="{5288D16E-166F-4608-AEB7-324DFC361123}"/>
              </a:ext>
            </a:extLst>
          </p:cNvPr>
          <p:cNvGraphicFramePr>
            <a:graphicFrameLocks noGrp="1"/>
          </p:cNvGraphicFramePr>
          <p:nvPr>
            <p:extLst>
              <p:ext uri="{D42A27DB-BD31-4B8C-83A1-F6EECF244321}">
                <p14:modId xmlns:p14="http://schemas.microsoft.com/office/powerpoint/2010/main" val="1843166794"/>
              </p:ext>
            </p:extLst>
          </p:nvPr>
        </p:nvGraphicFramePr>
        <p:xfrm>
          <a:off x="487972" y="1338168"/>
          <a:ext cx="11257494" cy="5290427"/>
        </p:xfrm>
        <a:graphic>
          <a:graphicData uri="http://schemas.openxmlformats.org/drawingml/2006/table">
            <a:tbl>
              <a:tblPr/>
              <a:tblGrid>
                <a:gridCol w="1120147">
                  <a:extLst>
                    <a:ext uri="{9D8B030D-6E8A-4147-A177-3AD203B41FA5}">
                      <a16:colId xmlns:a16="http://schemas.microsoft.com/office/drawing/2014/main" val="2075582786"/>
                    </a:ext>
                  </a:extLst>
                </a:gridCol>
                <a:gridCol w="1442811">
                  <a:extLst>
                    <a:ext uri="{9D8B030D-6E8A-4147-A177-3AD203B41FA5}">
                      <a16:colId xmlns:a16="http://schemas.microsoft.com/office/drawing/2014/main" val="3681518870"/>
                    </a:ext>
                  </a:extLst>
                </a:gridCol>
                <a:gridCol w="698988">
                  <a:extLst>
                    <a:ext uri="{9D8B030D-6E8A-4147-A177-3AD203B41FA5}">
                      <a16:colId xmlns:a16="http://schemas.microsoft.com/office/drawing/2014/main" val="4070614174"/>
                    </a:ext>
                  </a:extLst>
                </a:gridCol>
                <a:gridCol w="3682974">
                  <a:extLst>
                    <a:ext uri="{9D8B030D-6E8A-4147-A177-3AD203B41FA5}">
                      <a16:colId xmlns:a16="http://schemas.microsoft.com/office/drawing/2014/main" val="1172480510"/>
                    </a:ext>
                  </a:extLst>
                </a:gridCol>
                <a:gridCol w="616082">
                  <a:extLst>
                    <a:ext uri="{9D8B030D-6E8A-4147-A177-3AD203B41FA5}">
                      <a16:colId xmlns:a16="http://schemas.microsoft.com/office/drawing/2014/main" val="3955409523"/>
                    </a:ext>
                  </a:extLst>
                </a:gridCol>
                <a:gridCol w="616082">
                  <a:extLst>
                    <a:ext uri="{9D8B030D-6E8A-4147-A177-3AD203B41FA5}">
                      <a16:colId xmlns:a16="http://schemas.microsoft.com/office/drawing/2014/main" val="2760355168"/>
                    </a:ext>
                  </a:extLst>
                </a:gridCol>
                <a:gridCol w="616082">
                  <a:extLst>
                    <a:ext uri="{9D8B030D-6E8A-4147-A177-3AD203B41FA5}">
                      <a16:colId xmlns:a16="http://schemas.microsoft.com/office/drawing/2014/main" val="3901166085"/>
                    </a:ext>
                  </a:extLst>
                </a:gridCol>
                <a:gridCol w="616082">
                  <a:extLst>
                    <a:ext uri="{9D8B030D-6E8A-4147-A177-3AD203B41FA5}">
                      <a16:colId xmlns:a16="http://schemas.microsoft.com/office/drawing/2014/main" val="2791944832"/>
                    </a:ext>
                  </a:extLst>
                </a:gridCol>
                <a:gridCol w="616082">
                  <a:extLst>
                    <a:ext uri="{9D8B030D-6E8A-4147-A177-3AD203B41FA5}">
                      <a16:colId xmlns:a16="http://schemas.microsoft.com/office/drawing/2014/main" val="3726591798"/>
                    </a:ext>
                  </a:extLst>
                </a:gridCol>
                <a:gridCol w="616082">
                  <a:extLst>
                    <a:ext uri="{9D8B030D-6E8A-4147-A177-3AD203B41FA5}">
                      <a16:colId xmlns:a16="http://schemas.microsoft.com/office/drawing/2014/main" val="2771919441"/>
                    </a:ext>
                  </a:extLst>
                </a:gridCol>
                <a:gridCol w="616082">
                  <a:extLst>
                    <a:ext uri="{9D8B030D-6E8A-4147-A177-3AD203B41FA5}">
                      <a16:colId xmlns:a16="http://schemas.microsoft.com/office/drawing/2014/main" val="3757525410"/>
                    </a:ext>
                  </a:extLst>
                </a:gridCol>
              </a:tblGrid>
              <a:tr h="131808">
                <a:tc rowSpan="2">
                  <a:txBody>
                    <a:bodyPr/>
                    <a:lstStyle/>
                    <a:p>
                      <a:pPr algn="l" rtl="0" fontAlgn="ctr"/>
                      <a:r>
                        <a:rPr lang="ja-JP" altLang="en-US" sz="700" b="0" i="0" u="none" strike="noStrike" dirty="0">
                          <a:solidFill>
                            <a:srgbClr val="FFFFFF"/>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83C6"/>
                    </a:solidFill>
                  </a:tcPr>
                </a:tc>
                <a:tc rowSpan="2">
                  <a:txBody>
                    <a:bodyPr/>
                    <a:lstStyle/>
                    <a:p>
                      <a:pPr algn="ctr" rtl="0" fontAlgn="ctr"/>
                      <a:r>
                        <a:rPr lang="ja-JP" altLang="en-US" sz="700" b="0" i="0" u="none" strike="noStrike" dirty="0">
                          <a:solidFill>
                            <a:srgbClr val="FFFFFF"/>
                          </a:solidFill>
                          <a:effectLst/>
                          <a:latin typeface="Meiryo UI" panose="020B0604030504040204" pitchFamily="50" charset="-128"/>
                          <a:ea typeface="Meiryo UI" panose="020B0604030504040204" pitchFamily="50" charset="-128"/>
                        </a:rPr>
                        <a:t>事業項目</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83C6"/>
                    </a:solidFill>
                  </a:tcPr>
                </a:tc>
                <a:tc rowSpan="2">
                  <a:txBody>
                    <a:bodyPr/>
                    <a:lstStyle/>
                    <a:p>
                      <a:pPr algn="ctr" rtl="0" fontAlgn="ctr"/>
                      <a:r>
                        <a:rPr lang="en-US" altLang="ja-JP" sz="700" b="0" i="0" u="none" strike="noStrike" dirty="0">
                          <a:solidFill>
                            <a:srgbClr val="FFFFFF"/>
                          </a:solidFill>
                          <a:effectLst/>
                          <a:latin typeface="Meiryo UI" panose="020B0604030504040204" pitchFamily="50" charset="-128"/>
                          <a:ea typeface="Meiryo UI" panose="020B0604030504040204" pitchFamily="50" charset="-128"/>
                        </a:rPr>
                        <a:t>【</a:t>
                      </a:r>
                      <a:r>
                        <a:rPr lang="ja-JP" altLang="en-US" sz="700" b="0" i="0" u="none" strike="noStrike" dirty="0">
                          <a:solidFill>
                            <a:srgbClr val="FFFFFF"/>
                          </a:solidFill>
                          <a:effectLst/>
                          <a:latin typeface="Meiryo UI" panose="020B0604030504040204" pitchFamily="50" charset="-128"/>
                          <a:ea typeface="Meiryo UI" panose="020B0604030504040204" pitchFamily="50" charset="-128"/>
                        </a:rPr>
                        <a:t>目標</a:t>
                      </a:r>
                      <a:r>
                        <a:rPr lang="en-US" altLang="ja-JP" sz="700" b="0" i="0" u="none" strike="noStrike" dirty="0">
                          <a:solidFill>
                            <a:srgbClr val="FFFFFF"/>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83C6"/>
                    </a:solidFill>
                  </a:tcPr>
                </a:tc>
                <a:tc rowSpan="2">
                  <a:txBody>
                    <a:bodyPr/>
                    <a:lstStyle/>
                    <a:p>
                      <a:pPr algn="ctr" rtl="0" fontAlgn="ctr"/>
                      <a:r>
                        <a:rPr lang="zh-TW" altLang="en-US" sz="700" b="0" i="0" u="none" strike="noStrike" dirty="0">
                          <a:solidFill>
                            <a:srgbClr val="FFFFFF"/>
                          </a:solidFill>
                          <a:effectLst/>
                          <a:latin typeface="Meiryo UI" panose="020B0604030504040204" pitchFamily="50" charset="-128"/>
                          <a:ea typeface="Meiryo UI" panose="020B0604030504040204" pitchFamily="50" charset="-128"/>
                        </a:rPr>
                        <a:t>具体的取組事項</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83C6"/>
                    </a:solidFill>
                  </a:tcPr>
                </a:tc>
                <a:tc rowSpan="2">
                  <a:txBody>
                    <a:bodyPr/>
                    <a:lstStyle/>
                    <a:p>
                      <a:pPr algn="ctr" rtl="0" fontAlgn="ctr"/>
                      <a:endParaRPr lang="ja-JP" altLang="en-US" sz="700" b="0" i="0" u="none" strike="noStrike" dirty="0">
                        <a:solidFill>
                          <a:srgbClr val="FFFFFF"/>
                        </a:solidFill>
                        <a:effectLst/>
                        <a:latin typeface="Meiryo UI" panose="020B0604030504040204" pitchFamily="50" charset="-128"/>
                        <a:ea typeface="Meiryo UI" panose="020B0604030504040204" pitchFamily="50" charset="-128"/>
                      </a:endParaRP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83C6"/>
                    </a:solidFill>
                  </a:tcPr>
                </a:tc>
                <a:tc rowSpan="2">
                  <a:txBody>
                    <a:bodyPr/>
                    <a:lstStyle/>
                    <a:p>
                      <a:pPr algn="ctr" rtl="0" fontAlgn="ctr"/>
                      <a:r>
                        <a:rPr lang="ja-JP" altLang="en-US" sz="700" b="0" i="0" u="none" strike="noStrike" dirty="0">
                          <a:solidFill>
                            <a:srgbClr val="FFFFFF"/>
                          </a:solidFill>
                          <a:effectLst/>
                          <a:latin typeface="Meiryo UI" panose="020B0604030504040204" pitchFamily="50" charset="-128"/>
                          <a:ea typeface="Meiryo UI" panose="020B0604030504040204" pitchFamily="50" charset="-128"/>
                        </a:rPr>
                        <a:t>年度別</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83C6"/>
                    </a:solidFill>
                  </a:tcPr>
                </a:tc>
                <a:tc>
                  <a:txBody>
                    <a:bodyPr/>
                    <a:lstStyle/>
                    <a:p>
                      <a:pPr algn="ctr" rtl="0" fontAlgn="ctr"/>
                      <a:r>
                        <a:rPr lang="en-US" sz="700" b="0" i="0" u="none" strike="noStrike" dirty="0">
                          <a:solidFill>
                            <a:srgbClr val="FFFFFF"/>
                          </a:solidFill>
                          <a:effectLst/>
                          <a:latin typeface="Meiryo UI" panose="020B0604030504040204" pitchFamily="50" charset="-128"/>
                          <a:ea typeface="Meiryo UI" panose="020B0604030504040204" pitchFamily="50" charset="-128"/>
                        </a:rPr>
                        <a:t>H30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83C6"/>
                    </a:solidFill>
                  </a:tcPr>
                </a:tc>
                <a:tc>
                  <a:txBody>
                    <a:bodyPr/>
                    <a:lstStyle/>
                    <a:p>
                      <a:pPr algn="ctr" rtl="0" fontAlgn="ctr"/>
                      <a:r>
                        <a:rPr lang="en-US" sz="700" b="0" i="0" u="none" strike="noStrike" dirty="0">
                          <a:solidFill>
                            <a:srgbClr val="FFFFFF"/>
                          </a:solidFill>
                          <a:effectLst/>
                          <a:latin typeface="Meiryo UI" panose="020B0604030504040204" pitchFamily="50" charset="-128"/>
                          <a:ea typeface="Meiryo UI" panose="020B0604030504040204" pitchFamily="50" charset="-128"/>
                        </a:rPr>
                        <a:t>R1</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83C6"/>
                    </a:solidFill>
                  </a:tcPr>
                </a:tc>
                <a:tc>
                  <a:txBody>
                    <a:bodyPr/>
                    <a:lstStyle/>
                    <a:p>
                      <a:pPr algn="ctr" rtl="0" fontAlgn="ctr"/>
                      <a:r>
                        <a:rPr lang="en-US" sz="700" b="0" i="0" u="none" strike="noStrike" dirty="0">
                          <a:solidFill>
                            <a:srgbClr val="FFFFFF"/>
                          </a:solidFill>
                          <a:effectLst/>
                          <a:latin typeface="Meiryo UI" panose="020B0604030504040204" pitchFamily="50" charset="-128"/>
                          <a:ea typeface="Meiryo UI" panose="020B0604030504040204" pitchFamily="50" charset="-128"/>
                        </a:rPr>
                        <a:t>R2</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83C6"/>
                    </a:solidFill>
                  </a:tcPr>
                </a:tc>
                <a:tc>
                  <a:txBody>
                    <a:bodyPr/>
                    <a:lstStyle/>
                    <a:p>
                      <a:pPr algn="ctr" rtl="0" fontAlgn="ctr"/>
                      <a:r>
                        <a:rPr lang="en-US" sz="700" b="0" i="0" u="none" strike="noStrike" dirty="0">
                          <a:solidFill>
                            <a:srgbClr val="FFFFFF"/>
                          </a:solidFill>
                          <a:effectLst/>
                          <a:latin typeface="Meiryo UI" panose="020B0604030504040204" pitchFamily="50" charset="-128"/>
                          <a:ea typeface="Meiryo UI" panose="020B0604030504040204" pitchFamily="50" charset="-128"/>
                        </a:rPr>
                        <a:t>R3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83C6"/>
                    </a:solidFill>
                  </a:tcPr>
                </a:tc>
                <a:tc>
                  <a:txBody>
                    <a:bodyPr/>
                    <a:lstStyle/>
                    <a:p>
                      <a:pPr algn="ctr" rtl="0" fontAlgn="ctr"/>
                      <a:r>
                        <a:rPr lang="en-US" sz="700" b="0" i="0" u="none" strike="noStrike" dirty="0">
                          <a:solidFill>
                            <a:srgbClr val="FFFFFF"/>
                          </a:solidFill>
                          <a:effectLst/>
                          <a:latin typeface="Meiryo UI" panose="020B0604030504040204" pitchFamily="50" charset="-128"/>
                          <a:ea typeface="Meiryo UI" panose="020B0604030504040204" pitchFamily="50" charset="-128"/>
                        </a:rPr>
                        <a:t>R4</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83C6"/>
                    </a:solidFill>
                  </a:tcPr>
                </a:tc>
                <a:extLst>
                  <a:ext uri="{0D108BD9-81ED-4DB2-BD59-A6C34878D82A}">
                    <a16:rowId xmlns:a16="http://schemas.microsoft.com/office/drawing/2014/main" val="1729829826"/>
                  </a:ext>
                </a:extLst>
              </a:tr>
              <a:tr h="14854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700" b="0" i="0" u="none" strike="noStrike" dirty="0">
                          <a:solidFill>
                            <a:srgbClr val="FFFFFF"/>
                          </a:solidFill>
                          <a:effectLst/>
                          <a:latin typeface="Meiryo UI" panose="020B0604030504040204" pitchFamily="50" charset="-128"/>
                          <a:ea typeface="Meiryo UI" panose="020B0604030504040204" pitchFamily="50" charset="-128"/>
                        </a:rPr>
                        <a:t>(2018)</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83C6"/>
                    </a:solidFill>
                  </a:tcPr>
                </a:tc>
                <a:tc>
                  <a:txBody>
                    <a:bodyPr/>
                    <a:lstStyle/>
                    <a:p>
                      <a:pPr algn="ctr" rtl="0" fontAlgn="ctr"/>
                      <a:r>
                        <a:rPr lang="en-US" altLang="ja-JP" sz="700" b="0" i="0" u="none" strike="noStrike" dirty="0">
                          <a:solidFill>
                            <a:srgbClr val="FFFFFF"/>
                          </a:solidFill>
                          <a:effectLst/>
                          <a:latin typeface="Meiryo UI" panose="020B0604030504040204" pitchFamily="50" charset="-128"/>
                          <a:ea typeface="Meiryo UI" panose="020B0604030504040204" pitchFamily="50" charset="-128"/>
                        </a:rPr>
                        <a:t>(2019)</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83C6"/>
                    </a:solidFill>
                  </a:tcPr>
                </a:tc>
                <a:tc>
                  <a:txBody>
                    <a:bodyPr/>
                    <a:lstStyle/>
                    <a:p>
                      <a:pPr algn="ctr" rtl="0" fontAlgn="ctr"/>
                      <a:r>
                        <a:rPr lang="en-US" altLang="ja-JP" sz="700" b="0" i="0" u="none" strike="noStrike" dirty="0">
                          <a:solidFill>
                            <a:srgbClr val="FFFFFF"/>
                          </a:solidFill>
                          <a:effectLst/>
                          <a:latin typeface="Meiryo UI" panose="020B0604030504040204" pitchFamily="50" charset="-128"/>
                          <a:ea typeface="Meiryo UI" panose="020B0604030504040204" pitchFamily="50" charset="-128"/>
                        </a:rPr>
                        <a:t>(2020)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83C6"/>
                    </a:solidFill>
                  </a:tcPr>
                </a:tc>
                <a:tc>
                  <a:txBody>
                    <a:bodyPr/>
                    <a:lstStyle/>
                    <a:p>
                      <a:pPr algn="ctr" rtl="0" fontAlgn="ctr"/>
                      <a:r>
                        <a:rPr lang="en-US" altLang="ja-JP" sz="700" b="0" i="0" u="none" strike="noStrike" dirty="0">
                          <a:solidFill>
                            <a:srgbClr val="FFFFFF"/>
                          </a:solidFill>
                          <a:effectLst/>
                          <a:latin typeface="Meiryo UI" panose="020B0604030504040204" pitchFamily="50" charset="-128"/>
                          <a:ea typeface="Meiryo UI" panose="020B0604030504040204" pitchFamily="50" charset="-128"/>
                        </a:rPr>
                        <a:t>(2021)</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83C6"/>
                    </a:solidFill>
                  </a:tcPr>
                </a:tc>
                <a:tc>
                  <a:txBody>
                    <a:bodyPr/>
                    <a:lstStyle/>
                    <a:p>
                      <a:pPr algn="ctr" rtl="0" fontAlgn="ctr"/>
                      <a:r>
                        <a:rPr lang="en-US" altLang="ja-JP" sz="700" b="0" i="0" u="none" strike="noStrike" dirty="0">
                          <a:solidFill>
                            <a:srgbClr val="FFFFFF"/>
                          </a:solidFill>
                          <a:effectLst/>
                          <a:latin typeface="Meiryo UI" panose="020B0604030504040204" pitchFamily="50" charset="-128"/>
                          <a:ea typeface="Meiryo UI" panose="020B0604030504040204" pitchFamily="50" charset="-128"/>
                        </a:rPr>
                        <a:t>(2022)</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83C6"/>
                    </a:solidFill>
                  </a:tcPr>
                </a:tc>
                <a:extLst>
                  <a:ext uri="{0D108BD9-81ED-4DB2-BD59-A6C34878D82A}">
                    <a16:rowId xmlns:a16="http://schemas.microsoft.com/office/drawing/2014/main" val="635719566"/>
                  </a:ext>
                </a:extLst>
              </a:tr>
              <a:tr h="131808">
                <a:tc rowSpan="16">
                  <a:txBody>
                    <a:bodyPr/>
                    <a:lstStyle/>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（１）重点事業</a:t>
                      </a:r>
                      <a:br>
                        <a:rPr lang="ja-JP" altLang="en-US" sz="7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（安全・安心の取組）</a:t>
                      </a:r>
                      <a:br>
                        <a:rPr lang="ja-JP" altLang="en-US" sz="7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～ノウハウの向上・</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ネットワークの拡大～</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2">
                  <a:txBody>
                    <a:bodyPr/>
                    <a:lstStyle/>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①</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安心・快適に暮らす</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7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＊外国人相談の強化</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目標１</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○外国人情報コーナー・相談件数</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1,550</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件／年</a:t>
                      </a:r>
                      <a:br>
                        <a:rPr lang="ja-JP" altLang="en-US" sz="700" b="0" i="0" u="none" strike="noStrike" dirty="0">
                          <a:solidFill>
                            <a:schemeClr val="tx1"/>
                          </a:solidFill>
                          <a:effectLst/>
                          <a:latin typeface="Meiryo UI" panose="020B0604030504040204" pitchFamily="50" charset="-128"/>
                          <a:ea typeface="Meiryo UI" panose="020B0604030504040204" pitchFamily="50" charset="-128"/>
                        </a:rPr>
                      </a:b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※R2</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見直し：</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R</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２～</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700" b="0" i="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smtClean="0">
                          <a:solidFill>
                            <a:schemeClr val="tx1"/>
                          </a:solidFill>
                          <a:effectLst/>
                          <a:latin typeface="Meiryo UI" panose="020B0604030504040204" pitchFamily="50" charset="-128"/>
                          <a:ea typeface="Meiryo UI" panose="020B0604030504040204" pitchFamily="50" charset="-128"/>
                        </a:rPr>
                        <a:t>2,100</a:t>
                      </a: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smtClean="0">
                          <a:solidFill>
                            <a:schemeClr val="tx1"/>
                          </a:solidFill>
                          <a:effectLst/>
                          <a:latin typeface="Meiryo UI" panose="020B0604030504040204" pitchFamily="50" charset="-128"/>
                          <a:ea typeface="Meiryo UI" panose="020B0604030504040204" pitchFamily="50" charset="-128"/>
                        </a:rPr>
                        <a:t>2,700</a:t>
                      </a: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件</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相談件数</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1,550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1,550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2,100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2,400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2,700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04060"/>
                  </a:ext>
                </a:extLst>
              </a:tr>
              <a:tr h="1318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1,624</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2,204</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2,368</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2,312</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794536"/>
                  </a:ext>
                </a:extLst>
              </a:tr>
              <a:tr h="131808">
                <a:tc vMerge="1">
                  <a:txBody>
                    <a:bodyPr/>
                    <a:lstStyle/>
                    <a:p>
                      <a:endParaRPr kumimoji="1" lang="ja-JP" altLang="en-US"/>
                    </a:p>
                  </a:txBody>
                  <a:tcPr/>
                </a:tc>
                <a:tc vMerge="1">
                  <a:txBody>
                    <a:bodyPr/>
                    <a:lstStyle/>
                    <a:p>
                      <a:endParaRPr kumimoji="1" lang="ja-JP" altLang="en-US"/>
                    </a:p>
                  </a:txBody>
                  <a:tcPr/>
                </a:tc>
                <a:tc rowSpan="2">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目標２</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○「やさしい日本語」関係研修等</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　４回／年</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実施回数</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392274"/>
                  </a:ext>
                </a:extLst>
              </a:tr>
              <a:tr h="1318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5</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4</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305529"/>
                  </a:ext>
                </a:extLst>
              </a:tr>
              <a:tr h="131808">
                <a:tc vMerge="1">
                  <a:txBody>
                    <a:bodyPr/>
                    <a:lstStyle/>
                    <a:p>
                      <a:endParaRPr kumimoji="1" lang="ja-JP" altLang="en-US"/>
                    </a:p>
                  </a:txBody>
                  <a:tcPr/>
                </a:tc>
                <a:tc vMerge="1">
                  <a:txBody>
                    <a:bodyPr/>
                    <a:lstStyle/>
                    <a:p>
                      <a:endParaRPr kumimoji="1" lang="ja-JP" altLang="en-US"/>
                    </a:p>
                  </a:txBody>
                  <a:tcPr/>
                </a:tc>
                <a:tc rowSpan="4">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目標３</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○地域合同相談会等</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回（相談者</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60</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名）／年</a:t>
                      </a:r>
                      <a:br>
                        <a:rPr lang="ja-JP" altLang="en-US" sz="700" b="0" i="0" u="none" strike="noStrike" dirty="0">
                          <a:solidFill>
                            <a:schemeClr val="tx1"/>
                          </a:solidFill>
                          <a:effectLst/>
                          <a:latin typeface="Meiryo UI" panose="020B0604030504040204" pitchFamily="50" charset="-128"/>
                          <a:ea typeface="Meiryo UI" panose="020B0604030504040204" pitchFamily="50" charset="-128"/>
                        </a:rPr>
                      </a:b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※R2</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見直し：対面に限定せず、オンラインも活用）</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実施回数</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597604"/>
                  </a:ext>
                </a:extLst>
              </a:tr>
              <a:tr h="1318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参加人数</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870129"/>
                  </a:ext>
                </a:extLst>
              </a:tr>
              <a:tr h="1318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実施回数</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4</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5</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4</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823399"/>
                  </a:ext>
                </a:extLst>
              </a:tr>
              <a:tr h="1318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参加人数</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30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27</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25</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51</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695735"/>
                  </a:ext>
                </a:extLst>
              </a:tr>
              <a:tr h="131808">
                <a:tc vMerge="1">
                  <a:txBody>
                    <a:bodyPr/>
                    <a:lstStyle/>
                    <a:p>
                      <a:endParaRPr kumimoji="1" lang="ja-JP" altLang="en-US"/>
                    </a:p>
                  </a:txBody>
                  <a:tcPr/>
                </a:tc>
                <a:tc vMerge="1">
                  <a:txBody>
                    <a:bodyPr/>
                    <a:lstStyle/>
                    <a:p>
                      <a:endParaRPr kumimoji="1" lang="ja-JP" altLang="en-US"/>
                    </a:p>
                  </a:txBody>
                  <a:tcPr/>
                </a:tc>
                <a:tc rowSpan="4">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目標４</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○観光分野の研修受託、講師派遣等研修受託</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　２回／年、講師派遣</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回／年</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受託回数</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033114"/>
                  </a:ext>
                </a:extLst>
              </a:tr>
              <a:tr h="1318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派遣回数</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8</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792909"/>
                  </a:ext>
                </a:extLst>
              </a:tr>
              <a:tr h="1318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受託回数</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23441"/>
                  </a:ext>
                </a:extLst>
              </a:tr>
              <a:tr h="1318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派遣回数</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4</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6</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9</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272092"/>
                  </a:ext>
                </a:extLst>
              </a:tr>
              <a:tr h="131808">
                <a:tc vMerge="1">
                  <a:txBody>
                    <a:bodyPr/>
                    <a:lstStyle/>
                    <a:p>
                      <a:endParaRPr kumimoji="1" lang="ja-JP" altLang="en-US"/>
                    </a:p>
                  </a:txBody>
                  <a:tcPr/>
                </a:tc>
                <a:tc rowSpan="4">
                  <a:txBody>
                    <a:bodyPr/>
                    <a:lstStyle/>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②</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安全に暮らす</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目標５</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○広域訓練の実施（他府県国際化協会との連携）</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回／年</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実施回数</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2</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2</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75668"/>
                  </a:ext>
                </a:extLst>
              </a:tr>
              <a:tr h="131808">
                <a:tc vMerge="1">
                  <a:txBody>
                    <a:bodyPr/>
                    <a:lstStyle/>
                    <a:p>
                      <a:endParaRPr kumimoji="1" lang="ja-JP" altLang="en-US"/>
                    </a:p>
                  </a:txBody>
                  <a:tcPr/>
                </a:tc>
                <a:tc vMerge="1">
                  <a:txBody>
                    <a:bodyPr/>
                    <a:lstStyle/>
                    <a:p>
                      <a:endParaRPr kumimoji="1" lang="ja-JP" altLang="en-US"/>
                    </a:p>
                  </a:txBody>
                  <a:tcPr/>
                </a:tc>
                <a:tc rowSpan="2">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目標６</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○府内国際化協会等との研修、訓練、研究会等の実施</a:t>
                      </a:r>
                      <a:br>
                        <a:rPr lang="ja-JP" altLang="en-US" sz="700" b="0" i="0" u="none" strike="noStrike" dirty="0">
                          <a:solidFill>
                            <a:schemeClr val="tx1"/>
                          </a:solidFill>
                          <a:effectLst/>
                          <a:latin typeface="Meiryo UI" panose="020B0604030504040204" pitchFamily="50" charset="-128"/>
                          <a:ea typeface="Meiryo UI" panose="020B0604030504040204" pitchFamily="50" charset="-128"/>
                        </a:rPr>
                      </a:b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※R2</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見直し：</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R2</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回／年）</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実施回数</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771837"/>
                  </a:ext>
                </a:extLst>
              </a:tr>
              <a:tr h="1318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4</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160497"/>
                  </a:ext>
                </a:extLst>
              </a:tr>
              <a:tr h="131808">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目標７</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○防災・災害時用多言語アプリの提供</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1" i="0" u="none" strike="noStrike" dirty="0">
                          <a:solidFill>
                            <a:srgbClr val="000000"/>
                          </a:solidFill>
                          <a:effectLst/>
                          <a:latin typeface="Meiryo UI" panose="020B0604030504040204" pitchFamily="50" charset="-128"/>
                          <a:ea typeface="Meiryo UI" panose="020B0604030504040204" pitchFamily="50" charset="-128"/>
                        </a:rPr>
                        <a:t>R2.2</a:t>
                      </a: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実施済</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l"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l"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l"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extLst>
                  <a:ext uri="{0D108BD9-81ED-4DB2-BD59-A6C34878D82A}">
                    <a16:rowId xmlns:a16="http://schemas.microsoft.com/office/drawing/2014/main" val="4171773204"/>
                  </a:ext>
                </a:extLst>
              </a:tr>
              <a:tr h="175746">
                <a:tc rowSpan="10">
                  <a:txBody>
                    <a:bodyPr/>
                    <a:lstStyle/>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（２）推進体制の強化</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①</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ボランティアの拡充・スキルアップ</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目標８</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○ボランティア人材登録に係る大学連携（大学・大阪府・</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OFIX</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）三者協定締結</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件／年</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協定校数</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関西大学</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zh-CN" altLang="en-US" sz="600" b="1" i="0" u="none" strike="noStrike" dirty="0">
                          <a:solidFill>
                            <a:srgbClr val="000000"/>
                          </a:solidFill>
                          <a:effectLst/>
                          <a:latin typeface="Meiryo UI" panose="020B0604030504040204" pitchFamily="50" charset="-128"/>
                          <a:ea typeface="Meiryo UI" panose="020B0604030504040204" pitchFamily="50" charset="-128"/>
                        </a:rPr>
                        <a:t>追手門学院大学</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大阪大学</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700" b="1" i="0" u="none" strike="noStrike" dirty="0">
                          <a:solidFill>
                            <a:srgbClr val="000000"/>
                          </a:solidFill>
                          <a:effectLst/>
                          <a:latin typeface="Meiryo UI" panose="020B0604030504040204" pitchFamily="50" charset="-128"/>
                          <a:ea typeface="Meiryo UI" panose="020B0604030504040204" pitchFamily="50" charset="-128"/>
                        </a:rPr>
                        <a:t>桃山学院大学</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extLst>
                  <a:ext uri="{0D108BD9-81ED-4DB2-BD59-A6C34878D82A}">
                    <a16:rowId xmlns:a16="http://schemas.microsoft.com/office/drawing/2014/main" val="896132760"/>
                  </a:ext>
                </a:extLst>
              </a:tr>
              <a:tr h="131808">
                <a:tc vMerge="1">
                  <a:txBody>
                    <a:bodyPr/>
                    <a:lstStyle/>
                    <a:p>
                      <a:endParaRPr kumimoji="1" lang="ja-JP" altLang="en-US"/>
                    </a:p>
                  </a:txBody>
                  <a:tcPr/>
                </a:tc>
                <a:tc vMerge="1">
                  <a:txBody>
                    <a:bodyPr/>
                    <a:lstStyle/>
                    <a:p>
                      <a:endParaRPr kumimoji="1" lang="ja-JP" altLang="en-US"/>
                    </a:p>
                  </a:txBody>
                  <a:tcPr/>
                </a:tc>
                <a:tc rowSpan="2">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目標９</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○災害時通訳・翻訳ボランティア</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　新規登録</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30</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名／年</a:t>
                      </a:r>
                      <a:br>
                        <a:rPr lang="ja-JP" altLang="en-US" sz="700" b="0" i="0" u="none" strike="noStrike" dirty="0">
                          <a:solidFill>
                            <a:schemeClr val="tx1"/>
                          </a:solidFill>
                          <a:effectLst/>
                          <a:latin typeface="Meiryo UI" panose="020B0604030504040204" pitchFamily="50" charset="-128"/>
                          <a:ea typeface="Meiryo UI" panose="020B0604030504040204" pitchFamily="50" charset="-128"/>
                        </a:rPr>
                      </a:b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※R2</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見直し：新規登録</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35</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名／年）</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新規登録人数</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35</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35</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35</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543519"/>
                  </a:ext>
                </a:extLst>
              </a:tr>
              <a:tr h="1318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33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36</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44</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41</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958414"/>
                  </a:ext>
                </a:extLst>
              </a:tr>
              <a:tr h="120014">
                <a:tc vMerge="1">
                  <a:txBody>
                    <a:bodyPr/>
                    <a:lstStyle/>
                    <a:p>
                      <a:endParaRPr kumimoji="1" lang="ja-JP" altLang="en-US"/>
                    </a:p>
                  </a:txBody>
                  <a:tcPr/>
                </a:tc>
                <a:tc vMerge="1">
                  <a:txBody>
                    <a:bodyPr/>
                    <a:lstStyle/>
                    <a:p>
                      <a:endParaRPr kumimoji="1" lang="ja-JP" altLang="en-US"/>
                    </a:p>
                  </a:txBody>
                  <a:tcPr/>
                </a:tc>
                <a:tc rowSpan="2">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○国際理解教育・外国人サポーター</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　派遣先満足度　</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90</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派遣先満足度</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95%</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96%</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92%</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96%</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689740"/>
                  </a:ext>
                </a:extLst>
              </a:tr>
              <a:tr h="1318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600" b="1" i="0" u="none" strike="noStrike" dirty="0">
                          <a:solidFill>
                            <a:srgbClr val="000000"/>
                          </a:solidFill>
                          <a:effectLst/>
                          <a:latin typeface="Meiryo UI" panose="020B0604030504040204" pitchFamily="50" charset="-128"/>
                          <a:ea typeface="Meiryo UI" panose="020B0604030504040204" pitchFamily="50" charset="-128"/>
                        </a:rPr>
                        <a:t>※35</a:t>
                      </a:r>
                      <a:r>
                        <a:rPr lang="ja-JP" altLang="en-US" sz="600" b="1" i="0" u="none" strike="noStrike" dirty="0">
                          <a:solidFill>
                            <a:srgbClr val="000000"/>
                          </a:solidFill>
                          <a:effectLst/>
                          <a:latin typeface="Meiryo UI" panose="020B0604030504040204" pitchFamily="50" charset="-128"/>
                          <a:ea typeface="Meiryo UI" panose="020B0604030504040204" pitchFamily="50" charset="-128"/>
                        </a:rPr>
                        <a:t>校</a:t>
                      </a:r>
                      <a:r>
                        <a:rPr lang="en-US" altLang="ja-JP" sz="6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600" b="1" i="0" u="none" strike="noStrike" dirty="0">
                          <a:solidFill>
                            <a:srgbClr val="000000"/>
                          </a:solidFill>
                          <a:effectLst/>
                          <a:latin typeface="Meiryo UI" panose="020B0604030504040204" pitchFamily="50" charset="-128"/>
                          <a:ea typeface="Meiryo UI" panose="020B0604030504040204" pitchFamily="50" charset="-128"/>
                        </a:rPr>
                        <a:t>新規</a:t>
                      </a:r>
                      <a:r>
                        <a:rPr lang="en-US" altLang="ja-JP" sz="600" b="1" i="0" u="none" strike="noStrike" dirty="0">
                          <a:solidFill>
                            <a:srgbClr val="000000"/>
                          </a:solidFill>
                          <a:effectLst/>
                          <a:latin typeface="Meiryo UI" panose="020B0604030504040204" pitchFamily="50" charset="-128"/>
                          <a:ea typeface="Meiryo UI" panose="020B0604030504040204" pitchFamily="50" charset="-128"/>
                        </a:rPr>
                        <a:t>11)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ja-JP" sz="600" b="1" i="0" u="none" strike="noStrike" dirty="0">
                          <a:solidFill>
                            <a:srgbClr val="000000"/>
                          </a:solidFill>
                          <a:effectLst/>
                          <a:latin typeface="Meiryo UI" panose="020B0604030504040204" pitchFamily="50" charset="-128"/>
                          <a:ea typeface="Meiryo UI" panose="020B0604030504040204" pitchFamily="50" charset="-128"/>
                        </a:rPr>
                        <a:t>※43</a:t>
                      </a:r>
                      <a:r>
                        <a:rPr lang="ja-JP" altLang="en-US" sz="600" b="1" i="0" u="none" strike="noStrike" dirty="0">
                          <a:solidFill>
                            <a:srgbClr val="000000"/>
                          </a:solidFill>
                          <a:effectLst/>
                          <a:latin typeface="Meiryo UI" panose="020B0604030504040204" pitchFamily="50" charset="-128"/>
                          <a:ea typeface="Meiryo UI" panose="020B0604030504040204" pitchFamily="50" charset="-128"/>
                        </a:rPr>
                        <a:t>校</a:t>
                      </a:r>
                      <a:r>
                        <a:rPr lang="en-US" altLang="ja-JP" sz="6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600" b="1" i="0" u="none" strike="noStrike" dirty="0">
                          <a:solidFill>
                            <a:srgbClr val="000000"/>
                          </a:solidFill>
                          <a:effectLst/>
                          <a:latin typeface="Meiryo UI" panose="020B0604030504040204" pitchFamily="50" charset="-128"/>
                          <a:ea typeface="Meiryo UI" panose="020B0604030504040204" pitchFamily="50" charset="-128"/>
                        </a:rPr>
                        <a:t>新規</a:t>
                      </a:r>
                      <a:r>
                        <a:rPr lang="en-US" altLang="ja-JP" sz="600" b="1" i="0" u="none" strike="noStrike" dirty="0">
                          <a:solidFill>
                            <a:srgbClr val="000000"/>
                          </a:solidFill>
                          <a:effectLst/>
                          <a:latin typeface="Meiryo UI" panose="020B0604030504040204" pitchFamily="50" charset="-128"/>
                          <a:ea typeface="Meiryo UI" panose="020B0604030504040204" pitchFamily="50" charset="-128"/>
                        </a:rPr>
                        <a:t>16)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ja-JP" sz="600" b="1" i="0" u="none" strike="noStrike" dirty="0">
                          <a:solidFill>
                            <a:srgbClr val="000000"/>
                          </a:solidFill>
                          <a:effectLst/>
                          <a:latin typeface="Meiryo UI" panose="020B0604030504040204" pitchFamily="50" charset="-128"/>
                          <a:ea typeface="Meiryo UI" panose="020B0604030504040204" pitchFamily="50" charset="-128"/>
                        </a:rPr>
                        <a:t>※26</a:t>
                      </a:r>
                      <a:r>
                        <a:rPr lang="ja-JP" altLang="en-US" sz="600" b="1" i="0" u="none" strike="noStrike" dirty="0">
                          <a:solidFill>
                            <a:srgbClr val="000000"/>
                          </a:solidFill>
                          <a:effectLst/>
                          <a:latin typeface="Meiryo UI" panose="020B0604030504040204" pitchFamily="50" charset="-128"/>
                          <a:ea typeface="Meiryo UI" panose="020B0604030504040204" pitchFamily="50" charset="-128"/>
                        </a:rPr>
                        <a:t>校</a:t>
                      </a:r>
                      <a:r>
                        <a:rPr lang="en-US" altLang="ja-JP" sz="6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600" b="1" i="0" u="none" strike="noStrike" dirty="0">
                          <a:solidFill>
                            <a:srgbClr val="000000"/>
                          </a:solidFill>
                          <a:effectLst/>
                          <a:latin typeface="Meiryo UI" panose="020B0604030504040204" pitchFamily="50" charset="-128"/>
                          <a:ea typeface="Meiryo UI" panose="020B0604030504040204" pitchFamily="50" charset="-128"/>
                        </a:rPr>
                        <a:t>新規</a:t>
                      </a:r>
                      <a:r>
                        <a:rPr lang="en-US" altLang="ja-JP" sz="600" b="1" i="0" u="none" strike="noStrike" dirty="0">
                          <a:solidFill>
                            <a:srgbClr val="000000"/>
                          </a:solidFill>
                          <a:effectLst/>
                          <a:latin typeface="Meiryo UI" panose="020B0604030504040204" pitchFamily="50" charset="-128"/>
                          <a:ea typeface="Meiryo UI" panose="020B0604030504040204" pitchFamily="50" charset="-128"/>
                        </a:rPr>
                        <a:t>10)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ja-JP" sz="600" b="1" i="0" u="none" strike="noStrike" dirty="0">
                          <a:solidFill>
                            <a:srgbClr val="000000"/>
                          </a:solidFill>
                          <a:effectLst/>
                          <a:latin typeface="Meiryo UI" panose="020B0604030504040204" pitchFamily="50" charset="-128"/>
                          <a:ea typeface="Meiryo UI" panose="020B0604030504040204" pitchFamily="50" charset="-128"/>
                        </a:rPr>
                        <a:t>※37</a:t>
                      </a:r>
                      <a:r>
                        <a:rPr lang="ja-JP" altLang="en-US" sz="600" b="1" i="0" u="none" strike="noStrike" dirty="0">
                          <a:solidFill>
                            <a:srgbClr val="000000"/>
                          </a:solidFill>
                          <a:effectLst/>
                          <a:latin typeface="Meiryo UI" panose="020B0604030504040204" pitchFamily="50" charset="-128"/>
                          <a:ea typeface="Meiryo UI" panose="020B0604030504040204" pitchFamily="50" charset="-128"/>
                        </a:rPr>
                        <a:t>校</a:t>
                      </a:r>
                      <a:r>
                        <a:rPr lang="en-US" altLang="ja-JP" sz="6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600" b="1" i="0" u="none" strike="noStrike" dirty="0">
                          <a:solidFill>
                            <a:srgbClr val="000000"/>
                          </a:solidFill>
                          <a:effectLst/>
                          <a:latin typeface="Meiryo UI" panose="020B0604030504040204" pitchFamily="50" charset="-128"/>
                          <a:ea typeface="Meiryo UI" panose="020B0604030504040204" pitchFamily="50" charset="-128"/>
                        </a:rPr>
                        <a:t>新規</a:t>
                      </a:r>
                      <a:r>
                        <a:rPr lang="en-US" altLang="ja-JP" sz="600" b="1" i="0" u="none" strike="noStrike" dirty="0">
                          <a:solidFill>
                            <a:srgbClr val="000000"/>
                          </a:solidFill>
                          <a:effectLst/>
                          <a:latin typeface="Meiryo UI" panose="020B0604030504040204" pitchFamily="50" charset="-128"/>
                          <a:ea typeface="Meiryo UI" panose="020B0604030504040204" pitchFamily="50" charset="-128"/>
                        </a:rPr>
                        <a:t>10)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675357"/>
                  </a:ext>
                </a:extLst>
              </a:tr>
              <a:tr h="261746">
                <a:tc vMerge="1">
                  <a:txBody>
                    <a:bodyPr/>
                    <a:lstStyle/>
                    <a:p>
                      <a:endParaRPr kumimoji="1" lang="ja-JP" altLang="en-US"/>
                    </a:p>
                  </a:txBody>
                  <a:tcPr/>
                </a:tc>
                <a:tc>
                  <a:txBody>
                    <a:bodyPr/>
                    <a:lstStyle/>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②</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人材の確保・育成</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R</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４年度までに「多文化共生マネージャー」</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名体制</a:t>
                      </a:r>
                      <a:endParaRPr lang="en-US" altLang="ja-JP" sz="7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※R2</a:t>
                      </a:r>
                      <a:r>
                        <a:rPr lang="ja-JP" altLang="en-US" sz="700" b="0" i="0" u="none" strike="noStrike">
                          <a:solidFill>
                            <a:schemeClr val="tx1"/>
                          </a:solidFill>
                          <a:effectLst/>
                          <a:latin typeface="Meiryo UI" panose="020B0604030504040204" pitchFamily="50" charset="-128"/>
                          <a:ea typeface="Meiryo UI" panose="020B0604030504040204" pitchFamily="50" charset="-128"/>
                        </a:rPr>
                        <a:t>見直しより</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、災害時外国人支援情報コーディネーター含む）</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４</a:t>
                      </a:r>
                      <a:endParaRPr lang="en-US" altLang="ja-JP" sz="700" b="1" i="0" u="none" strike="noStrike" dirty="0">
                        <a:solidFill>
                          <a:schemeClr val="tx1"/>
                        </a:solidFill>
                        <a:effectLst/>
                        <a:latin typeface="Meiryo UI" panose="020B0604030504040204" pitchFamily="50" charset="-128"/>
                        <a:ea typeface="Meiryo UI" panose="020B0604030504040204" pitchFamily="50" charset="-128"/>
                      </a:endParaRP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５</a:t>
                      </a:r>
                      <a:endParaRPr lang="en-US" altLang="ja-JP" sz="700" b="1" i="0" u="none" strike="noStrike" dirty="0">
                        <a:solidFill>
                          <a:schemeClr val="tx1"/>
                        </a:solidFill>
                        <a:effectLst/>
                        <a:latin typeface="Meiryo UI" panose="020B0604030504040204" pitchFamily="50" charset="-128"/>
                        <a:ea typeface="Meiryo UI" panose="020B0604030504040204" pitchFamily="50" charset="-128"/>
                      </a:endParaRP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３</a:t>
                      </a:r>
                      <a:endParaRPr lang="en-US" altLang="ja-JP" sz="700" b="1" i="0" u="none" strike="noStrike" dirty="0">
                        <a:solidFill>
                          <a:schemeClr val="tx1"/>
                        </a:solidFill>
                        <a:effectLst/>
                        <a:latin typeface="Meiryo UI" panose="020B0604030504040204" pitchFamily="50" charset="-128"/>
                        <a:ea typeface="Meiryo UI" panose="020B0604030504040204" pitchFamily="50" charset="-128"/>
                      </a:endParaRP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2</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4</a:t>
                      </a: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875821"/>
                  </a:ext>
                </a:extLst>
              </a:tr>
              <a:tr h="238326">
                <a:tc vMerge="1">
                  <a:txBody>
                    <a:bodyPr/>
                    <a:lstStyle/>
                    <a:p>
                      <a:endParaRPr kumimoji="1" lang="ja-JP" altLang="en-US"/>
                    </a:p>
                  </a:txBody>
                  <a:tcPr/>
                </a:tc>
                <a:tc rowSpan="2">
                  <a:txBody>
                    <a:bodyPr/>
                    <a:lstStyle/>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③ 拠点機能の整備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12】</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R2</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年度までに</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OFIX</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事務所内に「大阪府多文化共生連携センター（仮称）」を開設</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※H31.3</a:t>
                      </a: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外国人相談室、</a:t>
                      </a:r>
                      <a:br>
                        <a:rPr lang="ja-JP" altLang="en-US" sz="7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資料配架スペース開設</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R3.1.4</a:t>
                      </a: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「多文化共生連携センター」開設</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hMerge="1">
                  <a:txBody>
                    <a:bodyPr/>
                    <a:lstStyle/>
                    <a:p>
                      <a:pPr algn="ctr" rtl="0"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hMerge="1">
                  <a:txBody>
                    <a:bodyPr/>
                    <a:lstStyle/>
                    <a:p>
                      <a:pPr algn="ctr" rtl="0"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extLst>
                  <a:ext uri="{0D108BD9-81ED-4DB2-BD59-A6C34878D82A}">
                    <a16:rowId xmlns:a16="http://schemas.microsoft.com/office/drawing/2014/main" val="643550294"/>
                  </a:ext>
                </a:extLst>
              </a:tr>
              <a:tr h="131808">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○府内国際化協会等との職員相互派遣による人材育成</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１</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58453869"/>
                  </a:ext>
                </a:extLst>
              </a:tr>
              <a:tr h="131808">
                <a:tc vMerge="1">
                  <a:txBody>
                    <a:bodyPr/>
                    <a:lstStyle/>
                    <a:p>
                      <a:endParaRPr kumimoji="1" lang="ja-JP" altLang="en-US"/>
                    </a:p>
                  </a:txBody>
                  <a:tcPr/>
                </a:tc>
                <a:tc rowSpan="2">
                  <a:txBody>
                    <a:bodyPr/>
                    <a:lstStyle/>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④ 広報の強化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14】</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○ホームページアクセス数</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77,000</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件／年間</a:t>
                      </a:r>
                      <a:br>
                        <a:rPr lang="ja-JP" altLang="en-US" sz="700" b="0" i="0" u="none" strike="noStrike" dirty="0">
                          <a:solidFill>
                            <a:schemeClr val="tx1"/>
                          </a:solidFill>
                          <a:effectLst/>
                          <a:latin typeface="Meiryo UI" panose="020B0604030504040204" pitchFamily="50" charset="-128"/>
                          <a:ea typeface="Meiryo UI" panose="020B0604030504040204" pitchFamily="50" charset="-128"/>
                        </a:rPr>
                      </a:b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※R2</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見直し：</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86,000</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件／年間）</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アクセス件数</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セッション数</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77,000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77,000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86,000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86,000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86,000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077360"/>
                  </a:ext>
                </a:extLst>
              </a:tr>
              <a:tr h="1318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109,830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119,183</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72,108</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85,410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098269"/>
                  </a:ext>
                </a:extLst>
              </a:tr>
              <a:tr h="261746">
                <a:tc rowSpan="3">
                  <a:txBody>
                    <a:bodyPr/>
                    <a:lstStyle/>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（３）既存事業の見直し</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① 大阪の国際化戦略アクション</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プログラム事業</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15】</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H30</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年度から「大阪の国際化戦略アクションプログラム事業（大阪府国際化戦略実行委員会事業）」を大阪府に一元化</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rtl="0" fontAlgn="ctr"/>
                      <a:r>
                        <a:rPr lang="en-US" sz="700" b="1" i="0" u="none" strike="noStrike" dirty="0">
                          <a:solidFill>
                            <a:srgbClr val="000000"/>
                          </a:solidFill>
                          <a:effectLst/>
                          <a:latin typeface="Meiryo UI" panose="020B0604030504040204" pitchFamily="50" charset="-128"/>
                          <a:ea typeface="Meiryo UI" panose="020B0604030504040204" pitchFamily="50" charset="-128"/>
                        </a:rPr>
                        <a:t>H30</a:t>
                      </a: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から大阪府に一元化実施済</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78129220"/>
                  </a:ext>
                </a:extLst>
              </a:tr>
              <a:tr h="261746">
                <a:tc vMerge="1">
                  <a:txBody>
                    <a:bodyPr/>
                    <a:lstStyle/>
                    <a:p>
                      <a:endParaRPr kumimoji="1" lang="ja-JP" altLang="en-US"/>
                    </a:p>
                  </a:txBody>
                  <a:tcPr/>
                </a:tc>
                <a:tc>
                  <a:txBody>
                    <a:bodyPr/>
                    <a:lstStyle/>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② エセック経済商科大学院大学生　</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研修支援事業</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16】</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H30</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年度から「エセック経済商科大学院大学生研修支援事業」を大阪府に一元化</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rtl="0" fontAlgn="ctr"/>
                      <a:r>
                        <a:rPr lang="en-US" sz="700" b="1" i="0" u="none" strike="noStrike" dirty="0">
                          <a:solidFill>
                            <a:srgbClr val="000000"/>
                          </a:solidFill>
                          <a:effectLst/>
                          <a:latin typeface="Meiryo UI" panose="020B0604030504040204" pitchFamily="50" charset="-128"/>
                          <a:ea typeface="Meiryo UI" panose="020B0604030504040204" pitchFamily="50" charset="-128"/>
                        </a:rPr>
                        <a:t>H30</a:t>
                      </a: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から大阪府に一元化実施済</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29294499"/>
                  </a:ext>
                </a:extLst>
              </a:tr>
              <a:tr h="261746">
                <a:tc vMerge="1">
                  <a:txBody>
                    <a:bodyPr/>
                    <a:lstStyle/>
                    <a:p>
                      <a:endParaRPr kumimoji="1" lang="ja-JP" altLang="en-US"/>
                    </a:p>
                  </a:txBody>
                  <a:tcPr/>
                </a:tc>
                <a:tc>
                  <a:txBody>
                    <a:bodyPr/>
                    <a:lstStyle/>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③ 大阪府堺留学生会館オリオン寮</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運営事業・活用事業</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17】</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R2</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年度までに「大阪府堺留学生会館オリオン寮」の方向性を確定</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中期経営計画期間内は存続</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71050213"/>
                  </a:ext>
                </a:extLst>
              </a:tr>
              <a:tr h="133805">
                <a:tc rowSpan="4">
                  <a:txBody>
                    <a:bodyPr/>
                    <a:lstStyle/>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（４）財政基盤の強化</a:t>
                      </a:r>
                      <a:br>
                        <a:rPr lang="ja-JP" altLang="en-US" sz="7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（収入の確保）</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① 受益者負担の導入</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18】</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○受益者負担の導入（国際理解教育外国人サポーター謝金への受益者負担導入）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謝金の</a:t>
                      </a: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を依頼学校負担</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謝金を依頼学校等が全額負担</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hMerge="1">
                  <a:txBody>
                    <a:bodyPr/>
                    <a:lstStyle/>
                    <a:p>
                      <a:pPr algn="ctr" rtl="0"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678142746"/>
                  </a:ext>
                </a:extLst>
              </a:tr>
              <a:tr h="131808">
                <a:tc vMerge="1">
                  <a:txBody>
                    <a:bodyPr/>
                    <a:lstStyle/>
                    <a:p>
                      <a:endParaRPr kumimoji="1" lang="ja-JP" altLang="en-US"/>
                    </a:p>
                  </a:txBody>
                  <a:tcPr/>
                </a:tc>
                <a:tc>
                  <a:txBody>
                    <a:bodyPr/>
                    <a:lstStyle/>
                    <a:p>
                      <a:pPr algn="l"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② 受託事業の適正化</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19】</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○受託事業の適正化（翻訳業務受託時の事務経費の加算）</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受託事業を適正化済（翻訳料の</a:t>
                      </a: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相当額の事務経費を徴収）</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62244885"/>
                  </a:ext>
                </a:extLst>
              </a:tr>
              <a:tr h="131808">
                <a:tc vMerge="1">
                  <a:txBody>
                    <a:bodyPr/>
                    <a:lstStyle/>
                    <a:p>
                      <a:endParaRPr kumimoji="1" lang="ja-JP" altLang="en-US"/>
                    </a:p>
                  </a:txBody>
                  <a:tcPr/>
                </a:tc>
                <a:tc rowSpan="2">
                  <a:txBody>
                    <a:bodyPr/>
                    <a:lstStyle/>
                    <a:p>
                      <a:pPr algn="l" rtl="0" fontAlgn="ct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③ 収入確保対策</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fontAlgn="ctr"/>
                      <a:r>
                        <a:rPr lang="zh-TW" altLang="en-US" sz="700" b="0" i="0" u="none" strike="noStrike" dirty="0">
                          <a:solidFill>
                            <a:schemeClr val="tx1"/>
                          </a:solidFill>
                          <a:effectLst/>
                          <a:latin typeface="Meiryo UI" panose="020B0604030504040204" pitchFamily="50" charset="-128"/>
                          <a:ea typeface="Meiryo UI" panose="020B0604030504040204" pitchFamily="50" charset="-128"/>
                        </a:rPr>
                        <a:t>○収入確保対策</a:t>
                      </a:r>
                      <a:r>
                        <a:rPr lang="en-US" altLang="zh-TW" sz="700" b="0" i="0" u="none" strike="noStrike" dirty="0">
                          <a:solidFill>
                            <a:schemeClr val="tx1"/>
                          </a:solidFill>
                          <a:effectLst/>
                          <a:latin typeface="Meiryo UI" panose="020B0604030504040204" pitchFamily="50" charset="-128"/>
                          <a:ea typeface="Meiryo UI" panose="020B0604030504040204" pitchFamily="50" charset="-128"/>
                        </a:rPr>
                        <a:t>(</a:t>
                      </a:r>
                      <a:r>
                        <a:rPr lang="zh-TW" altLang="en-US" sz="700" b="0" i="0" u="none" strike="noStrike" dirty="0">
                          <a:solidFill>
                            <a:schemeClr val="tx1"/>
                          </a:solidFill>
                          <a:effectLst/>
                          <a:latin typeface="Meiryo UI" panose="020B0604030504040204" pitchFamily="50" charset="-128"/>
                          <a:ea typeface="Meiryo UI" panose="020B0604030504040204" pitchFamily="50" charset="-128"/>
                        </a:rPr>
                        <a:t>目標</a:t>
                      </a:r>
                      <a:r>
                        <a:rPr lang="en-US" altLang="zh-TW" sz="700" b="0" i="0" u="none" strike="noStrike" dirty="0">
                          <a:solidFill>
                            <a:schemeClr val="tx1"/>
                          </a:solidFill>
                          <a:effectLst/>
                          <a:latin typeface="Meiryo UI" panose="020B0604030504040204" pitchFamily="50" charset="-128"/>
                          <a:ea typeface="Meiryo UI" panose="020B0604030504040204" pitchFamily="50" charset="-128"/>
                        </a:rPr>
                        <a:t>18</a:t>
                      </a:r>
                      <a:r>
                        <a:rPr lang="zh-TW"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zh-TW" sz="700" b="0" i="0" u="none" strike="noStrike" dirty="0">
                          <a:solidFill>
                            <a:schemeClr val="tx1"/>
                          </a:solidFill>
                          <a:effectLst/>
                          <a:latin typeface="Meiryo UI" panose="020B0604030504040204" pitchFamily="50" charset="-128"/>
                          <a:ea typeface="Meiryo UI" panose="020B0604030504040204" pitchFamily="50" charset="-128"/>
                        </a:rPr>
                        <a:t>20)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fontAlgn="ct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収入金額</a:t>
                      </a:r>
                      <a:r>
                        <a:rPr lang="en-US" altLang="zh-TW" sz="70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zh-TW" sz="700" b="0" i="0" u="none" strike="noStrike" dirty="0">
                          <a:solidFill>
                            <a:srgbClr val="000000"/>
                          </a:solidFill>
                          <a:effectLst/>
                          <a:latin typeface="Meiryo UI" panose="020B0604030504040204" pitchFamily="50" charset="-128"/>
                          <a:ea typeface="Meiryo UI" panose="020B0604030504040204" pitchFamily="50" charset="-128"/>
                        </a:rPr>
                        <a:t>)</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目標</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500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500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600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900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900</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666500"/>
                  </a:ext>
                </a:extLst>
              </a:tr>
              <a:tr h="1318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実績</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428.1</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573.9</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647.2</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FFA"/>
                    </a:solidFill>
                  </a:tcPr>
                </a:tc>
                <a:tc>
                  <a:txBody>
                    <a:bodyPr/>
                    <a:lstStyle/>
                    <a:p>
                      <a:pPr algn="ctr" rtl="0"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666.6</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1534" marR="1534" marT="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6992592"/>
                  </a:ext>
                </a:extLst>
              </a:tr>
            </a:tbl>
          </a:graphicData>
        </a:graphic>
      </p:graphicFrame>
      <p:sp>
        <p:nvSpPr>
          <p:cNvPr id="6" name="スライド番号プレースホルダー 5">
            <a:extLst>
              <a:ext uri="{FF2B5EF4-FFF2-40B4-BE49-F238E27FC236}">
                <a16:creationId xmlns:a16="http://schemas.microsoft.com/office/drawing/2014/main" id="{64FA66CD-615E-4C1C-AD59-73340CAFCEE9}"/>
              </a:ext>
            </a:extLst>
          </p:cNvPr>
          <p:cNvSpPr>
            <a:spLocks noGrp="1"/>
          </p:cNvSpPr>
          <p:nvPr>
            <p:ph type="sldNum" sz="quarter" idx="12"/>
          </p:nvPr>
        </p:nvSpPr>
        <p:spPr>
          <a:xfrm>
            <a:off x="11659150" y="6492875"/>
            <a:ext cx="532850" cy="365125"/>
          </a:xfrm>
        </p:spPr>
        <p:txBody>
          <a:bodyPr/>
          <a:lstStyle/>
          <a:p>
            <a:pPr algn="ctr" rtl="0"/>
            <a:fld id="{3A98EE3D-8CD1-4C3F-BD1C-C98C9596463C}" type="slidenum">
              <a:rPr lang="en-US" sz="1600" b="1" smtClean="0"/>
              <a:pPr algn="ctr" rtl="0"/>
              <a:t>5</a:t>
            </a:fld>
            <a:endParaRPr lang="en-US" sz="1600" b="1" dirty="0"/>
          </a:p>
        </p:txBody>
      </p:sp>
      <p:sp>
        <p:nvSpPr>
          <p:cNvPr id="3" name="正方形/長方形 2"/>
          <p:cNvSpPr/>
          <p:nvPr/>
        </p:nvSpPr>
        <p:spPr>
          <a:xfrm>
            <a:off x="487972" y="519781"/>
            <a:ext cx="11257494" cy="954107"/>
          </a:xfrm>
          <a:prstGeom prst="rect">
            <a:avLst/>
          </a:prstGeom>
        </p:spPr>
        <p:txBody>
          <a:bodyPr wrap="square">
            <a:spAutoFit/>
          </a:bodyPr>
          <a:lstStyle/>
          <a:p>
            <a:pPr defTabSz="914418">
              <a:tabLst>
                <a:tab pos="1152094" algn="l"/>
              </a:tabLs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事業基盤の確立と「言葉の壁」の解消に向けた多文化共生機能（地域における情報の多言語化等）の強化を目標とし、各取組みを進めてきた。</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多文化共生の拠点機関として、国や他の地域国際化協会とのネットワークを構築しつつ、重点化事業を着実に実施し、現行計画でめざした役割を一定果たすことができた。各取組みに係る成果指標の達成状況は以下のとおり（達成項目：下表網掛け）。</a:t>
            </a:r>
            <a:r>
              <a:rPr kumimoji="1"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42432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FB852019-E2CC-B8DD-564D-63367DFFEFBB}"/>
              </a:ext>
            </a:extLst>
          </p:cNvPr>
          <p:cNvSpPr txBox="1">
            <a:spLocks/>
          </p:cNvSpPr>
          <p:nvPr/>
        </p:nvSpPr>
        <p:spPr>
          <a:xfrm>
            <a:off x="374073" y="1187373"/>
            <a:ext cx="11443854" cy="5544396"/>
          </a:xfrm>
          <a:prstGeom prst="rect">
            <a:avLst/>
          </a:prstGeom>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82550" indent="-82550" algn="just">
              <a:buFont typeface="Arial" panose="020B0604020202020204" pitchFamily="34" charset="0"/>
              <a:buChar char="•"/>
            </a:pPr>
            <a:endParaRPr lang="en-US" altLang="ja-JP" sz="1400" kern="100" dirty="0">
              <a:solidFill>
                <a:schemeClr val="tx1"/>
              </a:solidFill>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3766632379"/>
              </p:ext>
            </p:extLst>
          </p:nvPr>
        </p:nvGraphicFramePr>
        <p:xfrm>
          <a:off x="442200" y="1576666"/>
          <a:ext cx="9239510" cy="2560320"/>
        </p:xfrm>
        <a:graphic>
          <a:graphicData uri="http://schemas.openxmlformats.org/drawingml/2006/table">
            <a:tbl>
              <a:tblPr firstRow="1" bandRow="1">
                <a:tableStyleId>{5C22544A-7EE6-4342-B048-85BDC9FD1C3A}</a:tableStyleId>
              </a:tblPr>
              <a:tblGrid>
                <a:gridCol w="9239510">
                  <a:extLst>
                    <a:ext uri="{9D8B030D-6E8A-4147-A177-3AD203B41FA5}">
                      <a16:colId xmlns:a16="http://schemas.microsoft.com/office/drawing/2014/main" val="2435092138"/>
                    </a:ext>
                  </a:extLst>
                </a:gridCol>
              </a:tblGrid>
              <a:tr h="1761737">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計画以上の主な取組み</a:t>
                      </a:r>
                      <a:r>
                        <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・外国人相談の強化</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71463"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外国人情報コーナーは国及び大阪府の支援を得て、</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2019</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年度から夜間・週末の相談を実施し、対応言語も９言語から</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11</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言語に拡充。相談件数は、</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2018</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年度の約</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1,600</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件から各年度</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2,200</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件～</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2,300</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件に増加し、若干目標値を下回る年度があったものの概ね目標を達成している。また、</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2022</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年の３月には、ウクライナ避難民への支援として、ワンストップ相談窓口を設け、対応言語もウクライナ語などを加え、</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13</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言語とした。</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71463"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地域合同相談会については、実施回数は目標を達成。登録通訳員や語学ボランティアの派遣を通じて支援するケースもあり、府内市町村の相談対応に一定の貢献を行うことができた。</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・新型コロナウイルス感染症への相談対応</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71463"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2020</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年に入り顕著となった新型コロナウイルス感染症の拡大に際しても、医療に係る相談のほか、在留資格、生活支援に係るものなど様々な相談に応じるとともに、オンラインでの相談を実施するなどの対応を行った。</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・大阪府災害時多言語支援センター開設</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2018</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年６月に発生した大阪北部地震時には、大阪府との協定に基づき、初めて災害時多言語支援センターを設置した。</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a16="http://schemas.microsoft.com/office/drawing/2014/main" val="1579021465"/>
                  </a:ext>
                </a:extLst>
              </a:tr>
            </a:tbl>
          </a:graphicData>
        </a:graphic>
      </p:graphicFrame>
      <p:pic>
        <p:nvPicPr>
          <p:cNvPr id="18" name="図 1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41350" y="1399235"/>
            <a:ext cx="1652924" cy="1234267"/>
          </a:xfrm>
          <a:prstGeom prst="rect">
            <a:avLst/>
          </a:prstGeom>
        </p:spPr>
      </p:pic>
      <p:pic>
        <p:nvPicPr>
          <p:cNvPr id="19" name="Picture 2" descr="https://www.ofix.or.jp/volume/00004/imag/file0059/t01000000588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41350" y="3025955"/>
            <a:ext cx="1706597" cy="1452583"/>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442199" y="80085"/>
            <a:ext cx="6630953" cy="400110"/>
          </a:xfrm>
          <a:prstGeom prst="rect">
            <a:avLst/>
          </a:prstGeom>
          <a:noFill/>
        </p:spPr>
        <p:txBody>
          <a:bodyPr wrap="square" rtlCol="0" anchor="ctr">
            <a:spAutoFit/>
          </a:bodyPr>
          <a:lstStyle/>
          <a:p>
            <a:pPr defTabSz="914418"/>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３．</a:t>
            </a:r>
            <a:r>
              <a:rPr kumimoji="1" lang="ja-JP" altLang="ja-JP" sz="2000" b="1" dirty="0">
                <a:latin typeface="Meiryo UI" panose="020B0604030504040204" pitchFamily="50" charset="-128"/>
                <a:ea typeface="Meiryo UI" panose="020B0604030504040204" pitchFamily="50" charset="-128"/>
                <a:cs typeface="Meiryo UI" panose="020B0604030504040204" pitchFamily="50" charset="-128"/>
              </a:rPr>
              <a:t>中期経営計画</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主な取組みと課題</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89477" y="606426"/>
            <a:ext cx="11375727" cy="523220"/>
          </a:xfrm>
          <a:prstGeom prst="rect">
            <a:avLst/>
          </a:prstGeom>
          <a:noFill/>
        </p:spPr>
        <p:txBody>
          <a:bodyPr wrap="square" rtlCol="0">
            <a:spAutoFit/>
          </a:bodyPr>
          <a:lstStyle/>
          <a:p>
            <a:pPr algn="just">
              <a:defRPr/>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現行中期計画策定時には想定していなかった事案も発生したが、多文化共生の拠点機関として、重点事業を中心に柔軟かつ迅速に対応してきた（計画以上の主な取組み）。一方で、</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社会経済情勢の変化を踏まえ、新たな課題や多様なニーズに対し、さらなる機能の発揮が求められている。</a:t>
            </a:r>
          </a:p>
        </p:txBody>
      </p:sp>
      <p:sp>
        <p:nvSpPr>
          <p:cNvPr id="20" name="テキスト ボックス 19"/>
          <p:cNvSpPr txBox="1"/>
          <p:nvPr/>
        </p:nvSpPr>
        <p:spPr>
          <a:xfrm>
            <a:off x="10160203" y="1129646"/>
            <a:ext cx="1215218" cy="246221"/>
          </a:xfrm>
          <a:prstGeom prst="rect">
            <a:avLst/>
          </a:prstGeom>
          <a:noFill/>
        </p:spPr>
        <p:txBody>
          <a:bodyPr wrap="square" rtlCol="0">
            <a:spAutoFit/>
          </a:bodyPr>
          <a:lstStyle/>
          <a:p>
            <a:pPr lvl="0" algn="ctr">
              <a:defRPr/>
            </a:pPr>
            <a:r>
              <a:rPr lang="ja-JP" altLang="en-US" sz="10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外国人相談</a:t>
            </a:r>
            <a:endParaRPr lang="en-US" altLang="ja-JP" sz="10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1" name="図 20"/>
          <p:cNvPicPr>
            <a:picLocks noChangeAspect="1"/>
          </p:cNvPicPr>
          <p:nvPr/>
        </p:nvPicPr>
        <p:blipFill rotWithShape="1">
          <a:blip r:embed="rId4" cstate="email">
            <a:extLst>
              <a:ext uri="{28A0092B-C50C-407E-A947-70E740481C1C}">
                <a14:useLocalDpi xmlns:a14="http://schemas.microsoft.com/office/drawing/2010/main"/>
              </a:ext>
            </a:extLst>
          </a:blip>
          <a:srcRect l="-889" t="-661"/>
          <a:stretch/>
        </p:blipFill>
        <p:spPr>
          <a:xfrm>
            <a:off x="10017684" y="4746348"/>
            <a:ext cx="1522179" cy="2043148"/>
          </a:xfrm>
          <a:prstGeom prst="rect">
            <a:avLst/>
          </a:prstGeom>
          <a:ln w="12700">
            <a:noFill/>
          </a:ln>
        </p:spPr>
      </p:pic>
      <p:sp>
        <p:nvSpPr>
          <p:cNvPr id="22" name="テキスト ボックス 21"/>
          <p:cNvSpPr txBox="1"/>
          <p:nvPr/>
        </p:nvSpPr>
        <p:spPr>
          <a:xfrm>
            <a:off x="9795828" y="4457789"/>
            <a:ext cx="2056564" cy="230832"/>
          </a:xfrm>
          <a:prstGeom prst="rect">
            <a:avLst/>
          </a:prstGeom>
          <a:noFill/>
        </p:spPr>
        <p:txBody>
          <a:bodyPr wrap="square" rtlCol="0">
            <a:spAutoFit/>
          </a:bodyPr>
          <a:lstStyle/>
          <a:p>
            <a:pPr lvl="0" algn="ctr">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災害多言語アプリ等による情報発信</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2" name="表 11"/>
          <p:cNvGraphicFramePr>
            <a:graphicFrameLocks noGrp="1"/>
          </p:cNvGraphicFramePr>
          <p:nvPr>
            <p:extLst>
              <p:ext uri="{D42A27DB-BD31-4B8C-83A1-F6EECF244321}">
                <p14:modId xmlns:p14="http://schemas.microsoft.com/office/powerpoint/2010/main" val="3831024574"/>
              </p:ext>
            </p:extLst>
          </p:nvPr>
        </p:nvGraphicFramePr>
        <p:xfrm>
          <a:off x="465196" y="4198696"/>
          <a:ext cx="9239510" cy="2590800"/>
        </p:xfrm>
        <a:graphic>
          <a:graphicData uri="http://schemas.openxmlformats.org/drawingml/2006/table">
            <a:tbl>
              <a:tblPr firstRow="1" bandRow="1">
                <a:tableStyleId>{5C22544A-7EE6-4342-B048-85BDC9FD1C3A}</a:tableStyleId>
              </a:tblPr>
              <a:tblGrid>
                <a:gridCol w="9239510">
                  <a:extLst>
                    <a:ext uri="{9D8B030D-6E8A-4147-A177-3AD203B41FA5}">
                      <a16:colId xmlns:a16="http://schemas.microsoft.com/office/drawing/2014/main" val="2435092138"/>
                    </a:ext>
                  </a:extLst>
                </a:gridCol>
              </a:tblGrid>
              <a:tr h="2431146">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課題</a:t>
                      </a:r>
                      <a:r>
                        <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相談対応の質的強化</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71463"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様々な悩みを抱える外国人が、なるべく早く解決の糸口を見出すには、より専門的な相談の機会をワンストップで設けることが望ましい。弁護士または行政書士による専門相談や、大阪出入国在留管理局及び大阪労働相談センターとの共催による専門相談を実施しているが、今後も、こうした専門相談の拡充や相談対応の質的強化を図っていく必要がある。</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71463"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また、府内の市町村には、まだ外国人向けの常設の相談窓口を設けていないところが相当数あり、一層の支援が求められている。</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環境変化に柔軟に対応</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新型コロナウイルス感染拡大、ウクライナ避難民の受入れなど、今後も新たな環境変化に柔軟な対応が求められている。　</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災害時対応強化</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b="0" i="0" u="none" strike="noStrike" kern="1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南海トラフ地震を想定したものだけでなく、近年、激甚化・多発化する気象災害をにらんだ対策が必要となっている。　</a:t>
                      </a:r>
                      <a:endParaRPr kumimoji="0" lang="en-US" altLang="ja-JP" sz="1200" b="0" i="0" u="none" strike="noStrike" kern="1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a16="http://schemas.microsoft.com/office/drawing/2014/main" val="1579021465"/>
                  </a:ext>
                </a:extLst>
              </a:tr>
            </a:tbl>
          </a:graphicData>
        </a:graphic>
      </p:graphicFrame>
      <p:sp>
        <p:nvSpPr>
          <p:cNvPr id="5" name="正方形/長方形 4"/>
          <p:cNvSpPr/>
          <p:nvPr/>
        </p:nvSpPr>
        <p:spPr>
          <a:xfrm>
            <a:off x="442200" y="1187373"/>
            <a:ext cx="1279517" cy="338554"/>
          </a:xfrm>
          <a:prstGeom prst="rect">
            <a:avLst/>
          </a:prstGeom>
          <a:solidFill>
            <a:schemeClr val="tx2"/>
          </a:solidFill>
        </p:spPr>
        <p:txBody>
          <a:bodyPr wrap="none">
            <a:spAutoFit/>
          </a:bodyPr>
          <a:lstStyle/>
          <a:p>
            <a:pPr algn="ctr" defTabSz="914418"/>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重点事業</a:t>
            </a: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963276" y="2748956"/>
            <a:ext cx="1630997" cy="246221"/>
          </a:xfrm>
          <a:prstGeom prst="rect">
            <a:avLst/>
          </a:prstGeom>
          <a:noFill/>
        </p:spPr>
        <p:txBody>
          <a:bodyPr wrap="square" rtlCol="0">
            <a:spAutoFit/>
          </a:bodyPr>
          <a:lstStyle/>
          <a:p>
            <a:pPr lvl="0" algn="ctr">
              <a:defRPr/>
            </a:pPr>
            <a:r>
              <a:rPr lang="ja-JP" altLang="en-US" sz="10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専門相談の充実</a:t>
            </a:r>
            <a:endParaRPr lang="en-US" altLang="ja-JP" sz="10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スライド番号プレースホルダー 5">
            <a:extLst>
              <a:ext uri="{FF2B5EF4-FFF2-40B4-BE49-F238E27FC236}">
                <a16:creationId xmlns:a16="http://schemas.microsoft.com/office/drawing/2014/main" id="{8F46921D-C9DB-4A3B-ABF9-0D7A2BA49248}"/>
              </a:ext>
            </a:extLst>
          </p:cNvPr>
          <p:cNvSpPr txBox="1">
            <a:spLocks/>
          </p:cNvSpPr>
          <p:nvPr/>
        </p:nvSpPr>
        <p:spPr>
          <a:xfrm>
            <a:off x="11663574" y="6485299"/>
            <a:ext cx="500873" cy="372701"/>
          </a:xfrm>
          <a:prstGeom prst="rect">
            <a:avLst/>
          </a:prstGeom>
        </p:spPr>
        <p:txBody>
          <a:bodyPr vert="horz" lIns="91440" tIns="45720" rIns="91440" bIns="45720" rtlCol="0" anchor="ctr"/>
          <a:lstStyle>
            <a:defPPr rtl="0">
              <a:defRPr lang="ja-jp"/>
            </a:defPPr>
            <a:lvl1pPr marL="0" algn="r" defTabSz="914400" rtl="0" eaLnBrk="1" latinLnBrk="0" hangingPunct="1">
              <a:defRPr sz="9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98EE3D-8CD1-4C3F-BD1C-C98C9596463C}" type="slidenum">
              <a:rPr lang="en-US" sz="1600" b="1" smtClean="0"/>
              <a:pPr algn="ctr"/>
              <a:t>6</a:t>
            </a:fld>
            <a:endParaRPr lang="en-US" sz="1600" b="1" dirty="0"/>
          </a:p>
        </p:txBody>
      </p:sp>
    </p:spTree>
    <p:extLst>
      <p:ext uri="{BB962C8B-B14F-4D97-AF65-F5344CB8AC3E}">
        <p14:creationId xmlns:p14="http://schemas.microsoft.com/office/powerpoint/2010/main" val="32303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FB852019-E2CC-B8DD-564D-63367DFFEFBB}"/>
              </a:ext>
            </a:extLst>
          </p:cNvPr>
          <p:cNvSpPr txBox="1">
            <a:spLocks/>
          </p:cNvSpPr>
          <p:nvPr/>
        </p:nvSpPr>
        <p:spPr>
          <a:xfrm>
            <a:off x="374073" y="1187373"/>
            <a:ext cx="11443854" cy="5544396"/>
          </a:xfrm>
          <a:prstGeom prst="rect">
            <a:avLst/>
          </a:prstGeom>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82550" indent="-82550" algn="just">
              <a:buFont typeface="Arial" panose="020B0604020202020204" pitchFamily="34" charset="0"/>
              <a:buChar char="•"/>
            </a:pPr>
            <a:endParaRPr lang="en-US" altLang="ja-JP" sz="1400" kern="100" dirty="0">
              <a:solidFill>
                <a:schemeClr val="tx1"/>
              </a:solidFill>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3411931424"/>
              </p:ext>
            </p:extLst>
          </p:nvPr>
        </p:nvGraphicFramePr>
        <p:xfrm>
          <a:off x="463076" y="1392426"/>
          <a:ext cx="9239510" cy="2941320"/>
        </p:xfrm>
        <a:graphic>
          <a:graphicData uri="http://schemas.openxmlformats.org/drawingml/2006/table">
            <a:tbl>
              <a:tblPr firstRow="1" bandRow="1">
                <a:tableStyleId>{5C22544A-7EE6-4342-B048-85BDC9FD1C3A}</a:tableStyleId>
              </a:tblPr>
              <a:tblGrid>
                <a:gridCol w="9239510">
                  <a:extLst>
                    <a:ext uri="{9D8B030D-6E8A-4147-A177-3AD203B41FA5}">
                      <a16:colId xmlns:a16="http://schemas.microsoft.com/office/drawing/2014/main" val="2435092138"/>
                    </a:ext>
                  </a:extLst>
                </a:gridCol>
              </a:tblGrid>
              <a:tr h="2605060">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計画以上の主な取組み</a:t>
                      </a:r>
                      <a:r>
                        <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・観光ボランティア事業受託</a:t>
                      </a:r>
                      <a:endParaRPr kumimoji="0" lang="en-US" altLang="ja-JP" sz="11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71463"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2019</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に、大阪府より大阪府観光ボランティア活動管理運営業務を受託。ユニホーム（法被・ビブス・帽子）を着用したボランティアが二人一組となり、南海、近鉄、大阪メトロなんば駅周辺で、外国人観光客に声がけ、道案内、観光情報等の提供を行い、外国人旅行者へのおもてなし機運を醸成することができた。</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7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7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・ウクライナ避難民通訳支援人材バンク設置</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71463"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2022</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年の３月には、ウクライナからの避難民に対応するため、ウクライナ避難民通訳支援人材バンク制度を立ち上げ、ウクライナ語、ロシア語のボランティアを確保し、公的機関等での通訳・翻訳支援を行った。</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7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7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・ホームページにおけるコロナ関連情報発信</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71463"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新型コロナウイルス感染症の拡大等に伴い、ホームページにおいて、政府の支援策やワクチン接種など関連情報を発信した。</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7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7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・生活ガイド動画の作成</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外国人のための生活ガイド「大阪生活必携」の中で、外国人には文字で伝わりにくい場面を平易で理解しやすい動画にし、より多くの外国人に情報　</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を発信した。</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p>
                  </a:txBody>
                  <a:tcPr anchor="ctr">
                    <a:solidFill>
                      <a:schemeClr val="accent1">
                        <a:lumMod val="40000"/>
                        <a:lumOff val="60000"/>
                      </a:schemeClr>
                    </a:solidFill>
                  </a:tcPr>
                </a:tc>
                <a:extLst>
                  <a:ext uri="{0D108BD9-81ED-4DB2-BD59-A6C34878D82A}">
                    <a16:rowId xmlns:a16="http://schemas.microsoft.com/office/drawing/2014/main" val="1579021465"/>
                  </a:ext>
                </a:extLst>
              </a:tr>
            </a:tbl>
          </a:graphicData>
        </a:graphic>
      </p:graphicFrame>
      <p:sp>
        <p:nvSpPr>
          <p:cNvPr id="2" name="テキスト ボックス 1"/>
          <p:cNvSpPr txBox="1"/>
          <p:nvPr/>
        </p:nvSpPr>
        <p:spPr>
          <a:xfrm>
            <a:off x="426333" y="583491"/>
            <a:ext cx="9024794" cy="307777"/>
          </a:xfrm>
          <a:prstGeom prst="rect">
            <a:avLst/>
          </a:prstGeom>
          <a:noFill/>
        </p:spPr>
        <p:txBody>
          <a:bodyPr wrap="square" rtlCol="0">
            <a:spAutoFit/>
          </a:bodyPr>
          <a:lstStyle/>
          <a:p>
            <a:pPr lvl="0" algn="just">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大阪の多文化共生拠点に向けた機能を発揮するため、推進体制の強化を図り、様々な事業に取り組んできた。</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8" name="表 17"/>
          <p:cNvGraphicFramePr>
            <a:graphicFrameLocks noGrp="1"/>
          </p:cNvGraphicFramePr>
          <p:nvPr>
            <p:extLst>
              <p:ext uri="{D42A27DB-BD31-4B8C-83A1-F6EECF244321}">
                <p14:modId xmlns:p14="http://schemas.microsoft.com/office/powerpoint/2010/main" val="1840027253"/>
              </p:ext>
            </p:extLst>
          </p:nvPr>
        </p:nvGraphicFramePr>
        <p:xfrm>
          <a:off x="463076" y="4394185"/>
          <a:ext cx="9239510" cy="2209800"/>
        </p:xfrm>
        <a:graphic>
          <a:graphicData uri="http://schemas.openxmlformats.org/drawingml/2006/table">
            <a:tbl>
              <a:tblPr firstRow="1" bandRow="1">
                <a:tableStyleId>{5C22544A-7EE6-4342-B048-85BDC9FD1C3A}</a:tableStyleId>
              </a:tblPr>
              <a:tblGrid>
                <a:gridCol w="9239510">
                  <a:extLst>
                    <a:ext uri="{9D8B030D-6E8A-4147-A177-3AD203B41FA5}">
                      <a16:colId xmlns:a16="http://schemas.microsoft.com/office/drawing/2014/main" val="2435092138"/>
                    </a:ext>
                  </a:extLst>
                </a:gridCol>
              </a:tblGrid>
              <a:tr h="1723294">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課題</a:t>
                      </a:r>
                      <a:r>
                        <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・関係組織との連携強化</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ウクライナ避難民の支援等に係る経験から、新たな課題に対応していくためには、関係組織・機関とのさらなる連携強化を行う必要を再認識。</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7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7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・多文化理解促進</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外国人労働者や留学生の受入再開など、今後の外国人材の増加に伴い、受入基盤を整えるため多文化理解を促進する必要がある。　</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7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7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・情報発信の工夫</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ホームページアクセス数が未達成のため、やさしい日本語による表記や</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SNS</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の活用など、情報発信の工夫を行う必要がある。</a:t>
                      </a:r>
                      <a:endParaRPr kumimoji="0" lang="en-US" altLang="ja-JP" sz="1200" b="0" i="0" u="none" strike="noStrike" kern="1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7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7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人材の育成・定着</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多文化共生マネージャー等の人材の確保・育成に係る目標が未達のため、引き続き、人材の育成・定着を行う必要がある。</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a16="http://schemas.microsoft.com/office/drawing/2014/main" val="1579021465"/>
                  </a:ext>
                </a:extLst>
              </a:tr>
            </a:tbl>
          </a:graphicData>
        </a:graphic>
      </p:graphicFrame>
      <p:grpSp>
        <p:nvGrpSpPr>
          <p:cNvPr id="9" name="グループ化 8"/>
          <p:cNvGrpSpPr/>
          <p:nvPr/>
        </p:nvGrpSpPr>
        <p:grpSpPr>
          <a:xfrm>
            <a:off x="9810920" y="2607548"/>
            <a:ext cx="2129025" cy="1182383"/>
            <a:chOff x="9810920" y="2607548"/>
            <a:chExt cx="2129025" cy="1182383"/>
          </a:xfrm>
        </p:grpSpPr>
        <p:pic>
          <p:nvPicPr>
            <p:cNvPr id="28" name="図 2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96926" y="2840161"/>
              <a:ext cx="1757013" cy="949770"/>
            </a:xfrm>
            <a:prstGeom prst="rect">
              <a:avLst/>
            </a:prstGeom>
          </p:spPr>
        </p:pic>
        <p:sp>
          <p:nvSpPr>
            <p:cNvPr id="29" name="テキスト ボックス 28"/>
            <p:cNvSpPr txBox="1"/>
            <p:nvPr/>
          </p:nvSpPr>
          <p:spPr>
            <a:xfrm>
              <a:off x="9810920" y="2607548"/>
              <a:ext cx="2129025" cy="230832"/>
            </a:xfrm>
            <a:prstGeom prst="rect">
              <a:avLst/>
            </a:prstGeom>
            <a:noFill/>
          </p:spPr>
          <p:txBody>
            <a:bodyPr wrap="square" rtlCol="0">
              <a:spAutoFit/>
            </a:bodyPr>
            <a:lstStyle/>
            <a:p>
              <a:pPr lvl="0" algn="ctr">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ウクライナ避難民ワンストップ窓口の設置</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7" name="グループ化 6"/>
          <p:cNvGrpSpPr/>
          <p:nvPr/>
        </p:nvGrpSpPr>
        <p:grpSpPr>
          <a:xfrm>
            <a:off x="9836072" y="3975883"/>
            <a:ext cx="2129025" cy="1147368"/>
            <a:chOff x="9810920" y="3789931"/>
            <a:chExt cx="2129025" cy="1147368"/>
          </a:xfrm>
        </p:grpSpPr>
        <p:grpSp>
          <p:nvGrpSpPr>
            <p:cNvPr id="19" name="グループ化 18"/>
            <p:cNvGrpSpPr/>
            <p:nvPr/>
          </p:nvGrpSpPr>
          <p:grpSpPr>
            <a:xfrm>
              <a:off x="10049420" y="4057748"/>
              <a:ext cx="1652025" cy="879551"/>
              <a:chOff x="4439675" y="2969339"/>
              <a:chExt cx="2256846" cy="972594"/>
            </a:xfrm>
          </p:grpSpPr>
          <p:pic>
            <p:nvPicPr>
              <p:cNvPr id="21" name="図 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39675" y="2969339"/>
                <a:ext cx="2256846" cy="972594"/>
              </a:xfrm>
              <a:prstGeom prst="rect">
                <a:avLst/>
              </a:prstGeom>
              <a:ln w="3175">
                <a:solidFill>
                  <a:schemeClr val="tx1">
                    <a:lumMod val="65000"/>
                    <a:lumOff val="35000"/>
                  </a:schemeClr>
                </a:solidFill>
              </a:ln>
            </p:spPr>
          </p:pic>
          <p:pic>
            <p:nvPicPr>
              <p:cNvPr id="22" name="図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0990" y="3789961"/>
                <a:ext cx="520009" cy="140522"/>
              </a:xfrm>
              <a:prstGeom prst="rect">
                <a:avLst/>
              </a:prstGeom>
            </p:spPr>
          </p:pic>
          <p:pic>
            <p:nvPicPr>
              <p:cNvPr id="24" name="図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2345" y="3809727"/>
                <a:ext cx="358123" cy="126465"/>
              </a:xfrm>
              <a:prstGeom prst="rect">
                <a:avLst/>
              </a:prstGeom>
            </p:spPr>
          </p:pic>
          <p:pic>
            <p:nvPicPr>
              <p:cNvPr id="25" name="図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5111" y="3800332"/>
                <a:ext cx="459795" cy="135860"/>
              </a:xfrm>
              <a:prstGeom prst="rect">
                <a:avLst/>
              </a:prstGeom>
            </p:spPr>
          </p:pic>
          <p:pic>
            <p:nvPicPr>
              <p:cNvPr id="26" name="図 2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10058" y="3785151"/>
                <a:ext cx="331939" cy="144463"/>
              </a:xfrm>
              <a:prstGeom prst="rect">
                <a:avLst/>
              </a:prstGeom>
            </p:spPr>
          </p:pic>
          <p:pic>
            <p:nvPicPr>
              <p:cNvPr id="27" name="図 2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49691" y="2973278"/>
                <a:ext cx="2122252" cy="348071"/>
              </a:xfrm>
              <a:prstGeom prst="rect">
                <a:avLst/>
              </a:prstGeom>
            </p:spPr>
          </p:pic>
        </p:grpSp>
        <p:sp>
          <p:nvSpPr>
            <p:cNvPr id="30" name="テキスト ボックス 29"/>
            <p:cNvSpPr txBox="1"/>
            <p:nvPr/>
          </p:nvSpPr>
          <p:spPr>
            <a:xfrm>
              <a:off x="9810920" y="3789931"/>
              <a:ext cx="2129025" cy="230832"/>
            </a:xfrm>
            <a:prstGeom prst="rect">
              <a:avLst/>
            </a:prstGeom>
            <a:noFill/>
          </p:spPr>
          <p:txBody>
            <a:bodyPr wrap="square" rtlCol="0">
              <a:spAutoFit/>
            </a:bodyPr>
            <a:lstStyle/>
            <a:p>
              <a:pPr lvl="0" algn="ctr">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新型コロナウイルス関連の情報発信</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10" name="グループ化 9"/>
          <p:cNvGrpSpPr/>
          <p:nvPr/>
        </p:nvGrpSpPr>
        <p:grpSpPr>
          <a:xfrm>
            <a:off x="9749911" y="1251902"/>
            <a:ext cx="2129025" cy="1215317"/>
            <a:chOff x="9747373" y="1302072"/>
            <a:chExt cx="2129025" cy="1215317"/>
          </a:xfrm>
        </p:grpSpPr>
        <p:pic>
          <p:nvPicPr>
            <p:cNvPr id="31" name="図 30"/>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066675" y="1570096"/>
              <a:ext cx="1617515" cy="947293"/>
            </a:xfrm>
            <a:prstGeom prst="rect">
              <a:avLst/>
            </a:prstGeom>
          </p:spPr>
        </p:pic>
        <p:sp>
          <p:nvSpPr>
            <p:cNvPr id="32" name="テキスト ボックス 31"/>
            <p:cNvSpPr txBox="1"/>
            <p:nvPr/>
          </p:nvSpPr>
          <p:spPr>
            <a:xfrm>
              <a:off x="9747373" y="1302072"/>
              <a:ext cx="2129025" cy="230832"/>
            </a:xfrm>
            <a:prstGeom prst="rect">
              <a:avLst/>
            </a:prstGeom>
            <a:noFill/>
          </p:spPr>
          <p:txBody>
            <a:bodyPr wrap="square" rtlCol="0">
              <a:spAutoFit/>
            </a:bodyPr>
            <a:lstStyle/>
            <a:p>
              <a:pPr lvl="0" algn="ctr">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観光ボランティア活動</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6" name="正方形/長方形 5"/>
          <p:cNvSpPr/>
          <p:nvPr/>
        </p:nvSpPr>
        <p:spPr>
          <a:xfrm>
            <a:off x="463076" y="1001267"/>
            <a:ext cx="1877437" cy="338554"/>
          </a:xfrm>
          <a:prstGeom prst="rect">
            <a:avLst/>
          </a:prstGeom>
          <a:solidFill>
            <a:schemeClr val="tx2"/>
          </a:solidFill>
        </p:spPr>
        <p:txBody>
          <a:bodyPr wrap="none">
            <a:spAutoFit/>
          </a:bodyPr>
          <a:lstStyle/>
          <a:p>
            <a:pPr algn="ctr" defTabSz="914418"/>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 推進体制の強化</a:t>
            </a:r>
          </a:p>
        </p:txBody>
      </p:sp>
      <p:grpSp>
        <p:nvGrpSpPr>
          <p:cNvPr id="5" name="グループ化 4"/>
          <p:cNvGrpSpPr/>
          <p:nvPr/>
        </p:nvGrpSpPr>
        <p:grpSpPr>
          <a:xfrm>
            <a:off x="9823373" y="5268253"/>
            <a:ext cx="2129025" cy="1475320"/>
            <a:chOff x="9810920" y="5022984"/>
            <a:chExt cx="2129025" cy="1475320"/>
          </a:xfrm>
        </p:grpSpPr>
        <p:sp>
          <p:nvSpPr>
            <p:cNvPr id="36" name="テキスト ボックス 35"/>
            <p:cNvSpPr txBox="1"/>
            <p:nvPr/>
          </p:nvSpPr>
          <p:spPr>
            <a:xfrm>
              <a:off x="9810920" y="5022984"/>
              <a:ext cx="2129025" cy="230832"/>
            </a:xfrm>
            <a:prstGeom prst="rect">
              <a:avLst/>
            </a:prstGeom>
            <a:noFill/>
          </p:spPr>
          <p:txBody>
            <a:bodyPr wrap="square" rtlCol="0">
              <a:spAutoFit/>
            </a:bodyPr>
            <a:lstStyle/>
            <a:p>
              <a:pPr lvl="0" algn="ctr">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生活ガイド動画</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8" name="図 3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049420" y="5267183"/>
              <a:ext cx="1634033" cy="1231121"/>
            </a:xfrm>
            <a:prstGeom prst="rect">
              <a:avLst/>
            </a:prstGeom>
            <a:ln>
              <a:solidFill>
                <a:schemeClr val="tx1"/>
              </a:solidFill>
            </a:ln>
          </p:spPr>
        </p:pic>
      </p:grpSp>
      <p:sp>
        <p:nvSpPr>
          <p:cNvPr id="34" name="スライド番号プレースホルダー 5">
            <a:extLst>
              <a:ext uri="{FF2B5EF4-FFF2-40B4-BE49-F238E27FC236}">
                <a16:creationId xmlns:a16="http://schemas.microsoft.com/office/drawing/2014/main" id="{8F46921D-C9DB-4A3B-ABF9-0D7A2BA49248}"/>
              </a:ext>
            </a:extLst>
          </p:cNvPr>
          <p:cNvSpPr txBox="1">
            <a:spLocks/>
          </p:cNvSpPr>
          <p:nvPr/>
        </p:nvSpPr>
        <p:spPr>
          <a:xfrm>
            <a:off x="11711812" y="6481650"/>
            <a:ext cx="465402" cy="376350"/>
          </a:xfrm>
          <a:prstGeom prst="rect">
            <a:avLst/>
          </a:prstGeom>
        </p:spPr>
        <p:txBody>
          <a:bodyPr vert="horz" lIns="91440" tIns="45720" rIns="91440" bIns="45720" rtlCol="0" anchor="ctr"/>
          <a:lstStyle>
            <a:defPPr rtl="0">
              <a:defRPr lang="ja-jp"/>
            </a:defPPr>
            <a:lvl1pPr marL="0" algn="r" defTabSz="914400" rtl="0" eaLnBrk="1" latinLnBrk="0" hangingPunct="1">
              <a:defRPr sz="9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98EE3D-8CD1-4C3F-BD1C-C98C9596463C}" type="slidenum">
              <a:rPr lang="en-US" sz="1600" b="1" smtClean="0"/>
              <a:pPr algn="ctr"/>
              <a:t>7</a:t>
            </a:fld>
            <a:endParaRPr lang="en-US" sz="1600" b="1" dirty="0"/>
          </a:p>
        </p:txBody>
      </p:sp>
      <p:sp>
        <p:nvSpPr>
          <p:cNvPr id="33" name="テキスト ボックス 32"/>
          <p:cNvSpPr txBox="1"/>
          <p:nvPr/>
        </p:nvSpPr>
        <p:spPr>
          <a:xfrm>
            <a:off x="442199" y="80085"/>
            <a:ext cx="6630953" cy="400110"/>
          </a:xfrm>
          <a:prstGeom prst="rect">
            <a:avLst/>
          </a:prstGeom>
          <a:noFill/>
        </p:spPr>
        <p:txBody>
          <a:bodyPr wrap="square" rtlCol="0" anchor="ctr">
            <a:spAutoFit/>
          </a:bodyPr>
          <a:lstStyle/>
          <a:p>
            <a:pPr defTabSz="914418"/>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３．</a:t>
            </a:r>
            <a:r>
              <a:rPr kumimoji="1" lang="ja-JP" altLang="ja-JP" sz="2000" b="1" dirty="0">
                <a:latin typeface="Meiryo UI" panose="020B0604030504040204" pitchFamily="50" charset="-128"/>
                <a:ea typeface="Meiryo UI" panose="020B0604030504040204" pitchFamily="50" charset="-128"/>
                <a:cs typeface="Meiryo UI" panose="020B0604030504040204" pitchFamily="50" charset="-128"/>
              </a:rPr>
              <a:t>中期経営計画</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主な取組みと課題</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79946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586373196"/>
              </p:ext>
            </p:extLst>
          </p:nvPr>
        </p:nvGraphicFramePr>
        <p:xfrm>
          <a:off x="472470" y="4038532"/>
          <a:ext cx="9239510" cy="1828800"/>
        </p:xfrm>
        <a:graphic>
          <a:graphicData uri="http://schemas.openxmlformats.org/drawingml/2006/table">
            <a:tbl>
              <a:tblPr firstRow="1" bandRow="1">
                <a:tableStyleId>{5C22544A-7EE6-4342-B048-85BDC9FD1C3A}</a:tableStyleId>
              </a:tblPr>
              <a:tblGrid>
                <a:gridCol w="9239510">
                  <a:extLst>
                    <a:ext uri="{9D8B030D-6E8A-4147-A177-3AD203B41FA5}">
                      <a16:colId xmlns:a16="http://schemas.microsoft.com/office/drawing/2014/main" val="2435092138"/>
                    </a:ext>
                  </a:extLst>
                </a:gridCol>
              </a:tblGrid>
              <a:tr h="1800879">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計画以上の主な取組み</a:t>
                      </a:r>
                      <a:r>
                        <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・期間中の実質収支（赤字幅）が当初計画からの大幅改善</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63525"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事業・人員の見直し、資産運用益、補助金等の確保、国際理解教育サポーター謝金への受益者負担の導入、市町村等から受託する翻訳業務　　　の事務経費の加算などにより、財政基盤の強化を図り、実質収支差額（期間中・累計）の赤字幅は、当初計画で見込んでいた▲約</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3.9</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億円から▲約</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1.8</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億円にとどまる見通しとなった。</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ja-JP" sz="12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・特定資産の取崩が当初計画より大幅減　</a:t>
                      </a:r>
                      <a:r>
                        <a:rPr kumimoji="0" lang="ja-JP" altLang="en-US" sz="14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71463"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特定資産の取崩額については、当初計画で約</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3.9</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億円と見込んでいたが、</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2018</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年から</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2022</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年までの５年間で約</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0.7</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億円となり、約</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3.2</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億円の　圧縮となった。</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a16="http://schemas.microsoft.com/office/drawing/2014/main" val="1579021465"/>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346228022"/>
              </p:ext>
            </p:extLst>
          </p:nvPr>
        </p:nvGraphicFramePr>
        <p:xfrm>
          <a:off x="472470" y="2922655"/>
          <a:ext cx="9239510" cy="735447"/>
        </p:xfrm>
        <a:graphic>
          <a:graphicData uri="http://schemas.openxmlformats.org/drawingml/2006/table">
            <a:tbl>
              <a:tblPr firstRow="1" bandRow="1">
                <a:tableStyleId>{5C22544A-7EE6-4342-B048-85BDC9FD1C3A}</a:tableStyleId>
              </a:tblPr>
              <a:tblGrid>
                <a:gridCol w="9239510">
                  <a:extLst>
                    <a:ext uri="{9D8B030D-6E8A-4147-A177-3AD203B41FA5}">
                      <a16:colId xmlns:a16="http://schemas.microsoft.com/office/drawing/2014/main" val="2435092138"/>
                    </a:ext>
                  </a:extLst>
                </a:gridCol>
              </a:tblGrid>
              <a:tr h="735447">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課題</a:t>
                      </a:r>
                      <a:r>
                        <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・大阪府堺留学生会館オリオン寮の収益向上</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オリオン寮の施設を維持し、また財団全体の収支を改善するには、収益を向上していく必要がある。</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a16="http://schemas.microsoft.com/office/drawing/2014/main" val="1579021465"/>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125672125"/>
              </p:ext>
            </p:extLst>
          </p:nvPr>
        </p:nvGraphicFramePr>
        <p:xfrm>
          <a:off x="472534" y="1310889"/>
          <a:ext cx="9239510" cy="1590828"/>
        </p:xfrm>
        <a:graphic>
          <a:graphicData uri="http://schemas.openxmlformats.org/drawingml/2006/table">
            <a:tbl>
              <a:tblPr firstRow="1" bandRow="1">
                <a:tableStyleId>{5C22544A-7EE6-4342-B048-85BDC9FD1C3A}</a:tableStyleId>
              </a:tblPr>
              <a:tblGrid>
                <a:gridCol w="9239510">
                  <a:extLst>
                    <a:ext uri="{9D8B030D-6E8A-4147-A177-3AD203B41FA5}">
                      <a16:colId xmlns:a16="http://schemas.microsoft.com/office/drawing/2014/main" val="2435092138"/>
                    </a:ext>
                  </a:extLst>
                </a:gridCol>
              </a:tblGrid>
              <a:tr h="1590828">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計画以上の主な取組み</a:t>
                      </a:r>
                      <a:r>
                        <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・大阪府堺留学生会館オリオン寮の維持</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71463"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大阪府堺留学生会館オリオン寮については、当初計画では、</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2020</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までに売却を含め方向性を確定するとされていたが、計画の中間見直しにあわせて、施設は当面維持することとし、必要な補修・修繕を行いながら、居室使用料の引上げによる増収を図ることで維持していくことを決定した。</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・ウクライナ避難民留学生の無償受入に関する協定締結</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ウクライナから避難した学生をオリオン寮で無償で受入れられるよう、</a:t>
                      </a:r>
                      <a:r>
                        <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OFIX</a:t>
                      </a: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とウクライナ学生支援会とで協定を締結した。</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a16="http://schemas.microsoft.com/office/drawing/2014/main" val="1579021465"/>
                  </a:ext>
                </a:extLst>
              </a:tr>
            </a:tbl>
          </a:graphicData>
        </a:graphic>
      </p:graphicFrame>
      <p:sp>
        <p:nvSpPr>
          <p:cNvPr id="8" name="コンテンツ プレースホルダー 2">
            <a:extLst>
              <a:ext uri="{FF2B5EF4-FFF2-40B4-BE49-F238E27FC236}">
                <a16:creationId xmlns:a16="http://schemas.microsoft.com/office/drawing/2014/main" id="{FB852019-E2CC-B8DD-564D-63367DFFEFBB}"/>
              </a:ext>
            </a:extLst>
          </p:cNvPr>
          <p:cNvSpPr txBox="1">
            <a:spLocks/>
          </p:cNvSpPr>
          <p:nvPr/>
        </p:nvSpPr>
        <p:spPr>
          <a:xfrm>
            <a:off x="374073" y="1187373"/>
            <a:ext cx="11443854" cy="5544396"/>
          </a:xfrm>
          <a:prstGeom prst="rect">
            <a:avLst/>
          </a:prstGeom>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82550" indent="-82550" algn="just">
              <a:buFont typeface="Arial" panose="020B0604020202020204" pitchFamily="34" charset="0"/>
              <a:buChar char="•"/>
            </a:pPr>
            <a:endParaRPr lang="en-US" altLang="ja-JP" sz="1400" kern="100" dirty="0">
              <a:solidFill>
                <a:schemeClr val="tx1"/>
              </a:solidFill>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950865106"/>
              </p:ext>
            </p:extLst>
          </p:nvPr>
        </p:nvGraphicFramePr>
        <p:xfrm>
          <a:off x="472470" y="5888269"/>
          <a:ext cx="9239510" cy="908216"/>
        </p:xfrm>
        <a:graphic>
          <a:graphicData uri="http://schemas.openxmlformats.org/drawingml/2006/table">
            <a:tbl>
              <a:tblPr firstRow="1" bandRow="1">
                <a:tableStyleId>{5C22544A-7EE6-4342-B048-85BDC9FD1C3A}</a:tableStyleId>
              </a:tblPr>
              <a:tblGrid>
                <a:gridCol w="9239510">
                  <a:extLst>
                    <a:ext uri="{9D8B030D-6E8A-4147-A177-3AD203B41FA5}">
                      <a16:colId xmlns:a16="http://schemas.microsoft.com/office/drawing/2014/main" val="2435092138"/>
                    </a:ext>
                  </a:extLst>
                </a:gridCol>
              </a:tblGrid>
              <a:tr h="908216">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課題</a:t>
                      </a:r>
                      <a:r>
                        <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・企業等からの寄付金や協賛金の確保</a:t>
                      </a:r>
                      <a:endParaRPr kumimoji="0" lang="en-US" altLang="ja-JP" sz="14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71463"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財団全体の収支改善には、国や府の補助金や受託事業に加え、企業等からの寄付金や協賛会費を確保する必要がある。（企業間での知名度を上げ、支援を仰ぐために民間ニーズに沿った事業の企画が必要）</a:t>
                      </a:r>
                      <a:endParaRPr kumimoji="0"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a16="http://schemas.microsoft.com/office/drawing/2014/main" val="1579021465"/>
                  </a:ext>
                </a:extLst>
              </a:tr>
            </a:tbl>
          </a:graphicData>
        </a:graphic>
      </p:graphicFrame>
      <p:sp>
        <p:nvSpPr>
          <p:cNvPr id="2" name="テキスト ボックス 1"/>
          <p:cNvSpPr txBox="1"/>
          <p:nvPr/>
        </p:nvSpPr>
        <p:spPr>
          <a:xfrm>
            <a:off x="374073" y="619876"/>
            <a:ext cx="9024794" cy="307777"/>
          </a:xfrm>
          <a:prstGeom prst="rect">
            <a:avLst/>
          </a:prstGeom>
          <a:noFill/>
        </p:spPr>
        <p:txBody>
          <a:bodyPr wrap="square" rtlCol="0">
            <a:spAutoFit/>
          </a:bodyPr>
          <a:lstStyle/>
          <a:p>
            <a:pPr lvl="0" algn="just">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大阪府との役割分担を進め、既存事業を見直すとともに、財政基盤の強化に取り組んできた。</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472470" y="951397"/>
            <a:ext cx="1963999" cy="338554"/>
          </a:xfrm>
          <a:prstGeom prst="rect">
            <a:avLst/>
          </a:prstGeom>
          <a:solidFill>
            <a:schemeClr val="tx2"/>
          </a:solidFill>
        </p:spPr>
        <p:txBody>
          <a:bodyPr wrap="none">
            <a:spAutoFit/>
          </a:bodyPr>
          <a:lstStyle/>
          <a:p>
            <a:pPr lvl="0" algn="just">
              <a:defRPr/>
            </a:pPr>
            <a:r>
              <a:rPr lang="en-US" altLang="ja-JP" sz="16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16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 既存事業の見直し</a:t>
            </a:r>
            <a:endParaRPr lang="en-US" altLang="ja-JP" sz="16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正方形/長方形 5"/>
          <p:cNvSpPr/>
          <p:nvPr/>
        </p:nvSpPr>
        <p:spPr>
          <a:xfrm>
            <a:off x="472470" y="3679040"/>
            <a:ext cx="3230372" cy="338554"/>
          </a:xfrm>
          <a:prstGeom prst="rect">
            <a:avLst/>
          </a:prstGeom>
          <a:solidFill>
            <a:schemeClr val="tx2"/>
          </a:solidFill>
        </p:spPr>
        <p:txBody>
          <a:bodyPr wrap="none">
            <a:spAutoFit/>
          </a:bodyPr>
          <a:lstStyle/>
          <a:p>
            <a:pPr lvl="0" algn="just">
              <a:defRPr/>
            </a:pPr>
            <a:r>
              <a:rPr lang="en-US" altLang="ja-JP" sz="16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16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 財政基盤の強化（収入の確保）</a:t>
            </a:r>
            <a:endParaRPr lang="en-US" altLang="ja-JP" sz="16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4" name="グループ化 13"/>
          <p:cNvGrpSpPr/>
          <p:nvPr/>
        </p:nvGrpSpPr>
        <p:grpSpPr>
          <a:xfrm>
            <a:off x="9832774" y="1122657"/>
            <a:ext cx="2129025" cy="2525977"/>
            <a:chOff x="9832774" y="1122657"/>
            <a:chExt cx="2129025" cy="2525977"/>
          </a:xfrm>
        </p:grpSpPr>
        <p:sp>
          <p:nvSpPr>
            <p:cNvPr id="15" name="テキスト ボックス 14"/>
            <p:cNvSpPr txBox="1"/>
            <p:nvPr/>
          </p:nvSpPr>
          <p:spPr>
            <a:xfrm>
              <a:off x="9832774" y="1122657"/>
              <a:ext cx="2129025" cy="246221"/>
            </a:xfrm>
            <a:prstGeom prst="rect">
              <a:avLst/>
            </a:prstGeom>
            <a:noFill/>
          </p:spPr>
          <p:txBody>
            <a:bodyPr wrap="square" rtlCol="0">
              <a:spAutoFit/>
            </a:bodyPr>
            <a:lstStyle/>
            <a:p>
              <a:pPr lvl="0" algn="ctr">
                <a:defRPr/>
              </a:pPr>
              <a:r>
                <a:rPr lang="ja-JP" altLang="en-US" sz="10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オリオン寮</a:t>
              </a:r>
              <a:endParaRPr lang="en-US" altLang="ja-JP" sz="10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p:cNvPicPr>
              <a:picLocks noChangeAspect="1"/>
            </p:cNvPicPr>
            <p:nvPr/>
          </p:nvPicPr>
          <p:blipFill>
            <a:blip r:embed="rId2"/>
            <a:stretch>
              <a:fillRect/>
            </a:stretch>
          </p:blipFill>
          <p:spPr>
            <a:xfrm>
              <a:off x="10063533" y="1358808"/>
              <a:ext cx="1754394" cy="2289826"/>
            </a:xfrm>
            <a:prstGeom prst="rect">
              <a:avLst/>
            </a:prstGeom>
          </p:spPr>
        </p:pic>
      </p:grpSp>
      <p:grpSp>
        <p:nvGrpSpPr>
          <p:cNvPr id="16" name="グループ化 15"/>
          <p:cNvGrpSpPr/>
          <p:nvPr/>
        </p:nvGrpSpPr>
        <p:grpSpPr>
          <a:xfrm>
            <a:off x="9832774" y="3836460"/>
            <a:ext cx="2129025" cy="2853726"/>
            <a:chOff x="9832774" y="3836460"/>
            <a:chExt cx="2129025" cy="2853726"/>
          </a:xfrm>
        </p:grpSpPr>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l="8041" r="2265"/>
            <a:stretch/>
          </p:blipFill>
          <p:spPr>
            <a:xfrm>
              <a:off x="10063533" y="4138165"/>
              <a:ext cx="1777034" cy="1276350"/>
            </a:xfrm>
            <a:prstGeom prst="rect">
              <a:avLst/>
            </a:prstGeom>
          </p:spPr>
        </p:pic>
        <p:sp>
          <p:nvSpPr>
            <p:cNvPr id="18" name="テキスト ボックス 17"/>
            <p:cNvSpPr txBox="1"/>
            <p:nvPr/>
          </p:nvSpPr>
          <p:spPr>
            <a:xfrm>
              <a:off x="9832774" y="3836460"/>
              <a:ext cx="2129025" cy="246221"/>
            </a:xfrm>
            <a:prstGeom prst="rect">
              <a:avLst/>
            </a:prstGeom>
            <a:noFill/>
          </p:spPr>
          <p:txBody>
            <a:bodyPr wrap="square" rtlCol="0">
              <a:spAutoFit/>
            </a:bodyPr>
            <a:lstStyle/>
            <a:p>
              <a:pPr lvl="0" algn="ctr">
                <a:defRPr/>
              </a:pPr>
              <a:r>
                <a:rPr lang="ja-JP" altLang="en-US" sz="10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国際理解教育</a:t>
              </a:r>
              <a:endParaRPr lang="en-US" altLang="ja-JP" sz="10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3" name="図 12"/>
            <p:cNvPicPr>
              <a:picLocks noChangeAspect="1"/>
            </p:cNvPicPr>
            <p:nvPr/>
          </p:nvPicPr>
          <p:blipFill rotWithShape="1">
            <a:blip r:embed="rId4" cstate="email">
              <a:extLst>
                <a:ext uri="{28A0092B-C50C-407E-A947-70E740481C1C}">
                  <a14:useLocalDpi xmlns:a14="http://schemas.microsoft.com/office/drawing/2010/main"/>
                </a:ext>
              </a:extLst>
            </a:blip>
            <a:srcRect l="-1605" t="17774" r="1605" b="-5237"/>
            <a:stretch/>
          </p:blipFill>
          <p:spPr>
            <a:xfrm>
              <a:off x="10020985" y="5485815"/>
              <a:ext cx="1796941" cy="1204371"/>
            </a:xfrm>
            <a:prstGeom prst="rect">
              <a:avLst/>
            </a:prstGeom>
          </p:spPr>
        </p:pic>
      </p:grpSp>
      <p:sp>
        <p:nvSpPr>
          <p:cNvPr id="20" name="スライド番号プレースホルダー 5">
            <a:extLst>
              <a:ext uri="{FF2B5EF4-FFF2-40B4-BE49-F238E27FC236}">
                <a16:creationId xmlns:a16="http://schemas.microsoft.com/office/drawing/2014/main" id="{8F46921D-C9DB-4A3B-ABF9-0D7A2BA49248}"/>
              </a:ext>
            </a:extLst>
          </p:cNvPr>
          <p:cNvSpPr txBox="1">
            <a:spLocks/>
          </p:cNvSpPr>
          <p:nvPr/>
        </p:nvSpPr>
        <p:spPr>
          <a:xfrm>
            <a:off x="11668260" y="6502131"/>
            <a:ext cx="523740" cy="355869"/>
          </a:xfrm>
          <a:prstGeom prst="rect">
            <a:avLst/>
          </a:prstGeom>
        </p:spPr>
        <p:txBody>
          <a:bodyPr vert="horz" lIns="91440" tIns="45720" rIns="91440" bIns="45720" rtlCol="0" anchor="ctr"/>
          <a:lstStyle>
            <a:defPPr rtl="0">
              <a:defRPr lang="ja-jp"/>
            </a:defPPr>
            <a:lvl1pPr marL="0" algn="r" defTabSz="914400" rtl="0" eaLnBrk="1" latinLnBrk="0" hangingPunct="1">
              <a:defRPr sz="9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98EE3D-8CD1-4C3F-BD1C-C98C9596463C}" type="slidenum">
              <a:rPr lang="en-US" sz="1600" b="1" smtClean="0"/>
              <a:pPr algn="ctr"/>
              <a:t>8</a:t>
            </a:fld>
            <a:endParaRPr lang="en-US" sz="1600" b="1" dirty="0"/>
          </a:p>
        </p:txBody>
      </p:sp>
      <p:sp>
        <p:nvSpPr>
          <p:cNvPr id="19" name="テキスト ボックス 18"/>
          <p:cNvSpPr txBox="1"/>
          <p:nvPr/>
        </p:nvSpPr>
        <p:spPr>
          <a:xfrm>
            <a:off x="442199" y="80085"/>
            <a:ext cx="6630953" cy="400110"/>
          </a:xfrm>
          <a:prstGeom prst="rect">
            <a:avLst/>
          </a:prstGeom>
          <a:noFill/>
        </p:spPr>
        <p:txBody>
          <a:bodyPr wrap="square" rtlCol="0" anchor="ctr">
            <a:spAutoFit/>
          </a:bodyPr>
          <a:lstStyle/>
          <a:p>
            <a:pPr defTabSz="914418"/>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３．</a:t>
            </a:r>
            <a:r>
              <a:rPr kumimoji="1" lang="ja-JP" altLang="ja-JP" sz="2000" b="1" dirty="0">
                <a:latin typeface="Meiryo UI" panose="020B0604030504040204" pitchFamily="50" charset="-128"/>
                <a:ea typeface="Meiryo UI" panose="020B0604030504040204" pitchFamily="50" charset="-128"/>
                <a:cs typeface="Meiryo UI" panose="020B0604030504040204" pitchFamily="50" charset="-128"/>
              </a:rPr>
              <a:t>中期経営計画</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主な取組みと課題</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24631002"/>
      </p:ext>
    </p:extLst>
  </p:cSld>
  <p:clrMapOvr>
    <a:masterClrMapping/>
  </p:clrMapOvr>
</p:sld>
</file>

<file path=ppt/theme/theme1.xml><?xml version="1.0" encoding="utf-8"?>
<a:theme xmlns:a="http://schemas.openxmlformats.org/drawingml/2006/main" name="1_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878_TF33552983" id="{08F16B58-B777-4D07-A7DF-37B057018064}" vid="{619C5331-1F10-4CE6-9BE2-3913CD64601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14078</Words>
  <Application>Microsoft Office PowerPoint</Application>
  <PresentationFormat>ワイド画面</PresentationFormat>
  <Paragraphs>1476</Paragraphs>
  <Slides>26</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26</vt:i4>
      </vt:variant>
    </vt:vector>
  </HeadingPairs>
  <TitlesOfParts>
    <vt:vector size="39" baseType="lpstr">
      <vt:lpstr>HGSｺﾞｼｯｸM</vt:lpstr>
      <vt:lpstr>HGｺﾞｼｯｸE</vt:lpstr>
      <vt:lpstr>Meiryo UI</vt:lpstr>
      <vt:lpstr>ＭＳ Ｐゴシック</vt:lpstr>
      <vt:lpstr>游ゴシック</vt:lpstr>
      <vt:lpstr>游明朝</vt:lpstr>
      <vt:lpstr>Arial</vt:lpstr>
      <vt:lpstr>Calibri</vt:lpstr>
      <vt:lpstr>Franklin Gothic Book</vt:lpstr>
      <vt:lpstr>Times New Roman</vt:lpstr>
      <vt:lpstr>Wingdings</vt:lpstr>
      <vt:lpstr>Wingdings 2</vt:lpstr>
      <vt:lpstr>1_DividendVTI</vt:lpstr>
      <vt:lpstr>中期経営計画（案）                                 　　　　　　　　　　　　　　　　　　　公益財団法人 大阪府国際交流財団</vt:lpstr>
      <vt:lpstr>目　次</vt:lpstr>
      <vt:lpstr>１．中期経営計画の策定について</vt:lpstr>
      <vt:lpstr>２．大阪府国際交流財団の沿革</vt:lpstr>
      <vt:lpstr>PowerPoint プレゼンテーション</vt:lpstr>
      <vt:lpstr>３．中期経営計画（H30～R4）　達成状況（全体評価）</vt:lpstr>
      <vt:lpstr>PowerPoint プレゼンテーション</vt:lpstr>
      <vt:lpstr>PowerPoint プレゼンテーション</vt:lpstr>
      <vt:lpstr>PowerPoint プレゼンテーション</vt:lpstr>
      <vt:lpstr>４．財団を取り巻く情勢・方向性</vt:lpstr>
      <vt:lpstr>PowerPoint プレゼンテーション</vt:lpstr>
      <vt:lpstr>４．財団を取り巻く情勢・方向性</vt:lpstr>
      <vt:lpstr>PowerPoint プレゼンテーション</vt:lpstr>
      <vt:lpstr>PowerPoint プレゼンテーション</vt:lpstr>
      <vt:lpstr>PowerPoint プレゼンテーション</vt:lpstr>
      <vt:lpstr>（１）相談機能の専門性向上</vt:lpstr>
      <vt:lpstr>（２）災害時における迅速な情報発信の強化</vt:lpstr>
      <vt:lpstr>（３）万博関連事業の取組み</vt:lpstr>
      <vt:lpstr> （１）府内市町村、国際交流協会との連携、支援機能の強化</vt:lpstr>
      <vt:lpstr>（３）地域国際化協会としての機能発揮</vt:lpstr>
      <vt:lpstr>（５）多文化理解の機会提供</vt:lpstr>
      <vt:lpstr> （１）情報提供、広報手段の再構築</vt:lpstr>
      <vt:lpstr>（３）外部資金の確保、恒常的な収益向上策の検討、安定的な資産運用</vt:lpstr>
      <vt:lpstr>（６）ICT活用による事業効率化</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2023-02-20T01:16:48Z</dcterms:created>
  <dcterms:modified xsi:type="dcterms:W3CDTF">2023-02-20T01:18:01Z</dcterms:modified>
</cp:coreProperties>
</file>