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74" autoAdjust="0"/>
    <p:restoredTop sz="94660"/>
  </p:normalViewPr>
  <p:slideViewPr>
    <p:cSldViewPr snapToGrid="0">
      <p:cViewPr varScale="1">
        <p:scale>
          <a:sx n="56" d="100"/>
          <a:sy n="56" d="100"/>
        </p:scale>
        <p:origin x="26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4D1D-4D9F-456C-BBAB-4CD4665CDE6C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E3B0-EC36-4D2E-AB11-28F5A5569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5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4D1D-4D9F-456C-BBAB-4CD4665CDE6C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E3B0-EC36-4D2E-AB11-28F5A5569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70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4D1D-4D9F-456C-BBAB-4CD4665CDE6C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E3B0-EC36-4D2E-AB11-28F5A5569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7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4D1D-4D9F-456C-BBAB-4CD4665CDE6C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E3B0-EC36-4D2E-AB11-28F5A5569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46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4D1D-4D9F-456C-BBAB-4CD4665CDE6C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E3B0-EC36-4D2E-AB11-28F5A5569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38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4D1D-4D9F-456C-BBAB-4CD4665CDE6C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E3B0-EC36-4D2E-AB11-28F5A5569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7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4D1D-4D9F-456C-BBAB-4CD4665CDE6C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E3B0-EC36-4D2E-AB11-28F5A5569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5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4D1D-4D9F-456C-BBAB-4CD4665CDE6C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E3B0-EC36-4D2E-AB11-28F5A5569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51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4D1D-4D9F-456C-BBAB-4CD4665CDE6C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E3B0-EC36-4D2E-AB11-28F5A5569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22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4D1D-4D9F-456C-BBAB-4CD4665CDE6C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E3B0-EC36-4D2E-AB11-28F5A5569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36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74D1D-4D9F-456C-BBAB-4CD4665CDE6C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E3B0-EC36-4D2E-AB11-28F5A5569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80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74D1D-4D9F-456C-BBAB-4CD4665CDE6C}" type="datetimeFigureOut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BE3B0-EC36-4D2E-AB11-28F5A5569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4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129066"/>
              </p:ext>
            </p:extLst>
          </p:nvPr>
        </p:nvGraphicFramePr>
        <p:xfrm>
          <a:off x="424447" y="3511037"/>
          <a:ext cx="6009107" cy="144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583">
                  <a:extLst>
                    <a:ext uri="{9D8B030D-6E8A-4147-A177-3AD203B41FA5}">
                      <a16:colId xmlns:a16="http://schemas.microsoft.com/office/drawing/2014/main" val="3548374021"/>
                    </a:ext>
                  </a:extLst>
                </a:gridCol>
                <a:gridCol w="1096591">
                  <a:extLst>
                    <a:ext uri="{9D8B030D-6E8A-4147-A177-3AD203B41FA5}">
                      <a16:colId xmlns:a16="http://schemas.microsoft.com/office/drawing/2014/main" val="760256814"/>
                    </a:ext>
                  </a:extLst>
                </a:gridCol>
                <a:gridCol w="4291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時期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4931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lang="en-US" altLang="ja-JP" sz="10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公財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大阪産業局設立（設立登記）</a:t>
                      </a:r>
                    </a:p>
                    <a:p>
                      <a:pPr marL="133350" indent="-133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・第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回理事会・</a:t>
                      </a: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評議員会</a:t>
                      </a:r>
                      <a:r>
                        <a:rPr lang="en-US" altLang="ja-JP" sz="900" kern="10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 </a:t>
                      </a:r>
                      <a:r>
                        <a:rPr lang="ja-JP" altLang="en-US" sz="800" kern="10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</a:t>
                      </a:r>
                      <a:r>
                        <a:rPr lang="ja-JP" sz="8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書面開催（</a:t>
                      </a:r>
                      <a:r>
                        <a:rPr 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理事長・専務理事・常務理事の選任</a:t>
                      </a:r>
                      <a:r>
                        <a:rPr lang="ja-JP" sz="8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8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281234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・第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回理事会開催（事業計画・収支予算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予定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9938270"/>
                  </a:ext>
                </a:extLst>
              </a:tr>
              <a:tr h="21600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900" kern="100" dirty="0">
                        <a:solidFill>
                          <a:sysClr val="windowText" lastClr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009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ysClr val="windowText" lastClr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lang="ja-JP" sz="1000" kern="100" dirty="0">
                          <a:solidFill>
                            <a:sysClr val="windowText" lastClr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lang="ja-JP" sz="10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・第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回理事会</a:t>
                      </a:r>
                      <a:r>
                        <a:rPr 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（平成</a:t>
                      </a: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年度決算</a:t>
                      </a:r>
                      <a:r>
                        <a:rPr lang="en-US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sz="8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旧法人</a:t>
                      </a:r>
                      <a:r>
                        <a:rPr lang="en-US" sz="8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altLang="en-US" sz="800" kern="100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ja-JP" altLang="en-US" sz="8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経営目標実績報告（産振機構）（予定）</a:t>
                      </a:r>
                      <a:r>
                        <a:rPr lang="ja-JP" sz="8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ja-JP" sz="8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428588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1000" kern="100" dirty="0">
                        <a:solidFill>
                          <a:sysClr val="windowText" lastClr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ja-JP" altLang="en-US" sz="10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日</a:t>
                      </a:r>
                      <a:endParaRPr lang="ja-JP" altLang="ja-JP" sz="10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・第</a:t>
                      </a:r>
                      <a:r>
                        <a:rPr lang="en-US" alt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回評議員会（同上）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780071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296157" y="3166277"/>
            <a:ext cx="4071523" cy="281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05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kumimoji="1" lang="en-US" altLang="ja-JP" sz="105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 </a:t>
            </a:r>
            <a:r>
              <a:rPr kumimoji="1" lang="ja-JP" altLang="en-US" sz="105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大阪産業局における主</a:t>
            </a:r>
            <a:r>
              <a:rPr kumimoji="1" lang="ja-JP" altLang="en-US" sz="105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kumimoji="1" lang="ja-JP" altLang="en-US" sz="105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スケジュール（第１四半期）</a:t>
            </a:r>
            <a:endParaRPr kumimoji="1" lang="ja-JP" altLang="en-US" sz="1050" b="1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121606" y="360765"/>
            <a:ext cx="169926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8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商工労働総務課</a:t>
            </a:r>
            <a:endParaRPr kumimoji="1" lang="ja-JP" altLang="en-US" sz="800" dirty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512616" y="846527"/>
            <a:ext cx="5832000" cy="477054"/>
            <a:chOff x="-76298" y="17612"/>
            <a:chExt cx="6509924" cy="477054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-76298" y="17612"/>
              <a:ext cx="6509924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5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（公財）大阪産業局の平成</a:t>
              </a:r>
              <a:r>
                <a:rPr kumimoji="1" lang="en-US" altLang="ja-JP" sz="12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31</a:t>
              </a:r>
              <a:r>
                <a:rPr kumimoji="1" lang="ja-JP" altLang="en-US" sz="125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年度経営目標の設定、中期経営計画の策定について</a:t>
              </a:r>
              <a:endParaRPr kumimoji="1" lang="ja-JP" altLang="en-US" sz="12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22" name="直線コネクタ 21"/>
            <p:cNvCxnSpPr/>
            <p:nvPr/>
          </p:nvCxnSpPr>
          <p:spPr>
            <a:xfrm>
              <a:off x="0" y="287167"/>
              <a:ext cx="643362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/>
          <p:cNvSpPr txBox="1"/>
          <p:nvPr/>
        </p:nvSpPr>
        <p:spPr>
          <a:xfrm>
            <a:off x="369000" y="1368262"/>
            <a:ext cx="6120000" cy="1627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1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経営目標について</a:t>
            </a:r>
            <a:endParaRPr kumimoji="1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公財）大阪産業局は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本年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日、（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公財）大阪産業振興機構と（公財）大阪市都市型産業振興センターが合併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発足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ところで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あり、法人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経営の重要事項である「経営目標」については、府・大阪市・（公財）大阪産業局の３者の協議の上、設定するべきものと考えている。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また、平成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年度の「経営目標」については、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６月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開催の（公財）大阪産業局の定時理事会及び評議員会に報告し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た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上で、提出したい。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69000" y="5485268"/>
            <a:ext cx="6120000" cy="24314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２．中期経営計画について</a:t>
            </a:r>
            <a:endParaRPr kumimoji="1"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（公財）大阪産業局では、本年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月から、「大阪産業局（仮称）将来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ビジョン（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月策定）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」を踏まえて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、国際化支援、創業・ベンチャー支援、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事業承継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支援を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本柱とする中小企業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支援機能の強化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に向けて、既存事業の見直し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を図りながら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、新たな事業を順次立ち上げていくこととしている。</a:t>
            </a: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また、府・大阪市としても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、平成</a:t>
            </a:r>
            <a:r>
              <a:rPr kumimoji="1"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33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1"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を目途に、（公財）大阪産業局に対して、段階的に事業移管を進めていくこととしている。</a:t>
            </a: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kumimoji="1"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kumimoji="1"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1"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、府、大阪市、（公財）大阪産業局において、これらの事業検討を行うとともに、法人の今後の事業目標のあり方や、府・大阪市の中小企業支援施策の方向性など、法人の中期的な経営に関わる事項について協議・検討を行う中で、中期経営計画の策定に関しても協議を進める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971236" y="6963"/>
            <a:ext cx="768350" cy="25492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資料７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0047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228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2019-04-25T02:40:56Z</dcterms:created>
  <dcterms:modified xsi:type="dcterms:W3CDTF">2019-04-25T02:41:02Z</dcterms:modified>
</cp:coreProperties>
</file>