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1"/>
    <p:sldMasterId id="2147483798" r:id="rId2"/>
  </p:sldMasterIdLst>
  <p:notesMasterIdLst>
    <p:notesMasterId r:id="rId22"/>
  </p:notesMasterIdLst>
  <p:handoutMasterIdLst>
    <p:handoutMasterId r:id="rId23"/>
  </p:handoutMasterIdLst>
  <p:sldIdLst>
    <p:sldId id="256" r:id="rId3"/>
    <p:sldId id="304" r:id="rId4"/>
    <p:sldId id="322" r:id="rId5"/>
    <p:sldId id="257" r:id="rId6"/>
    <p:sldId id="258" r:id="rId7"/>
    <p:sldId id="260" r:id="rId8"/>
    <p:sldId id="259" r:id="rId9"/>
    <p:sldId id="333" r:id="rId10"/>
    <p:sldId id="290" r:id="rId11"/>
    <p:sldId id="327" r:id="rId12"/>
    <p:sldId id="297" r:id="rId13"/>
    <p:sldId id="324" r:id="rId14"/>
    <p:sldId id="314" r:id="rId15"/>
    <p:sldId id="315" r:id="rId16"/>
    <p:sldId id="310" r:id="rId17"/>
    <p:sldId id="332" r:id="rId18"/>
    <p:sldId id="326" r:id="rId19"/>
    <p:sldId id="300" r:id="rId20"/>
    <p:sldId id="331" r:id="rId21"/>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82" autoAdjust="0"/>
    <p:restoredTop sz="94660" autoAdjust="0"/>
  </p:normalViewPr>
  <p:slideViewPr>
    <p:cSldViewPr snapToGrid="0">
      <p:cViewPr varScale="1">
        <p:scale>
          <a:sx n="86" d="100"/>
          <a:sy n="86" d="100"/>
        </p:scale>
        <p:origin x="1128" y="6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16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4306888" cy="341313"/>
          </a:xfrm>
          <a:prstGeom prst="rect">
            <a:avLst/>
          </a:prstGeom>
        </p:spPr>
        <p:txBody>
          <a:bodyPr vert="horz" lIns="91406" tIns="45701" rIns="91406" bIns="457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9" y="5"/>
            <a:ext cx="4308475" cy="341313"/>
          </a:xfrm>
          <a:prstGeom prst="rect">
            <a:avLst/>
          </a:prstGeom>
        </p:spPr>
        <p:txBody>
          <a:bodyPr vert="horz" lIns="91406" tIns="45701" rIns="91406" bIns="45701" rtlCol="0"/>
          <a:lstStyle>
            <a:lvl1pPr algn="r">
              <a:defRPr sz="1200"/>
            </a:lvl1pPr>
          </a:lstStyle>
          <a:p>
            <a:fld id="{EBFFDF43-59BD-4CFE-989B-6AA58B2061B0}" type="datetimeFigureOut">
              <a:rPr kumimoji="1" lang="ja-JP" altLang="en-US" smtClean="0"/>
              <a:t>2020/3/9</a:t>
            </a:fld>
            <a:endParaRPr kumimoji="1" lang="ja-JP" altLang="en-US"/>
          </a:p>
        </p:txBody>
      </p:sp>
      <p:sp>
        <p:nvSpPr>
          <p:cNvPr id="4" name="フッター プレースホルダー 3"/>
          <p:cNvSpPr>
            <a:spLocks noGrp="1"/>
          </p:cNvSpPr>
          <p:nvPr>
            <p:ph type="ftr" sz="quarter" idx="2"/>
          </p:nvPr>
        </p:nvSpPr>
        <p:spPr>
          <a:xfrm>
            <a:off x="3" y="6465888"/>
            <a:ext cx="4306888" cy="341312"/>
          </a:xfrm>
          <a:prstGeom prst="rect">
            <a:avLst/>
          </a:prstGeom>
        </p:spPr>
        <p:txBody>
          <a:bodyPr vert="horz" lIns="91406" tIns="45701" rIns="91406" bIns="457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9" y="6465888"/>
            <a:ext cx="4308475" cy="341312"/>
          </a:xfrm>
          <a:prstGeom prst="rect">
            <a:avLst/>
          </a:prstGeom>
        </p:spPr>
        <p:txBody>
          <a:bodyPr vert="horz" lIns="91406" tIns="45701" rIns="91406" bIns="45701" rtlCol="0" anchor="b"/>
          <a:lstStyle>
            <a:lvl1pPr algn="r">
              <a:defRPr sz="1200"/>
            </a:lvl1pPr>
          </a:lstStyle>
          <a:p>
            <a:fld id="{7C42AA58-A627-463B-8673-3EECBADC73E5}" type="slidenum">
              <a:rPr kumimoji="1" lang="ja-JP" altLang="en-US" smtClean="0"/>
              <a:t>‹#›</a:t>
            </a:fld>
            <a:endParaRPr kumimoji="1" lang="ja-JP" altLang="en-US"/>
          </a:p>
        </p:txBody>
      </p:sp>
    </p:spTree>
    <p:extLst>
      <p:ext uri="{BB962C8B-B14F-4D97-AF65-F5344CB8AC3E}">
        <p14:creationId xmlns:p14="http://schemas.microsoft.com/office/powerpoint/2010/main" val="3534649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4307906" cy="341729"/>
          </a:xfrm>
          <a:prstGeom prst="rect">
            <a:avLst/>
          </a:prstGeom>
        </p:spPr>
        <p:txBody>
          <a:bodyPr vert="horz" lIns="92202" tIns="46103" rIns="92202" bIns="461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090" y="4"/>
            <a:ext cx="4307904" cy="341729"/>
          </a:xfrm>
          <a:prstGeom prst="rect">
            <a:avLst/>
          </a:prstGeom>
        </p:spPr>
        <p:txBody>
          <a:bodyPr vert="horz" lIns="92202" tIns="46103" rIns="92202" bIns="46103" rtlCol="0"/>
          <a:lstStyle>
            <a:lvl1pPr algn="r">
              <a:defRPr sz="1200"/>
            </a:lvl1pPr>
          </a:lstStyle>
          <a:p>
            <a:fld id="{F17213A4-0184-420A-AB96-2D885C0546A6}" type="datetimeFigureOut">
              <a:rPr kumimoji="1" lang="ja-JP" altLang="en-US" smtClean="0"/>
              <a:t>2020/3/9</a:t>
            </a:fld>
            <a:endParaRPr kumimoji="1" lang="ja-JP" altLang="en-US"/>
          </a:p>
        </p:txBody>
      </p:sp>
      <p:sp>
        <p:nvSpPr>
          <p:cNvPr id="4" name="スライド イメージ プレースホルダー 3"/>
          <p:cNvSpPr>
            <a:spLocks noGrp="1" noRot="1" noChangeAspect="1"/>
          </p:cNvSpPr>
          <p:nvPr>
            <p:ph type="sldImg" idx="2"/>
          </p:nvPr>
        </p:nvSpPr>
        <p:spPr>
          <a:xfrm>
            <a:off x="3311525" y="850900"/>
            <a:ext cx="3316288" cy="2297113"/>
          </a:xfrm>
          <a:prstGeom prst="rect">
            <a:avLst/>
          </a:prstGeom>
          <a:noFill/>
          <a:ln w="12700">
            <a:solidFill>
              <a:prstClr val="black"/>
            </a:solidFill>
          </a:ln>
        </p:spPr>
        <p:txBody>
          <a:bodyPr vert="horz" lIns="92202" tIns="46103" rIns="92202" bIns="46103" rtlCol="0" anchor="ctr"/>
          <a:lstStyle/>
          <a:p>
            <a:endParaRPr lang="ja-JP" altLang="en-US"/>
          </a:p>
        </p:txBody>
      </p:sp>
      <p:sp>
        <p:nvSpPr>
          <p:cNvPr id="5" name="ノート プレースホルダー 4"/>
          <p:cNvSpPr>
            <a:spLocks noGrp="1"/>
          </p:cNvSpPr>
          <p:nvPr>
            <p:ph type="body" sz="quarter" idx="3"/>
          </p:nvPr>
        </p:nvSpPr>
        <p:spPr>
          <a:xfrm>
            <a:off x="993232" y="3276003"/>
            <a:ext cx="7952876" cy="2680164"/>
          </a:xfrm>
          <a:prstGeom prst="rect">
            <a:avLst/>
          </a:prstGeom>
        </p:spPr>
        <p:txBody>
          <a:bodyPr vert="horz" lIns="92202" tIns="46103" rIns="92202" bIns="461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65475"/>
            <a:ext cx="4307906" cy="341729"/>
          </a:xfrm>
          <a:prstGeom prst="rect">
            <a:avLst/>
          </a:prstGeom>
        </p:spPr>
        <p:txBody>
          <a:bodyPr vert="horz" lIns="92202" tIns="46103" rIns="92202" bIns="461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090" y="6465475"/>
            <a:ext cx="4307904" cy="341729"/>
          </a:xfrm>
          <a:prstGeom prst="rect">
            <a:avLst/>
          </a:prstGeom>
        </p:spPr>
        <p:txBody>
          <a:bodyPr vert="horz" lIns="92202" tIns="46103" rIns="92202" bIns="46103" rtlCol="0" anchor="b"/>
          <a:lstStyle>
            <a:lvl1pPr algn="r">
              <a:defRPr sz="1200"/>
            </a:lvl1pPr>
          </a:lstStyle>
          <a:p>
            <a:fld id="{E7544AE5-18A4-44F9-933A-21133033CC20}" type="slidenum">
              <a:rPr kumimoji="1" lang="ja-JP" altLang="en-US" smtClean="0"/>
              <a:t>‹#›</a:t>
            </a:fld>
            <a:endParaRPr kumimoji="1" lang="ja-JP" altLang="en-US"/>
          </a:p>
        </p:txBody>
      </p:sp>
    </p:spTree>
    <p:extLst>
      <p:ext uri="{BB962C8B-B14F-4D97-AF65-F5344CB8AC3E}">
        <p14:creationId xmlns:p14="http://schemas.microsoft.com/office/powerpoint/2010/main" val="1699395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44AE5-18A4-44F9-933A-21133033CC20}" type="slidenum">
              <a:rPr kumimoji="1" lang="ja-JP" altLang="en-US" smtClean="0"/>
              <a:t>1</a:t>
            </a:fld>
            <a:endParaRPr kumimoji="1" lang="ja-JP" altLang="en-US"/>
          </a:p>
        </p:txBody>
      </p:sp>
    </p:spTree>
    <p:extLst>
      <p:ext uri="{BB962C8B-B14F-4D97-AF65-F5344CB8AC3E}">
        <p14:creationId xmlns:p14="http://schemas.microsoft.com/office/powerpoint/2010/main" val="40727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35531F-FAA4-4D7A-BF4E-C8680B0857A2}"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20544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9888DF-2B63-4F49-81C8-3F16534EC22C}"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3893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7808FF-16C5-4CAD-9905-3E740B44EE77}"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356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E6CD1E-8060-4472-BC07-21ED29DEF1FB}"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50296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8AE5CDA9-D31E-49D8-9C7C-C335D1D83BE6}"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239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0C2D861-4CA8-4B5A-907A-8CAD5088E9F7}"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478237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DF1E5A-BF95-4F48-835D-8A1FB0326A07}"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44697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125FCD-2D80-47A9-8EDE-1060880A4A0F}"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268389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3CF79B-5FA6-4C6D-B8C3-209A7090C182}" type="datetime1">
              <a:rPr kumimoji="1" lang="ja-JP" altLang="en-US" smtClean="0"/>
              <a:t>2020/3/9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66548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D5C112-4B96-4689-986A-0D63BF546BCE}" type="datetime1">
              <a:rPr kumimoji="1" lang="ja-JP" altLang="en-US" smtClean="0"/>
              <a:t>2020/3/9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73471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2ED627-7336-42B8-9B44-A397DA813177}" type="datetime1">
              <a:rPr kumimoji="1" lang="ja-JP" altLang="en-US" smtClean="0"/>
              <a:t>2020/3/9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64656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443944-887B-43C8-966D-F40A0D522882}" type="datetime1">
              <a:rPr kumimoji="1" lang="ja-JP" altLang="en-US" smtClean="0"/>
              <a:t>2020/3/9</a:t>
            </a:fld>
            <a:endParaRPr kumimoji="1" lang="ja-JP" altLang="en-US" dirty="0"/>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916255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32BD0B-9223-4322-AECC-B1BA77E1C3DA}" type="datetime1">
              <a:rPr kumimoji="1" lang="ja-JP" altLang="en-US" smtClean="0"/>
              <a:t>2020/3/9</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151630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54A3D8-0AF7-4B82-A515-DCBEBA55D3D6}" type="datetime1">
              <a:rPr kumimoji="1" lang="ja-JP" altLang="en-US" smtClean="0"/>
              <a:t>2020/3/9</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❶</a:t>
            </a:r>
          </a:p>
        </p:txBody>
      </p:sp>
      <p:sp>
        <p:nvSpPr>
          <p:cNvPr id="9" name="スライド番号プレースホルダー 8"/>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9013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3E9A98-A14C-452B-A68C-296AC341D123}" type="datetime1">
              <a:rPr kumimoji="1" lang="ja-JP" altLang="en-US" smtClean="0"/>
              <a:t>2020/3/9</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❶</a:t>
            </a:r>
          </a:p>
        </p:txBody>
      </p:sp>
      <p:sp>
        <p:nvSpPr>
          <p:cNvPr id="5" name="スライド番号プレースホルダー 4"/>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78783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284029-A6D4-4003-AA9B-10937533CFA6}" type="datetime1">
              <a:rPr kumimoji="1" lang="ja-JP" altLang="en-US" smtClean="0"/>
              <a:t>2020/3/9</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❶</a:t>
            </a:r>
          </a:p>
        </p:txBody>
      </p:sp>
      <p:sp>
        <p:nvSpPr>
          <p:cNvPr id="4" name="スライド番号プレースホルダー 3"/>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88263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75B9C-0D71-4F99-8E92-683DE6011EF4}" type="datetime1">
              <a:rPr kumimoji="1" lang="ja-JP" altLang="en-US" smtClean="0"/>
              <a:t>2020/3/9</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55082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D50309-8792-42F3-ADB1-BF98FEEB57E7}" type="datetime1">
              <a:rPr kumimoji="1" lang="ja-JP" altLang="en-US" smtClean="0"/>
              <a:t>2020/3/9</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375898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F70445-C398-4678-98FD-76F40B7D4FF7}" type="datetime1">
              <a:rPr kumimoji="1" lang="ja-JP" altLang="en-US" smtClean="0"/>
              <a:t>2020/3/9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00931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9DAB19-1DCF-4C8A-AC0E-DF94DE5C34F6}" type="datetime1">
              <a:rPr kumimoji="1" lang="ja-JP" altLang="en-US" smtClean="0"/>
              <a:t>2020/3/9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90830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2859E6-2739-42C2-AB0A-2FE60D765B57}" type="datetime1">
              <a:rPr kumimoji="1" lang="ja-JP" altLang="en-US" smtClean="0"/>
              <a:t>2020/3/9</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8575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C68D08-7216-46EB-8398-D9F346A6662B}"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2"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53830" y="787784"/>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12872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94E5ED-4D00-4136-880C-007D47789A8B}" type="datetime1">
              <a:rPr kumimoji="1" lang="ja-JP" altLang="en-US" smtClean="0"/>
              <a:t>2020/3/9</a:t>
            </a:fld>
            <a:endParaRPr kumimoji="1" lang="ja-JP" altLang="en-US"/>
          </a:p>
        </p:txBody>
      </p:sp>
      <p:sp>
        <p:nvSpPr>
          <p:cNvPr id="8" name="Footer Placeholder 7"/>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66765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22F6D-55F0-4619-94E0-E5CF34938863}" type="datetime1">
              <a:rPr kumimoji="1" lang="ja-JP" altLang="en-US" smtClean="0"/>
              <a:t>2020/3/9</a:t>
            </a:fld>
            <a:endParaRPr kumimoji="1" lang="ja-JP" altLang="en-US"/>
          </a:p>
        </p:txBody>
      </p:sp>
      <p:sp>
        <p:nvSpPr>
          <p:cNvPr id="4" name="Footer Placeholder 3"/>
          <p:cNvSpPr>
            <a:spLocks noGrp="1"/>
          </p:cNvSpPr>
          <p:nvPr>
            <p:ph type="ftr" sz="quarter" idx="11"/>
          </p:nvPr>
        </p:nvSpPr>
        <p:spPr/>
        <p:txBody>
          <a:bodyPr/>
          <a:lstStyle/>
          <a:p>
            <a:r>
              <a:rPr kumimoji="1" lang="ja-JP" altLang="en-US"/>
              <a:t>❶</a:t>
            </a: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152396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DA28A-2979-42A9-9166-9234F7BD56A9}" type="datetime1">
              <a:rPr kumimoji="1" lang="ja-JP" altLang="en-US" smtClean="0"/>
              <a:t>2020/3/9</a:t>
            </a:fld>
            <a:endParaRPr kumimoji="1" lang="ja-JP" altLang="en-US"/>
          </a:p>
        </p:txBody>
      </p:sp>
      <p:sp>
        <p:nvSpPr>
          <p:cNvPr id="3" name="Footer Placeholder 2"/>
          <p:cNvSpPr>
            <a:spLocks noGrp="1"/>
          </p:cNvSpPr>
          <p:nvPr>
            <p:ph type="ftr" sz="quarter" idx="11"/>
          </p:nvPr>
        </p:nvSpPr>
        <p:spPr/>
        <p:txBody>
          <a:bodyPr/>
          <a:lstStyle/>
          <a:p>
            <a:r>
              <a:rPr kumimoji="1" lang="ja-JP" altLang="en-US"/>
              <a:t>❶</a:t>
            </a: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65623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EBF79D-E7A4-47D7-924D-16598D9BC36A}"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282624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DCE4E1-ED9B-4F5F-8ADB-EAF1A3ED8B6D}" type="datetime1">
              <a:rPr kumimoji="1" lang="ja-JP" altLang="en-US" smtClean="0"/>
              <a:t>2020/3/9</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406230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05"/>
            <a:ext cx="2114961"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222C7FA-E60B-4EC2-8F4D-A6ADA86E7B35}" type="datetime1">
              <a:rPr kumimoji="1" lang="ja-JP" altLang="en-US" smtClean="0"/>
              <a:t>2020/3/9</a:t>
            </a:fld>
            <a:endParaRPr kumimoji="1" lang="ja-JP" altLang="en-US"/>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a:t>❶</a:t>
            </a:r>
          </a:p>
        </p:txBody>
      </p:sp>
      <p:sp>
        <p:nvSpPr>
          <p:cNvPr id="6" name="Slide Number Placeholder 5"/>
          <p:cNvSpPr>
            <a:spLocks noGrp="1"/>
          </p:cNvSpPr>
          <p:nvPr>
            <p:ph type="sldNum" sz="quarter" idx="4"/>
          </p:nvPr>
        </p:nvSpPr>
        <p:spPr>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19637999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50E5D-B880-44B0-876E-E0E8282EEB0C}" type="datetime1">
              <a:rPr kumimoji="1" lang="ja-JP" altLang="en-US" smtClean="0"/>
              <a:t>2020/3/9</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❶</a:t>
            </a:r>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89596915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86E168-4046-4E0F-87EE-5BEC7EB4BEF7}"/>
              </a:ext>
            </a:extLst>
          </p:cNvPr>
          <p:cNvSpPr>
            <a:spLocks noGrp="1"/>
          </p:cNvSpPr>
          <p:nvPr>
            <p:ph type="title"/>
          </p:nvPr>
        </p:nvSpPr>
        <p:spPr>
          <a:xfrm>
            <a:off x="2183416" y="589822"/>
            <a:ext cx="5927387" cy="1442433"/>
          </a:xfrm>
        </p:spPr>
        <p:txBody>
          <a:bodyPr>
            <a:normAutofit/>
          </a:bodyPr>
          <a:lstStyle/>
          <a:p>
            <a:pPr algn="ctr">
              <a:lnSpc>
                <a:spcPts val="1500"/>
              </a:lnSpc>
            </a:pPr>
            <a:r>
              <a:rPr lang="ja-JP" altLang="en-US" sz="2000" dirty="0">
                <a:latin typeface="HG丸ｺﾞｼｯｸM-PRO" panose="020F0600000000000000" pitchFamily="50" charset="-128"/>
                <a:ea typeface="HG丸ｺﾞｼｯｸM-PRO" panose="020F0600000000000000" pitchFamily="50" charset="-128"/>
              </a:rPr>
              <a:t/>
            </a:r>
            <a:br>
              <a:rPr lang="ja-JP" altLang="en-US"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r>
              <a:rPr lang="ja-JP" altLang="en-US" sz="4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ja-JP" altLang="en-US" sz="4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4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中期経営計画</a:t>
            </a:r>
            <a:r>
              <a:rPr lang="ja-JP" altLang="en-US" sz="2000" dirty="0">
                <a:latin typeface="HG丸ｺﾞｼｯｸM-PRO" panose="020F0600000000000000" pitchFamily="50" charset="-128"/>
                <a:ea typeface="HG丸ｺﾞｼｯｸM-PRO" panose="020F0600000000000000" pitchFamily="50" charset="-128"/>
              </a:rPr>
              <a:t>（案）</a:t>
            </a:r>
            <a:r>
              <a:rPr lang="en-US" altLang="ja-JP" sz="2000" dirty="0">
                <a:latin typeface="HG丸ｺﾞｼｯｸM-PRO" panose="020F0600000000000000" pitchFamily="50" charset="-128"/>
                <a:ea typeface="HG丸ｺﾞｼｯｸM-PRO" panose="020F0600000000000000" pitchFamily="50" charset="-128"/>
              </a:rPr>
              <a:t/>
            </a:r>
            <a:br>
              <a:rPr lang="en-US" altLang="ja-JP"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
            </a:r>
            <a:br>
              <a:rPr lang="en-US" altLang="ja-JP"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r>
            <a:br>
              <a:rPr lang="ja-JP" altLang="en-US"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（令和２年度～令和６年度）</a:t>
            </a:r>
            <a:r>
              <a:rPr lang="en-US" altLang="ja-JP" sz="2000" dirty="0">
                <a:latin typeface="HG丸ｺﾞｼｯｸM-PRO" panose="020F0600000000000000" pitchFamily="50" charset="-128"/>
                <a:ea typeface="HG丸ｺﾞｼｯｸM-PRO" panose="020F0600000000000000" pitchFamily="50" charset="-128"/>
              </a:rPr>
              <a:t/>
            </a:r>
            <a:br>
              <a:rPr lang="en-US" altLang="ja-JP" sz="2000" dirty="0">
                <a:latin typeface="HG丸ｺﾞｼｯｸM-PRO" panose="020F0600000000000000" pitchFamily="50" charset="-128"/>
                <a:ea typeface="HG丸ｺﾞｼｯｸM-PRO" panose="020F0600000000000000" pitchFamily="50" charset="-128"/>
              </a:rPr>
            </a:br>
            <a:endParaRPr lang="ja-JP" altLang="en-US" sz="2000" dirty="0">
              <a:latin typeface="HG丸ｺﾞｼｯｸM-PRO" panose="020F0600000000000000" pitchFamily="50" charset="-128"/>
              <a:ea typeface="HG丸ｺﾞｼｯｸM-PRO" panose="020F0600000000000000" pitchFamily="50" charset="-128"/>
            </a:endParaRPr>
          </a:p>
        </p:txBody>
      </p:sp>
      <p:sp>
        <p:nvSpPr>
          <p:cNvPr id="4" name="字幕 2">
            <a:extLst>
              <a:ext uri="{FF2B5EF4-FFF2-40B4-BE49-F238E27FC236}">
                <a16:creationId xmlns:a16="http://schemas.microsoft.com/office/drawing/2014/main" id="{6DDA81B3-578F-4799-BF1A-F4F6E16F2ED7}"/>
              </a:ext>
            </a:extLst>
          </p:cNvPr>
          <p:cNvSpPr txBox="1">
            <a:spLocks/>
          </p:cNvSpPr>
          <p:nvPr/>
        </p:nvSpPr>
        <p:spPr>
          <a:xfrm>
            <a:off x="2614898" y="5384342"/>
            <a:ext cx="5442846" cy="1022474"/>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sz="1400" dirty="0">
              <a:latin typeface="HG丸ｺﾞｼｯｸM-PRO" panose="020F0600000000000000" pitchFamily="50" charset="-128"/>
              <a:ea typeface="HG丸ｺﾞｼｯｸM-PRO" panose="020F0600000000000000" pitchFamily="50" charset="-128"/>
            </a:endParaRPr>
          </a:p>
          <a:p>
            <a:pPr marL="0" indent="0">
              <a:buNone/>
            </a:pPr>
            <a:r>
              <a:rPr lang="ja-JP" altLang="en-US" sz="9600" dirty="0">
                <a:latin typeface="HG丸ｺﾞｼｯｸM-PRO" panose="020F0600000000000000" pitchFamily="50" charset="-128"/>
                <a:ea typeface="HG丸ｺﾞｼｯｸM-PRO" panose="020F0600000000000000" pitchFamily="50" charset="-128"/>
              </a:rPr>
              <a:t>               </a:t>
            </a:r>
            <a:r>
              <a:rPr lang="ja-JP" altLang="en-US" sz="9600" dirty="0" smtClean="0">
                <a:latin typeface="HG丸ｺﾞｼｯｸM-PRO" panose="020F0600000000000000" pitchFamily="50" charset="-128"/>
                <a:ea typeface="HG丸ｺﾞｼｯｸM-PRO" panose="020F0600000000000000" pitchFamily="50" charset="-128"/>
              </a:rPr>
              <a:t>令和２年３月</a:t>
            </a:r>
            <a:endParaRPr lang="ja-JP" altLang="en-US" sz="9600" dirty="0">
              <a:latin typeface="HG丸ｺﾞｼｯｸM-PRO" panose="020F0600000000000000" pitchFamily="50" charset="-128"/>
              <a:ea typeface="HG丸ｺﾞｼｯｸM-PRO" panose="020F0600000000000000" pitchFamily="50" charset="-128"/>
            </a:endParaRPr>
          </a:p>
          <a:p>
            <a:pPr marL="0" indent="0">
              <a:buNone/>
            </a:pPr>
            <a:r>
              <a:rPr lang="ja-JP" altLang="en-US" sz="9600" dirty="0">
                <a:latin typeface="HG丸ｺﾞｼｯｸM-PRO" panose="020F0600000000000000" pitchFamily="50" charset="-128"/>
                <a:ea typeface="HG丸ｺﾞｼｯｸM-PRO" panose="020F0600000000000000" pitchFamily="50" charset="-128"/>
              </a:rPr>
              <a:t>公益財団法人大阪国際平和センター</a:t>
            </a:r>
          </a:p>
        </p:txBody>
      </p:sp>
      <p:pic>
        <p:nvPicPr>
          <p:cNvPr id="6" name="図 5">
            <a:extLst>
              <a:ext uri="{FF2B5EF4-FFF2-40B4-BE49-F238E27FC236}">
                <a16:creationId xmlns:a16="http://schemas.microsoft.com/office/drawing/2014/main" id="{BDDCCFA6-3772-4782-802D-8BF85A25A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057" y="2388750"/>
            <a:ext cx="6507962" cy="2312039"/>
          </a:xfrm>
          <a:prstGeom prst="rect">
            <a:avLst/>
          </a:prstGeom>
        </p:spPr>
      </p:pic>
      <p:pic>
        <p:nvPicPr>
          <p:cNvPr id="8" name="図 7">
            <a:extLst>
              <a:ext uri="{FF2B5EF4-FFF2-40B4-BE49-F238E27FC236}">
                <a16:creationId xmlns:a16="http://schemas.microsoft.com/office/drawing/2014/main" id="{DF2F4F1F-BF0B-45D6-84CA-A330C52831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02567" y="5889625"/>
            <a:ext cx="624046" cy="472619"/>
          </a:xfrm>
          <a:prstGeom prst="rect">
            <a:avLst/>
          </a:prstGeom>
        </p:spPr>
      </p:pic>
      <p:pic>
        <p:nvPicPr>
          <p:cNvPr id="7" name="図 6">
            <a:extLst>
              <a:ext uri="{FF2B5EF4-FFF2-40B4-BE49-F238E27FC236}">
                <a16:creationId xmlns:a16="http://schemas.microsoft.com/office/drawing/2014/main" id="{C0C43286-C60A-46DA-9B11-CA6BAC0946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08469" y="5778500"/>
            <a:ext cx="698550" cy="628316"/>
          </a:xfrm>
          <a:prstGeom prst="rect">
            <a:avLst/>
          </a:prstGeom>
          <a:noFill/>
        </p:spPr>
      </p:pic>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a:t>
            </a:fld>
            <a:endParaRPr kumimoji="1" lang="ja-JP" altLang="en-US" dirty="0">
              <a:solidFill>
                <a:schemeClr val="tx1"/>
              </a:solidFill>
            </a:endParaRPr>
          </a:p>
        </p:txBody>
      </p:sp>
      <p:sp>
        <p:nvSpPr>
          <p:cNvPr id="9" name="正方形/長方形 8"/>
          <p:cNvSpPr>
            <a:spLocks noChangeArrowheads="1"/>
          </p:cNvSpPr>
          <p:nvPr/>
        </p:nvSpPr>
        <p:spPr bwMode="auto">
          <a:xfrm>
            <a:off x="8110803" y="301789"/>
            <a:ext cx="1296144" cy="288033"/>
          </a:xfrm>
          <a:prstGeom prst="rect">
            <a:avLst/>
          </a:prstGeom>
          <a:solidFill>
            <a:srgbClr val="002060"/>
          </a:solidFill>
          <a:ln w="12700" algn="ctr">
            <a:solidFill>
              <a:srgbClr val="000000"/>
            </a:solidFill>
            <a:miter lim="800000"/>
            <a:headEnd/>
            <a:tailEnd/>
          </a:ln>
        </p:spPr>
        <p:txBody>
          <a:bodyPr wrap="square" lIns="91440" tIns="45720" rIns="91440" bIns="45720" anchor="t" upright="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defRPr sz="1000"/>
            </a:pPr>
            <a:r>
              <a:rPr lang="ja-JP" altLang="en-US" sz="1400" b="1" i="0" u="none" strike="noStrike" baseline="0" dirty="0" smtClean="0">
                <a:solidFill>
                  <a:srgbClr val="FFFFFF"/>
                </a:solidFill>
                <a:latin typeface="Meiryo UI"/>
                <a:ea typeface="Meiryo UI"/>
                <a:cs typeface="+mn-cs"/>
              </a:rPr>
              <a:t>資料</a:t>
            </a:r>
            <a:r>
              <a:rPr lang="ja-JP" altLang="en-US" sz="1400" b="1" dirty="0">
                <a:solidFill>
                  <a:srgbClr val="FFFFFF"/>
                </a:solidFill>
                <a:latin typeface="Meiryo UI"/>
                <a:ea typeface="Meiryo UI"/>
              </a:rPr>
              <a:t>２</a:t>
            </a:r>
            <a:endParaRPr lang="ja-JP" altLang="en-US" sz="1200" b="0" i="0" u="none" strike="noStrike" baseline="0" dirty="0">
              <a:solidFill>
                <a:srgbClr val="000000"/>
              </a:solidFill>
              <a:latin typeface="Times New Roman"/>
              <a:ea typeface="Meiryo UI"/>
              <a:cs typeface="Times New Roman"/>
            </a:endParaRPr>
          </a:p>
        </p:txBody>
      </p:sp>
    </p:spTree>
    <p:extLst>
      <p:ext uri="{BB962C8B-B14F-4D97-AF65-F5344CB8AC3E}">
        <p14:creationId xmlns:p14="http://schemas.microsoft.com/office/powerpoint/2010/main" val="9353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2585" y="731331"/>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graphicFrame>
        <p:nvGraphicFramePr>
          <p:cNvPr id="29" name="表 28">
            <a:extLst>
              <a:ext uri="{FF2B5EF4-FFF2-40B4-BE49-F238E27FC236}">
                <a16:creationId xmlns:a16="http://schemas.microsoft.com/office/drawing/2014/main" id="{4E41D756-F4EC-47CD-BDF6-353182914E34}"/>
              </a:ext>
            </a:extLst>
          </p:cNvPr>
          <p:cNvGraphicFramePr>
            <a:graphicFrameLocks noGrp="1"/>
          </p:cNvGraphicFramePr>
          <p:nvPr>
            <p:extLst>
              <p:ext uri="{D42A27DB-BD31-4B8C-83A1-F6EECF244321}">
                <p14:modId xmlns:p14="http://schemas.microsoft.com/office/powerpoint/2010/main" val="399174860"/>
              </p:ext>
            </p:extLst>
          </p:nvPr>
        </p:nvGraphicFramePr>
        <p:xfrm>
          <a:off x="1532585" y="3758218"/>
          <a:ext cx="3710748" cy="2372415"/>
        </p:xfrm>
        <a:graphic>
          <a:graphicData uri="http://schemas.openxmlformats.org/drawingml/2006/table">
            <a:tbl>
              <a:tblPr/>
              <a:tblGrid>
                <a:gridCol w="1092984">
                  <a:extLst>
                    <a:ext uri="{9D8B030D-6E8A-4147-A177-3AD203B41FA5}">
                      <a16:colId xmlns:a16="http://schemas.microsoft.com/office/drawing/2014/main" val="3068334543"/>
                    </a:ext>
                  </a:extLst>
                </a:gridCol>
                <a:gridCol w="870339">
                  <a:extLst>
                    <a:ext uri="{9D8B030D-6E8A-4147-A177-3AD203B41FA5}">
                      <a16:colId xmlns:a16="http://schemas.microsoft.com/office/drawing/2014/main" val="2134635273"/>
                    </a:ext>
                  </a:extLst>
                </a:gridCol>
                <a:gridCol w="877086">
                  <a:extLst>
                    <a:ext uri="{9D8B030D-6E8A-4147-A177-3AD203B41FA5}">
                      <a16:colId xmlns:a16="http://schemas.microsoft.com/office/drawing/2014/main" val="2850795321"/>
                    </a:ext>
                  </a:extLst>
                </a:gridCol>
                <a:gridCol w="870339">
                  <a:extLst>
                    <a:ext uri="{9D8B030D-6E8A-4147-A177-3AD203B41FA5}">
                      <a16:colId xmlns:a16="http://schemas.microsoft.com/office/drawing/2014/main" val="3269471317"/>
                    </a:ext>
                  </a:extLst>
                </a:gridCol>
              </a:tblGrid>
              <a:tr h="399901">
                <a:tc gridSpan="4">
                  <a:txBody>
                    <a:bodyPr/>
                    <a:lstStyle/>
                    <a:p>
                      <a:pPr algn="ctr" fontAlgn="ctr"/>
                      <a:r>
                        <a:rPr lang="ja-JP" altLang="en-US" sz="12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府内小学校の来館率（％）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23669102"/>
                  </a:ext>
                </a:extLst>
              </a:tr>
              <a:tr h="497794">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市内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府内</a:t>
                      </a:r>
                      <a:b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b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（市内除く）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537538"/>
                  </a:ext>
                </a:extLst>
              </a:tr>
              <a:tr h="294944">
                <a:tc>
                  <a:txBody>
                    <a:bodyPr/>
                    <a:lstStyle/>
                    <a:p>
                      <a:pPr algn="ctr" fontAlgn="ctr"/>
                      <a:r>
                        <a:rPr lang="en-US" altLang="ja-JP"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101267"/>
                  </a:ext>
                </a:extLst>
              </a:tr>
              <a:tr h="294944">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9245863"/>
                  </a:ext>
                </a:extLst>
              </a:tr>
              <a:tr h="294944">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6134353"/>
                  </a:ext>
                </a:extLst>
              </a:tr>
              <a:tr h="294944">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5533970"/>
                  </a:ext>
                </a:extLst>
              </a:tr>
              <a:tr h="294944">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R1</a:t>
                      </a: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（見込）</a:t>
                      </a:r>
                      <a:endPar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7246174"/>
                  </a:ext>
                </a:extLst>
              </a:tr>
            </a:tbl>
          </a:graphicData>
        </a:graphic>
      </p:graphicFrame>
      <p:sp useBgFill="1">
        <p:nvSpPr>
          <p:cNvPr id="15" name="タイトル 1">
            <a:extLst>
              <a:ext uri="{FF2B5EF4-FFF2-40B4-BE49-F238E27FC236}">
                <a16:creationId xmlns:a16="http://schemas.microsoft.com/office/drawing/2014/main" id="{0CCDAF45-52B2-4569-AE71-786449EFA5CB}"/>
              </a:ext>
            </a:extLst>
          </p:cNvPr>
          <p:cNvSpPr txBox="1">
            <a:spLocks/>
          </p:cNvSpPr>
          <p:nvPr/>
        </p:nvSpPr>
        <p:spPr>
          <a:xfrm>
            <a:off x="1380352" y="3529690"/>
            <a:ext cx="1440243" cy="26269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来館率の内訳</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14" name="表 13">
            <a:extLst>
              <a:ext uri="{FF2B5EF4-FFF2-40B4-BE49-F238E27FC236}">
                <a16:creationId xmlns:a16="http://schemas.microsoft.com/office/drawing/2014/main" id="{4E41D756-F4EC-47CD-BDF6-353182914E34}"/>
              </a:ext>
            </a:extLst>
          </p:cNvPr>
          <p:cNvGraphicFramePr>
            <a:graphicFrameLocks noGrp="1"/>
          </p:cNvGraphicFramePr>
          <p:nvPr>
            <p:extLst>
              <p:ext uri="{D42A27DB-BD31-4B8C-83A1-F6EECF244321}">
                <p14:modId xmlns:p14="http://schemas.microsoft.com/office/powerpoint/2010/main" val="2437074037"/>
              </p:ext>
            </p:extLst>
          </p:nvPr>
        </p:nvGraphicFramePr>
        <p:xfrm>
          <a:off x="5558033" y="3748796"/>
          <a:ext cx="3710749" cy="2372417"/>
        </p:xfrm>
        <a:graphic>
          <a:graphicData uri="http://schemas.openxmlformats.org/drawingml/2006/table">
            <a:tbl>
              <a:tblPr/>
              <a:tblGrid>
                <a:gridCol w="1092983">
                  <a:extLst>
                    <a:ext uri="{9D8B030D-6E8A-4147-A177-3AD203B41FA5}">
                      <a16:colId xmlns:a16="http://schemas.microsoft.com/office/drawing/2014/main" val="3068334543"/>
                    </a:ext>
                  </a:extLst>
                </a:gridCol>
                <a:gridCol w="870340">
                  <a:extLst>
                    <a:ext uri="{9D8B030D-6E8A-4147-A177-3AD203B41FA5}">
                      <a16:colId xmlns:a16="http://schemas.microsoft.com/office/drawing/2014/main" val="2134635273"/>
                    </a:ext>
                  </a:extLst>
                </a:gridCol>
                <a:gridCol w="877086">
                  <a:extLst>
                    <a:ext uri="{9D8B030D-6E8A-4147-A177-3AD203B41FA5}">
                      <a16:colId xmlns:a16="http://schemas.microsoft.com/office/drawing/2014/main" val="2850795321"/>
                    </a:ext>
                  </a:extLst>
                </a:gridCol>
                <a:gridCol w="870340">
                  <a:extLst>
                    <a:ext uri="{9D8B030D-6E8A-4147-A177-3AD203B41FA5}">
                      <a16:colId xmlns:a16="http://schemas.microsoft.com/office/drawing/2014/main" val="3269471317"/>
                    </a:ext>
                  </a:extLst>
                </a:gridCol>
              </a:tblGrid>
              <a:tr h="399990">
                <a:tc gridSpan="4">
                  <a:txBody>
                    <a:bodyPr/>
                    <a:lstStyle/>
                    <a:p>
                      <a:pPr algn="ctr" fontAlgn="ctr"/>
                      <a:r>
                        <a:rPr lang="ja-JP" altLang="en-US" sz="12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府内中学校の来館率（％）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23669102"/>
                  </a:ext>
                </a:extLst>
              </a:tr>
              <a:tr h="497372">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市内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府内</a:t>
                      </a:r>
                      <a:b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b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（市内除く）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537538"/>
                  </a:ext>
                </a:extLst>
              </a:tr>
              <a:tr h="295011">
                <a:tc>
                  <a:txBody>
                    <a:bodyPr/>
                    <a:lstStyle/>
                    <a:p>
                      <a:pPr algn="ctr" fontAlgn="ctr"/>
                      <a:r>
                        <a:rPr lang="en-US" altLang="ja-JP"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101267"/>
                  </a:ext>
                </a:extLst>
              </a:tr>
              <a:tr h="295011">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9245863"/>
                  </a:ext>
                </a:extLst>
              </a:tr>
              <a:tr h="295011">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6134353"/>
                  </a:ext>
                </a:extLst>
              </a:tr>
              <a:tr h="295011">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H30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7246174"/>
                  </a:ext>
                </a:extLst>
              </a:tr>
              <a:tr h="295011">
                <a:tc>
                  <a:txBody>
                    <a:bodyPr/>
                    <a:lstStyle/>
                    <a:p>
                      <a:pPr algn="ctr" fontAlgn="ctr"/>
                      <a:r>
                        <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R1</a:t>
                      </a:r>
                      <a:r>
                        <a:rPr lang="ja-JP" alt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（見込）</a:t>
                      </a:r>
                      <a:endParaRPr lang="en-US" sz="10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100" b="0" i="0" u="none" strike="noStrike"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7778592"/>
                  </a:ext>
                </a:extLst>
              </a:tr>
            </a:tbl>
          </a:graphicData>
        </a:graphic>
      </p:graphicFrame>
      <p:sp>
        <p:nvSpPr>
          <p:cNvPr id="2" name="正方形/長方形 1"/>
          <p:cNvSpPr>
            <a:spLocks/>
          </p:cNvSpPr>
          <p:nvPr/>
        </p:nvSpPr>
        <p:spPr>
          <a:xfrm>
            <a:off x="1532585" y="1251451"/>
            <a:ext cx="7736197" cy="2169825"/>
          </a:xfrm>
          <a:prstGeom prst="rect">
            <a:avLst/>
          </a:prstGeom>
          <a:solidFill>
            <a:schemeClr val="accent6">
              <a:lumMod val="20000"/>
              <a:lumOff val="80000"/>
            </a:schemeClr>
          </a:solidFill>
          <a:ln w="12700">
            <a:noFill/>
          </a:ln>
        </p:spPr>
        <p:txBody>
          <a:bodyPr wrap="square" anchor="ctr">
            <a:spAutoFit/>
          </a:bodyPr>
          <a:lstStyle/>
          <a:p>
            <a:pPr>
              <a:lnSpc>
                <a:spcPts val="1800"/>
              </a:lnSpc>
            </a:pPr>
            <a:r>
              <a:rPr kumimoji="1" lang="ja-JP" altLang="en-US" sz="13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■課題</a:t>
            </a:r>
          </a:p>
          <a:p>
            <a:pPr>
              <a:lnSpc>
                <a:spcPts val="1800"/>
              </a:lnSpc>
            </a:pP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府内小中学校来館率は、リニューアル後の</a:t>
            </a:r>
            <a:r>
              <a:rPr lang="en-US" altLang="ja-JP"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PR</a:t>
            </a: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の取組みの効果があり、平成</a:t>
            </a:r>
            <a:r>
              <a:rPr lang="en-US" altLang="ja-JP" sz="1300" dirty="0">
                <a:solidFill>
                  <a:schemeClr val="tx1">
                    <a:lumMod val="75000"/>
                    <a:lumOff val="25000"/>
                  </a:schemeClr>
                </a:solidFill>
                <a:latin typeface="+mn-ea"/>
              </a:rPr>
              <a:t>28</a:t>
            </a: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からおおむね上昇しているが、内訳をみると、大阪市内の来館率は高い一方、大阪市内を除く府内の来館率は低い傾向にある。また、府内のエリアごとによっても来館率にばらつきがある。この背景には、交通の便の他、大阪市外の中核市は教員研修を地元で行うため、教員のピースおおさかの認知度が低下していること等が主な要因として挙げられる。</a:t>
            </a:r>
            <a:endParaRPr lang="en-US" altLang="ja-JP"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学校現場からはカリキュラムの増加や業務の増加により、教員の平和研修の機会が減少しているという声も聞かれる中、教員を中心に平和学習の機会を積極的に提供していく必要がある。また、来館率の低いエリアに向けて、効果的な働きかけを実施していく必要がある。</a:t>
            </a:r>
            <a:endParaRPr lang="en-US" altLang="ja-JP"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7" name="タイトル 1">
            <a:extLst>
              <a:ext uri="{FF2B5EF4-FFF2-40B4-BE49-F238E27FC236}">
                <a16:creationId xmlns:a16="http://schemas.microsoft.com/office/drawing/2014/main" id="{00FAD9EE-5DDD-43CF-A681-D5109B93830D}"/>
              </a:ext>
            </a:extLst>
          </p:cNvPr>
          <p:cNvSpPr txBox="1">
            <a:spLocks/>
          </p:cNvSpPr>
          <p:nvPr/>
        </p:nvSpPr>
        <p:spPr>
          <a:xfrm>
            <a:off x="1532585" y="6212733"/>
            <a:ext cx="7179615" cy="459367"/>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令和元年度来館校数 ： 市内小学校 </a:t>
            </a:r>
            <a:r>
              <a:rPr lang="en-US" altLang="ja-JP" sz="1200" dirty="0">
                <a:solidFill>
                  <a:schemeClr val="tx1">
                    <a:lumMod val="75000"/>
                    <a:lumOff val="25000"/>
                  </a:schemeClr>
                </a:solidFill>
                <a:latin typeface="+mn-ea"/>
                <a:ea typeface="+mn-ea"/>
              </a:rPr>
              <a:t>248</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a:t>
            </a:r>
            <a:r>
              <a:rPr lang="en-US" altLang="ja-JP" sz="1200" dirty="0">
                <a:solidFill>
                  <a:schemeClr val="tx1">
                    <a:lumMod val="75000"/>
                    <a:lumOff val="25000"/>
                  </a:schemeClr>
                </a:solidFill>
                <a:latin typeface="+mn-ea"/>
                <a:ea typeface="+mn-ea"/>
              </a:rPr>
              <a:t>289</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校、府内小学校（市内除く）</a:t>
            </a:r>
            <a:r>
              <a:rPr lang="en-US" altLang="ja-JP" sz="1200" dirty="0">
                <a:solidFill>
                  <a:schemeClr val="tx1">
                    <a:lumMod val="75000"/>
                    <a:lumOff val="25000"/>
                  </a:schemeClr>
                </a:solidFill>
                <a:latin typeface="+mn-ea"/>
                <a:ea typeface="+mn-ea"/>
              </a:rPr>
              <a:t>83</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a:t>
            </a:r>
            <a:r>
              <a:rPr lang="en-US" altLang="ja-JP" sz="1200" dirty="0">
                <a:solidFill>
                  <a:schemeClr val="tx1">
                    <a:lumMod val="75000"/>
                    <a:lumOff val="25000"/>
                  </a:schemeClr>
                </a:solidFill>
                <a:latin typeface="+mn-ea"/>
                <a:ea typeface="+mn-ea"/>
              </a:rPr>
              <a:t>685</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　　</a:t>
            </a:r>
          </a:p>
          <a:p>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（見込み）　　　　  市内中学校   </a:t>
            </a:r>
            <a:r>
              <a:rPr lang="en-US" altLang="ja-JP" sz="1200" dirty="0">
                <a:solidFill>
                  <a:schemeClr val="tx1">
                    <a:lumMod val="75000"/>
                    <a:lumOff val="25000"/>
                  </a:schemeClr>
                </a:solidFill>
                <a:latin typeface="+mn-ea"/>
                <a:ea typeface="+mn-ea"/>
              </a:rPr>
              <a:t>36</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a:t>
            </a:r>
            <a:r>
              <a:rPr lang="en-US" altLang="ja-JP" sz="1200" dirty="0">
                <a:solidFill>
                  <a:schemeClr val="tx1">
                    <a:lumMod val="75000"/>
                    <a:lumOff val="25000"/>
                  </a:schemeClr>
                </a:solidFill>
                <a:latin typeface="+mn-ea"/>
                <a:ea typeface="+mn-ea"/>
              </a:rPr>
              <a:t>130</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校、府内中学校（市内除く）</a:t>
            </a:r>
            <a:r>
              <a:rPr lang="en-US" altLang="ja-JP" sz="1200" dirty="0">
                <a:solidFill>
                  <a:schemeClr val="tx1">
                    <a:lumMod val="75000"/>
                    <a:lumOff val="25000"/>
                  </a:schemeClr>
                </a:solidFill>
                <a:latin typeface="+mn-ea"/>
                <a:ea typeface="+mn-ea"/>
              </a:rPr>
              <a:t>51</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a:t>
            </a:r>
            <a:r>
              <a:rPr lang="en-US" altLang="ja-JP" sz="1200" dirty="0">
                <a:solidFill>
                  <a:schemeClr val="tx1">
                    <a:lumMod val="75000"/>
                    <a:lumOff val="25000"/>
                  </a:schemeClr>
                </a:solidFill>
                <a:latin typeface="+mn-ea"/>
                <a:ea typeface="+mn-ea"/>
              </a:rPr>
              <a:t>323</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校</a:t>
            </a:r>
          </a:p>
        </p:txBody>
      </p:sp>
      <p:sp>
        <p:nvSpPr>
          <p:cNvPr id="4" name="スライド番号プレースホルダー 3"/>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10</a:t>
            </a:fld>
            <a:endParaRPr kumimoji="1" lang="ja-JP" altLang="en-US">
              <a:solidFill>
                <a:schemeClr val="tx1"/>
              </a:solidFill>
            </a:endParaRPr>
          </a:p>
        </p:txBody>
      </p:sp>
    </p:spTree>
    <p:extLst>
      <p:ext uri="{BB962C8B-B14F-4D97-AF65-F5344CB8AC3E}">
        <p14:creationId xmlns:p14="http://schemas.microsoft.com/office/powerpoint/2010/main" val="37649285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450965" y="709680"/>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graphicFrame>
        <p:nvGraphicFramePr>
          <p:cNvPr id="12" name="表 12">
            <a:extLst>
              <a:ext uri="{FF2B5EF4-FFF2-40B4-BE49-F238E27FC236}">
                <a16:creationId xmlns:a16="http://schemas.microsoft.com/office/drawing/2014/main" id="{E5896927-8BE5-4DA5-B9CF-AD6D3275B540}"/>
              </a:ext>
            </a:extLst>
          </p:cNvPr>
          <p:cNvGraphicFramePr>
            <a:graphicFrameLocks noGrp="1"/>
          </p:cNvGraphicFramePr>
          <p:nvPr>
            <p:extLst>
              <p:ext uri="{D42A27DB-BD31-4B8C-83A1-F6EECF244321}">
                <p14:modId xmlns:p14="http://schemas.microsoft.com/office/powerpoint/2010/main" val="2716454107"/>
              </p:ext>
            </p:extLst>
          </p:nvPr>
        </p:nvGraphicFramePr>
        <p:xfrm>
          <a:off x="1450965" y="1682698"/>
          <a:ext cx="7814369" cy="2212112"/>
        </p:xfrm>
        <a:graphic>
          <a:graphicData uri="http://schemas.openxmlformats.org/drawingml/2006/table">
            <a:tbl>
              <a:tblPr firstRow="1" bandRow="1">
                <a:tableStyleId>{5C22544A-7EE6-4342-B048-85BDC9FD1C3A}</a:tableStyleId>
              </a:tblPr>
              <a:tblGrid>
                <a:gridCol w="3013278">
                  <a:extLst>
                    <a:ext uri="{9D8B030D-6E8A-4147-A177-3AD203B41FA5}">
                      <a16:colId xmlns:a16="http://schemas.microsoft.com/office/drawing/2014/main" val="3502923548"/>
                    </a:ext>
                  </a:extLst>
                </a:gridCol>
                <a:gridCol w="728128">
                  <a:extLst>
                    <a:ext uri="{9D8B030D-6E8A-4147-A177-3AD203B41FA5}">
                      <a16:colId xmlns:a16="http://schemas.microsoft.com/office/drawing/2014/main" val="937821177"/>
                    </a:ext>
                  </a:extLst>
                </a:gridCol>
                <a:gridCol w="4072963">
                  <a:extLst>
                    <a:ext uri="{9D8B030D-6E8A-4147-A177-3AD203B41FA5}">
                      <a16:colId xmlns:a16="http://schemas.microsoft.com/office/drawing/2014/main" val="1471520529"/>
                    </a:ext>
                  </a:extLst>
                </a:gridCol>
              </a:tblGrid>
              <a:tr h="349331">
                <a:tc>
                  <a:txBody>
                    <a:bodyPr/>
                    <a:lstStyle/>
                    <a:p>
                      <a:pPr algn="ctr"/>
                      <a:r>
                        <a:rPr kumimoji="1" lang="ja-JP" altLang="en-US" sz="1100" dirty="0"/>
                        <a:t>対応方針</a:t>
                      </a:r>
                    </a:p>
                  </a:txBody>
                  <a:tcPr anchor="ctr"/>
                </a:tc>
                <a:tc>
                  <a:txBody>
                    <a:bodyPr/>
                    <a:lstStyle/>
                    <a:p>
                      <a:pPr algn="ctr"/>
                      <a:endParaRPr kumimoji="1" lang="ja-JP" altLang="en-US" sz="1100" dirty="0"/>
                    </a:p>
                  </a:txBody>
                  <a:tcPr anchor="ctr"/>
                </a:tc>
                <a:tc>
                  <a:txBody>
                    <a:bodyPr/>
                    <a:lstStyle/>
                    <a:p>
                      <a:pPr algn="ctr"/>
                      <a:r>
                        <a:rPr kumimoji="1" lang="ja-JP" altLang="en-US" sz="1100" dirty="0"/>
                        <a:t>具体的取組み</a:t>
                      </a:r>
                    </a:p>
                  </a:txBody>
                  <a:tcPr anchor="ctr"/>
                </a:tc>
                <a:extLst>
                  <a:ext uri="{0D108BD9-81ED-4DB2-BD59-A6C34878D82A}">
                    <a16:rowId xmlns:a16="http://schemas.microsoft.com/office/drawing/2014/main" val="1240090551"/>
                  </a:ext>
                </a:extLst>
              </a:tr>
              <a:tr h="963621">
                <a:tc>
                  <a:txBody>
                    <a:bodyPr/>
                    <a:lstStyle/>
                    <a:p>
                      <a:pPr algn="ctr"/>
                      <a:r>
                        <a:rPr kumimoji="1" lang="ja-JP" altLang="en-US" sz="1100" dirty="0">
                          <a:solidFill>
                            <a:schemeClr val="tx1">
                              <a:lumMod val="75000"/>
                              <a:lumOff val="25000"/>
                            </a:schemeClr>
                          </a:solidFill>
                        </a:rPr>
                        <a:t>学校等への働きかけの強化</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75000"/>
                              <a:lumOff val="25000"/>
                            </a:schemeClr>
                          </a:solidFill>
                        </a:rPr>
                        <a:t>・市町村教育委員会や校長会等において</a:t>
                      </a:r>
                      <a:r>
                        <a:rPr kumimoji="1" lang="en-US" altLang="ja-JP" sz="1100" dirty="0">
                          <a:solidFill>
                            <a:schemeClr val="tx1">
                              <a:lumMod val="75000"/>
                              <a:lumOff val="25000"/>
                            </a:schemeClr>
                          </a:solidFill>
                        </a:rPr>
                        <a:t>PR</a:t>
                      </a:r>
                      <a:r>
                        <a:rPr kumimoji="1" lang="ja-JP" altLang="en-US" sz="1100" dirty="0">
                          <a:solidFill>
                            <a:schemeClr val="tx1">
                              <a:lumMod val="75000"/>
                              <a:lumOff val="25000"/>
                            </a:schemeClr>
                          </a:solidFill>
                        </a:rPr>
                        <a:t>を実施し、特に　　来館率の低いエリアについては、個別に重点的に働きかける。</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・交通の便などで来館が困難な学校には、貸出資料や語り部の派遣等の平和学習の利用を促進し、情報提供を行う。</a:t>
                      </a:r>
                    </a:p>
                  </a:txBody>
                  <a:tcPr anchor="ctr"/>
                </a:tc>
                <a:extLst>
                  <a:ext uri="{0D108BD9-81ED-4DB2-BD59-A6C34878D82A}">
                    <a16:rowId xmlns:a16="http://schemas.microsoft.com/office/drawing/2014/main" val="2831245370"/>
                  </a:ext>
                </a:extLst>
              </a:tr>
              <a:tr h="862053">
                <a:tc>
                  <a:txBody>
                    <a:bodyPr/>
                    <a:lstStyle/>
                    <a:p>
                      <a:pPr algn="ctr"/>
                      <a:r>
                        <a:rPr kumimoji="1" lang="ja-JP" altLang="en-US" sz="1100" dirty="0">
                          <a:solidFill>
                            <a:schemeClr val="tx1">
                              <a:lumMod val="75000"/>
                              <a:lumOff val="25000"/>
                            </a:schemeClr>
                          </a:solidFill>
                        </a:rPr>
                        <a:t>平和学習の機会の提供</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75000"/>
                              <a:lumOff val="25000"/>
                            </a:schemeClr>
                          </a:solidFill>
                        </a:rPr>
                        <a:t>・ピースおおさかの講堂や会議室を利用して、教員等による平和や人権研修の誘致を行う。</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・令和２年度より、来館したすべての小中学校の教員向けにアンケートを実施し、効果的な平和学習のニーズを把握する。</a:t>
                      </a:r>
                      <a:endParaRPr kumimoji="1" lang="en-US" altLang="ja-JP" sz="1100" dirty="0">
                        <a:solidFill>
                          <a:schemeClr val="tx1">
                            <a:lumMod val="75000"/>
                            <a:lumOff val="25000"/>
                          </a:schemeClr>
                        </a:solidFill>
                      </a:endParaRPr>
                    </a:p>
                    <a:p>
                      <a:pPr algn="r"/>
                      <a:r>
                        <a:rPr kumimoji="1" lang="ja-JP" altLang="en-US" sz="900" dirty="0">
                          <a:solidFill>
                            <a:schemeClr val="tx1">
                              <a:lumMod val="75000"/>
                              <a:lumOff val="25000"/>
                            </a:schemeClr>
                          </a:solidFill>
                        </a:rPr>
                        <a:t>（</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アンケートは府内に限定しない）</a:t>
                      </a:r>
                      <a:endParaRPr kumimoji="1" lang="en-US" altLang="ja-JP" sz="900" dirty="0">
                        <a:solidFill>
                          <a:schemeClr val="tx1">
                            <a:lumMod val="75000"/>
                            <a:lumOff val="25000"/>
                          </a:schemeClr>
                        </a:solidFill>
                      </a:endParaRPr>
                    </a:p>
                  </a:txBody>
                  <a:tcPr anchor="ctr"/>
                </a:tc>
                <a:extLst>
                  <a:ext uri="{0D108BD9-81ED-4DB2-BD59-A6C34878D82A}">
                    <a16:rowId xmlns:a16="http://schemas.microsoft.com/office/drawing/2014/main" val="4032456915"/>
                  </a:ext>
                </a:extLst>
              </a:tr>
            </a:tbl>
          </a:graphicData>
        </a:graphic>
      </p:graphicFrame>
      <p:sp>
        <p:nvSpPr>
          <p:cNvPr id="17" name="テキスト ボックス 16">
            <a:extLst>
              <a:ext uri="{FF2B5EF4-FFF2-40B4-BE49-F238E27FC236}">
                <a16:creationId xmlns:a16="http://schemas.microsoft.com/office/drawing/2014/main" id="{B94C9856-BE4F-4D8E-91B5-7F7531A4C7F4}"/>
              </a:ext>
            </a:extLst>
          </p:cNvPr>
          <p:cNvSpPr txBox="1"/>
          <p:nvPr/>
        </p:nvSpPr>
        <p:spPr>
          <a:xfrm>
            <a:off x="1380730" y="1366076"/>
            <a:ext cx="3371574" cy="307777"/>
          </a:xfrm>
          <a:prstGeom prst="rect">
            <a:avLst/>
          </a:prstGeom>
          <a:noFill/>
        </p:spPr>
        <p:txBody>
          <a:bodyPr wrap="square" rtlCol="0">
            <a:spAutoFit/>
          </a:bodyPr>
          <a:lstStyle/>
          <a:p>
            <a:r>
              <a:rPr kumimoji="1" lang="ja-JP" altLang="en-US" sz="1400" b="1" dirty="0"/>
              <a:t>■対応方針と具体的取組み</a:t>
            </a:r>
          </a:p>
        </p:txBody>
      </p:sp>
      <p:graphicFrame>
        <p:nvGraphicFramePr>
          <p:cNvPr id="20"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1719809345"/>
              </p:ext>
            </p:extLst>
          </p:nvPr>
        </p:nvGraphicFramePr>
        <p:xfrm>
          <a:off x="1450965" y="4329626"/>
          <a:ext cx="5671050" cy="1583186"/>
        </p:xfrm>
        <a:graphic>
          <a:graphicData uri="http://schemas.openxmlformats.org/drawingml/2006/table">
            <a:tbl>
              <a:tblPr firstRow="1" bandRow="1">
                <a:tableStyleId>{5C22544A-7EE6-4342-B048-85BDC9FD1C3A}</a:tableStyleId>
              </a:tblPr>
              <a:tblGrid>
                <a:gridCol w="1519392">
                  <a:extLst>
                    <a:ext uri="{9D8B030D-6E8A-4147-A177-3AD203B41FA5}">
                      <a16:colId xmlns:a16="http://schemas.microsoft.com/office/drawing/2014/main" val="2663597764"/>
                    </a:ext>
                  </a:extLst>
                </a:gridCol>
                <a:gridCol w="691943">
                  <a:extLst>
                    <a:ext uri="{9D8B030D-6E8A-4147-A177-3AD203B41FA5}">
                      <a16:colId xmlns:a16="http://schemas.microsoft.com/office/drawing/2014/main" val="682352009"/>
                    </a:ext>
                  </a:extLst>
                </a:gridCol>
                <a:gridCol w="691943">
                  <a:extLst>
                    <a:ext uri="{9D8B030D-6E8A-4147-A177-3AD203B41FA5}">
                      <a16:colId xmlns:a16="http://schemas.microsoft.com/office/drawing/2014/main" val="172121446"/>
                    </a:ext>
                  </a:extLst>
                </a:gridCol>
                <a:gridCol w="691943">
                  <a:extLst>
                    <a:ext uri="{9D8B030D-6E8A-4147-A177-3AD203B41FA5}">
                      <a16:colId xmlns:a16="http://schemas.microsoft.com/office/drawing/2014/main" val="431345944"/>
                    </a:ext>
                  </a:extLst>
                </a:gridCol>
                <a:gridCol w="691943">
                  <a:extLst>
                    <a:ext uri="{9D8B030D-6E8A-4147-A177-3AD203B41FA5}">
                      <a16:colId xmlns:a16="http://schemas.microsoft.com/office/drawing/2014/main" val="3326416117"/>
                    </a:ext>
                  </a:extLst>
                </a:gridCol>
                <a:gridCol w="691943">
                  <a:extLst>
                    <a:ext uri="{9D8B030D-6E8A-4147-A177-3AD203B41FA5}">
                      <a16:colId xmlns:a16="http://schemas.microsoft.com/office/drawing/2014/main" val="1868760372"/>
                    </a:ext>
                  </a:extLst>
                </a:gridCol>
                <a:gridCol w="691943">
                  <a:extLst>
                    <a:ext uri="{9D8B030D-6E8A-4147-A177-3AD203B41FA5}">
                      <a16:colId xmlns:a16="http://schemas.microsoft.com/office/drawing/2014/main" val="2245826908"/>
                    </a:ext>
                  </a:extLst>
                </a:gridCol>
              </a:tblGrid>
              <a:tr h="354044">
                <a:tc>
                  <a:txBody>
                    <a:bodyPr/>
                    <a:lstStyle/>
                    <a:p>
                      <a:pPr algn="ctr"/>
                      <a:r>
                        <a:rPr kumimoji="1" lang="ja-JP" altLang="en-US" sz="1000" b="0" i="0" dirty="0">
                          <a:solidFill>
                            <a:schemeClr val="tx1">
                              <a:lumMod val="75000"/>
                              <a:lumOff val="25000"/>
                            </a:schemeClr>
                          </a:solidFill>
                        </a:rPr>
                        <a:t>目標項目／年度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令和１</a:t>
                      </a:r>
                      <a:endParaRPr kumimoji="1" lang="en-US" altLang="ja-JP" sz="1000" b="0" i="0" dirty="0">
                        <a:solidFill>
                          <a:schemeClr val="tx1">
                            <a:lumMod val="75000"/>
                            <a:lumOff val="25000"/>
                          </a:schemeClr>
                        </a:solidFill>
                      </a:endParaRPr>
                    </a:p>
                    <a:p>
                      <a:pPr algn="ctr"/>
                      <a:r>
                        <a:rPr kumimoji="1" lang="en-US" altLang="ja-JP" sz="1000" b="0" i="0" dirty="0">
                          <a:solidFill>
                            <a:schemeClr val="tx1">
                              <a:lumMod val="75000"/>
                              <a:lumOff val="25000"/>
                            </a:schemeClr>
                          </a:solidFill>
                        </a:rPr>
                        <a:t>※</a:t>
                      </a:r>
                      <a:r>
                        <a:rPr kumimoji="1" lang="ja-JP" altLang="en-US" sz="1000" b="0" i="0" dirty="0">
                          <a:solidFill>
                            <a:schemeClr val="tx1">
                              <a:lumMod val="75000"/>
                              <a:lumOff val="25000"/>
                            </a:schemeClr>
                          </a:solidFill>
                        </a:rPr>
                        <a:t>見込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3</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4</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5</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6</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3938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府内小中学校来館率（％）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i="0" dirty="0">
                          <a:solidFill>
                            <a:schemeClr val="tx1">
                              <a:lumMod val="75000"/>
                              <a:lumOff val="25000"/>
                            </a:schemeClr>
                          </a:solidFill>
                        </a:rPr>
                        <a:t>29.3</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29.6</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30.0</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30.3</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30.7</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31.0</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136787"/>
                  </a:ext>
                </a:extLst>
              </a:tr>
              <a:tr h="394466">
                <a:tc>
                  <a:txBody>
                    <a:bodyPr/>
                    <a:lstStyle/>
                    <a:p>
                      <a:pPr algn="ctr"/>
                      <a:r>
                        <a:rPr kumimoji="1" lang="ja-JP" altLang="en-US" sz="1000" b="0" i="0" dirty="0" smtClean="0">
                          <a:solidFill>
                            <a:schemeClr val="tx1">
                              <a:lumMod val="75000"/>
                              <a:lumOff val="25000"/>
                            </a:schemeClr>
                          </a:solidFill>
                        </a:rPr>
                        <a:t>学校</a:t>
                      </a:r>
                      <a:r>
                        <a:rPr kumimoji="1" lang="ja-JP" altLang="en-US" sz="1000" b="0" i="0" dirty="0">
                          <a:solidFill>
                            <a:schemeClr val="tx1">
                              <a:lumMod val="75000"/>
                              <a:lumOff val="25000"/>
                            </a:schemeClr>
                          </a:solidFill>
                        </a:rPr>
                        <a:t>関係への</a:t>
                      </a:r>
                      <a:r>
                        <a:rPr kumimoji="1" lang="en-US" altLang="ja-JP" sz="1000" b="0" i="0" dirty="0">
                          <a:solidFill>
                            <a:schemeClr val="tx1">
                              <a:lumMod val="75000"/>
                              <a:lumOff val="25000"/>
                            </a:schemeClr>
                          </a:solidFill>
                        </a:rPr>
                        <a:t>PR</a:t>
                      </a:r>
                      <a:r>
                        <a:rPr kumimoji="1" lang="ja-JP" altLang="en-US" sz="1000" b="0" i="0" dirty="0">
                          <a:solidFill>
                            <a:schemeClr val="tx1">
                              <a:lumMod val="75000"/>
                              <a:lumOff val="25000"/>
                            </a:schemeClr>
                          </a:solidFill>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26</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27</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28</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29</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30</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30</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874008"/>
                  </a:ext>
                </a:extLst>
              </a:tr>
              <a:tr h="345694">
                <a:tc>
                  <a:txBody>
                    <a:bodyPr/>
                    <a:lstStyle/>
                    <a:p>
                      <a:pPr algn="ctr"/>
                      <a:r>
                        <a:rPr kumimoji="1" lang="ja-JP" altLang="en-US" sz="1000" b="0" i="0" dirty="0">
                          <a:solidFill>
                            <a:schemeClr val="tx1">
                              <a:lumMod val="75000"/>
                              <a:lumOff val="25000"/>
                            </a:schemeClr>
                          </a:solidFill>
                        </a:rPr>
                        <a:t>平和学習到達度（％）</a:t>
                      </a:r>
                      <a:r>
                        <a:rPr kumimoji="1" lang="en-US" altLang="ja-JP" sz="1000" b="0" i="0" dirty="0">
                          <a:solidFill>
                            <a:schemeClr val="tx1">
                              <a:lumMod val="75000"/>
                              <a:lumOff val="25000"/>
                            </a:schemeClr>
                          </a:solidFill>
                        </a:rPr>
                        <a:t>※</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85</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85</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85</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85</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i="0" dirty="0">
                          <a:solidFill>
                            <a:schemeClr val="tx1">
                              <a:lumMod val="75000"/>
                              <a:lumOff val="25000"/>
                            </a:schemeClr>
                          </a:solidFill>
                        </a:rPr>
                        <a:t>85</a:t>
                      </a:r>
                      <a:endParaRPr kumimoji="1" lang="ja-JP" altLang="en-US" sz="12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261117"/>
                  </a:ext>
                </a:extLst>
              </a:tr>
            </a:tbl>
          </a:graphicData>
        </a:graphic>
      </p:graphicFrame>
      <p:sp>
        <p:nvSpPr>
          <p:cNvPr id="21" name="テキスト ボックス 20">
            <a:extLst>
              <a:ext uri="{FF2B5EF4-FFF2-40B4-BE49-F238E27FC236}">
                <a16:creationId xmlns:a16="http://schemas.microsoft.com/office/drawing/2014/main" id="{728B682F-45DB-4F27-83FA-E458E7BDD6EF}"/>
              </a:ext>
            </a:extLst>
          </p:cNvPr>
          <p:cNvSpPr txBox="1"/>
          <p:nvPr/>
        </p:nvSpPr>
        <p:spPr>
          <a:xfrm>
            <a:off x="1380730" y="4018952"/>
            <a:ext cx="337157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■目標</a:t>
            </a:r>
          </a:p>
        </p:txBody>
      </p:sp>
      <p:sp>
        <p:nvSpPr>
          <p:cNvPr id="23" name="テキスト ボックス 22">
            <a:extLst>
              <a:ext uri="{FF2B5EF4-FFF2-40B4-BE49-F238E27FC236}">
                <a16:creationId xmlns:a16="http://schemas.microsoft.com/office/drawing/2014/main" id="{82022923-72DE-48C9-A0EB-AD89533ED093}"/>
              </a:ext>
            </a:extLst>
          </p:cNvPr>
          <p:cNvSpPr txBox="1"/>
          <p:nvPr/>
        </p:nvSpPr>
        <p:spPr>
          <a:xfrm>
            <a:off x="1380730" y="5980453"/>
            <a:ext cx="8088394" cy="553998"/>
          </a:xfrm>
          <a:prstGeom prst="rect">
            <a:avLst/>
          </a:prstGeom>
          <a:noFill/>
        </p:spPr>
        <p:txBody>
          <a:bodyPr wrap="square" rtlCol="0">
            <a:spAutoFit/>
          </a:bodyPr>
          <a:lstStyle/>
          <a:p>
            <a:r>
              <a:rPr kumimoji="1" lang="en-US" altLang="ja-JP" sz="1000" dirty="0">
                <a:solidFill>
                  <a:schemeClr val="tx1">
                    <a:lumMod val="75000"/>
                    <a:lumOff val="25000"/>
                  </a:schemeClr>
                </a:solidFill>
              </a:rPr>
              <a:t>※</a:t>
            </a:r>
            <a:r>
              <a:rPr kumimoji="1" lang="ja-JP" altLang="en-US" sz="1000" dirty="0">
                <a:solidFill>
                  <a:schemeClr val="tx1">
                    <a:lumMod val="75000"/>
                    <a:lumOff val="25000"/>
                  </a:schemeClr>
                </a:solidFill>
              </a:rPr>
              <a:t>平和学習到達度⇒令和２年度より学校向けアンケートを実施し、「ピースおおさかが平和学習の場として役立ったか」という問いに対し、「</a:t>
            </a:r>
            <a:r>
              <a:rPr kumimoji="1" lang="en-US" altLang="ja-JP" sz="1000" dirty="0">
                <a:solidFill>
                  <a:schemeClr val="tx1">
                    <a:lumMod val="75000"/>
                    <a:lumOff val="25000"/>
                  </a:schemeClr>
                </a:solidFill>
              </a:rPr>
              <a:t> </a:t>
            </a:r>
            <a:r>
              <a:rPr kumimoji="1" lang="ja-JP" altLang="en-US" sz="1000" dirty="0">
                <a:solidFill>
                  <a:schemeClr val="tx1">
                    <a:lumMod val="75000"/>
                    <a:lumOff val="25000"/>
                  </a:schemeClr>
                </a:solidFill>
              </a:rPr>
              <a:t>役立った」と回答した割合（％）</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（選択肢は「役立った」「役立ったが、もう少し工夫・改善があればなお良い」「あまり役立たなかった」「役立たなかった」）</a:t>
            </a:r>
          </a:p>
        </p:txBody>
      </p:sp>
      <p:sp>
        <p:nvSpPr>
          <p:cNvPr id="26" name="テキスト ボックス 25">
            <a:extLst>
              <a:ext uri="{FF2B5EF4-FFF2-40B4-BE49-F238E27FC236}">
                <a16:creationId xmlns:a16="http://schemas.microsoft.com/office/drawing/2014/main" id="{C06DB023-947D-4488-92A9-B8EA54E087FF}"/>
              </a:ext>
            </a:extLst>
          </p:cNvPr>
          <p:cNvSpPr txBox="1"/>
          <p:nvPr/>
        </p:nvSpPr>
        <p:spPr>
          <a:xfrm>
            <a:off x="7248081" y="4326729"/>
            <a:ext cx="2221043" cy="1569660"/>
          </a:xfrm>
          <a:prstGeom prst="rect">
            <a:avLst/>
          </a:prstGeom>
          <a:noFill/>
        </p:spPr>
        <p:txBody>
          <a:bodyPr wrap="square" rtlCol="0">
            <a:spAutoFit/>
          </a:bodyPr>
          <a:lstStyle/>
          <a:p>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目標設定の考え方</a:t>
            </a:r>
            <a:r>
              <a:rPr kumimoji="1" lang="en-US" altLang="ja-JP" sz="1200" dirty="0">
                <a:solidFill>
                  <a:schemeClr val="tx1">
                    <a:lumMod val="75000"/>
                    <a:lumOff val="25000"/>
                  </a:schemeClr>
                </a:solidFill>
              </a:rPr>
              <a:t>】</a:t>
            </a:r>
          </a:p>
          <a:p>
            <a:r>
              <a:rPr kumimoji="1" lang="ja-JP" altLang="en-US" sz="1200" dirty="0">
                <a:solidFill>
                  <a:schemeClr val="tx1">
                    <a:lumMod val="75000"/>
                    <a:lumOff val="25000"/>
                  </a:schemeClr>
                </a:solidFill>
              </a:rPr>
              <a:t>　</a:t>
            </a:r>
            <a:r>
              <a:rPr kumimoji="1" lang="ja-JP" altLang="en-US" sz="1200" dirty="0" smtClean="0">
                <a:solidFill>
                  <a:schemeClr val="tx1">
                    <a:lumMod val="75000"/>
                    <a:lumOff val="25000"/>
                  </a:schemeClr>
                </a:solidFill>
              </a:rPr>
              <a:t>学校</a:t>
            </a:r>
            <a:r>
              <a:rPr kumimoji="1" lang="ja-JP" altLang="en-US" sz="1200" dirty="0">
                <a:solidFill>
                  <a:schemeClr val="tx1">
                    <a:lumMod val="75000"/>
                    <a:lumOff val="25000"/>
                  </a:schemeClr>
                </a:solidFill>
              </a:rPr>
              <a:t>関係への</a:t>
            </a:r>
            <a:r>
              <a:rPr kumimoji="1" lang="en-US" altLang="ja-JP" sz="1200" dirty="0">
                <a:solidFill>
                  <a:schemeClr val="tx1">
                    <a:lumMod val="75000"/>
                    <a:lumOff val="25000"/>
                  </a:schemeClr>
                </a:solidFill>
              </a:rPr>
              <a:t>PR</a:t>
            </a:r>
            <a:r>
              <a:rPr kumimoji="1" lang="ja-JP" altLang="en-US" sz="1200" dirty="0">
                <a:solidFill>
                  <a:schemeClr val="tx1">
                    <a:lumMod val="75000"/>
                    <a:lumOff val="25000"/>
                  </a:schemeClr>
                </a:solidFill>
              </a:rPr>
              <a:t>を令和６年度までに</a:t>
            </a:r>
            <a:r>
              <a:rPr kumimoji="1" lang="en-US" altLang="ja-JP" sz="1200" dirty="0">
                <a:solidFill>
                  <a:schemeClr val="tx1">
                    <a:lumMod val="75000"/>
                    <a:lumOff val="25000"/>
                  </a:schemeClr>
                </a:solidFill>
              </a:rPr>
              <a:t>30</a:t>
            </a:r>
            <a:r>
              <a:rPr kumimoji="1" lang="ja-JP" altLang="en-US" sz="1200" dirty="0">
                <a:solidFill>
                  <a:schemeClr val="tx1">
                    <a:lumMod val="75000"/>
                    <a:lumOff val="25000"/>
                  </a:schemeClr>
                </a:solidFill>
              </a:rPr>
              <a:t>回実施し、</a:t>
            </a:r>
            <a:r>
              <a:rPr kumimoji="1" lang="ja-JP" altLang="en-US" sz="1200" dirty="0" smtClean="0">
                <a:solidFill>
                  <a:schemeClr val="tx1">
                    <a:lumMod val="75000"/>
                    <a:lumOff val="25000"/>
                  </a:schemeClr>
                </a:solidFill>
              </a:rPr>
              <a:t>府内の小中学校</a:t>
            </a:r>
            <a:r>
              <a:rPr kumimoji="1" lang="ja-JP" altLang="en-US" sz="1200" dirty="0">
                <a:solidFill>
                  <a:schemeClr val="tx1">
                    <a:lumMod val="75000"/>
                    <a:lumOff val="25000"/>
                  </a:schemeClr>
                </a:solidFill>
              </a:rPr>
              <a:t>来館率を</a:t>
            </a:r>
            <a:r>
              <a:rPr kumimoji="1" lang="en-US" altLang="ja-JP" sz="1200" dirty="0">
                <a:solidFill>
                  <a:schemeClr val="tx1">
                    <a:lumMod val="75000"/>
                    <a:lumOff val="25000"/>
                  </a:schemeClr>
                </a:solidFill>
              </a:rPr>
              <a:t>31</a:t>
            </a:r>
            <a:r>
              <a:rPr kumimoji="1" lang="ja-JP" altLang="en-US" sz="1200" dirty="0">
                <a:solidFill>
                  <a:schemeClr val="tx1">
                    <a:lumMod val="75000"/>
                    <a:lumOff val="25000"/>
                  </a:schemeClr>
                </a:solidFill>
              </a:rPr>
              <a:t>％まで高めることを目標とする。</a:t>
            </a:r>
            <a:endParaRPr kumimoji="1"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　また、学校向けのアンケートに</a:t>
            </a:r>
            <a:r>
              <a:rPr kumimoji="1" lang="ja-JP" altLang="en-US" sz="1200" dirty="0" smtClean="0">
                <a:solidFill>
                  <a:schemeClr val="tx1">
                    <a:lumMod val="75000"/>
                    <a:lumOff val="25000"/>
                  </a:schemeClr>
                </a:solidFill>
              </a:rPr>
              <a:t>おいて毎年度「</a:t>
            </a:r>
            <a:r>
              <a:rPr kumimoji="1" lang="ja-JP" altLang="en-US" sz="1200" dirty="0">
                <a:solidFill>
                  <a:schemeClr val="tx1">
                    <a:lumMod val="75000"/>
                    <a:lumOff val="25000"/>
                  </a:schemeClr>
                </a:solidFill>
              </a:rPr>
              <a:t>平和学習到達度」の</a:t>
            </a:r>
            <a:r>
              <a:rPr kumimoji="1" lang="en-US" altLang="ja-JP" sz="1200" dirty="0">
                <a:solidFill>
                  <a:schemeClr val="tx1">
                    <a:lumMod val="75000"/>
                    <a:lumOff val="25000"/>
                  </a:schemeClr>
                </a:solidFill>
              </a:rPr>
              <a:t>85</a:t>
            </a:r>
            <a:r>
              <a:rPr kumimoji="1" lang="ja-JP" altLang="en-US" sz="1200" dirty="0">
                <a:solidFill>
                  <a:schemeClr val="tx1">
                    <a:lumMod val="75000"/>
                    <a:lumOff val="25000"/>
                  </a:schemeClr>
                </a:solidFill>
              </a:rPr>
              <a:t>％をめざす。</a:t>
            </a:r>
          </a:p>
        </p:txBody>
      </p:sp>
      <p:sp>
        <p:nvSpPr>
          <p:cNvPr id="11" name="矢印: 右 17">
            <a:extLst>
              <a:ext uri="{FF2B5EF4-FFF2-40B4-BE49-F238E27FC236}">
                <a16:creationId xmlns:a16="http://schemas.microsoft.com/office/drawing/2014/main" id="{9CC2639A-37AF-4B88-BB99-118270D4E0C4}"/>
              </a:ext>
            </a:extLst>
          </p:cNvPr>
          <p:cNvSpPr/>
          <p:nvPr/>
        </p:nvSpPr>
        <p:spPr>
          <a:xfrm>
            <a:off x="4490562" y="2365228"/>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7">
            <a:extLst>
              <a:ext uri="{FF2B5EF4-FFF2-40B4-BE49-F238E27FC236}">
                <a16:creationId xmlns:a16="http://schemas.microsoft.com/office/drawing/2014/main" id="{9CC2639A-37AF-4B88-BB99-118270D4E0C4}"/>
              </a:ext>
            </a:extLst>
          </p:cNvPr>
          <p:cNvSpPr/>
          <p:nvPr/>
        </p:nvSpPr>
        <p:spPr>
          <a:xfrm>
            <a:off x="4490561" y="3298447"/>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11</a:t>
            </a:fld>
            <a:endParaRPr kumimoji="1" lang="ja-JP" altLang="en-US" dirty="0">
              <a:solidFill>
                <a:schemeClr val="tx1"/>
              </a:solidFill>
            </a:endParaRPr>
          </a:p>
        </p:txBody>
      </p:sp>
    </p:spTree>
    <p:extLst>
      <p:ext uri="{BB962C8B-B14F-4D97-AF65-F5344CB8AC3E}">
        <p14:creationId xmlns:p14="http://schemas.microsoft.com/office/powerpoint/2010/main" val="3561558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553208" y="723709"/>
            <a:ext cx="6223099"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7" name="タイトル 1">
            <a:extLst>
              <a:ext uri="{FF2B5EF4-FFF2-40B4-BE49-F238E27FC236}">
                <a16:creationId xmlns:a16="http://schemas.microsoft.com/office/drawing/2014/main" id="{0CCDAF45-52B2-4569-AE71-786449EFA5CB}"/>
              </a:ext>
            </a:extLst>
          </p:cNvPr>
          <p:cNvSpPr txBox="1">
            <a:spLocks/>
          </p:cNvSpPr>
          <p:nvPr/>
        </p:nvSpPr>
        <p:spPr>
          <a:xfrm>
            <a:off x="6271349" y="6416787"/>
            <a:ext cx="2997340" cy="33167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75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※R</a:t>
            </a:r>
            <a:r>
              <a:rPr lang="ja-JP" altLang="en-US"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１年度については１月末時点の見込</a:t>
            </a:r>
            <a:r>
              <a:rPr lang="ja-JP" altLang="en-US" sz="75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lang="en-US" altLang="ja-JP"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en-US" altLang="ja-JP"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平成２６年９月～２７年４月はリニューアル工事による休館</a:t>
            </a:r>
          </a:p>
          <a:p>
            <a:endParaRPr lang="ja-JP" altLang="en-US"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50EFB69A-C773-4336-A836-F9BC1C46EEC7}"/>
              </a:ext>
            </a:extLst>
          </p:cNvPr>
          <p:cNvSpPr txBox="1">
            <a:spLocks/>
          </p:cNvSpPr>
          <p:nvPr/>
        </p:nvSpPr>
        <p:spPr>
          <a:xfrm>
            <a:off x="1553208" y="1404613"/>
            <a:ext cx="7715483" cy="1200329"/>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■入館者の状況</a:t>
            </a:r>
            <a:endParaRPr lang="en-US" altLang="ja-JP" sz="12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入館者数については、リニューアル前の平成</a:t>
            </a:r>
            <a:r>
              <a:rPr lang="en-US" altLang="ja-JP" sz="1200" kern="100" dirty="0">
                <a:solidFill>
                  <a:schemeClr val="tx1">
                    <a:lumMod val="75000"/>
                    <a:lumOff val="25000"/>
                  </a:schemeClr>
                </a:solidFill>
                <a:latin typeface="+mn-ea"/>
                <a:cs typeface="Times New Roman" panose="02020603050405020304" pitchFamily="18" charset="0"/>
              </a:rPr>
              <a:t>26</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年度までは</a:t>
            </a:r>
            <a:r>
              <a:rPr lang="en-US" altLang="ja-JP" sz="1200" kern="100" dirty="0">
                <a:solidFill>
                  <a:schemeClr val="tx1">
                    <a:lumMod val="75000"/>
                    <a:lumOff val="25000"/>
                  </a:schemeClr>
                </a:solidFill>
                <a:latin typeface="+mn-ea"/>
                <a:cs typeface="Times New Roman" panose="02020603050405020304" pitchFamily="18" charset="0"/>
              </a:rPr>
              <a:t>7</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万人台で推移した。リニューアルした平成</a:t>
            </a:r>
            <a:r>
              <a:rPr lang="en-US" altLang="ja-JP" sz="1200" kern="100" dirty="0">
                <a:solidFill>
                  <a:schemeClr val="tx1">
                    <a:lumMod val="75000"/>
                    <a:lumOff val="25000"/>
                  </a:schemeClr>
                </a:solidFill>
                <a:latin typeface="+mn-ea"/>
                <a:cs typeface="Times New Roman" panose="02020603050405020304" pitchFamily="18" charset="0"/>
              </a:rPr>
              <a:t>27</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年度には</a:t>
            </a:r>
            <a:r>
              <a:rPr lang="en-US" altLang="ja-JP" sz="1200" kern="100" dirty="0">
                <a:solidFill>
                  <a:schemeClr val="tx1">
                    <a:lumMod val="75000"/>
                    <a:lumOff val="25000"/>
                  </a:schemeClr>
                </a:solidFill>
                <a:latin typeface="+mn-ea"/>
                <a:cs typeface="Times New Roman" panose="02020603050405020304" pitchFamily="18" charset="0"/>
              </a:rPr>
              <a:t>75,120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en-US" altLang="ja-JP" sz="1200" kern="1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まで増加したが、平成</a:t>
            </a:r>
            <a:r>
              <a:rPr lang="en-US" altLang="ja-JP" sz="1200" kern="100" dirty="0">
                <a:solidFill>
                  <a:schemeClr val="tx1">
                    <a:lumMod val="75000"/>
                    <a:lumOff val="25000"/>
                  </a:schemeClr>
                </a:solidFill>
                <a:latin typeface="+mn-ea"/>
                <a:cs typeface="Times New Roman" panose="02020603050405020304" pitchFamily="18" charset="0"/>
              </a:rPr>
              <a:t>28</a:t>
            </a:r>
            <a:r>
              <a:rPr lang="ja-JP" altLang="en-US" sz="1200" kern="100" dirty="0">
                <a:solidFill>
                  <a:schemeClr val="tx1">
                    <a:lumMod val="75000"/>
                    <a:lumOff val="25000"/>
                  </a:schemeClr>
                </a:solidFill>
                <a:latin typeface="+mn-ea"/>
                <a:cs typeface="Times New Roman" panose="02020603050405020304" pitchFamily="18" charset="0"/>
              </a:rPr>
              <a:t>・</a:t>
            </a:r>
            <a:r>
              <a:rPr lang="en-US" altLang="ja-JP" sz="1200" kern="100" dirty="0">
                <a:solidFill>
                  <a:schemeClr val="tx1">
                    <a:lumMod val="75000"/>
                    <a:lumOff val="25000"/>
                  </a:schemeClr>
                </a:solidFill>
                <a:latin typeface="+mn-ea"/>
                <a:cs typeface="Times New Roman" panose="02020603050405020304" pitchFamily="18" charset="0"/>
              </a:rPr>
              <a:t>29</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年度はリニューアル効果も収束したこと</a:t>
            </a:r>
            <a:r>
              <a:rPr lang="ja-JP" altLang="en-US" sz="1200" kern="1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en-US" altLang="ja-JP" sz="1200" kern="100" dirty="0" smtClean="0">
                <a:solidFill>
                  <a:schemeClr val="tx1">
                    <a:lumMod val="75000"/>
                    <a:lumOff val="25000"/>
                  </a:schemeClr>
                </a:solidFill>
                <a:latin typeface="+mn-ea"/>
                <a:cs typeface="Times New Roman" panose="02020603050405020304" pitchFamily="18" charset="0"/>
              </a:rPr>
              <a:t>68,000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人台まで減少した。　その後、集客のための取組みが一定の成果をみせ、平成</a:t>
            </a:r>
            <a:r>
              <a:rPr lang="en-US" altLang="ja-JP" sz="1200" kern="100" dirty="0">
                <a:solidFill>
                  <a:schemeClr val="tx1">
                    <a:lumMod val="75000"/>
                    <a:lumOff val="25000"/>
                  </a:schemeClr>
                </a:solidFill>
                <a:latin typeface="+mn-ea"/>
                <a:cs typeface="Times New Roman" panose="02020603050405020304" pitchFamily="18" charset="0"/>
              </a:rPr>
              <a:t>30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年度には</a:t>
            </a:r>
            <a:r>
              <a:rPr lang="en-US" altLang="ja-JP" sz="1200" kern="100" dirty="0">
                <a:solidFill>
                  <a:schemeClr val="tx1">
                    <a:lumMod val="75000"/>
                    <a:lumOff val="25000"/>
                  </a:schemeClr>
                </a:solidFill>
                <a:latin typeface="+mn-ea"/>
                <a:cs typeface="Times New Roman" panose="02020603050405020304" pitchFamily="18" charset="0"/>
              </a:rPr>
              <a:t>69,539</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人と増加に転じ、令和元年度は、約</a:t>
            </a:r>
            <a:r>
              <a:rPr lang="en-US" altLang="ja-JP" sz="1200" kern="100" dirty="0">
                <a:solidFill>
                  <a:schemeClr val="tx1">
                    <a:lumMod val="75000"/>
                    <a:lumOff val="25000"/>
                  </a:schemeClr>
                </a:solidFill>
                <a:latin typeface="+mn-ea"/>
                <a:cs typeface="Times New Roman" panose="02020603050405020304" pitchFamily="18" charset="0"/>
              </a:rPr>
              <a:t>71,000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人（見込）となっている。</a:t>
            </a:r>
            <a:endParaRPr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1200" kern="100" dirty="0">
                <a:solidFill>
                  <a:schemeClr val="tx1">
                    <a:lumMod val="75000"/>
                    <a:lumOff val="25000"/>
                  </a:schemeClr>
                </a:solidFill>
                <a:latin typeface="+mn-ea"/>
                <a:cs typeface="Times New Roman" panose="02020603050405020304" pitchFamily="18" charset="0"/>
              </a:rPr>
              <a:t>27</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a:t>
            </a:r>
            <a:r>
              <a:rPr lang="en-US" altLang="ja-JP" sz="1200" kern="100" dirty="0">
                <a:solidFill>
                  <a:schemeClr val="tx1">
                    <a:lumMod val="75000"/>
                    <a:lumOff val="25000"/>
                  </a:schemeClr>
                </a:solidFill>
                <a:latin typeface="+mn-ea"/>
                <a:cs typeface="Times New Roman" panose="02020603050405020304" pitchFamily="18" charset="0"/>
              </a:rPr>
              <a:t>4</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200" kern="100" dirty="0">
                <a:solidFill>
                  <a:schemeClr val="tx1">
                    <a:lumMod val="75000"/>
                    <a:lumOff val="25000"/>
                  </a:schemeClr>
                </a:solidFill>
                <a:latin typeface="+mn-ea"/>
                <a:cs typeface="Times New Roman" panose="02020603050405020304" pitchFamily="18" charset="0"/>
              </a:rPr>
              <a:t>30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日リニューアルオープンのため、約</a:t>
            </a:r>
            <a:r>
              <a:rPr lang="en-US" altLang="ja-JP" sz="1200" kern="100" dirty="0">
                <a:solidFill>
                  <a:schemeClr val="tx1">
                    <a:lumMod val="75000"/>
                    <a:lumOff val="25000"/>
                  </a:schemeClr>
                </a:solidFill>
                <a:latin typeface="+mn-ea"/>
                <a:cs typeface="Times New Roman" panose="02020603050405020304" pitchFamily="18" charset="0"/>
              </a:rPr>
              <a:t>11</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カ月の入館者数）</a:t>
            </a:r>
          </a:p>
        </p:txBody>
      </p:sp>
      <p:sp>
        <p:nvSpPr>
          <p:cNvPr id="2" name="テキスト ボックス 1"/>
          <p:cNvSpPr txBox="1">
            <a:spLocks/>
          </p:cNvSpPr>
          <p:nvPr/>
        </p:nvSpPr>
        <p:spPr>
          <a:xfrm>
            <a:off x="1553208" y="2772703"/>
            <a:ext cx="7715482" cy="1015663"/>
          </a:xfrm>
          <a:prstGeom prst="rect">
            <a:avLst/>
          </a:prstGeom>
          <a:solidFill>
            <a:schemeClr val="accent6">
              <a:lumMod val="20000"/>
              <a:lumOff val="80000"/>
            </a:schemeClr>
          </a:solidFill>
          <a:ln w="12700">
            <a:noFill/>
          </a:ln>
        </p:spPr>
        <p:txBody>
          <a:bodyPr wrap="square" rtlCol="0" anchor="ctr">
            <a:spAutoFit/>
          </a:bodyPr>
          <a:lstStyle/>
          <a:p>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■課題</a:t>
            </a:r>
            <a:r>
              <a:rPr kumimoji="1"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メインターゲットである子どもの数については、少子化により今後も減少が続く</a:t>
            </a:r>
            <a:r>
              <a:rPr lang="en-US" altLang="ja-JP" sz="1200" kern="1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見込みである。</a:t>
            </a:r>
            <a:endParaRPr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府内公立小中学校の生徒数は、直近</a:t>
            </a:r>
            <a:r>
              <a:rPr lang="en-US" altLang="ja-JP" sz="1200" kern="100" dirty="0">
                <a:solidFill>
                  <a:schemeClr val="tx1">
                    <a:lumMod val="75000"/>
                    <a:lumOff val="25000"/>
                  </a:schemeClr>
                </a:solidFill>
                <a:latin typeface="+mn-ea"/>
                <a:cs typeface="Times New Roman" panose="02020603050405020304" pitchFamily="18" charset="0"/>
              </a:rPr>
              <a:t>10</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年で約</a:t>
            </a:r>
            <a:r>
              <a:rPr lang="en-US" altLang="ja-JP" sz="1200" kern="100" dirty="0">
                <a:solidFill>
                  <a:schemeClr val="tx1">
                    <a:lumMod val="75000"/>
                    <a:lumOff val="25000"/>
                  </a:schemeClr>
                </a:solidFill>
                <a:latin typeface="+mn-ea"/>
                <a:cs typeface="Times New Roman" panose="02020603050405020304" pitchFamily="18" charset="0"/>
              </a:rPr>
              <a:t>1</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割の減少。本計画期間中に約</a:t>
            </a:r>
            <a:r>
              <a:rPr lang="en-US" altLang="ja-JP" sz="1200" kern="100" dirty="0">
                <a:solidFill>
                  <a:schemeClr val="tx1">
                    <a:lumMod val="75000"/>
                    <a:lumOff val="25000"/>
                  </a:schemeClr>
                </a:solidFill>
                <a:latin typeface="+mn-ea"/>
                <a:cs typeface="Times New Roman" panose="02020603050405020304" pitchFamily="18" charset="0"/>
              </a:rPr>
              <a:t>5</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％の減少見込み）</a:t>
            </a:r>
            <a:endParaRPr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大人に</a:t>
            </a:r>
            <a:r>
              <a:rPr lang="ja-JP" altLang="en-US" sz="1200" kern="1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ついては</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、リニューアルから</a:t>
            </a:r>
            <a:r>
              <a:rPr lang="ja-JP" altLang="en-US" sz="1200" kern="100" dirty="0">
                <a:solidFill>
                  <a:schemeClr val="tx1">
                    <a:lumMod val="75000"/>
                    <a:lumOff val="25000"/>
                  </a:schemeClr>
                </a:solidFill>
                <a:latin typeface="+mn-ea"/>
                <a:cs typeface="Times New Roman" panose="02020603050405020304" pitchFamily="18" charset="0"/>
              </a:rPr>
              <a:t>５</a:t>
            </a: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年が経過し、常設展示のみでは集客には限界があるため、限られた　財源とマンパワーをフル活用し、イベントの魅力向上の強化や、情報発信の強化に努めていく必要がある。　　　</a:t>
            </a:r>
          </a:p>
        </p:txBody>
      </p:sp>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12</a:t>
            </a:fld>
            <a:endParaRPr kumimoji="1" lang="ja-JP" altLang="en-US" dirty="0">
              <a:solidFill>
                <a:schemeClr val="tx1"/>
              </a:solidFill>
            </a:endParaRPr>
          </a:p>
        </p:txBody>
      </p:sp>
      <p:sp>
        <p:nvSpPr>
          <p:cNvPr id="22" name="タイトル 1">
            <a:extLst>
              <a:ext uri="{FF2B5EF4-FFF2-40B4-BE49-F238E27FC236}">
                <a16:creationId xmlns:a16="http://schemas.microsoft.com/office/drawing/2014/main" id="{0CCDAF45-52B2-4569-AE71-786449EFA5CB}"/>
              </a:ext>
            </a:extLst>
          </p:cNvPr>
          <p:cNvSpPr txBox="1">
            <a:spLocks/>
          </p:cNvSpPr>
          <p:nvPr/>
        </p:nvSpPr>
        <p:spPr>
          <a:xfrm>
            <a:off x="2928938" y="6476650"/>
            <a:ext cx="2705100" cy="31793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a:stretch>
            <a:fillRect/>
          </a:stretch>
        </p:blipFill>
        <p:spPr>
          <a:xfrm>
            <a:off x="1151764" y="3760736"/>
            <a:ext cx="8004742" cy="2682472"/>
          </a:xfrm>
          <a:prstGeom prst="rect">
            <a:avLst/>
          </a:prstGeom>
        </p:spPr>
      </p:pic>
    </p:spTree>
    <p:extLst>
      <p:ext uri="{BB962C8B-B14F-4D97-AF65-F5344CB8AC3E}">
        <p14:creationId xmlns:p14="http://schemas.microsoft.com/office/powerpoint/2010/main" val="1715326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476523" y="715556"/>
            <a:ext cx="6223099"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sp>
        <p:nvSpPr>
          <p:cNvPr id="23" name="タイトル 1">
            <a:extLst>
              <a:ext uri="{FF2B5EF4-FFF2-40B4-BE49-F238E27FC236}">
                <a16:creationId xmlns:a16="http://schemas.microsoft.com/office/drawing/2014/main" id="{0CCDAF45-52B2-4569-AE71-786449EFA5CB}"/>
              </a:ext>
            </a:extLst>
          </p:cNvPr>
          <p:cNvSpPr txBox="1">
            <a:spLocks/>
          </p:cNvSpPr>
          <p:nvPr/>
        </p:nvSpPr>
        <p:spPr>
          <a:xfrm>
            <a:off x="6050281" y="6234225"/>
            <a:ext cx="3040380" cy="49155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8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※R</a:t>
            </a:r>
            <a:r>
              <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１年度については１月末時点の見込</a:t>
            </a:r>
            <a:r>
              <a:rPr lang="ja-JP" altLang="en-US" sz="8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lang="en-US" altLang="ja-JP" sz="8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en-US" altLang="ja-JP" sz="8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平成２６年９月～２７年４月はリニューアル工事による休館</a:t>
            </a:r>
          </a:p>
          <a:p>
            <a:endPar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50EFB69A-C773-4336-A836-F9BC1C46EEC7}"/>
              </a:ext>
            </a:extLst>
          </p:cNvPr>
          <p:cNvSpPr txBox="1">
            <a:spLocks/>
          </p:cNvSpPr>
          <p:nvPr/>
        </p:nvSpPr>
        <p:spPr>
          <a:xfrm>
            <a:off x="1476523" y="1334286"/>
            <a:ext cx="7681332" cy="1200329"/>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■外国人入館者数の状況</a:t>
            </a:r>
          </a:p>
          <a:p>
            <a:pPr algn="just"/>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訪日外国人観光客が年々増加する状況の中、ピースおおさかにおける外国人入館者数も開館年度以降、平成</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28</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年度の</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6,589</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人まで右肩上がりで増加した。その後はいったん減少</a:t>
            </a:r>
            <a:r>
              <a:rPr lang="en-US" altLang="ja-JP" sz="1200" kern="100" baseline="30000" dirty="0">
                <a:solidFill>
                  <a:schemeClr val="tx1">
                    <a:lumMod val="75000"/>
                    <a:lumOff val="25000"/>
                  </a:schemeClr>
                </a:solidFill>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したものの、平成</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30</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年度からは再び　増加傾向にある。</a:t>
            </a:r>
            <a:endPar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要因としては、</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「大阪周遊パス」を</a:t>
            </a:r>
            <a:r>
              <a:rPr lang="ja-JP"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利用</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する入館者数が、平成</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28</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年度は</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4,024</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人であったが、平成</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30</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年度は</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2,147</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人と</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2</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年間でほぼ半減した。「</a:t>
            </a:r>
            <a:r>
              <a:rPr lang="ja-JP"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大阪周遊パス</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」の無料利用施設の拡大による影響が大きいと推測される。</a:t>
            </a:r>
            <a:endPar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p:txBody>
      </p:sp>
      <p:sp>
        <p:nvSpPr>
          <p:cNvPr id="14" name="タイトル 1">
            <a:extLst>
              <a:ext uri="{FF2B5EF4-FFF2-40B4-BE49-F238E27FC236}">
                <a16:creationId xmlns:a16="http://schemas.microsoft.com/office/drawing/2014/main" id="{72AEAA1B-8C9C-416B-82F8-55EA08A15CDE}"/>
              </a:ext>
            </a:extLst>
          </p:cNvPr>
          <p:cNvSpPr txBox="1">
            <a:spLocks/>
          </p:cNvSpPr>
          <p:nvPr/>
        </p:nvSpPr>
        <p:spPr>
          <a:xfrm>
            <a:off x="1001231" y="1207186"/>
            <a:ext cx="2678790" cy="35408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50EFB69A-C773-4336-A836-F9BC1C46EEC7}"/>
              </a:ext>
            </a:extLst>
          </p:cNvPr>
          <p:cNvSpPr txBox="1">
            <a:spLocks/>
          </p:cNvSpPr>
          <p:nvPr/>
        </p:nvSpPr>
        <p:spPr>
          <a:xfrm>
            <a:off x="1476523" y="2650140"/>
            <a:ext cx="7681332" cy="1384995"/>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■課題</a:t>
            </a:r>
          </a:p>
          <a:p>
            <a:pPr algn="just"/>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　</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2025</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年の大阪万博を控え、今後も増加が見込まれる外国人観光客に「大阪空襲」を知ってもらい、海外への平和の情報発信に努める必要がある。</a:t>
            </a:r>
          </a:p>
          <a:p>
            <a:pPr algn="just"/>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　外国人観光客向けには、多言語音声ガイドの運用（平成</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27</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年度～）や常設展示の英語表記の追加（平成</a:t>
            </a:r>
            <a:r>
              <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rPr>
              <a:t>30</a:t>
            </a:r>
            <a:r>
              <a:rPr lang="ja-JP" altLang="en-US" sz="1200" dirty="0">
                <a:solidFill>
                  <a:schemeClr val="tx1">
                    <a:lumMod val="75000"/>
                    <a:lumOff val="25000"/>
                  </a:schemeClr>
                </a:solidFill>
                <a:ea typeface="HG丸ｺﾞｼｯｸM-PRO" panose="020F0600000000000000" pitchFamily="50" charset="-128"/>
                <a:cs typeface="Times New Roman" panose="02020603050405020304" pitchFamily="18" charset="0"/>
              </a:rPr>
              <a:t>年度）などを実施してきたが、今後も多言語化への取組みが必要である。また、大阪城公園をバスで訪れるツアー外国人観光客は、滞在時間に制限があるため来館誘導が困難であるという課題はあるものの、今後も外国人観光客のニーズを把握し、その誘導に向けた取り組みが必要である。　</a:t>
            </a:r>
            <a:endParaRPr lang="en-US" altLang="ja-JP" sz="1200" dirty="0">
              <a:solidFill>
                <a:schemeClr val="tx1">
                  <a:lumMod val="75000"/>
                  <a:lumOff val="25000"/>
                </a:schemeClr>
              </a:solidFill>
              <a:ea typeface="HG丸ｺﾞｼｯｸM-PRO" panose="020F0600000000000000"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13</a:t>
            </a:fld>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409035" y="4152122"/>
            <a:ext cx="7681626" cy="2024047"/>
          </a:xfrm>
          <a:prstGeom prst="rect">
            <a:avLst/>
          </a:prstGeom>
        </p:spPr>
      </p:pic>
    </p:spTree>
    <p:extLst>
      <p:ext uri="{BB962C8B-B14F-4D97-AF65-F5344CB8AC3E}">
        <p14:creationId xmlns:p14="http://schemas.microsoft.com/office/powerpoint/2010/main" val="3432302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17156" y="717943"/>
            <a:ext cx="5856951"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graphicFrame>
        <p:nvGraphicFramePr>
          <p:cNvPr id="12" name="表 12">
            <a:extLst>
              <a:ext uri="{FF2B5EF4-FFF2-40B4-BE49-F238E27FC236}">
                <a16:creationId xmlns:a16="http://schemas.microsoft.com/office/drawing/2014/main" id="{E5896927-8BE5-4DA5-B9CF-AD6D3275B540}"/>
              </a:ext>
            </a:extLst>
          </p:cNvPr>
          <p:cNvGraphicFramePr>
            <a:graphicFrameLocks noGrp="1"/>
          </p:cNvGraphicFramePr>
          <p:nvPr>
            <p:extLst>
              <p:ext uri="{D42A27DB-BD31-4B8C-83A1-F6EECF244321}">
                <p14:modId xmlns:p14="http://schemas.microsoft.com/office/powerpoint/2010/main" val="4155141636"/>
              </p:ext>
            </p:extLst>
          </p:nvPr>
        </p:nvGraphicFramePr>
        <p:xfrm>
          <a:off x="1517156" y="1615447"/>
          <a:ext cx="7571628" cy="2837830"/>
        </p:xfrm>
        <a:graphic>
          <a:graphicData uri="http://schemas.openxmlformats.org/drawingml/2006/table">
            <a:tbl>
              <a:tblPr firstRow="1" bandRow="1">
                <a:tableStyleId>{5C22544A-7EE6-4342-B048-85BDC9FD1C3A}</a:tableStyleId>
              </a:tblPr>
              <a:tblGrid>
                <a:gridCol w="2919675">
                  <a:extLst>
                    <a:ext uri="{9D8B030D-6E8A-4147-A177-3AD203B41FA5}">
                      <a16:colId xmlns:a16="http://schemas.microsoft.com/office/drawing/2014/main" val="3502923548"/>
                    </a:ext>
                  </a:extLst>
                </a:gridCol>
                <a:gridCol w="705510">
                  <a:extLst>
                    <a:ext uri="{9D8B030D-6E8A-4147-A177-3AD203B41FA5}">
                      <a16:colId xmlns:a16="http://schemas.microsoft.com/office/drawing/2014/main" val="937821177"/>
                    </a:ext>
                  </a:extLst>
                </a:gridCol>
                <a:gridCol w="3946443">
                  <a:extLst>
                    <a:ext uri="{9D8B030D-6E8A-4147-A177-3AD203B41FA5}">
                      <a16:colId xmlns:a16="http://schemas.microsoft.com/office/drawing/2014/main" val="1471520529"/>
                    </a:ext>
                  </a:extLst>
                </a:gridCol>
              </a:tblGrid>
              <a:tr h="352780">
                <a:tc>
                  <a:txBody>
                    <a:bodyPr/>
                    <a:lstStyle/>
                    <a:p>
                      <a:pPr algn="ctr"/>
                      <a:r>
                        <a:rPr kumimoji="1" lang="ja-JP" altLang="en-US" sz="1100" dirty="0"/>
                        <a:t>対応方針</a:t>
                      </a:r>
                    </a:p>
                  </a:txBody>
                  <a:tcPr anchor="ctr"/>
                </a:tc>
                <a:tc>
                  <a:txBody>
                    <a:bodyPr/>
                    <a:lstStyle/>
                    <a:p>
                      <a:pPr algn="ctr"/>
                      <a:endParaRPr kumimoji="1" lang="ja-JP" altLang="en-US" sz="1100" dirty="0"/>
                    </a:p>
                  </a:txBody>
                  <a:tcPr anchor="ctr"/>
                </a:tc>
                <a:tc>
                  <a:txBody>
                    <a:bodyPr/>
                    <a:lstStyle/>
                    <a:p>
                      <a:pPr algn="ctr"/>
                      <a:r>
                        <a:rPr kumimoji="1" lang="ja-JP" altLang="en-US" sz="1100" dirty="0"/>
                        <a:t>具体的取組み</a:t>
                      </a:r>
                    </a:p>
                  </a:txBody>
                  <a:tcPr anchor="ctr"/>
                </a:tc>
                <a:extLst>
                  <a:ext uri="{0D108BD9-81ED-4DB2-BD59-A6C34878D82A}">
                    <a16:rowId xmlns:a16="http://schemas.microsoft.com/office/drawing/2014/main" val="1240090551"/>
                  </a:ext>
                </a:extLst>
              </a:tr>
              <a:tr h="973133">
                <a:tc>
                  <a:txBody>
                    <a:bodyPr/>
                    <a:lstStyle/>
                    <a:p>
                      <a:pPr algn="ctr"/>
                      <a:r>
                        <a:rPr kumimoji="1" lang="ja-JP" altLang="en-US" sz="1100" dirty="0">
                          <a:solidFill>
                            <a:schemeClr val="tx1">
                              <a:lumMod val="75000"/>
                              <a:lumOff val="25000"/>
                            </a:schemeClr>
                          </a:solidFill>
                        </a:rPr>
                        <a:t>イベントの魅力向上の強化</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75000"/>
                              <a:lumOff val="25000"/>
                            </a:schemeClr>
                          </a:solidFill>
                        </a:rPr>
                        <a:t>・特別展・平和祈念事業等の企画事業の充実</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・日本平和博物館会議やユニセフ・ユネスコ等外部団体と</a:t>
                      </a:r>
                      <a:endParaRPr kumimoji="1" lang="en-US" altLang="ja-JP" sz="1100" dirty="0">
                        <a:solidFill>
                          <a:schemeClr val="tx1">
                            <a:lumMod val="75000"/>
                            <a:lumOff val="25000"/>
                          </a:schemeClr>
                        </a:solidFill>
                      </a:endParaRPr>
                    </a:p>
                    <a:p>
                      <a:pPr algn="l"/>
                      <a:r>
                        <a:rPr kumimoji="1" lang="en-US" altLang="ja-JP" sz="1100" dirty="0">
                          <a:solidFill>
                            <a:schemeClr val="tx1">
                              <a:lumMod val="75000"/>
                              <a:lumOff val="25000"/>
                            </a:schemeClr>
                          </a:solidFill>
                        </a:rPr>
                        <a:t>    </a:t>
                      </a:r>
                      <a:r>
                        <a:rPr kumimoji="1" lang="ja-JP" altLang="en-US" sz="1100" dirty="0">
                          <a:solidFill>
                            <a:schemeClr val="tx1">
                              <a:lumMod val="75000"/>
                              <a:lumOff val="25000"/>
                            </a:schemeClr>
                          </a:solidFill>
                        </a:rPr>
                        <a:t>の連携</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・校外学習の無い夏休みなどの小中学生向けの催しの充実</a:t>
                      </a:r>
                      <a:endParaRPr kumimoji="1" lang="en-US" altLang="ja-JP" sz="1100" dirty="0">
                        <a:solidFill>
                          <a:schemeClr val="tx1">
                            <a:lumMod val="75000"/>
                            <a:lumOff val="25000"/>
                          </a:schemeClr>
                        </a:solidFill>
                      </a:endParaRPr>
                    </a:p>
                  </a:txBody>
                  <a:tcPr anchor="ctr"/>
                </a:tc>
                <a:extLst>
                  <a:ext uri="{0D108BD9-81ED-4DB2-BD59-A6C34878D82A}">
                    <a16:rowId xmlns:a16="http://schemas.microsoft.com/office/drawing/2014/main" val="2831245370"/>
                  </a:ext>
                </a:extLst>
              </a:tr>
              <a:tr h="870564">
                <a:tc>
                  <a:txBody>
                    <a:bodyPr/>
                    <a:lstStyle/>
                    <a:p>
                      <a:pPr algn="ctr"/>
                      <a:r>
                        <a:rPr kumimoji="1" lang="ja-JP" altLang="en-US" sz="1100" dirty="0">
                          <a:solidFill>
                            <a:schemeClr val="tx1">
                              <a:lumMod val="75000"/>
                              <a:lumOff val="25000"/>
                            </a:schemeClr>
                          </a:solidFill>
                        </a:rPr>
                        <a:t>外国人観光客に向けた情報発信、</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ニーズの把握の強化</a:t>
                      </a:r>
                      <a:endParaRPr kumimoji="1" lang="en-US" altLang="ja-JP" sz="1100" dirty="0">
                        <a:solidFill>
                          <a:schemeClr val="tx1">
                            <a:lumMod val="75000"/>
                            <a:lumOff val="25000"/>
                          </a:schemeClr>
                        </a:solidFill>
                      </a:endParaRP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75000"/>
                              <a:lumOff val="25000"/>
                            </a:schemeClr>
                          </a:solidFill>
                        </a:rPr>
                        <a:t>・天守閣を訪問する観光客の誘導</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・多言語ガイダンスの充実</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・外国人観光客から要望の多い無料</a:t>
                      </a:r>
                      <a:r>
                        <a:rPr kumimoji="1" lang="en-US" altLang="ja-JP" sz="1100" dirty="0" err="1">
                          <a:solidFill>
                            <a:schemeClr val="tx1">
                              <a:lumMod val="75000"/>
                              <a:lumOff val="25000"/>
                            </a:schemeClr>
                          </a:solidFill>
                        </a:rPr>
                        <a:t>wi-fi</a:t>
                      </a:r>
                      <a:r>
                        <a:rPr kumimoji="1" lang="ja-JP" altLang="en-US" sz="1100" dirty="0">
                          <a:solidFill>
                            <a:schemeClr val="tx1">
                              <a:lumMod val="75000"/>
                              <a:lumOff val="25000"/>
                            </a:schemeClr>
                          </a:solidFill>
                        </a:rPr>
                        <a:t>稼働（</a:t>
                      </a:r>
                      <a:r>
                        <a:rPr kumimoji="1" lang="en-US" altLang="ja-JP" sz="1100" dirty="0">
                          <a:solidFill>
                            <a:schemeClr val="tx1">
                              <a:lumMod val="75000"/>
                              <a:lumOff val="25000"/>
                            </a:schemeClr>
                          </a:solidFill>
                        </a:rPr>
                        <a:t>R</a:t>
                      </a:r>
                      <a:r>
                        <a:rPr kumimoji="1" lang="ja-JP" altLang="en-US" sz="1100" dirty="0">
                          <a:solidFill>
                            <a:schemeClr val="tx1">
                              <a:lumMod val="75000"/>
                              <a:lumOff val="25000"/>
                            </a:schemeClr>
                          </a:solidFill>
                        </a:rPr>
                        <a:t>２～予定）</a:t>
                      </a:r>
                      <a:endParaRPr kumimoji="1" lang="en-US" altLang="ja-JP" sz="1100" dirty="0">
                        <a:solidFill>
                          <a:schemeClr val="tx1">
                            <a:lumMod val="75000"/>
                            <a:lumOff val="25000"/>
                          </a:schemeClr>
                        </a:solidFill>
                      </a:endParaRPr>
                    </a:p>
                    <a:p>
                      <a:pPr algn="l"/>
                      <a:r>
                        <a:rPr kumimoji="1" lang="ja-JP" altLang="en-US" sz="1100" dirty="0">
                          <a:solidFill>
                            <a:schemeClr val="tx1">
                              <a:lumMod val="75000"/>
                              <a:lumOff val="25000"/>
                            </a:schemeClr>
                          </a:solidFill>
                        </a:rPr>
                        <a:t>　など、アンケート結果を踏まえた対応への取組み。</a:t>
                      </a:r>
                      <a:endParaRPr kumimoji="1" lang="en-US" altLang="ja-JP" sz="1100" dirty="0">
                        <a:solidFill>
                          <a:schemeClr val="tx1">
                            <a:lumMod val="75000"/>
                            <a:lumOff val="25000"/>
                          </a:schemeClr>
                        </a:solidFill>
                      </a:endParaRPr>
                    </a:p>
                  </a:txBody>
                  <a:tcPr anchor="ctr"/>
                </a:tc>
                <a:extLst>
                  <a:ext uri="{0D108BD9-81ED-4DB2-BD59-A6C34878D82A}">
                    <a16:rowId xmlns:a16="http://schemas.microsoft.com/office/drawing/2014/main" val="4032456915"/>
                  </a:ext>
                </a:extLst>
              </a:tr>
              <a:tr h="641353">
                <a:tc>
                  <a:txBody>
                    <a:bodyPr/>
                    <a:lstStyle/>
                    <a:p>
                      <a:pPr algn="ctr"/>
                      <a:r>
                        <a:rPr kumimoji="1" lang="ja-JP" altLang="en-US" sz="1100" dirty="0">
                          <a:solidFill>
                            <a:schemeClr val="tx1">
                              <a:lumMod val="75000"/>
                              <a:lumOff val="25000"/>
                            </a:schemeClr>
                          </a:solidFill>
                        </a:rPr>
                        <a:t>会議室等の活用</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75000"/>
                              <a:lumOff val="25000"/>
                            </a:schemeClr>
                          </a:solidFill>
                        </a:rPr>
                        <a:t>・自治体や教員による会議室活用の誘致</a:t>
                      </a:r>
                      <a:endParaRPr kumimoji="1" lang="en-US" altLang="ja-JP" sz="1100" dirty="0">
                        <a:solidFill>
                          <a:schemeClr val="tx1">
                            <a:lumMod val="75000"/>
                            <a:lumOff val="25000"/>
                          </a:schemeClr>
                        </a:solidFill>
                      </a:endParaRPr>
                    </a:p>
                  </a:txBody>
                  <a:tcPr anchor="ctr"/>
                </a:tc>
                <a:extLst>
                  <a:ext uri="{0D108BD9-81ED-4DB2-BD59-A6C34878D82A}">
                    <a16:rowId xmlns:a16="http://schemas.microsoft.com/office/drawing/2014/main" val="2333423187"/>
                  </a:ext>
                </a:extLst>
              </a:tr>
            </a:tbl>
          </a:graphicData>
        </a:graphic>
      </p:graphicFrame>
      <p:sp>
        <p:nvSpPr>
          <p:cNvPr id="17" name="テキスト ボックス 16">
            <a:extLst>
              <a:ext uri="{FF2B5EF4-FFF2-40B4-BE49-F238E27FC236}">
                <a16:creationId xmlns:a16="http://schemas.microsoft.com/office/drawing/2014/main" id="{B94C9856-BE4F-4D8E-91B5-7F7531A4C7F4}"/>
              </a:ext>
            </a:extLst>
          </p:cNvPr>
          <p:cNvSpPr txBox="1"/>
          <p:nvPr/>
        </p:nvSpPr>
        <p:spPr>
          <a:xfrm>
            <a:off x="1420616" y="1271273"/>
            <a:ext cx="4000734" cy="307777"/>
          </a:xfrm>
          <a:prstGeom prst="rect">
            <a:avLst/>
          </a:prstGeom>
          <a:noFill/>
        </p:spPr>
        <p:txBody>
          <a:bodyPr wrap="square" rtlCol="0">
            <a:spAutoFit/>
          </a:bodyPr>
          <a:lstStyle/>
          <a:p>
            <a:r>
              <a:rPr kumimoji="1" lang="ja-JP" altLang="en-US" sz="1400" b="1" dirty="0"/>
              <a:t>■対応方針と具体的取組み</a:t>
            </a:r>
          </a:p>
        </p:txBody>
      </p:sp>
      <p:graphicFrame>
        <p:nvGraphicFramePr>
          <p:cNvPr id="20"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118712050"/>
              </p:ext>
            </p:extLst>
          </p:nvPr>
        </p:nvGraphicFramePr>
        <p:xfrm>
          <a:off x="1517156" y="4855929"/>
          <a:ext cx="5308645" cy="1415771"/>
        </p:xfrm>
        <a:graphic>
          <a:graphicData uri="http://schemas.openxmlformats.org/drawingml/2006/table">
            <a:tbl>
              <a:tblPr firstRow="1" bandRow="1">
                <a:tableStyleId>{5C22544A-7EE6-4342-B048-85BDC9FD1C3A}</a:tableStyleId>
              </a:tblPr>
              <a:tblGrid>
                <a:gridCol w="1119550">
                  <a:extLst>
                    <a:ext uri="{9D8B030D-6E8A-4147-A177-3AD203B41FA5}">
                      <a16:colId xmlns:a16="http://schemas.microsoft.com/office/drawing/2014/main" val="2663597764"/>
                    </a:ext>
                  </a:extLst>
                </a:gridCol>
                <a:gridCol w="698147">
                  <a:extLst>
                    <a:ext uri="{9D8B030D-6E8A-4147-A177-3AD203B41FA5}">
                      <a16:colId xmlns:a16="http://schemas.microsoft.com/office/drawing/2014/main" val="682352009"/>
                    </a:ext>
                  </a:extLst>
                </a:gridCol>
                <a:gridCol w="698147">
                  <a:extLst>
                    <a:ext uri="{9D8B030D-6E8A-4147-A177-3AD203B41FA5}">
                      <a16:colId xmlns:a16="http://schemas.microsoft.com/office/drawing/2014/main" val="2225174424"/>
                    </a:ext>
                  </a:extLst>
                </a:gridCol>
                <a:gridCol w="698147">
                  <a:extLst>
                    <a:ext uri="{9D8B030D-6E8A-4147-A177-3AD203B41FA5}">
                      <a16:colId xmlns:a16="http://schemas.microsoft.com/office/drawing/2014/main" val="2076564020"/>
                    </a:ext>
                  </a:extLst>
                </a:gridCol>
                <a:gridCol w="698147">
                  <a:extLst>
                    <a:ext uri="{9D8B030D-6E8A-4147-A177-3AD203B41FA5}">
                      <a16:colId xmlns:a16="http://schemas.microsoft.com/office/drawing/2014/main" val="3976344354"/>
                    </a:ext>
                  </a:extLst>
                </a:gridCol>
                <a:gridCol w="698147">
                  <a:extLst>
                    <a:ext uri="{9D8B030D-6E8A-4147-A177-3AD203B41FA5}">
                      <a16:colId xmlns:a16="http://schemas.microsoft.com/office/drawing/2014/main" val="2900301779"/>
                    </a:ext>
                  </a:extLst>
                </a:gridCol>
                <a:gridCol w="698360">
                  <a:extLst>
                    <a:ext uri="{9D8B030D-6E8A-4147-A177-3AD203B41FA5}">
                      <a16:colId xmlns:a16="http://schemas.microsoft.com/office/drawing/2014/main" val="805698"/>
                    </a:ext>
                  </a:extLst>
                </a:gridCol>
              </a:tblGrid>
              <a:tr h="536095">
                <a:tc>
                  <a:txBody>
                    <a:bodyPr/>
                    <a:lstStyle/>
                    <a:p>
                      <a:pPr algn="ctr"/>
                      <a:r>
                        <a:rPr kumimoji="1" lang="ja-JP" altLang="en-US" sz="1000" b="0" i="0" dirty="0">
                          <a:solidFill>
                            <a:schemeClr val="tx1">
                              <a:lumMod val="75000"/>
                              <a:lumOff val="25000"/>
                            </a:schemeClr>
                          </a:solidFill>
                        </a:rPr>
                        <a:t>目標項目／年度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1</a:t>
                      </a:r>
                    </a:p>
                    <a:p>
                      <a:pPr algn="ctr"/>
                      <a:r>
                        <a:rPr kumimoji="1" lang="en-US" altLang="ja-JP" sz="1000" b="0" i="0" dirty="0">
                          <a:solidFill>
                            <a:schemeClr val="tx1">
                              <a:lumMod val="75000"/>
                              <a:lumOff val="25000"/>
                            </a:schemeClr>
                          </a:solidFill>
                        </a:rPr>
                        <a:t>※</a:t>
                      </a:r>
                      <a:r>
                        <a:rPr kumimoji="1" lang="ja-JP" altLang="en-US" sz="1000" b="0" i="0" dirty="0">
                          <a:solidFill>
                            <a:schemeClr val="tx1">
                              <a:lumMod val="75000"/>
                              <a:lumOff val="25000"/>
                            </a:schemeClr>
                          </a:solidFill>
                        </a:rPr>
                        <a:t>見込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3</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4</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5</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a:t>
                      </a:r>
                      <a:r>
                        <a:rPr kumimoji="1" lang="en-US" altLang="ja-JP" sz="1000" b="0" i="0" dirty="0">
                          <a:solidFill>
                            <a:schemeClr val="tx1">
                              <a:lumMod val="75000"/>
                              <a:lumOff val="25000"/>
                            </a:schemeClr>
                          </a:solidFill>
                        </a:rPr>
                        <a:t>6</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460392">
                <a:tc>
                  <a:txBody>
                    <a:bodyPr/>
                    <a:lstStyle/>
                    <a:p>
                      <a:pPr algn="ctr"/>
                      <a:r>
                        <a:rPr kumimoji="1" lang="ja-JP" altLang="en-US" sz="1000" b="0" i="0" dirty="0">
                          <a:solidFill>
                            <a:schemeClr val="tx1">
                              <a:lumMod val="75000"/>
                              <a:lumOff val="25000"/>
                            </a:schemeClr>
                          </a:solidFill>
                        </a:rPr>
                        <a:t>入館者数（人）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72,000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874008"/>
                  </a:ext>
                </a:extLst>
              </a:tr>
              <a:tr h="419284">
                <a:tc>
                  <a:txBody>
                    <a:bodyPr/>
                    <a:lstStyle/>
                    <a:p>
                      <a:pPr algn="ctr"/>
                      <a:r>
                        <a:rPr kumimoji="1" lang="ja-JP" altLang="en-US" sz="900" b="0" i="0" dirty="0">
                          <a:solidFill>
                            <a:schemeClr val="tx1">
                              <a:lumMod val="75000"/>
                              <a:lumOff val="25000"/>
                            </a:schemeClr>
                          </a:solidFill>
                        </a:rPr>
                        <a:t>外国人入館者数（人）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5,200</a:t>
                      </a:r>
                      <a:endParaRPr kumimoji="1" lang="ja-JP" altLang="en-US" sz="11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i="0" dirty="0">
                          <a:solidFill>
                            <a:schemeClr val="tx1">
                              <a:lumMod val="75000"/>
                              <a:lumOff val="25000"/>
                            </a:schemeClr>
                          </a:solidFill>
                        </a:rPr>
                        <a:t>6,200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261117"/>
                  </a:ext>
                </a:extLst>
              </a:tr>
            </a:tbl>
          </a:graphicData>
        </a:graphic>
      </p:graphicFrame>
      <p:sp>
        <p:nvSpPr>
          <p:cNvPr id="21" name="テキスト ボックス 20">
            <a:extLst>
              <a:ext uri="{FF2B5EF4-FFF2-40B4-BE49-F238E27FC236}">
                <a16:creationId xmlns:a16="http://schemas.microsoft.com/office/drawing/2014/main" id="{728B682F-45DB-4F27-83FA-E458E7BDD6EF}"/>
              </a:ext>
            </a:extLst>
          </p:cNvPr>
          <p:cNvSpPr txBox="1"/>
          <p:nvPr/>
        </p:nvSpPr>
        <p:spPr>
          <a:xfrm>
            <a:off x="1420616" y="4539799"/>
            <a:ext cx="969505" cy="307777"/>
          </a:xfrm>
          <a:prstGeom prst="rect">
            <a:avLst/>
          </a:prstGeom>
          <a:noFill/>
        </p:spPr>
        <p:txBody>
          <a:bodyPr wrap="square" rtlCol="0">
            <a:spAutoFit/>
          </a:bodyPr>
          <a:lstStyle/>
          <a:p>
            <a:r>
              <a:rPr kumimoji="1" lang="ja-JP" altLang="en-US" sz="1400" b="1" dirty="0"/>
              <a:t>■目標</a:t>
            </a:r>
          </a:p>
        </p:txBody>
      </p:sp>
      <p:sp>
        <p:nvSpPr>
          <p:cNvPr id="26" name="テキスト ボックス 25">
            <a:extLst>
              <a:ext uri="{FF2B5EF4-FFF2-40B4-BE49-F238E27FC236}">
                <a16:creationId xmlns:a16="http://schemas.microsoft.com/office/drawing/2014/main" id="{C06DB023-947D-4488-92A9-B8EA54E087FF}"/>
              </a:ext>
            </a:extLst>
          </p:cNvPr>
          <p:cNvSpPr txBox="1"/>
          <p:nvPr/>
        </p:nvSpPr>
        <p:spPr>
          <a:xfrm>
            <a:off x="6963512" y="4839405"/>
            <a:ext cx="2061128" cy="1569660"/>
          </a:xfrm>
          <a:prstGeom prst="rect">
            <a:avLst/>
          </a:prstGeom>
          <a:noFill/>
        </p:spPr>
        <p:txBody>
          <a:bodyPr wrap="square" rtlCol="0">
            <a:spAutoFit/>
          </a:bodyPr>
          <a:lstStyle/>
          <a:p>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目標設定の考え方</a:t>
            </a:r>
            <a:r>
              <a:rPr kumimoji="1" lang="en-US" altLang="ja-JP" sz="1200" dirty="0">
                <a:solidFill>
                  <a:schemeClr val="tx1">
                    <a:lumMod val="75000"/>
                    <a:lumOff val="25000"/>
                  </a:schemeClr>
                </a:solidFill>
              </a:rPr>
              <a:t>】</a:t>
            </a:r>
          </a:p>
          <a:p>
            <a:r>
              <a:rPr kumimoji="1" lang="ja-JP" altLang="en-US" sz="1200" dirty="0">
                <a:solidFill>
                  <a:schemeClr val="tx1">
                    <a:lumMod val="75000"/>
                    <a:lumOff val="25000"/>
                  </a:schemeClr>
                </a:solidFill>
              </a:rPr>
              <a:t>　少子化でメインターゲットである子どもの減少が続く中、令和６年度までに</a:t>
            </a:r>
            <a:r>
              <a:rPr kumimoji="1" lang="en-US" altLang="ja-JP" sz="1200" dirty="0">
                <a:solidFill>
                  <a:schemeClr val="tx1">
                    <a:lumMod val="75000"/>
                    <a:lumOff val="25000"/>
                  </a:schemeClr>
                </a:solidFill>
              </a:rPr>
              <a:t>72,000</a:t>
            </a:r>
            <a:r>
              <a:rPr kumimoji="1" lang="ja-JP" altLang="en-US" sz="1200" dirty="0">
                <a:solidFill>
                  <a:schemeClr val="tx1">
                    <a:lumMod val="75000"/>
                    <a:lumOff val="25000"/>
                  </a:schemeClr>
                </a:solidFill>
              </a:rPr>
              <a:t>人を目標とする。また、外国人観光客に向けては令和６年度までに</a:t>
            </a:r>
            <a:r>
              <a:rPr kumimoji="1" lang="en-US" altLang="ja-JP" sz="1200" dirty="0">
                <a:solidFill>
                  <a:schemeClr val="tx1">
                    <a:lumMod val="75000"/>
                    <a:lumOff val="25000"/>
                  </a:schemeClr>
                </a:solidFill>
              </a:rPr>
              <a:t>1000</a:t>
            </a:r>
            <a:r>
              <a:rPr kumimoji="1" lang="ja-JP" altLang="en-US" sz="1200" dirty="0">
                <a:solidFill>
                  <a:schemeClr val="tx1">
                    <a:lumMod val="75000"/>
                    <a:lumOff val="25000"/>
                  </a:schemeClr>
                </a:solidFill>
              </a:rPr>
              <a:t>人増の</a:t>
            </a:r>
            <a:r>
              <a:rPr kumimoji="1" lang="en-US" altLang="ja-JP" sz="1200" dirty="0">
                <a:solidFill>
                  <a:schemeClr val="tx1">
                    <a:lumMod val="75000"/>
                    <a:lumOff val="25000"/>
                  </a:schemeClr>
                </a:solidFill>
              </a:rPr>
              <a:t>6,200</a:t>
            </a:r>
            <a:r>
              <a:rPr kumimoji="1" lang="ja-JP" altLang="en-US" sz="1200" dirty="0">
                <a:solidFill>
                  <a:schemeClr val="tx1">
                    <a:lumMod val="75000"/>
                    <a:lumOff val="25000"/>
                  </a:schemeClr>
                </a:solidFill>
              </a:rPr>
              <a:t>人を目標とする。</a:t>
            </a:r>
          </a:p>
        </p:txBody>
      </p:sp>
      <p:sp>
        <p:nvSpPr>
          <p:cNvPr id="11" name="矢印: 右 17">
            <a:extLst>
              <a:ext uri="{FF2B5EF4-FFF2-40B4-BE49-F238E27FC236}">
                <a16:creationId xmlns:a16="http://schemas.microsoft.com/office/drawing/2014/main" id="{9CC2639A-37AF-4B88-BB99-118270D4E0C4}"/>
              </a:ext>
            </a:extLst>
          </p:cNvPr>
          <p:cNvSpPr/>
          <p:nvPr/>
        </p:nvSpPr>
        <p:spPr>
          <a:xfrm>
            <a:off x="4445631" y="2322892"/>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7">
            <a:extLst>
              <a:ext uri="{FF2B5EF4-FFF2-40B4-BE49-F238E27FC236}">
                <a16:creationId xmlns:a16="http://schemas.microsoft.com/office/drawing/2014/main" id="{9CC2639A-37AF-4B88-BB99-118270D4E0C4}"/>
              </a:ext>
            </a:extLst>
          </p:cNvPr>
          <p:cNvSpPr/>
          <p:nvPr/>
        </p:nvSpPr>
        <p:spPr>
          <a:xfrm>
            <a:off x="4445630" y="3268479"/>
            <a:ext cx="670309" cy="24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7">
            <a:extLst>
              <a:ext uri="{FF2B5EF4-FFF2-40B4-BE49-F238E27FC236}">
                <a16:creationId xmlns:a16="http://schemas.microsoft.com/office/drawing/2014/main" id="{9CC2639A-37AF-4B88-BB99-118270D4E0C4}"/>
              </a:ext>
            </a:extLst>
          </p:cNvPr>
          <p:cNvSpPr/>
          <p:nvPr/>
        </p:nvSpPr>
        <p:spPr>
          <a:xfrm>
            <a:off x="4445629" y="3993026"/>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14</a:t>
            </a:fld>
            <a:endParaRPr kumimoji="1" lang="ja-JP" altLang="en-US" dirty="0">
              <a:solidFill>
                <a:schemeClr val="tx1"/>
              </a:solidFill>
            </a:endParaRPr>
          </a:p>
        </p:txBody>
      </p:sp>
      <p:sp>
        <p:nvSpPr>
          <p:cNvPr id="14" name="矢印: 右 17">
            <a:extLst>
              <a:ext uri="{FF2B5EF4-FFF2-40B4-BE49-F238E27FC236}">
                <a16:creationId xmlns:a16="http://schemas.microsoft.com/office/drawing/2014/main" id="{9CC2639A-37AF-4B88-BB99-118270D4E0C4}"/>
              </a:ext>
            </a:extLst>
          </p:cNvPr>
          <p:cNvSpPr/>
          <p:nvPr/>
        </p:nvSpPr>
        <p:spPr>
          <a:xfrm>
            <a:off x="3686806" y="5972507"/>
            <a:ext cx="2137620" cy="192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1851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522385" y="746540"/>
            <a:ext cx="7477615"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基本方針３：館外の利用促進</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B94C9856-BE4F-4D8E-91B5-7F7531A4C7F4}"/>
              </a:ext>
            </a:extLst>
          </p:cNvPr>
          <p:cNvSpPr txBox="1"/>
          <p:nvPr/>
        </p:nvSpPr>
        <p:spPr>
          <a:xfrm>
            <a:off x="1450967" y="1276998"/>
            <a:ext cx="3810225" cy="307777"/>
          </a:xfrm>
          <a:prstGeom prst="rect">
            <a:avLst/>
          </a:prstGeom>
          <a:noFill/>
        </p:spPr>
        <p:txBody>
          <a:bodyPr wrap="square" rtlCol="0">
            <a:spAutoFit/>
          </a:bodyPr>
          <a:lstStyle/>
          <a:p>
            <a:r>
              <a:rPr kumimoji="1" lang="ja-JP" altLang="en-US" sz="1400" b="1" dirty="0"/>
              <a:t>■館外の利用状況・今後の対応方針</a:t>
            </a:r>
            <a:endParaRPr kumimoji="1" lang="en-US" altLang="ja-JP" sz="1400" b="1" dirty="0"/>
          </a:p>
        </p:txBody>
      </p:sp>
      <p:sp>
        <p:nvSpPr>
          <p:cNvPr id="18" name="テキスト ボックス 17">
            <a:extLst>
              <a:ext uri="{FF2B5EF4-FFF2-40B4-BE49-F238E27FC236}">
                <a16:creationId xmlns:a16="http://schemas.microsoft.com/office/drawing/2014/main" id="{50EFB69A-C773-4336-A836-F9BC1C46EEC7}"/>
              </a:ext>
            </a:extLst>
          </p:cNvPr>
          <p:cNvSpPr txBox="1">
            <a:spLocks/>
          </p:cNvSpPr>
          <p:nvPr/>
        </p:nvSpPr>
        <p:spPr>
          <a:xfrm>
            <a:off x="1522384" y="2730034"/>
            <a:ext cx="7601051" cy="1015663"/>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kern="100" dirty="0">
                <a:solidFill>
                  <a:schemeClr val="tx1">
                    <a:lumMod val="75000"/>
                    <a:lumOff val="25000"/>
                  </a:schemeClr>
                </a:solidFill>
                <a:ea typeface="HG丸ｺﾞｼｯｸM-PRO" panose="020F0600000000000000" pitchFamily="50" charset="-128"/>
                <a:cs typeface="Times New Roman" panose="02020603050405020304" pitchFamily="18" charset="0"/>
              </a:rPr>
              <a:t>〇出かける展示</a:t>
            </a:r>
            <a:endParaRPr lang="en-US" altLang="ja-JP" sz="1200" b="1"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平成</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23</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年度より本格実施された「出かける展示」については、前中期経営計画案では令和元年度の最終目標を</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6</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回に掲げていたが、限りあるマンパワーの中、図書館等の協力を得て</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12</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回を実施することができた。今後はこの「出かける展示」を継続的に実施し、館外での平和の情報発信のみならず、ピースおおさかの</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PR</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の場としても活用していく。</a:t>
            </a:r>
          </a:p>
        </p:txBody>
      </p:sp>
      <p:graphicFrame>
        <p:nvGraphicFramePr>
          <p:cNvPr id="19"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671045101"/>
              </p:ext>
            </p:extLst>
          </p:nvPr>
        </p:nvGraphicFramePr>
        <p:xfrm>
          <a:off x="1518876" y="4161283"/>
          <a:ext cx="5947474" cy="1015664"/>
        </p:xfrm>
        <a:graphic>
          <a:graphicData uri="http://schemas.openxmlformats.org/drawingml/2006/table">
            <a:tbl>
              <a:tblPr firstRow="1" bandRow="1">
                <a:tableStyleId>{5C22544A-7EE6-4342-B048-85BDC9FD1C3A}</a:tableStyleId>
              </a:tblPr>
              <a:tblGrid>
                <a:gridCol w="1489481">
                  <a:extLst>
                    <a:ext uri="{9D8B030D-6E8A-4147-A177-3AD203B41FA5}">
                      <a16:colId xmlns:a16="http://schemas.microsoft.com/office/drawing/2014/main" val="2663597764"/>
                    </a:ext>
                  </a:extLst>
                </a:gridCol>
                <a:gridCol w="1134098">
                  <a:extLst>
                    <a:ext uri="{9D8B030D-6E8A-4147-A177-3AD203B41FA5}">
                      <a16:colId xmlns:a16="http://schemas.microsoft.com/office/drawing/2014/main" val="682352009"/>
                    </a:ext>
                  </a:extLst>
                </a:gridCol>
                <a:gridCol w="1107965">
                  <a:extLst>
                    <a:ext uri="{9D8B030D-6E8A-4147-A177-3AD203B41FA5}">
                      <a16:colId xmlns:a16="http://schemas.microsoft.com/office/drawing/2014/main" val="4197963955"/>
                    </a:ext>
                  </a:extLst>
                </a:gridCol>
                <a:gridCol w="1107965">
                  <a:extLst>
                    <a:ext uri="{9D8B030D-6E8A-4147-A177-3AD203B41FA5}">
                      <a16:colId xmlns:a16="http://schemas.microsoft.com/office/drawing/2014/main" val="603627798"/>
                    </a:ext>
                  </a:extLst>
                </a:gridCol>
                <a:gridCol w="1107965">
                  <a:extLst>
                    <a:ext uri="{9D8B030D-6E8A-4147-A177-3AD203B41FA5}">
                      <a16:colId xmlns:a16="http://schemas.microsoft.com/office/drawing/2014/main" val="2435879051"/>
                    </a:ext>
                  </a:extLst>
                </a:gridCol>
              </a:tblGrid>
              <a:tr h="300456">
                <a:tc>
                  <a:txBody>
                    <a:bodyPr/>
                    <a:lstStyle/>
                    <a:p>
                      <a:pPr algn="ctr"/>
                      <a:r>
                        <a:rPr kumimoji="1" lang="ja-JP" altLang="en-US" sz="1000" b="0" i="0" dirty="0">
                          <a:solidFill>
                            <a:schemeClr val="tx1">
                              <a:lumMod val="75000"/>
                              <a:lumOff val="25000"/>
                            </a:schemeClr>
                          </a:solidFill>
                        </a:rPr>
                        <a:t>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28</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29</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30</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令和１</a:t>
                      </a:r>
                      <a:r>
                        <a:rPr kumimoji="1" lang="en-US" altLang="ja-JP" sz="800" b="0" i="0" dirty="0">
                          <a:solidFill>
                            <a:schemeClr val="tx1">
                              <a:lumMod val="75000"/>
                              <a:lumOff val="25000"/>
                            </a:schemeClr>
                          </a:solidFill>
                        </a:rPr>
                        <a:t>※</a:t>
                      </a:r>
                      <a:r>
                        <a:rPr kumimoji="1" lang="ja-JP" altLang="en-US" sz="800" b="0" i="0" dirty="0">
                          <a:solidFill>
                            <a:schemeClr val="tx1">
                              <a:lumMod val="75000"/>
                              <a:lumOff val="25000"/>
                            </a:schemeClr>
                          </a:solidFill>
                        </a:rPr>
                        <a:t>見込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4255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貸出資料利用</a:t>
                      </a:r>
                      <a:endParaRPr kumimoji="1" lang="en-US" altLang="ja-JP" sz="1000" b="0" i="0" dirty="0">
                        <a:solidFill>
                          <a:schemeClr val="tx1">
                            <a:lumMod val="75000"/>
                            <a:lumOff val="25000"/>
                          </a:schemeClr>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（人）・（件）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118,962</a:t>
                      </a:r>
                      <a:r>
                        <a:rPr kumimoji="1" lang="ja-JP" altLang="en-US" sz="1000" b="0" i="0" dirty="0">
                          <a:solidFill>
                            <a:schemeClr val="tx1">
                              <a:lumMod val="75000"/>
                              <a:lumOff val="25000"/>
                            </a:schemeClr>
                          </a:solidFill>
                        </a:rPr>
                        <a:t>（人）</a:t>
                      </a:r>
                      <a:endParaRPr kumimoji="1" lang="en-US" altLang="ja-JP" sz="1000" b="0" i="0" dirty="0">
                        <a:solidFill>
                          <a:schemeClr val="tx1">
                            <a:lumMod val="75000"/>
                            <a:lumOff val="25000"/>
                          </a:schemeClr>
                        </a:solidFill>
                      </a:endParaRPr>
                    </a:p>
                    <a:p>
                      <a:pPr algn="ctr"/>
                      <a:r>
                        <a:rPr kumimoji="1" lang="en-US" altLang="ja-JP" sz="1000" b="0" i="0" dirty="0">
                          <a:solidFill>
                            <a:schemeClr val="tx1">
                              <a:lumMod val="75000"/>
                              <a:lumOff val="25000"/>
                            </a:schemeClr>
                          </a:solidFill>
                        </a:rPr>
                        <a:t>349</a:t>
                      </a:r>
                      <a:r>
                        <a:rPr kumimoji="1" lang="en-US" altLang="ja-JP" sz="1000" b="0" i="0" baseline="0" dirty="0">
                          <a:solidFill>
                            <a:schemeClr val="tx1">
                              <a:lumMod val="75000"/>
                              <a:lumOff val="25000"/>
                            </a:schemeClr>
                          </a:solidFill>
                        </a:rPr>
                        <a:t> </a:t>
                      </a:r>
                      <a:r>
                        <a:rPr kumimoji="1" lang="ja-JP" altLang="en-US" sz="1000" b="0" i="0" baseline="0" dirty="0">
                          <a:solidFill>
                            <a:schemeClr val="tx1">
                              <a:lumMod val="75000"/>
                              <a:lumOff val="25000"/>
                            </a:schemeClr>
                          </a:solidFill>
                        </a:rPr>
                        <a:t>（件）</a:t>
                      </a:r>
                      <a:endParaRPr kumimoji="1" lang="en-US" altLang="ja-JP" sz="1000" b="0" i="0" baseline="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140,616</a:t>
                      </a:r>
                      <a:r>
                        <a:rPr kumimoji="1" lang="ja-JP" altLang="en-US" sz="1000" b="0" i="0" dirty="0">
                          <a:solidFill>
                            <a:schemeClr val="tx1">
                              <a:lumMod val="75000"/>
                              <a:lumOff val="25000"/>
                            </a:schemeClr>
                          </a:solidFill>
                        </a:rPr>
                        <a:t>（人）</a:t>
                      </a:r>
                      <a:endParaRPr kumimoji="1" lang="en-US" altLang="ja-JP" sz="1000" b="0" i="0" dirty="0">
                        <a:solidFill>
                          <a:schemeClr val="tx1">
                            <a:lumMod val="75000"/>
                            <a:lumOff val="25000"/>
                          </a:schemeClr>
                        </a:solidFill>
                      </a:endParaRPr>
                    </a:p>
                    <a:p>
                      <a:pPr algn="ctr"/>
                      <a:r>
                        <a:rPr kumimoji="1" lang="en-US" altLang="ja-JP" sz="1000" b="0" i="0" dirty="0">
                          <a:solidFill>
                            <a:schemeClr val="tx1">
                              <a:lumMod val="75000"/>
                              <a:lumOff val="25000"/>
                            </a:schemeClr>
                          </a:solidFill>
                        </a:rPr>
                        <a:t>353</a:t>
                      </a:r>
                      <a:r>
                        <a:rPr kumimoji="1" lang="ja-JP" altLang="en-US" sz="1000" b="0" i="0" dirty="0">
                          <a:solidFill>
                            <a:schemeClr val="tx1">
                              <a:lumMod val="75000"/>
                              <a:lumOff val="25000"/>
                            </a:schemeClr>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145,392</a:t>
                      </a:r>
                      <a:r>
                        <a:rPr kumimoji="1" lang="ja-JP" altLang="en-US" sz="1000" b="0" i="0" dirty="0">
                          <a:solidFill>
                            <a:schemeClr val="tx1">
                              <a:lumMod val="75000"/>
                              <a:lumOff val="25000"/>
                            </a:schemeClr>
                          </a:solidFill>
                        </a:rPr>
                        <a:t>（人）</a:t>
                      </a:r>
                      <a:endParaRPr kumimoji="1" lang="en-US" altLang="ja-JP" sz="1000" b="0" i="0" dirty="0">
                        <a:solidFill>
                          <a:schemeClr val="tx1">
                            <a:lumMod val="75000"/>
                            <a:lumOff val="25000"/>
                          </a:schemeClr>
                        </a:solidFill>
                      </a:endParaRPr>
                    </a:p>
                    <a:p>
                      <a:pPr algn="ctr"/>
                      <a:r>
                        <a:rPr kumimoji="1" lang="en-US" altLang="ja-JP" sz="1000" b="0" i="0" dirty="0">
                          <a:solidFill>
                            <a:schemeClr val="tx1">
                              <a:lumMod val="75000"/>
                              <a:lumOff val="25000"/>
                            </a:schemeClr>
                          </a:solidFill>
                        </a:rPr>
                        <a:t>378</a:t>
                      </a:r>
                      <a:r>
                        <a:rPr kumimoji="1" lang="ja-JP" altLang="en-US" sz="1000" b="0" i="0" dirty="0">
                          <a:solidFill>
                            <a:schemeClr val="tx1">
                              <a:lumMod val="75000"/>
                              <a:lumOff val="25000"/>
                            </a:schemeClr>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120,000</a:t>
                      </a:r>
                      <a:r>
                        <a:rPr kumimoji="1" lang="ja-JP" altLang="en-US" sz="1000" b="0" i="0" dirty="0">
                          <a:solidFill>
                            <a:schemeClr val="tx1">
                              <a:lumMod val="75000"/>
                              <a:lumOff val="25000"/>
                            </a:schemeClr>
                          </a:solidFill>
                        </a:rPr>
                        <a:t>（人）</a:t>
                      </a:r>
                      <a:endParaRPr kumimoji="1" lang="en-US" altLang="ja-JP" sz="1000" b="0" i="0" dirty="0">
                        <a:solidFill>
                          <a:schemeClr val="tx1">
                            <a:lumMod val="75000"/>
                            <a:lumOff val="25000"/>
                          </a:schemeClr>
                        </a:solidFill>
                      </a:endParaRPr>
                    </a:p>
                    <a:p>
                      <a:pPr algn="ctr"/>
                      <a:r>
                        <a:rPr kumimoji="1" lang="en-US" altLang="ja-JP" sz="1000" b="0" i="0" dirty="0">
                          <a:solidFill>
                            <a:schemeClr val="tx1">
                              <a:lumMod val="75000"/>
                              <a:lumOff val="25000"/>
                            </a:schemeClr>
                          </a:solidFill>
                        </a:rPr>
                        <a:t>375</a:t>
                      </a:r>
                      <a:r>
                        <a:rPr kumimoji="1" lang="ja-JP" altLang="en-US" sz="1000" b="0" i="0" dirty="0">
                          <a:solidFill>
                            <a:schemeClr val="tx1">
                              <a:lumMod val="75000"/>
                              <a:lumOff val="25000"/>
                            </a:schemeClr>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36787"/>
                  </a:ext>
                </a:extLst>
              </a:tr>
              <a:tr h="289673">
                <a:tc>
                  <a:txBody>
                    <a:bodyPr/>
                    <a:lstStyle/>
                    <a:p>
                      <a:pPr algn="ctr"/>
                      <a:r>
                        <a:rPr kumimoji="1" lang="ja-JP" altLang="en-US" sz="1000" b="0" i="0" dirty="0">
                          <a:solidFill>
                            <a:schemeClr val="tx1">
                              <a:lumMod val="75000"/>
                              <a:lumOff val="25000"/>
                            </a:schemeClr>
                          </a:solidFill>
                        </a:rPr>
                        <a:t>出かける展示（回）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8</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16</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874008"/>
                  </a:ext>
                </a:extLst>
              </a:tr>
            </a:tbl>
          </a:graphicData>
        </a:graphic>
      </p:graphicFrame>
      <p:sp>
        <p:nvSpPr>
          <p:cNvPr id="26" name="テキスト ボックス 25">
            <a:extLst>
              <a:ext uri="{FF2B5EF4-FFF2-40B4-BE49-F238E27FC236}">
                <a16:creationId xmlns:a16="http://schemas.microsoft.com/office/drawing/2014/main" id="{728B682F-45DB-4F27-83FA-E458E7BDD6EF}"/>
              </a:ext>
            </a:extLst>
          </p:cNvPr>
          <p:cNvSpPr txBox="1"/>
          <p:nvPr/>
        </p:nvSpPr>
        <p:spPr>
          <a:xfrm>
            <a:off x="1450967" y="5242893"/>
            <a:ext cx="812656" cy="307777"/>
          </a:xfrm>
          <a:prstGeom prst="rect">
            <a:avLst/>
          </a:prstGeom>
          <a:noFill/>
        </p:spPr>
        <p:txBody>
          <a:bodyPr wrap="square" rtlCol="0">
            <a:spAutoFit/>
          </a:bodyPr>
          <a:lstStyle/>
          <a:p>
            <a:r>
              <a:rPr kumimoji="1" lang="ja-JP" altLang="en-US" sz="1400" b="1" dirty="0"/>
              <a:t>■目標</a:t>
            </a:r>
          </a:p>
        </p:txBody>
      </p:sp>
      <p:sp>
        <p:nvSpPr>
          <p:cNvPr id="27" name="テキスト ボックス 26">
            <a:extLst>
              <a:ext uri="{FF2B5EF4-FFF2-40B4-BE49-F238E27FC236}">
                <a16:creationId xmlns:a16="http://schemas.microsoft.com/office/drawing/2014/main" id="{728B682F-45DB-4F27-83FA-E458E7BDD6EF}"/>
              </a:ext>
            </a:extLst>
          </p:cNvPr>
          <p:cNvSpPr txBox="1"/>
          <p:nvPr/>
        </p:nvSpPr>
        <p:spPr>
          <a:xfrm>
            <a:off x="1450967" y="3832575"/>
            <a:ext cx="935383" cy="307777"/>
          </a:xfrm>
          <a:prstGeom prst="rect">
            <a:avLst/>
          </a:prstGeom>
          <a:noFill/>
        </p:spPr>
        <p:txBody>
          <a:bodyPr wrap="square" rtlCol="0">
            <a:spAutoFit/>
          </a:bodyPr>
          <a:lstStyle/>
          <a:p>
            <a:r>
              <a:rPr kumimoji="1" lang="ja-JP" altLang="en-US" sz="1400" b="1" dirty="0"/>
              <a:t>■実績</a:t>
            </a:r>
          </a:p>
        </p:txBody>
      </p:sp>
      <p:graphicFrame>
        <p:nvGraphicFramePr>
          <p:cNvPr id="28"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89501164"/>
              </p:ext>
            </p:extLst>
          </p:nvPr>
        </p:nvGraphicFramePr>
        <p:xfrm>
          <a:off x="1518874" y="5556025"/>
          <a:ext cx="5947476" cy="923975"/>
        </p:xfrm>
        <a:graphic>
          <a:graphicData uri="http://schemas.openxmlformats.org/drawingml/2006/table">
            <a:tbl>
              <a:tblPr firstRow="1" bandRow="1">
                <a:tableStyleId>{5C22544A-7EE6-4342-B048-85BDC9FD1C3A}</a:tableStyleId>
              </a:tblPr>
              <a:tblGrid>
                <a:gridCol w="1567940">
                  <a:extLst>
                    <a:ext uri="{9D8B030D-6E8A-4147-A177-3AD203B41FA5}">
                      <a16:colId xmlns:a16="http://schemas.microsoft.com/office/drawing/2014/main" val="2663597764"/>
                    </a:ext>
                  </a:extLst>
                </a:gridCol>
                <a:gridCol w="892356">
                  <a:extLst>
                    <a:ext uri="{9D8B030D-6E8A-4147-A177-3AD203B41FA5}">
                      <a16:colId xmlns:a16="http://schemas.microsoft.com/office/drawing/2014/main" val="682352009"/>
                    </a:ext>
                  </a:extLst>
                </a:gridCol>
                <a:gridCol w="871795">
                  <a:extLst>
                    <a:ext uri="{9D8B030D-6E8A-4147-A177-3AD203B41FA5}">
                      <a16:colId xmlns:a16="http://schemas.microsoft.com/office/drawing/2014/main" val="4197963955"/>
                    </a:ext>
                  </a:extLst>
                </a:gridCol>
                <a:gridCol w="871795">
                  <a:extLst>
                    <a:ext uri="{9D8B030D-6E8A-4147-A177-3AD203B41FA5}">
                      <a16:colId xmlns:a16="http://schemas.microsoft.com/office/drawing/2014/main" val="603627798"/>
                    </a:ext>
                  </a:extLst>
                </a:gridCol>
                <a:gridCol w="871795">
                  <a:extLst>
                    <a:ext uri="{9D8B030D-6E8A-4147-A177-3AD203B41FA5}">
                      <a16:colId xmlns:a16="http://schemas.microsoft.com/office/drawing/2014/main" val="902542330"/>
                    </a:ext>
                  </a:extLst>
                </a:gridCol>
                <a:gridCol w="871795">
                  <a:extLst>
                    <a:ext uri="{9D8B030D-6E8A-4147-A177-3AD203B41FA5}">
                      <a16:colId xmlns:a16="http://schemas.microsoft.com/office/drawing/2014/main" val="2435879051"/>
                    </a:ext>
                  </a:extLst>
                </a:gridCol>
              </a:tblGrid>
              <a:tr h="314204">
                <a:tc>
                  <a:txBody>
                    <a:bodyPr/>
                    <a:lstStyle/>
                    <a:p>
                      <a:pPr algn="ctr"/>
                      <a:r>
                        <a:rPr kumimoji="1" lang="ja-JP" altLang="en-US" sz="1000" b="0" i="0" dirty="0">
                          <a:solidFill>
                            <a:schemeClr val="tx1">
                              <a:lumMod val="75000"/>
                              <a:lumOff val="25000"/>
                            </a:schemeClr>
                          </a:solidFill>
                        </a:rPr>
                        <a:t>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3108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貸出資料利用（件）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381</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384</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387</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390</a:t>
                      </a:r>
                      <a:r>
                        <a:rPr kumimoji="1" lang="ja-JP" altLang="en-US" sz="1000" b="0" i="0" dirty="0">
                          <a:solidFill>
                            <a:schemeClr val="tx1">
                              <a:lumMod val="75000"/>
                              <a:lumOff val="25000"/>
                            </a:schemeClr>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36787"/>
                  </a:ext>
                </a:extLst>
              </a:tr>
              <a:tr h="298970">
                <a:tc>
                  <a:txBody>
                    <a:bodyPr/>
                    <a:lstStyle/>
                    <a:p>
                      <a:pPr algn="ctr"/>
                      <a:r>
                        <a:rPr kumimoji="1" lang="ja-JP" altLang="en-US" sz="1000" b="0" i="0" dirty="0">
                          <a:solidFill>
                            <a:schemeClr val="tx1">
                              <a:lumMod val="75000"/>
                              <a:lumOff val="25000"/>
                            </a:schemeClr>
                          </a:solidFill>
                        </a:rPr>
                        <a:t>出かける展示（回）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874008"/>
                  </a:ext>
                </a:extLst>
              </a:tr>
            </a:tbl>
          </a:graphicData>
        </a:graphic>
      </p:graphicFrame>
      <p:sp>
        <p:nvSpPr>
          <p:cNvPr id="10" name="テキスト ボックス 9">
            <a:extLst>
              <a:ext uri="{FF2B5EF4-FFF2-40B4-BE49-F238E27FC236}">
                <a16:creationId xmlns:a16="http://schemas.microsoft.com/office/drawing/2014/main" id="{50EFB69A-C773-4336-A836-F9BC1C46EEC7}"/>
              </a:ext>
            </a:extLst>
          </p:cNvPr>
          <p:cNvSpPr txBox="1">
            <a:spLocks/>
          </p:cNvSpPr>
          <p:nvPr/>
        </p:nvSpPr>
        <p:spPr>
          <a:xfrm>
            <a:off x="1522385" y="1584775"/>
            <a:ext cx="7601050" cy="1015663"/>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kern="100" dirty="0">
                <a:solidFill>
                  <a:schemeClr val="tx1">
                    <a:lumMod val="75000"/>
                    <a:lumOff val="25000"/>
                  </a:schemeClr>
                </a:solidFill>
                <a:ea typeface="HG丸ｺﾞｼｯｸM-PRO" panose="020F0600000000000000" pitchFamily="50" charset="-128"/>
                <a:cs typeface="Times New Roman" panose="02020603050405020304" pitchFamily="18" charset="0"/>
              </a:rPr>
              <a:t>〇貸出資料</a:t>
            </a:r>
            <a:endParaRPr lang="en-US" altLang="ja-JP" sz="1200" b="1"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ピースおおさかでは、館外での利用促進として学校や自治体等への資料貸出を行っている。宅配サービスの利用開始（平成</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24</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年度～）や、教育委員会や校長会等で</a:t>
            </a:r>
            <a:r>
              <a:rPr lang="en-US" altLang="ja-JP"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PR</a:t>
            </a: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を実施した結果、貸出資料利用人数は増加傾向となっている。来館が困難な学校等に向けて、今後も貸出資料の促進に努めるとともに、資料を増やして　対応に努める。</a:t>
            </a:r>
          </a:p>
        </p:txBody>
      </p:sp>
      <p:sp>
        <p:nvSpPr>
          <p:cNvPr id="12" name="テキスト ボックス 11">
            <a:extLst>
              <a:ext uri="{FF2B5EF4-FFF2-40B4-BE49-F238E27FC236}">
                <a16:creationId xmlns:a16="http://schemas.microsoft.com/office/drawing/2014/main" id="{C06DB023-947D-4488-92A9-B8EA54E087FF}"/>
              </a:ext>
            </a:extLst>
          </p:cNvPr>
          <p:cNvSpPr txBox="1"/>
          <p:nvPr/>
        </p:nvSpPr>
        <p:spPr>
          <a:xfrm>
            <a:off x="7534257" y="4161283"/>
            <a:ext cx="1738532" cy="2292935"/>
          </a:xfrm>
          <a:prstGeom prst="rect">
            <a:avLst/>
          </a:prstGeom>
          <a:noFill/>
        </p:spPr>
        <p:txBody>
          <a:bodyPr wrap="square" rtlCol="0">
            <a:spAutoFit/>
          </a:bodyPr>
          <a:lstStyle/>
          <a:p>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目標設定の考え方</a:t>
            </a:r>
            <a:r>
              <a:rPr kumimoji="1" lang="en-US" altLang="ja-JP" sz="1100" dirty="0">
                <a:solidFill>
                  <a:schemeClr val="tx1">
                    <a:lumMod val="75000"/>
                    <a:lumOff val="25000"/>
                  </a:schemeClr>
                </a:solidFill>
              </a:rPr>
              <a:t>】</a:t>
            </a:r>
          </a:p>
          <a:p>
            <a:r>
              <a:rPr kumimoji="1" lang="ja-JP" altLang="en-US" sz="1100" dirty="0">
                <a:solidFill>
                  <a:schemeClr val="tx1">
                    <a:lumMod val="75000"/>
                    <a:lumOff val="25000"/>
                  </a:schemeClr>
                </a:solidFill>
              </a:rPr>
              <a:t>　貸出資料については貸出先によって人数が左右されるため、令和２年度からは貸出先の件数を指標とし、令和６年度までに</a:t>
            </a:r>
            <a:r>
              <a:rPr kumimoji="1" lang="en-US" altLang="ja-JP" sz="1100" dirty="0">
                <a:solidFill>
                  <a:schemeClr val="tx1">
                    <a:lumMod val="75000"/>
                    <a:lumOff val="25000"/>
                  </a:schemeClr>
                </a:solidFill>
              </a:rPr>
              <a:t>390</a:t>
            </a:r>
            <a:r>
              <a:rPr kumimoji="1" lang="ja-JP" altLang="en-US" sz="1100" dirty="0">
                <a:solidFill>
                  <a:schemeClr val="tx1">
                    <a:lumMod val="75000"/>
                    <a:lumOff val="25000"/>
                  </a:schemeClr>
                </a:solidFill>
              </a:rPr>
              <a:t>件を目標とする。</a:t>
            </a:r>
            <a:endParaRPr kumimoji="1" lang="en-US" altLang="ja-JP" sz="1100" dirty="0">
              <a:solidFill>
                <a:schemeClr val="tx1">
                  <a:lumMod val="75000"/>
                  <a:lumOff val="25000"/>
                </a:schemeClr>
              </a:solidFill>
            </a:endParaRPr>
          </a:p>
          <a:p>
            <a:r>
              <a:rPr kumimoji="1" lang="ja-JP" altLang="en-US" sz="1100" dirty="0">
                <a:solidFill>
                  <a:schemeClr val="tx1">
                    <a:lumMod val="75000"/>
                    <a:lumOff val="25000"/>
                  </a:schemeClr>
                </a:solidFill>
              </a:rPr>
              <a:t>　出かける展示については、限られたマンパワーと展示先の確保が不透明な状況の中、</a:t>
            </a:r>
            <a:r>
              <a:rPr kumimoji="1" lang="en-US" altLang="ja-JP" sz="1100" dirty="0">
                <a:solidFill>
                  <a:schemeClr val="tx1">
                    <a:lumMod val="75000"/>
                    <a:lumOff val="25000"/>
                  </a:schemeClr>
                </a:solidFill>
              </a:rPr>
              <a:t>12</a:t>
            </a:r>
            <a:r>
              <a:rPr kumimoji="1" lang="ja-JP" altLang="en-US" sz="1100" dirty="0">
                <a:solidFill>
                  <a:schemeClr val="tx1">
                    <a:lumMod val="75000"/>
                    <a:lumOff val="25000"/>
                  </a:schemeClr>
                </a:solidFill>
              </a:rPr>
              <a:t>回を定着化し継続的に実施することを目標とする。</a:t>
            </a: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15</a:t>
            </a:fld>
            <a:endParaRPr kumimoji="1" lang="ja-JP" altLang="en-US" dirty="0">
              <a:solidFill>
                <a:schemeClr val="tx1"/>
              </a:solidFill>
            </a:endParaRPr>
          </a:p>
        </p:txBody>
      </p:sp>
    </p:spTree>
    <p:extLst>
      <p:ext uri="{BB962C8B-B14F-4D97-AF65-F5344CB8AC3E}">
        <p14:creationId xmlns:p14="http://schemas.microsoft.com/office/powerpoint/2010/main" val="2209667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2716783635"/>
              </p:ext>
            </p:extLst>
          </p:nvPr>
        </p:nvGraphicFramePr>
        <p:xfrm>
          <a:off x="1469796" y="4011721"/>
          <a:ext cx="5680304" cy="1023918"/>
        </p:xfrm>
        <a:graphic>
          <a:graphicData uri="http://schemas.openxmlformats.org/drawingml/2006/table">
            <a:tbl>
              <a:tblPr firstRow="1" bandRow="1">
                <a:tableStyleId>{5C22544A-7EE6-4342-B048-85BDC9FD1C3A}</a:tableStyleId>
              </a:tblPr>
              <a:tblGrid>
                <a:gridCol w="1390765">
                  <a:extLst>
                    <a:ext uri="{9D8B030D-6E8A-4147-A177-3AD203B41FA5}">
                      <a16:colId xmlns:a16="http://schemas.microsoft.com/office/drawing/2014/main" val="2663597764"/>
                    </a:ext>
                  </a:extLst>
                </a:gridCol>
                <a:gridCol w="1058936">
                  <a:extLst>
                    <a:ext uri="{9D8B030D-6E8A-4147-A177-3AD203B41FA5}">
                      <a16:colId xmlns:a16="http://schemas.microsoft.com/office/drawing/2014/main" val="682352009"/>
                    </a:ext>
                  </a:extLst>
                </a:gridCol>
                <a:gridCol w="1034534">
                  <a:extLst>
                    <a:ext uri="{9D8B030D-6E8A-4147-A177-3AD203B41FA5}">
                      <a16:colId xmlns:a16="http://schemas.microsoft.com/office/drawing/2014/main" val="4197963955"/>
                    </a:ext>
                  </a:extLst>
                </a:gridCol>
                <a:gridCol w="1034534">
                  <a:extLst>
                    <a:ext uri="{9D8B030D-6E8A-4147-A177-3AD203B41FA5}">
                      <a16:colId xmlns:a16="http://schemas.microsoft.com/office/drawing/2014/main" val="603627798"/>
                    </a:ext>
                  </a:extLst>
                </a:gridCol>
                <a:gridCol w="1161535">
                  <a:extLst>
                    <a:ext uri="{9D8B030D-6E8A-4147-A177-3AD203B41FA5}">
                      <a16:colId xmlns:a16="http://schemas.microsoft.com/office/drawing/2014/main" val="2435879051"/>
                    </a:ext>
                  </a:extLst>
                </a:gridCol>
              </a:tblGrid>
              <a:tr h="247057">
                <a:tc>
                  <a:txBody>
                    <a:bodyPr/>
                    <a:lstStyle/>
                    <a:p>
                      <a:pPr algn="ctr"/>
                      <a:r>
                        <a:rPr kumimoji="1" lang="ja-JP" altLang="en-US" sz="1000" b="0" i="0" dirty="0">
                          <a:solidFill>
                            <a:schemeClr val="tx1">
                              <a:lumMod val="75000"/>
                              <a:lumOff val="25000"/>
                            </a:schemeClr>
                          </a:solidFill>
                        </a:rPr>
                        <a:t>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28</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29</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平成</a:t>
                      </a:r>
                      <a:r>
                        <a:rPr kumimoji="1" lang="en-US" altLang="ja-JP" sz="1000" b="0" i="0" dirty="0">
                          <a:solidFill>
                            <a:schemeClr val="tx1">
                              <a:lumMod val="75000"/>
                              <a:lumOff val="25000"/>
                            </a:schemeClr>
                          </a:solidFill>
                        </a:rPr>
                        <a:t>30</a:t>
                      </a:r>
                      <a:endParaRPr kumimoji="1" lang="ja-JP" altLang="en-US"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令和１</a:t>
                      </a:r>
                      <a:r>
                        <a:rPr kumimoji="1" lang="en-US" altLang="ja-JP" sz="800" b="0" i="0" dirty="0">
                          <a:solidFill>
                            <a:schemeClr val="tx1">
                              <a:lumMod val="75000"/>
                              <a:lumOff val="25000"/>
                            </a:schemeClr>
                          </a:solidFill>
                        </a:rPr>
                        <a:t>※</a:t>
                      </a:r>
                      <a:r>
                        <a:rPr kumimoji="1" lang="ja-JP" altLang="en-US" sz="800" b="0" i="0" dirty="0">
                          <a:solidFill>
                            <a:schemeClr val="tx1">
                              <a:lumMod val="75000"/>
                              <a:lumOff val="25000"/>
                            </a:schemeClr>
                          </a:solidFill>
                        </a:rPr>
                        <a:t>見込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3878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平和寄附金収入</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smtClean="0">
                          <a:solidFill>
                            <a:schemeClr val="tx1">
                              <a:lumMod val="75000"/>
                              <a:lumOff val="25000"/>
                            </a:schemeClr>
                          </a:solidFill>
                        </a:rPr>
                        <a:t>1,100</a:t>
                      </a:r>
                      <a:endParaRPr kumimoji="1" lang="en-US" altLang="ja-JP" sz="10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36787"/>
                  </a:ext>
                </a:extLst>
              </a:tr>
              <a:tr h="3806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lumMod val="75000"/>
                              <a:lumOff val="25000"/>
                            </a:schemeClr>
                          </a:solidFill>
                        </a:rPr>
                        <a:t>入館者</a:t>
                      </a:r>
                      <a:r>
                        <a:rPr kumimoji="1" lang="en-US" altLang="ja-JP" sz="800" b="0" i="0" dirty="0">
                          <a:solidFill>
                            <a:schemeClr val="tx1">
                              <a:lumMod val="75000"/>
                              <a:lumOff val="25000"/>
                            </a:schemeClr>
                          </a:solidFill>
                        </a:rPr>
                        <a:t>1</a:t>
                      </a:r>
                      <a:r>
                        <a:rPr kumimoji="1" lang="ja-JP" altLang="en-US" sz="800" b="0" i="0" dirty="0">
                          <a:solidFill>
                            <a:schemeClr val="tx1">
                              <a:lumMod val="75000"/>
                              <a:lumOff val="25000"/>
                            </a:schemeClr>
                          </a:solidFill>
                        </a:rPr>
                        <a:t>人あたりの事業費</a:t>
                      </a:r>
                      <a:endParaRPr kumimoji="1" lang="en-US" altLang="ja-JP" sz="800" b="0" i="0" dirty="0">
                        <a:solidFill>
                          <a:schemeClr val="tx1">
                            <a:lumMod val="75000"/>
                            <a:lumOff val="25000"/>
                          </a:schemeClr>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50" b="0" i="0" dirty="0">
                          <a:solidFill>
                            <a:schemeClr val="tx1">
                              <a:lumMod val="75000"/>
                              <a:lumOff val="25000"/>
                            </a:schemeClr>
                          </a:solidFill>
                        </a:rPr>
                        <a:t>（千円）</a:t>
                      </a:r>
                      <a:endParaRPr kumimoji="1" lang="en-US" altLang="ja-JP" sz="85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dirty="0">
                          <a:solidFill>
                            <a:schemeClr val="tx1">
                              <a:lumMod val="75000"/>
                              <a:lumOff val="25000"/>
                            </a:schemeClr>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0763305"/>
                  </a:ext>
                </a:extLst>
              </a:tr>
            </a:tbl>
          </a:graphicData>
        </a:graphic>
      </p:graphicFrame>
      <p:sp>
        <p:nvSpPr>
          <p:cNvPr id="26" name="テキスト ボックス 25">
            <a:extLst>
              <a:ext uri="{FF2B5EF4-FFF2-40B4-BE49-F238E27FC236}">
                <a16:creationId xmlns:a16="http://schemas.microsoft.com/office/drawing/2014/main" id="{728B682F-45DB-4F27-83FA-E458E7BDD6EF}"/>
              </a:ext>
            </a:extLst>
          </p:cNvPr>
          <p:cNvSpPr txBox="1"/>
          <p:nvPr/>
        </p:nvSpPr>
        <p:spPr>
          <a:xfrm>
            <a:off x="1378032" y="5111097"/>
            <a:ext cx="812656" cy="307777"/>
          </a:xfrm>
          <a:prstGeom prst="rect">
            <a:avLst/>
          </a:prstGeom>
          <a:noFill/>
        </p:spPr>
        <p:txBody>
          <a:bodyPr wrap="square" rtlCol="0">
            <a:spAutoFit/>
          </a:bodyPr>
          <a:lstStyle/>
          <a:p>
            <a:r>
              <a:rPr kumimoji="1" lang="ja-JP" altLang="en-US" sz="1400" b="1" dirty="0"/>
              <a:t>■目標</a:t>
            </a:r>
          </a:p>
        </p:txBody>
      </p:sp>
      <p:sp>
        <p:nvSpPr>
          <p:cNvPr id="27" name="テキスト ボックス 26">
            <a:extLst>
              <a:ext uri="{FF2B5EF4-FFF2-40B4-BE49-F238E27FC236}">
                <a16:creationId xmlns:a16="http://schemas.microsoft.com/office/drawing/2014/main" id="{728B682F-45DB-4F27-83FA-E458E7BDD6EF}"/>
              </a:ext>
            </a:extLst>
          </p:cNvPr>
          <p:cNvSpPr txBox="1"/>
          <p:nvPr/>
        </p:nvSpPr>
        <p:spPr>
          <a:xfrm>
            <a:off x="1378032" y="3733691"/>
            <a:ext cx="812656" cy="307777"/>
          </a:xfrm>
          <a:prstGeom prst="rect">
            <a:avLst/>
          </a:prstGeom>
          <a:noFill/>
        </p:spPr>
        <p:txBody>
          <a:bodyPr wrap="square" rtlCol="0">
            <a:spAutoFit/>
          </a:bodyPr>
          <a:lstStyle/>
          <a:p>
            <a:r>
              <a:rPr kumimoji="1" lang="ja-JP" altLang="en-US" sz="1400" b="1" dirty="0"/>
              <a:t>■実績</a:t>
            </a:r>
          </a:p>
        </p:txBody>
      </p:sp>
      <p:sp>
        <p:nvSpPr>
          <p:cNvPr id="14" name="タイトル 1">
            <a:extLst>
              <a:ext uri="{FF2B5EF4-FFF2-40B4-BE49-F238E27FC236}">
                <a16:creationId xmlns:a16="http://schemas.microsoft.com/office/drawing/2014/main" id="{BCC8D050-E90D-4E25-A70D-27DC7A89C5E2}"/>
              </a:ext>
            </a:extLst>
          </p:cNvPr>
          <p:cNvSpPr txBox="1">
            <a:spLocks/>
          </p:cNvSpPr>
          <p:nvPr/>
        </p:nvSpPr>
        <p:spPr>
          <a:xfrm>
            <a:off x="1470338" y="750918"/>
            <a:ext cx="7529662"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HG丸ｺﾞｼｯｸM-PRO" panose="020F0600000000000000" pitchFamily="50" charset="-128"/>
                <a:ea typeface="HG丸ｺﾞｼｯｸM-PRO" panose="020F0600000000000000" pitchFamily="50" charset="-128"/>
              </a:rPr>
              <a:t>基本方針４：自主財源の確保、運営コストの抑制</a:t>
            </a:r>
          </a:p>
        </p:txBody>
      </p:sp>
      <p:sp>
        <p:nvSpPr>
          <p:cNvPr id="16" name="テキスト ボックス 15">
            <a:extLst>
              <a:ext uri="{FF2B5EF4-FFF2-40B4-BE49-F238E27FC236}">
                <a16:creationId xmlns:a16="http://schemas.microsoft.com/office/drawing/2014/main" id="{50EFB69A-C773-4336-A836-F9BC1C46EEC7}"/>
              </a:ext>
            </a:extLst>
          </p:cNvPr>
          <p:cNvSpPr txBox="1">
            <a:spLocks/>
          </p:cNvSpPr>
          <p:nvPr/>
        </p:nvSpPr>
        <p:spPr>
          <a:xfrm>
            <a:off x="1469796" y="1254123"/>
            <a:ext cx="7784718" cy="1020435"/>
          </a:xfrm>
          <a:prstGeom prst="rect">
            <a:avLst/>
          </a:prstGeom>
          <a:solidFill>
            <a:schemeClr val="accent6">
              <a:lumMod val="20000"/>
              <a:lumOff val="80000"/>
            </a:schemeClr>
          </a:solidFill>
        </p:spPr>
        <p:txBody>
          <a:bodyPr vert="horz" lIns="91440" tIns="45720" rIns="91440" bIns="45720" rtlCol="0" anchor="ctr">
            <a:noAutofit/>
          </a:bodyPr>
          <a:lstStyle>
            <a:defPPr>
              <a:defRPr lang="en-US"/>
            </a:defPPr>
            <a:lvl1pPr indent="0" algn="just">
              <a:spcBef>
                <a:spcPts val="0"/>
              </a:spcBef>
              <a:spcAft>
                <a:spcPts val="0"/>
              </a:spcAft>
              <a:buClr>
                <a:schemeClr val="accent1"/>
              </a:buClr>
              <a:buFont typeface="Wingdings 3" charset="2"/>
              <a:buNone/>
              <a:defRPr kumimoji="1" sz="1600" b="1" kern="10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r>
              <a:rPr lang="ja-JP" altLang="en-US" sz="1300" dirty="0"/>
              <a:t>〇自主財源の確保</a:t>
            </a:r>
            <a:endParaRPr lang="en-US" altLang="ja-JP" sz="1300" dirty="0"/>
          </a:p>
          <a:p>
            <a:endParaRPr lang="en-US" altLang="ja-JP" sz="500" b="0" dirty="0"/>
          </a:p>
          <a:p>
            <a:r>
              <a:rPr lang="ja-JP" altLang="en-US" sz="1100" b="0" dirty="0"/>
              <a:t>　当法人の企画事業や特別展示及び「刻（とき）の庭」の維持管理については、財団の自主財源（平和寄附金収入・ミュージアムグッズ販売収入）を原資として実施している。新たな自主財源を確保することが困難な状況ではあるが、　平和寄附金収入については</a:t>
            </a:r>
            <a:r>
              <a:rPr lang="ja-JP" altLang="en-US" sz="1100" b="0" dirty="0" smtClean="0"/>
              <a:t>、税</a:t>
            </a:r>
            <a:r>
              <a:rPr lang="ja-JP" altLang="en-US" sz="1100" b="0" dirty="0"/>
              <a:t>の優遇措置の</a:t>
            </a:r>
            <a:r>
              <a:rPr lang="en-US" altLang="ja-JP" sz="1100" b="0" dirty="0"/>
              <a:t>PR</a:t>
            </a:r>
            <a:r>
              <a:rPr lang="ja-JP" altLang="en-US" sz="1100" b="0" dirty="0"/>
              <a:t>の継続</a:t>
            </a:r>
            <a:r>
              <a:rPr lang="ja-JP" altLang="en-US" sz="1100" b="0" dirty="0" smtClean="0"/>
              <a:t>や、個人の篤志家のみならず、広く企画</a:t>
            </a:r>
            <a:r>
              <a:rPr lang="ja-JP" altLang="en-US" sz="1100" b="0" dirty="0"/>
              <a:t>事業等</a:t>
            </a:r>
            <a:r>
              <a:rPr lang="ja-JP" altLang="en-US" sz="1100" b="0" dirty="0" smtClean="0"/>
              <a:t>で呼びかけを</a:t>
            </a:r>
            <a:r>
              <a:rPr lang="ja-JP" altLang="en-US" sz="1100" b="0" dirty="0"/>
              <a:t>行うとともに、ミュージアムグッズの充実に取組み、企画事業の魅力アップを図る。</a:t>
            </a:r>
            <a:endParaRPr lang="en-US" altLang="ja-JP" sz="1100" b="0" dirty="0"/>
          </a:p>
        </p:txBody>
      </p:sp>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16</a:t>
            </a:fld>
            <a:endParaRPr kumimoji="1" lang="ja-JP" altLang="en-US" dirty="0">
              <a:solidFill>
                <a:schemeClr val="tx1"/>
              </a:solidFill>
            </a:endParaRPr>
          </a:p>
        </p:txBody>
      </p:sp>
      <p:sp>
        <p:nvSpPr>
          <p:cNvPr id="17" name="正方形/長方形 16"/>
          <p:cNvSpPr/>
          <p:nvPr/>
        </p:nvSpPr>
        <p:spPr>
          <a:xfrm>
            <a:off x="1469796" y="2369538"/>
            <a:ext cx="7784719" cy="1252103"/>
          </a:xfrm>
          <a:prstGeom prst="rect">
            <a:avLst/>
          </a:prstGeom>
          <a:solidFill>
            <a:schemeClr val="accent6">
              <a:lumMod val="20000"/>
              <a:lumOff val="80000"/>
            </a:schemeClr>
          </a:solidFill>
        </p:spPr>
        <p:txBody>
          <a:bodyPr vert="horz" lIns="91440" tIns="45720" rIns="91440" bIns="45720" rtlCol="0" anchor="ctr">
            <a:normAutofit fontScale="92500" lnSpcReduction="10000"/>
          </a:bodyPr>
          <a:lstStyle/>
          <a:p>
            <a:pPr algn="just">
              <a:buClr>
                <a:schemeClr val="accent1"/>
              </a:buClr>
            </a:pPr>
            <a:r>
              <a:rPr kumimoji="1" lang="ja-JP" altLang="en-US"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〇運営コストの抑制</a:t>
            </a:r>
            <a:endParaRPr kumimoji="1"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buClr>
                <a:schemeClr val="accent1"/>
              </a:buClr>
            </a:pPr>
            <a:endParaRPr kumimoji="1" lang="en-US" altLang="ja-JP" sz="5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buClr>
                <a:schemeClr val="accent1"/>
              </a:buClr>
            </a:pPr>
            <a:r>
              <a:rPr lang="ja-JP" altLang="en-US" sz="11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これまで運営コストの抑制として掲げてきた「入館者</a:t>
            </a:r>
            <a:r>
              <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人当たりの事業費</a:t>
            </a:r>
            <a:r>
              <a:rPr kumimoji="1" lang="en-US" altLang="ja-JP" sz="1200" kern="1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」については、「財政再建プログラム案」前の平成</a:t>
            </a:r>
            <a:r>
              <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19</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年度の約</a:t>
            </a:r>
            <a:r>
              <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2.6</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千円から、令和元年度の約</a:t>
            </a:r>
            <a:r>
              <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1"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千円と半分以下にまで削減。今後は、最低賃金や社会保険料等の上昇を要因とした施設総合管理業務委託費の増、また、金利の低下による基本財産運用益の収入減が見込まれる厳しい状況ではあるが、今後も運営コストの抑制に努めていく。</a:t>
            </a:r>
            <a:endParaRPr kumimoji="1" lang="en-US" altLang="ja-JP"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buClr>
                <a:schemeClr val="accent1"/>
              </a:buClr>
            </a:pPr>
            <a:r>
              <a:rPr kumimoji="1" lang="en-US" altLang="ja-JP"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「一般会計」支出合計（事業活動　支出額）／入館者数</a:t>
            </a:r>
            <a:endParaRPr kumimoji="1" lang="en-US" altLang="ja-JP"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buClr>
                <a:schemeClr val="accent1"/>
              </a:buClr>
            </a:pPr>
            <a:r>
              <a:rPr kumimoji="1" lang="ja-JP" altLang="en-US"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（ただし、施設補修等特定目的に対する府市補助金は除く）</a:t>
            </a:r>
          </a:p>
        </p:txBody>
      </p:sp>
      <p:sp>
        <p:nvSpPr>
          <p:cNvPr id="18" name="テキスト ボックス 17">
            <a:extLst>
              <a:ext uri="{FF2B5EF4-FFF2-40B4-BE49-F238E27FC236}">
                <a16:creationId xmlns:a16="http://schemas.microsoft.com/office/drawing/2014/main" id="{C06DB023-947D-4488-92A9-B8EA54E087FF}"/>
              </a:ext>
            </a:extLst>
          </p:cNvPr>
          <p:cNvSpPr txBox="1"/>
          <p:nvPr/>
        </p:nvSpPr>
        <p:spPr>
          <a:xfrm>
            <a:off x="7241863" y="3912770"/>
            <a:ext cx="2104415" cy="2541721"/>
          </a:xfrm>
          <a:prstGeom prst="rect">
            <a:avLst/>
          </a:prstGeom>
          <a:noFill/>
        </p:spPr>
        <p:txBody>
          <a:bodyPr wrap="square" rtlCol="0">
            <a:spAutoFit/>
          </a:bodyPr>
          <a:lstStyle/>
          <a:p>
            <a:pPr>
              <a:lnSpc>
                <a:spcPts val="1320"/>
              </a:lnSpc>
            </a:pP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目標設定の考え方</a:t>
            </a:r>
            <a:r>
              <a:rPr kumimoji="1" lang="en-US" altLang="ja-JP" sz="1100" dirty="0" smtClean="0">
                <a:solidFill>
                  <a:schemeClr val="tx1">
                    <a:lumMod val="75000"/>
                    <a:lumOff val="25000"/>
                  </a:schemeClr>
                </a:solidFill>
              </a:rPr>
              <a:t>】</a:t>
            </a:r>
            <a:endParaRPr kumimoji="1" lang="en-US" altLang="ja-JP" sz="300" dirty="0">
              <a:solidFill>
                <a:schemeClr val="tx1">
                  <a:lumMod val="75000"/>
                  <a:lumOff val="25000"/>
                </a:schemeClr>
              </a:solidFill>
            </a:endParaRPr>
          </a:p>
          <a:p>
            <a:pPr>
              <a:lnSpc>
                <a:spcPts val="1400"/>
              </a:lnSpc>
            </a:pPr>
            <a:r>
              <a:rPr kumimoji="1" lang="ja-JP" altLang="en-US" sz="1100" dirty="0">
                <a:solidFill>
                  <a:schemeClr val="tx1">
                    <a:lumMod val="75000"/>
                    <a:lumOff val="25000"/>
                  </a:schemeClr>
                </a:solidFill>
              </a:rPr>
              <a:t>　</a:t>
            </a:r>
            <a:r>
              <a:rPr kumimoji="1" lang="ja-JP" altLang="en-US" sz="1050" dirty="0" smtClean="0">
                <a:solidFill>
                  <a:schemeClr val="tx1">
                    <a:lumMod val="75000"/>
                    <a:lumOff val="25000"/>
                  </a:schemeClr>
                </a:solidFill>
              </a:rPr>
              <a:t>平和寄附金については、前中期経営計画案で最終年度目標を</a:t>
            </a:r>
            <a:r>
              <a:rPr kumimoji="1" lang="en-US" altLang="ja-JP" sz="1050" dirty="0" smtClean="0">
                <a:solidFill>
                  <a:schemeClr val="tx1">
                    <a:lumMod val="75000"/>
                    <a:lumOff val="25000"/>
                  </a:schemeClr>
                </a:solidFill>
              </a:rPr>
              <a:t>1,155</a:t>
            </a:r>
            <a:r>
              <a:rPr kumimoji="1" lang="ja-JP" altLang="en-US" sz="1050" dirty="0" smtClean="0">
                <a:solidFill>
                  <a:schemeClr val="tx1">
                    <a:lumMod val="75000"/>
                    <a:lumOff val="25000"/>
                  </a:schemeClr>
                </a:solidFill>
              </a:rPr>
              <a:t>千円と設定。平成</a:t>
            </a:r>
            <a:r>
              <a:rPr kumimoji="1" lang="en-US" altLang="ja-JP" sz="1050" dirty="0" smtClean="0">
                <a:solidFill>
                  <a:schemeClr val="tx1">
                    <a:lumMod val="75000"/>
                    <a:lumOff val="25000"/>
                  </a:schemeClr>
                </a:solidFill>
              </a:rPr>
              <a:t>30 </a:t>
            </a:r>
            <a:r>
              <a:rPr kumimoji="1" lang="ja-JP" altLang="en-US" sz="1050" dirty="0" smtClean="0">
                <a:solidFill>
                  <a:schemeClr val="tx1">
                    <a:lumMod val="75000"/>
                    <a:lumOff val="25000"/>
                  </a:schemeClr>
                </a:solidFill>
              </a:rPr>
              <a:t>年度までは個人の篤志家に支えられたおかげで目標を大きく上回ることができた。今後は、企画事業等で広く寄附を呼びかけ、毎年度</a:t>
            </a:r>
            <a:r>
              <a:rPr kumimoji="1" lang="en-US" altLang="ja-JP" sz="1050" dirty="0" smtClean="0">
                <a:solidFill>
                  <a:schemeClr val="tx1">
                    <a:lumMod val="75000"/>
                    <a:lumOff val="25000"/>
                  </a:schemeClr>
                </a:solidFill>
              </a:rPr>
              <a:t>1,155</a:t>
            </a:r>
            <a:r>
              <a:rPr kumimoji="1" lang="ja-JP" altLang="en-US" sz="1050" dirty="0" smtClean="0">
                <a:solidFill>
                  <a:schemeClr val="tx1">
                    <a:lumMod val="75000"/>
                    <a:lumOff val="25000"/>
                  </a:schemeClr>
                </a:solidFill>
              </a:rPr>
              <a:t>千円の達成を維持することを目標とする。</a:t>
            </a:r>
            <a:endParaRPr kumimoji="1" lang="en-US" altLang="ja-JP" sz="1050" dirty="0" smtClean="0">
              <a:solidFill>
                <a:schemeClr val="tx1">
                  <a:lumMod val="75000"/>
                  <a:lumOff val="25000"/>
                </a:schemeClr>
              </a:solidFill>
            </a:endParaRPr>
          </a:p>
          <a:p>
            <a:pPr>
              <a:lnSpc>
                <a:spcPts val="1320"/>
              </a:lnSpc>
            </a:pPr>
            <a:r>
              <a:rPr kumimoji="1" lang="ja-JP" altLang="en-US" sz="1050" dirty="0" smtClean="0">
                <a:solidFill>
                  <a:schemeClr val="tx1">
                    <a:lumMod val="75000"/>
                    <a:lumOff val="25000"/>
                  </a:schemeClr>
                </a:solidFill>
              </a:rPr>
              <a:t>　また、入館者</a:t>
            </a:r>
            <a:r>
              <a:rPr kumimoji="1" lang="en-US" altLang="ja-JP" sz="1050" dirty="0" smtClean="0">
                <a:solidFill>
                  <a:schemeClr val="tx1">
                    <a:lumMod val="75000"/>
                    <a:lumOff val="25000"/>
                  </a:schemeClr>
                </a:solidFill>
              </a:rPr>
              <a:t>1</a:t>
            </a:r>
            <a:r>
              <a:rPr kumimoji="1" lang="ja-JP" altLang="en-US" sz="1050" dirty="0" smtClean="0">
                <a:solidFill>
                  <a:schemeClr val="tx1">
                    <a:lumMod val="75000"/>
                    <a:lumOff val="25000"/>
                  </a:schemeClr>
                </a:solidFill>
              </a:rPr>
              <a:t>人当たりの事業費については、今後も運営コストの抑制に努め、</a:t>
            </a:r>
            <a:r>
              <a:rPr kumimoji="1" lang="en-US" altLang="ja-JP" sz="1050" dirty="0" smtClean="0">
                <a:solidFill>
                  <a:schemeClr val="tx1">
                    <a:lumMod val="75000"/>
                    <a:lumOff val="25000"/>
                  </a:schemeClr>
                </a:solidFill>
              </a:rPr>
              <a:t>1,250</a:t>
            </a:r>
            <a:r>
              <a:rPr kumimoji="1" lang="ja-JP" altLang="en-US" sz="1050" dirty="0" smtClean="0">
                <a:solidFill>
                  <a:schemeClr val="tx1">
                    <a:lumMod val="75000"/>
                    <a:lumOff val="25000"/>
                  </a:schemeClr>
                </a:solidFill>
              </a:rPr>
              <a:t>円まで削減することを目標とする。</a:t>
            </a:r>
            <a:endParaRPr kumimoji="1" lang="ja-JP" altLang="en-US" sz="1050" dirty="0">
              <a:solidFill>
                <a:schemeClr val="tx1">
                  <a:lumMod val="75000"/>
                  <a:lumOff val="25000"/>
                </a:schemeClr>
              </a:solidFill>
            </a:endParaRPr>
          </a:p>
        </p:txBody>
      </p:sp>
      <p:graphicFrame>
        <p:nvGraphicFramePr>
          <p:cNvPr id="21"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2932229444"/>
              </p:ext>
            </p:extLst>
          </p:nvPr>
        </p:nvGraphicFramePr>
        <p:xfrm>
          <a:off x="1469796" y="5365295"/>
          <a:ext cx="5680303" cy="1009601"/>
        </p:xfrm>
        <a:graphic>
          <a:graphicData uri="http://schemas.openxmlformats.org/drawingml/2006/table">
            <a:tbl>
              <a:tblPr firstRow="1" bandRow="1">
                <a:tableStyleId>{5C22544A-7EE6-4342-B048-85BDC9FD1C3A}</a:tableStyleId>
              </a:tblPr>
              <a:tblGrid>
                <a:gridCol w="1497505">
                  <a:extLst>
                    <a:ext uri="{9D8B030D-6E8A-4147-A177-3AD203B41FA5}">
                      <a16:colId xmlns:a16="http://schemas.microsoft.com/office/drawing/2014/main" val="2663597764"/>
                    </a:ext>
                  </a:extLst>
                </a:gridCol>
                <a:gridCol w="852270">
                  <a:extLst>
                    <a:ext uri="{9D8B030D-6E8A-4147-A177-3AD203B41FA5}">
                      <a16:colId xmlns:a16="http://schemas.microsoft.com/office/drawing/2014/main" val="682352009"/>
                    </a:ext>
                  </a:extLst>
                </a:gridCol>
                <a:gridCol w="832632">
                  <a:extLst>
                    <a:ext uri="{9D8B030D-6E8A-4147-A177-3AD203B41FA5}">
                      <a16:colId xmlns:a16="http://schemas.microsoft.com/office/drawing/2014/main" val="4197963955"/>
                    </a:ext>
                  </a:extLst>
                </a:gridCol>
                <a:gridCol w="832632">
                  <a:extLst>
                    <a:ext uri="{9D8B030D-6E8A-4147-A177-3AD203B41FA5}">
                      <a16:colId xmlns:a16="http://schemas.microsoft.com/office/drawing/2014/main" val="603627798"/>
                    </a:ext>
                  </a:extLst>
                </a:gridCol>
                <a:gridCol w="832632">
                  <a:extLst>
                    <a:ext uri="{9D8B030D-6E8A-4147-A177-3AD203B41FA5}">
                      <a16:colId xmlns:a16="http://schemas.microsoft.com/office/drawing/2014/main" val="902542330"/>
                    </a:ext>
                  </a:extLst>
                </a:gridCol>
                <a:gridCol w="832632">
                  <a:extLst>
                    <a:ext uri="{9D8B030D-6E8A-4147-A177-3AD203B41FA5}">
                      <a16:colId xmlns:a16="http://schemas.microsoft.com/office/drawing/2014/main" val="2435879051"/>
                    </a:ext>
                  </a:extLst>
                </a:gridCol>
              </a:tblGrid>
              <a:tr h="268610">
                <a:tc>
                  <a:txBody>
                    <a:bodyPr/>
                    <a:lstStyle/>
                    <a:p>
                      <a:pPr algn="ctr"/>
                      <a:r>
                        <a:rPr kumimoji="1" lang="ja-JP" altLang="en-US" sz="1000" b="0" i="0" dirty="0">
                          <a:solidFill>
                            <a:schemeClr val="tx1">
                              <a:lumMod val="75000"/>
                              <a:lumOff val="25000"/>
                            </a:schemeClr>
                          </a:solidFill>
                        </a:rPr>
                        <a:t>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令和３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b="0" i="0" dirty="0">
                          <a:solidFill>
                            <a:schemeClr val="tx1">
                              <a:lumMod val="75000"/>
                              <a:lumOff val="25000"/>
                            </a:schemeClr>
                          </a:solidFill>
                        </a:rPr>
                        <a:t>令和６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3804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平和寄附金収入</a:t>
                      </a:r>
                      <a:endParaRPr kumimoji="1" lang="en-US" altLang="ja-JP" sz="1000" b="0" i="0" dirty="0">
                        <a:solidFill>
                          <a:schemeClr val="tx1">
                            <a:lumMod val="75000"/>
                            <a:lumOff val="25000"/>
                          </a:schemeClr>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dirty="0">
                          <a:solidFill>
                            <a:schemeClr val="tx1">
                              <a:lumMod val="75000"/>
                              <a:lumOff val="25000"/>
                            </a:schemeClr>
                          </a:solidFill>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36787"/>
                  </a:ext>
                </a:extLst>
              </a:tr>
              <a:tr h="3447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lumMod val="75000"/>
                              <a:lumOff val="25000"/>
                            </a:schemeClr>
                          </a:solidFill>
                        </a:rPr>
                        <a:t>入館者</a:t>
                      </a:r>
                      <a:r>
                        <a:rPr kumimoji="1" lang="en-US" altLang="ja-JP" sz="800" b="0" i="0" dirty="0">
                          <a:solidFill>
                            <a:schemeClr val="tx1">
                              <a:lumMod val="75000"/>
                              <a:lumOff val="25000"/>
                            </a:schemeClr>
                          </a:solidFill>
                        </a:rPr>
                        <a:t>1</a:t>
                      </a:r>
                      <a:r>
                        <a:rPr kumimoji="1" lang="ja-JP" altLang="en-US" sz="800" b="0" i="0" dirty="0">
                          <a:solidFill>
                            <a:schemeClr val="tx1">
                              <a:lumMod val="75000"/>
                              <a:lumOff val="25000"/>
                            </a:schemeClr>
                          </a:solidFill>
                        </a:rPr>
                        <a:t>人あたりの事業費</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lumMod val="75000"/>
                              <a:lumOff val="25000"/>
                            </a:schemeClr>
                          </a:solidFill>
                        </a:rPr>
                        <a:t>（円）</a:t>
                      </a:r>
                      <a:r>
                        <a:rPr kumimoji="1" lang="en-US" altLang="ja-JP" sz="800" b="0" i="0" dirty="0">
                          <a:solidFill>
                            <a:schemeClr val="tx1">
                              <a:lumMod val="75000"/>
                              <a:lumOff val="25000"/>
                            </a:schemeClr>
                          </a:solidFill>
                        </a:rPr>
                        <a:t>※</a:t>
                      </a:r>
                      <a:endParaRPr kumimoji="1" lang="ja-JP" altLang="en-US" sz="8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0" i="0" baseline="0" dirty="0">
                          <a:solidFill>
                            <a:schemeClr val="tx1">
                              <a:lumMod val="75000"/>
                              <a:lumOff val="25000"/>
                            </a:schemeClr>
                          </a:solidFill>
                        </a:rPr>
                        <a:t>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lumMod val="75000"/>
                              <a:lumOff val="25000"/>
                            </a:schemeClr>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96459"/>
                  </a:ext>
                </a:extLst>
              </a:tr>
            </a:tbl>
          </a:graphicData>
        </a:graphic>
      </p:graphicFrame>
      <p:sp>
        <p:nvSpPr>
          <p:cNvPr id="15" name="タイトル 1">
            <a:extLst>
              <a:ext uri="{FF2B5EF4-FFF2-40B4-BE49-F238E27FC236}">
                <a16:creationId xmlns:a16="http://schemas.microsoft.com/office/drawing/2014/main" id="{BCC8D050-E90D-4E25-A70D-27DC7A89C5E2}"/>
              </a:ext>
            </a:extLst>
          </p:cNvPr>
          <p:cNvSpPr txBox="1">
            <a:spLocks/>
          </p:cNvSpPr>
          <p:nvPr/>
        </p:nvSpPr>
        <p:spPr>
          <a:xfrm>
            <a:off x="5235169" y="6421381"/>
            <a:ext cx="2197329" cy="21558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令和２年度</a:t>
            </a:r>
            <a:r>
              <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より</a:t>
            </a:r>
            <a:r>
              <a:rPr lang="ja-JP" altLang="en-US" sz="800" dirty="0">
                <a:latin typeface="HG丸ｺﾞｼｯｸM-PRO" panose="020F0600000000000000" pitchFamily="50" charset="-128"/>
                <a:ea typeface="HG丸ｺﾞｼｯｸM-PRO" panose="020F0600000000000000" pitchFamily="50" charset="-128"/>
              </a:rPr>
              <a:t>単位を（円）とする。</a:t>
            </a:r>
          </a:p>
        </p:txBody>
      </p:sp>
    </p:spTree>
    <p:extLst>
      <p:ext uri="{BB962C8B-B14F-4D97-AF65-F5344CB8AC3E}">
        <p14:creationId xmlns:p14="http://schemas.microsoft.com/office/powerpoint/2010/main" val="239818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8"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5037" y="736715"/>
            <a:ext cx="7464963" cy="490556"/>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基本方針５：平和ミュージアム、資料館機能の強化</a:t>
            </a:r>
          </a:p>
        </p:txBody>
      </p:sp>
      <p:sp>
        <p:nvSpPr>
          <p:cNvPr id="23" name="テキスト ボックス 22">
            <a:extLst>
              <a:ext uri="{FF2B5EF4-FFF2-40B4-BE49-F238E27FC236}">
                <a16:creationId xmlns:a16="http://schemas.microsoft.com/office/drawing/2014/main" id="{50EFB69A-C773-4336-A836-F9BC1C46EEC7}"/>
              </a:ext>
            </a:extLst>
          </p:cNvPr>
          <p:cNvSpPr txBox="1">
            <a:spLocks/>
          </p:cNvSpPr>
          <p:nvPr/>
        </p:nvSpPr>
        <p:spPr>
          <a:xfrm>
            <a:off x="1427018" y="1426264"/>
            <a:ext cx="7689273" cy="1308050"/>
          </a:xfrm>
          <a:prstGeom prst="rect">
            <a:avLst/>
          </a:prstGeom>
          <a:solidFill>
            <a:schemeClr val="accent6">
              <a:lumMod val="20000"/>
              <a:lumOff val="80000"/>
            </a:schemeClr>
          </a:solidFill>
          <a:ln w="12700">
            <a:noFill/>
          </a:ln>
        </p:spPr>
        <p:txBody>
          <a:bodyPr wrap="square" rtlCol="0">
            <a:spAutoFit/>
          </a:bodyPr>
          <a:lstStyle/>
          <a:p>
            <a:pPr algn="just">
              <a:defRPr/>
            </a:pPr>
            <a:r>
              <a:rPr kumimoji="1"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■博物館・資料館機能の強化</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　</a:t>
            </a:r>
            <a:endParaRPr kumimoji="0" lang="en-US" altLang="ja-JP"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　当法人は、前身である</a:t>
            </a:r>
            <a:r>
              <a:rPr kumimoji="0" lang="ja-JP" altLang="en-US" sz="1300" b="0" i="0" u="none" strike="noStrike" kern="1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大阪府平和祈念戦争資料室」の頃から、戦争と平和に関する資料等の適切な収集と管理に努めてきた。資料の展示への利活用を図るとともに、「収蔵品管理システム」により、整理、保存、公開を行っている。</a:t>
            </a:r>
            <a:endParaRPr kumimoji="0" lang="en-US" altLang="ja-JP" sz="1300" b="0" i="0" u="none" strike="noStrike" kern="1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今後は、大阪空襲に係るアーカイブの拠点機能を目指し、インターネット博物館の稼働も視野に　入れつつ調査・研究等の専門性の高度化に努める。</a:t>
            </a:r>
          </a:p>
        </p:txBody>
      </p:sp>
      <p:pic>
        <p:nvPicPr>
          <p:cNvPr id="24" name="図 23">
            <a:extLst>
              <a:ext uri="{FF2B5EF4-FFF2-40B4-BE49-F238E27FC236}">
                <a16:creationId xmlns:a16="http://schemas.microsoft.com/office/drawing/2014/main" id="{59687909-0397-4476-BF0C-636A5C9A09CE}"/>
              </a:ext>
            </a:extLst>
          </p:cNvPr>
          <p:cNvPicPr>
            <a:picLocks noChangeAspect="1"/>
          </p:cNvPicPr>
          <p:nvPr/>
        </p:nvPicPr>
        <p:blipFill>
          <a:blip r:embed="rId2"/>
          <a:stretch>
            <a:fillRect/>
          </a:stretch>
        </p:blipFill>
        <p:spPr>
          <a:xfrm>
            <a:off x="7061951" y="2920959"/>
            <a:ext cx="2054340" cy="2908489"/>
          </a:xfrm>
          <a:prstGeom prst="rect">
            <a:avLst/>
          </a:prstGeom>
        </p:spPr>
      </p:pic>
      <p:sp>
        <p:nvSpPr>
          <p:cNvPr id="30" name="テキスト ボックス 29">
            <a:extLst>
              <a:ext uri="{FF2B5EF4-FFF2-40B4-BE49-F238E27FC236}">
                <a16:creationId xmlns:a16="http://schemas.microsoft.com/office/drawing/2014/main" id="{50EFB69A-C773-4336-A836-F9BC1C46EEC7}"/>
              </a:ext>
            </a:extLst>
          </p:cNvPr>
          <p:cNvSpPr txBox="1">
            <a:spLocks/>
          </p:cNvSpPr>
          <p:nvPr/>
        </p:nvSpPr>
        <p:spPr>
          <a:xfrm>
            <a:off x="1427018" y="2920959"/>
            <a:ext cx="5389418" cy="2908489"/>
          </a:xfrm>
          <a:prstGeom prst="rect">
            <a:avLst/>
          </a:prstGeom>
          <a:solidFill>
            <a:schemeClr val="accent6">
              <a:lumMod val="20000"/>
              <a:lumOff val="80000"/>
            </a:schemeClr>
          </a:solidFill>
          <a:ln w="12700">
            <a:noFill/>
          </a:ln>
        </p:spPr>
        <p:txBody>
          <a:bodyPr wrap="square" rtlCol="0">
            <a:spAutoFit/>
          </a:bodyPr>
          <a:lstStyle/>
          <a:p>
            <a:pPr algn="just">
              <a:defRPr/>
            </a:pPr>
            <a:r>
              <a:rPr kumimoji="1"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■他団体との連携</a:t>
            </a:r>
            <a:endParaRPr kumimoji="1" lang="en-US" altLang="ja-JP"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当法人は、展示に係る専門職員がわずか</a:t>
            </a:r>
            <a:r>
              <a:rPr kumimoji="0" lang="en-US" altLang="ja-JP"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2</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名という限られたマン　パワーの中、博物館業務を運営しており、他の博物館等やユニセフをはじめとした団体等に協力を得て事業を実施してきた。</a:t>
            </a:r>
          </a:p>
          <a:p>
            <a:pPr lvl="0" algn="just"/>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　平成</a:t>
            </a:r>
            <a:r>
              <a:rPr kumimoji="0" lang="en-US" altLang="ja-JP" sz="1300" b="0" i="0" u="none" strike="noStrike" kern="1200" cap="none" spc="0" normalizeH="0" baseline="0" noProof="0" dirty="0">
                <a:ln>
                  <a:noFill/>
                </a:ln>
                <a:solidFill>
                  <a:schemeClr val="tx1">
                    <a:lumMod val="75000"/>
                    <a:lumOff val="25000"/>
                  </a:schemeClr>
                </a:solidFill>
                <a:effectLst/>
                <a:uLnTx/>
                <a:uFillTx/>
                <a:latin typeface="+mn-ea"/>
              </a:rPr>
              <a:t>30</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年度及び令和元年度は日本・ポーランド国交樹立</a:t>
            </a:r>
            <a:r>
              <a:rPr lang="en-US" altLang="ja-JP" sz="1300" dirty="0">
                <a:solidFill>
                  <a:schemeClr val="tx1">
                    <a:lumMod val="75000"/>
                    <a:lumOff val="25000"/>
                  </a:schemeClr>
                </a:solidFill>
                <a:latin typeface="+mn-ea"/>
              </a:rPr>
              <a:t>100</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周年を記念した特別展や講演会、映画上映会を実施</a:t>
            </a: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した。この功績が認められ、当館の専門職員が「日本におけるポーランド史の広報活動に　対して成果を挙げた外国人」として評価を受け、「第</a:t>
            </a:r>
            <a:r>
              <a:rPr lang="en-US" altLang="ja-JP"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1</a:t>
            </a:r>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回ヤン・コヴァレフスキ中佐記念賞外国人部門賞」を受賞した。　</a:t>
            </a:r>
            <a:endParaRPr kumimoji="0" lang="en-US" altLang="ja-JP"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　また、「日本平和博物館会議」</a:t>
            </a:r>
            <a:r>
              <a:rPr kumimoji="0" lang="en-US" altLang="ja-JP" sz="1300" b="0" i="0" u="none" strike="noStrike" kern="1200" cap="none" spc="0" normalizeH="0" baseline="3000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a:t>
            </a: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に加盟しており、他機関との連携を図りつつ平和推進事業を実施してきた。</a:t>
            </a:r>
            <a:endParaRPr kumimoji="0" lang="en-US" altLang="ja-JP"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rPr>
              <a:t>　今後も、他団体との連携のもと、戦争の悲惨さ・平和の尊さを　　伝えるという目的の達成のため、平和ミュージアムとしての情報発信に努めていく。</a:t>
            </a:r>
            <a:endParaRPr kumimoji="0" lang="en-US" altLang="ja-JP" sz="13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1427017" y="6138360"/>
            <a:ext cx="7689273" cy="446276"/>
          </a:xfrm>
          <a:prstGeom prst="rect">
            <a:avLst/>
          </a:prstGeom>
          <a:noFill/>
          <a:ln w="9525">
            <a:solidFill>
              <a:srgbClr val="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「日本平和博物館会議」・・平成</a:t>
            </a:r>
            <a:r>
              <a:rPr kumimoji="1" lang="en-US" altLang="ja-JP"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6</a:t>
            </a:r>
            <a:r>
              <a:rPr kumimoji="1" lang="ja-JP" altLang="en-US"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年に結成。広島平和記念資料館や長崎原爆資料館、沖縄県平和祈念資料館、</a:t>
            </a:r>
            <a:endParaRPr kumimoji="1" lang="en-US" altLang="ja-JP"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50" dirty="0">
                <a:solidFill>
                  <a:prstClr val="black"/>
                </a:solidFill>
                <a:latin typeface="Century Gothic" panose="020B0502020202020204"/>
                <a:ea typeface="メイリオ" panose="020B0604030504040204" pitchFamily="50" charset="-128"/>
              </a:rPr>
              <a:t>　　　　　</a:t>
            </a:r>
            <a:r>
              <a:rPr kumimoji="1" lang="ja-JP" altLang="en-US"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　　　　　　　　　ひめゆり平和祈念資料館等</a:t>
            </a:r>
            <a:r>
              <a:rPr kumimoji="1" lang="en-US" altLang="ja-JP"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10</a:t>
            </a:r>
            <a:r>
              <a:rPr kumimoji="1" lang="ja-JP" altLang="en-US" sz="115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館が加盟。</a:t>
            </a: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17</a:t>
            </a:fld>
            <a:endParaRPr kumimoji="1" lang="ja-JP" altLang="en-US" dirty="0">
              <a:solidFill>
                <a:schemeClr val="tx1"/>
              </a:solidFill>
            </a:endParaRPr>
          </a:p>
        </p:txBody>
      </p:sp>
      <p:sp>
        <p:nvSpPr>
          <p:cNvPr id="25" name="テキスト ボックス 24">
            <a:extLst>
              <a:ext uri="{FF2B5EF4-FFF2-40B4-BE49-F238E27FC236}">
                <a16:creationId xmlns:a16="http://schemas.microsoft.com/office/drawing/2014/main" id="{B94C9856-BE4F-4D8E-91B5-7F7531A4C7F4}"/>
              </a:ext>
            </a:extLst>
          </p:cNvPr>
          <p:cNvSpPr txBox="1"/>
          <p:nvPr/>
        </p:nvSpPr>
        <p:spPr>
          <a:xfrm>
            <a:off x="5749638" y="5836609"/>
            <a:ext cx="356581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特別展：ポーランドグダンスク市第二次世界大戦博物館展 </a:t>
            </a:r>
            <a:endParaRPr kumimoji="1" lang="en-US" altLang="ja-JP" sz="1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589384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0CCDAF45-52B2-4569-AE71-786449EFA5CB}"/>
              </a:ext>
            </a:extLst>
          </p:cNvPr>
          <p:cNvSpPr>
            <a:spLocks noGrp="1"/>
          </p:cNvSpPr>
          <p:nvPr>
            <p:ph type="title"/>
          </p:nvPr>
        </p:nvSpPr>
        <p:spPr>
          <a:xfrm>
            <a:off x="1515905" y="722346"/>
            <a:ext cx="6589199" cy="490556"/>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基本方針６：施設の安全性・快適性の確保</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964547" y="1649226"/>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21" name="タイトル 1">
            <a:extLst>
              <a:ext uri="{FF2B5EF4-FFF2-40B4-BE49-F238E27FC236}">
                <a16:creationId xmlns:a16="http://schemas.microsoft.com/office/drawing/2014/main" id="{0CCDAF45-52B2-4569-AE71-786449EFA5CB}"/>
              </a:ext>
            </a:extLst>
          </p:cNvPr>
          <p:cNvSpPr txBox="1">
            <a:spLocks/>
          </p:cNvSpPr>
          <p:nvPr/>
        </p:nvSpPr>
        <p:spPr>
          <a:xfrm>
            <a:off x="1515905" y="1368960"/>
            <a:ext cx="3914224" cy="2401545"/>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144000" tIns="45720" rIns="144000" bIns="45720" rtlCol="0" anchor="ctr">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b="1" dirty="0">
                <a:solidFill>
                  <a:schemeClr val="tx1">
                    <a:lumMod val="75000"/>
                    <a:lumOff val="25000"/>
                  </a:schemeClr>
                </a:solidFill>
              </a:rPr>
              <a:t>■背景・状況</a:t>
            </a:r>
            <a:endParaRPr lang="en-US" altLang="ja-JP" sz="1400" b="1" dirty="0">
              <a:solidFill>
                <a:schemeClr val="tx1">
                  <a:lumMod val="75000"/>
                  <a:lumOff val="25000"/>
                </a:schemeClr>
              </a:solidFill>
            </a:endParaRPr>
          </a:p>
          <a:p>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ピースおおさかの施設については、平成</a:t>
            </a:r>
            <a:r>
              <a:rPr lang="en-US" altLang="ja-JP" sz="1250" dirty="0">
                <a:solidFill>
                  <a:schemeClr val="tx1">
                    <a:lumMod val="75000"/>
                    <a:lumOff val="25000"/>
                  </a:schemeClr>
                </a:solidFill>
                <a:latin typeface="+mn-ea"/>
                <a:ea typeface="+mn-ea"/>
              </a:rPr>
              <a:t>3</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lang="en-US" altLang="ja-JP" sz="1250" dirty="0">
                <a:solidFill>
                  <a:schemeClr val="tx1">
                    <a:lumMod val="75000"/>
                    <a:lumOff val="25000"/>
                  </a:schemeClr>
                </a:solidFill>
                <a:latin typeface="+mn-ea"/>
                <a:ea typeface="+mn-ea"/>
              </a:rPr>
              <a:t>8</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月の竣工以来、経年劣化に伴う漏水や空調機等の　不具合について対症療法的に補修を実施してきた。</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平成</a:t>
            </a:r>
            <a:r>
              <a:rPr lang="en-US" altLang="ja-JP" sz="1250" dirty="0">
                <a:solidFill>
                  <a:schemeClr val="tx1">
                    <a:lumMod val="75000"/>
                    <a:lumOff val="25000"/>
                  </a:schemeClr>
                </a:solidFill>
                <a:latin typeface="+mn-ea"/>
                <a:ea typeface="+mn-ea"/>
              </a:rPr>
              <a:t>27</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年の展示リニューアルにより、展示室は改修されたが、トイレや一部照明等は開館時から改修されておらず、来館者からは、「トイレが　古い」「照明が暗い」等の意見が出ていた。</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平成</a:t>
            </a:r>
            <a:r>
              <a:rPr lang="en-US" altLang="ja-JP" sz="1250" dirty="0">
                <a:solidFill>
                  <a:schemeClr val="tx1">
                    <a:lumMod val="75000"/>
                    <a:lumOff val="25000"/>
                  </a:schemeClr>
                </a:solidFill>
                <a:latin typeface="+mn-ea"/>
                <a:ea typeface="+mn-ea"/>
              </a:rPr>
              <a:t>27</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年度、建物調査・診断を実施し、ライフサイクルコストを算出し、平成</a:t>
            </a:r>
            <a:r>
              <a:rPr lang="en-US" altLang="ja-JP" sz="1250" dirty="0">
                <a:solidFill>
                  <a:schemeClr val="tx1">
                    <a:lumMod val="75000"/>
                    <a:lumOff val="25000"/>
                  </a:schemeClr>
                </a:solidFill>
                <a:latin typeface="+mn-ea"/>
                <a:ea typeface="+mn-ea"/>
              </a:rPr>
              <a:t>28</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年度には</a:t>
            </a:r>
            <a:r>
              <a:rPr lang="en-US" altLang="ja-JP" sz="1250" dirty="0">
                <a:solidFill>
                  <a:schemeClr val="tx1">
                    <a:lumMod val="75000"/>
                    <a:lumOff val="25000"/>
                  </a:schemeClr>
                </a:solidFill>
                <a:latin typeface="+mn-ea"/>
                <a:ea typeface="+mn-ea"/>
              </a:rPr>
              <a:t>10</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か年の「長期修繕計画書」を作成した。</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5" name="タイトル 1">
            <a:extLst>
              <a:ext uri="{FF2B5EF4-FFF2-40B4-BE49-F238E27FC236}">
                <a16:creationId xmlns:a16="http://schemas.microsoft.com/office/drawing/2014/main" id="{0CCDAF45-52B2-4569-AE71-786449EFA5CB}"/>
              </a:ext>
            </a:extLst>
          </p:cNvPr>
          <p:cNvSpPr txBox="1">
            <a:spLocks/>
          </p:cNvSpPr>
          <p:nvPr/>
        </p:nvSpPr>
        <p:spPr>
          <a:xfrm>
            <a:off x="1515905" y="3926563"/>
            <a:ext cx="7586531" cy="2553437"/>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b="1" dirty="0">
                <a:solidFill>
                  <a:schemeClr val="tx1">
                    <a:lumMod val="75000"/>
                    <a:lumOff val="25000"/>
                  </a:schemeClr>
                </a:solidFill>
              </a:rPr>
              <a:t>■工事の実施状況と今後の計画</a:t>
            </a:r>
            <a:endParaRPr lang="en-US" altLang="ja-JP" sz="1400" b="1" dirty="0">
              <a:solidFill>
                <a:schemeClr val="tx1">
                  <a:lumMod val="75000"/>
                  <a:lumOff val="25000"/>
                </a:schemeClr>
              </a:solidFill>
            </a:endParaRPr>
          </a:p>
          <a:p>
            <a:endParaRPr lang="en-US" altLang="ja-JP" sz="500" b="1" dirty="0">
              <a:solidFill>
                <a:schemeClr val="tx1">
                  <a:lumMod val="75000"/>
                  <a:lumOff val="25000"/>
                </a:schemeClr>
              </a:solidFill>
            </a:endParaRPr>
          </a:p>
          <a:p>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長期修繕計画」に基づき、平成</a:t>
            </a:r>
            <a:r>
              <a:rPr lang="en-US" altLang="ja-JP" sz="1250" dirty="0">
                <a:solidFill>
                  <a:schemeClr val="tx1">
                    <a:lumMod val="75000"/>
                    <a:lumOff val="25000"/>
                  </a:schemeClr>
                </a:solidFill>
                <a:latin typeface="+mn-ea"/>
                <a:ea typeface="+mn-ea"/>
              </a:rPr>
              <a:t>29</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年度から工事の実施に着手した。</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endParaRPr lang="en-US" altLang="ja-JP" sz="5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en-US" altLang="ja-JP" sz="1250" dirty="0">
                <a:solidFill>
                  <a:schemeClr val="tx1">
                    <a:lumMod val="75000"/>
                    <a:lumOff val="25000"/>
                  </a:schemeClr>
                </a:solidFill>
                <a:latin typeface="+mn-ea"/>
                <a:ea typeface="+mn-ea"/>
              </a:rPr>
              <a:t>1</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年目（平成</a:t>
            </a:r>
            <a:r>
              <a:rPr lang="en-US" altLang="ja-JP" sz="1250" dirty="0">
                <a:solidFill>
                  <a:schemeClr val="tx1">
                    <a:lumMod val="75000"/>
                    <a:lumOff val="25000"/>
                  </a:schemeClr>
                </a:solidFill>
                <a:latin typeface="+mn-ea"/>
                <a:ea typeface="+mn-ea"/>
              </a:rPr>
              <a:t>29</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a:t>
            </a: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 屋上防水工事、火災報知器、無停電電源装置、</a:t>
            </a:r>
            <a:r>
              <a:rPr lang="ja-JP" altLang="en-US" sz="1250" dirty="0">
                <a:solidFill>
                  <a:schemeClr val="tx1">
                    <a:lumMod val="75000"/>
                    <a:lumOff val="25000"/>
                  </a:schemeClr>
                </a:solidFill>
                <a:latin typeface="+mn-ea"/>
                <a:ea typeface="+mn-ea"/>
              </a:rPr>
              <a:t>３</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階空調機器、監視カメラ等</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en-US" altLang="ja-JP" sz="1250" dirty="0">
                <a:solidFill>
                  <a:schemeClr val="tx1">
                    <a:lumMod val="75000"/>
                    <a:lumOff val="25000"/>
                  </a:schemeClr>
                </a:solidFill>
                <a:latin typeface="+mn-ea"/>
                <a:ea typeface="+mn-ea"/>
              </a:rPr>
              <a:t>2</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年目（平成</a:t>
            </a:r>
            <a:r>
              <a:rPr lang="en-US" altLang="ja-JP" sz="1250" dirty="0">
                <a:solidFill>
                  <a:schemeClr val="tx1">
                    <a:lumMod val="75000"/>
                    <a:lumOff val="25000"/>
                  </a:schemeClr>
                </a:solidFill>
                <a:latin typeface="+mn-ea"/>
                <a:ea typeface="+mn-ea"/>
              </a:rPr>
              <a:t>30</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a:t>
            </a: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 講堂照明設備（</a:t>
            </a:r>
            <a:r>
              <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LED</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化）、放送・電話設備、防火設備、スチール建具、空調等</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en-US" altLang="ja-JP" sz="1250" dirty="0">
                <a:solidFill>
                  <a:schemeClr val="tx1">
                    <a:lumMod val="75000"/>
                    <a:lumOff val="25000"/>
                  </a:schemeClr>
                </a:solidFill>
                <a:latin typeface="+mn-ea"/>
                <a:ea typeface="+mn-ea"/>
              </a:rPr>
              <a:t>3</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年目（令和元年度）</a:t>
            </a: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 １階トイレ、配管・空調設備、汚水最終会所等</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endParaRPr lang="en-US" altLang="ja-JP" sz="5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令和</a:t>
            </a:r>
            <a:r>
              <a:rPr lang="ja-JP" altLang="en-US" sz="1250" dirty="0">
                <a:solidFill>
                  <a:schemeClr val="tx1">
                    <a:lumMod val="75000"/>
                    <a:lumOff val="25000"/>
                  </a:schemeClr>
                </a:solidFill>
                <a:latin typeface="+mn-ea"/>
                <a:ea typeface="+mn-ea"/>
              </a:rPr>
              <a:t>２</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年度には、</a:t>
            </a:r>
            <a:r>
              <a:rPr lang="ja-JP" altLang="en-US" sz="1250" dirty="0">
                <a:solidFill>
                  <a:schemeClr val="tx1">
                    <a:lumMod val="75000"/>
                    <a:lumOff val="25000"/>
                  </a:schemeClr>
                </a:solidFill>
                <a:latin typeface="+mn-ea"/>
                <a:ea typeface="+mn-ea"/>
              </a:rPr>
              <a:t>２</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階トイレ改修工事やスロープ部照明設備（</a:t>
            </a:r>
            <a:r>
              <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LED</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化）等の改修工事に着手予定。</a:t>
            </a:r>
            <a:endParaRPr lang="en-US"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以後は、特に</a:t>
            </a:r>
            <a:r>
              <a:rPr lang="ja-JP" altLang="ja-JP"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外壁・金属屋根</a:t>
            </a:r>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の改修が課題となるが、財政状況を考慮しつつ、施設の安全性・快適性</a:t>
            </a:r>
          </a:p>
          <a:p>
            <a:r>
              <a:rPr lang="ja-JP" altLang="en-US" sz="125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の確保に努め、入館者の満足度向上を目指す。</a:t>
            </a:r>
          </a:p>
        </p:txBody>
      </p:sp>
      <p:pic>
        <p:nvPicPr>
          <p:cNvPr id="8" name="図 7"/>
          <p:cNvPicPr>
            <a:picLocks noChangeAspect="1"/>
          </p:cNvPicPr>
          <p:nvPr/>
        </p:nvPicPr>
        <p:blipFill rotWithShape="1">
          <a:blip r:embed="rId2"/>
          <a:srcRect l="2947" r="8959"/>
          <a:stretch/>
        </p:blipFill>
        <p:spPr>
          <a:xfrm>
            <a:off x="5556738" y="1368960"/>
            <a:ext cx="3545698" cy="2401545"/>
          </a:xfrm>
          <a:prstGeom prst="rect">
            <a:avLst/>
          </a:prstGeom>
        </p:spPr>
      </p:pic>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18</a:t>
            </a:fld>
            <a:endParaRPr kumimoji="1" lang="ja-JP" altLang="en-US" dirty="0">
              <a:solidFill>
                <a:schemeClr val="tx1"/>
              </a:solidFill>
            </a:endParaRPr>
          </a:p>
        </p:txBody>
      </p:sp>
    </p:spTree>
    <p:extLst>
      <p:ext uri="{BB962C8B-B14F-4D97-AF65-F5344CB8AC3E}">
        <p14:creationId xmlns:p14="http://schemas.microsoft.com/office/powerpoint/2010/main" val="3212394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03A0B454-472A-4D93-9A4A-4AC9EC03CDB6}"/>
              </a:ext>
            </a:extLst>
          </p:cNvPr>
          <p:cNvSpPr txBox="1">
            <a:spLocks/>
          </p:cNvSpPr>
          <p:nvPr/>
        </p:nvSpPr>
        <p:spPr>
          <a:xfrm>
            <a:off x="1542266" y="709270"/>
            <a:ext cx="2363563" cy="48425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おわりに</a:t>
            </a:r>
          </a:p>
        </p:txBody>
      </p:sp>
      <p:sp>
        <p:nvSpPr>
          <p:cNvPr id="16" name="タイトル 1">
            <a:extLst>
              <a:ext uri="{FF2B5EF4-FFF2-40B4-BE49-F238E27FC236}">
                <a16:creationId xmlns:a16="http://schemas.microsoft.com/office/drawing/2014/main" id="{03A0B454-472A-4D93-9A4A-4AC9EC03CDB6}"/>
              </a:ext>
            </a:extLst>
          </p:cNvPr>
          <p:cNvSpPr txBox="1">
            <a:spLocks/>
          </p:cNvSpPr>
          <p:nvPr/>
        </p:nvSpPr>
        <p:spPr>
          <a:xfrm>
            <a:off x="1722374" y="3903794"/>
            <a:ext cx="6735826" cy="333520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 name="正方形/長方形 1"/>
          <p:cNvSpPr/>
          <p:nvPr/>
        </p:nvSpPr>
        <p:spPr>
          <a:xfrm>
            <a:off x="1542266" y="1345229"/>
            <a:ext cx="7601734" cy="4625332"/>
          </a:xfrm>
          <a:prstGeom prst="rect">
            <a:avLst/>
          </a:prstGeom>
          <a:solidFill>
            <a:schemeClr val="accent6">
              <a:lumMod val="20000"/>
              <a:lumOff val="80000"/>
            </a:schemeClr>
          </a:solidFill>
          <a:ln>
            <a:noFill/>
          </a:ln>
        </p:spPr>
        <p:txBody>
          <a:bodyPr wrap="square" lIns="144000" tIns="144000" rIns="144000" bIns="144000" rtlCol="0">
            <a:spAutoFit/>
          </a:bodyPr>
          <a:lstStyle/>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この中期経営計画は、戦争の悲惨さと平和の尊さを次世代に継承していくため、大阪府及び大阪市の平和施策の推進という公的な役割を十分に認識し、事業活動</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を</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図っていくための決意を表したもので</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ある</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計画の進捗管理については、毎年度、理事会及び評議員会に本計画に基づく取組状況を報告し、計画実施の到達度を評価するとともに、数値目標の達成状況や社会状況の変化も</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踏まえ、</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必要であれば</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、数値目標の修正、更新を図</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る</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a:t>
            </a:r>
          </a:p>
          <a:p>
            <a:pPr lvl="0">
              <a:lnSpc>
                <a:spcPts val="2600"/>
              </a:lnSpc>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戦後生まれが</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85</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％を超え、先の大戦を知る世代が少なくなってい</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く</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中、戦争の悲惨さ、平和の尊さを次の世代に伝えるという</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当法人</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のミッションは益々高まってい</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る</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また、</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本計画の最終年度である令和６年度は戦後８０年を目前に控える年にもあたることとなる。</a:t>
            </a:r>
            <a:endPar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こうした中、</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当法人</a:t>
            </a:r>
            <a:r>
              <a:rPr kumimoji="1" lang="ja-JP" altLang="ja-JP" sz="1600" b="0" i="0" u="none" strike="noStrike" kern="1200" cap="none" spc="0" normalizeH="0" baseline="0" noProof="0" dirty="0">
                <a:ln>
                  <a:noFill/>
                </a:ln>
                <a:solidFill>
                  <a:schemeClr val="tx1">
                    <a:lumMod val="75000"/>
                    <a:lumOff val="25000"/>
                  </a:schemeClr>
                </a:solidFill>
                <a:effectLst/>
                <a:uLnTx/>
                <a:uFillTx/>
                <a:latin typeface="HG丸ｺﾞｼｯｸM-PRO" panose="020F0600000000000000" pitchFamily="50" charset="-128"/>
                <a:ea typeface="HG丸ｺﾞｼｯｸM-PRO" panose="020F0600000000000000" pitchFamily="50" charset="-128"/>
                <a:cs typeface="+mn-cs"/>
              </a:rPr>
              <a:t>では、今後とも、環境の変化に対応しながらこれまで以上に効率的な運営を図り、館内外</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の利用促進の向上を図るため、一丸となって努力を</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尽くしていく</a:t>
            </a:r>
            <a:r>
              <a:rPr kumimoji="1" lang="ja-JP" altLang="ja-JP"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 name="スライド番号プレースホルダー 3"/>
          <p:cNvSpPr>
            <a:spLocks noGrp="1"/>
          </p:cNvSpPr>
          <p:nvPr>
            <p:ph type="sldNum" sz="quarter" idx="12"/>
          </p:nvPr>
        </p:nvSpPr>
        <p:spPr>
          <a:xfrm>
            <a:off x="90000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FC454C1-0018-4FA6-A1C8-0FA7EAB77E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26111" y="6107887"/>
            <a:ext cx="2017889" cy="395552"/>
          </a:xfrm>
          <a:prstGeom prst="rect">
            <a:avLst/>
          </a:prstGeom>
        </p:spPr>
      </p:pic>
    </p:spTree>
    <p:extLst>
      <p:ext uri="{BB962C8B-B14F-4D97-AF65-F5344CB8AC3E}">
        <p14:creationId xmlns:p14="http://schemas.microsoft.com/office/powerpoint/2010/main" val="3073443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a:xfrm>
            <a:off x="1518694" y="811247"/>
            <a:ext cx="913909" cy="522110"/>
          </a:xfrm>
        </p:spPr>
        <p:txBody>
          <a:bodyPr>
            <a:normAutofit/>
          </a:bodyPr>
          <a:lstStyle/>
          <a:p>
            <a:r>
              <a:rPr lang="ja-JP" altLang="en-US" sz="2400" dirty="0"/>
              <a:t>目次</a:t>
            </a:r>
          </a:p>
        </p:txBody>
      </p:sp>
      <p:sp>
        <p:nvSpPr>
          <p:cNvPr id="7" name="テキスト ボックス 6"/>
          <p:cNvSpPr txBox="1"/>
          <p:nvPr/>
        </p:nvSpPr>
        <p:spPr>
          <a:xfrm>
            <a:off x="1648497" y="1236375"/>
            <a:ext cx="7066066" cy="5245228"/>
          </a:xfrm>
          <a:prstGeom prst="rect">
            <a:avLst/>
          </a:prstGeom>
          <a:noFill/>
          <a:ln>
            <a:noFill/>
          </a:ln>
        </p:spPr>
        <p:txBody>
          <a:bodyPr wrap="square" tIns="216000" bIns="216000" rtlCol="0">
            <a:spAutoFit/>
          </a:bodyPr>
          <a:lstStyle/>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・はじめに・・・・・・・・・・・・・・・・・・・・・・・・・・・❸</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・当法人の目的・・・・・・・・・・・・・・・・・・・・・・・・・❹</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・あゆみ・・・・・・・・・・・・・・・・・・・・・・・・・・・・❺</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・主な事業・・・・・・・・・・・・・・・・・・・・・・・・・・・❻</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・法人の性格、運営体制、財務の状況</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・・・・・・・・・・・・・・・❼</a:t>
            </a: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・前中期経営計画案の振り返りと今後の基本方針・・・・・・・・・・❽</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・基本方針１：平和学習の推進・・・・・・・・・・・・・・・・❾～⓫</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・基本方針２：ピースおおさかの利用促進・・・・・・・・・・・⓬～⓮</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基本方針３：館外の利用促進・・・・・・・・・・・</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・・・・・・・⓯</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基本方針４：自主財源の確保</a:t>
            </a:r>
            <a:r>
              <a:rPr lang="ja-JP" altLang="en-US" sz="14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運営</a:t>
            </a:r>
            <a:r>
              <a:rPr lang="ja-JP" altLang="en-US" sz="14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コスト</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の抑制・・・</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・・・・・・⓰</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・基本方針５：</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平和ミュージアム、資料館機能の強化</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・・・・・・・・⓱</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・基本方針６</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：施設の安全性・快適性の確保</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・・・・・・・・・・・・⓲</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・おわりに・・・・・・・・・・・・・・・・・・・・・・・・・・・⓳</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7723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a:xfrm>
            <a:off x="1549604" y="761693"/>
            <a:ext cx="2030215" cy="522110"/>
          </a:xfrm>
        </p:spPr>
        <p:txBody>
          <a:bodyPr>
            <a:normAutofit/>
          </a:bodyPr>
          <a:lstStyle/>
          <a:p>
            <a:r>
              <a:rPr lang="ja-JP" altLang="en-US" sz="2400" dirty="0"/>
              <a:t>はじめに</a:t>
            </a:r>
          </a:p>
        </p:txBody>
      </p:sp>
      <p:sp>
        <p:nvSpPr>
          <p:cNvPr id="7" name="テキスト ボックス 6"/>
          <p:cNvSpPr txBox="1"/>
          <p:nvPr/>
        </p:nvSpPr>
        <p:spPr>
          <a:xfrm>
            <a:off x="1549604" y="1387873"/>
            <a:ext cx="7596747" cy="4856165"/>
          </a:xfrm>
          <a:prstGeom prst="rect">
            <a:avLst/>
          </a:prstGeom>
          <a:solidFill>
            <a:schemeClr val="accent6">
              <a:lumMod val="20000"/>
              <a:lumOff val="80000"/>
            </a:schemeClr>
          </a:solidFill>
          <a:ln>
            <a:noFill/>
          </a:ln>
        </p:spPr>
        <p:txBody>
          <a:bodyPr wrap="square" lIns="144000" tIns="144000" rIns="144000" bIns="144000" rtlCol="0">
            <a:spAutoFit/>
          </a:bodyPr>
          <a:lstStyle/>
          <a:p>
            <a:pPr>
              <a:lnSpc>
                <a:spcPts val="2600"/>
              </a:lnSpc>
            </a:pP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公益財団法人大阪国際平和センターは</a:t>
            </a:r>
            <a:r>
              <a:rPr kumimoji="1" lang="ja-JP" altLang="en-US" sz="1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、大阪</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国際平和センター（ピースおおさか）を平成</a:t>
            </a:r>
            <a:r>
              <a:rPr kumimoji="1" lang="ja-JP" altLang="en-US" sz="1600" dirty="0">
                <a:solidFill>
                  <a:schemeClr val="tx1">
                    <a:lumMod val="75000"/>
                    <a:lumOff val="25000"/>
                  </a:schemeClr>
                </a:solidFill>
                <a:latin typeface="+mn-ea"/>
              </a:rPr>
              <a:t>３</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kumimoji="1" lang="en-US" altLang="ja-JP" sz="1600" dirty="0">
                <a:solidFill>
                  <a:schemeClr val="tx1">
                    <a:lumMod val="75000"/>
                    <a:lumOff val="25000"/>
                  </a:schemeClr>
                </a:solidFill>
                <a:latin typeface="+mn-ea"/>
              </a:rPr>
              <a:t>9</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月に開館して以来、展示事業や企画事業及び研究活動、また、資料の貸出し等を通じて、戦争の悲惨さと平和の尊さを訴え続け、総入館者数は約</a:t>
            </a:r>
            <a:r>
              <a:rPr kumimoji="1" lang="en-US" altLang="ja-JP" sz="1600" dirty="0">
                <a:solidFill>
                  <a:schemeClr val="tx1">
                    <a:lumMod val="75000"/>
                    <a:lumOff val="25000"/>
                  </a:schemeClr>
                </a:solidFill>
                <a:latin typeface="+mn-ea"/>
              </a:rPr>
              <a:t>223</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万人</a:t>
            </a:r>
            <a:r>
              <a:rPr kumimoji="1" lang="en-US" altLang="ja-JP"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令和</a:t>
            </a:r>
            <a:r>
              <a:rPr kumimoji="1" lang="en-US" altLang="ja-JP" sz="1600" dirty="0">
                <a:solidFill>
                  <a:schemeClr val="tx1">
                    <a:lumMod val="75000"/>
                    <a:lumOff val="25000"/>
                  </a:schemeClr>
                </a:solidFill>
                <a:latin typeface="+mn-ea"/>
              </a:rPr>
              <a:t>2</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kumimoji="1" lang="en-US" altLang="ja-JP" sz="1600" dirty="0">
                <a:solidFill>
                  <a:schemeClr val="tx1">
                    <a:lumMod val="75000"/>
                    <a:lumOff val="25000"/>
                  </a:schemeClr>
                </a:solidFill>
                <a:latin typeface="+mn-ea"/>
              </a:rPr>
              <a:t>1</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月末時点</a:t>
            </a:r>
            <a:r>
              <a:rPr kumimoji="1" lang="en-US" altLang="ja-JP"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となっている。</a:t>
            </a:r>
          </a:p>
          <a:p>
            <a:pPr>
              <a:lnSpc>
                <a:spcPts val="900"/>
              </a:lnSpc>
            </a:pPr>
            <a:endPar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2600"/>
              </a:lnSpc>
            </a:pP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平成</a:t>
            </a:r>
            <a:r>
              <a:rPr kumimoji="1" lang="en-US" altLang="ja-JP" sz="1600" dirty="0">
                <a:solidFill>
                  <a:schemeClr val="tx1">
                    <a:lumMod val="75000"/>
                    <a:lumOff val="25000"/>
                  </a:schemeClr>
                </a:solidFill>
                <a:latin typeface="+mn-ea"/>
              </a:rPr>
              <a:t>27</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年度から平成</a:t>
            </a:r>
            <a:r>
              <a:rPr kumimoji="1" lang="en-US" altLang="ja-JP" sz="1600" dirty="0">
                <a:solidFill>
                  <a:schemeClr val="tx1">
                    <a:lumMod val="75000"/>
                    <a:lumOff val="25000"/>
                  </a:schemeClr>
                </a:solidFill>
                <a:latin typeface="+mn-ea"/>
              </a:rPr>
              <a:t>31</a:t>
            </a:r>
            <a:r>
              <a:rPr kumimoji="1" lang="ja-JP" altLang="en-US" sz="1600" dirty="0">
                <a:solidFill>
                  <a:schemeClr val="tx1">
                    <a:lumMod val="75000"/>
                    <a:lumOff val="25000"/>
                  </a:schemeClr>
                </a:solidFill>
                <a:latin typeface="+mn-ea"/>
              </a:rPr>
              <a:t>（令和元）</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年度までの前中期経営計画案においては、「リニューアルしたピースおおさかの認知度を高めるともに常設展示を核とした事業活動の基盤を確立する」ことを目標に掲げ、事業を展開してきた。</a:t>
            </a:r>
          </a:p>
          <a:p>
            <a:pPr>
              <a:lnSpc>
                <a:spcPts val="2600"/>
              </a:lnSpc>
            </a:pP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戦後</a:t>
            </a:r>
            <a:r>
              <a:rPr kumimoji="1" lang="en-US" altLang="ja-JP" sz="1600" dirty="0">
                <a:solidFill>
                  <a:schemeClr val="tx1">
                    <a:lumMod val="75000"/>
                    <a:lumOff val="25000"/>
                  </a:schemeClr>
                </a:solidFill>
                <a:latin typeface="+mn-ea"/>
              </a:rPr>
              <a:t>75</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年を迎えようとする今、戦争の記憶を風化させることなく、次の世代に戦争の悲惨さと平和の大切さを継承していくことは、切実な課題であり、「ピースおおさか」の果たす役割は、極めて重要である。</a:t>
            </a:r>
          </a:p>
          <a:p>
            <a:pPr>
              <a:lnSpc>
                <a:spcPts val="900"/>
              </a:lnSpc>
            </a:pPr>
            <a:endPar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2600"/>
              </a:lnSpc>
            </a:pP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このため、続く令和</a:t>
            </a:r>
            <a:r>
              <a:rPr kumimoji="1" lang="en-US" altLang="ja-JP" sz="1600" dirty="0">
                <a:solidFill>
                  <a:schemeClr val="tx1">
                    <a:lumMod val="75000"/>
                    <a:lumOff val="25000"/>
                  </a:schemeClr>
                </a:solidFill>
                <a:latin typeface="+mn-ea"/>
              </a:rPr>
              <a:t>2</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年度から令和</a:t>
            </a:r>
            <a:r>
              <a:rPr kumimoji="1" lang="en-US" altLang="ja-JP" sz="1600" dirty="0">
                <a:solidFill>
                  <a:schemeClr val="tx1">
                    <a:lumMod val="75000"/>
                    <a:lumOff val="25000"/>
                  </a:schemeClr>
                </a:solidFill>
                <a:latin typeface="+mn-ea"/>
              </a:rPr>
              <a:t>6</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年度までの</a:t>
            </a:r>
            <a:r>
              <a:rPr kumimoji="1" lang="en-US" altLang="ja-JP" sz="1600" dirty="0">
                <a:solidFill>
                  <a:schemeClr val="tx1">
                    <a:lumMod val="75000"/>
                    <a:lumOff val="25000"/>
                  </a:schemeClr>
                </a:solidFill>
                <a:latin typeface="+mn-ea"/>
              </a:rPr>
              <a:t>5</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か年においても、事業活動を確実に実施するため、</a:t>
            </a:r>
            <a:r>
              <a:rPr kumimoji="1" lang="en-US" altLang="ja-JP" sz="1600" dirty="0">
                <a:solidFill>
                  <a:schemeClr val="tx1">
                    <a:lumMod val="75000"/>
                    <a:lumOff val="25000"/>
                  </a:schemeClr>
                </a:solidFill>
                <a:latin typeface="+mn-ea"/>
              </a:rPr>
              <a:t>5</a:t>
            </a:r>
            <a:r>
              <a:rPr kumimoji="1" lang="ja-JP" altLang="en-US" sz="1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年間を見通した運営の基本方針とその取組方策を示し、財団一丸となって事業を遂行すべく、この中期経営計画を策定する。</a:t>
            </a:r>
          </a:p>
        </p:txBody>
      </p:sp>
      <p:sp>
        <p:nvSpPr>
          <p:cNvPr id="4" name="スライド番号プレースホルダー 3"/>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3</a:t>
            </a:fld>
            <a:endParaRPr kumimoji="1" lang="ja-JP" altLang="en-US" dirty="0">
              <a:solidFill>
                <a:schemeClr val="tx1"/>
              </a:solidFill>
            </a:endParaRPr>
          </a:p>
        </p:txBody>
      </p:sp>
    </p:spTree>
    <p:extLst>
      <p:ext uri="{BB962C8B-B14F-4D97-AF65-F5344CB8AC3E}">
        <p14:creationId xmlns:p14="http://schemas.microsoft.com/office/powerpoint/2010/main" val="41202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id="{8396800C-990D-44B0-BBED-A973F0889F99}"/>
              </a:ext>
            </a:extLst>
          </p:cNvPr>
          <p:cNvSpPr/>
          <p:nvPr/>
        </p:nvSpPr>
        <p:spPr>
          <a:xfrm>
            <a:off x="4470944" y="2323569"/>
            <a:ext cx="1347965" cy="1229030"/>
          </a:xfrm>
          <a:prstGeom prst="ellipse">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2" name="タイトル 1">
            <a:extLst>
              <a:ext uri="{FF2B5EF4-FFF2-40B4-BE49-F238E27FC236}">
                <a16:creationId xmlns:a16="http://schemas.microsoft.com/office/drawing/2014/main" id="{829E2954-EC4D-43E1-8B34-C2EA72D21676}"/>
              </a:ext>
            </a:extLst>
          </p:cNvPr>
          <p:cNvSpPr>
            <a:spLocks noGrp="1"/>
          </p:cNvSpPr>
          <p:nvPr>
            <p:ph type="title"/>
          </p:nvPr>
        </p:nvSpPr>
        <p:spPr>
          <a:xfrm>
            <a:off x="1573142" y="751484"/>
            <a:ext cx="2107892" cy="470683"/>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当法人の目的</a:t>
            </a:r>
          </a:p>
        </p:txBody>
      </p:sp>
      <p:sp>
        <p:nvSpPr>
          <p:cNvPr id="4" name="楕円 3">
            <a:extLst>
              <a:ext uri="{FF2B5EF4-FFF2-40B4-BE49-F238E27FC236}">
                <a16:creationId xmlns:a16="http://schemas.microsoft.com/office/drawing/2014/main" id="{59104481-5262-4D97-99CC-CAEAA155F5B8}"/>
              </a:ext>
            </a:extLst>
          </p:cNvPr>
          <p:cNvSpPr/>
          <p:nvPr/>
        </p:nvSpPr>
        <p:spPr>
          <a:xfrm>
            <a:off x="3493208" y="1080262"/>
            <a:ext cx="3456000" cy="14685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600" b="1" dirty="0">
                <a:latin typeface="+mj-ea"/>
                <a:ea typeface="+mj-ea"/>
              </a:rPr>
              <a:t>大阪空襲の犠牲者を</a:t>
            </a:r>
            <a:r>
              <a:rPr lang="ja-JP" altLang="en-US" sz="1600" b="1" dirty="0">
                <a:latin typeface="+mj-ea"/>
                <a:ea typeface="+mj-ea"/>
              </a:rPr>
              <a:t>追悼し</a:t>
            </a:r>
            <a:r>
              <a:rPr lang="ja-JP" altLang="ja-JP" sz="1600" b="1" dirty="0">
                <a:latin typeface="+mj-ea"/>
                <a:ea typeface="+mj-ea"/>
              </a:rPr>
              <a:t>平和を祈念する</a:t>
            </a:r>
            <a:endParaRPr kumimoji="1" lang="ja-JP" altLang="en-US" sz="1600" b="1" dirty="0">
              <a:latin typeface="+mj-ea"/>
              <a:ea typeface="+mj-ea"/>
            </a:endParaRPr>
          </a:p>
        </p:txBody>
      </p:sp>
      <p:sp>
        <p:nvSpPr>
          <p:cNvPr id="8" name="四角形: 角を丸くする 7">
            <a:extLst>
              <a:ext uri="{FF2B5EF4-FFF2-40B4-BE49-F238E27FC236}">
                <a16:creationId xmlns:a16="http://schemas.microsoft.com/office/drawing/2014/main" id="{0EA009C2-46EB-4199-A938-319D506F67AB}"/>
              </a:ext>
            </a:extLst>
          </p:cNvPr>
          <p:cNvSpPr/>
          <p:nvPr/>
        </p:nvSpPr>
        <p:spPr>
          <a:xfrm>
            <a:off x="1901173" y="4339376"/>
            <a:ext cx="6640070" cy="93567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j-ea"/>
                <a:ea typeface="+mj-ea"/>
              </a:rPr>
              <a:t>【</a:t>
            </a:r>
            <a:r>
              <a:rPr lang="ja-JP" altLang="en-US" sz="1600" b="1" dirty="0">
                <a:latin typeface="+mj-ea"/>
                <a:ea typeface="+mj-ea"/>
              </a:rPr>
              <a:t>展示リニューアル（平成</a:t>
            </a:r>
            <a:r>
              <a:rPr lang="en-US" altLang="ja-JP" sz="1600" b="1" dirty="0">
                <a:latin typeface="+mj-ea"/>
                <a:ea typeface="+mj-ea"/>
              </a:rPr>
              <a:t>27</a:t>
            </a:r>
            <a:r>
              <a:rPr lang="ja-JP" altLang="en-US" sz="1600" b="1" dirty="0">
                <a:latin typeface="+mj-ea"/>
                <a:ea typeface="+mj-ea"/>
              </a:rPr>
              <a:t>年</a:t>
            </a:r>
            <a:r>
              <a:rPr lang="en-US" altLang="ja-JP" sz="1600" b="1" dirty="0">
                <a:latin typeface="+mj-ea"/>
                <a:ea typeface="+mj-ea"/>
              </a:rPr>
              <a:t>4</a:t>
            </a:r>
            <a:r>
              <a:rPr lang="ja-JP" altLang="en-US" sz="1600" b="1" dirty="0">
                <a:latin typeface="+mj-ea"/>
                <a:ea typeface="+mj-ea"/>
              </a:rPr>
              <a:t>月）の</a:t>
            </a:r>
            <a:r>
              <a:rPr lang="ja-JP" altLang="ja-JP" sz="1600" b="1" dirty="0">
                <a:latin typeface="+mj-ea"/>
                <a:ea typeface="+mj-ea"/>
              </a:rPr>
              <a:t>方向性</a:t>
            </a:r>
            <a:r>
              <a:rPr lang="en-US" altLang="ja-JP" sz="1600" b="1" dirty="0">
                <a:latin typeface="+mj-ea"/>
                <a:ea typeface="+mj-ea"/>
              </a:rPr>
              <a:t>】</a:t>
            </a:r>
            <a:endParaRPr lang="ja-JP" altLang="en-US" sz="1600" b="1" dirty="0">
              <a:latin typeface="+mj-ea"/>
              <a:ea typeface="+mj-ea"/>
            </a:endParaRPr>
          </a:p>
          <a:p>
            <a:pPr algn="ctr"/>
            <a:r>
              <a:rPr lang="ja-JP" altLang="ja-JP" sz="1600" dirty="0">
                <a:latin typeface="+mj-ea"/>
                <a:ea typeface="+mj-ea"/>
              </a:rPr>
              <a:t>「大阪中心」に「子ども目線」で</a:t>
            </a:r>
            <a:endParaRPr lang="en-US" altLang="ja-JP" sz="1600" dirty="0">
              <a:latin typeface="+mj-ea"/>
              <a:ea typeface="+mj-ea"/>
            </a:endParaRPr>
          </a:p>
          <a:p>
            <a:pPr algn="ctr"/>
            <a:r>
              <a:rPr lang="ja-JP" altLang="ja-JP" sz="1600" dirty="0">
                <a:latin typeface="+mj-ea"/>
                <a:ea typeface="+mj-ea"/>
              </a:rPr>
              <a:t>「平和を自分自身の課題として考えることができる</a:t>
            </a:r>
            <a:r>
              <a:rPr lang="ja-JP" altLang="en-US" sz="1600" dirty="0">
                <a:latin typeface="+mj-ea"/>
                <a:ea typeface="+mj-ea"/>
              </a:rPr>
              <a:t>展示</a:t>
            </a:r>
            <a:r>
              <a:rPr lang="ja-JP" altLang="ja-JP" sz="1600" dirty="0">
                <a:latin typeface="+mj-ea"/>
                <a:ea typeface="+mj-ea"/>
              </a:rPr>
              <a:t>」</a:t>
            </a:r>
            <a:endParaRPr lang="en-US" altLang="ja-JP" sz="1600" dirty="0">
              <a:latin typeface="+mj-ea"/>
              <a:ea typeface="+mj-ea"/>
            </a:endParaRPr>
          </a:p>
        </p:txBody>
      </p:sp>
      <p:sp>
        <p:nvSpPr>
          <p:cNvPr id="12" name="二等辺三角形 11">
            <a:extLst>
              <a:ext uri="{FF2B5EF4-FFF2-40B4-BE49-F238E27FC236}">
                <a16:creationId xmlns:a16="http://schemas.microsoft.com/office/drawing/2014/main" id="{61D0F991-4277-4807-91A2-87714FACAB8A}"/>
              </a:ext>
            </a:extLst>
          </p:cNvPr>
          <p:cNvSpPr/>
          <p:nvPr/>
        </p:nvSpPr>
        <p:spPr>
          <a:xfrm flipV="1">
            <a:off x="4815524" y="3882249"/>
            <a:ext cx="811370" cy="2785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59104481-5262-4D97-99CC-CAEAA155F5B8}"/>
              </a:ext>
            </a:extLst>
          </p:cNvPr>
          <p:cNvSpPr/>
          <p:nvPr/>
        </p:nvSpPr>
        <p:spPr>
          <a:xfrm>
            <a:off x="1359524" y="2459346"/>
            <a:ext cx="3456000" cy="15503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600" b="1" dirty="0">
                <a:latin typeface="+mj-ea"/>
              </a:rPr>
              <a:t>空襲を中心に</a:t>
            </a:r>
            <a:endParaRPr lang="ja-JP" altLang="en-US" sz="1600" b="1" dirty="0">
              <a:latin typeface="+mj-ea"/>
            </a:endParaRPr>
          </a:p>
          <a:p>
            <a:pPr algn="ctr"/>
            <a:r>
              <a:rPr lang="ja-JP" altLang="ja-JP" sz="1600" b="1" dirty="0">
                <a:latin typeface="+mj-ea"/>
              </a:rPr>
              <a:t>大阪の人々の戦争体験に</a:t>
            </a:r>
            <a:endParaRPr lang="ja-JP" altLang="en-US" sz="1600" b="1" dirty="0">
              <a:latin typeface="+mj-ea"/>
            </a:endParaRPr>
          </a:p>
          <a:p>
            <a:pPr algn="ctr"/>
            <a:r>
              <a:rPr lang="ja-JP" altLang="ja-JP" sz="1600" b="1" dirty="0">
                <a:latin typeface="+mj-ea"/>
              </a:rPr>
              <a:t>関</a:t>
            </a:r>
            <a:r>
              <a:rPr lang="ja-JP" altLang="en-US" sz="1600" b="1" dirty="0">
                <a:latin typeface="+mj-ea"/>
              </a:rPr>
              <a:t>す</a:t>
            </a:r>
            <a:r>
              <a:rPr lang="ja-JP" altLang="ja-JP" sz="1600" b="1" dirty="0">
                <a:latin typeface="+mj-ea"/>
              </a:rPr>
              <a:t>る情報・資料</a:t>
            </a:r>
            <a:r>
              <a:rPr lang="ja-JP" altLang="en-US" sz="1600" b="1" dirty="0">
                <a:latin typeface="+mj-ea"/>
              </a:rPr>
              <a:t>を</a:t>
            </a:r>
          </a:p>
          <a:p>
            <a:pPr algn="ctr"/>
            <a:r>
              <a:rPr lang="ja-JP" altLang="ja-JP" sz="1600" b="1" dirty="0">
                <a:latin typeface="+mj-ea"/>
              </a:rPr>
              <a:t>収集・保存・展示</a:t>
            </a:r>
            <a:r>
              <a:rPr lang="ja-JP" altLang="en-US" sz="1600" b="1" dirty="0">
                <a:latin typeface="+mj-ea"/>
              </a:rPr>
              <a:t>する</a:t>
            </a:r>
            <a:endParaRPr kumimoji="1" lang="ja-JP" altLang="en-US" sz="1600" b="1" dirty="0">
              <a:latin typeface="+mj-ea"/>
            </a:endParaRPr>
          </a:p>
        </p:txBody>
      </p:sp>
      <p:sp>
        <p:nvSpPr>
          <p:cNvPr id="17" name="楕円 16">
            <a:extLst>
              <a:ext uri="{FF2B5EF4-FFF2-40B4-BE49-F238E27FC236}">
                <a16:creationId xmlns:a16="http://schemas.microsoft.com/office/drawing/2014/main" id="{59104481-5262-4D97-99CC-CAEAA155F5B8}"/>
              </a:ext>
            </a:extLst>
          </p:cNvPr>
          <p:cNvSpPr/>
          <p:nvPr/>
        </p:nvSpPr>
        <p:spPr>
          <a:xfrm>
            <a:off x="5626894" y="2464551"/>
            <a:ext cx="3564000" cy="14685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600" b="1" dirty="0">
                <a:latin typeface="+mj-ea"/>
              </a:rPr>
              <a:t>戦争の悲惨さ・平和の</a:t>
            </a:r>
            <a:r>
              <a:rPr lang="ja-JP" altLang="en-US" sz="1600" b="1" dirty="0">
                <a:latin typeface="+mj-ea"/>
              </a:rPr>
              <a:t>尊さを</a:t>
            </a:r>
            <a:r>
              <a:rPr lang="ja-JP" altLang="ja-JP" sz="1600" b="1" dirty="0">
                <a:latin typeface="+mj-ea"/>
              </a:rPr>
              <a:t>次の世代に伝え</a:t>
            </a:r>
            <a:endParaRPr lang="en-US" altLang="ja-JP" sz="1600" b="1" dirty="0">
              <a:latin typeface="+mj-ea"/>
            </a:endParaRPr>
          </a:p>
          <a:p>
            <a:pPr algn="ctr"/>
            <a:r>
              <a:rPr lang="ja-JP" altLang="ja-JP" sz="1600" b="1" dirty="0">
                <a:latin typeface="+mj-ea"/>
              </a:rPr>
              <a:t>平和を願う豊かな心を育み</a:t>
            </a:r>
            <a:endParaRPr lang="ja-JP" altLang="en-US" sz="1600" b="1" dirty="0">
              <a:latin typeface="+mj-ea"/>
            </a:endParaRPr>
          </a:p>
          <a:p>
            <a:pPr algn="ctr"/>
            <a:r>
              <a:rPr lang="ja-JP" altLang="ja-JP" sz="1600" b="1" dirty="0">
                <a:latin typeface="+mj-ea"/>
              </a:rPr>
              <a:t>世界の平和に貢献する</a:t>
            </a:r>
            <a:endParaRPr kumimoji="1" lang="ja-JP" altLang="en-US" sz="1600" b="1" dirty="0">
              <a:latin typeface="+mj-ea"/>
              <a:ea typeface="+mj-ea"/>
            </a:endParaRPr>
          </a:p>
        </p:txBody>
      </p:sp>
      <p:sp>
        <p:nvSpPr>
          <p:cNvPr id="10" name="二等辺三角形 9">
            <a:extLst>
              <a:ext uri="{FF2B5EF4-FFF2-40B4-BE49-F238E27FC236}">
                <a16:creationId xmlns:a16="http://schemas.microsoft.com/office/drawing/2014/main" id="{61D0F991-4277-4807-91A2-87714FACAB8A}"/>
              </a:ext>
            </a:extLst>
          </p:cNvPr>
          <p:cNvSpPr/>
          <p:nvPr/>
        </p:nvSpPr>
        <p:spPr>
          <a:xfrm flipV="1">
            <a:off x="4815524" y="5438932"/>
            <a:ext cx="811370" cy="3020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9">
            <a:extLst>
              <a:ext uri="{FF2B5EF4-FFF2-40B4-BE49-F238E27FC236}">
                <a16:creationId xmlns:a16="http://schemas.microsoft.com/office/drawing/2014/main" id="{78AD604E-A73E-4F98-800D-09C0C6827AD5}"/>
              </a:ext>
            </a:extLst>
          </p:cNvPr>
          <p:cNvSpPr/>
          <p:nvPr/>
        </p:nvSpPr>
        <p:spPr>
          <a:xfrm>
            <a:off x="2939826" y="5904871"/>
            <a:ext cx="4562764" cy="4953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950" dirty="0">
                <a:solidFill>
                  <a:schemeClr val="tx1"/>
                </a:solidFill>
                <a:latin typeface="+mj-ea"/>
              </a:rPr>
              <a:t>主に</a:t>
            </a:r>
            <a:r>
              <a:rPr lang="ja-JP" altLang="en-US" sz="1950" b="1" dirty="0">
                <a:solidFill>
                  <a:schemeClr val="tx1"/>
                </a:solidFill>
                <a:latin typeface="+mj-ea"/>
              </a:rPr>
              <a:t>「平和学習施設」</a:t>
            </a:r>
            <a:r>
              <a:rPr lang="ja-JP" altLang="en-US" sz="1950" dirty="0">
                <a:solidFill>
                  <a:schemeClr val="tx1"/>
                </a:solidFill>
                <a:latin typeface="+mj-ea"/>
              </a:rPr>
              <a:t>として運営</a:t>
            </a:r>
            <a:endParaRPr kumimoji="1" lang="ja-JP" altLang="en-US" sz="1950" dirty="0">
              <a:solidFill>
                <a:schemeClr val="tx1"/>
              </a:solidFill>
              <a:latin typeface="+mj-ea"/>
              <a:ea typeface="+mj-ea"/>
            </a:endParaRPr>
          </a:p>
        </p:txBody>
      </p:sp>
      <p:pic>
        <p:nvPicPr>
          <p:cNvPr id="14" name="グラフィックス 13" descr="教室">
            <a:extLst>
              <a:ext uri="{FF2B5EF4-FFF2-40B4-BE49-F238E27FC236}">
                <a16:creationId xmlns:a16="http://schemas.microsoft.com/office/drawing/2014/main" id="{106C2D1D-667A-4457-B722-22F357F413B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33480" y="5394757"/>
            <a:ext cx="990600" cy="990600"/>
          </a:xfrm>
          <a:prstGeom prst="rect">
            <a:avLst/>
          </a:prstGeom>
        </p:spPr>
      </p:pic>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4</a:t>
            </a:fld>
            <a:endParaRPr kumimoji="1" lang="ja-JP" altLang="en-US" dirty="0">
              <a:solidFill>
                <a:schemeClr val="tx1"/>
              </a:solidFill>
            </a:endParaRPr>
          </a:p>
        </p:txBody>
      </p:sp>
    </p:spTree>
    <p:extLst>
      <p:ext uri="{BB962C8B-B14F-4D97-AF65-F5344CB8AC3E}">
        <p14:creationId xmlns:p14="http://schemas.microsoft.com/office/powerpoint/2010/main" val="154361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54E9B-2D03-473A-AD56-70CD14323F25}"/>
              </a:ext>
            </a:extLst>
          </p:cNvPr>
          <p:cNvSpPr>
            <a:spLocks noGrp="1"/>
          </p:cNvSpPr>
          <p:nvPr>
            <p:ph type="title"/>
          </p:nvPr>
        </p:nvSpPr>
        <p:spPr>
          <a:xfrm>
            <a:off x="1532743" y="689197"/>
            <a:ext cx="1526869" cy="469544"/>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あゆみ</a:t>
            </a:r>
          </a:p>
        </p:txBody>
      </p:sp>
      <p:sp>
        <p:nvSpPr>
          <p:cNvPr id="5" name="字幕 4">
            <a:extLst>
              <a:ext uri="{FF2B5EF4-FFF2-40B4-BE49-F238E27FC236}">
                <a16:creationId xmlns:a16="http://schemas.microsoft.com/office/drawing/2014/main" id="{987553AB-4594-4488-ACDF-647CCA86D122}"/>
              </a:ext>
            </a:extLst>
          </p:cNvPr>
          <p:cNvSpPr>
            <a:spLocks noGrp="1"/>
          </p:cNvSpPr>
          <p:nvPr>
            <p:ph idx="1"/>
          </p:nvPr>
        </p:nvSpPr>
        <p:spPr>
          <a:xfrm>
            <a:off x="1532743" y="1438588"/>
            <a:ext cx="7618864" cy="4860819"/>
          </a:xfrm>
          <a:solidFill>
            <a:schemeClr val="accent6">
              <a:lumMod val="20000"/>
              <a:lumOff val="80000"/>
            </a:schemeClr>
          </a:solidFill>
        </p:spPr>
        <p:txBody>
          <a:bodyPr vert="horz" lIns="91440" tIns="45720" rIns="91440" bIns="45720" rtlCol="0" anchor="ctr">
            <a:normAutofit/>
          </a:bodyPr>
          <a:lstStyle/>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1981</a:t>
            </a:r>
            <a:r>
              <a:rPr lang="ja-JP" altLang="ja-JP" sz="1600" kern="100" dirty="0">
                <a:ea typeface="HG丸ｺﾞｼｯｸM-PRO" panose="020F0600000000000000" pitchFamily="50" charset="-128"/>
                <a:cs typeface="Times New Roman" panose="02020603050405020304" pitchFamily="18" charset="0"/>
              </a:rPr>
              <a:t>（昭和</a:t>
            </a:r>
            <a:r>
              <a:rPr lang="en-US" altLang="ja-JP" sz="1600" kern="100" dirty="0">
                <a:ea typeface="HG丸ｺﾞｼｯｸM-PRO" panose="020F0600000000000000" pitchFamily="50" charset="-128"/>
                <a:cs typeface="Times New Roman" panose="02020603050405020304" pitchFamily="18" charset="0"/>
              </a:rPr>
              <a:t>56</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8</a:t>
            </a:r>
            <a:r>
              <a:rPr lang="ja-JP" altLang="ja-JP" sz="1600" kern="100" dirty="0">
                <a:ea typeface="HG丸ｺﾞｼｯｸM-PRO" panose="020F0600000000000000" pitchFamily="50" charset="-128"/>
                <a:cs typeface="Times New Roman" panose="02020603050405020304" pitchFamily="18" charset="0"/>
              </a:rPr>
              <a:t>月　「大阪府平和祈念戦争資料室」開設</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1985</a:t>
            </a:r>
            <a:r>
              <a:rPr lang="ja-JP" altLang="ja-JP" sz="1600" kern="100" dirty="0">
                <a:ea typeface="HG丸ｺﾞｼｯｸM-PRO" panose="020F0600000000000000" pitchFamily="50" charset="-128"/>
                <a:cs typeface="Times New Roman" panose="02020603050405020304" pitchFamily="18" charset="0"/>
              </a:rPr>
              <a:t>（昭和</a:t>
            </a:r>
            <a:r>
              <a:rPr lang="en-US" altLang="ja-JP" sz="1600" kern="100" dirty="0">
                <a:ea typeface="HG丸ｺﾞｼｯｸM-PRO" panose="020F0600000000000000" pitchFamily="50" charset="-128"/>
                <a:cs typeface="Times New Roman" panose="02020603050405020304" pitchFamily="18" charset="0"/>
              </a:rPr>
              <a:t>60</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7</a:t>
            </a:r>
            <a:r>
              <a:rPr lang="ja-JP" altLang="ja-JP" sz="1600" kern="100" dirty="0">
                <a:ea typeface="HG丸ｺﾞｼｯｸM-PRO" panose="020F0600000000000000" pitchFamily="50" charset="-128"/>
                <a:cs typeface="Times New Roman" panose="02020603050405020304" pitchFamily="18" charset="0"/>
              </a:rPr>
              <a:t>月　「世界平和を考える大阪会議」設置</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1987</a:t>
            </a:r>
            <a:r>
              <a:rPr lang="ja-JP" altLang="ja-JP" sz="1600" kern="100" dirty="0">
                <a:ea typeface="HG丸ｺﾞｼｯｸM-PRO" panose="020F0600000000000000" pitchFamily="50" charset="-128"/>
                <a:cs typeface="Times New Roman" panose="02020603050405020304" pitchFamily="18" charset="0"/>
              </a:rPr>
              <a:t>（昭和</a:t>
            </a:r>
            <a:r>
              <a:rPr lang="en-US" altLang="ja-JP" sz="1600" kern="100" dirty="0">
                <a:ea typeface="HG丸ｺﾞｼｯｸM-PRO" panose="020F0600000000000000" pitchFamily="50" charset="-128"/>
                <a:cs typeface="Times New Roman" panose="02020603050405020304" pitchFamily="18" charset="0"/>
              </a:rPr>
              <a:t>62</a:t>
            </a:r>
            <a:r>
              <a:rPr lang="ja-JP" altLang="ja-JP" sz="1600" kern="100" dirty="0">
                <a:ea typeface="HG丸ｺﾞｼｯｸM-PRO" panose="020F0600000000000000" pitchFamily="50" charset="-128"/>
                <a:cs typeface="Times New Roman" panose="02020603050405020304" pitchFamily="18" charset="0"/>
              </a:rPr>
              <a:t>）年</a:t>
            </a:r>
            <a:r>
              <a:rPr lang="en-US" altLang="ja-JP" sz="1600" kern="100" dirty="0">
                <a:ea typeface="HG丸ｺﾞｼｯｸM-PRO" panose="020F0600000000000000" pitchFamily="50" charset="-128"/>
                <a:cs typeface="Times New Roman" panose="02020603050405020304" pitchFamily="18" charset="0"/>
              </a:rPr>
              <a:t>11</a:t>
            </a:r>
            <a:r>
              <a:rPr lang="ja-JP" altLang="ja-JP" sz="1600" kern="100" dirty="0">
                <a:ea typeface="HG丸ｺﾞｼｯｸM-PRO" panose="020F0600000000000000" pitchFamily="50" charset="-128"/>
                <a:cs typeface="Times New Roman" panose="02020603050405020304" pitchFamily="18" charset="0"/>
              </a:rPr>
              <a:t>月　 大阪府が「大阪平和ビジョン」策定</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1989</a:t>
            </a:r>
            <a:r>
              <a:rPr lang="ja-JP" altLang="ja-JP" sz="1600" kern="100" dirty="0">
                <a:ea typeface="HG丸ｺﾞｼｯｸM-PRO" panose="020F0600000000000000" pitchFamily="50" charset="-128"/>
                <a:cs typeface="Times New Roman" panose="02020603050405020304" pitchFamily="18" charset="0"/>
              </a:rPr>
              <a:t>（平成元）年  </a:t>
            </a:r>
            <a:r>
              <a:rPr lang="en-US" altLang="ja-JP" sz="1600" kern="100" dirty="0">
                <a:ea typeface="HG丸ｺﾞｼｯｸM-PRO" panose="020F0600000000000000" pitchFamily="50" charset="-128"/>
                <a:cs typeface="Times New Roman" panose="02020603050405020304" pitchFamily="18" charset="0"/>
              </a:rPr>
              <a:t>7</a:t>
            </a:r>
            <a:r>
              <a:rPr lang="ja-JP" altLang="ja-JP" sz="1600" kern="100" dirty="0">
                <a:ea typeface="HG丸ｺﾞｼｯｸM-PRO" panose="020F0600000000000000" pitchFamily="50" charset="-128"/>
                <a:cs typeface="Times New Roman" panose="02020603050405020304" pitchFamily="18" charset="0"/>
              </a:rPr>
              <a:t>月　 財団法人大阪国際平和センター</a:t>
            </a:r>
            <a:r>
              <a:rPr lang="ja-JP" altLang="ja-JP" sz="1600" kern="100" dirty="0" smtClean="0">
                <a:ea typeface="HG丸ｺﾞｼｯｸM-PRO" panose="020F0600000000000000" pitchFamily="50" charset="-128"/>
                <a:cs typeface="Times New Roman" panose="02020603050405020304" pitchFamily="18" charset="0"/>
              </a:rPr>
              <a:t>設</a:t>
            </a:r>
            <a:r>
              <a:rPr lang="ja-JP" altLang="en-US" sz="1600" kern="100" dirty="0" smtClean="0">
                <a:ea typeface="HG丸ｺﾞｼｯｸM-PRO" panose="020F0600000000000000" pitchFamily="50" charset="-128"/>
                <a:cs typeface="Times New Roman" panose="02020603050405020304" pitchFamily="18" charset="0"/>
              </a:rPr>
              <a:t>立</a:t>
            </a:r>
            <a:endParaRPr lang="ja-JP" altLang="ja-JP" sz="1600" kern="100" dirty="0">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1990</a:t>
            </a:r>
            <a:r>
              <a:rPr lang="ja-JP" altLang="ja-JP" sz="1600" kern="100" dirty="0">
                <a:ea typeface="HG丸ｺﾞｼｯｸM-PRO" panose="020F0600000000000000" pitchFamily="50" charset="-128"/>
                <a:cs typeface="Times New Roman" panose="02020603050405020304" pitchFamily="18" charset="0"/>
              </a:rPr>
              <a:t>（平成  </a:t>
            </a:r>
            <a:r>
              <a:rPr lang="en-US" altLang="ja-JP" sz="1600" kern="100" dirty="0">
                <a:ea typeface="HG丸ｺﾞｼｯｸM-PRO" panose="020F0600000000000000" pitchFamily="50" charset="-128"/>
                <a:cs typeface="Times New Roman" panose="02020603050405020304" pitchFamily="18" charset="0"/>
              </a:rPr>
              <a:t>2</a:t>
            </a:r>
            <a:r>
              <a:rPr lang="ja-JP" altLang="ja-JP" sz="1600" kern="100" dirty="0">
                <a:ea typeface="HG丸ｺﾞｼｯｸM-PRO" panose="020F0600000000000000" pitchFamily="50" charset="-128"/>
                <a:cs typeface="Times New Roman" panose="02020603050405020304" pitchFamily="18" charset="0"/>
              </a:rPr>
              <a:t>）年</a:t>
            </a:r>
            <a:r>
              <a:rPr lang="en-US" altLang="ja-JP" sz="1600" kern="100" dirty="0">
                <a:ea typeface="HG丸ｺﾞｼｯｸM-PRO" panose="020F0600000000000000" pitchFamily="50" charset="-128"/>
                <a:cs typeface="Times New Roman" panose="02020603050405020304" pitchFamily="18" charset="0"/>
              </a:rPr>
              <a:t>11</a:t>
            </a:r>
            <a:r>
              <a:rPr lang="ja-JP" altLang="ja-JP" sz="1600" kern="100" dirty="0">
                <a:ea typeface="HG丸ｺﾞｼｯｸM-PRO" panose="020F0600000000000000" pitchFamily="50" charset="-128"/>
                <a:cs typeface="Times New Roman" panose="02020603050405020304" pitchFamily="18" charset="0"/>
              </a:rPr>
              <a:t>月　 館の愛称を「ピースおおさか」に決定</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1991</a:t>
            </a:r>
            <a:r>
              <a:rPr lang="ja-JP" altLang="ja-JP" sz="1600" kern="100" dirty="0">
                <a:ea typeface="HG丸ｺﾞｼｯｸM-PRO" panose="020F0600000000000000" pitchFamily="50" charset="-128"/>
                <a:cs typeface="Times New Roman" panose="02020603050405020304" pitchFamily="18" charset="0"/>
              </a:rPr>
              <a:t>（平成 </a:t>
            </a:r>
            <a:r>
              <a:rPr lang="en-US" altLang="ja-JP" sz="1600" kern="100" dirty="0">
                <a:ea typeface="HG丸ｺﾞｼｯｸM-PRO" panose="020F0600000000000000" pitchFamily="50" charset="-128"/>
                <a:cs typeface="Times New Roman" panose="02020603050405020304" pitchFamily="18" charset="0"/>
              </a:rPr>
              <a:t> 3</a:t>
            </a:r>
            <a:r>
              <a:rPr lang="ja-JP" altLang="ja-JP" sz="1600" kern="100" dirty="0">
                <a:ea typeface="HG丸ｺﾞｼｯｸM-PRO" panose="020F0600000000000000" pitchFamily="50" charset="-128"/>
                <a:cs typeface="Times New Roman" panose="02020603050405020304" pitchFamily="18" charset="0"/>
              </a:rPr>
              <a:t>）年</a:t>
            </a: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9</a:t>
            </a:r>
            <a:r>
              <a:rPr lang="ja-JP" altLang="ja-JP" sz="1600" kern="100" dirty="0">
                <a:ea typeface="HG丸ｺﾞｼｯｸM-PRO" panose="020F0600000000000000" pitchFamily="50" charset="-128"/>
                <a:cs typeface="Times New Roman" panose="02020603050405020304" pitchFamily="18" charset="0"/>
              </a:rPr>
              <a:t>月　 開館</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2003</a:t>
            </a:r>
            <a:r>
              <a:rPr lang="ja-JP" altLang="ja-JP" sz="1600" kern="100" dirty="0">
                <a:ea typeface="HG丸ｺﾞｼｯｸM-PRO" panose="020F0600000000000000" pitchFamily="50" charset="-128"/>
                <a:cs typeface="Times New Roman" panose="02020603050405020304" pitchFamily="18" charset="0"/>
              </a:rPr>
              <a:t>（平成</a:t>
            </a:r>
            <a:r>
              <a:rPr lang="en-US" altLang="ja-JP" sz="1600" kern="100" dirty="0">
                <a:ea typeface="HG丸ｺﾞｼｯｸM-PRO" panose="020F0600000000000000" pitchFamily="50" charset="-128"/>
                <a:cs typeface="Times New Roman" panose="02020603050405020304" pitchFamily="18" charset="0"/>
              </a:rPr>
              <a:t>15</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3</a:t>
            </a:r>
            <a:r>
              <a:rPr lang="ja-JP" altLang="ja-JP" sz="1600" kern="100" dirty="0">
                <a:ea typeface="HG丸ｺﾞｼｯｸM-PRO" panose="020F0600000000000000" pitchFamily="50" charset="-128"/>
                <a:cs typeface="Times New Roman" panose="02020603050405020304" pitchFamily="18" charset="0"/>
              </a:rPr>
              <a:t>月　 入館者が</a:t>
            </a:r>
            <a:r>
              <a:rPr lang="ja-JP" altLang="en-US" sz="1600" kern="100" dirty="0">
                <a:ea typeface="HG丸ｺﾞｼｯｸM-PRO" panose="020F0600000000000000" pitchFamily="50" charset="-128"/>
                <a:cs typeface="Times New Roman" panose="02020603050405020304" pitchFamily="18" charset="0"/>
              </a:rPr>
              <a:t>延べ</a:t>
            </a:r>
            <a:r>
              <a:rPr lang="en-US" altLang="ja-JP" sz="1600" kern="100" dirty="0">
                <a:ea typeface="HG丸ｺﾞｼｯｸM-PRO" panose="020F0600000000000000" pitchFamily="50" charset="-128"/>
                <a:cs typeface="Times New Roman" panose="02020603050405020304" pitchFamily="18" charset="0"/>
              </a:rPr>
              <a:t>100</a:t>
            </a:r>
            <a:r>
              <a:rPr lang="ja-JP" altLang="ja-JP" sz="1600" kern="100" dirty="0">
                <a:ea typeface="HG丸ｺﾞｼｯｸM-PRO" panose="020F0600000000000000" pitchFamily="50" charset="-128"/>
                <a:cs typeface="Times New Roman" panose="02020603050405020304" pitchFamily="18" charset="0"/>
              </a:rPr>
              <a:t>万人に到達</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2005</a:t>
            </a:r>
            <a:r>
              <a:rPr lang="ja-JP" altLang="ja-JP" sz="1600" kern="100" dirty="0">
                <a:ea typeface="HG丸ｺﾞｼｯｸM-PRO" panose="020F0600000000000000" pitchFamily="50" charset="-128"/>
                <a:cs typeface="Times New Roman" panose="02020603050405020304" pitchFamily="18" charset="0"/>
              </a:rPr>
              <a:t>（平成</a:t>
            </a:r>
            <a:r>
              <a:rPr lang="en-US" altLang="ja-JP" sz="1600" kern="100" dirty="0">
                <a:ea typeface="HG丸ｺﾞｼｯｸM-PRO" panose="020F0600000000000000" pitchFamily="50" charset="-128"/>
                <a:cs typeface="Times New Roman" panose="02020603050405020304" pitchFamily="18" charset="0"/>
              </a:rPr>
              <a:t>17</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8</a:t>
            </a:r>
            <a:r>
              <a:rPr lang="ja-JP" altLang="ja-JP" sz="1600" kern="100" dirty="0">
                <a:ea typeface="HG丸ｺﾞｼｯｸM-PRO" panose="020F0600000000000000" pitchFamily="50" charset="-128"/>
                <a:cs typeface="Times New Roman" panose="02020603050405020304" pitchFamily="18" charset="0"/>
              </a:rPr>
              <a:t>月　「</a:t>
            </a:r>
            <a:r>
              <a:rPr lang="ja-JP" altLang="en-US" sz="1600" kern="100" dirty="0">
                <a:ea typeface="HG丸ｺﾞｼｯｸM-PRO" panose="020F0600000000000000" pitchFamily="50" charset="-128"/>
                <a:cs typeface="Times New Roman" panose="02020603050405020304" pitchFamily="18" charset="0"/>
              </a:rPr>
              <a:t>刻（とき）の庭</a:t>
            </a:r>
            <a:r>
              <a:rPr lang="ja-JP" altLang="ja-JP" sz="1600" kern="100" dirty="0">
                <a:ea typeface="HG丸ｺﾞｼｯｸM-PRO" panose="020F0600000000000000" pitchFamily="50" charset="-128"/>
                <a:cs typeface="Times New Roman" panose="02020603050405020304" pitchFamily="18" charset="0"/>
              </a:rPr>
              <a:t>」</a:t>
            </a:r>
            <a:r>
              <a:rPr lang="en-US" altLang="ja-JP" sz="1600" kern="100" baseline="30000" dirty="0">
                <a:ea typeface="HG丸ｺﾞｼｯｸM-PRO" panose="020F0600000000000000" pitchFamily="50" charset="-128"/>
                <a:cs typeface="Times New Roman" panose="02020603050405020304" pitchFamily="18" charset="0"/>
              </a:rPr>
              <a:t>※</a:t>
            </a:r>
            <a:r>
              <a:rPr lang="ja-JP" altLang="ja-JP" sz="1600" kern="100" dirty="0">
                <a:ea typeface="HG丸ｺﾞｼｯｸM-PRO" panose="020F0600000000000000" pitchFamily="50" charset="-128"/>
                <a:cs typeface="Times New Roman" panose="02020603050405020304" pitchFamily="18" charset="0"/>
              </a:rPr>
              <a:t>を整備</a:t>
            </a:r>
            <a:endParaRPr lang="ja-JP" altLang="en-US" sz="1600" kern="100" dirty="0">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a:t>
            </a:r>
            <a:r>
              <a:rPr lang="ja-JP" altLang="ja-JP" sz="1600" kern="100" dirty="0">
                <a:ea typeface="HG丸ｺﾞｼｯｸM-PRO" panose="020F0600000000000000" pitchFamily="50" charset="-128"/>
                <a:cs typeface="Times New Roman" panose="02020603050405020304" pitchFamily="18" charset="0"/>
              </a:rPr>
              <a:t>大阪空襲死没者を追悼し平和を祈念す</a:t>
            </a:r>
            <a:r>
              <a:rPr lang="ja-JP" altLang="en-US" sz="1600" kern="100" dirty="0">
                <a:ea typeface="HG丸ｺﾞｼｯｸM-PRO" panose="020F0600000000000000" pitchFamily="50" charset="-128"/>
                <a:cs typeface="Times New Roman" panose="02020603050405020304" pitchFamily="18" charset="0"/>
              </a:rPr>
              <a:t>る場</a:t>
            </a:r>
            <a:endParaRPr lang="ja-JP" altLang="ja-JP" sz="1600" kern="100" dirty="0">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2014</a:t>
            </a:r>
            <a:r>
              <a:rPr lang="ja-JP" altLang="ja-JP" sz="1600" kern="100" dirty="0">
                <a:ea typeface="HG丸ｺﾞｼｯｸM-PRO" panose="020F0600000000000000" pitchFamily="50" charset="-128"/>
                <a:cs typeface="Times New Roman" panose="02020603050405020304" pitchFamily="18" charset="0"/>
              </a:rPr>
              <a:t>（平成</a:t>
            </a:r>
            <a:r>
              <a:rPr lang="en-US" altLang="ja-JP" sz="1600" kern="100" dirty="0">
                <a:ea typeface="HG丸ｺﾞｼｯｸM-PRO" panose="020F0600000000000000" pitchFamily="50" charset="-128"/>
                <a:cs typeface="Times New Roman" panose="02020603050405020304" pitchFamily="18" charset="0"/>
              </a:rPr>
              <a:t>26</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4</a:t>
            </a:r>
            <a:r>
              <a:rPr lang="ja-JP" altLang="ja-JP" sz="1600" kern="100" dirty="0">
                <a:ea typeface="HG丸ｺﾞｼｯｸM-PRO" panose="020F0600000000000000" pitchFamily="50" charset="-128"/>
                <a:cs typeface="Times New Roman" panose="02020603050405020304" pitchFamily="18" charset="0"/>
              </a:rPr>
              <a:t>月　 公益財団法人大阪国際平和</a:t>
            </a:r>
            <a:r>
              <a:rPr lang="ja-JP" altLang="en-US" sz="1600" kern="100" dirty="0">
                <a:ea typeface="HG丸ｺﾞｼｯｸM-PRO" panose="020F0600000000000000" pitchFamily="50" charset="-128"/>
                <a:cs typeface="Times New Roman" panose="02020603050405020304" pitchFamily="18" charset="0"/>
              </a:rPr>
              <a:t>センター</a:t>
            </a:r>
            <a:r>
              <a:rPr lang="ja-JP" altLang="ja-JP" sz="1600" kern="100" dirty="0">
                <a:ea typeface="HG丸ｺﾞｼｯｸM-PRO" panose="020F0600000000000000" pitchFamily="50" charset="-128"/>
                <a:cs typeface="Times New Roman" panose="02020603050405020304" pitchFamily="18" charset="0"/>
              </a:rPr>
              <a:t>に移行</a:t>
            </a: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2015</a:t>
            </a:r>
            <a:r>
              <a:rPr lang="ja-JP" altLang="ja-JP" sz="1600" kern="100" dirty="0">
                <a:ea typeface="HG丸ｺﾞｼｯｸM-PRO" panose="020F0600000000000000" pitchFamily="50" charset="-128"/>
                <a:cs typeface="Times New Roman" panose="02020603050405020304" pitchFamily="18" charset="0"/>
              </a:rPr>
              <a:t>（平成</a:t>
            </a:r>
            <a:r>
              <a:rPr lang="en-US" altLang="ja-JP" sz="1600" kern="100" dirty="0">
                <a:ea typeface="HG丸ｺﾞｼｯｸM-PRO" panose="020F0600000000000000" pitchFamily="50" charset="-128"/>
                <a:cs typeface="Times New Roman" panose="02020603050405020304" pitchFamily="18" charset="0"/>
              </a:rPr>
              <a:t>27</a:t>
            </a:r>
            <a:r>
              <a:rPr lang="ja-JP" altLang="ja-JP" sz="1600" kern="100" dirty="0">
                <a:ea typeface="HG丸ｺﾞｼｯｸM-PRO" panose="020F0600000000000000" pitchFamily="50" charset="-128"/>
                <a:cs typeface="Times New Roman" panose="02020603050405020304" pitchFamily="18" charset="0"/>
              </a:rPr>
              <a:t>）年  </a:t>
            </a:r>
            <a:r>
              <a:rPr lang="en-US" altLang="ja-JP" sz="1600" kern="100" dirty="0">
                <a:ea typeface="HG丸ｺﾞｼｯｸM-PRO" panose="020F0600000000000000" pitchFamily="50" charset="-128"/>
                <a:cs typeface="Times New Roman" panose="02020603050405020304" pitchFamily="18" charset="0"/>
              </a:rPr>
              <a:t>4</a:t>
            </a:r>
            <a:r>
              <a:rPr lang="ja-JP" altLang="ja-JP" sz="1600" kern="100" dirty="0">
                <a:ea typeface="HG丸ｺﾞｼｯｸM-PRO" panose="020F0600000000000000" pitchFamily="50" charset="-128"/>
                <a:cs typeface="Times New Roman" panose="02020603050405020304" pitchFamily="18" charset="0"/>
              </a:rPr>
              <a:t>月　 展示リニューアルオープン</a:t>
            </a:r>
            <a:endParaRPr lang="ja-JP" altLang="en-US" sz="1600" kern="100" dirty="0">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en-US" altLang="ja-JP" sz="1600" kern="100" dirty="0">
                <a:ea typeface="HG丸ｺﾞｼｯｸM-PRO" panose="020F0600000000000000" pitchFamily="50" charset="-128"/>
                <a:cs typeface="Times New Roman" panose="02020603050405020304" pitchFamily="18" charset="0"/>
              </a:rPr>
              <a:t>2016</a:t>
            </a:r>
            <a:r>
              <a:rPr lang="ja-JP" altLang="en-US" sz="1600" kern="100" dirty="0">
                <a:ea typeface="HG丸ｺﾞｼｯｸM-PRO" panose="020F0600000000000000" pitchFamily="50" charset="-128"/>
                <a:cs typeface="Times New Roman" panose="02020603050405020304" pitchFamily="18" charset="0"/>
              </a:rPr>
              <a:t>（平成</a:t>
            </a:r>
            <a:r>
              <a:rPr lang="en-US" altLang="ja-JP" sz="1600" kern="100" dirty="0">
                <a:ea typeface="HG丸ｺﾞｼｯｸM-PRO" panose="020F0600000000000000" pitchFamily="50" charset="-128"/>
                <a:cs typeface="Times New Roman" panose="02020603050405020304" pitchFamily="18" charset="0"/>
              </a:rPr>
              <a:t>28</a:t>
            </a:r>
            <a:r>
              <a:rPr lang="ja-JP" altLang="en-US" sz="1600" kern="100" dirty="0">
                <a:ea typeface="HG丸ｺﾞｼｯｸM-PRO" panose="020F0600000000000000" pitchFamily="50" charset="-128"/>
                <a:cs typeface="Times New Roman" panose="02020603050405020304" pitchFamily="18" charset="0"/>
              </a:rPr>
              <a:t>）</a:t>
            </a:r>
            <a:r>
              <a:rPr lang="ja-JP" altLang="en-US" sz="1600" kern="100" dirty="0" smtClean="0">
                <a:ea typeface="HG丸ｺﾞｼｯｸM-PRO" panose="020F0600000000000000" pitchFamily="50" charset="-128"/>
                <a:cs typeface="Times New Roman" panose="02020603050405020304" pitchFamily="18" charset="0"/>
              </a:rPr>
              <a:t>年</a:t>
            </a:r>
            <a:r>
              <a:rPr lang="en-US" altLang="ja-JP" sz="1600" kern="100" dirty="0" smtClean="0">
                <a:ea typeface="HG丸ｺﾞｼｯｸM-PRO" panose="020F0600000000000000" pitchFamily="50" charset="-128"/>
                <a:cs typeface="Times New Roman" panose="02020603050405020304" pitchFamily="18" charset="0"/>
              </a:rPr>
              <a:t>11</a:t>
            </a:r>
            <a:r>
              <a:rPr lang="ja-JP" altLang="en-US" sz="1600" kern="100" dirty="0" smtClean="0">
                <a:ea typeface="HG丸ｺﾞｼｯｸM-PRO" panose="020F0600000000000000" pitchFamily="50" charset="-128"/>
                <a:cs typeface="Times New Roman" panose="02020603050405020304" pitchFamily="18" charset="0"/>
              </a:rPr>
              <a:t>月</a:t>
            </a:r>
            <a:r>
              <a:rPr lang="ja-JP" altLang="en-US" sz="1600" kern="100" dirty="0">
                <a:ea typeface="HG丸ｺﾞｼｯｸM-PRO" panose="020F0600000000000000" pitchFamily="50" charset="-128"/>
                <a:cs typeface="Times New Roman" panose="02020603050405020304" pitchFamily="18" charset="0"/>
              </a:rPr>
              <a:t>　</a:t>
            </a:r>
            <a:r>
              <a:rPr lang="ja-JP" altLang="ja-JP" sz="1600" kern="100" dirty="0">
                <a:ea typeface="HG丸ｺﾞｼｯｸM-PRO" panose="020F0600000000000000" pitchFamily="50" charset="-128"/>
                <a:cs typeface="Times New Roman" panose="02020603050405020304" pitchFamily="18" charset="0"/>
              </a:rPr>
              <a:t>入館者が</a:t>
            </a:r>
            <a:r>
              <a:rPr lang="ja-JP" altLang="en-US" sz="1600" kern="100" dirty="0">
                <a:ea typeface="HG丸ｺﾞｼｯｸM-PRO" panose="020F0600000000000000" pitchFamily="50" charset="-128"/>
                <a:cs typeface="Times New Roman" panose="02020603050405020304" pitchFamily="18" charset="0"/>
              </a:rPr>
              <a:t>延べ</a:t>
            </a:r>
            <a:r>
              <a:rPr lang="en-US" altLang="ja-JP" sz="1600" kern="100" dirty="0">
                <a:ea typeface="HG丸ｺﾞｼｯｸM-PRO" panose="020F0600000000000000" pitchFamily="50" charset="-128"/>
                <a:cs typeface="Times New Roman" panose="02020603050405020304" pitchFamily="18" charset="0"/>
              </a:rPr>
              <a:t>200</a:t>
            </a:r>
            <a:r>
              <a:rPr lang="ja-JP" altLang="ja-JP" sz="1600" kern="100" dirty="0">
                <a:ea typeface="HG丸ｺﾞｼｯｸM-PRO" panose="020F0600000000000000" pitchFamily="50" charset="-128"/>
                <a:cs typeface="Times New Roman" panose="02020603050405020304" pitchFamily="18" charset="0"/>
              </a:rPr>
              <a:t>万人に到達</a:t>
            </a:r>
            <a:r>
              <a:rPr lang="ja-JP" altLang="en-US" sz="1600" kern="100" dirty="0">
                <a:ea typeface="HG丸ｺﾞｼｯｸM-PRO" panose="020F0600000000000000" pitchFamily="50" charset="-128"/>
                <a:cs typeface="Times New Roman" panose="02020603050405020304" pitchFamily="18" charset="0"/>
              </a:rPr>
              <a:t>　</a:t>
            </a:r>
          </a:p>
        </p:txBody>
      </p:sp>
      <p:sp>
        <p:nvSpPr>
          <p:cNvPr id="4" name="スライド番号プレースホルダー 3"/>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5</a:t>
            </a:fld>
            <a:endParaRPr kumimoji="1" lang="ja-JP" altLang="en-US" dirty="0">
              <a:solidFill>
                <a:schemeClr val="tx1"/>
              </a:solidFill>
            </a:endParaRPr>
          </a:p>
        </p:txBody>
      </p:sp>
    </p:spTree>
    <p:extLst>
      <p:ext uri="{BB962C8B-B14F-4D97-AF65-F5344CB8AC3E}">
        <p14:creationId xmlns:p14="http://schemas.microsoft.com/office/powerpoint/2010/main" val="89323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788C29-7956-47FF-918A-138DB24FB71F}"/>
              </a:ext>
            </a:extLst>
          </p:cNvPr>
          <p:cNvSpPr>
            <a:spLocks noGrp="1"/>
          </p:cNvSpPr>
          <p:nvPr>
            <p:ph type="title"/>
          </p:nvPr>
        </p:nvSpPr>
        <p:spPr>
          <a:xfrm>
            <a:off x="1501900" y="750085"/>
            <a:ext cx="1871425" cy="545908"/>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主な事業</a:t>
            </a:r>
          </a:p>
        </p:txBody>
      </p:sp>
      <p:sp>
        <p:nvSpPr>
          <p:cNvPr id="3" name="字幕 2">
            <a:extLst>
              <a:ext uri="{FF2B5EF4-FFF2-40B4-BE49-F238E27FC236}">
                <a16:creationId xmlns:a16="http://schemas.microsoft.com/office/drawing/2014/main" id="{49606D9A-3EAD-44F0-96A8-FCFC54ADC8FB}"/>
              </a:ext>
            </a:extLst>
          </p:cNvPr>
          <p:cNvSpPr>
            <a:spLocks noGrp="1"/>
          </p:cNvSpPr>
          <p:nvPr>
            <p:ph idx="1"/>
          </p:nvPr>
        </p:nvSpPr>
        <p:spPr>
          <a:xfrm>
            <a:off x="1501902" y="1295993"/>
            <a:ext cx="7379406" cy="917167"/>
          </a:xfrm>
          <a:solidFill>
            <a:schemeClr val="accent6">
              <a:lumMod val="20000"/>
              <a:lumOff val="80000"/>
            </a:schemeClr>
          </a:solidFill>
        </p:spPr>
        <p:txBody>
          <a:bodyPr vert="horz" lIns="90000" tIns="45720" rIns="91440" bIns="45720" numCol="1" rtlCol="0" anchor="ctr">
            <a:noAutofit/>
          </a:bodyPr>
          <a:lstStyle/>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展示事業</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常設展示・・展示室、スロープ、映像コーナー、図書室</a:t>
            </a:r>
            <a:endParaRPr lang="en-US" altLang="ja-JP"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特別展示・・収蔵品の活用や、関係機関・団体の協力を得ながら実施</a:t>
            </a:r>
          </a:p>
        </p:txBody>
      </p:sp>
      <p:sp>
        <p:nvSpPr>
          <p:cNvPr id="8" name="字幕 2">
            <a:extLst>
              <a:ext uri="{FF2B5EF4-FFF2-40B4-BE49-F238E27FC236}">
                <a16:creationId xmlns:a16="http://schemas.microsoft.com/office/drawing/2014/main" id="{20250FA0-174C-4F71-ABB2-3ACD0BF6535F}"/>
              </a:ext>
            </a:extLst>
          </p:cNvPr>
          <p:cNvSpPr txBox="1">
            <a:spLocks/>
          </p:cNvSpPr>
          <p:nvPr/>
        </p:nvSpPr>
        <p:spPr>
          <a:xfrm>
            <a:off x="1501902" y="4130215"/>
            <a:ext cx="7379404" cy="918000"/>
          </a:xfrm>
          <a:prstGeom prst="rect">
            <a:avLst/>
          </a:prstGeom>
          <a:solidFill>
            <a:schemeClr val="accent6">
              <a:lumMod val="20000"/>
              <a:lumOff val="80000"/>
            </a:schemeClr>
          </a:solidFill>
        </p:spPr>
        <p:txBody>
          <a:bodyPr vert="horz" lIns="91440" tIns="45720" rIns="91440" bIns="45720" rtlCol="0" anchor="ctr">
            <a:norm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r>
              <a:rPr lang="ja-JP" altLang="en-US" sz="1700" b="1" dirty="0">
                <a:latin typeface="HG丸ｺﾞｼｯｸM-PRO" panose="020F0600000000000000" pitchFamily="50" charset="-128"/>
              </a:rPr>
              <a:t>■ 資料の収集・提供</a:t>
            </a:r>
          </a:p>
          <a:p>
            <a:pPr>
              <a:spcBef>
                <a:spcPts val="0"/>
              </a:spcBef>
            </a:pPr>
            <a:r>
              <a:rPr lang="ja-JP" altLang="en-US" dirty="0">
                <a:latin typeface="HG丸ｺﾞｼｯｸM-PRO" panose="020F0600000000000000" pitchFamily="50" charset="-128"/>
              </a:rPr>
              <a:t>　 </a:t>
            </a:r>
            <a:r>
              <a:rPr lang="ja-JP" altLang="en-US" sz="1500" dirty="0">
                <a:latin typeface="HG丸ｺﾞｼｯｸM-PRO" panose="020F0600000000000000" pitchFamily="50" charset="-128"/>
              </a:rPr>
              <a:t>寄贈資料・購入資料の収集、整理、保存、公開を実施</a:t>
            </a:r>
            <a:endParaRPr lang="en-US" altLang="ja-JP" sz="1500" dirty="0">
              <a:latin typeface="HG丸ｺﾞｼｯｸM-PRO" panose="020F0600000000000000" pitchFamily="50" charset="-128"/>
            </a:endParaRPr>
          </a:p>
          <a:p>
            <a:pPr>
              <a:spcBef>
                <a:spcPts val="0"/>
              </a:spcBef>
            </a:pPr>
            <a:r>
              <a:rPr lang="ja-JP" altLang="en-US" sz="1500" dirty="0">
                <a:latin typeface="HG丸ｺﾞｼｯｸM-PRO" panose="020F0600000000000000" pitchFamily="50" charset="-128"/>
              </a:rPr>
              <a:t>　 平和学習用資料（写真パネル、空襲体験画、ＤＶＤ等）を貸出し</a:t>
            </a:r>
          </a:p>
        </p:txBody>
      </p:sp>
      <p:sp>
        <p:nvSpPr>
          <p:cNvPr id="10" name="字幕 2">
            <a:extLst>
              <a:ext uri="{FF2B5EF4-FFF2-40B4-BE49-F238E27FC236}">
                <a16:creationId xmlns:a16="http://schemas.microsoft.com/office/drawing/2014/main" id="{6CB9B2DA-0FB7-465F-B57F-0D044E0C76A6}"/>
              </a:ext>
            </a:extLst>
          </p:cNvPr>
          <p:cNvSpPr txBox="1">
            <a:spLocks/>
          </p:cNvSpPr>
          <p:nvPr/>
        </p:nvSpPr>
        <p:spPr>
          <a:xfrm>
            <a:off x="1501900" y="5910041"/>
            <a:ext cx="7379404" cy="612000"/>
          </a:xfrm>
          <a:prstGeom prst="rect">
            <a:avLst/>
          </a:prstGeom>
          <a:solidFill>
            <a:schemeClr val="accent6">
              <a:lumMod val="20000"/>
              <a:lumOff val="80000"/>
            </a:schemeClr>
          </a:solidFill>
        </p:spPr>
        <p:txBody>
          <a:bodyPr vert="horz" lIns="91440" tIns="45720" rIns="91440" bIns="45720" rtlCol="0" anchor="ctr">
            <a:norm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a:spcBef>
                <a:spcPts val="0"/>
              </a:spcBef>
            </a:pPr>
            <a:r>
              <a:rPr lang="ja-JP" altLang="en-US" sz="1700" b="1" dirty="0">
                <a:latin typeface="HG丸ｺﾞｼｯｸM-PRO" panose="020F0600000000000000" pitchFamily="50" charset="-128"/>
              </a:rPr>
              <a:t>■ その他の取り組み</a:t>
            </a:r>
          </a:p>
          <a:p>
            <a:pPr>
              <a:spcBef>
                <a:spcPts val="0"/>
              </a:spcBef>
            </a:pPr>
            <a:r>
              <a:rPr lang="ja-JP" altLang="en-US" dirty="0">
                <a:latin typeface="HG丸ｺﾞｼｯｸM-PRO" panose="020F0600000000000000" pitchFamily="50" charset="-128"/>
              </a:rPr>
              <a:t>　</a:t>
            </a:r>
            <a:r>
              <a:rPr lang="ja-JP" altLang="en-US" sz="1500" dirty="0">
                <a:latin typeface="HG丸ｺﾞｼｯｸM-PRO" panose="020F0600000000000000" pitchFamily="50" charset="-128"/>
              </a:rPr>
              <a:t>  語り部紹介、日本平和博物館会議の運営、定時上映などを実施</a:t>
            </a:r>
            <a:endParaRPr lang="en-US" altLang="ja-JP" sz="1500" dirty="0">
              <a:latin typeface="HG丸ｺﾞｼｯｸM-PRO" panose="020F0600000000000000" pitchFamily="50" charset="-128"/>
            </a:endParaRPr>
          </a:p>
        </p:txBody>
      </p:sp>
      <p:sp>
        <p:nvSpPr>
          <p:cNvPr id="11" name="字幕 2">
            <a:extLst>
              <a:ext uri="{FF2B5EF4-FFF2-40B4-BE49-F238E27FC236}">
                <a16:creationId xmlns:a16="http://schemas.microsoft.com/office/drawing/2014/main" id="{49606D9A-3EAD-44F0-96A8-FCFC54ADC8FB}"/>
              </a:ext>
            </a:extLst>
          </p:cNvPr>
          <p:cNvSpPr txBox="1">
            <a:spLocks/>
          </p:cNvSpPr>
          <p:nvPr/>
        </p:nvSpPr>
        <p:spPr>
          <a:xfrm>
            <a:off x="1501902" y="2350389"/>
            <a:ext cx="7379406" cy="918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企画事業</a:t>
            </a:r>
            <a:endParaRPr lang="en-US" altLang="ja-JP"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平和祈念事業・・終戦の日や大阪空襲の日などの節目の時期にイベントを実施</a:t>
            </a:r>
            <a:endParaRPr lang="en-US" altLang="ja-JP"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その他・・戦跡ウォーク、ウィークエンドシネマ、平和紙芝居など</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12" name="字幕 2">
            <a:extLst>
              <a:ext uri="{FF2B5EF4-FFF2-40B4-BE49-F238E27FC236}">
                <a16:creationId xmlns:a16="http://schemas.microsoft.com/office/drawing/2014/main" id="{49606D9A-3EAD-44F0-96A8-FCFC54ADC8FB}"/>
              </a:ext>
            </a:extLst>
          </p:cNvPr>
          <p:cNvSpPr txBox="1">
            <a:spLocks/>
          </p:cNvSpPr>
          <p:nvPr/>
        </p:nvSpPr>
        <p:spPr>
          <a:xfrm>
            <a:off x="1501902" y="3393302"/>
            <a:ext cx="7379406" cy="612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出かける展示</a:t>
            </a:r>
          </a:p>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パネル・実物資料の展示を館外で実施</a:t>
            </a:r>
          </a:p>
        </p:txBody>
      </p:sp>
      <p:sp>
        <p:nvSpPr>
          <p:cNvPr id="14" name="字幕 2">
            <a:extLst>
              <a:ext uri="{FF2B5EF4-FFF2-40B4-BE49-F238E27FC236}">
                <a16:creationId xmlns:a16="http://schemas.microsoft.com/office/drawing/2014/main" id="{49606D9A-3EAD-44F0-96A8-FCFC54ADC8FB}"/>
              </a:ext>
            </a:extLst>
          </p:cNvPr>
          <p:cNvSpPr txBox="1">
            <a:spLocks/>
          </p:cNvSpPr>
          <p:nvPr/>
        </p:nvSpPr>
        <p:spPr>
          <a:xfrm>
            <a:off x="1501900" y="5173128"/>
            <a:ext cx="7379406" cy="612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「刻（とき）の庭」及び大阪空襲死没者名簿の管理</a:t>
            </a:r>
          </a:p>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5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「刻（とき）の庭」・・</a:t>
            </a:r>
            <a:r>
              <a:rPr lang="ja-JP" altLang="en-US" sz="1500" dirty="0">
                <a:latin typeface="HG丸ｺﾞｼｯｸM-PRO" panose="020F0600000000000000" pitchFamily="50" charset="-128"/>
                <a:ea typeface="HG丸ｺﾞｼｯｸM-PRO" panose="020F0600000000000000" pitchFamily="50" charset="-128"/>
              </a:rPr>
              <a:t>大阪空襲死没者を追悼し平和を祈念する場</a:t>
            </a:r>
            <a:endParaRPr lang="en-US" altLang="ja-JP" sz="15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6</a:t>
            </a:fld>
            <a:endParaRPr kumimoji="1" lang="ja-JP" altLang="en-US" dirty="0">
              <a:solidFill>
                <a:schemeClr val="tx1"/>
              </a:solidFill>
            </a:endParaRPr>
          </a:p>
        </p:txBody>
      </p:sp>
    </p:spTree>
    <p:extLst>
      <p:ext uri="{BB962C8B-B14F-4D97-AF65-F5344CB8AC3E}">
        <p14:creationId xmlns:p14="http://schemas.microsoft.com/office/powerpoint/2010/main" val="339427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DAF45-52B2-4569-AE71-786449EFA5CB}"/>
              </a:ext>
            </a:extLst>
          </p:cNvPr>
          <p:cNvSpPr>
            <a:spLocks noGrp="1"/>
          </p:cNvSpPr>
          <p:nvPr>
            <p:ph type="title"/>
          </p:nvPr>
        </p:nvSpPr>
        <p:spPr>
          <a:xfrm>
            <a:off x="1470640" y="761623"/>
            <a:ext cx="5054877" cy="503205"/>
          </a:xfrm>
        </p:spPr>
        <p:txBody>
          <a:bodyPr>
            <a:normAutofit fontScale="90000"/>
          </a:bodyPr>
          <a:lstStyle/>
          <a:p>
            <a:r>
              <a:rPr lang="ja-JP" altLang="en-US" sz="2400" dirty="0">
                <a:latin typeface="HG丸ｺﾞｼｯｸM-PRO" panose="020F0600000000000000" pitchFamily="50" charset="-128"/>
                <a:ea typeface="HG丸ｺﾞｼｯｸM-PRO" panose="020F0600000000000000" pitchFamily="50" charset="-128"/>
              </a:rPr>
              <a:t>法人の性格、運営体制、財務の状況</a:t>
            </a:r>
          </a:p>
        </p:txBody>
      </p:sp>
      <p:sp>
        <p:nvSpPr>
          <p:cNvPr id="3" name="コンテンツ プレースホルダー 2">
            <a:extLst>
              <a:ext uri="{FF2B5EF4-FFF2-40B4-BE49-F238E27FC236}">
                <a16:creationId xmlns:a16="http://schemas.microsoft.com/office/drawing/2014/main" id="{CA4E376F-7469-4AC4-9133-F484C6EF4718}"/>
              </a:ext>
            </a:extLst>
          </p:cNvPr>
          <p:cNvSpPr>
            <a:spLocks noGrp="1"/>
          </p:cNvSpPr>
          <p:nvPr>
            <p:ph idx="1"/>
          </p:nvPr>
        </p:nvSpPr>
        <p:spPr>
          <a:xfrm>
            <a:off x="1470640" y="1357333"/>
            <a:ext cx="7714924" cy="1168153"/>
          </a:xfrm>
          <a:solidFill>
            <a:schemeClr val="accent6">
              <a:lumMod val="20000"/>
              <a:lumOff val="80000"/>
            </a:schemeClr>
          </a:solidFill>
        </p:spPr>
        <p:txBody>
          <a:bodyPr vert="horz" lIns="91440" tIns="45720" rIns="91440" bIns="45720" rtlCol="0" anchor="ctr">
            <a:normAutofit/>
          </a:bodyPr>
          <a:lstStyle/>
          <a:p>
            <a:pPr marL="0" indent="0" algn="just">
              <a:spcBef>
                <a:spcPts val="0"/>
              </a:spcBef>
              <a:buNone/>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法人の性格</a:t>
            </a:r>
            <a:endPar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当法人は昭和</a:t>
            </a:r>
            <a:r>
              <a:rPr lang="en-US" altLang="ja-JP" sz="1300" kern="100" dirty="0">
                <a:ea typeface="HG丸ｺﾞｼｯｸM-PRO" panose="020F0600000000000000" pitchFamily="50" charset="-128"/>
                <a:cs typeface="Times New Roman" panose="02020603050405020304" pitchFamily="18" charset="0"/>
              </a:rPr>
              <a:t>56</a:t>
            </a:r>
            <a:r>
              <a:rPr lang="ja-JP" altLang="en-US"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年に開設された「大阪府平和祈念戦争資料室」がその前身であり、府・市の共同事業として平和施策を実施することを目的として設立された。施設建設費の全額、運営費の</a:t>
            </a:r>
            <a:r>
              <a:rPr lang="en-US" altLang="ja-JP" sz="1300" kern="100" dirty="0">
                <a:ea typeface="HG丸ｺﾞｼｯｸM-PRO" panose="020F0600000000000000" pitchFamily="50" charset="-128"/>
                <a:cs typeface="Times New Roman" panose="02020603050405020304" pitchFamily="18" charset="0"/>
              </a:rPr>
              <a:t>9</a:t>
            </a:r>
            <a:r>
              <a:rPr lang="ja-JP" altLang="en-US"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割超は府・市の補助金によるものであり、府・市の公共施設としての側面を持つ。</a:t>
            </a:r>
          </a:p>
        </p:txBody>
      </p:sp>
      <p:sp>
        <p:nvSpPr>
          <p:cNvPr id="4" name="コンテンツ プレースホルダー 2">
            <a:extLst>
              <a:ext uri="{FF2B5EF4-FFF2-40B4-BE49-F238E27FC236}">
                <a16:creationId xmlns:a16="http://schemas.microsoft.com/office/drawing/2014/main" id="{E313BE15-4E43-495B-A76B-29F81DE9BACD}"/>
              </a:ext>
            </a:extLst>
          </p:cNvPr>
          <p:cNvSpPr txBox="1">
            <a:spLocks/>
          </p:cNvSpPr>
          <p:nvPr/>
        </p:nvSpPr>
        <p:spPr>
          <a:xfrm>
            <a:off x="1470640" y="2653339"/>
            <a:ext cx="7714924" cy="1337071"/>
          </a:xfrm>
          <a:prstGeom prst="rect">
            <a:avLst/>
          </a:prstGeom>
          <a:solidFill>
            <a:schemeClr val="accent6">
              <a:lumMod val="20000"/>
              <a:lumOff val="80000"/>
            </a:schemeClr>
          </a:solidFill>
        </p:spPr>
        <p:txBody>
          <a:bodyPr vert="horz" lIns="91440" tIns="45720" rIns="91440" bIns="45720" rtlCol="0" anchor="ctr">
            <a:normAutofit/>
          </a:bodyPr>
          <a:lstStyle>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a:lnSpc>
                <a:spcPct val="110000"/>
              </a:lnSpc>
            </a:pPr>
            <a:r>
              <a:rPr lang="ja-JP" altLang="en-US" b="1" dirty="0">
                <a:latin typeface="HG丸ｺﾞｼｯｸM-PRO" panose="020F0600000000000000" pitchFamily="50" charset="-128"/>
              </a:rPr>
              <a:t>■ 運営体制</a:t>
            </a:r>
            <a:r>
              <a:rPr lang="ja-JP" altLang="en-US" dirty="0">
                <a:latin typeface="HG丸ｺﾞｼｯｸM-PRO" panose="020F0600000000000000" pitchFamily="50" charset="-128"/>
              </a:rPr>
              <a:t>　</a:t>
            </a:r>
            <a:endParaRPr lang="en-US" altLang="ja-JP" dirty="0">
              <a:latin typeface="HG丸ｺﾞｼｯｸM-PRO" panose="020F0600000000000000" pitchFamily="50" charset="-128"/>
            </a:endParaRPr>
          </a:p>
          <a:p>
            <a:pPr>
              <a:spcBef>
                <a:spcPts val="0"/>
              </a:spcBef>
            </a:pPr>
            <a:r>
              <a:rPr lang="ja-JP" altLang="en-US" sz="1400" dirty="0">
                <a:latin typeface="HG丸ｺﾞｼｯｸM-PRO" panose="020F0600000000000000" pitchFamily="50" charset="-128"/>
              </a:rPr>
              <a:t>　</a:t>
            </a:r>
            <a:r>
              <a:rPr lang="ja-JP" altLang="en-US" sz="1300" dirty="0">
                <a:latin typeface="HG丸ｺﾞｼｯｸM-PRO" panose="020F0600000000000000" pitchFamily="50" charset="-128"/>
              </a:rPr>
              <a:t>大阪府が平成</a:t>
            </a:r>
            <a:r>
              <a:rPr lang="en-US" altLang="ja-JP" sz="1300" dirty="0"/>
              <a:t>20</a:t>
            </a:r>
            <a:r>
              <a:rPr lang="ja-JP" altLang="en-US" sz="1300" dirty="0">
                <a:latin typeface="HG丸ｺﾞｼｯｸM-PRO" panose="020F0600000000000000" pitchFamily="50" charset="-128"/>
              </a:rPr>
              <a:t>年に策定した「財政再建プログラム案」において、「府派遣職員は必要最小限とし、民間活用などにより運営コストを抑制。特別展及び企画事業への補助は中止」とされ、府・市の派遣は終了した。平成</a:t>
            </a:r>
            <a:r>
              <a:rPr lang="en-US" altLang="ja-JP" sz="1300" dirty="0"/>
              <a:t>19</a:t>
            </a:r>
            <a:r>
              <a:rPr lang="ja-JP" altLang="en-US" sz="1300" dirty="0">
                <a:latin typeface="HG丸ｺﾞｼｯｸM-PRO" panose="020F0600000000000000" pitchFamily="50" charset="-128"/>
              </a:rPr>
              <a:t>年度は常勤</a:t>
            </a:r>
            <a:r>
              <a:rPr lang="en-US" altLang="ja-JP" sz="1300" dirty="0"/>
              <a:t>9</a:t>
            </a:r>
            <a:r>
              <a:rPr lang="ja-JP" altLang="en-US" sz="1300" dirty="0">
                <a:latin typeface="HG丸ｺﾞｼｯｸM-PRO" panose="020F0600000000000000" pitchFamily="50" charset="-128"/>
              </a:rPr>
              <a:t>名（うち府市派遣職員</a:t>
            </a:r>
            <a:r>
              <a:rPr lang="en-US" altLang="ja-JP" sz="1300" dirty="0"/>
              <a:t>8</a:t>
            </a:r>
            <a:r>
              <a:rPr lang="ja-JP" altLang="en-US" sz="1300" dirty="0">
                <a:latin typeface="HG丸ｺﾞｼｯｸM-PRO" panose="020F0600000000000000" pitchFamily="50" charset="-128"/>
              </a:rPr>
              <a:t>名）であったが、現在は</a:t>
            </a:r>
            <a:r>
              <a:rPr lang="en-US" altLang="ja-JP" sz="1300" dirty="0"/>
              <a:t>5</a:t>
            </a:r>
            <a:r>
              <a:rPr lang="ja-JP" altLang="en-US" sz="1300" dirty="0">
                <a:latin typeface="HG丸ｺﾞｼｯｸM-PRO" panose="020F0600000000000000" pitchFamily="50" charset="-128"/>
              </a:rPr>
              <a:t>名（すべて契約職員。うち</a:t>
            </a:r>
            <a:r>
              <a:rPr lang="en-US" altLang="ja-JP" sz="1300" dirty="0"/>
              <a:t>1</a:t>
            </a:r>
            <a:r>
              <a:rPr lang="ja-JP" altLang="en-US" sz="1300" dirty="0">
                <a:latin typeface="HG丸ｺﾞｼｯｸM-PRO" panose="020F0600000000000000" pitchFamily="50" charset="-128"/>
              </a:rPr>
              <a:t>名は嘱託職員）となり、限られた人員のもとで効果的な運営が求められている。</a:t>
            </a:r>
          </a:p>
        </p:txBody>
      </p:sp>
      <p:sp>
        <p:nvSpPr>
          <p:cNvPr id="5" name="コンテンツ プレースホルダー 2">
            <a:extLst>
              <a:ext uri="{FF2B5EF4-FFF2-40B4-BE49-F238E27FC236}">
                <a16:creationId xmlns:a16="http://schemas.microsoft.com/office/drawing/2014/main" id="{72AD1C45-FCAD-4F36-A2EC-F3434100143B}"/>
              </a:ext>
            </a:extLst>
          </p:cNvPr>
          <p:cNvSpPr txBox="1">
            <a:spLocks/>
          </p:cNvSpPr>
          <p:nvPr/>
        </p:nvSpPr>
        <p:spPr>
          <a:xfrm>
            <a:off x="1470640" y="4107424"/>
            <a:ext cx="7714924" cy="2220214"/>
          </a:xfrm>
          <a:prstGeom prst="rect">
            <a:avLst/>
          </a:prstGeom>
          <a:solidFill>
            <a:schemeClr val="accent6">
              <a:lumMod val="20000"/>
              <a:lumOff val="80000"/>
            </a:schemeClr>
          </a:solidFill>
        </p:spPr>
        <p:txBody>
          <a:bodyPr vert="horz" lIns="91440" tIns="45720" rIns="91440" bIns="45720" rtlCol="0" anchor="ctr">
            <a:norm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a:spcBef>
                <a:spcPts val="500"/>
              </a:spcBef>
            </a:pPr>
            <a:r>
              <a:rPr lang="ja-JP" altLang="en-US" b="1" dirty="0">
                <a:latin typeface="HG丸ｺﾞｼｯｸM-PRO" panose="020F0600000000000000" pitchFamily="50" charset="-128"/>
              </a:rPr>
              <a:t>■ 財務の状況</a:t>
            </a:r>
            <a:endParaRPr lang="en-US" altLang="ja-JP" b="1" dirty="0">
              <a:latin typeface="HG丸ｺﾞｼｯｸM-PRO" panose="020F0600000000000000" pitchFamily="50" charset="-128"/>
            </a:endParaRPr>
          </a:p>
          <a:p>
            <a:pPr>
              <a:spcBef>
                <a:spcPts val="500"/>
              </a:spcBef>
            </a:pPr>
            <a:r>
              <a:rPr lang="ja-JP" altLang="en-US" sz="1300" dirty="0">
                <a:latin typeface="HG丸ｺﾞｼｯｸM-PRO" panose="020F0600000000000000" pitchFamily="50" charset="-128"/>
              </a:rPr>
              <a:t>　当法人の運営費の</a:t>
            </a:r>
            <a:r>
              <a:rPr lang="en-US" altLang="ja-JP" sz="1300" dirty="0"/>
              <a:t>9</a:t>
            </a:r>
            <a:r>
              <a:rPr lang="ja-JP" altLang="en-US" sz="1300" dirty="0">
                <a:latin typeface="HG丸ｺﾞｼｯｸM-PRO" panose="020F0600000000000000" pitchFamily="50" charset="-128"/>
              </a:rPr>
              <a:t>割超は、府・市の補助金に依拠しており、残りを入館料収入・基本財産運用益・賛助会員会費の自己収入で賄っている。「財政再建プログラム案」前の平成</a:t>
            </a:r>
            <a:r>
              <a:rPr lang="en-US" altLang="ja-JP" sz="1300" dirty="0"/>
              <a:t>19</a:t>
            </a:r>
            <a:r>
              <a:rPr lang="ja-JP" altLang="en-US" sz="1300" dirty="0">
                <a:latin typeface="HG丸ｺﾞｼｯｸM-PRO" panose="020F0600000000000000" pitchFamily="50" charset="-128"/>
              </a:rPr>
              <a:t>年度は約</a:t>
            </a:r>
            <a:r>
              <a:rPr lang="en-US" altLang="ja-JP" sz="1300" dirty="0"/>
              <a:t>1</a:t>
            </a:r>
            <a:r>
              <a:rPr lang="ja-JP" altLang="en-US" sz="1300" dirty="0"/>
              <a:t>億</a:t>
            </a:r>
            <a:r>
              <a:rPr lang="en-US" altLang="ja-JP" sz="1300" dirty="0"/>
              <a:t>85</a:t>
            </a:r>
            <a:r>
              <a:rPr lang="ja-JP" altLang="en-US" sz="1300" dirty="0">
                <a:latin typeface="HG丸ｺﾞｼｯｸM-PRO" panose="020F0600000000000000" pitchFamily="50" charset="-128"/>
              </a:rPr>
              <a:t>百万円であった補助金は、平成</a:t>
            </a:r>
            <a:r>
              <a:rPr lang="en-US" altLang="ja-JP" sz="1300" dirty="0"/>
              <a:t>30</a:t>
            </a:r>
            <a:r>
              <a:rPr lang="ja-JP" altLang="en-US" sz="1300" dirty="0">
                <a:latin typeface="HG丸ｺﾞｼｯｸM-PRO" panose="020F0600000000000000" pitchFamily="50" charset="-128"/>
              </a:rPr>
              <a:t>年度は約</a:t>
            </a:r>
            <a:r>
              <a:rPr lang="en-US" altLang="ja-JP" sz="1300" dirty="0"/>
              <a:t>84</a:t>
            </a:r>
            <a:r>
              <a:rPr lang="ja-JP" altLang="en-US" sz="1300" dirty="0">
                <a:latin typeface="HG丸ｺﾞｼｯｸM-PRO" panose="020F0600000000000000" pitchFamily="50" charset="-128"/>
              </a:rPr>
              <a:t>百万（</a:t>
            </a:r>
            <a:r>
              <a:rPr lang="en-US" altLang="ja-JP" sz="1300" dirty="0">
                <a:latin typeface="HG丸ｺﾞｼｯｸM-PRO" panose="020F0600000000000000" pitchFamily="50" charset="-128"/>
              </a:rPr>
              <a:t>※</a:t>
            </a:r>
            <a:r>
              <a:rPr lang="ja-JP" altLang="en-US" sz="1300" dirty="0">
                <a:latin typeface="HG丸ｺﾞｼｯｸM-PRO" panose="020F0600000000000000" pitchFamily="50" charset="-128"/>
              </a:rPr>
              <a:t>いずれも決算額）まで削減された。企画事業や特別展示、「刻（とき）の庭」の維持管理については財団の自主財源（平和寄附金収入・ミュージアムグッズ販売収入）で運営しているが、その全収入に占める割合は２％にも満たない状況であり、極めて厳しい財務状況の中、効率的な事業展開が求められている。</a:t>
            </a:r>
            <a:endParaRPr lang="en-US" altLang="ja-JP" sz="1300" dirty="0">
              <a:latin typeface="HG丸ｺﾞｼｯｸM-PRO" panose="020F0600000000000000" pitchFamily="50" charset="-128"/>
            </a:endParaRPr>
          </a:p>
          <a:p>
            <a:pPr>
              <a:spcBef>
                <a:spcPts val="500"/>
              </a:spcBef>
            </a:pPr>
            <a:r>
              <a:rPr lang="ja-JP" altLang="en-US" sz="1300" dirty="0">
                <a:latin typeface="HG丸ｺﾞｼｯｸM-PRO" panose="020F0600000000000000" pitchFamily="50" charset="-128"/>
              </a:rPr>
              <a:t>　また、平和学習施設としてメインターゲットである小中学生の入館料を無料としており、集客を高めることで収入を確保するといった位置づけにはなっていない。</a:t>
            </a:r>
          </a:p>
        </p:txBody>
      </p:sp>
      <p:sp>
        <p:nvSpPr>
          <p:cNvPr id="7" name="スライド番号プレースホルダー 6"/>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7</a:t>
            </a:fld>
            <a:endParaRPr kumimoji="1" lang="ja-JP" altLang="en-US" dirty="0">
              <a:solidFill>
                <a:schemeClr val="tx1"/>
              </a:solidFill>
            </a:endParaRPr>
          </a:p>
        </p:txBody>
      </p:sp>
    </p:spTree>
    <p:extLst>
      <p:ext uri="{BB962C8B-B14F-4D97-AF65-F5344CB8AC3E}">
        <p14:creationId xmlns:p14="http://schemas.microsoft.com/office/powerpoint/2010/main" val="32539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DAF45-52B2-4569-AE71-786449EFA5CB}"/>
              </a:ext>
            </a:extLst>
          </p:cNvPr>
          <p:cNvSpPr>
            <a:spLocks noGrp="1"/>
          </p:cNvSpPr>
          <p:nvPr>
            <p:ph type="title"/>
          </p:nvPr>
        </p:nvSpPr>
        <p:spPr>
          <a:xfrm>
            <a:off x="1543711" y="728882"/>
            <a:ext cx="7825402" cy="503205"/>
          </a:xfrm>
        </p:spPr>
        <p:txBody>
          <a:bodyPr>
            <a:normAutofit fontScale="90000"/>
          </a:bodyPr>
          <a:lstStyle/>
          <a:p>
            <a:r>
              <a:rPr lang="ja-JP" altLang="en-US" sz="2200" dirty="0">
                <a:latin typeface="HG丸ｺﾞｼｯｸM-PRO" panose="020F0600000000000000" pitchFamily="50" charset="-128"/>
                <a:ea typeface="HG丸ｺﾞｼｯｸM-PRO" panose="020F0600000000000000" pitchFamily="50" charset="-128"/>
              </a:rPr>
              <a:t>前中期経営計画案</a:t>
            </a:r>
            <a:r>
              <a:rPr lang="ja-JP" altLang="en-US" sz="1100" dirty="0">
                <a:latin typeface="HG丸ｺﾞｼｯｸM-PRO" panose="020F0600000000000000" pitchFamily="50" charset="-128"/>
                <a:ea typeface="HG丸ｺﾞｼｯｸM-PRO" panose="020F0600000000000000" pitchFamily="50" charset="-128"/>
              </a:rPr>
              <a:t>（平成</a:t>
            </a:r>
            <a:r>
              <a:rPr lang="en-US" altLang="ja-JP" sz="1100" dirty="0">
                <a:latin typeface="HG丸ｺﾞｼｯｸM-PRO" panose="020F0600000000000000" pitchFamily="50" charset="-128"/>
                <a:ea typeface="HG丸ｺﾞｼｯｸM-PRO" panose="020F0600000000000000" pitchFamily="50" charset="-128"/>
              </a:rPr>
              <a:t>27</a:t>
            </a:r>
            <a:r>
              <a:rPr lang="ja-JP" altLang="en-US" sz="1100" dirty="0">
                <a:latin typeface="HG丸ｺﾞｼｯｸM-PRO" panose="020F0600000000000000" pitchFamily="50" charset="-128"/>
                <a:ea typeface="HG丸ｺﾞｼｯｸM-PRO" panose="020F0600000000000000" pitchFamily="50" charset="-128"/>
              </a:rPr>
              <a:t>年度～令和元年度）</a:t>
            </a:r>
            <a:r>
              <a:rPr lang="ja-JP" altLang="en-US" sz="2200" dirty="0">
                <a:latin typeface="HG丸ｺﾞｼｯｸM-PRO" panose="020F0600000000000000" pitchFamily="50" charset="-128"/>
                <a:ea typeface="HG丸ｺﾞｼｯｸM-PRO" panose="020F0600000000000000" pitchFamily="50" charset="-128"/>
              </a:rPr>
              <a:t>の振り返りと今後の基本方針</a:t>
            </a:r>
          </a:p>
        </p:txBody>
      </p:sp>
      <p:sp>
        <p:nvSpPr>
          <p:cNvPr id="7" name="スライド番号プレースホルダー 6"/>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8</a:t>
            </a:fld>
            <a:endParaRPr kumimoji="1" lang="ja-JP" altLang="en-US" dirty="0">
              <a:solidFill>
                <a:schemeClr val="tx1"/>
              </a:solidFill>
            </a:endParaRPr>
          </a:p>
        </p:txBody>
      </p:sp>
      <p:sp>
        <p:nvSpPr>
          <p:cNvPr id="18" name="テキスト ボックス 17">
            <a:extLst>
              <a:ext uri="{FF2B5EF4-FFF2-40B4-BE49-F238E27FC236}">
                <a16:creationId xmlns:a16="http://schemas.microsoft.com/office/drawing/2014/main" id="{B94C9856-BE4F-4D8E-91B5-7F7531A4C7F4}"/>
              </a:ext>
            </a:extLst>
          </p:cNvPr>
          <p:cNvSpPr txBox="1"/>
          <p:nvPr/>
        </p:nvSpPr>
        <p:spPr>
          <a:xfrm>
            <a:off x="1071635" y="1227202"/>
            <a:ext cx="3371574" cy="292388"/>
          </a:xfrm>
          <a:prstGeom prst="rect">
            <a:avLst/>
          </a:prstGeom>
          <a:noFill/>
        </p:spPr>
        <p:txBody>
          <a:bodyPr wrap="square" rtlCol="0">
            <a:spAutoFit/>
          </a:bodyPr>
          <a:lstStyle/>
          <a:p>
            <a:r>
              <a:rPr kumimoji="1" lang="ja-JP" altLang="en-US" sz="1300" b="1" dirty="0">
                <a:solidFill>
                  <a:schemeClr val="tx1">
                    <a:lumMod val="75000"/>
                    <a:lumOff val="25000"/>
                  </a:schemeClr>
                </a:solidFill>
              </a:rPr>
              <a:t>■前中期経営計画案における６つの戦略</a:t>
            </a:r>
          </a:p>
        </p:txBody>
      </p:sp>
      <p:sp>
        <p:nvSpPr>
          <p:cNvPr id="15" name="角丸四角形 14"/>
          <p:cNvSpPr/>
          <p:nvPr/>
        </p:nvSpPr>
        <p:spPr>
          <a:xfrm>
            <a:off x="1168797" y="1500015"/>
            <a:ext cx="1257299" cy="650031"/>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190500" indent="-190500" algn="ctr"/>
            <a:r>
              <a:rPr lang="ja-JP" altLang="en-US"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①　属性ごとに適した</a:t>
            </a:r>
            <a:endParaRPr lang="en-US" altLang="ja-JP"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lgn="ctr"/>
            <a:r>
              <a:rPr lang="ja-JP" altLang="en-US"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広報による情報発信</a:t>
            </a:r>
            <a:endParaRPr lang="en-US" altLang="ja-JP"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0" name="角丸四角形 19"/>
          <p:cNvSpPr/>
          <p:nvPr/>
        </p:nvSpPr>
        <p:spPr>
          <a:xfrm>
            <a:off x="2426096" y="1502130"/>
            <a:ext cx="1358057" cy="650844"/>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algn="ctr"/>
            <a:r>
              <a:rPr lang="ja-JP" altLang="en-US"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②</a:t>
            </a:r>
            <a:r>
              <a:rPr kumimoji="1" lang="ja-JP" altLang="en-US" sz="950" dirty="0">
                <a:solidFill>
                  <a:schemeClr val="tx1">
                    <a:lumMod val="75000"/>
                    <a:lumOff val="25000"/>
                  </a:schemeClr>
                </a:solidFill>
                <a:latin typeface="+mj-ea"/>
              </a:rPr>
              <a:t>魅力あるイベントの実施、ミュージアムグッズの充実</a:t>
            </a:r>
            <a:endParaRPr lang="en-US" altLang="ja-JP"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2" name="角丸四角形 21"/>
          <p:cNvSpPr/>
          <p:nvPr/>
        </p:nvSpPr>
        <p:spPr>
          <a:xfrm>
            <a:off x="3784153" y="1497170"/>
            <a:ext cx="1355854" cy="652876"/>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algn="ctr"/>
            <a:r>
              <a:rPr lang="ja-JP" altLang="en-US" sz="950" dirty="0">
                <a:solidFill>
                  <a:schemeClr val="tx1">
                    <a:lumMod val="75000"/>
                    <a:lumOff val="25000"/>
                  </a:schemeClr>
                </a:solidFill>
                <a:latin typeface="Meiryo UI" panose="020B0604030504040204" pitchFamily="50" charset="-128"/>
                <a:ea typeface="Meiryo UI" panose="020B0604030504040204" pitchFamily="50" charset="-128"/>
              </a:rPr>
              <a:t>③</a:t>
            </a:r>
            <a:r>
              <a:rPr kumimoji="1" lang="ja-JP" altLang="en-US" sz="950" dirty="0">
                <a:solidFill>
                  <a:schemeClr val="tx1">
                    <a:lumMod val="75000"/>
                    <a:lumOff val="25000"/>
                  </a:schemeClr>
                </a:solidFill>
                <a:latin typeface="+mj-ea"/>
              </a:rPr>
              <a:t>「資料貸出し」</a:t>
            </a:r>
            <a:endParaRPr kumimoji="1" lang="en-US" altLang="ja-JP" sz="950" dirty="0">
              <a:solidFill>
                <a:schemeClr val="tx1">
                  <a:lumMod val="75000"/>
                  <a:lumOff val="25000"/>
                </a:schemeClr>
              </a:solidFill>
              <a:latin typeface="+mj-ea"/>
            </a:endParaRPr>
          </a:p>
          <a:p>
            <a:pPr algn="ctr"/>
            <a:r>
              <a:rPr kumimoji="1" lang="ja-JP" altLang="en-US" sz="950" dirty="0">
                <a:solidFill>
                  <a:schemeClr val="tx1">
                    <a:lumMod val="75000"/>
                    <a:lumOff val="25000"/>
                  </a:schemeClr>
                </a:solidFill>
                <a:latin typeface="+mj-ea"/>
              </a:rPr>
              <a:t>「出かける展示」</a:t>
            </a:r>
            <a:endParaRPr kumimoji="1" lang="en-US" altLang="ja-JP" sz="950" dirty="0">
              <a:solidFill>
                <a:schemeClr val="tx1">
                  <a:lumMod val="75000"/>
                  <a:lumOff val="25000"/>
                </a:schemeClr>
              </a:solidFill>
              <a:latin typeface="+mj-ea"/>
            </a:endParaRPr>
          </a:p>
          <a:p>
            <a:pPr algn="ctr"/>
            <a:r>
              <a:rPr kumimoji="1" lang="ja-JP" altLang="en-US" sz="950" dirty="0">
                <a:solidFill>
                  <a:schemeClr val="tx1">
                    <a:lumMod val="75000"/>
                    <a:lumOff val="25000"/>
                  </a:schemeClr>
                </a:solidFill>
                <a:latin typeface="+mj-ea"/>
              </a:rPr>
              <a:t>による館外利用の促進</a:t>
            </a:r>
            <a:endParaRPr lang="en-US" altLang="ja-JP" sz="95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3" name="角丸四角形 22"/>
          <p:cNvSpPr/>
          <p:nvPr/>
        </p:nvSpPr>
        <p:spPr>
          <a:xfrm>
            <a:off x="5142270" y="1497525"/>
            <a:ext cx="1347911" cy="652521"/>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algn="ctr"/>
            <a:r>
              <a:rPr lang="ja-JP" altLang="en-US" sz="950" dirty="0">
                <a:solidFill>
                  <a:schemeClr val="tx1">
                    <a:lumMod val="75000"/>
                    <a:lumOff val="25000"/>
                  </a:schemeClr>
                </a:solidFill>
                <a:latin typeface="Meiryo UI" panose="020B0604030504040204" pitchFamily="50" charset="-128"/>
                <a:ea typeface="Meiryo UI" panose="020B0604030504040204" pitchFamily="50" charset="-128"/>
              </a:rPr>
              <a:t>④</a:t>
            </a:r>
            <a:r>
              <a:rPr kumimoji="1" lang="ja-JP" altLang="en-US" sz="950" dirty="0">
                <a:solidFill>
                  <a:schemeClr val="tx1">
                    <a:lumMod val="75000"/>
                    <a:lumOff val="25000"/>
                  </a:schemeClr>
                </a:solidFill>
                <a:latin typeface="+mj-ea"/>
              </a:rPr>
              <a:t>平和に関する</a:t>
            </a:r>
            <a:endParaRPr kumimoji="1" lang="en-US" altLang="ja-JP" sz="950" dirty="0">
              <a:solidFill>
                <a:schemeClr val="tx1">
                  <a:lumMod val="75000"/>
                  <a:lumOff val="25000"/>
                </a:schemeClr>
              </a:solidFill>
              <a:latin typeface="+mj-ea"/>
            </a:endParaRPr>
          </a:p>
          <a:p>
            <a:pPr algn="ctr"/>
            <a:r>
              <a:rPr kumimoji="1" lang="ja-JP" altLang="en-US" sz="950" dirty="0">
                <a:solidFill>
                  <a:schemeClr val="tx1">
                    <a:lumMod val="75000"/>
                    <a:lumOff val="25000"/>
                  </a:schemeClr>
                </a:solidFill>
                <a:latin typeface="+mj-ea"/>
              </a:rPr>
              <a:t>ワークショップの展開</a:t>
            </a:r>
            <a:endParaRPr kumimoji="1" lang="en-US" altLang="ja-JP" sz="950" dirty="0">
              <a:solidFill>
                <a:schemeClr val="tx1">
                  <a:lumMod val="75000"/>
                  <a:lumOff val="25000"/>
                </a:schemeClr>
              </a:solidFill>
              <a:latin typeface="+mj-ea"/>
            </a:endParaRPr>
          </a:p>
        </p:txBody>
      </p:sp>
      <p:sp>
        <p:nvSpPr>
          <p:cNvPr id="24" name="角丸四角形 23"/>
          <p:cNvSpPr/>
          <p:nvPr/>
        </p:nvSpPr>
        <p:spPr>
          <a:xfrm>
            <a:off x="6490181" y="1499310"/>
            <a:ext cx="1153722" cy="650736"/>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algn="ctr"/>
            <a:r>
              <a:rPr kumimoji="1" lang="ja-JP" altLang="en-US" sz="1000" dirty="0">
                <a:solidFill>
                  <a:schemeClr val="tx1">
                    <a:lumMod val="75000"/>
                    <a:lumOff val="25000"/>
                  </a:schemeClr>
                </a:solidFill>
                <a:latin typeface="+mj-ea"/>
              </a:rPr>
              <a:t>⑤施設の安全性、</a:t>
            </a:r>
            <a:endParaRPr kumimoji="1" lang="en-US" altLang="ja-JP" sz="1000" dirty="0">
              <a:solidFill>
                <a:schemeClr val="tx1">
                  <a:lumMod val="75000"/>
                  <a:lumOff val="25000"/>
                </a:schemeClr>
              </a:solidFill>
              <a:latin typeface="+mj-ea"/>
            </a:endParaRPr>
          </a:p>
          <a:p>
            <a:pPr algn="ctr"/>
            <a:r>
              <a:rPr kumimoji="1" lang="ja-JP" altLang="en-US" sz="1000" dirty="0">
                <a:solidFill>
                  <a:schemeClr val="tx1">
                    <a:lumMod val="75000"/>
                    <a:lumOff val="25000"/>
                  </a:schemeClr>
                </a:solidFill>
                <a:latin typeface="+mj-ea"/>
              </a:rPr>
              <a:t>快適性等の確保</a:t>
            </a:r>
            <a:endParaRPr kumimoji="1" lang="en-US" altLang="ja-JP" sz="1000" dirty="0">
              <a:solidFill>
                <a:schemeClr val="tx1">
                  <a:lumMod val="75000"/>
                  <a:lumOff val="25000"/>
                </a:schemeClr>
              </a:solidFill>
              <a:latin typeface="+mj-ea"/>
            </a:endParaRPr>
          </a:p>
        </p:txBody>
      </p:sp>
      <p:sp>
        <p:nvSpPr>
          <p:cNvPr id="25" name="角丸四角形 24"/>
          <p:cNvSpPr/>
          <p:nvPr/>
        </p:nvSpPr>
        <p:spPr>
          <a:xfrm>
            <a:off x="7643903" y="1497620"/>
            <a:ext cx="1155700" cy="652426"/>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algn="ctr"/>
            <a:r>
              <a:rPr kumimoji="1" lang="ja-JP" altLang="en-US" sz="1000" dirty="0">
                <a:solidFill>
                  <a:schemeClr val="tx1">
                    <a:lumMod val="75000"/>
                    <a:lumOff val="25000"/>
                  </a:schemeClr>
                </a:solidFill>
                <a:latin typeface="+mj-ea"/>
              </a:rPr>
              <a:t>⑥自主財源の確保</a:t>
            </a:r>
            <a:endParaRPr kumimoji="1" lang="en-US" altLang="ja-JP" sz="1000" dirty="0">
              <a:solidFill>
                <a:schemeClr val="tx1">
                  <a:lumMod val="75000"/>
                  <a:lumOff val="25000"/>
                </a:schemeClr>
              </a:solidFill>
              <a:latin typeface="+mj-ea"/>
            </a:endParaRPr>
          </a:p>
          <a:p>
            <a:pPr algn="ctr"/>
            <a:r>
              <a:rPr kumimoji="1" lang="ja-JP" altLang="en-US" sz="1000" dirty="0">
                <a:solidFill>
                  <a:schemeClr val="tx1">
                    <a:lumMod val="75000"/>
                    <a:lumOff val="25000"/>
                  </a:schemeClr>
                </a:solidFill>
                <a:latin typeface="+mj-ea"/>
              </a:rPr>
              <a:t>運営コストの抑制</a:t>
            </a:r>
            <a:endParaRPr kumimoji="1" lang="en-US" altLang="ja-JP" sz="1000" dirty="0">
              <a:solidFill>
                <a:schemeClr val="tx1">
                  <a:lumMod val="75000"/>
                  <a:lumOff val="25000"/>
                </a:schemeClr>
              </a:solidFill>
              <a:latin typeface="+mj-ea"/>
            </a:endParaRPr>
          </a:p>
        </p:txBody>
      </p:sp>
      <p:sp>
        <p:nvSpPr>
          <p:cNvPr id="26" name="テキスト ボックス 25">
            <a:extLst>
              <a:ext uri="{FF2B5EF4-FFF2-40B4-BE49-F238E27FC236}">
                <a16:creationId xmlns:a16="http://schemas.microsoft.com/office/drawing/2014/main" id="{B94C9856-BE4F-4D8E-91B5-7F7531A4C7F4}"/>
              </a:ext>
            </a:extLst>
          </p:cNvPr>
          <p:cNvSpPr txBox="1"/>
          <p:nvPr/>
        </p:nvSpPr>
        <p:spPr>
          <a:xfrm>
            <a:off x="1071635" y="2184692"/>
            <a:ext cx="3881365" cy="292388"/>
          </a:xfrm>
          <a:prstGeom prst="rect">
            <a:avLst/>
          </a:prstGeom>
          <a:noFill/>
        </p:spPr>
        <p:txBody>
          <a:bodyPr wrap="square" rtlCol="0">
            <a:spAutoFit/>
          </a:bodyPr>
          <a:lstStyle/>
          <a:p>
            <a:r>
              <a:rPr kumimoji="1" lang="ja-JP" altLang="en-US" sz="1300" b="1" dirty="0">
                <a:solidFill>
                  <a:schemeClr val="tx1">
                    <a:lumMod val="75000"/>
                    <a:lumOff val="25000"/>
                  </a:schemeClr>
                </a:solidFill>
              </a:rPr>
              <a:t>■成果指標とこれまでの実績　</a:t>
            </a:r>
            <a:r>
              <a:rPr kumimoji="1" lang="en-US" altLang="ja-JP" sz="1000" b="1" dirty="0">
                <a:solidFill>
                  <a:schemeClr val="tx1">
                    <a:lumMod val="75000"/>
                    <a:lumOff val="25000"/>
                  </a:schemeClr>
                </a:solidFill>
              </a:rPr>
              <a:t>※</a:t>
            </a:r>
            <a:r>
              <a:rPr kumimoji="1" lang="ja-JP" altLang="en-US" sz="1000" b="1" dirty="0">
                <a:solidFill>
                  <a:schemeClr val="tx1">
                    <a:lumMod val="75000"/>
                    <a:lumOff val="25000"/>
                  </a:schemeClr>
                </a:solidFill>
              </a:rPr>
              <a:t>（）内は</a:t>
            </a:r>
            <a:r>
              <a:rPr kumimoji="1" lang="ja-JP" altLang="en-US" sz="1000" b="1" dirty="0" smtClean="0">
                <a:solidFill>
                  <a:schemeClr val="tx1">
                    <a:lumMod val="75000"/>
                    <a:lumOff val="25000"/>
                  </a:schemeClr>
                </a:solidFill>
              </a:rPr>
              <a:t>目標値</a:t>
            </a:r>
            <a:endParaRPr kumimoji="1" lang="ja-JP" altLang="en-US" sz="1000" b="1" dirty="0">
              <a:solidFill>
                <a:schemeClr val="tx1">
                  <a:lumMod val="75000"/>
                  <a:lumOff val="25000"/>
                </a:schemeClr>
              </a:solidFill>
            </a:endParaRPr>
          </a:p>
        </p:txBody>
      </p:sp>
      <p:graphicFrame>
        <p:nvGraphicFramePr>
          <p:cNvPr id="19" name="表 3">
            <a:extLst>
              <a:ext uri="{FF2B5EF4-FFF2-40B4-BE49-F238E27FC236}">
                <a16:creationId xmlns:a16="http://schemas.microsoft.com/office/drawing/2014/main" id="{B6E94917-096C-4EB6-B56C-37D1AE4EBED9}"/>
              </a:ext>
            </a:extLst>
          </p:cNvPr>
          <p:cNvGraphicFramePr>
            <a:graphicFrameLocks noGrp="1"/>
          </p:cNvGraphicFramePr>
          <p:nvPr>
            <p:extLst>
              <p:ext uri="{D42A27DB-BD31-4B8C-83A1-F6EECF244321}">
                <p14:modId xmlns:p14="http://schemas.microsoft.com/office/powerpoint/2010/main" val="3607298730"/>
              </p:ext>
            </p:extLst>
          </p:nvPr>
        </p:nvGraphicFramePr>
        <p:xfrm>
          <a:off x="1160047" y="2428310"/>
          <a:ext cx="5636374" cy="2716763"/>
        </p:xfrm>
        <a:graphic>
          <a:graphicData uri="http://schemas.openxmlformats.org/drawingml/2006/table">
            <a:tbl>
              <a:tblPr firstRow="1" bandRow="1">
                <a:tableStyleId>{5C22544A-7EE6-4342-B048-85BDC9FD1C3A}</a:tableStyleId>
              </a:tblPr>
              <a:tblGrid>
                <a:gridCol w="1761037">
                  <a:extLst>
                    <a:ext uri="{9D8B030D-6E8A-4147-A177-3AD203B41FA5}">
                      <a16:colId xmlns:a16="http://schemas.microsoft.com/office/drawing/2014/main" val="2663597764"/>
                    </a:ext>
                  </a:extLst>
                </a:gridCol>
                <a:gridCol w="774683">
                  <a:extLst>
                    <a:ext uri="{9D8B030D-6E8A-4147-A177-3AD203B41FA5}">
                      <a16:colId xmlns:a16="http://schemas.microsoft.com/office/drawing/2014/main" val="682352009"/>
                    </a:ext>
                  </a:extLst>
                </a:gridCol>
                <a:gridCol w="776605">
                  <a:extLst>
                    <a:ext uri="{9D8B030D-6E8A-4147-A177-3AD203B41FA5}">
                      <a16:colId xmlns:a16="http://schemas.microsoft.com/office/drawing/2014/main" val="1304363705"/>
                    </a:ext>
                  </a:extLst>
                </a:gridCol>
                <a:gridCol w="774683">
                  <a:extLst>
                    <a:ext uri="{9D8B030D-6E8A-4147-A177-3AD203B41FA5}">
                      <a16:colId xmlns:a16="http://schemas.microsoft.com/office/drawing/2014/main" val="2743771506"/>
                    </a:ext>
                  </a:extLst>
                </a:gridCol>
                <a:gridCol w="774683">
                  <a:extLst>
                    <a:ext uri="{9D8B030D-6E8A-4147-A177-3AD203B41FA5}">
                      <a16:colId xmlns:a16="http://schemas.microsoft.com/office/drawing/2014/main" val="1529498304"/>
                    </a:ext>
                  </a:extLst>
                </a:gridCol>
                <a:gridCol w="774683">
                  <a:extLst>
                    <a:ext uri="{9D8B030D-6E8A-4147-A177-3AD203B41FA5}">
                      <a16:colId xmlns:a16="http://schemas.microsoft.com/office/drawing/2014/main" val="3577043207"/>
                    </a:ext>
                  </a:extLst>
                </a:gridCol>
              </a:tblGrid>
              <a:tr h="388109">
                <a:tc>
                  <a:txBody>
                    <a:bodyPr/>
                    <a:lstStyle/>
                    <a:p>
                      <a:pPr algn="ctr"/>
                      <a:r>
                        <a:rPr kumimoji="1" lang="ja-JP" altLang="en-US" sz="800" b="0" i="0" dirty="0">
                          <a:solidFill>
                            <a:schemeClr val="tx1">
                              <a:lumMod val="75000"/>
                              <a:lumOff val="25000"/>
                            </a:schemeClr>
                          </a:solidFill>
                        </a:rPr>
                        <a:t>項目／年度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800" b="0" i="0" dirty="0">
                          <a:solidFill>
                            <a:schemeClr val="tx1">
                              <a:lumMod val="75000"/>
                              <a:lumOff val="25000"/>
                            </a:schemeClr>
                          </a:solidFill>
                        </a:rPr>
                        <a:t>H27</a:t>
                      </a:r>
                      <a:endParaRPr kumimoji="1" lang="ja-JP" altLang="en-US" sz="8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800" b="0" i="0" dirty="0">
                          <a:solidFill>
                            <a:schemeClr val="tx1">
                              <a:lumMod val="75000"/>
                              <a:lumOff val="25000"/>
                            </a:schemeClr>
                          </a:solidFill>
                        </a:rPr>
                        <a:t>H28</a:t>
                      </a:r>
                      <a:endParaRPr kumimoji="1" lang="ja-JP" altLang="en-US" sz="8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800" b="0" i="0" dirty="0">
                          <a:solidFill>
                            <a:schemeClr val="tx1">
                              <a:lumMod val="75000"/>
                              <a:lumOff val="25000"/>
                            </a:schemeClr>
                          </a:solidFill>
                        </a:rPr>
                        <a:t>H29</a:t>
                      </a:r>
                      <a:endParaRPr kumimoji="1" lang="ja-JP" altLang="en-US" sz="8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800" b="0" i="0" dirty="0">
                          <a:solidFill>
                            <a:schemeClr val="tx1">
                              <a:lumMod val="75000"/>
                              <a:lumOff val="25000"/>
                            </a:schemeClr>
                          </a:solidFill>
                        </a:rPr>
                        <a:t>H30</a:t>
                      </a:r>
                      <a:endParaRPr kumimoji="1" lang="ja-JP" altLang="en-US" sz="800" b="0" i="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800" b="0" i="0" dirty="0">
                          <a:solidFill>
                            <a:schemeClr val="tx1">
                              <a:lumMod val="75000"/>
                              <a:lumOff val="25000"/>
                            </a:schemeClr>
                          </a:solidFill>
                        </a:rPr>
                        <a:t>R1</a:t>
                      </a:r>
                    </a:p>
                    <a:p>
                      <a:pPr algn="ctr"/>
                      <a:r>
                        <a:rPr kumimoji="1" lang="en-US" altLang="ja-JP" sz="800" b="0" i="0" dirty="0">
                          <a:solidFill>
                            <a:schemeClr val="tx1">
                              <a:lumMod val="75000"/>
                              <a:lumOff val="25000"/>
                            </a:schemeClr>
                          </a:solidFill>
                        </a:rPr>
                        <a:t>※</a:t>
                      </a:r>
                      <a:r>
                        <a:rPr kumimoji="1" lang="ja-JP" altLang="en-US" sz="800" b="0" i="0" dirty="0">
                          <a:solidFill>
                            <a:schemeClr val="tx1">
                              <a:lumMod val="75000"/>
                              <a:lumOff val="25000"/>
                            </a:schemeClr>
                          </a:solidFill>
                        </a:rPr>
                        <a:t>見込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2727698"/>
                  </a:ext>
                </a:extLst>
              </a:tr>
              <a:tr h="3881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lumMod val="75000"/>
                              <a:lumOff val="25000"/>
                            </a:schemeClr>
                          </a:solidFill>
                        </a:rPr>
                        <a:t>入館者総合満足度（％）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91</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88</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94</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95</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94</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95</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36787"/>
                  </a:ext>
                </a:extLst>
              </a:tr>
              <a:tr h="388109">
                <a:tc>
                  <a:txBody>
                    <a:bodyPr/>
                    <a:lstStyle/>
                    <a:p>
                      <a:pPr algn="ctr"/>
                      <a:r>
                        <a:rPr kumimoji="1" lang="ja-JP" altLang="en-US" sz="800" b="0" i="0" dirty="0">
                          <a:solidFill>
                            <a:schemeClr val="tx1">
                              <a:lumMod val="75000"/>
                              <a:lumOff val="25000"/>
                            </a:schemeClr>
                          </a:solidFill>
                        </a:rPr>
                        <a:t>入館者数（人）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75,120</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82,500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68,933</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dirty="0">
                          <a:solidFill>
                            <a:schemeClr val="tx1">
                              <a:lumMod val="75000"/>
                              <a:lumOff val="25000"/>
                            </a:schemeClr>
                          </a:solidFill>
                        </a:rPr>
                        <a:t>68,586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69,539</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71,000</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90,000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874008"/>
                  </a:ext>
                </a:extLst>
              </a:tr>
              <a:tr h="388109">
                <a:tc>
                  <a:txBody>
                    <a:bodyPr/>
                    <a:lstStyle/>
                    <a:p>
                      <a:pPr algn="ctr"/>
                      <a:r>
                        <a:rPr kumimoji="1" lang="ja-JP" altLang="en-US" sz="800" b="0" i="0" dirty="0">
                          <a:solidFill>
                            <a:schemeClr val="tx1">
                              <a:lumMod val="75000"/>
                              <a:lumOff val="25000"/>
                            </a:schemeClr>
                          </a:solidFill>
                        </a:rPr>
                        <a:t>貸出資料利用人数（人）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247,835</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135,000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118,962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136,000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140,616</a:t>
                      </a: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137,000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145,392</a:t>
                      </a: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140,000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120,000</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142,000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261117"/>
                  </a:ext>
                </a:extLst>
              </a:tr>
              <a:tr h="388109">
                <a:tc>
                  <a:txBody>
                    <a:bodyPr/>
                    <a:lstStyle/>
                    <a:p>
                      <a:pPr algn="ctr"/>
                      <a:r>
                        <a:rPr kumimoji="1" lang="ja-JP" altLang="en-US" sz="800" b="0" i="0" dirty="0">
                          <a:solidFill>
                            <a:schemeClr val="tx1">
                              <a:lumMod val="75000"/>
                              <a:lumOff val="25000"/>
                            </a:schemeClr>
                          </a:solidFill>
                        </a:rPr>
                        <a:t>出かける展示（回）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5</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5</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8</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6</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16</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6</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6</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6</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094104"/>
                  </a:ext>
                </a:extLst>
              </a:tr>
              <a:tr h="388109">
                <a:tc>
                  <a:txBody>
                    <a:bodyPr/>
                    <a:lstStyle/>
                    <a:p>
                      <a:pPr algn="ctr"/>
                      <a:r>
                        <a:rPr kumimoji="1" lang="ja-JP" altLang="en-US" sz="800" b="0" i="0" dirty="0">
                          <a:solidFill>
                            <a:schemeClr val="tx1">
                              <a:lumMod val="75000"/>
                              <a:lumOff val="25000"/>
                            </a:schemeClr>
                          </a:solidFill>
                        </a:rPr>
                        <a:t>平和寄附金収入（千円）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875</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750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1,247</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850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1,430</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950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1,302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1,050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smtClean="0">
                          <a:solidFill>
                            <a:schemeClr val="tx1">
                              <a:lumMod val="75000"/>
                              <a:lumOff val="25000"/>
                            </a:schemeClr>
                          </a:solidFill>
                        </a:rPr>
                        <a:t>1,100</a:t>
                      </a:r>
                    </a:p>
                    <a:p>
                      <a:pPr algn="ctr"/>
                      <a:r>
                        <a:rPr kumimoji="1" lang="ja-JP" altLang="en-US" sz="800" b="0" i="0" dirty="0" smtClean="0">
                          <a:solidFill>
                            <a:schemeClr val="tx1">
                              <a:lumMod val="75000"/>
                              <a:lumOff val="25000"/>
                            </a:schemeClr>
                          </a:solidFill>
                        </a:rPr>
                        <a:t>（</a:t>
                      </a:r>
                      <a:r>
                        <a:rPr kumimoji="1" lang="en-US" altLang="ja-JP" sz="800" b="0" i="0" dirty="0">
                          <a:solidFill>
                            <a:schemeClr val="tx1">
                              <a:lumMod val="75000"/>
                              <a:lumOff val="25000"/>
                            </a:schemeClr>
                          </a:solidFill>
                        </a:rPr>
                        <a:t>1,155</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306349"/>
                  </a:ext>
                </a:extLst>
              </a:tr>
              <a:tr h="388109">
                <a:tc>
                  <a:txBody>
                    <a:bodyPr/>
                    <a:lstStyle/>
                    <a:p>
                      <a:pPr algn="ctr"/>
                      <a:r>
                        <a:rPr kumimoji="1" lang="ja-JP" altLang="en-US" sz="800" b="0" i="0" dirty="0">
                          <a:solidFill>
                            <a:schemeClr val="tx1">
                              <a:lumMod val="75000"/>
                              <a:lumOff val="25000"/>
                            </a:schemeClr>
                          </a:solidFill>
                        </a:rPr>
                        <a:t>入館者</a:t>
                      </a:r>
                      <a:r>
                        <a:rPr kumimoji="1" lang="en-US" altLang="ja-JP" sz="800" b="0" i="0" dirty="0">
                          <a:solidFill>
                            <a:schemeClr val="tx1">
                              <a:lumMod val="75000"/>
                              <a:lumOff val="25000"/>
                            </a:schemeClr>
                          </a:solidFill>
                        </a:rPr>
                        <a:t>1</a:t>
                      </a:r>
                      <a:r>
                        <a:rPr kumimoji="1" lang="ja-JP" altLang="en-US" sz="800" b="0" i="0" dirty="0">
                          <a:solidFill>
                            <a:schemeClr val="tx1">
                              <a:lumMod val="75000"/>
                              <a:lumOff val="25000"/>
                            </a:schemeClr>
                          </a:solidFill>
                        </a:rPr>
                        <a:t>人あたりの事業費</a:t>
                      </a:r>
                      <a:endParaRPr kumimoji="1" lang="en-US" altLang="ja-JP" sz="800" b="0" i="0" dirty="0">
                        <a:solidFill>
                          <a:schemeClr val="tx1">
                            <a:lumMod val="75000"/>
                            <a:lumOff val="25000"/>
                          </a:schemeClr>
                        </a:solidFill>
                      </a:endParaRPr>
                    </a:p>
                    <a:p>
                      <a:pPr algn="ctr"/>
                      <a:r>
                        <a:rPr kumimoji="1" lang="ja-JP" altLang="en-US" sz="800" b="0" i="0" dirty="0">
                          <a:solidFill>
                            <a:schemeClr val="tx1">
                              <a:lumMod val="75000"/>
                              <a:lumOff val="25000"/>
                            </a:schemeClr>
                          </a:solidFill>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1.0</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1.0</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1.1</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0.8</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1.1</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0.8</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0.8</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b="0" i="0" dirty="0">
                          <a:solidFill>
                            <a:schemeClr val="tx1">
                              <a:lumMod val="75000"/>
                              <a:lumOff val="25000"/>
                            </a:schemeClr>
                          </a:solidFill>
                        </a:rPr>
                        <a:t>1.2</a:t>
                      </a:r>
                    </a:p>
                    <a:p>
                      <a:pPr algn="ctr"/>
                      <a:r>
                        <a:rPr kumimoji="1" lang="ja-JP" altLang="en-US" sz="800" b="0" i="0" dirty="0">
                          <a:solidFill>
                            <a:schemeClr val="tx1">
                              <a:lumMod val="75000"/>
                              <a:lumOff val="25000"/>
                            </a:schemeClr>
                          </a:solidFill>
                        </a:rPr>
                        <a:t>（</a:t>
                      </a:r>
                      <a:r>
                        <a:rPr kumimoji="1" lang="en-US" altLang="ja-JP" sz="800" b="0" i="0" dirty="0">
                          <a:solidFill>
                            <a:schemeClr val="tx1">
                              <a:lumMod val="75000"/>
                              <a:lumOff val="25000"/>
                            </a:schemeClr>
                          </a:solidFill>
                        </a:rPr>
                        <a:t>0.8</a:t>
                      </a:r>
                      <a:r>
                        <a:rPr kumimoji="1" lang="ja-JP" altLang="en-US" sz="800" b="0" i="0" dirty="0">
                          <a:solidFill>
                            <a:schemeClr val="tx1">
                              <a:lumMod val="75000"/>
                              <a:lumOff val="2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9128572"/>
                  </a:ext>
                </a:extLst>
              </a:tr>
            </a:tbl>
          </a:graphicData>
        </a:graphic>
      </p:graphicFrame>
      <p:sp>
        <p:nvSpPr>
          <p:cNvPr id="21" name="テキスト ボックス 20">
            <a:extLst>
              <a:ext uri="{FF2B5EF4-FFF2-40B4-BE49-F238E27FC236}">
                <a16:creationId xmlns:a16="http://schemas.microsoft.com/office/drawing/2014/main" id="{B94C9856-BE4F-4D8E-91B5-7F7531A4C7F4}"/>
              </a:ext>
            </a:extLst>
          </p:cNvPr>
          <p:cNvSpPr txBox="1"/>
          <p:nvPr/>
        </p:nvSpPr>
        <p:spPr>
          <a:xfrm>
            <a:off x="1071635" y="5229515"/>
            <a:ext cx="4942502" cy="292388"/>
          </a:xfrm>
          <a:prstGeom prst="rect">
            <a:avLst/>
          </a:prstGeom>
          <a:noFill/>
        </p:spPr>
        <p:txBody>
          <a:bodyPr wrap="square" rtlCol="0">
            <a:spAutoFit/>
          </a:bodyPr>
          <a:lstStyle/>
          <a:p>
            <a:r>
              <a:rPr kumimoji="1" lang="ja-JP" altLang="en-US" sz="1300" b="1" dirty="0">
                <a:solidFill>
                  <a:schemeClr val="tx1">
                    <a:lumMod val="75000"/>
                    <a:lumOff val="25000"/>
                  </a:schemeClr>
                </a:solidFill>
              </a:rPr>
              <a:t>■これまでの取組みを踏まえ見えてきたもの</a:t>
            </a:r>
          </a:p>
        </p:txBody>
      </p:sp>
      <p:sp>
        <p:nvSpPr>
          <p:cNvPr id="8" name="正方形/長方形 7"/>
          <p:cNvSpPr/>
          <p:nvPr/>
        </p:nvSpPr>
        <p:spPr>
          <a:xfrm>
            <a:off x="6877170" y="2421250"/>
            <a:ext cx="1922433" cy="2723823"/>
          </a:xfrm>
          <a:prstGeom prst="rect">
            <a:avLst/>
          </a:prstGeom>
          <a:solidFill>
            <a:schemeClr val="tx2">
              <a:lumMod val="20000"/>
              <a:lumOff val="80000"/>
            </a:schemeClr>
          </a:solidFill>
        </p:spPr>
        <p:txBody>
          <a:bodyPr wrap="square">
            <a:spAutoFit/>
          </a:bodyPr>
          <a:lstStyle/>
          <a:p>
            <a:pPr indent="133350">
              <a:spcAft>
                <a:spcPts val="0"/>
              </a:spcAft>
            </a:pP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前中期経営計画案では</a:t>
            </a:r>
            <a:r>
              <a:rPr lang="ja-JP" altLang="en-US" sz="950" kern="100" dirty="0">
                <a:solidFill>
                  <a:schemeClr val="tx1">
                    <a:lumMod val="75000"/>
                    <a:lumOff val="25000"/>
                  </a:schemeClr>
                </a:solidFill>
                <a:latin typeface="+mn-ea"/>
                <a:cs typeface="Times New Roman" panose="02020603050405020304" pitchFamily="18" charset="0"/>
              </a:rPr>
              <a:t>６</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つの戦略のもと成果指標を掲げ、「</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入館者総合満足度」「平和寄附金収入」「出かける展示」について</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、ほぼすべての年度において目標を達成</a:t>
            </a:r>
            <a:r>
              <a:rPr lang="en-US"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en-US"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となった。一方、「入館者数」については、戦後</a:t>
            </a:r>
            <a:r>
              <a:rPr lang="en-US" altLang="ja-JP" sz="950" kern="100" dirty="0">
                <a:solidFill>
                  <a:schemeClr val="tx1">
                    <a:lumMod val="75000"/>
                    <a:lumOff val="25000"/>
                  </a:schemeClr>
                </a:solidFill>
                <a:latin typeface="+mn-ea"/>
                <a:cs typeface="Times New Roman" panose="02020603050405020304" pitchFamily="18" charset="0"/>
              </a:rPr>
              <a:t>70</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周年にあたるリニューアルの平成</a:t>
            </a:r>
            <a:r>
              <a:rPr lang="en-US" altLang="ja-JP" sz="950" kern="100" dirty="0">
                <a:solidFill>
                  <a:schemeClr val="tx1">
                    <a:lumMod val="75000"/>
                    <a:lumOff val="25000"/>
                  </a:schemeClr>
                </a:solidFill>
                <a:latin typeface="+mn-ea"/>
                <a:cs typeface="Times New Roman" panose="02020603050405020304" pitchFamily="18" charset="0"/>
              </a:rPr>
              <a:t>27</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年度は目標の</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約</a:t>
            </a:r>
            <a:r>
              <a:rPr lang="ja-JP" altLang="ja-JP" sz="950" kern="100" dirty="0">
                <a:solidFill>
                  <a:schemeClr val="tx1">
                    <a:lumMod val="75000"/>
                    <a:lumOff val="25000"/>
                  </a:schemeClr>
                </a:solidFill>
                <a:latin typeface="+mn-ea"/>
                <a:cs typeface="Times New Roman" panose="02020603050405020304" pitchFamily="18" charset="0"/>
              </a:rPr>
              <a:t>９</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割</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程度となったが、そ</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の後の</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リ</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ニューアル効果の収束や、児童生徒数の減少により</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目標の</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約</a:t>
            </a:r>
            <a:r>
              <a:rPr lang="ja-JP" altLang="ja-JP" sz="950" kern="100" dirty="0">
                <a:solidFill>
                  <a:schemeClr val="tx1">
                    <a:lumMod val="75000"/>
                    <a:lumOff val="25000"/>
                  </a:schemeClr>
                </a:solidFill>
                <a:latin typeface="+mn-ea"/>
                <a:cs typeface="Times New Roman" panose="02020603050405020304" pitchFamily="18" charset="0"/>
              </a:rPr>
              <a:t>８</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割</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程度となり、未達成</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となった。また、「入館者</a:t>
            </a:r>
            <a:r>
              <a:rPr lang="en-US"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人あたりの事業費」について</a:t>
            </a:r>
            <a:r>
              <a:rPr lang="ja-JP" altLang="en-US"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も、運営費の増大及び入館者数が目標に届かなったことから、未達成となった。</a:t>
            </a:r>
            <a:endParaRPr lang="ja-JP" altLang="ja-JP" sz="95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8" name="角丸四角形 27"/>
          <p:cNvSpPr/>
          <p:nvPr/>
        </p:nvSpPr>
        <p:spPr>
          <a:xfrm>
            <a:off x="6214534" y="5479680"/>
            <a:ext cx="2585069" cy="1160598"/>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①平和学習の推進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②ピースおおさかの利用促進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③館外の利用促進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④自主財源の確保、運営コストの抑制</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⑤平和ミュージアム、資料館機能の強化</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⑥施設の安全性、快適性の確保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6" name="角丸四角形 35"/>
          <p:cNvSpPr/>
          <p:nvPr/>
        </p:nvSpPr>
        <p:spPr>
          <a:xfrm>
            <a:off x="1160047" y="5493679"/>
            <a:ext cx="4085374" cy="1132601"/>
          </a:xfrm>
          <a:prstGeom prst="roundRect">
            <a:avLst/>
          </a:prstGeom>
          <a:solidFill>
            <a:schemeClr val="accent1">
              <a:lumMod val="20000"/>
              <a:lumOff val="80000"/>
            </a:schemeClr>
          </a:solidFill>
          <a:ln w="6350" cap="flat" cmpd="sng" algn="ctr">
            <a:solidFill>
              <a:sysClr val="windowText" lastClr="000000"/>
            </a:solid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・平和学習施設としての取組みの必要性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・少子化や増加する外国人観光客を見据えた入館者の確保</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・館外での情報発信として「資料貸出」「出かける展示」の継続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・自主財源の確保・運営コストの抑制の継続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・平和ミュージアム・資料館としての情報発信の必要性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　・長期修繕計画を策定、平成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29</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年度より工事開始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B94C9856-BE4F-4D8E-91B5-7F7531A4C7F4}"/>
              </a:ext>
            </a:extLst>
          </p:cNvPr>
          <p:cNvSpPr txBox="1"/>
          <p:nvPr/>
        </p:nvSpPr>
        <p:spPr>
          <a:xfrm>
            <a:off x="6064448" y="5229515"/>
            <a:ext cx="1927290" cy="292388"/>
          </a:xfrm>
          <a:prstGeom prst="rect">
            <a:avLst/>
          </a:prstGeom>
          <a:noFill/>
        </p:spPr>
        <p:txBody>
          <a:bodyPr wrap="square" rtlCol="0">
            <a:spAutoFit/>
          </a:bodyPr>
          <a:lstStyle/>
          <a:p>
            <a:r>
              <a:rPr kumimoji="1" lang="ja-JP" altLang="en-US" sz="1300" b="1" dirty="0">
                <a:solidFill>
                  <a:schemeClr val="tx1">
                    <a:lumMod val="75000"/>
                    <a:lumOff val="25000"/>
                  </a:schemeClr>
                </a:solidFill>
              </a:rPr>
              <a:t>■今後の基本方針</a:t>
            </a:r>
          </a:p>
        </p:txBody>
      </p:sp>
      <p:sp>
        <p:nvSpPr>
          <p:cNvPr id="38" name="矢印: 右 17">
            <a:extLst>
              <a:ext uri="{FF2B5EF4-FFF2-40B4-BE49-F238E27FC236}">
                <a16:creationId xmlns:a16="http://schemas.microsoft.com/office/drawing/2014/main" id="{9CC2639A-37AF-4B88-BB99-118270D4E0C4}"/>
              </a:ext>
            </a:extLst>
          </p:cNvPr>
          <p:cNvSpPr/>
          <p:nvPr/>
        </p:nvSpPr>
        <p:spPr>
          <a:xfrm>
            <a:off x="5394823" y="5934636"/>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1783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0790" y="751700"/>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sp>
        <p:nvSpPr>
          <p:cNvPr id="25" name="タイトル 1">
            <a:extLst>
              <a:ext uri="{FF2B5EF4-FFF2-40B4-BE49-F238E27FC236}">
                <a16:creationId xmlns:a16="http://schemas.microsoft.com/office/drawing/2014/main" id="{0CCDAF45-52B2-4569-AE71-786449EFA5CB}"/>
              </a:ext>
            </a:extLst>
          </p:cNvPr>
          <p:cNvSpPr txBox="1">
            <a:spLocks/>
          </p:cNvSpPr>
          <p:nvPr/>
        </p:nvSpPr>
        <p:spPr>
          <a:xfrm>
            <a:off x="6611763" y="6480000"/>
            <a:ext cx="2705100" cy="31793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000" dirty="0">
                <a:solidFill>
                  <a:schemeClr val="tx1"/>
                </a:solidFill>
                <a:latin typeface="HG丸ｺﾞｼｯｸM-PRO" panose="020F0600000000000000" pitchFamily="50" charset="-128"/>
                <a:ea typeface="HG丸ｺﾞｼｯｸM-PRO" panose="020F0600000000000000" pitchFamily="50" charset="-128"/>
              </a:rPr>
              <a:t>※R</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１年度については１月末時点の見込。</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530790" y="1403012"/>
            <a:ext cx="7682483" cy="2644314"/>
          </a:xfrm>
          <a:prstGeom prst="rect">
            <a:avLst/>
          </a:prstGeom>
          <a:solidFill>
            <a:schemeClr val="accent6">
              <a:lumMod val="20000"/>
              <a:lumOff val="80000"/>
            </a:schemeClr>
          </a:solidFill>
        </p:spPr>
        <p:txBody>
          <a:bodyPr wrap="square" rtlCol="0">
            <a:spAutoFit/>
          </a:bodyPr>
          <a:lstStyle/>
          <a:p>
            <a:pPr>
              <a:lnSpc>
                <a:spcPts val="1700"/>
              </a:lnSpc>
            </a:pPr>
            <a:r>
              <a:rPr kumimoji="1" lang="ja-JP" altLang="en-US" sz="1400" b="1" dirty="0" smtClean="0">
                <a:solidFill>
                  <a:schemeClr val="tx1">
                    <a:lumMod val="75000"/>
                    <a:lumOff val="25000"/>
                  </a:schemeClr>
                </a:solidFill>
              </a:rPr>
              <a:t>■</a:t>
            </a:r>
            <a:r>
              <a:rPr kumimoji="1" lang="ja-JP" altLang="en-US" sz="1400" b="1" dirty="0">
                <a:solidFill>
                  <a:schemeClr val="tx1">
                    <a:lumMod val="75000"/>
                    <a:lumOff val="25000"/>
                  </a:schemeClr>
                </a:solidFill>
              </a:rPr>
              <a:t>背景と現状</a:t>
            </a:r>
            <a:r>
              <a:rPr kumimoji="1"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endParaRPr kumimoji="1" lang="en-US" altLang="ja-JP"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19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当法人は府・市の補助により、大阪国際平和センター（ピースおおさか）を平成</a:t>
            </a:r>
            <a:r>
              <a:rPr kumimoji="1" lang="en-US" altLang="ja-JP" sz="1400" dirty="0">
                <a:solidFill>
                  <a:schemeClr val="tx1">
                    <a:lumMod val="75000"/>
                    <a:lumOff val="25000"/>
                  </a:schemeClr>
                </a:solidFill>
                <a:ea typeface="HG丸ｺﾞｼｯｸM-PRO" panose="020F0600000000000000" pitchFamily="50" charset="-128"/>
              </a:rPr>
              <a:t>3</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kumimoji="1" lang="en-US" altLang="ja-JP" sz="1400" dirty="0">
                <a:solidFill>
                  <a:schemeClr val="tx1">
                    <a:lumMod val="75000"/>
                    <a:lumOff val="25000"/>
                  </a:schemeClr>
                </a:solidFill>
                <a:ea typeface="HG丸ｺﾞｼｯｸM-PRO" panose="020F0600000000000000" pitchFamily="50" charset="-128"/>
              </a:rPr>
              <a:t>9</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月に　開館した。以降、小中学生の入館者が増え、入館者の約</a:t>
            </a:r>
            <a:r>
              <a:rPr kumimoji="1" lang="en-US" altLang="ja-JP" sz="1400" dirty="0">
                <a:solidFill>
                  <a:schemeClr val="tx1">
                    <a:lumMod val="75000"/>
                    <a:lumOff val="25000"/>
                  </a:schemeClr>
                </a:solidFill>
                <a:ea typeface="HG丸ｺﾞｼｯｸM-PRO" panose="020F0600000000000000" pitchFamily="50" charset="-128"/>
              </a:rPr>
              <a:t>6</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割を占めるようになり、子どもたちの平和学習施設として定着した。平和学習推進のため、小中学生の入館料を無料としている。</a:t>
            </a:r>
            <a:endPar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平成</a:t>
            </a:r>
            <a:r>
              <a:rPr kumimoji="1" lang="en-US" altLang="ja-JP" sz="1400" dirty="0">
                <a:solidFill>
                  <a:schemeClr val="tx1">
                    <a:lumMod val="75000"/>
                    <a:lumOff val="25000"/>
                  </a:schemeClr>
                </a:solidFill>
                <a:ea typeface="HG丸ｺﾞｼｯｸM-PRO" panose="020F0600000000000000" pitchFamily="50" charset="-128"/>
              </a:rPr>
              <a:t>26</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kumimoji="1" lang="en-US" altLang="ja-JP" sz="1400" dirty="0">
                <a:solidFill>
                  <a:schemeClr val="tx1">
                    <a:lumMod val="75000"/>
                    <a:lumOff val="25000"/>
                  </a:schemeClr>
                </a:solidFill>
                <a:ea typeface="HG丸ｺﾞｼｯｸM-PRO" panose="020F0600000000000000" pitchFamily="50" charset="-128"/>
              </a:rPr>
              <a:t>4</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月に公益財団法人へ移行するとともに、平成</a:t>
            </a:r>
            <a:r>
              <a:rPr kumimoji="1" lang="en-US" altLang="ja-JP" sz="1400" dirty="0">
                <a:solidFill>
                  <a:schemeClr val="tx1">
                    <a:lumMod val="75000"/>
                    <a:lumOff val="25000"/>
                  </a:schemeClr>
                </a:solidFill>
                <a:ea typeface="HG丸ｺﾞｼｯｸM-PRO" panose="020F0600000000000000" pitchFamily="50" charset="-128"/>
              </a:rPr>
              <a:t>27</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a:t>
            </a:r>
            <a:r>
              <a:rPr kumimoji="1" lang="en-US" altLang="ja-JP" sz="1400" dirty="0">
                <a:solidFill>
                  <a:schemeClr val="tx1">
                    <a:lumMod val="75000"/>
                    <a:lumOff val="25000"/>
                  </a:schemeClr>
                </a:solidFill>
                <a:ea typeface="HG丸ｺﾞｼｯｸM-PRO" panose="020F0600000000000000" pitchFamily="50" charset="-128"/>
              </a:rPr>
              <a:t>4</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月</a:t>
            </a:r>
            <a:r>
              <a:rPr kumimoji="1" lang="en-US" altLang="ja-JP" sz="1400" dirty="0">
                <a:solidFill>
                  <a:schemeClr val="tx1">
                    <a:lumMod val="75000"/>
                    <a:lumOff val="25000"/>
                  </a:schemeClr>
                </a:solidFill>
                <a:ea typeface="HG丸ｺﾞｼｯｸM-PRO" panose="020F0600000000000000" pitchFamily="50" charset="-128"/>
              </a:rPr>
              <a:t>30</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日に開館以降初めてとなるリニューアルオープンを実施した。常設展示の抜本的なリニューアルでは、次代の担い手である子どもたちが、戦争の悲惨さや平和の尊さをしっかり理解できるよう、「大阪中心」に「子ども目線」で「平和を自分自身の課題として考えることができる展示」を基本的な方向性とした。リニューアル後、学校関係を中心に</a:t>
            </a:r>
            <a:r>
              <a:rPr kumimoji="1"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PR</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を実施した結果、過去</a:t>
            </a:r>
            <a:r>
              <a:rPr kumimoji="1" lang="ja-JP" altLang="en-US" sz="1400" dirty="0">
                <a:solidFill>
                  <a:schemeClr val="tx1">
                    <a:lumMod val="75000"/>
                    <a:lumOff val="25000"/>
                  </a:schemeClr>
                </a:solidFill>
                <a:latin typeface="+mn-ea"/>
              </a:rPr>
              <a:t>５</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年間の府内小中学校の来館率</a:t>
            </a:r>
            <a:r>
              <a:rPr kumimoji="1" lang="en-US" altLang="ja-JP" sz="14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kumimoji="1"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はおおむね増加傾向となっている</a:t>
            </a:r>
            <a:r>
              <a:rPr kumimoji="1" lang="ja-JP" altLang="en-US" sz="14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kumimoji="1" lang="en-US" altLang="ja-JP"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r">
              <a:lnSpc>
                <a:spcPts val="1680"/>
              </a:lnSpc>
            </a:pPr>
            <a:r>
              <a:rPr kumimoji="1" lang="en-US" altLang="ja-JP"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kumimoji="1"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来館率</a:t>
            </a:r>
            <a:r>
              <a:rPr lang="en-US" altLang="ja-JP"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府内公立小中学校総数のうち、ピースおおさかに来館した学校の割合（％</a:t>
            </a:r>
            <a:r>
              <a:rPr lang="ja-JP" altLang="en-US" sz="1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kumimoji="1" lang="en-US" altLang="ja-JP" sz="600" strike="sngStrike"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9</a:t>
            </a:fld>
            <a:endParaRPr kumimoji="1" lang="ja-JP" altLang="en-US" dirty="0">
              <a:solidFill>
                <a:schemeClr val="tx1"/>
              </a:solidFill>
            </a:endParaRPr>
          </a:p>
        </p:txBody>
      </p:sp>
      <p:pic>
        <p:nvPicPr>
          <p:cNvPr id="5" name="図 4"/>
          <p:cNvPicPr>
            <a:picLocks noChangeAspect="1"/>
          </p:cNvPicPr>
          <p:nvPr/>
        </p:nvPicPr>
        <p:blipFill>
          <a:blip r:embed="rId2"/>
          <a:stretch>
            <a:fillRect/>
          </a:stretch>
        </p:blipFill>
        <p:spPr>
          <a:xfrm>
            <a:off x="1482446" y="3846300"/>
            <a:ext cx="7779170" cy="2633700"/>
          </a:xfrm>
          <a:prstGeom prst="rect">
            <a:avLst/>
          </a:prstGeom>
        </p:spPr>
      </p:pic>
      <p:sp>
        <p:nvSpPr>
          <p:cNvPr id="11" name="楕円 10"/>
          <p:cNvSpPr/>
          <p:nvPr/>
        </p:nvSpPr>
        <p:spPr>
          <a:xfrm>
            <a:off x="8286385" y="5120080"/>
            <a:ext cx="121920" cy="110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2901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1934</Words>
  <Application>Microsoft Office PowerPoint</Application>
  <PresentationFormat>A4 210 x 297 mm</PresentationFormat>
  <Paragraphs>513</Paragraphs>
  <Slides>19</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19</vt:i4>
      </vt:variant>
    </vt:vector>
  </HeadingPairs>
  <TitlesOfParts>
    <vt:vector size="31" baseType="lpstr">
      <vt:lpstr>HG丸ｺﾞｼｯｸM-PRO</vt:lpstr>
      <vt:lpstr>Meiryo UI</vt:lpstr>
      <vt:lpstr>ＭＳ Ｐゴシック</vt:lpstr>
      <vt:lpstr>メイリオ</vt:lpstr>
      <vt:lpstr>游ゴシック</vt:lpstr>
      <vt:lpstr>游ゴシック Light</vt:lpstr>
      <vt:lpstr>Arial</vt:lpstr>
      <vt:lpstr>Century Gothic</vt:lpstr>
      <vt:lpstr>Times New Roman</vt:lpstr>
      <vt:lpstr>Wingdings 3</vt:lpstr>
      <vt:lpstr>ウィスプ</vt:lpstr>
      <vt:lpstr>デザインの設定</vt:lpstr>
      <vt:lpstr> 　　 中期経営計画（案） 　  （令和２年度～令和６年度） </vt:lpstr>
      <vt:lpstr>目次</vt:lpstr>
      <vt:lpstr>はじめに</vt:lpstr>
      <vt:lpstr>当法人の目的</vt:lpstr>
      <vt:lpstr>あゆみ</vt:lpstr>
      <vt:lpstr>主な事業</vt:lpstr>
      <vt:lpstr>法人の性格、運営体制、財務の状況</vt:lpstr>
      <vt:lpstr>前中期経営計画案（平成27年度～令和元年度）の振り返りと今後の基本方針</vt:lpstr>
      <vt:lpstr>基本方針１：平和学習の推進</vt:lpstr>
      <vt:lpstr>基本方針１：平和学習の推進</vt:lpstr>
      <vt:lpstr>基本方針１：平和学習の推進</vt:lpstr>
      <vt:lpstr>基本方針２：ピースおおさかの利用促進</vt:lpstr>
      <vt:lpstr>基本方針２：ピースおおさかの利用促進</vt:lpstr>
      <vt:lpstr>基本方針２：ピースおおさかの利用促進</vt:lpstr>
      <vt:lpstr>基本方針３：館外の利用促進</vt:lpstr>
      <vt:lpstr>PowerPoint プレゼンテーション</vt:lpstr>
      <vt:lpstr>基本方針５：平和ミュージアム、資料館機能の強化</vt:lpstr>
      <vt:lpstr>基本方針６：施設の安全性・快適性の確保</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2020-03-09T08:15:12Z</dcterms:created>
  <dcterms:modified xsi:type="dcterms:W3CDTF">2020-03-09T08:34:00Z</dcterms:modified>
</cp:coreProperties>
</file>