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9" r:id="rId2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88" autoAdjust="0"/>
    <p:restoredTop sz="94802" autoAdjust="0"/>
  </p:normalViewPr>
  <p:slideViewPr>
    <p:cSldViewPr>
      <p:cViewPr varScale="1">
        <p:scale>
          <a:sx n="51" d="100"/>
          <a:sy n="51" d="100"/>
        </p:scale>
        <p:origin x="1332" y="9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DBBA56-D06D-40C3-9F89-885C8AFB6C41}" type="datetimeFigureOut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06600" y="746125"/>
            <a:ext cx="27940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274038-33B6-4AA5-8F36-95E00B6197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899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274038-33B6-4AA5-8F36-95E00B61971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9031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1A48-9C6F-45D4-92D9-0C4A089F63B6}" type="datetimeFigureOut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57C1-E8A9-42EE-AE4F-8882CF6AC8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0004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1A48-9C6F-45D4-92D9-0C4A089F63B6}" type="datetimeFigureOut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57C1-E8A9-42EE-AE4F-8882CF6AC8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2971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1A48-9C6F-45D4-92D9-0C4A089F63B6}" type="datetimeFigureOut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57C1-E8A9-42EE-AE4F-8882CF6AC8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4330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1A48-9C6F-45D4-92D9-0C4A089F63B6}" type="datetimeFigureOut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57C1-E8A9-42EE-AE4F-8882CF6AC8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5431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1A48-9C6F-45D4-92D9-0C4A089F63B6}" type="datetimeFigureOut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57C1-E8A9-42EE-AE4F-8882CF6AC8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5708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1A48-9C6F-45D4-92D9-0C4A089F63B6}" type="datetimeFigureOut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57C1-E8A9-42EE-AE4F-8882CF6AC8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1883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1A48-9C6F-45D4-92D9-0C4A089F63B6}" type="datetimeFigureOut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57C1-E8A9-42EE-AE4F-8882CF6AC8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59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1A48-9C6F-45D4-92D9-0C4A089F63B6}" type="datetimeFigureOut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57C1-E8A9-42EE-AE4F-8882CF6AC8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9703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1A48-9C6F-45D4-92D9-0C4A089F63B6}" type="datetimeFigureOut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57C1-E8A9-42EE-AE4F-8882CF6AC8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7531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1A48-9C6F-45D4-92D9-0C4A089F63B6}" type="datetimeFigureOut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57C1-E8A9-42EE-AE4F-8882CF6AC8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9267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1A48-9C6F-45D4-92D9-0C4A089F63B6}" type="datetimeFigureOut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57C1-E8A9-42EE-AE4F-8882CF6AC8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0634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41A48-9C6F-45D4-92D9-0C4A089F63B6}" type="datetimeFigureOut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257C1-E8A9-42EE-AE4F-8882CF6AC8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993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08236" y="2454532"/>
            <a:ext cx="6619858" cy="1068216"/>
          </a:xfrm>
          <a:prstGeom prst="rect">
            <a:avLst/>
          </a:prstGeom>
          <a:solidFill>
            <a:schemeClr val="accent1">
              <a:alpha val="8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67354" y="908655"/>
            <a:ext cx="6660740" cy="36004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指定出資法人への人的関与の再点検の進め方について（案）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4094" y="1886849"/>
            <a:ext cx="3390023" cy="307777"/>
          </a:xfrm>
          <a:prstGeom prst="rect">
            <a:avLst/>
          </a:prstGeom>
          <a:solidFill>
            <a:schemeClr val="accent1">
              <a:alpha val="49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ja-JP" altLang="en-US" sz="1400" dirty="0"/>
              <a:t>１</a:t>
            </a:r>
            <a:r>
              <a:rPr kumimoji="1" lang="ja-JP" altLang="en-US" sz="1400" dirty="0" smtClean="0"/>
              <a:t>．今回の再点検</a:t>
            </a:r>
            <a:r>
              <a:rPr lang="ja-JP" altLang="en-US" sz="1400" dirty="0" smtClean="0"/>
              <a:t>の対象（１法人３ポスト）</a:t>
            </a:r>
            <a:endParaRPr lang="en-US" altLang="ja-JP" sz="1100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4094" y="2512166"/>
            <a:ext cx="6619858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■　</a:t>
            </a:r>
            <a:r>
              <a:rPr lang="en-US" altLang="ja-JP" sz="1200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『</a:t>
            </a:r>
            <a:r>
              <a:rPr lang="ja-JP" altLang="en-US" sz="12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公益財団法人　大阪府都市整備推進センター</a:t>
            </a:r>
            <a:r>
              <a:rPr lang="en-US" altLang="ja-JP" sz="1200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』</a:t>
            </a:r>
            <a:r>
              <a:rPr lang="ja-JP" altLang="en-US" sz="1200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200" u="sng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   </a:t>
            </a:r>
            <a:r>
              <a:rPr lang="ja-JP" altLang="en-US" sz="12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理事長</a:t>
            </a:r>
            <a:r>
              <a:rPr lang="ja-JP" altLang="en-US" sz="1200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200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常勤</a:t>
            </a:r>
            <a:r>
              <a:rPr lang="ja-JP" altLang="en-US" sz="1200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）、 </a:t>
            </a:r>
            <a:r>
              <a:rPr lang="ja-JP" altLang="en-US" sz="12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常務理事</a:t>
            </a:r>
            <a:r>
              <a:rPr lang="ja-JP" altLang="en-US" sz="1200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（常勤）</a:t>
            </a:r>
            <a:r>
              <a:rPr lang="ja-JP" altLang="en-US" sz="1200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200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2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常務理事（</a:t>
            </a:r>
            <a:r>
              <a:rPr lang="ja-JP" altLang="en-US" sz="12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タウン事業本部担当</a:t>
            </a:r>
            <a:r>
              <a:rPr lang="ja-JP" altLang="en-US" sz="12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ja-JP" altLang="en-US" sz="1200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（常勤）</a:t>
            </a:r>
            <a:endParaRPr lang="en-US" altLang="ja-JP" sz="1200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endParaRPr lang="en-US" altLang="ja-JP" sz="1200" u="sng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</a:t>
            </a:r>
            <a:r>
              <a:rPr lang="en-US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月に（公財）大阪府都市整備推進センターと（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財）大阪府タウン管理財団の</a:t>
            </a:r>
            <a:r>
              <a:rPr lang="en-US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法人が統合される</a:t>
            </a:r>
            <a:endParaRPr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予定となっており、「法人が抱える課題」や「役員に課せられた責務」にも変化が生じるため、再点検を実施する。</a:t>
            </a:r>
            <a:r>
              <a:rPr lang="en-US" altLang="ja-JP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         </a:t>
            </a:r>
            <a:r>
              <a:rPr lang="en-US" altLang="ja-JP" sz="11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endParaRPr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8533119"/>
              </p:ext>
            </p:extLst>
          </p:nvPr>
        </p:nvGraphicFramePr>
        <p:xfrm>
          <a:off x="87795" y="4558974"/>
          <a:ext cx="5795819" cy="1026069"/>
        </p:xfrm>
        <a:graphic>
          <a:graphicData uri="http://schemas.openxmlformats.org/drawingml/2006/table">
            <a:tbl>
              <a:tblPr/>
              <a:tblGrid>
                <a:gridCol w="1155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40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93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b="1" kern="100" dirty="0">
                          <a:solidFill>
                            <a:srgbClr val="FFFFFF"/>
                          </a:solidFill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開催日時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b="1" kern="100" dirty="0" smtClean="0">
                          <a:solidFill>
                            <a:srgbClr val="FFFFFF"/>
                          </a:solidFill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審議</a:t>
                      </a:r>
                      <a:r>
                        <a:rPr lang="ja-JP" sz="1100" b="1" kern="100" dirty="0">
                          <a:solidFill>
                            <a:srgbClr val="FFFFFF"/>
                          </a:solidFill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等内容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en-US" altLang="ja-JP" sz="900" kern="100" dirty="0" smtClean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12</a:t>
                      </a:r>
                      <a:r>
                        <a:rPr lang="ja-JP" sz="900" kern="100" dirty="0" smtClean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月</a:t>
                      </a:r>
                      <a:r>
                        <a:rPr lang="en-US" altLang="ja-JP" sz="900" kern="100" baseline="0" dirty="0" smtClean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  3</a:t>
                      </a:r>
                      <a:r>
                        <a:rPr lang="ja-JP" sz="900" kern="100" dirty="0" smtClean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日（</a:t>
                      </a:r>
                      <a:r>
                        <a:rPr lang="ja-JP" altLang="en-US" sz="900" kern="100" dirty="0" smtClean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火</a:t>
                      </a:r>
                      <a:r>
                        <a:rPr lang="ja-JP" sz="900" kern="100" dirty="0" smtClean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）</a:t>
                      </a:r>
                      <a:endParaRPr lang="ja-JP" sz="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666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1050" kern="100" dirty="0" smtClean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◆</a:t>
                      </a:r>
                      <a:r>
                        <a:rPr lang="ja-JP" altLang="ja-JP" sz="1050" kern="100" dirty="0" smtClean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人的関与の必要性の審議（法人所管部局からヒアリング）</a:t>
                      </a:r>
                      <a:endParaRPr lang="ja-JP" altLang="ja-JP" sz="1050" kern="100" dirty="0" smtClean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6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900" kern="100" dirty="0" smtClean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    12</a:t>
                      </a:r>
                      <a:r>
                        <a:rPr lang="ja-JP" sz="900" kern="100" dirty="0" smtClean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月</a:t>
                      </a:r>
                      <a:r>
                        <a:rPr lang="en-US" altLang="ja-JP" sz="900" kern="100" baseline="0" dirty="0" smtClean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10</a:t>
                      </a:r>
                      <a:r>
                        <a:rPr lang="ja-JP" sz="900" kern="100" dirty="0" smtClean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日（</a:t>
                      </a:r>
                      <a:r>
                        <a:rPr lang="ja-JP" altLang="en-US" sz="900" kern="100" dirty="0" smtClean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火</a:t>
                      </a:r>
                      <a:r>
                        <a:rPr lang="ja-JP" sz="900" kern="100" dirty="0" smtClean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）</a:t>
                      </a:r>
                      <a:endParaRPr lang="ja-JP" sz="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6675" algn="just">
                        <a:spcAft>
                          <a:spcPts val="0"/>
                        </a:spcAft>
                      </a:pPr>
                      <a:r>
                        <a:rPr lang="ja-JP" sz="1050" kern="100" dirty="0" smtClean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◆</a:t>
                      </a:r>
                      <a:r>
                        <a:rPr lang="ja-JP" altLang="en-US" sz="1050" kern="100" dirty="0" smtClean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意見書の成案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" name="テキスト ボックス 15"/>
          <p:cNvSpPr txBox="1"/>
          <p:nvPr/>
        </p:nvSpPr>
        <p:spPr>
          <a:xfrm>
            <a:off x="62835" y="3990456"/>
            <a:ext cx="1797614" cy="307777"/>
          </a:xfrm>
          <a:prstGeom prst="rect">
            <a:avLst/>
          </a:prstGeom>
          <a:solidFill>
            <a:schemeClr val="accent1">
              <a:alpha val="49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２</a:t>
            </a:r>
            <a:r>
              <a:rPr kumimoji="1" lang="ja-JP" altLang="en-US" sz="1400" dirty="0" smtClean="0"/>
              <a:t>．審議スケジュール</a:t>
            </a:r>
            <a:endParaRPr kumimoji="1" lang="ja-JP" altLang="en-US" sz="14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2835" y="6106525"/>
            <a:ext cx="2013638" cy="307777"/>
          </a:xfrm>
          <a:prstGeom prst="rect">
            <a:avLst/>
          </a:prstGeom>
          <a:solidFill>
            <a:schemeClr val="accent1">
              <a:alpha val="49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３</a:t>
            </a:r>
            <a:r>
              <a:rPr kumimoji="1" lang="ja-JP" altLang="en-US" sz="1400" dirty="0" smtClean="0"/>
              <a:t>．審議方法について</a:t>
            </a:r>
            <a:endParaRPr kumimoji="1" lang="ja-JP" altLang="en-US" sz="14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6869" y="6653108"/>
            <a:ext cx="6113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◆</a:t>
            </a:r>
            <a:r>
              <a:rPr lang="ja-JP" altLang="ja-JP" sz="1200" dirty="0" smtClean="0"/>
              <a:t>「調査票</a:t>
            </a:r>
            <a:r>
              <a:rPr lang="ja-JP" altLang="en-US" sz="1200" dirty="0" smtClean="0"/>
              <a:t>概要</a:t>
            </a:r>
            <a:r>
              <a:rPr lang="ja-JP" altLang="ja-JP" sz="1200" dirty="0" smtClean="0"/>
              <a:t>（資料</a:t>
            </a:r>
            <a:r>
              <a:rPr lang="ja-JP" altLang="en-US" sz="1200" dirty="0"/>
              <a:t>４</a:t>
            </a:r>
            <a:r>
              <a:rPr lang="ja-JP" altLang="ja-JP" sz="1200" dirty="0" smtClean="0"/>
              <a:t>）」</a:t>
            </a:r>
            <a:r>
              <a:rPr lang="ja-JP" altLang="en-US" sz="1200" dirty="0"/>
              <a:t>及び</a:t>
            </a:r>
            <a:r>
              <a:rPr lang="ja-JP" altLang="en-US" sz="1200" dirty="0" smtClean="0"/>
              <a:t>「調査票（資料５）」</a:t>
            </a:r>
            <a:r>
              <a:rPr lang="ja-JP" altLang="ja-JP" sz="1200" dirty="0" smtClean="0"/>
              <a:t>に</a:t>
            </a:r>
            <a:r>
              <a:rPr lang="ja-JP" altLang="ja-JP" sz="1200" dirty="0"/>
              <a:t>基づき</a:t>
            </a:r>
            <a:r>
              <a:rPr lang="ja-JP" altLang="ja-JP" sz="1200" dirty="0" smtClean="0"/>
              <a:t>、</a:t>
            </a:r>
            <a:endParaRPr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ja-JP" sz="1200" dirty="0" smtClean="0"/>
              <a:t>法人</a:t>
            </a:r>
            <a:r>
              <a:rPr lang="ja-JP" altLang="ja-JP" sz="1200" dirty="0"/>
              <a:t>所管部局からヒアリングを行った上で</a:t>
            </a:r>
            <a:r>
              <a:rPr lang="ja-JP" altLang="ja-JP" sz="1200" dirty="0" smtClean="0"/>
              <a:t>、「</a:t>
            </a:r>
            <a:r>
              <a:rPr lang="ja-JP" altLang="ja-JP" sz="1200" dirty="0"/>
              <a:t>評価シート（</a:t>
            </a:r>
            <a:r>
              <a:rPr lang="ja-JP" altLang="ja-JP" sz="1200" dirty="0" smtClean="0"/>
              <a:t>資料</a:t>
            </a:r>
            <a:r>
              <a:rPr lang="ja-JP" altLang="en-US" sz="1200" dirty="0"/>
              <a:t>２</a:t>
            </a:r>
            <a:r>
              <a:rPr lang="ja-JP" altLang="ja-JP" sz="1200" dirty="0" smtClean="0"/>
              <a:t>）</a:t>
            </a:r>
            <a:r>
              <a:rPr lang="ja-JP" altLang="ja-JP" sz="1200" dirty="0"/>
              <a:t>」にて評価を実施</a:t>
            </a:r>
            <a:r>
              <a:rPr lang="ja-JP" altLang="ja-JP" sz="1200" dirty="0" smtClean="0"/>
              <a:t>。</a:t>
            </a:r>
            <a:endParaRPr lang="ja-JP" altLang="ja-JP" sz="12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42219" y="7292303"/>
            <a:ext cx="6402002" cy="76944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100" dirty="0"/>
              <a:t>【</a:t>
            </a:r>
            <a:r>
              <a:rPr lang="ja-JP" altLang="en-US" sz="1100" dirty="0"/>
              <a:t>評価項目・視点</a:t>
            </a:r>
            <a:r>
              <a:rPr lang="en-US" altLang="ja-JP" sz="1100" dirty="0"/>
              <a:t>】</a:t>
            </a:r>
            <a:r>
              <a:rPr lang="ja-JP" altLang="en-US" sz="1100" dirty="0"/>
              <a:t>（</a:t>
            </a:r>
            <a:r>
              <a:rPr lang="ja-JP" altLang="en-US" sz="1100" dirty="0" smtClean="0"/>
              <a:t>資料</a:t>
            </a:r>
            <a:r>
              <a:rPr lang="ja-JP" altLang="en-US" sz="1100" dirty="0"/>
              <a:t>３</a:t>
            </a:r>
            <a:r>
              <a:rPr lang="ja-JP" altLang="en-US" sz="1100" dirty="0" smtClean="0"/>
              <a:t>）</a:t>
            </a:r>
            <a:endParaRPr lang="ja-JP" altLang="en-US" sz="1100" dirty="0"/>
          </a:p>
          <a:p>
            <a:r>
              <a:rPr lang="ja-JP" altLang="en-US" sz="1100" dirty="0"/>
              <a:t>　</a:t>
            </a:r>
            <a:r>
              <a:rPr lang="ja-JP" altLang="en-US" sz="1100" dirty="0" smtClean="0"/>
              <a:t>◆</a:t>
            </a:r>
            <a:r>
              <a:rPr lang="ja-JP" altLang="en-US" sz="1100" dirty="0"/>
              <a:t>取り組むべき</a:t>
            </a:r>
            <a:r>
              <a:rPr lang="ja-JP" altLang="en-US" sz="1100" dirty="0" smtClean="0"/>
              <a:t>課題　：　現在</a:t>
            </a:r>
            <a:r>
              <a:rPr lang="ja-JP" altLang="en-US" sz="1100" dirty="0"/>
              <a:t>、取り組むべき課題の有無や課題の困難度、解決までの期間　等</a:t>
            </a:r>
          </a:p>
          <a:p>
            <a:r>
              <a:rPr lang="ja-JP" altLang="en-US" sz="1100" dirty="0"/>
              <a:t>　</a:t>
            </a:r>
            <a:r>
              <a:rPr lang="ja-JP" altLang="en-US" sz="1100" dirty="0" smtClean="0"/>
              <a:t>◆</a:t>
            </a:r>
            <a:r>
              <a:rPr lang="ja-JP" altLang="en-US" sz="1100" dirty="0"/>
              <a:t>法人課題と対象役員の職務との</a:t>
            </a:r>
            <a:r>
              <a:rPr lang="ja-JP" altLang="en-US" sz="1100" dirty="0" smtClean="0"/>
              <a:t>関係性　：　スタッフ</a:t>
            </a:r>
            <a:r>
              <a:rPr lang="ja-JP" altLang="en-US" sz="1100" dirty="0"/>
              <a:t>や民間人ではなく、対象役員が担うべき課題か　等</a:t>
            </a:r>
          </a:p>
          <a:p>
            <a:r>
              <a:rPr lang="ja-JP" altLang="en-US" sz="1100" dirty="0"/>
              <a:t>　</a:t>
            </a:r>
            <a:r>
              <a:rPr lang="ja-JP" altLang="en-US" sz="1100" dirty="0" smtClean="0"/>
              <a:t>◆</a:t>
            </a:r>
            <a:r>
              <a:rPr lang="ja-JP" altLang="en-US" sz="1100" dirty="0"/>
              <a:t>関与の</a:t>
            </a:r>
            <a:r>
              <a:rPr lang="ja-JP" altLang="en-US" sz="1100" dirty="0" smtClean="0"/>
              <a:t>必要性　：　府</a:t>
            </a:r>
            <a:r>
              <a:rPr lang="ja-JP" altLang="en-US" sz="1100" dirty="0"/>
              <a:t>関係者が就任する必要性の有無、所管課等により対応できないか　等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5728661" y="0"/>
            <a:ext cx="946863" cy="360040"/>
          </a:xfrm>
          <a:prstGeom prst="rect">
            <a:avLst/>
          </a:prstGeom>
          <a:solidFill>
            <a:schemeClr val="accent1">
              <a:alpha val="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資料</a:t>
            </a:r>
            <a:r>
              <a:rPr lang="ja-JP" altLang="en-US" dirty="0">
                <a:solidFill>
                  <a:schemeClr val="tx1"/>
                </a:solidFill>
              </a:rPr>
              <a:t>１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35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</Words>
  <Application>Microsoft Office PowerPoint</Application>
  <PresentationFormat>画面に合わせる (4:3)</PresentationFormat>
  <Paragraphs>23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HG丸ｺﾞｼｯｸM-PRO</vt:lpstr>
      <vt:lpstr>Meiryo UI</vt:lpstr>
      <vt:lpstr>ＭＳ Ｐゴシック</vt:lpstr>
      <vt:lpstr>ＭＳ 明朝</vt:lpstr>
      <vt:lpstr>Arial</vt:lpstr>
      <vt:lpstr>Calibri</vt:lpstr>
      <vt:lpstr>Century</vt:lpstr>
      <vt:lpstr>Times New Roman</vt:lpstr>
      <vt:lpstr>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2019-11-28T05:07:05Z</dcterms:created>
  <dcterms:modified xsi:type="dcterms:W3CDTF">2019-11-28T05:07:15Z</dcterms:modified>
</cp:coreProperties>
</file>