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6"/>
  </p:notesMasterIdLst>
  <p:sldIdLst>
    <p:sldId id="256" r:id="rId2"/>
    <p:sldId id="257" r:id="rId3"/>
    <p:sldId id="258" r:id="rId4"/>
    <p:sldId id="264" r:id="rId5"/>
    <p:sldId id="260" r:id="rId6"/>
    <p:sldId id="262" r:id="rId7"/>
    <p:sldId id="266" r:id="rId8"/>
    <p:sldId id="265" r:id="rId9"/>
    <p:sldId id="261" r:id="rId10"/>
    <p:sldId id="268" r:id="rId11"/>
    <p:sldId id="270" r:id="rId12"/>
    <p:sldId id="269" r:id="rId13"/>
    <p:sldId id="271" r:id="rId14"/>
    <p:sldId id="272" r:id="rId1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BDB"/>
    <a:srgbClr val="E5E3E3"/>
    <a:srgbClr val="CAC8C8"/>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3173" autoAdjust="0"/>
  </p:normalViewPr>
  <p:slideViewPr>
    <p:cSldViewPr snapToGrid="0">
      <p:cViewPr varScale="1">
        <p:scale>
          <a:sx n="67" d="100"/>
          <a:sy n="67" d="100"/>
        </p:scale>
        <p:origin x="870"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cap="none" spc="0" normalizeH="0" baseline="0">
                <a:solidFill>
                  <a:schemeClr val="tx1">
                    <a:lumMod val="65000"/>
                    <a:lumOff val="35000"/>
                  </a:schemeClr>
                </a:solidFill>
                <a:latin typeface="+mn-lt"/>
                <a:ea typeface="+mn-ea"/>
                <a:cs typeface="+mj-cs"/>
              </a:defRPr>
            </a:pPr>
            <a:r>
              <a:rPr lang="ja-JP" altLang="en-US" sz="1000" dirty="0">
                <a:latin typeface="+mn-lt"/>
                <a:ea typeface="+mn-ea"/>
              </a:rPr>
              <a:t>世帯主年齢別切花年間購入額推移</a:t>
            </a:r>
            <a:endParaRPr lang="ja-JP" sz="1000" dirty="0">
              <a:latin typeface="+mn-lt"/>
              <a:ea typeface="+mn-ea"/>
            </a:endParaRPr>
          </a:p>
        </c:rich>
      </c:tx>
      <c:layout>
        <c:manualLayout>
          <c:xMode val="edge"/>
          <c:yMode val="edge"/>
          <c:x val="0.24292804621729863"/>
          <c:y val="8.3695795439567688E-3"/>
        </c:manualLayout>
      </c:layout>
      <c:overlay val="0"/>
      <c:spPr>
        <a:noFill/>
        <a:ln>
          <a:noFill/>
        </a:ln>
        <a:effectLst/>
      </c:spPr>
      <c:txPr>
        <a:bodyPr rot="0" spcFirstLastPara="1" vertOverflow="ellipsis" vert="horz" wrap="square" anchor="ctr" anchorCtr="1"/>
        <a:lstStyle/>
        <a:p>
          <a:pPr>
            <a:defRPr sz="1000" b="0" i="0" u="none" strike="noStrike" kern="1200" cap="none" spc="0" normalizeH="0" baseline="0">
              <a:solidFill>
                <a:schemeClr val="tx1">
                  <a:lumMod val="65000"/>
                  <a:lumOff val="35000"/>
                </a:schemeClr>
              </a:solidFill>
              <a:latin typeface="+mn-lt"/>
              <a:ea typeface="+mn-ea"/>
              <a:cs typeface="+mj-cs"/>
            </a:defRPr>
          </a:pPr>
          <a:endParaRPr lang="ja-JP"/>
        </a:p>
      </c:txPr>
    </c:title>
    <c:autoTitleDeleted val="0"/>
    <c:plotArea>
      <c:layout>
        <c:manualLayout>
          <c:layoutTarget val="inner"/>
          <c:xMode val="edge"/>
          <c:yMode val="edge"/>
          <c:x val="0.1396050235328149"/>
          <c:y val="9.3755088384159344E-2"/>
          <c:w val="0.82138577655573031"/>
          <c:h val="0.80905153549828568"/>
        </c:manualLayout>
      </c:layout>
      <c:barChart>
        <c:barDir val="col"/>
        <c:grouping val="clustered"/>
        <c:varyColors val="0"/>
        <c:ser>
          <c:idx val="1"/>
          <c:order val="1"/>
          <c:spPr>
            <a:pattFill prst="pct50">
              <a:fgClr>
                <a:schemeClr val="accent2">
                  <a:lumMod val="60000"/>
                  <a:lumOff val="40000"/>
                </a:schemeClr>
              </a:fgClr>
              <a:bgClr>
                <a:schemeClr val="bg1"/>
              </a:bgClr>
            </a:pattFill>
            <a:ln w="9525">
              <a:solidFill>
                <a:schemeClr val="accent1"/>
              </a:solidFill>
            </a:ln>
            <a:effectLst/>
          </c:spPr>
          <c:invertIfNegative val="0"/>
          <c:val>
            <c:numRef>
              <c:f>Sheet1!$B$3:$F$3</c:f>
              <c:numCache>
                <c:formatCode>#,##0_);[Red]\(#,##0\)</c:formatCode>
                <c:ptCount val="5"/>
                <c:pt idx="0">
                  <c:v>1411</c:v>
                </c:pt>
                <c:pt idx="1">
                  <c:v>1669</c:v>
                </c:pt>
                <c:pt idx="2">
                  <c:v>1685</c:v>
                </c:pt>
                <c:pt idx="3">
                  <c:v>2332</c:v>
                </c:pt>
                <c:pt idx="4">
                  <c:v>2158</c:v>
                </c:pt>
              </c:numCache>
            </c:numRef>
          </c:val>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～29歳</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2014年</c:v>
                      </c:pt>
                      <c:pt idx="1">
                        <c:v>2015年</c:v>
                      </c:pt>
                      <c:pt idx="2">
                        <c:v>2016年</c:v>
                      </c:pt>
                      <c:pt idx="3">
                        <c:v>2017年</c:v>
                      </c:pt>
                      <c:pt idx="4">
                        <c:v>2018年</c:v>
                      </c:pt>
                    </c:strCache>
                  </c:strRef>
                </c15:cat>
              </c15:filteredCategoryTitle>
            </c:ext>
            <c:ext xmlns:c16="http://schemas.microsoft.com/office/drawing/2014/chart" uri="{C3380CC4-5D6E-409C-BE32-E72D297353CC}">
              <c16:uniqueId val="{00000000-40E8-4740-A39F-CBAB4593978F}"/>
            </c:ext>
          </c:extLst>
        </c:ser>
        <c:ser>
          <c:idx val="2"/>
          <c:order val="2"/>
          <c:spPr>
            <a:pattFill prst="ltUpDiag">
              <a:fgClr>
                <a:schemeClr val="accent3">
                  <a:lumMod val="60000"/>
                  <a:lumOff val="40000"/>
                </a:schemeClr>
              </a:fgClr>
              <a:bgClr>
                <a:schemeClr val="bg1"/>
              </a:bgClr>
            </a:pattFill>
            <a:ln w="9525">
              <a:solidFill>
                <a:schemeClr val="accent1"/>
              </a:solidFill>
            </a:ln>
            <a:effectLst>
              <a:outerShdw blurRad="50800" dist="50800" dir="5400000" sx="2000" sy="2000" algn="ctr" rotWithShape="0">
                <a:srgbClr val="000000">
                  <a:alpha val="43137"/>
                </a:srgbClr>
              </a:outerShdw>
              <a:softEdge rad="0"/>
            </a:effectLst>
          </c:spPr>
          <c:invertIfNegative val="0"/>
          <c:val>
            <c:numRef>
              <c:f>Sheet1!$B$4:$F$4</c:f>
              <c:numCache>
                <c:formatCode>#,##0_);[Red]\(#,##0\)</c:formatCode>
                <c:ptCount val="5"/>
                <c:pt idx="0">
                  <c:v>2923</c:v>
                </c:pt>
                <c:pt idx="1">
                  <c:v>2866</c:v>
                </c:pt>
                <c:pt idx="2">
                  <c:v>2784</c:v>
                </c:pt>
                <c:pt idx="3">
                  <c:v>2688</c:v>
                </c:pt>
                <c:pt idx="4">
                  <c:v>2406</c:v>
                </c:pt>
              </c:numCache>
            </c:numRef>
          </c:val>
          <c:extLst>
            <c:ext xmlns:c15="http://schemas.microsoft.com/office/drawing/2012/chart" uri="{02D57815-91ED-43cb-92C2-25804820EDAC}">
              <c15:filteredSeriesTitle>
                <c15:tx>
                  <c:strRef>
                    <c:extLst>
                      <c:ext uri="{02D57815-91ED-43cb-92C2-25804820EDAC}">
                        <c15:formulaRef>
                          <c15:sqref>Sheet1!$A$4</c15:sqref>
                        </c15:formulaRef>
                      </c:ext>
                    </c:extLst>
                    <c:strCache>
                      <c:ptCount val="1"/>
                      <c:pt idx="0">
                        <c:v>30～39歳</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2014年</c:v>
                      </c:pt>
                      <c:pt idx="1">
                        <c:v>2015年</c:v>
                      </c:pt>
                      <c:pt idx="2">
                        <c:v>2016年</c:v>
                      </c:pt>
                      <c:pt idx="3">
                        <c:v>2017年</c:v>
                      </c:pt>
                      <c:pt idx="4">
                        <c:v>2018年</c:v>
                      </c:pt>
                    </c:strCache>
                  </c:strRef>
                </c15:cat>
              </c15:filteredCategoryTitle>
            </c:ext>
            <c:ext xmlns:c16="http://schemas.microsoft.com/office/drawing/2014/chart" uri="{C3380CC4-5D6E-409C-BE32-E72D297353CC}">
              <c16:uniqueId val="{00000000-436E-44E2-AE39-09C9FB1E1D39}"/>
            </c:ext>
          </c:extLst>
        </c:ser>
        <c:ser>
          <c:idx val="3"/>
          <c:order val="3"/>
          <c:spPr>
            <a:pattFill prst="narVert">
              <a:fgClr>
                <a:schemeClr val="accent4">
                  <a:lumMod val="60000"/>
                  <a:lumOff val="40000"/>
                </a:schemeClr>
              </a:fgClr>
              <a:bgClr>
                <a:schemeClr val="bg1"/>
              </a:bgClr>
            </a:pattFill>
            <a:ln w="9525">
              <a:solidFill>
                <a:schemeClr val="accent1"/>
              </a:solidFill>
            </a:ln>
            <a:effectLst/>
          </c:spPr>
          <c:invertIfNegative val="0"/>
          <c:val>
            <c:numRef>
              <c:f>Sheet1!$B$5:$F$5</c:f>
              <c:numCache>
                <c:formatCode>#,##0_);[Red]\(#,##0\)</c:formatCode>
                <c:ptCount val="5"/>
                <c:pt idx="0">
                  <c:v>4818</c:v>
                </c:pt>
                <c:pt idx="1">
                  <c:v>4190</c:v>
                </c:pt>
                <c:pt idx="2">
                  <c:v>4160</c:v>
                </c:pt>
                <c:pt idx="3">
                  <c:v>4115</c:v>
                </c:pt>
                <c:pt idx="4">
                  <c:v>3429</c:v>
                </c:pt>
              </c:numCache>
            </c:numRef>
          </c:val>
          <c:extLst>
            <c:ext xmlns:c15="http://schemas.microsoft.com/office/drawing/2012/chart" uri="{02D57815-91ED-43cb-92C2-25804820EDAC}">
              <c15:filteredSeriesTitle>
                <c15:tx>
                  <c:strRef>
                    <c:extLst>
                      <c:ext uri="{02D57815-91ED-43cb-92C2-25804820EDAC}">
                        <c15:formulaRef>
                          <c15:sqref>Sheet1!$A$5</c15:sqref>
                        </c15:formulaRef>
                      </c:ext>
                    </c:extLst>
                    <c:strCache>
                      <c:ptCount val="1"/>
                      <c:pt idx="0">
                        <c:v>40～49歳</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2014年</c:v>
                      </c:pt>
                      <c:pt idx="1">
                        <c:v>2015年</c:v>
                      </c:pt>
                      <c:pt idx="2">
                        <c:v>2016年</c:v>
                      </c:pt>
                      <c:pt idx="3">
                        <c:v>2017年</c:v>
                      </c:pt>
                      <c:pt idx="4">
                        <c:v>2018年</c:v>
                      </c:pt>
                    </c:strCache>
                  </c:strRef>
                </c15:cat>
              </c15:filteredCategoryTitle>
            </c:ext>
            <c:ext xmlns:c16="http://schemas.microsoft.com/office/drawing/2014/chart" uri="{C3380CC4-5D6E-409C-BE32-E72D297353CC}">
              <c16:uniqueId val="{00000000-3BB7-4525-A29E-76CD350ADB58}"/>
            </c:ext>
          </c:extLst>
        </c:ser>
        <c:ser>
          <c:idx val="4"/>
          <c:order val="4"/>
          <c:spPr>
            <a:pattFill prst="horzBrick">
              <a:fgClr>
                <a:schemeClr val="accent5">
                  <a:lumMod val="60000"/>
                  <a:lumOff val="40000"/>
                </a:schemeClr>
              </a:fgClr>
              <a:bgClr>
                <a:schemeClr val="bg1"/>
              </a:bgClr>
            </a:pattFill>
            <a:ln>
              <a:solidFill>
                <a:schemeClr val="accent1"/>
              </a:solidFill>
            </a:ln>
            <a:effectLst/>
          </c:spPr>
          <c:invertIfNegative val="0"/>
          <c:val>
            <c:numRef>
              <c:f>Sheet1!$B$6:$F$6</c:f>
              <c:numCache>
                <c:formatCode>#,##0_);[Red]\(#,##0\)</c:formatCode>
                <c:ptCount val="5"/>
                <c:pt idx="0">
                  <c:v>9361</c:v>
                </c:pt>
                <c:pt idx="1">
                  <c:v>9006</c:v>
                </c:pt>
                <c:pt idx="2">
                  <c:v>8387</c:v>
                </c:pt>
                <c:pt idx="3">
                  <c:v>7898</c:v>
                </c:pt>
                <c:pt idx="4">
                  <c:v>7212</c:v>
                </c:pt>
              </c:numCache>
            </c:numRef>
          </c:val>
          <c:extLst>
            <c:ext xmlns:c15="http://schemas.microsoft.com/office/drawing/2012/chart" uri="{02D57815-91ED-43cb-92C2-25804820EDAC}">
              <c15:filteredSeriesTitle>
                <c15:tx>
                  <c:strRef>
                    <c:extLst>
                      <c:ext uri="{02D57815-91ED-43cb-92C2-25804820EDAC}">
                        <c15:formulaRef>
                          <c15:sqref>Sheet1!$A$6</c15:sqref>
                        </c15:formulaRef>
                      </c:ext>
                    </c:extLst>
                    <c:strCache>
                      <c:ptCount val="1"/>
                      <c:pt idx="0">
                        <c:v>50～59歳</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2014年</c:v>
                      </c:pt>
                      <c:pt idx="1">
                        <c:v>2015年</c:v>
                      </c:pt>
                      <c:pt idx="2">
                        <c:v>2016年</c:v>
                      </c:pt>
                      <c:pt idx="3">
                        <c:v>2017年</c:v>
                      </c:pt>
                      <c:pt idx="4">
                        <c:v>2018年</c:v>
                      </c:pt>
                    </c:strCache>
                  </c:strRef>
                </c15:cat>
              </c15:filteredCategoryTitle>
            </c:ext>
            <c:ext xmlns:c16="http://schemas.microsoft.com/office/drawing/2014/chart" uri="{C3380CC4-5D6E-409C-BE32-E72D297353CC}">
              <c16:uniqueId val="{00000001-3BB7-4525-A29E-76CD350ADB58}"/>
            </c:ext>
          </c:extLst>
        </c:ser>
        <c:ser>
          <c:idx val="5"/>
          <c:order val="5"/>
          <c:spPr>
            <a:pattFill prst="trellis">
              <a:fgClr>
                <a:schemeClr val="accent6">
                  <a:lumMod val="60000"/>
                  <a:lumOff val="40000"/>
                </a:schemeClr>
              </a:fgClr>
              <a:bgClr>
                <a:schemeClr val="bg1"/>
              </a:bgClr>
            </a:pattFill>
            <a:ln w="9525">
              <a:solidFill>
                <a:schemeClr val="accent1"/>
              </a:solidFill>
            </a:ln>
            <a:effectLst/>
          </c:spPr>
          <c:invertIfNegative val="0"/>
          <c:val>
            <c:numRef>
              <c:f>Sheet1!$B$7:$F$7</c:f>
              <c:numCache>
                <c:formatCode>#,##0_);[Red]\(#,##0\)</c:formatCode>
                <c:ptCount val="5"/>
                <c:pt idx="0">
                  <c:v>13479</c:v>
                </c:pt>
                <c:pt idx="1">
                  <c:v>13319</c:v>
                </c:pt>
                <c:pt idx="2">
                  <c:v>12360</c:v>
                </c:pt>
                <c:pt idx="3">
                  <c:v>12025</c:v>
                </c:pt>
                <c:pt idx="4">
                  <c:v>11183</c:v>
                </c:pt>
              </c:numCache>
            </c:numRef>
          </c:val>
          <c:extLst>
            <c:ext xmlns:c15="http://schemas.microsoft.com/office/drawing/2012/chart" uri="{02D57815-91ED-43cb-92C2-25804820EDAC}">
              <c15:filteredSeriesTitle>
                <c15:tx>
                  <c:strRef>
                    <c:extLst>
                      <c:ext uri="{02D57815-91ED-43cb-92C2-25804820EDAC}">
                        <c15:formulaRef>
                          <c15:sqref>Sheet1!$A$7</c15:sqref>
                        </c15:formulaRef>
                      </c:ext>
                    </c:extLst>
                    <c:strCache>
                      <c:ptCount val="1"/>
                      <c:pt idx="0">
                        <c:v>60～69歳</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2014年</c:v>
                      </c:pt>
                      <c:pt idx="1">
                        <c:v>2015年</c:v>
                      </c:pt>
                      <c:pt idx="2">
                        <c:v>2016年</c:v>
                      </c:pt>
                      <c:pt idx="3">
                        <c:v>2017年</c:v>
                      </c:pt>
                      <c:pt idx="4">
                        <c:v>2018年</c:v>
                      </c:pt>
                    </c:strCache>
                  </c:strRef>
                </c15:cat>
              </c15:filteredCategoryTitle>
            </c:ext>
            <c:ext xmlns:c16="http://schemas.microsoft.com/office/drawing/2014/chart" uri="{C3380CC4-5D6E-409C-BE32-E72D297353CC}">
              <c16:uniqueId val="{00000002-3BB7-4525-A29E-76CD350ADB58}"/>
            </c:ext>
          </c:extLst>
        </c:ser>
        <c:ser>
          <c:idx val="6"/>
          <c:order val="6"/>
          <c:spPr>
            <a:pattFill prst="pct40">
              <a:fgClr>
                <a:schemeClr val="accent1"/>
              </a:fgClr>
              <a:bgClr>
                <a:schemeClr val="bg1"/>
              </a:bgClr>
            </a:pattFill>
            <a:ln w="9525">
              <a:solidFill>
                <a:schemeClr val="accent1"/>
              </a:solidFill>
            </a:ln>
            <a:effectLst/>
          </c:spPr>
          <c:invertIfNegative val="0"/>
          <c:val>
            <c:numRef>
              <c:f>Sheet1!$B$8:$F$8</c:f>
              <c:numCache>
                <c:formatCode>#,##0_);[Red]\(#,##0\)</c:formatCode>
                <c:ptCount val="5"/>
                <c:pt idx="0">
                  <c:v>13294</c:v>
                </c:pt>
                <c:pt idx="1">
                  <c:v>13226</c:v>
                </c:pt>
                <c:pt idx="2">
                  <c:v>13324</c:v>
                </c:pt>
                <c:pt idx="3">
                  <c:v>11829</c:v>
                </c:pt>
                <c:pt idx="4">
                  <c:v>11964</c:v>
                </c:pt>
              </c:numCache>
            </c:numRef>
          </c:val>
          <c:extLst>
            <c:ext xmlns:c15="http://schemas.microsoft.com/office/drawing/2012/chart" uri="{02D57815-91ED-43cb-92C2-25804820EDAC}">
              <c15:filteredSeriesTitle>
                <c15:tx>
                  <c:strRef>
                    <c:extLst>
                      <c:ext uri="{02D57815-91ED-43cb-92C2-25804820EDAC}">
                        <c15:formulaRef>
                          <c15:sqref>Sheet1!$A$8</c15:sqref>
                        </c15:formulaRef>
                      </c:ext>
                    </c:extLst>
                    <c:strCache>
                      <c:ptCount val="1"/>
                      <c:pt idx="0">
                        <c:v>70歳～</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2014年</c:v>
                      </c:pt>
                      <c:pt idx="1">
                        <c:v>2015年</c:v>
                      </c:pt>
                      <c:pt idx="2">
                        <c:v>2016年</c:v>
                      </c:pt>
                      <c:pt idx="3">
                        <c:v>2017年</c:v>
                      </c:pt>
                      <c:pt idx="4">
                        <c:v>2018年</c:v>
                      </c:pt>
                    </c:strCache>
                  </c:strRef>
                </c15:cat>
              </c15:filteredCategoryTitle>
            </c:ext>
            <c:ext xmlns:c16="http://schemas.microsoft.com/office/drawing/2014/chart" uri="{C3380CC4-5D6E-409C-BE32-E72D297353CC}">
              <c16:uniqueId val="{00000003-3BB7-4525-A29E-76CD350ADB58}"/>
            </c:ext>
          </c:extLst>
        </c:ser>
        <c:dLbls>
          <c:showLegendKey val="0"/>
          <c:showVal val="0"/>
          <c:showCatName val="0"/>
          <c:showSerName val="0"/>
          <c:showPercent val="0"/>
          <c:showBubbleSize val="0"/>
        </c:dLbls>
        <c:gapWidth val="150"/>
        <c:axId val="410786016"/>
        <c:axId val="410785688"/>
      </c:barChart>
      <c:lineChart>
        <c:grouping val="standard"/>
        <c:varyColors val="0"/>
        <c:ser>
          <c:idx val="0"/>
          <c:order val="0"/>
          <c:spPr>
            <a:ln w="28575" cap="rnd">
              <a:solidFill>
                <a:schemeClr val="accent1">
                  <a:lumMod val="60000"/>
                  <a:lumOff val="40000"/>
                </a:schemeClr>
              </a:solidFill>
              <a:round/>
            </a:ln>
            <a:effectLst/>
          </c:spPr>
          <c:marker>
            <c:symbol val="circle"/>
            <c:size val="5"/>
            <c:spPr>
              <a:solidFill>
                <a:schemeClr val="accent1">
                  <a:lumMod val="75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val>
            <c:numRef>
              <c:f>Sheet1!$B$2:$F$2</c:f>
              <c:numCache>
                <c:formatCode>#,##0_);[Red]\(#,##0\)</c:formatCode>
                <c:ptCount val="5"/>
                <c:pt idx="0">
                  <c:v>9707</c:v>
                </c:pt>
                <c:pt idx="1">
                  <c:v>9616</c:v>
                </c:pt>
                <c:pt idx="2">
                  <c:v>9317</c:v>
                </c:pt>
                <c:pt idx="3">
                  <c:v>8757</c:v>
                </c:pt>
                <c:pt idx="4">
                  <c:v>8255</c:v>
                </c:pt>
              </c:numCache>
            </c:numRef>
          </c:val>
          <c:smooth val="0"/>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平均</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2014年</c:v>
                      </c:pt>
                      <c:pt idx="1">
                        <c:v>2015年</c:v>
                      </c:pt>
                      <c:pt idx="2">
                        <c:v>2016年</c:v>
                      </c:pt>
                      <c:pt idx="3">
                        <c:v>2017年</c:v>
                      </c:pt>
                      <c:pt idx="4">
                        <c:v>2018年</c:v>
                      </c:pt>
                    </c:strCache>
                  </c:strRef>
                </c15:cat>
              </c15:filteredCategoryTitle>
            </c:ext>
            <c:ext xmlns:c16="http://schemas.microsoft.com/office/drawing/2014/chart" uri="{C3380CC4-5D6E-409C-BE32-E72D297353CC}">
              <c16:uniqueId val="{00000000-B265-485E-B73C-74A5DF0514B8}"/>
            </c:ext>
          </c:extLst>
        </c:ser>
        <c:dLbls>
          <c:showLegendKey val="0"/>
          <c:showVal val="0"/>
          <c:showCatName val="0"/>
          <c:showSerName val="0"/>
          <c:showPercent val="0"/>
          <c:showBubbleSize val="0"/>
        </c:dLbls>
        <c:marker val="1"/>
        <c:smooth val="0"/>
        <c:axId val="410786016"/>
        <c:axId val="410785688"/>
      </c:lineChart>
      <c:valAx>
        <c:axId val="410785688"/>
        <c:scaling>
          <c:orientation val="minMax"/>
          <c:max val="14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cross"/>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410786016"/>
        <c:crosses val="autoZero"/>
        <c:crossBetween val="between"/>
        <c:majorUnit val="2000"/>
      </c:valAx>
      <c:catAx>
        <c:axId val="410786016"/>
        <c:scaling>
          <c:orientation val="minMax"/>
        </c:scaling>
        <c:delete val="0"/>
        <c:axPos val="b"/>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ja-JP"/>
          </a:p>
        </c:txPr>
        <c:crossAx val="410785688"/>
        <c:crosses val="autoZero"/>
        <c:auto val="1"/>
        <c:lblAlgn val="ctr"/>
        <c:lblOffset val="100"/>
        <c:noMultiLvlLbl val="0"/>
      </c:catAx>
      <c:spPr>
        <a:solidFill>
          <a:schemeClr val="bg1"/>
        </a:solidFill>
        <a:ln>
          <a:noFill/>
        </a:ln>
        <a:effectLst/>
      </c:spPr>
    </c:plotArea>
    <c:legend>
      <c:legendPos val="r"/>
      <c:layout>
        <c:manualLayout>
          <c:xMode val="edge"/>
          <c:yMode val="edge"/>
          <c:x val="0.76365466856009578"/>
          <c:y val="0"/>
          <c:w val="0.21047440000036216"/>
          <c:h val="0.22262093053908"/>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r>
              <a:rPr lang="ja-JP" altLang="en-US" sz="1000" b="0" dirty="0"/>
              <a:t>世帯主年齢別切花年間購入額（</a:t>
            </a:r>
            <a:r>
              <a:rPr lang="en-US" altLang="ja-JP" sz="1000" b="0" dirty="0"/>
              <a:t>2018</a:t>
            </a:r>
            <a:r>
              <a:rPr lang="ja-JP" altLang="en-US" sz="1000" b="0" dirty="0"/>
              <a:t>年）</a:t>
            </a:r>
            <a:endParaRPr lang="ja-JP" sz="1000" b="0" dirty="0"/>
          </a:p>
        </c:rich>
      </c:tx>
      <c:layout>
        <c:manualLayout>
          <c:xMode val="edge"/>
          <c:yMode val="edge"/>
          <c:x val="0.22071485722886725"/>
          <c:y val="1.367967935693299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ja-JP"/>
        </a:p>
      </c:txPr>
    </c:title>
    <c:autoTitleDeleted val="0"/>
    <c:plotArea>
      <c:layout>
        <c:manualLayout>
          <c:layoutTarget val="inner"/>
          <c:xMode val="edge"/>
          <c:yMode val="edge"/>
          <c:x val="0.11198085850724068"/>
          <c:y val="9.7686913429890568E-2"/>
          <c:w val="0.83099814814814821"/>
          <c:h val="0.80195409005698393"/>
        </c:manualLayout>
      </c:layout>
      <c:barChart>
        <c:barDir val="col"/>
        <c:grouping val="clustered"/>
        <c:varyColors val="0"/>
        <c:ser>
          <c:idx val="0"/>
          <c:order val="0"/>
          <c:spPr>
            <a:solidFill>
              <a:schemeClr val="accent5">
                <a:lumMod val="60000"/>
                <a:lumOff val="40000"/>
              </a:schemeClr>
            </a:solidFill>
            <a:ln w="9525" cap="flat" cmpd="sng" algn="ctr">
              <a:solidFill>
                <a:schemeClr val="lt1">
                  <a:alpha val="50000"/>
                </a:schemeClr>
              </a:solidFill>
              <a:round/>
            </a:ln>
            <a:effectLst/>
          </c:spPr>
          <c:invertIfNegative val="0"/>
          <c:dPt>
            <c:idx val="1"/>
            <c:invertIfNegative val="0"/>
            <c:bubble3D val="0"/>
            <c:spPr>
              <a:pattFill prst="pct50">
                <a:fgClr>
                  <a:schemeClr val="accent2">
                    <a:lumMod val="60000"/>
                    <a:lumOff val="40000"/>
                  </a:schemeClr>
                </a:fgClr>
                <a:bgClr>
                  <a:schemeClr val="bg1"/>
                </a:bgClr>
              </a:pattFill>
              <a:ln w="9525" cap="flat" cmpd="sng" algn="ctr">
                <a:solidFill>
                  <a:schemeClr val="accent1"/>
                </a:solidFill>
                <a:round/>
              </a:ln>
              <a:effectLst/>
            </c:spPr>
            <c:extLst>
              <c:ext xmlns:c16="http://schemas.microsoft.com/office/drawing/2014/chart" uri="{C3380CC4-5D6E-409C-BE32-E72D297353CC}">
                <c16:uniqueId val="{00000000-3A41-4F73-9CBF-11C6C39CCD47}"/>
              </c:ext>
            </c:extLst>
          </c:dPt>
          <c:dPt>
            <c:idx val="2"/>
            <c:invertIfNegative val="0"/>
            <c:bubble3D val="0"/>
            <c:spPr>
              <a:pattFill prst="ltUpDiag">
                <a:fgClr>
                  <a:schemeClr val="accent3">
                    <a:lumMod val="60000"/>
                    <a:lumOff val="40000"/>
                  </a:schemeClr>
                </a:fgClr>
                <a:bgClr>
                  <a:schemeClr val="bg1"/>
                </a:bgClr>
              </a:pattFill>
              <a:ln w="9525" cap="flat" cmpd="sng" algn="ctr">
                <a:solidFill>
                  <a:schemeClr val="accent1"/>
                </a:solidFill>
                <a:round/>
              </a:ln>
              <a:effectLst/>
            </c:spPr>
            <c:extLst>
              <c:ext xmlns:c16="http://schemas.microsoft.com/office/drawing/2014/chart" uri="{C3380CC4-5D6E-409C-BE32-E72D297353CC}">
                <c16:uniqueId val="{00000001-3A41-4F73-9CBF-11C6C39CCD47}"/>
              </c:ext>
            </c:extLst>
          </c:dPt>
          <c:dPt>
            <c:idx val="3"/>
            <c:invertIfNegative val="0"/>
            <c:bubble3D val="0"/>
            <c:spPr>
              <a:pattFill prst="narVert">
                <a:fgClr>
                  <a:schemeClr val="accent4">
                    <a:lumMod val="60000"/>
                    <a:lumOff val="40000"/>
                  </a:schemeClr>
                </a:fgClr>
                <a:bgClr>
                  <a:schemeClr val="bg1"/>
                </a:bgClr>
              </a:pattFill>
              <a:ln w="9525" cap="flat" cmpd="sng" algn="ctr">
                <a:solidFill>
                  <a:schemeClr val="accent1"/>
                </a:solidFill>
                <a:round/>
              </a:ln>
              <a:effectLst/>
            </c:spPr>
            <c:extLst>
              <c:ext xmlns:c16="http://schemas.microsoft.com/office/drawing/2014/chart" uri="{C3380CC4-5D6E-409C-BE32-E72D297353CC}">
                <c16:uniqueId val="{00000002-3A41-4F73-9CBF-11C6C39CCD47}"/>
              </c:ext>
            </c:extLst>
          </c:dPt>
          <c:dPt>
            <c:idx val="4"/>
            <c:invertIfNegative val="0"/>
            <c:bubble3D val="0"/>
            <c:spPr>
              <a:pattFill prst="horzBrick">
                <a:fgClr>
                  <a:schemeClr val="accent5">
                    <a:lumMod val="60000"/>
                    <a:lumOff val="40000"/>
                  </a:schemeClr>
                </a:fgClr>
                <a:bgClr>
                  <a:schemeClr val="bg1"/>
                </a:bgClr>
              </a:pattFill>
              <a:ln w="9525" cap="flat" cmpd="sng" algn="ctr">
                <a:solidFill>
                  <a:schemeClr val="accent1"/>
                </a:solidFill>
                <a:round/>
              </a:ln>
              <a:effectLst/>
            </c:spPr>
            <c:extLst>
              <c:ext xmlns:c16="http://schemas.microsoft.com/office/drawing/2014/chart" uri="{C3380CC4-5D6E-409C-BE32-E72D297353CC}">
                <c16:uniqueId val="{00000003-3A41-4F73-9CBF-11C6C39CCD47}"/>
              </c:ext>
            </c:extLst>
          </c:dPt>
          <c:dPt>
            <c:idx val="5"/>
            <c:invertIfNegative val="0"/>
            <c:bubble3D val="0"/>
            <c:spPr>
              <a:pattFill prst="trellis">
                <a:fgClr>
                  <a:schemeClr val="accent6">
                    <a:lumMod val="60000"/>
                    <a:lumOff val="40000"/>
                  </a:schemeClr>
                </a:fgClr>
                <a:bgClr>
                  <a:schemeClr val="bg1"/>
                </a:bgClr>
              </a:pattFill>
              <a:ln w="9525" cap="flat" cmpd="sng" algn="ctr">
                <a:solidFill>
                  <a:schemeClr val="accent1"/>
                </a:solidFill>
                <a:round/>
              </a:ln>
              <a:effectLst/>
            </c:spPr>
            <c:extLst>
              <c:ext xmlns:c16="http://schemas.microsoft.com/office/drawing/2014/chart" uri="{C3380CC4-5D6E-409C-BE32-E72D297353CC}">
                <c16:uniqueId val="{00000004-3A41-4F73-9CBF-11C6C39CCD47}"/>
              </c:ext>
            </c:extLst>
          </c:dPt>
          <c:dPt>
            <c:idx val="6"/>
            <c:invertIfNegative val="0"/>
            <c:bubble3D val="0"/>
            <c:spPr>
              <a:pattFill prst="pct40">
                <a:fgClr>
                  <a:schemeClr val="accent1"/>
                </a:fgClr>
                <a:bgClr>
                  <a:schemeClr val="bg1"/>
                </a:bgClr>
              </a:pattFill>
              <a:ln w="9525" cap="flat" cmpd="sng" algn="ctr">
                <a:solidFill>
                  <a:schemeClr val="accent1"/>
                </a:solidFill>
                <a:round/>
              </a:ln>
              <a:effectLst/>
            </c:spPr>
            <c:extLst>
              <c:ext xmlns:c16="http://schemas.microsoft.com/office/drawing/2014/chart" uri="{C3380CC4-5D6E-409C-BE32-E72D297353CC}">
                <c16:uniqueId val="{00000005-3A41-4F73-9CBF-11C6C39CCD4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Sheet1!$B$2:$H$2</c:f>
              <c:numCache>
                <c:formatCode>#,##0_);[Red]\(#,##0\)</c:formatCode>
                <c:ptCount val="7"/>
                <c:pt idx="0">
                  <c:v>8255</c:v>
                </c:pt>
                <c:pt idx="1">
                  <c:v>2158</c:v>
                </c:pt>
                <c:pt idx="2">
                  <c:v>2406</c:v>
                </c:pt>
                <c:pt idx="3">
                  <c:v>3429</c:v>
                </c:pt>
                <c:pt idx="4">
                  <c:v>7212</c:v>
                </c:pt>
                <c:pt idx="5">
                  <c:v>11183</c:v>
                </c:pt>
                <c:pt idx="6">
                  <c:v>11964</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H30</c:v>
                      </c:pt>
                    </c:strCache>
                  </c:strRef>
                </c15:tx>
              </c15:filteredSeriesTitle>
            </c:ext>
            <c:ext xmlns:c15="http://schemas.microsoft.com/office/drawing/2012/chart" uri="{02D57815-91ED-43cb-92C2-25804820EDAC}">
              <c15:filteredCategoryTitle>
                <c15:cat>
                  <c:strRef>
                    <c:extLst>
                      <c:ext uri="{02D57815-91ED-43cb-92C2-25804820EDAC}">
                        <c15:formulaRef>
                          <c15:sqref>Sheet1!$B$1:$H$1</c15:sqref>
                        </c15:formulaRef>
                      </c:ext>
                    </c:extLst>
                    <c:strCache>
                      <c:ptCount val="7"/>
                      <c:pt idx="0">
                        <c:v>平均</c:v>
                      </c:pt>
                      <c:pt idx="1">
                        <c:v>～29歳</c:v>
                      </c:pt>
                      <c:pt idx="2">
                        <c:v>30～39歳</c:v>
                      </c:pt>
                      <c:pt idx="3">
                        <c:v>40～49歳</c:v>
                      </c:pt>
                      <c:pt idx="4">
                        <c:v>50～59歳</c:v>
                      </c:pt>
                      <c:pt idx="5">
                        <c:v>60～69歳</c:v>
                      </c:pt>
                      <c:pt idx="6">
                        <c:v>70歳～</c:v>
                      </c:pt>
                    </c:strCache>
                  </c:strRef>
                </c15:cat>
              </c15:filteredCategoryTitle>
            </c:ext>
            <c:ext xmlns:c16="http://schemas.microsoft.com/office/drawing/2014/chart" uri="{C3380CC4-5D6E-409C-BE32-E72D297353CC}">
              <c16:uniqueId val="{00000000-B416-49E6-A1F2-F1728BA3A92C}"/>
            </c:ext>
          </c:extLst>
        </c:ser>
        <c:dLbls>
          <c:dLblPos val="inEnd"/>
          <c:showLegendKey val="0"/>
          <c:showVal val="1"/>
          <c:showCatName val="0"/>
          <c:showSerName val="0"/>
          <c:showPercent val="0"/>
          <c:showBubbleSize val="0"/>
        </c:dLbls>
        <c:gapWidth val="65"/>
        <c:axId val="721448912"/>
        <c:axId val="721455144"/>
        <c:extLst/>
      </c:barChart>
      <c:lineChart>
        <c:grouping val="standard"/>
        <c:varyColors val="0"/>
        <c:dLbls>
          <c:showLegendKey val="0"/>
          <c:showVal val="0"/>
          <c:showCatName val="0"/>
          <c:showSerName val="0"/>
          <c:showPercent val="0"/>
          <c:showBubbleSize val="0"/>
        </c:dLbls>
        <c:marker val="1"/>
        <c:smooth val="0"/>
        <c:axId val="379458168"/>
        <c:axId val="379459152"/>
        <c:extLst/>
      </c:lineChart>
      <c:valAx>
        <c:axId val="379459152"/>
        <c:scaling>
          <c:orientation val="minMax"/>
          <c:max val="13000"/>
          <c:min val="0"/>
        </c:scaling>
        <c:delete val="1"/>
        <c:axPos val="r"/>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crossAx val="379458168"/>
        <c:crosses val="max"/>
        <c:crossBetween val="between"/>
      </c:valAx>
      <c:catAx>
        <c:axId val="379458168"/>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ja-JP"/>
          </a:p>
        </c:txPr>
        <c:crossAx val="379459152"/>
        <c:crosses val="autoZero"/>
        <c:auto val="0"/>
        <c:lblAlgn val="ctr"/>
        <c:lblOffset val="100"/>
        <c:noMultiLvlLbl val="0"/>
      </c:catAx>
      <c:valAx>
        <c:axId val="721455144"/>
        <c:scaling>
          <c:orientation val="minMax"/>
          <c:max val="14000"/>
          <c:min val="0"/>
        </c:scaling>
        <c:delete val="0"/>
        <c:axPos val="l"/>
        <c:numFmt formatCode="#,##0_);[Red]\(#,##0\)" sourceLinked="1"/>
        <c:majorTickMark val="cross"/>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ea"/>
                <a:ea typeface="+mn-ea"/>
                <a:cs typeface="+mn-cs"/>
              </a:defRPr>
            </a:pPr>
            <a:endParaRPr lang="ja-JP"/>
          </a:p>
        </c:txPr>
        <c:crossAx val="721448912"/>
        <c:crosses val="autoZero"/>
        <c:crossBetween val="between"/>
      </c:valAx>
      <c:catAx>
        <c:axId val="721448912"/>
        <c:scaling>
          <c:orientation val="minMax"/>
        </c:scaling>
        <c:delete val="1"/>
        <c:axPos val="b"/>
        <c:numFmt formatCode="General" sourceLinked="1"/>
        <c:majorTickMark val="out"/>
        <c:minorTickMark val="none"/>
        <c:tickLblPos val="nextTo"/>
        <c:crossAx val="721455144"/>
        <c:crosses val="autoZero"/>
        <c:auto val="1"/>
        <c:lblAlgn val="ctr"/>
        <c:lblOffset val="100"/>
        <c:noMultiLvlLbl val="0"/>
      </c:cat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ja-JP" altLang="en-US" sz="1000" dirty="0"/>
              <a:t>鶴見市場・大田市場の取扱数量</a:t>
            </a:r>
          </a:p>
        </c:rich>
      </c:tx>
      <c:layout>
        <c:manualLayout>
          <c:xMode val="edge"/>
          <c:yMode val="edge"/>
          <c:x val="0.35686275841229848"/>
          <c:y val="0"/>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681509096748066"/>
          <c:y val="8.2386906281694511E-2"/>
          <c:w val="0.80837800925925929"/>
          <c:h val="0.70548748683984586"/>
        </c:manualLayout>
      </c:layou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Sheet1!$C$2:$C$6</c:f>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2-73CC-4788-B13F-87B286406656}"/>
            </c:ext>
          </c:extLst>
        </c:ser>
        <c:ser>
          <c:idx val="3"/>
          <c:order val="3"/>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Sheet1!$E$2:$E$6</c:f>
            </c:numRef>
          </c:val>
          <c:smooth val="0"/>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列2</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3-73CC-4788-B13F-87B286406656}"/>
            </c:ext>
          </c:extLst>
        </c:ser>
        <c:ser>
          <c:idx val="5"/>
          <c:order val="5"/>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Sheet1!$G$2:$G$6</c:f>
            </c:numRef>
          </c:val>
          <c:smooth val="0"/>
          <c:extLst>
            <c:ext xmlns:c15="http://schemas.microsoft.com/office/drawing/2012/chart" uri="{02D57815-91ED-43cb-92C2-25804820EDAC}">
              <c15:filteredSeriesTitle>
                <c15:tx>
                  <c:strRef>
                    <c:extLst>
                      <c:ext uri="{02D57815-91ED-43cb-92C2-25804820EDAC}">
                        <c15:formulaRef>
                          <c15:sqref>Sheet1!$G$1</c15:sqref>
                        </c15:formulaRef>
                      </c:ext>
                    </c:extLst>
                    <c:strCache>
                      <c:ptCount val="1"/>
                      <c:pt idx="0">
                        <c:v>Ｈ26比</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4-73CC-4788-B13F-87B286406656}"/>
            </c:ext>
          </c:extLst>
        </c:ser>
        <c:dLbls>
          <c:showLegendKey val="0"/>
          <c:showVal val="1"/>
          <c:showCatName val="0"/>
          <c:showSerName val="0"/>
          <c:showPercent val="0"/>
          <c:showBubbleSize val="0"/>
        </c:dLbls>
        <c:marker val="1"/>
        <c:smooth val="0"/>
        <c:axId val="379458168"/>
        <c:axId val="379459152"/>
      </c:lineChart>
      <c:lineChart>
        <c:grouping val="stacked"/>
        <c:varyColors val="0"/>
        <c:ser>
          <c:idx val="0"/>
          <c:order val="0"/>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Sheet1!$B$2:$B$6</c:f>
              <c:numCache>
                <c:formatCode>#,##0_ </c:formatCode>
                <c:ptCount val="5"/>
                <c:pt idx="0">
                  <c:v>448439</c:v>
                </c:pt>
                <c:pt idx="1">
                  <c:v>439933</c:v>
                </c:pt>
                <c:pt idx="2">
                  <c:v>434486</c:v>
                </c:pt>
                <c:pt idx="3">
                  <c:v>432122</c:v>
                </c:pt>
                <c:pt idx="4">
                  <c:v>425030</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鶴見市場</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0-73CC-4788-B13F-87B286406656}"/>
            </c:ext>
          </c:extLst>
        </c:ser>
        <c:dLbls>
          <c:showLegendKey val="0"/>
          <c:showVal val="0"/>
          <c:showCatName val="0"/>
          <c:showSerName val="0"/>
          <c:showPercent val="0"/>
          <c:showBubbleSize val="0"/>
        </c:dLbls>
        <c:marker val="1"/>
        <c:smooth val="0"/>
        <c:axId val="629310776"/>
        <c:axId val="629315696"/>
      </c:lineChart>
      <c:lineChart>
        <c:grouping val="stacked"/>
        <c:varyColors val="0"/>
        <c:ser>
          <c:idx val="2"/>
          <c:order val="2"/>
          <c:spPr>
            <a:ln w="28575" cap="rnd">
              <a:solidFill>
                <a:schemeClr val="accent2">
                  <a:lumMod val="60000"/>
                  <a:lumOff val="40000"/>
                </a:schemeClr>
              </a:solidFill>
              <a:round/>
            </a:ln>
            <a:effectLst/>
          </c:spPr>
          <c:marker>
            <c:symbol val="circle"/>
            <c:size val="5"/>
            <c:spPr>
              <a:solidFill>
                <a:schemeClr val="accent2">
                  <a:lumMod val="75000"/>
                </a:schemeClr>
              </a:solidFill>
              <a:ln w="31750">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Sheet1!$D$2:$D$6</c:f>
              <c:numCache>
                <c:formatCode>#,##0_ </c:formatCode>
                <c:ptCount val="5"/>
                <c:pt idx="0">
                  <c:v>605036</c:v>
                </c:pt>
                <c:pt idx="1">
                  <c:v>602652</c:v>
                </c:pt>
                <c:pt idx="2">
                  <c:v>600619</c:v>
                </c:pt>
                <c:pt idx="3">
                  <c:v>585108</c:v>
                </c:pt>
                <c:pt idx="4">
                  <c:v>570195</c:v>
                </c:pt>
              </c:numCache>
            </c:numRef>
          </c:val>
          <c:smooth val="0"/>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大田市場</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1-73CC-4788-B13F-87B286406656}"/>
            </c:ext>
          </c:extLst>
        </c:ser>
        <c:dLbls>
          <c:showLegendKey val="0"/>
          <c:showVal val="0"/>
          <c:showCatName val="0"/>
          <c:showSerName val="0"/>
          <c:showPercent val="0"/>
          <c:showBubbleSize val="0"/>
        </c:dLbls>
        <c:marker val="1"/>
        <c:smooth val="0"/>
        <c:axId val="629310776"/>
        <c:axId val="629315696"/>
      </c:lineChart>
      <c:lineChart>
        <c:grouping val="percentStacked"/>
        <c:varyColors val="0"/>
        <c:ser>
          <c:idx val="4"/>
          <c:order val="4"/>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Sheet1!$F$2:$F$6</c:f>
            </c:numRef>
          </c:val>
          <c:smooth val="0"/>
          <c:extLst xmlns:c15="http://schemas.microsoft.com/office/drawing/2012/char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合計</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5-73CC-4788-B13F-87B286406656}"/>
            </c:ext>
          </c:extLst>
        </c:ser>
        <c:dLbls>
          <c:showLegendKey val="0"/>
          <c:showVal val="1"/>
          <c:showCatName val="0"/>
          <c:showSerName val="0"/>
          <c:showPercent val="0"/>
          <c:showBubbleSize val="0"/>
        </c:dLbls>
        <c:marker val="1"/>
        <c:smooth val="0"/>
        <c:axId val="629310776"/>
        <c:axId val="629315696"/>
      </c:lineChart>
      <c:valAx>
        <c:axId val="379459152"/>
        <c:scaling>
          <c:orientation val="minMax"/>
          <c:max val="100"/>
          <c:min val="60"/>
        </c:scaling>
        <c:delete val="1"/>
        <c:axPos val="r"/>
        <c:numFmt formatCode="#,##0.000_ " sourceLinked="1"/>
        <c:majorTickMark val="out"/>
        <c:minorTickMark val="none"/>
        <c:tickLblPos val="nextTo"/>
        <c:crossAx val="379458168"/>
        <c:crosses val="max"/>
        <c:crossBetween val="between"/>
      </c:valAx>
      <c:catAx>
        <c:axId val="379458168"/>
        <c:scaling>
          <c:orientation val="minMax"/>
        </c:scaling>
        <c:delete val="0"/>
        <c:axPos val="b"/>
        <c:numFmt formatCode="General" sourceLinked="1"/>
        <c:majorTickMark val="cross"/>
        <c:minorTickMark val="none"/>
        <c:tickLblPos val="nextTo"/>
        <c:spPr>
          <a:noFill/>
          <a:ln w="9525" cap="flat" cmpd="sng" algn="ctr">
            <a:solidFill>
              <a:schemeClr val="accent1"/>
            </a:solidFill>
            <a:round/>
          </a:ln>
          <a:effectLst/>
        </c:spPr>
        <c:txPr>
          <a:bodyPr rot="0" spcFirstLastPara="1" vertOverflow="ellipsis" wrap="square" anchor="t"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9459152"/>
        <c:crosses val="autoZero"/>
        <c:auto val="1"/>
        <c:lblAlgn val="ctr"/>
        <c:lblOffset val="100"/>
        <c:noMultiLvlLbl val="0"/>
      </c:catAx>
      <c:valAx>
        <c:axId val="629315696"/>
        <c:scaling>
          <c:orientation val="minMax"/>
          <c:max val="670000"/>
          <c:min val="300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cross"/>
        <c:minorTickMark val="in"/>
        <c:tickLblPos val="nextTo"/>
        <c:spPr>
          <a:noFill/>
          <a:ln>
            <a:solidFill>
              <a:schemeClr val="accent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29310776"/>
        <c:crosses val="autoZero"/>
        <c:crossBetween val="between"/>
      </c:valAx>
      <c:catAx>
        <c:axId val="629310776"/>
        <c:scaling>
          <c:orientation val="minMax"/>
        </c:scaling>
        <c:delete val="1"/>
        <c:axPos val="b"/>
        <c:numFmt formatCode="General" sourceLinked="1"/>
        <c:majorTickMark val="out"/>
        <c:minorTickMark val="none"/>
        <c:tickLblPos val="nextTo"/>
        <c:crossAx val="629315696"/>
        <c:crosses val="autoZero"/>
        <c:auto val="1"/>
        <c:lblAlgn val="ctr"/>
        <c:lblOffset val="100"/>
        <c:noMultiLvlLbl val="0"/>
      </c:catAx>
      <c:spPr>
        <a:solidFill>
          <a:schemeClr val="bg1"/>
        </a:solidFill>
        <a:ln>
          <a:noFill/>
        </a:ln>
        <a:effectLst/>
      </c:spPr>
    </c:plotArea>
    <c:legend>
      <c:legendPos val="r"/>
      <c:layout>
        <c:manualLayout>
          <c:xMode val="edge"/>
          <c:yMode val="edge"/>
          <c:x val="0.73301192711321761"/>
          <c:y val="0.57514809795978217"/>
          <c:w val="0.18972020683169291"/>
          <c:h val="0.137832878743931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ja-JP" altLang="en-US" sz="1000" dirty="0"/>
              <a:t>鶴見市場・大田市場の取扱金額</a:t>
            </a:r>
          </a:p>
        </c:rich>
      </c:tx>
      <c:layout>
        <c:manualLayout>
          <c:xMode val="edge"/>
          <c:yMode val="edge"/>
          <c:x val="0.35398820982393958"/>
          <c:y val="4.0839085641813568E-3"/>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394064396678655"/>
          <c:y val="8.2386906281694511E-2"/>
          <c:w val="0.81125261284017847"/>
          <c:h val="0.70548748683984586"/>
        </c:manualLayout>
      </c:layou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Sheet1!$C$2:$C$6</c:f>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0-941F-4C47-9B84-AB59EF36B9CD}"/>
            </c:ext>
          </c:extLst>
        </c:ser>
        <c:ser>
          <c:idx val="3"/>
          <c:order val="3"/>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Sheet1!$E$2:$E$6</c:f>
            </c:numRef>
          </c:val>
          <c:smooth val="0"/>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列2</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1-941F-4C47-9B84-AB59EF36B9CD}"/>
            </c:ext>
          </c:extLst>
        </c:ser>
        <c:ser>
          <c:idx val="5"/>
          <c:order val="5"/>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Sheet1!$G$2:$G$6</c:f>
            </c:numRef>
          </c:val>
          <c:smooth val="0"/>
          <c:extLst>
            <c:ext xmlns:c15="http://schemas.microsoft.com/office/drawing/2012/chart" uri="{02D57815-91ED-43cb-92C2-25804820EDAC}">
              <c15:filteredSeriesTitle>
                <c15:tx>
                  <c:strRef>
                    <c:extLst>
                      <c:ext uri="{02D57815-91ED-43cb-92C2-25804820EDAC}">
                        <c15:formulaRef>
                          <c15:sqref>Sheet1!$G$1</c15:sqref>
                        </c15:formulaRef>
                      </c:ext>
                    </c:extLst>
                    <c:strCache>
                      <c:ptCount val="1"/>
                      <c:pt idx="0">
                        <c:v>Ｈ26比</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2-941F-4C47-9B84-AB59EF36B9CD}"/>
            </c:ext>
          </c:extLst>
        </c:ser>
        <c:dLbls>
          <c:showLegendKey val="0"/>
          <c:showVal val="1"/>
          <c:showCatName val="0"/>
          <c:showSerName val="0"/>
          <c:showPercent val="0"/>
          <c:showBubbleSize val="0"/>
        </c:dLbls>
        <c:marker val="1"/>
        <c:smooth val="0"/>
        <c:axId val="379458168"/>
        <c:axId val="379459152"/>
      </c:lineChart>
      <c:lineChart>
        <c:grouping val="stacked"/>
        <c:varyColors val="0"/>
        <c:ser>
          <c:idx val="0"/>
          <c:order val="0"/>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Sheet1!$B$2:$B$6</c:f>
              <c:numCache>
                <c:formatCode>#,##0_ </c:formatCode>
                <c:ptCount val="5"/>
                <c:pt idx="0">
                  <c:v>25738</c:v>
                </c:pt>
                <c:pt idx="1">
                  <c:v>26543</c:v>
                </c:pt>
                <c:pt idx="2">
                  <c:v>26698</c:v>
                </c:pt>
                <c:pt idx="3">
                  <c:v>25096</c:v>
                </c:pt>
                <c:pt idx="4">
                  <c:v>24856</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鶴見市場</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5-941F-4C47-9B84-AB59EF36B9CD}"/>
            </c:ext>
          </c:extLst>
        </c:ser>
        <c:dLbls>
          <c:showLegendKey val="0"/>
          <c:showVal val="0"/>
          <c:showCatName val="0"/>
          <c:showSerName val="0"/>
          <c:showPercent val="0"/>
          <c:showBubbleSize val="0"/>
        </c:dLbls>
        <c:marker val="1"/>
        <c:smooth val="0"/>
        <c:axId val="629310776"/>
        <c:axId val="629315696"/>
      </c:lineChart>
      <c:lineChart>
        <c:grouping val="stacked"/>
        <c:varyColors val="0"/>
        <c:ser>
          <c:idx val="2"/>
          <c:order val="2"/>
          <c:spPr>
            <a:ln w="28575" cap="rnd">
              <a:solidFill>
                <a:schemeClr val="accent2">
                  <a:lumMod val="60000"/>
                  <a:lumOff val="40000"/>
                </a:schemeClr>
              </a:solidFill>
              <a:round/>
            </a:ln>
            <a:effectLst/>
          </c:spPr>
          <c:marker>
            <c:symbol val="circle"/>
            <c:size val="5"/>
            <c:spPr>
              <a:solidFill>
                <a:schemeClr val="accent2">
                  <a:lumMod val="75000"/>
                </a:schemeClr>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Sheet1!$D$2:$D$6</c:f>
              <c:numCache>
                <c:formatCode>#,##0_ </c:formatCode>
                <c:ptCount val="5"/>
                <c:pt idx="0">
                  <c:v>49495</c:v>
                </c:pt>
                <c:pt idx="1">
                  <c:v>51188</c:v>
                </c:pt>
                <c:pt idx="2">
                  <c:v>51876</c:v>
                </c:pt>
                <c:pt idx="3">
                  <c:v>49760</c:v>
                </c:pt>
                <c:pt idx="4">
                  <c:v>49133</c:v>
                </c:pt>
              </c:numCache>
            </c:numRef>
          </c:val>
          <c:smooth val="0"/>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大田市場</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3-941F-4C47-9B84-AB59EF36B9CD}"/>
            </c:ext>
          </c:extLst>
        </c:ser>
        <c:dLbls>
          <c:showLegendKey val="0"/>
          <c:showVal val="0"/>
          <c:showCatName val="0"/>
          <c:showSerName val="0"/>
          <c:showPercent val="0"/>
          <c:showBubbleSize val="0"/>
        </c:dLbls>
        <c:marker val="1"/>
        <c:smooth val="0"/>
        <c:axId val="629310776"/>
        <c:axId val="629315696"/>
      </c:lineChart>
      <c:lineChart>
        <c:grouping val="percentStacked"/>
        <c:varyColors val="0"/>
        <c:ser>
          <c:idx val="4"/>
          <c:order val="4"/>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Sheet1!$F$2:$F$6</c:f>
            </c:numRef>
          </c:val>
          <c:smooth val="0"/>
          <c:extLst xmlns:c15="http://schemas.microsoft.com/office/drawing/2012/char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合計</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4-941F-4C47-9B84-AB59EF36B9CD}"/>
            </c:ext>
          </c:extLst>
        </c:ser>
        <c:dLbls>
          <c:showLegendKey val="0"/>
          <c:showVal val="1"/>
          <c:showCatName val="0"/>
          <c:showSerName val="0"/>
          <c:showPercent val="0"/>
          <c:showBubbleSize val="0"/>
        </c:dLbls>
        <c:marker val="1"/>
        <c:smooth val="0"/>
        <c:axId val="629310776"/>
        <c:axId val="629315696"/>
      </c:lineChart>
      <c:valAx>
        <c:axId val="379459152"/>
        <c:scaling>
          <c:orientation val="minMax"/>
          <c:max val="100"/>
          <c:min val="60"/>
        </c:scaling>
        <c:delete val="1"/>
        <c:axPos val="r"/>
        <c:numFmt formatCode="#,##0_ " sourceLinked="1"/>
        <c:majorTickMark val="out"/>
        <c:minorTickMark val="none"/>
        <c:tickLblPos val="nextTo"/>
        <c:crossAx val="379458168"/>
        <c:crosses val="max"/>
        <c:crossBetween val="between"/>
      </c:valAx>
      <c:catAx>
        <c:axId val="379458168"/>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0" spcFirstLastPara="1" vertOverflow="ellipsis" wrap="square" anchor="t"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9459152"/>
        <c:crosses val="autoZero"/>
        <c:auto val="1"/>
        <c:lblAlgn val="ctr"/>
        <c:lblOffset val="100"/>
        <c:noMultiLvlLbl val="0"/>
      </c:catAx>
      <c:valAx>
        <c:axId val="629315696"/>
        <c:scaling>
          <c:orientation val="minMax"/>
          <c:max val="57000"/>
          <c:min val="10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cross"/>
        <c:minorTickMark val="in"/>
        <c:tickLblPos val="nextTo"/>
        <c:spPr>
          <a:noFill/>
          <a:ln>
            <a:solidFill>
              <a:schemeClr val="accent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29310776"/>
        <c:crosses val="autoZero"/>
        <c:crossBetween val="between"/>
      </c:valAx>
      <c:catAx>
        <c:axId val="629310776"/>
        <c:scaling>
          <c:orientation val="minMax"/>
        </c:scaling>
        <c:delete val="1"/>
        <c:axPos val="b"/>
        <c:numFmt formatCode="General" sourceLinked="1"/>
        <c:majorTickMark val="out"/>
        <c:minorTickMark val="none"/>
        <c:tickLblPos val="nextTo"/>
        <c:crossAx val="629315696"/>
        <c:crosses val="autoZero"/>
        <c:auto val="1"/>
        <c:lblAlgn val="ctr"/>
        <c:lblOffset val="100"/>
        <c:noMultiLvlLbl val="0"/>
      </c:catAx>
      <c:spPr>
        <a:solidFill>
          <a:schemeClr val="bg1"/>
        </a:solidFill>
        <a:ln>
          <a:noFill/>
        </a:ln>
        <a:effectLst/>
      </c:spPr>
    </c:plotArea>
    <c:legend>
      <c:legendPos val="tr"/>
      <c:layout>
        <c:manualLayout>
          <c:xMode val="edge"/>
          <c:yMode val="edge"/>
          <c:x val="0.75853791857784536"/>
          <c:y val="0.59923190362233036"/>
          <c:w val="0.18972020683169291"/>
          <c:h val="0.137832878743931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ja-JP" altLang="en-US" sz="1000" dirty="0"/>
              <a:t>鶴見市場種別取扱数量</a:t>
            </a:r>
          </a:p>
        </c:rich>
      </c:tx>
      <c:layout>
        <c:manualLayout>
          <c:xMode val="edge"/>
          <c:yMode val="edge"/>
          <c:x val="0.40860463300276018"/>
          <c:y val="8.1678171283627136E-3"/>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681509096748066"/>
          <c:y val="8.2386906281694511E-2"/>
          <c:w val="0.80837800925925929"/>
          <c:h val="0.70548748683984586"/>
        </c:manualLayout>
      </c:layout>
      <c:barChart>
        <c:barDir val="col"/>
        <c:grouping val="stacked"/>
        <c:varyColors val="0"/>
        <c:ser>
          <c:idx val="0"/>
          <c:order val="0"/>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Sheet1!$B$2:$B$6</c:f>
              <c:numCache>
                <c:formatCode>#,##0_ </c:formatCode>
                <c:ptCount val="5"/>
                <c:pt idx="0">
                  <c:v>437739</c:v>
                </c:pt>
                <c:pt idx="1">
                  <c:v>430034</c:v>
                </c:pt>
                <c:pt idx="2">
                  <c:v>425666</c:v>
                </c:pt>
                <c:pt idx="3">
                  <c:v>423892</c:v>
                </c:pt>
                <c:pt idx="4">
                  <c:v>417684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切花</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0-B265-485E-B73C-74A5DF0514B8}"/>
            </c:ext>
          </c:extLst>
        </c:ser>
        <c:ser>
          <c:idx val="2"/>
          <c:order val="2"/>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Sheet1!$D$2:$D$6</c:f>
              <c:numCache>
                <c:formatCode>#,##0_ </c:formatCode>
                <c:ptCount val="5"/>
                <c:pt idx="0">
                  <c:v>10699</c:v>
                </c:pt>
                <c:pt idx="1">
                  <c:v>9899</c:v>
                </c:pt>
                <c:pt idx="2">
                  <c:v>8820</c:v>
                </c:pt>
                <c:pt idx="3">
                  <c:v>8230</c:v>
                </c:pt>
                <c:pt idx="4">
                  <c:v>7346</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鉢物</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2-B265-485E-B73C-74A5DF0514B8}"/>
            </c:ext>
          </c:extLst>
        </c:ser>
        <c:dLbls>
          <c:showLegendKey val="0"/>
          <c:showVal val="1"/>
          <c:showCatName val="0"/>
          <c:showSerName val="0"/>
          <c:showPercent val="0"/>
          <c:showBubbleSize val="0"/>
        </c:dLbls>
        <c:gapWidth val="150"/>
        <c:overlap val="100"/>
        <c:axId val="629310776"/>
        <c:axId val="629315696"/>
        <c:extLst/>
      </c:barChar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Sheet1!$C$2:$C$6</c:f>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1-B265-485E-B73C-74A5DF0514B8}"/>
            </c:ext>
          </c:extLst>
        </c:ser>
        <c:ser>
          <c:idx val="5"/>
          <c:order val="3"/>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Sheet1!$G$2:$G$6</c:f>
            </c:numRef>
          </c:val>
          <c:smooth val="0"/>
          <c:extLst>
            <c:ext xmlns:c15="http://schemas.microsoft.com/office/drawing/2012/chart" uri="{02D57815-91ED-43cb-92C2-25804820EDAC}">
              <c15:filteredSeriesTitle>
                <c15:tx>
                  <c:strRef>
                    <c:extLst>
                      <c:ext uri="{02D57815-91ED-43cb-92C2-25804820EDAC}">
                        <c15:formulaRef>
                          <c15:sqref>Sheet1!$G$1</c15:sqref>
                        </c15:formulaRef>
                      </c:ext>
                    </c:extLst>
                    <c:strCache>
                      <c:ptCount val="1"/>
                      <c:pt idx="0">
                        <c:v>Ｈ26比</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6-B265-485E-B73C-74A5DF0514B8}"/>
            </c:ext>
          </c:extLst>
        </c:ser>
        <c:dLbls>
          <c:showLegendKey val="0"/>
          <c:showVal val="1"/>
          <c:showCatName val="0"/>
          <c:showSerName val="0"/>
          <c:showPercent val="0"/>
          <c:showBubbleSize val="0"/>
        </c:dLbls>
        <c:marker val="1"/>
        <c:smooth val="0"/>
        <c:axId val="379458168"/>
        <c:axId val="379459152"/>
      </c:lineChart>
      <c:valAx>
        <c:axId val="379459152"/>
        <c:scaling>
          <c:orientation val="minMax"/>
          <c:max val="100"/>
          <c:min val="60"/>
        </c:scaling>
        <c:delete val="1"/>
        <c:axPos val="r"/>
        <c:numFmt formatCode="#,##0.000_ " sourceLinked="1"/>
        <c:majorTickMark val="out"/>
        <c:minorTickMark val="none"/>
        <c:tickLblPos val="nextTo"/>
        <c:crossAx val="379458168"/>
        <c:crosses val="max"/>
        <c:crossBetween val="between"/>
      </c:valAx>
      <c:catAx>
        <c:axId val="379458168"/>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0" spcFirstLastPara="1" vertOverflow="ellipsis" wrap="square" anchor="t"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9459152"/>
        <c:crosses val="autoZero"/>
        <c:auto val="1"/>
        <c:lblAlgn val="ctr"/>
        <c:lblOffset val="100"/>
        <c:noMultiLvlLbl val="0"/>
      </c:catAx>
      <c:valAx>
        <c:axId val="629315696"/>
        <c:scaling>
          <c:orientation val="minMax"/>
          <c:max val="457000"/>
          <c:min val="400000"/>
        </c:scaling>
        <c:delete val="0"/>
        <c:axPos val="l"/>
        <c:majorGridlines>
          <c:spPr>
            <a:ln w="9525" cap="flat" cmpd="sng" algn="ctr">
              <a:solidFill>
                <a:schemeClr val="tx1">
                  <a:lumMod val="15000"/>
                  <a:lumOff val="85000"/>
                </a:schemeClr>
              </a:solidFill>
              <a:round/>
            </a:ln>
            <a:effectLst/>
          </c:spPr>
        </c:majorGridlines>
        <c:numFmt formatCode="#,##0_ " sourceLinked="1"/>
        <c:majorTickMark val="cross"/>
        <c:minorTickMark val="in"/>
        <c:tickLblPos val="nextTo"/>
        <c:spPr>
          <a:noFill/>
          <a:ln>
            <a:solidFill>
              <a:schemeClr val="accent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29310776"/>
        <c:crosses val="autoZero"/>
        <c:crossBetween val="between"/>
      </c:valAx>
      <c:catAx>
        <c:axId val="629310776"/>
        <c:scaling>
          <c:orientation val="minMax"/>
        </c:scaling>
        <c:delete val="1"/>
        <c:axPos val="b"/>
        <c:numFmt formatCode="General" sourceLinked="1"/>
        <c:majorTickMark val="out"/>
        <c:minorTickMark val="none"/>
        <c:tickLblPos val="nextTo"/>
        <c:crossAx val="629315696"/>
        <c:crosses val="autoZero"/>
        <c:auto val="1"/>
        <c:lblAlgn val="ctr"/>
        <c:lblOffset val="100"/>
        <c:noMultiLvlLbl val="0"/>
      </c:catAx>
      <c:spPr>
        <a:solidFill>
          <a:schemeClr val="bg1"/>
        </a:solidFill>
        <a:ln>
          <a:noFill/>
        </a:ln>
        <a:effectLst/>
      </c:spPr>
    </c:plotArea>
    <c:legend>
      <c:legendPos val="b"/>
      <c:layout>
        <c:manualLayout>
          <c:xMode val="edge"/>
          <c:yMode val="edge"/>
          <c:x val="0.69314451006948807"/>
          <c:y val="0.10198868607141361"/>
          <c:w val="0.2453732017109054"/>
          <c:h val="7.734752039846955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ja-JP" altLang="en-US" sz="1000" dirty="0"/>
              <a:t>鶴見市場種別取扱金額</a:t>
            </a:r>
          </a:p>
        </c:rich>
      </c:tx>
      <c:layout>
        <c:manualLayout>
          <c:xMode val="edge"/>
          <c:yMode val="edge"/>
          <c:x val="0.41779462619323554"/>
          <c:y val="4.0839085641813568E-3"/>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977054506020282"/>
          <c:y val="8.238690229478618E-2"/>
          <c:w val="0.80837800925925929"/>
          <c:h val="0.70548748683984586"/>
        </c:manualLayout>
      </c:layout>
      <c:barChart>
        <c:barDir val="col"/>
        <c:grouping val="stacked"/>
        <c:varyColors val="0"/>
        <c:ser>
          <c:idx val="0"/>
          <c:order val="0"/>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Sheet1!$B$2:$B$6</c:f>
              <c:numCache>
                <c:formatCode>#,##0_ </c:formatCode>
                <c:ptCount val="5"/>
                <c:pt idx="0">
                  <c:v>23158</c:v>
                </c:pt>
                <c:pt idx="1">
                  <c:v>23991</c:v>
                </c:pt>
                <c:pt idx="2">
                  <c:v>24226</c:v>
                </c:pt>
                <c:pt idx="3">
                  <c:v>22863</c:v>
                </c:pt>
                <c:pt idx="4">
                  <c:v>22890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切花</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0-E978-4105-A276-942581497CA8}"/>
            </c:ext>
          </c:extLst>
        </c:ser>
        <c:ser>
          <c:idx val="2"/>
          <c:order val="2"/>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Sheet1!$D$2:$D$6</c:f>
              <c:numCache>
                <c:formatCode>#,##0_ </c:formatCode>
                <c:ptCount val="5"/>
                <c:pt idx="0">
                  <c:v>2580</c:v>
                </c:pt>
                <c:pt idx="1">
                  <c:v>2552</c:v>
                </c:pt>
                <c:pt idx="2">
                  <c:v>2472</c:v>
                </c:pt>
                <c:pt idx="3">
                  <c:v>2234</c:v>
                </c:pt>
                <c:pt idx="4">
                  <c:v>1966</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鉢物</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1-E978-4105-A276-942581497CA8}"/>
            </c:ext>
          </c:extLst>
        </c:ser>
        <c:dLbls>
          <c:showLegendKey val="0"/>
          <c:showVal val="1"/>
          <c:showCatName val="0"/>
          <c:showSerName val="0"/>
          <c:showPercent val="0"/>
          <c:showBubbleSize val="0"/>
        </c:dLbls>
        <c:gapWidth val="150"/>
        <c:overlap val="100"/>
        <c:axId val="629310776"/>
        <c:axId val="629315696"/>
        <c:extLst/>
      </c:barChar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Sheet1!$C$2:$C$6</c:f>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2-E978-4105-A276-942581497CA8}"/>
            </c:ext>
          </c:extLst>
        </c:ser>
        <c:ser>
          <c:idx val="5"/>
          <c:order val="3"/>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Sheet1!$G$2:$G$6</c:f>
            </c:numRef>
          </c:val>
          <c:smooth val="0"/>
          <c:extLst>
            <c:ext xmlns:c15="http://schemas.microsoft.com/office/drawing/2012/chart" uri="{02D57815-91ED-43cb-92C2-25804820EDAC}">
              <c15:filteredSeriesTitle>
                <c15:tx>
                  <c:strRef>
                    <c:extLst>
                      <c:ext uri="{02D57815-91ED-43cb-92C2-25804820EDAC}">
                        <c15:formulaRef>
                          <c15:sqref>Sheet1!$G$1</c15:sqref>
                        </c15:formulaRef>
                      </c:ext>
                    </c:extLst>
                    <c:strCache>
                      <c:ptCount val="1"/>
                      <c:pt idx="0">
                        <c:v>Ｈ26比</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4-E978-4105-A276-942581497CA8}"/>
            </c:ext>
          </c:extLst>
        </c:ser>
        <c:dLbls>
          <c:showLegendKey val="0"/>
          <c:showVal val="1"/>
          <c:showCatName val="0"/>
          <c:showSerName val="0"/>
          <c:showPercent val="0"/>
          <c:showBubbleSize val="0"/>
        </c:dLbls>
        <c:marker val="1"/>
        <c:smooth val="0"/>
        <c:axId val="379458168"/>
        <c:axId val="379459152"/>
      </c:lineChart>
      <c:valAx>
        <c:axId val="379459152"/>
        <c:scaling>
          <c:orientation val="minMax"/>
          <c:max val="100"/>
          <c:min val="60"/>
        </c:scaling>
        <c:delete val="1"/>
        <c:axPos val="r"/>
        <c:numFmt formatCode="#,##0.000_ " sourceLinked="1"/>
        <c:majorTickMark val="out"/>
        <c:minorTickMark val="none"/>
        <c:tickLblPos val="nextTo"/>
        <c:crossAx val="379458168"/>
        <c:crosses val="max"/>
        <c:crossBetween val="between"/>
      </c:valAx>
      <c:catAx>
        <c:axId val="379458168"/>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0" spcFirstLastPara="1" vertOverflow="ellipsis" wrap="square" anchor="t"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9459152"/>
        <c:crosses val="autoZero"/>
        <c:auto val="1"/>
        <c:lblAlgn val="ctr"/>
        <c:lblOffset val="100"/>
        <c:noMultiLvlLbl val="0"/>
      </c:catAx>
      <c:valAx>
        <c:axId val="629315696"/>
        <c:scaling>
          <c:orientation val="minMax"/>
          <c:max val="29000"/>
          <c:min val="15000"/>
        </c:scaling>
        <c:delete val="0"/>
        <c:axPos val="l"/>
        <c:majorGridlines>
          <c:spPr>
            <a:ln w="9525" cap="flat" cmpd="sng" algn="ctr">
              <a:solidFill>
                <a:schemeClr val="tx1">
                  <a:lumMod val="15000"/>
                  <a:lumOff val="85000"/>
                </a:schemeClr>
              </a:solidFill>
              <a:round/>
            </a:ln>
            <a:effectLst/>
          </c:spPr>
        </c:majorGridlines>
        <c:numFmt formatCode="#,##0_ " sourceLinked="0"/>
        <c:majorTickMark val="cross"/>
        <c:minorTickMark val="in"/>
        <c:tickLblPos val="nextTo"/>
        <c:spPr>
          <a:noFill/>
          <a:ln>
            <a:solidFill>
              <a:schemeClr val="accent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29310776"/>
        <c:crosses val="autoZero"/>
        <c:crossBetween val="between"/>
      </c:valAx>
      <c:catAx>
        <c:axId val="629310776"/>
        <c:scaling>
          <c:orientation val="minMax"/>
        </c:scaling>
        <c:delete val="1"/>
        <c:axPos val="b"/>
        <c:numFmt formatCode="General" sourceLinked="1"/>
        <c:majorTickMark val="out"/>
        <c:minorTickMark val="none"/>
        <c:tickLblPos val="nextTo"/>
        <c:crossAx val="629315696"/>
        <c:crosses val="autoZero"/>
        <c:auto val="1"/>
        <c:lblAlgn val="ctr"/>
        <c:lblOffset val="100"/>
        <c:noMultiLvlLbl val="0"/>
      </c:catAx>
      <c:spPr>
        <a:solidFill>
          <a:schemeClr val="bg1"/>
        </a:solidFill>
        <a:ln>
          <a:noFill/>
        </a:ln>
        <a:effectLst/>
      </c:spPr>
    </c:plotArea>
    <c:legend>
      <c:legendPos val="b"/>
      <c:layout>
        <c:manualLayout>
          <c:xMode val="edge"/>
          <c:yMode val="edge"/>
          <c:x val="0.69314451006948807"/>
          <c:y val="0.10198868607141361"/>
          <c:w val="0.2453732017109054"/>
          <c:h val="7.734752039846955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r>
              <a:rPr lang="ja-JP" altLang="en-US" sz="1000" b="0" dirty="0"/>
              <a:t>買受人数</a:t>
            </a:r>
            <a:endParaRPr lang="ja-JP" sz="1000" b="0" dirty="0"/>
          </a:p>
        </c:rich>
      </c:tx>
      <c:layout>
        <c:manualLayout>
          <c:xMode val="edge"/>
          <c:yMode val="edge"/>
          <c:x val="0.47725758906298921"/>
          <c:y val="0"/>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ja-JP"/>
        </a:p>
      </c:txPr>
    </c:title>
    <c:autoTitleDeleted val="0"/>
    <c:plotArea>
      <c:layout>
        <c:manualLayout>
          <c:layoutTarget val="inner"/>
          <c:xMode val="edge"/>
          <c:yMode val="edge"/>
          <c:x val="0.22657222276488434"/>
          <c:y val="6.2424473758475221E-2"/>
          <c:w val="0.72700986846268978"/>
          <c:h val="0.53034868638102639"/>
        </c:manualLayout>
      </c:layout>
      <c:barChart>
        <c:barDir val="col"/>
        <c:grouping val="stacked"/>
        <c:varyColors val="0"/>
        <c:ser>
          <c:idx val="0"/>
          <c:order val="0"/>
          <c:spPr>
            <a:solidFill>
              <a:schemeClr val="accent1">
                <a:lumMod val="20000"/>
                <a:lumOff val="80000"/>
              </a:schemeClr>
            </a:solidFill>
            <a:ln w="9525" cap="flat" cmpd="sng" algn="ctr">
              <a:solidFill>
                <a:schemeClr val="accent5">
                  <a:lumMod val="20000"/>
                  <a:lumOff val="8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Sheet2!$B$2:$B$6</c:f>
              <c:numCache>
                <c:formatCode>#,##0_);[Red]\(#,##0\)</c:formatCode>
                <c:ptCount val="5"/>
                <c:pt idx="0">
                  <c:v>318</c:v>
                </c:pt>
                <c:pt idx="1">
                  <c:v>306</c:v>
                </c:pt>
                <c:pt idx="2">
                  <c:v>291</c:v>
                </c:pt>
                <c:pt idx="3">
                  <c:v>283</c:v>
                </c:pt>
                <c:pt idx="4">
                  <c:v>254</c:v>
                </c:pt>
              </c:numCache>
            </c:numRef>
          </c:val>
          <c:extLst>
            <c:ext xmlns:c15="http://schemas.microsoft.com/office/drawing/2012/chart" uri="{02D57815-91ED-43cb-92C2-25804820EDAC}">
              <c15:filteredSeriesTitle>
                <c15:tx>
                  <c:strRef>
                    <c:extLst>
                      <c:ext uri="{02D57815-91ED-43cb-92C2-25804820EDAC}">
                        <c15:formulaRef>
                          <c15:sqref>Sheet2!$B$1</c15:sqref>
                        </c15:formulaRef>
                      </c:ext>
                    </c:extLst>
                    <c:strCache>
                      <c:ptCount val="1"/>
                      <c:pt idx="0">
                        <c:v>大阪市</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0-14A4-4802-AC69-FAE128615341}"/>
            </c:ext>
          </c:extLst>
        </c:ser>
        <c:ser>
          <c:idx val="1"/>
          <c:order val="1"/>
          <c:spPr>
            <a:solidFill>
              <a:schemeClr val="accent1">
                <a:lumMod val="40000"/>
                <a:lumOff val="6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Sheet2!$C$2:$C$6</c:f>
              <c:numCache>
                <c:formatCode>General</c:formatCode>
                <c:ptCount val="5"/>
                <c:pt idx="0">
                  <c:v>433</c:v>
                </c:pt>
                <c:pt idx="1">
                  <c:v>423</c:v>
                </c:pt>
                <c:pt idx="2">
                  <c:v>413</c:v>
                </c:pt>
                <c:pt idx="3">
                  <c:v>408</c:v>
                </c:pt>
                <c:pt idx="4">
                  <c:v>417</c:v>
                </c:pt>
              </c:numCache>
            </c:numRef>
          </c:val>
          <c:extLst>
            <c:ext xmlns:c15="http://schemas.microsoft.com/office/drawing/2012/chart" uri="{02D57815-91ED-43cb-92C2-25804820EDAC}">
              <c15:filteredSeriesTitle>
                <c15:tx>
                  <c:strRef>
                    <c:extLst>
                      <c:ext uri="{02D57815-91ED-43cb-92C2-25804820EDAC}">
                        <c15:formulaRef>
                          <c15:sqref>Sheet2!$C$1</c15:sqref>
                        </c15:formulaRef>
                      </c:ext>
                    </c:extLst>
                    <c:strCache>
                      <c:ptCount val="1"/>
                      <c:pt idx="0">
                        <c:v>大阪府（除く大阪市）</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1-14A4-4802-AC69-FAE128615341}"/>
            </c:ext>
          </c:extLst>
        </c:ser>
        <c:ser>
          <c:idx val="2"/>
          <c:order val="2"/>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Sheet2!$D$2:$D$6</c:f>
            </c:numRef>
          </c:val>
          <c:extLst>
            <c:ext xmlns:c15="http://schemas.microsoft.com/office/drawing/2012/chart" uri="{02D57815-91ED-43cb-92C2-25804820EDAC}">
              <c15:filteredSeriesTitle>
                <c15:tx>
                  <c:strRef>
                    <c:extLst>
                      <c:ext uri="{02D57815-91ED-43cb-92C2-25804820EDAC}">
                        <c15:formulaRef>
                          <c15:sqref>Sheet2!$D$1</c15:sqref>
                        </c15:formulaRef>
                      </c:ext>
                    </c:extLst>
                    <c:strCache>
                      <c:ptCount val="1"/>
                      <c:pt idx="0">
                        <c:v>大阪府</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2-14A4-4802-AC69-FAE128615341}"/>
            </c:ext>
          </c:extLst>
        </c:ser>
        <c:ser>
          <c:idx val="3"/>
          <c:order val="3"/>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Sheet2!$E$2:$E$6</c:f>
            </c:numRef>
          </c:val>
          <c:extLst>
            <c:ext xmlns:c15="http://schemas.microsoft.com/office/drawing/2012/chart" uri="{02D57815-91ED-43cb-92C2-25804820EDAC}">
              <c15:filteredSeriesTitle>
                <c15:tx>
                  <c:strRef>
                    <c:extLst>
                      <c:ext uri="{02D57815-91ED-43cb-92C2-25804820EDAC}">
                        <c15:formulaRef>
                          <c15:sqref>Sheet2!$E$1</c15:sqref>
                        </c15:formulaRef>
                      </c:ext>
                    </c:extLst>
                    <c:strCache>
                      <c:ptCount val="1"/>
                      <c:pt idx="0">
                        <c:v>兵庫県</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3-14A4-4802-AC69-FAE128615341}"/>
            </c:ext>
          </c:extLst>
        </c:ser>
        <c:ser>
          <c:idx val="4"/>
          <c:order val="4"/>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Sheet2!$F$2:$F$6</c:f>
            </c:numRef>
          </c:val>
          <c:extLst>
            <c:ext xmlns:c15="http://schemas.microsoft.com/office/drawing/2012/chart" uri="{02D57815-91ED-43cb-92C2-25804820EDAC}">
              <c15:filteredSeriesTitle>
                <c15:tx>
                  <c:strRef>
                    <c:extLst>
                      <c:ext uri="{02D57815-91ED-43cb-92C2-25804820EDAC}">
                        <c15:formulaRef>
                          <c15:sqref>Sheet2!$F$1</c15:sqref>
                        </c15:formulaRef>
                      </c:ext>
                    </c:extLst>
                    <c:strCache>
                      <c:ptCount val="1"/>
                      <c:pt idx="0">
                        <c:v>奈良県</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4-14A4-4802-AC69-FAE128615341}"/>
            </c:ext>
          </c:extLst>
        </c:ser>
        <c:ser>
          <c:idx val="5"/>
          <c:order val="5"/>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Sheet2!$G$2:$G$6</c:f>
            </c:numRef>
          </c:val>
          <c:extLst>
            <c:ext xmlns:c15="http://schemas.microsoft.com/office/drawing/2012/chart" uri="{02D57815-91ED-43cb-92C2-25804820EDAC}">
              <c15:filteredSeriesTitle>
                <c15:tx>
                  <c:strRef>
                    <c:extLst>
                      <c:ext uri="{02D57815-91ED-43cb-92C2-25804820EDAC}">
                        <c15:formulaRef>
                          <c15:sqref>Sheet2!$G$1</c15:sqref>
                        </c15:formulaRef>
                      </c:ext>
                    </c:extLst>
                    <c:strCache>
                      <c:ptCount val="1"/>
                      <c:pt idx="0">
                        <c:v>京都府</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5-14A4-4802-AC69-FAE128615341}"/>
            </c:ext>
          </c:extLst>
        </c:ser>
        <c:ser>
          <c:idx val="6"/>
          <c:order val="6"/>
          <c:spPr>
            <a:solidFill>
              <a:schemeClr val="accent1">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Sheet2!$H$2:$H$6</c:f>
            </c:numRef>
          </c:val>
          <c:extLst>
            <c:ext xmlns:c15="http://schemas.microsoft.com/office/drawing/2012/chart" uri="{02D57815-91ED-43cb-92C2-25804820EDAC}">
              <c15:filteredSeriesTitle>
                <c15:tx>
                  <c:strRef>
                    <c:extLst>
                      <c:ext uri="{02D57815-91ED-43cb-92C2-25804820EDAC}">
                        <c15:formulaRef>
                          <c15:sqref>Sheet2!$H$1</c15:sqref>
                        </c15:formulaRef>
                      </c:ext>
                    </c:extLst>
                    <c:strCache>
                      <c:ptCount val="1"/>
                      <c:pt idx="0">
                        <c:v>滋賀県</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6-14A4-4802-AC69-FAE128615341}"/>
            </c:ext>
          </c:extLst>
        </c:ser>
        <c:ser>
          <c:idx val="7"/>
          <c:order val="7"/>
          <c:spPr>
            <a:solidFill>
              <a:schemeClr val="accent2">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Sheet2!$I$2:$I$6</c:f>
            </c:numRef>
          </c:val>
          <c:extLst>
            <c:ext xmlns:c15="http://schemas.microsoft.com/office/drawing/2012/chart" uri="{02D57815-91ED-43cb-92C2-25804820EDAC}">
              <c15:filteredSeriesTitle>
                <c15:tx>
                  <c:strRef>
                    <c:extLst>
                      <c:ext uri="{02D57815-91ED-43cb-92C2-25804820EDAC}">
                        <c15:formulaRef>
                          <c15:sqref>Sheet2!$I$1</c15:sqref>
                        </c15:formulaRef>
                      </c:ext>
                    </c:extLst>
                    <c:strCache>
                      <c:ptCount val="1"/>
                      <c:pt idx="0">
                        <c:v>和歌山県</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7-14A4-4802-AC69-FAE128615341}"/>
            </c:ext>
          </c:extLst>
        </c:ser>
        <c:ser>
          <c:idx val="8"/>
          <c:order val="8"/>
          <c:spPr>
            <a:solidFill>
              <a:schemeClr val="accent3">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Sheet2!$J$2:$J$6</c:f>
            </c:numRef>
          </c:val>
          <c:extLst>
            <c:ext xmlns:c15="http://schemas.microsoft.com/office/drawing/2012/chart" uri="{02D57815-91ED-43cb-92C2-25804820EDAC}">
              <c15:filteredSeriesTitle>
                <c15:tx>
                  <c:strRef>
                    <c:extLst>
                      <c:ext uri="{02D57815-91ED-43cb-92C2-25804820EDAC}">
                        <c15:formulaRef>
                          <c15:sqref>Sheet2!$J$1</c15:sqref>
                        </c15:formulaRef>
                      </c:ext>
                    </c:extLst>
                    <c:strCache>
                      <c:ptCount val="1"/>
                      <c:pt idx="0">
                        <c:v>三重県</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8-14A4-4802-AC69-FAE128615341}"/>
            </c:ext>
          </c:extLst>
        </c:ser>
        <c:ser>
          <c:idx val="9"/>
          <c:order val="9"/>
          <c:spPr>
            <a:solidFill>
              <a:schemeClr val="accent2">
                <a:lumMod val="40000"/>
                <a:lumOff val="6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Sheet2!$K$2:$K$6</c:f>
              <c:numCache>
                <c:formatCode>#,##0_);[Red]\(#,##0\)</c:formatCode>
                <c:ptCount val="5"/>
                <c:pt idx="0">
                  <c:v>278</c:v>
                </c:pt>
                <c:pt idx="1">
                  <c:v>271</c:v>
                </c:pt>
                <c:pt idx="2">
                  <c:v>269</c:v>
                </c:pt>
                <c:pt idx="3">
                  <c:v>271</c:v>
                </c:pt>
                <c:pt idx="4">
                  <c:v>271</c:v>
                </c:pt>
              </c:numCache>
            </c:numRef>
          </c:val>
          <c:extLst>
            <c:ext xmlns:c15="http://schemas.microsoft.com/office/drawing/2012/chart" uri="{02D57815-91ED-43cb-92C2-25804820EDAC}">
              <c15:filteredSeriesTitle>
                <c15:tx>
                  <c:strRef>
                    <c:extLst>
                      <c:ext uri="{02D57815-91ED-43cb-92C2-25804820EDAC}">
                        <c15:formulaRef>
                          <c15:sqref>Sheet2!$K$1</c15:sqref>
                        </c15:formulaRef>
                      </c:ext>
                    </c:extLst>
                    <c:strCache>
                      <c:ptCount val="1"/>
                      <c:pt idx="0">
                        <c:v>近畿（除く大阪府）</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9-14A4-4802-AC69-FAE128615341}"/>
            </c:ext>
          </c:extLst>
        </c:ser>
        <c:ser>
          <c:idx val="10"/>
          <c:order val="10"/>
          <c:spPr>
            <a:solidFill>
              <a:schemeClr val="accent5">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Sheet2!$L$2:$L$6</c:f>
            </c:numRef>
          </c:val>
          <c:extLst>
            <c:ext xmlns:c15="http://schemas.microsoft.com/office/drawing/2012/chart" uri="{02D57815-91ED-43cb-92C2-25804820EDAC}">
              <c15:filteredSeriesTitle>
                <c15:tx>
                  <c:strRef>
                    <c:extLst>
                      <c:ext uri="{02D57815-91ED-43cb-92C2-25804820EDAC}">
                        <c15:formulaRef>
                          <c15:sqref>Sheet2!$L$1</c15:sqref>
                        </c15:formulaRef>
                      </c:ext>
                    </c:extLst>
                    <c:strCache>
                      <c:ptCount val="1"/>
                      <c:pt idx="0">
                        <c:v>中国</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A-14A4-4802-AC69-FAE128615341}"/>
            </c:ext>
          </c:extLst>
        </c:ser>
        <c:ser>
          <c:idx val="11"/>
          <c:order val="11"/>
          <c:spPr>
            <a:solidFill>
              <a:schemeClr val="accent6">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Sheet2!$M$2:$M$6</c:f>
            </c:numRef>
          </c:val>
          <c:extLst>
            <c:ext xmlns:c15="http://schemas.microsoft.com/office/drawing/2012/chart" uri="{02D57815-91ED-43cb-92C2-25804820EDAC}">
              <c15:filteredSeriesTitle>
                <c15:tx>
                  <c:strRef>
                    <c:extLst>
                      <c:ext uri="{02D57815-91ED-43cb-92C2-25804820EDAC}">
                        <c15:formulaRef>
                          <c15:sqref>Sheet2!$M$1</c15:sqref>
                        </c15:formulaRef>
                      </c:ext>
                    </c:extLst>
                    <c:strCache>
                      <c:ptCount val="1"/>
                      <c:pt idx="0">
                        <c:v>四国</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B-14A4-4802-AC69-FAE128615341}"/>
            </c:ext>
          </c:extLst>
        </c:ser>
        <c:ser>
          <c:idx val="12"/>
          <c:order val="12"/>
          <c:spPr>
            <a:solidFill>
              <a:schemeClr val="accent1">
                <a:lumMod val="80000"/>
                <a:lumOff val="2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Sheet2!$N$2:$N$6</c:f>
            </c:numRef>
          </c:val>
          <c:extLst>
            <c:ext xmlns:c15="http://schemas.microsoft.com/office/drawing/2012/chart" uri="{02D57815-91ED-43cb-92C2-25804820EDAC}">
              <c15:filteredSeriesTitle>
                <c15:tx>
                  <c:strRef>
                    <c:extLst>
                      <c:ext uri="{02D57815-91ED-43cb-92C2-25804820EDAC}">
                        <c15:formulaRef>
                          <c15:sqref>Sheet2!$N$1</c15:sqref>
                        </c15:formulaRef>
                      </c:ext>
                    </c:extLst>
                    <c:strCache>
                      <c:ptCount val="1"/>
                      <c:pt idx="0">
                        <c:v>九州</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C-14A4-4802-AC69-FAE128615341}"/>
            </c:ext>
          </c:extLst>
        </c:ser>
        <c:ser>
          <c:idx val="13"/>
          <c:order val="13"/>
          <c:spPr>
            <a:solidFill>
              <a:schemeClr val="accent4">
                <a:lumMod val="60000"/>
                <a:lumOff val="4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Sheet2!$O$2:$O$6</c:f>
              <c:numCache>
                <c:formatCode>#,##0_);[Red]\(#,##0\)</c:formatCode>
                <c:ptCount val="5"/>
                <c:pt idx="0">
                  <c:v>40</c:v>
                </c:pt>
                <c:pt idx="1">
                  <c:v>42</c:v>
                </c:pt>
                <c:pt idx="2">
                  <c:v>40</c:v>
                </c:pt>
                <c:pt idx="3">
                  <c:v>41</c:v>
                </c:pt>
                <c:pt idx="4">
                  <c:v>44</c:v>
                </c:pt>
              </c:numCache>
            </c:numRef>
          </c:val>
          <c:extLst>
            <c:ext xmlns:c15="http://schemas.microsoft.com/office/drawing/2012/chart" uri="{02D57815-91ED-43cb-92C2-25804820EDAC}">
              <c15:filteredSeriesTitle>
                <c15:tx>
                  <c:strRef>
                    <c:extLst>
                      <c:ext uri="{02D57815-91ED-43cb-92C2-25804820EDAC}">
                        <c15:formulaRef>
                          <c15:sqref>Sheet2!$O$1</c15:sqref>
                        </c15:formulaRef>
                      </c:ext>
                    </c:extLst>
                    <c:strCache>
                      <c:ptCount val="1"/>
                      <c:pt idx="0">
                        <c:v>中国・四国・九州</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D-14A4-4802-AC69-FAE128615341}"/>
            </c:ext>
          </c:extLst>
        </c:ser>
        <c:ser>
          <c:idx val="14"/>
          <c:order val="14"/>
          <c:spPr>
            <a:solidFill>
              <a:schemeClr val="accent6">
                <a:lumMod val="60000"/>
                <a:lumOff val="40000"/>
              </a:schemeClr>
            </a:solidFill>
            <a:ln w="9525" cap="flat" cmpd="sng" algn="ctr">
              <a:solidFill>
                <a:schemeClr val="lt1">
                  <a:alpha val="50000"/>
                </a:schemeClr>
              </a:solidFill>
              <a:round/>
            </a:ln>
            <a:effectLst/>
          </c:spPr>
          <c:invertIfNegative val="0"/>
          <c:dLbls>
            <c:dLbl>
              <c:idx val="0"/>
              <c:layout>
                <c:manualLayout>
                  <c:x val="-2.6744153662831581E-17"/>
                  <c:y val="-8.758316665329555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E78-4E82-9559-FB83B21AAAE6}"/>
                </c:ext>
              </c:extLst>
            </c:dLbl>
            <c:dLbl>
              <c:idx val="1"/>
              <c:layout>
                <c:manualLayout>
                  <c:x val="0"/>
                  <c:y val="-1.167775555377272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E78-4E82-9559-FB83B21AAAE6}"/>
                </c:ext>
              </c:extLst>
            </c:dLbl>
            <c:dLbl>
              <c:idx val="2"/>
              <c:layout>
                <c:manualLayout>
                  <c:x val="0"/>
                  <c:y val="-1.167775555377273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E78-4E82-9559-FB83B21AAAE6}"/>
                </c:ext>
              </c:extLst>
            </c:dLbl>
            <c:dLbl>
              <c:idx val="3"/>
              <c:layout>
                <c:manualLayout>
                  <c:x val="0"/>
                  <c:y val="-1.1677755553772731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E78-4E82-9559-FB83B21AAAE6}"/>
                </c:ext>
              </c:extLst>
            </c:dLbl>
            <c:dLbl>
              <c:idx val="4"/>
              <c:layout>
                <c:manualLayout>
                  <c:x val="0"/>
                  <c:y val="-8.758316665329560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E78-4E82-9559-FB83B21AAAE6}"/>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Sheet2!$P$2:$P$6</c:f>
              <c:numCache>
                <c:formatCode>#,##0_);[Red]\(#,##0\)</c:formatCode>
                <c:ptCount val="5"/>
                <c:pt idx="0">
                  <c:v>26</c:v>
                </c:pt>
                <c:pt idx="1">
                  <c:v>30</c:v>
                </c:pt>
                <c:pt idx="2">
                  <c:v>31</c:v>
                </c:pt>
                <c:pt idx="3">
                  <c:v>32</c:v>
                </c:pt>
                <c:pt idx="4">
                  <c:v>38</c:v>
                </c:pt>
              </c:numCache>
            </c:numRef>
          </c:val>
          <c:extLst>
            <c:ext xmlns:c15="http://schemas.microsoft.com/office/drawing/2012/chart" uri="{02D57815-91ED-43cb-92C2-25804820EDAC}">
              <c15:filteredSeriesTitle>
                <c15:tx>
                  <c:strRef>
                    <c:extLst>
                      <c:ext uri="{02D57815-91ED-43cb-92C2-25804820EDAC}">
                        <c15:formulaRef>
                          <c15:sqref>Sheet2!$P$1</c15:sqref>
                        </c15:formulaRef>
                      </c:ext>
                    </c:extLst>
                    <c:strCache>
                      <c:ptCount val="1"/>
                      <c:pt idx="0">
                        <c:v>その他</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E-14A4-4802-AC69-FAE128615341}"/>
            </c:ext>
          </c:extLst>
        </c:ser>
        <c:dLbls>
          <c:dLblPos val="ctr"/>
          <c:showLegendKey val="0"/>
          <c:showVal val="1"/>
          <c:showCatName val="0"/>
          <c:showSerName val="0"/>
          <c:showPercent val="0"/>
          <c:showBubbleSize val="0"/>
        </c:dLbls>
        <c:gapWidth val="65"/>
        <c:overlap val="100"/>
        <c:axId val="436045064"/>
        <c:axId val="436045392"/>
      </c:barChart>
      <c:valAx>
        <c:axId val="436045392"/>
        <c:scaling>
          <c:orientation val="minMax"/>
          <c:max val="120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_);[Red]\(#,##0\)" sourceLinked="1"/>
        <c:majorTickMark val="cross"/>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ja-JP"/>
          </a:p>
        </c:txPr>
        <c:crossAx val="436045064"/>
        <c:crosses val="autoZero"/>
        <c:crossBetween val="between"/>
      </c:valAx>
      <c:catAx>
        <c:axId val="436045064"/>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ja-JP"/>
          </a:p>
        </c:txPr>
        <c:crossAx val="436045392"/>
        <c:crosses val="autoZero"/>
        <c:auto val="0"/>
        <c:lblAlgn val="ctr"/>
        <c:lblOffset val="100"/>
        <c:noMultiLvlLbl val="0"/>
      </c:cat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cap="flat" cmpd="sng" algn="ctr">
      <a:noFill/>
      <a:round/>
    </a:ln>
    <a:effectLst/>
  </c:spPr>
  <c:txPr>
    <a:bodyPr/>
    <a:lstStyle/>
    <a:p>
      <a:pPr>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r>
              <a:rPr lang="ja-JP" altLang="en-US" sz="1000" b="0" dirty="0"/>
              <a:t>買受人数（新規・解約）</a:t>
            </a:r>
            <a:endParaRPr lang="ja-JP" sz="1000" b="0" dirty="0"/>
          </a:p>
        </c:rich>
      </c:tx>
      <c:layout>
        <c:manualLayout>
          <c:xMode val="edge"/>
          <c:yMode val="edge"/>
          <c:x val="0.34909851321956359"/>
          <c:y val="0"/>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ja-JP"/>
        </a:p>
      </c:txPr>
    </c:title>
    <c:autoTitleDeleted val="0"/>
    <c:plotArea>
      <c:layout>
        <c:manualLayout>
          <c:layoutTarget val="inner"/>
          <c:xMode val="edge"/>
          <c:yMode val="edge"/>
          <c:x val="0.16605268764155806"/>
          <c:y val="0.10239578732539716"/>
          <c:w val="0.78752943287062993"/>
          <c:h val="0.63616188937498874"/>
        </c:manualLayout>
      </c:layout>
      <c:lineChart>
        <c:grouping val="standard"/>
        <c:varyColors val="0"/>
        <c:ser>
          <c:idx val="0"/>
          <c:order val="0"/>
          <c:spPr>
            <a:ln w="31750" cap="rnd">
              <a:solidFill>
                <a:schemeClr val="accent5">
                  <a:lumMod val="60000"/>
                  <a:lumOff val="40000"/>
                </a:schemeClr>
              </a:solidFill>
              <a:round/>
            </a:ln>
            <a:effectLst/>
          </c:spPr>
          <c:marker>
            <c:symbol val="circle"/>
            <c:size val="6"/>
            <c:spPr>
              <a:solidFill>
                <a:schemeClr val="accent5">
                  <a:lumMod val="75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Sheet2!$B$2:$B$6</c:f>
              <c:numCache>
                <c:formatCode>#,##0_);[Red]\(#,##0\)</c:formatCode>
                <c:ptCount val="5"/>
                <c:pt idx="0">
                  <c:v>15</c:v>
                </c:pt>
                <c:pt idx="1">
                  <c:v>17</c:v>
                </c:pt>
                <c:pt idx="2">
                  <c:v>7</c:v>
                </c:pt>
                <c:pt idx="3">
                  <c:v>15</c:v>
                </c:pt>
                <c:pt idx="4">
                  <c:v>19</c:v>
                </c:pt>
              </c:numCache>
            </c:numRef>
          </c:val>
          <c:smooth val="0"/>
          <c:extLst>
            <c:ext xmlns:c15="http://schemas.microsoft.com/office/drawing/2012/chart" uri="{02D57815-91ED-43cb-92C2-25804820EDAC}">
              <c15:filteredSeriesTitle>
                <c15:tx>
                  <c:strRef>
                    <c:extLst>
                      <c:ext uri="{02D57815-91ED-43cb-92C2-25804820EDAC}">
                        <c15:formulaRef>
                          <c15:sqref>Sheet2!$B$1</c15:sqref>
                        </c15:formulaRef>
                      </c:ext>
                    </c:extLst>
                    <c:strCache>
                      <c:ptCount val="1"/>
                      <c:pt idx="0">
                        <c:v>新規</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0-3AED-4CF4-9468-82B2D60672DF}"/>
            </c:ext>
          </c:extLst>
        </c:ser>
        <c:ser>
          <c:idx val="1"/>
          <c:order val="1"/>
          <c:spPr>
            <a:ln w="31750" cap="rnd">
              <a:solidFill>
                <a:schemeClr val="accent2">
                  <a:lumMod val="60000"/>
                  <a:lumOff val="40000"/>
                  <a:alpha val="85000"/>
                </a:schemeClr>
              </a:solidFill>
              <a:round/>
            </a:ln>
            <a:effectLst/>
          </c:spPr>
          <c:marker>
            <c:symbol val="circle"/>
            <c:size val="6"/>
            <c:spPr>
              <a:solidFill>
                <a:schemeClr val="accent2">
                  <a:lumMod val="75000"/>
                  <a:alpha val="85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Sheet2!$C$2:$C$6</c:f>
              <c:numCache>
                <c:formatCode>General</c:formatCode>
                <c:ptCount val="5"/>
                <c:pt idx="0">
                  <c:v>42</c:v>
                </c:pt>
                <c:pt idx="1">
                  <c:v>40</c:v>
                </c:pt>
                <c:pt idx="2">
                  <c:v>35</c:v>
                </c:pt>
                <c:pt idx="3">
                  <c:v>24</c:v>
                </c:pt>
                <c:pt idx="4">
                  <c:v>24</c:v>
                </c:pt>
              </c:numCache>
            </c:numRef>
          </c:val>
          <c:smooth val="0"/>
          <c:extLst>
            <c:ext xmlns:c15="http://schemas.microsoft.com/office/drawing/2012/chart" uri="{02D57815-91ED-43cb-92C2-25804820EDAC}">
              <c15:filteredSeriesTitle>
                <c15:tx>
                  <c:strRef>
                    <c:extLst>
                      <c:ext uri="{02D57815-91ED-43cb-92C2-25804820EDAC}">
                        <c15:formulaRef>
                          <c15:sqref>Sheet2!$C$1</c15:sqref>
                        </c15:formulaRef>
                      </c:ext>
                    </c:extLst>
                    <c:strCache>
                      <c:ptCount val="1"/>
                      <c:pt idx="0">
                        <c:v>解約</c:v>
                      </c:pt>
                    </c:strCache>
                  </c:strRef>
                </c15:tx>
              </c15:filteredSeriesTitle>
            </c:ext>
            <c:ext xmlns:c15="http://schemas.microsoft.com/office/drawing/2012/chart" uri="{02D57815-91ED-43cb-92C2-25804820EDAC}">
              <c15:filteredCategoryTitle>
                <c15:cat>
                  <c:strRef>
                    <c:extLst>
                      <c:ext uri="{02D57815-91ED-43cb-92C2-25804820EDAC}">
                        <c15:formulaRef>
                          <c15:sqref>Sheet2!$A$2:$A$6</c15:sqref>
                        </c15:formulaRef>
                      </c:ext>
                    </c:extLst>
                    <c:strCache>
                      <c:ptCount val="5"/>
                      <c:pt idx="0">
                        <c:v>H26</c:v>
                      </c:pt>
                      <c:pt idx="1">
                        <c:v>H27</c:v>
                      </c:pt>
                      <c:pt idx="2">
                        <c:v>H28</c:v>
                      </c:pt>
                      <c:pt idx="3">
                        <c:v>H29</c:v>
                      </c:pt>
                      <c:pt idx="4">
                        <c:v>H30</c:v>
                      </c:pt>
                    </c:strCache>
                  </c:strRef>
                </c15:cat>
              </c15:filteredCategoryTitle>
            </c:ext>
            <c:ext xmlns:c16="http://schemas.microsoft.com/office/drawing/2014/chart" uri="{C3380CC4-5D6E-409C-BE32-E72D297353CC}">
              <c16:uniqueId val="{00000001-3AED-4CF4-9468-82B2D60672DF}"/>
            </c:ext>
          </c:extLst>
        </c:ser>
        <c:dLbls>
          <c:dLblPos val="ctr"/>
          <c:showLegendKey val="0"/>
          <c:showVal val="1"/>
          <c:showCatName val="0"/>
          <c:showSerName val="0"/>
          <c:showPercent val="0"/>
          <c:showBubbleSize val="0"/>
        </c:dLbls>
        <c:marker val="1"/>
        <c:smooth val="0"/>
        <c:axId val="436045064"/>
        <c:axId val="436045392"/>
        <c:extLst/>
      </c:lineChart>
      <c:valAx>
        <c:axId val="436045392"/>
        <c:scaling>
          <c:orientation val="minMax"/>
          <c:max val="5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_);[Red]\(#,##0\)" sourceLinked="1"/>
        <c:majorTickMark val="cross"/>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ja-JP"/>
          </a:p>
        </c:txPr>
        <c:crossAx val="436045064"/>
        <c:crosses val="autoZero"/>
        <c:crossBetween val="between"/>
        <c:majorUnit val="10"/>
      </c:valAx>
      <c:catAx>
        <c:axId val="436045064"/>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ja-JP"/>
          </a:p>
        </c:txPr>
        <c:crossAx val="436045392"/>
        <c:crosses val="autoZero"/>
        <c:auto val="0"/>
        <c:lblAlgn val="ctr"/>
        <c:lblOffset val="100"/>
        <c:noMultiLvlLbl val="0"/>
      </c:catAx>
      <c:spPr>
        <a:solidFill>
          <a:schemeClr val="bg1"/>
        </a:solidFill>
        <a:ln>
          <a:noFill/>
        </a:ln>
        <a:effectLst/>
      </c:spPr>
    </c:plotArea>
    <c:legend>
      <c:legendPos val="r"/>
      <c:layout>
        <c:manualLayout>
          <c:xMode val="edge"/>
          <c:yMode val="edge"/>
          <c:x val="0.76148162267620478"/>
          <c:y val="0.17419555819495913"/>
          <c:w val="0.1637588859237997"/>
          <c:h val="0.1290004901337883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cap="flat" cmpd="sng" algn="ctr">
      <a:no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cdr:x>
      <cdr:y>0</cdr:y>
    </cdr:from>
    <cdr:to>
      <cdr:x>0.21269</cdr:x>
      <cdr:y>0.06022</cdr:y>
    </cdr:to>
    <cdr:sp macro="" textlink="">
      <cdr:nvSpPr>
        <cdr:cNvPr id="3" name="正方形/長方形 2">
          <a:extLst xmlns:a="http://schemas.openxmlformats.org/drawingml/2006/main">
            <a:ext uri="{FF2B5EF4-FFF2-40B4-BE49-F238E27FC236}">
              <a16:creationId xmlns:a16="http://schemas.microsoft.com/office/drawing/2014/main" id="{61C8E6B8-427B-43CB-AFAA-2F46A51BA83D}"/>
            </a:ext>
          </a:extLst>
        </cdr:cNvPr>
        <cdr:cNvSpPr/>
      </cdr:nvSpPr>
      <cdr:spPr>
        <a:xfrm xmlns:a="http://schemas.openxmlformats.org/drawingml/2006/main">
          <a:off x="0" y="0"/>
          <a:ext cx="925830" cy="26629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800" dirty="0">
              <a:solidFill>
                <a:schemeClr val="tx1"/>
              </a:solidFill>
            </a:rPr>
            <a:t>（人）</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0.21269</cdr:x>
      <cdr:y>0.06022</cdr:y>
    </cdr:to>
    <cdr:sp macro="" textlink="">
      <cdr:nvSpPr>
        <cdr:cNvPr id="3" name="正方形/長方形 2">
          <a:extLst xmlns:a="http://schemas.openxmlformats.org/drawingml/2006/main">
            <a:ext uri="{FF2B5EF4-FFF2-40B4-BE49-F238E27FC236}">
              <a16:creationId xmlns:a16="http://schemas.microsoft.com/office/drawing/2014/main" id="{61C8E6B8-427B-43CB-AFAA-2F46A51BA83D}"/>
            </a:ext>
          </a:extLst>
        </cdr:cNvPr>
        <cdr:cNvSpPr/>
      </cdr:nvSpPr>
      <cdr:spPr>
        <a:xfrm xmlns:a="http://schemas.openxmlformats.org/drawingml/2006/main">
          <a:off x="0" y="0"/>
          <a:ext cx="925830" cy="26629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kumimoji="1" lang="ja-JP" altLang="en-US" sz="800" dirty="0">
              <a:solidFill>
                <a:schemeClr val="tx1"/>
              </a:solidFill>
            </a:rPr>
            <a:t>（人）</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36" tIns="46118" rIns="92236" bIns="46118" rtlCol="0"/>
          <a:lstStyle>
            <a:lvl1pPr algn="r">
              <a:defRPr sz="1200"/>
            </a:lvl1pPr>
          </a:lstStyle>
          <a:p>
            <a:fld id="{E70FF446-62B3-4B04-A774-CAF4548C9DA6}" type="datetimeFigureOut">
              <a:rPr kumimoji="1" lang="ja-JP" altLang="en-US" smtClean="0"/>
              <a:t>2019/8/15</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239" y="4783357"/>
            <a:ext cx="5446723" cy="3913364"/>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36" tIns="46118" rIns="92236" bIns="46118" rtlCol="0" anchor="b"/>
          <a:lstStyle>
            <a:lvl1pPr algn="r">
              <a:defRPr sz="1200"/>
            </a:lvl1pPr>
          </a:lstStyle>
          <a:p>
            <a:fld id="{B931A09F-FCE1-488B-8330-9F9C27CB5BA0}" type="slidenum">
              <a:rPr kumimoji="1" lang="ja-JP" altLang="en-US" smtClean="0"/>
              <a:t>‹#›</a:t>
            </a:fld>
            <a:endParaRPr kumimoji="1" lang="ja-JP" altLang="en-US"/>
          </a:p>
        </p:txBody>
      </p:sp>
    </p:spTree>
    <p:extLst>
      <p:ext uri="{BB962C8B-B14F-4D97-AF65-F5344CB8AC3E}">
        <p14:creationId xmlns:p14="http://schemas.microsoft.com/office/powerpoint/2010/main" val="3258084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BE4A2F2-0DCF-4CB1-A7E2-19EEE9AD82DC}" type="datetime1">
              <a:rPr kumimoji="1" lang="ja-JP" altLang="en-US" smtClean="0"/>
              <a:t>2019/8/15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78834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24F6B37-4730-4FE3-86C0-08CE0B0E3F78}" type="datetime1">
              <a:rPr kumimoji="1" lang="ja-JP" altLang="en-US" smtClean="0"/>
              <a:t>2019/8/15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223661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3537D8-3985-4C24-85F0-288CC22A6CA3}" type="datetime1">
              <a:rPr kumimoji="1" lang="ja-JP" altLang="en-US" smtClean="0"/>
              <a:t>2019/8/15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98613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6A05EC-A154-45E8-B0F3-00BDF4145E70}" type="datetime1">
              <a:rPr kumimoji="1" lang="ja-JP" altLang="en-US" smtClean="0"/>
              <a:t>2019/8/15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2212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CCECB76-21DE-4342-AC5F-D88E7F286A13}" type="datetime1">
              <a:rPr kumimoji="1" lang="ja-JP" altLang="en-US" smtClean="0"/>
              <a:t>2019/8/15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1669284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0E3768-161C-48D1-B0DF-015839966589}" type="datetime1">
              <a:rPr kumimoji="1" lang="ja-JP" altLang="en-US" smtClean="0"/>
              <a:t>2019/8/15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79346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9B316AF-8215-485A-B3B4-504184C583D6}" type="datetime1">
              <a:rPr kumimoji="1" lang="ja-JP" altLang="en-US" smtClean="0"/>
              <a:t>2019/8/15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36061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E5F62F5-ECEF-4487-ACEC-B7A851711FAD}" type="datetime1">
              <a:rPr kumimoji="1" lang="ja-JP" altLang="en-US" smtClean="0"/>
              <a:t>2019/8/15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148310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48BDF-7A2B-4AF6-88D6-4E053EDB3787}" type="datetime1">
              <a:rPr kumimoji="1" lang="ja-JP" altLang="en-US" smtClean="0"/>
              <a:t>2019/8/15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279482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D9EF6A-70EC-4204-ADAF-346A88E53A5F}" type="datetime1">
              <a:rPr kumimoji="1" lang="ja-JP" altLang="en-US" smtClean="0"/>
              <a:t>2019/8/15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97609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C1F98C-2349-45EE-8A96-2347BB355AA9}" type="datetime1">
              <a:rPr kumimoji="1" lang="ja-JP" altLang="en-US" smtClean="0"/>
              <a:t>2019/8/15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152673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82098-7FAB-4716-8A29-CEA29006EFD6}" type="datetime1">
              <a:rPr kumimoji="1" lang="ja-JP" altLang="en-US" smtClean="0"/>
              <a:t>2019/8/15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114BC-08B8-408D-8444-E818CF634C32}" type="slidenum">
              <a:rPr kumimoji="1" lang="ja-JP" altLang="en-US" smtClean="0"/>
              <a:t>‹#›</a:t>
            </a:fld>
            <a:endParaRPr kumimoji="1" lang="ja-JP" altLang="en-US"/>
          </a:p>
        </p:txBody>
      </p:sp>
    </p:spTree>
    <p:extLst>
      <p:ext uri="{BB962C8B-B14F-4D97-AF65-F5344CB8AC3E}">
        <p14:creationId xmlns:p14="http://schemas.microsoft.com/office/powerpoint/2010/main" val="693111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D4869A-21EE-4F8B-8D82-5ACB5A9A319C}"/>
              </a:ext>
            </a:extLst>
          </p:cNvPr>
          <p:cNvSpPr>
            <a:spLocks noGrp="1"/>
          </p:cNvSpPr>
          <p:nvPr>
            <p:ph type="ctrTitle"/>
          </p:nvPr>
        </p:nvSpPr>
        <p:spPr>
          <a:xfrm>
            <a:off x="0" y="1407221"/>
            <a:ext cx="9906000" cy="1793742"/>
          </a:xfrm>
        </p:spPr>
        <p:txBody>
          <a:bodyPr>
            <a:normAutofit/>
          </a:bodyPr>
          <a:lstStyle/>
          <a:p>
            <a:r>
              <a:rPr kumimoji="1" lang="ja-JP" altLang="en-US" dirty="0"/>
              <a:t>中期経営計画（案）</a:t>
            </a:r>
            <a:r>
              <a:rPr kumimoji="1" lang="en-US" altLang="ja-JP" dirty="0"/>
              <a:t/>
            </a:r>
            <a:br>
              <a:rPr kumimoji="1" lang="en-US" altLang="ja-JP" dirty="0"/>
            </a:br>
            <a:r>
              <a:rPr kumimoji="1" lang="en-US" altLang="ja-JP" sz="3100" dirty="0"/>
              <a:t/>
            </a:r>
            <a:br>
              <a:rPr kumimoji="1" lang="en-US" altLang="ja-JP" sz="3100" dirty="0"/>
            </a:br>
            <a:r>
              <a:rPr lang="en-US" altLang="ja-JP" sz="3100" dirty="0"/>
              <a:t>2019</a:t>
            </a:r>
            <a:r>
              <a:rPr lang="ja-JP" altLang="en-US" sz="3100" dirty="0"/>
              <a:t>年度～</a:t>
            </a:r>
            <a:r>
              <a:rPr lang="en-US" altLang="ja-JP" sz="3100" dirty="0"/>
              <a:t>2023</a:t>
            </a:r>
            <a:r>
              <a:rPr lang="ja-JP" altLang="en-US" sz="3100" dirty="0"/>
              <a:t>年度</a:t>
            </a:r>
            <a:endParaRPr kumimoji="1" lang="ja-JP" altLang="en-US" sz="3100" dirty="0"/>
          </a:p>
        </p:txBody>
      </p:sp>
      <p:sp>
        <p:nvSpPr>
          <p:cNvPr id="3" name="字幕 2">
            <a:extLst>
              <a:ext uri="{FF2B5EF4-FFF2-40B4-BE49-F238E27FC236}">
                <a16:creationId xmlns:a16="http://schemas.microsoft.com/office/drawing/2014/main" id="{69EE7A69-8575-4DFA-95DA-797A65F49FE0}"/>
              </a:ext>
            </a:extLst>
          </p:cNvPr>
          <p:cNvSpPr>
            <a:spLocks noGrp="1"/>
          </p:cNvSpPr>
          <p:nvPr>
            <p:ph type="subTitle" idx="1"/>
          </p:nvPr>
        </p:nvSpPr>
        <p:spPr>
          <a:xfrm>
            <a:off x="0" y="3499684"/>
            <a:ext cx="9906000" cy="1793742"/>
          </a:xfrm>
        </p:spPr>
        <p:txBody>
          <a:bodyPr/>
          <a:lstStyle/>
          <a:p>
            <a:endParaRPr lang="en-US" altLang="ja-JP" dirty="0"/>
          </a:p>
          <a:p>
            <a:endParaRPr lang="en-US" altLang="ja-JP" dirty="0"/>
          </a:p>
          <a:p>
            <a:r>
              <a:rPr lang="en-US" altLang="ja-JP" dirty="0" smtClean="0"/>
              <a:t>2019</a:t>
            </a:r>
            <a:r>
              <a:rPr lang="ja-JP" altLang="en-US" dirty="0" smtClean="0"/>
              <a:t>年</a:t>
            </a:r>
            <a:r>
              <a:rPr lang="en-US" altLang="ja-JP" dirty="0" smtClean="0"/>
              <a:t>7</a:t>
            </a:r>
            <a:r>
              <a:rPr lang="ja-JP" altLang="en-US" dirty="0" smtClean="0"/>
              <a:t>月</a:t>
            </a:r>
            <a:endParaRPr lang="en-US" altLang="ja-JP" dirty="0"/>
          </a:p>
          <a:p>
            <a:r>
              <a:rPr kumimoji="1" lang="ja-JP" altLang="en-US" dirty="0"/>
              <a:t>株式会社大阪鶴見フラワーセンター</a:t>
            </a:r>
          </a:p>
        </p:txBody>
      </p:sp>
      <p:sp>
        <p:nvSpPr>
          <p:cNvPr id="4" name="正方形/長方形 3"/>
          <p:cNvSpPr/>
          <p:nvPr/>
        </p:nvSpPr>
        <p:spPr>
          <a:xfrm>
            <a:off x="8164285" y="425770"/>
            <a:ext cx="1211281" cy="438150"/>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2600"/>
              </a:lnSpc>
              <a:spcAft>
                <a:spcPts val="0"/>
              </a:spcAft>
            </a:pPr>
            <a:r>
              <a:rPr lang="ja-JP" altLang="en-US" sz="1400" b="1" kern="100" dirty="0" smtClean="0">
                <a:ea typeface="Meiryo UI" panose="020B0604030504040204" pitchFamily="50" charset="-128"/>
                <a:cs typeface="Times New Roman" panose="02020603050405020304" pitchFamily="18" charset="0"/>
              </a:rPr>
              <a:t>資料</a:t>
            </a:r>
            <a:r>
              <a:rPr lang="en-US" altLang="ja-JP" sz="1400" b="1" kern="100" dirty="0">
                <a:ea typeface="Meiryo UI" panose="020B0604030504040204" pitchFamily="50" charset="-128"/>
                <a:cs typeface="Times New Roman" panose="02020603050405020304" pitchFamily="18" charset="0"/>
              </a:rPr>
              <a:t>3-3</a:t>
            </a:r>
            <a:endParaRPr lang="ja-JP" sz="800" kern="100" dirty="0">
              <a:effectLst/>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30625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今後の取組みについて</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590551" y="1109951"/>
            <a:ext cx="8826404" cy="5748050"/>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当センターでは、全国第２の中核的花</a:t>
            </a:r>
            <a:r>
              <a:rPr lang="ja-JP" altLang="en-US" sz="1600" dirty="0" err="1">
                <a:latin typeface="+mn-ea"/>
              </a:rPr>
              <a:t>き</a:t>
            </a:r>
            <a:r>
              <a:rPr lang="ja-JP" altLang="en-US" sz="1600" dirty="0">
                <a:latin typeface="+mn-ea"/>
              </a:rPr>
              <a:t>卸売市場として消費者へ質・量ともに豊富な花きをより早く届けるために市場関係者と協働し、花きの安定供給に取り組んできた。</a:t>
            </a:r>
          </a:p>
          <a:p>
            <a:pPr>
              <a:lnSpc>
                <a:spcPts val="2000"/>
              </a:lnSpc>
              <a:spcBef>
                <a:spcPts val="1200"/>
              </a:spcBef>
              <a:buFont typeface="Wingdings" panose="05000000000000000000" pitchFamily="2" charset="2"/>
              <a:buChar char="Ø"/>
            </a:pPr>
            <a:r>
              <a:rPr lang="ja-JP" altLang="en-US" sz="1600" dirty="0">
                <a:latin typeface="+mn-ea"/>
              </a:rPr>
              <a:t>しかしながら、長く続いた景気の停滞感に加え、近年のライフスタイルの変化などにより全国的に花きの取扱数量、取扱金額は減少傾向となっている。これに対し、当市場として安定的な花き流通を維持するために、魅力ある市場として積極的に取り組むことで取引の減少に歯止めをかけることが急務となっている。</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このような状況の中、当市場が西日本のハブ市場となるよう、「集荷分荷力の向上」や「国内外への販路拡大」に取組む当市場の卸売業者を支援するため、卸売業者の施設使用料を、　売上高　切花</a:t>
            </a:r>
            <a:r>
              <a:rPr lang="en-US" altLang="ja-JP" sz="1600" dirty="0">
                <a:latin typeface="+mn-ea"/>
              </a:rPr>
              <a:t>1.7</a:t>
            </a:r>
            <a:r>
              <a:rPr lang="ja-JP" altLang="en-US" sz="1600" dirty="0">
                <a:latin typeface="+mn-ea"/>
              </a:rPr>
              <a:t>％、鉢物</a:t>
            </a:r>
            <a:r>
              <a:rPr lang="en-US" altLang="ja-JP" sz="1600" dirty="0">
                <a:latin typeface="+mn-ea"/>
              </a:rPr>
              <a:t>1.4</a:t>
            </a:r>
            <a:r>
              <a:rPr lang="ja-JP" altLang="en-US" sz="1600" dirty="0">
                <a:latin typeface="+mn-ea"/>
              </a:rPr>
              <a:t>％　⇒　売上高　切花</a:t>
            </a:r>
            <a:r>
              <a:rPr lang="en-US" altLang="ja-JP" sz="1600" dirty="0">
                <a:latin typeface="+mn-ea"/>
              </a:rPr>
              <a:t>1.4</a:t>
            </a:r>
            <a:r>
              <a:rPr lang="ja-JP" altLang="en-US" sz="1600" dirty="0">
                <a:latin typeface="+mn-ea"/>
              </a:rPr>
              <a:t>％、鉢物</a:t>
            </a:r>
            <a:r>
              <a:rPr lang="en-US" altLang="ja-JP" sz="1600" dirty="0">
                <a:latin typeface="+mn-ea"/>
              </a:rPr>
              <a:t>1.4</a:t>
            </a:r>
            <a:r>
              <a:rPr lang="ja-JP" altLang="en-US" sz="1600" dirty="0">
                <a:latin typeface="+mn-ea"/>
              </a:rPr>
              <a:t>％　　　　　　　　　　　に改定。（</a:t>
            </a:r>
            <a:r>
              <a:rPr lang="en-US" altLang="ja-JP" sz="1600" dirty="0">
                <a:latin typeface="+mn-ea"/>
              </a:rPr>
              <a:t>2018</a:t>
            </a:r>
            <a:r>
              <a:rPr lang="ja-JP" altLang="en-US" sz="1600" dirty="0">
                <a:latin typeface="+mn-ea"/>
              </a:rPr>
              <a:t>年</a:t>
            </a:r>
            <a:r>
              <a:rPr lang="en-US" altLang="ja-JP" sz="1600" dirty="0">
                <a:latin typeface="+mn-ea"/>
              </a:rPr>
              <a:t>7</a:t>
            </a:r>
            <a:r>
              <a:rPr lang="ja-JP" altLang="en-US" sz="1600" dirty="0">
                <a:latin typeface="+mn-ea"/>
              </a:rPr>
              <a:t>月～）</a:t>
            </a:r>
          </a:p>
          <a:p>
            <a:pPr>
              <a:lnSpc>
                <a:spcPts val="2000"/>
              </a:lnSpc>
              <a:spcBef>
                <a:spcPts val="1200"/>
              </a:spcBef>
              <a:buFont typeface="Wingdings" panose="05000000000000000000" pitchFamily="2" charset="2"/>
              <a:buChar char="Ø"/>
            </a:pPr>
            <a:r>
              <a:rPr lang="ja-JP" altLang="en-US" sz="1600" dirty="0">
                <a:latin typeface="+mn-ea"/>
              </a:rPr>
              <a:t>施設使用料の改定に伴い収益の減少が見込まれるものの、引き続き当市場の設立趣旨に則り機能の維持に努めるとともに、市場の活性化を計画的に進めるため、前中期計画の期間中（</a:t>
            </a:r>
            <a:r>
              <a:rPr lang="en-US" altLang="ja-JP" sz="1600" dirty="0">
                <a:latin typeface="+mn-ea"/>
              </a:rPr>
              <a:t>2015</a:t>
            </a:r>
            <a:r>
              <a:rPr lang="ja-JP" altLang="en-US" sz="1600" dirty="0">
                <a:latin typeface="+mn-ea"/>
              </a:rPr>
              <a:t>年～</a:t>
            </a:r>
            <a:r>
              <a:rPr lang="en-US" altLang="ja-JP" sz="1600" dirty="0">
                <a:latin typeface="+mn-ea"/>
              </a:rPr>
              <a:t>2019</a:t>
            </a:r>
            <a:r>
              <a:rPr lang="ja-JP" altLang="en-US" sz="1600" dirty="0">
                <a:latin typeface="+mn-ea"/>
              </a:rPr>
              <a:t>年）ではあるが、当市場が我が国の中核的花</a:t>
            </a:r>
            <a:r>
              <a:rPr lang="ja-JP" altLang="en-US" sz="1600" dirty="0" err="1">
                <a:latin typeface="+mn-ea"/>
              </a:rPr>
              <a:t>き</a:t>
            </a:r>
            <a:r>
              <a:rPr lang="ja-JP" altLang="en-US" sz="1600" dirty="0">
                <a:latin typeface="+mn-ea"/>
              </a:rPr>
              <a:t>卸売市場として安定的な花き流通に寄与することを目的に新たな中期経営計画を策定し、「市場の活性化」「施設の改修」の２点を基本とした取組みを進める。</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事業運営にあたっては、効率的な経営を進め、単年度黒字を維持することにより、経営の自主性を高めるとともに、多様なサービスをより効率的に提供できる体制を構築する。</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計画の期間は、</a:t>
            </a:r>
            <a:r>
              <a:rPr lang="en-US" altLang="ja-JP" sz="1600" dirty="0">
                <a:latin typeface="+mn-ea"/>
              </a:rPr>
              <a:t>2019</a:t>
            </a:r>
            <a:r>
              <a:rPr lang="ja-JP" altLang="en-US" sz="1600" dirty="0">
                <a:latin typeface="+mn-ea"/>
              </a:rPr>
              <a:t>年度から</a:t>
            </a:r>
            <a:r>
              <a:rPr lang="en-US" altLang="ja-JP" sz="1600" dirty="0">
                <a:latin typeface="+mn-ea"/>
              </a:rPr>
              <a:t>2023</a:t>
            </a:r>
            <a:r>
              <a:rPr lang="ja-JP" altLang="en-US" sz="1600" dirty="0">
                <a:latin typeface="+mn-ea"/>
              </a:rPr>
              <a:t>年度までの５年間とする。</a:t>
            </a: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１　事業運営の基本方針</a:t>
            </a:r>
          </a:p>
        </p:txBody>
      </p:sp>
      <p:sp>
        <p:nvSpPr>
          <p:cNvPr id="6" name="タイトル 1">
            <a:extLst>
              <a:ext uri="{FF2B5EF4-FFF2-40B4-BE49-F238E27FC236}">
                <a16:creationId xmlns:a16="http://schemas.microsoft.com/office/drawing/2014/main" id="{3FBCBC3C-21AD-4923-9AAE-0850CFE16EA1}"/>
              </a:ext>
            </a:extLst>
          </p:cNvPr>
          <p:cNvSpPr txBox="1">
            <a:spLocks/>
          </p:cNvSpPr>
          <p:nvPr/>
        </p:nvSpPr>
        <p:spPr>
          <a:xfrm>
            <a:off x="9416955" y="142766"/>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８</a:t>
            </a:r>
          </a:p>
        </p:txBody>
      </p:sp>
    </p:spTree>
    <p:extLst>
      <p:ext uri="{BB962C8B-B14F-4D97-AF65-F5344CB8AC3E}">
        <p14:creationId xmlns:p14="http://schemas.microsoft.com/office/powerpoint/2010/main" val="1231646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今後の取組みについて</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663723" y="1782196"/>
            <a:ext cx="8826404" cy="585604"/>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施設改修にあたっては、経年による劣化対策だけにとどまらず、産地から魅力ある市場となるよう取組み、集荷力の向上に寄与する。</a:t>
            </a:r>
            <a:endParaRPr lang="en-US" altLang="ja-JP" sz="1600" dirty="0">
              <a:latin typeface="+mn-ea"/>
            </a:endParaRPr>
          </a:p>
          <a:p>
            <a:pPr>
              <a:lnSpc>
                <a:spcPts val="2000"/>
              </a:lnSpc>
              <a:spcBef>
                <a:spcPts val="1200"/>
              </a:spcBef>
              <a:buFont typeface="Wingdings" panose="05000000000000000000" pitchFamily="2" charset="2"/>
              <a:buChar char="Ø"/>
            </a:pPr>
            <a:endParaRPr lang="ja-JP" altLang="en-US"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２　市場活性化への取組み</a:t>
            </a:r>
          </a:p>
        </p:txBody>
      </p:sp>
      <p:sp>
        <p:nvSpPr>
          <p:cNvPr id="6" name="タイトル 1">
            <a:extLst>
              <a:ext uri="{FF2B5EF4-FFF2-40B4-BE49-F238E27FC236}">
                <a16:creationId xmlns:a16="http://schemas.microsoft.com/office/drawing/2014/main" id="{8EA9CE4D-2CA6-4169-9A41-EE2DD45C30DD}"/>
              </a:ext>
            </a:extLst>
          </p:cNvPr>
          <p:cNvSpPr txBox="1">
            <a:spLocks/>
          </p:cNvSpPr>
          <p:nvPr/>
        </p:nvSpPr>
        <p:spPr>
          <a:xfrm>
            <a:off x="123925" y="99197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（１）魅力ある市場としての機能拡充</a:t>
            </a:r>
          </a:p>
        </p:txBody>
      </p:sp>
      <p:sp>
        <p:nvSpPr>
          <p:cNvPr id="7" name="タイトル 1">
            <a:extLst>
              <a:ext uri="{FF2B5EF4-FFF2-40B4-BE49-F238E27FC236}">
                <a16:creationId xmlns:a16="http://schemas.microsoft.com/office/drawing/2014/main" id="{331E4AA6-9AEC-4D9B-9606-9188864A2DAF}"/>
              </a:ext>
            </a:extLst>
          </p:cNvPr>
          <p:cNvSpPr txBox="1">
            <a:spLocks/>
          </p:cNvSpPr>
          <p:nvPr/>
        </p:nvSpPr>
        <p:spPr>
          <a:xfrm>
            <a:off x="123925" y="138708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　　① 市場環境の整備</a:t>
            </a:r>
          </a:p>
        </p:txBody>
      </p:sp>
      <p:sp>
        <p:nvSpPr>
          <p:cNvPr id="8" name="コンテンツ プレースホルダー 2">
            <a:extLst>
              <a:ext uri="{FF2B5EF4-FFF2-40B4-BE49-F238E27FC236}">
                <a16:creationId xmlns:a16="http://schemas.microsoft.com/office/drawing/2014/main" id="{C34F7AF8-ED72-481D-8B02-3F74CE4ECA4E}"/>
              </a:ext>
            </a:extLst>
          </p:cNvPr>
          <p:cNvSpPr txBox="1">
            <a:spLocks/>
          </p:cNvSpPr>
          <p:nvPr/>
        </p:nvSpPr>
        <p:spPr>
          <a:xfrm>
            <a:off x="1030335" y="2483734"/>
            <a:ext cx="7845329" cy="600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1200"/>
              </a:spcBef>
              <a:buNone/>
            </a:pPr>
            <a:r>
              <a:rPr lang="ja-JP" altLang="en-US" sz="1400" dirty="0">
                <a:latin typeface="+mn-ea"/>
              </a:rPr>
              <a:t>・花</a:t>
            </a:r>
            <a:r>
              <a:rPr lang="ja-JP" altLang="en-US" sz="1400" dirty="0" err="1">
                <a:latin typeface="+mn-ea"/>
              </a:rPr>
              <a:t>きの</a:t>
            </a:r>
            <a:r>
              <a:rPr lang="ja-JP" altLang="en-US" sz="1400" dirty="0">
                <a:latin typeface="+mn-ea"/>
              </a:rPr>
              <a:t>鮮度を保つための温度管理システム（低温倉庫等）の整備</a:t>
            </a:r>
            <a:endParaRPr lang="en-US" altLang="ja-JP" sz="1400" dirty="0">
              <a:latin typeface="+mn-ea"/>
            </a:endParaRPr>
          </a:p>
          <a:p>
            <a:pPr marL="0" indent="0">
              <a:lnSpc>
                <a:spcPts val="1200"/>
              </a:lnSpc>
              <a:spcBef>
                <a:spcPts val="1200"/>
              </a:spcBef>
              <a:buNone/>
            </a:pPr>
            <a:r>
              <a:rPr lang="ja-JP" altLang="en-US" sz="1400" dirty="0">
                <a:latin typeface="+mn-ea"/>
              </a:rPr>
              <a:t>・セリシステムの更新・機能向上</a:t>
            </a:r>
            <a:endParaRPr lang="ja-JP" altLang="en-US" sz="1200" dirty="0">
              <a:latin typeface="+mn-ea"/>
            </a:endParaRPr>
          </a:p>
        </p:txBody>
      </p:sp>
      <p:sp>
        <p:nvSpPr>
          <p:cNvPr id="14" name="コンテンツ プレースホルダー 2">
            <a:extLst>
              <a:ext uri="{FF2B5EF4-FFF2-40B4-BE49-F238E27FC236}">
                <a16:creationId xmlns:a16="http://schemas.microsoft.com/office/drawing/2014/main" id="{9ECA8CE6-49E6-4672-A3AA-3AB1CD557860}"/>
              </a:ext>
            </a:extLst>
          </p:cNvPr>
          <p:cNvSpPr txBox="1">
            <a:spLocks/>
          </p:cNvSpPr>
          <p:nvPr/>
        </p:nvSpPr>
        <p:spPr>
          <a:xfrm>
            <a:off x="663723" y="3199743"/>
            <a:ext cx="8826404" cy="8599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000"/>
              </a:lnSpc>
              <a:spcBef>
                <a:spcPts val="1200"/>
              </a:spcBef>
              <a:buFont typeface="Wingdings" panose="05000000000000000000" pitchFamily="2" charset="2"/>
              <a:buChar char="Ø"/>
            </a:pPr>
            <a:r>
              <a:rPr lang="ja-JP" altLang="en-US" sz="1600" dirty="0">
                <a:latin typeface="+mn-ea"/>
              </a:rPr>
              <a:t>当市場は、保冷施設、場内搬送車両、夜間照明などエネルギーを大量に消費する施設を有している。また、花</a:t>
            </a:r>
            <a:r>
              <a:rPr lang="ja-JP" altLang="en-US" sz="1600" dirty="0" err="1">
                <a:latin typeface="+mn-ea"/>
              </a:rPr>
              <a:t>き</a:t>
            </a:r>
            <a:r>
              <a:rPr lang="ja-JP" altLang="en-US" sz="1600" dirty="0">
                <a:latin typeface="+mn-ea"/>
              </a:rPr>
              <a:t>包装容器等の廃容器などを大量に排出することからも、環境に対する負荷の軽減に向けた取組を引き続き継続的に行う。</a:t>
            </a:r>
          </a:p>
        </p:txBody>
      </p:sp>
      <p:sp>
        <p:nvSpPr>
          <p:cNvPr id="12" name="コンテンツ プレースホルダー 2">
            <a:extLst>
              <a:ext uri="{FF2B5EF4-FFF2-40B4-BE49-F238E27FC236}">
                <a16:creationId xmlns:a16="http://schemas.microsoft.com/office/drawing/2014/main" id="{DB870F36-0F34-4A8C-9844-32CF72D19A64}"/>
              </a:ext>
            </a:extLst>
          </p:cNvPr>
          <p:cNvSpPr txBox="1">
            <a:spLocks/>
          </p:cNvSpPr>
          <p:nvPr/>
        </p:nvSpPr>
        <p:spPr>
          <a:xfrm>
            <a:off x="1030335" y="4175582"/>
            <a:ext cx="7845329" cy="2698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1200"/>
              </a:spcBef>
              <a:buNone/>
            </a:pPr>
            <a:r>
              <a:rPr lang="ja-JP" altLang="en-US" sz="1400" dirty="0">
                <a:latin typeface="+mn-ea"/>
              </a:rPr>
              <a:t>・廃棄物総量の抑制と再資源化</a:t>
            </a:r>
            <a:endParaRPr lang="ja-JP" altLang="en-US" sz="1200" dirty="0">
              <a:latin typeface="+mn-ea"/>
            </a:endParaRPr>
          </a:p>
        </p:txBody>
      </p:sp>
      <p:sp>
        <p:nvSpPr>
          <p:cNvPr id="13" name="コンテンツ プレースホルダー 2">
            <a:extLst>
              <a:ext uri="{FF2B5EF4-FFF2-40B4-BE49-F238E27FC236}">
                <a16:creationId xmlns:a16="http://schemas.microsoft.com/office/drawing/2014/main" id="{5057E6EE-43FE-41AA-B840-730966C2B448}"/>
              </a:ext>
            </a:extLst>
          </p:cNvPr>
          <p:cNvSpPr txBox="1">
            <a:spLocks/>
          </p:cNvSpPr>
          <p:nvPr/>
        </p:nvSpPr>
        <p:spPr>
          <a:xfrm>
            <a:off x="663723" y="5054831"/>
            <a:ext cx="8826404" cy="942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000"/>
              </a:lnSpc>
              <a:spcBef>
                <a:spcPts val="1200"/>
              </a:spcBef>
              <a:buFont typeface="Wingdings" panose="05000000000000000000" pitchFamily="2" charset="2"/>
              <a:buChar char="Ø"/>
            </a:pPr>
            <a:r>
              <a:rPr lang="en-US" altLang="ja-JP" sz="1600" dirty="0">
                <a:latin typeface="+mn-ea"/>
              </a:rPr>
              <a:t>2017</a:t>
            </a:r>
            <a:r>
              <a:rPr lang="ja-JP" altLang="en-US" sz="1600" dirty="0">
                <a:latin typeface="+mn-ea"/>
              </a:rPr>
              <a:t>年から</a:t>
            </a:r>
            <a:r>
              <a:rPr lang="en-US" altLang="ja-JP" sz="1600" dirty="0">
                <a:latin typeface="+mn-ea"/>
              </a:rPr>
              <a:t>2018</a:t>
            </a:r>
            <a:r>
              <a:rPr lang="ja-JP" altLang="en-US" sz="1600" dirty="0">
                <a:latin typeface="+mn-ea"/>
              </a:rPr>
              <a:t>年にかけて改修を行った市場内の展示コーナー・共用スペースを、産地・卸売業者から買受人への情報発信の場、買受人の交流の場として活用することにより、産地からの出荷量の拡大や新たな買受人の獲得に努める。</a:t>
            </a:r>
          </a:p>
        </p:txBody>
      </p:sp>
      <p:sp>
        <p:nvSpPr>
          <p:cNvPr id="15" name="タイトル 1">
            <a:extLst>
              <a:ext uri="{FF2B5EF4-FFF2-40B4-BE49-F238E27FC236}">
                <a16:creationId xmlns:a16="http://schemas.microsoft.com/office/drawing/2014/main" id="{97C58F92-F1E6-491F-87FA-76389ECE9FBA}"/>
              </a:ext>
            </a:extLst>
          </p:cNvPr>
          <p:cNvSpPr txBox="1">
            <a:spLocks/>
          </p:cNvSpPr>
          <p:nvPr/>
        </p:nvSpPr>
        <p:spPr>
          <a:xfrm>
            <a:off x="123925" y="4659721"/>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　　② 展示会等の開催支援</a:t>
            </a:r>
          </a:p>
        </p:txBody>
      </p:sp>
      <p:sp>
        <p:nvSpPr>
          <p:cNvPr id="16" name="コンテンツ プレースホルダー 2">
            <a:extLst>
              <a:ext uri="{FF2B5EF4-FFF2-40B4-BE49-F238E27FC236}">
                <a16:creationId xmlns:a16="http://schemas.microsoft.com/office/drawing/2014/main" id="{66FA718D-C56D-4DEB-8147-6CB5AB3CEF33}"/>
              </a:ext>
            </a:extLst>
          </p:cNvPr>
          <p:cNvSpPr txBox="1">
            <a:spLocks/>
          </p:cNvSpPr>
          <p:nvPr/>
        </p:nvSpPr>
        <p:spPr>
          <a:xfrm>
            <a:off x="1079596" y="5961334"/>
            <a:ext cx="8826404" cy="5537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1200"/>
              </a:spcBef>
              <a:buNone/>
            </a:pPr>
            <a:r>
              <a:rPr lang="ja-JP" altLang="en-US" sz="1200" dirty="0">
                <a:latin typeface="+mn-ea"/>
              </a:rPr>
              <a:t>・</a:t>
            </a:r>
            <a:r>
              <a:rPr lang="ja-JP" altLang="en-US" sz="1400" dirty="0">
                <a:latin typeface="+mn-ea"/>
              </a:rPr>
              <a:t>卸売業者と産地が連携して行う新商品などの展示会・商談会</a:t>
            </a:r>
            <a:endParaRPr lang="en-US" altLang="ja-JP" sz="1400" dirty="0">
              <a:latin typeface="+mn-ea"/>
            </a:endParaRPr>
          </a:p>
          <a:p>
            <a:pPr marL="0" indent="0">
              <a:lnSpc>
                <a:spcPts val="1200"/>
              </a:lnSpc>
              <a:spcBef>
                <a:spcPts val="1200"/>
              </a:spcBef>
              <a:buNone/>
            </a:pPr>
            <a:r>
              <a:rPr lang="ja-JP" altLang="en-US" sz="1400" dirty="0">
                <a:latin typeface="+mn-ea"/>
              </a:rPr>
              <a:t>・関連資材等の商品展示販売会</a:t>
            </a:r>
          </a:p>
          <a:p>
            <a:pPr marL="0" indent="0">
              <a:lnSpc>
                <a:spcPts val="2000"/>
              </a:lnSpc>
              <a:spcBef>
                <a:spcPts val="1200"/>
              </a:spcBef>
              <a:buNone/>
            </a:pPr>
            <a:endParaRPr lang="ja-JP" altLang="en-US" sz="1200" dirty="0">
              <a:latin typeface="+mn-ea"/>
            </a:endParaRPr>
          </a:p>
        </p:txBody>
      </p:sp>
      <p:sp>
        <p:nvSpPr>
          <p:cNvPr id="17" name="タイトル 1">
            <a:extLst>
              <a:ext uri="{FF2B5EF4-FFF2-40B4-BE49-F238E27FC236}">
                <a16:creationId xmlns:a16="http://schemas.microsoft.com/office/drawing/2014/main" id="{39B00CBD-28A2-40DE-98E2-34012D393CA0}"/>
              </a:ext>
            </a:extLst>
          </p:cNvPr>
          <p:cNvSpPr txBox="1">
            <a:spLocks/>
          </p:cNvSpPr>
          <p:nvPr/>
        </p:nvSpPr>
        <p:spPr>
          <a:xfrm>
            <a:off x="9459431" y="114579"/>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９</a:t>
            </a:r>
          </a:p>
        </p:txBody>
      </p:sp>
    </p:spTree>
    <p:extLst>
      <p:ext uri="{BB962C8B-B14F-4D97-AF65-F5344CB8AC3E}">
        <p14:creationId xmlns:p14="http://schemas.microsoft.com/office/powerpoint/2010/main" val="3489055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今後の取組みについて</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539798" y="1397628"/>
            <a:ext cx="8826404" cy="2031371"/>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消費拡大・活性化のために、花</a:t>
            </a:r>
            <a:r>
              <a:rPr lang="ja-JP" altLang="en-US" sz="1600" dirty="0" err="1">
                <a:latin typeface="+mn-ea"/>
              </a:rPr>
              <a:t>きと</a:t>
            </a:r>
            <a:r>
              <a:rPr lang="ja-JP" altLang="en-US" sz="1600" dirty="0">
                <a:latin typeface="+mn-ea"/>
              </a:rPr>
              <a:t>人のふれあいをテーマに、消費者に対する啓発活動や、異業種とのコラボレーションの実施。</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消費者への直接的な啓発だけでなく、商業施設をはじめとした異業種に対して、花きを活用することによる集客効果のアピールを狙う。</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これらの啓発活動の発信の手段としてホームページでの発信はもとより、インスタグラム等の</a:t>
            </a:r>
            <a:r>
              <a:rPr lang="en-US" altLang="ja-JP" sz="1600" dirty="0">
                <a:latin typeface="+mn-ea"/>
              </a:rPr>
              <a:t>SNS</a:t>
            </a:r>
            <a:r>
              <a:rPr lang="ja-JP" altLang="en-US" sz="1600" dirty="0">
                <a:latin typeface="+mn-ea"/>
              </a:rPr>
              <a:t>を積極的に活用する。</a:t>
            </a:r>
            <a:endParaRPr lang="en-US" altLang="ja-JP"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２　市場活性化への取組み</a:t>
            </a:r>
          </a:p>
        </p:txBody>
      </p:sp>
      <p:sp>
        <p:nvSpPr>
          <p:cNvPr id="6" name="タイトル 1">
            <a:extLst>
              <a:ext uri="{FF2B5EF4-FFF2-40B4-BE49-F238E27FC236}">
                <a16:creationId xmlns:a16="http://schemas.microsoft.com/office/drawing/2014/main" id="{8EA9CE4D-2CA6-4169-9A41-EE2DD45C30DD}"/>
              </a:ext>
            </a:extLst>
          </p:cNvPr>
          <p:cNvSpPr txBox="1">
            <a:spLocks/>
          </p:cNvSpPr>
          <p:nvPr/>
        </p:nvSpPr>
        <p:spPr>
          <a:xfrm>
            <a:off x="123925" y="99197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（２）消費拡大・活性化の推進</a:t>
            </a:r>
          </a:p>
        </p:txBody>
      </p:sp>
      <p:sp>
        <p:nvSpPr>
          <p:cNvPr id="7" name="コンテンツ プレースホルダー 2">
            <a:extLst>
              <a:ext uri="{FF2B5EF4-FFF2-40B4-BE49-F238E27FC236}">
                <a16:creationId xmlns:a16="http://schemas.microsoft.com/office/drawing/2014/main" id="{60087851-DD5C-4A08-95FF-D94DDFBFF0D3}"/>
              </a:ext>
            </a:extLst>
          </p:cNvPr>
          <p:cNvSpPr txBox="1">
            <a:spLocks/>
          </p:cNvSpPr>
          <p:nvPr/>
        </p:nvSpPr>
        <p:spPr>
          <a:xfrm>
            <a:off x="663723" y="3541229"/>
            <a:ext cx="8826404" cy="9512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1200"/>
              </a:spcBef>
              <a:buNone/>
            </a:pPr>
            <a:r>
              <a:rPr lang="ja-JP" altLang="en-US" sz="1200" dirty="0">
                <a:latin typeface="+mn-ea"/>
              </a:rPr>
              <a:t>・</a:t>
            </a:r>
            <a:r>
              <a:rPr lang="ja-JP" altLang="en-US" sz="1400" dirty="0">
                <a:latin typeface="+mn-ea"/>
              </a:rPr>
              <a:t>ワークショップの開催</a:t>
            </a:r>
            <a:endParaRPr lang="en-US" altLang="ja-JP" sz="1400" dirty="0">
              <a:latin typeface="+mn-ea"/>
            </a:endParaRPr>
          </a:p>
          <a:p>
            <a:pPr marL="0" indent="0">
              <a:lnSpc>
                <a:spcPts val="1200"/>
              </a:lnSpc>
              <a:spcBef>
                <a:spcPts val="1200"/>
              </a:spcBef>
              <a:buNone/>
            </a:pPr>
            <a:r>
              <a:rPr lang="ja-JP" altLang="en-US" sz="1400" dirty="0">
                <a:latin typeface="+mn-ea"/>
              </a:rPr>
              <a:t>・併設する商業施設をはじめとした異業種との連携したイベントの開催と支援</a:t>
            </a:r>
            <a:endParaRPr lang="en-US" altLang="ja-JP" sz="1400" dirty="0">
              <a:latin typeface="+mn-ea"/>
            </a:endParaRPr>
          </a:p>
          <a:p>
            <a:pPr marL="0" indent="0">
              <a:lnSpc>
                <a:spcPts val="1200"/>
              </a:lnSpc>
              <a:spcBef>
                <a:spcPts val="1200"/>
              </a:spcBef>
              <a:buNone/>
            </a:pPr>
            <a:r>
              <a:rPr lang="ja-JP" altLang="en-US" sz="1400" dirty="0">
                <a:latin typeface="+mn-ea"/>
              </a:rPr>
              <a:t>・</a:t>
            </a:r>
            <a:r>
              <a:rPr lang="en-US" altLang="ja-JP" sz="1400" dirty="0">
                <a:latin typeface="+mn-ea"/>
              </a:rPr>
              <a:t>SNS</a:t>
            </a:r>
            <a:r>
              <a:rPr lang="ja-JP" altLang="en-US" sz="1400" dirty="0">
                <a:latin typeface="+mn-ea"/>
              </a:rPr>
              <a:t>を活用した情報の発信</a:t>
            </a:r>
          </a:p>
          <a:p>
            <a:pPr marL="0" indent="0">
              <a:lnSpc>
                <a:spcPts val="2000"/>
              </a:lnSpc>
              <a:spcBef>
                <a:spcPts val="1200"/>
              </a:spcBef>
              <a:buNone/>
            </a:pPr>
            <a:endParaRPr lang="ja-JP" altLang="en-US" sz="1200" dirty="0">
              <a:latin typeface="+mn-ea"/>
            </a:endParaRPr>
          </a:p>
        </p:txBody>
      </p:sp>
      <p:pic>
        <p:nvPicPr>
          <p:cNvPr id="4" name="図 3">
            <a:extLst>
              <a:ext uri="{FF2B5EF4-FFF2-40B4-BE49-F238E27FC236}">
                <a16:creationId xmlns:a16="http://schemas.microsoft.com/office/drawing/2014/main" id="{41376B86-AEB4-41C5-9B58-7102DBCBEF36}"/>
              </a:ext>
            </a:extLst>
          </p:cNvPr>
          <p:cNvPicPr>
            <a:picLocks noChangeAspect="1"/>
          </p:cNvPicPr>
          <p:nvPr/>
        </p:nvPicPr>
        <p:blipFill>
          <a:blip r:embed="rId2"/>
          <a:stretch>
            <a:fillRect/>
          </a:stretch>
        </p:blipFill>
        <p:spPr>
          <a:xfrm>
            <a:off x="539798" y="4492486"/>
            <a:ext cx="2712338" cy="2031970"/>
          </a:xfrm>
          <a:prstGeom prst="rect">
            <a:avLst/>
          </a:prstGeom>
        </p:spPr>
      </p:pic>
      <p:pic>
        <p:nvPicPr>
          <p:cNvPr id="8" name="図 7">
            <a:extLst>
              <a:ext uri="{FF2B5EF4-FFF2-40B4-BE49-F238E27FC236}">
                <a16:creationId xmlns:a16="http://schemas.microsoft.com/office/drawing/2014/main" id="{24D93F7B-937C-4E50-BC0A-A5005F49C9FB}"/>
              </a:ext>
            </a:extLst>
          </p:cNvPr>
          <p:cNvPicPr>
            <a:picLocks noChangeAspect="1"/>
          </p:cNvPicPr>
          <p:nvPr/>
        </p:nvPicPr>
        <p:blipFill>
          <a:blip r:embed="rId3"/>
          <a:stretch>
            <a:fillRect/>
          </a:stretch>
        </p:blipFill>
        <p:spPr>
          <a:xfrm>
            <a:off x="3596831" y="4491119"/>
            <a:ext cx="2712338" cy="2033336"/>
          </a:xfrm>
          <a:prstGeom prst="rect">
            <a:avLst/>
          </a:prstGeom>
        </p:spPr>
      </p:pic>
      <p:sp>
        <p:nvSpPr>
          <p:cNvPr id="11" name="コンテンツ プレースホルダー 2">
            <a:extLst>
              <a:ext uri="{FF2B5EF4-FFF2-40B4-BE49-F238E27FC236}">
                <a16:creationId xmlns:a16="http://schemas.microsoft.com/office/drawing/2014/main" id="{B49E858B-EC56-4EA3-9E5B-2DB19601DCD6}"/>
              </a:ext>
            </a:extLst>
          </p:cNvPr>
          <p:cNvSpPr txBox="1">
            <a:spLocks/>
          </p:cNvSpPr>
          <p:nvPr/>
        </p:nvSpPr>
        <p:spPr>
          <a:xfrm>
            <a:off x="1428134" y="6560485"/>
            <a:ext cx="935665" cy="187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None/>
            </a:pPr>
            <a:r>
              <a:rPr lang="ja-JP" altLang="en-US" sz="800" dirty="0">
                <a:latin typeface="+mn-ea"/>
              </a:rPr>
              <a:t>ワークショップ</a:t>
            </a:r>
          </a:p>
        </p:txBody>
      </p:sp>
      <p:sp>
        <p:nvSpPr>
          <p:cNvPr id="12" name="コンテンツ プレースホルダー 2">
            <a:extLst>
              <a:ext uri="{FF2B5EF4-FFF2-40B4-BE49-F238E27FC236}">
                <a16:creationId xmlns:a16="http://schemas.microsoft.com/office/drawing/2014/main" id="{D39066E1-FBBD-49A4-9C34-F03611AF3C4E}"/>
              </a:ext>
            </a:extLst>
          </p:cNvPr>
          <p:cNvSpPr txBox="1">
            <a:spLocks/>
          </p:cNvSpPr>
          <p:nvPr/>
        </p:nvSpPr>
        <p:spPr>
          <a:xfrm>
            <a:off x="3553787" y="6560485"/>
            <a:ext cx="2356885" cy="154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None/>
            </a:pPr>
            <a:r>
              <a:rPr lang="ja-JP" altLang="en-US" sz="800" dirty="0">
                <a:latin typeface="+mn-ea"/>
              </a:rPr>
              <a:t>花のデザイン祭り（三井アウトレットパーク）</a:t>
            </a:r>
          </a:p>
        </p:txBody>
      </p:sp>
      <p:sp>
        <p:nvSpPr>
          <p:cNvPr id="14" name="タイトル 1">
            <a:extLst>
              <a:ext uri="{FF2B5EF4-FFF2-40B4-BE49-F238E27FC236}">
                <a16:creationId xmlns:a16="http://schemas.microsoft.com/office/drawing/2014/main" id="{F604A42A-A11A-46F9-B80F-3A845CC3498D}"/>
              </a:ext>
            </a:extLst>
          </p:cNvPr>
          <p:cNvSpPr txBox="1">
            <a:spLocks/>
          </p:cNvSpPr>
          <p:nvPr/>
        </p:nvSpPr>
        <p:spPr>
          <a:xfrm>
            <a:off x="9459431" y="145640"/>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400" dirty="0"/>
              <a:t>10</a:t>
            </a:r>
            <a:endParaRPr lang="ja-JP" altLang="en-US" sz="1400" dirty="0"/>
          </a:p>
        </p:txBody>
      </p:sp>
      <p:pic>
        <p:nvPicPr>
          <p:cNvPr id="13" name="図 12">
            <a:extLst>
              <a:ext uri="{FF2B5EF4-FFF2-40B4-BE49-F238E27FC236}">
                <a16:creationId xmlns:a16="http://schemas.microsoft.com/office/drawing/2014/main" id="{BB31DA28-B8C0-4146-B283-6342109B3E4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653863" y="4491469"/>
            <a:ext cx="2712339" cy="2033337"/>
          </a:xfrm>
          <a:prstGeom prst="rect">
            <a:avLst/>
          </a:prstGeom>
        </p:spPr>
      </p:pic>
      <p:sp>
        <p:nvSpPr>
          <p:cNvPr id="15" name="コンテンツ プレースホルダー 2">
            <a:extLst>
              <a:ext uri="{FF2B5EF4-FFF2-40B4-BE49-F238E27FC236}">
                <a16:creationId xmlns:a16="http://schemas.microsoft.com/office/drawing/2014/main" id="{EA3AF964-AE5B-4C8B-B783-5C3CBB2A90C5}"/>
              </a:ext>
            </a:extLst>
          </p:cNvPr>
          <p:cNvSpPr txBox="1">
            <a:spLocks/>
          </p:cNvSpPr>
          <p:nvPr/>
        </p:nvSpPr>
        <p:spPr>
          <a:xfrm>
            <a:off x="7389799" y="6569593"/>
            <a:ext cx="1230326" cy="154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1200"/>
              </a:spcBef>
              <a:buNone/>
            </a:pPr>
            <a:r>
              <a:rPr lang="ja-JP" altLang="en-US" sz="800" dirty="0">
                <a:latin typeface="+mn-ea"/>
              </a:rPr>
              <a:t>岩手県花</a:t>
            </a:r>
            <a:r>
              <a:rPr lang="ja-JP" altLang="en-US" sz="800" dirty="0" err="1">
                <a:latin typeface="+mn-ea"/>
              </a:rPr>
              <a:t>き</a:t>
            </a:r>
            <a:r>
              <a:rPr lang="ja-JP" altLang="en-US" sz="800" dirty="0">
                <a:latin typeface="+mn-ea"/>
              </a:rPr>
              <a:t>展示フェア</a:t>
            </a:r>
          </a:p>
        </p:txBody>
      </p:sp>
    </p:spTree>
    <p:extLst>
      <p:ext uri="{BB962C8B-B14F-4D97-AF65-F5344CB8AC3E}">
        <p14:creationId xmlns:p14="http://schemas.microsoft.com/office/powerpoint/2010/main" val="207401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今後の取組みについて</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663723" y="1028500"/>
            <a:ext cx="8826404" cy="1590388"/>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当市場は開設後２５年を経過しており、建物・設備ともに経年による劣化が見られる。</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今後、市場機能を維持するため、今後５年間を見通した短期修繕計画を策定。（</a:t>
            </a:r>
            <a:r>
              <a:rPr lang="en-US" altLang="ja-JP" sz="1600" dirty="0">
                <a:latin typeface="+mn-ea"/>
              </a:rPr>
              <a:t>2017</a:t>
            </a:r>
            <a:r>
              <a:rPr lang="ja-JP" altLang="en-US" sz="1600" dirty="0">
                <a:latin typeface="+mn-ea"/>
              </a:rPr>
              <a:t>年）</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この短期修繕計画及び建物状況調査（</a:t>
            </a:r>
            <a:r>
              <a:rPr lang="en-US" altLang="ja-JP" sz="1600" dirty="0">
                <a:latin typeface="+mn-ea"/>
              </a:rPr>
              <a:t>2016</a:t>
            </a:r>
            <a:r>
              <a:rPr lang="ja-JP" altLang="en-US" sz="1600" dirty="0">
                <a:latin typeface="+mn-ea"/>
              </a:rPr>
              <a:t>年実施）を基に、計画的に施設改修等に取組む。</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老朽化対策だけにとどまらず、来場者である買受人にとって魅力ある市場をめざす。</a:t>
            </a:r>
            <a:endParaRPr lang="en-US" altLang="ja-JP" sz="1600" dirty="0">
              <a:latin typeface="+mn-ea"/>
            </a:endParaRPr>
          </a:p>
          <a:p>
            <a:pPr>
              <a:lnSpc>
                <a:spcPts val="2000"/>
              </a:lnSpc>
              <a:spcBef>
                <a:spcPts val="1200"/>
              </a:spcBef>
              <a:buFont typeface="Wingdings" panose="05000000000000000000" pitchFamily="2" charset="2"/>
              <a:buChar char="Ø"/>
            </a:pPr>
            <a:endParaRPr lang="en-US" altLang="ja-JP" sz="1600" dirty="0">
              <a:latin typeface="+mn-ea"/>
            </a:endParaRPr>
          </a:p>
          <a:p>
            <a:pPr>
              <a:lnSpc>
                <a:spcPts val="2000"/>
              </a:lnSpc>
              <a:spcBef>
                <a:spcPts val="1200"/>
              </a:spcBef>
              <a:buFont typeface="Wingdings" panose="05000000000000000000" pitchFamily="2" charset="2"/>
              <a:buChar char="Ø"/>
            </a:pPr>
            <a:endParaRPr lang="en-US" altLang="ja-JP" sz="1600" dirty="0">
              <a:latin typeface="+mn-ea"/>
            </a:endParaRPr>
          </a:p>
          <a:p>
            <a:pPr>
              <a:lnSpc>
                <a:spcPts val="2000"/>
              </a:lnSpc>
              <a:spcBef>
                <a:spcPts val="1200"/>
              </a:spcBef>
              <a:buFont typeface="Wingdings" panose="05000000000000000000" pitchFamily="2" charset="2"/>
              <a:buChar char="Ø"/>
            </a:pPr>
            <a:endParaRPr lang="ja-JP" altLang="en-US"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３　施設改修</a:t>
            </a:r>
          </a:p>
        </p:txBody>
      </p:sp>
      <p:graphicFrame>
        <p:nvGraphicFramePr>
          <p:cNvPr id="8" name="表 7">
            <a:extLst>
              <a:ext uri="{FF2B5EF4-FFF2-40B4-BE49-F238E27FC236}">
                <a16:creationId xmlns:a16="http://schemas.microsoft.com/office/drawing/2014/main" id="{013A1D21-1BD2-4792-B2B1-39189E2C6F5E}"/>
              </a:ext>
            </a:extLst>
          </p:cNvPr>
          <p:cNvGraphicFramePr>
            <a:graphicFrameLocks noGrp="1"/>
          </p:cNvGraphicFramePr>
          <p:nvPr>
            <p:extLst>
              <p:ext uri="{D42A27DB-BD31-4B8C-83A1-F6EECF244321}">
                <p14:modId xmlns:p14="http://schemas.microsoft.com/office/powerpoint/2010/main" val="420464487"/>
              </p:ext>
            </p:extLst>
          </p:nvPr>
        </p:nvGraphicFramePr>
        <p:xfrm>
          <a:off x="663723" y="3291698"/>
          <a:ext cx="8533289" cy="3566304"/>
        </p:xfrm>
        <a:graphic>
          <a:graphicData uri="http://schemas.openxmlformats.org/drawingml/2006/table">
            <a:tbl>
              <a:tblPr firstRow="1" bandRow="1">
                <a:tableStyleId>{EB9631B5-78F2-41C9-869B-9F39066F8104}</a:tableStyleId>
              </a:tblPr>
              <a:tblGrid>
                <a:gridCol w="1045807">
                  <a:extLst>
                    <a:ext uri="{9D8B030D-6E8A-4147-A177-3AD203B41FA5}">
                      <a16:colId xmlns:a16="http://schemas.microsoft.com/office/drawing/2014/main" val="4099317761"/>
                    </a:ext>
                  </a:extLst>
                </a:gridCol>
                <a:gridCol w="993913">
                  <a:extLst>
                    <a:ext uri="{9D8B030D-6E8A-4147-A177-3AD203B41FA5}">
                      <a16:colId xmlns:a16="http://schemas.microsoft.com/office/drawing/2014/main" val="3553978884"/>
                    </a:ext>
                  </a:extLst>
                </a:gridCol>
                <a:gridCol w="1276627">
                  <a:extLst>
                    <a:ext uri="{9D8B030D-6E8A-4147-A177-3AD203B41FA5}">
                      <a16:colId xmlns:a16="http://schemas.microsoft.com/office/drawing/2014/main" val="2312323022"/>
                    </a:ext>
                  </a:extLst>
                </a:gridCol>
                <a:gridCol w="1276627">
                  <a:extLst>
                    <a:ext uri="{9D8B030D-6E8A-4147-A177-3AD203B41FA5}">
                      <a16:colId xmlns:a16="http://schemas.microsoft.com/office/drawing/2014/main" val="2759168974"/>
                    </a:ext>
                  </a:extLst>
                </a:gridCol>
                <a:gridCol w="1276627">
                  <a:extLst>
                    <a:ext uri="{9D8B030D-6E8A-4147-A177-3AD203B41FA5}">
                      <a16:colId xmlns:a16="http://schemas.microsoft.com/office/drawing/2014/main" val="1533771228"/>
                    </a:ext>
                  </a:extLst>
                </a:gridCol>
                <a:gridCol w="2663688">
                  <a:extLst>
                    <a:ext uri="{9D8B030D-6E8A-4147-A177-3AD203B41FA5}">
                      <a16:colId xmlns:a16="http://schemas.microsoft.com/office/drawing/2014/main" val="468318390"/>
                    </a:ext>
                  </a:extLst>
                </a:gridCol>
              </a:tblGrid>
              <a:tr h="263776">
                <a:tc gridSpan="2">
                  <a:txBody>
                    <a:bodyPr/>
                    <a:lstStyle/>
                    <a:p>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修繕・更新に必要な費用</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a:t>
                      </a:r>
                    </a:p>
                  </a:txBody>
                  <a:tcPr marL="91428" marR="91428" marT="45729" marB="45729" anchor="ctr">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hMerge="1">
                  <a:txBody>
                    <a:bodyPr/>
                    <a:lstStyle/>
                    <a:p>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a:noFill/>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solidFill>
                      <a:schemeClr val="bg1"/>
                    </a:solidFill>
                  </a:tcPr>
                </a:tc>
                <a:tc>
                  <a:txBody>
                    <a:bodyPr/>
                    <a:lstStyle/>
                    <a:p>
                      <a:pPr algn="r"/>
                      <a:r>
                        <a:rPr kumimoji="1" lang="ja-JP" altLang="en-US" sz="1100" b="0" dirty="0">
                          <a:solidFill>
                            <a:schemeClr val="tx2"/>
                          </a:solidFill>
                          <a:latin typeface="ＭＳ Ｐゴシック" panose="020B0600070205080204" pitchFamily="50" charset="-128"/>
                          <a:ea typeface="ＭＳ Ｐゴシック" panose="020B0600070205080204" pitchFamily="50" charset="-128"/>
                        </a:rPr>
                        <a:t>（単位：千円）</a:t>
                      </a:r>
                    </a:p>
                  </a:txBody>
                  <a:tcPr marL="91428" marR="91428" marT="45729" marB="45729" anchor="ctr">
                    <a:lnL w="12700" cap="flat" cmpd="sng" algn="ctr">
                      <a:no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23438"/>
                  </a:ext>
                </a:extLst>
              </a:tr>
              <a:tr h="263776">
                <a:tc>
                  <a:txBody>
                    <a:bodyP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年度</a:t>
                      </a:r>
                    </a:p>
                  </a:txBody>
                  <a:tcPr marL="91428" marR="91428" marT="45729" marB="45729" anchor="ctr">
                    <a:lnL>
                      <a:noFill/>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築年数</a:t>
                      </a: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設備更新</a:t>
                      </a: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修繕</a:t>
                      </a: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計</a:t>
                      </a: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主な工事内容</a:t>
                      </a:r>
                    </a:p>
                  </a:txBody>
                  <a:tcPr marL="91428" marR="91428" marT="45729" marB="45729" anchor="ctr">
                    <a:lnL w="12700" cap="flat" cmpd="sng" algn="ctr">
                      <a:solidFill>
                        <a:schemeClr val="bg1"/>
                      </a:solidFill>
                      <a:prstDash val="solid"/>
                      <a:round/>
                      <a:headEnd type="none" w="med" len="med"/>
                      <a:tailEnd type="none" w="med" len="med"/>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954642345"/>
                  </a:ext>
                </a:extLst>
              </a:tr>
              <a:tr h="52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2019</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71,000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75,000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145,000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・駐車場車路・外壁クラック修繕</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・駐車場ゲート・精算機更新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・スチールシャッター更新</a:t>
                      </a: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42028329"/>
                  </a:ext>
                </a:extLst>
              </a:tr>
              <a:tr h="52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2020</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26</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89,000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58,000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147,000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・場内空調機新設・更新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・場内換気扇修繕</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・コンピュータ室改修</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7704757"/>
                  </a:ext>
                </a:extLst>
              </a:tr>
              <a:tr h="52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2021</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27</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468,000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78,000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546,000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・せりシステム更新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・場内搬送・排煙ファン修繕</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・受水槽更新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5999421"/>
                  </a:ext>
                </a:extLst>
              </a:tr>
              <a:tr h="52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2022</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28</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61,000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84,000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145,000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・場内エレベータ修繕</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・スプリンクラー更新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・消火設備更新</a:t>
                      </a: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662391771"/>
                  </a:ext>
                </a:extLst>
              </a:tr>
              <a:tr h="5275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2023</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29</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104,000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41,000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200" dirty="0">
                          <a:solidFill>
                            <a:schemeClr val="tx1"/>
                          </a:solidFill>
                          <a:latin typeface="ＭＳ Ｐゴシック" panose="020B0600070205080204" pitchFamily="50" charset="-128"/>
                          <a:ea typeface="ＭＳ Ｐゴシック" panose="020B0600070205080204" pitchFamily="50" charset="-128"/>
                        </a:rPr>
                        <a:t>145,000</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・場内エレベータ更新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・セリ室空調機更新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p>
                      <a:pPr algn="l"/>
                      <a:r>
                        <a:rPr kumimoji="1" lang="ja-JP" altLang="en-US" sz="1000" dirty="0">
                          <a:solidFill>
                            <a:schemeClr val="tx1"/>
                          </a:solidFill>
                          <a:latin typeface="ＭＳ Ｐゴシック" panose="020B0600070205080204" pitchFamily="50" charset="-128"/>
                          <a:ea typeface="ＭＳ Ｐゴシック" panose="020B0600070205080204" pitchFamily="50" charset="-128"/>
                        </a:rPr>
                        <a:t>・発電機更新</a:t>
                      </a:r>
                      <a:endParaRPr kumimoji="1" lang="en-US" altLang="ja-JP" sz="100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30512725"/>
                  </a:ext>
                </a:extLst>
              </a:tr>
              <a:tr h="263776">
                <a:tc>
                  <a:txBody>
                    <a:bodyPr/>
                    <a:lstStyle/>
                    <a:p>
                      <a:pPr algn="ctr"/>
                      <a:r>
                        <a:rPr kumimoji="1" lang="ja-JP" altLang="en-US" sz="1200" b="0" dirty="0">
                          <a:solidFill>
                            <a:schemeClr val="tx1"/>
                          </a:solidFill>
                          <a:latin typeface="ＭＳ Ｐゴシック" panose="020B0600070205080204" pitchFamily="50" charset="-128"/>
                          <a:ea typeface="ＭＳ Ｐゴシック" panose="020B0600070205080204" pitchFamily="50" charset="-128"/>
                        </a:rPr>
                        <a:t>合計</a:t>
                      </a:r>
                    </a:p>
                  </a:txBody>
                  <a:tcPr marL="91428" marR="91428" marT="45729" marB="45729"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793,000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335,000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200" b="0" dirty="0">
                          <a:solidFill>
                            <a:schemeClr val="tx1"/>
                          </a:solidFill>
                          <a:latin typeface="ＭＳ Ｐゴシック" panose="020B0600070205080204" pitchFamily="50" charset="-128"/>
                          <a:ea typeface="ＭＳ Ｐゴシック" panose="020B0600070205080204" pitchFamily="50" charset="-128"/>
                        </a:rPr>
                        <a:t>1,128,000</a:t>
                      </a:r>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l"/>
                      <a:endParaRPr kumimoji="1" lang="ja-JP" altLang="en-US" sz="1200" b="0" dirty="0">
                        <a:solidFill>
                          <a:schemeClr val="tx1"/>
                        </a:solidFill>
                        <a:latin typeface="ＭＳ Ｐゴシック" panose="020B0600070205080204" pitchFamily="50" charset="-128"/>
                        <a:ea typeface="ＭＳ Ｐゴシック" panose="020B0600070205080204" pitchFamily="50" charset="-128"/>
                      </a:endParaRPr>
                    </a:p>
                  </a:txBody>
                  <a:tcPr marL="91428" marR="91428" marT="45729" marB="45729"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4266356636"/>
                  </a:ext>
                </a:extLst>
              </a:tr>
            </a:tbl>
          </a:graphicData>
        </a:graphic>
      </p:graphicFrame>
      <p:sp>
        <p:nvSpPr>
          <p:cNvPr id="7" name="コンテンツ プレースホルダー 2">
            <a:extLst>
              <a:ext uri="{FF2B5EF4-FFF2-40B4-BE49-F238E27FC236}">
                <a16:creationId xmlns:a16="http://schemas.microsoft.com/office/drawing/2014/main" id="{8C9E0882-7083-42D4-A479-541311313933}"/>
              </a:ext>
            </a:extLst>
          </p:cNvPr>
          <p:cNvSpPr txBox="1">
            <a:spLocks/>
          </p:cNvSpPr>
          <p:nvPr/>
        </p:nvSpPr>
        <p:spPr>
          <a:xfrm>
            <a:off x="1007702" y="2675996"/>
            <a:ext cx="7845329" cy="551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1200"/>
              </a:spcBef>
              <a:buNone/>
            </a:pPr>
            <a:r>
              <a:rPr lang="ja-JP" altLang="en-US" sz="1400" dirty="0">
                <a:latin typeface="+mn-ea"/>
              </a:rPr>
              <a:t>・計画的な施設改修の実施と、実施状況を踏まえた計画の見直し</a:t>
            </a:r>
            <a:endParaRPr lang="en-US" altLang="ja-JP" sz="1400" dirty="0">
              <a:latin typeface="+mn-ea"/>
            </a:endParaRPr>
          </a:p>
          <a:p>
            <a:pPr marL="0" indent="0">
              <a:lnSpc>
                <a:spcPts val="1200"/>
              </a:lnSpc>
              <a:spcBef>
                <a:spcPts val="1200"/>
              </a:spcBef>
              <a:buNone/>
            </a:pPr>
            <a:r>
              <a:rPr lang="ja-JP" altLang="en-US" sz="1400" dirty="0">
                <a:latin typeface="+mn-ea"/>
              </a:rPr>
              <a:t>・市場内買受人を対象としたアンケート調査（</a:t>
            </a:r>
            <a:r>
              <a:rPr lang="en-US" altLang="ja-JP" sz="1400" dirty="0">
                <a:latin typeface="+mn-ea"/>
              </a:rPr>
              <a:t>CS</a:t>
            </a:r>
            <a:r>
              <a:rPr lang="ja-JP" altLang="en-US" sz="1400" dirty="0">
                <a:latin typeface="+mn-ea"/>
              </a:rPr>
              <a:t>調査）</a:t>
            </a:r>
            <a:endParaRPr lang="ja-JP" altLang="en-US" sz="1200" dirty="0">
              <a:latin typeface="+mn-ea"/>
            </a:endParaRPr>
          </a:p>
        </p:txBody>
      </p:sp>
      <p:sp>
        <p:nvSpPr>
          <p:cNvPr id="9" name="タイトル 1">
            <a:extLst>
              <a:ext uri="{FF2B5EF4-FFF2-40B4-BE49-F238E27FC236}">
                <a16:creationId xmlns:a16="http://schemas.microsoft.com/office/drawing/2014/main" id="{B7D2B439-E638-436A-B266-0E74BE81ACDE}"/>
              </a:ext>
            </a:extLst>
          </p:cNvPr>
          <p:cNvSpPr txBox="1">
            <a:spLocks/>
          </p:cNvSpPr>
          <p:nvPr/>
        </p:nvSpPr>
        <p:spPr>
          <a:xfrm>
            <a:off x="9459431" y="128985"/>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400" dirty="0"/>
              <a:t>11</a:t>
            </a:r>
            <a:endParaRPr lang="ja-JP" altLang="en-US" sz="1400" dirty="0"/>
          </a:p>
        </p:txBody>
      </p:sp>
    </p:spTree>
    <p:extLst>
      <p:ext uri="{BB962C8B-B14F-4D97-AF65-F5344CB8AC3E}">
        <p14:creationId xmlns:p14="http://schemas.microsoft.com/office/powerpoint/2010/main" val="726530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Ⅱ</a:t>
            </a:r>
            <a:r>
              <a:rPr kumimoji="1" lang="ja-JP" altLang="en-US" sz="2000" b="1" dirty="0"/>
              <a:t>　今後の取組みについて</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663725" y="991975"/>
            <a:ext cx="8826404" cy="395110"/>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効率的な経営を進めることにより、単年度黒字を維持する。</a:t>
            </a:r>
            <a:endParaRPr lang="en-US" altLang="ja-JP"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Ⅱ-</a:t>
            </a:r>
            <a:r>
              <a:rPr lang="ja-JP" altLang="en-US" sz="1800" dirty="0"/>
              <a:t>４　計画期間における経営の見通し</a:t>
            </a:r>
          </a:p>
        </p:txBody>
      </p:sp>
      <p:graphicFrame>
        <p:nvGraphicFramePr>
          <p:cNvPr id="7" name="表 6">
            <a:extLst>
              <a:ext uri="{FF2B5EF4-FFF2-40B4-BE49-F238E27FC236}">
                <a16:creationId xmlns:a16="http://schemas.microsoft.com/office/drawing/2014/main" id="{C8E206A4-AA5E-4EE0-AA36-29127BB763E1}"/>
              </a:ext>
            </a:extLst>
          </p:cNvPr>
          <p:cNvGraphicFramePr>
            <a:graphicFrameLocks noGrp="1"/>
          </p:cNvGraphicFramePr>
          <p:nvPr>
            <p:extLst>
              <p:ext uri="{D42A27DB-BD31-4B8C-83A1-F6EECF244321}">
                <p14:modId xmlns:p14="http://schemas.microsoft.com/office/powerpoint/2010/main" val="3789121472"/>
              </p:ext>
            </p:extLst>
          </p:nvPr>
        </p:nvGraphicFramePr>
        <p:xfrm>
          <a:off x="663719" y="1387085"/>
          <a:ext cx="8826410" cy="5403176"/>
        </p:xfrm>
        <a:graphic>
          <a:graphicData uri="http://schemas.openxmlformats.org/drawingml/2006/table">
            <a:tbl>
              <a:tblPr firstRow="1" firstCol="1" bandRow="1">
                <a:tableStyleId>{5C22544A-7EE6-4342-B048-85BDC9FD1C3A}</a:tableStyleId>
              </a:tblPr>
              <a:tblGrid>
                <a:gridCol w="1398994">
                  <a:extLst>
                    <a:ext uri="{9D8B030D-6E8A-4147-A177-3AD203B41FA5}">
                      <a16:colId xmlns:a16="http://schemas.microsoft.com/office/drawing/2014/main" val="3608563289"/>
                    </a:ext>
                  </a:extLst>
                </a:gridCol>
                <a:gridCol w="1061060">
                  <a:extLst>
                    <a:ext uri="{9D8B030D-6E8A-4147-A177-3AD203B41FA5}">
                      <a16:colId xmlns:a16="http://schemas.microsoft.com/office/drawing/2014/main" val="4293576382"/>
                    </a:ext>
                  </a:extLst>
                </a:gridCol>
                <a:gridCol w="1061059">
                  <a:extLst>
                    <a:ext uri="{9D8B030D-6E8A-4147-A177-3AD203B41FA5}">
                      <a16:colId xmlns:a16="http://schemas.microsoft.com/office/drawing/2014/main" val="2081446145"/>
                    </a:ext>
                  </a:extLst>
                </a:gridCol>
                <a:gridCol w="1061059">
                  <a:extLst>
                    <a:ext uri="{9D8B030D-6E8A-4147-A177-3AD203B41FA5}">
                      <a16:colId xmlns:a16="http://schemas.microsoft.com/office/drawing/2014/main" val="2098846416"/>
                    </a:ext>
                  </a:extLst>
                </a:gridCol>
                <a:gridCol w="1061060">
                  <a:extLst>
                    <a:ext uri="{9D8B030D-6E8A-4147-A177-3AD203B41FA5}">
                      <a16:colId xmlns:a16="http://schemas.microsoft.com/office/drawing/2014/main" val="2811036180"/>
                    </a:ext>
                  </a:extLst>
                </a:gridCol>
                <a:gridCol w="1061060">
                  <a:extLst>
                    <a:ext uri="{9D8B030D-6E8A-4147-A177-3AD203B41FA5}">
                      <a16:colId xmlns:a16="http://schemas.microsoft.com/office/drawing/2014/main" val="3372469042"/>
                    </a:ext>
                  </a:extLst>
                </a:gridCol>
                <a:gridCol w="1061059">
                  <a:extLst>
                    <a:ext uri="{9D8B030D-6E8A-4147-A177-3AD203B41FA5}">
                      <a16:colId xmlns:a16="http://schemas.microsoft.com/office/drawing/2014/main" val="1096122233"/>
                    </a:ext>
                  </a:extLst>
                </a:gridCol>
                <a:gridCol w="1061059">
                  <a:extLst>
                    <a:ext uri="{9D8B030D-6E8A-4147-A177-3AD203B41FA5}">
                      <a16:colId xmlns:a16="http://schemas.microsoft.com/office/drawing/2014/main" val="1530849338"/>
                    </a:ext>
                  </a:extLst>
                </a:gridCol>
              </a:tblGrid>
              <a:tr h="197546">
                <a:tc>
                  <a:txBody>
                    <a:bodyPr/>
                    <a:lstStyle/>
                    <a:p>
                      <a:pPr algn="l">
                        <a:spcAft>
                          <a:spcPts val="0"/>
                        </a:spcAft>
                      </a:pPr>
                      <a:r>
                        <a:rPr lang="ja-JP" altLang="en-US" sz="1200" b="0" kern="0" dirty="0">
                          <a:solidFill>
                            <a:schemeClr val="tx1"/>
                          </a:solidFill>
                          <a:effectLst/>
                        </a:rPr>
                        <a:t>収支</a:t>
                      </a:r>
                      <a:r>
                        <a:rPr lang="ja-JP" sz="1200" b="0" kern="0" dirty="0">
                          <a:solidFill>
                            <a:schemeClr val="tx1"/>
                          </a:solidFill>
                          <a:effectLst/>
                        </a:rPr>
                        <a:t>の</a:t>
                      </a:r>
                      <a:r>
                        <a:rPr lang="ja-JP" altLang="en-US" sz="1200" b="0" kern="0" dirty="0">
                          <a:solidFill>
                            <a:schemeClr val="tx1"/>
                          </a:solidFill>
                          <a:effectLst/>
                        </a:rPr>
                        <a:t>見込</a:t>
                      </a:r>
                      <a:endParaRPr lang="en-US" altLang="ja-JP" sz="1200" b="0" kern="0" dirty="0">
                        <a:solidFill>
                          <a:schemeClr val="tx1"/>
                        </a:solidFill>
                        <a:effectLst/>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r>
                        <a:rPr lang="ja-JP" altLang="en-US" sz="105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（単位：千円）</a:t>
                      </a:r>
                      <a:endParaRPr lang="ja-JP" altLang="ja-JP" sz="105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extLst>
                  <a:ext uri="{0D108BD9-81ED-4DB2-BD59-A6C34878D82A}">
                    <a16:rowId xmlns:a16="http://schemas.microsoft.com/office/drawing/2014/main" val="1831843358"/>
                  </a:ext>
                </a:extLst>
              </a:tr>
              <a:tr h="197546">
                <a:tc>
                  <a:txBody>
                    <a:bodyPr/>
                    <a:lstStyle/>
                    <a:p>
                      <a:pPr algn="ctr">
                        <a:spcAft>
                          <a:spcPts val="0"/>
                        </a:spcAft>
                      </a:pPr>
                      <a:r>
                        <a:rPr lang="ja-JP" altLang="en-US" sz="1200" b="0" kern="0" dirty="0">
                          <a:solidFill>
                            <a:schemeClr val="tx1"/>
                          </a:solidFill>
                          <a:effectLst/>
                          <a:latin typeface="ＭＳ Ｐゴシック" panose="020B0600070205080204" pitchFamily="50" charset="-128"/>
                          <a:ea typeface="ＭＳ Ｐゴシック" panose="020B0600070205080204" pitchFamily="50" charset="-128"/>
                        </a:rPr>
                        <a:t>年度</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2017</a:t>
                      </a:r>
                      <a:r>
                        <a:rPr 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a:t>
                      </a:r>
                      <a:endPar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spcAft>
                          <a:spcPts val="0"/>
                        </a:spcAft>
                      </a:pPr>
                      <a:r>
                        <a:rPr lang="ja-JP" altLang="en-US"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決算</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100" kern="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2018</a:t>
                      </a:r>
                      <a:r>
                        <a:rPr lang="ja-JP" sz="1100" kern="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a:t>
                      </a:r>
                      <a:endParaRPr lang="en-US" altLang="ja-JP" sz="1100" kern="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ctr">
                        <a:spcAft>
                          <a:spcPts val="0"/>
                        </a:spcAft>
                      </a:pPr>
                      <a:r>
                        <a:rPr lang="ja-JP" altLang="en-US" sz="1100" kern="0"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決算見込</a:t>
                      </a:r>
                      <a:endParaRPr lang="ja-JP" sz="11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2019</a:t>
                      </a:r>
                      <a:r>
                        <a:rPr 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2020</a:t>
                      </a:r>
                      <a:r>
                        <a:rPr 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2021</a:t>
                      </a:r>
                      <a:r>
                        <a:rPr lang="ja-JP" sz="1200" kern="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年度</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年度</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2023</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年度</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extLst>
                  <a:ext uri="{0D108BD9-81ED-4DB2-BD59-A6C34878D82A}">
                    <a16:rowId xmlns:a16="http://schemas.microsoft.com/office/drawing/2014/main" val="796293377"/>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売上高</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649,020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587,776</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599,000</a:t>
                      </a: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599,000</a:t>
                      </a: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599,000</a:t>
                      </a: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639,000</a:t>
                      </a: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639,000</a:t>
                      </a:r>
                    </a:p>
                  </a:txBody>
                  <a:tcPr marL="62865" marR="62865" marT="0" marB="0" anchor="ctr">
                    <a:solidFill>
                      <a:schemeClr val="accent5">
                        <a:lumMod val="40000"/>
                        <a:lumOff val="60000"/>
                      </a:schemeClr>
                    </a:solidFill>
                  </a:tcPr>
                </a:tc>
                <a:extLst>
                  <a:ext uri="{0D108BD9-81ED-4DB2-BD59-A6C34878D82A}">
                    <a16:rowId xmlns:a16="http://schemas.microsoft.com/office/drawing/2014/main" val="55681162"/>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売上高使用料</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417,537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361,427</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2678788494"/>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施設使用料</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87,090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87,586</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761629858"/>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その他</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144,393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138,762</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688885890"/>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売上高原価</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485,199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476,983</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509,000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513,000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550,000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548,000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1513020056"/>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施設管理費等</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308,837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299,653</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728625733"/>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減価償却費等</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140,329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150,897</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166,000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169,000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173,000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521788620"/>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修繕費</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27,310</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22,146</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759442872"/>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活性化事業費</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8,723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4,287</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p>
                  </a:txBody>
                  <a:tcPr marL="62865" marR="62865" marT="0" marB="0" anchor="ctr">
                    <a:solidFill>
                      <a:schemeClr val="accent5">
                        <a:lumMod val="20000"/>
                        <a:lumOff val="80000"/>
                      </a:schemeClr>
                    </a:solidFill>
                  </a:tcPr>
                </a:tc>
                <a:extLst>
                  <a:ext uri="{0D108BD9-81ED-4DB2-BD59-A6C34878D82A}">
                    <a16:rowId xmlns:a16="http://schemas.microsoft.com/office/drawing/2014/main" val="3942968757"/>
                  </a:ext>
                </a:extLst>
              </a:tr>
              <a:tr h="230470">
                <a:tc>
                  <a:txBody>
                    <a:bodyPr/>
                    <a:lstStyle/>
                    <a:p>
                      <a:pPr algn="l">
                        <a:spcAft>
                          <a:spcPts val="0"/>
                        </a:spcAft>
                      </a:pPr>
                      <a:r>
                        <a:rPr lang="ja-JP" sz="1000" b="0" kern="0" dirty="0">
                          <a:solidFill>
                            <a:schemeClr val="tx1"/>
                          </a:solidFill>
                          <a:effectLst/>
                          <a:latin typeface="ＭＳ Ｐゴシック" panose="020B0600070205080204" pitchFamily="50" charset="-128"/>
                          <a:ea typeface="ＭＳ Ｐゴシック" panose="020B0600070205080204" pitchFamily="50" charset="-128"/>
                        </a:rPr>
                        <a:t>販売費及び一般管理費</a:t>
                      </a:r>
                      <a:endParaRPr lang="ja-JP" sz="10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88,312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84,071</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652072758"/>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人件費</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59,026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54,076</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459332837"/>
                  </a:ext>
                </a:extLst>
              </a:tr>
              <a:tr h="230470">
                <a:tc>
                  <a:txBody>
                    <a:bodyPr/>
                    <a:lstStyle/>
                    <a:p>
                      <a:pPr algn="l">
                        <a:spcAft>
                          <a:spcPts val="0"/>
                        </a:spcAft>
                      </a:pPr>
                      <a:r>
                        <a:rPr lang="ja-JP" altLang="en-US"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その他</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29,286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29,995</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293772221"/>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営業利益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75,510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26,721</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2955223069"/>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営業外収益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5,126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3,023</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584734917"/>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営業外費用</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897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616</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864634913"/>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経常利益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79,739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29,128</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1453442433"/>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特別損失</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14,227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13,512</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056427320"/>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税引前当期純利益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65,512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15,616</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11,000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12,000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768488896"/>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法人税等</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23,373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6,351</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520583694"/>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当期純利益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42,139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9,265</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8,000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1157893911"/>
                  </a:ext>
                </a:extLst>
              </a:tr>
              <a:tr h="230470">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当期</a:t>
                      </a:r>
                      <a:r>
                        <a:rPr lang="ja-JP" altLang="en-US" sz="1100" b="0" kern="0" dirty="0">
                          <a:solidFill>
                            <a:schemeClr val="tx1"/>
                          </a:solidFill>
                          <a:effectLst/>
                          <a:latin typeface="ＭＳ Ｐゴシック" panose="020B0600070205080204" pitchFamily="50" charset="-128"/>
                          <a:ea typeface="ＭＳ Ｐゴシック" panose="020B0600070205080204" pitchFamily="50" charset="-128"/>
                        </a:rPr>
                        <a:t>未処分利益</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187,034</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196,299</a:t>
                      </a:r>
                      <a:endParaRPr lang="ja-JP" sz="12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201,299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208,299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211,299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217,299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225,299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40000"/>
                        <a:lumOff val="60000"/>
                      </a:schemeClr>
                    </a:solidFill>
                  </a:tcPr>
                </a:tc>
                <a:extLst>
                  <a:ext uri="{0D108BD9-81ED-4DB2-BD59-A6C34878D82A}">
                    <a16:rowId xmlns:a16="http://schemas.microsoft.com/office/drawing/2014/main" val="687270358"/>
                  </a:ext>
                </a:extLst>
              </a:tr>
            </a:tbl>
          </a:graphicData>
        </a:graphic>
      </p:graphicFrame>
      <p:sp>
        <p:nvSpPr>
          <p:cNvPr id="8" name="タイトル 1">
            <a:extLst>
              <a:ext uri="{FF2B5EF4-FFF2-40B4-BE49-F238E27FC236}">
                <a16:creationId xmlns:a16="http://schemas.microsoft.com/office/drawing/2014/main" id="{C23B79D5-E82D-4D8D-9256-022DDFD35486}"/>
              </a:ext>
            </a:extLst>
          </p:cNvPr>
          <p:cNvSpPr txBox="1">
            <a:spLocks/>
          </p:cNvSpPr>
          <p:nvPr/>
        </p:nvSpPr>
        <p:spPr>
          <a:xfrm>
            <a:off x="9459431" y="142767"/>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400" dirty="0"/>
              <a:t>12</a:t>
            </a:r>
            <a:endParaRPr lang="ja-JP" altLang="en-US" sz="1400" dirty="0"/>
          </a:p>
        </p:txBody>
      </p:sp>
    </p:spTree>
    <p:extLst>
      <p:ext uri="{BB962C8B-B14F-4D97-AF65-F5344CB8AC3E}">
        <p14:creationId xmlns:p14="http://schemas.microsoft.com/office/powerpoint/2010/main" val="61940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70946"/>
            <a:ext cx="9906000" cy="395110"/>
          </a:xfrm>
        </p:spPr>
        <p:txBody>
          <a:bodyPr>
            <a:normAutofit/>
          </a:bodyPr>
          <a:lstStyle/>
          <a:p>
            <a:r>
              <a:rPr kumimoji="1" lang="ja-JP" altLang="en-US" sz="2000" b="1" dirty="0"/>
              <a:t>目次</a:t>
            </a:r>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573863" y="881626"/>
            <a:ext cx="8758273" cy="5640359"/>
          </a:xfrm>
        </p:spPr>
        <p:txBody>
          <a:bodyPr>
            <a:noAutofit/>
          </a:bodyPr>
          <a:lstStyle/>
          <a:p>
            <a:pPr marL="0" indent="0">
              <a:lnSpc>
                <a:spcPts val="2500"/>
              </a:lnSpc>
              <a:spcBef>
                <a:spcPts val="0"/>
              </a:spcBef>
              <a:buNone/>
            </a:pPr>
            <a:r>
              <a:rPr lang="ja-JP" altLang="en-US" sz="900" dirty="0"/>
              <a:t>　</a:t>
            </a:r>
            <a:r>
              <a:rPr lang="ja-JP" altLang="en-US" sz="1400" dirty="0"/>
              <a:t>　　　　　　　　　　　　　　　　　　　　　　　　　　　　　　　　　　　　　　</a:t>
            </a:r>
            <a:r>
              <a:rPr lang="ja-JP" altLang="en-US" sz="1600" dirty="0"/>
              <a:t>　　　　　　頁</a:t>
            </a:r>
            <a:endParaRPr lang="en-US" altLang="ja-JP" sz="1600" dirty="0"/>
          </a:p>
          <a:p>
            <a:pPr marL="0" indent="0">
              <a:lnSpc>
                <a:spcPts val="2500"/>
              </a:lnSpc>
              <a:spcBef>
                <a:spcPts val="0"/>
              </a:spcBef>
              <a:buNone/>
            </a:pPr>
            <a:r>
              <a:rPr lang="en-US" altLang="ja-JP" sz="1600" dirty="0"/>
              <a:t>Ⅰ</a:t>
            </a:r>
            <a:r>
              <a:rPr lang="ja-JP" altLang="en-US" sz="1600" dirty="0"/>
              <a:t>　中期計画の策定にあたって　　　　　　　　　　　・・・・・・・・・・・・・・　１ 　　　　　　　　　　　　　　　　　　　　　　　　　　</a:t>
            </a:r>
          </a:p>
          <a:p>
            <a:pPr marL="0" indent="0">
              <a:lnSpc>
                <a:spcPts val="2500"/>
              </a:lnSpc>
              <a:spcBef>
                <a:spcPts val="0"/>
              </a:spcBef>
              <a:buNone/>
            </a:pPr>
            <a:r>
              <a:rPr lang="ja-JP" altLang="en-US" sz="1600" dirty="0"/>
              <a:t>　　１　背景　　　　　　　　　　　　　　　　　　　・・・・・・・・・・・・・・　１</a:t>
            </a:r>
          </a:p>
          <a:p>
            <a:pPr marL="0" indent="0">
              <a:lnSpc>
                <a:spcPts val="2500"/>
              </a:lnSpc>
              <a:spcBef>
                <a:spcPts val="0"/>
              </a:spcBef>
              <a:buNone/>
            </a:pPr>
            <a:r>
              <a:rPr lang="ja-JP" altLang="en-US" sz="1600" dirty="0"/>
              <a:t>　　２　現状　　　　　　　　　　　　　　　　　　　・・・・・・・・・・・・・・　３</a:t>
            </a:r>
          </a:p>
          <a:p>
            <a:pPr marL="0" indent="0">
              <a:lnSpc>
                <a:spcPts val="2500"/>
              </a:lnSpc>
              <a:spcBef>
                <a:spcPts val="0"/>
              </a:spcBef>
              <a:buNone/>
            </a:pPr>
            <a:r>
              <a:rPr lang="ja-JP" altLang="en-US" sz="1600" dirty="0"/>
              <a:t>　　　（１）市場の取扱量と取扱高　　　　　　　　　・・・・・・・・・・・・・・　３</a:t>
            </a:r>
          </a:p>
          <a:p>
            <a:pPr marL="0" indent="0">
              <a:lnSpc>
                <a:spcPts val="2500"/>
              </a:lnSpc>
              <a:spcBef>
                <a:spcPts val="0"/>
              </a:spcBef>
              <a:buNone/>
            </a:pPr>
            <a:r>
              <a:rPr lang="ja-JP" altLang="en-US" sz="1600" dirty="0"/>
              <a:t>　　　（２）買受人の状況　　　　　　　　　　　　　・・・・・・・・・・・・・・　４</a:t>
            </a:r>
          </a:p>
          <a:p>
            <a:pPr marL="0" indent="0">
              <a:lnSpc>
                <a:spcPts val="2500"/>
              </a:lnSpc>
              <a:spcBef>
                <a:spcPts val="0"/>
              </a:spcBef>
              <a:buNone/>
            </a:pPr>
            <a:r>
              <a:rPr lang="ja-JP" altLang="en-US" sz="1600" dirty="0"/>
              <a:t>　　　（３）施設の状況　　　　　　　　　　　　　　・・・・・・・・・・・・・・　５</a:t>
            </a:r>
          </a:p>
          <a:p>
            <a:pPr marL="0" indent="0">
              <a:lnSpc>
                <a:spcPts val="2500"/>
              </a:lnSpc>
              <a:spcBef>
                <a:spcPts val="0"/>
              </a:spcBef>
              <a:buNone/>
            </a:pPr>
            <a:r>
              <a:rPr lang="ja-JP" altLang="en-US" sz="1600" dirty="0"/>
              <a:t>　　　（４）財務状況　　　　　　　　　　　　　　　・・・・・・・・・・・・・・　６</a:t>
            </a:r>
            <a:endParaRPr lang="en-US" altLang="ja-JP" sz="1600" dirty="0"/>
          </a:p>
          <a:p>
            <a:pPr marL="0" indent="0">
              <a:lnSpc>
                <a:spcPts val="2500"/>
              </a:lnSpc>
              <a:spcBef>
                <a:spcPts val="0"/>
              </a:spcBef>
              <a:buNone/>
            </a:pPr>
            <a:endParaRPr lang="ja-JP" altLang="en-US" sz="1600" dirty="0"/>
          </a:p>
          <a:p>
            <a:pPr marL="0" indent="0">
              <a:lnSpc>
                <a:spcPts val="2500"/>
              </a:lnSpc>
              <a:spcBef>
                <a:spcPts val="0"/>
              </a:spcBef>
              <a:buNone/>
            </a:pPr>
            <a:endParaRPr lang="en-US" altLang="ja-JP" sz="1600" dirty="0"/>
          </a:p>
          <a:p>
            <a:pPr marL="0" indent="0">
              <a:lnSpc>
                <a:spcPts val="2500"/>
              </a:lnSpc>
              <a:spcBef>
                <a:spcPts val="0"/>
              </a:spcBef>
              <a:buNone/>
            </a:pPr>
            <a:r>
              <a:rPr lang="en-US" altLang="ja-JP" sz="1600" dirty="0"/>
              <a:t>Ⅱ</a:t>
            </a:r>
            <a:r>
              <a:rPr lang="ja-JP" altLang="en-US" sz="1600" dirty="0"/>
              <a:t>　今後の取組みについて　　　　　　　　　　　　　・・・・・・・・・・・・・・　８</a:t>
            </a:r>
          </a:p>
          <a:p>
            <a:pPr marL="0" indent="0">
              <a:lnSpc>
                <a:spcPts val="2500"/>
              </a:lnSpc>
              <a:spcBef>
                <a:spcPts val="0"/>
              </a:spcBef>
              <a:buNone/>
            </a:pPr>
            <a:r>
              <a:rPr lang="ja-JP" altLang="en-US" sz="1600" dirty="0"/>
              <a:t>　　１　事業運営の基本方針　　　　　　　　　　　　・・・・・・・・・・・・・・　８</a:t>
            </a:r>
            <a:endParaRPr lang="en-US" altLang="ja-JP" sz="1600" dirty="0"/>
          </a:p>
          <a:p>
            <a:pPr marL="0" indent="0">
              <a:lnSpc>
                <a:spcPts val="2500"/>
              </a:lnSpc>
              <a:spcBef>
                <a:spcPts val="0"/>
              </a:spcBef>
              <a:buNone/>
            </a:pPr>
            <a:r>
              <a:rPr lang="ja-JP" altLang="en-US" sz="1600" dirty="0"/>
              <a:t>　　２　市場活性化への取組み　　　　　　　　　　　・・・・・・・・・・・・・・　９</a:t>
            </a:r>
          </a:p>
          <a:p>
            <a:pPr marL="0" indent="0">
              <a:lnSpc>
                <a:spcPts val="2500"/>
              </a:lnSpc>
              <a:spcBef>
                <a:spcPts val="0"/>
              </a:spcBef>
              <a:buNone/>
            </a:pPr>
            <a:r>
              <a:rPr lang="ja-JP" altLang="en-US" sz="1600" dirty="0"/>
              <a:t>　　　（１）魅力ある市場としての機能拡充　　　　　・・・・・・・・・・・・・・　９</a:t>
            </a:r>
            <a:endParaRPr lang="en-US" altLang="ja-JP" sz="1600" dirty="0"/>
          </a:p>
          <a:p>
            <a:pPr marL="0" indent="0">
              <a:lnSpc>
                <a:spcPts val="2500"/>
              </a:lnSpc>
              <a:spcBef>
                <a:spcPts val="0"/>
              </a:spcBef>
              <a:buNone/>
            </a:pPr>
            <a:r>
              <a:rPr lang="ja-JP" altLang="en-US" sz="1600" dirty="0"/>
              <a:t>　　　（２）消費拡大・活性化の推進　　　　　　　　・・・・・・・・・・・・・・１０</a:t>
            </a:r>
          </a:p>
          <a:p>
            <a:pPr marL="0" indent="0">
              <a:lnSpc>
                <a:spcPts val="2500"/>
              </a:lnSpc>
              <a:spcBef>
                <a:spcPts val="0"/>
              </a:spcBef>
              <a:buNone/>
            </a:pPr>
            <a:r>
              <a:rPr lang="ja-JP" altLang="en-US" sz="1600" dirty="0"/>
              <a:t>　　３　施設改修　　　　　　　　　　　　　　　　　・・・・・・・・・・・・・・１１</a:t>
            </a:r>
          </a:p>
          <a:p>
            <a:pPr marL="0" indent="0">
              <a:lnSpc>
                <a:spcPts val="2500"/>
              </a:lnSpc>
              <a:spcBef>
                <a:spcPts val="0"/>
              </a:spcBef>
              <a:buNone/>
            </a:pPr>
            <a:r>
              <a:rPr lang="ja-JP" altLang="en-US" sz="1600" dirty="0"/>
              <a:t>　　４　計画期間における経営の見通し　　　　　　　・・・・・・・・・・・・・・１２</a:t>
            </a:r>
          </a:p>
          <a:p>
            <a:pPr marL="0" indent="0">
              <a:lnSpc>
                <a:spcPts val="2500"/>
              </a:lnSpc>
              <a:spcBef>
                <a:spcPts val="0"/>
              </a:spcBef>
              <a:buNone/>
            </a:pPr>
            <a:endParaRPr lang="en-US" altLang="ja-JP" sz="1600" dirty="0"/>
          </a:p>
          <a:p>
            <a:pPr marL="0" indent="0">
              <a:lnSpc>
                <a:spcPts val="1800"/>
              </a:lnSpc>
              <a:spcBef>
                <a:spcPts val="0"/>
              </a:spcBef>
              <a:buNone/>
            </a:pPr>
            <a:endParaRPr kumimoji="1" lang="ja-JP" altLang="en-US" dirty="0"/>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516444"/>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630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7620" y="79224"/>
            <a:ext cx="9906000" cy="395110"/>
          </a:xfrm>
        </p:spPr>
        <p:txBody>
          <a:bodyPr>
            <a:normAutofit/>
          </a:bodyPr>
          <a:lstStyle/>
          <a:p>
            <a:r>
              <a:rPr kumimoji="1" lang="en-US" altLang="ja-JP" sz="2000" b="1" dirty="0"/>
              <a:t>Ⅰ</a:t>
            </a:r>
            <a:r>
              <a:rPr kumimoji="1" lang="ja-JP" altLang="en-US" sz="2000" b="1" dirty="0"/>
              <a:t>　中期経営計画の策定に</a:t>
            </a:r>
            <a:r>
              <a:rPr lang="ja-JP" altLang="en-US" sz="2000" b="1" dirty="0"/>
              <a:t>当たって</a:t>
            </a:r>
            <a:endParaRPr kumimoji="1" lang="ja-JP" altLang="en-US" sz="2000" b="1" dirty="0"/>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308610" y="1064870"/>
            <a:ext cx="9320812" cy="5200027"/>
          </a:xfrm>
        </p:spPr>
        <p:txBody>
          <a:bodyPr>
            <a:noAutofit/>
          </a:bodyPr>
          <a:lstStyle/>
          <a:p>
            <a:pPr>
              <a:lnSpc>
                <a:spcPts val="2000"/>
              </a:lnSpc>
              <a:spcBef>
                <a:spcPts val="1200"/>
              </a:spcBef>
              <a:buFont typeface="Wingdings" panose="05000000000000000000" pitchFamily="2" charset="2"/>
              <a:buChar char="Ø"/>
            </a:pPr>
            <a:r>
              <a:rPr lang="ja-JP" altLang="en-US" sz="1600" dirty="0"/>
              <a:t>大阪鶴見フラワーセンターは、「国際花と緑の博覧会」（１９９０年開催）のメモリアル事業の一環として、“花のある潤い豊かな生活環境の実現を図るため、大阪における既存の花</a:t>
            </a:r>
            <a:r>
              <a:rPr lang="ja-JP" altLang="en-US" sz="1600" dirty="0" err="1"/>
              <a:t>き</a:t>
            </a:r>
            <a:r>
              <a:rPr lang="ja-JP" altLang="en-US" sz="1600" dirty="0"/>
              <a:t>卸売市場を整備統合し、市民に新鮮な花を安定的に供給する総合花き卸売市場と市民をはじめ多くの人々が花に親しみ、花のある生活を楽しめる賑わい施設とが機能的に一体化した複合施設を整備すること”を目的に１９９０年１１月に設立され、１９９４年７月に大阪の既存の１０の花き市場を整備・統合した「大阪鶴見花き地方卸売市場」を開場した。</a:t>
            </a:r>
          </a:p>
          <a:p>
            <a:pPr>
              <a:lnSpc>
                <a:spcPts val="2000"/>
              </a:lnSpc>
              <a:spcBef>
                <a:spcPts val="1200"/>
              </a:spcBef>
              <a:buFont typeface="Wingdings" panose="05000000000000000000" pitchFamily="2" charset="2"/>
              <a:buChar char="Ø"/>
            </a:pPr>
            <a:r>
              <a:rPr lang="ja-JP" altLang="en-US" sz="1600" dirty="0"/>
              <a:t>当市場は、国内や海外の生産地から新鮮で多彩な花をより早く消費者に届けるため、質・量ともに豊富で安定的に供給できる総合花</a:t>
            </a:r>
            <a:r>
              <a:rPr lang="ja-JP" altLang="en-US" sz="1600" dirty="0" err="1"/>
              <a:t>き</a:t>
            </a:r>
            <a:r>
              <a:rPr lang="ja-JP" altLang="en-US" sz="1600" dirty="0"/>
              <a:t>卸売市場を目指し、東京の大田市場に次ぐ全国屈指の巨大市場として、花き関連産業を支える重要な役割を果たしている。</a:t>
            </a:r>
          </a:p>
          <a:p>
            <a:pPr>
              <a:lnSpc>
                <a:spcPts val="2000"/>
              </a:lnSpc>
              <a:spcBef>
                <a:spcPts val="1200"/>
              </a:spcBef>
              <a:buFont typeface="Wingdings" panose="05000000000000000000" pitchFamily="2" charset="2"/>
              <a:buChar char="Ø"/>
            </a:pPr>
            <a:r>
              <a:rPr lang="ja-JP" altLang="en-US" sz="1600" dirty="0"/>
              <a:t>花き市場の現状は、取扱数量、取扱金額とも減少傾向にある。その理由として、長く続いたデフレの影響に加え、ライフスタイルの変化等による花きの需要の減少、特に若年層の花き離れが深刻であることなどが挙げられる。当市場においても、２０１５年に増加の兆しが見えたが、２０１７年以降は再び減少傾向で推移している。</a:t>
            </a:r>
            <a:endParaRPr lang="en-US" altLang="ja-JP" sz="1600" dirty="0"/>
          </a:p>
          <a:p>
            <a:pPr>
              <a:lnSpc>
                <a:spcPts val="2000"/>
              </a:lnSpc>
              <a:spcBef>
                <a:spcPts val="1200"/>
              </a:spcBef>
              <a:buFont typeface="Wingdings" panose="05000000000000000000" pitchFamily="2" charset="2"/>
              <a:buChar char="Ø"/>
            </a:pPr>
            <a:r>
              <a:rPr lang="ja-JP" altLang="en-US" sz="1600" dirty="0"/>
              <a:t>そのような中、開設当初の借入金については償還を終え２０１５年度末には累積赤字を解消した。一方、開設後２５年を経過しており、建物・設備ともに経年による劣化が見られる。</a:t>
            </a:r>
          </a:p>
          <a:p>
            <a:pPr>
              <a:lnSpc>
                <a:spcPts val="2000"/>
              </a:lnSpc>
              <a:spcBef>
                <a:spcPts val="1200"/>
              </a:spcBef>
              <a:buFont typeface="Wingdings" panose="05000000000000000000" pitchFamily="2" charset="2"/>
              <a:buChar char="Ø"/>
            </a:pPr>
            <a:r>
              <a:rPr lang="ja-JP" altLang="en-US" sz="1600" dirty="0"/>
              <a:t>このような状況の中で、今後、当市場がより競争力のある市場に発展し、我が国の中核的二大市場の一翼として安定的な花き流通に寄与していくことができるよう、新たな中期経営計画を策定する。</a:t>
            </a: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516444"/>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7" name="タイトル 1">
            <a:extLst>
              <a:ext uri="{FF2B5EF4-FFF2-40B4-BE49-F238E27FC236}">
                <a16:creationId xmlns:a16="http://schemas.microsoft.com/office/drawing/2014/main" id="{AA018BED-B9C4-4A11-8F6C-5F5716414DA1}"/>
              </a:ext>
            </a:extLst>
          </p:cNvPr>
          <p:cNvSpPr txBox="1">
            <a:spLocks/>
          </p:cNvSpPr>
          <p:nvPr/>
        </p:nvSpPr>
        <p:spPr>
          <a:xfrm>
            <a:off x="0" y="593102"/>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Ⅰ-</a:t>
            </a:r>
            <a:r>
              <a:rPr lang="ja-JP" altLang="en-US" sz="1800" dirty="0"/>
              <a:t>１　背景</a:t>
            </a:r>
          </a:p>
        </p:txBody>
      </p:sp>
      <p:sp>
        <p:nvSpPr>
          <p:cNvPr id="6" name="タイトル 1">
            <a:extLst>
              <a:ext uri="{FF2B5EF4-FFF2-40B4-BE49-F238E27FC236}">
                <a16:creationId xmlns:a16="http://schemas.microsoft.com/office/drawing/2014/main" id="{F516EBAC-67AF-4179-8D3A-022601FC54E2}"/>
              </a:ext>
            </a:extLst>
          </p:cNvPr>
          <p:cNvSpPr txBox="1">
            <a:spLocks/>
          </p:cNvSpPr>
          <p:nvPr/>
        </p:nvSpPr>
        <p:spPr>
          <a:xfrm>
            <a:off x="9406137" y="185067"/>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１</a:t>
            </a:r>
          </a:p>
        </p:txBody>
      </p:sp>
    </p:spTree>
    <p:extLst>
      <p:ext uri="{BB962C8B-B14F-4D97-AF65-F5344CB8AC3E}">
        <p14:creationId xmlns:p14="http://schemas.microsoft.com/office/powerpoint/2010/main" val="402579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graphicFrame>
        <p:nvGraphicFramePr>
          <p:cNvPr id="15" name="グラフ 14">
            <a:extLst>
              <a:ext uri="{FF2B5EF4-FFF2-40B4-BE49-F238E27FC236}">
                <a16:creationId xmlns:a16="http://schemas.microsoft.com/office/drawing/2014/main" id="{22D6E976-5E36-4982-A858-7AC020ED1838}"/>
              </a:ext>
            </a:extLst>
          </p:cNvPr>
          <p:cNvGraphicFramePr/>
          <p:nvPr>
            <p:extLst>
              <p:ext uri="{D42A27DB-BD31-4B8C-83A1-F6EECF244321}">
                <p14:modId xmlns:p14="http://schemas.microsoft.com/office/powerpoint/2010/main" val="3020395832"/>
              </p:ext>
            </p:extLst>
          </p:nvPr>
        </p:nvGraphicFramePr>
        <p:xfrm>
          <a:off x="256684" y="3772832"/>
          <a:ext cx="4418086" cy="303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C11E5C75-12A5-425D-874C-B59481D80EFC}"/>
              </a:ext>
            </a:extLst>
          </p:cNvPr>
          <p:cNvGraphicFramePr/>
          <p:nvPr>
            <p:extLst>
              <p:ext uri="{D42A27DB-BD31-4B8C-83A1-F6EECF244321}">
                <p14:modId xmlns:p14="http://schemas.microsoft.com/office/powerpoint/2010/main" val="2408765877"/>
              </p:ext>
            </p:extLst>
          </p:nvPr>
        </p:nvGraphicFramePr>
        <p:xfrm>
          <a:off x="5214580" y="3772833"/>
          <a:ext cx="4418085" cy="303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a:extLst>
              <a:ext uri="{FF2B5EF4-FFF2-40B4-BE49-F238E27FC236}">
                <a16:creationId xmlns:a16="http://schemas.microsoft.com/office/drawing/2014/main" id="{4CCE7CCB-AFC0-470D-952C-974BC31CEB75}"/>
              </a:ext>
            </a:extLst>
          </p:cNvPr>
          <p:cNvGraphicFramePr/>
          <p:nvPr>
            <p:extLst>
              <p:ext uri="{D42A27DB-BD31-4B8C-83A1-F6EECF244321}">
                <p14:modId xmlns:p14="http://schemas.microsoft.com/office/powerpoint/2010/main" val="395335781"/>
              </p:ext>
            </p:extLst>
          </p:nvPr>
        </p:nvGraphicFramePr>
        <p:xfrm>
          <a:off x="265008" y="611637"/>
          <a:ext cx="4418085" cy="30332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表 11">
            <a:extLst>
              <a:ext uri="{FF2B5EF4-FFF2-40B4-BE49-F238E27FC236}">
                <a16:creationId xmlns:a16="http://schemas.microsoft.com/office/drawing/2014/main" id="{3195B5A0-D9FD-4B95-A9A3-689C3578568D}"/>
              </a:ext>
            </a:extLst>
          </p:cNvPr>
          <p:cNvGraphicFramePr>
            <a:graphicFrameLocks noGrp="1"/>
          </p:cNvGraphicFramePr>
          <p:nvPr>
            <p:extLst>
              <p:ext uri="{D42A27DB-BD31-4B8C-83A1-F6EECF244321}">
                <p14:modId xmlns:p14="http://schemas.microsoft.com/office/powerpoint/2010/main" val="2941130839"/>
              </p:ext>
            </p:extLst>
          </p:nvPr>
        </p:nvGraphicFramePr>
        <p:xfrm>
          <a:off x="403010" y="3105322"/>
          <a:ext cx="4125433" cy="416351"/>
        </p:xfrm>
        <a:graphic>
          <a:graphicData uri="http://schemas.openxmlformats.org/drawingml/2006/table">
            <a:tbl>
              <a:tblPr firstRow="1" firstCol="1" bandRow="1">
                <a:tableStyleId>{5C22544A-7EE6-4342-B048-85BDC9FD1C3A}</a:tableStyleId>
              </a:tblPr>
              <a:tblGrid>
                <a:gridCol w="552893">
                  <a:extLst>
                    <a:ext uri="{9D8B030D-6E8A-4147-A177-3AD203B41FA5}">
                      <a16:colId xmlns:a16="http://schemas.microsoft.com/office/drawing/2014/main" val="3233641878"/>
                    </a:ext>
                  </a:extLst>
                </a:gridCol>
                <a:gridCol w="714508">
                  <a:extLst>
                    <a:ext uri="{9D8B030D-6E8A-4147-A177-3AD203B41FA5}">
                      <a16:colId xmlns:a16="http://schemas.microsoft.com/office/drawing/2014/main" val="1980344830"/>
                    </a:ext>
                  </a:extLst>
                </a:gridCol>
                <a:gridCol w="714508">
                  <a:extLst>
                    <a:ext uri="{9D8B030D-6E8A-4147-A177-3AD203B41FA5}">
                      <a16:colId xmlns:a16="http://schemas.microsoft.com/office/drawing/2014/main" val="1615583415"/>
                    </a:ext>
                  </a:extLst>
                </a:gridCol>
                <a:gridCol w="714508">
                  <a:extLst>
                    <a:ext uri="{9D8B030D-6E8A-4147-A177-3AD203B41FA5}">
                      <a16:colId xmlns:a16="http://schemas.microsoft.com/office/drawing/2014/main" val="3553092662"/>
                    </a:ext>
                  </a:extLst>
                </a:gridCol>
                <a:gridCol w="714508">
                  <a:extLst>
                    <a:ext uri="{9D8B030D-6E8A-4147-A177-3AD203B41FA5}">
                      <a16:colId xmlns:a16="http://schemas.microsoft.com/office/drawing/2014/main" val="302161890"/>
                    </a:ext>
                  </a:extLst>
                </a:gridCol>
                <a:gridCol w="714508">
                  <a:extLst>
                    <a:ext uri="{9D8B030D-6E8A-4147-A177-3AD203B41FA5}">
                      <a16:colId xmlns:a16="http://schemas.microsoft.com/office/drawing/2014/main" val="1525036948"/>
                    </a:ext>
                  </a:extLst>
                </a:gridCol>
              </a:tblGrid>
              <a:tr h="134833">
                <a:tc>
                  <a:txBody>
                    <a:bodyPr/>
                    <a:lstStyle/>
                    <a:p>
                      <a:pPr algn="ctr">
                        <a:spcAft>
                          <a:spcPts val="0"/>
                        </a:spcAft>
                      </a:pPr>
                      <a:r>
                        <a:rPr lang="ja-JP" altLang="en-US" sz="800" b="0" kern="100" dirty="0">
                          <a:solidFill>
                            <a:schemeClr val="tx1"/>
                          </a:solidFill>
                          <a:effectLst/>
                          <a:latin typeface="+mn-ea"/>
                          <a:ea typeface="+mn-ea"/>
                          <a:cs typeface="Times New Roman" panose="02020603050405020304" pitchFamily="18" charset="0"/>
                        </a:rPr>
                        <a:t>対前年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B w="63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28691854"/>
                  </a:ext>
                </a:extLst>
              </a:tr>
              <a:tr h="134833">
                <a:tc>
                  <a:txBody>
                    <a:bodyPr/>
                    <a:lstStyle/>
                    <a:p>
                      <a:pPr algn="ctr">
                        <a:spcAft>
                          <a:spcPts val="0"/>
                        </a:spcAft>
                      </a:pPr>
                      <a:r>
                        <a:rPr lang="ja-JP" altLang="en-US" sz="800" b="0" kern="0" dirty="0">
                          <a:solidFill>
                            <a:schemeClr val="tx1"/>
                          </a:solidFill>
                          <a:effectLst/>
                          <a:latin typeface="+mn-ea"/>
                          <a:ea typeface="+mn-ea"/>
                          <a:cs typeface="Times New Roman" panose="02020603050405020304" pitchFamily="18" charset="0"/>
                        </a:rPr>
                        <a:t>鶴見市場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97.9%</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98.1%</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98.8%</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cs typeface="Times New Roman" panose="02020603050405020304" pitchFamily="18" charset="0"/>
                        </a:rPr>
                        <a:t>99.5%</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sz="800" b="0" kern="0" dirty="0">
                          <a:solidFill>
                            <a:schemeClr val="tx1"/>
                          </a:solidFill>
                          <a:effectLst/>
                          <a:latin typeface="+mn-ea"/>
                          <a:ea typeface="+mn-ea"/>
                        </a:rPr>
                        <a:t>98.</a:t>
                      </a:r>
                      <a:r>
                        <a:rPr lang="en-US" altLang="ja-JP" sz="800" b="0" kern="0" dirty="0">
                          <a:solidFill>
                            <a:schemeClr val="tx1"/>
                          </a:solidFill>
                          <a:effectLst/>
                          <a:latin typeface="+mn-ea"/>
                          <a:ea typeface="+mn-ea"/>
                        </a:rPr>
                        <a:t>4</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412981275"/>
                  </a:ext>
                </a:extLst>
              </a:tr>
              <a:tr h="134833">
                <a:tc>
                  <a:txBody>
                    <a:bodyPr/>
                    <a:lstStyle/>
                    <a:p>
                      <a:pPr algn="ctr">
                        <a:spcAft>
                          <a:spcPts val="0"/>
                        </a:spcAft>
                      </a:pPr>
                      <a:r>
                        <a:rPr lang="ja-JP" altLang="en-US" sz="800" b="0" kern="0" dirty="0">
                          <a:solidFill>
                            <a:schemeClr val="tx1"/>
                          </a:solidFill>
                          <a:effectLst/>
                          <a:latin typeface="+mn-ea"/>
                          <a:ea typeface="+mn-ea"/>
                          <a:cs typeface="Times New Roman" panose="02020603050405020304" pitchFamily="18" charset="0"/>
                        </a:rPr>
                        <a:t>大田市場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98.2%</a:t>
                      </a:r>
                      <a:endParaRPr lang="ja-JP" sz="800" kern="100" dirty="0">
                        <a:effectLst/>
                        <a:latin typeface="+mn-ea"/>
                        <a:ea typeface="+mn-ea"/>
                        <a:cs typeface="Times New Roman" panose="02020603050405020304" pitchFamily="18" charset="0"/>
                      </a:endParaRPr>
                    </a:p>
                  </a:txBody>
                  <a:tcPr marL="36195" marR="3619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99.6%</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99.7%</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97.4%</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97.5</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248440373"/>
                  </a:ext>
                </a:extLst>
              </a:tr>
            </a:tbl>
          </a:graphicData>
        </a:graphic>
      </p:graphicFrame>
      <p:sp>
        <p:nvSpPr>
          <p:cNvPr id="18" name="正方形/長方形 17">
            <a:extLst>
              <a:ext uri="{FF2B5EF4-FFF2-40B4-BE49-F238E27FC236}">
                <a16:creationId xmlns:a16="http://schemas.microsoft.com/office/drawing/2014/main" id="{5F6263C6-3716-44A8-8530-E7D2D0D50737}"/>
              </a:ext>
            </a:extLst>
          </p:cNvPr>
          <p:cNvSpPr/>
          <p:nvPr/>
        </p:nvSpPr>
        <p:spPr>
          <a:xfrm>
            <a:off x="123977" y="653239"/>
            <a:ext cx="925830" cy="266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（千本・千鉢）</a:t>
            </a:r>
          </a:p>
        </p:txBody>
      </p:sp>
      <p:graphicFrame>
        <p:nvGraphicFramePr>
          <p:cNvPr id="20" name="グラフ 19">
            <a:extLst>
              <a:ext uri="{FF2B5EF4-FFF2-40B4-BE49-F238E27FC236}">
                <a16:creationId xmlns:a16="http://schemas.microsoft.com/office/drawing/2014/main" id="{5F4588EA-1742-4ED8-A2E2-FEFFF16F1E21}"/>
              </a:ext>
            </a:extLst>
          </p:cNvPr>
          <p:cNvGraphicFramePr/>
          <p:nvPr>
            <p:extLst>
              <p:ext uri="{D42A27DB-BD31-4B8C-83A1-F6EECF244321}">
                <p14:modId xmlns:p14="http://schemas.microsoft.com/office/powerpoint/2010/main" val="2769091740"/>
              </p:ext>
            </p:extLst>
          </p:nvPr>
        </p:nvGraphicFramePr>
        <p:xfrm>
          <a:off x="5222903" y="611637"/>
          <a:ext cx="4418085" cy="30332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表 12">
            <a:extLst>
              <a:ext uri="{FF2B5EF4-FFF2-40B4-BE49-F238E27FC236}">
                <a16:creationId xmlns:a16="http://schemas.microsoft.com/office/drawing/2014/main" id="{06F37FBF-4A72-48CC-B636-60AA9A100C91}"/>
              </a:ext>
            </a:extLst>
          </p:cNvPr>
          <p:cNvGraphicFramePr>
            <a:graphicFrameLocks noGrp="1"/>
          </p:cNvGraphicFramePr>
          <p:nvPr>
            <p:extLst>
              <p:ext uri="{D42A27DB-BD31-4B8C-83A1-F6EECF244321}">
                <p14:modId xmlns:p14="http://schemas.microsoft.com/office/powerpoint/2010/main" val="2191459074"/>
              </p:ext>
            </p:extLst>
          </p:nvPr>
        </p:nvGraphicFramePr>
        <p:xfrm>
          <a:off x="5265295" y="3094750"/>
          <a:ext cx="4117921" cy="416351"/>
        </p:xfrm>
        <a:graphic>
          <a:graphicData uri="http://schemas.openxmlformats.org/drawingml/2006/table">
            <a:tbl>
              <a:tblPr firstRow="1" firstCol="1" bandRow="1">
                <a:tableStyleId>{5C22544A-7EE6-4342-B048-85BDC9FD1C3A}</a:tableStyleId>
              </a:tblPr>
              <a:tblGrid>
                <a:gridCol w="542261">
                  <a:extLst>
                    <a:ext uri="{9D8B030D-6E8A-4147-A177-3AD203B41FA5}">
                      <a16:colId xmlns:a16="http://schemas.microsoft.com/office/drawing/2014/main" val="3233641878"/>
                    </a:ext>
                  </a:extLst>
                </a:gridCol>
                <a:gridCol w="715132">
                  <a:extLst>
                    <a:ext uri="{9D8B030D-6E8A-4147-A177-3AD203B41FA5}">
                      <a16:colId xmlns:a16="http://schemas.microsoft.com/office/drawing/2014/main" val="1980344830"/>
                    </a:ext>
                  </a:extLst>
                </a:gridCol>
                <a:gridCol w="715132">
                  <a:extLst>
                    <a:ext uri="{9D8B030D-6E8A-4147-A177-3AD203B41FA5}">
                      <a16:colId xmlns:a16="http://schemas.microsoft.com/office/drawing/2014/main" val="1615583415"/>
                    </a:ext>
                  </a:extLst>
                </a:gridCol>
                <a:gridCol w="715132">
                  <a:extLst>
                    <a:ext uri="{9D8B030D-6E8A-4147-A177-3AD203B41FA5}">
                      <a16:colId xmlns:a16="http://schemas.microsoft.com/office/drawing/2014/main" val="3553092662"/>
                    </a:ext>
                  </a:extLst>
                </a:gridCol>
                <a:gridCol w="715132">
                  <a:extLst>
                    <a:ext uri="{9D8B030D-6E8A-4147-A177-3AD203B41FA5}">
                      <a16:colId xmlns:a16="http://schemas.microsoft.com/office/drawing/2014/main" val="302161890"/>
                    </a:ext>
                  </a:extLst>
                </a:gridCol>
                <a:gridCol w="715132">
                  <a:extLst>
                    <a:ext uri="{9D8B030D-6E8A-4147-A177-3AD203B41FA5}">
                      <a16:colId xmlns:a16="http://schemas.microsoft.com/office/drawing/2014/main" val="1525036948"/>
                    </a:ext>
                  </a:extLst>
                </a:gridCol>
              </a:tblGrid>
              <a:tr h="134833">
                <a:tc>
                  <a:txBody>
                    <a:bodyPr/>
                    <a:lstStyle/>
                    <a:p>
                      <a:pPr algn="ctr">
                        <a:spcAft>
                          <a:spcPts val="0"/>
                        </a:spcAft>
                      </a:pPr>
                      <a:r>
                        <a:rPr lang="ja-JP" altLang="en-US" sz="800" b="0" kern="100" dirty="0">
                          <a:solidFill>
                            <a:schemeClr val="tx1"/>
                          </a:solidFill>
                          <a:effectLst/>
                          <a:latin typeface="+mn-ea"/>
                          <a:ea typeface="+mn-ea"/>
                          <a:cs typeface="Times New Roman" panose="02020603050405020304" pitchFamily="18" charset="0"/>
                        </a:rPr>
                        <a:t>対前年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altLang="ja-JP" sz="900" b="0" i="0" u="none" strike="noStrike" dirty="0">
                        <a:solidFill>
                          <a:srgbClr val="000000"/>
                        </a:solidFill>
                        <a:effectLst/>
                        <a:latin typeface="+mn-ea"/>
                        <a:ea typeface="+mn-ea"/>
                      </a:endParaRPr>
                    </a:p>
                  </a:txBody>
                  <a:tcPr marL="9525" marR="9525" marT="9525" marB="0" anchor="ctr">
                    <a:lnB w="63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28691854"/>
                  </a:ext>
                </a:extLst>
              </a:tr>
              <a:tr h="134833">
                <a:tc>
                  <a:txBody>
                    <a:bodyPr/>
                    <a:lstStyle/>
                    <a:p>
                      <a:pPr algn="ctr">
                        <a:spcAft>
                          <a:spcPts val="0"/>
                        </a:spcAft>
                      </a:pPr>
                      <a:r>
                        <a:rPr lang="ja-JP" altLang="en-US" sz="800" b="0" kern="0" dirty="0">
                          <a:solidFill>
                            <a:schemeClr val="tx1"/>
                          </a:solidFill>
                          <a:effectLst/>
                          <a:latin typeface="+mn-ea"/>
                          <a:ea typeface="+mn-ea"/>
                          <a:cs typeface="Times New Roman" panose="02020603050405020304" pitchFamily="18" charset="0"/>
                        </a:rPr>
                        <a:t>鶴見市場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97.3%</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103.1%</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100.6%</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cs typeface="Times New Roman" panose="02020603050405020304" pitchFamily="18" charset="0"/>
                        </a:rPr>
                        <a:t>94.0%</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99.0</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412981275"/>
                  </a:ext>
                </a:extLst>
              </a:tr>
              <a:tr h="134833">
                <a:tc>
                  <a:txBody>
                    <a:bodyPr/>
                    <a:lstStyle/>
                    <a:p>
                      <a:pPr algn="ctr">
                        <a:spcAft>
                          <a:spcPts val="0"/>
                        </a:spcAft>
                      </a:pPr>
                      <a:r>
                        <a:rPr lang="ja-JP" altLang="en-US" sz="800" b="0" kern="0" dirty="0">
                          <a:solidFill>
                            <a:schemeClr val="tx1"/>
                          </a:solidFill>
                          <a:effectLst/>
                          <a:latin typeface="+mn-ea"/>
                          <a:ea typeface="+mn-ea"/>
                          <a:cs typeface="Times New Roman" panose="02020603050405020304" pitchFamily="18" charset="0"/>
                        </a:rPr>
                        <a:t>大田市場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99.6%</a:t>
                      </a:r>
                      <a:endParaRPr lang="ja-JP" sz="800" kern="100" dirty="0">
                        <a:effectLst/>
                        <a:latin typeface="+mn-ea"/>
                        <a:ea typeface="+mn-ea"/>
                        <a:cs typeface="Times New Roman" panose="02020603050405020304" pitchFamily="18" charset="0"/>
                      </a:endParaRPr>
                    </a:p>
                  </a:txBody>
                  <a:tcPr marL="36195" marR="3619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103.4%</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101.3%</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95.9%</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98.7</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248440373"/>
                  </a:ext>
                </a:extLst>
              </a:tr>
            </a:tbl>
          </a:graphicData>
        </a:graphic>
      </p:graphicFrame>
      <p:sp>
        <p:nvSpPr>
          <p:cNvPr id="14" name="正方形/長方形 13">
            <a:extLst>
              <a:ext uri="{FF2B5EF4-FFF2-40B4-BE49-F238E27FC236}">
                <a16:creationId xmlns:a16="http://schemas.microsoft.com/office/drawing/2014/main" id="{14CF86FE-1754-430C-BE58-BCD2670AC40C}"/>
              </a:ext>
            </a:extLst>
          </p:cNvPr>
          <p:cNvSpPr/>
          <p:nvPr/>
        </p:nvSpPr>
        <p:spPr>
          <a:xfrm>
            <a:off x="265008" y="3772832"/>
            <a:ext cx="925830" cy="266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（円）</a:t>
            </a:r>
          </a:p>
        </p:txBody>
      </p:sp>
      <p:sp>
        <p:nvSpPr>
          <p:cNvPr id="16" name="正方形/長方形 15">
            <a:extLst>
              <a:ext uri="{FF2B5EF4-FFF2-40B4-BE49-F238E27FC236}">
                <a16:creationId xmlns:a16="http://schemas.microsoft.com/office/drawing/2014/main" id="{87C92D81-4369-4149-8546-A1D6679D1545}"/>
              </a:ext>
            </a:extLst>
          </p:cNvPr>
          <p:cNvSpPr/>
          <p:nvPr/>
        </p:nvSpPr>
        <p:spPr>
          <a:xfrm>
            <a:off x="5087697" y="3790852"/>
            <a:ext cx="925830" cy="266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（円）</a:t>
            </a:r>
          </a:p>
        </p:txBody>
      </p:sp>
      <p:sp>
        <p:nvSpPr>
          <p:cNvPr id="22" name="正方形/長方形 21">
            <a:extLst>
              <a:ext uri="{FF2B5EF4-FFF2-40B4-BE49-F238E27FC236}">
                <a16:creationId xmlns:a16="http://schemas.microsoft.com/office/drawing/2014/main" id="{AD8BD4BA-C70B-4369-8A83-533DCEABEE15}"/>
              </a:ext>
            </a:extLst>
          </p:cNvPr>
          <p:cNvSpPr/>
          <p:nvPr/>
        </p:nvSpPr>
        <p:spPr>
          <a:xfrm>
            <a:off x="5081874" y="611636"/>
            <a:ext cx="739958" cy="266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（百万円）</a:t>
            </a:r>
          </a:p>
        </p:txBody>
      </p:sp>
      <p:sp>
        <p:nvSpPr>
          <p:cNvPr id="21" name="正方形/長方形 20">
            <a:extLst>
              <a:ext uri="{FF2B5EF4-FFF2-40B4-BE49-F238E27FC236}">
                <a16:creationId xmlns:a16="http://schemas.microsoft.com/office/drawing/2014/main" id="{93E60CBD-E09B-4F43-A31B-A036E2E1185B}"/>
              </a:ext>
            </a:extLst>
          </p:cNvPr>
          <p:cNvSpPr/>
          <p:nvPr/>
        </p:nvSpPr>
        <p:spPr>
          <a:xfrm>
            <a:off x="267317" y="2919554"/>
            <a:ext cx="431027" cy="202588"/>
          </a:xfrm>
          <a:prstGeom prst="rect">
            <a:avLst/>
          </a:prstGeom>
          <a:solidFill>
            <a:srgbClr val="DD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sp>
        <p:nvSpPr>
          <p:cNvPr id="24" name="正方形/長方形 23">
            <a:extLst>
              <a:ext uri="{FF2B5EF4-FFF2-40B4-BE49-F238E27FC236}">
                <a16:creationId xmlns:a16="http://schemas.microsoft.com/office/drawing/2014/main" id="{9446DF81-5A7F-4CB4-A388-9B1949C16ECF}"/>
              </a:ext>
            </a:extLst>
          </p:cNvPr>
          <p:cNvSpPr/>
          <p:nvPr/>
        </p:nvSpPr>
        <p:spPr>
          <a:xfrm>
            <a:off x="5222901" y="2921775"/>
            <a:ext cx="425420" cy="140608"/>
          </a:xfrm>
          <a:prstGeom prst="rect">
            <a:avLst/>
          </a:prstGeom>
          <a:solidFill>
            <a:srgbClr val="DD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sp>
        <p:nvSpPr>
          <p:cNvPr id="25" name="タイトル 1">
            <a:extLst>
              <a:ext uri="{FF2B5EF4-FFF2-40B4-BE49-F238E27FC236}">
                <a16:creationId xmlns:a16="http://schemas.microsoft.com/office/drawing/2014/main" id="{6ED1A3EB-EF91-4CDD-960B-942700D27DB8}"/>
              </a:ext>
            </a:extLst>
          </p:cNvPr>
          <p:cNvSpPr txBox="1">
            <a:spLocks/>
          </p:cNvSpPr>
          <p:nvPr/>
        </p:nvSpPr>
        <p:spPr>
          <a:xfrm>
            <a:off x="9383216" y="147439"/>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２</a:t>
            </a:r>
          </a:p>
        </p:txBody>
      </p:sp>
      <p:sp>
        <p:nvSpPr>
          <p:cNvPr id="19" name="正方形/長方形 18">
            <a:extLst>
              <a:ext uri="{FF2B5EF4-FFF2-40B4-BE49-F238E27FC236}">
                <a16:creationId xmlns:a16="http://schemas.microsoft.com/office/drawing/2014/main" id="{2091BFCC-D01C-4A2F-A7A0-723E6B192EF3}"/>
              </a:ext>
            </a:extLst>
          </p:cNvPr>
          <p:cNvSpPr/>
          <p:nvPr/>
        </p:nvSpPr>
        <p:spPr>
          <a:xfrm>
            <a:off x="8498531" y="3243863"/>
            <a:ext cx="1142459" cy="217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00" dirty="0">
              <a:solidFill>
                <a:schemeClr val="tx1"/>
              </a:solidFill>
            </a:endParaRPr>
          </a:p>
        </p:txBody>
      </p:sp>
      <p:sp>
        <p:nvSpPr>
          <p:cNvPr id="23" name="正方形/長方形 22">
            <a:extLst>
              <a:ext uri="{FF2B5EF4-FFF2-40B4-BE49-F238E27FC236}">
                <a16:creationId xmlns:a16="http://schemas.microsoft.com/office/drawing/2014/main" id="{9FCEB488-5C02-4F0B-91F1-7F225C20833A}"/>
              </a:ext>
            </a:extLst>
          </p:cNvPr>
          <p:cNvSpPr/>
          <p:nvPr/>
        </p:nvSpPr>
        <p:spPr>
          <a:xfrm>
            <a:off x="3509703" y="6686545"/>
            <a:ext cx="1345116" cy="217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chemeClr val="tx1"/>
                </a:solidFill>
                <a:latin typeface="+mn-ea"/>
              </a:rPr>
              <a:t>総務省統計「家計調査」</a:t>
            </a:r>
          </a:p>
        </p:txBody>
      </p:sp>
      <p:sp>
        <p:nvSpPr>
          <p:cNvPr id="26" name="正方形/長方形 25">
            <a:extLst>
              <a:ext uri="{FF2B5EF4-FFF2-40B4-BE49-F238E27FC236}">
                <a16:creationId xmlns:a16="http://schemas.microsoft.com/office/drawing/2014/main" id="{C9F15E11-D046-48E2-88D7-B21668F76799}"/>
              </a:ext>
            </a:extLst>
          </p:cNvPr>
          <p:cNvSpPr/>
          <p:nvPr/>
        </p:nvSpPr>
        <p:spPr>
          <a:xfrm>
            <a:off x="8484669" y="6698880"/>
            <a:ext cx="1345116" cy="217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chemeClr val="tx1"/>
                </a:solidFill>
                <a:latin typeface="+mn-ea"/>
              </a:rPr>
              <a:t>総務省統計「家計調査」</a:t>
            </a:r>
          </a:p>
        </p:txBody>
      </p:sp>
    </p:spTree>
    <p:extLst>
      <p:ext uri="{BB962C8B-B14F-4D97-AF65-F5344CB8AC3E}">
        <p14:creationId xmlns:p14="http://schemas.microsoft.com/office/powerpoint/2010/main" val="1992811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745958" y="1300262"/>
            <a:ext cx="9000022" cy="2380789"/>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当市場の過去５年の取扱数量は、２０１４年が約４</a:t>
            </a:r>
            <a:r>
              <a:rPr lang="en-US" altLang="ja-JP" sz="1600" dirty="0">
                <a:latin typeface="+mn-ea"/>
              </a:rPr>
              <a:t>.</a:t>
            </a:r>
            <a:r>
              <a:rPr lang="ja-JP" altLang="en-US" sz="1600" dirty="0">
                <a:latin typeface="+mn-ea"/>
              </a:rPr>
              <a:t>５億本･鉢であったが、　　　　　　　　　　　以降減少し、</a:t>
            </a:r>
            <a:r>
              <a:rPr lang="ja-JP" altLang="en-US" sz="1600">
                <a:latin typeface="+mn-ea"/>
              </a:rPr>
              <a:t>２０１８年は約４</a:t>
            </a:r>
            <a:r>
              <a:rPr lang="en-US" altLang="ja-JP" sz="1600" dirty="0">
                <a:latin typeface="+mn-ea"/>
              </a:rPr>
              <a:t>.</a:t>
            </a:r>
            <a:r>
              <a:rPr lang="ja-JP" altLang="en-US" sz="1600" dirty="0">
                <a:latin typeface="+mn-ea"/>
              </a:rPr>
              <a:t>３億本･鉢（対２０１４年比９４</a:t>
            </a:r>
            <a:r>
              <a:rPr lang="en-US" altLang="ja-JP" sz="1600" dirty="0">
                <a:latin typeface="+mn-ea"/>
              </a:rPr>
              <a:t>.</a:t>
            </a:r>
            <a:r>
              <a:rPr lang="ja-JP" altLang="en-US" sz="1600" dirty="0">
                <a:latin typeface="+mn-ea"/>
              </a:rPr>
              <a:t>８％）となった。</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また、過去５年の取扱金額は、２０１４年の２５７億円から２０１６年には２６７億円と増加。これは、取扱数量は減少したが、単価が上昇（＠５７</a:t>
            </a:r>
            <a:r>
              <a:rPr lang="en-US" altLang="ja-JP" sz="1600" dirty="0">
                <a:latin typeface="+mn-ea"/>
              </a:rPr>
              <a:t>.</a:t>
            </a:r>
            <a:r>
              <a:rPr lang="ja-JP" altLang="en-US" sz="1600" dirty="0">
                <a:latin typeface="+mn-ea"/>
              </a:rPr>
              <a:t>４円→＠６１</a:t>
            </a:r>
            <a:r>
              <a:rPr lang="en-US" altLang="ja-JP" sz="1600" dirty="0">
                <a:latin typeface="+mn-ea"/>
              </a:rPr>
              <a:t>.</a:t>
            </a:r>
            <a:r>
              <a:rPr lang="ja-JP" altLang="en-US" sz="1600" dirty="0">
                <a:latin typeface="+mn-ea"/>
              </a:rPr>
              <a:t>５円）したことが要因。</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しかしながら２０１７年以降の取扱金額は減少傾向に転じ、２０１８年には２４９億円　　　（対２０１４年比　９６</a:t>
            </a:r>
            <a:r>
              <a:rPr lang="en-US" altLang="ja-JP" sz="1600" dirty="0">
                <a:latin typeface="+mn-ea"/>
              </a:rPr>
              <a:t>.</a:t>
            </a:r>
            <a:r>
              <a:rPr lang="ja-JP" altLang="en-US" sz="1600" dirty="0">
                <a:latin typeface="+mn-ea"/>
              </a:rPr>
              <a:t>６％）となっている。　　　　　　　　　　　　　　　　　　　　　　　　　　　　　　この間の単価は２０１４年よりは高くなっているものの、２０１６年の単価と比較すると低下　　　（＠６１</a:t>
            </a:r>
            <a:r>
              <a:rPr lang="en-US" altLang="ja-JP" sz="1600" dirty="0">
                <a:latin typeface="+mn-ea"/>
              </a:rPr>
              <a:t>.</a:t>
            </a:r>
            <a:r>
              <a:rPr lang="ja-JP" altLang="en-US" sz="1600" dirty="0">
                <a:latin typeface="+mn-ea"/>
              </a:rPr>
              <a:t>５円→＠５８</a:t>
            </a:r>
            <a:r>
              <a:rPr lang="en-US" altLang="ja-JP" sz="1600" dirty="0">
                <a:latin typeface="+mn-ea"/>
              </a:rPr>
              <a:t>.</a:t>
            </a:r>
            <a:r>
              <a:rPr lang="ja-JP" altLang="en-US" sz="1600" dirty="0">
                <a:latin typeface="+mn-ea"/>
              </a:rPr>
              <a:t>５円）している。</a:t>
            </a:r>
            <a:endParaRPr lang="en-US" altLang="ja-JP"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7" name="タイトル 1">
            <a:extLst>
              <a:ext uri="{FF2B5EF4-FFF2-40B4-BE49-F238E27FC236}">
                <a16:creationId xmlns:a16="http://schemas.microsoft.com/office/drawing/2014/main" id="{E0D0CA54-25B4-4A2B-BF5F-CDA4AEBCAA21}"/>
              </a:ext>
            </a:extLst>
          </p:cNvPr>
          <p:cNvSpPr txBox="1">
            <a:spLocks/>
          </p:cNvSpPr>
          <p:nvPr/>
        </p:nvSpPr>
        <p:spPr>
          <a:xfrm>
            <a:off x="160020" y="567554"/>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800" dirty="0"/>
              <a:t>Ⅰ-</a:t>
            </a:r>
            <a:r>
              <a:rPr lang="ja-JP" altLang="en-US" sz="1800" dirty="0"/>
              <a:t>２　現状</a:t>
            </a:r>
          </a:p>
        </p:txBody>
      </p:sp>
      <p:graphicFrame>
        <p:nvGraphicFramePr>
          <p:cNvPr id="15" name="グラフ 14">
            <a:extLst>
              <a:ext uri="{FF2B5EF4-FFF2-40B4-BE49-F238E27FC236}">
                <a16:creationId xmlns:a16="http://schemas.microsoft.com/office/drawing/2014/main" id="{22D6E976-5E36-4982-A858-7AC020ED1838}"/>
              </a:ext>
            </a:extLst>
          </p:cNvPr>
          <p:cNvGraphicFramePr/>
          <p:nvPr>
            <p:extLst>
              <p:ext uri="{D42A27DB-BD31-4B8C-83A1-F6EECF244321}">
                <p14:modId xmlns:p14="http://schemas.microsoft.com/office/powerpoint/2010/main" val="1927509788"/>
              </p:ext>
            </p:extLst>
          </p:nvPr>
        </p:nvGraphicFramePr>
        <p:xfrm>
          <a:off x="374895" y="3744469"/>
          <a:ext cx="4418085" cy="31097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表 3">
            <a:extLst>
              <a:ext uri="{FF2B5EF4-FFF2-40B4-BE49-F238E27FC236}">
                <a16:creationId xmlns:a16="http://schemas.microsoft.com/office/drawing/2014/main" id="{4ABDF766-E40D-4F21-A94A-328F17A4D0A1}"/>
              </a:ext>
            </a:extLst>
          </p:cNvPr>
          <p:cNvGraphicFramePr>
            <a:graphicFrameLocks noGrp="1"/>
          </p:cNvGraphicFramePr>
          <p:nvPr>
            <p:extLst>
              <p:ext uri="{D42A27DB-BD31-4B8C-83A1-F6EECF244321}">
                <p14:modId xmlns:p14="http://schemas.microsoft.com/office/powerpoint/2010/main" val="2729668158"/>
              </p:ext>
            </p:extLst>
          </p:nvPr>
        </p:nvGraphicFramePr>
        <p:xfrm>
          <a:off x="495839" y="6281682"/>
          <a:ext cx="4133943" cy="551184"/>
        </p:xfrm>
        <a:graphic>
          <a:graphicData uri="http://schemas.openxmlformats.org/drawingml/2006/table">
            <a:tbl>
              <a:tblPr firstRow="1" firstCol="1" bandRow="1">
                <a:tableStyleId>{5C22544A-7EE6-4342-B048-85BDC9FD1C3A}</a:tableStyleId>
              </a:tblPr>
              <a:tblGrid>
                <a:gridCol w="520463">
                  <a:extLst>
                    <a:ext uri="{9D8B030D-6E8A-4147-A177-3AD203B41FA5}">
                      <a16:colId xmlns:a16="http://schemas.microsoft.com/office/drawing/2014/main" val="3233641878"/>
                    </a:ext>
                  </a:extLst>
                </a:gridCol>
                <a:gridCol w="722696">
                  <a:extLst>
                    <a:ext uri="{9D8B030D-6E8A-4147-A177-3AD203B41FA5}">
                      <a16:colId xmlns:a16="http://schemas.microsoft.com/office/drawing/2014/main" val="1980344830"/>
                    </a:ext>
                  </a:extLst>
                </a:gridCol>
                <a:gridCol w="722696">
                  <a:extLst>
                    <a:ext uri="{9D8B030D-6E8A-4147-A177-3AD203B41FA5}">
                      <a16:colId xmlns:a16="http://schemas.microsoft.com/office/drawing/2014/main" val="1615583415"/>
                    </a:ext>
                  </a:extLst>
                </a:gridCol>
                <a:gridCol w="722696">
                  <a:extLst>
                    <a:ext uri="{9D8B030D-6E8A-4147-A177-3AD203B41FA5}">
                      <a16:colId xmlns:a16="http://schemas.microsoft.com/office/drawing/2014/main" val="3553092662"/>
                    </a:ext>
                  </a:extLst>
                </a:gridCol>
                <a:gridCol w="722696">
                  <a:extLst>
                    <a:ext uri="{9D8B030D-6E8A-4147-A177-3AD203B41FA5}">
                      <a16:colId xmlns:a16="http://schemas.microsoft.com/office/drawing/2014/main" val="302161890"/>
                    </a:ext>
                  </a:extLst>
                </a:gridCol>
                <a:gridCol w="722696">
                  <a:extLst>
                    <a:ext uri="{9D8B030D-6E8A-4147-A177-3AD203B41FA5}">
                      <a16:colId xmlns:a16="http://schemas.microsoft.com/office/drawing/2014/main" val="1525036948"/>
                    </a:ext>
                  </a:extLst>
                </a:gridCol>
              </a:tblGrid>
              <a:tr h="134833">
                <a:tc>
                  <a:txBody>
                    <a:bodyPr/>
                    <a:lstStyle/>
                    <a:p>
                      <a:pPr algn="ctr">
                        <a:spcAft>
                          <a:spcPts val="0"/>
                        </a:spcAft>
                      </a:pPr>
                      <a:r>
                        <a:rPr lang="ja-JP" altLang="en-US" sz="800" b="0" kern="100" dirty="0">
                          <a:solidFill>
                            <a:schemeClr val="tx1"/>
                          </a:solidFill>
                          <a:effectLst/>
                          <a:latin typeface="+mn-ea"/>
                          <a:ea typeface="+mn-ea"/>
                          <a:cs typeface="Times New Roman" panose="02020603050405020304" pitchFamily="18" charset="0"/>
                        </a:rPr>
                        <a:t>対前年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B w="63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28691854"/>
                  </a:ext>
                </a:extLst>
              </a:tr>
              <a:tr h="134833">
                <a:tc>
                  <a:txBody>
                    <a:bodyPr/>
                    <a:lstStyle/>
                    <a:p>
                      <a:pPr algn="ctr">
                        <a:spcAft>
                          <a:spcPts val="0"/>
                        </a:spcAft>
                      </a:pPr>
                      <a:r>
                        <a:rPr lang="ja-JP" sz="800" b="0" kern="0" dirty="0">
                          <a:solidFill>
                            <a:schemeClr val="tx1"/>
                          </a:solidFill>
                          <a:effectLst/>
                          <a:latin typeface="+mn-ea"/>
                          <a:ea typeface="+mn-ea"/>
                        </a:rPr>
                        <a:t>切花</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97.9%</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98.2%</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99.0%</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cs typeface="Times New Roman" panose="02020603050405020304" pitchFamily="18" charset="0"/>
                        </a:rPr>
                        <a:t>99.6%</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sz="800" b="0" kern="0" dirty="0">
                          <a:solidFill>
                            <a:schemeClr val="tx1"/>
                          </a:solidFill>
                          <a:effectLst/>
                          <a:latin typeface="+mn-ea"/>
                          <a:ea typeface="+mn-ea"/>
                        </a:rPr>
                        <a:t>98.5%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412981275"/>
                  </a:ext>
                </a:extLst>
              </a:tr>
              <a:tr h="134833">
                <a:tc>
                  <a:txBody>
                    <a:bodyPr/>
                    <a:lstStyle/>
                    <a:p>
                      <a:pPr algn="ctr">
                        <a:spcAft>
                          <a:spcPts val="0"/>
                        </a:spcAft>
                      </a:pPr>
                      <a:r>
                        <a:rPr lang="ja-JP" sz="800" b="0" kern="0" dirty="0">
                          <a:solidFill>
                            <a:schemeClr val="tx1"/>
                          </a:solidFill>
                          <a:effectLst/>
                          <a:latin typeface="+mn-ea"/>
                          <a:ea typeface="+mn-ea"/>
                        </a:rPr>
                        <a:t>鉢物</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98.1%</a:t>
                      </a:r>
                      <a:endParaRPr lang="ja-JP" sz="800" kern="100" dirty="0">
                        <a:effectLst/>
                        <a:latin typeface="+mn-ea"/>
                        <a:ea typeface="+mn-ea"/>
                        <a:cs typeface="Times New Roman" panose="02020603050405020304" pitchFamily="18" charset="0"/>
                      </a:endParaRPr>
                    </a:p>
                  </a:txBody>
                  <a:tcPr marL="36195" marR="3619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92.5%</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89.1%</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93.3%</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sz="800" b="0" kern="0" dirty="0">
                          <a:solidFill>
                            <a:schemeClr val="tx1"/>
                          </a:solidFill>
                          <a:effectLst/>
                          <a:latin typeface="+mn-ea"/>
                          <a:ea typeface="+mn-ea"/>
                        </a:rPr>
                        <a:t>89.3%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248440373"/>
                  </a:ext>
                </a:extLst>
              </a:tr>
              <a:tr h="134833">
                <a:tc>
                  <a:txBody>
                    <a:bodyPr/>
                    <a:lstStyle/>
                    <a:p>
                      <a:pPr algn="ctr">
                        <a:spcAft>
                          <a:spcPts val="0"/>
                        </a:spcAft>
                      </a:pPr>
                      <a:r>
                        <a:rPr lang="ja-JP" sz="800" b="0" kern="0" dirty="0">
                          <a:solidFill>
                            <a:schemeClr val="tx1"/>
                          </a:solidFill>
                          <a:effectLst/>
                          <a:latin typeface="+mn-ea"/>
                          <a:ea typeface="+mn-ea"/>
                        </a:rPr>
                        <a:t>合計</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97.9%</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98.1%</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98.8%</a:t>
                      </a:r>
                      <a:endParaRPr lang="ja-JP" sz="800" kern="100" dirty="0">
                        <a:effectLst/>
                        <a:latin typeface="+mn-ea"/>
                        <a:ea typeface="+mn-ea"/>
                        <a:cs typeface="Times New Roman" panose="02020603050405020304" pitchFamily="18" charset="0"/>
                      </a:endParaRPr>
                    </a:p>
                  </a:txBody>
                  <a:tcPr marL="36195" marR="36195" marT="0" marB="0" anchor="ct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b="0" kern="0" dirty="0">
                          <a:solidFill>
                            <a:schemeClr val="tx1"/>
                          </a:solidFill>
                          <a:effectLst/>
                          <a:latin typeface="+mn-ea"/>
                          <a:ea typeface="+mn-ea"/>
                        </a:rPr>
                        <a:t>99.5%</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sz="800" b="0" kern="0" dirty="0">
                          <a:solidFill>
                            <a:schemeClr val="tx1"/>
                          </a:solidFill>
                          <a:effectLst/>
                          <a:latin typeface="+mn-ea"/>
                          <a:ea typeface="+mn-ea"/>
                        </a:rPr>
                        <a:t>98.4%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227078250"/>
                  </a:ext>
                </a:extLst>
              </a:tr>
            </a:tbl>
          </a:graphicData>
        </a:graphic>
      </p:graphicFrame>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60020" y="905153"/>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（１）市場の取扱数量と取扱金額</a:t>
            </a:r>
          </a:p>
        </p:txBody>
      </p:sp>
      <p:sp>
        <p:nvSpPr>
          <p:cNvPr id="6" name="正方形/長方形 5">
            <a:extLst>
              <a:ext uri="{FF2B5EF4-FFF2-40B4-BE49-F238E27FC236}">
                <a16:creationId xmlns:a16="http://schemas.microsoft.com/office/drawing/2014/main" id="{61C8E6B8-427B-43CB-AFAA-2F46A51BA83D}"/>
              </a:ext>
            </a:extLst>
          </p:cNvPr>
          <p:cNvSpPr/>
          <p:nvPr/>
        </p:nvSpPr>
        <p:spPr>
          <a:xfrm>
            <a:off x="231810" y="3917214"/>
            <a:ext cx="925830" cy="266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（千本・千鉢）</a:t>
            </a:r>
          </a:p>
        </p:txBody>
      </p:sp>
      <p:sp>
        <p:nvSpPr>
          <p:cNvPr id="13" name="正方形/長方形 12">
            <a:extLst>
              <a:ext uri="{FF2B5EF4-FFF2-40B4-BE49-F238E27FC236}">
                <a16:creationId xmlns:a16="http://schemas.microsoft.com/office/drawing/2014/main" id="{55257E5C-A321-470E-91DB-013ACC52FED0}"/>
              </a:ext>
            </a:extLst>
          </p:cNvPr>
          <p:cNvSpPr/>
          <p:nvPr/>
        </p:nvSpPr>
        <p:spPr>
          <a:xfrm>
            <a:off x="1021409" y="4193135"/>
            <a:ext cx="747617" cy="16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448,439</a:t>
            </a:r>
            <a:endParaRPr kumimoji="1" lang="ja-JP" altLang="en-US" sz="900" dirty="0">
              <a:solidFill>
                <a:schemeClr val="tx1"/>
              </a:solidFill>
              <a:latin typeface="+mn-ea"/>
            </a:endParaRPr>
          </a:p>
        </p:txBody>
      </p:sp>
      <p:sp>
        <p:nvSpPr>
          <p:cNvPr id="14" name="正方形/長方形 13">
            <a:extLst>
              <a:ext uri="{FF2B5EF4-FFF2-40B4-BE49-F238E27FC236}">
                <a16:creationId xmlns:a16="http://schemas.microsoft.com/office/drawing/2014/main" id="{9666B23B-18F6-40B4-8C48-DFC43E1AE741}"/>
              </a:ext>
            </a:extLst>
          </p:cNvPr>
          <p:cNvSpPr/>
          <p:nvPr/>
        </p:nvSpPr>
        <p:spPr>
          <a:xfrm>
            <a:off x="1769027" y="4506876"/>
            <a:ext cx="638656" cy="148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439,933</a:t>
            </a:r>
            <a:endParaRPr kumimoji="1" lang="ja-JP" altLang="en-US" sz="900" dirty="0">
              <a:solidFill>
                <a:schemeClr val="tx1"/>
              </a:solidFill>
              <a:latin typeface="+mn-ea"/>
            </a:endParaRPr>
          </a:p>
        </p:txBody>
      </p:sp>
      <p:sp>
        <p:nvSpPr>
          <p:cNvPr id="16" name="正方形/長方形 15">
            <a:extLst>
              <a:ext uri="{FF2B5EF4-FFF2-40B4-BE49-F238E27FC236}">
                <a16:creationId xmlns:a16="http://schemas.microsoft.com/office/drawing/2014/main" id="{A804CCB3-EA72-45FE-8625-B5D1DA1F8E88}"/>
              </a:ext>
            </a:extLst>
          </p:cNvPr>
          <p:cNvSpPr/>
          <p:nvPr/>
        </p:nvSpPr>
        <p:spPr>
          <a:xfrm>
            <a:off x="2407682" y="4718834"/>
            <a:ext cx="747617" cy="16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434,486</a:t>
            </a:r>
            <a:endParaRPr kumimoji="1" lang="ja-JP" altLang="en-US" sz="900" dirty="0">
              <a:solidFill>
                <a:schemeClr val="tx1"/>
              </a:solidFill>
              <a:latin typeface="+mn-ea"/>
            </a:endParaRPr>
          </a:p>
        </p:txBody>
      </p:sp>
      <p:sp>
        <p:nvSpPr>
          <p:cNvPr id="17" name="正方形/長方形 16">
            <a:extLst>
              <a:ext uri="{FF2B5EF4-FFF2-40B4-BE49-F238E27FC236}">
                <a16:creationId xmlns:a16="http://schemas.microsoft.com/office/drawing/2014/main" id="{333A45DD-1DB8-4CC7-B646-65106B7C129A}"/>
              </a:ext>
            </a:extLst>
          </p:cNvPr>
          <p:cNvSpPr/>
          <p:nvPr/>
        </p:nvSpPr>
        <p:spPr>
          <a:xfrm>
            <a:off x="3154189" y="4798892"/>
            <a:ext cx="747617" cy="16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432,122</a:t>
            </a:r>
            <a:endParaRPr kumimoji="1" lang="ja-JP" altLang="en-US" sz="900" dirty="0">
              <a:solidFill>
                <a:schemeClr val="tx1"/>
              </a:solidFill>
              <a:latin typeface="+mn-ea"/>
            </a:endParaRPr>
          </a:p>
        </p:txBody>
      </p:sp>
      <p:sp>
        <p:nvSpPr>
          <p:cNvPr id="18" name="正方形/長方形 17">
            <a:extLst>
              <a:ext uri="{FF2B5EF4-FFF2-40B4-BE49-F238E27FC236}">
                <a16:creationId xmlns:a16="http://schemas.microsoft.com/office/drawing/2014/main" id="{1D22A1ED-78AE-47B1-8CC2-8F3F8D46D711}"/>
              </a:ext>
            </a:extLst>
          </p:cNvPr>
          <p:cNvSpPr/>
          <p:nvPr/>
        </p:nvSpPr>
        <p:spPr>
          <a:xfrm>
            <a:off x="3843691" y="5039011"/>
            <a:ext cx="747617" cy="16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425,030</a:t>
            </a:r>
            <a:endParaRPr kumimoji="1" lang="ja-JP" altLang="en-US" sz="900" dirty="0">
              <a:solidFill>
                <a:schemeClr val="tx1"/>
              </a:solidFill>
              <a:latin typeface="+mn-ea"/>
            </a:endParaRPr>
          </a:p>
        </p:txBody>
      </p:sp>
      <p:sp>
        <p:nvSpPr>
          <p:cNvPr id="20" name="波線 19">
            <a:extLst>
              <a:ext uri="{FF2B5EF4-FFF2-40B4-BE49-F238E27FC236}">
                <a16:creationId xmlns:a16="http://schemas.microsoft.com/office/drawing/2014/main" id="{BAFCEB38-E378-4F7D-A1C3-A14E320F1FED}"/>
              </a:ext>
            </a:extLst>
          </p:cNvPr>
          <p:cNvSpPr/>
          <p:nvPr/>
        </p:nvSpPr>
        <p:spPr>
          <a:xfrm>
            <a:off x="1157640" y="5942545"/>
            <a:ext cx="3433668" cy="53589"/>
          </a:xfrm>
          <a:prstGeom prst="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2" name="グラフ 21">
            <a:extLst>
              <a:ext uri="{FF2B5EF4-FFF2-40B4-BE49-F238E27FC236}">
                <a16:creationId xmlns:a16="http://schemas.microsoft.com/office/drawing/2014/main" id="{3EF93BAF-17D0-48BB-A5DB-F69DD73A9523}"/>
              </a:ext>
            </a:extLst>
          </p:cNvPr>
          <p:cNvGraphicFramePr/>
          <p:nvPr>
            <p:extLst>
              <p:ext uri="{D42A27DB-BD31-4B8C-83A1-F6EECF244321}">
                <p14:modId xmlns:p14="http://schemas.microsoft.com/office/powerpoint/2010/main" val="2812892664"/>
              </p:ext>
            </p:extLst>
          </p:nvPr>
        </p:nvGraphicFramePr>
        <p:xfrm>
          <a:off x="5113020" y="3744469"/>
          <a:ext cx="4297140" cy="31097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表 23">
            <a:extLst>
              <a:ext uri="{FF2B5EF4-FFF2-40B4-BE49-F238E27FC236}">
                <a16:creationId xmlns:a16="http://schemas.microsoft.com/office/drawing/2014/main" id="{F3C3005B-B20B-45A6-830D-B8767ADFD0D3}"/>
              </a:ext>
            </a:extLst>
          </p:cNvPr>
          <p:cNvGraphicFramePr>
            <a:graphicFrameLocks noGrp="1"/>
          </p:cNvGraphicFramePr>
          <p:nvPr>
            <p:extLst>
              <p:ext uri="{D42A27DB-BD31-4B8C-83A1-F6EECF244321}">
                <p14:modId xmlns:p14="http://schemas.microsoft.com/office/powerpoint/2010/main" val="4249553077"/>
              </p:ext>
            </p:extLst>
          </p:nvPr>
        </p:nvGraphicFramePr>
        <p:xfrm>
          <a:off x="5276217" y="6291410"/>
          <a:ext cx="3954868" cy="551184"/>
        </p:xfrm>
        <a:graphic>
          <a:graphicData uri="http://schemas.openxmlformats.org/drawingml/2006/table">
            <a:tbl>
              <a:tblPr firstRow="1" firstCol="1" bandRow="1">
                <a:tableStyleId>{5C22544A-7EE6-4342-B048-85BDC9FD1C3A}</a:tableStyleId>
              </a:tblPr>
              <a:tblGrid>
                <a:gridCol w="467681">
                  <a:extLst>
                    <a:ext uri="{9D8B030D-6E8A-4147-A177-3AD203B41FA5}">
                      <a16:colId xmlns:a16="http://schemas.microsoft.com/office/drawing/2014/main" val="3233641878"/>
                    </a:ext>
                  </a:extLst>
                </a:gridCol>
                <a:gridCol w="721627">
                  <a:extLst>
                    <a:ext uri="{9D8B030D-6E8A-4147-A177-3AD203B41FA5}">
                      <a16:colId xmlns:a16="http://schemas.microsoft.com/office/drawing/2014/main" val="1980344830"/>
                    </a:ext>
                  </a:extLst>
                </a:gridCol>
                <a:gridCol w="691390">
                  <a:extLst>
                    <a:ext uri="{9D8B030D-6E8A-4147-A177-3AD203B41FA5}">
                      <a16:colId xmlns:a16="http://schemas.microsoft.com/office/drawing/2014/main" val="1615583415"/>
                    </a:ext>
                  </a:extLst>
                </a:gridCol>
                <a:gridCol w="691390">
                  <a:extLst>
                    <a:ext uri="{9D8B030D-6E8A-4147-A177-3AD203B41FA5}">
                      <a16:colId xmlns:a16="http://schemas.microsoft.com/office/drawing/2014/main" val="3553092662"/>
                    </a:ext>
                  </a:extLst>
                </a:gridCol>
                <a:gridCol w="691390">
                  <a:extLst>
                    <a:ext uri="{9D8B030D-6E8A-4147-A177-3AD203B41FA5}">
                      <a16:colId xmlns:a16="http://schemas.microsoft.com/office/drawing/2014/main" val="302161890"/>
                    </a:ext>
                  </a:extLst>
                </a:gridCol>
                <a:gridCol w="691390">
                  <a:extLst>
                    <a:ext uri="{9D8B030D-6E8A-4147-A177-3AD203B41FA5}">
                      <a16:colId xmlns:a16="http://schemas.microsoft.com/office/drawing/2014/main" val="1525036948"/>
                    </a:ext>
                  </a:extLst>
                </a:gridCol>
              </a:tblGrid>
              <a:tr h="77492">
                <a:tc>
                  <a:txBody>
                    <a:bodyPr/>
                    <a:lstStyle/>
                    <a:p>
                      <a:pPr algn="ctr">
                        <a:spcAft>
                          <a:spcPts val="0"/>
                        </a:spcAft>
                      </a:pPr>
                      <a:r>
                        <a:rPr lang="ja-JP" altLang="en-US" sz="800" b="0" kern="100" dirty="0">
                          <a:solidFill>
                            <a:schemeClr val="tx1"/>
                          </a:solidFill>
                          <a:effectLst/>
                          <a:latin typeface="+mn-ea"/>
                          <a:ea typeface="+mn-ea"/>
                          <a:cs typeface="Times New Roman" panose="02020603050405020304" pitchFamily="18" charset="0"/>
                        </a:rPr>
                        <a:t>対前年</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lnB w="635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28691854"/>
                  </a:ext>
                </a:extLst>
              </a:tr>
              <a:tr h="134833">
                <a:tc>
                  <a:txBody>
                    <a:bodyPr/>
                    <a:lstStyle/>
                    <a:p>
                      <a:pPr algn="ctr">
                        <a:spcAft>
                          <a:spcPts val="0"/>
                        </a:spcAft>
                      </a:pPr>
                      <a:r>
                        <a:rPr lang="ja-JP" sz="800" b="0" kern="0" dirty="0">
                          <a:solidFill>
                            <a:schemeClr val="tx1"/>
                          </a:solidFill>
                          <a:effectLst/>
                          <a:latin typeface="+mn-ea"/>
                          <a:ea typeface="+mn-ea"/>
                        </a:rPr>
                        <a:t>切花</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97.3%</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103.6%</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101.0%</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cs typeface="Times New Roman" panose="02020603050405020304" pitchFamily="18" charset="0"/>
                        </a:rPr>
                        <a:t>94.4%</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100.1</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412981275"/>
                  </a:ext>
                </a:extLst>
              </a:tr>
              <a:tr h="134833">
                <a:tc>
                  <a:txBody>
                    <a:bodyPr/>
                    <a:lstStyle/>
                    <a:p>
                      <a:pPr algn="ctr">
                        <a:spcAft>
                          <a:spcPts val="0"/>
                        </a:spcAft>
                      </a:pPr>
                      <a:r>
                        <a:rPr lang="ja-JP" sz="800" b="0" kern="0" dirty="0">
                          <a:solidFill>
                            <a:schemeClr val="tx1"/>
                          </a:solidFill>
                          <a:effectLst/>
                          <a:latin typeface="+mn-ea"/>
                          <a:ea typeface="+mn-ea"/>
                        </a:rPr>
                        <a:t>鉢物</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97.0%</a:t>
                      </a:r>
                      <a:endParaRPr lang="ja-JP" sz="800" kern="100" dirty="0">
                        <a:effectLst/>
                        <a:latin typeface="+mn-ea"/>
                        <a:ea typeface="+mn-ea"/>
                        <a:cs typeface="Times New Roman" panose="02020603050405020304" pitchFamily="18" charset="0"/>
                      </a:endParaRPr>
                    </a:p>
                  </a:txBody>
                  <a:tcPr marL="36195" marR="3619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98.9%</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kern="100" dirty="0">
                          <a:effectLst/>
                          <a:latin typeface="+mn-ea"/>
                          <a:ea typeface="+mn-ea"/>
                          <a:cs typeface="Times New Roman" panose="02020603050405020304" pitchFamily="18" charset="0"/>
                        </a:rPr>
                        <a:t>96.9%</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90.4%</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US" altLang="ja-JP" sz="800" b="0" kern="0" dirty="0">
                          <a:solidFill>
                            <a:schemeClr val="tx1"/>
                          </a:solidFill>
                          <a:effectLst/>
                          <a:latin typeface="+mn-ea"/>
                          <a:ea typeface="+mn-ea"/>
                        </a:rPr>
                        <a:t>88.0</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248440373"/>
                  </a:ext>
                </a:extLst>
              </a:tr>
              <a:tr h="134833">
                <a:tc>
                  <a:txBody>
                    <a:bodyPr/>
                    <a:lstStyle/>
                    <a:p>
                      <a:pPr algn="ctr">
                        <a:spcAft>
                          <a:spcPts val="0"/>
                        </a:spcAft>
                      </a:pPr>
                      <a:r>
                        <a:rPr lang="ja-JP" sz="800" b="0" kern="0" dirty="0">
                          <a:solidFill>
                            <a:schemeClr val="tx1"/>
                          </a:solidFill>
                          <a:effectLst/>
                          <a:latin typeface="+mn-ea"/>
                          <a:ea typeface="+mn-ea"/>
                        </a:rPr>
                        <a:t>合計</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97.3%</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103.1%</a:t>
                      </a:r>
                      <a:endParaRPr lang="ja-JP" sz="800" kern="100" dirty="0">
                        <a:effectLst/>
                        <a:latin typeface="+mn-ea"/>
                        <a:ea typeface="+mn-ea"/>
                        <a:cs typeface="Times New Roman" panose="02020603050405020304" pitchFamily="18" charset="0"/>
                      </a:endParaRPr>
                    </a:p>
                  </a:txBody>
                  <a:tcPr marL="36195" marR="3619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kern="100" dirty="0">
                          <a:effectLst/>
                          <a:latin typeface="+mn-ea"/>
                          <a:ea typeface="+mn-ea"/>
                          <a:cs typeface="Times New Roman" panose="02020603050405020304" pitchFamily="18" charset="0"/>
                        </a:rPr>
                        <a:t>100.6%</a:t>
                      </a:r>
                      <a:endParaRPr lang="ja-JP" sz="800" kern="100" dirty="0">
                        <a:effectLst/>
                        <a:latin typeface="+mn-ea"/>
                        <a:ea typeface="+mn-ea"/>
                        <a:cs typeface="Times New Roman" panose="02020603050405020304" pitchFamily="18" charset="0"/>
                      </a:endParaRPr>
                    </a:p>
                  </a:txBody>
                  <a:tcPr marL="36195" marR="36195" marT="0" marB="0" anchor="ct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b="0" kern="0" dirty="0">
                          <a:solidFill>
                            <a:schemeClr val="tx1"/>
                          </a:solidFill>
                          <a:effectLst/>
                          <a:latin typeface="+mn-ea"/>
                          <a:ea typeface="+mn-ea"/>
                        </a:rPr>
                        <a:t>94.0%</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noFill/>
                  </a:tcPr>
                </a:tc>
                <a:tc>
                  <a:txBody>
                    <a:bodyPr/>
                    <a:lstStyle/>
                    <a:p>
                      <a:pPr algn="r">
                        <a:spcAft>
                          <a:spcPts val="0"/>
                        </a:spcAft>
                      </a:pPr>
                      <a:r>
                        <a:rPr lang="en-US" altLang="ja-JP" sz="800" b="0" kern="0" dirty="0">
                          <a:solidFill>
                            <a:schemeClr val="tx1"/>
                          </a:solidFill>
                          <a:effectLst/>
                          <a:latin typeface="+mn-ea"/>
                          <a:ea typeface="+mn-ea"/>
                        </a:rPr>
                        <a:t>99.0</a:t>
                      </a:r>
                      <a:r>
                        <a:rPr lang="en-US" sz="800" b="0" kern="0" dirty="0">
                          <a:solidFill>
                            <a:schemeClr val="tx1"/>
                          </a:solidFill>
                          <a:effectLst/>
                          <a:latin typeface="+mn-ea"/>
                          <a:ea typeface="+mn-ea"/>
                        </a:rPr>
                        <a:t>% </a:t>
                      </a:r>
                      <a:endParaRPr lang="ja-JP" sz="800" b="0" kern="100" dirty="0">
                        <a:solidFill>
                          <a:schemeClr val="tx1"/>
                        </a:solidFill>
                        <a:effectLst/>
                        <a:latin typeface="+mn-ea"/>
                        <a:ea typeface="+mn-ea"/>
                        <a:cs typeface="Times New Roman" panose="02020603050405020304" pitchFamily="18" charset="0"/>
                      </a:endParaRPr>
                    </a:p>
                  </a:txBody>
                  <a:tcPr marL="62865" marR="62865" marT="0" marB="0"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227078250"/>
                  </a:ext>
                </a:extLst>
              </a:tr>
            </a:tbl>
          </a:graphicData>
        </a:graphic>
      </p:graphicFrame>
      <p:sp>
        <p:nvSpPr>
          <p:cNvPr id="25" name="波線 24">
            <a:extLst>
              <a:ext uri="{FF2B5EF4-FFF2-40B4-BE49-F238E27FC236}">
                <a16:creationId xmlns:a16="http://schemas.microsoft.com/office/drawing/2014/main" id="{40A58524-0947-47C5-97E7-E20591D550F8}"/>
              </a:ext>
            </a:extLst>
          </p:cNvPr>
          <p:cNvSpPr/>
          <p:nvPr/>
        </p:nvSpPr>
        <p:spPr>
          <a:xfrm>
            <a:off x="5868788" y="5981827"/>
            <a:ext cx="3433668" cy="53589"/>
          </a:xfrm>
          <a:prstGeom prst="wav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F7AF05FD-92F4-427B-BDE2-FCD2B05538BE}"/>
              </a:ext>
            </a:extLst>
          </p:cNvPr>
          <p:cNvSpPr/>
          <p:nvPr/>
        </p:nvSpPr>
        <p:spPr>
          <a:xfrm>
            <a:off x="5113019" y="3776966"/>
            <a:ext cx="771375" cy="213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（百万円）</a:t>
            </a:r>
          </a:p>
        </p:txBody>
      </p:sp>
      <p:sp>
        <p:nvSpPr>
          <p:cNvPr id="28" name="正方形/長方形 27">
            <a:extLst>
              <a:ext uri="{FF2B5EF4-FFF2-40B4-BE49-F238E27FC236}">
                <a16:creationId xmlns:a16="http://schemas.microsoft.com/office/drawing/2014/main" id="{D9FA73D3-45B5-46B7-AF6F-C162BC1D67F6}"/>
              </a:ext>
            </a:extLst>
          </p:cNvPr>
          <p:cNvSpPr/>
          <p:nvPr/>
        </p:nvSpPr>
        <p:spPr>
          <a:xfrm>
            <a:off x="5667723" y="4353253"/>
            <a:ext cx="891029" cy="108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25,738</a:t>
            </a:r>
          </a:p>
        </p:txBody>
      </p:sp>
      <p:sp>
        <p:nvSpPr>
          <p:cNvPr id="33" name="正方形/長方形 32">
            <a:extLst>
              <a:ext uri="{FF2B5EF4-FFF2-40B4-BE49-F238E27FC236}">
                <a16:creationId xmlns:a16="http://schemas.microsoft.com/office/drawing/2014/main" id="{5D603B9C-2795-4111-82AD-F021EFAD0A6F}"/>
              </a:ext>
            </a:extLst>
          </p:cNvPr>
          <p:cNvSpPr/>
          <p:nvPr/>
        </p:nvSpPr>
        <p:spPr>
          <a:xfrm>
            <a:off x="6362622" y="4273636"/>
            <a:ext cx="891029" cy="108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26,543</a:t>
            </a:r>
            <a:endParaRPr kumimoji="1" lang="ja-JP" altLang="en-US" sz="900" dirty="0">
              <a:solidFill>
                <a:schemeClr val="tx1"/>
              </a:solidFill>
              <a:latin typeface="+mn-ea"/>
            </a:endParaRPr>
          </a:p>
        </p:txBody>
      </p:sp>
      <p:sp>
        <p:nvSpPr>
          <p:cNvPr id="34" name="正方形/長方形 33">
            <a:extLst>
              <a:ext uri="{FF2B5EF4-FFF2-40B4-BE49-F238E27FC236}">
                <a16:creationId xmlns:a16="http://schemas.microsoft.com/office/drawing/2014/main" id="{226DFC1B-382A-4E48-93B7-C35A753C47A4}"/>
              </a:ext>
            </a:extLst>
          </p:cNvPr>
          <p:cNvSpPr/>
          <p:nvPr/>
        </p:nvSpPr>
        <p:spPr>
          <a:xfrm>
            <a:off x="7057521" y="4231325"/>
            <a:ext cx="891029" cy="108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26,698</a:t>
            </a:r>
            <a:endParaRPr kumimoji="1" lang="ja-JP" altLang="en-US" sz="900" dirty="0">
              <a:solidFill>
                <a:schemeClr val="tx1"/>
              </a:solidFill>
              <a:latin typeface="+mn-ea"/>
            </a:endParaRPr>
          </a:p>
        </p:txBody>
      </p:sp>
      <p:sp>
        <p:nvSpPr>
          <p:cNvPr id="35" name="正方形/長方形 34">
            <a:extLst>
              <a:ext uri="{FF2B5EF4-FFF2-40B4-BE49-F238E27FC236}">
                <a16:creationId xmlns:a16="http://schemas.microsoft.com/office/drawing/2014/main" id="{560A6E7A-29F7-4FC9-AA0E-13E1E681089E}"/>
              </a:ext>
            </a:extLst>
          </p:cNvPr>
          <p:cNvSpPr/>
          <p:nvPr/>
        </p:nvSpPr>
        <p:spPr>
          <a:xfrm>
            <a:off x="7820025" y="4487319"/>
            <a:ext cx="685800" cy="108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25,096</a:t>
            </a:r>
            <a:endParaRPr kumimoji="1" lang="ja-JP" altLang="en-US" sz="900" dirty="0">
              <a:solidFill>
                <a:schemeClr val="tx1"/>
              </a:solidFill>
              <a:latin typeface="+mn-ea"/>
            </a:endParaRPr>
          </a:p>
        </p:txBody>
      </p:sp>
      <p:sp>
        <p:nvSpPr>
          <p:cNvPr id="36" name="正方形/長方形 35">
            <a:extLst>
              <a:ext uri="{FF2B5EF4-FFF2-40B4-BE49-F238E27FC236}">
                <a16:creationId xmlns:a16="http://schemas.microsoft.com/office/drawing/2014/main" id="{F072C9F5-CAB7-421B-8E4F-C143528F0823}"/>
              </a:ext>
            </a:extLst>
          </p:cNvPr>
          <p:cNvSpPr/>
          <p:nvPr/>
        </p:nvSpPr>
        <p:spPr>
          <a:xfrm>
            <a:off x="8545285" y="4508150"/>
            <a:ext cx="685800" cy="135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n-ea"/>
              </a:rPr>
              <a:t>24,856</a:t>
            </a:r>
            <a:endParaRPr kumimoji="1" lang="ja-JP" altLang="en-US" sz="900" dirty="0">
              <a:solidFill>
                <a:schemeClr val="tx1"/>
              </a:solidFill>
              <a:latin typeface="+mn-ea"/>
            </a:endParaRPr>
          </a:p>
        </p:txBody>
      </p:sp>
      <p:sp>
        <p:nvSpPr>
          <p:cNvPr id="29" name="正方形/長方形 28">
            <a:extLst>
              <a:ext uri="{FF2B5EF4-FFF2-40B4-BE49-F238E27FC236}">
                <a16:creationId xmlns:a16="http://schemas.microsoft.com/office/drawing/2014/main" id="{F7A5AA1F-DE2D-469F-B6A7-0C8213D43E56}"/>
              </a:ext>
            </a:extLst>
          </p:cNvPr>
          <p:cNvSpPr/>
          <p:nvPr/>
        </p:nvSpPr>
        <p:spPr>
          <a:xfrm>
            <a:off x="388124" y="6075360"/>
            <a:ext cx="431027" cy="202588"/>
          </a:xfrm>
          <a:prstGeom prst="rect">
            <a:avLst/>
          </a:prstGeom>
          <a:solidFill>
            <a:srgbClr val="DD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sp>
        <p:nvSpPr>
          <p:cNvPr id="30" name="正方形/長方形 29">
            <a:extLst>
              <a:ext uri="{FF2B5EF4-FFF2-40B4-BE49-F238E27FC236}">
                <a16:creationId xmlns:a16="http://schemas.microsoft.com/office/drawing/2014/main" id="{8F25F33F-6992-4FFA-AF07-BD4C20A8A2D9}"/>
              </a:ext>
            </a:extLst>
          </p:cNvPr>
          <p:cNvSpPr/>
          <p:nvPr/>
        </p:nvSpPr>
        <p:spPr>
          <a:xfrm>
            <a:off x="5113021" y="6087858"/>
            <a:ext cx="434339" cy="190090"/>
          </a:xfrm>
          <a:prstGeom prst="rect">
            <a:avLst/>
          </a:prstGeom>
          <a:solidFill>
            <a:srgbClr val="DD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latin typeface="+mn-ea"/>
            </a:endParaRPr>
          </a:p>
        </p:txBody>
      </p:sp>
      <p:sp>
        <p:nvSpPr>
          <p:cNvPr id="31" name="タイトル 1">
            <a:extLst>
              <a:ext uri="{FF2B5EF4-FFF2-40B4-BE49-F238E27FC236}">
                <a16:creationId xmlns:a16="http://schemas.microsoft.com/office/drawing/2014/main" id="{54B1E8C8-34A7-44C3-B18E-FD4AD0C735CE}"/>
              </a:ext>
            </a:extLst>
          </p:cNvPr>
          <p:cNvSpPr txBox="1">
            <a:spLocks/>
          </p:cNvSpPr>
          <p:nvPr/>
        </p:nvSpPr>
        <p:spPr>
          <a:xfrm>
            <a:off x="9425286" y="149960"/>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３</a:t>
            </a:r>
          </a:p>
        </p:txBody>
      </p:sp>
    </p:spTree>
    <p:extLst>
      <p:ext uri="{BB962C8B-B14F-4D97-AF65-F5344CB8AC3E}">
        <p14:creationId xmlns:p14="http://schemas.microsoft.com/office/powerpoint/2010/main" val="169574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（２）買受人の状況</a:t>
            </a:r>
          </a:p>
        </p:txBody>
      </p:sp>
      <p:graphicFrame>
        <p:nvGraphicFramePr>
          <p:cNvPr id="11" name="グラフ 10">
            <a:extLst>
              <a:ext uri="{FF2B5EF4-FFF2-40B4-BE49-F238E27FC236}">
                <a16:creationId xmlns:a16="http://schemas.microsoft.com/office/drawing/2014/main" id="{04FA37D1-CEFE-4483-9AC3-ADA0380EC737}"/>
              </a:ext>
            </a:extLst>
          </p:cNvPr>
          <p:cNvGraphicFramePr/>
          <p:nvPr>
            <p:extLst>
              <p:ext uri="{D42A27DB-BD31-4B8C-83A1-F6EECF244321}">
                <p14:modId xmlns:p14="http://schemas.microsoft.com/office/powerpoint/2010/main" val="2556687478"/>
              </p:ext>
            </p:extLst>
          </p:nvPr>
        </p:nvGraphicFramePr>
        <p:xfrm>
          <a:off x="830134" y="2953976"/>
          <a:ext cx="4187177" cy="3904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表 7">
            <a:extLst>
              <a:ext uri="{FF2B5EF4-FFF2-40B4-BE49-F238E27FC236}">
                <a16:creationId xmlns:a16="http://schemas.microsoft.com/office/drawing/2014/main" id="{3EAF906D-BFF2-4B29-A26C-0F3D7F8C721D}"/>
              </a:ext>
            </a:extLst>
          </p:cNvPr>
          <p:cNvGraphicFramePr>
            <a:graphicFrameLocks noGrp="1"/>
          </p:cNvGraphicFramePr>
          <p:nvPr>
            <p:extLst>
              <p:ext uri="{D42A27DB-BD31-4B8C-83A1-F6EECF244321}">
                <p14:modId xmlns:p14="http://schemas.microsoft.com/office/powerpoint/2010/main" val="3550247391"/>
              </p:ext>
            </p:extLst>
          </p:nvPr>
        </p:nvGraphicFramePr>
        <p:xfrm>
          <a:off x="842167" y="5352156"/>
          <a:ext cx="3994528" cy="1317480"/>
        </p:xfrm>
        <a:graphic>
          <a:graphicData uri="http://schemas.openxmlformats.org/drawingml/2006/table">
            <a:tbl>
              <a:tblPr>
                <a:tableStyleId>{5C22544A-7EE6-4342-B048-85BDC9FD1C3A}</a:tableStyleId>
              </a:tblPr>
              <a:tblGrid>
                <a:gridCol w="933798">
                  <a:extLst>
                    <a:ext uri="{9D8B030D-6E8A-4147-A177-3AD203B41FA5}">
                      <a16:colId xmlns:a16="http://schemas.microsoft.com/office/drawing/2014/main" val="920395297"/>
                    </a:ext>
                  </a:extLst>
                </a:gridCol>
                <a:gridCol w="639774">
                  <a:extLst>
                    <a:ext uri="{9D8B030D-6E8A-4147-A177-3AD203B41FA5}">
                      <a16:colId xmlns:a16="http://schemas.microsoft.com/office/drawing/2014/main" val="190786400"/>
                    </a:ext>
                  </a:extLst>
                </a:gridCol>
                <a:gridCol w="605239">
                  <a:extLst>
                    <a:ext uri="{9D8B030D-6E8A-4147-A177-3AD203B41FA5}">
                      <a16:colId xmlns:a16="http://schemas.microsoft.com/office/drawing/2014/main" val="3485858042"/>
                    </a:ext>
                  </a:extLst>
                </a:gridCol>
                <a:gridCol w="605239">
                  <a:extLst>
                    <a:ext uri="{9D8B030D-6E8A-4147-A177-3AD203B41FA5}">
                      <a16:colId xmlns:a16="http://schemas.microsoft.com/office/drawing/2014/main" val="3662223140"/>
                    </a:ext>
                  </a:extLst>
                </a:gridCol>
                <a:gridCol w="605239">
                  <a:extLst>
                    <a:ext uri="{9D8B030D-6E8A-4147-A177-3AD203B41FA5}">
                      <a16:colId xmlns:a16="http://schemas.microsoft.com/office/drawing/2014/main" val="2059249584"/>
                    </a:ext>
                  </a:extLst>
                </a:gridCol>
                <a:gridCol w="605239">
                  <a:extLst>
                    <a:ext uri="{9D8B030D-6E8A-4147-A177-3AD203B41FA5}">
                      <a16:colId xmlns:a16="http://schemas.microsoft.com/office/drawing/2014/main" val="2220838533"/>
                    </a:ext>
                  </a:extLst>
                </a:gridCol>
              </a:tblGrid>
              <a:tr h="164685">
                <a:tc>
                  <a:txBody>
                    <a:bodyPr/>
                    <a:lstStyle/>
                    <a:p>
                      <a:pPr algn="l" fontAlgn="ctr"/>
                      <a:endParaRPr lang="ja-JP" alt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91859261"/>
                  </a:ext>
                </a:extLst>
              </a:tr>
              <a:tr h="164685">
                <a:tc>
                  <a:txBody>
                    <a:bodyPr/>
                    <a:lstStyle/>
                    <a:p>
                      <a:pPr algn="l" fontAlgn="ctr"/>
                      <a:r>
                        <a:rPr lang="ja-JP" altLang="en-US" sz="900" u="none" strike="noStrike" dirty="0">
                          <a:effectLst/>
                          <a:latin typeface="+mn-ea"/>
                          <a:ea typeface="+mn-ea"/>
                        </a:rPr>
                        <a:t>大阪市</a:t>
                      </a:r>
                      <a:endParaRPr lang="ja-JP" altLang="en-US"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tc>
                  <a:txBody>
                    <a:bodyPr/>
                    <a:lstStyle/>
                    <a:p>
                      <a:pPr algn="r" fontAlgn="ctr"/>
                      <a:r>
                        <a:rPr lang="en-US" altLang="ja-JP" sz="900" u="none" strike="noStrike" dirty="0">
                          <a:effectLst/>
                          <a:latin typeface="+mn-ea"/>
                          <a:ea typeface="+mn-ea"/>
                        </a:rPr>
                        <a:t>318</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tc>
                  <a:txBody>
                    <a:bodyPr/>
                    <a:lstStyle/>
                    <a:p>
                      <a:pPr algn="r" fontAlgn="ctr"/>
                      <a:r>
                        <a:rPr lang="en-US" altLang="ja-JP" sz="900" u="none" strike="noStrike" dirty="0">
                          <a:effectLst/>
                          <a:latin typeface="+mn-ea"/>
                          <a:ea typeface="+mn-ea"/>
                        </a:rPr>
                        <a:t>306</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tc>
                  <a:txBody>
                    <a:bodyPr/>
                    <a:lstStyle/>
                    <a:p>
                      <a:pPr algn="r" fontAlgn="ctr"/>
                      <a:r>
                        <a:rPr lang="en-US" altLang="ja-JP" sz="900" u="none" strike="noStrike" dirty="0">
                          <a:effectLst/>
                          <a:latin typeface="+mn-ea"/>
                          <a:ea typeface="+mn-ea"/>
                        </a:rPr>
                        <a:t>291</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tc>
                  <a:txBody>
                    <a:bodyPr/>
                    <a:lstStyle/>
                    <a:p>
                      <a:pPr algn="r" fontAlgn="ctr"/>
                      <a:r>
                        <a:rPr lang="en-US" altLang="ja-JP" sz="900" u="none" strike="noStrike" dirty="0">
                          <a:effectLst/>
                          <a:latin typeface="+mn-ea"/>
                          <a:ea typeface="+mn-ea"/>
                        </a:rPr>
                        <a:t>283</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tc>
                  <a:txBody>
                    <a:bodyPr/>
                    <a:lstStyle/>
                    <a:p>
                      <a:pPr algn="r" fontAlgn="ctr"/>
                      <a:r>
                        <a:rPr lang="en-US" altLang="ja-JP" sz="900" u="none" strike="noStrike" dirty="0">
                          <a:effectLst/>
                          <a:latin typeface="+mn-ea"/>
                          <a:ea typeface="+mn-ea"/>
                        </a:rPr>
                        <a:t>254</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2260615305"/>
                  </a:ext>
                </a:extLst>
              </a:tr>
              <a:tr h="164685">
                <a:tc>
                  <a:txBody>
                    <a:bodyPr/>
                    <a:lstStyle/>
                    <a:p>
                      <a:pPr algn="l" fontAlgn="ctr"/>
                      <a:r>
                        <a:rPr lang="ja-JP" altLang="en-US" sz="900" u="none" strike="noStrike" dirty="0">
                          <a:effectLst/>
                          <a:latin typeface="+mn-ea"/>
                          <a:ea typeface="+mn-ea"/>
                        </a:rPr>
                        <a:t>大阪府</a:t>
                      </a:r>
                      <a:r>
                        <a:rPr lang="ja-JP" altLang="en-US" sz="600" u="none" strike="noStrike" dirty="0">
                          <a:effectLst/>
                          <a:latin typeface="+mn-ea"/>
                          <a:ea typeface="+mn-ea"/>
                        </a:rPr>
                        <a:t>（除く大阪市</a:t>
                      </a:r>
                      <a:r>
                        <a:rPr lang="ja-JP" altLang="en-US" sz="800" u="none" strike="noStrike" dirty="0">
                          <a:effectLst/>
                          <a:latin typeface="+mn-ea"/>
                          <a:ea typeface="+mn-ea"/>
                        </a:rPr>
                        <a:t>）</a:t>
                      </a:r>
                      <a:endParaRPr lang="ja-JP" altLang="en-US" sz="8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tc>
                  <a:txBody>
                    <a:bodyPr/>
                    <a:lstStyle/>
                    <a:p>
                      <a:pPr algn="r" fontAlgn="ctr"/>
                      <a:r>
                        <a:rPr lang="en-US" altLang="ja-JP" sz="900" u="none" strike="noStrike" dirty="0">
                          <a:effectLst/>
                          <a:latin typeface="+mn-ea"/>
                          <a:ea typeface="+mn-ea"/>
                        </a:rPr>
                        <a:t>433</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tc>
                  <a:txBody>
                    <a:bodyPr/>
                    <a:lstStyle/>
                    <a:p>
                      <a:pPr algn="r" fontAlgn="ctr"/>
                      <a:r>
                        <a:rPr lang="en-US" altLang="ja-JP" sz="900" u="none" strike="noStrike" dirty="0">
                          <a:effectLst/>
                          <a:latin typeface="+mn-ea"/>
                          <a:ea typeface="+mn-ea"/>
                        </a:rPr>
                        <a:t>423</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tc>
                  <a:txBody>
                    <a:bodyPr/>
                    <a:lstStyle/>
                    <a:p>
                      <a:pPr algn="r" fontAlgn="ctr"/>
                      <a:r>
                        <a:rPr lang="en-US" altLang="ja-JP" sz="900" u="none" strike="noStrike" dirty="0">
                          <a:effectLst/>
                          <a:latin typeface="+mn-ea"/>
                          <a:ea typeface="+mn-ea"/>
                        </a:rPr>
                        <a:t>413</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tc>
                  <a:txBody>
                    <a:bodyPr/>
                    <a:lstStyle/>
                    <a:p>
                      <a:pPr algn="r" fontAlgn="ctr"/>
                      <a:r>
                        <a:rPr lang="en-US" altLang="ja-JP" sz="900" u="none" strike="noStrike" dirty="0">
                          <a:effectLst/>
                          <a:latin typeface="+mn-ea"/>
                          <a:ea typeface="+mn-ea"/>
                        </a:rPr>
                        <a:t>408</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tc>
                  <a:txBody>
                    <a:bodyPr/>
                    <a:lstStyle/>
                    <a:p>
                      <a:pPr algn="r" fontAlgn="ctr"/>
                      <a:r>
                        <a:rPr lang="en-US" altLang="ja-JP" sz="900" u="none" strike="noStrike" dirty="0">
                          <a:effectLst/>
                          <a:latin typeface="+mn-ea"/>
                          <a:ea typeface="+mn-ea"/>
                        </a:rPr>
                        <a:t>417</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708202525"/>
                  </a:ext>
                </a:extLst>
              </a:tr>
              <a:tr h="164685">
                <a:tc>
                  <a:txBody>
                    <a:bodyPr/>
                    <a:lstStyle/>
                    <a:p>
                      <a:pPr algn="l" fontAlgn="ctr"/>
                      <a:r>
                        <a:rPr lang="ja-JP" altLang="en-US" sz="900" u="none" strike="noStrike" dirty="0">
                          <a:effectLst/>
                          <a:latin typeface="+mn-ea"/>
                          <a:ea typeface="+mn-ea"/>
                        </a:rPr>
                        <a:t>大阪府</a:t>
                      </a:r>
                      <a:endParaRPr lang="ja-JP" altLang="en-US"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r" fontAlgn="ctr"/>
                      <a:r>
                        <a:rPr lang="en-US" altLang="ja-JP" sz="900" u="none" strike="noStrike" dirty="0">
                          <a:effectLst/>
                          <a:latin typeface="+mn-ea"/>
                          <a:ea typeface="+mn-ea"/>
                        </a:rPr>
                        <a:t>751</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r" fontAlgn="ctr"/>
                      <a:r>
                        <a:rPr lang="en-US" altLang="ja-JP" sz="900" u="none" strike="noStrike" dirty="0">
                          <a:effectLst/>
                          <a:latin typeface="+mn-ea"/>
                          <a:ea typeface="+mn-ea"/>
                        </a:rPr>
                        <a:t>729</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r" fontAlgn="ctr"/>
                      <a:r>
                        <a:rPr lang="en-US" altLang="ja-JP" sz="900" u="none" strike="noStrike" dirty="0">
                          <a:effectLst/>
                          <a:latin typeface="+mn-ea"/>
                          <a:ea typeface="+mn-ea"/>
                        </a:rPr>
                        <a:t>704</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r" fontAlgn="ctr"/>
                      <a:r>
                        <a:rPr lang="en-US" altLang="ja-JP" sz="900" u="none" strike="noStrike" dirty="0">
                          <a:effectLst/>
                          <a:latin typeface="+mn-ea"/>
                          <a:ea typeface="+mn-ea"/>
                        </a:rPr>
                        <a:t>691</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tc>
                  <a:txBody>
                    <a:bodyPr/>
                    <a:lstStyle/>
                    <a:p>
                      <a:pPr algn="r" fontAlgn="ctr"/>
                      <a:r>
                        <a:rPr lang="en-US" altLang="ja-JP" sz="900" u="none" strike="noStrike" dirty="0">
                          <a:effectLst/>
                          <a:latin typeface="+mn-ea"/>
                          <a:ea typeface="+mn-ea"/>
                        </a:rPr>
                        <a:t>671</a:t>
                      </a:r>
                      <a:endParaRPr lang="en-US" altLang="ja-JP" sz="900" b="0" i="0" u="none" strike="noStrike" dirty="0">
                        <a:solidFill>
                          <a:srgbClr val="000000"/>
                        </a:solidFill>
                        <a:effectLst/>
                        <a:latin typeface="+mn-ea"/>
                        <a:ea typeface="+mn-ea"/>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674392977"/>
                  </a:ext>
                </a:extLst>
              </a:tr>
              <a:tr h="164685">
                <a:tc>
                  <a:txBody>
                    <a:bodyPr/>
                    <a:lstStyle/>
                    <a:p>
                      <a:pPr algn="l" fontAlgn="ctr"/>
                      <a:r>
                        <a:rPr lang="ja-JP" altLang="en-US" sz="900" u="none" strike="noStrike" dirty="0">
                          <a:effectLst/>
                          <a:latin typeface="+mn-ea"/>
                          <a:ea typeface="+mn-ea"/>
                        </a:rPr>
                        <a:t>近畿</a:t>
                      </a:r>
                      <a:r>
                        <a:rPr lang="ja-JP" altLang="en-US" sz="600" u="none" strike="noStrike" dirty="0">
                          <a:effectLst/>
                          <a:latin typeface="+mn-ea"/>
                          <a:ea typeface="+mn-ea"/>
                        </a:rPr>
                        <a:t>（除く大阪府）</a:t>
                      </a:r>
                      <a:endParaRPr lang="ja-JP" altLang="en-US" sz="6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u="none" strike="noStrike" dirty="0">
                          <a:effectLst/>
                          <a:latin typeface="+mn-ea"/>
                          <a:ea typeface="+mn-ea"/>
                        </a:rPr>
                        <a:t>278</a:t>
                      </a:r>
                      <a:endParaRPr lang="en-US" altLang="ja-JP"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u="none" strike="noStrike" dirty="0">
                          <a:effectLst/>
                          <a:latin typeface="+mn-ea"/>
                          <a:ea typeface="+mn-ea"/>
                        </a:rPr>
                        <a:t>271</a:t>
                      </a:r>
                      <a:endParaRPr lang="en-US" altLang="ja-JP"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u="none" strike="noStrike" dirty="0">
                          <a:effectLst/>
                          <a:latin typeface="+mn-ea"/>
                          <a:ea typeface="+mn-ea"/>
                        </a:rPr>
                        <a:t>269</a:t>
                      </a:r>
                      <a:endParaRPr lang="en-US" altLang="ja-JP"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u="none" strike="noStrike" dirty="0">
                          <a:effectLst/>
                          <a:latin typeface="+mn-ea"/>
                          <a:ea typeface="+mn-ea"/>
                        </a:rPr>
                        <a:t>271</a:t>
                      </a:r>
                      <a:endParaRPr lang="en-US" altLang="ja-JP"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u="none" strike="noStrike" dirty="0">
                          <a:effectLst/>
                          <a:latin typeface="+mn-ea"/>
                          <a:ea typeface="+mn-ea"/>
                        </a:rPr>
                        <a:t>271</a:t>
                      </a:r>
                      <a:endParaRPr lang="en-US" altLang="ja-JP"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567522186"/>
                  </a:ext>
                </a:extLst>
              </a:tr>
              <a:tr h="164685">
                <a:tc>
                  <a:txBody>
                    <a:bodyPr/>
                    <a:lstStyle/>
                    <a:p>
                      <a:pPr algn="l" fontAlgn="ctr"/>
                      <a:r>
                        <a:rPr lang="ja-JP" altLang="en-US" sz="900" u="none" strike="noStrike" dirty="0">
                          <a:effectLst/>
                          <a:latin typeface="+mn-ea"/>
                          <a:ea typeface="+mn-ea"/>
                        </a:rPr>
                        <a:t>中</a:t>
                      </a:r>
                      <a:r>
                        <a:rPr lang="ja-JP" altLang="en-US" sz="800" u="none" strike="noStrike" dirty="0">
                          <a:effectLst/>
                          <a:latin typeface="+mn-ea"/>
                          <a:ea typeface="+mn-ea"/>
                        </a:rPr>
                        <a:t>国・四国・九州</a:t>
                      </a:r>
                      <a:endParaRPr lang="ja-JP" altLang="en-US" sz="8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tc>
                  <a:txBody>
                    <a:bodyPr/>
                    <a:lstStyle/>
                    <a:p>
                      <a:pPr algn="r" fontAlgn="ctr"/>
                      <a:r>
                        <a:rPr lang="en-US" altLang="ja-JP" sz="900" u="none" strike="noStrike" dirty="0">
                          <a:effectLst/>
                          <a:latin typeface="+mn-ea"/>
                          <a:ea typeface="+mn-ea"/>
                        </a:rPr>
                        <a:t>40</a:t>
                      </a:r>
                      <a:endParaRPr lang="en-US" altLang="ja-JP" sz="9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tc>
                  <a:txBody>
                    <a:bodyPr/>
                    <a:lstStyle/>
                    <a:p>
                      <a:pPr algn="r" fontAlgn="ctr"/>
                      <a:r>
                        <a:rPr lang="en-US" altLang="ja-JP" sz="900" u="none" strike="noStrike" dirty="0">
                          <a:effectLst/>
                          <a:latin typeface="+mn-ea"/>
                          <a:ea typeface="+mn-ea"/>
                        </a:rPr>
                        <a:t>42</a:t>
                      </a:r>
                      <a:endParaRPr lang="en-US" altLang="ja-JP" sz="9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tc>
                  <a:txBody>
                    <a:bodyPr/>
                    <a:lstStyle/>
                    <a:p>
                      <a:pPr algn="r" fontAlgn="ctr"/>
                      <a:r>
                        <a:rPr lang="en-US" altLang="ja-JP" sz="900" u="none" strike="noStrike" dirty="0">
                          <a:effectLst/>
                          <a:latin typeface="+mn-ea"/>
                          <a:ea typeface="+mn-ea"/>
                        </a:rPr>
                        <a:t>40</a:t>
                      </a:r>
                      <a:endParaRPr lang="en-US" altLang="ja-JP" sz="9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tc>
                  <a:txBody>
                    <a:bodyPr/>
                    <a:lstStyle/>
                    <a:p>
                      <a:pPr algn="r" fontAlgn="ctr"/>
                      <a:r>
                        <a:rPr lang="en-US" altLang="ja-JP" sz="900" u="none" strike="noStrike" dirty="0">
                          <a:effectLst/>
                          <a:latin typeface="+mn-ea"/>
                          <a:ea typeface="+mn-ea"/>
                        </a:rPr>
                        <a:t>41</a:t>
                      </a:r>
                      <a:endParaRPr lang="en-US" altLang="ja-JP" sz="9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tc>
                  <a:txBody>
                    <a:bodyPr/>
                    <a:lstStyle/>
                    <a:p>
                      <a:pPr algn="r" fontAlgn="ctr"/>
                      <a:r>
                        <a:rPr lang="en-US" altLang="ja-JP" sz="900" u="none" strike="noStrike" dirty="0">
                          <a:effectLst/>
                          <a:latin typeface="+mn-ea"/>
                          <a:ea typeface="+mn-ea"/>
                        </a:rPr>
                        <a:t>44</a:t>
                      </a:r>
                      <a:endParaRPr lang="en-US" altLang="ja-JP" sz="900" b="0" i="0" u="none" strike="noStrike" dirty="0">
                        <a:solidFill>
                          <a:srgbClr val="000000"/>
                        </a:solidFill>
                        <a:effectLst/>
                        <a:latin typeface="+mn-ea"/>
                        <a:ea typeface="+mn-ea"/>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3687012991"/>
                  </a:ext>
                </a:extLst>
              </a:tr>
              <a:tr h="164685">
                <a:tc>
                  <a:txBody>
                    <a:bodyPr/>
                    <a:lstStyle/>
                    <a:p>
                      <a:pPr algn="l" fontAlgn="ctr"/>
                      <a:r>
                        <a:rPr lang="ja-JP" altLang="en-US" sz="900" u="none" strike="noStrike" dirty="0">
                          <a:effectLst/>
                          <a:latin typeface="+mn-ea"/>
                          <a:ea typeface="+mn-ea"/>
                        </a:rPr>
                        <a:t>その他</a:t>
                      </a:r>
                      <a:endParaRPr lang="ja-JP" altLang="en-US"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tc>
                  <a:txBody>
                    <a:bodyPr/>
                    <a:lstStyle/>
                    <a:p>
                      <a:pPr algn="r" fontAlgn="ctr"/>
                      <a:r>
                        <a:rPr lang="en-US" altLang="ja-JP" sz="900" u="none" strike="noStrike" dirty="0">
                          <a:effectLst/>
                          <a:latin typeface="+mn-ea"/>
                          <a:ea typeface="+mn-ea"/>
                        </a:rPr>
                        <a:t>26</a:t>
                      </a:r>
                      <a:endParaRPr lang="en-US" altLang="ja-JP"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tc>
                  <a:txBody>
                    <a:bodyPr/>
                    <a:lstStyle/>
                    <a:p>
                      <a:pPr algn="r" fontAlgn="ctr"/>
                      <a:r>
                        <a:rPr lang="en-US" altLang="ja-JP" sz="900" u="none" strike="noStrike" dirty="0">
                          <a:effectLst/>
                          <a:latin typeface="+mn-ea"/>
                          <a:ea typeface="+mn-ea"/>
                        </a:rPr>
                        <a:t>30</a:t>
                      </a:r>
                      <a:endParaRPr lang="en-US" altLang="ja-JP"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tc>
                  <a:txBody>
                    <a:bodyPr/>
                    <a:lstStyle/>
                    <a:p>
                      <a:pPr algn="r" fontAlgn="ctr"/>
                      <a:r>
                        <a:rPr lang="en-US" altLang="ja-JP" sz="900" u="none" strike="noStrike" dirty="0">
                          <a:effectLst/>
                          <a:latin typeface="+mn-ea"/>
                          <a:ea typeface="+mn-ea"/>
                        </a:rPr>
                        <a:t>31</a:t>
                      </a:r>
                      <a:endParaRPr lang="en-US" altLang="ja-JP"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tc>
                  <a:txBody>
                    <a:bodyPr/>
                    <a:lstStyle/>
                    <a:p>
                      <a:pPr algn="r" fontAlgn="ctr"/>
                      <a:r>
                        <a:rPr lang="en-US" altLang="ja-JP" sz="900" u="none" strike="noStrike" dirty="0">
                          <a:effectLst/>
                          <a:latin typeface="+mn-ea"/>
                          <a:ea typeface="+mn-ea"/>
                        </a:rPr>
                        <a:t>32</a:t>
                      </a:r>
                      <a:endParaRPr lang="en-US" altLang="ja-JP"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tc>
                  <a:txBody>
                    <a:bodyPr/>
                    <a:lstStyle/>
                    <a:p>
                      <a:pPr algn="r" fontAlgn="ctr"/>
                      <a:r>
                        <a:rPr lang="en-US" altLang="ja-JP" sz="900" u="none" strike="noStrike" dirty="0">
                          <a:effectLst/>
                          <a:latin typeface="+mn-ea"/>
                          <a:ea typeface="+mn-ea"/>
                        </a:rPr>
                        <a:t>38</a:t>
                      </a:r>
                      <a:endParaRPr lang="en-US" altLang="ja-JP" sz="900" b="0" i="0" u="none" strike="noStrike" dirty="0">
                        <a:solidFill>
                          <a:srgbClr val="000000"/>
                        </a:solidFill>
                        <a:effectLst/>
                        <a:latin typeface="+mn-ea"/>
                        <a:ea typeface="+mn-ea"/>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290099594"/>
                  </a:ext>
                </a:extLst>
              </a:tr>
              <a:tr h="164685">
                <a:tc>
                  <a:txBody>
                    <a:bodyPr/>
                    <a:lstStyle/>
                    <a:p>
                      <a:pPr algn="l" fontAlgn="ctr"/>
                      <a:r>
                        <a:rPr lang="ja-JP" altLang="en-US" sz="900" u="none" strike="noStrike">
                          <a:effectLst/>
                          <a:latin typeface="+mn-ea"/>
                          <a:ea typeface="+mn-ea"/>
                        </a:rPr>
                        <a:t>合計</a:t>
                      </a:r>
                      <a:endParaRPr lang="ja-JP" altLang="en-US" sz="900" b="0" i="0" u="none" strike="noStrike">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latin typeface="+mn-ea"/>
                          <a:ea typeface="+mn-ea"/>
                        </a:rPr>
                        <a:t>1,095</a:t>
                      </a:r>
                      <a:endParaRPr lang="en-US" altLang="ja-JP"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latin typeface="+mn-ea"/>
                          <a:ea typeface="+mn-ea"/>
                        </a:rPr>
                        <a:t>1,072</a:t>
                      </a:r>
                      <a:endParaRPr lang="en-US" altLang="ja-JP"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latin typeface="+mn-ea"/>
                          <a:ea typeface="+mn-ea"/>
                        </a:rPr>
                        <a:t>1,044</a:t>
                      </a:r>
                      <a:endParaRPr lang="en-US" altLang="ja-JP"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latin typeface="+mn-ea"/>
                          <a:ea typeface="+mn-ea"/>
                        </a:rPr>
                        <a:t>1,035</a:t>
                      </a:r>
                      <a:endParaRPr lang="en-US" altLang="ja-JP" sz="9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900" u="none" strike="noStrike" dirty="0">
                          <a:effectLst/>
                          <a:latin typeface="+mn-ea"/>
                          <a:ea typeface="+mn-ea"/>
                        </a:rPr>
                        <a:t>1,024</a:t>
                      </a:r>
                      <a:endParaRPr lang="en-US" altLang="ja-JP" sz="9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583358737"/>
                  </a:ext>
                </a:extLst>
              </a:tr>
            </a:tbl>
          </a:graphicData>
        </a:graphic>
      </p:graphicFrame>
      <p:sp>
        <p:nvSpPr>
          <p:cNvPr id="9" name="コンテンツ プレースホルダー 2">
            <a:extLst>
              <a:ext uri="{FF2B5EF4-FFF2-40B4-BE49-F238E27FC236}">
                <a16:creationId xmlns:a16="http://schemas.microsoft.com/office/drawing/2014/main" id="{A3C8F653-51DF-43F8-BD1A-96415F2AE959}"/>
              </a:ext>
            </a:extLst>
          </p:cNvPr>
          <p:cNvSpPr>
            <a:spLocks noGrp="1"/>
          </p:cNvSpPr>
          <p:nvPr/>
        </p:nvSpPr>
        <p:spPr>
          <a:xfrm>
            <a:off x="586842" y="1109951"/>
            <a:ext cx="9000022" cy="11880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000"/>
              </a:lnSpc>
              <a:spcBef>
                <a:spcPts val="1200"/>
              </a:spcBef>
              <a:buFont typeface="Wingdings" panose="05000000000000000000" pitchFamily="2" charset="2"/>
              <a:buChar char="Ø"/>
            </a:pPr>
            <a:r>
              <a:rPr lang="ja-JP" altLang="en-US" sz="1600" dirty="0">
                <a:latin typeface="+mn-ea"/>
              </a:rPr>
              <a:t>買受人については、約７０％が大阪府内で、次いで兵庫、奈良を中心とする近畿が約２５％、残り約５％が西日本を中心とする各地の業者という構成になっているが、大阪市内と兵庫を中心に毎年約２％ずつ減少している。</a:t>
            </a:r>
            <a:endParaRPr lang="en-US" altLang="ja-JP" sz="1600" dirty="0">
              <a:latin typeface="+mn-ea"/>
            </a:endParaRPr>
          </a:p>
          <a:p>
            <a:pPr>
              <a:lnSpc>
                <a:spcPts val="2000"/>
              </a:lnSpc>
              <a:spcBef>
                <a:spcPts val="1200"/>
              </a:spcBef>
              <a:buFont typeface="Wingdings" panose="05000000000000000000" pitchFamily="2" charset="2"/>
              <a:buChar char="Ø"/>
            </a:pPr>
            <a:r>
              <a:rPr kumimoji="1" lang="ja-JP" altLang="en-US" sz="1600" dirty="0">
                <a:latin typeface="+mn-ea"/>
              </a:rPr>
              <a:t>一方、近年は新規の契約者数が増加傾向となっている。</a:t>
            </a:r>
            <a:endParaRPr kumimoji="1" lang="ja-JP" altLang="en-US" sz="2000" dirty="0"/>
          </a:p>
        </p:txBody>
      </p:sp>
      <p:sp>
        <p:nvSpPr>
          <p:cNvPr id="13" name="タイトル 1">
            <a:extLst>
              <a:ext uri="{FF2B5EF4-FFF2-40B4-BE49-F238E27FC236}">
                <a16:creationId xmlns:a16="http://schemas.microsoft.com/office/drawing/2014/main" id="{A5C4B210-197F-45F8-B6FD-125490918C4D}"/>
              </a:ext>
            </a:extLst>
          </p:cNvPr>
          <p:cNvSpPr txBox="1">
            <a:spLocks/>
          </p:cNvSpPr>
          <p:nvPr/>
        </p:nvSpPr>
        <p:spPr>
          <a:xfrm>
            <a:off x="9363579" y="142766"/>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４</a:t>
            </a:r>
          </a:p>
        </p:txBody>
      </p:sp>
      <p:sp>
        <p:nvSpPr>
          <p:cNvPr id="14" name="正方形/長方形 13">
            <a:extLst>
              <a:ext uri="{FF2B5EF4-FFF2-40B4-BE49-F238E27FC236}">
                <a16:creationId xmlns:a16="http://schemas.microsoft.com/office/drawing/2014/main" id="{4272F2B1-71A4-4471-9474-CF7A48867B59}"/>
              </a:ext>
            </a:extLst>
          </p:cNvPr>
          <p:cNvSpPr/>
          <p:nvPr/>
        </p:nvSpPr>
        <p:spPr>
          <a:xfrm>
            <a:off x="3874852" y="6666840"/>
            <a:ext cx="1142459" cy="217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chemeClr val="tx1"/>
                </a:solidFill>
              </a:rPr>
              <a:t>毎年</a:t>
            </a:r>
            <a:r>
              <a:rPr kumimoji="1" lang="en-US" altLang="ja-JP" sz="800" dirty="0">
                <a:solidFill>
                  <a:schemeClr val="tx1"/>
                </a:solidFill>
              </a:rPr>
              <a:t>12</a:t>
            </a:r>
            <a:r>
              <a:rPr kumimoji="1" lang="ja-JP" altLang="en-US" sz="800" dirty="0">
                <a:solidFill>
                  <a:schemeClr val="tx1"/>
                </a:solidFill>
              </a:rPr>
              <a:t>月末現在</a:t>
            </a:r>
          </a:p>
        </p:txBody>
      </p:sp>
      <p:pic>
        <p:nvPicPr>
          <p:cNvPr id="18" name="図 17">
            <a:extLst>
              <a:ext uri="{FF2B5EF4-FFF2-40B4-BE49-F238E27FC236}">
                <a16:creationId xmlns:a16="http://schemas.microsoft.com/office/drawing/2014/main" id="{694CD36A-3D69-4F8C-A503-F119E1A8033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34165" y="1792932"/>
            <a:ext cx="2633154" cy="1762690"/>
          </a:xfrm>
          <a:prstGeom prst="rect">
            <a:avLst/>
          </a:prstGeom>
        </p:spPr>
      </p:pic>
      <p:graphicFrame>
        <p:nvGraphicFramePr>
          <p:cNvPr id="12" name="グラフ 11">
            <a:extLst>
              <a:ext uri="{FF2B5EF4-FFF2-40B4-BE49-F238E27FC236}">
                <a16:creationId xmlns:a16="http://schemas.microsoft.com/office/drawing/2014/main" id="{48CD0448-C149-49D6-B26E-B7B349C64AC3}"/>
              </a:ext>
            </a:extLst>
          </p:cNvPr>
          <p:cNvGraphicFramePr/>
          <p:nvPr>
            <p:extLst>
              <p:ext uri="{D42A27DB-BD31-4B8C-83A1-F6EECF244321}">
                <p14:modId xmlns:p14="http://schemas.microsoft.com/office/powerpoint/2010/main" val="2724143374"/>
              </p:ext>
            </p:extLst>
          </p:nvPr>
        </p:nvGraphicFramePr>
        <p:xfrm>
          <a:off x="5699879" y="3773128"/>
          <a:ext cx="3567440" cy="30848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表 15">
            <a:extLst>
              <a:ext uri="{FF2B5EF4-FFF2-40B4-BE49-F238E27FC236}">
                <a16:creationId xmlns:a16="http://schemas.microsoft.com/office/drawing/2014/main" id="{BB412C54-3F1E-4C00-8F56-2497F88EC999}"/>
              </a:ext>
            </a:extLst>
          </p:cNvPr>
          <p:cNvGraphicFramePr>
            <a:graphicFrameLocks noGrp="1"/>
          </p:cNvGraphicFramePr>
          <p:nvPr>
            <p:extLst>
              <p:ext uri="{D42A27DB-BD31-4B8C-83A1-F6EECF244321}">
                <p14:modId xmlns:p14="http://schemas.microsoft.com/office/powerpoint/2010/main" val="498999407"/>
              </p:ext>
            </p:extLst>
          </p:nvPr>
        </p:nvGraphicFramePr>
        <p:xfrm>
          <a:off x="5716044" y="6138634"/>
          <a:ext cx="3371853" cy="494055"/>
        </p:xfrm>
        <a:graphic>
          <a:graphicData uri="http://schemas.openxmlformats.org/drawingml/2006/table">
            <a:tbl>
              <a:tblPr>
                <a:tableStyleId>{5C22544A-7EE6-4342-B048-85BDC9FD1C3A}</a:tableStyleId>
              </a:tblPr>
              <a:tblGrid>
                <a:gridCol w="582493">
                  <a:extLst>
                    <a:ext uri="{9D8B030D-6E8A-4147-A177-3AD203B41FA5}">
                      <a16:colId xmlns:a16="http://schemas.microsoft.com/office/drawing/2014/main" val="920395297"/>
                    </a:ext>
                  </a:extLst>
                </a:gridCol>
                <a:gridCol w="557872">
                  <a:extLst>
                    <a:ext uri="{9D8B030D-6E8A-4147-A177-3AD203B41FA5}">
                      <a16:colId xmlns:a16="http://schemas.microsoft.com/office/drawing/2014/main" val="190786400"/>
                    </a:ext>
                  </a:extLst>
                </a:gridCol>
                <a:gridCol w="557872">
                  <a:extLst>
                    <a:ext uri="{9D8B030D-6E8A-4147-A177-3AD203B41FA5}">
                      <a16:colId xmlns:a16="http://schemas.microsoft.com/office/drawing/2014/main" val="3485858042"/>
                    </a:ext>
                  </a:extLst>
                </a:gridCol>
                <a:gridCol w="557872">
                  <a:extLst>
                    <a:ext uri="{9D8B030D-6E8A-4147-A177-3AD203B41FA5}">
                      <a16:colId xmlns:a16="http://schemas.microsoft.com/office/drawing/2014/main" val="3662223140"/>
                    </a:ext>
                  </a:extLst>
                </a:gridCol>
                <a:gridCol w="557872">
                  <a:extLst>
                    <a:ext uri="{9D8B030D-6E8A-4147-A177-3AD203B41FA5}">
                      <a16:colId xmlns:a16="http://schemas.microsoft.com/office/drawing/2014/main" val="2059249584"/>
                    </a:ext>
                  </a:extLst>
                </a:gridCol>
                <a:gridCol w="557872">
                  <a:extLst>
                    <a:ext uri="{9D8B030D-6E8A-4147-A177-3AD203B41FA5}">
                      <a16:colId xmlns:a16="http://schemas.microsoft.com/office/drawing/2014/main" val="2220838533"/>
                    </a:ext>
                  </a:extLst>
                </a:gridCol>
              </a:tblGrid>
              <a:tr h="164685">
                <a:tc>
                  <a:txBody>
                    <a:bodyPr/>
                    <a:lstStyle/>
                    <a:p>
                      <a:pPr algn="l" fontAlgn="ctr"/>
                      <a:endParaRPr lang="ja-JP" alt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2014</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2015</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2016</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2017</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tc>
                  <a:txBody>
                    <a:bodyPr/>
                    <a:lstStyle/>
                    <a:p>
                      <a:pPr algn="ctr" fontAlgn="ctr"/>
                      <a:r>
                        <a:rPr lang="en-US" altLang="ja-JP" sz="900" b="0" i="0" u="none" strike="noStrike" dirty="0">
                          <a:solidFill>
                            <a:srgbClr val="000000"/>
                          </a:solidFill>
                          <a:effectLst/>
                          <a:latin typeface="+mn-ea"/>
                          <a:ea typeface="+mn-ea"/>
                        </a:rPr>
                        <a:t>2018</a:t>
                      </a:r>
                      <a:r>
                        <a:rPr lang="ja-JP" altLang="en-US" sz="900" b="0" i="0" u="none" strike="noStrike" dirty="0">
                          <a:solidFill>
                            <a:srgbClr val="000000"/>
                          </a:solidFill>
                          <a:effectLst/>
                          <a:latin typeface="+mn-ea"/>
                          <a:ea typeface="+mn-ea"/>
                        </a:rPr>
                        <a:t>年</a:t>
                      </a:r>
                      <a:endParaRPr lang="en-US" sz="900" b="0" i="0" u="none" strike="noStrike" dirty="0">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391859261"/>
                  </a:ext>
                </a:extLst>
              </a:tr>
              <a:tr h="164685">
                <a:tc>
                  <a:txBody>
                    <a:bodyPr/>
                    <a:lstStyle/>
                    <a:p>
                      <a:pPr algn="ctr" fontAlgn="ctr"/>
                      <a:r>
                        <a:rPr lang="ja-JP" altLang="en-US" sz="900" b="0" i="0" u="none" strike="noStrike" dirty="0">
                          <a:solidFill>
                            <a:srgbClr val="000000"/>
                          </a:solidFill>
                          <a:effectLst/>
                          <a:latin typeface="+mn-ea"/>
                          <a:ea typeface="+mn-ea"/>
                        </a:rPr>
                        <a:t>新規</a:t>
                      </a:r>
                    </a:p>
                  </a:txBody>
                  <a:tcPr marL="9525" marR="9525" marT="9525" marB="0" anchor="ctr">
                    <a:solidFill>
                      <a:schemeClr val="accent5">
                        <a:lumMod val="60000"/>
                        <a:lumOff val="40000"/>
                      </a:schemeClr>
                    </a:solidFill>
                  </a:tcPr>
                </a:tc>
                <a:tc>
                  <a:txBody>
                    <a:bodyPr/>
                    <a:lstStyle/>
                    <a:p>
                      <a:pPr algn="r" fontAlgn="ctr"/>
                      <a:r>
                        <a:rPr lang="en-US" altLang="ja-JP" sz="900" b="0" i="0" u="none" strike="noStrike" dirty="0">
                          <a:solidFill>
                            <a:srgbClr val="000000"/>
                          </a:solidFill>
                          <a:effectLst/>
                          <a:latin typeface="+mn-ea"/>
                          <a:ea typeface="+mn-ea"/>
                        </a:rPr>
                        <a:t>15</a:t>
                      </a:r>
                    </a:p>
                  </a:txBody>
                  <a:tcPr marL="9525" marR="9525" marT="9525" marB="0" anchor="ctr">
                    <a:solidFill>
                      <a:schemeClr val="accent5">
                        <a:lumMod val="60000"/>
                        <a:lumOff val="40000"/>
                      </a:schemeClr>
                    </a:solidFill>
                  </a:tcPr>
                </a:tc>
                <a:tc>
                  <a:txBody>
                    <a:bodyPr/>
                    <a:lstStyle/>
                    <a:p>
                      <a:pPr algn="r" fontAlgn="ctr"/>
                      <a:r>
                        <a:rPr lang="en-US" altLang="ja-JP" sz="900" b="0" i="0" u="none" strike="noStrike" dirty="0">
                          <a:solidFill>
                            <a:srgbClr val="000000"/>
                          </a:solidFill>
                          <a:effectLst/>
                          <a:latin typeface="+mn-ea"/>
                          <a:ea typeface="+mn-ea"/>
                        </a:rPr>
                        <a:t>17</a:t>
                      </a:r>
                    </a:p>
                  </a:txBody>
                  <a:tcPr marL="9525" marR="9525" marT="9525" marB="0" anchor="ctr">
                    <a:solidFill>
                      <a:schemeClr val="accent5">
                        <a:lumMod val="60000"/>
                        <a:lumOff val="40000"/>
                      </a:schemeClr>
                    </a:solidFill>
                  </a:tcPr>
                </a:tc>
                <a:tc>
                  <a:txBody>
                    <a:bodyPr/>
                    <a:lstStyle/>
                    <a:p>
                      <a:pPr algn="r" fontAlgn="ctr"/>
                      <a:r>
                        <a:rPr lang="en-US" altLang="ja-JP" sz="900" b="0" i="0" u="none" strike="noStrike" dirty="0">
                          <a:solidFill>
                            <a:srgbClr val="000000"/>
                          </a:solidFill>
                          <a:effectLst/>
                          <a:latin typeface="+mn-ea"/>
                          <a:ea typeface="+mn-ea"/>
                        </a:rPr>
                        <a:t>7</a:t>
                      </a:r>
                    </a:p>
                  </a:txBody>
                  <a:tcPr marL="9525" marR="9525" marT="9525" marB="0" anchor="ctr">
                    <a:solidFill>
                      <a:schemeClr val="accent5">
                        <a:lumMod val="60000"/>
                        <a:lumOff val="40000"/>
                      </a:schemeClr>
                    </a:solidFill>
                  </a:tcPr>
                </a:tc>
                <a:tc>
                  <a:txBody>
                    <a:bodyPr/>
                    <a:lstStyle/>
                    <a:p>
                      <a:pPr algn="r" fontAlgn="ctr"/>
                      <a:r>
                        <a:rPr lang="en-US" altLang="ja-JP" sz="900" b="0" i="0" u="none" strike="noStrike" dirty="0">
                          <a:solidFill>
                            <a:srgbClr val="000000"/>
                          </a:solidFill>
                          <a:effectLst/>
                          <a:latin typeface="+mn-ea"/>
                          <a:ea typeface="+mn-ea"/>
                        </a:rPr>
                        <a:t>15</a:t>
                      </a:r>
                    </a:p>
                  </a:txBody>
                  <a:tcPr marL="9525" marR="9525" marT="9525" marB="0" anchor="ctr">
                    <a:solidFill>
                      <a:schemeClr val="accent5">
                        <a:lumMod val="60000"/>
                        <a:lumOff val="40000"/>
                      </a:schemeClr>
                    </a:solidFill>
                  </a:tcPr>
                </a:tc>
                <a:tc>
                  <a:txBody>
                    <a:bodyPr/>
                    <a:lstStyle/>
                    <a:p>
                      <a:pPr algn="r" fontAlgn="ctr"/>
                      <a:r>
                        <a:rPr lang="en-US" altLang="ja-JP" sz="900" u="none" strike="noStrike" dirty="0">
                          <a:effectLst/>
                          <a:latin typeface="+mn-ea"/>
                          <a:ea typeface="+mn-ea"/>
                        </a:rPr>
                        <a:t>19</a:t>
                      </a:r>
                      <a:endParaRPr lang="en-US" altLang="ja-JP" sz="900" b="0" i="0" u="none" strike="noStrike" dirty="0">
                        <a:solidFill>
                          <a:srgbClr val="000000"/>
                        </a:solidFill>
                        <a:effectLst/>
                        <a:latin typeface="+mn-ea"/>
                        <a:ea typeface="+mn-ea"/>
                      </a:endParaRPr>
                    </a:p>
                  </a:txBody>
                  <a:tcPr marL="9525" marR="9525" marT="9525" marB="0" anchor="ctr">
                    <a:solidFill>
                      <a:schemeClr val="accent5">
                        <a:lumMod val="60000"/>
                        <a:lumOff val="40000"/>
                      </a:schemeClr>
                    </a:solidFill>
                  </a:tcPr>
                </a:tc>
                <a:extLst>
                  <a:ext uri="{0D108BD9-81ED-4DB2-BD59-A6C34878D82A}">
                    <a16:rowId xmlns:a16="http://schemas.microsoft.com/office/drawing/2014/main" val="674392977"/>
                  </a:ext>
                </a:extLst>
              </a:tr>
              <a:tr h="164685">
                <a:tc>
                  <a:txBody>
                    <a:bodyPr/>
                    <a:lstStyle/>
                    <a:p>
                      <a:pPr algn="ctr" fontAlgn="ctr"/>
                      <a:r>
                        <a:rPr lang="ja-JP" altLang="en-US" sz="900" u="none" strike="noStrike" dirty="0">
                          <a:effectLst/>
                          <a:latin typeface="+mn-ea"/>
                          <a:ea typeface="+mn-ea"/>
                        </a:rPr>
                        <a:t>解約</a:t>
                      </a:r>
                      <a:endParaRPr lang="ja-JP" altLang="en-US" sz="900" b="0" i="0" u="none" strike="noStrike" dirty="0">
                        <a:solidFill>
                          <a:srgbClr val="000000"/>
                        </a:solidFill>
                        <a:effectLst/>
                        <a:latin typeface="+mn-ea"/>
                        <a:ea typeface="+mn-ea"/>
                      </a:endParaRPr>
                    </a:p>
                  </a:txBody>
                  <a:tcPr marL="9525" marR="9525" marT="9525" marB="0" anchor="ctr">
                    <a:solidFill>
                      <a:schemeClr val="accent2">
                        <a:lumMod val="40000"/>
                        <a:lumOff val="60000"/>
                      </a:schemeClr>
                    </a:solidFill>
                  </a:tcPr>
                </a:tc>
                <a:tc>
                  <a:txBody>
                    <a:bodyPr/>
                    <a:lstStyle/>
                    <a:p>
                      <a:pPr algn="r" fontAlgn="ctr"/>
                      <a:r>
                        <a:rPr lang="en-US" altLang="ja-JP" sz="900" b="0" i="0" u="none" strike="noStrike" dirty="0">
                          <a:solidFill>
                            <a:srgbClr val="000000"/>
                          </a:solidFill>
                          <a:effectLst/>
                          <a:latin typeface="+mn-ea"/>
                          <a:ea typeface="+mn-ea"/>
                        </a:rPr>
                        <a:t>42</a:t>
                      </a:r>
                    </a:p>
                  </a:txBody>
                  <a:tcPr marL="9525" marR="9525" marT="9525" marB="0" anchor="ctr">
                    <a:solidFill>
                      <a:schemeClr val="accent2">
                        <a:lumMod val="40000"/>
                        <a:lumOff val="60000"/>
                      </a:schemeClr>
                    </a:solidFill>
                  </a:tcPr>
                </a:tc>
                <a:tc>
                  <a:txBody>
                    <a:bodyPr/>
                    <a:lstStyle/>
                    <a:p>
                      <a:pPr algn="r" fontAlgn="ctr"/>
                      <a:r>
                        <a:rPr lang="en-US" altLang="ja-JP" sz="900" b="0" i="0" u="none" strike="noStrike" dirty="0">
                          <a:solidFill>
                            <a:srgbClr val="000000"/>
                          </a:solidFill>
                          <a:effectLst/>
                          <a:latin typeface="+mn-ea"/>
                          <a:ea typeface="+mn-ea"/>
                        </a:rPr>
                        <a:t>40</a:t>
                      </a:r>
                    </a:p>
                  </a:txBody>
                  <a:tcPr marL="9525" marR="9525" marT="9525" marB="0" anchor="ctr">
                    <a:solidFill>
                      <a:schemeClr val="accent2">
                        <a:lumMod val="40000"/>
                        <a:lumOff val="60000"/>
                      </a:schemeClr>
                    </a:solidFill>
                  </a:tcPr>
                </a:tc>
                <a:tc>
                  <a:txBody>
                    <a:bodyPr/>
                    <a:lstStyle/>
                    <a:p>
                      <a:pPr algn="r" fontAlgn="ctr"/>
                      <a:r>
                        <a:rPr lang="en-US" altLang="ja-JP" sz="900" b="0" i="0" u="none" strike="noStrike" dirty="0">
                          <a:solidFill>
                            <a:srgbClr val="000000"/>
                          </a:solidFill>
                          <a:effectLst/>
                          <a:latin typeface="+mn-ea"/>
                          <a:ea typeface="+mn-ea"/>
                        </a:rPr>
                        <a:t>35</a:t>
                      </a:r>
                    </a:p>
                  </a:txBody>
                  <a:tcPr marL="9525" marR="9525" marT="9525" marB="0" anchor="ctr">
                    <a:solidFill>
                      <a:schemeClr val="accent2">
                        <a:lumMod val="40000"/>
                        <a:lumOff val="60000"/>
                      </a:schemeClr>
                    </a:solidFill>
                  </a:tcPr>
                </a:tc>
                <a:tc>
                  <a:txBody>
                    <a:bodyPr/>
                    <a:lstStyle/>
                    <a:p>
                      <a:pPr algn="r" fontAlgn="ctr"/>
                      <a:r>
                        <a:rPr lang="en-US" altLang="ja-JP" sz="900" b="0" i="0" u="none" strike="noStrike" dirty="0">
                          <a:solidFill>
                            <a:srgbClr val="000000"/>
                          </a:solidFill>
                          <a:effectLst/>
                          <a:latin typeface="+mn-ea"/>
                          <a:ea typeface="+mn-ea"/>
                        </a:rPr>
                        <a:t>24</a:t>
                      </a:r>
                    </a:p>
                  </a:txBody>
                  <a:tcPr marL="9525" marR="9525" marT="9525" marB="0" anchor="ctr">
                    <a:solidFill>
                      <a:schemeClr val="accent2">
                        <a:lumMod val="40000"/>
                        <a:lumOff val="60000"/>
                      </a:schemeClr>
                    </a:solidFill>
                  </a:tcPr>
                </a:tc>
                <a:tc>
                  <a:txBody>
                    <a:bodyPr/>
                    <a:lstStyle/>
                    <a:p>
                      <a:pPr algn="r" fontAlgn="ctr"/>
                      <a:r>
                        <a:rPr lang="en-US" altLang="ja-JP" sz="900" b="0" i="0" u="none" strike="noStrike" dirty="0">
                          <a:solidFill>
                            <a:srgbClr val="000000"/>
                          </a:solidFill>
                          <a:effectLst/>
                          <a:latin typeface="+mn-ea"/>
                          <a:ea typeface="+mn-ea"/>
                        </a:rPr>
                        <a:t>24</a:t>
                      </a:r>
                    </a:p>
                  </a:txBody>
                  <a:tcPr marL="9525" marR="9525" marT="9525" marB="0" anchor="ctr">
                    <a:solidFill>
                      <a:schemeClr val="accent2">
                        <a:lumMod val="40000"/>
                        <a:lumOff val="60000"/>
                      </a:schemeClr>
                    </a:solidFill>
                  </a:tcPr>
                </a:tc>
                <a:extLst>
                  <a:ext uri="{0D108BD9-81ED-4DB2-BD59-A6C34878D82A}">
                    <a16:rowId xmlns:a16="http://schemas.microsoft.com/office/drawing/2014/main" val="2583358737"/>
                  </a:ext>
                </a:extLst>
              </a:tr>
            </a:tbl>
          </a:graphicData>
        </a:graphic>
      </p:graphicFrame>
      <p:sp>
        <p:nvSpPr>
          <p:cNvPr id="17" name="正方形/長方形 16">
            <a:extLst>
              <a:ext uri="{FF2B5EF4-FFF2-40B4-BE49-F238E27FC236}">
                <a16:creationId xmlns:a16="http://schemas.microsoft.com/office/drawing/2014/main" id="{D3816536-7E55-4FE6-967E-B9C2C1CFE87D}"/>
              </a:ext>
            </a:extLst>
          </p:cNvPr>
          <p:cNvSpPr/>
          <p:nvPr/>
        </p:nvSpPr>
        <p:spPr>
          <a:xfrm>
            <a:off x="8124860" y="6632689"/>
            <a:ext cx="1142459" cy="217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chemeClr val="tx1"/>
                </a:solidFill>
              </a:rPr>
              <a:t>毎年</a:t>
            </a:r>
            <a:r>
              <a:rPr kumimoji="1" lang="en-US" altLang="ja-JP" sz="800" dirty="0">
                <a:solidFill>
                  <a:schemeClr val="tx1"/>
                </a:solidFill>
              </a:rPr>
              <a:t>12</a:t>
            </a:r>
            <a:r>
              <a:rPr kumimoji="1" lang="ja-JP" altLang="en-US" sz="800" dirty="0">
                <a:solidFill>
                  <a:schemeClr val="tx1"/>
                </a:solidFill>
              </a:rPr>
              <a:t>月末現在</a:t>
            </a:r>
          </a:p>
        </p:txBody>
      </p:sp>
    </p:spTree>
    <p:extLst>
      <p:ext uri="{BB962C8B-B14F-4D97-AF65-F5344CB8AC3E}">
        <p14:creationId xmlns:p14="http://schemas.microsoft.com/office/powerpoint/2010/main" val="2710694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590551" y="1109951"/>
            <a:ext cx="8826404" cy="1341701"/>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建物状況調査では、築</a:t>
            </a:r>
            <a:r>
              <a:rPr lang="en-US" altLang="ja-JP" sz="1600" dirty="0">
                <a:latin typeface="+mn-ea"/>
              </a:rPr>
              <a:t>50</a:t>
            </a:r>
            <a:r>
              <a:rPr lang="ja-JP" altLang="en-US" sz="1600" dirty="0">
                <a:latin typeface="+mn-ea"/>
              </a:rPr>
              <a:t>年を迎える</a:t>
            </a:r>
            <a:r>
              <a:rPr lang="en-US" altLang="ja-JP" sz="1600" dirty="0">
                <a:latin typeface="+mn-ea"/>
              </a:rPr>
              <a:t>2044</a:t>
            </a:r>
            <a:r>
              <a:rPr lang="ja-JP" altLang="en-US" sz="1600" dirty="0">
                <a:latin typeface="+mn-ea"/>
              </a:rPr>
              <a:t>年度までに建物の修繕更新に係る費用として、会社の所有部分で</a:t>
            </a:r>
            <a:r>
              <a:rPr lang="en-US" altLang="ja-JP" sz="1600" dirty="0">
                <a:latin typeface="+mn-ea"/>
              </a:rPr>
              <a:t>73</a:t>
            </a:r>
            <a:r>
              <a:rPr lang="ja-JP" altLang="en-US" sz="1600" dirty="0">
                <a:latin typeface="+mn-ea"/>
              </a:rPr>
              <a:t>億円、建物全体で</a:t>
            </a:r>
            <a:r>
              <a:rPr lang="en-US" altLang="ja-JP" sz="1600" dirty="0">
                <a:latin typeface="+mn-ea"/>
              </a:rPr>
              <a:t>108</a:t>
            </a:r>
            <a:r>
              <a:rPr lang="ja-JP" altLang="en-US" sz="1600" dirty="0">
                <a:latin typeface="+mn-ea"/>
              </a:rPr>
              <a:t>億円の投資が必要。</a:t>
            </a:r>
          </a:p>
          <a:p>
            <a:pPr marL="0" indent="0">
              <a:lnSpc>
                <a:spcPts val="2000"/>
              </a:lnSpc>
              <a:spcBef>
                <a:spcPts val="1200"/>
              </a:spcBef>
              <a:buNone/>
            </a:pPr>
            <a:endParaRPr kumimoji="1" lang="ja-JP" altLang="en-US" sz="2000" dirty="0"/>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（３）施設の状況</a:t>
            </a:r>
          </a:p>
        </p:txBody>
      </p:sp>
      <p:graphicFrame>
        <p:nvGraphicFramePr>
          <p:cNvPr id="13" name="表 12">
            <a:extLst>
              <a:ext uri="{FF2B5EF4-FFF2-40B4-BE49-F238E27FC236}">
                <a16:creationId xmlns:a16="http://schemas.microsoft.com/office/drawing/2014/main" id="{4D632282-E1A8-4501-922D-DC05C849A1ED}"/>
              </a:ext>
            </a:extLst>
          </p:cNvPr>
          <p:cNvGraphicFramePr>
            <a:graphicFrameLocks noGrp="1"/>
          </p:cNvGraphicFramePr>
          <p:nvPr>
            <p:extLst>
              <p:ext uri="{D42A27DB-BD31-4B8C-83A1-F6EECF244321}">
                <p14:modId xmlns:p14="http://schemas.microsoft.com/office/powerpoint/2010/main" val="1982625818"/>
              </p:ext>
            </p:extLst>
          </p:nvPr>
        </p:nvGraphicFramePr>
        <p:xfrm>
          <a:off x="769040" y="2044762"/>
          <a:ext cx="8367920" cy="2023654"/>
        </p:xfrm>
        <a:graphic>
          <a:graphicData uri="http://schemas.openxmlformats.org/drawingml/2006/table">
            <a:tbl>
              <a:tblPr firstRow="1" bandRow="1">
                <a:tableStyleId>{EB9631B5-78F2-41C9-869B-9F39066F8104}</a:tableStyleId>
              </a:tblPr>
              <a:tblGrid>
                <a:gridCol w="1045990">
                  <a:extLst>
                    <a:ext uri="{9D8B030D-6E8A-4147-A177-3AD203B41FA5}">
                      <a16:colId xmlns:a16="http://schemas.microsoft.com/office/drawing/2014/main" val="4099317761"/>
                    </a:ext>
                  </a:extLst>
                </a:gridCol>
                <a:gridCol w="1045990">
                  <a:extLst>
                    <a:ext uri="{9D8B030D-6E8A-4147-A177-3AD203B41FA5}">
                      <a16:colId xmlns:a16="http://schemas.microsoft.com/office/drawing/2014/main" val="1435420288"/>
                    </a:ext>
                  </a:extLst>
                </a:gridCol>
                <a:gridCol w="1045990">
                  <a:extLst>
                    <a:ext uri="{9D8B030D-6E8A-4147-A177-3AD203B41FA5}">
                      <a16:colId xmlns:a16="http://schemas.microsoft.com/office/drawing/2014/main" val="2312323022"/>
                    </a:ext>
                  </a:extLst>
                </a:gridCol>
                <a:gridCol w="1045990">
                  <a:extLst>
                    <a:ext uri="{9D8B030D-6E8A-4147-A177-3AD203B41FA5}">
                      <a16:colId xmlns:a16="http://schemas.microsoft.com/office/drawing/2014/main" val="2759168974"/>
                    </a:ext>
                  </a:extLst>
                </a:gridCol>
                <a:gridCol w="1045990">
                  <a:extLst>
                    <a:ext uri="{9D8B030D-6E8A-4147-A177-3AD203B41FA5}">
                      <a16:colId xmlns:a16="http://schemas.microsoft.com/office/drawing/2014/main" val="1533771228"/>
                    </a:ext>
                  </a:extLst>
                </a:gridCol>
                <a:gridCol w="1045990">
                  <a:extLst>
                    <a:ext uri="{9D8B030D-6E8A-4147-A177-3AD203B41FA5}">
                      <a16:colId xmlns:a16="http://schemas.microsoft.com/office/drawing/2014/main" val="1234158667"/>
                    </a:ext>
                  </a:extLst>
                </a:gridCol>
                <a:gridCol w="1045990">
                  <a:extLst>
                    <a:ext uri="{9D8B030D-6E8A-4147-A177-3AD203B41FA5}">
                      <a16:colId xmlns:a16="http://schemas.microsoft.com/office/drawing/2014/main" val="805797570"/>
                    </a:ext>
                  </a:extLst>
                </a:gridCol>
                <a:gridCol w="1045990">
                  <a:extLst>
                    <a:ext uri="{9D8B030D-6E8A-4147-A177-3AD203B41FA5}">
                      <a16:colId xmlns:a16="http://schemas.microsoft.com/office/drawing/2014/main" val="468318390"/>
                    </a:ext>
                  </a:extLst>
                </a:gridCol>
              </a:tblGrid>
              <a:tr h="250261">
                <a:tc gridSpan="2">
                  <a:txBody>
                    <a:bodyPr/>
                    <a:lstStyle/>
                    <a:p>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修繕・更新に必要な費用</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100" dirty="0">
                        <a:solidFill>
                          <a:schemeClr val="tx1"/>
                        </a:solidFill>
                      </a:endParaRPr>
                    </a:p>
                  </a:txBody>
                  <a:tcPr marT="45726" marB="45726" anchor="ctr">
                    <a:lnL>
                      <a:noFill/>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dirty="0">
                        <a:solidFill>
                          <a:schemeClr val="tx2"/>
                        </a:solidFill>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mn-lt"/>
                        <a:ea typeface="+mn-ea"/>
                        <a:cs typeface="+mn-cs"/>
                      </a:endParaRPr>
                    </a:p>
                  </a:txBody>
                  <a:tcPr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mn-lt"/>
                        <a:ea typeface="+mn-ea"/>
                        <a:cs typeface="+mn-cs"/>
                      </a:endParaRPr>
                    </a:p>
                  </a:txBody>
                  <a:tcPr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mn-lt"/>
                        <a:ea typeface="+mn-ea"/>
                        <a:cs typeface="+mn-cs"/>
                      </a:endParaRPr>
                    </a:p>
                  </a:txBody>
                  <a:tcPr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mn-lt"/>
                        <a:ea typeface="+mn-ea"/>
                        <a:cs typeface="+mn-cs"/>
                      </a:endParaRPr>
                    </a:p>
                  </a:txBody>
                  <a:tcPr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mn-lt"/>
                        <a:ea typeface="+mn-ea"/>
                        <a:cs typeface="+mn-cs"/>
                      </a:endParaRPr>
                    </a:p>
                  </a:txBody>
                  <a:tcPr marT="45726" marB="457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ＭＳ Ｐゴシック" panose="020B0600070205080204" pitchFamily="50" charset="-128"/>
                          <a:ea typeface="ＭＳ Ｐゴシック" panose="020B0600070205080204" pitchFamily="50" charset="-128"/>
                        </a:rPr>
                        <a:t>（単位：百万円）</a:t>
                      </a:r>
                      <a:endParaRPr kumimoji="1" lang="ja-JP" altLang="en-US" sz="1000" dirty="0">
                        <a:solidFill>
                          <a:schemeClr val="tx1"/>
                        </a:solidFill>
                      </a:endParaRPr>
                    </a:p>
                  </a:txBody>
                  <a:tcPr marT="45726" marB="45726" anchor="ctr">
                    <a:lnL w="12700" cap="flat" cmpd="sng" algn="ctr">
                      <a:noFill/>
                      <a:prstDash val="solid"/>
                      <a:round/>
                      <a:headEnd type="none" w="med" len="med"/>
                      <a:tailEnd type="none" w="med" len="med"/>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4208768"/>
                  </a:ext>
                </a:extLst>
              </a:tr>
              <a:tr h="412187">
                <a:tc>
                  <a:txBody>
                    <a:bodyPr/>
                    <a:lstStyle/>
                    <a:p>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築</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23</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100" b="0" dirty="0">
                          <a:solidFill>
                            <a:schemeClr val="tx1"/>
                          </a:solidFill>
                          <a:latin typeface="ＭＳ Ｐゴシック" panose="020B0600070205080204" pitchFamily="50" charset="-128"/>
                          <a:ea typeface="ＭＳ Ｐゴシック" panose="020B0600070205080204" pitchFamily="50" charset="-128"/>
                        </a:rPr>
                        <a:t>28</a:t>
                      </a:r>
                      <a:r>
                        <a:rPr kumimoji="1" lang="ja-JP" altLang="en-US" sz="1100" b="0" dirty="0">
                          <a:solidFill>
                            <a:schemeClr val="tx1"/>
                          </a:solidFill>
                          <a:latin typeface="ＭＳ Ｐゴシック" panose="020B0600070205080204" pitchFamily="50" charset="-128"/>
                          <a:ea typeface="ＭＳ Ｐゴシック" panose="020B0600070205080204" pitchFamily="50" charset="-128"/>
                        </a:rPr>
                        <a:t>年</a:t>
                      </a:r>
                      <a:endParaRPr kumimoji="1" lang="en-US" altLang="ja-JP" sz="1100" b="0" dirty="0">
                        <a:solidFill>
                          <a:schemeClr val="tx1"/>
                        </a:solidFill>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2017</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22</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endParaRPr kumimoji="1" lang="ja-JP" altLang="en-US" sz="1100" b="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29</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32</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2023</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26</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33</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37</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2027</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31</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38</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42</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2032</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36</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43</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47</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2037</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41</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築</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48</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2042</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44</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年度</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合計</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954642345"/>
                  </a:ext>
                </a:extLst>
              </a:tr>
              <a:tr h="267566">
                <a:tc>
                  <a:txBody>
                    <a:bodyP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流通施設部分</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1,275</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2,872</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382</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487</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526</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930</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6,472</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1025711"/>
                  </a:ext>
                </a:extLst>
              </a:tr>
              <a:tr h="267566">
                <a:tc>
                  <a:txBody>
                    <a:bodyP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人工地盤部分</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252</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173</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94</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251</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80</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20</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871</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30512725"/>
                  </a:ext>
                </a:extLst>
              </a:tr>
              <a:tr h="267566">
                <a:tc>
                  <a:txBody>
                    <a:bodyPr/>
                    <a:lstStyle/>
                    <a:p>
                      <a:r>
                        <a:rPr kumimoji="1" lang="ja-JP" altLang="en-US" sz="1100" b="1" dirty="0">
                          <a:solidFill>
                            <a:schemeClr val="tx1"/>
                          </a:solidFill>
                          <a:latin typeface="ＭＳ Ｐゴシック" panose="020B0600070205080204" pitchFamily="50" charset="-128"/>
                          <a:ea typeface="ＭＳ Ｐゴシック" panose="020B0600070205080204" pitchFamily="50" charset="-128"/>
                        </a:rPr>
                        <a:t>当社所有計</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1,527</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3,045</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477</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738</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606</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951</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7,343</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4266356636"/>
                  </a:ext>
                </a:extLst>
              </a:tr>
              <a:tr h="267566">
                <a:tc>
                  <a:txBody>
                    <a:bodyP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交流施設部分</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296</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1,467</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572</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773</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280</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88</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dirty="0">
                          <a:solidFill>
                            <a:schemeClr val="tx1"/>
                          </a:solidFill>
                          <a:latin typeface="ＭＳ Ｐゴシック" panose="020B0600070205080204" pitchFamily="50" charset="-128"/>
                          <a:ea typeface="ＭＳ Ｐゴシック" panose="020B0600070205080204" pitchFamily="50" charset="-128"/>
                        </a:rPr>
                        <a:t>3,475</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72954621"/>
                  </a:ext>
                </a:extLst>
              </a:tr>
              <a:tr h="267566">
                <a:tc>
                  <a:txBody>
                    <a:bodyPr/>
                    <a:lstStyle/>
                    <a:p>
                      <a:r>
                        <a:rPr kumimoji="1" lang="ja-JP" altLang="en-US" sz="1100" b="1" dirty="0">
                          <a:solidFill>
                            <a:schemeClr val="tx1"/>
                          </a:solidFill>
                          <a:latin typeface="ＭＳ Ｐゴシック" panose="020B0600070205080204" pitchFamily="50" charset="-128"/>
                          <a:ea typeface="ＭＳ Ｐゴシック" panose="020B0600070205080204" pitchFamily="50" charset="-128"/>
                        </a:rPr>
                        <a:t>合計</a:t>
                      </a: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1,823</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4,512</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1,049</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1,510</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886</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1,038</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a:r>
                        <a:rPr kumimoji="1" lang="en-US" altLang="ja-JP" sz="1100" b="1" dirty="0">
                          <a:solidFill>
                            <a:schemeClr val="tx1"/>
                          </a:solidFill>
                          <a:latin typeface="ＭＳ Ｐゴシック" panose="020B0600070205080204" pitchFamily="50" charset="-128"/>
                          <a:ea typeface="ＭＳ Ｐゴシック" panose="020B0600070205080204" pitchFamily="50" charset="-128"/>
                        </a:rPr>
                        <a:t>10,819</a:t>
                      </a:r>
                      <a:endParaRPr kumimoji="1" lang="ja-JP" altLang="en-US" sz="1100" b="1" dirty="0">
                        <a:solidFill>
                          <a:schemeClr val="tx1"/>
                        </a:solidFill>
                        <a:latin typeface="ＭＳ Ｐゴシック" panose="020B0600070205080204" pitchFamily="50" charset="-128"/>
                        <a:ea typeface="ＭＳ Ｐゴシック" panose="020B0600070205080204" pitchFamily="50" charset="-128"/>
                      </a:endParaRPr>
                    </a:p>
                  </a:txBody>
                  <a:tcPr marT="45726" marB="4572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50648256"/>
                  </a:ext>
                </a:extLst>
              </a:tr>
            </a:tbl>
          </a:graphicData>
        </a:graphic>
      </p:graphicFrame>
      <p:sp>
        <p:nvSpPr>
          <p:cNvPr id="14" name="角丸四角形 13">
            <a:extLst>
              <a:ext uri="{FF2B5EF4-FFF2-40B4-BE49-F238E27FC236}">
                <a16:creationId xmlns:a16="http://schemas.microsoft.com/office/drawing/2014/main" id="{E4C1E4FB-54B9-4A6C-9496-C4CB0540B788}"/>
              </a:ext>
            </a:extLst>
          </p:cNvPr>
          <p:cNvSpPr/>
          <p:nvPr/>
        </p:nvSpPr>
        <p:spPr>
          <a:xfrm>
            <a:off x="872501" y="4657577"/>
            <a:ext cx="8408847" cy="1363761"/>
          </a:xfrm>
          <a:prstGeom prst="roundRect">
            <a:avLst>
              <a:gd name="adj" fmla="val 10609"/>
            </a:avLst>
          </a:prstGeom>
          <a:noFill/>
          <a:ln w="22225">
            <a:prstDash val="sysDash"/>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defRPr/>
            </a:pP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a:defRPr/>
            </a:pPr>
            <a:r>
              <a:rPr lang="ja-JP" altLang="en-US" sz="1100" dirty="0">
                <a:solidFill>
                  <a:schemeClr val="tx1"/>
                </a:solidFill>
                <a:latin typeface="ＭＳ Ｐゴシック" panose="020B0600070205080204" pitchFamily="50" charset="-128"/>
                <a:ea typeface="ＭＳ Ｐゴシック" panose="020B0600070205080204" pitchFamily="50" charset="-128"/>
              </a:rPr>
              <a:t>・は</a:t>
            </a:r>
            <a:r>
              <a:rPr lang="ja-JP" altLang="en-US" sz="1100" dirty="0" err="1">
                <a:solidFill>
                  <a:schemeClr val="tx1"/>
                </a:solidFill>
                <a:latin typeface="ＭＳ Ｐゴシック" panose="020B0600070205080204" pitchFamily="50" charset="-128"/>
                <a:ea typeface="ＭＳ Ｐゴシック" panose="020B0600070205080204" pitchFamily="50" charset="-128"/>
              </a:rPr>
              <a:t>なぽ</a:t>
            </a:r>
            <a:r>
              <a:rPr lang="ja-JP" altLang="en-US" sz="1100" dirty="0">
                <a:solidFill>
                  <a:schemeClr val="tx1"/>
                </a:solidFill>
                <a:latin typeface="ＭＳ Ｐゴシック" panose="020B0600070205080204" pitchFamily="50" charset="-128"/>
                <a:ea typeface="ＭＳ Ｐゴシック" panose="020B0600070205080204" pitchFamily="50" charset="-128"/>
              </a:rPr>
              <a:t>～とブロッサムの修繕更新に係る費用や工事時期のベースとなるものであり、建物の部位・設備等の劣化や機能低下に対し、適切に修繕・更新を実施することにより、資産の寿命を延ばし、長期間に亘り有効活用することを目的としたもの。（</a:t>
            </a:r>
            <a:r>
              <a:rPr lang="en-US" altLang="ja-JP" sz="1100" dirty="0">
                <a:solidFill>
                  <a:schemeClr val="tx1"/>
                </a:solidFill>
                <a:latin typeface="ＭＳ Ｐゴシック" panose="020B0600070205080204" pitchFamily="50" charset="-128"/>
                <a:ea typeface="ＭＳ Ｐゴシック" panose="020B0600070205080204" pitchFamily="50" charset="-128"/>
              </a:rPr>
              <a:t>2016</a:t>
            </a:r>
            <a:r>
              <a:rPr lang="ja-JP" altLang="en-US" sz="1100" dirty="0">
                <a:solidFill>
                  <a:schemeClr val="tx1"/>
                </a:solidFill>
                <a:latin typeface="ＭＳ Ｐゴシック" panose="020B0600070205080204" pitchFamily="50" charset="-128"/>
                <a:ea typeface="ＭＳ Ｐゴシック" panose="020B0600070205080204" pitchFamily="50" charset="-128"/>
              </a:rPr>
              <a:t>年実施）</a:t>
            </a:r>
            <a:endParaRPr lang="en-US" altLang="ja-JP" sz="1100" dirty="0">
              <a:solidFill>
                <a:schemeClr val="tx1"/>
              </a:solidFill>
              <a:latin typeface="ＭＳ Ｐゴシック" panose="020B0600070205080204" pitchFamily="50" charset="-128"/>
              <a:ea typeface="ＭＳ Ｐゴシック" panose="020B0600070205080204" pitchFamily="50" charset="-128"/>
            </a:endParaRPr>
          </a:p>
          <a:p>
            <a:pPr>
              <a:defRPr/>
            </a:pPr>
            <a:r>
              <a:rPr lang="ja-JP" altLang="en-US" sz="1100" dirty="0">
                <a:solidFill>
                  <a:schemeClr val="tx1"/>
                </a:solidFill>
                <a:latin typeface="ＭＳ Ｐゴシック" panose="020B0600070205080204" pitchFamily="50" charset="-128"/>
                <a:ea typeface="ＭＳ Ｐゴシック" panose="020B0600070205080204" pitchFamily="50" charset="-128"/>
              </a:rPr>
              <a:t>・期間は</a:t>
            </a:r>
            <a:r>
              <a:rPr lang="en-US" altLang="ja-JP" sz="1100" dirty="0">
                <a:solidFill>
                  <a:schemeClr val="tx1"/>
                </a:solidFill>
                <a:latin typeface="ＭＳ Ｐゴシック" panose="020B0600070205080204" pitchFamily="50" charset="-128"/>
                <a:ea typeface="ＭＳ Ｐゴシック" panose="020B0600070205080204" pitchFamily="50" charset="-128"/>
              </a:rPr>
              <a:t>2017</a:t>
            </a:r>
            <a:r>
              <a:rPr lang="ja-JP" altLang="en-US" sz="1100" dirty="0">
                <a:solidFill>
                  <a:schemeClr val="tx1"/>
                </a:solidFill>
                <a:latin typeface="ＭＳ Ｐゴシック" panose="020B0600070205080204" pitchFamily="50" charset="-128"/>
                <a:ea typeface="ＭＳ Ｐゴシック" panose="020B0600070205080204" pitchFamily="50" charset="-128"/>
              </a:rPr>
              <a:t>年から築</a:t>
            </a:r>
            <a:r>
              <a:rPr lang="en-US" altLang="ja-JP" sz="1100" dirty="0">
                <a:solidFill>
                  <a:schemeClr val="tx1"/>
                </a:solidFill>
                <a:latin typeface="ＭＳ Ｐゴシック" panose="020B0600070205080204" pitchFamily="50" charset="-128"/>
                <a:ea typeface="ＭＳ Ｐゴシック" panose="020B0600070205080204" pitchFamily="50" charset="-128"/>
              </a:rPr>
              <a:t>50</a:t>
            </a:r>
            <a:r>
              <a:rPr lang="ja-JP" altLang="en-US" sz="1100" dirty="0">
                <a:solidFill>
                  <a:schemeClr val="tx1"/>
                </a:solidFill>
                <a:latin typeface="ＭＳ Ｐゴシック" panose="020B0600070205080204" pitchFamily="50" charset="-128"/>
                <a:ea typeface="ＭＳ Ｐゴシック" panose="020B0600070205080204" pitchFamily="50" charset="-128"/>
              </a:rPr>
              <a:t>年を迎える</a:t>
            </a:r>
            <a:r>
              <a:rPr lang="en-US" altLang="ja-JP" sz="1100" dirty="0">
                <a:solidFill>
                  <a:schemeClr val="tx1"/>
                </a:solidFill>
                <a:latin typeface="ＭＳ Ｐゴシック" panose="020B0600070205080204" pitchFamily="50" charset="-128"/>
                <a:ea typeface="ＭＳ Ｐゴシック" panose="020B0600070205080204" pitchFamily="50" charset="-128"/>
              </a:rPr>
              <a:t>2044</a:t>
            </a:r>
            <a:r>
              <a:rPr lang="ja-JP" altLang="en-US" sz="1100" dirty="0">
                <a:solidFill>
                  <a:schemeClr val="tx1"/>
                </a:solidFill>
                <a:latin typeface="ＭＳ Ｐゴシック" panose="020B0600070205080204" pitchFamily="50" charset="-128"/>
                <a:ea typeface="ＭＳ Ｐゴシック" panose="020B0600070205080204" pitchFamily="50" charset="-128"/>
              </a:rPr>
              <a:t>年までであり、一般的な耐用年数・修繕周期・過去の修繕履歴・現地目視等を基に想定される費用。</a:t>
            </a:r>
          </a:p>
          <a:p>
            <a:pPr>
              <a:defRPr/>
            </a:pPr>
            <a:r>
              <a:rPr lang="ja-JP" altLang="en-US" sz="1100" dirty="0">
                <a:solidFill>
                  <a:schemeClr val="tx1"/>
                </a:solidFill>
                <a:latin typeface="ＭＳ Ｐゴシック" panose="020B0600070205080204" pitchFamily="50" charset="-128"/>
                <a:ea typeface="ＭＳ Ｐゴシック" panose="020B0600070205080204" pitchFamily="50" charset="-128"/>
              </a:rPr>
              <a:t>・金利、物価上昇、テナント補償等は考慮せず、設計監理料も含まれていない。また、消費税も含んでいない。</a:t>
            </a:r>
          </a:p>
          <a:p>
            <a:pPr>
              <a:defRPr/>
            </a:pPr>
            <a:r>
              <a:rPr lang="ja-JP" altLang="en-US" sz="1100" dirty="0">
                <a:solidFill>
                  <a:schemeClr val="tx1"/>
                </a:solidFill>
                <a:latin typeface="ＭＳ Ｐゴシック" panose="020B0600070205080204" pitchFamily="50" charset="-128"/>
                <a:ea typeface="ＭＳ Ｐゴシック" panose="020B0600070205080204" pitchFamily="50" charset="-128"/>
              </a:rPr>
              <a:t>・保全費用は現存する図面・設計図書レビュー及び現地調査等に基づいた推定値。建具類・設備機器類の作動状況の確認は行っていない。</a:t>
            </a:r>
          </a:p>
          <a:p>
            <a:pPr>
              <a:defRPr/>
            </a:pPr>
            <a:endParaRPr lang="ja-JP" altLang="en-US" dirty="0"/>
          </a:p>
        </p:txBody>
      </p:sp>
      <p:sp>
        <p:nvSpPr>
          <p:cNvPr id="15" name="テキスト ボックス 3">
            <a:extLst>
              <a:ext uri="{FF2B5EF4-FFF2-40B4-BE49-F238E27FC236}">
                <a16:creationId xmlns:a16="http://schemas.microsoft.com/office/drawing/2014/main" id="{20EA2017-67AA-434B-A12E-9EB8B84034B5}"/>
              </a:ext>
            </a:extLst>
          </p:cNvPr>
          <p:cNvSpPr txBox="1">
            <a:spLocks noChangeArrowheads="1"/>
          </p:cNvSpPr>
          <p:nvPr/>
        </p:nvSpPr>
        <p:spPr bwMode="auto">
          <a:xfrm>
            <a:off x="987715" y="4503688"/>
            <a:ext cx="2339102"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lnSpc>
                <a:spcPct val="90000"/>
              </a:lnSpc>
              <a:spcBef>
                <a:spcPts val="1800"/>
              </a:spcBef>
              <a:buClr>
                <a:schemeClr val="tx1"/>
              </a:buClr>
              <a:buSzPct val="80000"/>
              <a:buFont typeface="Wingdings" panose="05000000000000000000" pitchFamily="2" charset="2"/>
              <a:buChar char="§"/>
              <a:defRPr kumimoji="1" sz="2400">
                <a:solidFill>
                  <a:schemeClr val="tx1"/>
                </a:solidFill>
                <a:latin typeface="Meiryo UI" panose="020B0604030504040204" pitchFamily="50" charset="-128"/>
                <a:ea typeface="Meiryo UI" panose="020B0604030504040204" pitchFamily="50" charset="-128"/>
              </a:defRPr>
            </a:lvl1pPr>
            <a:lvl2pPr marL="742950" indent="-285750">
              <a:lnSpc>
                <a:spcPct val="90000"/>
              </a:lnSpc>
              <a:spcBef>
                <a:spcPts val="1000"/>
              </a:spcBef>
              <a:buClr>
                <a:schemeClr val="tx1"/>
              </a:buClr>
              <a:buSzPct val="100000"/>
              <a:buFont typeface="Arial" panose="020B0604020202020204" pitchFamily="34" charset="0"/>
              <a:buChar char="–"/>
              <a:defRPr kumimoji="1" sz="2000">
                <a:solidFill>
                  <a:schemeClr val="tx1"/>
                </a:solidFill>
                <a:latin typeface="Meiryo UI" panose="020B0604030504040204" pitchFamily="50" charset="-128"/>
                <a:ea typeface="Meiryo UI" panose="020B0604030504040204" pitchFamily="50" charset="-128"/>
              </a:defRPr>
            </a:lvl2pPr>
            <a:lvl3pPr marL="1143000" indent="-228600">
              <a:lnSpc>
                <a:spcPct val="90000"/>
              </a:lnSpc>
              <a:spcBef>
                <a:spcPts val="800"/>
              </a:spcBef>
              <a:buClr>
                <a:schemeClr val="tx1"/>
              </a:buClr>
              <a:buSzPct val="80000"/>
              <a:buFont typeface="Wingdings" panose="05000000000000000000" pitchFamily="2" charset="2"/>
              <a:buChar char="§"/>
              <a:defRPr kumimoji="1">
                <a:solidFill>
                  <a:schemeClr val="tx1"/>
                </a:solidFill>
                <a:latin typeface="Meiryo UI" panose="020B0604030504040204" pitchFamily="50" charset="-128"/>
                <a:ea typeface="Meiryo UI" panose="020B0604030504040204" pitchFamily="50" charset="-128"/>
              </a:defRPr>
            </a:lvl3pPr>
            <a:lvl4pPr marL="1600200" indent="-228600">
              <a:lnSpc>
                <a:spcPct val="90000"/>
              </a:lnSpc>
              <a:spcBef>
                <a:spcPts val="800"/>
              </a:spcBef>
              <a:buClr>
                <a:schemeClr val="tx1"/>
              </a:buClr>
              <a:buSzPct val="100000"/>
              <a:buFont typeface="Arial" panose="020B0604020202020204" pitchFamily="34" charset="0"/>
              <a:buChar char="–"/>
              <a:defRPr kumimoji="1" sz="1600">
                <a:solidFill>
                  <a:schemeClr val="tx1"/>
                </a:solidFill>
                <a:latin typeface="Meiryo UI" panose="020B0604030504040204" pitchFamily="50" charset="-128"/>
                <a:ea typeface="Meiryo UI" panose="020B0604030504040204" pitchFamily="50" charset="-128"/>
              </a:defRPr>
            </a:lvl4pPr>
            <a:lvl5pPr marL="2057400" indent="-228600">
              <a:lnSpc>
                <a:spcPct val="90000"/>
              </a:lnSpc>
              <a:spcBef>
                <a:spcPts val="800"/>
              </a:spcBef>
              <a:buClr>
                <a:schemeClr val="tx1"/>
              </a:buClr>
              <a:buSzPct val="80000"/>
              <a:buFont typeface="Wingdings" panose="05000000000000000000" pitchFamily="2" charset="2"/>
              <a:buChar char="§"/>
              <a:defRPr kumimoji="1" sz="1600">
                <a:solidFill>
                  <a:schemeClr val="tx1"/>
                </a:solidFill>
                <a:latin typeface="Meiryo UI" panose="020B0604030504040204" pitchFamily="50" charset="-128"/>
                <a:ea typeface="Meiryo UI" panose="020B0604030504040204" pitchFamily="50" charset="-128"/>
              </a:defRPr>
            </a:lvl5pPr>
            <a:lvl6pPr marL="2514600" indent="-228600" eaLnBrk="0" fontAlgn="base" hangingPunct="0">
              <a:lnSpc>
                <a:spcPct val="90000"/>
              </a:lnSpc>
              <a:spcBef>
                <a:spcPts val="800"/>
              </a:spcBef>
              <a:spcAft>
                <a:spcPct val="0"/>
              </a:spcAft>
              <a:buClr>
                <a:schemeClr val="tx1"/>
              </a:buClr>
              <a:buSzPct val="80000"/>
              <a:buFont typeface="Wingdings" panose="05000000000000000000" pitchFamily="2" charset="2"/>
              <a:buChar char="§"/>
              <a:defRPr kumimoji="1" sz="1600">
                <a:solidFill>
                  <a:schemeClr val="tx1"/>
                </a:solidFill>
                <a:latin typeface="Meiryo UI" panose="020B0604030504040204" pitchFamily="50" charset="-128"/>
                <a:ea typeface="Meiryo UI" panose="020B0604030504040204" pitchFamily="50" charset="-128"/>
              </a:defRPr>
            </a:lvl6pPr>
            <a:lvl7pPr marL="2971800" indent="-228600" eaLnBrk="0" fontAlgn="base" hangingPunct="0">
              <a:lnSpc>
                <a:spcPct val="90000"/>
              </a:lnSpc>
              <a:spcBef>
                <a:spcPts val="800"/>
              </a:spcBef>
              <a:spcAft>
                <a:spcPct val="0"/>
              </a:spcAft>
              <a:buClr>
                <a:schemeClr val="tx1"/>
              </a:buClr>
              <a:buSzPct val="80000"/>
              <a:buFont typeface="Wingdings" panose="05000000000000000000" pitchFamily="2" charset="2"/>
              <a:buChar char="§"/>
              <a:defRPr kumimoji="1" sz="1600">
                <a:solidFill>
                  <a:schemeClr val="tx1"/>
                </a:solidFill>
                <a:latin typeface="Meiryo UI" panose="020B0604030504040204" pitchFamily="50" charset="-128"/>
                <a:ea typeface="Meiryo UI" panose="020B0604030504040204" pitchFamily="50" charset="-128"/>
              </a:defRPr>
            </a:lvl7pPr>
            <a:lvl8pPr marL="3429000" indent="-228600" eaLnBrk="0" fontAlgn="base" hangingPunct="0">
              <a:lnSpc>
                <a:spcPct val="90000"/>
              </a:lnSpc>
              <a:spcBef>
                <a:spcPts val="800"/>
              </a:spcBef>
              <a:spcAft>
                <a:spcPct val="0"/>
              </a:spcAft>
              <a:buClr>
                <a:schemeClr val="tx1"/>
              </a:buClr>
              <a:buSzPct val="80000"/>
              <a:buFont typeface="Wingdings" panose="05000000000000000000" pitchFamily="2" charset="2"/>
              <a:buChar char="§"/>
              <a:defRPr kumimoji="1" sz="1600">
                <a:solidFill>
                  <a:schemeClr val="tx1"/>
                </a:solidFill>
                <a:latin typeface="Meiryo UI" panose="020B0604030504040204" pitchFamily="50" charset="-128"/>
                <a:ea typeface="Meiryo UI" panose="020B0604030504040204" pitchFamily="50" charset="-128"/>
              </a:defRPr>
            </a:lvl8pPr>
            <a:lvl9pPr marL="3886200" indent="-228600" eaLnBrk="0" fontAlgn="base" hangingPunct="0">
              <a:lnSpc>
                <a:spcPct val="90000"/>
              </a:lnSpc>
              <a:spcBef>
                <a:spcPts val="800"/>
              </a:spcBef>
              <a:spcAft>
                <a:spcPct val="0"/>
              </a:spcAft>
              <a:buClr>
                <a:schemeClr val="tx1"/>
              </a:buClr>
              <a:buSzPct val="80000"/>
              <a:buFont typeface="Wingdings" panose="05000000000000000000" pitchFamily="2" charset="2"/>
              <a:buChar char="§"/>
              <a:defRPr kumimoji="1" sz="1600">
                <a:solidFill>
                  <a:schemeClr val="tx1"/>
                </a:solidFill>
                <a:latin typeface="Meiryo UI" panose="020B0604030504040204" pitchFamily="50" charset="-128"/>
                <a:ea typeface="Meiryo UI" panose="020B0604030504040204" pitchFamily="50" charset="-128"/>
              </a:defRPr>
            </a:lvl9pPr>
          </a:lstStyle>
          <a:p>
            <a:pPr marL="0" indent="0" eaLnBrk="1" hangingPunct="1">
              <a:lnSpc>
                <a:spcPct val="100000"/>
              </a:lnSpc>
              <a:spcBef>
                <a:spcPct val="0"/>
              </a:spcBef>
              <a:buClrTx/>
              <a:buSzTx/>
              <a:buNone/>
            </a:pPr>
            <a:r>
              <a:rPr kumimoji="0" lang="ja-JP" altLang="en-US" sz="1400" u="sng" dirty="0">
                <a:latin typeface="ＭＳ Ｐゴシック" panose="020B0600070205080204" pitchFamily="50" charset="-128"/>
                <a:ea typeface="ＭＳ Ｐゴシック" panose="020B0600070205080204" pitchFamily="50" charset="-128"/>
              </a:rPr>
              <a:t>建物状況調査（長期）の概要</a:t>
            </a:r>
            <a:endParaRPr kumimoji="0" lang="en-US" altLang="ja-JP" sz="1400" u="sng" dirty="0">
              <a:latin typeface="ＭＳ Ｐゴシック" panose="020B0600070205080204" pitchFamily="50" charset="-128"/>
              <a:ea typeface="ＭＳ Ｐゴシック" panose="020B0600070205080204" pitchFamily="50" charset="-128"/>
            </a:endParaRPr>
          </a:p>
        </p:txBody>
      </p:sp>
      <p:sp>
        <p:nvSpPr>
          <p:cNvPr id="9" name="タイトル 1">
            <a:extLst>
              <a:ext uri="{FF2B5EF4-FFF2-40B4-BE49-F238E27FC236}">
                <a16:creationId xmlns:a16="http://schemas.microsoft.com/office/drawing/2014/main" id="{83448748-E327-47E6-88ED-DFE3A7BB20D8}"/>
              </a:ext>
            </a:extLst>
          </p:cNvPr>
          <p:cNvSpPr txBox="1">
            <a:spLocks/>
          </p:cNvSpPr>
          <p:nvPr/>
        </p:nvSpPr>
        <p:spPr>
          <a:xfrm>
            <a:off x="9416955" y="142766"/>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５</a:t>
            </a:r>
          </a:p>
        </p:txBody>
      </p:sp>
    </p:spTree>
    <p:extLst>
      <p:ext uri="{BB962C8B-B14F-4D97-AF65-F5344CB8AC3E}">
        <p14:creationId xmlns:p14="http://schemas.microsoft.com/office/powerpoint/2010/main" val="423931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733926" y="1387084"/>
            <a:ext cx="9000022" cy="1536028"/>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開場から２００１年度までは、開設初期投資の影響により毎年赤字を計上していたが、　　　２００２年度以降は売上高の増加や金利負担軽減により単年度黒字を継続。</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２０１５年度末で累積赤字を解消。</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しかしながら、２０１５年度以降は売上高の減少に伴い、経常利益も減少傾向となっている。</a:t>
            </a:r>
            <a:endParaRPr lang="en-US" altLang="ja-JP" sz="1600" dirty="0">
              <a:latin typeface="+mn-ea"/>
            </a:endParaRPr>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50E954FB-4E3C-44C7-B492-67842B2459C9}"/>
              </a:ext>
            </a:extLst>
          </p:cNvPr>
          <p:cNvSpPr txBox="1">
            <a:spLocks/>
          </p:cNvSpPr>
          <p:nvPr/>
        </p:nvSpPr>
        <p:spPr>
          <a:xfrm>
            <a:off x="123925" y="59686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（４）財務状況</a:t>
            </a:r>
          </a:p>
        </p:txBody>
      </p:sp>
      <p:graphicFrame>
        <p:nvGraphicFramePr>
          <p:cNvPr id="8" name="表 7">
            <a:extLst>
              <a:ext uri="{FF2B5EF4-FFF2-40B4-BE49-F238E27FC236}">
                <a16:creationId xmlns:a16="http://schemas.microsoft.com/office/drawing/2014/main" id="{91EBD945-25DC-41CA-BE24-5CA07DC9661B}"/>
              </a:ext>
            </a:extLst>
          </p:cNvPr>
          <p:cNvGraphicFramePr>
            <a:graphicFrameLocks noGrp="1"/>
          </p:cNvGraphicFramePr>
          <p:nvPr>
            <p:extLst>
              <p:ext uri="{D42A27DB-BD31-4B8C-83A1-F6EECF244321}">
                <p14:modId xmlns:p14="http://schemas.microsoft.com/office/powerpoint/2010/main" val="1664568079"/>
              </p:ext>
            </p:extLst>
          </p:nvPr>
        </p:nvGraphicFramePr>
        <p:xfrm>
          <a:off x="1093937" y="2990850"/>
          <a:ext cx="8242566" cy="3867142"/>
        </p:xfrm>
        <a:graphic>
          <a:graphicData uri="http://schemas.openxmlformats.org/drawingml/2006/table">
            <a:tbl>
              <a:tblPr firstRow="1" firstCol="1" bandRow="1">
                <a:tableStyleId>{5C22544A-7EE6-4342-B048-85BDC9FD1C3A}</a:tableStyleId>
              </a:tblPr>
              <a:tblGrid>
                <a:gridCol w="1612676">
                  <a:extLst>
                    <a:ext uri="{9D8B030D-6E8A-4147-A177-3AD203B41FA5}">
                      <a16:colId xmlns:a16="http://schemas.microsoft.com/office/drawing/2014/main" val="3608563289"/>
                    </a:ext>
                  </a:extLst>
                </a:gridCol>
                <a:gridCol w="1325978">
                  <a:extLst>
                    <a:ext uri="{9D8B030D-6E8A-4147-A177-3AD203B41FA5}">
                      <a16:colId xmlns:a16="http://schemas.microsoft.com/office/drawing/2014/main" val="2081446145"/>
                    </a:ext>
                  </a:extLst>
                </a:gridCol>
                <a:gridCol w="1325978">
                  <a:extLst>
                    <a:ext uri="{9D8B030D-6E8A-4147-A177-3AD203B41FA5}">
                      <a16:colId xmlns:a16="http://schemas.microsoft.com/office/drawing/2014/main" val="2098846416"/>
                    </a:ext>
                  </a:extLst>
                </a:gridCol>
                <a:gridCol w="1325978">
                  <a:extLst>
                    <a:ext uri="{9D8B030D-6E8A-4147-A177-3AD203B41FA5}">
                      <a16:colId xmlns:a16="http://schemas.microsoft.com/office/drawing/2014/main" val="2811036180"/>
                    </a:ext>
                  </a:extLst>
                </a:gridCol>
                <a:gridCol w="1325978">
                  <a:extLst>
                    <a:ext uri="{9D8B030D-6E8A-4147-A177-3AD203B41FA5}">
                      <a16:colId xmlns:a16="http://schemas.microsoft.com/office/drawing/2014/main" val="3372469042"/>
                    </a:ext>
                  </a:extLst>
                </a:gridCol>
                <a:gridCol w="1325978">
                  <a:extLst>
                    <a:ext uri="{9D8B030D-6E8A-4147-A177-3AD203B41FA5}">
                      <a16:colId xmlns:a16="http://schemas.microsoft.com/office/drawing/2014/main" val="240051077"/>
                    </a:ext>
                  </a:extLst>
                </a:gridCol>
              </a:tblGrid>
              <a:tr h="241697">
                <a:tc>
                  <a:txBody>
                    <a:bodyPr/>
                    <a:lstStyle/>
                    <a:p>
                      <a:pPr algn="l">
                        <a:spcAft>
                          <a:spcPts val="0"/>
                        </a:spcAft>
                      </a:pPr>
                      <a:r>
                        <a:rPr lang="ja-JP" altLang="en-US" sz="1200" b="0" kern="0" dirty="0">
                          <a:solidFill>
                            <a:schemeClr val="tx1"/>
                          </a:solidFill>
                          <a:effectLst/>
                        </a:rPr>
                        <a:t>収支</a:t>
                      </a:r>
                      <a:r>
                        <a:rPr lang="ja-JP" sz="1200" b="0" kern="0" dirty="0">
                          <a:solidFill>
                            <a:schemeClr val="tx1"/>
                          </a:solidFill>
                          <a:effectLst/>
                        </a:rPr>
                        <a:t>の状況</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r>
                        <a:rPr lang="ja-JP" altLang="ja-JP" sz="1200" b="0" kern="0" dirty="0">
                          <a:solidFill>
                            <a:schemeClr val="tx1"/>
                          </a:solidFill>
                          <a:effectLst/>
                          <a:latin typeface="ＭＳ Ｐゴシック" panose="020B0600070205080204" pitchFamily="50" charset="-128"/>
                          <a:ea typeface="ＭＳ Ｐゴシック" panose="020B0600070205080204" pitchFamily="50" charset="-128"/>
                        </a:rPr>
                        <a:t>（単位：千円）</a:t>
                      </a:r>
                      <a:endParaRPr lang="ja-JP"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noFill/>
                  </a:tcPr>
                </a:tc>
                <a:extLst>
                  <a:ext uri="{0D108BD9-81ED-4DB2-BD59-A6C34878D82A}">
                    <a16:rowId xmlns:a16="http://schemas.microsoft.com/office/drawing/2014/main" val="1831843358"/>
                  </a:ext>
                </a:extLst>
              </a:tr>
              <a:tr h="241697">
                <a:tc>
                  <a:txBody>
                    <a:bodyPr/>
                    <a:lstStyle/>
                    <a:p>
                      <a:pPr algn="ctr">
                        <a:spcAft>
                          <a:spcPts val="0"/>
                        </a:spcAft>
                      </a:pPr>
                      <a:r>
                        <a:rPr lang="ja-JP" altLang="en-US" sz="1200" b="0" kern="0" dirty="0">
                          <a:solidFill>
                            <a:schemeClr val="tx1"/>
                          </a:solidFill>
                          <a:effectLst/>
                          <a:latin typeface="ＭＳ Ｐゴシック" panose="020B0600070205080204" pitchFamily="50" charset="-128"/>
                          <a:ea typeface="ＭＳ Ｐゴシック" panose="020B0600070205080204" pitchFamily="50" charset="-128"/>
                        </a:rPr>
                        <a:t>年度</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２０１４年度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２０１５年度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２０１６年度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２０１７年度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２０１８年度</a:t>
                      </a:r>
                      <a:endParaRPr lang="en-US" altLang="ja-JP"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extLst>
                  <a:ext uri="{0D108BD9-81ED-4DB2-BD59-A6C34878D82A}">
                    <a16:rowId xmlns:a16="http://schemas.microsoft.com/office/drawing/2014/main" val="796293377"/>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売上高</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705,101</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667,174</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666,168</a:t>
                      </a: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649,020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587,776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55681162"/>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売上高原価</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451,776</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454,952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509,796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485,199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476,983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513020056"/>
                  </a:ext>
                </a:extLst>
              </a:tr>
              <a:tr h="281979">
                <a:tc>
                  <a:txBody>
                    <a:bodyPr/>
                    <a:lstStyle/>
                    <a:p>
                      <a:pPr algn="l">
                        <a:spcAft>
                          <a:spcPts val="0"/>
                        </a:spcAft>
                      </a:pPr>
                      <a:r>
                        <a:rPr lang="ja-JP" sz="1100" b="0" kern="0" dirty="0">
                          <a:solidFill>
                            <a:schemeClr val="tx1"/>
                          </a:solidFill>
                          <a:effectLst/>
                          <a:latin typeface="ＭＳ Ｐゴシック" panose="020B0600070205080204" pitchFamily="50" charset="-128"/>
                          <a:ea typeface="ＭＳ Ｐゴシック" panose="020B0600070205080204" pitchFamily="50" charset="-128"/>
                        </a:rPr>
                        <a:t>販売費及び一般管理費</a:t>
                      </a:r>
                      <a:endParaRPr lang="ja-JP" sz="11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81,937</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83,356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79,222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88,312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84,071</a:t>
                      </a:r>
                    </a:p>
                  </a:txBody>
                  <a:tcPr marL="62865" marR="62865" marT="0" marB="0" anchor="ctr">
                    <a:solidFill>
                      <a:schemeClr val="accent5">
                        <a:lumMod val="20000"/>
                        <a:lumOff val="80000"/>
                      </a:schemeClr>
                    </a:solidFill>
                  </a:tcPr>
                </a:tc>
                <a:extLst>
                  <a:ext uri="{0D108BD9-81ED-4DB2-BD59-A6C34878D82A}">
                    <a16:rowId xmlns:a16="http://schemas.microsoft.com/office/drawing/2014/main" val="652072758"/>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営業利益</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171,387</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128,866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77,151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75,510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a:effectLst/>
                          <a:latin typeface="ＭＳ Ｐゴシック" panose="020B0600070205080204" pitchFamily="50" charset="-128"/>
                          <a:ea typeface="ＭＳ Ｐゴシック" panose="020B0600070205080204" pitchFamily="50" charset="-128"/>
                          <a:cs typeface="Times New Roman" panose="02020603050405020304" pitchFamily="18" charset="0"/>
                        </a:rPr>
                        <a:t>26,721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2955223069"/>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営業外収益</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5,435</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5,332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5,204</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5,126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3,023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584734917"/>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営業外費用</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4,933</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3,266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1,591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897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616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864634913"/>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経常利益</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171,890</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130,931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80,763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79,739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29,128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453442433"/>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特別損失</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2,400</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4,005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3,582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14,227</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13,512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056427320"/>
                  </a:ext>
                </a:extLst>
              </a:tr>
              <a:tr h="281979">
                <a:tc>
                  <a:txBody>
                    <a:bodyPr/>
                    <a:lstStyle/>
                    <a:p>
                      <a:pPr algn="l">
                        <a:spcAft>
                          <a:spcPts val="0"/>
                        </a:spcAft>
                      </a:pPr>
                      <a:r>
                        <a:rPr lang="ja-JP" sz="1200" b="0" kern="0">
                          <a:solidFill>
                            <a:schemeClr val="tx1"/>
                          </a:solidFill>
                          <a:effectLst/>
                          <a:latin typeface="ＭＳ Ｐゴシック" panose="020B0600070205080204" pitchFamily="50" charset="-128"/>
                          <a:ea typeface="ＭＳ Ｐゴシック" panose="020B0600070205080204" pitchFamily="50" charset="-128"/>
                        </a:rPr>
                        <a:t>税引前当期純利益</a:t>
                      </a:r>
                      <a:endParaRPr lang="ja-JP" sz="1200" b="0" kern="10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169,489</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126,925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77,181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65,512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15,616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768488896"/>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法人税等</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47,925</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29,585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25,271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23,373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6,351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3520583694"/>
                  </a:ext>
                </a:extLst>
              </a:tr>
              <a:tr h="281979">
                <a:tc>
                  <a:txBody>
                    <a:bodyPr/>
                    <a:lstStyle/>
                    <a:p>
                      <a:pPr algn="l">
                        <a:spcAft>
                          <a:spcPts val="0"/>
                        </a:spcAft>
                      </a:pPr>
                      <a:r>
                        <a:rPr lang="ja-JP" sz="1200" b="0" kern="0">
                          <a:solidFill>
                            <a:schemeClr val="tx1"/>
                          </a:solidFill>
                          <a:effectLst/>
                          <a:latin typeface="ＭＳ Ｐゴシック" panose="020B0600070205080204" pitchFamily="50" charset="-128"/>
                          <a:ea typeface="ＭＳ Ｐゴシック" panose="020B0600070205080204" pitchFamily="50" charset="-128"/>
                        </a:rPr>
                        <a:t>当期純利益</a:t>
                      </a:r>
                      <a:endParaRPr lang="ja-JP" sz="1200" b="0" kern="10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121,564</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97,341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51,910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42,139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9,265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157893911"/>
                  </a:ext>
                </a:extLst>
              </a:tr>
              <a:tr h="281979">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当期</a:t>
                      </a:r>
                      <a:r>
                        <a:rPr lang="ja-JP" altLang="en-US" sz="1200" b="0" kern="0" dirty="0">
                          <a:solidFill>
                            <a:schemeClr val="tx1"/>
                          </a:solidFill>
                          <a:effectLst/>
                          <a:latin typeface="ＭＳ Ｐゴシック" panose="020B0600070205080204" pitchFamily="50" charset="-128"/>
                          <a:ea typeface="ＭＳ Ｐゴシック" panose="020B0600070205080204" pitchFamily="50" charset="-128"/>
                        </a:rPr>
                        <a:t>未処分利益</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ja-JP" sz="1200" kern="100" dirty="0">
                          <a:effectLst/>
                          <a:latin typeface="ＭＳ ゴシック" panose="020B0609070205080204" pitchFamily="49" charset="-128"/>
                          <a:ea typeface="ＭＳ Ｐゴシック" panose="020B0600070205080204" pitchFamily="50" charset="-128"/>
                          <a:cs typeface="Times New Roman" panose="02020603050405020304" pitchFamily="18" charset="0"/>
                        </a:rPr>
                        <a:t>△　</a:t>
                      </a:r>
                      <a:r>
                        <a:rPr lang="en-US" sz="1200" kern="100" dirty="0">
                          <a:effectLst/>
                          <a:latin typeface="ＭＳ ゴシック" panose="020B0609070205080204" pitchFamily="49" charset="-128"/>
                          <a:ea typeface="ＭＳ Ｐゴシック" panose="020B0600070205080204" pitchFamily="50" charset="-128"/>
                          <a:cs typeface="Times New Roman" panose="02020603050405020304" pitchFamily="18" charset="0"/>
                        </a:rPr>
                        <a:t>4,356</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92,985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144,895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187,034</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196,299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687270358"/>
                  </a:ext>
                </a:extLst>
              </a:tr>
            </a:tbl>
          </a:graphicData>
        </a:graphic>
      </p:graphicFrame>
      <p:sp>
        <p:nvSpPr>
          <p:cNvPr id="9" name="タイトル 1">
            <a:extLst>
              <a:ext uri="{FF2B5EF4-FFF2-40B4-BE49-F238E27FC236}">
                <a16:creationId xmlns:a16="http://schemas.microsoft.com/office/drawing/2014/main" id="{516281EF-4478-453F-84AD-9547E3D8A2B9}"/>
              </a:ext>
            </a:extLst>
          </p:cNvPr>
          <p:cNvSpPr txBox="1">
            <a:spLocks/>
          </p:cNvSpPr>
          <p:nvPr/>
        </p:nvSpPr>
        <p:spPr>
          <a:xfrm>
            <a:off x="123925" y="99197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　　① 収支の状況</a:t>
            </a:r>
          </a:p>
        </p:txBody>
      </p:sp>
      <p:sp>
        <p:nvSpPr>
          <p:cNvPr id="11" name="タイトル 1">
            <a:extLst>
              <a:ext uri="{FF2B5EF4-FFF2-40B4-BE49-F238E27FC236}">
                <a16:creationId xmlns:a16="http://schemas.microsoft.com/office/drawing/2014/main" id="{8225714C-5D38-4400-B3BD-F3852F159850}"/>
              </a:ext>
            </a:extLst>
          </p:cNvPr>
          <p:cNvSpPr txBox="1">
            <a:spLocks/>
          </p:cNvSpPr>
          <p:nvPr/>
        </p:nvSpPr>
        <p:spPr>
          <a:xfrm>
            <a:off x="9339597" y="142767"/>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６</a:t>
            </a:r>
          </a:p>
        </p:txBody>
      </p:sp>
    </p:spTree>
    <p:extLst>
      <p:ext uri="{BB962C8B-B14F-4D97-AF65-F5344CB8AC3E}">
        <p14:creationId xmlns:p14="http://schemas.microsoft.com/office/powerpoint/2010/main" val="368706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7E83D1-DF6F-487B-A568-8150751852F7}"/>
              </a:ext>
            </a:extLst>
          </p:cNvPr>
          <p:cNvSpPr>
            <a:spLocks noGrp="1"/>
          </p:cNvSpPr>
          <p:nvPr>
            <p:ph type="title"/>
          </p:nvPr>
        </p:nvSpPr>
        <p:spPr>
          <a:xfrm>
            <a:off x="0" y="83778"/>
            <a:ext cx="9906000" cy="395110"/>
          </a:xfrm>
        </p:spPr>
        <p:txBody>
          <a:bodyPr>
            <a:normAutofit/>
          </a:bodyPr>
          <a:lstStyle/>
          <a:p>
            <a:r>
              <a:rPr kumimoji="1" lang="en-US" altLang="ja-JP" sz="2000" b="1" dirty="0"/>
              <a:t>Ⅰ</a:t>
            </a:r>
            <a:r>
              <a:rPr kumimoji="1" lang="ja-JP" altLang="en-US" sz="2000" b="1" dirty="0"/>
              <a:t>　</a:t>
            </a:r>
            <a:r>
              <a:rPr lang="ja-JP" altLang="en-US" sz="2000" b="1" dirty="0"/>
              <a:t>中期経営計画の策定に当たって</a:t>
            </a:r>
            <a:endParaRPr kumimoji="1" lang="ja-JP" altLang="en-US" sz="2000" b="1" dirty="0"/>
          </a:p>
        </p:txBody>
      </p:sp>
      <p:sp>
        <p:nvSpPr>
          <p:cNvPr id="3" name="コンテンツ プレースホルダー 2">
            <a:extLst>
              <a:ext uri="{FF2B5EF4-FFF2-40B4-BE49-F238E27FC236}">
                <a16:creationId xmlns:a16="http://schemas.microsoft.com/office/drawing/2014/main" id="{A3C8F653-51DF-43F8-BD1A-96415F2AE959}"/>
              </a:ext>
            </a:extLst>
          </p:cNvPr>
          <p:cNvSpPr>
            <a:spLocks noGrp="1"/>
          </p:cNvSpPr>
          <p:nvPr>
            <p:ph idx="1"/>
          </p:nvPr>
        </p:nvSpPr>
        <p:spPr>
          <a:xfrm>
            <a:off x="733926" y="1023705"/>
            <a:ext cx="9000022" cy="1503954"/>
          </a:xfrm>
        </p:spPr>
        <p:txBody>
          <a:bodyPr>
            <a:noAutofit/>
          </a:bodyPr>
          <a:lstStyle/>
          <a:p>
            <a:pPr>
              <a:lnSpc>
                <a:spcPts val="2000"/>
              </a:lnSpc>
              <a:spcBef>
                <a:spcPts val="1200"/>
              </a:spcBef>
              <a:buFont typeface="Wingdings" panose="05000000000000000000" pitchFamily="2" charset="2"/>
              <a:buChar char="Ø"/>
            </a:pPr>
            <a:r>
              <a:rPr lang="ja-JP" altLang="en-US" sz="1600" dirty="0">
                <a:latin typeface="+mn-ea"/>
              </a:rPr>
              <a:t>　大阪市より借入れた土地に、民間の商業施設（三井アウトレット）との複合施設として建設したものであり、流通施設の建設工事費１２２億円に対し、国等より６７億円（国：２３億円、府：２２億円、大阪市２２億円）の補助を受け、残り不足分については、農林漁業金融公庫（現 日本政策金融公庫）等より借入を行った。開設当初の借入金については償還済。</a:t>
            </a:r>
            <a:endParaRPr lang="en-US" altLang="ja-JP" sz="1600" dirty="0">
              <a:latin typeface="+mn-ea"/>
            </a:endParaRPr>
          </a:p>
          <a:p>
            <a:pPr>
              <a:lnSpc>
                <a:spcPts val="2000"/>
              </a:lnSpc>
              <a:spcBef>
                <a:spcPts val="1200"/>
              </a:spcBef>
              <a:buFont typeface="Wingdings" panose="05000000000000000000" pitchFamily="2" charset="2"/>
              <a:buChar char="Ø"/>
            </a:pPr>
            <a:r>
              <a:rPr lang="ja-JP" altLang="en-US" sz="1600" dirty="0">
                <a:latin typeface="+mn-ea"/>
              </a:rPr>
              <a:t>その後、施設の改修等を行い、その資金の借入金の償還を行っている。</a:t>
            </a:r>
          </a:p>
          <a:p>
            <a:pPr marL="0" indent="0">
              <a:lnSpc>
                <a:spcPct val="100000"/>
              </a:lnSpc>
              <a:buNone/>
            </a:pPr>
            <a:endParaRPr kumimoji="1" lang="ja-JP" altLang="en-US" sz="2000" dirty="0"/>
          </a:p>
        </p:txBody>
      </p:sp>
      <p:cxnSp>
        <p:nvCxnSpPr>
          <p:cNvPr id="5" name="直線コネクタ 4">
            <a:extLst>
              <a:ext uri="{FF2B5EF4-FFF2-40B4-BE49-F238E27FC236}">
                <a16:creationId xmlns:a16="http://schemas.microsoft.com/office/drawing/2014/main" id="{02111968-56DC-45B3-AB1C-043FBA2FE40B}"/>
              </a:ext>
            </a:extLst>
          </p:cNvPr>
          <p:cNvCxnSpPr>
            <a:cxnSpLocks/>
          </p:cNvCxnSpPr>
          <p:nvPr/>
        </p:nvCxnSpPr>
        <p:spPr>
          <a:xfrm>
            <a:off x="0" y="478888"/>
            <a:ext cx="9906000" cy="0"/>
          </a:xfrm>
          <a:prstGeom prst="line">
            <a:avLst/>
          </a:prstGeom>
          <a:ln w="98425" cmpd="thickThin"/>
        </p:spPr>
        <p:style>
          <a:lnRef idx="1">
            <a:schemeClr val="accent1"/>
          </a:lnRef>
          <a:fillRef idx="0">
            <a:schemeClr val="accent1"/>
          </a:fillRef>
          <a:effectRef idx="0">
            <a:schemeClr val="accent1"/>
          </a:effectRef>
          <a:fontRef idx="minor">
            <a:schemeClr val="tx1"/>
          </a:fontRef>
        </p:style>
      </p:cxnSp>
      <p:graphicFrame>
        <p:nvGraphicFramePr>
          <p:cNvPr id="11" name="表 10">
            <a:extLst>
              <a:ext uri="{FF2B5EF4-FFF2-40B4-BE49-F238E27FC236}">
                <a16:creationId xmlns:a16="http://schemas.microsoft.com/office/drawing/2014/main" id="{344FE3DD-EA07-406D-94A2-4AB11FAE8E70}"/>
              </a:ext>
            </a:extLst>
          </p:cNvPr>
          <p:cNvGraphicFramePr>
            <a:graphicFrameLocks noGrp="1"/>
          </p:cNvGraphicFramePr>
          <p:nvPr>
            <p:extLst>
              <p:ext uri="{D42A27DB-BD31-4B8C-83A1-F6EECF244321}">
                <p14:modId xmlns:p14="http://schemas.microsoft.com/office/powerpoint/2010/main" val="4142285463"/>
              </p:ext>
            </p:extLst>
          </p:nvPr>
        </p:nvGraphicFramePr>
        <p:xfrm>
          <a:off x="1093935" y="2693790"/>
          <a:ext cx="8280000" cy="1966704"/>
        </p:xfrm>
        <a:graphic>
          <a:graphicData uri="http://schemas.openxmlformats.org/drawingml/2006/table">
            <a:tbl>
              <a:tblPr firstRow="1" firstCol="1" bandRow="1">
                <a:tableStyleId>{5C22544A-7EE6-4342-B048-85BDC9FD1C3A}</a:tableStyleId>
              </a:tblPr>
              <a:tblGrid>
                <a:gridCol w="1620000">
                  <a:extLst>
                    <a:ext uri="{9D8B030D-6E8A-4147-A177-3AD203B41FA5}">
                      <a16:colId xmlns:a16="http://schemas.microsoft.com/office/drawing/2014/main" val="3608563289"/>
                    </a:ext>
                  </a:extLst>
                </a:gridCol>
                <a:gridCol w="1332000">
                  <a:extLst>
                    <a:ext uri="{9D8B030D-6E8A-4147-A177-3AD203B41FA5}">
                      <a16:colId xmlns:a16="http://schemas.microsoft.com/office/drawing/2014/main" val="2081446145"/>
                    </a:ext>
                  </a:extLst>
                </a:gridCol>
                <a:gridCol w="1332000">
                  <a:extLst>
                    <a:ext uri="{9D8B030D-6E8A-4147-A177-3AD203B41FA5}">
                      <a16:colId xmlns:a16="http://schemas.microsoft.com/office/drawing/2014/main" val="2098846416"/>
                    </a:ext>
                  </a:extLst>
                </a:gridCol>
                <a:gridCol w="1332000">
                  <a:extLst>
                    <a:ext uri="{9D8B030D-6E8A-4147-A177-3AD203B41FA5}">
                      <a16:colId xmlns:a16="http://schemas.microsoft.com/office/drawing/2014/main" val="2811036180"/>
                    </a:ext>
                  </a:extLst>
                </a:gridCol>
                <a:gridCol w="1332000">
                  <a:extLst>
                    <a:ext uri="{9D8B030D-6E8A-4147-A177-3AD203B41FA5}">
                      <a16:colId xmlns:a16="http://schemas.microsoft.com/office/drawing/2014/main" val="3372469042"/>
                    </a:ext>
                  </a:extLst>
                </a:gridCol>
                <a:gridCol w="1332000">
                  <a:extLst>
                    <a:ext uri="{9D8B030D-6E8A-4147-A177-3AD203B41FA5}">
                      <a16:colId xmlns:a16="http://schemas.microsoft.com/office/drawing/2014/main" val="1050350164"/>
                    </a:ext>
                  </a:extLst>
                </a:gridCol>
              </a:tblGrid>
              <a:tr h="99545">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資産・負債の状況</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l">
                        <a:spcAft>
                          <a:spcPts val="0"/>
                        </a:spcAft>
                      </a:pPr>
                      <a:r>
                        <a:rPr lang="en-US" sz="1200" b="0" kern="0" dirty="0">
                          <a:solidFill>
                            <a:schemeClr val="tx1"/>
                          </a:solidFill>
                          <a:effectLst/>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b">
                    <a:noFill/>
                  </a:tcPr>
                </a:tc>
                <a:tc>
                  <a:txBody>
                    <a:bodyPr/>
                    <a:lstStyle/>
                    <a:p>
                      <a:pPr algn="r">
                        <a:spcAft>
                          <a:spcPts val="0"/>
                        </a:spcAft>
                      </a:pPr>
                      <a:endParaRPr lang="ja-JP"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noFill/>
                  </a:tcPr>
                </a:tc>
                <a:tc>
                  <a:txBody>
                    <a:bodyPr/>
                    <a:lstStyle/>
                    <a:p>
                      <a:pPr algn="r">
                        <a:spcAft>
                          <a:spcPts val="0"/>
                        </a:spcAft>
                      </a:pPr>
                      <a:r>
                        <a:rPr lang="ja-JP" altLang="ja-JP" sz="1200" b="0" kern="0" dirty="0">
                          <a:solidFill>
                            <a:schemeClr val="tx1"/>
                          </a:solidFill>
                          <a:effectLst/>
                          <a:latin typeface="ＭＳ Ｐゴシック" panose="020B0600070205080204" pitchFamily="50" charset="-128"/>
                          <a:ea typeface="ＭＳ Ｐゴシック" panose="020B0600070205080204" pitchFamily="50" charset="-128"/>
                        </a:rPr>
                        <a:t>（単位：千円）</a:t>
                      </a:r>
                      <a:endParaRPr lang="ja-JP"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noFill/>
                  </a:tcPr>
                </a:tc>
                <a:extLst>
                  <a:ext uri="{0D108BD9-81ED-4DB2-BD59-A6C34878D82A}">
                    <a16:rowId xmlns:a16="http://schemas.microsoft.com/office/drawing/2014/main" val="1831843358"/>
                  </a:ext>
                </a:extLst>
              </a:tr>
              <a:tr h="171529">
                <a:tc>
                  <a:txBody>
                    <a:bodyPr/>
                    <a:lstStyle/>
                    <a:p>
                      <a:pPr algn="ctr">
                        <a:spcAft>
                          <a:spcPts val="0"/>
                        </a:spcAft>
                      </a:pP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b">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２０１４年度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２０１５年度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２０１６年度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２０１７年度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２０１８年度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extLst>
                  <a:ext uri="{0D108BD9-81ED-4DB2-BD59-A6C34878D82A}">
                    <a16:rowId xmlns:a16="http://schemas.microsoft.com/office/drawing/2014/main" val="796293377"/>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流動資産</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528,644</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550,144</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543,604</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396,181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389,398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55681162"/>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固定資産</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1,885,922</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1,832,826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1,799,932</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1,861,528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1,855,160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864634913"/>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資産合計</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2,414,565</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2,382,971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2,343,536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2,257,708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2,244,558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1453442433"/>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流動負債</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222,369</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249,828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287,876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99,839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142,420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3056427320"/>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固定負債</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396,552</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240,158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110,765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170,835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106,040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3768488896"/>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負債合計</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618,921</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489,986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398,641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270,675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248,460</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3520583694"/>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純資産合計</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1,795,644</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1,892,985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1,944,895</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1,987,033</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1,996,099</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20000"/>
                        <a:lumOff val="80000"/>
                      </a:schemeClr>
                    </a:solidFill>
                  </a:tcPr>
                </a:tc>
                <a:extLst>
                  <a:ext uri="{0D108BD9-81ED-4DB2-BD59-A6C34878D82A}">
                    <a16:rowId xmlns:a16="http://schemas.microsoft.com/office/drawing/2014/main" val="1157893911"/>
                  </a:ext>
                </a:extLst>
              </a:tr>
              <a:tr h="200118">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負債及び純資産合計</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sz="1200" kern="100" dirty="0">
                          <a:effectLst/>
                          <a:latin typeface="ＭＳ Ｐゴシック" panose="020B0600070205080204" pitchFamily="50" charset="-128"/>
                          <a:ea typeface="ＭＳ ゴシック" panose="020B0609070205080204" pitchFamily="49" charset="-128"/>
                          <a:cs typeface="Times New Roman" panose="02020603050405020304" pitchFamily="18" charset="0"/>
                        </a:rPr>
                        <a:t>2,414,565</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solidFill>
                      <a:schemeClr val="accent5">
                        <a:lumMod val="60000"/>
                        <a:lumOff val="4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2,382,971</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60000"/>
                        <a:lumOff val="4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2,343,536</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60000"/>
                        <a:lumOff val="4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2,257,708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60000"/>
                        <a:lumOff val="40000"/>
                      </a:schemeClr>
                    </a:solidFill>
                  </a:tcPr>
                </a:tc>
                <a:tc>
                  <a:txBody>
                    <a:bodyPr/>
                    <a:lstStyle/>
                    <a:p>
                      <a:pPr algn="r">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2,244,588</a:t>
                      </a: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solidFill>
                      <a:schemeClr val="accent5">
                        <a:lumMod val="60000"/>
                        <a:lumOff val="40000"/>
                      </a:schemeClr>
                    </a:solidFill>
                  </a:tcPr>
                </a:tc>
                <a:extLst>
                  <a:ext uri="{0D108BD9-81ED-4DB2-BD59-A6C34878D82A}">
                    <a16:rowId xmlns:a16="http://schemas.microsoft.com/office/drawing/2014/main" val="687270358"/>
                  </a:ext>
                </a:extLst>
              </a:tr>
            </a:tbl>
          </a:graphicData>
        </a:graphic>
      </p:graphicFrame>
      <p:graphicFrame>
        <p:nvGraphicFramePr>
          <p:cNvPr id="14" name="表 13">
            <a:extLst>
              <a:ext uri="{FF2B5EF4-FFF2-40B4-BE49-F238E27FC236}">
                <a16:creationId xmlns:a16="http://schemas.microsoft.com/office/drawing/2014/main" id="{5F6D9455-B057-46B4-B9C3-E788B345DBB1}"/>
              </a:ext>
            </a:extLst>
          </p:cNvPr>
          <p:cNvGraphicFramePr>
            <a:graphicFrameLocks noGrp="1"/>
          </p:cNvGraphicFramePr>
          <p:nvPr>
            <p:extLst>
              <p:ext uri="{D42A27DB-BD31-4B8C-83A1-F6EECF244321}">
                <p14:modId xmlns:p14="http://schemas.microsoft.com/office/powerpoint/2010/main" val="2736096245"/>
              </p:ext>
            </p:extLst>
          </p:nvPr>
        </p:nvGraphicFramePr>
        <p:xfrm>
          <a:off x="1093933" y="4904184"/>
          <a:ext cx="8280002" cy="1860222"/>
        </p:xfrm>
        <a:graphic>
          <a:graphicData uri="http://schemas.openxmlformats.org/drawingml/2006/table">
            <a:tbl>
              <a:tblPr firstRow="1" firstCol="1" bandRow="1">
                <a:tableStyleId>{5C22544A-7EE6-4342-B048-85BDC9FD1C3A}</a:tableStyleId>
              </a:tblPr>
              <a:tblGrid>
                <a:gridCol w="1661297">
                  <a:extLst>
                    <a:ext uri="{9D8B030D-6E8A-4147-A177-3AD203B41FA5}">
                      <a16:colId xmlns:a16="http://schemas.microsoft.com/office/drawing/2014/main" val="3608563289"/>
                    </a:ext>
                  </a:extLst>
                </a:gridCol>
                <a:gridCol w="1323741">
                  <a:extLst>
                    <a:ext uri="{9D8B030D-6E8A-4147-A177-3AD203B41FA5}">
                      <a16:colId xmlns:a16="http://schemas.microsoft.com/office/drawing/2014/main" val="2081446145"/>
                    </a:ext>
                  </a:extLst>
                </a:gridCol>
                <a:gridCol w="1323741">
                  <a:extLst>
                    <a:ext uri="{9D8B030D-6E8A-4147-A177-3AD203B41FA5}">
                      <a16:colId xmlns:a16="http://schemas.microsoft.com/office/drawing/2014/main" val="2098846416"/>
                    </a:ext>
                  </a:extLst>
                </a:gridCol>
                <a:gridCol w="1323741">
                  <a:extLst>
                    <a:ext uri="{9D8B030D-6E8A-4147-A177-3AD203B41FA5}">
                      <a16:colId xmlns:a16="http://schemas.microsoft.com/office/drawing/2014/main" val="2811036180"/>
                    </a:ext>
                  </a:extLst>
                </a:gridCol>
                <a:gridCol w="1323741">
                  <a:extLst>
                    <a:ext uri="{9D8B030D-6E8A-4147-A177-3AD203B41FA5}">
                      <a16:colId xmlns:a16="http://schemas.microsoft.com/office/drawing/2014/main" val="3372469042"/>
                    </a:ext>
                  </a:extLst>
                </a:gridCol>
                <a:gridCol w="1323741">
                  <a:extLst>
                    <a:ext uri="{9D8B030D-6E8A-4147-A177-3AD203B41FA5}">
                      <a16:colId xmlns:a16="http://schemas.microsoft.com/office/drawing/2014/main" val="1963445998"/>
                    </a:ext>
                  </a:extLst>
                </a:gridCol>
              </a:tblGrid>
              <a:tr h="206691">
                <a:tc>
                  <a:txBody>
                    <a:bodyPr/>
                    <a:lstStyle/>
                    <a:p>
                      <a:pPr algn="l">
                        <a:spcAft>
                          <a:spcPts val="0"/>
                        </a:spcAft>
                      </a:pPr>
                      <a:r>
                        <a:rPr lang="ja-JP" sz="1200" b="0" kern="0" dirty="0">
                          <a:solidFill>
                            <a:schemeClr val="tx1"/>
                          </a:solidFill>
                          <a:effectLst/>
                          <a:latin typeface="ＭＳ Ｐゴシック" panose="020B0600070205080204" pitchFamily="50" charset="-128"/>
                          <a:ea typeface="ＭＳ Ｐゴシック" panose="020B0600070205080204" pitchFamily="50" charset="-128"/>
                        </a:rPr>
                        <a:t>借入の状況（</a:t>
                      </a:r>
                      <a:r>
                        <a:rPr lang="ja-JP" altLang="en-US" sz="1200" b="0" kern="0" dirty="0">
                          <a:solidFill>
                            <a:schemeClr val="tx1"/>
                          </a:solidFill>
                          <a:effectLst/>
                          <a:latin typeface="ＭＳ Ｐゴシック" panose="020B0600070205080204" pitchFamily="50" charset="-128"/>
                          <a:ea typeface="ＭＳ Ｐゴシック" panose="020B0600070205080204" pitchFamily="50" charset="-128"/>
                        </a:rPr>
                        <a:t>借入</a:t>
                      </a:r>
                      <a:r>
                        <a:rPr lang="ja-JP" sz="1200" b="0" kern="0" dirty="0">
                          <a:solidFill>
                            <a:schemeClr val="tx1"/>
                          </a:solidFill>
                          <a:effectLst/>
                          <a:latin typeface="ＭＳ Ｐゴシック" panose="020B0600070205080204" pitchFamily="50" charset="-128"/>
                          <a:ea typeface="ＭＳ Ｐゴシック" panose="020B0600070205080204" pitchFamily="50" charset="-128"/>
                        </a:rPr>
                        <a:t>残額）</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l">
                        <a:spcAft>
                          <a:spcPts val="0"/>
                        </a:spcAft>
                      </a:pPr>
                      <a:r>
                        <a:rPr lang="en-US" sz="1200" b="0"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l">
                        <a:spcAft>
                          <a:spcPts val="0"/>
                        </a:spcAft>
                      </a:pPr>
                      <a:r>
                        <a:rPr lang="en-US" sz="1200" b="0"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l">
                        <a:spcAft>
                          <a:spcPts val="0"/>
                        </a:spcAft>
                      </a:pPr>
                      <a:r>
                        <a:rPr lang="en-US" sz="1200" b="0"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r">
                        <a:spcAft>
                          <a:spcPts val="0"/>
                        </a:spcAft>
                      </a:pP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noFill/>
                  </a:tcPr>
                </a:tc>
                <a:tc>
                  <a:txBody>
                    <a:bodyPr/>
                    <a:lstStyle/>
                    <a:p>
                      <a:pPr algn="r">
                        <a:spcAft>
                          <a:spcPts val="0"/>
                        </a:spcAft>
                      </a:pPr>
                      <a:r>
                        <a:rPr lang="ja-JP" altLang="en-US"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（単位：千円）</a:t>
                      </a:r>
                    </a:p>
                  </a:txBody>
                  <a:tcPr marL="62865" marR="62865" marT="0" marB="0" anchor="ctr">
                    <a:noFill/>
                  </a:tcPr>
                </a:tc>
                <a:extLst>
                  <a:ext uri="{0D108BD9-81ED-4DB2-BD59-A6C34878D82A}">
                    <a16:rowId xmlns:a16="http://schemas.microsoft.com/office/drawing/2014/main" val="1831843358"/>
                  </a:ext>
                </a:extLst>
              </a:tr>
              <a:tr h="206691">
                <a:tc>
                  <a:txBody>
                    <a:bodyPr/>
                    <a:lstStyle/>
                    <a:p>
                      <a:pPr algn="ct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２０１４年度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２０１５年度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２０１６年度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２０１７年度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ctr">
                        <a:spcAft>
                          <a:spcPts val="0"/>
                        </a:spcAft>
                      </a:pPr>
                      <a:r>
                        <a:rPr lang="ja-JP" altLang="en-US" sz="1200" kern="0" dirty="0">
                          <a:effectLst/>
                          <a:latin typeface="ＭＳ ゴシック" panose="020B0609070205080204" pitchFamily="49" charset="-128"/>
                          <a:ea typeface="ＭＳ Ｐゴシック" panose="020B0600070205080204" pitchFamily="50" charset="-128"/>
                          <a:cs typeface="Times New Roman" panose="02020603050405020304" pitchFamily="18" charset="0"/>
                        </a:rPr>
                        <a:t>２０１８年度</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extLst>
                  <a:ext uri="{0D108BD9-81ED-4DB2-BD59-A6C34878D82A}">
                    <a16:rowId xmlns:a16="http://schemas.microsoft.com/office/drawing/2014/main" val="796293377"/>
                  </a:ext>
                </a:extLst>
              </a:tr>
              <a:tr h="241140">
                <a:tc>
                  <a:txBody>
                    <a:bodyPr/>
                    <a:lstStyle/>
                    <a:p>
                      <a:pPr algn="l">
                        <a:spcAft>
                          <a:spcPts val="0"/>
                        </a:spcAft>
                      </a:pPr>
                      <a:r>
                        <a:rPr lang="ja-JP" sz="1200" b="0" kern="0" dirty="0">
                          <a:solidFill>
                            <a:schemeClr val="tx1"/>
                          </a:solidFill>
                          <a:effectLst/>
                          <a:latin typeface="ＭＳ ゴシック" panose="020B0609070205080204" pitchFamily="49" charset="-128"/>
                          <a:ea typeface="ＭＳ Ｐゴシック" panose="020B0600070205080204" pitchFamily="50" charset="-128"/>
                          <a:cs typeface="ＭＳ Ｐゴシック" panose="020B0600070205080204" pitchFamily="50" charset="-128"/>
                        </a:rPr>
                        <a:t>大阪市農業協同組合</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b="0" kern="0" dirty="0">
                          <a:solidFill>
                            <a:schemeClr val="tx1"/>
                          </a:solidFill>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409,690</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264,130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118,570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55681162"/>
                  </a:ext>
                </a:extLst>
              </a:tr>
              <a:tr h="241140">
                <a:tc>
                  <a:txBody>
                    <a:bodyPr/>
                    <a:lstStyle/>
                    <a:p>
                      <a:pPr algn="l">
                        <a:spcAft>
                          <a:spcPts val="0"/>
                        </a:spcAft>
                      </a:pPr>
                      <a:r>
                        <a:rPr lang="ja-JP" sz="1200" b="0" kern="0" dirty="0">
                          <a:solidFill>
                            <a:schemeClr val="tx1"/>
                          </a:solidFill>
                          <a:effectLst/>
                          <a:latin typeface="ＭＳ ゴシック" panose="020B0609070205080204" pitchFamily="49" charset="-128"/>
                          <a:ea typeface="ＭＳ Ｐゴシック" panose="020B0600070205080204" pitchFamily="50" charset="-128"/>
                          <a:cs typeface="ＭＳ Ｐゴシック" panose="020B0600070205080204" pitchFamily="50" charset="-128"/>
                        </a:rPr>
                        <a:t>㈱日本政策金融公庫</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b="0" kern="0" dirty="0">
                          <a:solidFill>
                            <a:schemeClr val="tx1"/>
                          </a:solidFill>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22,309</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18,327</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14,345</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10,563</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8,381</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864634913"/>
                  </a:ext>
                </a:extLst>
              </a:tr>
              <a:tr h="241140">
                <a:tc>
                  <a:txBody>
                    <a:bodyPr/>
                    <a:lstStyle/>
                    <a:p>
                      <a:pPr algn="l">
                        <a:spcAft>
                          <a:spcPts val="0"/>
                        </a:spcAft>
                      </a:pPr>
                      <a:r>
                        <a:rPr lang="ja-JP" sz="1200" b="0" kern="0" dirty="0">
                          <a:solidFill>
                            <a:schemeClr val="tx1"/>
                          </a:solidFill>
                          <a:effectLst/>
                          <a:latin typeface="ＭＳ ゴシック" panose="020B0609070205080204" pitchFamily="49" charset="-128"/>
                          <a:ea typeface="ＭＳ Ｐゴシック" panose="020B0600070205080204" pitchFamily="50" charset="-128"/>
                          <a:cs typeface="ＭＳ Ｐゴシック" panose="020B0600070205080204" pitchFamily="50" charset="-128"/>
                        </a:rPr>
                        <a:t>大阪シティ信用金庫</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sz="1200" b="0" kern="0" dirty="0">
                          <a:solidFill>
                            <a:schemeClr val="tx1"/>
                          </a:solidFill>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22,035</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14,895</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7,755</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615</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1453442433"/>
                  </a:ext>
                </a:extLst>
              </a:tr>
              <a:tr h="241140">
                <a:tc>
                  <a:txBody>
                    <a:bodyPr/>
                    <a:lstStyle/>
                    <a:p>
                      <a:pPr algn="l">
                        <a:spcAft>
                          <a:spcPts val="0"/>
                        </a:spcAft>
                      </a:pPr>
                      <a:r>
                        <a:rPr lang="ja-JP" altLang="en-US"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りそな銀行</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40,000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72,730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36,370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648331190"/>
                  </a:ext>
                </a:extLst>
              </a:tr>
              <a:tr h="241140">
                <a:tc>
                  <a:txBody>
                    <a:bodyPr/>
                    <a:lstStyle/>
                    <a:p>
                      <a:pPr algn="l">
                        <a:spcAft>
                          <a:spcPts val="0"/>
                        </a:spcAft>
                      </a:pPr>
                      <a:r>
                        <a:rPr lang="ja-JP" altLang="en-US" sz="8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大阪府信用農業協同組合連合会</a:t>
                      </a:r>
                      <a:endParaRPr lang="ja-JP" sz="8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44,000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66,000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20000"/>
                        <a:lumOff val="80000"/>
                      </a:schemeClr>
                    </a:solidFill>
                  </a:tcPr>
                </a:tc>
                <a:extLst>
                  <a:ext uri="{0D108BD9-81ED-4DB2-BD59-A6C34878D82A}">
                    <a16:rowId xmlns:a16="http://schemas.microsoft.com/office/drawing/2014/main" val="864582336"/>
                  </a:ext>
                </a:extLst>
              </a:tr>
              <a:tr h="241140">
                <a:tc>
                  <a:txBody>
                    <a:bodyPr/>
                    <a:lstStyle/>
                    <a:p>
                      <a:pPr algn="ctr">
                        <a:spcAft>
                          <a:spcPts val="0"/>
                        </a:spcAft>
                      </a:pPr>
                      <a:r>
                        <a:rPr lang="ja-JP" sz="1200" b="0" kern="0" dirty="0">
                          <a:solidFill>
                            <a:schemeClr val="tx1"/>
                          </a:solidFill>
                          <a:effectLst/>
                          <a:latin typeface="ＭＳ ゴシック" panose="020B0609070205080204" pitchFamily="49" charset="-128"/>
                          <a:ea typeface="ＭＳ Ｐゴシック" panose="020B0600070205080204" pitchFamily="50" charset="-128"/>
                          <a:cs typeface="ＭＳ Ｐゴシック" panose="020B0600070205080204" pitchFamily="50" charset="-128"/>
                        </a:rPr>
                        <a:t>計</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sz="1200" b="0" kern="0" dirty="0">
                          <a:solidFill>
                            <a:schemeClr val="tx1"/>
                          </a:solidFill>
                          <a:effectLst/>
                          <a:latin typeface="ＭＳ Ｐゴシック" panose="020B0600070205080204" pitchFamily="50" charset="-128"/>
                          <a:ea typeface="ＭＳ ゴシック" panose="020B0609070205080204" pitchFamily="49" charset="-128"/>
                          <a:cs typeface="ＭＳ Ｐゴシック" panose="020B0600070205080204" pitchFamily="50" charset="-128"/>
                        </a:rPr>
                        <a:t>454,034</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297,352</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180,670</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127,908</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tc>
                  <a:txBody>
                    <a:bodyPr/>
                    <a:lstStyle/>
                    <a:p>
                      <a:pPr algn="r">
                        <a:spcAft>
                          <a:spcPts val="0"/>
                        </a:spcAft>
                      </a:pPr>
                      <a:r>
                        <a:rPr lang="en-US" alt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110,751</a:t>
                      </a:r>
                      <a:endParaRPr lang="ja-JP" sz="1200" b="0"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solidFill>
                      <a:schemeClr val="accent5">
                        <a:lumMod val="60000"/>
                        <a:lumOff val="40000"/>
                      </a:schemeClr>
                    </a:solidFill>
                  </a:tcPr>
                </a:tc>
                <a:extLst>
                  <a:ext uri="{0D108BD9-81ED-4DB2-BD59-A6C34878D82A}">
                    <a16:rowId xmlns:a16="http://schemas.microsoft.com/office/drawing/2014/main" val="3056427320"/>
                  </a:ext>
                </a:extLst>
              </a:tr>
            </a:tbl>
          </a:graphicData>
        </a:graphic>
      </p:graphicFrame>
      <p:sp>
        <p:nvSpPr>
          <p:cNvPr id="16" name="タイトル 1">
            <a:extLst>
              <a:ext uri="{FF2B5EF4-FFF2-40B4-BE49-F238E27FC236}">
                <a16:creationId xmlns:a16="http://schemas.microsoft.com/office/drawing/2014/main" id="{3F59B3A6-1F8F-4386-8F2A-67413C40FE36}"/>
              </a:ext>
            </a:extLst>
          </p:cNvPr>
          <p:cNvSpPr txBox="1">
            <a:spLocks/>
          </p:cNvSpPr>
          <p:nvPr/>
        </p:nvSpPr>
        <p:spPr>
          <a:xfrm>
            <a:off x="0" y="628595"/>
            <a:ext cx="9906000"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t>　</a:t>
            </a:r>
            <a:r>
              <a:rPr lang="ja-JP" altLang="en-US" sz="1600" dirty="0"/>
              <a:t>　</a:t>
            </a:r>
            <a:r>
              <a:rPr lang="ja-JP" altLang="en-US" sz="1800" dirty="0"/>
              <a:t>② 資産・負債、借入金の状況</a:t>
            </a:r>
          </a:p>
        </p:txBody>
      </p:sp>
      <p:sp>
        <p:nvSpPr>
          <p:cNvPr id="8" name="タイトル 1">
            <a:extLst>
              <a:ext uri="{FF2B5EF4-FFF2-40B4-BE49-F238E27FC236}">
                <a16:creationId xmlns:a16="http://schemas.microsoft.com/office/drawing/2014/main" id="{518B6739-1225-46E4-9CFB-FEA11EFE486B}"/>
              </a:ext>
            </a:extLst>
          </p:cNvPr>
          <p:cNvSpPr txBox="1">
            <a:spLocks/>
          </p:cNvSpPr>
          <p:nvPr/>
        </p:nvSpPr>
        <p:spPr>
          <a:xfrm>
            <a:off x="9373935" y="139841"/>
            <a:ext cx="446569" cy="395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dirty="0"/>
              <a:t>７</a:t>
            </a:r>
          </a:p>
        </p:txBody>
      </p:sp>
    </p:spTree>
    <p:extLst>
      <p:ext uri="{BB962C8B-B14F-4D97-AF65-F5344CB8AC3E}">
        <p14:creationId xmlns:p14="http://schemas.microsoft.com/office/powerpoint/2010/main" val="14460057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2538</Words>
  <Application>Microsoft Office PowerPoint</Application>
  <PresentationFormat>A4 210 x 297 mm</PresentationFormat>
  <Paragraphs>771</Paragraphs>
  <Slides>14</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14</vt:i4>
      </vt:variant>
    </vt:vector>
  </HeadingPairs>
  <TitlesOfParts>
    <vt:vector size="26" baseType="lpstr">
      <vt:lpstr>Meiryo UI</vt:lpstr>
      <vt:lpstr>ＭＳ Ｐゴシック</vt:lpstr>
      <vt:lpstr>ＭＳ ゴシック</vt:lpstr>
      <vt:lpstr>游ゴシック</vt:lpstr>
      <vt:lpstr>游ゴシック Light</vt:lpstr>
      <vt:lpstr>游明朝</vt:lpstr>
      <vt:lpstr>Arial</vt:lpstr>
      <vt:lpstr>Calibri</vt:lpstr>
      <vt:lpstr>Calibri Light</vt:lpstr>
      <vt:lpstr>Times New Roman</vt:lpstr>
      <vt:lpstr>Wingdings</vt:lpstr>
      <vt:lpstr>Office テーマ</vt:lpstr>
      <vt:lpstr>中期経営計画（案）  2019年度～2023年度</vt:lpstr>
      <vt:lpstr>目次</vt:lpstr>
      <vt:lpstr>Ⅰ　中期経営計画の策定に当たって</vt:lpstr>
      <vt:lpstr>Ⅰ　中期経営計画の策定に当たって</vt:lpstr>
      <vt:lpstr>Ⅰ　中期経営計画の策定に当たって</vt:lpstr>
      <vt:lpstr>Ⅰ　中期経営計画の策定に当たって</vt:lpstr>
      <vt:lpstr>Ⅰ　中期経営計画の策定に当たって</vt:lpstr>
      <vt:lpstr>Ⅰ　中期経営計画の策定に当たって</vt:lpstr>
      <vt:lpstr>Ⅰ　中期経営計画の策定に当たって</vt:lpstr>
      <vt:lpstr>Ⅱ　今後の取組みについて</vt:lpstr>
      <vt:lpstr>Ⅱ　今後の取組みについて</vt:lpstr>
      <vt:lpstr>Ⅱ　今後の取組みについて</vt:lpstr>
      <vt:lpstr>Ⅱ　今後の取組みについて</vt:lpstr>
      <vt:lpstr>Ⅱ　今後の取組みについて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2019-08-15T07:14:40Z</dcterms:created>
  <dcterms:modified xsi:type="dcterms:W3CDTF">2019-08-15T07:16:50Z</dcterms:modified>
</cp:coreProperties>
</file>