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4"/>
  </p:handoutMasterIdLst>
  <p:sldIdLst>
    <p:sldId id="256" r:id="rId2"/>
    <p:sldId id="257"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648"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678" cy="497461"/>
          </a:xfrm>
          <a:prstGeom prst="rect">
            <a:avLst/>
          </a:prstGeom>
        </p:spPr>
        <p:txBody>
          <a:bodyPr vert="horz" lIns="62982" tIns="31492" rIns="62982" bIns="31492"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48" y="1"/>
            <a:ext cx="2950766" cy="497461"/>
          </a:xfrm>
          <a:prstGeom prst="rect">
            <a:avLst/>
          </a:prstGeom>
        </p:spPr>
        <p:txBody>
          <a:bodyPr vert="horz" lIns="62982" tIns="31492" rIns="62982" bIns="31492" rtlCol="0"/>
          <a:lstStyle>
            <a:lvl1pPr algn="r">
              <a:defRPr sz="800"/>
            </a:lvl1pPr>
          </a:lstStyle>
          <a:p>
            <a:fld id="{B7983A2D-0076-403D-85AA-516E2E41352E}" type="datetimeFigureOut">
              <a:rPr kumimoji="1" lang="ja-JP" altLang="en-US" smtClean="0"/>
              <a:t>2018/5/14</a:t>
            </a:fld>
            <a:endParaRPr kumimoji="1" lang="ja-JP" altLang="en-US"/>
          </a:p>
        </p:txBody>
      </p:sp>
      <p:sp>
        <p:nvSpPr>
          <p:cNvPr id="4" name="フッター プレースホルダー 3"/>
          <p:cNvSpPr>
            <a:spLocks noGrp="1"/>
          </p:cNvSpPr>
          <p:nvPr>
            <p:ph type="ftr" sz="quarter" idx="2"/>
          </p:nvPr>
        </p:nvSpPr>
        <p:spPr>
          <a:xfrm>
            <a:off x="1" y="9440780"/>
            <a:ext cx="2949678" cy="496364"/>
          </a:xfrm>
          <a:prstGeom prst="rect">
            <a:avLst/>
          </a:prstGeom>
        </p:spPr>
        <p:txBody>
          <a:bodyPr vert="horz" lIns="62982" tIns="31492" rIns="62982" bIns="31492"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48" y="9440780"/>
            <a:ext cx="2950766" cy="496364"/>
          </a:xfrm>
          <a:prstGeom prst="rect">
            <a:avLst/>
          </a:prstGeom>
        </p:spPr>
        <p:txBody>
          <a:bodyPr vert="horz" lIns="62982" tIns="31492" rIns="62982" bIns="31492" rtlCol="0" anchor="b"/>
          <a:lstStyle>
            <a:lvl1pPr algn="r">
              <a:defRPr sz="800"/>
            </a:lvl1pPr>
          </a:lstStyle>
          <a:p>
            <a:fld id="{B5F21ECF-8E1C-4912-A460-27C494C1A92E}" type="slidenum">
              <a:rPr kumimoji="1" lang="ja-JP" altLang="en-US" smtClean="0"/>
              <a:t>‹#›</a:t>
            </a:fld>
            <a:endParaRPr kumimoji="1" lang="ja-JP" altLang="en-US"/>
          </a:p>
        </p:txBody>
      </p:sp>
    </p:spTree>
    <p:extLst>
      <p:ext uri="{BB962C8B-B14F-4D97-AF65-F5344CB8AC3E}">
        <p14:creationId xmlns:p14="http://schemas.microsoft.com/office/powerpoint/2010/main" val="14650395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3135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81227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48460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12908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89475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2983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300830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31162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25559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26863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2018/5/14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70993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3846441A-5503-4144-9C09-1EB6DA018F59}" type="datetimeFigureOut">
              <a:rPr kumimoji="1" lang="ja-JP" altLang="en-US" smtClean="0"/>
              <a:t>2018/5/14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830959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12801600" cy="552128"/>
          </a:xfrm>
          <a:prstGeom prst="rect">
            <a:avLst/>
          </a:prstGeom>
          <a:solidFill>
            <a:srgbClr val="0000F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Meiryo UI" pitchFamily="50" charset="-128"/>
                <a:ea typeface="Meiryo UI" pitchFamily="50" charset="-128"/>
                <a:cs typeface="Meiryo UI" pitchFamily="50" charset="-128"/>
              </a:rPr>
              <a:t>大阪信用保証協会　中期事業計画の概要</a:t>
            </a:r>
            <a:endParaRPr kumimoji="1" lang="ja-JP" altLang="en-US" sz="1200" b="1" dirty="0">
              <a:solidFill>
                <a:schemeClr val="bg1"/>
              </a:solidFill>
              <a:latin typeface="Meiryo UI" pitchFamily="50" charset="-128"/>
              <a:ea typeface="Meiryo UI" pitchFamily="50" charset="-128"/>
              <a:cs typeface="Meiryo UI" pitchFamily="50" charset="-128"/>
            </a:endParaRPr>
          </a:p>
        </p:txBody>
      </p:sp>
      <p:sp>
        <p:nvSpPr>
          <p:cNvPr id="5" name="角丸四角形 4"/>
          <p:cNvSpPr/>
          <p:nvPr/>
        </p:nvSpPr>
        <p:spPr>
          <a:xfrm>
            <a:off x="36576" y="610510"/>
            <a:ext cx="2820923" cy="2507712"/>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6611" y="641837"/>
            <a:ext cx="2857498" cy="2416046"/>
          </a:xfrm>
          <a:prstGeom prst="rect">
            <a:avLst/>
          </a:prstGeom>
          <a:noFill/>
        </p:spPr>
        <p:txBody>
          <a:bodyPr wrap="square" lIns="108000" rIns="0" bIns="0" rtlCol="0">
            <a:spAutoFit/>
          </a:bodyPr>
          <a:lstStyle/>
          <a:p>
            <a:r>
              <a:rPr kumimoji="1" lang="ja-JP" altLang="en-US" sz="1600" b="1" dirty="0" smtClean="0">
                <a:latin typeface="Meiryo UI" pitchFamily="50" charset="-128"/>
                <a:ea typeface="Meiryo UI" pitchFamily="50" charset="-128"/>
                <a:cs typeface="Meiryo UI" pitchFamily="50" charset="-128"/>
              </a:rPr>
              <a:t>■ 信用保証協会のミッション</a:t>
            </a:r>
            <a:endParaRPr kumimoji="1" lang="en-US" altLang="ja-JP" sz="1600" b="1" dirty="0" smtClean="0">
              <a:latin typeface="Meiryo UI" pitchFamily="50" charset="-128"/>
              <a:ea typeface="Meiryo UI" pitchFamily="50" charset="-128"/>
              <a:cs typeface="Meiryo UI" pitchFamily="50" charset="-128"/>
            </a:endParaRPr>
          </a:p>
          <a:p>
            <a:endParaRPr lang="en-US" altLang="ja-JP" sz="500" dirty="0" smtClean="0">
              <a:latin typeface="Meiryo UI" pitchFamily="50" charset="-128"/>
              <a:ea typeface="Meiryo UI" pitchFamily="50" charset="-128"/>
              <a:cs typeface="Meiryo UI" pitchFamily="50" charset="-128"/>
            </a:endParaRPr>
          </a:p>
          <a:p>
            <a:r>
              <a:rPr kumimoji="1" lang="ja-JP" altLang="en-US" sz="1300" dirty="0" smtClean="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信用保証協会法に基づいて設立された法人として、府内中小企業者に対し「信用保証」を行うことにより、</a:t>
            </a:r>
            <a:r>
              <a:rPr lang="ja-JP" altLang="en-US" sz="1200" dirty="0" smtClean="0">
                <a:latin typeface="Meiryo UI" pitchFamily="50" charset="-128"/>
                <a:ea typeface="Meiryo UI" pitchFamily="50" charset="-128"/>
                <a:cs typeface="Meiryo UI" pitchFamily="50" charset="-128"/>
              </a:rPr>
              <a:t>中小企業金融の円滑化という社会的使命を継続的</a:t>
            </a:r>
            <a:r>
              <a:rPr kumimoji="1" lang="ja-JP" altLang="en-US" sz="1200" dirty="0" smtClean="0">
                <a:latin typeface="Meiryo UI" pitchFamily="50" charset="-128"/>
                <a:ea typeface="Meiryo UI" pitchFamily="50" charset="-128"/>
                <a:cs typeface="Meiryo UI" pitchFamily="50" charset="-128"/>
              </a:rPr>
              <a:t>に果たしていくことを通じ、中小企業者の健全</a:t>
            </a:r>
            <a:r>
              <a:rPr lang="ja-JP" altLang="en-US" sz="1200" dirty="0" smtClean="0">
                <a:latin typeface="Meiryo UI" pitchFamily="50" charset="-128"/>
                <a:ea typeface="Meiryo UI" pitchFamily="50" charset="-128"/>
                <a:cs typeface="Meiryo UI" pitchFamily="50" charset="-128"/>
              </a:rPr>
              <a:t>な発展と大阪産業の活性化に資する。</a:t>
            </a:r>
            <a:endParaRPr lang="en-US" altLang="ja-JP" sz="1200" dirty="0" smtClean="0">
              <a:latin typeface="Meiryo UI" pitchFamily="50" charset="-128"/>
              <a:ea typeface="Meiryo UI" pitchFamily="50" charset="-128"/>
              <a:cs typeface="Meiryo UI" pitchFamily="50" charset="-128"/>
            </a:endParaRPr>
          </a:p>
          <a:p>
            <a:r>
              <a:rPr kumimoji="1" lang="ja-JP" altLang="en-US" sz="1200" dirty="0">
                <a:latin typeface="Meiryo UI" pitchFamily="50" charset="-128"/>
                <a:ea typeface="Meiryo UI" pitchFamily="50" charset="-128"/>
                <a:cs typeface="Meiryo UI" pitchFamily="50" charset="-128"/>
              </a:rPr>
              <a:t>　</a:t>
            </a:r>
            <a:r>
              <a:rPr kumimoji="1" lang="ja-JP" altLang="en-US" sz="1200" dirty="0" smtClean="0">
                <a:latin typeface="Meiryo UI" pitchFamily="50" charset="-128"/>
                <a:ea typeface="Meiryo UI" pitchFamily="50" charset="-128"/>
                <a:cs typeface="Meiryo UI" pitchFamily="50" charset="-128"/>
              </a:rPr>
              <a:t>平成</a:t>
            </a:r>
            <a:r>
              <a:rPr kumimoji="1" lang="en-US" altLang="ja-JP" sz="1200" dirty="0" smtClean="0">
                <a:latin typeface="Meiryo UI" pitchFamily="50" charset="-128"/>
                <a:ea typeface="Meiryo UI" pitchFamily="50" charset="-128"/>
                <a:cs typeface="Meiryo UI" pitchFamily="50" charset="-128"/>
              </a:rPr>
              <a:t>26</a:t>
            </a:r>
            <a:r>
              <a:rPr kumimoji="1" lang="ja-JP" altLang="en-US" sz="1200" dirty="0" smtClean="0">
                <a:latin typeface="Meiryo UI" pitchFamily="50" charset="-128"/>
                <a:ea typeface="Meiryo UI" pitchFamily="50" charset="-128"/>
                <a:cs typeface="Meiryo UI" pitchFamily="50" charset="-128"/>
              </a:rPr>
              <a:t>年５月に旧大阪市信用保証協会との合併により、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で唯一の保証協会となったことを踏まえ、経営資源の有効活用、経営基盤の強化を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図り</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、中小</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企業者の経営の安定・成長</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行う。</a:t>
            </a:r>
            <a:endParaRPr kumimoji="1" lang="ja-JP" altLang="en-US" sz="1200" dirty="0">
              <a:latin typeface="Meiryo UI" pitchFamily="50" charset="-128"/>
              <a:ea typeface="Meiryo UI" pitchFamily="50" charset="-128"/>
              <a:cs typeface="Meiryo UI" pitchFamily="50" charset="-128"/>
            </a:endParaRPr>
          </a:p>
        </p:txBody>
      </p:sp>
      <p:sp>
        <p:nvSpPr>
          <p:cNvPr id="9" name="角丸四角形 8"/>
          <p:cNvSpPr/>
          <p:nvPr/>
        </p:nvSpPr>
        <p:spPr>
          <a:xfrm>
            <a:off x="3095880" y="620776"/>
            <a:ext cx="5775391" cy="2497446"/>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9065096" y="648644"/>
            <a:ext cx="3668112" cy="2469578"/>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9065096" y="624136"/>
            <a:ext cx="3717454" cy="2569934"/>
          </a:xfrm>
          <a:prstGeom prst="rect">
            <a:avLst/>
          </a:prstGeom>
          <a:noFill/>
        </p:spPr>
        <p:txBody>
          <a:bodyPr wrap="square" rtlCol="0">
            <a:spAutoFit/>
          </a:bodyPr>
          <a:lstStyle/>
          <a:p>
            <a:r>
              <a:rPr kumimoji="1" lang="ja-JP" altLang="en-US" sz="1600" b="1" dirty="0" smtClean="0">
                <a:latin typeface="Meiryo UI" pitchFamily="50" charset="-128"/>
                <a:ea typeface="Meiryo UI" pitchFamily="50" charset="-128"/>
                <a:cs typeface="Meiryo UI" pitchFamily="50" charset="-128"/>
              </a:rPr>
              <a:t>■ 課題認識 </a:t>
            </a:r>
            <a:endParaRPr kumimoji="1" lang="en-US" altLang="ja-JP" sz="1600" b="1" dirty="0" smtClean="0">
              <a:latin typeface="Meiryo UI" pitchFamily="50" charset="-128"/>
              <a:ea typeface="Meiryo UI" pitchFamily="50" charset="-128"/>
              <a:cs typeface="Meiryo UI" pitchFamily="50" charset="-128"/>
            </a:endParaRPr>
          </a:p>
          <a:p>
            <a:pPr marL="171450" indent="-171450">
              <a:buFont typeface="Wingdings" pitchFamily="2" charset="2"/>
              <a:buChar char="ü"/>
            </a:pPr>
            <a:endParaRPr kumimoji="1" lang="en-US" altLang="ja-JP" sz="300" dirty="0" smtClean="0">
              <a:latin typeface="Meiryo UI" pitchFamily="50" charset="-128"/>
              <a:ea typeface="Meiryo UI" pitchFamily="50" charset="-128"/>
              <a:cs typeface="Meiryo UI" pitchFamily="50" charset="-128"/>
            </a:endParaRPr>
          </a:p>
          <a:p>
            <a:pPr marL="285750" indent="-285750">
              <a:buFont typeface="Wingdings" pitchFamily="2" charset="2"/>
              <a:buChar char="ü"/>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本年</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月施行の「中小企業の経営の改善発達を促進するための中小企業信用保険法等の一部を改正する法律」により、中小企業者の経営改善・発達に係る支援が、保証協会業務として追加。また、業務遂行に当っては、金融機関と連携を図ることとされた。</a:t>
            </a:r>
            <a:endParaRPr kumimoji="1" lang="en-US" altLang="ja-JP" sz="1200" dirty="0" smtClean="0">
              <a:latin typeface="Meiryo UI" pitchFamily="50" charset="-128"/>
              <a:ea typeface="Meiryo UI" pitchFamily="50" charset="-128"/>
              <a:cs typeface="Meiryo UI" pitchFamily="50" charset="-128"/>
            </a:endParaRPr>
          </a:p>
          <a:p>
            <a:pPr marL="171450" indent="-171450">
              <a:buFont typeface="Wingdings" pitchFamily="2" charset="2"/>
              <a:buChar char="ü"/>
            </a:pPr>
            <a:endParaRPr lang="en-US" altLang="ja-JP" sz="500" dirty="0">
              <a:latin typeface="Meiryo UI" pitchFamily="50" charset="-128"/>
              <a:ea typeface="Meiryo UI" pitchFamily="50" charset="-128"/>
              <a:cs typeface="Meiryo UI" pitchFamily="50" charset="-128"/>
            </a:endParaRPr>
          </a:p>
          <a:p>
            <a:pPr marL="285750" lvl="0" indent="-285750">
              <a:buFont typeface="Wingdings" pitchFamily="2" charset="2"/>
              <a:buChar char="ü"/>
            </a:pPr>
            <a:r>
              <a:rPr lang="ja-JP" altLang="en-US" sz="1200" dirty="0" smtClean="0">
                <a:latin typeface="Meiryo UI" pitchFamily="50" charset="-128"/>
                <a:ea typeface="Meiryo UI" pitchFamily="50" charset="-128"/>
                <a:cs typeface="Meiryo UI" pitchFamily="50" charset="-128"/>
              </a:rPr>
              <a:t>このことを踏まえ、金融機関との適切なリスク分担の下、中小企業者のライフステージに応じた多様な資金需要に対応していくことが必要。</a:t>
            </a:r>
            <a:endParaRPr lang="en-US" altLang="ja-JP" sz="1200" dirty="0" smtClean="0">
              <a:latin typeface="Meiryo UI" pitchFamily="50" charset="-128"/>
              <a:ea typeface="Meiryo UI" pitchFamily="50" charset="-128"/>
              <a:cs typeface="Meiryo UI" pitchFamily="50" charset="-128"/>
            </a:endParaRPr>
          </a:p>
          <a:p>
            <a:pPr marL="285750" lvl="0" indent="-285750">
              <a:buFont typeface="Wingdings" pitchFamily="2" charset="2"/>
              <a:buChar char="ü"/>
            </a:pPr>
            <a:endParaRPr lang="en-US" altLang="ja-JP" sz="500" dirty="0">
              <a:latin typeface="Meiryo UI" pitchFamily="50" charset="-128"/>
              <a:ea typeface="Meiryo UI" pitchFamily="50" charset="-128"/>
              <a:cs typeface="Meiryo UI" pitchFamily="50" charset="-128"/>
            </a:endParaRPr>
          </a:p>
          <a:p>
            <a:pPr marL="285750" lvl="0" indent="-285750">
              <a:buFont typeface="Wingdings" pitchFamily="2" charset="2"/>
              <a:buChar char="ü"/>
            </a:pPr>
            <a:r>
              <a:rPr lang="ja-JP" altLang="en-US" sz="1200" dirty="0" smtClean="0">
                <a:latin typeface="Meiryo UI" pitchFamily="50" charset="-128"/>
                <a:ea typeface="Meiryo UI" pitchFamily="50" charset="-128"/>
                <a:cs typeface="Meiryo UI" pitchFamily="50" charset="-128"/>
              </a:rPr>
              <a:t>また、経営支援、再生支援を促進する体制を強化し、</a:t>
            </a:r>
            <a:endParaRPr lang="en-US" altLang="ja-JP" sz="1200" dirty="0" smtClean="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創業支援や事業承継支援等の拡充により、地方創</a:t>
            </a:r>
            <a:endParaRPr lang="en-US" altLang="ja-JP" sz="1200" dirty="0" smtClean="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生に貢献していくことも求められる。</a:t>
            </a:r>
            <a:endParaRPr lang="en-US" altLang="ja-JP" sz="1200" dirty="0" smtClean="0">
              <a:latin typeface="Meiryo UI" pitchFamily="50" charset="-128"/>
              <a:ea typeface="Meiryo UI" pitchFamily="50" charset="-128"/>
              <a:cs typeface="Meiryo UI" pitchFamily="50" charset="-128"/>
            </a:endParaRPr>
          </a:p>
        </p:txBody>
      </p:sp>
      <p:sp>
        <p:nvSpPr>
          <p:cNvPr id="16" name="テキスト ボックス 15"/>
          <p:cNvSpPr txBox="1"/>
          <p:nvPr/>
        </p:nvSpPr>
        <p:spPr>
          <a:xfrm>
            <a:off x="7723718" y="839201"/>
            <a:ext cx="1005403" cy="215444"/>
          </a:xfrm>
          <a:prstGeom prst="rect">
            <a:avLst/>
          </a:prstGeom>
          <a:noFill/>
        </p:spPr>
        <p:txBody>
          <a:bodyPr wrap="none" rtlCol="0">
            <a:spAutoFit/>
          </a:bodyPr>
          <a:lstStyle/>
          <a:p>
            <a:r>
              <a:rPr kumimoji="1" lang="ja-JP" altLang="en-US" sz="800" dirty="0" smtClean="0">
                <a:latin typeface="Meiryo UI" pitchFamily="50" charset="-128"/>
                <a:ea typeface="Meiryo UI" pitchFamily="50" charset="-128"/>
                <a:cs typeface="Meiryo UI" pitchFamily="50" charset="-128"/>
              </a:rPr>
              <a:t>（単位：百万円）</a:t>
            </a:r>
            <a:endParaRPr kumimoji="1" lang="ja-JP" altLang="en-US" sz="800" dirty="0">
              <a:latin typeface="Meiryo UI" pitchFamily="50" charset="-128"/>
              <a:ea typeface="Meiryo UI" pitchFamily="50" charset="-128"/>
              <a:cs typeface="Meiryo UI" pitchFamily="50" charset="-128"/>
            </a:endParaRPr>
          </a:p>
        </p:txBody>
      </p:sp>
      <p:sp>
        <p:nvSpPr>
          <p:cNvPr id="19" name="角丸四角形 18"/>
          <p:cNvSpPr/>
          <p:nvPr/>
        </p:nvSpPr>
        <p:spPr>
          <a:xfrm>
            <a:off x="66676" y="3407116"/>
            <a:ext cx="12658724" cy="6090782"/>
          </a:xfrm>
          <a:prstGeom prst="roundRect">
            <a:avLst>
              <a:gd name="adj" fmla="val 1543"/>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18030" y="4062228"/>
            <a:ext cx="3159839" cy="338554"/>
          </a:xfrm>
          <a:prstGeom prst="rect">
            <a:avLst/>
          </a:prstGeom>
          <a:noFill/>
        </p:spPr>
        <p:txBody>
          <a:bodyPr wrap="none" rtlCol="0">
            <a:spAutoFit/>
          </a:bodyPr>
          <a:lstStyle/>
          <a:p>
            <a:r>
              <a:rPr kumimoji="1" lang="ja-JP" altLang="en-US" sz="1600" b="1" u="sng" dirty="0" smtClean="0">
                <a:latin typeface="Meiryo UI" pitchFamily="50" charset="-128"/>
                <a:ea typeface="Meiryo UI" pitchFamily="50" charset="-128"/>
                <a:cs typeface="Meiryo UI" pitchFamily="50" charset="-128"/>
              </a:rPr>
              <a:t>■ ８の目標事項と具体的取り組み</a:t>
            </a:r>
            <a:endParaRPr kumimoji="1" lang="ja-JP" altLang="en-US" sz="1400" u="sng" dirty="0">
              <a:solidFill>
                <a:srgbClr val="FF0000"/>
              </a:solidFill>
              <a:latin typeface="Meiryo UI" pitchFamily="50" charset="-128"/>
              <a:ea typeface="Meiryo UI" pitchFamily="50" charset="-128"/>
              <a:cs typeface="Meiryo UI" pitchFamily="50" charset="-128"/>
            </a:endParaRPr>
          </a:p>
        </p:txBody>
      </p:sp>
      <p:sp>
        <p:nvSpPr>
          <p:cNvPr id="24" name="テキスト ボックス 23"/>
          <p:cNvSpPr txBox="1"/>
          <p:nvPr/>
        </p:nvSpPr>
        <p:spPr>
          <a:xfrm>
            <a:off x="290785" y="3490241"/>
            <a:ext cx="12315667" cy="338554"/>
          </a:xfrm>
          <a:prstGeom prst="rect">
            <a:avLst/>
          </a:prstGeom>
          <a:solidFill>
            <a:srgbClr val="7030A0"/>
          </a:solidFill>
          <a:ln>
            <a:noFill/>
          </a:ln>
        </p:spPr>
        <p:txBody>
          <a:bodyPr wrap="square" rtlCol="0">
            <a:spAutoFit/>
          </a:bodyPr>
          <a:lstStyle/>
          <a:p>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地域に密着して府内中小企業者をきめ細やかにサポートできるよう、</a:t>
            </a:r>
            <a:r>
              <a:rPr lang="ja-JP" altLang="en-US" sz="16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８</a:t>
            </a:r>
            <a:r>
              <a:rPr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の目標事項を掲げ、役職員</a:t>
            </a:r>
            <a:r>
              <a:rPr kumimoji="1" lang="ja-JP" altLang="en-US" sz="16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一丸となって取り組んでいく。</a:t>
            </a:r>
            <a:endParaRPr kumimoji="1" lang="ja-JP" altLang="en-US" sz="16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30" name="テキスト ボックス 29"/>
          <p:cNvSpPr txBox="1"/>
          <p:nvPr/>
        </p:nvSpPr>
        <p:spPr>
          <a:xfrm>
            <a:off x="8813827" y="4418196"/>
            <a:ext cx="3896962" cy="4508927"/>
          </a:xfrm>
          <a:prstGeom prst="rect">
            <a:avLst/>
          </a:prstGeom>
          <a:noFill/>
        </p:spPr>
        <p:txBody>
          <a:bodyPr wrap="square" rtlCol="0">
            <a:spAutoFit/>
          </a:bodyPr>
          <a:lstStyle/>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有担保求償権については、債務者等の状況を考慮し、</a:t>
            </a:r>
            <a:r>
              <a:rPr lang="ja-JP" altLang="en-US" sz="1100" dirty="0" smtClean="0">
                <a:latin typeface="Meiryo UI" pitchFamily="50" charset="-128"/>
                <a:ea typeface="Meiryo UI" pitchFamily="50" charset="-128"/>
                <a:cs typeface="Meiryo UI" pitchFamily="50" charset="-128"/>
              </a:rPr>
              <a:t>担保</a:t>
            </a:r>
            <a:endParaRPr lang="en-US" altLang="ja-JP" sz="1100" dirty="0" smtClean="0">
              <a:latin typeface="Meiryo UI" pitchFamily="50" charset="-128"/>
              <a:ea typeface="Meiryo UI" pitchFamily="50" charset="-128"/>
              <a:cs typeface="Meiryo UI" pitchFamily="50" charset="-128"/>
            </a:endParaRPr>
          </a:p>
          <a:p>
            <a:r>
              <a:rPr lang="en-US" altLang="ja-JP" sz="1100" dirty="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処分を促進</a:t>
            </a:r>
            <a:r>
              <a:rPr lang="ja-JP" altLang="en-US" sz="1100" dirty="0">
                <a:latin typeface="Meiryo UI" pitchFamily="50" charset="-128"/>
                <a:ea typeface="Meiryo UI" pitchFamily="50" charset="-128"/>
                <a:cs typeface="Meiryo UI" pitchFamily="50" charset="-128"/>
              </a:rPr>
              <a:t>。</a:t>
            </a: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 </a:t>
            </a:r>
            <a:r>
              <a:rPr lang="ja-JP" altLang="en-US" sz="1100" dirty="0">
                <a:latin typeface="Meiryo UI" pitchFamily="50" charset="-128"/>
                <a:ea typeface="Meiryo UI" pitchFamily="50" charset="-128"/>
                <a:cs typeface="Meiryo UI" pitchFamily="50" charset="-128"/>
              </a:rPr>
              <a:t>回収見込みのない求償権は、管理事務停止及び</a:t>
            </a:r>
            <a:r>
              <a:rPr lang="ja-JP" altLang="en-US" sz="1100" dirty="0" smtClean="0">
                <a:latin typeface="Meiryo UI" pitchFamily="50" charset="-128"/>
                <a:ea typeface="Meiryo UI" pitchFamily="50" charset="-128"/>
                <a:cs typeface="Meiryo UI" pitchFamily="50" charset="-128"/>
              </a:rPr>
              <a:t>求償権</a:t>
            </a:r>
            <a:endParaRPr lang="en-US" altLang="ja-JP" sz="1100" dirty="0" smtClean="0">
              <a:latin typeface="Meiryo UI" pitchFamily="50" charset="-128"/>
              <a:ea typeface="Meiryo UI" pitchFamily="50" charset="-128"/>
              <a:cs typeface="Meiryo UI" pitchFamily="50" charset="-128"/>
            </a:endParaRPr>
          </a:p>
          <a:p>
            <a:r>
              <a:rPr lang="ja-JP" altLang="en-US" sz="1100">
                <a:latin typeface="Meiryo UI" pitchFamily="50" charset="-128"/>
                <a:ea typeface="Meiryo UI" pitchFamily="50" charset="-128"/>
                <a:cs typeface="Meiryo UI" pitchFamily="50" charset="-128"/>
              </a:rPr>
              <a:t>　</a:t>
            </a:r>
            <a:r>
              <a:rPr lang="ja-JP" altLang="en-US" sz="1100" smtClean="0">
                <a:latin typeface="Meiryo UI" pitchFamily="50" charset="-128"/>
                <a:ea typeface="Meiryo UI" pitchFamily="50" charset="-128"/>
                <a:cs typeface="Meiryo UI" pitchFamily="50" charset="-128"/>
              </a:rPr>
              <a:t>　 整理を促進</a:t>
            </a:r>
            <a:r>
              <a:rPr lang="ja-JP" altLang="en-US" sz="1100" dirty="0">
                <a:latin typeface="Meiryo UI" pitchFamily="50" charset="-128"/>
                <a:ea typeface="Meiryo UI" pitchFamily="50" charset="-128"/>
                <a:cs typeface="Meiryo UI" pitchFamily="50" charset="-128"/>
              </a:rPr>
              <a:t>するなど、求償権のスリム化を図る。</a:t>
            </a:r>
            <a:endParaRPr lang="en-US" altLang="ja-JP" sz="1100" dirty="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endParaRPr lang="en-US" altLang="ja-JP" sz="1100" dirty="0" smtClean="0">
              <a:latin typeface="Meiryo UI" pitchFamily="50" charset="-128"/>
              <a:ea typeface="Meiryo UI" pitchFamily="50" charset="-128"/>
              <a:cs typeface="Meiryo UI" pitchFamily="50" charset="-128"/>
            </a:endParaRPr>
          </a:p>
          <a:p>
            <a:r>
              <a:rPr lang="en-US" altLang="ja-JP" sz="1500" b="1" dirty="0" smtClean="0">
                <a:latin typeface="Meiryo UI" pitchFamily="50" charset="-128"/>
                <a:ea typeface="Meiryo UI" pitchFamily="50" charset="-128"/>
                <a:cs typeface="Meiryo UI" pitchFamily="50" charset="-128"/>
              </a:rPr>
              <a:t>【</a:t>
            </a:r>
            <a:r>
              <a:rPr lang="en-US" altLang="ja-JP" sz="1500" b="1" dirty="0">
                <a:latin typeface="Meiryo UI" pitchFamily="50" charset="-128"/>
                <a:ea typeface="Meiryo UI" pitchFamily="50" charset="-128"/>
                <a:cs typeface="Meiryo UI" pitchFamily="50" charset="-128"/>
              </a:rPr>
              <a:t>6</a:t>
            </a:r>
            <a:r>
              <a:rPr lang="en-US" altLang="ja-JP" sz="1500" b="1" dirty="0" smtClean="0">
                <a:latin typeface="Meiryo UI" pitchFamily="50" charset="-128"/>
                <a:ea typeface="Meiryo UI" pitchFamily="50" charset="-128"/>
                <a:cs typeface="Meiryo UI" pitchFamily="50" charset="-128"/>
              </a:rPr>
              <a:t>】 </a:t>
            </a:r>
            <a:r>
              <a:rPr lang="ja-JP" altLang="en-US" sz="1500" b="1" dirty="0" smtClean="0">
                <a:latin typeface="Meiryo UI" pitchFamily="50" charset="-128"/>
                <a:ea typeface="Meiryo UI" pitchFamily="50" charset="-128"/>
                <a:cs typeface="Meiryo UI" pitchFamily="50" charset="-128"/>
              </a:rPr>
              <a:t>経営基盤等の強化・充実</a:t>
            </a:r>
            <a:endParaRPr lang="ja-JP" altLang="en-US" sz="1500" b="1" dirty="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 人材の確保・育成。</a:t>
            </a:r>
            <a:endParaRPr lang="ja-JP" altLang="en-US" sz="1100" dirty="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 効率的かつ機能的な組織体制の構築</a:t>
            </a:r>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 安全かつ効率的な資金運用</a:t>
            </a:r>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 危機管理</a:t>
            </a:r>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 コンプライアンス態勢の維持・向上</a:t>
            </a:r>
            <a:endParaRPr lang="en-US" altLang="ja-JP" sz="1100" dirty="0" smtClean="0">
              <a:latin typeface="Meiryo UI" pitchFamily="50" charset="-128"/>
              <a:ea typeface="Meiryo UI" pitchFamily="50" charset="-128"/>
              <a:cs typeface="Meiryo UI" pitchFamily="50" charset="-128"/>
            </a:endParaRPr>
          </a:p>
          <a:p>
            <a:pPr lvl="0"/>
            <a:endParaRPr lang="ja-JP" altLang="en-US" sz="1100" b="1" dirty="0">
              <a:latin typeface="Meiryo UI" pitchFamily="50" charset="-128"/>
              <a:ea typeface="Meiryo UI" pitchFamily="50" charset="-128"/>
              <a:cs typeface="Meiryo UI" pitchFamily="50" charset="-128"/>
            </a:endParaRPr>
          </a:p>
          <a:p>
            <a:pPr lvl="0"/>
            <a:r>
              <a:rPr lang="en-US" altLang="ja-JP" sz="1500" b="1" dirty="0">
                <a:latin typeface="Meiryo UI" pitchFamily="50" charset="-128"/>
                <a:ea typeface="Meiryo UI" pitchFamily="50" charset="-128"/>
                <a:cs typeface="Meiryo UI" pitchFamily="50" charset="-128"/>
              </a:rPr>
              <a:t>【7】 </a:t>
            </a:r>
            <a:r>
              <a:rPr lang="ja-JP" altLang="en-US" sz="1500" b="1" dirty="0" smtClean="0">
                <a:latin typeface="Meiryo UI" pitchFamily="50" charset="-128"/>
                <a:ea typeface="Meiryo UI" pitchFamily="50" charset="-128"/>
                <a:cs typeface="Meiryo UI" pitchFamily="50" charset="-128"/>
              </a:rPr>
              <a:t>顧客サービスの向上、広報の強化・充実</a:t>
            </a:r>
            <a:endParaRPr lang="ja-JP" altLang="en-US" sz="1100" dirty="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 顧客満足度向上のため、顧客アンケート調査等を実施し、</a:t>
            </a:r>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顧客の声を踏まえた業務改善に取り組む。</a:t>
            </a:r>
            <a:endParaRPr lang="en-US" altLang="ja-JP" sz="1100" dirty="0" smtClean="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 苦情が発生した場合は、関係部署と連携をとりながら</a:t>
            </a:r>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速やかに原因分析・再発防止の周知を行い、フォローアップを</a:t>
            </a:r>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実施する。</a:t>
            </a:r>
            <a:endParaRPr lang="en-US" altLang="ja-JP" sz="1100" dirty="0" smtClean="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　協会の認知度と信用保証制度への理解度向上のため、</a:t>
            </a:r>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積極的な広報活動を推進する。</a:t>
            </a:r>
            <a:endParaRPr lang="en-US" altLang="ja-JP" sz="1100" dirty="0" smtClean="0">
              <a:latin typeface="Meiryo UI" pitchFamily="50" charset="-128"/>
              <a:ea typeface="Meiryo UI" pitchFamily="50" charset="-128"/>
              <a:cs typeface="Meiryo UI" pitchFamily="50" charset="-128"/>
            </a:endParaRPr>
          </a:p>
          <a:p>
            <a:pPr lvl="0"/>
            <a:endParaRPr lang="en-US" altLang="ja-JP" sz="1100" dirty="0">
              <a:latin typeface="Meiryo UI" pitchFamily="50" charset="-128"/>
              <a:ea typeface="Meiryo UI" pitchFamily="50" charset="-128"/>
              <a:cs typeface="Meiryo UI" pitchFamily="50" charset="-128"/>
            </a:endParaRPr>
          </a:p>
          <a:p>
            <a:pPr lvl="0"/>
            <a:r>
              <a:rPr lang="en-US" altLang="ja-JP" sz="1500" b="1" dirty="0" smtClean="0">
                <a:latin typeface="Meiryo UI" pitchFamily="50" charset="-128"/>
                <a:ea typeface="Meiryo UI" pitchFamily="50" charset="-128"/>
                <a:cs typeface="Meiryo UI" pitchFamily="50" charset="-128"/>
              </a:rPr>
              <a:t>【8】 ORBIT</a:t>
            </a:r>
            <a:r>
              <a:rPr lang="ja-JP" altLang="en-US" sz="1500" b="1" dirty="0" smtClean="0">
                <a:latin typeface="Meiryo UI" pitchFamily="50" charset="-128"/>
                <a:ea typeface="Meiryo UI" pitchFamily="50" charset="-128"/>
                <a:cs typeface="Meiryo UI" pitchFamily="50" charset="-128"/>
              </a:rPr>
              <a:t>コンピュータシステムの機能強化</a:t>
            </a:r>
            <a:endParaRPr lang="ja-JP" altLang="en-US" sz="1500" b="1" dirty="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中小企業者、金融機関の利便性の向上を目的として、</a:t>
            </a:r>
            <a:endParaRPr lang="en-US" altLang="ja-JP" sz="1100" dirty="0" smtClean="0">
              <a:latin typeface="Meiryo UI" pitchFamily="50" charset="-128"/>
              <a:ea typeface="Meiryo UI" pitchFamily="50" charset="-128"/>
              <a:cs typeface="Meiryo UI" pitchFamily="50" charset="-128"/>
            </a:endParaRPr>
          </a:p>
          <a:p>
            <a:pPr lvl="0"/>
            <a:r>
              <a:rPr lang="ja-JP" altLang="en-US" sz="1100" dirty="0" smtClean="0">
                <a:latin typeface="Meiryo UI" pitchFamily="50" charset="-128"/>
                <a:ea typeface="Meiryo UI" pitchFamily="50" charset="-128"/>
                <a:cs typeface="Meiryo UI" pitchFamily="50" charset="-128"/>
              </a:rPr>
              <a:t>　　　</a:t>
            </a:r>
            <a:r>
              <a:rPr lang="en-US" altLang="ja-JP" sz="1100" dirty="0" smtClean="0">
                <a:latin typeface="Meiryo UI" pitchFamily="50" charset="-128"/>
                <a:ea typeface="Meiryo UI" pitchFamily="50" charset="-128"/>
                <a:cs typeface="Meiryo UI" pitchFamily="50" charset="-128"/>
              </a:rPr>
              <a:t>ORBIT</a:t>
            </a:r>
            <a:r>
              <a:rPr lang="ja-JP" altLang="en-US" sz="1100" dirty="0" smtClean="0">
                <a:latin typeface="Meiryo UI" pitchFamily="50" charset="-128"/>
                <a:ea typeface="Meiryo UI" pitchFamily="50" charset="-128"/>
                <a:cs typeface="Meiryo UI" pitchFamily="50" charset="-128"/>
              </a:rPr>
              <a:t>コンピュータシステムの機能強化に努め、業務の</a:t>
            </a:r>
            <a:endParaRPr lang="en-US" altLang="ja-JP" sz="1100" dirty="0" smtClean="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効率化を図る。</a:t>
            </a:r>
            <a:endParaRPr lang="ja-JP" altLang="en-US" sz="1100" dirty="0">
              <a:latin typeface="Meiryo UI" pitchFamily="50" charset="-128"/>
              <a:ea typeface="Meiryo UI" pitchFamily="50" charset="-128"/>
              <a:cs typeface="Meiryo UI" pitchFamily="50" charset="-128"/>
            </a:endParaRPr>
          </a:p>
        </p:txBody>
      </p:sp>
      <p:sp>
        <p:nvSpPr>
          <p:cNvPr id="2" name="二等辺三角形 1"/>
          <p:cNvSpPr/>
          <p:nvPr/>
        </p:nvSpPr>
        <p:spPr>
          <a:xfrm flipV="1">
            <a:off x="2800400" y="3189471"/>
            <a:ext cx="7200800" cy="165552"/>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 name="グループ化 33"/>
          <p:cNvGrpSpPr/>
          <p:nvPr/>
        </p:nvGrpSpPr>
        <p:grpSpPr>
          <a:xfrm>
            <a:off x="118030" y="4338442"/>
            <a:ext cx="8780946" cy="5327344"/>
            <a:chOff x="118030" y="4338442"/>
            <a:chExt cx="8780946" cy="5327344"/>
          </a:xfrm>
        </p:grpSpPr>
        <p:sp>
          <p:nvSpPr>
            <p:cNvPr id="25" name="テキスト ボックス 24"/>
            <p:cNvSpPr txBox="1"/>
            <p:nvPr/>
          </p:nvSpPr>
          <p:spPr>
            <a:xfrm>
              <a:off x="118030" y="4338442"/>
              <a:ext cx="4262535" cy="4970591"/>
            </a:xfrm>
            <a:prstGeom prst="rect">
              <a:avLst/>
            </a:prstGeom>
            <a:noFill/>
          </p:spPr>
          <p:txBody>
            <a:bodyPr wrap="square" rIns="36000" rtlCol="0">
              <a:spAutoFit/>
            </a:bodyPr>
            <a:lstStyle/>
            <a:p>
              <a:r>
                <a:rPr lang="en-US" altLang="ja-JP" sz="1500" b="1" dirty="0">
                  <a:latin typeface="Meiryo UI" pitchFamily="50" charset="-128"/>
                  <a:ea typeface="Meiryo UI" pitchFamily="50" charset="-128"/>
                  <a:cs typeface="Meiryo UI" pitchFamily="50" charset="-128"/>
                </a:rPr>
                <a:t>【1】 </a:t>
              </a:r>
              <a:r>
                <a:rPr lang="ja-JP" altLang="en-US" sz="1500" b="1" dirty="0" smtClean="0">
                  <a:latin typeface="Meiryo UI" pitchFamily="50" charset="-128"/>
                  <a:ea typeface="Meiryo UI" pitchFamily="50" charset="-128"/>
                  <a:cs typeface="Meiryo UI" pitchFamily="50" charset="-128"/>
                </a:rPr>
                <a:t>中小企業者の経営改善・生産性向上に向けた</a:t>
              </a:r>
              <a:endParaRPr lang="en-US" altLang="ja-JP" sz="1500" b="1" dirty="0" smtClean="0">
                <a:latin typeface="Meiryo UI" pitchFamily="50" charset="-128"/>
                <a:ea typeface="Meiryo UI" pitchFamily="50" charset="-128"/>
                <a:cs typeface="Meiryo UI" pitchFamily="50" charset="-128"/>
              </a:endParaRPr>
            </a:p>
            <a:p>
              <a:r>
                <a:rPr lang="ja-JP" altLang="en-US" sz="1500" b="1" dirty="0" smtClean="0">
                  <a:latin typeface="Meiryo UI" pitchFamily="50" charset="-128"/>
                  <a:ea typeface="Meiryo UI" pitchFamily="50" charset="-128"/>
                  <a:cs typeface="Meiryo UI" pitchFamily="50" charset="-128"/>
                </a:rPr>
                <a:t>　　取組みの推進</a:t>
              </a:r>
              <a:endParaRPr lang="en-US" altLang="ja-JP" sz="1500" b="1"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中小企業者の安定的な資金調達を支援し、経営改善・生産性向上</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を促すため、柔軟に保証付き融資とプロパー融資を組み合わせるリスク</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分担に注力する。</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金融機関と日常的な対話により連携体制の構築を図るとともに、金融</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機関とのリスク分担状況の把握に努める。</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資金調達に不安を抱える中小企業者に対しては、金融機関を紹介</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する取組みの充実を図る。</a:t>
              </a:r>
              <a:endParaRPr lang="en-US" altLang="ja-JP" sz="1100" dirty="0" smtClean="0">
                <a:latin typeface="Meiryo UI" pitchFamily="50" charset="-128"/>
                <a:ea typeface="Meiryo UI" pitchFamily="50" charset="-128"/>
                <a:cs typeface="Meiryo UI" pitchFamily="50" charset="-128"/>
              </a:endParaRPr>
            </a:p>
            <a:p>
              <a:endParaRPr lang="ja-JP" altLang="en-US" sz="1100" b="1" dirty="0">
                <a:latin typeface="Meiryo UI" pitchFamily="50" charset="-128"/>
                <a:ea typeface="Meiryo UI" pitchFamily="50" charset="-128"/>
                <a:cs typeface="Meiryo UI" pitchFamily="50" charset="-128"/>
              </a:endParaRPr>
            </a:p>
            <a:p>
              <a:r>
                <a:rPr lang="en-US" altLang="ja-JP" sz="1500" b="1" dirty="0">
                  <a:latin typeface="Meiryo UI" pitchFamily="50" charset="-128"/>
                  <a:ea typeface="Meiryo UI" pitchFamily="50" charset="-128"/>
                  <a:cs typeface="Meiryo UI" pitchFamily="50" charset="-128"/>
                </a:rPr>
                <a:t>【2】 </a:t>
              </a:r>
              <a:r>
                <a:rPr lang="ja-JP" altLang="en-US" sz="1500" b="1" dirty="0" smtClean="0">
                  <a:latin typeface="Meiryo UI" pitchFamily="50" charset="-128"/>
                  <a:ea typeface="Meiryo UI" pitchFamily="50" charset="-128"/>
                  <a:cs typeface="Meiryo UI" pitchFamily="50" charset="-128"/>
                </a:rPr>
                <a:t>適正保証の推進・安定的かつきめ細やかな資金</a:t>
              </a:r>
              <a:endParaRPr lang="en-US" altLang="ja-JP" sz="1500" b="1" dirty="0" smtClean="0">
                <a:latin typeface="Meiryo UI" pitchFamily="50" charset="-128"/>
                <a:ea typeface="Meiryo UI" pitchFamily="50" charset="-128"/>
                <a:cs typeface="Meiryo UI" pitchFamily="50" charset="-128"/>
              </a:endParaRPr>
            </a:p>
            <a:p>
              <a:r>
                <a:rPr lang="ja-JP" altLang="en-US" sz="1500" b="1" dirty="0">
                  <a:latin typeface="Meiryo UI" pitchFamily="50" charset="-128"/>
                  <a:ea typeface="Meiryo UI" pitchFamily="50" charset="-128"/>
                  <a:cs typeface="Meiryo UI" pitchFamily="50" charset="-128"/>
                </a:rPr>
                <a:t>　</a:t>
              </a:r>
              <a:r>
                <a:rPr lang="ja-JP" altLang="en-US" sz="1500" b="1" dirty="0" smtClean="0">
                  <a:latin typeface="Meiryo UI" pitchFamily="50" charset="-128"/>
                  <a:ea typeface="Meiryo UI" pitchFamily="50" charset="-128"/>
                  <a:cs typeface="Meiryo UI" pitchFamily="50" charset="-128"/>
                </a:rPr>
                <a:t>　供給・資金繰り改善</a:t>
              </a:r>
              <a:endParaRPr lang="en-US" altLang="ja-JP" sz="1500" b="1"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 金融機関と</a:t>
              </a:r>
              <a:r>
                <a:rPr lang="ja-JP" altLang="en-US" sz="1100" dirty="0" smtClean="0">
                  <a:latin typeface="Meiryo UI" pitchFamily="50" charset="-128"/>
                  <a:ea typeface="Meiryo UI" pitchFamily="50" charset="-128"/>
                  <a:cs typeface="Meiryo UI" pitchFamily="50" charset="-128"/>
                </a:rPr>
                <a:t>の</a:t>
              </a:r>
              <a:r>
                <a:rPr lang="ja-JP" altLang="en-US" sz="1100" dirty="0">
                  <a:latin typeface="Meiryo UI" pitchFamily="50" charset="-128"/>
                  <a:ea typeface="Meiryo UI" pitchFamily="50" charset="-128"/>
                  <a:cs typeface="Meiryo UI" pitchFamily="50" charset="-128"/>
                </a:rPr>
                <a:t>連携</a:t>
              </a:r>
              <a:r>
                <a:rPr lang="ja-JP" altLang="en-US" sz="1100" dirty="0" smtClean="0">
                  <a:latin typeface="Meiryo UI" pitchFamily="50" charset="-128"/>
                  <a:ea typeface="Meiryo UI" pitchFamily="50" charset="-128"/>
                  <a:cs typeface="Meiryo UI" pitchFamily="50" charset="-128"/>
                </a:rPr>
                <a:t>強化、中小企業者のニーズにあった提携保証等</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の推進とともに、事業性評価保証等の利用を促進。</a:t>
              </a:r>
              <a:endParaRPr lang="ja-JP" altLang="en-US" sz="1100" dirty="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金融機関と適正保証の取組みに関する認識を共有、信頼関係のより</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一層の強化。</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事業性評価を含めた目利き審査能力の向上を図る。</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lang="ja-JP" altLang="en-US" sz="1100" dirty="0">
                  <a:latin typeface="Meiryo UI" pitchFamily="50" charset="-128"/>
                  <a:ea typeface="Meiryo UI" pitchFamily="50" charset="-128"/>
                  <a:cs typeface="Meiryo UI" pitchFamily="50" charset="-128"/>
                </a:rPr>
                <a:t>反社会的勢力</a:t>
              </a:r>
              <a:r>
                <a:rPr lang="ja-JP" altLang="en-US" sz="1100" dirty="0" smtClean="0">
                  <a:latin typeface="Meiryo UI" pitchFamily="50" charset="-128"/>
                  <a:ea typeface="Meiryo UI" pitchFamily="50" charset="-128"/>
                  <a:cs typeface="Meiryo UI" pitchFamily="50" charset="-128"/>
                </a:rPr>
                <a:t>の排除、不正利用防止について適切かつ組織的に</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対応</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中小企業のライフステージにおいて必要とする資金需要等へのきめ細や</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a:t>
              </a:r>
              <a:r>
                <a:rPr lang="ja-JP" altLang="en-US" sz="1100" dirty="0" err="1" smtClean="0">
                  <a:latin typeface="Meiryo UI" pitchFamily="50" charset="-128"/>
                  <a:ea typeface="Meiryo UI" pitchFamily="50" charset="-128"/>
                  <a:cs typeface="Meiryo UI" pitchFamily="50" charset="-128"/>
                </a:rPr>
                <a:t>かな</a:t>
              </a:r>
              <a:r>
                <a:rPr lang="ja-JP" altLang="en-US" sz="1100" dirty="0" smtClean="0">
                  <a:latin typeface="Meiryo UI" pitchFamily="50" charset="-128"/>
                  <a:ea typeface="Meiryo UI" pitchFamily="50" charset="-128"/>
                  <a:cs typeface="Meiryo UI" pitchFamily="50" charset="-128"/>
                </a:rPr>
                <a:t>対応。中小企業への安定的な資金供給。</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経営改善に係る保証制度を活用した借換保証の推進により、中小</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企業者の資金繰り改善を支援。</a:t>
              </a:r>
              <a:endParaRPr lang="en-US" altLang="ja-JP" sz="1100" dirty="0" smtClean="0">
                <a:latin typeface="Meiryo UI" pitchFamily="50" charset="-128"/>
                <a:ea typeface="Meiryo UI" pitchFamily="50" charset="-128"/>
                <a:cs typeface="Meiryo UI" pitchFamily="50" charset="-128"/>
              </a:endParaRPr>
            </a:p>
            <a:p>
              <a:endParaRPr lang="ja-JP" altLang="en-US" sz="1100" b="1" dirty="0">
                <a:latin typeface="Meiryo UI" pitchFamily="50" charset="-128"/>
                <a:ea typeface="Meiryo UI" pitchFamily="50" charset="-128"/>
                <a:cs typeface="Meiryo UI" pitchFamily="50" charset="-128"/>
              </a:endParaRPr>
            </a:p>
            <a:p>
              <a:r>
                <a:rPr lang="en-US" altLang="ja-JP" sz="1500" b="1" dirty="0">
                  <a:latin typeface="Meiryo UI" pitchFamily="50" charset="-128"/>
                  <a:ea typeface="Meiryo UI" pitchFamily="50" charset="-128"/>
                  <a:cs typeface="Meiryo UI" pitchFamily="50" charset="-128"/>
                </a:rPr>
                <a:t>【3】 </a:t>
              </a:r>
              <a:r>
                <a:rPr lang="ja-JP" altLang="en-US" sz="1500" b="1" dirty="0" smtClean="0">
                  <a:latin typeface="Meiryo UI" pitchFamily="50" charset="-128"/>
                  <a:ea typeface="Meiryo UI" pitchFamily="50" charset="-128"/>
                  <a:cs typeface="Meiryo UI" pitchFamily="50" charset="-128"/>
                </a:rPr>
                <a:t>経営</a:t>
              </a:r>
              <a:r>
                <a:rPr lang="ja-JP" altLang="en-US" sz="1500" b="1" dirty="0">
                  <a:latin typeface="Meiryo UI" pitchFamily="50" charset="-128"/>
                  <a:ea typeface="Meiryo UI" pitchFamily="50" charset="-128"/>
                  <a:cs typeface="Meiryo UI" pitchFamily="50" charset="-128"/>
                </a:rPr>
                <a:t>支援・再生</a:t>
              </a:r>
              <a:r>
                <a:rPr lang="ja-JP" altLang="en-US" sz="1500" b="1" dirty="0" smtClean="0">
                  <a:latin typeface="Meiryo UI" pitchFamily="50" charset="-128"/>
                  <a:ea typeface="Meiryo UI" pitchFamily="50" charset="-128"/>
                  <a:cs typeface="Meiryo UI" pitchFamily="50" charset="-128"/>
                </a:rPr>
                <a:t>支援等の推進</a:t>
              </a:r>
              <a:endParaRPr lang="ja-JP" altLang="en-US" sz="1500" b="1" dirty="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金融機関等と連携し、ビジネスフェアの開催などにより、中小企業者</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への経営支援の充実。</a:t>
              </a:r>
              <a:endParaRPr lang="en-US" altLang="ja-JP" sz="1100" dirty="0" smtClean="0">
                <a:latin typeface="Meiryo UI" pitchFamily="50" charset="-128"/>
                <a:ea typeface="Meiryo UI" pitchFamily="50" charset="-128"/>
                <a:cs typeface="Meiryo UI" pitchFamily="50" charset="-128"/>
              </a:endParaRPr>
            </a:p>
          </p:txBody>
        </p:sp>
        <p:cxnSp>
          <p:nvCxnSpPr>
            <p:cNvPr id="28" name="直線コネクタ 27"/>
            <p:cNvCxnSpPr/>
            <p:nvPr/>
          </p:nvCxnSpPr>
          <p:spPr>
            <a:xfrm flipH="1">
              <a:off x="4352925" y="4467225"/>
              <a:ext cx="9525" cy="504825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8871272" y="4482415"/>
              <a:ext cx="27704" cy="503306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410969" y="4418196"/>
              <a:ext cx="4461095" cy="5247590"/>
            </a:xfrm>
            <a:prstGeom prst="rect">
              <a:avLst/>
            </a:prstGeom>
            <a:noFill/>
          </p:spPr>
          <p:txBody>
            <a:bodyPr wrap="square" rIns="36000" rtlCol="0">
              <a:spAutoFit/>
            </a:bodyPr>
            <a:lstStyle/>
            <a:p>
              <a:r>
                <a:rPr lang="ja-JP" altLang="en-US" sz="1100" dirty="0">
                  <a:latin typeface="Meiryo UI" pitchFamily="50" charset="-128"/>
                  <a:ea typeface="Meiryo UI" pitchFamily="50" charset="-128"/>
                  <a:cs typeface="Meiryo UI" pitchFamily="50" charset="-128"/>
                </a:rPr>
                <a:t>○ 関係機関と経営改善等の取組みに関する情報共有を図り、</a:t>
              </a:r>
              <a:r>
                <a:rPr lang="ja-JP" altLang="en-US" sz="1100" dirty="0" smtClean="0">
                  <a:latin typeface="Meiryo UI" pitchFamily="50" charset="-128"/>
                  <a:ea typeface="Meiryo UI" pitchFamily="50" charset="-128"/>
                  <a:cs typeface="Meiryo UI" pitchFamily="50" charset="-128"/>
                </a:rPr>
                <a:t>中小企業者に　</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対する</a:t>
              </a:r>
              <a:r>
                <a:rPr lang="ja-JP" altLang="en-US" sz="1100" dirty="0">
                  <a:latin typeface="Meiryo UI" pitchFamily="50" charset="-128"/>
                  <a:ea typeface="Meiryo UI" pitchFamily="50" charset="-128"/>
                  <a:cs typeface="Meiryo UI" pitchFamily="50" charset="-128"/>
                </a:rPr>
                <a:t>支援環境の強化を図る</a:t>
              </a:r>
              <a:r>
                <a:rPr lang="ja-JP" altLang="en-US" sz="1100" dirty="0" smtClean="0">
                  <a:latin typeface="Meiryo UI" pitchFamily="50" charset="-128"/>
                  <a:ea typeface="Meiryo UI" pitchFamily="50" charset="-128"/>
                  <a:cs typeface="Meiryo UI" pitchFamily="50" charset="-128"/>
                </a:rPr>
                <a:t>。</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中小企業者の経営課題を金融機関と共有し、経営改善等正常化支援に</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努める。</a:t>
              </a:r>
              <a:endParaRPr lang="ja-JP" altLang="en-US" sz="1100" dirty="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顧客ニーズを踏まえた多様な経営支援に係る情報提供等。</a:t>
              </a:r>
              <a:endParaRPr lang="en-US" altLang="ja-JP" sz="1100" dirty="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必要に応じ財務診断サービスや金融支援提案等を実施し、経営改善を</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支援。 </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経営課題を抱える中小企業者へのきめ細やかな対応、経営サポート事業</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等による支援。</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金融機関より事故報告受領時は、中小企業者の実情に即した再生支援</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に注力。</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支援機関との連携強化、抜本的再生手法等の適正実施による再生支援</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の強化</a:t>
              </a:r>
              <a:endParaRPr lang="en-US" altLang="ja-JP" sz="1500" b="1" dirty="0">
                <a:latin typeface="Meiryo UI" pitchFamily="50" charset="-128"/>
                <a:ea typeface="Meiryo UI" pitchFamily="50" charset="-128"/>
                <a:cs typeface="Meiryo UI" pitchFamily="50" charset="-128"/>
              </a:endParaRPr>
            </a:p>
            <a:p>
              <a:endParaRPr lang="en-US" altLang="ja-JP" sz="1500" b="1" dirty="0" smtClean="0">
                <a:latin typeface="Meiryo UI" pitchFamily="50" charset="-128"/>
                <a:ea typeface="Meiryo UI" pitchFamily="50" charset="-128"/>
                <a:cs typeface="Meiryo UI" pitchFamily="50" charset="-128"/>
              </a:endParaRPr>
            </a:p>
            <a:p>
              <a:r>
                <a:rPr lang="en-US" altLang="ja-JP" sz="1500" b="1" dirty="0" smtClean="0">
                  <a:latin typeface="Meiryo UI" pitchFamily="50" charset="-128"/>
                  <a:ea typeface="Meiryo UI" pitchFamily="50" charset="-128"/>
                  <a:cs typeface="Meiryo UI" pitchFamily="50" charset="-128"/>
                </a:rPr>
                <a:t>【</a:t>
              </a:r>
              <a:r>
                <a:rPr lang="en-US" altLang="ja-JP" sz="1500" b="1" dirty="0">
                  <a:latin typeface="Meiryo UI" pitchFamily="50" charset="-128"/>
                  <a:ea typeface="Meiryo UI" pitchFamily="50" charset="-128"/>
                  <a:cs typeface="Meiryo UI" pitchFamily="50" charset="-128"/>
                </a:rPr>
                <a:t>4】 </a:t>
              </a:r>
              <a:r>
                <a:rPr lang="ja-JP" altLang="en-US" sz="1500" b="1" dirty="0">
                  <a:latin typeface="Meiryo UI" pitchFamily="50" charset="-128"/>
                  <a:ea typeface="Meiryo UI" pitchFamily="50" charset="-128"/>
                  <a:cs typeface="Meiryo UI" pitchFamily="50" charset="-128"/>
                </a:rPr>
                <a:t>創業支援、事業承継支援等の拡充による地方創生等への貢献</a:t>
              </a:r>
              <a:r>
                <a:rPr lang="en-US" altLang="ja-JP" sz="1500" b="1" dirty="0">
                  <a:latin typeface="Meiryo UI" pitchFamily="50" charset="-128"/>
                  <a:ea typeface="Meiryo UI" pitchFamily="50" charset="-128"/>
                  <a:cs typeface="Meiryo UI" pitchFamily="50" charset="-128"/>
                </a:rPr>
                <a:t> </a:t>
              </a:r>
              <a:endParaRPr lang="en-US" altLang="ja-JP" sz="1500" b="1"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創業予定者、創業して間もない中小企業者に対する相談体制の拡充を</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図る。関係機関との連携を強化し、創業支援を推進する。</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○事業承継に係る保証制度の充実に努め、各種支援策に取り組む。</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○中小企業の経営改善を目的としたファンドへの出資を継続的に検討。</a:t>
              </a:r>
              <a:endParaRPr lang="en-US" altLang="ja-JP" sz="1100" dirty="0" smtClean="0">
                <a:latin typeface="Meiryo UI" pitchFamily="50" charset="-128"/>
                <a:ea typeface="Meiryo UI" pitchFamily="50" charset="-128"/>
                <a:cs typeface="Meiryo UI" pitchFamily="50" charset="-128"/>
              </a:endParaRPr>
            </a:p>
            <a:p>
              <a:endParaRPr lang="en-US" altLang="ja-JP" sz="1100" dirty="0">
                <a:latin typeface="Meiryo UI" pitchFamily="50" charset="-128"/>
                <a:ea typeface="Meiryo UI" pitchFamily="50" charset="-128"/>
                <a:cs typeface="Meiryo UI" pitchFamily="50" charset="-128"/>
              </a:endParaRPr>
            </a:p>
            <a:p>
              <a:r>
                <a:rPr lang="en-US" altLang="ja-JP" sz="1500" b="1" dirty="0" smtClean="0">
                  <a:latin typeface="Meiryo UI" pitchFamily="50" charset="-128"/>
                  <a:ea typeface="Meiryo UI" pitchFamily="50" charset="-128"/>
                  <a:cs typeface="Meiryo UI" pitchFamily="50" charset="-128"/>
                </a:rPr>
                <a:t>【</a:t>
              </a:r>
              <a:r>
                <a:rPr lang="en-US" altLang="ja-JP" sz="1500" b="1" dirty="0">
                  <a:latin typeface="Meiryo UI" pitchFamily="50" charset="-128"/>
                  <a:ea typeface="Meiryo UI" pitchFamily="50" charset="-128"/>
                  <a:cs typeface="Meiryo UI" pitchFamily="50" charset="-128"/>
                </a:rPr>
                <a:t>5</a:t>
              </a:r>
              <a:r>
                <a:rPr lang="en-US" altLang="ja-JP" sz="1500" b="1" dirty="0" smtClean="0">
                  <a:latin typeface="Meiryo UI" pitchFamily="50" charset="-128"/>
                  <a:ea typeface="Meiryo UI" pitchFamily="50" charset="-128"/>
                  <a:cs typeface="Meiryo UI" pitchFamily="50" charset="-128"/>
                </a:rPr>
                <a:t>】</a:t>
              </a:r>
              <a:r>
                <a:rPr lang="ja-JP" altLang="en-US" sz="1500" b="1" dirty="0">
                  <a:latin typeface="Meiryo UI" pitchFamily="50" charset="-128"/>
                  <a:ea typeface="Meiryo UI" pitchFamily="50" charset="-128"/>
                  <a:cs typeface="Meiryo UI" pitchFamily="50" charset="-128"/>
                </a:rPr>
                <a:t> </a:t>
              </a:r>
              <a:r>
                <a:rPr lang="ja-JP" altLang="en-US" sz="1500" b="1" dirty="0" smtClean="0">
                  <a:latin typeface="Meiryo UI" pitchFamily="50" charset="-128"/>
                  <a:ea typeface="Meiryo UI" pitchFamily="50" charset="-128"/>
                  <a:cs typeface="Meiryo UI" pitchFamily="50" charset="-128"/>
                </a:rPr>
                <a:t>求償権管理の強化</a:t>
              </a:r>
              <a:r>
                <a:rPr lang="ja-JP" altLang="en-US" sz="1500" b="1" dirty="0">
                  <a:latin typeface="Meiryo UI" pitchFamily="50" charset="-128"/>
                  <a:ea typeface="Meiryo UI" pitchFamily="50" charset="-128"/>
                  <a:cs typeface="Meiryo UI" pitchFamily="50" charset="-128"/>
                </a:rPr>
                <a:t>・</a:t>
              </a:r>
              <a:r>
                <a:rPr lang="ja-JP" altLang="en-US" sz="1500" b="1" dirty="0" smtClean="0">
                  <a:latin typeface="Meiryo UI" pitchFamily="50" charset="-128"/>
                  <a:ea typeface="Meiryo UI" pitchFamily="50" charset="-128"/>
                  <a:cs typeface="Meiryo UI" pitchFamily="50" charset="-128"/>
                </a:rPr>
                <a:t>効率化</a:t>
              </a:r>
              <a:endParaRPr lang="ja-JP" altLang="en-US" sz="1500" b="1" dirty="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期中管理部門との連携強化により、早期に債務者等の状況に応じた</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効果的な回収に着手</a:t>
              </a:r>
              <a:endParaRPr lang="en-US" altLang="ja-JP" sz="1100" dirty="0" smtClean="0">
                <a:latin typeface="Meiryo UI" pitchFamily="50" charset="-128"/>
                <a:ea typeface="Meiryo UI" pitchFamily="50" charset="-128"/>
                <a:cs typeface="Meiryo UI" pitchFamily="50" charset="-128"/>
              </a:endParaRPr>
            </a:p>
            <a:p>
              <a:r>
                <a:rPr lang="ja-JP" altLang="en-US" sz="1100" dirty="0" smtClean="0">
                  <a:latin typeface="Meiryo UI" pitchFamily="50" charset="-128"/>
                  <a:ea typeface="Meiryo UI" pitchFamily="50" charset="-128"/>
                  <a:cs typeface="Meiryo UI" pitchFamily="50" charset="-128"/>
                </a:rPr>
                <a:t>○ 無担保求償権については、債務者の資産・収入状況等に応じて</a:t>
              </a:r>
              <a:endParaRPr lang="en-US" altLang="ja-JP" sz="1100" dirty="0" smtClean="0">
                <a:latin typeface="Meiryo UI" pitchFamily="50" charset="-128"/>
                <a:ea typeface="Meiryo UI" pitchFamily="50" charset="-128"/>
                <a:cs typeface="Meiryo UI" pitchFamily="50" charset="-128"/>
              </a:endParaRPr>
            </a:p>
            <a:p>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きめ細やかに対応し、督促管理を強化。</a:t>
              </a:r>
              <a:endParaRPr lang="ja-JP" altLang="en-US" sz="1100" dirty="0">
                <a:latin typeface="Meiryo UI" pitchFamily="50" charset="-128"/>
                <a:ea typeface="Meiryo UI" pitchFamily="50" charset="-128"/>
                <a:cs typeface="Meiryo UI" pitchFamily="50" charset="-128"/>
              </a:endParaRPr>
            </a:p>
            <a:p>
              <a:endParaRPr lang="en-US" altLang="ja-JP" sz="1100" dirty="0">
                <a:latin typeface="Meiryo UI" pitchFamily="50" charset="-128"/>
                <a:ea typeface="Meiryo UI" pitchFamily="50" charset="-128"/>
                <a:cs typeface="Meiryo UI" pitchFamily="50" charset="-128"/>
              </a:endParaRPr>
            </a:p>
            <a:p>
              <a:endParaRPr lang="ja-JP" altLang="en-US" sz="1100" dirty="0">
                <a:latin typeface="Meiryo UI" pitchFamily="50" charset="-128"/>
                <a:ea typeface="Meiryo UI" pitchFamily="50" charset="-128"/>
                <a:cs typeface="Meiryo UI" pitchFamily="50" charset="-128"/>
              </a:endParaRPr>
            </a:p>
          </p:txBody>
        </p:sp>
      </p:grpSp>
      <p:sp>
        <p:nvSpPr>
          <p:cNvPr id="37" name="二等辺三角形 36"/>
          <p:cNvSpPr/>
          <p:nvPr/>
        </p:nvSpPr>
        <p:spPr>
          <a:xfrm rot="5400000">
            <a:off x="2736404" y="1828464"/>
            <a:ext cx="504056" cy="11162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p:nvPr/>
        </p:nvSpPr>
        <p:spPr>
          <a:xfrm rot="5400000">
            <a:off x="8732748" y="1900472"/>
            <a:ext cx="504056" cy="11162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699889159"/>
              </p:ext>
            </p:extLst>
          </p:nvPr>
        </p:nvGraphicFramePr>
        <p:xfrm>
          <a:off x="5895987" y="1054643"/>
          <a:ext cx="2904380" cy="1655245"/>
        </p:xfrm>
        <a:graphic>
          <a:graphicData uri="http://schemas.openxmlformats.org/drawingml/2006/table">
            <a:tbl>
              <a:tblPr/>
              <a:tblGrid>
                <a:gridCol w="726095"/>
                <a:gridCol w="726095"/>
                <a:gridCol w="726095"/>
                <a:gridCol w="726095"/>
              </a:tblGrid>
              <a:tr h="482128">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sz="1100" b="1" i="0" u="none" strike="noStrike" dirty="0" smtClean="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H27</a:t>
                      </a:r>
                      <a:endParaRPr lang="en-US" sz="1100" b="1" i="0" u="none" strike="noStrike" dirty="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sz="1100" b="1" i="0" u="none" strike="noStrike" dirty="0" smtClean="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H28</a:t>
                      </a:r>
                      <a:endParaRPr lang="en-US" sz="1100" b="1" i="0" u="none" strike="noStrike" dirty="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sz="1100" b="1" i="0" u="none" strike="noStrike" dirty="0" smtClean="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H29</a:t>
                      </a:r>
                      <a:r>
                        <a:rPr lang="ja-JP" altLang="en-US" sz="1100" b="1" i="0" u="none" strike="noStrike" dirty="0" smtClean="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見込</a:t>
                      </a:r>
                      <a:endParaRPr lang="ja-JP" altLang="en-US" sz="1100" b="1" i="0" u="none" strike="noStrike" dirty="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r>
              <a:tr h="286264">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保証承諾額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780,919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816,243</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840,000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r>
              <a:tr h="286264">
                <a:tc>
                  <a:txBody>
                    <a:bodyPr/>
                    <a:lstStyle/>
                    <a:p>
                      <a:pPr algn="ctr" rtl="0"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保証</a:t>
                      </a:r>
                      <a:r>
                        <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債務</a:t>
                      </a:r>
                      <a:endParaRPr lang="en-US" altLang="zh-TW"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zh-TW"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残高</a:t>
                      </a:r>
                      <a:endParaRPr lang="zh-TW"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2,503,737</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2,349,131</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2,251,000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r>
              <a:tr h="286264">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代位弁済額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56,367</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46,151</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37,500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r>
              <a:tr h="286264">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回収額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16,922</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18,683</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15,100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r>
            </a:tbl>
          </a:graphicData>
        </a:graphic>
      </p:graphicFrame>
      <p:sp>
        <p:nvSpPr>
          <p:cNvPr id="8" name="正方形/長方形 7"/>
          <p:cNvSpPr/>
          <p:nvPr/>
        </p:nvSpPr>
        <p:spPr>
          <a:xfrm>
            <a:off x="3075896" y="563209"/>
            <a:ext cx="2748840" cy="2231380"/>
          </a:xfrm>
          <a:prstGeom prst="rect">
            <a:avLst/>
          </a:prstGeom>
        </p:spPr>
        <p:txBody>
          <a:bodyPr wrap="square">
            <a:spAutoFit/>
          </a:bodyPr>
          <a:lstStyle/>
          <a:p>
            <a:r>
              <a:rPr lang="ja-JP" altLang="en-US" sz="1800" b="1" dirty="0">
                <a:latin typeface="Meiryo UI" pitchFamily="50" charset="-128"/>
                <a:ea typeface="Meiryo UI" pitchFamily="50" charset="-128"/>
                <a:cs typeface="Meiryo UI" pitchFamily="50" charset="-128"/>
              </a:rPr>
              <a:t>■ </a:t>
            </a:r>
            <a:r>
              <a:rPr lang="ja-JP" altLang="en-US" sz="1800" b="1" dirty="0" smtClean="0">
                <a:latin typeface="Meiryo UI" pitchFamily="50" charset="-128"/>
                <a:ea typeface="Meiryo UI" pitchFamily="50" charset="-128"/>
                <a:cs typeface="Meiryo UI" pitchFamily="50" charset="-128"/>
              </a:rPr>
              <a:t>現状</a:t>
            </a:r>
            <a:endParaRPr lang="en-US" altLang="ja-JP" sz="1800" b="1" dirty="0" smtClean="0">
              <a:latin typeface="Meiryo UI" pitchFamily="50" charset="-128"/>
              <a:ea typeface="Meiryo UI" pitchFamily="50" charset="-128"/>
              <a:cs typeface="Meiryo UI" pitchFamily="50" charset="-128"/>
            </a:endParaRPr>
          </a:p>
          <a:p>
            <a:r>
              <a:rPr lang="ja-JP" altLang="en-US" sz="13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経済対策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や好調なインバウンド需要により、景気の緩やかな回復基調が見込まれる。一方で、海外経済や国際金融市場の動向による景気回復ペースの鈍化懸念等、引き続き注視が必要。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府内中小企業者の資金需要については、景気の回復基調を背景に増加が見込まれるが、保証付融資については、低金利の金融環境下での競合による中小企業者の厳しい選好が継続。</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7012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グループ化 12"/>
          <p:cNvGrpSpPr/>
          <p:nvPr/>
        </p:nvGrpSpPr>
        <p:grpSpPr>
          <a:xfrm>
            <a:off x="136104" y="461162"/>
            <a:ext cx="12536338" cy="9019958"/>
            <a:chOff x="57150" y="956462"/>
            <a:chExt cx="6446889" cy="8892388"/>
          </a:xfrm>
        </p:grpSpPr>
        <p:sp>
          <p:nvSpPr>
            <p:cNvPr id="9" name="テキスト ボックス 8"/>
            <p:cNvSpPr txBox="1"/>
            <p:nvPr/>
          </p:nvSpPr>
          <p:spPr>
            <a:xfrm>
              <a:off x="135173" y="7941292"/>
              <a:ext cx="1202898" cy="364109"/>
            </a:xfrm>
            <a:prstGeom prst="rect">
              <a:avLst/>
            </a:prstGeom>
            <a:noFill/>
          </p:spPr>
          <p:txBody>
            <a:bodyPr wrap="none" rtlCol="0">
              <a:spAutoFit/>
            </a:bodyPr>
            <a:lstStyle/>
            <a:p>
              <a:r>
                <a:rPr kumimoji="1" lang="ja-JP" altLang="en-US" sz="1800" b="1" dirty="0" smtClean="0">
                  <a:latin typeface="Meiryo UI" pitchFamily="50" charset="-128"/>
                  <a:ea typeface="Meiryo UI" pitchFamily="50" charset="-128"/>
                  <a:cs typeface="Meiryo UI" pitchFamily="50" charset="-128"/>
                </a:rPr>
                <a:t>■ 収支計画（参考）</a:t>
              </a:r>
              <a:endParaRPr kumimoji="1" lang="ja-JP" altLang="en-US" sz="1800" b="1" dirty="0">
                <a:latin typeface="Meiryo UI" pitchFamily="50" charset="-128"/>
                <a:ea typeface="Meiryo UI" pitchFamily="50" charset="-128"/>
                <a:cs typeface="Meiryo UI" pitchFamily="50" charset="-128"/>
              </a:endParaRPr>
            </a:p>
          </p:txBody>
        </p:sp>
        <p:grpSp>
          <p:nvGrpSpPr>
            <p:cNvPr id="6" name="グループ化 5"/>
            <p:cNvGrpSpPr/>
            <p:nvPr/>
          </p:nvGrpSpPr>
          <p:grpSpPr>
            <a:xfrm>
              <a:off x="57150" y="956462"/>
              <a:ext cx="6446889" cy="8892388"/>
              <a:chOff x="57150" y="956462"/>
              <a:chExt cx="6446889" cy="8892388"/>
            </a:xfrm>
          </p:grpSpPr>
          <p:sp>
            <p:nvSpPr>
              <p:cNvPr id="3" name="角丸四角形 2"/>
              <p:cNvSpPr/>
              <p:nvPr/>
            </p:nvSpPr>
            <p:spPr>
              <a:xfrm>
                <a:off x="57150" y="956462"/>
                <a:ext cx="6446889" cy="8892388"/>
              </a:xfrm>
              <a:prstGeom prst="roundRect">
                <a:avLst>
                  <a:gd name="adj" fmla="val 1543"/>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31211" y="1173737"/>
                <a:ext cx="1415772" cy="369332"/>
              </a:xfrm>
              <a:prstGeom prst="rect">
                <a:avLst/>
              </a:prstGeom>
              <a:noFill/>
            </p:spPr>
            <p:txBody>
              <a:bodyPr wrap="none" rtlCol="0">
                <a:spAutoFit/>
              </a:bodyPr>
              <a:lstStyle/>
              <a:p>
                <a:r>
                  <a:rPr kumimoji="1" lang="ja-JP" altLang="en-US" sz="1800" b="1" dirty="0" smtClean="0">
                    <a:latin typeface="Meiryo UI" pitchFamily="50" charset="-128"/>
                    <a:ea typeface="Meiryo UI" pitchFamily="50" charset="-128"/>
                    <a:cs typeface="Meiryo UI" pitchFamily="50" charset="-128"/>
                  </a:rPr>
                  <a:t>■ 事業計画</a:t>
                </a:r>
                <a:endParaRPr kumimoji="1" lang="ja-JP" altLang="en-US" sz="1800" b="1" dirty="0">
                  <a:latin typeface="Meiryo UI" pitchFamily="50" charset="-128"/>
                  <a:ea typeface="Meiryo UI" pitchFamily="50" charset="-128"/>
                  <a:cs typeface="Meiryo UI" pitchFamily="50" charset="-128"/>
                </a:endParaRPr>
              </a:p>
            </p:txBody>
          </p:sp>
        </p:grpSp>
      </p:grpSp>
      <p:sp>
        <p:nvSpPr>
          <p:cNvPr id="10" name="テキスト ボックス 9"/>
          <p:cNvSpPr txBox="1"/>
          <p:nvPr/>
        </p:nvSpPr>
        <p:spPr>
          <a:xfrm>
            <a:off x="788475" y="3214545"/>
            <a:ext cx="3868367" cy="276999"/>
          </a:xfrm>
          <a:prstGeom prst="rect">
            <a:avLst/>
          </a:prstGeom>
          <a:noFill/>
        </p:spPr>
        <p:txBody>
          <a:bodyPr wrap="none" rtlCol="0">
            <a:spAutoFit/>
          </a:bodyPr>
          <a:lstStyle/>
          <a:p>
            <a:r>
              <a:rPr lang="en-US" altLang="ja-JP" sz="1200" dirty="0" smtClean="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信用保証協会法第</a:t>
            </a:r>
            <a:r>
              <a:rPr lang="en-US" altLang="ja-JP" sz="1200" dirty="0" smtClean="0">
                <a:latin typeface="Meiryo UI" pitchFamily="50" charset="-128"/>
                <a:ea typeface="Meiryo UI" pitchFamily="50" charset="-128"/>
                <a:cs typeface="Meiryo UI" pitchFamily="50" charset="-128"/>
              </a:rPr>
              <a:t>35</a:t>
            </a:r>
            <a:r>
              <a:rPr lang="ja-JP" altLang="en-US" sz="1200" dirty="0" smtClean="0">
                <a:latin typeface="Meiryo UI" pitchFamily="50" charset="-128"/>
                <a:ea typeface="Meiryo UI" pitchFamily="50" charset="-128"/>
                <a:cs typeface="Meiryo UI" pitchFamily="50" charset="-128"/>
              </a:rPr>
              <a:t>条第</a:t>
            </a:r>
            <a:r>
              <a:rPr lang="en-US" altLang="ja-JP" sz="1200" dirty="0" smtClean="0">
                <a:latin typeface="Meiryo UI" pitchFamily="50" charset="-128"/>
                <a:ea typeface="Meiryo UI" pitchFamily="50" charset="-128"/>
                <a:cs typeface="Meiryo UI" pitchFamily="50" charset="-128"/>
              </a:rPr>
              <a:t>1</a:t>
            </a:r>
            <a:r>
              <a:rPr lang="ja-JP" altLang="en-US" sz="1200" dirty="0" smtClean="0">
                <a:latin typeface="Meiryo UI" pitchFamily="50" charset="-128"/>
                <a:ea typeface="Meiryo UI" pitchFamily="50" charset="-128"/>
                <a:cs typeface="Meiryo UI" pitchFamily="50" charset="-128"/>
              </a:rPr>
              <a:t>項に基づく国への報告事項</a:t>
            </a:r>
            <a:endParaRPr kumimoji="1" lang="ja-JP" altLang="en-US" sz="1200" dirty="0">
              <a:latin typeface="Meiryo UI" pitchFamily="50" charset="-128"/>
              <a:ea typeface="Meiryo UI" pitchFamily="50" charset="-128"/>
              <a:cs typeface="Meiryo UI" pitchFamily="50" charset="-128"/>
            </a:endParaRPr>
          </a:p>
        </p:txBody>
      </p:sp>
      <p:sp>
        <p:nvSpPr>
          <p:cNvPr id="7" name="正方形/長方形 6"/>
          <p:cNvSpPr/>
          <p:nvPr/>
        </p:nvSpPr>
        <p:spPr>
          <a:xfrm>
            <a:off x="376636" y="3514815"/>
            <a:ext cx="12424964" cy="3724096"/>
          </a:xfrm>
          <a:prstGeom prst="rect">
            <a:avLst/>
          </a:prstGeom>
        </p:spPr>
        <p:txBody>
          <a:bodyPr wrap="square">
            <a:spAutoFit/>
          </a:bodyPr>
          <a:lstStyle/>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保証承諾額</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過去の保証承諾実績及び資金需要の動向を踏まえ、</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算出（</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8,250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31</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8,300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億円、</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32</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8,350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保証付融資については、低金利の金融環境下での競合による中小企業者の厳しい選好が継続している。それに加え、平成３０年度については、信用補完制度の見直し</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プロパー融資と保証付融資の適切なリスク分担）の影響もあり、前年度に比べ、減少すると</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見込んで</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平成３１、３２年度については、金融機関との連携強化等により増加を見込んでいる。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保証債務残高</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保証承諾額、代位弁済額（元本）、償還額より</a:t>
            </a:r>
            <a:r>
              <a:rPr lang="ja-JP" altLang="ja-JP" sz="1300" dirty="0" smtClean="0">
                <a:latin typeface="Meiryo UI" panose="020B0604030504040204" pitchFamily="50" charset="-128"/>
                <a:ea typeface="Meiryo UI" panose="020B0604030504040204" pitchFamily="50" charset="-128"/>
                <a:cs typeface="Meiryo UI" panose="020B0604030504040204" pitchFamily="50" charset="-128"/>
              </a:rPr>
              <a:t>算出。</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平成２０年度から平成２２年度までに実施した緊急保証以降、償還額が保証承諾額を上回る状況が続いており、引き続き減少すると見込んでいる。</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代位</a:t>
            </a:r>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弁済</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債務者区分別</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の代位弁済率等より算出した。</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平成２９年度における大阪府下の倒産件数が対前年比プラスとなるなど、企業の倒産件数の減少傾向に下げ止まりが見られる中、大阪府内の中小企業者の景況感、</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条件変更先の代位弁済見込等を踏まえ算出し、平成２９年度の実績見込みとほぼ同水準が続くものと見込んだ。</a:t>
            </a:r>
            <a:endParaRPr lang="ja-JP"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実際回収</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代位弁済からの経過年度別回収率をもとに算出。</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390203664"/>
              </p:ext>
            </p:extLst>
          </p:nvPr>
        </p:nvGraphicFramePr>
        <p:xfrm>
          <a:off x="699865" y="1087016"/>
          <a:ext cx="8077199" cy="2057400"/>
        </p:xfrm>
        <a:graphic>
          <a:graphicData uri="http://schemas.openxmlformats.org/drawingml/2006/table">
            <a:tbl>
              <a:tblPr/>
              <a:tblGrid>
                <a:gridCol w="1408814"/>
                <a:gridCol w="860437"/>
                <a:gridCol w="860437"/>
                <a:gridCol w="854377"/>
                <a:gridCol w="860437"/>
                <a:gridCol w="854377"/>
                <a:gridCol w="860437"/>
                <a:gridCol w="854377"/>
                <a:gridCol w="663506"/>
              </a:tblGrid>
              <a:tr h="342900">
                <a:tc rowSpan="2">
                  <a:txBody>
                    <a:bodyPr/>
                    <a:lstStyle/>
                    <a:p>
                      <a:pPr algn="ctr" fontAlgn="ctr"/>
                      <a:r>
                        <a:rPr lang="ja-JP" altLang="en-US" sz="1100" b="0" i="0" u="none" strike="noStrike" dirty="0">
                          <a:solidFill>
                            <a:srgbClr val="000000"/>
                          </a:solidFill>
                          <a:effectLst/>
                          <a:latin typeface="Meiryo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gridSpan="2">
                  <a:txBody>
                    <a:bodyPr/>
                    <a:lstStyle/>
                    <a:p>
                      <a:pPr algn="ctr" fontAlgn="ctr"/>
                      <a:r>
                        <a:rPr lang="ja-JP" altLang="en-US" sz="1100" b="0" i="0" u="none" strike="noStrike" dirty="0" smtClean="0">
                          <a:solidFill>
                            <a:srgbClr val="000000"/>
                          </a:solidFill>
                          <a:effectLst/>
                          <a:latin typeface="Meiryo UI"/>
                        </a:rPr>
                        <a:t>２９年度</a:t>
                      </a:r>
                      <a:endParaRPr lang="ja-JP" altLang="en-US" sz="1100" b="0" i="0" u="none" strike="noStrike" dirty="0">
                        <a:solidFill>
                          <a:srgbClr val="000000"/>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dirty="0" smtClean="0">
                          <a:solidFill>
                            <a:srgbClr val="000000"/>
                          </a:solidFill>
                          <a:effectLst/>
                          <a:latin typeface="Meiryo UI"/>
                        </a:rPr>
                        <a:t>３０年度</a:t>
                      </a:r>
                      <a:endParaRPr lang="ja-JP" altLang="en-US" sz="1100" b="0" i="0" u="none" strike="noStrike" dirty="0">
                        <a:solidFill>
                          <a:srgbClr val="000000"/>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dirty="0" smtClean="0">
                          <a:solidFill>
                            <a:srgbClr val="000000"/>
                          </a:solidFill>
                          <a:effectLst/>
                          <a:latin typeface="Meiryo UI"/>
                        </a:rPr>
                        <a:t>３１年度</a:t>
                      </a:r>
                      <a:endParaRPr lang="ja-JP" altLang="en-US" sz="1100" b="0" i="0" u="none" strike="noStrike" dirty="0">
                        <a:solidFill>
                          <a:srgbClr val="000000"/>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dirty="0" smtClean="0">
                          <a:solidFill>
                            <a:srgbClr val="000000"/>
                          </a:solidFill>
                          <a:effectLst/>
                          <a:latin typeface="Meiryo UI"/>
                        </a:rPr>
                        <a:t>３２年度</a:t>
                      </a:r>
                      <a:endParaRPr lang="ja-JP" altLang="en-US" sz="1100" b="0" i="0" u="none" strike="noStrike" dirty="0">
                        <a:solidFill>
                          <a:srgbClr val="000000"/>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42900">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a:rPr>
                        <a:t>計画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a:rPr>
                        <a:t>見込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a:rPr>
                        <a:t>対前年度</a:t>
                      </a:r>
                      <a:br>
                        <a:rPr lang="ja-JP" altLang="en-US" sz="1000" b="0" i="0" u="none" strike="noStrike">
                          <a:solidFill>
                            <a:srgbClr val="000000"/>
                          </a:solidFill>
                          <a:effectLst/>
                          <a:latin typeface="Meiryo UI"/>
                        </a:rPr>
                      </a:br>
                      <a:r>
                        <a:rPr lang="ja-JP" altLang="en-US" sz="1000" b="0" i="0" u="none" strike="noStrike">
                          <a:solidFill>
                            <a:srgbClr val="000000"/>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a:rPr>
                        <a:t>対前年度</a:t>
                      </a:r>
                      <a:br>
                        <a:rPr lang="ja-JP" altLang="en-US" sz="1000" b="0" i="0" u="none" strike="noStrike">
                          <a:solidFill>
                            <a:srgbClr val="000000"/>
                          </a:solidFill>
                          <a:effectLst/>
                          <a:latin typeface="Meiryo UI"/>
                        </a:rPr>
                      </a:br>
                      <a:r>
                        <a:rPr lang="ja-JP" altLang="en-US" sz="1000" b="0" i="0" u="none" strike="noStrike">
                          <a:solidFill>
                            <a:srgbClr val="000000"/>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a:rPr>
                        <a:t>対前年度</a:t>
                      </a:r>
                      <a:br>
                        <a:rPr lang="ja-JP" altLang="en-US" sz="1000" b="0" i="0" u="none" strike="noStrike">
                          <a:solidFill>
                            <a:srgbClr val="000000"/>
                          </a:solidFill>
                          <a:effectLst/>
                          <a:latin typeface="Meiryo UI"/>
                        </a:rPr>
                      </a:br>
                      <a:r>
                        <a:rPr lang="ja-JP" altLang="en-US" sz="1000" b="0" i="0" u="none" strike="noStrike">
                          <a:solidFill>
                            <a:srgbClr val="000000"/>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ctr" fontAlgn="ctr"/>
                      <a:r>
                        <a:rPr lang="zh-TW" altLang="en-US" sz="1100" b="0" i="0" u="none" strike="noStrike" dirty="0">
                          <a:solidFill>
                            <a:srgbClr val="000000"/>
                          </a:solidFill>
                          <a:effectLst/>
                          <a:latin typeface="Meiryo UI"/>
                        </a:rPr>
                        <a:t>保 証 承 諾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830,000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840,000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825,000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99.4%</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8</a:t>
                      </a:r>
                      <a:r>
                        <a:rPr lang="en-US" altLang="ja-JP" sz="1100" b="0" i="0" u="none" strike="noStrike" dirty="0" smtClean="0">
                          <a:solidFill>
                            <a:schemeClr val="tx1"/>
                          </a:solidFill>
                          <a:effectLst/>
                          <a:latin typeface="Meiryo UI"/>
                        </a:rPr>
                        <a:t>30,000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100.6%</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835,000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100.6%</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ctr" fontAlgn="ctr"/>
                      <a:r>
                        <a:rPr lang="zh-TW" altLang="en-US" sz="1100" b="0" i="0" u="none" strike="noStrike">
                          <a:solidFill>
                            <a:srgbClr val="000000"/>
                          </a:solidFill>
                          <a:effectLst/>
                          <a:latin typeface="Meiryo UI"/>
                        </a:rPr>
                        <a:t>保 証 債 務 残 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2,200,000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2,251,000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2,145,000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97.5%</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2,063,000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96.2%</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2,000,000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96.9%</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ctr" fontAlgn="ctr"/>
                      <a:r>
                        <a:rPr lang="zh-TW" altLang="en-US" sz="1100" b="0" i="0" u="none" strike="noStrike">
                          <a:solidFill>
                            <a:srgbClr val="000000"/>
                          </a:solidFill>
                          <a:effectLst/>
                          <a:latin typeface="Meiryo UI"/>
                        </a:rPr>
                        <a:t>代 位 弁 済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41,000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37,500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38,000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92.7%</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38,000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38,000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ctr" fontAlgn="ctr"/>
                      <a:r>
                        <a:rPr lang="zh-TW" altLang="en-US" sz="1100" b="0" i="0" u="none" strike="noStrike" dirty="0">
                          <a:solidFill>
                            <a:srgbClr val="000000"/>
                          </a:solidFill>
                          <a:effectLst/>
                          <a:latin typeface="Meiryo UI"/>
                        </a:rPr>
                        <a:t>実 際 回 収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15,200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15,100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chemeClr val="tx1"/>
                          </a:solidFill>
                          <a:effectLst/>
                          <a:latin typeface="Meiryo UI"/>
                        </a:rPr>
                        <a:t>13,000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85.5%</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11,600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89.2%</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10,700</a:t>
                      </a:r>
                      <a:endParaRPr lang="en-US" altLang="ja-JP" sz="1100" b="0" i="0" u="none" strike="noStrike" dirty="0">
                        <a:solidFill>
                          <a:schemeClr val="tx1"/>
                        </a:solidFill>
                        <a:effectLst/>
                        <a:latin typeface="Meiryo U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a:rPr>
                        <a:t>92.2</a:t>
                      </a:r>
                      <a:r>
                        <a:rPr lang="en-US" altLang="ja-JP" sz="1100" b="0" i="0" u="none" strike="noStrike" dirty="0">
                          <a:solidFill>
                            <a:schemeClr val="tx1"/>
                          </a:solidFill>
                          <a:effectLst/>
                          <a:latin typeface="Meiryo U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580253128"/>
              </p:ext>
            </p:extLst>
          </p:nvPr>
        </p:nvGraphicFramePr>
        <p:xfrm>
          <a:off x="640160" y="7824936"/>
          <a:ext cx="7848598" cy="1571625"/>
        </p:xfrm>
        <a:graphic>
          <a:graphicData uri="http://schemas.openxmlformats.org/drawingml/2006/table">
            <a:tbl>
              <a:tblPr/>
              <a:tblGrid>
                <a:gridCol w="1669656"/>
                <a:gridCol w="792172"/>
                <a:gridCol w="792172"/>
                <a:gridCol w="792172"/>
                <a:gridCol w="792172"/>
                <a:gridCol w="792172"/>
                <a:gridCol w="792172"/>
                <a:gridCol w="792172"/>
                <a:gridCol w="633738"/>
              </a:tblGrid>
              <a:tr h="200025">
                <a:tc>
                  <a:txBody>
                    <a:bodyPr/>
                    <a:lstStyle/>
                    <a:p>
                      <a:pPr algn="l" fontAlgn="ctr"/>
                      <a:endParaRPr lang="ja-JP" altLang="en-US" sz="1100" b="0" i="0" u="none" strike="noStrike" dirty="0">
                        <a:solidFill>
                          <a:srgbClr val="000000"/>
                        </a:solidFill>
                        <a:effectLst/>
                        <a:latin typeface="Meiryo U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Meiryo U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Meiryo U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Meiryo U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Meiryo U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Meiryo U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Meiryo U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ctr"/>
                      <a:r>
                        <a:rPr lang="ja-JP" altLang="en-US" sz="1100" b="0" i="0" u="none" strike="noStrike" dirty="0">
                          <a:solidFill>
                            <a:srgbClr val="000000"/>
                          </a:solidFill>
                          <a:effectLst/>
                          <a:latin typeface="Meiryo UI"/>
                        </a:rPr>
                        <a:t>（単位：百万円、％）</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ctr"/>
                      <a:endParaRPr lang="ja-JP" altLang="en-US" sz="1100" b="0" i="0" u="none" strike="noStrike" dirty="0">
                        <a:solidFill>
                          <a:srgbClr val="000000"/>
                        </a:solidFill>
                        <a:effectLst/>
                        <a:latin typeface="Meiryo U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342900">
                <a:tc rowSpan="2">
                  <a:txBody>
                    <a:bodyPr/>
                    <a:lstStyle/>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gridSpan="2">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２９年度</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３０年度</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３１年度</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３２年度</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42900">
                <a:tc vMerge="1">
                  <a:txBody>
                    <a:bodyPr/>
                    <a:lstStyle/>
                    <a:p>
                      <a:endParaRPr kumimoji="1" lang="ja-JP" altLang="en-US"/>
                    </a:p>
                  </a:txBody>
                  <a:tcPr/>
                </a:tc>
                <a:tc>
                  <a:txBody>
                    <a:bodyPr/>
                    <a:lstStyle/>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対前年度</a:t>
                      </a:r>
                      <a:br>
                        <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実績見込比</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対前年度</a:t>
                      </a:r>
                      <a:br>
                        <a:rPr lang="ja-JP" altLang="en-US" sz="1000" b="0" i="0" u="none" strike="noStrike">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000" b="0" i="0" u="none" strike="noStrike">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対前年度</a:t>
                      </a:r>
                      <a:br>
                        <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ctr" fontAlgn="ctr"/>
                      <a:r>
                        <a:rPr lang="zh-CN"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 残 代 位 弁 済 率</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1.64%</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1.73%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105.5%</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104.6%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1.87%</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103.3%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  支  差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6,802</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7,307</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5,611</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76.8%</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4,133</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73.7%</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2,936</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71.0%</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正方形/長方形 1"/>
          <p:cNvSpPr/>
          <p:nvPr/>
        </p:nvSpPr>
        <p:spPr>
          <a:xfrm>
            <a:off x="7624936" y="788159"/>
            <a:ext cx="115212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（単位：百万円）</a:t>
            </a:r>
            <a:endParaRPr kumimoji="1" lang="ja-JP" altLang="en-US" sz="1100" dirty="0">
              <a:solidFill>
                <a:schemeClr val="tx1"/>
              </a:solidFill>
            </a:endParaRPr>
          </a:p>
        </p:txBody>
      </p:sp>
    </p:spTree>
    <p:extLst>
      <p:ext uri="{BB962C8B-B14F-4D97-AF65-F5344CB8AC3E}">
        <p14:creationId xmlns:p14="http://schemas.microsoft.com/office/powerpoint/2010/main" val="182225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Words>
  <Application>Microsoft Office PowerPoint</Application>
  <PresentationFormat>A3 297x420 mm</PresentationFormat>
  <Paragraphs>220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2018-05-14T01:13:06Z</dcterms:created>
  <dcterms:modified xsi:type="dcterms:W3CDTF">2018-05-14T01:13:11Z</dcterms:modified>
</cp:coreProperties>
</file>