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7" r:id="rId2"/>
    <p:sldId id="276" r:id="rId3"/>
    <p:sldId id="318" r:id="rId4"/>
    <p:sldId id="258" r:id="rId5"/>
    <p:sldId id="269" r:id="rId6"/>
    <p:sldId id="317" r:id="rId7"/>
    <p:sldId id="275" r:id="rId8"/>
    <p:sldId id="324" r:id="rId9"/>
    <p:sldId id="283" r:id="rId10"/>
    <p:sldId id="278" r:id="rId11"/>
    <p:sldId id="356" r:id="rId12"/>
    <p:sldId id="366" r:id="rId13"/>
    <p:sldId id="358" r:id="rId14"/>
    <p:sldId id="363" r:id="rId15"/>
    <p:sldId id="359" r:id="rId16"/>
    <p:sldId id="360" r:id="rId17"/>
    <p:sldId id="361" r:id="rId18"/>
    <p:sldId id="265" r:id="rId19"/>
    <p:sldId id="385" r:id="rId20"/>
    <p:sldId id="345" r:id="rId21"/>
    <p:sldId id="346" r:id="rId22"/>
    <p:sldId id="344" r:id="rId23"/>
    <p:sldId id="342" r:id="rId24"/>
    <p:sldId id="343" r:id="rId25"/>
    <p:sldId id="340" r:id="rId26"/>
    <p:sldId id="365" r:id="rId27"/>
    <p:sldId id="387" r:id="rId28"/>
  </p:sldIdLst>
  <p:sldSz cx="9144000" cy="6858000" type="screen4x3"/>
  <p:notesSz cx="6807200" cy="9939338"/>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5pPr>
    <a:lvl6pPr marL="2286000" algn="l" defTabSz="914400" rtl="0" eaLnBrk="1" latinLnBrk="0" hangingPunct="1">
      <a:defRPr kumimoji="1" kern="1200">
        <a:solidFill>
          <a:schemeClr val="tx1"/>
        </a:solidFill>
        <a:latin typeface="Arial" charset="0"/>
        <a:ea typeface="ＭＳ Ｐゴシック" pitchFamily="4" charset="-128"/>
        <a:cs typeface="+mn-cs"/>
      </a:defRPr>
    </a:lvl6pPr>
    <a:lvl7pPr marL="2743200" algn="l" defTabSz="914400" rtl="0" eaLnBrk="1" latinLnBrk="0" hangingPunct="1">
      <a:defRPr kumimoji="1" kern="1200">
        <a:solidFill>
          <a:schemeClr val="tx1"/>
        </a:solidFill>
        <a:latin typeface="Arial" charset="0"/>
        <a:ea typeface="ＭＳ Ｐゴシック" pitchFamily="4" charset="-128"/>
        <a:cs typeface="+mn-cs"/>
      </a:defRPr>
    </a:lvl7pPr>
    <a:lvl8pPr marL="3200400" algn="l" defTabSz="914400" rtl="0" eaLnBrk="1" latinLnBrk="0" hangingPunct="1">
      <a:defRPr kumimoji="1" kern="1200">
        <a:solidFill>
          <a:schemeClr val="tx1"/>
        </a:solidFill>
        <a:latin typeface="Arial" charset="0"/>
        <a:ea typeface="ＭＳ Ｐゴシック" pitchFamily="4" charset="-128"/>
        <a:cs typeface="+mn-cs"/>
      </a:defRPr>
    </a:lvl8pPr>
    <a:lvl9pPr marL="3657600" algn="l" defTabSz="914400" rtl="0" eaLnBrk="1" latinLnBrk="0" hangingPunct="1">
      <a:defRPr kumimoji="1" kern="1200">
        <a:solidFill>
          <a:schemeClr val="tx1"/>
        </a:solidFill>
        <a:latin typeface="Arial" charset="0"/>
        <a:ea typeface="ＭＳ Ｐゴシック" pitchFamily="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B"/>
    <a:srgbClr val="FB1C25"/>
    <a:srgbClr val="E869A2"/>
    <a:srgbClr val="FECBF6"/>
    <a:srgbClr val="D7FFAA"/>
    <a:srgbClr val="FFF199"/>
    <a:srgbClr val="D438CD"/>
    <a:srgbClr val="FEB0FA"/>
    <a:srgbClr val="FE75F8"/>
    <a:srgbClr val="DE6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15" autoAdjust="0"/>
    <p:restoredTop sz="96324" autoAdjust="0"/>
  </p:normalViewPr>
  <p:slideViewPr>
    <p:cSldViewPr snapToGrid="0" snapToObjects="1">
      <p:cViewPr>
        <p:scale>
          <a:sx n="107" d="100"/>
          <a:sy n="107" d="100"/>
        </p:scale>
        <p:origin x="-126"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6"/>
    </p:cViewPr>
  </p:sorterViewPr>
  <p:notesViewPr>
    <p:cSldViewPr snapToGrid="0" snapToObjects="1">
      <p:cViewPr varScale="1">
        <p:scale>
          <a:sx n="115" d="100"/>
          <a:sy n="115" d="100"/>
        </p:scale>
        <p:origin x="2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047"/>
          </a:xfrm>
          <a:prstGeom prst="rect">
            <a:avLst/>
          </a:prstGeom>
        </p:spPr>
        <p:txBody>
          <a:bodyPr vert="horz" lIns="92199" tIns="46099" rIns="92199" bIns="4609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1"/>
            <a:ext cx="2950374" cy="497047"/>
          </a:xfrm>
          <a:prstGeom prst="rect">
            <a:avLst/>
          </a:prstGeom>
        </p:spPr>
        <p:txBody>
          <a:bodyPr vert="horz" lIns="92199" tIns="46099" rIns="92199" bIns="46099" rtlCol="0"/>
          <a:lstStyle>
            <a:lvl1pPr algn="r">
              <a:defRPr sz="1200"/>
            </a:lvl1pPr>
          </a:lstStyle>
          <a:p>
            <a:fld id="{44B942DF-96A2-4D7B-996A-F70BD72C239E}" type="datetimeFigureOut">
              <a:rPr kumimoji="1" lang="ja-JP" altLang="en-US" smtClean="0"/>
              <a:pPr/>
              <a:t>2019/8/5</a:t>
            </a:fld>
            <a:endParaRPr kumimoji="1" lang="ja-JP" altLang="en-US"/>
          </a:p>
        </p:txBody>
      </p:sp>
      <p:sp>
        <p:nvSpPr>
          <p:cNvPr id="4" name="フッター プレースホルダー 3"/>
          <p:cNvSpPr>
            <a:spLocks noGrp="1"/>
          </p:cNvSpPr>
          <p:nvPr>
            <p:ph type="ftr" sz="quarter" idx="2"/>
          </p:nvPr>
        </p:nvSpPr>
        <p:spPr>
          <a:xfrm>
            <a:off x="1" y="9440693"/>
            <a:ext cx="2950375" cy="497046"/>
          </a:xfrm>
          <a:prstGeom prst="rect">
            <a:avLst/>
          </a:prstGeom>
        </p:spPr>
        <p:txBody>
          <a:bodyPr vert="horz" lIns="92199" tIns="46099" rIns="92199" bIns="4609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693"/>
            <a:ext cx="2950374" cy="497046"/>
          </a:xfrm>
          <a:prstGeom prst="rect">
            <a:avLst/>
          </a:prstGeom>
        </p:spPr>
        <p:txBody>
          <a:bodyPr vert="horz" lIns="92199" tIns="46099" rIns="92199" bIns="46099" rtlCol="0" anchor="b"/>
          <a:lstStyle>
            <a:lvl1pPr algn="r">
              <a:defRPr sz="1200"/>
            </a:lvl1pPr>
          </a:lstStyle>
          <a:p>
            <a:fld id="{2C7CB65A-EA44-4AD2-9EA9-F375898F3DAC}" type="slidenum">
              <a:rPr kumimoji="1" lang="ja-JP" altLang="en-US" smtClean="0"/>
              <a:pPr/>
              <a:t>‹#›</a:t>
            </a:fld>
            <a:endParaRPr kumimoji="1" lang="ja-JP" altLang="en-US"/>
          </a:p>
        </p:txBody>
      </p:sp>
    </p:spTree>
    <p:extLst>
      <p:ext uri="{BB962C8B-B14F-4D97-AF65-F5344CB8AC3E}">
        <p14:creationId xmlns:p14="http://schemas.microsoft.com/office/powerpoint/2010/main" val="841384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787" cy="496967"/>
          </a:xfrm>
          <a:prstGeom prst="rect">
            <a:avLst/>
          </a:prstGeom>
        </p:spPr>
        <p:txBody>
          <a:bodyPr vert="horz" lIns="92199" tIns="46099" rIns="92199" bIns="46099" rtlCol="0"/>
          <a:lstStyle>
            <a:lvl1pPr algn="l">
              <a:defRPr sz="1200">
                <a:latin typeface="Arial" pitchFamily="4" charset="0"/>
                <a:cs typeface="ＭＳ Ｐゴシック" pitchFamily="4" charset="-128"/>
              </a:defRPr>
            </a:lvl1pPr>
          </a:lstStyle>
          <a:p>
            <a:pPr>
              <a:defRPr/>
            </a:pPr>
            <a:endParaRPr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wrap="square" lIns="92199" tIns="46099" rIns="92199" bIns="46099" numCol="1" anchor="t" anchorCtr="0" compatLnSpc="1">
            <a:prstTxWarp prst="textNoShape">
              <a:avLst/>
            </a:prstTxWarp>
          </a:bodyPr>
          <a:lstStyle>
            <a:lvl1pPr algn="r">
              <a:defRPr sz="1200"/>
            </a:lvl1pPr>
          </a:lstStyle>
          <a:p>
            <a:fld id="{6C6B6471-3230-441A-B2B9-818A9BD765DB}" type="datetime1">
              <a:rPr lang="ja-JP" altLang="en-US"/>
              <a:pPr/>
              <a:t>2019/8/5</a:t>
            </a:fld>
            <a:endParaRPr lang="ja-JP" altLang="en-US"/>
          </a:p>
        </p:txBody>
      </p:sp>
      <p:sp>
        <p:nvSpPr>
          <p:cNvPr id="4" name="スライド イメージ プレースホルダ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199" tIns="46099" rIns="92199" bIns="46099" rtlCol="0" anchor="ctr"/>
          <a:lstStyle/>
          <a:p>
            <a:pPr lvl="0"/>
            <a:endParaRPr lang="ja-JP" altLang="en-US" noProof="0"/>
          </a:p>
        </p:txBody>
      </p:sp>
      <p:sp>
        <p:nvSpPr>
          <p:cNvPr id="5" name="ノート プレースホルダ 4"/>
          <p:cNvSpPr>
            <a:spLocks noGrp="1"/>
          </p:cNvSpPr>
          <p:nvPr>
            <p:ph type="body" sz="quarter" idx="3"/>
          </p:nvPr>
        </p:nvSpPr>
        <p:spPr>
          <a:xfrm>
            <a:off x="680721" y="4721185"/>
            <a:ext cx="5445760" cy="4472702"/>
          </a:xfrm>
          <a:prstGeom prst="rect">
            <a:avLst/>
          </a:prstGeom>
        </p:spPr>
        <p:txBody>
          <a:bodyPr vert="horz" wrap="square" lIns="92199" tIns="46099" rIns="92199" bIns="46099"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1" y="9440646"/>
            <a:ext cx="2949787" cy="496967"/>
          </a:xfrm>
          <a:prstGeom prst="rect">
            <a:avLst/>
          </a:prstGeom>
        </p:spPr>
        <p:txBody>
          <a:bodyPr vert="horz" lIns="92199" tIns="46099" rIns="92199" bIns="46099" rtlCol="0" anchor="b"/>
          <a:lstStyle>
            <a:lvl1pPr algn="l">
              <a:defRPr sz="1200">
                <a:latin typeface="Arial" pitchFamily="4" charset="0"/>
                <a:cs typeface="ＭＳ Ｐゴシック" pitchFamily="4"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wrap="square" lIns="92199" tIns="46099" rIns="92199" bIns="46099" numCol="1" anchor="b" anchorCtr="0" compatLnSpc="1">
            <a:prstTxWarp prst="textNoShape">
              <a:avLst/>
            </a:prstTxWarp>
          </a:bodyPr>
          <a:lstStyle>
            <a:lvl1pPr algn="r">
              <a:defRPr sz="1200"/>
            </a:lvl1pPr>
          </a:lstStyle>
          <a:p>
            <a:fld id="{9ADD32E2-EC3E-41E6-93FA-2C430CEA6CE0}" type="slidenum">
              <a:rPr lang="ja-JP" altLang="en-US"/>
              <a:pPr/>
              <a:t>‹#›</a:t>
            </a:fld>
            <a:endParaRPr lang="ja-JP" altLang="en-US"/>
          </a:p>
        </p:txBody>
      </p:sp>
    </p:spTree>
    <p:extLst>
      <p:ext uri="{BB962C8B-B14F-4D97-AF65-F5344CB8AC3E}">
        <p14:creationId xmlns:p14="http://schemas.microsoft.com/office/powerpoint/2010/main" val="381014400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kumimoji="1" sz="1200" kern="1200">
        <a:solidFill>
          <a:schemeClr val="tx1"/>
        </a:solidFill>
        <a:latin typeface="+mn-lt"/>
        <a:ea typeface="+mn-ea"/>
        <a:cs typeface="ＭＳ Ｐゴシック" pitchFamily="4" charset="-128"/>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16388"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DC4838CE-1452-4BD2-B2E1-E635147265E6}" type="datetime1">
              <a:rPr lang="ja-JP" altLang="en-US" sz="1200"/>
              <a:pPr/>
              <a:t>2019/8/5</a:t>
            </a:fld>
            <a:endParaRPr lang="en-US" altLang="ja-JP" sz="1200" dirty="0"/>
          </a:p>
        </p:txBody>
      </p:sp>
      <p:sp>
        <p:nvSpPr>
          <p:cNvPr id="16389"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A0C2CBD5-D4EC-4119-A784-CB2ECE974A70}" type="slidenum">
              <a:rPr lang="en-US" altLang="ja-JP" sz="1200"/>
              <a:pPr/>
              <a:t>7</a:t>
            </a:fld>
            <a:endParaRPr lang="en-US" altLang="ja-JP" sz="1200" dirty="0"/>
          </a:p>
        </p:txBody>
      </p:sp>
      <p:sp>
        <p:nvSpPr>
          <p:cNvPr id="16390"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16391"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96078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2019/8/5</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23</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081023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2019/8/5</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24</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287972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2019/8/5</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25</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230742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B4B1E4-3109-4638-8358-B64ADC32B06E}" type="slidenum">
              <a:rPr kumimoji="1" lang="ja-JP" altLang="en-US" smtClean="0"/>
              <a:t>27</a:t>
            </a:fld>
            <a:endParaRPr kumimoji="1" lang="ja-JP" altLang="en-US"/>
          </a:p>
        </p:txBody>
      </p:sp>
    </p:spTree>
    <p:extLst>
      <p:ext uri="{BB962C8B-B14F-4D97-AF65-F5344CB8AC3E}">
        <p14:creationId xmlns:p14="http://schemas.microsoft.com/office/powerpoint/2010/main" val="132661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2019/8/5</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8</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7258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2019/8/5</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9</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2423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2019/8/5</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10</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97434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2019/8/5</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18</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2019/8/5</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19</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104602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2019/8/5</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20</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27110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2019/8/5</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21</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62827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2019/8/5</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22</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87740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9CFB4FFA-1983-6B4D-8CBA-7173DB2DB42A}" type="datetime1">
              <a:t>2019/8/5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7DB70FD-E3E1-44CF-9A76-B9D3A13A8DAD}" type="slidenum">
              <a:rPr lang="ja-JP" altLang="en-US"/>
              <a:pPr/>
              <a:t>‹#›</a:t>
            </a:fld>
            <a:endParaRPr lang="ja-JP" altLang="en-US"/>
          </a:p>
        </p:txBody>
      </p:sp>
    </p:spTree>
    <p:extLst>
      <p:ext uri="{BB962C8B-B14F-4D97-AF65-F5344CB8AC3E}">
        <p14:creationId xmlns:p14="http://schemas.microsoft.com/office/powerpoint/2010/main" val="100097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5D04238-5548-EB41-9096-D394C41B0FF2}" type="datetime1">
              <a:t>2019/8/5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D8798FC-FF0F-4631-A0D1-CCFC37A4070A}" type="slidenum">
              <a:rPr lang="ja-JP" altLang="en-US"/>
              <a:pPr/>
              <a:t>‹#›</a:t>
            </a:fld>
            <a:endParaRPr lang="ja-JP" altLang="en-US"/>
          </a:p>
        </p:txBody>
      </p:sp>
    </p:spTree>
    <p:extLst>
      <p:ext uri="{BB962C8B-B14F-4D97-AF65-F5344CB8AC3E}">
        <p14:creationId xmlns:p14="http://schemas.microsoft.com/office/powerpoint/2010/main" val="42400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3E8C4BFF-DBCD-F143-BD9B-8BC8AFF6B409}" type="datetime1">
              <a:t>2019/8/5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812B777-E8CE-4B9A-9672-23B743AE992E}" type="slidenum">
              <a:rPr lang="ja-JP" altLang="en-US"/>
              <a:pPr/>
              <a:t>‹#›</a:t>
            </a:fld>
            <a:endParaRPr lang="ja-JP" altLang="en-US"/>
          </a:p>
        </p:txBody>
      </p:sp>
    </p:spTree>
    <p:extLst>
      <p:ext uri="{BB962C8B-B14F-4D97-AF65-F5344CB8AC3E}">
        <p14:creationId xmlns:p14="http://schemas.microsoft.com/office/powerpoint/2010/main" val="12066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47E70F00-CDF8-0449-BA71-E13A29708656}" type="datetime1">
              <a:t>2019/8/5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F54E126-4F8F-449A-A58C-7EBF651448B1}" type="slidenum">
              <a:rPr lang="ja-JP" altLang="en-US"/>
              <a:pPr/>
              <a:t>‹#›</a:t>
            </a:fld>
            <a:endParaRPr lang="ja-JP" altLang="en-US"/>
          </a:p>
        </p:txBody>
      </p:sp>
    </p:spTree>
    <p:extLst>
      <p:ext uri="{BB962C8B-B14F-4D97-AF65-F5344CB8AC3E}">
        <p14:creationId xmlns:p14="http://schemas.microsoft.com/office/powerpoint/2010/main" val="300376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608A319D-2C0E-2E47-8019-506B16D16107}" type="datetime1">
              <a:t>2019/8/5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957F1C7-5230-489B-BBA3-3BBC06462165}" type="slidenum">
              <a:rPr lang="ja-JP" altLang="en-US"/>
              <a:pPr/>
              <a:t>‹#›</a:t>
            </a:fld>
            <a:endParaRPr lang="ja-JP" altLang="en-US"/>
          </a:p>
        </p:txBody>
      </p:sp>
    </p:spTree>
    <p:extLst>
      <p:ext uri="{BB962C8B-B14F-4D97-AF65-F5344CB8AC3E}">
        <p14:creationId xmlns:p14="http://schemas.microsoft.com/office/powerpoint/2010/main" val="9160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fld id="{7C970F7F-74E4-5741-A2A2-97EF3F9B6FE7}" type="datetime1">
              <a:t>2019/8/5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EEAC076-84E8-4651-8D67-738B7806EF4D}" type="slidenum">
              <a:rPr lang="ja-JP" altLang="en-US"/>
              <a:pPr/>
              <a:t>‹#›</a:t>
            </a:fld>
            <a:endParaRPr lang="ja-JP" altLang="en-US"/>
          </a:p>
        </p:txBody>
      </p:sp>
    </p:spTree>
    <p:extLst>
      <p:ext uri="{BB962C8B-B14F-4D97-AF65-F5344CB8AC3E}">
        <p14:creationId xmlns:p14="http://schemas.microsoft.com/office/powerpoint/2010/main" val="270495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fld id="{16A939CF-E1E9-554D-8C53-AC42A25983F7}" type="datetime1">
              <a:t>2019/8/5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34DD2A35-4312-4EF0-BA55-BA7D94D4B8A7}" type="slidenum">
              <a:rPr lang="ja-JP" altLang="en-US"/>
              <a:pPr/>
              <a:t>‹#›</a:t>
            </a:fld>
            <a:endParaRPr lang="ja-JP" altLang="en-US"/>
          </a:p>
        </p:txBody>
      </p:sp>
    </p:spTree>
    <p:extLst>
      <p:ext uri="{BB962C8B-B14F-4D97-AF65-F5344CB8AC3E}">
        <p14:creationId xmlns:p14="http://schemas.microsoft.com/office/powerpoint/2010/main" val="248715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fld id="{2834FDFE-82CC-2849-9744-0502C91CC582}" type="datetime1">
              <a:t>2019/8/5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B3CB1273-2CC3-4034-9C76-85AF918D5904}" type="slidenum">
              <a:rPr lang="ja-JP" altLang="en-US"/>
              <a:pPr/>
              <a:t>‹#›</a:t>
            </a:fld>
            <a:endParaRPr lang="ja-JP" altLang="en-US"/>
          </a:p>
        </p:txBody>
      </p:sp>
    </p:spTree>
    <p:extLst>
      <p:ext uri="{BB962C8B-B14F-4D97-AF65-F5344CB8AC3E}">
        <p14:creationId xmlns:p14="http://schemas.microsoft.com/office/powerpoint/2010/main" val="410333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ED7E0901-FBD1-7045-A1D9-81474EDE50C1}" type="datetime1">
              <a:t>2019/8/5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8084456" y="6492875"/>
            <a:ext cx="1059543" cy="365125"/>
          </a:xfrm>
        </p:spPr>
        <p:txBody>
          <a:bodyPr/>
          <a:lstStyle>
            <a:lvl1pPr>
              <a:defRPr sz="1800">
                <a:latin typeface="HG丸ｺﾞｼｯｸM-PRO" panose="020F0600000000000000" pitchFamily="50" charset="-128"/>
                <a:ea typeface="HG丸ｺﾞｼｯｸM-PRO" panose="020F0600000000000000" pitchFamily="50" charset="-128"/>
              </a:defRPr>
            </a:lvl1pPr>
          </a:lstStyle>
          <a:p>
            <a:fld id="{31574B80-8BAD-423D-BC4E-1B412F5C32AE}" type="slidenum">
              <a:rPr lang="ja-JP" altLang="en-US" smtClean="0"/>
              <a:pPr/>
              <a:t>‹#›</a:t>
            </a:fld>
            <a:endParaRPr lang="ja-JP" altLang="en-US"/>
          </a:p>
        </p:txBody>
      </p:sp>
    </p:spTree>
    <p:extLst>
      <p:ext uri="{BB962C8B-B14F-4D97-AF65-F5344CB8AC3E}">
        <p14:creationId xmlns:p14="http://schemas.microsoft.com/office/powerpoint/2010/main" val="336822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505070ED-F4B6-2949-9266-B187FDF3BB3B}" type="datetime1">
              <a:t>2019/8/5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F3D11F3-2DD3-45AD-85F1-2F3EFE020300}" type="slidenum">
              <a:rPr lang="ja-JP" altLang="en-US"/>
              <a:pPr/>
              <a:t>‹#›</a:t>
            </a:fld>
            <a:endParaRPr lang="ja-JP" altLang="en-US"/>
          </a:p>
        </p:txBody>
      </p:sp>
    </p:spTree>
    <p:extLst>
      <p:ext uri="{BB962C8B-B14F-4D97-AF65-F5344CB8AC3E}">
        <p14:creationId xmlns:p14="http://schemas.microsoft.com/office/powerpoint/2010/main" val="344310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840C28CB-6BF7-104B-BE50-AAA7CEFF66C7}" type="datetime1">
              <a:t>2019/8/5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1AF50F60-58D6-42B2-BE2E-38543404C49A}" type="slidenum">
              <a:rPr lang="ja-JP" altLang="en-US"/>
              <a:pPr/>
              <a:t>‹#›</a:t>
            </a:fld>
            <a:endParaRPr lang="ja-JP" altLang="en-US"/>
          </a:p>
        </p:txBody>
      </p:sp>
    </p:spTree>
    <p:extLst>
      <p:ext uri="{BB962C8B-B14F-4D97-AF65-F5344CB8AC3E}">
        <p14:creationId xmlns:p14="http://schemas.microsoft.com/office/powerpoint/2010/main" val="72216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fld id="{8796D0E4-BEAF-9B43-9266-54E50694165E}" type="datetime1">
              <a:t>2019/8/5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4" charset="0"/>
              </a:defRPr>
            </a:lvl1pPr>
          </a:lstStyle>
          <a:p>
            <a:fld id="{5D35EB2A-1763-44B7-9F91-BE933D80264A}"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ＭＳ Ｐゴシック" pitchFamily="4" charset="-128"/>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tiff"/></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9.gif"/><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010400" y="6492875"/>
            <a:ext cx="2133600" cy="365125"/>
          </a:xfrm>
        </p:spPr>
        <p:txBody>
          <a:bodyPr/>
          <a:lstStyle/>
          <a:p>
            <a:fld id="{1F54E126-4F8F-449A-A58C-7EBF651448B1}" type="slidenum">
              <a:rPr lang="ja-JP" altLang="en-US" b="1" smtClean="0">
                <a:latin typeface="Arial" panose="020B0604020202020204" pitchFamily="34" charset="0"/>
                <a:ea typeface="+mn-ea"/>
                <a:cs typeface="Arial" panose="020B0604020202020204" pitchFamily="34" charset="0"/>
              </a:rPr>
              <a:pPr/>
              <a:t>1</a:t>
            </a:fld>
            <a:endParaRPr lang="ja-JP" altLang="en-US" b="1" dirty="0">
              <a:latin typeface="Arial" panose="020B0604020202020204" pitchFamily="34" charset="0"/>
              <a:ea typeface="+mn-ea"/>
              <a:cs typeface="Arial" panose="020B0604020202020204" pitchFamily="34" charset="0"/>
            </a:endParaRPr>
          </a:p>
        </p:txBody>
      </p:sp>
      <p:sp>
        <p:nvSpPr>
          <p:cNvPr id="9" name="タイトル 1"/>
          <p:cNvSpPr txBox="1">
            <a:spLocks/>
          </p:cNvSpPr>
          <p:nvPr/>
        </p:nvSpPr>
        <p:spPr bwMode="auto">
          <a:xfrm>
            <a:off x="1031147" y="1150678"/>
            <a:ext cx="7431271"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600" b="1" dirty="0">
                <a:latin typeface="+mn-ea"/>
                <a:ea typeface="+mn-ea"/>
                <a:cs typeface="HG丸ｺﾞｼｯｸM-PRO"/>
              </a:rPr>
              <a:t>平成</a:t>
            </a:r>
            <a:r>
              <a:rPr lang="en-US" altLang="ja-JP" sz="3600" b="1" dirty="0">
                <a:latin typeface="+mn-ea"/>
                <a:ea typeface="+mn-ea"/>
                <a:cs typeface="HG丸ｺﾞｼｯｸM-PRO"/>
              </a:rPr>
              <a:t>30</a:t>
            </a:r>
            <a:r>
              <a:rPr lang="ja-JP" altLang="en-US" sz="3600" b="1" dirty="0">
                <a:latin typeface="+mn-ea"/>
                <a:ea typeface="+mn-ea"/>
                <a:cs typeface="HG丸ｺﾞｼｯｸM-PRO"/>
              </a:rPr>
              <a:t>年度　法人業務実績について</a:t>
            </a:r>
          </a:p>
        </p:txBody>
      </p:sp>
      <p:sp>
        <p:nvSpPr>
          <p:cNvPr id="10" name="タイトル 1"/>
          <p:cNvSpPr txBox="1">
            <a:spLocks/>
          </p:cNvSpPr>
          <p:nvPr/>
        </p:nvSpPr>
        <p:spPr bwMode="auto">
          <a:xfrm>
            <a:off x="1175569" y="3179782"/>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b="1" dirty="0">
                <a:latin typeface="+mn-ea"/>
                <a:ea typeface="+mn-ea"/>
                <a:cs typeface="HG丸ｺﾞｼｯｸM-PRO"/>
              </a:rPr>
              <a:t>令和元年</a:t>
            </a:r>
            <a:r>
              <a:rPr lang="en-US" altLang="ja-JP" sz="3200" b="1" dirty="0">
                <a:latin typeface="+mn-ea"/>
                <a:ea typeface="+mn-ea"/>
                <a:cs typeface="HG丸ｺﾞｼｯｸM-PRO"/>
              </a:rPr>
              <a:t>7</a:t>
            </a:r>
            <a:r>
              <a:rPr lang="ja-JP" altLang="en-US" sz="3200" b="1" dirty="0">
                <a:latin typeface="+mn-ea"/>
                <a:ea typeface="+mn-ea"/>
                <a:cs typeface="HG丸ｺﾞｼｯｸM-PRO"/>
              </a:rPr>
              <a:t>月</a:t>
            </a:r>
            <a:r>
              <a:rPr lang="en-US" altLang="ja-JP" sz="3200" b="1" dirty="0">
                <a:latin typeface="+mn-ea"/>
                <a:ea typeface="+mn-ea"/>
                <a:cs typeface="HG丸ｺﾞｼｯｸM-PRO"/>
              </a:rPr>
              <a:t>30</a:t>
            </a:r>
            <a:r>
              <a:rPr lang="ja-JP" altLang="en-US" sz="3200" b="1" dirty="0">
                <a:latin typeface="+mn-ea"/>
                <a:ea typeface="+mn-ea"/>
                <a:cs typeface="HG丸ｺﾞｼｯｸM-PRO"/>
              </a:rPr>
              <a:t>日</a:t>
            </a:r>
          </a:p>
        </p:txBody>
      </p:sp>
      <p:pic>
        <p:nvPicPr>
          <p:cNvPr id="4" name="図 3">
            <a:extLst>
              <a:ext uri="{FF2B5EF4-FFF2-40B4-BE49-F238E27FC236}">
                <a16:creationId xmlns="" xmlns:a16="http://schemas.microsoft.com/office/drawing/2014/main" id="{618F630E-E416-CF4A-8D94-C6293B55C327}"/>
              </a:ext>
            </a:extLst>
          </p:cNvPr>
          <p:cNvPicPr>
            <a:picLocks noChangeAspect="1"/>
          </p:cNvPicPr>
          <p:nvPr/>
        </p:nvPicPr>
        <p:blipFill>
          <a:blip r:embed="rId2"/>
          <a:stretch>
            <a:fillRect/>
          </a:stretch>
        </p:blipFill>
        <p:spPr>
          <a:xfrm>
            <a:off x="2201742" y="5223542"/>
            <a:ext cx="4847217" cy="855391"/>
          </a:xfrm>
          <a:prstGeom prst="rect">
            <a:avLst/>
          </a:prstGeom>
        </p:spPr>
      </p:pic>
      <p:sp>
        <p:nvSpPr>
          <p:cNvPr id="7" name="テキスト ボックス 2"/>
          <p:cNvSpPr txBox="1">
            <a:spLocks noChangeArrowheads="1"/>
          </p:cNvSpPr>
          <p:nvPr/>
        </p:nvSpPr>
        <p:spPr bwMode="auto">
          <a:xfrm>
            <a:off x="7572779" y="8295"/>
            <a:ext cx="1555200" cy="554400"/>
          </a:xfrm>
          <a:prstGeom prst="rect">
            <a:avLst/>
          </a:prstGeom>
          <a:solidFill>
            <a:srgbClr val="FFFFFF"/>
          </a:solidFill>
          <a:ln w="6350">
            <a:solidFill>
              <a:srgbClr val="000000"/>
            </a:solidFill>
            <a:miter lim="800000"/>
            <a:headEnd/>
            <a:tailEnd/>
          </a:ln>
        </p:spPr>
        <p:txBody>
          <a:bodyPr rot="0" vert="horz" wrap="square" lIns="74295" tIns="8890" rIns="74295" bIns="8890" anchor="t" anchorCtr="0" upright="1">
            <a:noAutofit/>
          </a:bodyPr>
          <a:lstStyle/>
          <a:p>
            <a:pPr algn="ctr">
              <a:spcBef>
                <a:spcPts val="180"/>
              </a:spcBef>
              <a:spcAft>
                <a:spcPts val="0"/>
              </a:spcAft>
            </a:pPr>
            <a:r>
              <a:rPr lang="ja-JP" sz="3200" kern="100" dirty="0" smtClean="0">
                <a:effectLst/>
                <a:latin typeface="Century" panose="02040604050505020304" pitchFamily="18" charset="0"/>
                <a:ea typeface="ＭＳ Ｐゴシック" panose="020B0600070205080204" pitchFamily="50" charset="-128"/>
                <a:cs typeface="Times New Roman" panose="02020603050405020304" pitchFamily="18" charset="0"/>
              </a:rPr>
              <a:t>資料</a:t>
            </a:r>
            <a:r>
              <a:rPr lang="ja-JP" altLang="en-US" sz="3200" kern="100" dirty="0" smtClean="0">
                <a:effectLst/>
                <a:latin typeface="Century" panose="02040604050505020304" pitchFamily="18" charset="0"/>
                <a:ea typeface="ＭＳ Ｐゴシック" panose="020B0600070205080204" pitchFamily="50" charset="-128"/>
                <a:cs typeface="Times New Roman" panose="02020603050405020304" pitchFamily="18" charset="0"/>
              </a:rPr>
              <a:t>５</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500500" y="1682739"/>
            <a:ext cx="842079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n-ea"/>
                <a:ea typeface="+mn-ea"/>
                <a:cs typeface="HG丸ｺﾞｼｯｸM-PRO"/>
              </a:rPr>
              <a:t>食品衛生分野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食品衛生法に基づく検査業務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・食品添加物、残留農薬、アレルギー物質、遺伝子組換え食品、重金属、カビ毒、汚染物等の検査・研究</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・栄養成分の試験検査</a:t>
            </a:r>
            <a:endParaRPr lang="en-US" altLang="ja-JP" dirty="0">
              <a:latin typeface="+mn-ea"/>
              <a:ea typeface="+mn-ea"/>
              <a:cs typeface="HG丸ｺﾞｼｯｸM-PRO"/>
            </a:endParaRPr>
          </a:p>
          <a:p>
            <a:pPr marL="304800" indent="-304800"/>
            <a:endParaRPr lang="en-US" altLang="ja-JP" dirty="0">
              <a:latin typeface="+mn-ea"/>
              <a:ea typeface="+mn-ea"/>
              <a:cs typeface="HG丸ｺﾞｼｯｸM-PRO"/>
            </a:endParaRPr>
          </a:p>
          <a:p>
            <a:pPr marL="304800" indent="-304800"/>
            <a:r>
              <a:rPr lang="ja-JP" altLang="en-US" dirty="0">
                <a:latin typeface="+mn-ea"/>
                <a:ea typeface="+mn-ea"/>
                <a:cs typeface="HG丸ｺﾞｼｯｸM-PRO"/>
              </a:rPr>
              <a:t>医薬品分野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薬機法に基づく検査業務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ja-JP" altLang="en-US" dirty="0">
              <a:latin typeface="+mn-ea"/>
              <a:ea typeface="+mn-ea"/>
              <a:cs typeface="HG丸ｺﾞｼｯｸM-PRO"/>
            </a:endParaRPr>
          </a:p>
          <a:p>
            <a:pPr marL="304800" indent="-304800"/>
            <a:r>
              <a:rPr lang="ja-JP" altLang="en-US" dirty="0">
                <a:latin typeface="+mn-ea"/>
                <a:ea typeface="+mn-ea"/>
                <a:cs typeface="HG丸ｺﾞｼｯｸM-PRO"/>
              </a:rPr>
              <a:t>・医薬品等の品質確保及び健康被害防止に関する検査・研究</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・危険ドラッグに関する試験・研究</a:t>
            </a:r>
            <a:endParaRPr lang="en-US" altLang="ja-JP" dirty="0">
              <a:latin typeface="+mn-ea"/>
              <a:ea typeface="+mn-ea"/>
              <a:cs typeface="HG丸ｺﾞｼｯｸM-PRO"/>
            </a:endParaRPr>
          </a:p>
          <a:p>
            <a:pPr marL="304800" indent="-304800"/>
            <a:endParaRPr lang="en-US" altLang="ja-JP" dirty="0">
              <a:latin typeface="+mn-ea"/>
              <a:ea typeface="+mn-ea"/>
              <a:cs typeface="HG丸ｺﾞｼｯｸM-PRO"/>
            </a:endParaRPr>
          </a:p>
          <a:p>
            <a:pPr marL="304800" indent="-304800"/>
            <a:r>
              <a:rPr lang="ja-JP" altLang="en-US" dirty="0">
                <a:latin typeface="+mn-ea"/>
                <a:ea typeface="+mn-ea"/>
                <a:cs typeface="HG丸ｺﾞｼｯｸM-PRO"/>
              </a:rPr>
              <a:t>生活環境分野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水道法に基づく検査業務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en-US" altLang="ja-JP" dirty="0">
              <a:latin typeface="+mn-ea"/>
              <a:ea typeface="+mn-ea"/>
              <a:cs typeface="HG丸ｺﾞｼｯｸM-PRO"/>
            </a:endParaRPr>
          </a:p>
          <a:p>
            <a:pPr marL="342000" indent="-342000"/>
            <a:r>
              <a:rPr lang="ja-JP" altLang="en-US" dirty="0">
                <a:latin typeface="+mn-ea"/>
                <a:ea typeface="+mn-ea"/>
                <a:cs typeface="HG丸ｺﾞｼｯｸM-PRO"/>
              </a:rPr>
              <a:t>・</a:t>
            </a:r>
            <a:r>
              <a:rPr lang="ja-JP" altLang="en-US" dirty="0">
                <a:solidFill>
                  <a:srgbClr val="000000"/>
                </a:solidFill>
                <a:latin typeface="+mn-ea"/>
                <a:ea typeface="+mn-ea"/>
                <a:cs typeface="HG丸ｺﾞｼｯｸM-PRO"/>
              </a:rPr>
              <a:t>水道水等の微量有害物質の検査・研究</a:t>
            </a:r>
            <a:endParaRPr lang="en-US" altLang="ja-JP" dirty="0">
              <a:solidFill>
                <a:srgbClr val="000000"/>
              </a:solidFill>
              <a:latin typeface="+mn-ea"/>
              <a:ea typeface="+mn-ea"/>
              <a:cs typeface="HG丸ｺﾞｼｯｸM-PRO"/>
            </a:endParaRPr>
          </a:p>
          <a:p>
            <a:pPr marL="342000" indent="-342000"/>
            <a:r>
              <a:rPr lang="ja-JP" altLang="en-US" dirty="0">
                <a:latin typeface="+mn-ea"/>
                <a:ea typeface="+mn-ea"/>
                <a:cs typeface="HG丸ｺﾞｼｯｸM-PRO"/>
              </a:rPr>
              <a:t>・</a:t>
            </a:r>
            <a:r>
              <a:rPr lang="ja-JP" altLang="en-US" dirty="0">
                <a:solidFill>
                  <a:srgbClr val="000000"/>
                </a:solidFill>
                <a:latin typeface="+mn-ea"/>
                <a:ea typeface="+mn-ea"/>
                <a:cs typeface="HG丸ｺﾞｼｯｸM-PRO"/>
              </a:rPr>
              <a:t>環境中の放射能調査</a:t>
            </a:r>
            <a:endParaRPr lang="en-US" altLang="ja-JP" dirty="0">
              <a:solidFill>
                <a:srgbClr val="000000"/>
              </a:solidFill>
              <a:latin typeface="+mn-ea"/>
              <a:ea typeface="+mn-ea"/>
              <a:cs typeface="HG丸ｺﾞｼｯｸM-PRO"/>
            </a:endParaRPr>
          </a:p>
          <a:p>
            <a:pPr marL="342000" indent="-342000"/>
            <a:r>
              <a:rPr lang="ja-JP" altLang="en-US" dirty="0">
                <a:solidFill>
                  <a:srgbClr val="000000"/>
                </a:solidFill>
                <a:latin typeface="+mn-ea"/>
                <a:ea typeface="+mn-ea"/>
                <a:cs typeface="HG丸ｺﾞｼｯｸM-PRO"/>
              </a:rPr>
              <a:t>・環境微生物の検査、研究</a:t>
            </a:r>
            <a:endParaRPr lang="en-US" altLang="ja-JP" dirty="0">
              <a:solidFill>
                <a:srgbClr val="000000"/>
              </a:solidFill>
              <a:latin typeface="+mn-ea"/>
              <a:ea typeface="+mn-ea"/>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10</a:t>
            </a:fld>
            <a:endParaRPr lang="ja-JP" altLang="en-US" sz="1200" b="1" dirty="0">
              <a:latin typeface="Arial" charset="0"/>
              <a:ea typeface="Arial" charset="0"/>
              <a:cs typeface="Arial" charset="0"/>
            </a:endParaRPr>
          </a:p>
        </p:txBody>
      </p:sp>
      <p:pic>
        <p:nvPicPr>
          <p:cNvPr id="5" name="図 4"/>
          <p:cNvPicPr>
            <a:picLocks noChangeAspect="1"/>
          </p:cNvPicPr>
          <p:nvPr/>
        </p:nvPicPr>
        <p:blipFill>
          <a:blip r:embed="rId3"/>
          <a:stretch>
            <a:fillRect/>
          </a:stretch>
        </p:blipFill>
        <p:spPr>
          <a:xfrm>
            <a:off x="6120586" y="2518380"/>
            <a:ext cx="2578100" cy="1270000"/>
          </a:xfrm>
          <a:prstGeom prst="rect">
            <a:avLst/>
          </a:prstGeom>
        </p:spPr>
      </p:pic>
      <p:pic>
        <p:nvPicPr>
          <p:cNvPr id="6" name="図 5"/>
          <p:cNvPicPr>
            <a:picLocks noChangeAspect="1"/>
          </p:cNvPicPr>
          <p:nvPr/>
        </p:nvPicPr>
        <p:blipFill>
          <a:blip r:embed="rId4"/>
          <a:stretch>
            <a:fillRect/>
          </a:stretch>
        </p:blipFill>
        <p:spPr>
          <a:xfrm>
            <a:off x="5976851" y="4493813"/>
            <a:ext cx="2721835" cy="1793937"/>
          </a:xfrm>
          <a:prstGeom prst="rect">
            <a:avLst/>
          </a:prstGeom>
        </p:spPr>
      </p:pic>
      <p:sp>
        <p:nvSpPr>
          <p:cNvPr id="11" name="テキスト ボックス 17"/>
          <p:cNvSpPr txBox="1">
            <a:spLocks noChangeArrowheads="1"/>
          </p:cNvSpPr>
          <p:nvPr/>
        </p:nvSpPr>
        <p:spPr bwMode="auto">
          <a:xfrm>
            <a:off x="273050" y="1018652"/>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cs typeface="HG丸ｺﾞｼｯｸM-PRO"/>
              </a:rPr>
              <a:t>衛生化学部の主な業務</a:t>
            </a: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spTree>
    <p:extLst>
      <p:ext uri="{BB962C8B-B14F-4D97-AF65-F5344CB8AC3E}">
        <p14:creationId xmlns:p14="http://schemas.microsoft.com/office/powerpoint/2010/main" val="60595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11</a:t>
            </a:fld>
            <a:endParaRPr lang="ja-JP" altLang="en-US" sz="1200" b="1" dirty="0">
              <a:solidFill>
                <a:schemeClr val="tx1"/>
              </a:solidFill>
              <a:latin typeface="Arial" charset="0"/>
              <a:ea typeface="Arial" charset="0"/>
              <a:cs typeface="Arial" charset="0"/>
            </a:endParaRPr>
          </a:p>
        </p:txBody>
      </p:sp>
      <p:sp>
        <p:nvSpPr>
          <p:cNvPr id="3" name="正方形/長方形 2"/>
          <p:cNvSpPr/>
          <p:nvPr/>
        </p:nvSpPr>
        <p:spPr>
          <a:xfrm>
            <a:off x="504000" y="936000"/>
            <a:ext cx="8280000" cy="973947"/>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l">
              <a:spcAft>
                <a:spcPts val="0"/>
              </a:spcAft>
            </a:pP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大項目番号</a:t>
            </a: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1</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(3) </a:t>
            </a:r>
            <a:r>
              <a:rPr lang="ja-JP" altLang="en-US" sz="1400" b="1" dirty="0">
                <a:solidFill>
                  <a:schemeClr val="tx1"/>
                </a:solidFill>
                <a:latin typeface="MS PGothic" panose="020B0600070205080204" pitchFamily="34" charset="-128"/>
                <a:ea typeface="MS PGothic" panose="020B0600070205080204" pitchFamily="34" charset="-128"/>
              </a:rPr>
              <a:t>試験検査機能の充実</a:t>
            </a:r>
          </a:p>
        </p:txBody>
      </p:sp>
      <p:sp>
        <p:nvSpPr>
          <p:cNvPr id="8" name="正方形/長方形 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4" name="テキスト ボックス 3"/>
          <p:cNvSpPr txBox="1"/>
          <p:nvPr/>
        </p:nvSpPr>
        <p:spPr>
          <a:xfrm>
            <a:off x="504000" y="2074985"/>
            <a:ext cx="8449749" cy="4683333"/>
          </a:xfrm>
          <a:prstGeom prst="rect">
            <a:avLst/>
          </a:prstGeom>
          <a:noFill/>
        </p:spPr>
        <p:txBody>
          <a:bodyPr wrap="none" rtlCol="0">
            <a:spAutoFit/>
          </a:bodyPr>
          <a:lstStyle/>
          <a:p>
            <a:pPr>
              <a:lnSpc>
                <a:spcPts val="2500"/>
              </a:lnSpc>
            </a:pPr>
            <a:r>
              <a:rPr lang="ja-JP" altLang="en-US" dirty="0">
                <a:latin typeface="+mn-ea"/>
                <a:ea typeface="+mn-ea"/>
              </a:rPr>
              <a:t>・迅速かつ正確な検査の実施</a:t>
            </a:r>
          </a:p>
          <a:p>
            <a:pPr>
              <a:lnSpc>
                <a:spcPts val="2500"/>
              </a:lnSpc>
            </a:pPr>
            <a:r>
              <a:rPr lang="ja-JP" altLang="en-US" dirty="0">
                <a:latin typeface="+mn-ea"/>
                <a:ea typeface="+mn-ea"/>
              </a:rPr>
              <a:t>　　行政からの依頼検査の実施：分析法開発による、迅速化及び検査項目の拡充</a:t>
            </a:r>
          </a:p>
          <a:p>
            <a:pPr>
              <a:lnSpc>
                <a:spcPts val="2500"/>
              </a:lnSpc>
            </a:pPr>
            <a:r>
              <a:rPr lang="ja-JP" altLang="en-US" dirty="0">
                <a:latin typeface="+mn-ea"/>
                <a:ea typeface="+mn-ea"/>
              </a:rPr>
              <a:t>　　統一化プランの作成：一部の検査業務の集約及び標準作業書の統一</a:t>
            </a:r>
          </a:p>
          <a:p>
            <a:pPr>
              <a:lnSpc>
                <a:spcPts val="2500"/>
              </a:lnSpc>
              <a:tabLst>
                <a:tab pos="661988" algn="l"/>
              </a:tabLst>
            </a:pPr>
            <a:r>
              <a:rPr lang="ja-JP" altLang="en-US" dirty="0">
                <a:latin typeface="+mn-ea"/>
                <a:ea typeface="+mn-ea"/>
              </a:rPr>
              <a:t>　　</a:t>
            </a:r>
            <a:r>
              <a:rPr lang="ja-JP" altLang="en-US" dirty="0">
                <a:latin typeface="+mn-ea"/>
              </a:rPr>
              <a:t>機器の更新計画の策定：</a:t>
            </a:r>
            <a:r>
              <a:rPr lang="ja-JP" altLang="en-US" dirty="0">
                <a:latin typeface="+mn-ea"/>
                <a:ea typeface="+mn-ea"/>
              </a:rPr>
              <a:t>一元化施設の基本設計</a:t>
            </a:r>
          </a:p>
          <a:p>
            <a:pPr>
              <a:lnSpc>
                <a:spcPts val="2500"/>
              </a:lnSpc>
            </a:pPr>
            <a:r>
              <a:rPr lang="ja-JP" altLang="en-US" dirty="0">
                <a:latin typeface="+mn-ea"/>
                <a:ea typeface="+mn-ea"/>
              </a:rPr>
              <a:t>　　検査業務の進捗管理：標準処理期間の設定</a:t>
            </a:r>
            <a:endParaRPr lang="en-US" altLang="ja-JP" dirty="0">
              <a:latin typeface="+mn-ea"/>
              <a:ea typeface="+mn-ea"/>
            </a:endParaRPr>
          </a:p>
          <a:p>
            <a:pPr>
              <a:lnSpc>
                <a:spcPts val="2500"/>
              </a:lnSpc>
            </a:pPr>
            <a:endParaRPr lang="ja-JP" altLang="en-US" dirty="0">
              <a:latin typeface="+mn-ea"/>
              <a:ea typeface="+mn-ea"/>
            </a:endParaRPr>
          </a:p>
          <a:p>
            <a:pPr>
              <a:lnSpc>
                <a:spcPts val="2500"/>
              </a:lnSpc>
            </a:pPr>
            <a:r>
              <a:rPr lang="ja-JP" altLang="en-US" dirty="0">
                <a:latin typeface="+mn-ea"/>
              </a:rPr>
              <a:t>・信頼性確保・保証業務の実施：</a:t>
            </a:r>
          </a:p>
          <a:p>
            <a:pPr>
              <a:lnSpc>
                <a:spcPts val="2500"/>
              </a:lnSpc>
            </a:pPr>
            <a:r>
              <a:rPr lang="ja-JP" altLang="en-US" dirty="0">
                <a:latin typeface="+mn-ea"/>
              </a:rPr>
              <a:t>　　食品衛生検査業務：	内部監査（理化学：機械・器具の管理、微生物：試薬等の管理）</a:t>
            </a:r>
            <a:endParaRPr lang="en-US" altLang="ja-JP" dirty="0">
              <a:latin typeface="+mn-ea"/>
            </a:endParaRPr>
          </a:p>
          <a:p>
            <a:pPr>
              <a:lnSpc>
                <a:spcPts val="2500"/>
              </a:lnSpc>
            </a:pPr>
            <a:r>
              <a:rPr lang="en-US" altLang="ja-JP" dirty="0">
                <a:latin typeface="+mn-ea"/>
              </a:rPr>
              <a:t>					</a:t>
            </a:r>
            <a:r>
              <a:rPr lang="ja-JP" altLang="en-US" dirty="0">
                <a:latin typeface="+mn-ea"/>
              </a:rPr>
              <a:t>内部精度管理記録の確認</a:t>
            </a:r>
            <a:endParaRPr lang="en-US" altLang="ja-JP" dirty="0">
              <a:latin typeface="+mn-ea"/>
            </a:endParaRPr>
          </a:p>
          <a:p>
            <a:pPr>
              <a:lnSpc>
                <a:spcPts val="2500"/>
              </a:lnSpc>
            </a:pPr>
            <a:r>
              <a:rPr lang="en-US" altLang="ja-JP" dirty="0">
                <a:latin typeface="+mn-ea"/>
              </a:rPr>
              <a:t>					</a:t>
            </a:r>
            <a:r>
              <a:rPr lang="ja-JP" altLang="en-US" dirty="0">
                <a:latin typeface="+mn-ea"/>
              </a:rPr>
              <a:t>→指摘事項等のデータベース化</a:t>
            </a:r>
          </a:p>
          <a:p>
            <a:pPr marL="304800" indent="-304800"/>
            <a:r>
              <a:rPr lang="ja-JP" altLang="en-US" dirty="0">
                <a:latin typeface="+mn-ea"/>
              </a:rPr>
              <a:t>　　感染症検査業務：	内部監査（検査実施手順）</a:t>
            </a:r>
            <a:endParaRPr lang="en-US" altLang="ja-JP" dirty="0">
              <a:latin typeface="+mn-ea"/>
            </a:endParaRPr>
          </a:p>
          <a:p>
            <a:pPr marL="304800" indent="-304800"/>
            <a:r>
              <a:rPr lang="en-US" altLang="ja-JP" dirty="0">
                <a:latin typeface="+mn-ea"/>
              </a:rPr>
              <a:t>						</a:t>
            </a:r>
            <a:r>
              <a:rPr lang="ja-JP" altLang="en-US" dirty="0">
                <a:latin typeface="+mn-ea"/>
                <a:cs typeface="HG丸ｺﾞｼｯｸM-PRO"/>
              </a:rPr>
              <a:t>内部精度管理記録の確認</a:t>
            </a:r>
            <a:endParaRPr lang="en-US" altLang="ja-JP" dirty="0">
              <a:latin typeface="+mn-ea"/>
              <a:cs typeface="HG丸ｺﾞｼｯｸM-PRO"/>
            </a:endParaRPr>
          </a:p>
          <a:p>
            <a:pPr marL="304800" indent="-304800"/>
            <a:r>
              <a:rPr lang="en-US" altLang="ja-JP" dirty="0">
                <a:latin typeface="+mn-ea"/>
                <a:cs typeface="HG丸ｺﾞｼｯｸM-PRO"/>
              </a:rPr>
              <a:t>						</a:t>
            </a:r>
            <a:r>
              <a:rPr lang="ja-JP" altLang="en-US" dirty="0">
                <a:latin typeface="+mn-ea"/>
                <a:cs typeface="HG丸ｺﾞｼｯｸM-PRO"/>
              </a:rPr>
              <a:t>→内部精度管理手法の統一に向けての課題抽出</a:t>
            </a:r>
            <a:endParaRPr lang="en-US" altLang="ja-JP" dirty="0">
              <a:latin typeface="+mn-ea"/>
              <a:cs typeface="HG丸ｺﾞｼｯｸM-PRO"/>
            </a:endParaRPr>
          </a:p>
          <a:p>
            <a:pPr marL="304800" indent="-304800"/>
            <a:r>
              <a:rPr lang="en-US" altLang="ja-JP" dirty="0">
                <a:latin typeface="+mn-ea"/>
                <a:cs typeface="HG丸ｺﾞｼｯｸM-PRO"/>
              </a:rPr>
              <a:t>	</a:t>
            </a:r>
            <a:r>
              <a:rPr lang="ja-JP" altLang="en-US" dirty="0">
                <a:latin typeface="+mn-ea"/>
                <a:cs typeface="HG丸ｺﾞｼｯｸM-PRO"/>
              </a:rPr>
              <a:t>外部精度管理調査：</a:t>
            </a:r>
            <a:r>
              <a:rPr lang="en-US" altLang="ja-JP" dirty="0">
                <a:latin typeface="+mn-ea"/>
                <a:cs typeface="HG丸ｺﾞｼｯｸM-PRO"/>
              </a:rPr>
              <a:t>	</a:t>
            </a:r>
            <a:r>
              <a:rPr lang="ja-JP" altLang="en-US" dirty="0">
                <a:latin typeface="+mn-ea"/>
                <a:cs typeface="HG丸ｺﾞｼｯｸM-PRO"/>
              </a:rPr>
              <a:t>理化学分野</a:t>
            </a:r>
            <a:r>
              <a:rPr lang="en-US" altLang="ja-JP" dirty="0">
                <a:latin typeface="+mn-ea"/>
                <a:cs typeface="HG丸ｺﾞｼｯｸM-PRO"/>
              </a:rPr>
              <a:t>13</a:t>
            </a:r>
            <a:r>
              <a:rPr lang="ja-JP" altLang="en-US" dirty="0">
                <a:latin typeface="+mn-ea"/>
                <a:cs typeface="HG丸ｺﾞｼｯｸM-PRO"/>
              </a:rPr>
              <a:t>件、微生物分野</a:t>
            </a:r>
            <a:r>
              <a:rPr lang="en-US" altLang="ja-JP" dirty="0">
                <a:latin typeface="+mn-ea"/>
                <a:cs typeface="HG丸ｺﾞｼｯｸM-PRO"/>
              </a:rPr>
              <a:t>15</a:t>
            </a:r>
            <a:r>
              <a:rPr lang="ja-JP" altLang="en-US" dirty="0">
                <a:latin typeface="+mn-ea"/>
                <a:cs typeface="HG丸ｺﾞｼｯｸM-PRO"/>
              </a:rPr>
              <a:t>件に参加</a:t>
            </a:r>
            <a:endParaRPr lang="en-US" altLang="ja-JP" dirty="0">
              <a:latin typeface="+mn-ea"/>
              <a:cs typeface="HG丸ｺﾞｼｯｸM-PRO"/>
            </a:endParaRPr>
          </a:p>
          <a:p>
            <a:pPr marL="304800" indent="-304800"/>
            <a:r>
              <a:rPr lang="en-US" altLang="ja-JP" dirty="0">
                <a:latin typeface="+mn-ea"/>
                <a:cs typeface="HG丸ｺﾞｼｯｸM-PRO"/>
              </a:rPr>
              <a:t>						</a:t>
            </a:r>
            <a:r>
              <a:rPr lang="ja-JP" altLang="en-US" dirty="0">
                <a:latin typeface="+mn-ea"/>
                <a:cs typeface="HG丸ｺﾞｼｯｸM-PRO"/>
              </a:rPr>
              <a:t>→信頼性確保業務の客観性を担保</a:t>
            </a:r>
            <a:endParaRPr lang="ja-JP" altLang="en-US" dirty="0">
              <a:latin typeface="+mn-ea"/>
            </a:endParaRPr>
          </a:p>
        </p:txBody>
      </p:sp>
      <p:sp>
        <p:nvSpPr>
          <p:cNvPr id="10"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平成</a:t>
            </a:r>
            <a:r>
              <a:rPr lang="en-US" altLang="ja-JP" sz="2800" dirty="0">
                <a:solidFill>
                  <a:schemeClr val="bg1"/>
                </a:solidFill>
                <a:latin typeface="+mn-ea"/>
                <a:ea typeface="+mn-ea"/>
                <a:cs typeface="HG丸ｺﾞｼｯｸM-PRO"/>
              </a:rPr>
              <a:t>30</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29493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2381" y="1947327"/>
            <a:ext cx="8237179" cy="1974708"/>
          </a:xfrm>
          <a:prstGeom prst="rect">
            <a:avLst/>
          </a:prstGeom>
          <a:noFill/>
        </p:spPr>
        <p:txBody>
          <a:bodyPr wrap="square" rtlCol="0">
            <a:spAutoFit/>
          </a:bodyPr>
          <a:lstStyle/>
          <a:p>
            <a:pPr>
              <a:lnSpc>
                <a:spcPts val="2500"/>
              </a:lnSpc>
            </a:pPr>
            <a:r>
              <a:rPr lang="ja-JP" altLang="ja-JP" dirty="0">
                <a:latin typeface="+mn-ea"/>
                <a:ea typeface="+mn-ea"/>
              </a:rPr>
              <a:t>・施設一元化へ向けて、両センターにまたがる調査研究課題を集約</a:t>
            </a:r>
          </a:p>
          <a:p>
            <a:pPr>
              <a:lnSpc>
                <a:spcPts val="2500"/>
              </a:lnSpc>
            </a:pPr>
            <a:r>
              <a:rPr lang="ja-JP" altLang="ja-JP" dirty="0">
                <a:latin typeface="+mn-ea"/>
                <a:ea typeface="+mn-ea"/>
              </a:rPr>
              <a:t>・重点研究課題</a:t>
            </a:r>
            <a:r>
              <a:rPr lang="ja-JP" altLang="en-US" dirty="0">
                <a:latin typeface="+mn-ea"/>
                <a:ea typeface="+mn-ea"/>
              </a:rPr>
              <a:t>の選定</a:t>
            </a:r>
            <a:r>
              <a:rPr lang="ja-JP" altLang="en-US" dirty="0">
                <a:latin typeface="+mn-ea"/>
              </a:rPr>
              <a:t>（</a:t>
            </a:r>
            <a:r>
              <a:rPr lang="en-US" altLang="ja-JP" dirty="0">
                <a:latin typeface="+mn-ea"/>
              </a:rPr>
              <a:t>2</a:t>
            </a:r>
            <a:r>
              <a:rPr lang="ja-JP" altLang="en-US" dirty="0">
                <a:latin typeface="+mn-ea"/>
              </a:rPr>
              <a:t>題）、</a:t>
            </a:r>
            <a:r>
              <a:rPr lang="ja-JP" altLang="en-US" dirty="0">
                <a:latin typeface="+mn-ea"/>
                <a:ea typeface="+mn-ea"/>
              </a:rPr>
              <a:t>推進：</a:t>
            </a:r>
            <a:r>
              <a:rPr lang="ja-JP" altLang="ja-JP" dirty="0">
                <a:latin typeface="+mn-ea"/>
                <a:ea typeface="+mn-ea"/>
              </a:rPr>
              <a:t>薬剤耐性菌</a:t>
            </a:r>
            <a:r>
              <a:rPr lang="ja-JP" altLang="en-US" dirty="0">
                <a:latin typeface="+mn-ea"/>
                <a:ea typeface="+mn-ea"/>
              </a:rPr>
              <a:t>・</a:t>
            </a:r>
            <a:r>
              <a:rPr lang="ja-JP" altLang="ja-JP" dirty="0">
                <a:latin typeface="+mn-ea"/>
                <a:ea typeface="+mn-ea"/>
              </a:rPr>
              <a:t>健康危機原因物質スクリーニング</a:t>
            </a:r>
          </a:p>
          <a:p>
            <a:pPr>
              <a:lnSpc>
                <a:spcPts val="2500"/>
              </a:lnSpc>
            </a:pPr>
            <a:r>
              <a:rPr lang="ja-JP" altLang="ja-JP" dirty="0">
                <a:latin typeface="+mn-ea"/>
                <a:ea typeface="+mn-ea"/>
              </a:rPr>
              <a:t>・調査研究の審査方法</a:t>
            </a:r>
            <a:r>
              <a:rPr lang="ja-JP" altLang="en-US" dirty="0">
                <a:latin typeface="+mn-ea"/>
                <a:ea typeface="+mn-ea"/>
              </a:rPr>
              <a:t>：</a:t>
            </a:r>
            <a:r>
              <a:rPr lang="en-US" altLang="ja-JP" dirty="0">
                <a:latin typeface="+mn-ea"/>
                <a:ea typeface="+mn-ea"/>
              </a:rPr>
              <a:t>PDCA</a:t>
            </a:r>
            <a:r>
              <a:rPr lang="ja-JP" altLang="ja-JP" dirty="0">
                <a:latin typeface="+mn-ea"/>
                <a:ea typeface="+mn-ea"/>
              </a:rPr>
              <a:t>サイクルの観点から見直し</a:t>
            </a:r>
            <a:r>
              <a:rPr lang="ja-JP" altLang="en-US" dirty="0">
                <a:latin typeface="+mn-ea"/>
                <a:ea typeface="+mn-ea"/>
              </a:rPr>
              <a:t>を実施</a:t>
            </a:r>
            <a:endParaRPr lang="ja-JP" altLang="ja-JP" dirty="0">
              <a:latin typeface="+mn-ea"/>
              <a:ea typeface="+mn-ea"/>
            </a:endParaRPr>
          </a:p>
          <a:p>
            <a:pPr>
              <a:lnSpc>
                <a:spcPts val="2500"/>
              </a:lnSpc>
            </a:pPr>
            <a:r>
              <a:rPr lang="ja-JP" altLang="ja-JP" dirty="0">
                <a:latin typeface="+mn-ea"/>
                <a:ea typeface="+mn-ea"/>
              </a:rPr>
              <a:t>・外部有識者による調査研究評価</a:t>
            </a:r>
            <a:r>
              <a:rPr lang="ja-JP" altLang="en-US" dirty="0">
                <a:latin typeface="+mn-ea"/>
                <a:ea typeface="+mn-ea"/>
              </a:rPr>
              <a:t>：</a:t>
            </a:r>
            <a:r>
              <a:rPr lang="ja-JP" altLang="ja-JP" dirty="0">
                <a:latin typeface="+mn-ea"/>
                <a:ea typeface="+mn-ea"/>
              </a:rPr>
              <a:t>総合評価は平均</a:t>
            </a:r>
            <a:r>
              <a:rPr lang="en-US" altLang="ja-JP" dirty="0">
                <a:latin typeface="+mn-ea"/>
                <a:ea typeface="+mn-ea"/>
              </a:rPr>
              <a:t>3.69</a:t>
            </a:r>
            <a:r>
              <a:rPr lang="ja-JP" altLang="ja-JP" dirty="0">
                <a:latin typeface="+mn-ea"/>
                <a:ea typeface="+mn-ea"/>
              </a:rPr>
              <a:t>（</a:t>
            </a:r>
            <a:r>
              <a:rPr lang="en-US" altLang="ja-JP" dirty="0">
                <a:latin typeface="+mn-ea"/>
                <a:ea typeface="+mn-ea"/>
              </a:rPr>
              <a:t>5</a:t>
            </a:r>
            <a:r>
              <a:rPr lang="ja-JP" altLang="ja-JP" dirty="0">
                <a:latin typeface="+mn-ea"/>
                <a:ea typeface="+mn-ea"/>
              </a:rPr>
              <a:t>段階評価</a:t>
            </a:r>
            <a:r>
              <a:rPr lang="ja-JP" altLang="en-US" dirty="0">
                <a:latin typeface="+mn-ea"/>
                <a:ea typeface="+mn-ea"/>
              </a:rPr>
              <a:t>）</a:t>
            </a:r>
            <a:endParaRPr lang="en-US" altLang="ja-JP" dirty="0">
              <a:latin typeface="+mn-ea"/>
              <a:ea typeface="+mn-ea"/>
            </a:endParaRPr>
          </a:p>
          <a:p>
            <a:pPr>
              <a:lnSpc>
                <a:spcPts val="2500"/>
              </a:lnSpc>
            </a:pPr>
            <a:r>
              <a:rPr lang="ja-JP" altLang="ja-JP" dirty="0">
                <a:latin typeface="+mn-ea"/>
                <a:ea typeface="+mn-ea"/>
              </a:rPr>
              <a:t>・外部資金へ応募</a:t>
            </a:r>
            <a:r>
              <a:rPr lang="ja-JP" altLang="en-US" dirty="0">
                <a:latin typeface="+mn-ea"/>
                <a:ea typeface="+mn-ea"/>
              </a:rPr>
              <a:t>奨励：</a:t>
            </a:r>
            <a:r>
              <a:rPr lang="ja-JP" altLang="ja-JP" dirty="0">
                <a:latin typeface="+mn-ea"/>
                <a:ea typeface="+mn-ea"/>
              </a:rPr>
              <a:t>文科科研費の採択件数及び獲得金額</a:t>
            </a:r>
            <a:r>
              <a:rPr lang="ja-JP" altLang="en-US" dirty="0">
                <a:latin typeface="+mn-ea"/>
                <a:ea typeface="+mn-ea"/>
              </a:rPr>
              <a:t>が大幅増</a:t>
            </a:r>
            <a:endParaRPr lang="ja-JP" altLang="ja-JP" dirty="0">
              <a:solidFill>
                <a:srgbClr val="FF0000"/>
              </a:solidFill>
              <a:latin typeface="+mn-ea"/>
              <a:ea typeface="+mn-ea"/>
            </a:endParaRPr>
          </a:p>
          <a:p>
            <a:pPr>
              <a:lnSpc>
                <a:spcPts val="2500"/>
              </a:lnSpc>
            </a:pPr>
            <a:r>
              <a:rPr lang="ja-JP" altLang="ja-JP" dirty="0">
                <a:latin typeface="+mn-ea"/>
                <a:ea typeface="+mn-ea"/>
              </a:rPr>
              <a:t>・学術分野</a:t>
            </a:r>
            <a:r>
              <a:rPr lang="ja-JP" altLang="en-US" dirty="0">
                <a:latin typeface="+mn-ea"/>
                <a:ea typeface="+mn-ea"/>
              </a:rPr>
              <a:t>、</a:t>
            </a:r>
            <a:r>
              <a:rPr lang="ja-JP" altLang="ja-JP" dirty="0">
                <a:latin typeface="+mn-ea"/>
                <a:ea typeface="+mn-ea"/>
              </a:rPr>
              <a:t>産業界等</a:t>
            </a:r>
            <a:r>
              <a:rPr lang="ja-JP" altLang="en-US" dirty="0">
                <a:latin typeface="+mn-ea"/>
                <a:ea typeface="+mn-ea"/>
              </a:rPr>
              <a:t>連携：</a:t>
            </a:r>
            <a:r>
              <a:rPr lang="ja-JP" altLang="ja-JP" dirty="0">
                <a:latin typeface="+mn-ea"/>
                <a:ea typeface="+mn-ea"/>
              </a:rPr>
              <a:t>受託研究</a:t>
            </a:r>
            <a:r>
              <a:rPr lang="ja-JP" altLang="en-US" dirty="0">
                <a:latin typeface="+mn-ea"/>
                <a:ea typeface="+mn-ea"/>
              </a:rPr>
              <a:t>（</a:t>
            </a:r>
            <a:r>
              <a:rPr lang="en-US" altLang="ja-JP" dirty="0">
                <a:latin typeface="+mn-ea"/>
                <a:ea typeface="+mn-ea"/>
              </a:rPr>
              <a:t>14</a:t>
            </a:r>
            <a:r>
              <a:rPr lang="ja-JP" altLang="ja-JP" dirty="0">
                <a:latin typeface="+mn-ea"/>
                <a:ea typeface="+mn-ea"/>
              </a:rPr>
              <a:t>件</a:t>
            </a:r>
            <a:r>
              <a:rPr lang="ja-JP" altLang="en-US" dirty="0">
                <a:latin typeface="+mn-ea"/>
                <a:ea typeface="+mn-ea"/>
              </a:rPr>
              <a:t>）</a:t>
            </a:r>
            <a:r>
              <a:rPr lang="ja-JP" altLang="ja-JP" dirty="0">
                <a:latin typeface="+mn-ea"/>
                <a:ea typeface="+mn-ea"/>
              </a:rPr>
              <a:t>、共同研究</a:t>
            </a:r>
            <a:r>
              <a:rPr lang="ja-JP" altLang="en-US" dirty="0">
                <a:latin typeface="+mn-ea"/>
                <a:ea typeface="+mn-ea"/>
              </a:rPr>
              <a:t>（</a:t>
            </a:r>
            <a:r>
              <a:rPr lang="en-US" altLang="ja-JP" dirty="0">
                <a:latin typeface="+mn-ea"/>
                <a:ea typeface="+mn-ea"/>
              </a:rPr>
              <a:t>13</a:t>
            </a:r>
            <a:r>
              <a:rPr lang="ja-JP" altLang="ja-JP" dirty="0">
                <a:latin typeface="+mn-ea"/>
                <a:ea typeface="+mn-ea"/>
              </a:rPr>
              <a:t>件</a:t>
            </a:r>
            <a:r>
              <a:rPr lang="ja-JP" altLang="en-US" dirty="0">
                <a:latin typeface="+mn-ea"/>
                <a:ea typeface="+mn-ea"/>
              </a:rPr>
              <a:t>）の</a:t>
            </a:r>
            <a:r>
              <a:rPr lang="ja-JP" altLang="ja-JP" dirty="0">
                <a:latin typeface="+mn-ea"/>
                <a:ea typeface="+mn-ea"/>
              </a:rPr>
              <a:t>実施</a:t>
            </a:r>
          </a:p>
        </p:txBody>
      </p:sp>
      <p:sp>
        <p:nvSpPr>
          <p:cNvPr id="17" name="テキスト ボックス 16"/>
          <p:cNvSpPr txBox="1"/>
          <p:nvPr/>
        </p:nvSpPr>
        <p:spPr>
          <a:xfrm rot="-1800000">
            <a:off x="203453" y="3183798"/>
            <a:ext cx="441146" cy="246221"/>
          </a:xfrm>
          <a:prstGeom prst="rect">
            <a:avLst/>
          </a:prstGeom>
          <a:solidFill>
            <a:srgbClr val="FFFF00"/>
          </a:solidFill>
        </p:spPr>
        <p:txBody>
          <a:bodyPr wrap="none" rtlCol="0">
            <a:spAutoFit/>
          </a:bodyPr>
          <a:lstStyle/>
          <a:p>
            <a:r>
              <a:rPr kumimoji="1" lang="ja-JP" altLang="en-US" sz="1000" dirty="0">
                <a:latin typeface="Hiragino Kaku Gothic Std W8" charset="-128"/>
                <a:ea typeface="Hiragino Kaku Gothic Std W8" charset="-128"/>
                <a:cs typeface="Hiragino Kaku Gothic Std W8" charset="-128"/>
              </a:rPr>
              <a:t>重点</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12</a:t>
            </a:fld>
            <a:endParaRPr lang="ja-JP" altLang="en-US" sz="1200" b="1" dirty="0">
              <a:solidFill>
                <a:schemeClr val="tx1"/>
              </a:solidFill>
              <a:latin typeface="Arial" charset="0"/>
              <a:ea typeface="Arial" charset="0"/>
              <a:cs typeface="Arial" charset="0"/>
            </a:endParaRPr>
          </a:p>
        </p:txBody>
      </p:sp>
      <p:sp>
        <p:nvSpPr>
          <p:cNvPr id="11" name="二等辺三角形 3"/>
          <p:cNvSpPr/>
          <p:nvPr/>
        </p:nvSpPr>
        <p:spPr>
          <a:xfrm rot="5400000">
            <a:off x="3893551" y="5477841"/>
            <a:ext cx="1044000" cy="302167"/>
          </a:xfrm>
          <a:prstGeom prst="triangle">
            <a:avLst/>
          </a:prstGeom>
          <a:solidFill>
            <a:srgbClr val="4A7E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655580192"/>
              </p:ext>
            </p:extLst>
          </p:nvPr>
        </p:nvGraphicFramePr>
        <p:xfrm>
          <a:off x="375139" y="4701996"/>
          <a:ext cx="3677640" cy="1396775"/>
        </p:xfrm>
        <a:graphic>
          <a:graphicData uri="http://schemas.openxmlformats.org/drawingml/2006/table">
            <a:tbl>
              <a:tblPr bandRow="1">
                <a:tableStyleId>{5C22544A-7EE6-4342-B048-85BDC9FD1C3A}</a:tableStyleId>
              </a:tblPr>
              <a:tblGrid>
                <a:gridCol w="1418492">
                  <a:extLst>
                    <a:ext uri="{9D8B030D-6E8A-4147-A177-3AD203B41FA5}">
                      <a16:colId xmlns="" xmlns:a16="http://schemas.microsoft.com/office/drawing/2014/main" val="20002"/>
                    </a:ext>
                  </a:extLst>
                </a:gridCol>
                <a:gridCol w="1113692">
                  <a:extLst>
                    <a:ext uri="{9D8B030D-6E8A-4147-A177-3AD203B41FA5}">
                      <a16:colId xmlns="" xmlns:a16="http://schemas.microsoft.com/office/drawing/2014/main" val="20000"/>
                    </a:ext>
                  </a:extLst>
                </a:gridCol>
                <a:gridCol w="1145456">
                  <a:extLst>
                    <a:ext uri="{9D8B030D-6E8A-4147-A177-3AD203B41FA5}">
                      <a16:colId xmlns="" xmlns:a16="http://schemas.microsoft.com/office/drawing/2014/main" val="20001"/>
                    </a:ext>
                  </a:extLst>
                </a:gridCol>
              </a:tblGrid>
              <a:tr h="255825">
                <a:tc gridSpan="3">
                  <a:txBody>
                    <a:bodyPr/>
                    <a:lstStyle/>
                    <a:p>
                      <a:pPr algn="ctr"/>
                      <a:r>
                        <a:rPr kumimoji="1" lang="ja-JP" altLang="en-US" sz="1600" b="0" dirty="0">
                          <a:latin typeface="+mn-ea"/>
                          <a:ea typeface="+mn-ea"/>
                        </a:rPr>
                        <a:t>数値目標</a:t>
                      </a:r>
                    </a:p>
                  </a:txBody>
                  <a:tcPr anchor="ctr"/>
                </a:tc>
                <a:tc hMerge="1">
                  <a:txBody>
                    <a:bodyPr/>
                    <a:lstStyle/>
                    <a:p>
                      <a:pPr algn="ctr"/>
                      <a:endParaRPr kumimoji="1" lang="ja-JP" altLang="en-US" dirty="0">
                        <a:latin typeface="+mn-ea"/>
                        <a:ea typeface="+mn-ea"/>
                      </a:endParaRPr>
                    </a:p>
                  </a:txBody>
                  <a:tcPr/>
                </a:tc>
                <a:tc hMerge="1">
                  <a:txBody>
                    <a:bodyPr/>
                    <a:lstStyle/>
                    <a:p>
                      <a:endParaRPr kumimoji="1" lang="ja-JP" altLang="en-US" dirty="0"/>
                    </a:p>
                  </a:txBody>
                  <a:tcPr/>
                </a:tc>
                <a:extLst>
                  <a:ext uri="{0D108BD9-81ED-4DB2-BD59-A6C34878D82A}">
                    <a16:rowId xmlns="" xmlns:a16="http://schemas.microsoft.com/office/drawing/2014/main" val="10000"/>
                  </a:ext>
                </a:extLst>
              </a:tr>
              <a:tr h="255825">
                <a:tc>
                  <a:txBody>
                    <a:bodyPr/>
                    <a:lstStyle/>
                    <a:p>
                      <a:pPr algn="ctr"/>
                      <a:endParaRPr kumimoji="1" lang="ja-JP" altLang="en-US" sz="1600" b="0" dirty="0">
                        <a:latin typeface="+mn-ea"/>
                        <a:ea typeface="+mn-ea"/>
                      </a:endParaRPr>
                    </a:p>
                  </a:txBody>
                  <a:tcPr anchor="ctr"/>
                </a:tc>
                <a:tc>
                  <a:txBody>
                    <a:bodyPr/>
                    <a:lstStyle/>
                    <a:p>
                      <a:pPr algn="ctr"/>
                      <a:r>
                        <a:rPr kumimoji="1" lang="ja-JP" altLang="en-US" sz="1600" b="0" dirty="0">
                          <a:latin typeface="+mn-ea"/>
                          <a:ea typeface="+mn-ea"/>
                        </a:rPr>
                        <a:t>単年度</a:t>
                      </a:r>
                    </a:p>
                  </a:txBody>
                  <a:tcPr anchor="ctr"/>
                </a:tc>
                <a:tc>
                  <a:txBody>
                    <a:bodyPr/>
                    <a:lstStyle/>
                    <a:p>
                      <a:pPr algn="ctr"/>
                      <a:r>
                        <a:rPr kumimoji="1" lang="en-US" altLang="ja-JP" sz="1600" b="0" dirty="0">
                          <a:latin typeface="+mn-ea"/>
                          <a:ea typeface="+mn-ea"/>
                        </a:rPr>
                        <a:t>5</a:t>
                      </a:r>
                      <a:r>
                        <a:rPr kumimoji="1" lang="ja-JP" altLang="en-US" sz="1600" b="0" dirty="0">
                          <a:latin typeface="+mn-ea"/>
                          <a:ea typeface="+mn-ea"/>
                        </a:rPr>
                        <a:t>か年</a:t>
                      </a:r>
                    </a:p>
                  </a:txBody>
                  <a:tcPr anchor="ctr"/>
                </a:tc>
                <a:extLst>
                  <a:ext uri="{0D108BD9-81ED-4DB2-BD59-A6C34878D82A}">
                    <a16:rowId xmlns="" xmlns:a16="http://schemas.microsoft.com/office/drawing/2014/main" val="10001"/>
                  </a:ext>
                </a:extLst>
              </a:tr>
              <a:tr h="390935">
                <a:tc>
                  <a:txBody>
                    <a:bodyPr/>
                    <a:lstStyle/>
                    <a:p>
                      <a:pPr algn="ctr"/>
                      <a:r>
                        <a:rPr kumimoji="1" lang="ja-JP" altLang="en-US" sz="1600" b="0" dirty="0">
                          <a:latin typeface="+mn-ea"/>
                          <a:ea typeface="+mn-ea"/>
                        </a:rPr>
                        <a:t>成果発表</a:t>
                      </a:r>
                    </a:p>
                  </a:txBody>
                  <a:tcPr anchor="ctr"/>
                </a:tc>
                <a:tc>
                  <a:txBody>
                    <a:bodyPr/>
                    <a:lstStyle/>
                    <a:p>
                      <a:pPr algn="ctr"/>
                      <a:r>
                        <a:rPr kumimoji="1" lang="en-US" altLang="ja-JP" sz="1600" b="0" dirty="0">
                          <a:latin typeface="+mn-ea"/>
                          <a:ea typeface="+mn-ea"/>
                        </a:rPr>
                        <a:t>76</a:t>
                      </a:r>
                      <a:r>
                        <a:rPr kumimoji="1" lang="ja-JP" altLang="en-US" sz="1600" b="0" dirty="0">
                          <a:latin typeface="+mn-ea"/>
                          <a:ea typeface="+mn-ea"/>
                        </a:rPr>
                        <a:t>件以上</a:t>
                      </a:r>
                    </a:p>
                  </a:txBody>
                  <a:tcPr anchor="ctr"/>
                </a:tc>
                <a:tc>
                  <a:txBody>
                    <a:bodyPr/>
                    <a:lstStyle/>
                    <a:p>
                      <a:pPr algn="ctr"/>
                      <a:r>
                        <a:rPr kumimoji="1" lang="en-US" altLang="ja-JP" sz="1600" b="0" dirty="0">
                          <a:latin typeface="+mn-ea"/>
                          <a:ea typeface="+mn-ea"/>
                        </a:rPr>
                        <a:t>380</a:t>
                      </a:r>
                      <a:r>
                        <a:rPr kumimoji="1" lang="ja-JP" altLang="en-US" sz="1600" b="0" dirty="0">
                          <a:latin typeface="+mn-ea"/>
                          <a:ea typeface="+mn-ea"/>
                        </a:rPr>
                        <a:t>件以上</a:t>
                      </a:r>
                    </a:p>
                  </a:txBody>
                  <a:tcPr anchor="ctr"/>
                </a:tc>
                <a:extLst>
                  <a:ext uri="{0D108BD9-81ED-4DB2-BD59-A6C34878D82A}">
                    <a16:rowId xmlns="" xmlns:a16="http://schemas.microsoft.com/office/drawing/2014/main" val="10002"/>
                  </a:ext>
                </a:extLst>
              </a:tr>
              <a:tr h="255825">
                <a:tc>
                  <a:txBody>
                    <a:bodyPr/>
                    <a:lstStyle/>
                    <a:p>
                      <a:pPr algn="ctr"/>
                      <a:r>
                        <a:rPr kumimoji="1" lang="ja-JP" altLang="en-US" sz="1600" b="0" dirty="0">
                          <a:latin typeface="+mn-ea"/>
                          <a:ea typeface="+mn-ea"/>
                        </a:rPr>
                        <a:t>外部資金応募</a:t>
                      </a:r>
                    </a:p>
                  </a:txBody>
                  <a:tcPr anchor="ctr"/>
                </a:tc>
                <a:tc>
                  <a:txBody>
                    <a:bodyPr/>
                    <a:lstStyle/>
                    <a:p>
                      <a:pPr algn="ctr"/>
                      <a:r>
                        <a:rPr kumimoji="1" lang="en-US" altLang="ja-JP" sz="1600" b="0" dirty="0">
                          <a:latin typeface="+mn-ea"/>
                          <a:ea typeface="+mn-ea"/>
                        </a:rPr>
                        <a:t>40</a:t>
                      </a:r>
                      <a:r>
                        <a:rPr kumimoji="1" lang="ja-JP" altLang="en-US" sz="1600" b="0" dirty="0">
                          <a:latin typeface="+mn-ea"/>
                          <a:ea typeface="+mn-ea"/>
                        </a:rPr>
                        <a:t>件以上</a:t>
                      </a:r>
                    </a:p>
                  </a:txBody>
                  <a:tcPr anchor="ctr"/>
                </a:tc>
                <a:tc>
                  <a:txBody>
                    <a:bodyPr/>
                    <a:lstStyle/>
                    <a:p>
                      <a:pPr algn="ctr"/>
                      <a:r>
                        <a:rPr kumimoji="1" lang="en-US" altLang="ja-JP" sz="1600" b="0" dirty="0">
                          <a:latin typeface="+mn-ea"/>
                          <a:ea typeface="+mn-ea"/>
                        </a:rPr>
                        <a:t>200</a:t>
                      </a:r>
                      <a:r>
                        <a:rPr kumimoji="1" lang="ja-JP" altLang="en-US" sz="1600" b="0" dirty="0">
                          <a:latin typeface="+mn-ea"/>
                          <a:ea typeface="+mn-ea"/>
                        </a:rPr>
                        <a:t>件以上</a:t>
                      </a:r>
                    </a:p>
                  </a:txBody>
                  <a:tcPr anchor="ctr"/>
                </a:tc>
                <a:extLst>
                  <a:ext uri="{0D108BD9-81ED-4DB2-BD59-A6C34878D82A}">
                    <a16:rowId xmlns=""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195153108"/>
              </p:ext>
            </p:extLst>
          </p:nvPr>
        </p:nvGraphicFramePr>
        <p:xfrm>
          <a:off x="4729707" y="5038566"/>
          <a:ext cx="3975382" cy="1072193"/>
        </p:xfrm>
        <a:graphic>
          <a:graphicData uri="http://schemas.openxmlformats.org/drawingml/2006/table">
            <a:tbl>
              <a:tblPr bandRow="1">
                <a:tableStyleId>{5C22544A-7EE6-4342-B048-85BDC9FD1C3A}</a:tableStyleId>
              </a:tblPr>
              <a:tblGrid>
                <a:gridCol w="1546600">
                  <a:extLst>
                    <a:ext uri="{9D8B030D-6E8A-4147-A177-3AD203B41FA5}">
                      <a16:colId xmlns="" xmlns:a16="http://schemas.microsoft.com/office/drawing/2014/main" val="20003"/>
                    </a:ext>
                  </a:extLst>
                </a:gridCol>
                <a:gridCol w="809594">
                  <a:extLst>
                    <a:ext uri="{9D8B030D-6E8A-4147-A177-3AD203B41FA5}">
                      <a16:colId xmlns="" xmlns:a16="http://schemas.microsoft.com/office/drawing/2014/main" val="20000"/>
                    </a:ext>
                  </a:extLst>
                </a:gridCol>
                <a:gridCol w="809594">
                  <a:extLst>
                    <a:ext uri="{9D8B030D-6E8A-4147-A177-3AD203B41FA5}">
                      <a16:colId xmlns="" xmlns:a16="http://schemas.microsoft.com/office/drawing/2014/main" val="20001"/>
                    </a:ext>
                  </a:extLst>
                </a:gridCol>
                <a:gridCol w="809594">
                  <a:extLst>
                    <a:ext uri="{9D8B030D-6E8A-4147-A177-3AD203B41FA5}">
                      <a16:colId xmlns="" xmlns:a16="http://schemas.microsoft.com/office/drawing/2014/main" val="20002"/>
                    </a:ext>
                  </a:extLst>
                </a:gridCol>
              </a:tblGrid>
              <a:tr h="353566">
                <a:tc>
                  <a:txBody>
                    <a:bodyPr/>
                    <a:lstStyle/>
                    <a:p>
                      <a:pPr algn="ctr"/>
                      <a:endParaRPr kumimoji="1" lang="ja-JP" altLang="en-US" sz="1600" b="0" dirty="0">
                        <a:latin typeface="+mn-ea"/>
                        <a:ea typeface="+mn-ea"/>
                      </a:endParaRPr>
                    </a:p>
                  </a:txBody>
                  <a:tcPr anchor="ctr"/>
                </a:tc>
                <a:tc>
                  <a:txBody>
                    <a:bodyPr/>
                    <a:lstStyle/>
                    <a:p>
                      <a:pPr algn="ctr"/>
                      <a:r>
                        <a:rPr kumimoji="1" lang="en-US" altLang="ja-JP" sz="1600" b="0" dirty="0">
                          <a:latin typeface="+mn-ea"/>
                          <a:ea typeface="+mn-ea"/>
                        </a:rPr>
                        <a:t>H29</a:t>
                      </a:r>
                      <a:endParaRPr kumimoji="1" lang="ja-JP" altLang="en-US" sz="1600" b="0" dirty="0">
                        <a:latin typeface="+mn-ea"/>
                        <a:ea typeface="+mn-ea"/>
                      </a:endParaRPr>
                    </a:p>
                  </a:txBody>
                  <a:tcPr anchor="ctr"/>
                </a:tc>
                <a:tc>
                  <a:txBody>
                    <a:bodyPr/>
                    <a:lstStyle/>
                    <a:p>
                      <a:pPr algn="ctr"/>
                      <a:r>
                        <a:rPr kumimoji="1" lang="en-US" altLang="ja-JP" sz="1600" b="0" dirty="0">
                          <a:latin typeface="+mn-ea"/>
                          <a:ea typeface="+mn-ea"/>
                        </a:rPr>
                        <a:t>H30</a:t>
                      </a:r>
                      <a:endParaRPr kumimoji="1" lang="ja-JP" altLang="en-US" sz="1600" b="0" dirty="0">
                        <a:latin typeface="+mn-ea"/>
                        <a:ea typeface="+mn-ea"/>
                      </a:endParaRPr>
                    </a:p>
                  </a:txBody>
                  <a:tcPr anchor="ctr"/>
                </a:tc>
                <a:tc>
                  <a:txBody>
                    <a:bodyPr/>
                    <a:lstStyle/>
                    <a:p>
                      <a:pPr algn="ctr"/>
                      <a:r>
                        <a:rPr kumimoji="1" lang="ja-JP" altLang="en-US" sz="1600" b="0" dirty="0">
                          <a:latin typeface="+mn-ea"/>
                          <a:ea typeface="+mn-ea"/>
                        </a:rPr>
                        <a:t>合計</a:t>
                      </a:r>
                    </a:p>
                  </a:txBody>
                  <a:tcPr anchor="ctr"/>
                </a:tc>
                <a:extLst>
                  <a:ext uri="{0D108BD9-81ED-4DB2-BD59-A6C34878D82A}">
                    <a16:rowId xmlns="" xmlns:a16="http://schemas.microsoft.com/office/drawing/2014/main" val="10000"/>
                  </a:ext>
                </a:extLst>
              </a:tr>
              <a:tr h="367645">
                <a:tc>
                  <a:txBody>
                    <a:bodyPr/>
                    <a:lstStyle/>
                    <a:p>
                      <a:pPr algn="ctr"/>
                      <a:r>
                        <a:rPr kumimoji="1" lang="ja-JP" altLang="en-US" sz="1600" b="0" dirty="0">
                          <a:latin typeface="+mn-ea"/>
                          <a:ea typeface="+mn-ea"/>
                        </a:rPr>
                        <a:t>成果発表</a:t>
                      </a:r>
                    </a:p>
                  </a:txBody>
                  <a:tcPr anchor="ctr"/>
                </a:tc>
                <a:tc>
                  <a:txBody>
                    <a:bodyPr/>
                    <a:lstStyle/>
                    <a:p>
                      <a:pPr algn="ctr"/>
                      <a:r>
                        <a:rPr kumimoji="1" lang="en-US" altLang="ja-JP" sz="1600" b="0" dirty="0">
                          <a:latin typeface="+mn-ea"/>
                          <a:ea typeface="+mn-ea"/>
                        </a:rPr>
                        <a:t>102</a:t>
                      </a:r>
                      <a:r>
                        <a:rPr kumimoji="1" lang="ja-JP" altLang="en-US" sz="1600" b="0" dirty="0">
                          <a:latin typeface="+mn-ea"/>
                          <a:ea typeface="+mn-ea"/>
                        </a:rPr>
                        <a:t>件</a:t>
                      </a:r>
                    </a:p>
                  </a:txBody>
                  <a:tcPr anchor="ctr"/>
                </a:tc>
                <a:tc>
                  <a:txBody>
                    <a:bodyPr/>
                    <a:lstStyle/>
                    <a:p>
                      <a:pPr algn="ctr"/>
                      <a:r>
                        <a:rPr kumimoji="1" lang="en-US" altLang="ja-JP" sz="1600" b="0" dirty="0">
                          <a:latin typeface="+mn-ea"/>
                          <a:ea typeface="+mn-ea"/>
                        </a:rPr>
                        <a:t>79</a:t>
                      </a:r>
                      <a:r>
                        <a:rPr kumimoji="1" lang="ja-JP" altLang="en-US" sz="1600" b="0" dirty="0">
                          <a:latin typeface="+mn-ea"/>
                          <a:ea typeface="+mn-ea"/>
                        </a:rPr>
                        <a:t>件</a:t>
                      </a:r>
                    </a:p>
                  </a:txBody>
                  <a:tcPr anchor="ctr"/>
                </a:tc>
                <a:tc>
                  <a:txBody>
                    <a:bodyPr/>
                    <a:lstStyle/>
                    <a:p>
                      <a:pPr algn="ctr"/>
                      <a:r>
                        <a:rPr kumimoji="1" lang="en-US" altLang="ja-JP" sz="1600" b="0" dirty="0">
                          <a:latin typeface="+mn-ea"/>
                          <a:ea typeface="+mn-ea"/>
                        </a:rPr>
                        <a:t>181</a:t>
                      </a:r>
                      <a:r>
                        <a:rPr kumimoji="1" lang="ja-JP" altLang="en-US" sz="1600" b="0" dirty="0">
                          <a:latin typeface="+mn-ea"/>
                          <a:ea typeface="+mn-ea"/>
                        </a:rPr>
                        <a:t>件</a:t>
                      </a:r>
                    </a:p>
                  </a:txBody>
                  <a:tcPr anchor="ctr"/>
                </a:tc>
                <a:extLst>
                  <a:ext uri="{0D108BD9-81ED-4DB2-BD59-A6C34878D82A}">
                    <a16:rowId xmlns="" xmlns:a16="http://schemas.microsoft.com/office/drawing/2014/main" val="10001"/>
                  </a:ext>
                </a:extLst>
              </a:tr>
              <a:tr h="350982">
                <a:tc>
                  <a:txBody>
                    <a:bodyPr/>
                    <a:lstStyle/>
                    <a:p>
                      <a:pPr algn="ctr"/>
                      <a:r>
                        <a:rPr kumimoji="1" lang="ja-JP" altLang="en-US" sz="1600" b="0" dirty="0">
                          <a:latin typeface="+mn-ea"/>
                          <a:ea typeface="+mn-ea"/>
                        </a:rPr>
                        <a:t>外部資金応募</a:t>
                      </a:r>
                    </a:p>
                  </a:txBody>
                  <a:tcPr anchor="ctr"/>
                </a:tc>
                <a:tc>
                  <a:txBody>
                    <a:bodyPr/>
                    <a:lstStyle/>
                    <a:p>
                      <a:pPr algn="ctr"/>
                      <a:r>
                        <a:rPr kumimoji="1" lang="en-US" altLang="ja-JP" sz="1600" b="0" dirty="0">
                          <a:latin typeface="+mn-ea"/>
                          <a:ea typeface="+mn-ea"/>
                        </a:rPr>
                        <a:t>72</a:t>
                      </a:r>
                      <a:r>
                        <a:rPr kumimoji="1" lang="ja-JP" altLang="en-US" sz="1600" b="0" dirty="0">
                          <a:latin typeface="+mn-ea"/>
                          <a:ea typeface="+mn-ea"/>
                        </a:rPr>
                        <a:t>件</a:t>
                      </a:r>
                    </a:p>
                  </a:txBody>
                  <a:tcPr anchor="ctr"/>
                </a:tc>
                <a:tc>
                  <a:txBody>
                    <a:bodyPr/>
                    <a:lstStyle/>
                    <a:p>
                      <a:pPr algn="ctr"/>
                      <a:r>
                        <a:rPr kumimoji="1" lang="en-US" altLang="ja-JP" sz="1600" b="0" dirty="0">
                          <a:latin typeface="+mn-ea"/>
                          <a:ea typeface="+mn-ea"/>
                        </a:rPr>
                        <a:t>67</a:t>
                      </a:r>
                      <a:r>
                        <a:rPr kumimoji="1" lang="ja-JP" altLang="en-US" sz="1600" b="0" dirty="0">
                          <a:latin typeface="+mn-ea"/>
                          <a:ea typeface="+mn-ea"/>
                        </a:rPr>
                        <a:t>件</a:t>
                      </a:r>
                    </a:p>
                  </a:txBody>
                  <a:tcPr anchor="ctr"/>
                </a:tc>
                <a:tc>
                  <a:txBody>
                    <a:bodyPr/>
                    <a:lstStyle/>
                    <a:p>
                      <a:pPr algn="ctr"/>
                      <a:r>
                        <a:rPr kumimoji="1" lang="en-US" altLang="ja-JP" sz="1600" b="0" dirty="0">
                          <a:latin typeface="+mn-ea"/>
                          <a:ea typeface="+mn-ea"/>
                        </a:rPr>
                        <a:t>139</a:t>
                      </a:r>
                      <a:r>
                        <a:rPr kumimoji="1" lang="ja-JP" altLang="en-US" sz="1600" b="0" dirty="0">
                          <a:latin typeface="+mn-ea"/>
                          <a:ea typeface="+mn-ea"/>
                        </a:rPr>
                        <a:t>件</a:t>
                      </a:r>
                    </a:p>
                  </a:txBody>
                  <a:tcPr anchor="ctr"/>
                </a:tc>
                <a:extLst>
                  <a:ext uri="{0D108BD9-81ED-4DB2-BD59-A6C34878D82A}">
                    <a16:rowId xmlns="" xmlns:a16="http://schemas.microsoft.com/office/drawing/2014/main" val="10002"/>
                  </a:ext>
                </a:extLst>
              </a:tr>
            </a:tbl>
          </a:graphicData>
        </a:graphic>
      </p:graphicFrame>
      <p:sp>
        <p:nvSpPr>
          <p:cNvPr id="10" name="正方形/長方形 9">
            <a:extLst>
              <a:ext uri="{FF2B5EF4-FFF2-40B4-BE49-F238E27FC236}">
                <a16:creationId xmlns="" xmlns:a16="http://schemas.microsoft.com/office/drawing/2014/main" id="{82780903-B460-3245-84BB-ABE8E4A76ADD}"/>
              </a:ext>
            </a:extLst>
          </p:cNvPr>
          <p:cNvSpPr/>
          <p:nvPr/>
        </p:nvSpPr>
        <p:spPr>
          <a:xfrm>
            <a:off x="502380" y="936000"/>
            <a:ext cx="8280000" cy="973947"/>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a:t>
            </a:r>
            <a:r>
              <a:rPr lang="en-US" altLang="ja-JP" sz="1400" b="1" kern="100" dirty="0">
                <a:solidFill>
                  <a:schemeClr val="tx1"/>
                </a:solidFill>
                <a:latin typeface="MS PGothic" panose="020B0600070205080204" pitchFamily="34" charset="-128"/>
                <a:ea typeface="MS PGothic" panose="020B0600070205080204" pitchFamily="34" charset="-128"/>
                <a:cs typeface="Times New Roman" charset="0"/>
              </a:rPr>
              <a:t>2</a:t>
            </a: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　</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(4) </a:t>
            </a:r>
            <a:r>
              <a:rPr lang="ja-JP" altLang="en-US" sz="1400" b="1" dirty="0">
                <a:solidFill>
                  <a:schemeClr val="tx1"/>
                </a:solidFill>
                <a:latin typeface="MS PGothic" panose="020B0600070205080204" pitchFamily="34" charset="-128"/>
                <a:ea typeface="MS PGothic" panose="020B0600070205080204" pitchFamily="34" charset="-128"/>
              </a:rPr>
              <a:t>調査研究機能の充実</a:t>
            </a:r>
          </a:p>
        </p:txBody>
      </p:sp>
      <p:sp>
        <p:nvSpPr>
          <p:cNvPr id="4" name="正方形/長方形 3"/>
          <p:cNvSpPr/>
          <p:nvPr/>
        </p:nvSpPr>
        <p:spPr>
          <a:xfrm>
            <a:off x="889703" y="4231721"/>
            <a:ext cx="7390808" cy="369332"/>
          </a:xfrm>
          <a:prstGeom prst="rect">
            <a:avLst/>
          </a:prstGeom>
        </p:spPr>
        <p:txBody>
          <a:bodyPr wrap="square">
            <a:spAutoFit/>
          </a:bodyPr>
          <a:lstStyle/>
          <a:p>
            <a:r>
              <a:rPr lang="ja-JP" altLang="ja-JP" dirty="0"/>
              <a:t>研究の論文発表・著書等による成果発表数</a:t>
            </a:r>
            <a:r>
              <a:rPr lang="ja-JP" altLang="en-US" dirty="0"/>
              <a:t>及び外部資金への応募状況</a:t>
            </a:r>
            <a:endParaRPr lang="ja-JP" altLang="ja-JP" dirty="0"/>
          </a:p>
        </p:txBody>
      </p:sp>
      <p:sp>
        <p:nvSpPr>
          <p:cNvPr id="14"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平成</a:t>
            </a:r>
            <a:r>
              <a:rPr lang="en-US" altLang="ja-JP" sz="2800" dirty="0">
                <a:solidFill>
                  <a:schemeClr val="bg1"/>
                </a:solidFill>
                <a:latin typeface="+mn-ea"/>
                <a:ea typeface="+mn-ea"/>
                <a:cs typeface="HG丸ｺﾞｼｯｸM-PRO"/>
              </a:rPr>
              <a:t>30</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64773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rot="-1800000">
            <a:off x="628942" y="2839681"/>
            <a:ext cx="441146" cy="246221"/>
          </a:xfrm>
          <a:prstGeom prst="rect">
            <a:avLst/>
          </a:prstGeom>
          <a:solidFill>
            <a:srgbClr val="FFFF00"/>
          </a:solidFill>
        </p:spPr>
        <p:txBody>
          <a:bodyPr wrap="none" rtlCol="0">
            <a:spAutoFit/>
          </a:bodyPr>
          <a:lstStyle/>
          <a:p>
            <a:r>
              <a:rPr kumimoji="1" lang="ja-JP" altLang="en-US" sz="1000" dirty="0">
                <a:latin typeface="Hiragino Kaku Gothic Std W8" charset="-128"/>
                <a:ea typeface="Hiragino Kaku Gothic Std W8" charset="-128"/>
                <a:cs typeface="Hiragino Kaku Gothic Std W8" charset="-128"/>
              </a:rPr>
              <a:t>重点</a:t>
            </a:r>
          </a:p>
        </p:txBody>
      </p:sp>
      <p:sp>
        <p:nvSpPr>
          <p:cNvPr id="18" name="テキスト ボックス 17"/>
          <p:cNvSpPr txBox="1"/>
          <p:nvPr/>
        </p:nvSpPr>
        <p:spPr>
          <a:xfrm rot="-1800000">
            <a:off x="628942" y="3483361"/>
            <a:ext cx="441146" cy="246221"/>
          </a:xfrm>
          <a:prstGeom prst="rect">
            <a:avLst/>
          </a:prstGeom>
          <a:solidFill>
            <a:srgbClr val="FFFF00"/>
          </a:solidFill>
        </p:spPr>
        <p:txBody>
          <a:bodyPr wrap="none" rtlCol="0">
            <a:spAutoFit/>
          </a:bodyPr>
          <a:lstStyle/>
          <a:p>
            <a:r>
              <a:rPr kumimoji="1" lang="ja-JP" altLang="en-US" sz="1000" dirty="0">
                <a:latin typeface="Hiragino Kaku Gothic Std W8" charset="-128"/>
                <a:ea typeface="Hiragino Kaku Gothic Std W8" charset="-128"/>
                <a:cs typeface="Hiragino Kaku Gothic Std W8" charset="-128"/>
              </a:rPr>
              <a:t>重点</a:t>
            </a:r>
          </a:p>
        </p:txBody>
      </p:sp>
      <p:sp>
        <p:nvSpPr>
          <p:cNvPr id="19" name="テキスト ボックス 18"/>
          <p:cNvSpPr txBox="1"/>
          <p:nvPr/>
        </p:nvSpPr>
        <p:spPr>
          <a:xfrm rot="-1800000">
            <a:off x="628942" y="4096071"/>
            <a:ext cx="441146" cy="246221"/>
          </a:xfrm>
          <a:prstGeom prst="rect">
            <a:avLst/>
          </a:prstGeom>
          <a:solidFill>
            <a:srgbClr val="FFFF00"/>
          </a:solidFill>
        </p:spPr>
        <p:txBody>
          <a:bodyPr wrap="none" rtlCol="0">
            <a:spAutoFit/>
          </a:bodyPr>
          <a:lstStyle/>
          <a:p>
            <a:r>
              <a:rPr kumimoji="1" lang="ja-JP" altLang="en-US" sz="1000" dirty="0">
                <a:latin typeface="Hiragino Kaku Gothic Std W8" charset="-128"/>
                <a:ea typeface="Hiragino Kaku Gothic Std W8" charset="-128"/>
                <a:cs typeface="Hiragino Kaku Gothic Std W8" charset="-128"/>
              </a:rPr>
              <a:t>重点</a:t>
            </a:r>
          </a:p>
        </p:txBody>
      </p:sp>
      <p:sp>
        <p:nvSpPr>
          <p:cNvPr id="6" name="テキスト ボックス 5"/>
          <p:cNvSpPr txBox="1"/>
          <p:nvPr/>
        </p:nvSpPr>
        <p:spPr>
          <a:xfrm>
            <a:off x="502381" y="2126138"/>
            <a:ext cx="8442327" cy="2336537"/>
          </a:xfrm>
          <a:prstGeom prst="rect">
            <a:avLst/>
          </a:prstGeom>
          <a:noFill/>
        </p:spPr>
        <p:txBody>
          <a:bodyPr wrap="square" rtlCol="0">
            <a:spAutoFit/>
          </a:bodyPr>
          <a:lstStyle/>
          <a:p>
            <a:pPr>
              <a:lnSpc>
                <a:spcPts val="2500"/>
              </a:lnSpc>
            </a:pPr>
            <a:r>
              <a:rPr lang="ja-JP" altLang="ja-JP" dirty="0">
                <a:latin typeface="+mn-ea"/>
                <a:ea typeface="+mn-ea"/>
              </a:rPr>
              <a:t>・</a:t>
            </a:r>
            <a:r>
              <a:rPr lang="ja-JP" altLang="en-US" dirty="0">
                <a:latin typeface="+mn-ea"/>
                <a:ea typeface="+mn-ea"/>
              </a:rPr>
              <a:t>府市への助言・情報発信</a:t>
            </a:r>
            <a:endParaRPr lang="en-US" altLang="ja-JP" dirty="0">
              <a:latin typeface="+mn-ea"/>
              <a:ea typeface="+mn-ea"/>
            </a:endParaRPr>
          </a:p>
          <a:p>
            <a:pPr>
              <a:lnSpc>
                <a:spcPts val="2500"/>
              </a:lnSpc>
            </a:pPr>
            <a:r>
              <a:rPr lang="en-US" altLang="ja-JP" dirty="0">
                <a:latin typeface="+mn-ea"/>
                <a:ea typeface="+mn-ea"/>
              </a:rPr>
              <a:t>	</a:t>
            </a:r>
            <a:r>
              <a:rPr lang="ja-JP" altLang="ja-JP" dirty="0">
                <a:latin typeface="+mn-ea"/>
                <a:ea typeface="+mn-ea"/>
              </a:rPr>
              <a:t>府内保健所での各種感染症対策会議等</a:t>
            </a:r>
            <a:r>
              <a:rPr lang="ja-JP" altLang="en-US" dirty="0">
                <a:latin typeface="+mn-ea"/>
                <a:ea typeface="+mn-ea"/>
              </a:rPr>
              <a:t>への参加、検査データに基づく助言</a:t>
            </a:r>
            <a:endParaRPr lang="en-US" altLang="ja-JP" dirty="0">
              <a:latin typeface="+mn-ea"/>
              <a:ea typeface="+mn-ea"/>
            </a:endParaRPr>
          </a:p>
          <a:p>
            <a:pPr>
              <a:lnSpc>
                <a:spcPts val="2500"/>
              </a:lnSpc>
            </a:pPr>
            <a:r>
              <a:rPr lang="en-US" altLang="ja-JP" dirty="0">
                <a:latin typeface="+mn-ea"/>
                <a:ea typeface="+mn-ea"/>
              </a:rPr>
              <a:t>	</a:t>
            </a:r>
            <a:r>
              <a:rPr lang="ja-JP" altLang="en-US" dirty="0">
                <a:latin typeface="+mn-ea"/>
                <a:ea typeface="+mn-ea"/>
              </a:rPr>
              <a:t>麻しん患者急増時における発生状況の分析、リスク評価の発表</a:t>
            </a:r>
            <a:endParaRPr lang="en-US" altLang="ja-JP" dirty="0">
              <a:latin typeface="+mn-ea"/>
              <a:ea typeface="+mn-ea"/>
            </a:endParaRPr>
          </a:p>
          <a:p>
            <a:pPr>
              <a:lnSpc>
                <a:spcPts val="2500"/>
              </a:lnSpc>
            </a:pPr>
            <a:r>
              <a:rPr lang="ja-JP" altLang="ja-JP" dirty="0">
                <a:latin typeface="+mn-ea"/>
                <a:ea typeface="+mn-ea"/>
              </a:rPr>
              <a:t>・報道機関に対する連絡会</a:t>
            </a:r>
            <a:r>
              <a:rPr lang="ja-JP" altLang="en-US" dirty="0">
                <a:latin typeface="+mn-ea"/>
                <a:ea typeface="+mn-ea"/>
              </a:rPr>
              <a:t>の実施（毎月）：</a:t>
            </a:r>
            <a:r>
              <a:rPr lang="ja-JP" altLang="ja-JP" dirty="0">
                <a:latin typeface="+mn-ea"/>
                <a:ea typeface="+mn-ea"/>
              </a:rPr>
              <a:t>流行期の感染症等の解説</a:t>
            </a:r>
            <a:endParaRPr lang="en-US" altLang="ja-JP" dirty="0">
              <a:latin typeface="+mn-ea"/>
              <a:ea typeface="+mn-ea"/>
            </a:endParaRPr>
          </a:p>
          <a:p>
            <a:pPr>
              <a:lnSpc>
                <a:spcPts val="2500"/>
              </a:lnSpc>
            </a:pPr>
            <a:r>
              <a:rPr lang="en-US" altLang="ja-JP" dirty="0">
                <a:latin typeface="+mn-ea"/>
                <a:ea typeface="+mn-ea"/>
              </a:rPr>
              <a:t>	</a:t>
            </a:r>
            <a:r>
              <a:rPr lang="ja-JP" altLang="ja-JP" dirty="0">
                <a:latin typeface="+mn-ea"/>
                <a:ea typeface="+mn-ea"/>
              </a:rPr>
              <a:t>テレビや新聞を通じた情報発信</a:t>
            </a:r>
            <a:r>
              <a:rPr lang="ja-JP" altLang="en-US" dirty="0">
                <a:latin typeface="+mn-ea"/>
                <a:ea typeface="+mn-ea"/>
              </a:rPr>
              <a:t>の大幅増加</a:t>
            </a:r>
            <a:endParaRPr lang="en-US" altLang="ja-JP" dirty="0">
              <a:solidFill>
                <a:srgbClr val="FF0000"/>
              </a:solidFill>
              <a:latin typeface="+mn-ea"/>
              <a:ea typeface="+mn-ea"/>
            </a:endParaRPr>
          </a:p>
          <a:p>
            <a:pPr>
              <a:lnSpc>
                <a:spcPts val="2500"/>
              </a:lnSpc>
            </a:pPr>
            <a:r>
              <a:rPr lang="ja-JP" altLang="ja-JP" dirty="0">
                <a:latin typeface="+mn-ea"/>
                <a:ea typeface="+mn-ea"/>
              </a:rPr>
              <a:t>・</a:t>
            </a:r>
            <a:r>
              <a:rPr lang="ja-JP" altLang="en-US" dirty="0">
                <a:latin typeface="+mn-ea"/>
              </a:rPr>
              <a:t>試験検査、研究業務等の感染症情報等の知見を定期的に掲載</a:t>
            </a:r>
            <a:endParaRPr lang="en-US" altLang="ja-JP" dirty="0">
              <a:latin typeface="+mn-ea"/>
            </a:endParaRPr>
          </a:p>
          <a:p>
            <a:pPr>
              <a:lnSpc>
                <a:spcPts val="2500"/>
              </a:lnSpc>
            </a:pPr>
            <a:r>
              <a:rPr lang="en-US" altLang="ja-JP" dirty="0">
                <a:latin typeface="+mn-ea"/>
                <a:ea typeface="+mn-ea"/>
              </a:rPr>
              <a:t>	</a:t>
            </a:r>
            <a:r>
              <a:rPr lang="ja-JP" altLang="ja-JP" dirty="0">
                <a:latin typeface="+mn-ea"/>
                <a:ea typeface="+mn-ea"/>
              </a:rPr>
              <a:t>ホームページのアクセス数</a:t>
            </a:r>
            <a:r>
              <a:rPr lang="ja-JP" altLang="en-US" dirty="0">
                <a:latin typeface="+mn-ea"/>
                <a:ea typeface="+mn-ea"/>
              </a:rPr>
              <a:t>の増加</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13</a:t>
            </a:fld>
            <a:endParaRPr lang="ja-JP" altLang="en-US" sz="1200" b="1" dirty="0">
              <a:solidFill>
                <a:schemeClr val="tx1"/>
              </a:solidFill>
              <a:latin typeface="Arial" charset="0"/>
              <a:ea typeface="Arial" charset="0"/>
              <a:cs typeface="Arial" charset="0"/>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0" name="正方形/長方形 9">
            <a:extLst>
              <a:ext uri="{FF2B5EF4-FFF2-40B4-BE49-F238E27FC236}">
                <a16:creationId xmlns="" xmlns:a16="http://schemas.microsoft.com/office/drawing/2014/main" id="{82780903-B460-3245-84BB-ABE8E4A76ADD}"/>
              </a:ext>
            </a:extLst>
          </p:cNvPr>
          <p:cNvSpPr/>
          <p:nvPr/>
        </p:nvSpPr>
        <p:spPr>
          <a:xfrm>
            <a:off x="504000" y="936000"/>
            <a:ext cx="8280000" cy="1134281"/>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3</a:t>
            </a:r>
          </a:p>
          <a:p>
            <a:pPr algn="l">
              <a:spcAft>
                <a:spcPts val="0"/>
              </a:spcAft>
            </a:pP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　</a:t>
            </a: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(5) </a:t>
            </a:r>
            <a:r>
              <a:rPr lang="ja-JP" altLang="ja-JP" sz="1400" b="1" dirty="0">
                <a:solidFill>
                  <a:schemeClr val="tx1"/>
                </a:solidFill>
                <a:latin typeface="MS PGothic" panose="020B0600070205080204" pitchFamily="34" charset="-128"/>
                <a:ea typeface="MS PGothic" panose="020B0600070205080204" pitchFamily="34" charset="-128"/>
              </a:rPr>
              <a:t>感染症情報の収集・解析・提供業務の充実</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(6) </a:t>
            </a:r>
            <a:r>
              <a:rPr lang="ja-JP" altLang="ja-JP" sz="1400" b="1" dirty="0">
                <a:solidFill>
                  <a:schemeClr val="tx1"/>
                </a:solidFill>
                <a:latin typeface="MS PGothic" panose="020B0600070205080204" pitchFamily="34" charset="-128"/>
                <a:ea typeface="MS PGothic" panose="020B0600070205080204" pitchFamily="34" charset="-128"/>
              </a:rPr>
              <a:t>研修指導体制の強化</a:t>
            </a:r>
            <a:r>
              <a:rPr lang="ja-JP" altLang="ja-JP" sz="1400" b="1" dirty="0">
                <a:solidFill>
                  <a:schemeClr val="tx1"/>
                </a:solidFill>
                <a:effectLst/>
                <a:latin typeface="MS PGothic" panose="020B0600070205080204" pitchFamily="34" charset="-128"/>
                <a:ea typeface="MS PGothic" panose="020B0600070205080204" pitchFamily="34" charset="-128"/>
              </a:rPr>
              <a:t> </a:t>
            </a:r>
            <a:endParaRPr lang="ja-JP" altLang="en-US" sz="1400" b="1" dirty="0">
              <a:solidFill>
                <a:schemeClr val="tx1"/>
              </a:solidFill>
              <a:latin typeface="MS PGothic" panose="020B0600070205080204" pitchFamily="34" charset="-128"/>
              <a:ea typeface="MS PGothic" panose="020B0600070205080204" pitchFamily="34" charset="-128"/>
            </a:endParaRPr>
          </a:p>
        </p:txBody>
      </p:sp>
      <p:sp>
        <p:nvSpPr>
          <p:cNvPr id="7" name="二等辺三角形 3"/>
          <p:cNvSpPr/>
          <p:nvPr/>
        </p:nvSpPr>
        <p:spPr>
          <a:xfrm rot="5400000">
            <a:off x="4085274" y="5768392"/>
            <a:ext cx="1044000" cy="302167"/>
          </a:xfrm>
          <a:prstGeom prst="triangle">
            <a:avLst/>
          </a:prstGeom>
          <a:solidFill>
            <a:srgbClr val="4A7E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443821341"/>
              </p:ext>
            </p:extLst>
          </p:nvPr>
        </p:nvGraphicFramePr>
        <p:xfrm>
          <a:off x="506785" y="5021239"/>
          <a:ext cx="3830028" cy="1447800"/>
        </p:xfrm>
        <a:graphic>
          <a:graphicData uri="http://schemas.openxmlformats.org/drawingml/2006/table">
            <a:tbl>
              <a:tblPr bandRow="1">
                <a:tableStyleId>{5C22544A-7EE6-4342-B048-85BDC9FD1C3A}</a:tableStyleId>
              </a:tblPr>
              <a:tblGrid>
                <a:gridCol w="1286119">
                  <a:extLst>
                    <a:ext uri="{9D8B030D-6E8A-4147-A177-3AD203B41FA5}">
                      <a16:colId xmlns="" xmlns:a16="http://schemas.microsoft.com/office/drawing/2014/main" val="20002"/>
                    </a:ext>
                  </a:extLst>
                </a:gridCol>
                <a:gridCol w="1267233">
                  <a:extLst>
                    <a:ext uri="{9D8B030D-6E8A-4147-A177-3AD203B41FA5}">
                      <a16:colId xmlns="" xmlns:a16="http://schemas.microsoft.com/office/drawing/2014/main" val="20000"/>
                    </a:ext>
                  </a:extLst>
                </a:gridCol>
                <a:gridCol w="1276676">
                  <a:extLst>
                    <a:ext uri="{9D8B030D-6E8A-4147-A177-3AD203B41FA5}">
                      <a16:colId xmlns="" xmlns:a16="http://schemas.microsoft.com/office/drawing/2014/main" val="20001"/>
                    </a:ext>
                  </a:extLst>
                </a:gridCol>
              </a:tblGrid>
              <a:tr h="370840">
                <a:tc gridSpan="3">
                  <a:txBody>
                    <a:bodyPr/>
                    <a:lstStyle/>
                    <a:p>
                      <a:pPr algn="ctr"/>
                      <a:r>
                        <a:rPr kumimoji="1" lang="ja-JP" altLang="en-US" sz="1600" b="0" dirty="0">
                          <a:latin typeface="+mn-ea"/>
                          <a:ea typeface="+mn-ea"/>
                        </a:rPr>
                        <a:t>数値目標</a:t>
                      </a:r>
                    </a:p>
                  </a:txBody>
                  <a:tcPr/>
                </a:tc>
                <a:tc hMerge="1">
                  <a:txBody>
                    <a:bodyPr/>
                    <a:lstStyle/>
                    <a:p>
                      <a:pPr algn="ctr"/>
                      <a:endParaRPr kumimoji="1" lang="ja-JP" altLang="en-US" dirty="0">
                        <a:latin typeface="+mn-ea"/>
                        <a:ea typeface="+mn-ea"/>
                      </a:endParaRPr>
                    </a:p>
                  </a:txBody>
                  <a:tcPr/>
                </a:tc>
                <a:tc hMerge="1">
                  <a:txBody>
                    <a:bodyPr/>
                    <a:lstStyle/>
                    <a:p>
                      <a:endParaRPr kumimoji="1" lang="ja-JP" altLang="en-US" dirty="0"/>
                    </a:p>
                  </a:txBody>
                  <a:tcPr/>
                </a:tc>
                <a:extLst>
                  <a:ext uri="{0D108BD9-81ED-4DB2-BD59-A6C34878D82A}">
                    <a16:rowId xmlns="" xmlns:a16="http://schemas.microsoft.com/office/drawing/2014/main" val="10000"/>
                  </a:ext>
                </a:extLst>
              </a:tr>
              <a:tr h="325230">
                <a:tc>
                  <a:txBody>
                    <a:bodyPr/>
                    <a:lstStyle/>
                    <a:p>
                      <a:pPr algn="ctr"/>
                      <a:endParaRPr kumimoji="1" lang="ja-JP" altLang="en-US" sz="1600" b="0" dirty="0">
                        <a:latin typeface="+mn-ea"/>
                        <a:ea typeface="+mn-ea"/>
                      </a:endParaRPr>
                    </a:p>
                  </a:txBody>
                  <a:tcPr/>
                </a:tc>
                <a:tc>
                  <a:txBody>
                    <a:bodyPr/>
                    <a:lstStyle/>
                    <a:p>
                      <a:pPr algn="ctr"/>
                      <a:r>
                        <a:rPr kumimoji="1" lang="ja-JP" altLang="en-US" sz="1600" b="0" dirty="0">
                          <a:latin typeface="+mn-ea"/>
                          <a:ea typeface="+mn-ea"/>
                        </a:rPr>
                        <a:t>単年度</a:t>
                      </a:r>
                    </a:p>
                  </a:txBody>
                  <a:tcPr/>
                </a:tc>
                <a:tc>
                  <a:txBody>
                    <a:bodyPr/>
                    <a:lstStyle/>
                    <a:p>
                      <a:pPr algn="ctr"/>
                      <a:r>
                        <a:rPr kumimoji="1" lang="en-US" altLang="ja-JP" sz="1600" b="0" dirty="0">
                          <a:latin typeface="+mn-ea"/>
                          <a:ea typeface="+mn-ea"/>
                        </a:rPr>
                        <a:t>5</a:t>
                      </a:r>
                      <a:r>
                        <a:rPr kumimoji="1" lang="ja-JP" altLang="en-US" sz="1600" b="0" dirty="0">
                          <a:latin typeface="+mn-ea"/>
                          <a:ea typeface="+mn-ea"/>
                        </a:rPr>
                        <a:t>か年</a:t>
                      </a:r>
                    </a:p>
                  </a:txBody>
                  <a:tcPr/>
                </a:tc>
                <a:extLst>
                  <a:ext uri="{0D108BD9-81ED-4DB2-BD59-A6C34878D82A}">
                    <a16:rowId xmlns="" xmlns:a16="http://schemas.microsoft.com/office/drawing/2014/main"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dirty="0">
                          <a:latin typeface="+mn-ea"/>
                          <a:ea typeface="+mn-ea"/>
                        </a:rPr>
                        <a:t>技術研修</a:t>
                      </a:r>
                    </a:p>
                  </a:txBody>
                  <a:tcPr/>
                </a:tc>
                <a:tc>
                  <a:txBody>
                    <a:bodyPr/>
                    <a:lstStyle/>
                    <a:p>
                      <a:pPr algn="ctr"/>
                      <a:r>
                        <a:rPr kumimoji="1" lang="en-US" altLang="ja-JP" sz="1600" b="0" dirty="0">
                          <a:latin typeface="+mn-ea"/>
                          <a:ea typeface="+mn-ea"/>
                        </a:rPr>
                        <a:t>12</a:t>
                      </a:r>
                      <a:r>
                        <a:rPr kumimoji="1" lang="ja-JP" altLang="en-US" sz="1600" b="0" dirty="0">
                          <a:latin typeface="+mn-ea"/>
                          <a:ea typeface="+mn-ea"/>
                        </a:rPr>
                        <a:t>回以上</a:t>
                      </a:r>
                    </a:p>
                  </a:txBody>
                  <a:tcPr/>
                </a:tc>
                <a:tc>
                  <a:txBody>
                    <a:bodyPr/>
                    <a:lstStyle/>
                    <a:p>
                      <a:pPr algn="ctr"/>
                      <a:r>
                        <a:rPr kumimoji="1" lang="en-US" altLang="ja-JP" sz="1600" b="0" dirty="0">
                          <a:latin typeface="+mn-ea"/>
                          <a:ea typeface="+mn-ea"/>
                        </a:rPr>
                        <a:t>60</a:t>
                      </a:r>
                      <a:r>
                        <a:rPr kumimoji="1" lang="ja-JP" altLang="en-US" sz="1600" b="0" dirty="0">
                          <a:latin typeface="+mn-ea"/>
                          <a:ea typeface="+mn-ea"/>
                        </a:rPr>
                        <a:t>回以上</a:t>
                      </a:r>
                    </a:p>
                  </a:txBody>
                  <a:tcPr/>
                </a:tc>
                <a:extLst>
                  <a:ext uri="{0D108BD9-81ED-4DB2-BD59-A6C34878D82A}">
                    <a16:rowId xmlns="" xmlns:a16="http://schemas.microsoft.com/office/drawing/2014/main" val="10002"/>
                  </a:ext>
                </a:extLst>
              </a:tr>
              <a:tr h="370840">
                <a:tc>
                  <a:txBody>
                    <a:bodyPr/>
                    <a:lstStyle/>
                    <a:p>
                      <a:pPr algn="ctr"/>
                      <a:r>
                        <a:rPr kumimoji="1" lang="ja-JP" altLang="en-US" sz="1600" b="0" dirty="0">
                          <a:latin typeface="+mn-ea"/>
                          <a:ea typeface="+mn-ea"/>
                        </a:rPr>
                        <a:t>研修・見学</a:t>
                      </a:r>
                    </a:p>
                  </a:txBody>
                  <a:tcPr/>
                </a:tc>
                <a:tc>
                  <a:txBody>
                    <a:bodyPr/>
                    <a:lstStyle/>
                    <a:p>
                      <a:pPr algn="ctr"/>
                      <a:r>
                        <a:rPr kumimoji="1" lang="en-US" altLang="ja-JP" sz="1600" b="0" dirty="0">
                          <a:latin typeface="+mn-ea"/>
                          <a:ea typeface="+mn-ea"/>
                        </a:rPr>
                        <a:t>200</a:t>
                      </a:r>
                      <a:r>
                        <a:rPr kumimoji="1" lang="ja-JP" altLang="en-US" sz="1600" b="0" dirty="0">
                          <a:latin typeface="+mn-ea"/>
                          <a:ea typeface="+mn-ea"/>
                        </a:rPr>
                        <a:t>人以上</a:t>
                      </a:r>
                    </a:p>
                  </a:txBody>
                  <a:tcPr/>
                </a:tc>
                <a:tc>
                  <a:txBody>
                    <a:bodyPr/>
                    <a:lstStyle/>
                    <a:p>
                      <a:pPr algn="ctr"/>
                      <a:r>
                        <a:rPr kumimoji="1" lang="en-US" altLang="ja-JP" sz="1600" b="0" dirty="0">
                          <a:latin typeface="+mn-ea"/>
                          <a:ea typeface="+mn-ea"/>
                        </a:rPr>
                        <a:t>1000</a:t>
                      </a:r>
                      <a:r>
                        <a:rPr kumimoji="1" lang="ja-JP" altLang="en-US" sz="1600" b="0" dirty="0">
                          <a:latin typeface="+mn-ea"/>
                          <a:ea typeface="+mn-ea"/>
                        </a:rPr>
                        <a:t>人以上</a:t>
                      </a:r>
                    </a:p>
                  </a:txBody>
                  <a:tcPr/>
                </a:tc>
                <a:extLst>
                  <a:ext uri="{0D108BD9-81ED-4DB2-BD59-A6C34878D82A}">
                    <a16:rowId xmlns="" xmlns:a16="http://schemas.microsoft.com/office/drawing/2014/main" val="1000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947841065"/>
              </p:ext>
            </p:extLst>
          </p:nvPr>
        </p:nvGraphicFramePr>
        <p:xfrm>
          <a:off x="4882568" y="5390820"/>
          <a:ext cx="3949016" cy="1085389"/>
        </p:xfrm>
        <a:graphic>
          <a:graphicData uri="http://schemas.openxmlformats.org/drawingml/2006/table">
            <a:tbl>
              <a:tblPr bandRow="1">
                <a:tableStyleId>{5C22544A-7EE6-4342-B048-85BDC9FD1C3A}</a:tableStyleId>
              </a:tblPr>
              <a:tblGrid>
                <a:gridCol w="1157305">
                  <a:extLst>
                    <a:ext uri="{9D8B030D-6E8A-4147-A177-3AD203B41FA5}">
                      <a16:colId xmlns="" xmlns:a16="http://schemas.microsoft.com/office/drawing/2014/main" val="20002"/>
                    </a:ext>
                  </a:extLst>
                </a:gridCol>
                <a:gridCol w="909947">
                  <a:extLst>
                    <a:ext uri="{9D8B030D-6E8A-4147-A177-3AD203B41FA5}">
                      <a16:colId xmlns="" xmlns:a16="http://schemas.microsoft.com/office/drawing/2014/main" val="20000"/>
                    </a:ext>
                  </a:extLst>
                </a:gridCol>
                <a:gridCol w="973704">
                  <a:extLst>
                    <a:ext uri="{9D8B030D-6E8A-4147-A177-3AD203B41FA5}">
                      <a16:colId xmlns="" xmlns:a16="http://schemas.microsoft.com/office/drawing/2014/main" val="20001"/>
                    </a:ext>
                  </a:extLst>
                </a:gridCol>
                <a:gridCol w="908060">
                  <a:extLst>
                    <a:ext uri="{9D8B030D-6E8A-4147-A177-3AD203B41FA5}">
                      <a16:colId xmlns="" xmlns:a16="http://schemas.microsoft.com/office/drawing/2014/main" val="20003"/>
                    </a:ext>
                  </a:extLst>
                </a:gridCol>
              </a:tblGrid>
              <a:tr h="319834">
                <a:tc>
                  <a:txBody>
                    <a:bodyPr/>
                    <a:lstStyle/>
                    <a:p>
                      <a:pPr algn="ctr"/>
                      <a:endParaRPr kumimoji="1" lang="ja-JP" altLang="en-US" sz="1600" b="0" dirty="0">
                        <a:latin typeface="+mn-ea"/>
                        <a:ea typeface="+mn-ea"/>
                      </a:endParaRPr>
                    </a:p>
                  </a:txBody>
                  <a:tcPr anchor="ctr"/>
                </a:tc>
                <a:tc>
                  <a:txBody>
                    <a:bodyPr/>
                    <a:lstStyle/>
                    <a:p>
                      <a:pPr algn="ctr"/>
                      <a:r>
                        <a:rPr kumimoji="1" lang="en-US" altLang="ja-JP" sz="1600" b="0" dirty="0">
                          <a:latin typeface="+mn-ea"/>
                          <a:ea typeface="+mn-ea"/>
                        </a:rPr>
                        <a:t>H29</a:t>
                      </a:r>
                      <a:endParaRPr kumimoji="1" lang="ja-JP" altLang="en-US" sz="1600" b="0" dirty="0">
                        <a:latin typeface="+mn-ea"/>
                        <a:ea typeface="+mn-ea"/>
                      </a:endParaRPr>
                    </a:p>
                  </a:txBody>
                  <a:tcPr anchor="ctr"/>
                </a:tc>
                <a:tc>
                  <a:txBody>
                    <a:bodyPr/>
                    <a:lstStyle/>
                    <a:p>
                      <a:pPr algn="ctr"/>
                      <a:r>
                        <a:rPr kumimoji="1" lang="en-US" altLang="ja-JP" sz="1600" b="0">
                          <a:latin typeface="+mn-ea"/>
                          <a:ea typeface="+mn-ea"/>
                        </a:rPr>
                        <a:t>H30</a:t>
                      </a:r>
                      <a:endParaRPr kumimoji="1" lang="en-US" altLang="ja-JP" sz="1600" b="0" dirty="0">
                        <a:latin typeface="+mn-ea"/>
                        <a:ea typeface="+mn-ea"/>
                      </a:endParaRPr>
                    </a:p>
                  </a:txBody>
                  <a:tcPr anchor="ctr"/>
                </a:tc>
                <a:tc>
                  <a:txBody>
                    <a:bodyPr/>
                    <a:lstStyle/>
                    <a:p>
                      <a:pPr algn="ctr"/>
                      <a:r>
                        <a:rPr kumimoji="1" lang="ja-JP" altLang="en-US" sz="1600" b="0" dirty="0">
                          <a:latin typeface="+mn-ea"/>
                          <a:ea typeface="+mn-ea"/>
                        </a:rPr>
                        <a:t>合計</a:t>
                      </a:r>
                      <a:endParaRPr kumimoji="1" lang="en-US" altLang="ja-JP" sz="1600" b="0" dirty="0">
                        <a:latin typeface="+mn-ea"/>
                        <a:ea typeface="+mn-ea"/>
                      </a:endParaRPr>
                    </a:p>
                  </a:txBody>
                  <a:tcPr anchor="ctr"/>
                </a:tc>
                <a:extLst>
                  <a:ext uri="{0D108BD9-81ED-4DB2-BD59-A6C34878D82A}">
                    <a16:rowId xmlns="" xmlns:a16="http://schemas.microsoft.com/office/drawing/2014/main" val="10000"/>
                  </a:ext>
                </a:extLst>
              </a:tr>
              <a:tr h="36361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dirty="0">
                          <a:latin typeface="+mn-ea"/>
                          <a:ea typeface="+mn-ea"/>
                        </a:rPr>
                        <a:t>技術研修</a:t>
                      </a:r>
                    </a:p>
                  </a:txBody>
                  <a:tcPr/>
                </a:tc>
                <a:tc>
                  <a:txBody>
                    <a:bodyPr/>
                    <a:lstStyle/>
                    <a:p>
                      <a:pPr algn="ctr"/>
                      <a:r>
                        <a:rPr kumimoji="1" lang="en-US" altLang="ja-JP" sz="1600" b="0" dirty="0">
                          <a:latin typeface="+mn-ea"/>
                          <a:ea typeface="+mn-ea"/>
                        </a:rPr>
                        <a:t>27</a:t>
                      </a:r>
                      <a:r>
                        <a:rPr kumimoji="1" lang="ja-JP" altLang="en-US" sz="1600" b="0" dirty="0">
                          <a:latin typeface="+mn-ea"/>
                          <a:ea typeface="+mn-ea"/>
                        </a:rPr>
                        <a:t>回</a:t>
                      </a:r>
                    </a:p>
                  </a:txBody>
                  <a:tcPr anchor="ctr"/>
                </a:tc>
                <a:tc>
                  <a:txBody>
                    <a:bodyPr/>
                    <a:lstStyle/>
                    <a:p>
                      <a:pPr algn="ctr"/>
                      <a:r>
                        <a:rPr kumimoji="1" lang="en-US" altLang="ja-JP" sz="1600" b="0" dirty="0">
                          <a:latin typeface="+mn-ea"/>
                          <a:ea typeface="+mn-ea"/>
                        </a:rPr>
                        <a:t>34</a:t>
                      </a:r>
                      <a:r>
                        <a:rPr kumimoji="1" lang="ja-JP" altLang="en-US" sz="1600" b="0" dirty="0">
                          <a:latin typeface="+mn-ea"/>
                          <a:ea typeface="+mn-ea"/>
                        </a:rPr>
                        <a:t>回</a:t>
                      </a:r>
                    </a:p>
                  </a:txBody>
                  <a:tcPr anchor="ctr"/>
                </a:tc>
                <a:tc>
                  <a:txBody>
                    <a:bodyPr/>
                    <a:lstStyle/>
                    <a:p>
                      <a:pPr algn="ctr"/>
                      <a:r>
                        <a:rPr kumimoji="1" lang="en-US" altLang="ja-JP" sz="1600" b="0" dirty="0">
                          <a:latin typeface="+mn-ea"/>
                          <a:ea typeface="+mn-ea"/>
                        </a:rPr>
                        <a:t>61</a:t>
                      </a:r>
                      <a:r>
                        <a:rPr kumimoji="1" lang="ja-JP" altLang="en-US" sz="1600" b="0" dirty="0">
                          <a:latin typeface="+mn-ea"/>
                          <a:ea typeface="+mn-ea"/>
                        </a:rPr>
                        <a:t>回</a:t>
                      </a:r>
                    </a:p>
                  </a:txBody>
                  <a:tcPr anchor="ctr"/>
                </a:tc>
                <a:extLst>
                  <a:ext uri="{0D108BD9-81ED-4DB2-BD59-A6C34878D82A}">
                    <a16:rowId xmlns="" xmlns:a16="http://schemas.microsoft.com/office/drawing/2014/main" val="10001"/>
                  </a:ext>
                </a:extLst>
              </a:tr>
              <a:tr h="386494">
                <a:tc>
                  <a:txBody>
                    <a:bodyPr/>
                    <a:lstStyle/>
                    <a:p>
                      <a:pPr algn="ctr"/>
                      <a:r>
                        <a:rPr kumimoji="1" lang="ja-JP" altLang="en-US" sz="1600" b="0" dirty="0">
                          <a:latin typeface="+mn-ea"/>
                          <a:ea typeface="+mn-ea"/>
                        </a:rPr>
                        <a:t>研修・見学</a:t>
                      </a:r>
                    </a:p>
                  </a:txBody>
                  <a:tcPr/>
                </a:tc>
                <a:tc>
                  <a:txBody>
                    <a:bodyPr/>
                    <a:lstStyle/>
                    <a:p>
                      <a:pPr algn="ctr"/>
                      <a:r>
                        <a:rPr kumimoji="1" lang="en-US" altLang="ja-JP" sz="1600" b="0" dirty="0">
                          <a:latin typeface="+mn-ea"/>
                          <a:ea typeface="+mn-ea"/>
                        </a:rPr>
                        <a:t>350</a:t>
                      </a:r>
                      <a:r>
                        <a:rPr kumimoji="1" lang="ja-JP" altLang="en-US" sz="1600" b="0" dirty="0">
                          <a:latin typeface="+mn-ea"/>
                          <a:ea typeface="+mn-ea"/>
                        </a:rPr>
                        <a:t>人</a:t>
                      </a:r>
                      <a:endParaRPr kumimoji="1" lang="en-US" altLang="ja-JP" sz="1600" b="0" dirty="0">
                        <a:latin typeface="+mn-ea"/>
                        <a:ea typeface="+mn-ea"/>
                      </a:endParaRPr>
                    </a:p>
                  </a:txBody>
                  <a:tcPr anchor="ctr"/>
                </a:tc>
                <a:tc>
                  <a:txBody>
                    <a:bodyPr/>
                    <a:lstStyle/>
                    <a:p>
                      <a:pPr algn="ctr"/>
                      <a:r>
                        <a:rPr kumimoji="1" lang="en-US" altLang="ja-JP" sz="1600" b="0" dirty="0">
                          <a:latin typeface="+mn-ea"/>
                          <a:ea typeface="+mn-ea"/>
                        </a:rPr>
                        <a:t>280</a:t>
                      </a:r>
                      <a:r>
                        <a:rPr kumimoji="1" lang="ja-JP" altLang="en-US" sz="1600" b="0" dirty="0">
                          <a:latin typeface="+mn-ea"/>
                          <a:ea typeface="+mn-ea"/>
                        </a:rPr>
                        <a:t>人</a:t>
                      </a:r>
                      <a:endParaRPr kumimoji="1" lang="en-US" altLang="ja-JP" sz="1600" b="0" dirty="0">
                        <a:latin typeface="+mn-ea"/>
                        <a:ea typeface="+mn-ea"/>
                      </a:endParaRPr>
                    </a:p>
                  </a:txBody>
                  <a:tcPr anchor="ctr"/>
                </a:tc>
                <a:tc>
                  <a:txBody>
                    <a:bodyPr/>
                    <a:lstStyle/>
                    <a:p>
                      <a:pPr algn="ctr"/>
                      <a:r>
                        <a:rPr kumimoji="1" lang="en-US" altLang="ja-JP" sz="1600" b="0" dirty="0">
                          <a:latin typeface="+mn-ea"/>
                          <a:ea typeface="+mn-ea"/>
                        </a:rPr>
                        <a:t>630</a:t>
                      </a:r>
                      <a:r>
                        <a:rPr kumimoji="1" lang="ja-JP" altLang="en-US" sz="1600" b="0" dirty="0">
                          <a:latin typeface="+mn-ea"/>
                          <a:ea typeface="+mn-ea"/>
                        </a:rPr>
                        <a:t>人</a:t>
                      </a:r>
                    </a:p>
                  </a:txBody>
                  <a:tcPr anchor="ctr"/>
                </a:tc>
                <a:extLst>
                  <a:ext uri="{0D108BD9-81ED-4DB2-BD59-A6C34878D82A}">
                    <a16:rowId xmlns="" xmlns:a16="http://schemas.microsoft.com/office/drawing/2014/main" val="10002"/>
                  </a:ext>
                </a:extLst>
              </a:tr>
            </a:tbl>
          </a:graphicData>
        </a:graphic>
      </p:graphicFrame>
      <p:sp>
        <p:nvSpPr>
          <p:cNvPr id="11" name="正方形/長方形 10"/>
          <p:cNvSpPr/>
          <p:nvPr/>
        </p:nvSpPr>
        <p:spPr>
          <a:xfrm>
            <a:off x="502381" y="4623663"/>
            <a:ext cx="8426197" cy="369332"/>
          </a:xfrm>
          <a:prstGeom prst="rect">
            <a:avLst/>
          </a:prstGeom>
        </p:spPr>
        <p:txBody>
          <a:bodyPr wrap="square">
            <a:spAutoFit/>
          </a:bodyPr>
          <a:lstStyle/>
          <a:p>
            <a:r>
              <a:rPr lang="ja-JP" altLang="en-US" dirty="0"/>
              <a:t>府内関係職員を対象とした技術研修回数及び国内外関係者の研修・見学者数</a:t>
            </a:r>
            <a:endParaRPr lang="ja-JP" altLang="ja-JP" dirty="0"/>
          </a:p>
        </p:txBody>
      </p:sp>
      <p:sp>
        <p:nvSpPr>
          <p:cNvPr id="12"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平成</a:t>
            </a:r>
            <a:r>
              <a:rPr lang="en-US" altLang="ja-JP" sz="2800" dirty="0">
                <a:solidFill>
                  <a:schemeClr val="bg1"/>
                </a:solidFill>
                <a:latin typeface="+mn-ea"/>
                <a:ea typeface="+mn-ea"/>
                <a:cs typeface="HG丸ｺﾞｼｯｸM-PRO"/>
              </a:rPr>
              <a:t>30</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4125421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14</a:t>
            </a:fld>
            <a:endParaRPr lang="ja-JP" altLang="en-US" sz="1200" b="1" dirty="0">
              <a:solidFill>
                <a:schemeClr val="tx1"/>
              </a:solidFill>
              <a:latin typeface="Arial" charset="0"/>
              <a:ea typeface="Arial" charset="0"/>
              <a:cs typeface="Arial" charset="0"/>
            </a:endParaRPr>
          </a:p>
        </p:txBody>
      </p:sp>
      <p:sp>
        <p:nvSpPr>
          <p:cNvPr id="6" name="テキスト ボックス 5"/>
          <p:cNvSpPr txBox="1"/>
          <p:nvPr/>
        </p:nvSpPr>
        <p:spPr>
          <a:xfrm>
            <a:off x="502381" y="2092271"/>
            <a:ext cx="8237179" cy="2336537"/>
          </a:xfrm>
          <a:prstGeom prst="rect">
            <a:avLst/>
          </a:prstGeom>
          <a:noFill/>
        </p:spPr>
        <p:txBody>
          <a:bodyPr wrap="square" rtlCol="0">
            <a:spAutoFit/>
          </a:bodyPr>
          <a:lstStyle/>
          <a:p>
            <a:pPr>
              <a:lnSpc>
                <a:spcPts val="2500"/>
              </a:lnSpc>
            </a:pPr>
            <a:r>
              <a:rPr lang="ja-JP" altLang="ja-JP" dirty="0"/>
              <a:t>・地方衛生研究所全国協議会及び近畿支部</a:t>
            </a:r>
            <a:r>
              <a:rPr lang="ja-JP" altLang="en-US" dirty="0"/>
              <a:t>での活動</a:t>
            </a:r>
            <a:endParaRPr lang="en-US" altLang="ja-JP" dirty="0"/>
          </a:p>
          <a:p>
            <a:pPr>
              <a:lnSpc>
                <a:spcPts val="2500"/>
              </a:lnSpc>
            </a:pPr>
            <a:r>
              <a:rPr lang="en-US" altLang="ja-JP" dirty="0"/>
              <a:t>	</a:t>
            </a:r>
            <a:r>
              <a:rPr lang="ja-JP" altLang="en-US" dirty="0"/>
              <a:t>衛生微生物協議会、全国衛生化学技術協議会、全国薬事指導協議会</a:t>
            </a:r>
            <a:endParaRPr lang="en-US" altLang="ja-JP" dirty="0"/>
          </a:p>
          <a:p>
            <a:pPr>
              <a:lnSpc>
                <a:spcPts val="2500"/>
              </a:lnSpc>
            </a:pPr>
            <a:r>
              <a:rPr lang="en-US" altLang="ja-JP" dirty="0"/>
              <a:t>	</a:t>
            </a:r>
            <a:r>
              <a:rPr lang="ja-JP" altLang="en-US" dirty="0"/>
              <a:t>近畿支部（理化学、細菌、ウイルス、疫学、自然毒）</a:t>
            </a:r>
            <a:endParaRPr lang="en-US" altLang="ja-JP" dirty="0"/>
          </a:p>
          <a:p>
            <a:pPr>
              <a:lnSpc>
                <a:spcPts val="2500"/>
              </a:lnSpc>
            </a:pPr>
            <a:r>
              <a:rPr lang="en-US" altLang="ja-JP" dirty="0"/>
              <a:t>	</a:t>
            </a:r>
            <a:r>
              <a:rPr lang="ja-JP" altLang="en-US" dirty="0"/>
              <a:t>→技術レベル向上、他の地衛研との連携（協力依頼等）</a:t>
            </a:r>
            <a:endParaRPr lang="en-US" altLang="ja-JP" dirty="0"/>
          </a:p>
          <a:p>
            <a:pPr>
              <a:lnSpc>
                <a:spcPts val="2500"/>
              </a:lnSpc>
              <a:tabLst>
                <a:tab pos="887413" algn="l"/>
              </a:tabLst>
            </a:pPr>
            <a:r>
              <a:rPr lang="ja-JP" altLang="ja-JP" dirty="0"/>
              <a:t>・府内保健所等（中核市）</a:t>
            </a:r>
            <a:r>
              <a:rPr lang="ja-JP" altLang="en-US" dirty="0"/>
              <a:t>の依頼検査：</a:t>
            </a:r>
            <a:r>
              <a:rPr lang="en-US" altLang="ja-JP" dirty="0"/>
              <a:t>1262</a:t>
            </a:r>
            <a:r>
              <a:rPr lang="ja-JP" altLang="ja-JP" dirty="0"/>
              <a:t>件実施</a:t>
            </a:r>
          </a:p>
          <a:p>
            <a:pPr>
              <a:lnSpc>
                <a:spcPts val="2500"/>
              </a:lnSpc>
            </a:pPr>
            <a:r>
              <a:rPr lang="ja-JP" altLang="ja-JP" dirty="0"/>
              <a:t>・大阪市立環境科学研究センターと共同研究</a:t>
            </a:r>
            <a:endParaRPr lang="en-US" altLang="ja-JP" dirty="0"/>
          </a:p>
          <a:p>
            <a:pPr>
              <a:lnSpc>
                <a:spcPts val="2500"/>
              </a:lnSpc>
            </a:pPr>
            <a:r>
              <a:rPr lang="en-US" altLang="ja-JP" dirty="0"/>
              <a:t>	</a:t>
            </a:r>
            <a:r>
              <a:rPr lang="ja-JP" altLang="ja-JP" dirty="0"/>
              <a:t>衛生と環境の両分野にまたがる課題について実施</a:t>
            </a: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0" name="正方形/長方形 9">
            <a:extLst>
              <a:ext uri="{FF2B5EF4-FFF2-40B4-BE49-F238E27FC236}">
                <a16:creationId xmlns="" xmlns:a16="http://schemas.microsoft.com/office/drawing/2014/main" id="{82780903-B460-3245-84BB-ABE8E4A76ADD}"/>
              </a:ext>
            </a:extLst>
          </p:cNvPr>
          <p:cNvSpPr/>
          <p:nvPr/>
        </p:nvSpPr>
        <p:spPr>
          <a:xfrm>
            <a:off x="502381" y="936000"/>
            <a:ext cx="8280000" cy="784735"/>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r>
              <a:rPr lang="ja-JP" altLang="ja-JP" sz="1400" b="1" dirty="0">
                <a:solidFill>
                  <a:schemeClr val="tx1"/>
                </a:solidFill>
              </a:rPr>
              <a:t>２</a:t>
            </a:r>
            <a:r>
              <a:rPr lang="ja-JP" altLang="en-US" sz="1400" b="1" dirty="0">
                <a:solidFill>
                  <a:schemeClr val="tx1"/>
                </a:solidFill>
                <a:latin typeface="MS PGothic" panose="020B0600070205080204" pitchFamily="34" charset="-128"/>
                <a:ea typeface="MS PGothic" panose="020B0600070205080204" pitchFamily="34" charset="-128"/>
              </a:rPr>
              <a:t>．</a:t>
            </a:r>
            <a:r>
              <a:rPr lang="ja-JP" altLang="ja-JP" sz="1400" b="1" dirty="0">
                <a:solidFill>
                  <a:schemeClr val="tx1"/>
                </a:solidFill>
              </a:rPr>
              <a:t>地方衛生研究所の広域連携における役割</a:t>
            </a:r>
            <a:endParaRPr lang="ja-JP" altLang="ja-JP" sz="1400" dirty="0">
              <a:solidFill>
                <a:schemeClr val="tx1"/>
              </a:solidFill>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平成</a:t>
            </a:r>
            <a:r>
              <a:rPr lang="en-US" altLang="ja-JP" sz="2800" dirty="0">
                <a:solidFill>
                  <a:schemeClr val="bg1"/>
                </a:solidFill>
                <a:latin typeface="+mn-ea"/>
                <a:ea typeface="+mn-ea"/>
                <a:cs typeface="HG丸ｺﾞｼｯｸM-PRO"/>
              </a:rPr>
              <a:t>30</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392377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rot="-1800000">
            <a:off x="256406" y="2381419"/>
            <a:ext cx="441146" cy="246221"/>
          </a:xfrm>
          <a:prstGeom prst="rect">
            <a:avLst/>
          </a:prstGeom>
          <a:solidFill>
            <a:srgbClr val="FFFF00"/>
          </a:solidFill>
        </p:spPr>
        <p:txBody>
          <a:bodyPr wrap="none" rtlCol="0">
            <a:spAutoFit/>
          </a:bodyPr>
          <a:lstStyle/>
          <a:p>
            <a:r>
              <a:rPr kumimoji="1" lang="ja-JP" altLang="en-US" sz="1000" dirty="0">
                <a:latin typeface="Hiragino Kaku Gothic Std W8" charset="-128"/>
                <a:ea typeface="Hiragino Kaku Gothic Std W8" charset="-128"/>
                <a:cs typeface="Hiragino Kaku Gothic Std W8" charset="-128"/>
              </a:rPr>
              <a:t>重点</a:t>
            </a:r>
          </a:p>
        </p:txBody>
      </p:sp>
      <p:sp>
        <p:nvSpPr>
          <p:cNvPr id="19" name="テキスト ボックス 18"/>
          <p:cNvSpPr txBox="1"/>
          <p:nvPr/>
        </p:nvSpPr>
        <p:spPr>
          <a:xfrm rot="-1800000">
            <a:off x="256407" y="3014734"/>
            <a:ext cx="441146" cy="246221"/>
          </a:xfrm>
          <a:prstGeom prst="rect">
            <a:avLst/>
          </a:prstGeom>
          <a:solidFill>
            <a:srgbClr val="FFFF00"/>
          </a:solidFill>
        </p:spPr>
        <p:txBody>
          <a:bodyPr wrap="none" rtlCol="0">
            <a:spAutoFit/>
          </a:bodyPr>
          <a:lstStyle/>
          <a:p>
            <a:r>
              <a:rPr kumimoji="1" lang="ja-JP" altLang="en-US" sz="1000" dirty="0">
                <a:latin typeface="Hiragino Kaku Gothic Std W8" charset="-128"/>
                <a:ea typeface="Hiragino Kaku Gothic Std W8" charset="-128"/>
                <a:cs typeface="Hiragino Kaku Gothic Std W8" charset="-128"/>
              </a:rPr>
              <a:t>重点</a:t>
            </a:r>
          </a:p>
        </p:txBody>
      </p:sp>
      <p:sp>
        <p:nvSpPr>
          <p:cNvPr id="20" name="テキスト ボックス 19"/>
          <p:cNvSpPr txBox="1"/>
          <p:nvPr/>
        </p:nvSpPr>
        <p:spPr>
          <a:xfrm rot="-1800000">
            <a:off x="256407" y="3650205"/>
            <a:ext cx="441146" cy="246221"/>
          </a:xfrm>
          <a:prstGeom prst="rect">
            <a:avLst/>
          </a:prstGeom>
          <a:solidFill>
            <a:srgbClr val="FFFF00"/>
          </a:solidFill>
        </p:spPr>
        <p:txBody>
          <a:bodyPr wrap="none" rtlCol="0">
            <a:spAutoFit/>
          </a:bodyPr>
          <a:lstStyle/>
          <a:p>
            <a:r>
              <a:rPr kumimoji="1" lang="ja-JP" altLang="en-US" sz="1000" dirty="0">
                <a:latin typeface="Hiragino Kaku Gothic Std W8" charset="-128"/>
                <a:ea typeface="Hiragino Kaku Gothic Std W8" charset="-128"/>
                <a:cs typeface="Hiragino Kaku Gothic Std W8" charset="-128"/>
              </a:rPr>
              <a:t>重点</a:t>
            </a:r>
          </a:p>
        </p:txBody>
      </p:sp>
      <p:sp>
        <p:nvSpPr>
          <p:cNvPr id="21" name="テキスト ボックス 20"/>
          <p:cNvSpPr txBox="1"/>
          <p:nvPr/>
        </p:nvSpPr>
        <p:spPr>
          <a:xfrm rot="-1800000">
            <a:off x="256407" y="4262414"/>
            <a:ext cx="441146" cy="246221"/>
          </a:xfrm>
          <a:prstGeom prst="rect">
            <a:avLst/>
          </a:prstGeom>
          <a:solidFill>
            <a:srgbClr val="FFFF00"/>
          </a:solidFill>
        </p:spPr>
        <p:txBody>
          <a:bodyPr wrap="none" rtlCol="0">
            <a:spAutoFit/>
          </a:bodyPr>
          <a:lstStyle/>
          <a:p>
            <a:r>
              <a:rPr kumimoji="1" lang="ja-JP" altLang="en-US" sz="1000" dirty="0">
                <a:latin typeface="Hiragino Kaku Gothic Std W8" charset="-128"/>
                <a:ea typeface="Hiragino Kaku Gothic Std W8" charset="-128"/>
                <a:cs typeface="Hiragino Kaku Gothic Std W8" charset="-128"/>
              </a:rPr>
              <a:t>重点</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15</a:t>
            </a:fld>
            <a:endParaRPr lang="ja-JP" altLang="en-US" sz="1200" b="1" dirty="0">
              <a:solidFill>
                <a:schemeClr val="tx1"/>
              </a:solidFill>
              <a:latin typeface="Arial" charset="0"/>
              <a:ea typeface="Arial" charset="0"/>
              <a:cs typeface="Arial" charset="0"/>
            </a:endParaRPr>
          </a:p>
        </p:txBody>
      </p:sp>
      <p:sp>
        <p:nvSpPr>
          <p:cNvPr id="6" name="テキスト ボックス 5"/>
          <p:cNvSpPr txBox="1"/>
          <p:nvPr/>
        </p:nvSpPr>
        <p:spPr>
          <a:xfrm>
            <a:off x="502381" y="2303287"/>
            <a:ext cx="8383711" cy="3939540"/>
          </a:xfrm>
          <a:prstGeom prst="rect">
            <a:avLst/>
          </a:prstGeom>
          <a:noFill/>
        </p:spPr>
        <p:txBody>
          <a:bodyPr wrap="square" rtlCol="0">
            <a:spAutoFit/>
          </a:bodyPr>
          <a:lstStyle/>
          <a:p>
            <a:pPr>
              <a:lnSpc>
                <a:spcPts val="2500"/>
              </a:lnSpc>
            </a:pPr>
            <a:r>
              <a:rPr lang="ja-JP" altLang="ja-JP" dirty="0"/>
              <a:t>・公衆衛生部</a:t>
            </a:r>
            <a:r>
              <a:rPr lang="ja-JP" altLang="en-US" dirty="0"/>
              <a:t>の</a:t>
            </a:r>
            <a:r>
              <a:rPr lang="ja-JP" altLang="ja-JP" dirty="0"/>
              <a:t>設置</a:t>
            </a:r>
            <a:r>
              <a:rPr lang="ja-JP" altLang="en-US" dirty="0"/>
              <a:t>：</a:t>
            </a:r>
            <a:r>
              <a:rPr lang="ja-JP" altLang="ja-JP" dirty="0"/>
              <a:t>健康危機管理課</a:t>
            </a:r>
            <a:r>
              <a:rPr lang="ja-JP" altLang="en-US" dirty="0"/>
              <a:t>を中心とした</a:t>
            </a:r>
            <a:r>
              <a:rPr lang="ja-JP" altLang="ja-JP" dirty="0"/>
              <a:t>機能強化推進事業</a:t>
            </a:r>
            <a:r>
              <a:rPr lang="ja-JP" altLang="en-US" dirty="0"/>
              <a:t>の</a:t>
            </a:r>
            <a:r>
              <a:rPr lang="ja-JP" altLang="ja-JP" dirty="0"/>
              <a:t>推進</a:t>
            </a:r>
            <a:endParaRPr lang="en-US" altLang="ja-JP" dirty="0"/>
          </a:p>
          <a:p>
            <a:pPr>
              <a:lnSpc>
                <a:spcPts val="2500"/>
              </a:lnSpc>
            </a:pPr>
            <a:r>
              <a:rPr lang="en-US" altLang="ja-JP" dirty="0"/>
              <a:t>	</a:t>
            </a:r>
            <a:r>
              <a:rPr lang="ja-JP" altLang="en-US" dirty="0"/>
              <a:t>疫学解析研究への取り組み：事業実施体制を整備</a:t>
            </a:r>
            <a:endParaRPr lang="en-US" altLang="ja-JP" dirty="0"/>
          </a:p>
          <a:p>
            <a:pPr>
              <a:lnSpc>
                <a:spcPts val="2500"/>
              </a:lnSpc>
            </a:pPr>
            <a:r>
              <a:rPr lang="ja-JP" altLang="ja-JP" dirty="0"/>
              <a:t>・</a:t>
            </a:r>
            <a:r>
              <a:rPr lang="ja-JP" altLang="en-US" dirty="0">
                <a:latin typeface="+mn-ea"/>
              </a:rPr>
              <a:t>疫学調査の専門人材育成</a:t>
            </a:r>
            <a:endParaRPr lang="en-US" altLang="ja-JP" dirty="0">
              <a:latin typeface="+mn-ea"/>
            </a:endParaRPr>
          </a:p>
          <a:p>
            <a:pPr marL="762000" lvl="1" indent="-304800">
              <a:lnSpc>
                <a:spcPts val="2500"/>
              </a:lnSpc>
            </a:pPr>
            <a:r>
              <a:rPr lang="ja-JP" altLang="en-US" dirty="0">
                <a:latin typeface="+mn-ea"/>
              </a:rPr>
              <a:t>実地疫学研修（国立感染症研究所）に研究員を派遣（</a:t>
            </a:r>
            <a:r>
              <a:rPr lang="en-US" altLang="ja-JP" dirty="0">
                <a:latin typeface="+mn-ea"/>
              </a:rPr>
              <a:t>2</a:t>
            </a:r>
            <a:r>
              <a:rPr lang="ja-JP" altLang="en-US" dirty="0">
                <a:latin typeface="+mn-ea"/>
              </a:rPr>
              <a:t>年間）</a:t>
            </a:r>
            <a:endParaRPr lang="en-US" altLang="ja-JP" dirty="0">
              <a:latin typeface="+mn-ea"/>
            </a:endParaRPr>
          </a:p>
          <a:p>
            <a:pPr marL="304800" indent="-304800">
              <a:lnSpc>
                <a:spcPts val="2500"/>
              </a:lnSpc>
            </a:pPr>
            <a:r>
              <a:rPr lang="ja-JP" altLang="ja-JP" dirty="0"/>
              <a:t>・</a:t>
            </a:r>
            <a:r>
              <a:rPr lang="ja-JP" altLang="en-US" dirty="0"/>
              <a:t>府内麻しん患者急増時における支援活動：国立感染症研究所と共に実施</a:t>
            </a:r>
            <a:endParaRPr lang="en-US" altLang="ja-JP" dirty="0"/>
          </a:p>
          <a:p>
            <a:pPr marL="304800" indent="-304800">
              <a:lnSpc>
                <a:spcPts val="2500"/>
              </a:lnSpc>
            </a:pPr>
            <a:r>
              <a:rPr lang="en-US" altLang="ja-JP" dirty="0"/>
              <a:t>		</a:t>
            </a:r>
            <a:r>
              <a:rPr lang="ja-JP" altLang="en-US" dirty="0"/>
              <a:t>対象：</a:t>
            </a:r>
            <a:r>
              <a:rPr lang="ja-JP" altLang="ja-JP" dirty="0"/>
              <a:t>麻しん発生地域の保健所や医療機関</a:t>
            </a:r>
            <a:endParaRPr lang="en-US" altLang="ja-JP" dirty="0"/>
          </a:p>
          <a:p>
            <a:pPr marL="304800" indent="-304800">
              <a:lnSpc>
                <a:spcPts val="2500"/>
              </a:lnSpc>
            </a:pPr>
            <a:r>
              <a:rPr lang="ja-JP" altLang="en-US" dirty="0"/>
              <a:t>・</a:t>
            </a:r>
            <a:r>
              <a:rPr lang="ja-JP" altLang="ja-JP" dirty="0"/>
              <a:t>リスク評価</a:t>
            </a:r>
            <a:r>
              <a:rPr lang="ja-JP" altLang="en-US" dirty="0"/>
              <a:t>の発表：</a:t>
            </a:r>
            <a:r>
              <a:rPr lang="ja-JP" altLang="ja-JP" dirty="0"/>
              <a:t>対応能力を向上</a:t>
            </a:r>
            <a:r>
              <a:rPr lang="ja-JP" altLang="en-US" dirty="0"/>
              <a:t>、府市への助言</a:t>
            </a:r>
            <a:endParaRPr lang="ja-JP" altLang="ja-JP" dirty="0"/>
          </a:p>
          <a:p>
            <a:pPr>
              <a:lnSpc>
                <a:spcPts val="2500"/>
              </a:lnSpc>
            </a:pPr>
            <a:r>
              <a:rPr lang="ja-JP" altLang="ja-JP" dirty="0"/>
              <a:t>・</a:t>
            </a:r>
            <a:r>
              <a:rPr lang="ja-JP" altLang="en-US" dirty="0"/>
              <a:t>健康危機管理に関するセミナーの実施</a:t>
            </a:r>
            <a:endParaRPr lang="en-US" altLang="ja-JP" dirty="0"/>
          </a:p>
          <a:p>
            <a:pPr>
              <a:lnSpc>
                <a:spcPts val="2500"/>
              </a:lnSpc>
            </a:pPr>
            <a:r>
              <a:rPr lang="en-US" altLang="ja-JP" dirty="0"/>
              <a:t>	</a:t>
            </a:r>
            <a:r>
              <a:rPr lang="ja-JP" altLang="en-US" dirty="0"/>
              <a:t>対象：</a:t>
            </a:r>
            <a:r>
              <a:rPr lang="ja-JP" altLang="ja-JP" dirty="0"/>
              <a:t>行政担当部局</a:t>
            </a:r>
            <a:r>
              <a:rPr lang="ja-JP" altLang="en-US" dirty="0"/>
              <a:t>職員、</a:t>
            </a:r>
            <a:r>
              <a:rPr lang="ja-JP" altLang="ja-JP" dirty="0"/>
              <a:t>府内保健所等の職員、医療機関</a:t>
            </a:r>
            <a:endParaRPr lang="en-US" altLang="ja-JP" dirty="0"/>
          </a:p>
          <a:p>
            <a:pPr marL="304800" indent="-304800">
              <a:lnSpc>
                <a:spcPts val="2500"/>
              </a:lnSpc>
            </a:pPr>
            <a:r>
              <a:rPr lang="ja-JP" altLang="en-US" dirty="0"/>
              <a:t>・</a:t>
            </a:r>
            <a:r>
              <a:rPr lang="ja-JP" altLang="en-US" dirty="0">
                <a:latin typeface="+mn-ea"/>
              </a:rPr>
              <a:t>大阪大学との連携：公衆衛生分野の人材育成</a:t>
            </a:r>
            <a:endParaRPr lang="en-US" altLang="ja-JP" dirty="0">
              <a:latin typeface="+mn-ea"/>
            </a:endParaRPr>
          </a:p>
          <a:p>
            <a:pPr marL="304800" indent="-304800">
              <a:lnSpc>
                <a:spcPts val="2500"/>
              </a:lnSpc>
            </a:pPr>
            <a:r>
              <a:rPr lang="en-US" altLang="ja-JP" dirty="0">
                <a:latin typeface="+mn-ea"/>
              </a:rPr>
              <a:t>		</a:t>
            </a:r>
            <a:r>
              <a:rPr lang="ja-JP" altLang="en-US" dirty="0">
                <a:latin typeface="+mn-ea"/>
              </a:rPr>
              <a:t>専門医研修プログラム（連携施設）、講義（連携大学院）</a:t>
            </a:r>
          </a:p>
          <a:p>
            <a:pPr marL="304800" indent="-304800">
              <a:lnSpc>
                <a:spcPts val="2500"/>
              </a:lnSpc>
            </a:pPr>
            <a:r>
              <a:rPr lang="ja-JP" altLang="en-US" dirty="0">
                <a:latin typeface="+mn-ea"/>
              </a:rPr>
              <a:t>・大学等への非常勤講師の派遣</a:t>
            </a:r>
            <a:r>
              <a:rPr lang="en-US" altLang="ja-JP" dirty="0">
                <a:latin typeface="+mn-ea"/>
              </a:rPr>
              <a:t>	</a:t>
            </a:r>
            <a:r>
              <a:rPr lang="ja-JP" altLang="en-US" dirty="0">
                <a:latin typeface="+mn-ea"/>
              </a:rPr>
              <a:t>（国公立大学、私立大学等）</a:t>
            </a:r>
            <a:r>
              <a:rPr lang="en-US" altLang="ja-JP" dirty="0">
                <a:latin typeface="+mn-ea"/>
              </a:rPr>
              <a:t>	</a:t>
            </a:r>
            <a:endParaRPr lang="en-US" altLang="ja-JP" dirty="0"/>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0" name="正方形/長方形 9">
            <a:extLst>
              <a:ext uri="{FF2B5EF4-FFF2-40B4-BE49-F238E27FC236}">
                <a16:creationId xmlns="" xmlns:a16="http://schemas.microsoft.com/office/drawing/2014/main" id="{82780903-B460-3245-84BB-ABE8E4A76ADD}"/>
              </a:ext>
            </a:extLst>
          </p:cNvPr>
          <p:cNvSpPr/>
          <p:nvPr/>
        </p:nvSpPr>
        <p:spPr>
          <a:xfrm>
            <a:off x="502381" y="936000"/>
            <a:ext cx="8280000" cy="1351626"/>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(1) </a:t>
            </a:r>
            <a:r>
              <a:rPr lang="ja-JP" altLang="ja-JP" sz="1400" b="1" dirty="0">
                <a:solidFill>
                  <a:schemeClr val="tx1"/>
                </a:solidFill>
              </a:rPr>
              <a:t>健康危機事象発生時等における研究所の果たすべき役割</a:t>
            </a:r>
            <a:endParaRPr lang="ja-JP" altLang="ja-JP" sz="1400" dirty="0">
              <a:solidFill>
                <a:schemeClr val="tx1"/>
              </a:solidFill>
            </a:endParaRP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(2) </a:t>
            </a:r>
            <a:r>
              <a:rPr lang="ja-JP" altLang="ja-JP" sz="1400" b="1" dirty="0">
                <a:solidFill>
                  <a:schemeClr val="tx1"/>
                </a:solidFill>
              </a:rPr>
              <a:t>平常時における健康危機事象発生時への備え</a:t>
            </a:r>
            <a:endParaRPr lang="en-US" altLang="ja-JP" sz="1400" b="1" dirty="0">
              <a:solidFill>
                <a:schemeClr val="tx1"/>
              </a:solidFill>
            </a:endParaRPr>
          </a:p>
          <a:p>
            <a:r>
              <a:rPr lang="ja-JP" altLang="ja-JP" sz="1400" b="1" dirty="0">
                <a:solidFill>
                  <a:schemeClr val="tx1"/>
                </a:solidFill>
              </a:rPr>
              <a:t>３</a:t>
            </a:r>
            <a:r>
              <a:rPr lang="ja-JP" altLang="en-US" sz="1400" b="1" dirty="0">
                <a:solidFill>
                  <a:schemeClr val="tx1"/>
                </a:solidFill>
                <a:latin typeface="MS PGothic" panose="020B0600070205080204" pitchFamily="34" charset="-128"/>
                <a:ea typeface="MS PGothic" panose="020B0600070205080204" pitchFamily="34" charset="-128"/>
              </a:rPr>
              <a:t>．</a:t>
            </a:r>
            <a:r>
              <a:rPr lang="ja-JP" altLang="ja-JP" sz="1400" b="1" dirty="0">
                <a:solidFill>
                  <a:schemeClr val="tx1"/>
                </a:solidFill>
              </a:rPr>
              <a:t>特に拡充すべき機能と新たな事業展開</a:t>
            </a:r>
            <a:endParaRPr lang="ja-JP" altLang="ja-JP" sz="1400" dirty="0">
              <a:solidFill>
                <a:schemeClr val="tx1"/>
              </a:solidFill>
            </a:endParaRPr>
          </a:p>
          <a:p>
            <a:endParaRPr lang="ja-JP" altLang="ja-JP" sz="1400" dirty="0">
              <a:solidFill>
                <a:schemeClr val="tx1"/>
              </a:solidFill>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平成</a:t>
            </a:r>
            <a:r>
              <a:rPr lang="en-US" altLang="ja-JP" sz="2800" dirty="0">
                <a:solidFill>
                  <a:schemeClr val="bg1"/>
                </a:solidFill>
                <a:latin typeface="+mn-ea"/>
                <a:ea typeface="+mn-ea"/>
                <a:cs typeface="HG丸ｺﾞｼｯｸM-PRO"/>
              </a:rPr>
              <a:t>30</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88580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16</a:t>
            </a:fld>
            <a:endParaRPr lang="ja-JP" altLang="en-US" sz="1200" b="1">
              <a:latin typeface="Arial" charset="0"/>
              <a:ea typeface="Arial" charset="0"/>
              <a:cs typeface="Arial" charset="0"/>
            </a:endParaRPr>
          </a:p>
        </p:txBody>
      </p:sp>
      <p:sp>
        <p:nvSpPr>
          <p:cNvPr id="6" name="テキスト ボックス 5"/>
          <p:cNvSpPr txBox="1"/>
          <p:nvPr/>
        </p:nvSpPr>
        <p:spPr>
          <a:xfrm>
            <a:off x="481260" y="1906005"/>
            <a:ext cx="8237179" cy="2977738"/>
          </a:xfrm>
          <a:prstGeom prst="rect">
            <a:avLst/>
          </a:prstGeom>
          <a:noFill/>
        </p:spPr>
        <p:txBody>
          <a:bodyPr wrap="square" rtlCol="0">
            <a:spAutoFit/>
          </a:bodyPr>
          <a:lstStyle/>
          <a:p>
            <a:pPr>
              <a:lnSpc>
                <a:spcPts val="2500"/>
              </a:lnSpc>
            </a:pPr>
            <a:r>
              <a:rPr lang="ja-JP" altLang="ja-JP" dirty="0">
                <a:latin typeface="+mn-ea"/>
                <a:ea typeface="+mn-ea"/>
              </a:rPr>
              <a:t>・</a:t>
            </a:r>
            <a:r>
              <a:rPr lang="ja-JP" altLang="en-US" dirty="0">
                <a:latin typeface="+mn-ea"/>
                <a:ea typeface="+mn-ea"/>
              </a:rPr>
              <a:t>大阪健康安全基盤研究所</a:t>
            </a:r>
            <a:r>
              <a:rPr lang="ja-JP" altLang="ja-JP" dirty="0">
                <a:latin typeface="+mn-ea"/>
                <a:ea typeface="+mn-ea"/>
              </a:rPr>
              <a:t>運営基本方針</a:t>
            </a:r>
            <a:r>
              <a:rPr lang="ja-JP" altLang="en-US" dirty="0">
                <a:latin typeface="+mn-ea"/>
                <a:ea typeface="+mn-ea"/>
              </a:rPr>
              <a:t>の</a:t>
            </a:r>
            <a:r>
              <a:rPr lang="ja-JP" altLang="ja-JP" dirty="0">
                <a:latin typeface="+mn-ea"/>
                <a:ea typeface="+mn-ea"/>
              </a:rPr>
              <a:t>策定</a:t>
            </a:r>
            <a:endParaRPr lang="en-US" altLang="ja-JP" dirty="0">
              <a:latin typeface="+mn-ea"/>
              <a:ea typeface="+mn-ea"/>
            </a:endParaRPr>
          </a:p>
          <a:p>
            <a:pPr>
              <a:lnSpc>
                <a:spcPts val="2500"/>
              </a:lnSpc>
            </a:pPr>
            <a:r>
              <a:rPr lang="ja-JP" altLang="ja-JP" dirty="0">
                <a:latin typeface="+mn-ea"/>
                <a:ea typeface="+mn-ea"/>
              </a:rPr>
              <a:t>・外部有識者の活用</a:t>
            </a:r>
            <a:r>
              <a:rPr lang="ja-JP" altLang="en-US" dirty="0">
                <a:latin typeface="+mn-ea"/>
                <a:ea typeface="+mn-ea"/>
              </a:rPr>
              <a:t>：各分野（組織マネジメント、研究、法律等）の専門家</a:t>
            </a:r>
            <a:endParaRPr lang="en-US" altLang="ja-JP" dirty="0">
              <a:latin typeface="+mn-ea"/>
              <a:ea typeface="+mn-ea"/>
            </a:endParaRPr>
          </a:p>
          <a:p>
            <a:pPr>
              <a:lnSpc>
                <a:spcPts val="2500"/>
              </a:lnSpc>
            </a:pPr>
            <a:r>
              <a:rPr lang="ja-JP" altLang="ja-JP" dirty="0">
                <a:latin typeface="+mn-ea"/>
                <a:ea typeface="+mn-ea"/>
              </a:rPr>
              <a:t>・</a:t>
            </a:r>
            <a:r>
              <a:rPr lang="ja-JP" altLang="en-US" dirty="0">
                <a:latin typeface="+mn-ea"/>
                <a:ea typeface="+mn-ea"/>
              </a:rPr>
              <a:t>人材の確保</a:t>
            </a:r>
            <a:endParaRPr lang="en-US" altLang="ja-JP" dirty="0">
              <a:latin typeface="+mn-ea"/>
              <a:ea typeface="+mn-ea"/>
            </a:endParaRPr>
          </a:p>
          <a:p>
            <a:pPr>
              <a:lnSpc>
                <a:spcPts val="2500"/>
              </a:lnSpc>
            </a:pPr>
            <a:r>
              <a:rPr lang="en-US" altLang="ja-JP" dirty="0">
                <a:latin typeface="+mn-ea"/>
                <a:ea typeface="+mn-ea"/>
              </a:rPr>
              <a:t>	</a:t>
            </a:r>
            <a:r>
              <a:rPr lang="ja-JP" altLang="en-US" dirty="0">
                <a:latin typeface="+mn-ea"/>
                <a:ea typeface="+mn-ea"/>
              </a:rPr>
              <a:t>採用試験の実施、</a:t>
            </a:r>
            <a:r>
              <a:rPr lang="en-US" altLang="ja-JP" dirty="0">
                <a:latin typeface="+mn-ea"/>
                <a:ea typeface="+mn-ea"/>
              </a:rPr>
              <a:t>10</a:t>
            </a:r>
            <a:r>
              <a:rPr lang="ja-JP" altLang="ja-JP" dirty="0">
                <a:latin typeface="+mn-ea"/>
                <a:ea typeface="+mn-ea"/>
              </a:rPr>
              <a:t>名</a:t>
            </a:r>
            <a:r>
              <a:rPr lang="ja-JP" altLang="en-US">
                <a:latin typeface="+mn-ea"/>
              </a:rPr>
              <a:t>の採用を</a:t>
            </a:r>
            <a:r>
              <a:rPr lang="ja-JP" altLang="en-US" dirty="0">
                <a:latin typeface="+mn-ea"/>
              </a:rPr>
              <a:t>決定</a:t>
            </a:r>
            <a:endParaRPr lang="en-US" altLang="ja-JP" dirty="0">
              <a:latin typeface="+mn-ea"/>
            </a:endParaRPr>
          </a:p>
          <a:p>
            <a:pPr>
              <a:lnSpc>
                <a:spcPts val="2500"/>
              </a:lnSpc>
            </a:pPr>
            <a:r>
              <a:rPr lang="en-US" altLang="ja-JP" dirty="0">
                <a:latin typeface="+mn-ea"/>
              </a:rPr>
              <a:t>	</a:t>
            </a:r>
            <a:r>
              <a:rPr lang="ja-JP" altLang="en-US" dirty="0">
                <a:latin typeface="+mn-ea"/>
              </a:rPr>
              <a:t>非常勤職員の雇用：欠員に対する迅速な人員配置</a:t>
            </a:r>
            <a:endParaRPr lang="en-US" altLang="ja-JP" dirty="0">
              <a:latin typeface="+mn-ea"/>
            </a:endParaRPr>
          </a:p>
          <a:p>
            <a:pPr>
              <a:lnSpc>
                <a:spcPts val="2500"/>
              </a:lnSpc>
            </a:pPr>
            <a:r>
              <a:rPr lang="ja-JP" altLang="ja-JP" dirty="0">
                <a:latin typeface="+mn-ea"/>
                <a:ea typeface="+mn-ea"/>
              </a:rPr>
              <a:t>・</a:t>
            </a:r>
            <a:r>
              <a:rPr lang="ja-JP" altLang="en-US" dirty="0">
                <a:latin typeface="+mn-ea"/>
                <a:ea typeface="+mn-ea"/>
              </a:rPr>
              <a:t>研修制度の確立</a:t>
            </a:r>
            <a:endParaRPr lang="en-US" altLang="ja-JP" dirty="0">
              <a:latin typeface="+mn-ea"/>
              <a:ea typeface="+mn-ea"/>
            </a:endParaRPr>
          </a:p>
          <a:p>
            <a:pPr>
              <a:lnSpc>
                <a:spcPts val="2500"/>
              </a:lnSpc>
            </a:pPr>
            <a:r>
              <a:rPr lang="en-US" altLang="ja-JP" dirty="0">
                <a:latin typeface="+mn-ea"/>
                <a:ea typeface="+mn-ea"/>
              </a:rPr>
              <a:t>	</a:t>
            </a:r>
            <a:r>
              <a:rPr lang="ja-JP" altLang="en-US" dirty="0">
                <a:latin typeface="+mn-ea"/>
                <a:ea typeface="+mn-ea"/>
              </a:rPr>
              <a:t>合同研修の実施：</a:t>
            </a:r>
            <a:r>
              <a:rPr lang="ja-JP" altLang="ja-JP" dirty="0">
                <a:latin typeface="+mn-ea"/>
                <a:ea typeface="+mn-ea"/>
              </a:rPr>
              <a:t>大阪府立環境農林水産総合研究所</a:t>
            </a:r>
            <a:r>
              <a:rPr lang="ja-JP" altLang="en-US" dirty="0">
                <a:latin typeface="+mn-ea"/>
                <a:ea typeface="+mn-ea"/>
              </a:rPr>
              <a:t>・</a:t>
            </a:r>
            <a:r>
              <a:rPr lang="ja-JP" altLang="ja-JP" dirty="0">
                <a:latin typeface="+mn-ea"/>
                <a:ea typeface="+mn-ea"/>
              </a:rPr>
              <a:t>大阪産業技術研究所</a:t>
            </a:r>
            <a:endParaRPr lang="en-US" altLang="ja-JP" dirty="0">
              <a:latin typeface="+mn-ea"/>
              <a:ea typeface="+mn-ea"/>
            </a:endParaRPr>
          </a:p>
          <a:p>
            <a:pPr>
              <a:lnSpc>
                <a:spcPts val="2500"/>
              </a:lnSpc>
            </a:pPr>
            <a:r>
              <a:rPr lang="ja-JP" altLang="en-US" dirty="0">
                <a:latin typeface="+mn-ea"/>
                <a:ea typeface="+mn-ea"/>
              </a:rPr>
              <a:t>　　　</a:t>
            </a:r>
            <a:r>
              <a:rPr lang="ja-JP" altLang="ja-JP" dirty="0">
                <a:latin typeface="+mn-ea"/>
              </a:rPr>
              <a:t>若手研究員の人材育成のため</a:t>
            </a:r>
            <a:r>
              <a:rPr lang="ja-JP" altLang="en-US" dirty="0">
                <a:latin typeface="+mn-ea"/>
              </a:rPr>
              <a:t>の</a:t>
            </a:r>
            <a:r>
              <a:rPr lang="ja-JP" altLang="ja-JP" dirty="0">
                <a:latin typeface="+mn-ea"/>
              </a:rPr>
              <a:t>技術研修等</a:t>
            </a:r>
            <a:r>
              <a:rPr lang="ja-JP" altLang="en-US" dirty="0">
                <a:latin typeface="+mn-ea"/>
              </a:rPr>
              <a:t>の</a:t>
            </a:r>
            <a:r>
              <a:rPr lang="ja-JP" altLang="ja-JP" dirty="0">
                <a:latin typeface="+mn-ea"/>
              </a:rPr>
              <a:t>受講</a:t>
            </a:r>
            <a:r>
              <a:rPr lang="ja-JP" altLang="en-US" dirty="0">
                <a:latin typeface="+mn-ea"/>
              </a:rPr>
              <a:t>： 外部機関（</a:t>
            </a:r>
            <a:r>
              <a:rPr lang="en-US" altLang="ja-JP" dirty="0">
                <a:latin typeface="+mn-ea"/>
              </a:rPr>
              <a:t>12</a:t>
            </a:r>
            <a:r>
              <a:rPr lang="ja-JP" altLang="en-US" dirty="0">
                <a:latin typeface="+mn-ea"/>
              </a:rPr>
              <a:t>件）</a:t>
            </a:r>
            <a:endParaRPr lang="ja-JP" altLang="ja-JP" dirty="0">
              <a:latin typeface="+mn-ea"/>
              <a:ea typeface="+mn-ea"/>
            </a:endParaRPr>
          </a:p>
          <a:p>
            <a:pPr>
              <a:lnSpc>
                <a:spcPts val="2500"/>
              </a:lnSpc>
            </a:pPr>
            <a:r>
              <a:rPr lang="ja-JP" altLang="ja-JP" dirty="0">
                <a:latin typeface="+mn-ea"/>
                <a:ea typeface="+mn-ea"/>
              </a:rPr>
              <a:t>・</a:t>
            </a:r>
            <a:r>
              <a:rPr lang="ja-JP" altLang="en-US" dirty="0">
                <a:latin typeface="+mn-ea"/>
                <a:ea typeface="+mn-ea"/>
              </a:rPr>
              <a:t>職員表彰の実施：　優秀職員表彰、功績職員表彰</a:t>
            </a:r>
            <a:endParaRPr lang="ja-JP" altLang="ja-JP" dirty="0">
              <a:latin typeface="+mn-ea"/>
              <a:ea typeface="+mn-ea"/>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 xmlns:a16="http://schemas.microsoft.com/office/drawing/2014/main" id="{82780903-B460-3245-84BB-ABE8E4A76ADD}"/>
              </a:ext>
            </a:extLst>
          </p:cNvPr>
          <p:cNvSpPr/>
          <p:nvPr/>
        </p:nvSpPr>
        <p:spPr>
          <a:xfrm>
            <a:off x="502381" y="897719"/>
            <a:ext cx="8004811" cy="914148"/>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5</a:t>
            </a:r>
          </a:p>
          <a:p>
            <a:r>
              <a:rPr lang="ja-JP" altLang="ja-JP" sz="1400" b="1" dirty="0">
                <a:solidFill>
                  <a:schemeClr val="tx1"/>
                </a:solidFill>
                <a:latin typeface="MS PGothic" panose="020B0600070205080204" pitchFamily="34" charset="-128"/>
                <a:ea typeface="MS PGothic" panose="020B0600070205080204" pitchFamily="34" charset="-128"/>
              </a:rPr>
              <a:t>第２　業務運営の改善及び効率化に関する目標を達成するためとるべき措置</a:t>
            </a:r>
          </a:p>
          <a:p>
            <a:r>
              <a:rPr lang="ja-JP" altLang="ja-JP" sz="1400" b="1" dirty="0">
                <a:solidFill>
                  <a:schemeClr val="tx1"/>
                </a:solidFill>
                <a:latin typeface="MS PGothic" panose="020B0600070205080204" pitchFamily="34" charset="-128"/>
                <a:ea typeface="MS PGothic" panose="020B0600070205080204" pitchFamily="34" charset="-128"/>
              </a:rPr>
              <a:t>１　業務運営の改善</a:t>
            </a:r>
          </a:p>
          <a:p>
            <a:r>
              <a:rPr lang="ja-JP" altLang="ja-JP" sz="1400" b="1" dirty="0">
                <a:solidFill>
                  <a:schemeClr val="tx1"/>
                </a:solidFill>
                <a:latin typeface="MS PGothic" panose="020B0600070205080204" pitchFamily="34" charset="-128"/>
                <a:ea typeface="MS PGothic" panose="020B0600070205080204" pitchFamily="34" charset="-128"/>
              </a:rPr>
              <a:t>２　職員の能力向上に向けた取組</a:t>
            </a:r>
            <a:r>
              <a:rPr lang="ja-JP" altLang="ja-JP" sz="1400" b="1" dirty="0">
                <a:solidFill>
                  <a:schemeClr val="tx1"/>
                </a:solidFill>
                <a:effectLst/>
                <a:latin typeface="MS PGothic" panose="020B0600070205080204" pitchFamily="34" charset="-128"/>
                <a:ea typeface="MS PGothic" panose="020B0600070205080204" pitchFamily="34" charset="-128"/>
              </a:rPr>
              <a:t> </a:t>
            </a:r>
            <a:endParaRPr lang="ja-JP" altLang="ja-JP" sz="1400" b="1" dirty="0">
              <a:solidFill>
                <a:schemeClr val="tx1"/>
              </a:solidFill>
              <a:latin typeface="MS PGothic" panose="020B0600070205080204" pitchFamily="34" charset="-128"/>
              <a:ea typeface="MS PGothic" panose="020B0600070205080204" pitchFamily="34" charset="-128"/>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平成</a:t>
            </a:r>
            <a:r>
              <a:rPr lang="en-US" altLang="ja-JP" sz="2800" dirty="0">
                <a:solidFill>
                  <a:schemeClr val="bg1"/>
                </a:solidFill>
                <a:latin typeface="+mn-ea"/>
                <a:ea typeface="+mn-ea"/>
                <a:cs typeface="HG丸ｺﾞｼｯｸM-PRO"/>
              </a:rPr>
              <a:t>30</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939539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17</a:t>
            </a:fld>
            <a:endParaRPr lang="ja-JP" altLang="en-US" sz="1200" b="1">
              <a:latin typeface="Arial" charset="0"/>
              <a:ea typeface="Arial" charset="0"/>
              <a:cs typeface="Arial" charset="0"/>
            </a:endParaRPr>
          </a:p>
        </p:txBody>
      </p:sp>
      <p:sp>
        <p:nvSpPr>
          <p:cNvPr id="6" name="テキスト ボックス 5"/>
          <p:cNvSpPr txBox="1"/>
          <p:nvPr/>
        </p:nvSpPr>
        <p:spPr>
          <a:xfrm>
            <a:off x="502381" y="2397071"/>
            <a:ext cx="8237179" cy="4230069"/>
          </a:xfrm>
          <a:prstGeom prst="rect">
            <a:avLst/>
          </a:prstGeom>
          <a:noFill/>
        </p:spPr>
        <p:txBody>
          <a:bodyPr wrap="square" rtlCol="0">
            <a:spAutoFit/>
          </a:bodyPr>
          <a:lstStyle/>
          <a:p>
            <a:pPr>
              <a:lnSpc>
                <a:spcPts val="2500"/>
              </a:lnSpc>
            </a:pPr>
            <a:r>
              <a:rPr lang="ja-JP" altLang="ja-JP" dirty="0"/>
              <a:t>・</a:t>
            </a:r>
            <a:r>
              <a:rPr lang="ja-JP" altLang="en-US" dirty="0"/>
              <a:t>評価委員会指摘事項を受けての業務改善（決算業務）</a:t>
            </a:r>
            <a:endParaRPr lang="en-US" altLang="ja-JP" dirty="0"/>
          </a:p>
          <a:p>
            <a:pPr>
              <a:lnSpc>
                <a:spcPts val="2500"/>
              </a:lnSpc>
            </a:pPr>
            <a:r>
              <a:rPr lang="en-US" altLang="ja-JP" dirty="0"/>
              <a:t>	</a:t>
            </a:r>
            <a:r>
              <a:rPr lang="ja-JP" altLang="en-US" dirty="0"/>
              <a:t>会計業務の知識理解徹底</a:t>
            </a:r>
            <a:endParaRPr lang="en-US" altLang="ja-JP" dirty="0"/>
          </a:p>
          <a:p>
            <a:pPr>
              <a:lnSpc>
                <a:spcPts val="2500"/>
              </a:lnSpc>
            </a:pPr>
            <a:r>
              <a:rPr lang="en-US" altLang="ja-JP" dirty="0"/>
              <a:t>	</a:t>
            </a:r>
            <a:r>
              <a:rPr lang="ja-JP" altLang="en-US" dirty="0"/>
              <a:t>月毎の残高突合（通帳及び帳簿）、執行状況の報告</a:t>
            </a:r>
            <a:endParaRPr lang="en-US" altLang="ja-JP" dirty="0"/>
          </a:p>
          <a:p>
            <a:pPr>
              <a:lnSpc>
                <a:spcPts val="2500"/>
              </a:lnSpc>
            </a:pPr>
            <a:r>
              <a:rPr lang="en-US" altLang="ja-JP" dirty="0"/>
              <a:t>	</a:t>
            </a:r>
            <a:r>
              <a:rPr lang="ja-JP" altLang="en-US" dirty="0"/>
              <a:t>財務諸表提出までのスケジュール作成</a:t>
            </a:r>
            <a:endParaRPr lang="en-US" altLang="ja-JP" dirty="0"/>
          </a:p>
          <a:p>
            <a:pPr>
              <a:lnSpc>
                <a:spcPts val="2500"/>
              </a:lnSpc>
            </a:pPr>
            <a:r>
              <a:rPr lang="ja-JP" altLang="ja-JP" dirty="0"/>
              <a:t>・職場環境の形成</a:t>
            </a:r>
            <a:r>
              <a:rPr lang="ja-JP" altLang="en-US" dirty="0"/>
              <a:t>：</a:t>
            </a:r>
            <a:r>
              <a:rPr lang="ja-JP" altLang="ja-JP" dirty="0"/>
              <a:t>安全衛生委員会によ</a:t>
            </a:r>
            <a:r>
              <a:rPr lang="ja-JP" altLang="en-US" dirty="0"/>
              <a:t>る</a:t>
            </a:r>
            <a:r>
              <a:rPr lang="ja-JP" altLang="ja-JP" dirty="0"/>
              <a:t>各種活動</a:t>
            </a:r>
            <a:r>
              <a:rPr lang="ja-JP" altLang="en-US" dirty="0"/>
              <a:t>、</a:t>
            </a:r>
            <a:r>
              <a:rPr lang="ja-JP" altLang="ja-JP" dirty="0"/>
              <a:t>産業医巡視</a:t>
            </a:r>
            <a:r>
              <a:rPr lang="ja-JP" altLang="en-US" dirty="0"/>
              <a:t>、</a:t>
            </a:r>
            <a:r>
              <a:rPr lang="ja-JP" altLang="ja-JP" dirty="0"/>
              <a:t>研修など</a:t>
            </a:r>
            <a:endParaRPr lang="en-US" altLang="ja-JP" dirty="0"/>
          </a:p>
          <a:p>
            <a:pPr>
              <a:lnSpc>
                <a:spcPts val="2500"/>
              </a:lnSpc>
            </a:pPr>
            <a:r>
              <a:rPr lang="ja-JP" altLang="ja-JP" dirty="0"/>
              <a:t>・環境方針に基づ</a:t>
            </a:r>
            <a:r>
              <a:rPr lang="ja-JP" altLang="en-US" dirty="0"/>
              <a:t>く</a:t>
            </a:r>
            <a:r>
              <a:rPr lang="ja-JP" altLang="ja-JP" dirty="0"/>
              <a:t>数値目標</a:t>
            </a:r>
            <a:r>
              <a:rPr lang="ja-JP" altLang="en-US" dirty="0"/>
              <a:t>の</a:t>
            </a:r>
            <a:r>
              <a:rPr lang="ja-JP" altLang="ja-JP" dirty="0"/>
              <a:t>設定</a:t>
            </a:r>
            <a:r>
              <a:rPr lang="ja-JP" altLang="en-US" dirty="0"/>
              <a:t>：環境への負荷低減</a:t>
            </a:r>
            <a:endParaRPr lang="en-US" altLang="ja-JP" dirty="0"/>
          </a:p>
          <a:p>
            <a:pPr>
              <a:lnSpc>
                <a:spcPts val="2500"/>
              </a:lnSpc>
            </a:pPr>
            <a:r>
              <a:rPr lang="en-US" altLang="ja-JP" dirty="0"/>
              <a:t>	</a:t>
            </a:r>
            <a:r>
              <a:rPr lang="ja-JP" altLang="en-US" dirty="0"/>
              <a:t>電気・ガス・水道使用量、コピー用紙使用枚数、二酸化炭素排出量</a:t>
            </a:r>
            <a:endParaRPr lang="en-US" altLang="ja-JP" dirty="0"/>
          </a:p>
          <a:p>
            <a:pPr>
              <a:lnSpc>
                <a:spcPts val="2500"/>
              </a:lnSpc>
            </a:pPr>
            <a:r>
              <a:rPr lang="ja-JP" altLang="ja-JP" dirty="0"/>
              <a:t>・情報公開</a:t>
            </a:r>
            <a:r>
              <a:rPr lang="ja-JP" altLang="en-US" dirty="0"/>
              <a:t>の推進：ホームページに掲載</a:t>
            </a:r>
            <a:endParaRPr lang="en-US" altLang="ja-JP" dirty="0"/>
          </a:p>
          <a:p>
            <a:pPr>
              <a:lnSpc>
                <a:spcPts val="2500"/>
              </a:lnSpc>
            </a:pPr>
            <a:r>
              <a:rPr lang="en-US" altLang="ja-JP" dirty="0"/>
              <a:t>	</a:t>
            </a:r>
            <a:r>
              <a:rPr lang="ja-JP" altLang="en-US" dirty="0"/>
              <a:t>財務諸表、建設事業評価、事業年報　等</a:t>
            </a:r>
            <a:endParaRPr lang="en-US" altLang="ja-JP" dirty="0"/>
          </a:p>
          <a:p>
            <a:pPr>
              <a:lnSpc>
                <a:spcPts val="2500"/>
              </a:lnSpc>
            </a:pPr>
            <a:r>
              <a:rPr lang="ja-JP" altLang="ja-JP" dirty="0"/>
              <a:t>・「地方独立行政法人大阪健康安全基盤研究所等整備事業基本設計」</a:t>
            </a:r>
            <a:r>
              <a:rPr lang="ja-JP" altLang="en-US" dirty="0"/>
              <a:t>の実施</a:t>
            </a:r>
            <a:endParaRPr lang="en-US" altLang="ja-JP" dirty="0"/>
          </a:p>
          <a:p>
            <a:pPr>
              <a:lnSpc>
                <a:spcPts val="2500"/>
              </a:lnSpc>
            </a:pPr>
            <a:r>
              <a:rPr lang="en-US" altLang="ja-JP" dirty="0"/>
              <a:t>	</a:t>
            </a:r>
            <a:r>
              <a:rPr lang="ja-JP" altLang="ja-JP" dirty="0"/>
              <a:t> 「地方独立行政法人大阪健康安全基盤研究所等整備事業基本計画」</a:t>
            </a:r>
            <a:endParaRPr lang="en-US" altLang="ja-JP" dirty="0"/>
          </a:p>
          <a:p>
            <a:pPr>
              <a:lnSpc>
                <a:spcPts val="2500"/>
              </a:lnSpc>
            </a:pPr>
            <a:r>
              <a:rPr lang="ja-JP" altLang="en-US" dirty="0"/>
              <a:t>　　　　</a:t>
            </a:r>
            <a:r>
              <a:rPr lang="ja-JP" altLang="ja-JP" dirty="0"/>
              <a:t>を踏まえ</a:t>
            </a:r>
            <a:r>
              <a:rPr lang="ja-JP" altLang="en-US" dirty="0"/>
              <a:t>た</a:t>
            </a:r>
            <a:r>
              <a:rPr lang="ja-JP" altLang="ja-JP" dirty="0"/>
              <a:t>各種設計条件</a:t>
            </a:r>
            <a:r>
              <a:rPr lang="ja-JP" altLang="en-US" dirty="0"/>
              <a:t>を整理</a:t>
            </a:r>
            <a:endParaRPr lang="en-US" altLang="ja-JP" dirty="0"/>
          </a:p>
          <a:p>
            <a:pPr>
              <a:lnSpc>
                <a:spcPts val="2500"/>
              </a:lnSpc>
            </a:pPr>
            <a:r>
              <a:rPr lang="ja-JP" altLang="en-US" dirty="0"/>
              <a:t>・</a:t>
            </a:r>
            <a:r>
              <a:rPr lang="ja-JP" altLang="ja-JP" dirty="0"/>
              <a:t>「旧大阪府立成人病センター駐車場棟他３棟撤去工事実施設計」</a:t>
            </a:r>
            <a:r>
              <a:rPr lang="ja-JP" altLang="en-US" dirty="0"/>
              <a:t>の実施</a:t>
            </a:r>
            <a:endParaRPr lang="ja-JP" altLang="ja-JP" dirty="0"/>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 xmlns:a16="http://schemas.microsoft.com/office/drawing/2014/main" id="{82780903-B460-3245-84BB-ABE8E4A76ADD}"/>
              </a:ext>
            </a:extLst>
          </p:cNvPr>
          <p:cNvSpPr/>
          <p:nvPr/>
        </p:nvSpPr>
        <p:spPr>
          <a:xfrm>
            <a:off x="502381" y="897719"/>
            <a:ext cx="8004811" cy="1405214"/>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6</a:t>
            </a:r>
          </a:p>
          <a:p>
            <a:r>
              <a:rPr lang="ja-JP" altLang="en-US" sz="1400" b="1" dirty="0">
                <a:solidFill>
                  <a:schemeClr val="tx1"/>
                </a:solidFill>
                <a:latin typeface="MS PGothic" panose="020B0600070205080204" pitchFamily="34" charset="-128"/>
                <a:ea typeface="MS PGothic" panose="020B0600070205080204" pitchFamily="34" charset="-128"/>
              </a:rPr>
              <a:t>第３　財務内容の改善に関する目標を達成するためにとるべき措置</a:t>
            </a:r>
          </a:p>
          <a:p>
            <a:r>
              <a:rPr lang="ja-JP" altLang="en-US" sz="1400" b="1" dirty="0">
                <a:solidFill>
                  <a:schemeClr val="tx1"/>
                </a:solidFill>
                <a:latin typeface="MS PGothic" panose="020B0600070205080204" pitchFamily="34" charset="-128"/>
                <a:ea typeface="MS PGothic" panose="020B0600070205080204" pitchFamily="34" charset="-128"/>
              </a:rPr>
              <a:t>第９　その他業務運営に関する重要事項の目標を達成するためとるべき措置</a:t>
            </a:r>
          </a:p>
          <a:p>
            <a:r>
              <a:rPr lang="ja-JP" altLang="en-US" sz="1400" b="1" dirty="0">
                <a:solidFill>
                  <a:schemeClr val="tx1"/>
                </a:solidFill>
                <a:latin typeface="MS PGothic" panose="020B0600070205080204" pitchFamily="34" charset="-128"/>
                <a:ea typeface="MS PGothic" panose="020B0600070205080204" pitchFamily="34" charset="-128"/>
              </a:rPr>
              <a:t>第</a:t>
            </a:r>
            <a:r>
              <a:rPr lang="en-US" altLang="ja-JP" sz="1400" b="1" dirty="0">
                <a:solidFill>
                  <a:schemeClr val="tx1"/>
                </a:solidFill>
                <a:latin typeface="MS PGothic" panose="020B0600070205080204" pitchFamily="34" charset="-128"/>
                <a:ea typeface="MS PGothic" panose="020B0600070205080204" pitchFamily="34" charset="-128"/>
              </a:rPr>
              <a:t>10</a:t>
            </a:r>
            <a:r>
              <a:rPr lang="ja-JP" altLang="en-US" sz="1400" b="1" dirty="0">
                <a:solidFill>
                  <a:schemeClr val="tx1"/>
                </a:solidFill>
                <a:latin typeface="MS PGothic" panose="020B0600070205080204" pitchFamily="34" charset="-128"/>
                <a:ea typeface="MS PGothic" panose="020B0600070205080204" pitchFamily="34" charset="-128"/>
              </a:rPr>
              <a:t>　地方独立行政法人大阪健康安全基盤研究所の業務運営並びに財務及び会計に関する大阪府市規約第４条で定める事項</a:t>
            </a:r>
          </a:p>
          <a:p>
            <a:r>
              <a:rPr lang="ja-JP" altLang="en-US" sz="1400" b="1" dirty="0">
                <a:solidFill>
                  <a:schemeClr val="tx1"/>
                </a:solidFill>
                <a:latin typeface="MS PGothic" panose="020B0600070205080204" pitchFamily="34" charset="-128"/>
                <a:ea typeface="MS PGothic" panose="020B0600070205080204" pitchFamily="34" charset="-128"/>
              </a:rPr>
              <a:t>１　施設及び設備機器の活用及び整備</a:t>
            </a:r>
          </a:p>
        </p:txBody>
      </p:sp>
      <p:sp>
        <p:nvSpPr>
          <p:cNvPr id="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平成</a:t>
            </a:r>
            <a:r>
              <a:rPr lang="en-US" altLang="ja-JP" sz="2800" dirty="0">
                <a:solidFill>
                  <a:schemeClr val="bg1"/>
                </a:solidFill>
                <a:latin typeface="+mn-ea"/>
                <a:ea typeface="+mn-ea"/>
                <a:cs typeface="HG丸ｺﾞｼｯｸM-PRO"/>
              </a:rPr>
              <a:t>30</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524592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7"/>
          <p:cNvSpPr txBox="1">
            <a:spLocks noChangeArrowheads="1"/>
          </p:cNvSpPr>
          <p:nvPr/>
        </p:nvSpPr>
        <p:spPr bwMode="auto">
          <a:xfrm>
            <a:off x="273048" y="969520"/>
            <a:ext cx="875520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ea typeface="+mn-ea"/>
                <a:cs typeface="HG丸ｺﾞｼｯｸM-PRO"/>
              </a:rPr>
              <a:t>●競争的外部資金の確保</a:t>
            </a:r>
            <a:r>
              <a:rPr lang="ja-JP" altLang="en-US" sz="1800" dirty="0">
                <a:latin typeface="+mn-ea"/>
                <a:ea typeface="+mn-ea"/>
                <a:cs typeface="HG丸ｺﾞｼｯｸM-PRO"/>
              </a:rPr>
              <a:t>　</a:t>
            </a:r>
            <a:r>
              <a:rPr lang="en-US" altLang="ja-JP" sz="1800" dirty="0">
                <a:latin typeface="+mn-ea"/>
                <a:ea typeface="+mn-ea"/>
                <a:cs typeface="HG丸ｺﾞｼｯｸM-PRO"/>
              </a:rPr>
              <a:t>【</a:t>
            </a:r>
            <a:r>
              <a:rPr lang="ja-JP" altLang="en-US" sz="1800" dirty="0">
                <a:latin typeface="+mn-ea"/>
                <a:ea typeface="+mn-ea"/>
                <a:cs typeface="HG丸ｺﾞｼｯｸM-PRO"/>
              </a:rPr>
              <a:t>大項目</a:t>
            </a:r>
            <a:r>
              <a:rPr lang="ja-JP" altLang="en-US" sz="1800" kern="100" dirty="0">
                <a:latin typeface="+mn-ea"/>
                <a:ea typeface="+mn-ea"/>
                <a:cs typeface="Times New Roman" charset="0"/>
              </a:rPr>
              <a:t>番号：</a:t>
            </a:r>
            <a:r>
              <a:rPr lang="en-US" altLang="ja-JP" sz="1800" kern="100" dirty="0">
                <a:latin typeface="+mn-ea"/>
                <a:ea typeface="+mn-ea"/>
                <a:cs typeface="Times New Roman" charset="0"/>
              </a:rPr>
              <a:t>2</a:t>
            </a:r>
            <a:r>
              <a:rPr lang="ja-JP" altLang="en-US" sz="1800" kern="100" dirty="0">
                <a:latin typeface="+mn-ea"/>
                <a:ea typeface="+mn-ea"/>
                <a:cs typeface="Times New Roman" charset="0"/>
              </a:rPr>
              <a:t>（</a:t>
            </a:r>
            <a:r>
              <a:rPr lang="ja-JP" altLang="en-US" sz="1800" dirty="0">
                <a:latin typeface="+mn-ea"/>
                <a:ea typeface="+mn-ea"/>
                <a:cs typeface="HG丸ｺﾞｼｯｸM-PRO"/>
              </a:rPr>
              <a:t>小項目番号：</a:t>
            </a:r>
            <a:r>
              <a:rPr lang="en-US" altLang="ja-JP" sz="1800" dirty="0">
                <a:latin typeface="+mn-ea"/>
                <a:ea typeface="+mn-ea"/>
                <a:cs typeface="HG丸ｺﾞｼｯｸM-PRO"/>
              </a:rPr>
              <a:t>4</a:t>
            </a:r>
            <a:r>
              <a:rPr lang="ja-JP" altLang="en-US" sz="1800" dirty="0">
                <a:latin typeface="+mn-ea"/>
                <a:ea typeface="+mn-ea"/>
                <a:cs typeface="HG丸ｺﾞｼｯｸM-PRO"/>
              </a:rPr>
              <a:t>）</a:t>
            </a:r>
            <a:r>
              <a:rPr lang="en-US" altLang="ja-JP" sz="1800" dirty="0">
                <a:latin typeface="+mn-ea"/>
                <a:ea typeface="+mn-ea"/>
                <a:cs typeface="HG丸ｺﾞｼｯｸM-PRO"/>
              </a:rPr>
              <a:t>】</a:t>
            </a:r>
          </a:p>
          <a:p>
            <a:endParaRPr lang="en-US" altLang="ja-JP" sz="1800" dirty="0">
              <a:latin typeface="+mn-ea"/>
              <a:ea typeface="+mn-ea"/>
              <a:cs typeface="HG丸ｺﾞｼｯｸM-PRO"/>
            </a:endParaRPr>
          </a:p>
          <a:p>
            <a:r>
              <a:rPr lang="ja-JP" altLang="en-US" sz="2000" u="sng" dirty="0">
                <a:latin typeface="+mn-ea"/>
                <a:ea typeface="+mn-ea"/>
                <a:cs typeface="HG丸ｺﾞｼｯｸM-PRO"/>
              </a:rPr>
              <a:t>○</a:t>
            </a:r>
            <a:r>
              <a:rPr lang="ja-JP" altLang="en-US" sz="2000" u="sng" dirty="0">
                <a:latin typeface="+mn-ea"/>
                <a:cs typeface="HG丸ｺﾞｼｯｸM-PRO"/>
              </a:rPr>
              <a:t>競争的外部資金確保</a:t>
            </a:r>
            <a:r>
              <a:rPr lang="ja-JP" altLang="en-US" sz="2000" u="sng" dirty="0">
                <a:latin typeface="+mn-ea"/>
                <a:ea typeface="+mn-ea"/>
                <a:cs typeface="HG丸ｺﾞｼｯｸM-PRO"/>
              </a:rPr>
              <a:t>への積極的な取り組み</a:t>
            </a:r>
            <a:endParaRPr lang="en-US" altLang="ja-JP" sz="2000" u="sng" dirty="0">
              <a:latin typeface="+mn-ea"/>
              <a:ea typeface="+mn-ea"/>
              <a:cs typeface="HG丸ｺﾞｼｯｸM-PRO"/>
            </a:endParaRPr>
          </a:p>
          <a:p>
            <a:r>
              <a:rPr lang="en-US" altLang="ja-JP" sz="2000" dirty="0">
                <a:latin typeface="+mn-ea"/>
                <a:ea typeface="+mn-ea"/>
                <a:cs typeface="HG丸ｺﾞｼｯｸM-PRO"/>
              </a:rPr>
              <a:t>	</a:t>
            </a:r>
            <a:r>
              <a:rPr lang="ja-JP" altLang="en-US" sz="2000" dirty="0">
                <a:latin typeface="+mn-ea"/>
                <a:cs typeface="HG丸ｺﾞｼｯｸM-PRO"/>
              </a:rPr>
              <a:t>文科</a:t>
            </a:r>
            <a:r>
              <a:rPr lang="ja-JP" altLang="en-US" sz="2000" dirty="0">
                <a:latin typeface="+mn-ea"/>
                <a:ea typeface="+mn-ea"/>
                <a:cs typeface="HG丸ｺﾞｼｯｸM-PRO"/>
              </a:rPr>
              <a:t>科研費説明会の開催（</a:t>
            </a:r>
            <a:r>
              <a:rPr lang="en-US" altLang="ja-JP" sz="2000" dirty="0">
                <a:latin typeface="+mn-ea"/>
                <a:ea typeface="+mn-ea"/>
                <a:cs typeface="HG丸ｺﾞｼｯｸM-PRO"/>
              </a:rPr>
              <a:t>2</a:t>
            </a:r>
            <a:r>
              <a:rPr lang="ja-JP" altLang="en-US" sz="2000" dirty="0">
                <a:latin typeface="+mn-ea"/>
                <a:ea typeface="+mn-ea"/>
                <a:cs typeface="HG丸ｺﾞｼｯｸM-PRO"/>
              </a:rPr>
              <a:t>回）</a:t>
            </a:r>
            <a:endParaRPr lang="en-US" altLang="ja-JP" sz="2000" dirty="0">
              <a:latin typeface="+mn-ea"/>
              <a:ea typeface="+mn-ea"/>
              <a:cs typeface="HG丸ｺﾞｼｯｸM-PRO"/>
            </a:endParaRPr>
          </a:p>
          <a:p>
            <a:r>
              <a:rPr lang="en-US" altLang="ja-JP" sz="2000" dirty="0">
                <a:latin typeface="+mn-ea"/>
                <a:ea typeface="+mn-ea"/>
                <a:cs typeface="HG丸ｺﾞｼｯｸM-PRO"/>
              </a:rPr>
              <a:t>	</a:t>
            </a:r>
            <a:r>
              <a:rPr lang="ja-JP" altLang="en-US" sz="2000" dirty="0">
                <a:latin typeface="+mn-ea"/>
                <a:ea typeface="+mn-ea"/>
                <a:cs typeface="HG丸ｺﾞｼｯｸM-PRO"/>
              </a:rPr>
              <a:t>研究活動スタート支援・国際共同研究強化（</a:t>
            </a:r>
            <a:r>
              <a:rPr lang="en-US" altLang="ja-JP" sz="2000" dirty="0">
                <a:latin typeface="+mn-ea"/>
                <a:ea typeface="+mn-ea"/>
                <a:cs typeface="HG丸ｺﾞｼｯｸM-PRO"/>
              </a:rPr>
              <a:t>B</a:t>
            </a:r>
            <a:r>
              <a:rPr lang="ja-JP" altLang="en-US" sz="2000" dirty="0">
                <a:latin typeface="+mn-ea"/>
                <a:ea typeface="+mn-ea"/>
                <a:cs typeface="HG丸ｺﾞｼｯｸM-PRO"/>
              </a:rPr>
              <a:t>）への応募奨励</a:t>
            </a:r>
            <a:endParaRPr lang="en-US" altLang="ja-JP" sz="2000" dirty="0">
              <a:latin typeface="+mn-ea"/>
              <a:ea typeface="+mn-ea"/>
              <a:cs typeface="HG丸ｺﾞｼｯｸM-PRO"/>
            </a:endParaRPr>
          </a:p>
          <a:p>
            <a:r>
              <a:rPr lang="en-US" altLang="ja-JP" sz="2000" dirty="0">
                <a:latin typeface="+mn-ea"/>
                <a:ea typeface="+mn-ea"/>
                <a:cs typeface="HG丸ｺﾞｼｯｸM-PRO"/>
              </a:rPr>
              <a:t>	</a:t>
            </a:r>
            <a:r>
              <a:rPr lang="ja-JP" altLang="en-US" sz="2000" dirty="0">
                <a:latin typeface="+mn-ea"/>
                <a:cs typeface="HG丸ｺﾞｼｯｸM-PRO"/>
              </a:rPr>
              <a:t>応募支援（募集情報の周知、申請書類作成支援、事前アドバイスの活用）</a:t>
            </a:r>
            <a:endParaRPr lang="en-US" altLang="ja-JP" sz="2000" dirty="0">
              <a:latin typeface="+mn-ea"/>
              <a:cs typeface="HG丸ｺﾞｼｯｸM-PRO"/>
            </a:endParaRPr>
          </a:p>
          <a:p>
            <a:endParaRPr lang="en-US" altLang="ja-JP" sz="2000" dirty="0">
              <a:latin typeface="+mn-ea"/>
              <a:ea typeface="+mn-ea"/>
              <a:cs typeface="HG丸ｺﾞｼｯｸM-PRO"/>
            </a:endParaRPr>
          </a:p>
          <a:p>
            <a:endParaRPr lang="en-US" altLang="ja-JP" sz="2000" dirty="0">
              <a:latin typeface="+mn-ea"/>
              <a:ea typeface="+mn-ea"/>
              <a:cs typeface="HG丸ｺﾞｼｯｸM-PRO"/>
            </a:endParaRPr>
          </a:p>
          <a:p>
            <a:r>
              <a:rPr lang="en-US" altLang="ja-JP" sz="2000" dirty="0">
                <a:latin typeface="+mn-ea"/>
                <a:ea typeface="+mn-ea"/>
                <a:cs typeface="HG丸ｺﾞｼｯｸM-PRO"/>
              </a:rPr>
              <a:t>	</a:t>
            </a:r>
            <a:r>
              <a:rPr lang="ja-JP" altLang="en-US" sz="2000" dirty="0">
                <a:latin typeface="+mn-ea"/>
                <a:ea typeface="+mn-ea"/>
                <a:cs typeface="HG丸ｺﾞｼｯｸM-PRO"/>
              </a:rPr>
              <a:t>数値目標（</a:t>
            </a:r>
            <a:r>
              <a:rPr lang="en-US" altLang="ja-JP" sz="2000" dirty="0">
                <a:latin typeface="+mn-ea"/>
                <a:ea typeface="+mn-ea"/>
                <a:cs typeface="HG丸ｺﾞｼｯｸM-PRO"/>
              </a:rPr>
              <a:t>40</a:t>
            </a:r>
            <a:r>
              <a:rPr lang="ja-JP" altLang="en-US" sz="2000" dirty="0">
                <a:latin typeface="+mn-ea"/>
                <a:ea typeface="+mn-ea"/>
                <a:cs typeface="HG丸ｺﾞｼｯｸM-PRO"/>
              </a:rPr>
              <a:t>件以上）を上回る</a:t>
            </a:r>
            <a:r>
              <a:rPr lang="en-US" altLang="ja-JP" sz="2000" dirty="0">
                <a:latin typeface="+mn-ea"/>
                <a:ea typeface="+mn-ea"/>
                <a:cs typeface="HG丸ｺﾞｼｯｸM-PRO"/>
              </a:rPr>
              <a:t>67</a:t>
            </a:r>
            <a:r>
              <a:rPr lang="ja-JP" altLang="en-US" sz="2000" dirty="0">
                <a:latin typeface="+mn-ea"/>
                <a:ea typeface="+mn-ea"/>
                <a:cs typeface="HG丸ｺﾞｼｯｸM-PRO"/>
              </a:rPr>
              <a:t>件を達成</a:t>
            </a:r>
            <a:endParaRPr lang="en-US" altLang="ja-JP" sz="2000" dirty="0">
              <a:solidFill>
                <a:srgbClr val="FF0000"/>
              </a:solidFill>
              <a:latin typeface="+mn-ea"/>
              <a:ea typeface="+mn-ea"/>
              <a:cs typeface="HG丸ｺﾞｼｯｸM-PRO"/>
            </a:endParaRPr>
          </a:p>
          <a:p>
            <a:r>
              <a:rPr lang="en-US" altLang="ja-JP" sz="2000" dirty="0">
                <a:solidFill>
                  <a:srgbClr val="FF0000"/>
                </a:solidFill>
                <a:latin typeface="+mn-ea"/>
                <a:ea typeface="+mn-ea"/>
                <a:cs typeface="HG丸ｺﾞｼｯｸM-PRO"/>
              </a:rPr>
              <a:t>	</a:t>
            </a:r>
            <a:r>
              <a:rPr lang="ja-JP" altLang="en-US" sz="2000" dirty="0">
                <a:solidFill>
                  <a:srgbClr val="FF0000"/>
                </a:solidFill>
                <a:latin typeface="+mn-ea"/>
                <a:ea typeface="+mn-ea"/>
                <a:cs typeface="HG丸ｺﾞｼｯｸM-PRO"/>
              </a:rPr>
              <a:t>　</a:t>
            </a:r>
            <a:r>
              <a:rPr lang="ja-JP" altLang="en-US" sz="2000" dirty="0">
                <a:latin typeface="+mn-ea"/>
                <a:ea typeface="+mn-ea"/>
                <a:cs typeface="HG丸ｺﾞｼｯｸM-PRO"/>
              </a:rPr>
              <a:t>文科科研費　平成</a:t>
            </a:r>
            <a:r>
              <a:rPr lang="en-US" altLang="ja-JP" sz="2000" dirty="0">
                <a:latin typeface="+mn-ea"/>
                <a:ea typeface="+mn-ea"/>
                <a:cs typeface="HG丸ｺﾞｼｯｸM-PRO"/>
              </a:rPr>
              <a:t>30</a:t>
            </a:r>
            <a:r>
              <a:rPr lang="ja-JP" altLang="en-US" sz="2000" dirty="0">
                <a:latin typeface="+mn-ea"/>
                <a:ea typeface="+mn-ea"/>
                <a:cs typeface="HG丸ｺﾞｼｯｸM-PRO"/>
              </a:rPr>
              <a:t>年度新規採択率 </a:t>
            </a:r>
            <a:r>
              <a:rPr lang="en-US" altLang="ja-JP" sz="2000" dirty="0">
                <a:latin typeface="+mn-ea"/>
                <a:ea typeface="+mn-ea"/>
                <a:cs typeface="HG丸ｺﾞｼｯｸM-PRO"/>
              </a:rPr>
              <a:t>7</a:t>
            </a:r>
            <a:r>
              <a:rPr lang="ja-JP" altLang="en-US" sz="2000" dirty="0">
                <a:latin typeface="+mn-ea"/>
                <a:ea typeface="+mn-ea"/>
                <a:cs typeface="HG丸ｺﾞｼｯｸM-PRO"/>
              </a:rPr>
              <a:t>位</a:t>
            </a:r>
            <a:endParaRPr lang="en-US" altLang="ja-JP" sz="2000" dirty="0">
              <a:latin typeface="+mn-ea"/>
              <a:ea typeface="+mn-ea"/>
              <a:cs typeface="HG丸ｺﾞｼｯｸM-PRO"/>
            </a:endParaRPr>
          </a:p>
          <a:p>
            <a:endParaRPr lang="en-US" altLang="ja-JP" sz="2000" dirty="0">
              <a:latin typeface="+mn-ea"/>
              <a:ea typeface="+mn-ea"/>
              <a:cs typeface="HG丸ｺﾞｼｯｸM-PRO"/>
            </a:endParaRPr>
          </a:p>
          <a:p>
            <a:endParaRPr lang="en-US" altLang="ja-JP" sz="800" dirty="0">
              <a:latin typeface="+mn-ea"/>
              <a:ea typeface="+mn-ea"/>
              <a:cs typeface="HG丸ｺﾞｼｯｸM-PRO"/>
            </a:endParaRPr>
          </a:p>
          <a:p>
            <a:r>
              <a:rPr lang="en-US" altLang="ja-JP" sz="2000" dirty="0">
                <a:latin typeface="+mn-ea"/>
                <a:ea typeface="+mn-ea"/>
                <a:cs typeface="HG丸ｺﾞｼｯｸM-PRO"/>
              </a:rPr>
              <a:t>	</a:t>
            </a:r>
            <a:r>
              <a:rPr lang="ja-JP" altLang="en-US" sz="2000" dirty="0">
                <a:latin typeface="+mn-ea"/>
                <a:ea typeface="+mn-ea"/>
                <a:cs typeface="HG丸ｺﾞｼｯｸM-PRO"/>
              </a:rPr>
              <a:t>文科科研費の実施課題数増加に伴い、</a:t>
            </a:r>
            <a:r>
              <a:rPr lang="en-US" altLang="ja-JP" sz="2000" dirty="0">
                <a:latin typeface="+mn-ea"/>
                <a:ea typeface="+mn-ea"/>
                <a:cs typeface="HG丸ｺﾞｼｯｸM-PRO"/>
              </a:rPr>
              <a:t>	</a:t>
            </a:r>
          </a:p>
          <a:p>
            <a:r>
              <a:rPr lang="en-US" altLang="ja-JP" sz="2000" dirty="0">
                <a:latin typeface="+mn-ea"/>
                <a:ea typeface="+mn-ea"/>
                <a:cs typeface="HG丸ｺﾞｼｯｸM-PRO"/>
              </a:rPr>
              <a:t>	</a:t>
            </a:r>
            <a:r>
              <a:rPr lang="ja-JP" altLang="en-US" sz="2000" dirty="0">
                <a:latin typeface="+mn-ea"/>
                <a:ea typeface="+mn-ea"/>
                <a:cs typeface="HG丸ｺﾞｼｯｸM-PRO"/>
              </a:rPr>
              <a:t>　間接経費収入が増加</a:t>
            </a:r>
            <a:endParaRPr lang="en-US" altLang="ja-JP" sz="2000" dirty="0">
              <a:latin typeface="+mn-ea"/>
              <a:ea typeface="+mn-ea"/>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18</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0" name="下矢印 9"/>
          <p:cNvSpPr/>
          <p:nvPr/>
        </p:nvSpPr>
        <p:spPr>
          <a:xfrm>
            <a:off x="3081294" y="3043571"/>
            <a:ext cx="437158" cy="282749"/>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下矢印 10"/>
          <p:cNvSpPr/>
          <p:nvPr/>
        </p:nvSpPr>
        <p:spPr>
          <a:xfrm>
            <a:off x="3081294" y="4182972"/>
            <a:ext cx="437158" cy="282749"/>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p>
        </p:txBody>
      </p:sp>
      <p:sp>
        <p:nvSpPr>
          <p:cNvPr id="5" name="テキスト ボックス 4"/>
          <p:cNvSpPr txBox="1"/>
          <p:nvPr/>
        </p:nvSpPr>
        <p:spPr>
          <a:xfrm>
            <a:off x="5934122" y="3333227"/>
            <a:ext cx="2879314" cy="830997"/>
          </a:xfrm>
          <a:prstGeom prst="rect">
            <a:avLst/>
          </a:prstGeom>
          <a:noFill/>
        </p:spPr>
        <p:txBody>
          <a:bodyPr wrap="none" rtlCol="0">
            <a:spAutoFit/>
          </a:bodyPr>
          <a:lstStyle/>
          <a:p>
            <a:r>
              <a:rPr lang="ja-JP" altLang="en-US" sz="1600" dirty="0">
                <a:latin typeface="+mn-ea"/>
                <a:ea typeface="+mn-ea"/>
              </a:rPr>
              <a:t>新規応募</a:t>
            </a:r>
            <a:r>
              <a:rPr lang="en-US" altLang="ja-JP" sz="1600" dirty="0">
                <a:latin typeface="+mn-ea"/>
                <a:ea typeface="+mn-ea"/>
              </a:rPr>
              <a:t>50</a:t>
            </a:r>
            <a:r>
              <a:rPr lang="ja-JP" altLang="en-US" sz="1600" dirty="0">
                <a:latin typeface="+mn-ea"/>
                <a:ea typeface="+mn-ea"/>
              </a:rPr>
              <a:t>件以上の機関対象</a:t>
            </a:r>
            <a:endParaRPr lang="en-US" altLang="ja-JP" sz="1600" dirty="0">
              <a:latin typeface="+mn-ea"/>
              <a:ea typeface="+mn-ea"/>
            </a:endParaRPr>
          </a:p>
          <a:p>
            <a:pPr algn="r"/>
            <a:r>
              <a:rPr lang="ja-JP" altLang="en-US" sz="1600" dirty="0">
                <a:latin typeface="+mn-ea"/>
                <a:ea typeface="+mn-ea"/>
              </a:rPr>
              <a:t>（該当</a:t>
            </a:r>
            <a:r>
              <a:rPr lang="en-US" altLang="ja-JP" sz="1600" dirty="0">
                <a:latin typeface="+mn-ea"/>
                <a:ea typeface="+mn-ea"/>
              </a:rPr>
              <a:t>304</a:t>
            </a:r>
            <a:r>
              <a:rPr lang="ja-JP" altLang="en-US" sz="1600" dirty="0">
                <a:latin typeface="+mn-ea"/>
                <a:ea typeface="+mn-ea"/>
              </a:rPr>
              <a:t>機関）</a:t>
            </a:r>
            <a:endParaRPr lang="en-US" altLang="ja-JP" sz="1600" dirty="0">
              <a:latin typeface="+mn-ea"/>
              <a:ea typeface="+mn-ea"/>
            </a:endParaRPr>
          </a:p>
          <a:p>
            <a:r>
              <a:rPr lang="ja-JP" altLang="en-US" sz="1600" dirty="0">
                <a:latin typeface="+mn-ea"/>
                <a:ea typeface="+mn-ea"/>
              </a:rPr>
              <a:t>地衛研では唯一ランクイン</a:t>
            </a:r>
            <a:endParaRPr lang="en-US" altLang="ja-JP" sz="1600" dirty="0">
              <a:latin typeface="+mn-ea"/>
              <a:ea typeface="+mn-ea"/>
            </a:endParaRPr>
          </a:p>
        </p:txBody>
      </p:sp>
      <p:sp>
        <p:nvSpPr>
          <p:cNvPr id="16" name="角丸四角形吹き出し 15"/>
          <p:cNvSpPr/>
          <p:nvPr/>
        </p:nvSpPr>
        <p:spPr>
          <a:xfrm rot="16200000" flipV="1">
            <a:off x="6871179" y="2313218"/>
            <a:ext cx="978011" cy="2852126"/>
          </a:xfrm>
          <a:prstGeom prst="wedgeRoundRectCallout">
            <a:avLst>
              <a:gd name="adj1" fmla="val -25398"/>
              <a:gd name="adj2" fmla="val 63957"/>
              <a:gd name="adj3" fmla="val 16667"/>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 xmlns:a16="http://schemas.microsoft.com/office/drawing/2014/main" id="{30CA0413-025F-E549-9CA8-2B9FF6B1A069}"/>
              </a:ext>
            </a:extLst>
          </p:cNvPr>
          <p:cNvPicPr>
            <a:picLocks noChangeAspect="1"/>
          </p:cNvPicPr>
          <p:nvPr/>
        </p:nvPicPr>
        <p:blipFill>
          <a:blip r:embed="rId3"/>
          <a:stretch>
            <a:fillRect/>
          </a:stretch>
        </p:blipFill>
        <p:spPr>
          <a:xfrm>
            <a:off x="474420" y="3538324"/>
            <a:ext cx="330200" cy="254000"/>
          </a:xfrm>
          <a:prstGeom prst="rect">
            <a:avLst/>
          </a:prstGeom>
        </p:spPr>
      </p:pic>
      <p:pic>
        <p:nvPicPr>
          <p:cNvPr id="3" name="図 2">
            <a:extLst>
              <a:ext uri="{FF2B5EF4-FFF2-40B4-BE49-F238E27FC236}">
                <a16:creationId xmlns="" xmlns:a16="http://schemas.microsoft.com/office/drawing/2014/main" id="{908052F9-6CDB-914F-9320-7F9A0536485E}"/>
              </a:ext>
            </a:extLst>
          </p:cNvPr>
          <p:cNvPicPr>
            <a:picLocks noChangeAspect="1"/>
          </p:cNvPicPr>
          <p:nvPr/>
        </p:nvPicPr>
        <p:blipFill>
          <a:blip r:embed="rId4"/>
          <a:stretch>
            <a:fillRect/>
          </a:stretch>
        </p:blipFill>
        <p:spPr>
          <a:xfrm>
            <a:off x="5063764" y="4602091"/>
            <a:ext cx="1740713" cy="174071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 xmlns:a16="http://schemas.microsoft.com/office/drawing/2014/main" id="{F43AFAFE-4C29-FF49-A519-D2DFB71C848F}"/>
              </a:ext>
            </a:extLst>
          </p:cNvPr>
          <p:cNvGraphicFramePr>
            <a:graphicFrameLocks noGrp="1"/>
          </p:cNvGraphicFramePr>
          <p:nvPr>
            <p:extLst>
              <p:ext uri="{D42A27DB-BD31-4B8C-83A1-F6EECF244321}">
                <p14:modId xmlns:p14="http://schemas.microsoft.com/office/powerpoint/2010/main" val="2225703772"/>
              </p:ext>
            </p:extLst>
          </p:nvPr>
        </p:nvGraphicFramePr>
        <p:xfrm>
          <a:off x="273048" y="2049509"/>
          <a:ext cx="8580702" cy="3968400"/>
        </p:xfrm>
        <a:graphic>
          <a:graphicData uri="http://schemas.openxmlformats.org/drawingml/2006/table">
            <a:tbl>
              <a:tblPr firstRow="1" bandRow="1">
                <a:effectLst/>
                <a:tableStyleId>{5C22544A-7EE6-4342-B048-85BDC9FD1C3A}</a:tableStyleId>
              </a:tblPr>
              <a:tblGrid>
                <a:gridCol w="468000">
                  <a:extLst>
                    <a:ext uri="{9D8B030D-6E8A-4147-A177-3AD203B41FA5}">
                      <a16:colId xmlns="" xmlns:a16="http://schemas.microsoft.com/office/drawing/2014/main" val="2593705660"/>
                    </a:ext>
                  </a:extLst>
                </a:gridCol>
                <a:gridCol w="2425251">
                  <a:extLst>
                    <a:ext uri="{9D8B030D-6E8A-4147-A177-3AD203B41FA5}">
                      <a16:colId xmlns="" xmlns:a16="http://schemas.microsoft.com/office/drawing/2014/main" val="3621802185"/>
                    </a:ext>
                  </a:extLst>
                </a:gridCol>
                <a:gridCol w="612000">
                  <a:extLst>
                    <a:ext uri="{9D8B030D-6E8A-4147-A177-3AD203B41FA5}">
                      <a16:colId xmlns="" xmlns:a16="http://schemas.microsoft.com/office/drawing/2014/main" val="656236031"/>
                    </a:ext>
                  </a:extLst>
                </a:gridCol>
                <a:gridCol w="612000">
                  <a:extLst>
                    <a:ext uri="{9D8B030D-6E8A-4147-A177-3AD203B41FA5}">
                      <a16:colId xmlns="" xmlns:a16="http://schemas.microsoft.com/office/drawing/2014/main" val="3030789940"/>
                    </a:ext>
                  </a:extLst>
                </a:gridCol>
                <a:gridCol w="612000">
                  <a:extLst>
                    <a:ext uri="{9D8B030D-6E8A-4147-A177-3AD203B41FA5}">
                      <a16:colId xmlns="" xmlns:a16="http://schemas.microsoft.com/office/drawing/2014/main" val="2412608054"/>
                    </a:ext>
                  </a:extLst>
                </a:gridCol>
                <a:gridCol w="612000">
                  <a:extLst>
                    <a:ext uri="{9D8B030D-6E8A-4147-A177-3AD203B41FA5}">
                      <a16:colId xmlns="" xmlns:a16="http://schemas.microsoft.com/office/drawing/2014/main" val="1595565829"/>
                    </a:ext>
                  </a:extLst>
                </a:gridCol>
                <a:gridCol w="467451">
                  <a:extLst>
                    <a:ext uri="{9D8B030D-6E8A-4147-A177-3AD203B41FA5}">
                      <a16:colId xmlns="" xmlns:a16="http://schemas.microsoft.com/office/drawing/2014/main" val="3974698407"/>
                    </a:ext>
                  </a:extLst>
                </a:gridCol>
                <a:gridCol w="468000">
                  <a:extLst>
                    <a:ext uri="{9D8B030D-6E8A-4147-A177-3AD203B41FA5}">
                      <a16:colId xmlns="" xmlns:a16="http://schemas.microsoft.com/office/drawing/2014/main" val="1118637448"/>
                    </a:ext>
                  </a:extLst>
                </a:gridCol>
                <a:gridCol w="468000">
                  <a:extLst>
                    <a:ext uri="{9D8B030D-6E8A-4147-A177-3AD203B41FA5}">
                      <a16:colId xmlns="" xmlns:a16="http://schemas.microsoft.com/office/drawing/2014/main" val="3931970209"/>
                    </a:ext>
                  </a:extLst>
                </a:gridCol>
                <a:gridCol w="612000">
                  <a:extLst>
                    <a:ext uri="{9D8B030D-6E8A-4147-A177-3AD203B41FA5}">
                      <a16:colId xmlns="" xmlns:a16="http://schemas.microsoft.com/office/drawing/2014/main" val="694780558"/>
                    </a:ext>
                  </a:extLst>
                </a:gridCol>
                <a:gridCol w="612000">
                  <a:extLst>
                    <a:ext uri="{9D8B030D-6E8A-4147-A177-3AD203B41FA5}">
                      <a16:colId xmlns="" xmlns:a16="http://schemas.microsoft.com/office/drawing/2014/main" val="4159066705"/>
                    </a:ext>
                  </a:extLst>
                </a:gridCol>
                <a:gridCol w="612000">
                  <a:extLst>
                    <a:ext uri="{9D8B030D-6E8A-4147-A177-3AD203B41FA5}">
                      <a16:colId xmlns="" xmlns:a16="http://schemas.microsoft.com/office/drawing/2014/main" val="4107035296"/>
                    </a:ext>
                  </a:extLst>
                </a:gridCol>
              </a:tblGrid>
              <a:tr h="138238">
                <a:tc rowSpan="3" gridSpan="2">
                  <a:txBody>
                    <a:bodyPr/>
                    <a:lstStyle/>
                    <a:p>
                      <a:pPr algn="ctr"/>
                      <a:r>
                        <a:rPr kumimoji="1" lang="ja-JP" altLang="en-US" sz="1000" b="0">
                          <a:solidFill>
                            <a:schemeClr val="tx1"/>
                          </a:solidFill>
                          <a:latin typeface="MS PGothic" panose="020B0600070205080204" pitchFamily="34" charset="-128"/>
                          <a:ea typeface="MS PGothic" panose="020B0600070205080204" pitchFamily="34" charset="-128"/>
                        </a:rPr>
                        <a:t>機　　関　　名</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3" hMerge="1">
                  <a:txBody>
                    <a:bodyPr/>
                    <a:lstStyle/>
                    <a:p>
                      <a:endParaRPr kumimoji="1" lang="ja-JP" altLang="en-US" sz="1000" b="0">
                        <a:solidFill>
                          <a:schemeClr val="tx1"/>
                        </a:solidFill>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7">
                  <a:txBody>
                    <a:bodyPr/>
                    <a:lstStyle/>
                    <a:p>
                      <a:pPr algn="ctr"/>
                      <a:r>
                        <a:rPr kumimoji="1" lang="ja-JP" altLang="en-US" sz="1000" b="0">
                          <a:solidFill>
                            <a:schemeClr val="tx1"/>
                          </a:solidFill>
                          <a:latin typeface="MS PGothic" panose="020B0600070205080204" pitchFamily="34" charset="-128"/>
                          <a:ea typeface="MS PGothic" panose="020B0600070205080204" pitchFamily="34" charset="-128"/>
                        </a:rPr>
                        <a:t>新規＋継続</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000" b="0">
                        <a:solidFill>
                          <a:schemeClr val="tx1"/>
                        </a:solidFill>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000" b="0">
                        <a:solidFill>
                          <a:schemeClr val="tx1"/>
                        </a:solidFill>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000" b="0">
                        <a:solidFill>
                          <a:schemeClr val="tx1"/>
                        </a:solidFill>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000" b="0">
                        <a:solidFill>
                          <a:schemeClr val="tx1"/>
                        </a:solidFill>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000" b="0">
                        <a:solidFill>
                          <a:schemeClr val="tx1"/>
                        </a:solidFill>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000" b="0">
                        <a:solidFill>
                          <a:schemeClr val="tx1"/>
                        </a:solidFill>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a:solidFill>
                            <a:schemeClr val="tx1"/>
                          </a:solidFill>
                          <a:latin typeface="MS PGothic" panose="020B0600070205080204" pitchFamily="34" charset="-128"/>
                          <a:ea typeface="MS PGothic" panose="020B0600070205080204" pitchFamily="34" charset="-128"/>
                        </a:rPr>
                        <a:t>備考</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h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h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31606294"/>
                  </a:ext>
                </a:extLst>
              </a:tr>
              <a:tr h="152717">
                <a:tc gridSpan="2"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000">
                          <a:latin typeface="MS PGothic" panose="020B0600070205080204" pitchFamily="34" charset="-128"/>
                          <a:ea typeface="MS PGothic" panose="020B0600070205080204" pitchFamily="34" charset="-128"/>
                        </a:rPr>
                        <a:t>採択件数</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（件）</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000">
                          <a:latin typeface="MS PGothic" panose="020B0600070205080204" pitchFamily="34" charset="-128"/>
                          <a:ea typeface="MS PGothic" panose="020B0600070205080204" pitchFamily="34" charset="-128"/>
                        </a:rPr>
                        <a:t>配分額</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（千円）</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000">
                          <a:latin typeface="MS PGothic" panose="020B0600070205080204" pitchFamily="34" charset="-128"/>
                          <a:ea typeface="MS PGothic" panose="020B0600070205080204" pitchFamily="34" charset="-128"/>
                        </a:rPr>
                        <a:t>間接経費</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（千円）</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000">
                          <a:latin typeface="MS PGothic" panose="020B0600070205080204" pitchFamily="34" charset="-128"/>
                          <a:ea typeface="MS PGothic" panose="020B0600070205080204" pitchFamily="34" charset="-128"/>
                        </a:rPr>
                        <a:t>合計</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（千円）</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kumimoji="1" lang="ja-JP" altLang="en-US" sz="1000">
                          <a:latin typeface="MS PGothic" panose="020B0600070205080204" pitchFamily="34" charset="-128"/>
                          <a:ea typeface="MS PGothic" panose="020B0600070205080204" pitchFamily="34" charset="-128"/>
                        </a:rPr>
                        <a:t>基盤研究の件数（件）</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75486341"/>
                  </a:ext>
                </a:extLst>
              </a:tr>
              <a:tr h="378000">
                <a:tc gridSpan="2" vMerge="1">
                  <a:txBody>
                    <a:bodyPr/>
                    <a:lstStyle/>
                    <a:p>
                      <a:pPr algn="ct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a:latin typeface="MS PGothic" panose="020B0600070205080204" pitchFamily="34" charset="-128"/>
                          <a:ea typeface="MS PGothic" panose="020B0600070205080204" pitchFamily="34" charset="-128"/>
                        </a:rPr>
                        <a:t>基盤</a:t>
                      </a:r>
                      <a:endParaRPr kumimoji="1" lang="en-US" altLang="ja-JP" sz="1000">
                        <a:latin typeface="MS PGothic" panose="020B0600070205080204" pitchFamily="34" charset="-128"/>
                        <a:ea typeface="MS PGothic" panose="020B0600070205080204" pitchFamily="34"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a:latin typeface="MS PGothic" panose="020B0600070205080204" pitchFamily="34" charset="-128"/>
                          <a:ea typeface="MS PGothic" panose="020B0600070205080204" pitchFamily="34" charset="-128"/>
                        </a:rPr>
                        <a:t>研究</a:t>
                      </a:r>
                      <a:r>
                        <a:rPr kumimoji="1" lang="en-US" altLang="ja-JP" sz="1000">
                          <a:latin typeface="MS PGothic" panose="020B0600070205080204" pitchFamily="34" charset="-128"/>
                          <a:ea typeface="MS PGothic" panose="020B0600070205080204" pitchFamily="34" charset="-128"/>
                        </a:rPr>
                        <a:t>A</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a:latin typeface="MS PGothic" panose="020B0600070205080204" pitchFamily="34" charset="-128"/>
                          <a:ea typeface="MS PGothic" panose="020B0600070205080204" pitchFamily="34" charset="-128"/>
                        </a:rPr>
                        <a:t>基盤</a:t>
                      </a:r>
                      <a:endParaRPr kumimoji="1" lang="en-US" altLang="ja-JP" sz="1000">
                        <a:latin typeface="MS PGothic" panose="020B0600070205080204" pitchFamily="34" charset="-128"/>
                        <a:ea typeface="MS PGothic" panose="020B0600070205080204" pitchFamily="34"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a:latin typeface="MS PGothic" panose="020B0600070205080204" pitchFamily="34" charset="-128"/>
                          <a:ea typeface="MS PGothic" panose="020B0600070205080204" pitchFamily="34" charset="-128"/>
                        </a:rPr>
                        <a:t>研究</a:t>
                      </a:r>
                      <a:r>
                        <a:rPr kumimoji="1" lang="en-US" altLang="ja-JP" sz="1000">
                          <a:latin typeface="MS PGothic" panose="020B0600070205080204" pitchFamily="34" charset="-128"/>
                          <a:ea typeface="MS PGothic" panose="020B0600070205080204" pitchFamily="34" charset="-128"/>
                        </a:rPr>
                        <a:t>B</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a:latin typeface="MS PGothic" panose="020B0600070205080204" pitchFamily="34" charset="-128"/>
                          <a:ea typeface="MS PGothic" panose="020B0600070205080204" pitchFamily="34" charset="-128"/>
                        </a:rPr>
                        <a:t>基盤</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研究</a:t>
                      </a:r>
                      <a:r>
                        <a:rPr kumimoji="1" lang="en-US" altLang="ja-JP" sz="1000">
                          <a:latin typeface="MS PGothic" panose="020B0600070205080204" pitchFamily="34" charset="-128"/>
                          <a:ea typeface="MS PGothic" panose="020B0600070205080204" pitchFamily="34" charset="-128"/>
                        </a:rPr>
                        <a:t>C</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a:latin typeface="MS PGothic" panose="020B0600070205080204" pitchFamily="34" charset="-128"/>
                          <a:ea typeface="MS PGothic" panose="020B0600070205080204" pitchFamily="34" charset="-128"/>
                        </a:rPr>
                        <a:t>新規応募</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件数</a:t>
                      </a:r>
                      <a:r>
                        <a:rPr kumimoji="1" lang="en-US" altLang="ja-JP" sz="1000">
                          <a:latin typeface="MS PGothic" panose="020B0600070205080204" pitchFamily="34" charset="-128"/>
                          <a:ea typeface="MS PGothic" panose="020B0600070205080204" pitchFamily="34" charset="-128"/>
                        </a:rPr>
                        <a:t>(</a:t>
                      </a:r>
                      <a:r>
                        <a:rPr kumimoji="1" lang="ja-JP" altLang="en-US" sz="1000">
                          <a:latin typeface="MS PGothic" panose="020B0600070205080204" pitchFamily="34" charset="-128"/>
                          <a:ea typeface="MS PGothic" panose="020B0600070205080204" pitchFamily="34" charset="-128"/>
                        </a:rPr>
                        <a:t>件</a:t>
                      </a:r>
                      <a:r>
                        <a:rPr kumimoji="1" lang="en-US" altLang="ja-JP" sz="1000">
                          <a:latin typeface="MS PGothic" panose="020B0600070205080204" pitchFamily="34" charset="-128"/>
                          <a:ea typeface="MS PGothic" panose="020B0600070205080204" pitchFamily="34" charset="-128"/>
                        </a:rPr>
                        <a:t>)</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a:latin typeface="MS PGothic" panose="020B0600070205080204" pitchFamily="34" charset="-128"/>
                          <a:ea typeface="MS PGothic" panose="020B0600070205080204" pitchFamily="34" charset="-128"/>
                        </a:rPr>
                        <a:t>新規採択</a:t>
                      </a:r>
                      <a:endParaRPr kumimoji="1" lang="en-US" altLang="ja-JP" sz="1000">
                        <a:latin typeface="MS PGothic" panose="020B0600070205080204" pitchFamily="34" charset="-128"/>
                        <a:ea typeface="MS PGothic" panose="020B0600070205080204" pitchFamily="34"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a:latin typeface="MS PGothic" panose="020B0600070205080204" pitchFamily="34" charset="-128"/>
                          <a:ea typeface="MS PGothic" panose="020B0600070205080204" pitchFamily="34" charset="-128"/>
                        </a:rPr>
                        <a:t>件数</a:t>
                      </a:r>
                      <a:r>
                        <a:rPr kumimoji="1" lang="en-US" altLang="ja-JP" sz="1000">
                          <a:latin typeface="MS PGothic" panose="020B0600070205080204" pitchFamily="34" charset="-128"/>
                          <a:ea typeface="MS PGothic" panose="020B0600070205080204" pitchFamily="34" charset="-128"/>
                        </a:rPr>
                        <a:t>(</a:t>
                      </a:r>
                      <a:r>
                        <a:rPr kumimoji="1" lang="ja-JP" altLang="en-US" sz="1000">
                          <a:latin typeface="MS PGothic" panose="020B0600070205080204" pitchFamily="34" charset="-128"/>
                          <a:ea typeface="MS PGothic" panose="020B0600070205080204" pitchFamily="34" charset="-128"/>
                        </a:rPr>
                        <a:t>件</a:t>
                      </a:r>
                      <a:r>
                        <a:rPr kumimoji="1" lang="en-US" altLang="ja-JP" sz="1000">
                          <a:latin typeface="MS PGothic" panose="020B0600070205080204" pitchFamily="34" charset="-128"/>
                          <a:ea typeface="MS PGothic" panose="020B0600070205080204" pitchFamily="34" charset="-128"/>
                        </a:rPr>
                        <a:t>)</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a:latin typeface="MS PGothic" panose="020B0600070205080204" pitchFamily="34" charset="-128"/>
                          <a:ea typeface="MS PGothic" panose="020B0600070205080204" pitchFamily="34" charset="-128"/>
                        </a:rPr>
                        <a:t>新規採択</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率</a:t>
                      </a:r>
                      <a:r>
                        <a:rPr kumimoji="1" lang="en-US" altLang="ja-JP" sz="1000">
                          <a:latin typeface="MS PGothic" panose="020B0600070205080204" pitchFamily="34" charset="-128"/>
                          <a:ea typeface="MS PGothic" panose="020B0600070205080204" pitchFamily="34" charset="-128"/>
                        </a:rPr>
                        <a:t>(%)</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29088950"/>
                  </a:ext>
                </a:extLst>
              </a:tr>
              <a:tr h="144819">
                <a:tc rowSpan="9">
                  <a:txBody>
                    <a:bodyPr/>
                    <a:lstStyle/>
                    <a:p>
                      <a:pPr algn="ctr"/>
                      <a:r>
                        <a:rPr kumimoji="1" lang="en-US" altLang="ja-JP" sz="1000">
                          <a:latin typeface="MS PGothic" panose="020B0600070205080204" pitchFamily="34" charset="-128"/>
                          <a:ea typeface="MS PGothic" panose="020B0600070205080204" pitchFamily="34" charset="-128"/>
                        </a:rPr>
                        <a:t>*</a:t>
                      </a:r>
                    </a:p>
                    <a:p>
                      <a:pPr algn="ctr"/>
                      <a:r>
                        <a:rPr kumimoji="1" lang="ja-JP" altLang="en-US" sz="1000">
                          <a:latin typeface="MS PGothic" panose="020B0600070205080204" pitchFamily="34" charset="-128"/>
                          <a:ea typeface="MS PGothic" panose="020B0600070205080204" pitchFamily="34" charset="-128"/>
                        </a:rPr>
                        <a:t>地</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方</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衛</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生</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研</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究</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所</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kumimoji="1" lang="ja-JP" altLang="en-US" sz="1000">
                          <a:latin typeface="MS PGothic" panose="020B0600070205080204" pitchFamily="34" charset="-128"/>
                          <a:ea typeface="MS PGothic" panose="020B0600070205080204" pitchFamily="34" charset="-128"/>
                        </a:rPr>
                        <a:t>（地独）大阪健康安全基盤研究所</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r"/>
                      <a:r>
                        <a:rPr kumimoji="1" lang="en-US" altLang="ja-JP" sz="1000">
                          <a:latin typeface="MS PGothic" panose="020B0600070205080204" pitchFamily="34" charset="-128"/>
                          <a:ea typeface="MS PGothic" panose="020B0600070205080204" pitchFamily="34" charset="-128"/>
                        </a:rPr>
                        <a:t>35</a:t>
                      </a:r>
                      <a:endParaRPr kumimoji="1" lang="ja-JP" altLang="en-US" sz="1000">
                        <a:latin typeface="MS PGothic" panose="020B0600070205080204" pitchFamily="34" charset="-128"/>
                        <a:ea typeface="MS PGothic" panose="020B0600070205080204" pitchFamily="34"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r"/>
                      <a:r>
                        <a:rPr kumimoji="1" lang="en-US" altLang="ja-JP" sz="1000">
                          <a:latin typeface="MS PGothic" panose="020B0600070205080204" pitchFamily="34" charset="-128"/>
                          <a:ea typeface="MS PGothic" panose="020B0600070205080204" pitchFamily="34" charset="-128"/>
                        </a:rPr>
                        <a:t>48,900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r"/>
                      <a:r>
                        <a:rPr kumimoji="1" lang="en-US" altLang="ja-JP" sz="1000">
                          <a:latin typeface="MS PGothic" panose="020B0600070205080204" pitchFamily="34" charset="-128"/>
                          <a:ea typeface="MS PGothic" panose="020B0600070205080204" pitchFamily="34" charset="-128"/>
                        </a:rPr>
                        <a:t>14,670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r"/>
                      <a:r>
                        <a:rPr kumimoji="1" lang="en-US" altLang="ja-JP" sz="1000">
                          <a:latin typeface="MS PGothic" panose="020B0600070205080204" pitchFamily="34" charset="-128"/>
                          <a:ea typeface="MS PGothic" panose="020B0600070205080204" pitchFamily="34" charset="-128"/>
                        </a:rPr>
                        <a:t>63,570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r"/>
                      <a:r>
                        <a:rPr kumimoji="1" lang="en-US" altLang="ja-JP" sz="1000">
                          <a:latin typeface="MS PGothic" panose="020B0600070205080204" pitchFamily="34" charset="-128"/>
                          <a:ea typeface="MS PGothic" panose="020B0600070205080204" pitchFamily="34" charset="-128"/>
                        </a:rPr>
                        <a:t>1</a:t>
                      </a:r>
                      <a:endParaRPr kumimoji="1" lang="ja-JP" altLang="en-US" sz="1000">
                        <a:latin typeface="MS PGothic" panose="020B0600070205080204" pitchFamily="34" charset="-128"/>
                        <a:ea typeface="MS PGothic" panose="020B0600070205080204" pitchFamily="34"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r"/>
                      <a:r>
                        <a:rPr kumimoji="1" lang="en-US" altLang="ja-JP" sz="1000">
                          <a:latin typeface="MS PGothic" panose="020B0600070205080204" pitchFamily="34" charset="-128"/>
                          <a:ea typeface="MS PGothic" panose="020B0600070205080204" pitchFamily="34" charset="-128"/>
                        </a:rPr>
                        <a:t>14</a:t>
                      </a:r>
                      <a:endParaRPr kumimoji="1" lang="ja-JP" altLang="en-US" sz="1000">
                        <a:latin typeface="MS PGothic" panose="020B0600070205080204" pitchFamily="34" charset="-128"/>
                        <a:ea typeface="MS PGothic" panose="020B0600070205080204" pitchFamily="34"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57</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solidFill>
                      <a:schemeClr val="bg1">
                        <a:lumMod val="8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23</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solidFill>
                      <a:schemeClr val="bg1">
                        <a:lumMod val="85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000">
                          <a:latin typeface="MS PGothic" panose="020B0600070205080204" pitchFamily="34" charset="-128"/>
                          <a:ea typeface="MS PGothic" panose="020B0600070205080204" pitchFamily="34" charset="-128"/>
                        </a:rPr>
                        <a:t>40.4%</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solidFill>
                      <a:schemeClr val="bg1">
                        <a:lumMod val="85000"/>
                      </a:schemeClr>
                    </a:solidFill>
                  </a:tcPr>
                </a:tc>
                <a:extLst>
                  <a:ext uri="{0D108BD9-81ED-4DB2-BD59-A6C34878D82A}">
                    <a16:rowId xmlns="" xmlns:a16="http://schemas.microsoft.com/office/drawing/2014/main" val="2439275779"/>
                  </a:ext>
                </a:extLst>
              </a:tr>
              <a:tr h="223200">
                <a:tc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i="1">
                          <a:latin typeface="MS PGothic" panose="020B0600070205080204" pitchFamily="34" charset="-128"/>
                          <a:ea typeface="MS PGothic" panose="020B0600070205080204" pitchFamily="34" charset="-128"/>
                        </a:rPr>
                        <a:t>(H29) 38</a:t>
                      </a:r>
                      <a:endParaRPr kumimoji="1" lang="ja-JP" altLang="en-US" sz="1000" i="1">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en-US" altLang="ja-JP" sz="1000" i="1">
                          <a:latin typeface="MS PGothic" panose="020B0600070205080204" pitchFamily="34" charset="-128"/>
                          <a:ea typeface="MS PGothic" panose="020B0600070205080204" pitchFamily="34" charset="-128"/>
                        </a:rPr>
                        <a:t>8</a:t>
                      </a:r>
                      <a:endParaRPr kumimoji="1" lang="ja-JP" altLang="en-US" sz="1000" i="1">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000" i="1">
                          <a:latin typeface="MS PGothic" panose="020B0600070205080204" pitchFamily="34" charset="-128"/>
                          <a:ea typeface="MS PGothic" panose="020B0600070205080204" pitchFamily="34" charset="-128"/>
                        </a:rPr>
                        <a:t>21.1%</a:t>
                      </a:r>
                      <a:endParaRPr kumimoji="1" lang="ja-JP" altLang="en-US" sz="1000" i="1">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631175527"/>
                  </a:ext>
                </a:extLst>
              </a:tr>
              <a:tr h="193288">
                <a:tc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a:latin typeface="MS PGothic" panose="020B0600070205080204" pitchFamily="34" charset="-128"/>
                          <a:ea typeface="MS PGothic" panose="020B0600070205080204" pitchFamily="34" charset="-128"/>
                        </a:rPr>
                        <a:t>群馬県衛生環境研究所</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5</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5,600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1,680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7,280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4</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5</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000">
                          <a:latin typeface="MS PGothic" panose="020B0600070205080204" pitchFamily="34" charset="-128"/>
                          <a:ea typeface="MS PGothic" panose="020B0600070205080204" pitchFamily="34" charset="-128"/>
                        </a:rPr>
                        <a:t>20.0%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211443445"/>
                  </a:ext>
                </a:extLst>
              </a:tr>
              <a:tr h="223200">
                <a:tc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a:latin typeface="MS PGothic" panose="020B0600070205080204" pitchFamily="34" charset="-128"/>
                          <a:ea typeface="MS PGothic" panose="020B0600070205080204" pitchFamily="34" charset="-128"/>
                        </a:rPr>
                        <a:t>愛知県衛生研究所</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1,800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540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2,340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5</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000">
                          <a:latin typeface="MS PGothic" panose="020B0600070205080204" pitchFamily="34" charset="-128"/>
                          <a:ea typeface="MS PGothic" panose="020B0600070205080204" pitchFamily="34" charset="-128"/>
                        </a:rPr>
                        <a:t>20.0%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4219802407"/>
                  </a:ext>
                </a:extLst>
              </a:tr>
              <a:tr h="223200">
                <a:tc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S PGothic" panose="020B0600070205080204" pitchFamily="34" charset="-128"/>
                          <a:ea typeface="MS PGothic" panose="020B0600070205080204" pitchFamily="34" charset="-128"/>
                        </a:rPr>
                        <a:t>北海道立衛生研究所</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2</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2,500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750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3,250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4</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000">
                          <a:latin typeface="MS PGothic" panose="020B0600070205080204" pitchFamily="34" charset="-128"/>
                          <a:ea typeface="MS PGothic" panose="020B0600070205080204" pitchFamily="34" charset="-128"/>
                        </a:rPr>
                        <a:t>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989388825"/>
                  </a:ext>
                </a:extLst>
              </a:tr>
              <a:tr h="223200">
                <a:tc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S PGothic" panose="020B0600070205080204" pitchFamily="34" charset="-128"/>
                          <a:ea typeface="MS PGothic" panose="020B0600070205080204" pitchFamily="34" charset="-128"/>
                        </a:rPr>
                        <a:t>富山県衛生研究所</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2</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1,900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570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2,470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2</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000">
                          <a:latin typeface="MS PGothic" panose="020B0600070205080204" pitchFamily="34" charset="-128"/>
                          <a:ea typeface="MS PGothic" panose="020B0600070205080204" pitchFamily="34" charset="-128"/>
                        </a:rPr>
                        <a:t>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75099517"/>
                  </a:ext>
                </a:extLst>
              </a:tr>
              <a:tr h="144082">
                <a:tc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S PGothic" panose="020B0600070205080204" pitchFamily="34" charset="-128"/>
                          <a:ea typeface="MS PGothic" panose="020B0600070205080204" pitchFamily="34" charset="-128"/>
                        </a:rPr>
                        <a:t>静岡県環境衛生科学研究所</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2</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1,800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540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2,340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2</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000">
                          <a:latin typeface="MS PGothic" panose="020B0600070205080204" pitchFamily="34" charset="-128"/>
                          <a:ea typeface="MS PGothic" panose="020B0600070205080204" pitchFamily="34" charset="-128"/>
                        </a:rPr>
                        <a:t>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350779903"/>
                  </a:ext>
                </a:extLst>
              </a:tr>
              <a:tr h="108868">
                <a:tc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S PGothic" panose="020B0600070205080204" pitchFamily="34" charset="-128"/>
                          <a:ea typeface="MS PGothic" panose="020B0600070205080204" pitchFamily="34" charset="-128"/>
                        </a:rPr>
                        <a:t>福岡県保健環境研究所</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2</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1,500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450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1,950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5</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112361057"/>
                  </a:ext>
                </a:extLst>
              </a:tr>
              <a:tr h="122523">
                <a:tc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S PGothic" panose="020B0600070205080204" pitchFamily="34" charset="-128"/>
                          <a:ea typeface="MS PGothic" panose="020B0600070205080204" pitchFamily="34" charset="-128"/>
                        </a:rPr>
                        <a:t>千葉県衛生研究所</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1.200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360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1,560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1</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2</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kumimoji="1" lang="en-US" altLang="ja-JP" sz="1000">
                          <a:latin typeface="MS PGothic" panose="020B0600070205080204" pitchFamily="34" charset="-128"/>
                          <a:ea typeface="MS PGothic" panose="020B0600070205080204" pitchFamily="34" charset="-128"/>
                        </a:rPr>
                        <a:t>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447944548"/>
                  </a:ext>
                </a:extLst>
              </a:tr>
              <a:tr h="185585">
                <a:tc rowSpan="2">
                  <a:txBody>
                    <a:bodyPr/>
                    <a:lstStyle/>
                    <a:p>
                      <a:pPr algn="ctr"/>
                      <a:r>
                        <a:rPr kumimoji="1" lang="ja-JP" altLang="en-US" sz="1000">
                          <a:latin typeface="MS PGothic" panose="020B0600070205080204" pitchFamily="34" charset="-128"/>
                          <a:ea typeface="MS PGothic" panose="020B0600070205080204" pitchFamily="34" charset="-128"/>
                        </a:rPr>
                        <a:t>国立</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研究所</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a:latin typeface="MS PGothic" panose="020B0600070205080204" pitchFamily="34" charset="-128"/>
                          <a:ea typeface="MS PGothic" panose="020B0600070205080204" pitchFamily="34" charset="-128"/>
                        </a:rPr>
                        <a:t>国立医薬品食品衛生研究所</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47</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104,900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31,470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136,370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5</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26</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57</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19</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33.3%</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71623175"/>
                  </a:ext>
                </a:extLst>
              </a:tr>
              <a:tr h="118840">
                <a:tc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a:latin typeface="MS PGothic" panose="020B0600070205080204" pitchFamily="34" charset="-128"/>
                          <a:ea typeface="MS PGothic" panose="020B0600070205080204" pitchFamily="34" charset="-128"/>
                        </a:rPr>
                        <a:t>国立感染症研究所</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135</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220,100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66,030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286,130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14</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79</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188</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49</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26.1%</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31335892"/>
                  </a:ext>
                </a:extLst>
              </a:tr>
              <a:tr h="0">
                <a:tc rowSpan="3">
                  <a:txBody>
                    <a:bodyPr/>
                    <a:lstStyle/>
                    <a:p>
                      <a:pPr algn="ctr"/>
                      <a:r>
                        <a:rPr kumimoji="1" lang="ja-JP" altLang="en-US" sz="1000">
                          <a:latin typeface="MS PGothic" panose="020B0600070205080204" pitchFamily="34" charset="-128"/>
                          <a:ea typeface="MS PGothic" panose="020B0600070205080204" pitchFamily="34" charset="-128"/>
                        </a:rPr>
                        <a:t>府内</a:t>
                      </a:r>
                      <a:endParaRPr kumimoji="1" lang="en-US" altLang="ja-JP" sz="1000">
                        <a:latin typeface="MS PGothic" panose="020B0600070205080204" pitchFamily="34" charset="-128"/>
                        <a:ea typeface="MS PGothic" panose="020B0600070205080204" pitchFamily="34" charset="-128"/>
                      </a:endParaRPr>
                    </a:p>
                    <a:p>
                      <a:pPr algn="ctr"/>
                      <a:r>
                        <a:rPr kumimoji="1" lang="ja-JP" altLang="en-US" sz="1000">
                          <a:latin typeface="MS PGothic" panose="020B0600070205080204" pitchFamily="34" charset="-128"/>
                          <a:ea typeface="MS PGothic" panose="020B0600070205080204" pitchFamily="34" charset="-128"/>
                        </a:rPr>
                        <a:t>研究所</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S PGothic" panose="020B0600070205080204" pitchFamily="34" charset="-128"/>
                          <a:ea typeface="MS PGothic" panose="020B0600070205080204" pitchFamily="34" charset="-128"/>
                        </a:rPr>
                        <a:t>（地独）大阪産業技術研究所</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47</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60,100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18,030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78,130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33</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48</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22</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45.8%</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94708225"/>
                  </a:ext>
                </a:extLst>
              </a:tr>
              <a:tr h="0">
                <a:tc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latin typeface="MS PGothic" panose="020B0600070205080204" pitchFamily="34" charset="-128"/>
                          <a:ea typeface="MS PGothic" panose="020B0600070205080204" pitchFamily="34" charset="-128"/>
                        </a:rPr>
                        <a:t>（地独）大阪府立環境農林水産総合研究所</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2</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2,400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720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3,120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1</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13</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1</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7.7%</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41837392"/>
                  </a:ext>
                </a:extLst>
              </a:tr>
              <a:tr h="0">
                <a:tc vMerge="1">
                  <a:txBody>
                    <a:bodyPr/>
                    <a:lstStyle/>
                    <a:p>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a:latin typeface="MS PGothic" panose="020B0600070205080204" pitchFamily="34" charset="-128"/>
                          <a:ea typeface="MS PGothic" panose="020B0600070205080204" pitchFamily="34" charset="-128"/>
                        </a:rPr>
                        <a:t>大阪市立環境科学センター</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2</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1,700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510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2,210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1</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3</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a:latin typeface="MS PGothic" panose="020B0600070205080204" pitchFamily="34" charset="-128"/>
                          <a:ea typeface="MS PGothic" panose="020B0600070205080204" pitchFamily="34" charset="-128"/>
                        </a:rPr>
                        <a:t>0.0%</a:t>
                      </a:r>
                      <a:endParaRPr kumimoji="1" lang="ja-JP" altLang="en-US" sz="1000">
                        <a:latin typeface="MS PGothic" panose="020B0600070205080204" pitchFamily="34" charset="-128"/>
                        <a:ea typeface="MS PGothic" panose="020B0600070205080204" pitchFamily="34"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95158831"/>
                  </a:ext>
                </a:extLst>
              </a:tr>
            </a:tbl>
          </a:graphicData>
        </a:graphic>
      </p:graphicFrame>
      <p:sp>
        <p:nvSpPr>
          <p:cNvPr id="12" name="テキスト ボックス 17"/>
          <p:cNvSpPr txBox="1">
            <a:spLocks noChangeArrowheads="1"/>
          </p:cNvSpPr>
          <p:nvPr/>
        </p:nvSpPr>
        <p:spPr bwMode="auto">
          <a:xfrm>
            <a:off x="273048" y="969520"/>
            <a:ext cx="87552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ea typeface="+mn-ea"/>
                <a:cs typeface="HG丸ｺﾞｼｯｸM-PRO"/>
              </a:rPr>
              <a:t>●競争的外部資金の確保</a:t>
            </a:r>
            <a:r>
              <a:rPr lang="ja-JP" altLang="en-US" sz="1800" dirty="0">
                <a:latin typeface="+mn-ea"/>
                <a:ea typeface="+mn-ea"/>
                <a:cs typeface="HG丸ｺﾞｼｯｸM-PRO"/>
              </a:rPr>
              <a:t>　</a:t>
            </a:r>
            <a:r>
              <a:rPr lang="en-US" altLang="ja-JP" sz="1800" dirty="0">
                <a:latin typeface="+mn-ea"/>
                <a:ea typeface="+mn-ea"/>
                <a:cs typeface="HG丸ｺﾞｼｯｸM-PRO"/>
              </a:rPr>
              <a:t>【</a:t>
            </a:r>
            <a:r>
              <a:rPr lang="ja-JP" altLang="en-US" sz="1800" dirty="0">
                <a:latin typeface="+mn-ea"/>
                <a:ea typeface="+mn-ea"/>
                <a:cs typeface="HG丸ｺﾞｼｯｸM-PRO"/>
              </a:rPr>
              <a:t>大項目</a:t>
            </a:r>
            <a:r>
              <a:rPr lang="ja-JP" altLang="en-US" sz="1800" kern="100" dirty="0">
                <a:latin typeface="+mn-ea"/>
                <a:ea typeface="+mn-ea"/>
                <a:cs typeface="Times New Roman" charset="0"/>
              </a:rPr>
              <a:t>番号：</a:t>
            </a:r>
            <a:r>
              <a:rPr lang="en-US" altLang="ja-JP" sz="1800" kern="100" dirty="0">
                <a:latin typeface="+mn-ea"/>
                <a:ea typeface="+mn-ea"/>
                <a:cs typeface="Times New Roman" charset="0"/>
              </a:rPr>
              <a:t>2</a:t>
            </a:r>
            <a:r>
              <a:rPr lang="ja-JP" altLang="en-US" sz="1800" kern="100" dirty="0">
                <a:latin typeface="+mn-ea"/>
                <a:ea typeface="+mn-ea"/>
                <a:cs typeface="Times New Roman" charset="0"/>
              </a:rPr>
              <a:t>（</a:t>
            </a:r>
            <a:r>
              <a:rPr lang="ja-JP" altLang="en-US" sz="1800" dirty="0">
                <a:latin typeface="+mn-ea"/>
                <a:ea typeface="+mn-ea"/>
                <a:cs typeface="HG丸ｺﾞｼｯｸM-PRO"/>
              </a:rPr>
              <a:t>小項目番号：</a:t>
            </a:r>
            <a:r>
              <a:rPr lang="en-US" altLang="ja-JP" sz="1800" dirty="0">
                <a:latin typeface="+mn-ea"/>
                <a:cs typeface="HG丸ｺﾞｼｯｸM-PRO"/>
              </a:rPr>
              <a:t>4</a:t>
            </a:r>
            <a:r>
              <a:rPr lang="ja-JP" altLang="en-US" sz="1800" dirty="0">
                <a:latin typeface="+mn-ea"/>
                <a:cs typeface="HG丸ｺﾞｼｯｸM-PRO"/>
              </a:rPr>
              <a:t>）</a:t>
            </a:r>
            <a:r>
              <a:rPr lang="en-US" altLang="ja-JP" sz="1800" dirty="0">
                <a:latin typeface="+mn-ea"/>
                <a:cs typeface="HG丸ｺﾞｼｯｸM-PRO"/>
              </a:rPr>
              <a:t>】</a:t>
            </a: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pic>
        <p:nvPicPr>
          <p:cNvPr id="9" name="図 8">
            <a:extLst>
              <a:ext uri="{FF2B5EF4-FFF2-40B4-BE49-F238E27FC236}">
                <a16:creationId xmlns="" xmlns:a16="http://schemas.microsoft.com/office/drawing/2014/main" id="{F0E7D87A-619A-2C43-8772-7F868DA66C52}"/>
              </a:ext>
            </a:extLst>
          </p:cNvPr>
          <p:cNvPicPr>
            <a:picLocks noChangeAspect="1"/>
          </p:cNvPicPr>
          <p:nvPr/>
        </p:nvPicPr>
        <p:blipFill>
          <a:blip r:embed="rId3"/>
          <a:stretch>
            <a:fillRect/>
          </a:stretch>
        </p:blipFill>
        <p:spPr>
          <a:xfrm>
            <a:off x="506785" y="2972823"/>
            <a:ext cx="330200" cy="254000"/>
          </a:xfrm>
          <a:prstGeom prst="rect">
            <a:avLst/>
          </a:prstGeom>
        </p:spPr>
      </p:pic>
      <p:sp>
        <p:nvSpPr>
          <p:cNvPr id="4" name="テキスト ボックス 3">
            <a:extLst>
              <a:ext uri="{FF2B5EF4-FFF2-40B4-BE49-F238E27FC236}">
                <a16:creationId xmlns="" xmlns:a16="http://schemas.microsoft.com/office/drawing/2014/main" id="{0A10ABA7-4DA9-784C-A2BB-E5ADB98A20F3}"/>
              </a:ext>
            </a:extLst>
          </p:cNvPr>
          <p:cNvSpPr txBox="1"/>
          <p:nvPr/>
        </p:nvSpPr>
        <p:spPr>
          <a:xfrm>
            <a:off x="318734" y="6036035"/>
            <a:ext cx="2250937" cy="246221"/>
          </a:xfrm>
          <a:prstGeom prst="rect">
            <a:avLst/>
          </a:prstGeom>
          <a:noFill/>
        </p:spPr>
        <p:txBody>
          <a:bodyPr wrap="none" rtlCol="0">
            <a:spAutoFit/>
          </a:bodyPr>
          <a:lstStyle/>
          <a:p>
            <a:r>
              <a:rPr kumimoji="1" lang="en-US" altLang="ja-JP" sz="1000">
                <a:latin typeface="MS PGothic" panose="020B0600070205080204" pitchFamily="34" charset="-128"/>
                <a:ea typeface="MS PGothic" panose="020B0600070205080204" pitchFamily="34" charset="-128"/>
              </a:rPr>
              <a:t>* </a:t>
            </a:r>
            <a:r>
              <a:rPr kumimoji="1" lang="ja-JP" altLang="en-US" sz="1000">
                <a:latin typeface="MS PGothic" panose="020B0600070205080204" pitchFamily="34" charset="-128"/>
                <a:ea typeface="MS PGothic" panose="020B0600070205080204" pitchFamily="34" charset="-128"/>
              </a:rPr>
              <a:t>地方衛生研究所：全国で</a:t>
            </a:r>
            <a:r>
              <a:rPr kumimoji="1" lang="en-US" altLang="ja-JP" sz="1000">
                <a:latin typeface="MS PGothic" panose="020B0600070205080204" pitchFamily="34" charset="-128"/>
                <a:ea typeface="MS PGothic" panose="020B0600070205080204" pitchFamily="34" charset="-128"/>
              </a:rPr>
              <a:t>82</a:t>
            </a:r>
            <a:r>
              <a:rPr kumimoji="1" lang="ja-JP" altLang="en-US" sz="1000">
                <a:latin typeface="MS PGothic" panose="020B0600070205080204" pitchFamily="34" charset="-128"/>
                <a:ea typeface="MS PGothic" panose="020B0600070205080204" pitchFamily="34" charset="-128"/>
              </a:rPr>
              <a:t>機関設置</a:t>
            </a:r>
          </a:p>
        </p:txBody>
      </p:sp>
      <p:sp>
        <p:nvSpPr>
          <p:cNvPr id="10"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sz="1200" b="1" smtClean="0">
                <a:latin typeface="Arial" charset="0"/>
                <a:ea typeface="Arial" charset="0"/>
                <a:cs typeface="Arial" charset="0"/>
              </a:rPr>
              <a:pPr/>
              <a:t>19</a:t>
            </a:fld>
            <a:endParaRPr lang="ja-JP" altLang="en-US" sz="1200" b="1" dirty="0">
              <a:latin typeface="Arial" charset="0"/>
              <a:ea typeface="Arial" charset="0"/>
              <a:cs typeface="Arial" charset="0"/>
            </a:endParaRPr>
          </a:p>
        </p:txBody>
      </p:sp>
      <p:sp>
        <p:nvSpPr>
          <p:cNvPr id="13"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p>
        </p:txBody>
      </p:sp>
      <p:sp>
        <p:nvSpPr>
          <p:cNvPr id="11" name="テキスト ボックス 10"/>
          <p:cNvSpPr txBox="1"/>
          <p:nvPr/>
        </p:nvSpPr>
        <p:spPr>
          <a:xfrm>
            <a:off x="391371" y="1518715"/>
            <a:ext cx="6361037" cy="338554"/>
          </a:xfrm>
          <a:prstGeom prst="rect">
            <a:avLst/>
          </a:prstGeom>
          <a:noFill/>
        </p:spPr>
        <p:txBody>
          <a:bodyPr wrap="none" rtlCol="0">
            <a:spAutoFit/>
          </a:bodyPr>
          <a:lstStyle/>
          <a:p>
            <a:r>
              <a:rPr kumimoji="1" lang="en-US" altLang="ja-JP" sz="1600" dirty="0" smtClean="0"/>
              <a:t>【</a:t>
            </a:r>
            <a:r>
              <a:rPr kumimoji="1" lang="ja-JP" altLang="en-US" sz="1600" dirty="0" smtClean="0"/>
              <a:t>研究者が所属する研究機関別　採択件数・配分額一覧（平成</a:t>
            </a:r>
            <a:r>
              <a:rPr kumimoji="1" lang="en-US" altLang="ja-JP" sz="1600" dirty="0" smtClean="0"/>
              <a:t>30</a:t>
            </a:r>
            <a:r>
              <a:rPr kumimoji="1" lang="ja-JP" altLang="en-US" sz="1600" dirty="0" smtClean="0"/>
              <a:t>年度）</a:t>
            </a:r>
            <a:r>
              <a:rPr kumimoji="1" lang="en-US" altLang="ja-JP" sz="1600" dirty="0" smtClean="0"/>
              <a:t>】</a:t>
            </a:r>
            <a:endParaRPr kumimoji="1" lang="ja-JP" altLang="en-US" sz="1600" dirty="0"/>
          </a:p>
        </p:txBody>
      </p:sp>
    </p:spTree>
    <p:extLst>
      <p:ext uri="{BB962C8B-B14F-4D97-AF65-F5344CB8AC3E}">
        <p14:creationId xmlns:p14="http://schemas.microsoft.com/office/powerpoint/2010/main" val="371002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2</a:t>
            </a:fld>
            <a:endParaRPr kumimoji="1" lang="ja-JP" altLang="en-US" b="1" dirty="0">
              <a:latin typeface="Arial" charset="0"/>
              <a:ea typeface="Arial" charset="0"/>
              <a:cs typeface="Arial" charset="0"/>
            </a:endParaRPr>
          </a:p>
        </p:txBody>
      </p:sp>
      <p:sp>
        <p:nvSpPr>
          <p:cNvPr id="29" name="タイトル 1"/>
          <p:cNvSpPr txBox="1">
            <a:spLocks/>
          </p:cNvSpPr>
          <p:nvPr/>
        </p:nvSpPr>
        <p:spPr bwMode="auto">
          <a:xfrm>
            <a:off x="1122218" y="618269"/>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資料概要</a:t>
            </a:r>
          </a:p>
        </p:txBody>
      </p:sp>
      <p:sp>
        <p:nvSpPr>
          <p:cNvPr id="13" name="テキスト ボックス 4"/>
          <p:cNvSpPr txBox="1">
            <a:spLocks noChangeArrowheads="1"/>
          </p:cNvSpPr>
          <p:nvPr/>
        </p:nvSpPr>
        <p:spPr bwMode="auto">
          <a:xfrm>
            <a:off x="739571" y="1261657"/>
            <a:ext cx="655218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en-US" altLang="ja-JP" sz="2800" dirty="0">
                <a:latin typeface="+mn-ea"/>
                <a:ea typeface="+mn-ea"/>
                <a:cs typeface="HG丸ｺﾞｼｯｸM-PRO"/>
              </a:rPr>
              <a:t>1.		</a:t>
            </a:r>
            <a:r>
              <a:rPr lang="ja-JP" altLang="en-US" sz="2800" dirty="0">
                <a:latin typeface="+mn-ea"/>
                <a:ea typeface="+mn-ea"/>
                <a:cs typeface="HG丸ｺﾞｼｯｸM-PRO"/>
              </a:rPr>
              <a:t>法人概要</a:t>
            </a:r>
            <a:r>
              <a:rPr lang="en-US" altLang="ja-JP" sz="2800" dirty="0">
                <a:latin typeface="+mn-ea"/>
                <a:ea typeface="+mn-ea"/>
                <a:cs typeface="HG丸ｺﾞｼｯｸM-PRO"/>
              </a:rPr>
              <a:t>									  </a:t>
            </a:r>
          </a:p>
          <a:p>
            <a:pPr marL="304800" indent="-304800"/>
            <a:endParaRPr lang="en-US" altLang="ja-JP" sz="2800" dirty="0">
              <a:latin typeface="+mn-ea"/>
              <a:ea typeface="+mn-ea"/>
              <a:cs typeface="HG丸ｺﾞｼｯｸM-PRO"/>
            </a:endParaRPr>
          </a:p>
          <a:p>
            <a:pPr marL="514350" indent="-514350">
              <a:buAutoNum type="arabicPeriod" startAt="2"/>
            </a:pPr>
            <a:r>
              <a:rPr lang="ja-JP" altLang="en-US" sz="2800" dirty="0">
                <a:latin typeface="+mn-ea"/>
                <a:ea typeface="+mn-ea"/>
                <a:cs typeface="HG丸ｺﾞｼｯｸM-PRO"/>
              </a:rPr>
              <a:t>業務概要</a:t>
            </a:r>
            <a:endParaRPr lang="en-US" altLang="ja-JP" sz="2800" dirty="0">
              <a:latin typeface="+mn-ea"/>
              <a:ea typeface="+mn-ea"/>
              <a:cs typeface="HG丸ｺﾞｼｯｸM-PRO"/>
            </a:endParaRPr>
          </a:p>
          <a:p>
            <a:pPr marL="514350" indent="-514350">
              <a:buAutoNum type="arabicPeriod" startAt="2"/>
            </a:pPr>
            <a:endParaRPr lang="en-US" altLang="ja-JP" sz="2800" dirty="0">
              <a:latin typeface="+mn-ea"/>
              <a:ea typeface="+mn-ea"/>
              <a:cs typeface="HG丸ｺﾞｼｯｸM-PRO"/>
            </a:endParaRPr>
          </a:p>
          <a:p>
            <a:pPr marL="514350" indent="-514350">
              <a:buFontTx/>
              <a:buAutoNum type="arabicPeriod" startAt="2"/>
            </a:pPr>
            <a:r>
              <a:rPr lang="ja-JP" altLang="en-US" sz="2800" dirty="0">
                <a:latin typeface="+mn-ea"/>
                <a:cs typeface="HG丸ｺﾞｼｯｸM-PRO"/>
              </a:rPr>
              <a:t>平成</a:t>
            </a:r>
            <a:r>
              <a:rPr lang="en-US" altLang="ja-JP" sz="2800" dirty="0">
                <a:latin typeface="+mn-ea"/>
                <a:cs typeface="HG丸ｺﾞｼｯｸM-PRO"/>
              </a:rPr>
              <a:t>30</a:t>
            </a:r>
            <a:r>
              <a:rPr lang="ja-JP" altLang="en-US" sz="2800" dirty="0">
                <a:latin typeface="+mn-ea"/>
                <a:cs typeface="HG丸ｺﾞｼｯｸM-PRO"/>
              </a:rPr>
              <a:t>事業年度業務実績の概要</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業務実績にかかる重点項目</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機能強化事業の進捗状況</a:t>
            </a:r>
            <a:r>
              <a:rPr lang="en-US" altLang="ja-JP" sz="2800" dirty="0">
                <a:latin typeface="+mn-ea"/>
                <a:ea typeface="+mn-ea"/>
                <a:cs typeface="HG丸ｺﾞｼｯｸM-PRO"/>
              </a:rPr>
              <a:t>			</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施設一元化に向けた取り組み</a:t>
            </a:r>
            <a:r>
              <a:rPr lang="en-US" altLang="ja-JP" sz="2800" dirty="0">
                <a:latin typeface="+mn-ea"/>
                <a:ea typeface="+mn-ea"/>
                <a:cs typeface="HG丸ｺﾞｼｯｸM-PRO"/>
              </a:rPr>
              <a:t>					</a:t>
            </a:r>
            <a:endParaRPr lang="ja-JP" altLang="en-US" sz="2800" dirty="0">
              <a:latin typeface="+mn-ea"/>
              <a:ea typeface="+mn-ea"/>
              <a:cs typeface="HG丸ｺﾞｼｯｸM-PRO"/>
            </a:endParaRPr>
          </a:p>
        </p:txBody>
      </p:sp>
      <p:sp>
        <p:nvSpPr>
          <p:cNvPr id="5" name="テキスト ボックス 4"/>
          <p:cNvSpPr txBox="1">
            <a:spLocks noChangeArrowheads="1"/>
          </p:cNvSpPr>
          <p:nvPr/>
        </p:nvSpPr>
        <p:spPr bwMode="auto">
          <a:xfrm>
            <a:off x="7163307" y="1261657"/>
            <a:ext cx="7441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r"/>
            <a:r>
              <a:rPr lang="en-US" altLang="ja-JP" sz="2800" dirty="0" smtClean="0">
                <a:latin typeface="+mn-ea"/>
                <a:ea typeface="+mn-ea"/>
                <a:cs typeface="HG丸ｺﾞｼｯｸM-PRO"/>
              </a:rPr>
              <a:t>3</a:t>
            </a:r>
            <a:endParaRPr lang="en-US" altLang="ja-JP" sz="2800" dirty="0">
              <a:latin typeface="+mn-ea"/>
              <a:ea typeface="+mn-ea"/>
              <a:cs typeface="HG丸ｺﾞｼｯｸM-PRO"/>
            </a:endParaRPr>
          </a:p>
          <a:p>
            <a:pPr marL="304800" indent="-304800" algn="r"/>
            <a:endParaRPr lang="en-US" altLang="ja-JP" sz="2800" dirty="0">
              <a:latin typeface="+mn-ea"/>
              <a:ea typeface="+mn-ea"/>
              <a:cs typeface="HG丸ｺﾞｼｯｸM-PRO"/>
            </a:endParaRPr>
          </a:p>
          <a:p>
            <a:pPr marL="304800" indent="-304800" algn="r"/>
            <a:r>
              <a:rPr lang="en-US" altLang="ja-JP" sz="2800" dirty="0" smtClean="0">
                <a:latin typeface="+mn-ea"/>
                <a:ea typeface="+mn-ea"/>
                <a:cs typeface="HG丸ｺﾞｼｯｸM-PRO"/>
              </a:rPr>
              <a:t>8</a:t>
            </a:r>
          </a:p>
          <a:p>
            <a:pPr marL="304800" indent="-304800" algn="r"/>
            <a:endParaRPr lang="en-US" altLang="ja-JP" sz="2800" dirty="0">
              <a:latin typeface="+mn-ea"/>
              <a:ea typeface="+mn-ea"/>
              <a:cs typeface="HG丸ｺﾞｼｯｸM-PRO"/>
            </a:endParaRPr>
          </a:p>
          <a:p>
            <a:pPr marL="304800" indent="-304800" algn="r"/>
            <a:r>
              <a:rPr lang="en-US" altLang="ja-JP" sz="2800" dirty="0" smtClean="0">
                <a:latin typeface="+mn-ea"/>
                <a:ea typeface="+mn-ea"/>
                <a:cs typeface="HG丸ｺﾞｼｯｸM-PRO"/>
              </a:rPr>
              <a:t>11</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18</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22</a:t>
            </a:r>
          </a:p>
          <a:p>
            <a:pPr marL="304800" indent="-304800" algn="r"/>
            <a:endParaRPr lang="en-US" altLang="ja-JP" sz="2800" dirty="0">
              <a:latin typeface="+mn-ea"/>
              <a:ea typeface="+mn-ea"/>
              <a:cs typeface="HG丸ｺﾞｼｯｸM-PRO"/>
            </a:endParaRPr>
          </a:p>
          <a:p>
            <a:pPr marL="304800" indent="-304800" algn="r"/>
            <a:r>
              <a:rPr lang="en-US" altLang="ja-JP" sz="2800" dirty="0" smtClean="0">
                <a:latin typeface="+mn-ea"/>
                <a:ea typeface="+mn-ea"/>
                <a:cs typeface="HG丸ｺﾞｼｯｸM-PRO"/>
              </a:rPr>
              <a:t>25</a:t>
            </a:r>
            <a:endParaRPr lang="ja-JP" altLang="en-US" sz="2800" dirty="0">
              <a:latin typeface="+mn-ea"/>
              <a:ea typeface="+mn-ea"/>
              <a:cs typeface="HG丸ｺﾞｼｯｸM-PRO"/>
            </a:endParaRPr>
          </a:p>
        </p:txBody>
      </p:sp>
    </p:spTree>
    <p:extLst>
      <p:ext uri="{BB962C8B-B14F-4D97-AF65-F5344CB8AC3E}">
        <p14:creationId xmlns:p14="http://schemas.microsoft.com/office/powerpoint/2010/main" val="1621800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 xmlns:a16="http://schemas.microsoft.com/office/drawing/2014/main" id="{B884B04E-8414-B548-9F95-301D62B0298F}"/>
              </a:ext>
            </a:extLst>
          </p:cNvPr>
          <p:cNvPicPr>
            <a:picLocks noChangeAspect="1"/>
          </p:cNvPicPr>
          <p:nvPr/>
        </p:nvPicPr>
        <p:blipFill>
          <a:blip r:embed="rId3"/>
          <a:stretch>
            <a:fillRect/>
          </a:stretch>
        </p:blipFill>
        <p:spPr>
          <a:xfrm rot="-1800000">
            <a:off x="72292" y="1588365"/>
            <a:ext cx="1067114" cy="446118"/>
          </a:xfrm>
          <a:prstGeom prst="rect">
            <a:avLst/>
          </a:prstGeom>
        </p:spPr>
      </p:pic>
      <p:pic>
        <p:nvPicPr>
          <p:cNvPr id="19" name="図 18">
            <a:extLst>
              <a:ext uri="{FF2B5EF4-FFF2-40B4-BE49-F238E27FC236}">
                <a16:creationId xmlns="" xmlns:a16="http://schemas.microsoft.com/office/drawing/2014/main" id="{B884B04E-8414-B548-9F95-301D62B0298F}"/>
              </a:ext>
            </a:extLst>
          </p:cNvPr>
          <p:cNvPicPr>
            <a:picLocks noChangeAspect="1"/>
          </p:cNvPicPr>
          <p:nvPr/>
        </p:nvPicPr>
        <p:blipFill>
          <a:blip r:embed="rId3"/>
          <a:stretch>
            <a:fillRect/>
          </a:stretch>
        </p:blipFill>
        <p:spPr>
          <a:xfrm rot="-1800000">
            <a:off x="72292" y="3327564"/>
            <a:ext cx="1067114" cy="446118"/>
          </a:xfrm>
          <a:prstGeom prst="rect">
            <a:avLst/>
          </a:prstGeom>
        </p:spPr>
      </p:pic>
      <p:sp>
        <p:nvSpPr>
          <p:cNvPr id="12" name="テキスト ボックス 17"/>
          <p:cNvSpPr txBox="1">
            <a:spLocks noChangeArrowheads="1"/>
          </p:cNvSpPr>
          <p:nvPr/>
        </p:nvSpPr>
        <p:spPr bwMode="auto">
          <a:xfrm>
            <a:off x="273048" y="969520"/>
            <a:ext cx="8870952"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ea typeface="+mn-ea"/>
                <a:cs typeface="HG丸ｺﾞｼｯｸM-PRO"/>
              </a:rPr>
              <a:t>●感染症情報の収集・解析・提供業務の充実</a:t>
            </a:r>
            <a:endParaRPr lang="en-US" altLang="ja-JP" dirty="0">
              <a:latin typeface="+mn-ea"/>
              <a:ea typeface="+mn-ea"/>
              <a:cs typeface="HG丸ｺﾞｼｯｸM-PRO"/>
            </a:endParaRPr>
          </a:p>
          <a:p>
            <a:r>
              <a:rPr lang="ja-JP" altLang="en-US" sz="1800" dirty="0">
                <a:latin typeface="+mn-ea"/>
                <a:ea typeface="+mn-ea"/>
                <a:cs typeface="HG丸ｺﾞｼｯｸM-PRO"/>
              </a:rPr>
              <a:t>　　　　　　　　　　　　　　　　　　　　　　　　　　　　　　　　　　　</a:t>
            </a:r>
            <a:r>
              <a:rPr lang="en-US" altLang="ja-JP" sz="1800" dirty="0">
                <a:latin typeface="+mn-ea"/>
                <a:ea typeface="+mn-ea"/>
                <a:cs typeface="HG丸ｺﾞｼｯｸM-PRO"/>
              </a:rPr>
              <a:t>【</a:t>
            </a:r>
            <a:r>
              <a:rPr lang="ja-JP" altLang="en-US" sz="1800" dirty="0">
                <a:latin typeface="+mn-ea"/>
                <a:ea typeface="+mn-ea"/>
                <a:cs typeface="HG丸ｺﾞｼｯｸM-PRO"/>
              </a:rPr>
              <a:t>大項目</a:t>
            </a:r>
            <a:r>
              <a:rPr lang="ja-JP" altLang="en-US" sz="1800" kern="100" dirty="0">
                <a:latin typeface="+mn-ea"/>
                <a:ea typeface="+mn-ea"/>
                <a:cs typeface="Times New Roman" charset="0"/>
              </a:rPr>
              <a:t>番号：</a:t>
            </a:r>
            <a:r>
              <a:rPr lang="en-US" altLang="ja-JP" sz="1800" kern="100" dirty="0">
                <a:latin typeface="+mn-ea"/>
                <a:ea typeface="+mn-ea"/>
                <a:cs typeface="Times New Roman" charset="0"/>
              </a:rPr>
              <a:t>3</a:t>
            </a:r>
            <a:r>
              <a:rPr lang="ja-JP" altLang="en-US" sz="1800" kern="100" dirty="0">
                <a:latin typeface="+mn-ea"/>
                <a:ea typeface="+mn-ea"/>
                <a:cs typeface="Times New Roman" charset="0"/>
              </a:rPr>
              <a:t>（</a:t>
            </a:r>
            <a:r>
              <a:rPr lang="ja-JP" altLang="en-US" sz="1800" dirty="0">
                <a:latin typeface="+mn-ea"/>
                <a:ea typeface="+mn-ea"/>
                <a:cs typeface="HG丸ｺﾞｼｯｸM-PRO"/>
              </a:rPr>
              <a:t>小項目番号：</a:t>
            </a:r>
            <a:r>
              <a:rPr lang="en-US" altLang="ja-JP" sz="1800" dirty="0">
                <a:latin typeface="+mn-ea"/>
                <a:ea typeface="+mn-ea"/>
                <a:cs typeface="HG丸ｺﾞｼｯｸM-PRO"/>
              </a:rPr>
              <a:t>5</a:t>
            </a:r>
            <a:r>
              <a:rPr lang="ja-JP" altLang="en-US" sz="1800" dirty="0">
                <a:latin typeface="+mn-ea"/>
                <a:ea typeface="+mn-ea"/>
                <a:cs typeface="HG丸ｺﾞｼｯｸM-PRO"/>
              </a:rPr>
              <a:t>）</a:t>
            </a:r>
            <a:r>
              <a:rPr lang="en-US" altLang="ja-JP" sz="1800" dirty="0">
                <a:latin typeface="+mn-ea"/>
                <a:ea typeface="+mn-ea"/>
                <a:cs typeface="HG丸ｺﾞｼｯｸM-PRO"/>
              </a:rPr>
              <a:t>】</a:t>
            </a:r>
            <a:endParaRPr lang="en-US" altLang="ja-JP" sz="1200" dirty="0">
              <a:latin typeface="+mn-ea"/>
              <a:ea typeface="+mn-ea"/>
              <a:cs typeface="HG丸ｺﾞｼｯｸM-PRO"/>
            </a:endParaRPr>
          </a:p>
          <a:p>
            <a:r>
              <a:rPr lang="en-US" altLang="ja-JP" sz="2000" dirty="0">
                <a:latin typeface="+mn-ea"/>
                <a:ea typeface="+mn-ea"/>
                <a:cs typeface="HG丸ｺﾞｼｯｸM-PRO"/>
              </a:rPr>
              <a:t>	</a:t>
            </a:r>
            <a:r>
              <a:rPr lang="ja-JP" altLang="en-US" sz="2000" dirty="0">
                <a:latin typeface="+mn-ea"/>
                <a:ea typeface="+mn-ea"/>
                <a:cs typeface="HG丸ｺﾞｼｯｸM-PRO"/>
              </a:rPr>
              <a:t>○</a:t>
            </a:r>
            <a:r>
              <a:rPr lang="ja-JP" altLang="en-US" sz="2000" u="sng" dirty="0">
                <a:latin typeface="+mn-ea"/>
                <a:ea typeface="+mn-ea"/>
                <a:cs typeface="HG丸ｺﾞｼｯｸM-PRO"/>
              </a:rPr>
              <a:t>積極的な広報活動の実施</a:t>
            </a:r>
            <a:endParaRPr lang="en-US" altLang="ja-JP" sz="2000" u="sng" dirty="0">
              <a:latin typeface="+mn-ea"/>
              <a:ea typeface="+mn-ea"/>
              <a:cs typeface="HG丸ｺﾞｼｯｸM-PRO"/>
            </a:endParaRPr>
          </a:p>
          <a:p>
            <a:r>
              <a:rPr lang="en-US" altLang="ja-JP" sz="2000" dirty="0">
                <a:latin typeface="+mn-ea"/>
                <a:ea typeface="+mn-ea"/>
                <a:cs typeface="HG丸ｺﾞｼｯｸM-PRO"/>
              </a:rPr>
              <a:t>		</a:t>
            </a:r>
            <a:r>
              <a:rPr lang="ja-JP" altLang="en-US" sz="2000" dirty="0">
                <a:latin typeface="+mn-ea"/>
                <a:ea typeface="+mn-ea"/>
              </a:rPr>
              <a:t>報道機関対応（問い合わせ・情報提供）を一元化</a:t>
            </a:r>
            <a:endParaRPr lang="en-US" altLang="ja-JP" sz="2000" dirty="0">
              <a:latin typeface="+mn-ea"/>
              <a:ea typeface="+mn-ea"/>
            </a:endParaRPr>
          </a:p>
          <a:p>
            <a:r>
              <a:rPr lang="en-US" altLang="ja-JP" sz="2000" dirty="0">
                <a:latin typeface="+mn-ea"/>
                <a:ea typeface="+mn-ea"/>
              </a:rPr>
              <a:t>		</a:t>
            </a:r>
            <a:r>
              <a:rPr lang="ja-JP" altLang="en-US" sz="2000" dirty="0">
                <a:latin typeface="+mn-ea"/>
                <a:ea typeface="+mn-ea"/>
              </a:rPr>
              <a:t>報道機関連絡会（</a:t>
            </a:r>
            <a:r>
              <a:rPr lang="en-US" altLang="ja-JP" sz="2000" dirty="0">
                <a:latin typeface="+mn-ea"/>
                <a:ea typeface="+mn-ea"/>
              </a:rPr>
              <a:t>1</a:t>
            </a:r>
            <a:r>
              <a:rPr lang="ja-JP" altLang="en-US" sz="2000" dirty="0">
                <a:latin typeface="+mn-ea"/>
                <a:ea typeface="+mn-ea"/>
              </a:rPr>
              <a:t>回</a:t>
            </a:r>
            <a:r>
              <a:rPr lang="en-US" altLang="ja-JP" sz="2000" dirty="0">
                <a:latin typeface="+mn-ea"/>
                <a:ea typeface="+mn-ea"/>
              </a:rPr>
              <a:t>/</a:t>
            </a:r>
            <a:r>
              <a:rPr lang="ja-JP" altLang="en-US" sz="2000" dirty="0">
                <a:latin typeface="+mn-ea"/>
                <a:ea typeface="+mn-ea"/>
              </a:rPr>
              <a:t>月）にて情報提供・解説</a:t>
            </a:r>
            <a:endParaRPr lang="en-US" altLang="ja-JP" sz="2000" dirty="0">
              <a:latin typeface="+mn-ea"/>
              <a:ea typeface="+mn-ea"/>
            </a:endParaRPr>
          </a:p>
          <a:p>
            <a:endParaRPr lang="en-US" altLang="ja-JP" sz="2000" dirty="0">
              <a:latin typeface="+mn-ea"/>
              <a:ea typeface="+mn-ea"/>
            </a:endParaRPr>
          </a:p>
          <a:p>
            <a:r>
              <a:rPr lang="en-US" altLang="ja-JP" sz="2000" dirty="0">
                <a:latin typeface="+mn-ea"/>
                <a:ea typeface="+mn-ea"/>
              </a:rPr>
              <a:t>		</a:t>
            </a:r>
            <a:r>
              <a:rPr lang="ja-JP" altLang="en-US" sz="2000" dirty="0">
                <a:latin typeface="+mn-ea"/>
                <a:ea typeface="+mn-ea"/>
              </a:rPr>
              <a:t>メディア対応数及び放映・掲載数の大幅増加</a:t>
            </a:r>
            <a:endParaRPr lang="en-US" altLang="ja-JP" sz="2000" dirty="0">
              <a:latin typeface="+mn-ea"/>
              <a:ea typeface="+mn-ea"/>
            </a:endParaRPr>
          </a:p>
          <a:p>
            <a:endParaRPr lang="en-US" altLang="ja-JP" sz="1200" dirty="0">
              <a:latin typeface="+mn-ea"/>
              <a:ea typeface="+mn-ea"/>
            </a:endParaRPr>
          </a:p>
          <a:p>
            <a:r>
              <a:rPr lang="en-US" altLang="ja-JP" sz="2000" dirty="0">
                <a:latin typeface="+mn-ea"/>
                <a:ea typeface="+mn-ea"/>
              </a:rPr>
              <a:t>	</a:t>
            </a:r>
            <a:r>
              <a:rPr lang="ja-JP" altLang="en-US" sz="2000" dirty="0">
                <a:latin typeface="+mn-ea"/>
                <a:ea typeface="+mn-ea"/>
              </a:rPr>
              <a:t>○</a:t>
            </a:r>
            <a:r>
              <a:rPr lang="ja-JP" altLang="en-US" sz="2000" u="sng" dirty="0">
                <a:latin typeface="+mn-ea"/>
                <a:ea typeface="+mn-ea"/>
              </a:rPr>
              <a:t>ホームページでの情報発信</a:t>
            </a:r>
            <a:endParaRPr lang="en-US" altLang="ja-JP" sz="2000" u="sng" dirty="0">
              <a:latin typeface="+mn-ea"/>
              <a:ea typeface="+mn-ea"/>
            </a:endParaRPr>
          </a:p>
          <a:p>
            <a:r>
              <a:rPr lang="en-US" altLang="ja-JP" sz="2000" dirty="0">
                <a:latin typeface="+mn-ea"/>
                <a:ea typeface="+mn-ea"/>
              </a:rPr>
              <a:t>		</a:t>
            </a:r>
            <a:r>
              <a:rPr lang="ja-JP" altLang="en-US" sz="2000" dirty="0">
                <a:latin typeface="+mn-ea"/>
                <a:ea typeface="+mn-ea"/>
              </a:rPr>
              <a:t>試験検査、研究業務、感染症情報等の知見を定期的に掲載</a:t>
            </a:r>
            <a:endParaRPr lang="en-US" altLang="ja-JP" sz="2000" dirty="0">
              <a:latin typeface="+mn-ea"/>
              <a:ea typeface="+mn-ea"/>
            </a:endParaRPr>
          </a:p>
          <a:p>
            <a:r>
              <a:rPr lang="en-US" altLang="ja-JP" sz="2000" dirty="0">
                <a:latin typeface="+mn-ea"/>
                <a:ea typeface="+mn-ea"/>
              </a:rPr>
              <a:t>		</a:t>
            </a:r>
            <a:r>
              <a:rPr lang="ja-JP" altLang="en-US" sz="2000" dirty="0">
                <a:latin typeface="+mn-ea"/>
                <a:ea typeface="+mn-ea"/>
              </a:rPr>
              <a:t>流行状況を反映した</a:t>
            </a:r>
            <a:r>
              <a:rPr lang="ja-JP" altLang="en-US" sz="2000" dirty="0">
                <a:latin typeface="+mn-ea"/>
              </a:rPr>
              <a:t>トピックス</a:t>
            </a:r>
            <a:r>
              <a:rPr lang="ja-JP" altLang="en-US" sz="2000" dirty="0">
                <a:latin typeface="+mn-ea"/>
                <a:ea typeface="+mn-ea"/>
              </a:rPr>
              <a:t>の発信（大阪府感染症情報センター）</a:t>
            </a:r>
            <a:endParaRPr lang="en-US" altLang="ja-JP" sz="2000" dirty="0">
              <a:latin typeface="+mn-ea"/>
              <a:ea typeface="+mn-ea"/>
            </a:endParaRPr>
          </a:p>
          <a:p>
            <a:endParaRPr lang="en-US" altLang="ja-JP" sz="2000" dirty="0">
              <a:latin typeface="+mn-ea"/>
              <a:ea typeface="+mn-ea"/>
            </a:endParaRPr>
          </a:p>
          <a:p>
            <a:r>
              <a:rPr lang="en-US" altLang="ja-JP" sz="2000" dirty="0">
                <a:latin typeface="+mn-ea"/>
                <a:ea typeface="+mn-ea"/>
              </a:rPr>
              <a:t>		</a:t>
            </a:r>
            <a:r>
              <a:rPr lang="ja-JP" altLang="en-US" sz="2000" dirty="0">
                <a:latin typeface="+mn-ea"/>
                <a:ea typeface="+mn-ea"/>
              </a:rPr>
              <a:t>ホームページへのアクセス数の増加</a:t>
            </a:r>
            <a:endParaRPr lang="en-US" altLang="ja-JP" sz="2000" dirty="0">
              <a:solidFill>
                <a:srgbClr val="FF0000"/>
              </a:solidFill>
              <a:latin typeface="+mn-ea"/>
              <a:ea typeface="+mn-ea"/>
            </a:endParaRPr>
          </a:p>
          <a:p>
            <a:endParaRPr lang="en-US" altLang="ja-JP" sz="1200" dirty="0">
              <a:latin typeface="+mn-ea"/>
              <a:ea typeface="+mn-ea"/>
            </a:endParaRPr>
          </a:p>
          <a:p>
            <a:r>
              <a:rPr lang="en-US" altLang="ja-JP" sz="2000" dirty="0">
                <a:latin typeface="+mn-ea"/>
                <a:ea typeface="+mn-ea"/>
              </a:rPr>
              <a:t>	</a:t>
            </a:r>
            <a:r>
              <a:rPr lang="ja-JP" altLang="en-US" sz="2000" dirty="0">
                <a:latin typeface="+mn-ea"/>
                <a:ea typeface="+mn-ea"/>
              </a:rPr>
              <a:t>○</a:t>
            </a:r>
            <a:r>
              <a:rPr lang="ja-JP" altLang="en-US" sz="2000" u="sng" dirty="0">
                <a:latin typeface="+mn-ea"/>
                <a:ea typeface="+mn-ea"/>
              </a:rPr>
              <a:t>行政への助言</a:t>
            </a:r>
            <a:endParaRPr lang="en-US" altLang="ja-JP" sz="2000" u="sng" dirty="0">
              <a:latin typeface="+mn-ea"/>
              <a:ea typeface="+mn-ea"/>
            </a:endParaRPr>
          </a:p>
          <a:p>
            <a:r>
              <a:rPr lang="en-US" altLang="ja-JP" sz="2000" dirty="0">
                <a:latin typeface="+mn-ea"/>
                <a:ea typeface="+mn-ea"/>
              </a:rPr>
              <a:t>		</a:t>
            </a:r>
            <a:r>
              <a:rPr lang="ja-JP" altLang="en-US" sz="2000" dirty="0">
                <a:latin typeface="+mn-ea"/>
                <a:ea typeface="+mn-ea"/>
              </a:rPr>
              <a:t>大阪府内で発生した麻しんについて、大阪府麻しん情報共有会議に参加</a:t>
            </a:r>
            <a:endParaRPr lang="en-US" altLang="ja-JP" sz="2000" dirty="0">
              <a:latin typeface="+mn-ea"/>
              <a:ea typeface="+mn-ea"/>
            </a:endParaRPr>
          </a:p>
          <a:p>
            <a:r>
              <a:rPr lang="en-US" altLang="ja-JP" sz="2000" dirty="0">
                <a:latin typeface="+mn-ea"/>
                <a:ea typeface="+mn-ea"/>
              </a:rPr>
              <a:t>		</a:t>
            </a:r>
            <a:r>
              <a:rPr lang="ja-JP" altLang="en-US" sz="2000" dirty="0">
                <a:latin typeface="+mn-ea"/>
                <a:ea typeface="+mn-ea"/>
              </a:rPr>
              <a:t>検査所見及び疫学情報に関する詳細データの取りまとめ</a:t>
            </a:r>
            <a:endParaRPr lang="en-US" altLang="ja-JP" sz="2000" dirty="0">
              <a:latin typeface="+mn-ea"/>
              <a:ea typeface="+mn-ea"/>
            </a:endParaRPr>
          </a:p>
          <a:p>
            <a:endParaRPr lang="en-US" altLang="ja-JP" sz="2000" dirty="0">
              <a:latin typeface="+mn-ea"/>
              <a:ea typeface="+mn-ea"/>
            </a:endParaRPr>
          </a:p>
          <a:p>
            <a:r>
              <a:rPr lang="en-US" altLang="ja-JP" sz="2000" dirty="0">
                <a:latin typeface="+mn-ea"/>
                <a:ea typeface="+mn-ea"/>
              </a:rPr>
              <a:t>		</a:t>
            </a:r>
            <a:r>
              <a:rPr lang="ja-JP" altLang="en-US" sz="2000" dirty="0">
                <a:latin typeface="+mn-ea"/>
                <a:ea typeface="+mn-ea"/>
              </a:rPr>
              <a:t>感染リスク及び対策について発表</a:t>
            </a:r>
            <a:endParaRPr lang="en-US" altLang="ja-JP" sz="2000" dirty="0">
              <a:latin typeface="+mn-ea"/>
              <a:ea typeface="+mn-ea"/>
            </a:endParaRPr>
          </a:p>
        </p:txBody>
      </p:sp>
      <p:pic>
        <p:nvPicPr>
          <p:cNvPr id="29" name="図 28">
            <a:extLst>
              <a:ext uri="{FF2B5EF4-FFF2-40B4-BE49-F238E27FC236}">
                <a16:creationId xmlns="" xmlns:a16="http://schemas.microsoft.com/office/drawing/2014/main" id="{202683E8-3DE1-BA4B-B34E-74283FBF0399}"/>
              </a:ext>
            </a:extLst>
          </p:cNvPr>
          <p:cNvPicPr>
            <a:picLocks noChangeAspect="1"/>
          </p:cNvPicPr>
          <p:nvPr/>
        </p:nvPicPr>
        <p:blipFill>
          <a:blip r:embed="rId4"/>
          <a:stretch>
            <a:fillRect/>
          </a:stretch>
        </p:blipFill>
        <p:spPr>
          <a:xfrm>
            <a:off x="6651834" y="1686230"/>
            <a:ext cx="1962393" cy="1962393"/>
          </a:xfrm>
          <a:prstGeom prst="rect">
            <a:avLst/>
          </a:prstGeom>
        </p:spPr>
      </p:pic>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20</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9" name="下矢印 8"/>
          <p:cNvSpPr/>
          <p:nvPr/>
        </p:nvSpPr>
        <p:spPr>
          <a:xfrm>
            <a:off x="2950666" y="2630579"/>
            <a:ext cx="448517" cy="282749"/>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下矢印 9"/>
          <p:cNvSpPr/>
          <p:nvPr/>
        </p:nvSpPr>
        <p:spPr>
          <a:xfrm>
            <a:off x="2950666" y="4328195"/>
            <a:ext cx="448517" cy="282749"/>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下矢印 10"/>
          <p:cNvSpPr/>
          <p:nvPr/>
        </p:nvSpPr>
        <p:spPr>
          <a:xfrm>
            <a:off x="2950666" y="6029146"/>
            <a:ext cx="448517" cy="282749"/>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6651833" y="1686230"/>
            <a:ext cx="1969200" cy="1969770"/>
          </a:xfrm>
          <a:prstGeom prst="rect">
            <a:avLst/>
          </a:prstGeom>
          <a:noFill/>
          <a:ln w="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 xmlns:a16="http://schemas.microsoft.com/office/drawing/2014/main" id="{89AF3AB2-A06E-3D4C-B9C7-7C5B5A47C8F9}"/>
              </a:ext>
            </a:extLst>
          </p:cNvPr>
          <p:cNvPicPr>
            <a:picLocks noChangeAspect="1"/>
          </p:cNvPicPr>
          <p:nvPr/>
        </p:nvPicPr>
        <p:blipFill>
          <a:blip r:embed="rId5"/>
          <a:stretch>
            <a:fillRect/>
          </a:stretch>
        </p:blipFill>
        <p:spPr>
          <a:xfrm>
            <a:off x="6797926" y="4385524"/>
            <a:ext cx="1550549" cy="847957"/>
          </a:xfrm>
          <a:prstGeom prst="rect">
            <a:avLst/>
          </a:prstGeom>
        </p:spPr>
      </p:pic>
      <p:pic>
        <p:nvPicPr>
          <p:cNvPr id="34" name="図 33">
            <a:extLst>
              <a:ext uri="{FF2B5EF4-FFF2-40B4-BE49-F238E27FC236}">
                <a16:creationId xmlns="" xmlns:a16="http://schemas.microsoft.com/office/drawing/2014/main" id="{2C2FA0EB-297A-C840-A3C7-66612F1D6253}"/>
              </a:ext>
            </a:extLst>
          </p:cNvPr>
          <p:cNvPicPr>
            <a:picLocks noChangeAspect="1"/>
          </p:cNvPicPr>
          <p:nvPr/>
        </p:nvPicPr>
        <p:blipFill>
          <a:blip r:embed="rId6"/>
          <a:stretch>
            <a:fillRect/>
          </a:stretch>
        </p:blipFill>
        <p:spPr>
          <a:xfrm>
            <a:off x="978845" y="2899068"/>
            <a:ext cx="330200" cy="254000"/>
          </a:xfrm>
          <a:prstGeom prst="rect">
            <a:avLst/>
          </a:prstGeom>
        </p:spPr>
      </p:pic>
      <p:pic>
        <p:nvPicPr>
          <p:cNvPr id="36" name="図 35">
            <a:extLst>
              <a:ext uri="{FF2B5EF4-FFF2-40B4-BE49-F238E27FC236}">
                <a16:creationId xmlns="" xmlns:a16="http://schemas.microsoft.com/office/drawing/2014/main" id="{1D8C1C00-8EF8-1043-A77B-CAF88407EF87}"/>
              </a:ext>
            </a:extLst>
          </p:cNvPr>
          <p:cNvPicPr>
            <a:picLocks noChangeAspect="1"/>
          </p:cNvPicPr>
          <p:nvPr/>
        </p:nvPicPr>
        <p:blipFill>
          <a:blip r:embed="rId6"/>
          <a:stretch>
            <a:fillRect/>
          </a:stretch>
        </p:blipFill>
        <p:spPr>
          <a:xfrm>
            <a:off x="978845" y="4620864"/>
            <a:ext cx="330200" cy="254000"/>
          </a:xfrm>
          <a:prstGeom prst="rect">
            <a:avLst/>
          </a:prstGeom>
        </p:spPr>
      </p:pic>
      <p:pic>
        <p:nvPicPr>
          <p:cNvPr id="37" name="図 36">
            <a:extLst>
              <a:ext uri="{FF2B5EF4-FFF2-40B4-BE49-F238E27FC236}">
                <a16:creationId xmlns="" xmlns:a16="http://schemas.microsoft.com/office/drawing/2014/main" id="{F2B965EA-FC3E-BE43-92F7-A0F974F9437D}"/>
              </a:ext>
            </a:extLst>
          </p:cNvPr>
          <p:cNvPicPr>
            <a:picLocks noChangeAspect="1"/>
          </p:cNvPicPr>
          <p:nvPr/>
        </p:nvPicPr>
        <p:blipFill>
          <a:blip r:embed="rId6"/>
          <a:stretch>
            <a:fillRect/>
          </a:stretch>
        </p:blipFill>
        <p:spPr>
          <a:xfrm>
            <a:off x="978845" y="6333788"/>
            <a:ext cx="330200" cy="254000"/>
          </a:xfrm>
          <a:prstGeom prst="rect">
            <a:avLst/>
          </a:prstGeom>
        </p:spPr>
      </p:pic>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p>
        </p:txBody>
      </p:sp>
    </p:spTree>
    <p:extLst>
      <p:ext uri="{BB962C8B-B14F-4D97-AF65-F5344CB8AC3E}">
        <p14:creationId xmlns:p14="http://schemas.microsoft.com/office/powerpoint/2010/main" val="179349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 xmlns:a16="http://schemas.microsoft.com/office/drawing/2014/main" id="{B884B04E-8414-B548-9F95-301D62B0298F}"/>
              </a:ext>
            </a:extLst>
          </p:cNvPr>
          <p:cNvPicPr>
            <a:picLocks noChangeAspect="1"/>
          </p:cNvPicPr>
          <p:nvPr/>
        </p:nvPicPr>
        <p:blipFill>
          <a:blip r:embed="rId3"/>
          <a:stretch>
            <a:fillRect/>
          </a:stretch>
        </p:blipFill>
        <p:spPr>
          <a:xfrm rot="-1800000">
            <a:off x="916661" y="5927686"/>
            <a:ext cx="1067114" cy="446118"/>
          </a:xfrm>
          <a:prstGeom prst="rect">
            <a:avLst/>
          </a:prstGeom>
        </p:spPr>
      </p:pic>
      <p:sp>
        <p:nvSpPr>
          <p:cNvPr id="12" name="テキスト ボックス 17"/>
          <p:cNvSpPr txBox="1">
            <a:spLocks noChangeArrowheads="1"/>
          </p:cNvSpPr>
          <p:nvPr/>
        </p:nvSpPr>
        <p:spPr bwMode="auto">
          <a:xfrm>
            <a:off x="273048" y="969520"/>
            <a:ext cx="8755204"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ea typeface="+mn-ea"/>
                <a:cs typeface="HG丸ｺﾞｼｯｸM-PRO"/>
              </a:rPr>
              <a:t>●健康危機事象発生時における研究所の果たすべき役割　　　</a:t>
            </a:r>
            <a:endParaRPr lang="en-US" altLang="ja-JP" dirty="0">
              <a:latin typeface="+mn-ea"/>
              <a:ea typeface="+mn-ea"/>
              <a:cs typeface="HG丸ｺﾞｼｯｸM-PRO"/>
            </a:endParaRPr>
          </a:p>
          <a:p>
            <a:r>
              <a:rPr lang="ja-JP" altLang="en-US" dirty="0">
                <a:latin typeface="+mn-ea"/>
                <a:ea typeface="+mn-ea"/>
                <a:cs typeface="HG丸ｺﾞｼｯｸM-PRO"/>
              </a:rPr>
              <a:t>　　　　　　　　　　　　　　　　　　　　　　　　　</a:t>
            </a:r>
            <a:r>
              <a:rPr lang="ja-JP" altLang="en-US" sz="1800" dirty="0">
                <a:latin typeface="+mn-ea"/>
                <a:ea typeface="+mn-ea"/>
                <a:cs typeface="HG丸ｺﾞｼｯｸM-PRO"/>
              </a:rPr>
              <a:t>　</a:t>
            </a:r>
            <a:r>
              <a:rPr lang="en-US" altLang="ja-JP" sz="1800" dirty="0">
                <a:latin typeface="+mn-ea"/>
                <a:ea typeface="+mn-ea"/>
                <a:cs typeface="HG丸ｺﾞｼｯｸM-PRO"/>
              </a:rPr>
              <a:t>【</a:t>
            </a:r>
            <a:r>
              <a:rPr lang="ja-JP" altLang="en-US" sz="1800" dirty="0">
                <a:latin typeface="+mn-ea"/>
                <a:ea typeface="+mn-ea"/>
                <a:cs typeface="HG丸ｺﾞｼｯｸM-PRO"/>
              </a:rPr>
              <a:t>大項目</a:t>
            </a:r>
            <a:r>
              <a:rPr lang="ja-JP" altLang="en-US" sz="1800" kern="100" dirty="0">
                <a:latin typeface="+mn-ea"/>
                <a:ea typeface="+mn-ea"/>
                <a:cs typeface="Times New Roman" charset="0"/>
              </a:rPr>
              <a:t>番号：</a:t>
            </a:r>
            <a:r>
              <a:rPr lang="en-US" altLang="ja-JP" sz="1800" kern="100" dirty="0">
                <a:latin typeface="+mn-ea"/>
                <a:ea typeface="+mn-ea"/>
                <a:cs typeface="Times New Roman" charset="0"/>
              </a:rPr>
              <a:t>4</a:t>
            </a:r>
            <a:r>
              <a:rPr lang="ja-JP" altLang="en-US" sz="1800" kern="100" dirty="0">
                <a:latin typeface="+mn-ea"/>
                <a:ea typeface="+mn-ea"/>
                <a:cs typeface="Times New Roman" charset="0"/>
              </a:rPr>
              <a:t>（</a:t>
            </a:r>
            <a:r>
              <a:rPr lang="ja-JP" altLang="en-US" sz="1800" dirty="0">
                <a:latin typeface="+mn-ea"/>
                <a:ea typeface="+mn-ea"/>
                <a:cs typeface="HG丸ｺﾞｼｯｸM-PRO"/>
              </a:rPr>
              <a:t>小項目番号：</a:t>
            </a:r>
            <a:r>
              <a:rPr lang="en-US" altLang="ja-JP" sz="1800" dirty="0">
                <a:latin typeface="+mn-ea"/>
                <a:ea typeface="+mn-ea"/>
                <a:cs typeface="HG丸ｺﾞｼｯｸM-PRO"/>
              </a:rPr>
              <a:t>8</a:t>
            </a:r>
            <a:r>
              <a:rPr lang="ja-JP" altLang="en-US" sz="1800" dirty="0">
                <a:latin typeface="+mn-ea"/>
                <a:ea typeface="+mn-ea"/>
                <a:cs typeface="HG丸ｺﾞｼｯｸM-PRO"/>
              </a:rPr>
              <a:t>）</a:t>
            </a:r>
            <a:r>
              <a:rPr lang="en-US" altLang="ja-JP" sz="1800" dirty="0">
                <a:latin typeface="+mn-ea"/>
                <a:ea typeface="+mn-ea"/>
                <a:cs typeface="HG丸ｺﾞｼｯｸM-PRO"/>
              </a:rPr>
              <a:t>】</a:t>
            </a:r>
          </a:p>
          <a:p>
            <a:r>
              <a:rPr lang="ja-JP" altLang="en-US" sz="2000" u="sng" dirty="0">
                <a:latin typeface="+mn-ea"/>
                <a:ea typeface="+mn-ea"/>
                <a:cs typeface="HG丸ｺﾞｼｯｸM-PRO"/>
              </a:rPr>
              <a:t>○公衆衛生部の設置</a:t>
            </a:r>
            <a:endParaRPr lang="en-US" altLang="ja-JP" sz="2000" u="sng" dirty="0">
              <a:latin typeface="+mn-ea"/>
              <a:ea typeface="+mn-ea"/>
              <a:cs typeface="HG丸ｺﾞｼｯｸM-PRO"/>
            </a:endParaRPr>
          </a:p>
          <a:p>
            <a:r>
              <a:rPr lang="en-US" altLang="ja-JP" sz="2000" dirty="0">
                <a:latin typeface="+mn-ea"/>
                <a:ea typeface="+mn-ea"/>
                <a:cs typeface="HG丸ｺﾞｼｯｸM-PRO"/>
              </a:rPr>
              <a:t>	</a:t>
            </a:r>
            <a:r>
              <a:rPr lang="ja-JP" altLang="en-US" sz="2000" dirty="0">
                <a:latin typeface="+mn-ea"/>
                <a:ea typeface="+mn-ea"/>
              </a:rPr>
              <a:t>企画部から健康危機管理課、疫学解析研究課を公衆衛生部に移管</a:t>
            </a:r>
            <a:endParaRPr lang="en-US" altLang="ja-JP" sz="2000" dirty="0">
              <a:latin typeface="+mn-ea"/>
              <a:ea typeface="+mn-ea"/>
            </a:endParaRPr>
          </a:p>
          <a:p>
            <a:endParaRPr lang="en-US" altLang="ja-JP" sz="1400" dirty="0">
              <a:latin typeface="+mn-ea"/>
              <a:ea typeface="+mn-ea"/>
            </a:endParaRPr>
          </a:p>
          <a:p>
            <a:pPr marL="304800" indent="-304800"/>
            <a:r>
              <a:rPr lang="ja-JP" altLang="en-US" sz="2000" u="sng" dirty="0">
                <a:latin typeface="+mn-ea"/>
                <a:ea typeface="+mn-ea"/>
              </a:rPr>
              <a:t>○疫学調査の専門人材育成</a:t>
            </a:r>
            <a:endParaRPr lang="en-US" altLang="ja-JP" sz="2000" u="sng" dirty="0">
              <a:latin typeface="+mn-ea"/>
              <a:ea typeface="+mn-ea"/>
            </a:endParaRPr>
          </a:p>
          <a:p>
            <a:pPr marL="304800" indent="-304800"/>
            <a:r>
              <a:rPr lang="en-US" altLang="ja-JP" sz="2000" dirty="0">
                <a:latin typeface="+mn-ea"/>
                <a:ea typeface="+mn-ea"/>
              </a:rPr>
              <a:t>		</a:t>
            </a:r>
            <a:r>
              <a:rPr lang="ja-JP" altLang="en-US" sz="2000" dirty="0">
                <a:latin typeface="+mn-ea"/>
                <a:ea typeface="+mn-ea"/>
              </a:rPr>
              <a:t>国立感染症研究所の実地疫学研修に研究員を派遣（</a:t>
            </a:r>
            <a:r>
              <a:rPr lang="en-US" altLang="ja-JP" sz="2000" dirty="0">
                <a:latin typeface="+mn-ea"/>
                <a:ea typeface="+mn-ea"/>
              </a:rPr>
              <a:t>2</a:t>
            </a:r>
            <a:r>
              <a:rPr lang="ja-JP" altLang="en-US" sz="2000" dirty="0">
                <a:latin typeface="+mn-ea"/>
                <a:ea typeface="+mn-ea"/>
              </a:rPr>
              <a:t>年間）</a:t>
            </a:r>
            <a:endParaRPr lang="en-US" altLang="ja-JP" sz="2000" dirty="0">
              <a:latin typeface="+mn-ea"/>
              <a:ea typeface="+mn-ea"/>
            </a:endParaRPr>
          </a:p>
          <a:p>
            <a:pPr marL="304800" indent="-304800"/>
            <a:r>
              <a:rPr lang="en-US" altLang="ja-JP" sz="1400" dirty="0">
                <a:latin typeface="+mn-ea"/>
                <a:ea typeface="+mn-ea"/>
              </a:rPr>
              <a:t>		</a:t>
            </a:r>
          </a:p>
          <a:p>
            <a:pPr marL="304800" indent="-304800"/>
            <a:r>
              <a:rPr lang="ja-JP" altLang="en-US" sz="2000" u="sng" dirty="0">
                <a:latin typeface="+mn-ea"/>
                <a:ea typeface="+mn-ea"/>
              </a:rPr>
              <a:t>○府内麻しん患者急増への対応</a:t>
            </a:r>
            <a:endParaRPr lang="en-US" altLang="ja-JP" sz="2000" u="sng" dirty="0">
              <a:latin typeface="+mn-ea"/>
              <a:ea typeface="+mn-ea"/>
            </a:endParaRPr>
          </a:p>
          <a:p>
            <a:pPr marL="304800" indent="-304800"/>
            <a:endParaRPr lang="en-US" altLang="ja-JP" sz="1400" u="sng" dirty="0">
              <a:latin typeface="+mn-ea"/>
              <a:ea typeface="+mn-ea"/>
            </a:endParaRPr>
          </a:p>
          <a:p>
            <a:pPr marL="304800" indent="-304800"/>
            <a:endParaRPr lang="en-US" altLang="ja-JP" sz="2000" dirty="0">
              <a:latin typeface="+mn-ea"/>
              <a:ea typeface="+mn-ea"/>
            </a:endParaRPr>
          </a:p>
          <a:p>
            <a:pPr marL="304800" indent="-304800"/>
            <a:endParaRPr lang="en-US" altLang="ja-JP" sz="2000" dirty="0">
              <a:latin typeface="+mn-ea"/>
              <a:ea typeface="+mn-ea"/>
            </a:endParaRPr>
          </a:p>
          <a:p>
            <a:pPr marL="304800" indent="-304800"/>
            <a:endParaRPr lang="en-US" altLang="ja-JP" sz="2000" dirty="0">
              <a:latin typeface="+mn-ea"/>
              <a:ea typeface="+mn-ea"/>
            </a:endParaRPr>
          </a:p>
          <a:p>
            <a:pPr marL="304800" indent="-304800"/>
            <a:endParaRPr lang="en-US" altLang="ja-JP" sz="2000" dirty="0">
              <a:latin typeface="+mn-ea"/>
              <a:ea typeface="+mn-ea"/>
            </a:endParaRPr>
          </a:p>
          <a:p>
            <a:pPr marL="304800" indent="-304800"/>
            <a:endParaRPr lang="en-US" altLang="ja-JP" sz="2000" dirty="0">
              <a:latin typeface="+mn-ea"/>
              <a:ea typeface="+mn-ea"/>
            </a:endParaRPr>
          </a:p>
          <a:p>
            <a:pPr marL="304800" indent="-304800"/>
            <a:endParaRPr lang="en-US" altLang="ja-JP" sz="2000" dirty="0">
              <a:latin typeface="+mn-ea"/>
              <a:ea typeface="+mn-ea"/>
            </a:endParaRPr>
          </a:p>
          <a:p>
            <a:pPr marL="304800" indent="-304800"/>
            <a:endParaRPr lang="en-US" altLang="ja-JP" sz="2000" dirty="0">
              <a:latin typeface="+mn-ea"/>
              <a:ea typeface="+mn-ea"/>
            </a:endParaRPr>
          </a:p>
          <a:p>
            <a:pPr marL="304800" indent="-304800"/>
            <a:r>
              <a:rPr lang="en-US" altLang="ja-JP" sz="2000" dirty="0">
                <a:latin typeface="+mn-ea"/>
                <a:ea typeface="+mn-ea"/>
              </a:rPr>
              <a:t>			</a:t>
            </a:r>
            <a:r>
              <a:rPr lang="ja-JP" altLang="en-US" sz="2000" dirty="0">
                <a:latin typeface="+mn-ea"/>
                <a:ea typeface="+mn-ea"/>
              </a:rPr>
              <a:t>　　　　　</a:t>
            </a:r>
            <a:r>
              <a:rPr lang="en-US" altLang="ja-JP" sz="2000" dirty="0">
                <a:latin typeface="+mn-ea"/>
                <a:ea typeface="+mn-ea"/>
              </a:rPr>
              <a:t>【</a:t>
            </a:r>
            <a:r>
              <a:rPr lang="ja-JP" altLang="en-US" sz="2000" dirty="0">
                <a:latin typeface="+mn-ea"/>
                <a:ea typeface="+mn-ea"/>
              </a:rPr>
              <a:t>機能強化を推進し、リスク評価を発表</a:t>
            </a:r>
            <a:r>
              <a:rPr lang="en-US" altLang="ja-JP" sz="2000" dirty="0">
                <a:latin typeface="+mn-ea"/>
                <a:ea typeface="+mn-ea"/>
              </a:rPr>
              <a:t>】</a:t>
            </a:r>
          </a:p>
          <a:p>
            <a:pPr marL="304800" indent="-304800"/>
            <a:r>
              <a:rPr lang="en-US" altLang="ja-JP" sz="2000" dirty="0">
                <a:solidFill>
                  <a:srgbClr val="C00000"/>
                </a:solidFill>
                <a:latin typeface="+mn-ea"/>
                <a:ea typeface="+mn-ea"/>
              </a:rPr>
              <a:t>				</a:t>
            </a:r>
            <a:endParaRPr lang="en-US" altLang="ja-JP" sz="2000" dirty="0">
              <a:latin typeface="+mn-ea"/>
              <a:ea typeface="+mn-ea"/>
            </a:endParaRPr>
          </a:p>
        </p:txBody>
      </p:sp>
      <p:pic>
        <p:nvPicPr>
          <p:cNvPr id="21" name="図 20">
            <a:extLst>
              <a:ext uri="{FF2B5EF4-FFF2-40B4-BE49-F238E27FC236}">
                <a16:creationId xmlns="" xmlns:a16="http://schemas.microsoft.com/office/drawing/2014/main" id="{85B245E2-DC79-E142-81E6-DB9560EBDEA8}"/>
              </a:ext>
            </a:extLst>
          </p:cNvPr>
          <p:cNvPicPr>
            <a:picLocks noChangeAspect="1"/>
          </p:cNvPicPr>
          <p:nvPr/>
        </p:nvPicPr>
        <p:blipFill>
          <a:blip r:embed="rId4"/>
          <a:stretch>
            <a:fillRect/>
          </a:stretch>
        </p:blipFill>
        <p:spPr>
          <a:xfrm>
            <a:off x="1777007" y="6068311"/>
            <a:ext cx="330200" cy="254000"/>
          </a:xfrm>
          <a:prstGeom prst="rect">
            <a:avLst/>
          </a:prstGeom>
        </p:spPr>
      </p:pic>
      <p:cxnSp>
        <p:nvCxnSpPr>
          <p:cNvPr id="13" name="直線コネクタ 12"/>
          <p:cNvCxnSpPr/>
          <p:nvPr/>
        </p:nvCxnSpPr>
        <p:spPr>
          <a:xfrm>
            <a:off x="2168650" y="4405028"/>
            <a:ext cx="2071382" cy="39189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flipV="1">
            <a:off x="4240033" y="4403774"/>
            <a:ext cx="2100034" cy="39315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4240033" y="4081862"/>
            <a:ext cx="0" cy="715063"/>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21</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3" name="テキスト ボックス 2"/>
          <p:cNvSpPr txBox="1"/>
          <p:nvPr/>
        </p:nvSpPr>
        <p:spPr>
          <a:xfrm>
            <a:off x="1216152" y="3758697"/>
            <a:ext cx="1800493" cy="646331"/>
          </a:xfrm>
          <a:prstGeom prst="rect">
            <a:avLst/>
          </a:prstGeom>
          <a:solidFill>
            <a:schemeClr val="accent1">
              <a:lumMod val="20000"/>
              <a:lumOff val="80000"/>
            </a:schemeClr>
          </a:solidFill>
          <a:ln>
            <a:solidFill>
              <a:schemeClr val="tx2"/>
            </a:solidFill>
          </a:ln>
        </p:spPr>
        <p:txBody>
          <a:bodyPr wrap="none" rtlCol="0">
            <a:spAutoFit/>
          </a:bodyPr>
          <a:lstStyle/>
          <a:p>
            <a:pPr algn="ctr"/>
            <a:r>
              <a:rPr kumimoji="1" lang="ja-JP" altLang="en-US" dirty="0"/>
              <a:t>大安研</a:t>
            </a:r>
            <a:endParaRPr kumimoji="1" lang="en-US" altLang="ja-JP" dirty="0"/>
          </a:p>
          <a:p>
            <a:pPr algn="ctr"/>
            <a:r>
              <a:rPr lang="ja-JP" altLang="en-US" dirty="0"/>
              <a:t>健康危機管理課</a:t>
            </a:r>
            <a:endParaRPr kumimoji="1" lang="ja-JP" altLang="en-US" dirty="0"/>
          </a:p>
        </p:txBody>
      </p:sp>
      <p:sp>
        <p:nvSpPr>
          <p:cNvPr id="8" name="テキスト ボックス 7"/>
          <p:cNvSpPr txBox="1"/>
          <p:nvPr/>
        </p:nvSpPr>
        <p:spPr>
          <a:xfrm>
            <a:off x="3133573" y="3758697"/>
            <a:ext cx="2146742" cy="646331"/>
          </a:xfrm>
          <a:prstGeom prst="rect">
            <a:avLst/>
          </a:prstGeom>
          <a:solidFill>
            <a:schemeClr val="accent1">
              <a:lumMod val="20000"/>
              <a:lumOff val="80000"/>
            </a:schemeClr>
          </a:solidFill>
          <a:ln>
            <a:solidFill>
              <a:schemeClr val="tx2"/>
            </a:solidFill>
          </a:ln>
        </p:spPr>
        <p:txBody>
          <a:bodyPr wrap="none" rtlCol="0">
            <a:spAutoFit/>
          </a:bodyPr>
          <a:lstStyle/>
          <a:p>
            <a:pPr algn="ctr"/>
            <a:r>
              <a:rPr kumimoji="1" lang="ja-JP" altLang="en-US" dirty="0"/>
              <a:t>大阪府</a:t>
            </a:r>
            <a:endParaRPr kumimoji="1" lang="en-US" altLang="ja-JP" dirty="0"/>
          </a:p>
          <a:p>
            <a:pPr algn="ctr"/>
            <a:r>
              <a:rPr lang="ja-JP" altLang="en-US" dirty="0"/>
              <a:t>感染症情報センター</a:t>
            </a:r>
            <a:endParaRPr kumimoji="1" lang="ja-JP" altLang="en-US" dirty="0"/>
          </a:p>
        </p:txBody>
      </p:sp>
      <p:sp>
        <p:nvSpPr>
          <p:cNvPr id="9" name="テキスト ボックス 8"/>
          <p:cNvSpPr txBox="1"/>
          <p:nvPr/>
        </p:nvSpPr>
        <p:spPr>
          <a:xfrm>
            <a:off x="5397242" y="3758697"/>
            <a:ext cx="2225289" cy="646331"/>
          </a:xfrm>
          <a:prstGeom prst="rect">
            <a:avLst/>
          </a:prstGeom>
          <a:solidFill>
            <a:schemeClr val="accent1">
              <a:lumMod val="20000"/>
              <a:lumOff val="80000"/>
            </a:schemeClr>
          </a:solidFill>
          <a:ln>
            <a:solidFill>
              <a:schemeClr val="tx2"/>
            </a:solidFill>
          </a:ln>
        </p:spPr>
        <p:txBody>
          <a:bodyPr wrap="none" rtlCol="0">
            <a:spAutoFit/>
          </a:bodyPr>
          <a:lstStyle/>
          <a:p>
            <a:pPr algn="ctr"/>
            <a:r>
              <a:rPr kumimoji="1" lang="ja-JP" altLang="en-US" dirty="0"/>
              <a:t>感染症研究所</a:t>
            </a:r>
            <a:endParaRPr kumimoji="1" lang="en-US" altLang="ja-JP" dirty="0"/>
          </a:p>
          <a:p>
            <a:pPr algn="ctr"/>
            <a:r>
              <a:rPr lang="ja-JP" altLang="en-US" dirty="0"/>
              <a:t>感染症疫学センター</a:t>
            </a:r>
            <a:endParaRPr kumimoji="1" lang="ja-JP" altLang="en-US" dirty="0"/>
          </a:p>
        </p:txBody>
      </p:sp>
      <p:sp>
        <p:nvSpPr>
          <p:cNvPr id="10" name="テキスト ボックス 9"/>
          <p:cNvSpPr txBox="1"/>
          <p:nvPr/>
        </p:nvSpPr>
        <p:spPr>
          <a:xfrm>
            <a:off x="2294677" y="4783854"/>
            <a:ext cx="4501234" cy="923330"/>
          </a:xfrm>
          <a:prstGeom prst="rect">
            <a:avLst/>
          </a:prstGeom>
          <a:solidFill>
            <a:schemeClr val="bg1"/>
          </a:solidFill>
          <a:ln w="19050">
            <a:solidFill>
              <a:schemeClr val="tx2"/>
            </a:solidFill>
          </a:ln>
        </p:spPr>
        <p:txBody>
          <a:bodyPr wrap="square" rtlCol="0">
            <a:spAutoFit/>
          </a:bodyPr>
          <a:lstStyle/>
          <a:p>
            <a:r>
              <a:rPr lang="ja-JP" altLang="en-US" dirty="0"/>
              <a:t>　 ・</a:t>
            </a:r>
            <a:r>
              <a:rPr kumimoji="1" lang="ja-JP" altLang="en-US" dirty="0"/>
              <a:t>府内感受性者の状況</a:t>
            </a:r>
            <a:endParaRPr kumimoji="1" lang="en-US" altLang="ja-JP" dirty="0"/>
          </a:p>
          <a:p>
            <a:r>
              <a:rPr lang="ja-JP" altLang="en-US" dirty="0"/>
              <a:t>　 ・府内への麻しんウイルス流入の機会</a:t>
            </a:r>
            <a:endParaRPr lang="en-US" altLang="ja-JP" dirty="0"/>
          </a:p>
          <a:p>
            <a:r>
              <a:rPr lang="ja-JP" altLang="en-US" dirty="0"/>
              <a:t>　 ・麻しんウイルスに対する曝露機会</a:t>
            </a:r>
            <a:endParaRPr lang="en-US" altLang="ja-JP" dirty="0"/>
          </a:p>
        </p:txBody>
      </p:sp>
      <p:sp>
        <p:nvSpPr>
          <p:cNvPr id="11" name="下矢印 10"/>
          <p:cNvSpPr/>
          <p:nvPr/>
        </p:nvSpPr>
        <p:spPr>
          <a:xfrm>
            <a:off x="3829416" y="5785562"/>
            <a:ext cx="821234" cy="282749"/>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 xmlns:a16="http://schemas.microsoft.com/office/drawing/2014/main" id="{41883424-90F4-0744-997B-08ED237E0C92}"/>
              </a:ext>
            </a:extLst>
          </p:cNvPr>
          <p:cNvPicPr>
            <a:picLocks noChangeAspect="1"/>
          </p:cNvPicPr>
          <p:nvPr/>
        </p:nvPicPr>
        <p:blipFill>
          <a:blip r:embed="rId4"/>
          <a:stretch>
            <a:fillRect/>
          </a:stretch>
        </p:blipFill>
        <p:spPr>
          <a:xfrm>
            <a:off x="458145" y="2072218"/>
            <a:ext cx="330200" cy="254000"/>
          </a:xfrm>
          <a:prstGeom prst="rect">
            <a:avLst/>
          </a:prstGeom>
        </p:spPr>
      </p:pic>
      <p:pic>
        <p:nvPicPr>
          <p:cNvPr id="19" name="図 18">
            <a:extLst>
              <a:ext uri="{FF2B5EF4-FFF2-40B4-BE49-F238E27FC236}">
                <a16:creationId xmlns="" xmlns:a16="http://schemas.microsoft.com/office/drawing/2014/main" id="{A1C10971-FA4F-7A47-B760-5A7DED87F7A7}"/>
              </a:ext>
            </a:extLst>
          </p:cNvPr>
          <p:cNvPicPr>
            <a:picLocks noChangeAspect="1"/>
          </p:cNvPicPr>
          <p:nvPr/>
        </p:nvPicPr>
        <p:blipFill>
          <a:blip r:embed="rId4"/>
          <a:stretch>
            <a:fillRect/>
          </a:stretch>
        </p:blipFill>
        <p:spPr>
          <a:xfrm>
            <a:off x="458145" y="2929107"/>
            <a:ext cx="330200" cy="254000"/>
          </a:xfrm>
          <a:prstGeom prst="rect">
            <a:avLst/>
          </a:prstGeom>
        </p:spPr>
      </p:pic>
      <p:sp>
        <p:nvSpPr>
          <p:cNvPr id="20"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p>
        </p:txBody>
      </p:sp>
    </p:spTree>
    <p:extLst>
      <p:ext uri="{BB962C8B-B14F-4D97-AF65-F5344CB8AC3E}">
        <p14:creationId xmlns:p14="http://schemas.microsoft.com/office/powerpoint/2010/main" val="2110722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60000" y="1044000"/>
            <a:ext cx="853054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ea typeface="+mn-ea"/>
                <a:cs typeface="HG丸ｺﾞｼｯｸM-PRO"/>
              </a:rPr>
              <a:t>１　健康危機管理部門疫学チームの設置</a:t>
            </a:r>
            <a:endParaRPr lang="en-US" altLang="ja-JP" sz="2000" u="sng" dirty="0">
              <a:solidFill>
                <a:srgbClr val="0070C0"/>
              </a:solidFill>
              <a:latin typeface="+mn-ea"/>
              <a:ea typeface="+mn-ea"/>
              <a:cs typeface="HG丸ｺﾞｼｯｸM-PRO"/>
            </a:endParaRPr>
          </a:p>
          <a:p>
            <a:pPr marL="304800" indent="-304800"/>
            <a:r>
              <a:rPr lang="ja-JP" altLang="en-US" sz="2000" dirty="0">
                <a:latin typeface="+mn-ea"/>
                <a:ea typeface="+mn-ea"/>
                <a:cs typeface="HG丸ｺﾞｼｯｸM-PRO"/>
              </a:rPr>
              <a:t>　広く最新の公衆衛生・健康危機管理情報を収集、評価</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健康危機事象発生時に保健所等による実地疫学調査を支援</a:t>
            </a:r>
            <a:endParaRPr lang="en-US" altLang="ja-JP" sz="2000" dirty="0">
              <a:latin typeface="+mn-ea"/>
              <a:ea typeface="+mn-ea"/>
              <a:cs typeface="HG丸ｺﾞｼｯｸM-PRO"/>
            </a:endParaRPr>
          </a:p>
          <a:p>
            <a:pPr marL="304800" indent="-304800"/>
            <a:endParaRPr lang="en-US" altLang="ja-JP" sz="2000" dirty="0">
              <a:latin typeface="+mn-ea"/>
              <a:ea typeface="+mn-ea"/>
              <a:cs typeface="HG丸ｺﾞｼｯｸM-PRO"/>
            </a:endParaRPr>
          </a:p>
          <a:p>
            <a:r>
              <a:rPr lang="en-US" altLang="ja-JP" sz="2000" dirty="0">
                <a:latin typeface="+mn-ea"/>
                <a:cs typeface="HG丸ｺﾞｼｯｸM-PRO"/>
              </a:rPr>
              <a:t>	</a:t>
            </a:r>
            <a:r>
              <a:rPr lang="ja-JP" altLang="en-US" sz="2000" u="sng" dirty="0">
                <a:latin typeface="+mn-ea"/>
                <a:cs typeface="HG丸ｺﾞｼｯｸM-PRO"/>
              </a:rPr>
              <a:t>公衆衛生部の設置</a:t>
            </a:r>
            <a:r>
              <a:rPr lang="en-US" altLang="ja-JP" sz="1800" u="sng" dirty="0">
                <a:latin typeface="+mn-ea"/>
                <a:ea typeface="+mn-ea"/>
                <a:cs typeface="HG丸ｺﾞｼｯｸM-PRO"/>
              </a:rPr>
              <a:t>	【</a:t>
            </a:r>
            <a:r>
              <a:rPr lang="ja-JP" altLang="en-US" sz="1800" u="sng" dirty="0">
                <a:latin typeface="+mn-ea"/>
                <a:ea typeface="+mn-ea"/>
                <a:cs typeface="HG丸ｺﾞｼｯｸM-PRO"/>
              </a:rPr>
              <a:t>大項目</a:t>
            </a:r>
            <a:r>
              <a:rPr lang="ja-JP" altLang="en-US" sz="1800" u="sng" kern="100" dirty="0">
                <a:latin typeface="+mn-ea"/>
                <a:ea typeface="+mn-ea"/>
                <a:cs typeface="Times New Roman" charset="0"/>
              </a:rPr>
              <a:t>番号：</a:t>
            </a:r>
            <a:r>
              <a:rPr lang="en-US" altLang="ja-JP" sz="1800" u="sng" kern="100" dirty="0">
                <a:latin typeface="+mn-ea"/>
                <a:ea typeface="+mn-ea"/>
                <a:cs typeface="Times New Roman" charset="0"/>
              </a:rPr>
              <a:t>4</a:t>
            </a:r>
            <a:r>
              <a:rPr lang="ja-JP" altLang="en-US" sz="1800" u="sng" kern="100" dirty="0">
                <a:latin typeface="+mn-ea"/>
                <a:ea typeface="+mn-ea"/>
                <a:cs typeface="Times New Roman" charset="0"/>
              </a:rPr>
              <a:t>（</a:t>
            </a:r>
            <a:r>
              <a:rPr lang="ja-JP" altLang="en-US" sz="1800" u="sng" dirty="0">
                <a:latin typeface="+mn-ea"/>
                <a:ea typeface="+mn-ea"/>
                <a:cs typeface="HG丸ｺﾞｼｯｸM-PRO"/>
              </a:rPr>
              <a:t>小項目番号：</a:t>
            </a:r>
            <a:r>
              <a:rPr lang="en-US" altLang="ja-JP" sz="1800" u="sng" dirty="0">
                <a:latin typeface="+mn-ea"/>
                <a:ea typeface="+mn-ea"/>
                <a:cs typeface="HG丸ｺﾞｼｯｸM-PRO"/>
              </a:rPr>
              <a:t>8</a:t>
            </a:r>
            <a:r>
              <a:rPr lang="ja-JP" altLang="en-US" sz="1800" u="sng" dirty="0">
                <a:latin typeface="+mn-ea"/>
                <a:ea typeface="+mn-ea"/>
                <a:cs typeface="HG丸ｺﾞｼｯｸM-PRO"/>
              </a:rPr>
              <a:t>）</a:t>
            </a:r>
            <a:r>
              <a:rPr lang="en-US" altLang="ja-JP" sz="1800" u="sng" dirty="0">
                <a:latin typeface="+mn-ea"/>
                <a:ea typeface="+mn-ea"/>
                <a:cs typeface="HG丸ｺﾞｼｯｸM-PRO"/>
              </a:rPr>
              <a:t>】</a:t>
            </a:r>
          </a:p>
          <a:p>
            <a:pPr marL="304800" indent="-304800"/>
            <a:r>
              <a:rPr lang="en-US" altLang="ja-JP" sz="2000" dirty="0">
                <a:latin typeface="+mn-ea"/>
              </a:rPr>
              <a:t>		</a:t>
            </a:r>
            <a:r>
              <a:rPr lang="ja-JP" altLang="en-US" sz="2000" dirty="0">
                <a:latin typeface="+mn-ea"/>
              </a:rPr>
              <a:t>企画部から健康危機管理課、疫学解析研究課を公衆衛生部に移管</a:t>
            </a:r>
            <a:endParaRPr lang="en-US" altLang="ja-JP" sz="2000" dirty="0">
              <a:latin typeface="+mn-ea"/>
            </a:endParaRPr>
          </a:p>
          <a:p>
            <a:pPr marL="304800" indent="-304800"/>
            <a:r>
              <a:rPr lang="en-US" altLang="ja-JP" sz="2000" dirty="0">
                <a:latin typeface="+mn-ea"/>
              </a:rPr>
              <a:t>		</a:t>
            </a:r>
            <a:r>
              <a:rPr lang="ja-JP" altLang="en-US" sz="2000" dirty="0">
                <a:latin typeface="+mn-ea"/>
              </a:rPr>
              <a:t>報道機関対応（問い合わせ・情報提供）を健康危機管理課に一元化</a:t>
            </a:r>
            <a:endParaRPr lang="en-US" altLang="ja-JP" sz="2000" dirty="0">
              <a:latin typeface="+mn-ea"/>
            </a:endParaRPr>
          </a:p>
          <a:p>
            <a:pPr marL="304800" indent="-304800"/>
            <a:r>
              <a:rPr lang="en-US" altLang="ja-JP" sz="2000" dirty="0">
                <a:latin typeface="+mn-ea"/>
              </a:rPr>
              <a:t>		</a:t>
            </a:r>
            <a:r>
              <a:rPr lang="ja-JP" altLang="en-US" sz="2000" dirty="0">
                <a:latin typeface="+mn-ea"/>
              </a:rPr>
              <a:t>国立感染症研究所の実地研修に職員を派遣（</a:t>
            </a:r>
            <a:r>
              <a:rPr lang="en-US" altLang="ja-JP" sz="2000" dirty="0">
                <a:latin typeface="+mn-ea"/>
              </a:rPr>
              <a:t>2</a:t>
            </a:r>
            <a:r>
              <a:rPr lang="ja-JP" altLang="en-US" sz="2000" dirty="0">
                <a:latin typeface="+mn-ea"/>
              </a:rPr>
              <a:t>年）</a:t>
            </a:r>
            <a:endParaRPr lang="en-US" altLang="ja-JP" sz="2000" dirty="0">
              <a:latin typeface="+mn-ea"/>
            </a:endParaRPr>
          </a:p>
          <a:p>
            <a:pPr marL="304800" indent="-304800"/>
            <a:r>
              <a:rPr lang="en-US" altLang="ja-JP" sz="2000" dirty="0">
                <a:latin typeface="+mn-ea"/>
              </a:rPr>
              <a:t>		</a:t>
            </a:r>
            <a:r>
              <a:rPr lang="ja-JP" altLang="en-US" sz="2000" dirty="0">
                <a:latin typeface="+mn-ea"/>
              </a:rPr>
              <a:t>府内麻しん患者急増に対応したリスク評価の発表</a:t>
            </a:r>
            <a:endParaRPr lang="en-US" altLang="ja-JP" sz="2000" dirty="0">
              <a:latin typeface="+mn-ea"/>
            </a:endParaRPr>
          </a:p>
          <a:p>
            <a:pPr marL="304800" indent="-304800"/>
            <a:endParaRPr lang="en-US" altLang="ja-JP" sz="2000" dirty="0">
              <a:latin typeface="+mn-ea"/>
              <a:ea typeface="+mn-ea"/>
              <a:cs typeface="HG丸ｺﾞｼｯｸM-PRO"/>
            </a:endParaRPr>
          </a:p>
          <a:p>
            <a:pPr marL="304800" indent="-304800"/>
            <a:r>
              <a:rPr lang="ja-JP" altLang="en-US" sz="2000" u="sng" dirty="0">
                <a:solidFill>
                  <a:srgbClr val="0070C0"/>
                </a:solidFill>
                <a:latin typeface="+mn-ea"/>
                <a:ea typeface="+mn-ea"/>
                <a:cs typeface="HG丸ｺﾞｼｯｸM-PRO"/>
              </a:rPr>
              <a:t>２　疫学解析研究部門の設置</a:t>
            </a:r>
            <a:endParaRPr lang="en-US" altLang="ja-JP" sz="2000" u="sng" dirty="0">
              <a:solidFill>
                <a:srgbClr val="0070C0"/>
              </a:solidFill>
              <a:latin typeface="+mn-ea"/>
              <a:ea typeface="+mn-ea"/>
              <a:cs typeface="HG丸ｺﾞｼｯｸM-PRO"/>
            </a:endParaRPr>
          </a:p>
          <a:p>
            <a:pPr marL="304800" indent="-304800"/>
            <a:r>
              <a:rPr lang="ja-JP" altLang="en-US" sz="2000" dirty="0">
                <a:latin typeface="+mn-ea"/>
                <a:ea typeface="+mn-ea"/>
                <a:cs typeface="HG丸ｺﾞｼｯｸM-PRO"/>
              </a:rPr>
              <a:t>　疾病の流行に影響を与えている多様な要因を解析し、対応策を探索</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試行研究等を実施し、成果を行政に助言</a:t>
            </a:r>
            <a:endParaRPr lang="en-US" altLang="ja-JP" sz="2000" dirty="0">
              <a:latin typeface="+mn-ea"/>
              <a:ea typeface="+mn-ea"/>
              <a:cs typeface="HG丸ｺﾞｼｯｸM-PRO"/>
            </a:endParaRPr>
          </a:p>
          <a:p>
            <a:pPr marL="304800" indent="-304800"/>
            <a:endParaRPr lang="en-US" altLang="ja-JP" sz="2000" dirty="0">
              <a:latin typeface="+mn-ea"/>
              <a:ea typeface="+mn-ea"/>
              <a:cs typeface="HG丸ｺﾞｼｯｸM-PRO"/>
            </a:endParaRPr>
          </a:p>
          <a:p>
            <a:pPr marL="304800" indent="-304800"/>
            <a:r>
              <a:rPr lang="en-US" altLang="ja-JP" sz="2000" dirty="0">
                <a:latin typeface="+mn-ea"/>
                <a:cs typeface="HG丸ｺﾞｼｯｸM-PRO"/>
              </a:rPr>
              <a:t>		</a:t>
            </a:r>
            <a:r>
              <a:rPr lang="ja-JP" altLang="en-US" sz="2000" u="sng" dirty="0">
                <a:latin typeface="+mn-ea"/>
              </a:rPr>
              <a:t>疫学解析研究への取り組み　</a:t>
            </a:r>
            <a:r>
              <a:rPr lang="en-US" altLang="ja-JP" sz="1800" u="sng" dirty="0">
                <a:latin typeface="+mn-ea"/>
                <a:ea typeface="+mn-ea"/>
                <a:cs typeface="HG丸ｺﾞｼｯｸM-PRO"/>
              </a:rPr>
              <a:t> 【</a:t>
            </a:r>
            <a:r>
              <a:rPr lang="ja-JP" altLang="en-US" sz="1800" u="sng" dirty="0">
                <a:latin typeface="+mn-ea"/>
                <a:ea typeface="+mn-ea"/>
                <a:cs typeface="HG丸ｺﾞｼｯｸM-PRO"/>
              </a:rPr>
              <a:t>大項目</a:t>
            </a:r>
            <a:r>
              <a:rPr lang="ja-JP" altLang="en-US" sz="1800" u="sng" kern="100" dirty="0">
                <a:latin typeface="+mn-ea"/>
                <a:ea typeface="+mn-ea"/>
                <a:cs typeface="Times New Roman" charset="0"/>
              </a:rPr>
              <a:t>番号：</a:t>
            </a:r>
            <a:r>
              <a:rPr lang="en-US" altLang="ja-JP" sz="1800" u="sng" kern="100" dirty="0">
                <a:latin typeface="+mn-ea"/>
                <a:ea typeface="+mn-ea"/>
                <a:cs typeface="Times New Roman" charset="0"/>
              </a:rPr>
              <a:t>4</a:t>
            </a:r>
            <a:r>
              <a:rPr lang="ja-JP" altLang="en-US" sz="1800" u="sng" kern="100" dirty="0">
                <a:latin typeface="+mn-ea"/>
                <a:ea typeface="+mn-ea"/>
                <a:cs typeface="Times New Roman" charset="0"/>
              </a:rPr>
              <a:t>（</a:t>
            </a:r>
            <a:r>
              <a:rPr lang="ja-JP" altLang="en-US" sz="1800" u="sng" dirty="0">
                <a:latin typeface="+mn-ea"/>
                <a:ea typeface="+mn-ea"/>
                <a:cs typeface="HG丸ｺﾞｼｯｸM-PRO"/>
              </a:rPr>
              <a:t>小項目番号：</a:t>
            </a:r>
            <a:r>
              <a:rPr lang="en-US" altLang="ja-JP" sz="1800" u="sng" dirty="0">
                <a:latin typeface="+mn-ea"/>
                <a:ea typeface="+mn-ea"/>
                <a:cs typeface="HG丸ｺﾞｼｯｸM-PRO"/>
              </a:rPr>
              <a:t>9</a:t>
            </a:r>
            <a:r>
              <a:rPr lang="ja-JP" altLang="en-US" sz="1800" u="sng" dirty="0">
                <a:latin typeface="+mn-ea"/>
                <a:ea typeface="+mn-ea"/>
                <a:cs typeface="HG丸ｺﾞｼｯｸM-PRO"/>
              </a:rPr>
              <a:t>）</a:t>
            </a:r>
            <a:r>
              <a:rPr lang="en-US" altLang="ja-JP" sz="1800" u="sng" dirty="0">
                <a:latin typeface="+mn-ea"/>
                <a:ea typeface="+mn-ea"/>
                <a:cs typeface="HG丸ｺﾞｼｯｸM-PRO"/>
              </a:rPr>
              <a:t>】 </a:t>
            </a:r>
          </a:p>
          <a:p>
            <a:pPr marL="304800" indent="-304800"/>
            <a:r>
              <a:rPr lang="en-US" altLang="ja-JP" sz="2000" dirty="0">
                <a:latin typeface="+mn-ea"/>
              </a:rPr>
              <a:t>		</a:t>
            </a:r>
            <a:r>
              <a:rPr lang="ja-JP" altLang="en-US" sz="2000" dirty="0">
                <a:latin typeface="+mn-ea"/>
              </a:rPr>
              <a:t>事業実施体制を整備</a:t>
            </a:r>
            <a:endParaRPr lang="en-US" altLang="ja-JP" sz="2000" dirty="0">
              <a:latin typeface="+mn-ea"/>
            </a:endParaRPr>
          </a:p>
          <a:p>
            <a:pPr marL="304800" indent="-304800"/>
            <a:r>
              <a:rPr lang="en-US" altLang="ja-JP" sz="2000" dirty="0">
                <a:latin typeface="+mn-ea"/>
              </a:rPr>
              <a:t>		</a:t>
            </a:r>
            <a:r>
              <a:rPr lang="ja-JP" altLang="en-US" sz="2000" dirty="0">
                <a:latin typeface="+mn-ea"/>
              </a:rPr>
              <a:t>発生動向が注目される</a:t>
            </a:r>
            <a:r>
              <a:rPr lang="en-US" altLang="ja-JP" sz="2000" dirty="0">
                <a:latin typeface="+mn-ea"/>
              </a:rPr>
              <a:t>RS</a:t>
            </a:r>
            <a:r>
              <a:rPr lang="ja-JP" altLang="en-US" sz="2000" dirty="0">
                <a:latin typeface="+mn-ea"/>
              </a:rPr>
              <a:t>ウイルス等の感染症の疫学解析に着手</a:t>
            </a:r>
            <a:endParaRPr lang="en-US" altLang="ja-JP" sz="2000" dirty="0">
              <a:latin typeface="+mn-ea"/>
              <a:ea typeface="+mn-ea"/>
              <a:cs typeface="HG丸ｺﾞｼｯｸM-PRO"/>
            </a:endParaRPr>
          </a:p>
          <a:p>
            <a:pPr marL="304800" indent="-304800"/>
            <a:endParaRPr lang="ja-JP" altLang="en-US" sz="2000" dirty="0">
              <a:latin typeface="+mn-ea"/>
              <a:ea typeface="+mn-ea"/>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22</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sp>
        <p:nvSpPr>
          <p:cNvPr id="2" name="正方形/長方形 1"/>
          <p:cNvSpPr/>
          <p:nvPr/>
        </p:nvSpPr>
        <p:spPr>
          <a:xfrm>
            <a:off x="633046" y="2246489"/>
            <a:ext cx="7748954" cy="1704188"/>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633046" y="5234288"/>
            <a:ext cx="7748954" cy="1193936"/>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 xmlns:a16="http://schemas.microsoft.com/office/drawing/2014/main" id="{AD592EB5-B5A0-A74A-BA00-6C97B7EB3BEC}"/>
              </a:ext>
            </a:extLst>
          </p:cNvPr>
          <p:cNvPicPr>
            <a:picLocks noChangeAspect="1"/>
          </p:cNvPicPr>
          <p:nvPr/>
        </p:nvPicPr>
        <p:blipFill>
          <a:blip r:embed="rId3"/>
          <a:stretch>
            <a:fillRect/>
          </a:stretch>
        </p:blipFill>
        <p:spPr>
          <a:xfrm>
            <a:off x="467946" y="2364047"/>
            <a:ext cx="330200" cy="254000"/>
          </a:xfrm>
          <a:prstGeom prst="rect">
            <a:avLst/>
          </a:prstGeom>
        </p:spPr>
      </p:pic>
      <p:pic>
        <p:nvPicPr>
          <p:cNvPr id="13" name="図 12">
            <a:extLst>
              <a:ext uri="{FF2B5EF4-FFF2-40B4-BE49-F238E27FC236}">
                <a16:creationId xmlns="" xmlns:a16="http://schemas.microsoft.com/office/drawing/2014/main" id="{EB344326-05D8-264C-9AC9-D26A78A2D933}"/>
              </a:ext>
            </a:extLst>
          </p:cNvPr>
          <p:cNvPicPr>
            <a:picLocks noChangeAspect="1"/>
          </p:cNvPicPr>
          <p:nvPr/>
        </p:nvPicPr>
        <p:blipFill>
          <a:blip r:embed="rId3"/>
          <a:stretch>
            <a:fillRect/>
          </a:stretch>
        </p:blipFill>
        <p:spPr>
          <a:xfrm>
            <a:off x="438149" y="5409660"/>
            <a:ext cx="330200" cy="254000"/>
          </a:xfrm>
          <a:prstGeom prst="rect">
            <a:avLst/>
          </a:prstGeom>
        </p:spPr>
      </p:pic>
      <p:pic>
        <p:nvPicPr>
          <p:cNvPr id="12" name="図 11">
            <a:extLst>
              <a:ext uri="{FF2B5EF4-FFF2-40B4-BE49-F238E27FC236}">
                <a16:creationId xmlns="" xmlns:a16="http://schemas.microsoft.com/office/drawing/2014/main" id="{B884B04E-8414-B548-9F95-301D62B0298F}"/>
              </a:ext>
            </a:extLst>
          </p:cNvPr>
          <p:cNvPicPr>
            <a:picLocks noChangeAspect="1"/>
          </p:cNvPicPr>
          <p:nvPr/>
        </p:nvPicPr>
        <p:blipFill>
          <a:blip r:embed="rId4"/>
          <a:stretch>
            <a:fillRect/>
          </a:stretch>
        </p:blipFill>
        <p:spPr>
          <a:xfrm rot="-1800000">
            <a:off x="7924953" y="292896"/>
            <a:ext cx="1067114" cy="446118"/>
          </a:xfrm>
          <a:prstGeom prst="rect">
            <a:avLst/>
          </a:prstGeom>
        </p:spPr>
      </p:pic>
    </p:spTree>
    <p:extLst>
      <p:ext uri="{BB962C8B-B14F-4D97-AF65-F5344CB8AC3E}">
        <p14:creationId xmlns:p14="http://schemas.microsoft.com/office/powerpoint/2010/main" val="1422993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60000" y="955512"/>
            <a:ext cx="87840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cs typeface="HG丸ｺﾞｼｯｸM-PRO"/>
              </a:rPr>
              <a:t>３　試験検査の信頼性確保部門の設置</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内部監査等により、試験検査の作業手順を確認し、指摘・指導</a:t>
            </a:r>
            <a:endParaRPr lang="en-US" altLang="ja-JP" sz="2000" dirty="0">
              <a:latin typeface="+mn-ea"/>
              <a:cs typeface="HG丸ｺﾞｼｯｸM-PRO"/>
            </a:endParaRPr>
          </a:p>
          <a:p>
            <a:pPr marL="304800" indent="-304800"/>
            <a:endParaRPr lang="en-US" altLang="ja-JP" sz="800" u="sng" dirty="0">
              <a:latin typeface="+mn-ea"/>
            </a:endParaRPr>
          </a:p>
          <a:p>
            <a:pPr marL="304800" indent="-304800"/>
            <a:r>
              <a:rPr lang="en-US" altLang="ja-JP" sz="2000" dirty="0">
                <a:latin typeface="+mn-ea"/>
              </a:rPr>
              <a:t>	</a:t>
            </a:r>
            <a:r>
              <a:rPr lang="ja-JP" altLang="en-US" sz="2000" u="sng" dirty="0">
                <a:latin typeface="+mn-ea"/>
              </a:rPr>
              <a:t>精度管理室による</a:t>
            </a:r>
            <a:r>
              <a:rPr lang="ja-JP" altLang="en-US" sz="2000" u="sng" dirty="0">
                <a:latin typeface="+mn-ea"/>
                <a:cs typeface="HG丸ｺﾞｼｯｸM-PRO"/>
              </a:rPr>
              <a:t>信頼性確保・保証業務の実施</a:t>
            </a:r>
            <a:endParaRPr lang="en-US" altLang="ja-JP" sz="2000" u="sng" dirty="0">
              <a:latin typeface="+mn-ea"/>
              <a:cs typeface="HG丸ｺﾞｼｯｸM-PRO"/>
            </a:endParaRPr>
          </a:p>
          <a:p>
            <a:pPr marL="304800" indent="-304800"/>
            <a:r>
              <a:rPr lang="ja-JP" altLang="en-US" sz="2000" dirty="0">
                <a:latin typeface="+mn-ea"/>
                <a:ea typeface="+mn-ea"/>
                <a:cs typeface="HG丸ｺﾞｼｯｸM-PRO"/>
              </a:rPr>
              <a:t>　　　　　　　　　　　　　　　　　　　　　　　　　　　　　</a:t>
            </a:r>
            <a:r>
              <a:rPr lang="ja-JP" altLang="en-US" sz="1800" dirty="0">
                <a:latin typeface="+mn-ea"/>
                <a:ea typeface="+mn-ea"/>
                <a:cs typeface="HG丸ｺﾞｼｯｸM-PRO"/>
              </a:rPr>
              <a:t>　</a:t>
            </a:r>
            <a:r>
              <a:rPr lang="en-US" altLang="ja-JP" sz="1800" u="sng" dirty="0">
                <a:latin typeface="+mn-ea"/>
                <a:ea typeface="+mn-ea"/>
                <a:cs typeface="HG丸ｺﾞｼｯｸM-PRO"/>
              </a:rPr>
              <a:t>【</a:t>
            </a:r>
            <a:r>
              <a:rPr lang="ja-JP" altLang="en-US" sz="1800" u="sng" dirty="0">
                <a:latin typeface="+mn-ea"/>
                <a:ea typeface="+mn-ea"/>
                <a:cs typeface="HG丸ｺﾞｼｯｸM-PRO"/>
              </a:rPr>
              <a:t>大項目</a:t>
            </a:r>
            <a:r>
              <a:rPr lang="ja-JP" altLang="en-US" sz="1800" u="sng" kern="100" dirty="0">
                <a:latin typeface="+mn-ea"/>
                <a:ea typeface="+mn-ea"/>
                <a:cs typeface="Times New Roman" charset="0"/>
              </a:rPr>
              <a:t>番号：</a:t>
            </a:r>
            <a:r>
              <a:rPr lang="en-US" altLang="ja-JP" sz="1800" u="sng" kern="100" dirty="0">
                <a:latin typeface="+mn-ea"/>
                <a:ea typeface="+mn-ea"/>
                <a:cs typeface="Times New Roman" charset="0"/>
              </a:rPr>
              <a:t>1</a:t>
            </a:r>
            <a:r>
              <a:rPr lang="ja-JP" altLang="en-US" sz="1800" u="sng" kern="100" dirty="0">
                <a:latin typeface="+mn-ea"/>
                <a:ea typeface="+mn-ea"/>
                <a:cs typeface="Times New Roman" charset="0"/>
              </a:rPr>
              <a:t>（</a:t>
            </a:r>
            <a:r>
              <a:rPr lang="ja-JP" altLang="en-US" sz="1800" u="sng" dirty="0">
                <a:latin typeface="+mn-ea"/>
                <a:ea typeface="+mn-ea"/>
                <a:cs typeface="HG丸ｺﾞｼｯｸM-PRO"/>
              </a:rPr>
              <a:t>小項目番号：</a:t>
            </a:r>
            <a:r>
              <a:rPr lang="en-US" altLang="ja-JP" sz="1800" u="sng" dirty="0">
                <a:latin typeface="+mn-ea"/>
                <a:ea typeface="+mn-ea"/>
                <a:cs typeface="HG丸ｺﾞｼｯｸM-PRO"/>
              </a:rPr>
              <a:t>2</a:t>
            </a:r>
            <a:r>
              <a:rPr lang="ja-JP" altLang="en-US" sz="1800" u="sng" dirty="0">
                <a:latin typeface="+mn-ea"/>
                <a:ea typeface="+mn-ea"/>
                <a:cs typeface="HG丸ｺﾞｼｯｸM-PRO"/>
              </a:rPr>
              <a:t>）</a:t>
            </a:r>
            <a:r>
              <a:rPr lang="en-US" altLang="ja-JP" sz="1800" u="sng" dirty="0">
                <a:latin typeface="+mn-ea"/>
                <a:ea typeface="+mn-ea"/>
                <a:cs typeface="HG丸ｺﾞｼｯｸM-PRO"/>
              </a:rPr>
              <a:t>】</a:t>
            </a:r>
          </a:p>
          <a:p>
            <a:pPr marL="304800" indent="-304800"/>
            <a:r>
              <a:rPr lang="en-US" altLang="ja-JP" sz="2000" dirty="0">
                <a:latin typeface="+mn-ea"/>
                <a:cs typeface="HG丸ｺﾞｼｯｸM-PRO"/>
              </a:rPr>
              <a:t>	</a:t>
            </a:r>
            <a:r>
              <a:rPr lang="ja-JP" altLang="en-US" sz="2000" dirty="0">
                <a:latin typeface="+mn-ea"/>
                <a:cs typeface="HG丸ｺﾞｼｯｸM-PRO"/>
              </a:rPr>
              <a:t>食品衛生検査業務：</a:t>
            </a:r>
            <a:r>
              <a:rPr lang="en-US" altLang="ja-JP" sz="2000" dirty="0">
                <a:latin typeface="+mn-ea"/>
                <a:cs typeface="HG丸ｺﾞｼｯｸM-PRO"/>
              </a:rPr>
              <a:t>	</a:t>
            </a:r>
            <a:r>
              <a:rPr lang="ja-JP" altLang="en-US" sz="2000" dirty="0">
                <a:latin typeface="+mn-ea"/>
                <a:cs typeface="HG丸ｺﾞｼｯｸM-PRO"/>
              </a:rPr>
              <a:t>内部監査の実施、内部精度管理結果の点検</a:t>
            </a:r>
            <a:r>
              <a:rPr lang="en-US" altLang="ja-JP" sz="2000" dirty="0">
                <a:latin typeface="+mn-ea"/>
                <a:cs typeface="HG丸ｺﾞｼｯｸM-PRO"/>
              </a:rPr>
              <a:t>								</a:t>
            </a:r>
            <a:r>
              <a:rPr lang="ja-JP" altLang="en-US" sz="2000" dirty="0">
                <a:latin typeface="+mn-ea"/>
                <a:cs typeface="HG丸ｺﾞｼｯｸM-PRO"/>
              </a:rPr>
              <a:t>→指摘事項及び改善措置のデータベース化</a:t>
            </a:r>
            <a:endParaRPr lang="en-US" altLang="ja-JP" sz="2000" dirty="0">
              <a:latin typeface="+mn-ea"/>
              <a:cs typeface="HG丸ｺﾞｼｯｸM-PRO"/>
            </a:endParaRPr>
          </a:p>
          <a:p>
            <a:pPr marL="304800" indent="-304800"/>
            <a:r>
              <a:rPr lang="en-US" altLang="ja-JP" sz="2000" dirty="0">
                <a:latin typeface="+mn-ea"/>
                <a:cs typeface="HG丸ｺﾞｼｯｸM-PRO"/>
              </a:rPr>
              <a:t>	</a:t>
            </a:r>
            <a:r>
              <a:rPr lang="ja-JP" altLang="en-US" sz="2000" dirty="0">
                <a:latin typeface="+mn-ea"/>
                <a:cs typeface="HG丸ｺﾞｼｯｸM-PRO"/>
              </a:rPr>
              <a:t>感染症検査業務：</a:t>
            </a:r>
            <a:r>
              <a:rPr lang="en-US" altLang="ja-JP" sz="2000" dirty="0">
                <a:latin typeface="+mn-ea"/>
                <a:cs typeface="HG丸ｺﾞｼｯｸM-PRO"/>
              </a:rPr>
              <a:t>		</a:t>
            </a:r>
            <a:r>
              <a:rPr lang="ja-JP" altLang="en-US" sz="2000" dirty="0">
                <a:latin typeface="+mn-ea"/>
                <a:cs typeface="HG丸ｺﾞｼｯｸM-PRO"/>
              </a:rPr>
              <a:t>内部監査の実施、内部精度管理結果の点検</a:t>
            </a:r>
            <a:r>
              <a:rPr lang="en-US" altLang="ja-JP" sz="2000" dirty="0">
                <a:latin typeface="+mn-ea"/>
                <a:cs typeface="HG丸ｺﾞｼｯｸM-PRO"/>
              </a:rPr>
              <a:t>								</a:t>
            </a:r>
            <a:r>
              <a:rPr lang="ja-JP" altLang="en-US" sz="2000" dirty="0">
                <a:latin typeface="+mn-ea"/>
                <a:cs typeface="HG丸ｺﾞｼｯｸM-PRO"/>
              </a:rPr>
              <a:t>→内部精度管理手法の統一に向けての課題抽出</a:t>
            </a:r>
            <a:endParaRPr lang="en-US" altLang="ja-JP" sz="2000" dirty="0">
              <a:latin typeface="+mn-ea"/>
              <a:cs typeface="HG丸ｺﾞｼｯｸM-PRO"/>
            </a:endParaRPr>
          </a:p>
          <a:p>
            <a:pPr marL="304800" indent="-304800"/>
            <a:r>
              <a:rPr lang="en-US" altLang="ja-JP" sz="2000" dirty="0">
                <a:latin typeface="+mn-ea"/>
                <a:cs typeface="HG丸ｺﾞｼｯｸM-PRO"/>
              </a:rPr>
              <a:t>	</a:t>
            </a:r>
            <a:r>
              <a:rPr lang="ja-JP" altLang="en-US" sz="2000" dirty="0">
                <a:latin typeface="+mn-ea"/>
                <a:cs typeface="HG丸ｺﾞｼｯｸM-PRO"/>
              </a:rPr>
              <a:t>外部精度管理調査：</a:t>
            </a:r>
            <a:r>
              <a:rPr lang="en-US" altLang="ja-JP" sz="2000" dirty="0">
                <a:latin typeface="+mn-ea"/>
                <a:cs typeface="HG丸ｺﾞｼｯｸM-PRO"/>
              </a:rPr>
              <a:t>	</a:t>
            </a:r>
            <a:r>
              <a:rPr lang="ja-JP" altLang="en-US" sz="2000" dirty="0">
                <a:latin typeface="+mn-ea"/>
                <a:cs typeface="HG丸ｺﾞｼｯｸM-PRO"/>
              </a:rPr>
              <a:t>理化学分野</a:t>
            </a:r>
            <a:r>
              <a:rPr lang="en-US" altLang="ja-JP" sz="2000" dirty="0">
                <a:latin typeface="+mn-ea"/>
                <a:cs typeface="HG丸ｺﾞｼｯｸM-PRO"/>
              </a:rPr>
              <a:t>13</a:t>
            </a:r>
            <a:r>
              <a:rPr lang="ja-JP" altLang="en-US" sz="2000" dirty="0">
                <a:latin typeface="+mn-ea"/>
                <a:cs typeface="HG丸ｺﾞｼｯｸM-PRO"/>
              </a:rPr>
              <a:t>件、微生物分野</a:t>
            </a:r>
            <a:r>
              <a:rPr lang="en-US" altLang="ja-JP" sz="2000" dirty="0">
                <a:latin typeface="+mn-ea"/>
                <a:cs typeface="HG丸ｺﾞｼｯｸM-PRO"/>
              </a:rPr>
              <a:t>15</a:t>
            </a:r>
            <a:r>
              <a:rPr lang="ja-JP" altLang="en-US" sz="2000" dirty="0">
                <a:latin typeface="+mn-ea"/>
                <a:cs typeface="HG丸ｺﾞｼｯｸM-PRO"/>
              </a:rPr>
              <a:t>件に参加</a:t>
            </a:r>
            <a:endParaRPr lang="en-US" altLang="ja-JP" sz="2000" dirty="0">
              <a:latin typeface="+mn-ea"/>
              <a:cs typeface="HG丸ｺﾞｼｯｸM-PRO"/>
            </a:endParaRPr>
          </a:p>
          <a:p>
            <a:pPr marL="304800" indent="-304800"/>
            <a:r>
              <a:rPr lang="en-US" altLang="ja-JP" sz="2000" dirty="0">
                <a:latin typeface="+mn-ea"/>
                <a:cs typeface="HG丸ｺﾞｼｯｸM-PRO"/>
              </a:rPr>
              <a:t>							</a:t>
            </a:r>
            <a:r>
              <a:rPr lang="ja-JP" altLang="en-US" sz="2000" dirty="0">
                <a:latin typeface="+mn-ea"/>
                <a:cs typeface="HG丸ｺﾞｼｯｸM-PRO"/>
              </a:rPr>
              <a:t>→信頼性確保業務の客観性を担保</a:t>
            </a:r>
            <a:endParaRPr lang="en-US" altLang="ja-JP" sz="2000" dirty="0">
              <a:latin typeface="+mn-ea"/>
              <a:cs typeface="HG丸ｺﾞｼｯｸM-PRO"/>
            </a:endParaRPr>
          </a:p>
          <a:p>
            <a:pPr marL="304800" indent="-304800"/>
            <a:endParaRPr lang="ja-JP" altLang="en-US" sz="1400" dirty="0">
              <a:latin typeface="+mn-ea"/>
              <a:cs typeface="HG丸ｺﾞｼｯｸM-PRO"/>
            </a:endParaRPr>
          </a:p>
          <a:p>
            <a:pPr marL="304800" indent="-304800"/>
            <a:r>
              <a:rPr lang="ja-JP" altLang="en-US" sz="2000" u="sng" dirty="0">
                <a:solidFill>
                  <a:srgbClr val="0070C0"/>
                </a:solidFill>
                <a:latin typeface="+mn-ea"/>
                <a:cs typeface="HG丸ｺﾞｼｯｸM-PRO"/>
              </a:rPr>
              <a:t>４　府内中核市に対する支援体制の構築</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職員向け技術研修の実施、対応困難となる高度な試験検査の受入</a:t>
            </a:r>
            <a:endParaRPr lang="en-US" altLang="ja-JP" sz="1400" dirty="0">
              <a:latin typeface="+mn-ea"/>
              <a:cs typeface="HG丸ｺﾞｼｯｸM-PRO"/>
            </a:endParaRPr>
          </a:p>
          <a:p>
            <a:pPr marL="304800" indent="-304800"/>
            <a:r>
              <a:rPr lang="en-US" altLang="ja-JP" sz="1400" dirty="0">
                <a:latin typeface="+mn-ea"/>
                <a:cs typeface="HG丸ｺﾞｼｯｸM-PRO"/>
              </a:rPr>
              <a:t>	</a:t>
            </a:r>
          </a:p>
          <a:p>
            <a:pPr marL="304800" indent="-304800"/>
            <a:r>
              <a:rPr lang="en-US" altLang="ja-JP" sz="2000" dirty="0">
                <a:latin typeface="+mn-ea"/>
                <a:cs typeface="HG丸ｺﾞｼｯｸM-PRO"/>
              </a:rPr>
              <a:t>	</a:t>
            </a:r>
            <a:r>
              <a:rPr lang="ja-JP" altLang="en-US" sz="2000" u="sng" dirty="0">
                <a:latin typeface="+mn-ea"/>
                <a:cs typeface="HG丸ｺﾞｼｯｸM-PRO"/>
              </a:rPr>
              <a:t>府内中核市に対する支援体制の構築</a:t>
            </a:r>
            <a:r>
              <a:rPr lang="ja-JP" altLang="en-US" sz="1800" u="sng" dirty="0">
                <a:latin typeface="+mn-ea"/>
                <a:ea typeface="+mn-ea"/>
                <a:cs typeface="HG丸ｺﾞｼｯｸM-PRO"/>
              </a:rPr>
              <a:t>　</a:t>
            </a:r>
            <a:r>
              <a:rPr lang="en-US" altLang="ja-JP" sz="1800" u="sng" dirty="0">
                <a:latin typeface="+mn-ea"/>
                <a:ea typeface="+mn-ea"/>
                <a:cs typeface="HG丸ｺﾞｼｯｸM-PRO"/>
              </a:rPr>
              <a:t>【</a:t>
            </a:r>
            <a:r>
              <a:rPr lang="ja-JP" altLang="en-US" sz="1800" u="sng" dirty="0">
                <a:latin typeface="+mn-ea"/>
                <a:ea typeface="+mn-ea"/>
                <a:cs typeface="HG丸ｺﾞｼｯｸM-PRO"/>
              </a:rPr>
              <a:t>大項目</a:t>
            </a:r>
            <a:r>
              <a:rPr lang="ja-JP" altLang="en-US" sz="1800" u="sng" kern="100" dirty="0">
                <a:latin typeface="+mn-ea"/>
                <a:ea typeface="+mn-ea"/>
                <a:cs typeface="Times New Roman" charset="0"/>
              </a:rPr>
              <a:t>番号：</a:t>
            </a:r>
            <a:r>
              <a:rPr lang="en-US" altLang="ja-JP" sz="1800" u="sng" kern="100" dirty="0">
                <a:latin typeface="+mn-ea"/>
                <a:ea typeface="+mn-ea"/>
                <a:cs typeface="Times New Roman" charset="0"/>
              </a:rPr>
              <a:t>4</a:t>
            </a:r>
            <a:r>
              <a:rPr lang="ja-JP" altLang="en-US" sz="1800" u="sng" kern="100" dirty="0">
                <a:latin typeface="+mn-ea"/>
                <a:ea typeface="+mn-ea"/>
                <a:cs typeface="Times New Roman" charset="0"/>
              </a:rPr>
              <a:t>（</a:t>
            </a:r>
            <a:r>
              <a:rPr lang="ja-JP" altLang="en-US" sz="1800" u="sng" dirty="0">
                <a:latin typeface="+mn-ea"/>
                <a:ea typeface="+mn-ea"/>
                <a:cs typeface="HG丸ｺﾞｼｯｸM-PRO"/>
              </a:rPr>
              <a:t>小項目番号：</a:t>
            </a:r>
            <a:r>
              <a:rPr lang="en-US" altLang="ja-JP" sz="1800" u="sng" dirty="0">
                <a:latin typeface="+mn-ea"/>
                <a:ea typeface="+mn-ea"/>
                <a:cs typeface="HG丸ｺﾞｼｯｸM-PRO"/>
              </a:rPr>
              <a:t>7</a:t>
            </a:r>
            <a:r>
              <a:rPr lang="ja-JP" altLang="en-US" sz="1800" u="sng" dirty="0">
                <a:latin typeface="+mn-ea"/>
                <a:ea typeface="+mn-ea"/>
                <a:cs typeface="HG丸ｺﾞｼｯｸM-PRO"/>
              </a:rPr>
              <a:t>）</a:t>
            </a:r>
            <a:r>
              <a:rPr lang="en-US" altLang="ja-JP" sz="1800" u="sng" dirty="0">
                <a:latin typeface="+mn-ea"/>
                <a:ea typeface="+mn-ea"/>
                <a:cs typeface="HG丸ｺﾞｼｯｸM-PRO"/>
              </a:rPr>
              <a:t>】 </a:t>
            </a:r>
            <a:r>
              <a:rPr lang="en-US" altLang="ja-JP" sz="2000" dirty="0">
                <a:latin typeface="+mn-ea"/>
              </a:rPr>
              <a:t>			</a:t>
            </a:r>
            <a:r>
              <a:rPr lang="ja-JP" altLang="en-US" sz="2000" dirty="0">
                <a:latin typeface="+mn-ea"/>
              </a:rPr>
              <a:t>技術研修の実施（細菌検査、食品添加物、危険ドラッグ等）</a:t>
            </a:r>
            <a:endParaRPr lang="en-US" altLang="ja-JP" sz="2000" dirty="0">
              <a:latin typeface="+mn-ea"/>
            </a:endParaRPr>
          </a:p>
          <a:p>
            <a:pPr marL="304800" indent="-304800"/>
            <a:r>
              <a:rPr lang="en-US" altLang="ja-JP" sz="2000" dirty="0">
                <a:latin typeface="+mn-ea"/>
              </a:rPr>
              <a:t>		</a:t>
            </a:r>
            <a:r>
              <a:rPr lang="ja-JP" altLang="en-US" sz="2000" dirty="0">
                <a:latin typeface="+mn-ea"/>
              </a:rPr>
              <a:t>依頼検査の実施（食品、食中毒、感染症、家庭用品等：</a:t>
            </a:r>
            <a:r>
              <a:rPr lang="en-US" altLang="ja-JP" sz="2000" dirty="0">
                <a:latin typeface="+mn-ea"/>
              </a:rPr>
              <a:t>1262</a:t>
            </a:r>
            <a:r>
              <a:rPr lang="ja-JP" altLang="en-US" sz="2000" dirty="0">
                <a:latin typeface="+mn-ea"/>
              </a:rPr>
              <a:t>件）</a:t>
            </a:r>
            <a:endParaRPr lang="en-US" altLang="ja-JP" sz="2000" dirty="0">
              <a:latin typeface="+mn-ea"/>
            </a:endParaRPr>
          </a:p>
          <a:p>
            <a:pPr marL="304800" indent="-304800"/>
            <a:r>
              <a:rPr lang="en-US" altLang="ja-JP" sz="2000" dirty="0">
                <a:latin typeface="+mn-ea"/>
              </a:rPr>
              <a:t>		</a:t>
            </a:r>
            <a:r>
              <a:rPr lang="ja-JP" altLang="en-US" sz="2000" dirty="0">
                <a:latin typeface="+mn-ea"/>
              </a:rPr>
              <a:t>八尾市との協定書締結（健康危機事象発生時における連携体制の確保）</a:t>
            </a:r>
            <a:endParaRPr lang="en-US" altLang="ja-JP" sz="2000" dirty="0">
              <a:latin typeface="+mn-ea"/>
            </a:endParaRPr>
          </a:p>
          <a:p>
            <a:pPr marL="304800" indent="-304800"/>
            <a:endParaRPr lang="en-US" altLang="ja-JP" sz="2000" dirty="0">
              <a:latin typeface="+mn-ea"/>
            </a:endParaRPr>
          </a:p>
        </p:txBody>
      </p:sp>
      <p:sp>
        <p:nvSpPr>
          <p:cNvPr id="4" name="スライド番号プレースホルダー 3"/>
          <p:cNvSpPr>
            <a:spLocks noGrp="1"/>
          </p:cNvSpPr>
          <p:nvPr>
            <p:ph type="sldNum" sz="quarter" idx="12"/>
          </p:nvPr>
        </p:nvSpPr>
        <p:spPr>
          <a:xfrm>
            <a:off x="8084456" y="6404387"/>
            <a:ext cx="1059543" cy="365125"/>
          </a:xfrm>
        </p:spPr>
        <p:txBody>
          <a:bodyPr/>
          <a:lstStyle/>
          <a:p>
            <a:fld id="{31574B80-8BAD-423D-BC4E-1B412F5C32AE}" type="slidenum">
              <a:rPr lang="ja-JP" altLang="en-US" sz="1200" b="1" smtClean="0">
                <a:latin typeface="Arial" charset="0"/>
                <a:ea typeface="Arial" charset="0"/>
                <a:cs typeface="Arial" charset="0"/>
              </a:rPr>
              <a:pPr/>
              <a:t>23</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9" name="正方形/長方形 8"/>
          <p:cNvSpPr/>
          <p:nvPr/>
        </p:nvSpPr>
        <p:spPr>
          <a:xfrm>
            <a:off x="587022" y="1708380"/>
            <a:ext cx="8441230" cy="2573247"/>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587023" y="5106255"/>
            <a:ext cx="8228730" cy="1530522"/>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1" name="図 10">
            <a:extLst>
              <a:ext uri="{FF2B5EF4-FFF2-40B4-BE49-F238E27FC236}">
                <a16:creationId xmlns="" xmlns:a16="http://schemas.microsoft.com/office/drawing/2014/main" id="{2A8680D8-6979-E042-88EF-7C04A40E3A8A}"/>
              </a:ext>
            </a:extLst>
          </p:cNvPr>
          <p:cNvPicPr>
            <a:picLocks noChangeAspect="1"/>
          </p:cNvPicPr>
          <p:nvPr/>
        </p:nvPicPr>
        <p:blipFill>
          <a:blip r:embed="rId3"/>
          <a:stretch>
            <a:fillRect/>
          </a:stretch>
        </p:blipFill>
        <p:spPr>
          <a:xfrm>
            <a:off x="421922" y="1780139"/>
            <a:ext cx="330200" cy="254000"/>
          </a:xfrm>
          <a:prstGeom prst="rect">
            <a:avLst/>
          </a:prstGeom>
        </p:spPr>
      </p:pic>
      <p:pic>
        <p:nvPicPr>
          <p:cNvPr id="16" name="図 15">
            <a:extLst>
              <a:ext uri="{FF2B5EF4-FFF2-40B4-BE49-F238E27FC236}">
                <a16:creationId xmlns="" xmlns:a16="http://schemas.microsoft.com/office/drawing/2014/main" id="{45F0A2A7-AC38-F348-AD00-2004229AC500}"/>
              </a:ext>
            </a:extLst>
          </p:cNvPr>
          <p:cNvPicPr>
            <a:picLocks noChangeAspect="1"/>
          </p:cNvPicPr>
          <p:nvPr/>
        </p:nvPicPr>
        <p:blipFill>
          <a:blip r:embed="rId3"/>
          <a:stretch>
            <a:fillRect/>
          </a:stretch>
        </p:blipFill>
        <p:spPr>
          <a:xfrm>
            <a:off x="421922" y="5257562"/>
            <a:ext cx="330200" cy="254000"/>
          </a:xfrm>
          <a:prstGeom prst="rect">
            <a:avLst/>
          </a:prstGeom>
        </p:spPr>
      </p:pic>
      <p:pic>
        <p:nvPicPr>
          <p:cNvPr id="15" name="図 14">
            <a:extLst>
              <a:ext uri="{FF2B5EF4-FFF2-40B4-BE49-F238E27FC236}">
                <a16:creationId xmlns="" xmlns:a16="http://schemas.microsoft.com/office/drawing/2014/main" id="{B884B04E-8414-B548-9F95-301D62B0298F}"/>
              </a:ext>
            </a:extLst>
          </p:cNvPr>
          <p:cNvPicPr>
            <a:picLocks noChangeAspect="1"/>
          </p:cNvPicPr>
          <p:nvPr/>
        </p:nvPicPr>
        <p:blipFill>
          <a:blip r:embed="rId4"/>
          <a:stretch>
            <a:fillRect/>
          </a:stretch>
        </p:blipFill>
        <p:spPr>
          <a:xfrm rot="-1800000">
            <a:off x="7924953" y="292896"/>
            <a:ext cx="1067114" cy="446118"/>
          </a:xfrm>
          <a:prstGeom prst="rect">
            <a:avLst/>
          </a:prstGeom>
        </p:spPr>
      </p:pic>
    </p:spTree>
    <p:extLst>
      <p:ext uri="{BB962C8B-B14F-4D97-AF65-F5344CB8AC3E}">
        <p14:creationId xmlns:p14="http://schemas.microsoft.com/office/powerpoint/2010/main" val="370478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60000" y="1044000"/>
            <a:ext cx="853054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cs typeface="HG丸ｺﾞｼｯｸM-PRO"/>
              </a:rPr>
              <a:t>５　学術分野・産業界への支援・連携体制の確立</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地方衛生研究所の強みを生かした連携の深化、相談機能の強化</a:t>
            </a:r>
          </a:p>
          <a:p>
            <a:pPr marL="304800" indent="-304800"/>
            <a:endParaRPr lang="en-US" altLang="ja-JP" sz="2000" dirty="0">
              <a:latin typeface="+mn-ea"/>
            </a:endParaRPr>
          </a:p>
          <a:p>
            <a:pPr marL="304800" indent="-304800"/>
            <a:r>
              <a:rPr lang="en-US" altLang="ja-JP" sz="2000" dirty="0">
                <a:latin typeface="+mn-ea"/>
                <a:cs typeface="HG丸ｺﾞｼｯｸM-PRO"/>
              </a:rPr>
              <a:t>	</a:t>
            </a:r>
            <a:r>
              <a:rPr lang="ja-JP" altLang="en-US" sz="2000" u="sng" dirty="0">
                <a:latin typeface="+mn-ea"/>
                <a:cs typeface="HG丸ｺﾞｼｯｸM-PRO"/>
              </a:rPr>
              <a:t>学術分野・産業界への支援・連携体制の確立</a:t>
            </a:r>
            <a:endParaRPr lang="en-US" altLang="ja-JP" sz="2000" u="sng" dirty="0">
              <a:latin typeface="+mn-ea"/>
              <a:cs typeface="HG丸ｺﾞｼｯｸM-PRO"/>
            </a:endParaRPr>
          </a:p>
          <a:p>
            <a:pPr marL="304800" indent="-304800"/>
            <a:r>
              <a:rPr lang="ja-JP" altLang="en-US" sz="1800" dirty="0">
                <a:latin typeface="+mn-ea"/>
                <a:cs typeface="HG丸ｺﾞｼｯｸM-PRO"/>
              </a:rPr>
              <a:t>　　　　　　　　　　　　　　　　　　　　　　　　　　　　　　　　</a:t>
            </a:r>
            <a:r>
              <a:rPr lang="en-US" altLang="ja-JP" sz="1800" u="sng" dirty="0">
                <a:latin typeface="+mn-ea"/>
                <a:cs typeface="HG丸ｺﾞｼｯｸM-PRO"/>
              </a:rPr>
              <a:t>【</a:t>
            </a:r>
            <a:r>
              <a:rPr lang="ja-JP" altLang="en-US" sz="1800" u="sng" dirty="0">
                <a:latin typeface="+mn-ea"/>
                <a:cs typeface="HG丸ｺﾞｼｯｸM-PRO"/>
              </a:rPr>
              <a:t>大項目</a:t>
            </a:r>
            <a:r>
              <a:rPr lang="ja-JP" altLang="en-US" sz="1800" u="sng" kern="100" dirty="0">
                <a:latin typeface="+mn-ea"/>
                <a:cs typeface="Times New Roman" charset="0"/>
              </a:rPr>
              <a:t>番号：</a:t>
            </a:r>
            <a:r>
              <a:rPr lang="en-US" altLang="ja-JP" sz="1800" u="sng" kern="100" dirty="0">
                <a:latin typeface="+mn-ea"/>
                <a:cs typeface="Times New Roman" charset="0"/>
              </a:rPr>
              <a:t>2</a:t>
            </a:r>
            <a:r>
              <a:rPr lang="ja-JP" altLang="en-US" sz="1800" u="sng" kern="100" dirty="0">
                <a:latin typeface="+mn-ea"/>
                <a:cs typeface="Times New Roman" charset="0"/>
              </a:rPr>
              <a:t>（</a:t>
            </a:r>
            <a:r>
              <a:rPr lang="ja-JP" altLang="en-US" sz="1800" u="sng" dirty="0">
                <a:latin typeface="+mn-ea"/>
                <a:cs typeface="HG丸ｺﾞｼｯｸM-PRO"/>
              </a:rPr>
              <a:t>小項目番号：</a:t>
            </a:r>
            <a:r>
              <a:rPr lang="en-US" altLang="ja-JP" sz="1800" u="sng" dirty="0">
                <a:latin typeface="+mn-ea"/>
                <a:cs typeface="HG丸ｺﾞｼｯｸM-PRO"/>
              </a:rPr>
              <a:t>4</a:t>
            </a:r>
            <a:r>
              <a:rPr lang="ja-JP" altLang="en-US" sz="1800" u="sng" dirty="0">
                <a:latin typeface="+mn-ea"/>
                <a:cs typeface="HG丸ｺﾞｼｯｸM-PRO"/>
              </a:rPr>
              <a:t>）</a:t>
            </a:r>
            <a:r>
              <a:rPr lang="en-US" altLang="ja-JP" sz="1800" u="sng" dirty="0">
                <a:latin typeface="+mn-ea"/>
                <a:cs typeface="HG丸ｺﾞｼｯｸM-PRO"/>
              </a:rPr>
              <a:t>】</a:t>
            </a:r>
          </a:p>
          <a:p>
            <a:pPr marL="304800" indent="-304800"/>
            <a:r>
              <a:rPr lang="ja-JP" altLang="en-US" sz="1800" dirty="0">
                <a:latin typeface="+mn-ea"/>
                <a:cs typeface="HG丸ｺﾞｼｯｸM-PRO"/>
              </a:rPr>
              <a:t>　　　　　　　　　　　　　　　　　　　　　　　　　　　　　　　　</a:t>
            </a:r>
            <a:r>
              <a:rPr lang="en-US" altLang="ja-JP" sz="1800" u="sng" dirty="0">
                <a:latin typeface="+mn-ea"/>
                <a:cs typeface="HG丸ｺﾞｼｯｸM-PRO"/>
              </a:rPr>
              <a:t>【</a:t>
            </a:r>
            <a:r>
              <a:rPr lang="ja-JP" altLang="en-US" sz="1800" u="sng" dirty="0">
                <a:latin typeface="+mn-ea"/>
                <a:cs typeface="HG丸ｺﾞｼｯｸM-PRO"/>
              </a:rPr>
              <a:t>大項目</a:t>
            </a:r>
            <a:r>
              <a:rPr lang="ja-JP" altLang="en-US" sz="1800" u="sng" kern="100" dirty="0">
                <a:latin typeface="+mn-ea"/>
                <a:cs typeface="Times New Roman" charset="0"/>
              </a:rPr>
              <a:t>番号：</a:t>
            </a:r>
            <a:r>
              <a:rPr lang="en-US" altLang="ja-JP" sz="1800" u="sng" kern="100" dirty="0">
                <a:latin typeface="+mn-ea"/>
                <a:cs typeface="Times New Roman" charset="0"/>
              </a:rPr>
              <a:t>4</a:t>
            </a:r>
            <a:r>
              <a:rPr lang="ja-JP" altLang="en-US" sz="1800" u="sng" kern="100" dirty="0">
                <a:latin typeface="+mn-ea"/>
                <a:cs typeface="Times New Roman" charset="0"/>
              </a:rPr>
              <a:t>（</a:t>
            </a:r>
            <a:r>
              <a:rPr lang="ja-JP" altLang="en-US" sz="1800" u="sng" dirty="0">
                <a:latin typeface="+mn-ea"/>
                <a:cs typeface="HG丸ｺﾞｼｯｸM-PRO"/>
              </a:rPr>
              <a:t>小項目番号：</a:t>
            </a:r>
            <a:r>
              <a:rPr lang="en-US" altLang="ja-JP" sz="1800" u="sng" dirty="0">
                <a:latin typeface="+mn-ea"/>
                <a:cs typeface="HG丸ｺﾞｼｯｸM-PRO"/>
              </a:rPr>
              <a:t>10</a:t>
            </a:r>
            <a:r>
              <a:rPr lang="ja-JP" altLang="en-US" sz="1800" u="sng" dirty="0">
                <a:latin typeface="+mn-ea"/>
                <a:cs typeface="HG丸ｺﾞｼｯｸM-PRO"/>
              </a:rPr>
              <a:t>）</a:t>
            </a:r>
            <a:r>
              <a:rPr lang="en-US" altLang="ja-JP" sz="1800" u="sng" dirty="0">
                <a:latin typeface="+mn-ea"/>
                <a:cs typeface="HG丸ｺﾞｼｯｸM-PRO"/>
              </a:rPr>
              <a:t>】</a:t>
            </a:r>
          </a:p>
          <a:p>
            <a:pPr marL="304800" indent="-304800"/>
            <a:r>
              <a:rPr lang="en-US" altLang="ja-JP" sz="2000" dirty="0">
                <a:latin typeface="+mn-ea"/>
                <a:cs typeface="HG丸ｺﾞｼｯｸM-PRO"/>
              </a:rPr>
              <a:t>		</a:t>
            </a:r>
            <a:r>
              <a:rPr lang="ja-JP" altLang="en-US" sz="2000" dirty="0">
                <a:latin typeface="+mn-ea"/>
              </a:rPr>
              <a:t>受託研究（企業、国（内閣府・厚生労働省）、自治体）：</a:t>
            </a:r>
            <a:r>
              <a:rPr lang="en-US" altLang="ja-JP" sz="2000" dirty="0">
                <a:latin typeface="+mn-ea"/>
              </a:rPr>
              <a:t>14</a:t>
            </a:r>
            <a:r>
              <a:rPr lang="ja-JP" altLang="en-US" sz="2000" dirty="0">
                <a:latin typeface="+mn-ea"/>
              </a:rPr>
              <a:t>件</a:t>
            </a:r>
            <a:endParaRPr lang="en-US" altLang="ja-JP" sz="2000" dirty="0">
              <a:latin typeface="+mn-ea"/>
            </a:endParaRPr>
          </a:p>
          <a:p>
            <a:pPr marL="304800" indent="-304800"/>
            <a:r>
              <a:rPr lang="en-US" altLang="ja-JP" sz="2000" dirty="0">
                <a:latin typeface="+mn-ea"/>
              </a:rPr>
              <a:t>		</a:t>
            </a:r>
            <a:r>
              <a:rPr lang="ja-JP" altLang="en-US" sz="2000" dirty="0">
                <a:latin typeface="+mn-ea"/>
              </a:rPr>
              <a:t>共同研究（企業、内閣府、自治体、大学等）：</a:t>
            </a:r>
            <a:r>
              <a:rPr lang="en-US" altLang="ja-JP" sz="2000" dirty="0">
                <a:latin typeface="+mn-ea"/>
              </a:rPr>
              <a:t>13</a:t>
            </a:r>
            <a:r>
              <a:rPr lang="ja-JP" altLang="en-US" sz="2000" dirty="0">
                <a:latin typeface="+mn-ea"/>
              </a:rPr>
              <a:t>件</a:t>
            </a:r>
            <a:endParaRPr lang="en-US" altLang="ja-JP" sz="2000" dirty="0">
              <a:latin typeface="+mn-ea"/>
            </a:endParaRPr>
          </a:p>
          <a:p>
            <a:pPr marL="304800" indent="-304800"/>
            <a:r>
              <a:rPr lang="en-US" altLang="ja-JP" sz="2000" dirty="0">
                <a:latin typeface="+mn-ea"/>
              </a:rPr>
              <a:t>		</a:t>
            </a:r>
            <a:r>
              <a:rPr lang="ja-JP" altLang="en-US" sz="2000" dirty="0">
                <a:latin typeface="+mn-ea"/>
              </a:rPr>
              <a:t>大阪大学大学院社会医学系専門医研修プログラム（連携施設）</a:t>
            </a:r>
            <a:endParaRPr lang="en-US" altLang="ja-JP" sz="2000" dirty="0">
              <a:latin typeface="+mn-ea"/>
            </a:endParaRPr>
          </a:p>
          <a:p>
            <a:pPr marL="304800" indent="-304800"/>
            <a:r>
              <a:rPr lang="en-US" altLang="ja-JP" sz="2000" dirty="0">
                <a:latin typeface="+mn-ea"/>
              </a:rPr>
              <a:t>			</a:t>
            </a:r>
            <a:r>
              <a:rPr lang="ja-JP" altLang="en-US" sz="2000" dirty="0">
                <a:latin typeface="+mn-ea"/>
              </a:rPr>
              <a:t>公衆衛生医師の確保・資質向上：専攻医</a:t>
            </a:r>
            <a:r>
              <a:rPr lang="en-US" altLang="ja-JP" sz="2000" dirty="0">
                <a:latin typeface="+mn-ea"/>
              </a:rPr>
              <a:t>2</a:t>
            </a:r>
            <a:r>
              <a:rPr lang="ja-JP" altLang="en-US" sz="2000" dirty="0">
                <a:latin typeface="+mn-ea"/>
              </a:rPr>
              <a:t>名の受入</a:t>
            </a:r>
            <a:endParaRPr lang="en-US" altLang="ja-JP" sz="2000" dirty="0">
              <a:latin typeface="+mn-ea"/>
            </a:endParaRPr>
          </a:p>
          <a:p>
            <a:pPr marL="304800" indent="-304800"/>
            <a:r>
              <a:rPr lang="en-US" altLang="ja-JP" sz="2000" dirty="0">
                <a:latin typeface="+mn-ea"/>
              </a:rPr>
              <a:t>		</a:t>
            </a:r>
            <a:r>
              <a:rPr lang="ja-JP" altLang="en-US" sz="2000" dirty="0">
                <a:latin typeface="+mn-ea"/>
              </a:rPr>
              <a:t>非常勤講師の派遣（国公立大学、私立大学等）</a:t>
            </a:r>
            <a:endParaRPr lang="en-US" altLang="ja-JP" sz="2000" dirty="0">
              <a:latin typeface="+mn-ea"/>
            </a:endParaRPr>
          </a:p>
          <a:p>
            <a:pPr marL="304800" indent="-304800"/>
            <a:r>
              <a:rPr lang="en-US" altLang="ja-JP" sz="2000" dirty="0">
                <a:latin typeface="+mn-ea"/>
                <a:ea typeface="+mn-ea"/>
              </a:rPr>
              <a:t>		</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24</a:t>
            </a:fld>
            <a:endParaRPr lang="ja-JP" altLang="en-US" sz="1200" b="1" dirty="0">
              <a:latin typeface="Arial" charset="0"/>
              <a:ea typeface="Arial" charset="0"/>
              <a:cs typeface="Arial" charset="0"/>
            </a:endParaRPr>
          </a:p>
        </p:txBody>
      </p:sp>
      <p:sp>
        <p:nvSpPr>
          <p:cNvPr id="9" name="正方形/長方形 8"/>
          <p:cNvSpPr/>
          <p:nvPr/>
        </p:nvSpPr>
        <p:spPr>
          <a:xfrm>
            <a:off x="582743" y="1878626"/>
            <a:ext cx="8135815" cy="2683542"/>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1"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3" name="図 2">
            <a:extLst>
              <a:ext uri="{FF2B5EF4-FFF2-40B4-BE49-F238E27FC236}">
                <a16:creationId xmlns="" xmlns:a16="http://schemas.microsoft.com/office/drawing/2014/main" id="{5BE1A57A-45C4-D245-AFB4-7E3F11049665}"/>
              </a:ext>
            </a:extLst>
          </p:cNvPr>
          <p:cNvPicPr>
            <a:picLocks noChangeAspect="1"/>
          </p:cNvPicPr>
          <p:nvPr/>
        </p:nvPicPr>
        <p:blipFill>
          <a:blip r:embed="rId3"/>
          <a:stretch>
            <a:fillRect/>
          </a:stretch>
        </p:blipFill>
        <p:spPr>
          <a:xfrm>
            <a:off x="410760" y="2066588"/>
            <a:ext cx="330200" cy="254000"/>
          </a:xfrm>
          <a:prstGeom prst="rect">
            <a:avLst/>
          </a:prstGeom>
        </p:spPr>
      </p:pic>
      <p:pic>
        <p:nvPicPr>
          <p:cNvPr id="10" name="図 9">
            <a:extLst>
              <a:ext uri="{FF2B5EF4-FFF2-40B4-BE49-F238E27FC236}">
                <a16:creationId xmlns="" xmlns:a16="http://schemas.microsoft.com/office/drawing/2014/main" id="{B884B04E-8414-B548-9F95-301D62B0298F}"/>
              </a:ext>
            </a:extLst>
          </p:cNvPr>
          <p:cNvPicPr>
            <a:picLocks noChangeAspect="1"/>
          </p:cNvPicPr>
          <p:nvPr/>
        </p:nvPicPr>
        <p:blipFill>
          <a:blip r:embed="rId4"/>
          <a:stretch>
            <a:fillRect/>
          </a:stretch>
        </p:blipFill>
        <p:spPr>
          <a:xfrm rot="-1800000">
            <a:off x="7924953" y="292896"/>
            <a:ext cx="1067114" cy="446118"/>
          </a:xfrm>
          <a:prstGeom prst="rect">
            <a:avLst/>
          </a:prstGeom>
        </p:spPr>
      </p:pic>
    </p:spTree>
    <p:extLst>
      <p:ext uri="{BB962C8B-B14F-4D97-AF65-F5344CB8AC3E}">
        <p14:creationId xmlns:p14="http://schemas.microsoft.com/office/powerpoint/2010/main" val="1257747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19734" y="1008000"/>
            <a:ext cx="853054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latin typeface="+mn-ea"/>
                <a:ea typeface="+mn-ea"/>
                <a:cs typeface="HG丸ｺﾞｼｯｸM-PRO"/>
              </a:rPr>
              <a:t>１　業務統一化プランの作成</a:t>
            </a:r>
            <a:r>
              <a:rPr lang="en-US" altLang="ja-JP" sz="2000" u="sng" dirty="0">
                <a:latin typeface="+mn-ea"/>
                <a:ea typeface="+mn-ea"/>
                <a:cs typeface="HG丸ｺﾞｼｯｸM-PRO"/>
              </a:rPr>
              <a:t>	</a:t>
            </a:r>
            <a:r>
              <a:rPr lang="ja-JP" altLang="en-US" sz="1800" u="sng" dirty="0">
                <a:latin typeface="+mn-ea"/>
                <a:ea typeface="+mn-ea"/>
                <a:cs typeface="HG丸ｺﾞｼｯｸM-PRO"/>
              </a:rPr>
              <a:t>　</a:t>
            </a:r>
            <a:r>
              <a:rPr lang="en-US" altLang="ja-JP" sz="1800" u="sng" dirty="0">
                <a:latin typeface="+mn-ea"/>
                <a:ea typeface="+mn-ea"/>
                <a:cs typeface="HG丸ｺﾞｼｯｸM-PRO"/>
              </a:rPr>
              <a:t>【</a:t>
            </a:r>
            <a:r>
              <a:rPr lang="ja-JP" altLang="en-US" sz="1800" u="sng" dirty="0">
                <a:latin typeface="+mn-ea"/>
                <a:ea typeface="+mn-ea"/>
                <a:cs typeface="HG丸ｺﾞｼｯｸM-PRO"/>
              </a:rPr>
              <a:t>大項目</a:t>
            </a:r>
            <a:r>
              <a:rPr lang="ja-JP" altLang="en-US" sz="1800" u="sng" kern="100" dirty="0">
                <a:latin typeface="+mn-ea"/>
                <a:ea typeface="+mn-ea"/>
                <a:cs typeface="Times New Roman" charset="0"/>
              </a:rPr>
              <a:t>番号：</a:t>
            </a:r>
            <a:r>
              <a:rPr lang="en-US" altLang="ja-JP" sz="1800" u="sng" kern="100" dirty="0">
                <a:latin typeface="+mn-ea"/>
                <a:ea typeface="+mn-ea"/>
                <a:cs typeface="Times New Roman" charset="0"/>
              </a:rPr>
              <a:t>1</a:t>
            </a:r>
            <a:r>
              <a:rPr lang="ja-JP" altLang="en-US" sz="1800" u="sng" kern="100" dirty="0">
                <a:latin typeface="+mn-ea"/>
                <a:ea typeface="+mn-ea"/>
                <a:cs typeface="Times New Roman" charset="0"/>
              </a:rPr>
              <a:t>（</a:t>
            </a:r>
            <a:r>
              <a:rPr lang="ja-JP" altLang="en-US" sz="1800" u="sng" dirty="0">
                <a:latin typeface="+mn-ea"/>
                <a:ea typeface="+mn-ea"/>
                <a:cs typeface="HG丸ｺﾞｼｯｸM-PRO"/>
              </a:rPr>
              <a:t>小項目番号：</a:t>
            </a:r>
            <a:r>
              <a:rPr lang="en-US" altLang="ja-JP" sz="1800" u="sng" dirty="0">
                <a:latin typeface="+mn-ea"/>
                <a:ea typeface="+mn-ea"/>
                <a:cs typeface="HG丸ｺﾞｼｯｸM-PRO"/>
              </a:rPr>
              <a:t>1</a:t>
            </a:r>
            <a:r>
              <a:rPr lang="ja-JP" altLang="en-US" sz="1800" u="sng" dirty="0">
                <a:latin typeface="+mn-ea"/>
                <a:ea typeface="+mn-ea"/>
                <a:cs typeface="HG丸ｺﾞｼｯｸM-PRO"/>
              </a:rPr>
              <a:t>）</a:t>
            </a:r>
            <a:r>
              <a:rPr lang="en-US" altLang="ja-JP" sz="1800" u="sng" dirty="0">
                <a:latin typeface="+mn-ea"/>
                <a:ea typeface="+mn-ea"/>
                <a:cs typeface="HG丸ｺﾞｼｯｸM-PRO"/>
              </a:rPr>
              <a:t>】</a:t>
            </a:r>
          </a:p>
          <a:p>
            <a:pPr marL="304800" indent="-304800"/>
            <a:r>
              <a:rPr lang="en-US" altLang="ja-JP" sz="2000" dirty="0">
                <a:latin typeface="+mn-ea"/>
                <a:ea typeface="+mn-ea"/>
              </a:rPr>
              <a:t>		</a:t>
            </a:r>
            <a:r>
              <a:rPr lang="ja-JP" altLang="ja-JP" sz="2000" dirty="0">
                <a:latin typeface="+mn-ea"/>
                <a:ea typeface="+mn-ea"/>
              </a:rPr>
              <a:t>両センター</a:t>
            </a:r>
            <a:r>
              <a:rPr lang="ja-JP" altLang="en-US" sz="2000" dirty="0">
                <a:latin typeface="+mn-ea"/>
                <a:ea typeface="+mn-ea"/>
              </a:rPr>
              <a:t>実施</a:t>
            </a:r>
            <a:r>
              <a:rPr lang="ja-JP" altLang="ja-JP" sz="2000" dirty="0">
                <a:latin typeface="+mn-ea"/>
                <a:ea typeface="+mn-ea"/>
              </a:rPr>
              <a:t>検査業務</a:t>
            </a:r>
            <a:r>
              <a:rPr lang="ja-JP" altLang="en-US" sz="2000" dirty="0">
                <a:latin typeface="+mn-ea"/>
                <a:ea typeface="+mn-ea"/>
              </a:rPr>
              <a:t>の一部を集約（片寄）し、標準作業書を統一</a:t>
            </a:r>
            <a:endParaRPr lang="en-US" altLang="ja-JP" sz="2000" dirty="0">
              <a:latin typeface="+mn-ea"/>
              <a:ea typeface="+mn-ea"/>
            </a:endParaRPr>
          </a:p>
          <a:p>
            <a:pPr marL="304800" indent="-304800"/>
            <a:r>
              <a:rPr lang="ja-JP" altLang="en-US" sz="2000" dirty="0">
                <a:latin typeface="+mn-ea"/>
                <a:ea typeface="+mn-ea"/>
              </a:rPr>
              <a:t>　</a:t>
            </a:r>
            <a:r>
              <a:rPr lang="en-US" altLang="ja-JP" sz="2000" dirty="0">
                <a:latin typeface="+mn-ea"/>
                <a:ea typeface="+mn-ea"/>
              </a:rPr>
              <a:t>		</a:t>
            </a:r>
            <a:r>
              <a:rPr lang="ja-JP" altLang="en-US" sz="2000" dirty="0">
                <a:latin typeface="+mn-ea"/>
                <a:ea typeface="+mn-ea"/>
              </a:rPr>
              <a:t>センター間での情報交換会議の定期開催（食品化学分野・微生物分野）</a:t>
            </a:r>
            <a:endParaRPr lang="en-US" altLang="ja-JP" sz="2000" dirty="0">
              <a:latin typeface="+mn-ea"/>
              <a:ea typeface="+mn-ea"/>
            </a:endParaRPr>
          </a:p>
          <a:p>
            <a:pPr marL="304800" indent="-304800"/>
            <a:r>
              <a:rPr lang="en-US" altLang="ja-JP" sz="2000" dirty="0">
                <a:latin typeface="+mn-ea"/>
                <a:ea typeface="+mn-ea"/>
              </a:rPr>
              <a:t>		</a:t>
            </a:r>
            <a:r>
              <a:rPr lang="ja-JP" altLang="en-US" sz="2000" dirty="0">
                <a:latin typeface="+mn-ea"/>
                <a:ea typeface="+mn-ea"/>
              </a:rPr>
              <a:t>センター間での機器共同利用の推進</a:t>
            </a:r>
            <a:endParaRPr lang="en-US" altLang="ja-JP" sz="2000" dirty="0">
              <a:latin typeface="+mn-ea"/>
              <a:ea typeface="+mn-ea"/>
            </a:endParaRPr>
          </a:p>
          <a:p>
            <a:pPr marL="304800" indent="-304800"/>
            <a:r>
              <a:rPr lang="en-US" altLang="ja-JP" sz="2000" dirty="0">
                <a:latin typeface="+mn-ea"/>
                <a:ea typeface="+mn-ea"/>
              </a:rPr>
              <a:t>	</a:t>
            </a:r>
            <a:endParaRPr lang="en-US" altLang="ja-JP" sz="1400" dirty="0">
              <a:latin typeface="+mn-ea"/>
              <a:ea typeface="+mn-ea"/>
            </a:endParaRPr>
          </a:p>
          <a:p>
            <a:r>
              <a:rPr lang="ja-JP" altLang="en-US" sz="2000" u="sng" dirty="0">
                <a:latin typeface="+mn-ea"/>
                <a:ea typeface="+mn-ea"/>
                <a:cs typeface="HG丸ｺﾞｼｯｸM-PRO"/>
              </a:rPr>
              <a:t>２　研究課題の集約　</a:t>
            </a:r>
            <a:r>
              <a:rPr lang="en-US" altLang="ja-JP" sz="2000" u="sng" dirty="0">
                <a:latin typeface="+mn-ea"/>
                <a:cs typeface="HG丸ｺﾞｼｯｸM-PRO"/>
              </a:rPr>
              <a:t> </a:t>
            </a:r>
            <a:r>
              <a:rPr lang="en-US" altLang="ja-JP" sz="1800" u="sng" dirty="0">
                <a:latin typeface="+mn-ea"/>
                <a:ea typeface="+mn-ea"/>
                <a:cs typeface="HG丸ｺﾞｼｯｸM-PRO"/>
              </a:rPr>
              <a:t>【</a:t>
            </a:r>
            <a:r>
              <a:rPr lang="ja-JP" altLang="en-US" sz="1800" u="sng" dirty="0">
                <a:latin typeface="+mn-ea"/>
                <a:ea typeface="+mn-ea"/>
                <a:cs typeface="HG丸ｺﾞｼｯｸM-PRO"/>
              </a:rPr>
              <a:t>大項目</a:t>
            </a:r>
            <a:r>
              <a:rPr lang="ja-JP" altLang="en-US" sz="1800" u="sng" kern="100" dirty="0">
                <a:latin typeface="+mn-ea"/>
                <a:ea typeface="+mn-ea"/>
                <a:cs typeface="Times New Roman" charset="0"/>
              </a:rPr>
              <a:t>番号：</a:t>
            </a:r>
            <a:r>
              <a:rPr lang="en-US" altLang="ja-JP" sz="1800" u="sng" kern="100" dirty="0">
                <a:latin typeface="+mn-ea"/>
                <a:ea typeface="+mn-ea"/>
                <a:cs typeface="Times New Roman" charset="0"/>
              </a:rPr>
              <a:t>2</a:t>
            </a:r>
            <a:r>
              <a:rPr lang="ja-JP" altLang="en-US" sz="1800" u="sng" kern="100" dirty="0">
                <a:latin typeface="+mn-ea"/>
                <a:ea typeface="+mn-ea"/>
                <a:cs typeface="Times New Roman" charset="0"/>
              </a:rPr>
              <a:t>（</a:t>
            </a:r>
            <a:r>
              <a:rPr lang="ja-JP" altLang="en-US" sz="1800" u="sng" dirty="0">
                <a:latin typeface="+mn-ea"/>
                <a:ea typeface="+mn-ea"/>
                <a:cs typeface="HG丸ｺﾞｼｯｸM-PRO"/>
              </a:rPr>
              <a:t>小項目番号：</a:t>
            </a:r>
            <a:r>
              <a:rPr lang="en-US" altLang="ja-JP" sz="1800" u="sng" dirty="0">
                <a:latin typeface="+mn-ea"/>
                <a:ea typeface="+mn-ea"/>
                <a:cs typeface="HG丸ｺﾞｼｯｸM-PRO"/>
              </a:rPr>
              <a:t>3</a:t>
            </a:r>
            <a:r>
              <a:rPr lang="ja-JP" altLang="en-US" sz="1800" u="sng" dirty="0">
                <a:latin typeface="+mn-ea"/>
                <a:ea typeface="+mn-ea"/>
                <a:cs typeface="HG丸ｺﾞｼｯｸM-PRO"/>
              </a:rPr>
              <a:t>）</a:t>
            </a:r>
            <a:r>
              <a:rPr lang="en-US" altLang="ja-JP" sz="1800" u="sng" dirty="0">
                <a:latin typeface="+mn-ea"/>
                <a:ea typeface="+mn-ea"/>
                <a:cs typeface="HG丸ｺﾞｼｯｸM-PRO"/>
              </a:rPr>
              <a:t>】 </a:t>
            </a:r>
          </a:p>
          <a:p>
            <a:r>
              <a:rPr lang="ja-JP" altLang="en-US" sz="2000" dirty="0">
                <a:latin typeface="+mn-ea"/>
                <a:ea typeface="+mn-ea"/>
                <a:cs typeface="HG丸ｺﾞｼｯｸM-PRO"/>
              </a:rPr>
              <a:t>　</a:t>
            </a:r>
            <a:r>
              <a:rPr lang="en-US" altLang="ja-JP" sz="2000" dirty="0">
                <a:latin typeface="+mn-ea"/>
                <a:ea typeface="+mn-ea"/>
                <a:cs typeface="HG丸ｺﾞｼｯｸM-PRO"/>
              </a:rPr>
              <a:t>	</a:t>
            </a:r>
            <a:r>
              <a:rPr lang="ja-JP" altLang="ja-JP" sz="2000" dirty="0">
                <a:latin typeface="+mn-ea"/>
                <a:ea typeface="+mn-ea"/>
              </a:rPr>
              <a:t>両センターにまたがる調査研究課題を集約</a:t>
            </a:r>
            <a:endParaRPr lang="en-US" altLang="ja-JP" sz="2000" dirty="0">
              <a:latin typeface="+mn-ea"/>
              <a:ea typeface="+mn-ea"/>
            </a:endParaRPr>
          </a:p>
          <a:p>
            <a:endParaRPr lang="en-US" altLang="ja-JP" sz="2000" dirty="0">
              <a:latin typeface="+mn-ea"/>
              <a:ea typeface="+mn-ea"/>
            </a:endParaRPr>
          </a:p>
          <a:p>
            <a:r>
              <a:rPr lang="ja-JP" altLang="en-US" sz="2000" u="sng" dirty="0">
                <a:latin typeface="+mn-ea"/>
                <a:ea typeface="+mn-ea"/>
              </a:rPr>
              <a:t>３　</a:t>
            </a:r>
            <a:r>
              <a:rPr lang="ja-JP" altLang="en-US" sz="2000" u="sng" dirty="0">
                <a:latin typeface="+mn-ea"/>
                <a:cs typeface="Meiryo UI" panose="020B0604030504040204" pitchFamily="50" charset="-128"/>
              </a:rPr>
              <a:t>新研究所施設の整備予定スケジュール（予定）</a:t>
            </a:r>
            <a:endParaRPr lang="ja-JP" altLang="ja-JP" sz="1600" u="sng" dirty="0">
              <a:latin typeface="+mn-ea"/>
              <a:cs typeface="Meiryo UI" panose="020B0604030504040204" pitchFamily="50" charset="-128"/>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3"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6.</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施設一元化に向けた取り組み</a:t>
            </a:r>
            <a:endParaRPr lang="ja-JP" altLang="en-US" sz="2800" dirty="0">
              <a:solidFill>
                <a:schemeClr val="bg1"/>
              </a:solidFill>
              <a:latin typeface="+mn-ea"/>
              <a:ea typeface="+mn-ea"/>
              <a:cs typeface="HG丸ｺﾞｼｯｸM-PRO"/>
            </a:endParaRPr>
          </a:p>
        </p:txBody>
      </p:sp>
      <p:pic>
        <p:nvPicPr>
          <p:cNvPr id="48" name="図 47">
            <a:extLst>
              <a:ext uri="{FF2B5EF4-FFF2-40B4-BE49-F238E27FC236}">
                <a16:creationId xmlns="" xmlns:a16="http://schemas.microsoft.com/office/drawing/2014/main" id="{9681A08E-7CC8-F24B-ADD7-00A2D089E1FC}"/>
              </a:ext>
            </a:extLst>
          </p:cNvPr>
          <p:cNvPicPr>
            <a:picLocks noChangeAspect="1"/>
          </p:cNvPicPr>
          <p:nvPr/>
        </p:nvPicPr>
        <p:blipFill>
          <a:blip r:embed="rId3"/>
          <a:stretch>
            <a:fillRect/>
          </a:stretch>
        </p:blipFill>
        <p:spPr>
          <a:xfrm>
            <a:off x="107949" y="1099451"/>
            <a:ext cx="330200" cy="254000"/>
          </a:xfrm>
          <a:prstGeom prst="rect">
            <a:avLst/>
          </a:prstGeom>
        </p:spPr>
      </p:pic>
      <p:pic>
        <p:nvPicPr>
          <p:cNvPr id="59" name="図 58">
            <a:extLst>
              <a:ext uri="{FF2B5EF4-FFF2-40B4-BE49-F238E27FC236}">
                <a16:creationId xmlns="" xmlns:a16="http://schemas.microsoft.com/office/drawing/2014/main" id="{988E9EB2-7CD5-814C-A41F-5EDA7F3958F9}"/>
              </a:ext>
            </a:extLst>
          </p:cNvPr>
          <p:cNvPicPr>
            <a:picLocks noChangeAspect="1"/>
          </p:cNvPicPr>
          <p:nvPr/>
        </p:nvPicPr>
        <p:blipFill>
          <a:blip r:embed="rId3"/>
          <a:stretch>
            <a:fillRect/>
          </a:stretch>
        </p:blipFill>
        <p:spPr>
          <a:xfrm>
            <a:off x="107949" y="2637277"/>
            <a:ext cx="330200" cy="254000"/>
          </a:xfrm>
          <a:prstGeom prst="rect">
            <a:avLst/>
          </a:prstGeom>
        </p:spPr>
      </p:pic>
      <p:sp>
        <p:nvSpPr>
          <p:cNvPr id="46"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sz="1200" b="1" smtClean="0">
                <a:latin typeface="Arial" charset="0"/>
                <a:ea typeface="Arial" charset="0"/>
                <a:cs typeface="Arial" charset="0"/>
              </a:rPr>
              <a:pPr/>
              <a:t>25</a:t>
            </a:fld>
            <a:endParaRPr lang="ja-JP" altLang="en-US" sz="1200" b="1" dirty="0">
              <a:latin typeface="Arial" charset="0"/>
              <a:ea typeface="Arial" charset="0"/>
              <a:cs typeface="Arial" charset="0"/>
            </a:endParaRPr>
          </a:p>
        </p:txBody>
      </p:sp>
      <p:graphicFrame>
        <p:nvGraphicFramePr>
          <p:cNvPr id="47" name="表 46"/>
          <p:cNvGraphicFramePr>
            <a:graphicFrameLocks noGrp="1"/>
          </p:cNvGraphicFramePr>
          <p:nvPr>
            <p:extLst>
              <p:ext uri="{D42A27DB-BD31-4B8C-83A1-F6EECF244321}">
                <p14:modId xmlns:p14="http://schemas.microsoft.com/office/powerpoint/2010/main" val="1966654054"/>
              </p:ext>
            </p:extLst>
          </p:nvPr>
        </p:nvGraphicFramePr>
        <p:xfrm>
          <a:off x="831477" y="4060409"/>
          <a:ext cx="7690729" cy="2040326"/>
        </p:xfrm>
        <a:graphic>
          <a:graphicData uri="http://schemas.openxmlformats.org/drawingml/2006/table">
            <a:tbl>
              <a:tblPr firstRow="1" firstCol="1" bandRow="1"/>
              <a:tblGrid>
                <a:gridCol w="465307">
                  <a:extLst>
                    <a:ext uri="{9D8B030D-6E8A-4147-A177-3AD203B41FA5}">
                      <a16:colId xmlns="" xmlns:a16="http://schemas.microsoft.com/office/drawing/2014/main" val="20000"/>
                    </a:ext>
                  </a:extLst>
                </a:gridCol>
                <a:gridCol w="297701">
                  <a:extLst>
                    <a:ext uri="{9D8B030D-6E8A-4147-A177-3AD203B41FA5}">
                      <a16:colId xmlns="" xmlns:a16="http://schemas.microsoft.com/office/drawing/2014/main" val="20001"/>
                    </a:ext>
                  </a:extLst>
                </a:gridCol>
                <a:gridCol w="297701">
                  <a:extLst>
                    <a:ext uri="{9D8B030D-6E8A-4147-A177-3AD203B41FA5}">
                      <a16:colId xmlns="" xmlns:a16="http://schemas.microsoft.com/office/drawing/2014/main" val="20002"/>
                    </a:ext>
                  </a:extLst>
                </a:gridCol>
                <a:gridCol w="297701">
                  <a:extLst>
                    <a:ext uri="{9D8B030D-6E8A-4147-A177-3AD203B41FA5}">
                      <a16:colId xmlns="" xmlns:a16="http://schemas.microsoft.com/office/drawing/2014/main" val="20003"/>
                    </a:ext>
                  </a:extLst>
                </a:gridCol>
                <a:gridCol w="297701">
                  <a:extLst>
                    <a:ext uri="{9D8B030D-6E8A-4147-A177-3AD203B41FA5}">
                      <a16:colId xmlns="" xmlns:a16="http://schemas.microsoft.com/office/drawing/2014/main" val="20004"/>
                    </a:ext>
                  </a:extLst>
                </a:gridCol>
                <a:gridCol w="297701">
                  <a:extLst>
                    <a:ext uri="{9D8B030D-6E8A-4147-A177-3AD203B41FA5}">
                      <a16:colId xmlns="" xmlns:a16="http://schemas.microsoft.com/office/drawing/2014/main" val="20005"/>
                    </a:ext>
                  </a:extLst>
                </a:gridCol>
                <a:gridCol w="297701">
                  <a:extLst>
                    <a:ext uri="{9D8B030D-6E8A-4147-A177-3AD203B41FA5}">
                      <a16:colId xmlns="" xmlns:a16="http://schemas.microsoft.com/office/drawing/2014/main" val="20006"/>
                    </a:ext>
                  </a:extLst>
                </a:gridCol>
                <a:gridCol w="297701">
                  <a:extLst>
                    <a:ext uri="{9D8B030D-6E8A-4147-A177-3AD203B41FA5}">
                      <a16:colId xmlns="" xmlns:a16="http://schemas.microsoft.com/office/drawing/2014/main" val="20007"/>
                    </a:ext>
                  </a:extLst>
                </a:gridCol>
                <a:gridCol w="297701">
                  <a:extLst>
                    <a:ext uri="{9D8B030D-6E8A-4147-A177-3AD203B41FA5}">
                      <a16:colId xmlns="" xmlns:a16="http://schemas.microsoft.com/office/drawing/2014/main" val="20008"/>
                    </a:ext>
                  </a:extLst>
                </a:gridCol>
                <a:gridCol w="297701">
                  <a:extLst>
                    <a:ext uri="{9D8B030D-6E8A-4147-A177-3AD203B41FA5}">
                      <a16:colId xmlns="" xmlns:a16="http://schemas.microsoft.com/office/drawing/2014/main" val="20009"/>
                    </a:ext>
                  </a:extLst>
                </a:gridCol>
                <a:gridCol w="296902">
                  <a:extLst>
                    <a:ext uri="{9D8B030D-6E8A-4147-A177-3AD203B41FA5}">
                      <a16:colId xmlns="" xmlns:a16="http://schemas.microsoft.com/office/drawing/2014/main" val="20010"/>
                    </a:ext>
                  </a:extLst>
                </a:gridCol>
                <a:gridCol w="296902">
                  <a:extLst>
                    <a:ext uri="{9D8B030D-6E8A-4147-A177-3AD203B41FA5}">
                      <a16:colId xmlns="" xmlns:a16="http://schemas.microsoft.com/office/drawing/2014/main" val="20011"/>
                    </a:ext>
                  </a:extLst>
                </a:gridCol>
                <a:gridCol w="296902">
                  <a:extLst>
                    <a:ext uri="{9D8B030D-6E8A-4147-A177-3AD203B41FA5}">
                      <a16:colId xmlns="" xmlns:a16="http://schemas.microsoft.com/office/drawing/2014/main" val="20012"/>
                    </a:ext>
                  </a:extLst>
                </a:gridCol>
                <a:gridCol w="296902">
                  <a:extLst>
                    <a:ext uri="{9D8B030D-6E8A-4147-A177-3AD203B41FA5}">
                      <a16:colId xmlns="" xmlns:a16="http://schemas.microsoft.com/office/drawing/2014/main" val="20013"/>
                    </a:ext>
                  </a:extLst>
                </a:gridCol>
                <a:gridCol w="296902">
                  <a:extLst>
                    <a:ext uri="{9D8B030D-6E8A-4147-A177-3AD203B41FA5}">
                      <a16:colId xmlns="" xmlns:a16="http://schemas.microsoft.com/office/drawing/2014/main" val="20014"/>
                    </a:ext>
                  </a:extLst>
                </a:gridCol>
                <a:gridCol w="296902">
                  <a:extLst>
                    <a:ext uri="{9D8B030D-6E8A-4147-A177-3AD203B41FA5}">
                      <a16:colId xmlns="" xmlns:a16="http://schemas.microsoft.com/office/drawing/2014/main" val="20015"/>
                    </a:ext>
                  </a:extLst>
                </a:gridCol>
                <a:gridCol w="296902">
                  <a:extLst>
                    <a:ext uri="{9D8B030D-6E8A-4147-A177-3AD203B41FA5}">
                      <a16:colId xmlns="" xmlns:a16="http://schemas.microsoft.com/office/drawing/2014/main" val="20016"/>
                    </a:ext>
                  </a:extLst>
                </a:gridCol>
                <a:gridCol w="296902">
                  <a:extLst>
                    <a:ext uri="{9D8B030D-6E8A-4147-A177-3AD203B41FA5}">
                      <a16:colId xmlns="" xmlns:a16="http://schemas.microsoft.com/office/drawing/2014/main" val="20017"/>
                    </a:ext>
                  </a:extLst>
                </a:gridCol>
                <a:gridCol w="296902">
                  <a:extLst>
                    <a:ext uri="{9D8B030D-6E8A-4147-A177-3AD203B41FA5}">
                      <a16:colId xmlns="" xmlns:a16="http://schemas.microsoft.com/office/drawing/2014/main" val="20018"/>
                    </a:ext>
                  </a:extLst>
                </a:gridCol>
                <a:gridCol w="296902">
                  <a:extLst>
                    <a:ext uri="{9D8B030D-6E8A-4147-A177-3AD203B41FA5}">
                      <a16:colId xmlns="" xmlns:a16="http://schemas.microsoft.com/office/drawing/2014/main" val="20019"/>
                    </a:ext>
                  </a:extLst>
                </a:gridCol>
                <a:gridCol w="296902">
                  <a:extLst>
                    <a:ext uri="{9D8B030D-6E8A-4147-A177-3AD203B41FA5}">
                      <a16:colId xmlns="" xmlns:a16="http://schemas.microsoft.com/office/drawing/2014/main" val="20020"/>
                    </a:ext>
                  </a:extLst>
                </a:gridCol>
                <a:gridCol w="296902">
                  <a:extLst>
                    <a:ext uri="{9D8B030D-6E8A-4147-A177-3AD203B41FA5}">
                      <a16:colId xmlns="" xmlns:a16="http://schemas.microsoft.com/office/drawing/2014/main" val="20021"/>
                    </a:ext>
                  </a:extLst>
                </a:gridCol>
                <a:gridCol w="296902">
                  <a:extLst>
                    <a:ext uri="{9D8B030D-6E8A-4147-A177-3AD203B41FA5}">
                      <a16:colId xmlns="" xmlns:a16="http://schemas.microsoft.com/office/drawing/2014/main" val="20022"/>
                    </a:ext>
                  </a:extLst>
                </a:gridCol>
                <a:gridCol w="296902">
                  <a:extLst>
                    <a:ext uri="{9D8B030D-6E8A-4147-A177-3AD203B41FA5}">
                      <a16:colId xmlns="" xmlns:a16="http://schemas.microsoft.com/office/drawing/2014/main" val="20023"/>
                    </a:ext>
                  </a:extLst>
                </a:gridCol>
                <a:gridCol w="389485">
                  <a:extLst>
                    <a:ext uri="{9D8B030D-6E8A-4147-A177-3AD203B41FA5}">
                      <a16:colId xmlns="" xmlns:a16="http://schemas.microsoft.com/office/drawing/2014/main" val="20024"/>
                    </a:ext>
                  </a:extLst>
                </a:gridCol>
              </a:tblGrid>
              <a:tr h="247396">
                <a:tc>
                  <a:txBody>
                    <a:bodyPr/>
                    <a:lstStyle/>
                    <a:p>
                      <a:endParaRPr lang="ja-JP" sz="1050" kern="100" dirty="0">
                        <a:effectLst/>
                        <a:latin typeface="Century"/>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gridSpan="4">
                  <a:txBody>
                    <a:bodyPr/>
                    <a:lstStyle/>
                    <a:p>
                      <a:pPr algn="ctr">
                        <a:spcAft>
                          <a:spcPts val="0"/>
                        </a:spcAft>
                      </a:pPr>
                      <a:r>
                        <a:rPr lang="ja-JP" sz="1200" b="0" kern="0" dirty="0">
                          <a:solidFill>
                            <a:srgbClr val="FFFFFF"/>
                          </a:solidFill>
                          <a:effectLst/>
                          <a:latin typeface="+mn-ea"/>
                          <a:ea typeface="+mn-ea"/>
                          <a:cs typeface="Calibri"/>
                        </a:rPr>
                        <a:t>平成</a:t>
                      </a:r>
                      <a:r>
                        <a:rPr lang="en-US" sz="1200" b="0" kern="0" dirty="0">
                          <a:solidFill>
                            <a:srgbClr val="FFFFFF"/>
                          </a:solidFill>
                          <a:effectLst/>
                          <a:latin typeface="+mn-ea"/>
                          <a:ea typeface="+mn-ea"/>
                          <a:cs typeface="Calibri"/>
                        </a:rPr>
                        <a:t>29</a:t>
                      </a:r>
                      <a:r>
                        <a:rPr lang="ja-JP" sz="1200" b="0" kern="0" dirty="0">
                          <a:solidFill>
                            <a:srgbClr val="FFFFFF"/>
                          </a:solidFill>
                          <a:effectLst/>
                          <a:latin typeface="+mn-ea"/>
                          <a:ea typeface="+mn-ea"/>
                          <a:cs typeface="Arial"/>
                        </a:rPr>
                        <a:t>年度</a:t>
                      </a:r>
                      <a:endParaRPr lang="ja-JP" sz="1200" b="0" kern="100" dirty="0">
                        <a:effectLst/>
                        <a:latin typeface="+mn-ea"/>
                        <a:ea typeface="+mn-ea"/>
                        <a:cs typeface="Times New Roman"/>
                      </a:endParaRPr>
                    </a:p>
                  </a:txBody>
                  <a:tcPr marL="68580" marR="68580"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0" kern="0" dirty="0">
                          <a:solidFill>
                            <a:srgbClr val="FFFFFF"/>
                          </a:solidFill>
                          <a:effectLst/>
                          <a:latin typeface="+mn-ea"/>
                          <a:ea typeface="+mn-ea"/>
                          <a:cs typeface="Calibri"/>
                        </a:rPr>
                        <a:t>平成</a:t>
                      </a:r>
                      <a:r>
                        <a:rPr lang="en-US" sz="1200" b="0" kern="0" dirty="0">
                          <a:solidFill>
                            <a:srgbClr val="FFFFFF"/>
                          </a:solidFill>
                          <a:effectLst/>
                          <a:latin typeface="+mn-ea"/>
                          <a:ea typeface="+mn-ea"/>
                          <a:cs typeface="Calibri"/>
                        </a:rPr>
                        <a:t>30</a:t>
                      </a:r>
                      <a:r>
                        <a:rPr lang="ja-JP" sz="1200" b="0" kern="0" dirty="0">
                          <a:solidFill>
                            <a:srgbClr val="FFFFFF"/>
                          </a:solidFill>
                          <a:effectLst/>
                          <a:latin typeface="+mn-ea"/>
                          <a:ea typeface="+mn-ea"/>
                          <a:cs typeface="Arial"/>
                        </a:rPr>
                        <a:t>年度</a:t>
                      </a:r>
                      <a:endParaRPr lang="ja-JP" sz="1200" b="0" kern="100" dirty="0">
                        <a:effectLst/>
                        <a:latin typeface="+mn-ea"/>
                        <a:ea typeface="+mn-ea"/>
                        <a:cs typeface="Times New Roman"/>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0" kern="0" dirty="0">
                          <a:solidFill>
                            <a:srgbClr val="FFFFFF"/>
                          </a:solidFill>
                          <a:effectLst/>
                          <a:latin typeface="+mn-ea"/>
                          <a:ea typeface="+mn-ea"/>
                          <a:cs typeface="Calibri"/>
                        </a:rPr>
                        <a:t>令和元</a:t>
                      </a:r>
                      <a:r>
                        <a:rPr lang="ja-JP" sz="1200" b="0" kern="0" dirty="0">
                          <a:solidFill>
                            <a:srgbClr val="FFFFFF"/>
                          </a:solidFill>
                          <a:effectLst/>
                          <a:latin typeface="+mn-ea"/>
                          <a:ea typeface="+mn-ea"/>
                          <a:cs typeface="Arial"/>
                        </a:rPr>
                        <a:t>年度</a:t>
                      </a:r>
                      <a:endParaRPr lang="ja-JP" sz="1200" b="0" kern="100" dirty="0">
                        <a:effectLst/>
                        <a:latin typeface="+mn-ea"/>
                        <a:ea typeface="+mn-ea"/>
                        <a:cs typeface="Times New Roman"/>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0" kern="0" dirty="0">
                          <a:solidFill>
                            <a:srgbClr val="FFFFFF"/>
                          </a:solidFill>
                          <a:effectLst/>
                          <a:latin typeface="+mn-ea"/>
                          <a:ea typeface="+mn-ea"/>
                          <a:cs typeface="Calibri"/>
                        </a:rPr>
                        <a:t>令和２</a:t>
                      </a:r>
                      <a:r>
                        <a:rPr lang="ja-JP" sz="1200" b="0" kern="0" dirty="0">
                          <a:solidFill>
                            <a:srgbClr val="FFFFFF"/>
                          </a:solidFill>
                          <a:effectLst/>
                          <a:latin typeface="+mn-ea"/>
                          <a:ea typeface="+mn-ea"/>
                          <a:cs typeface="Arial"/>
                        </a:rPr>
                        <a:t>年度</a:t>
                      </a:r>
                      <a:endParaRPr lang="ja-JP" sz="1200" b="0" kern="100" dirty="0">
                        <a:effectLst/>
                        <a:latin typeface="+mn-ea"/>
                        <a:ea typeface="+mn-ea"/>
                        <a:cs typeface="Times New Roman"/>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0" kern="0" dirty="0">
                          <a:solidFill>
                            <a:srgbClr val="FFFFFF"/>
                          </a:solidFill>
                          <a:effectLst/>
                          <a:latin typeface="+mn-ea"/>
                          <a:ea typeface="+mn-ea"/>
                          <a:cs typeface="Calibri"/>
                        </a:rPr>
                        <a:t>令和３</a:t>
                      </a:r>
                      <a:r>
                        <a:rPr lang="ja-JP" sz="1200" b="0" kern="0" dirty="0">
                          <a:solidFill>
                            <a:srgbClr val="FFFFFF"/>
                          </a:solidFill>
                          <a:effectLst/>
                          <a:latin typeface="+mn-ea"/>
                          <a:ea typeface="+mn-ea"/>
                          <a:cs typeface="Arial"/>
                        </a:rPr>
                        <a:t>年度</a:t>
                      </a:r>
                      <a:endParaRPr lang="ja-JP" sz="1200" b="0" kern="100" dirty="0">
                        <a:effectLst/>
                        <a:latin typeface="+mn-ea"/>
                        <a:ea typeface="+mn-ea"/>
                        <a:cs typeface="Times New Roman"/>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0" kern="0" dirty="0">
                          <a:solidFill>
                            <a:srgbClr val="FFFFFF"/>
                          </a:solidFill>
                          <a:effectLst/>
                          <a:latin typeface="+mn-ea"/>
                          <a:ea typeface="+mn-ea"/>
                          <a:cs typeface="Calibri"/>
                        </a:rPr>
                        <a:t>令和４</a:t>
                      </a:r>
                      <a:r>
                        <a:rPr lang="ja-JP" sz="1200" b="0" kern="0" dirty="0">
                          <a:solidFill>
                            <a:srgbClr val="FFFFFF"/>
                          </a:solidFill>
                          <a:effectLst/>
                          <a:latin typeface="+mn-ea"/>
                          <a:ea typeface="+mn-ea"/>
                          <a:cs typeface="Arial"/>
                        </a:rPr>
                        <a:t>年度</a:t>
                      </a:r>
                      <a:endParaRPr lang="ja-JP" sz="1200" b="0" kern="100" dirty="0">
                        <a:effectLst/>
                        <a:latin typeface="+mn-ea"/>
                        <a:ea typeface="+mn-ea"/>
                        <a:cs typeface="Times New Roman"/>
                      </a:endParaRPr>
                    </a:p>
                  </a:txBody>
                  <a:tcPr marL="68580" marR="68580"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1792930">
                <a:tc>
                  <a:txBody>
                    <a:bodyPr/>
                    <a:lstStyle/>
                    <a:p>
                      <a:pPr algn="ctr">
                        <a:spcAft>
                          <a:spcPts val="0"/>
                        </a:spcAft>
                      </a:pPr>
                      <a:r>
                        <a:rPr lang="ja-JP" sz="1200" b="1" kern="100" dirty="0">
                          <a:solidFill>
                            <a:srgbClr val="FFFFFF"/>
                          </a:solidFill>
                          <a:effectLst/>
                          <a:latin typeface="+mn-ea"/>
                          <a:ea typeface="+mn-ea"/>
                          <a:cs typeface="Times New Roman"/>
                        </a:rPr>
                        <a:t>一元化施設</a:t>
                      </a:r>
                      <a:endParaRPr lang="ja-JP" sz="1200" kern="100" dirty="0">
                        <a:effectLst/>
                        <a:latin typeface="+mn-ea"/>
                        <a:ea typeface="+mn-ea"/>
                        <a:cs typeface="Times New Roman"/>
                      </a:endParaRPr>
                    </a:p>
                  </a:txBody>
                  <a:tcPr marL="68580" marR="68580"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dirty="0">
                          <a:solidFill>
                            <a:srgbClr val="000000"/>
                          </a:solidFill>
                          <a:effectLst/>
                          <a:latin typeface="Calibri"/>
                          <a:ea typeface="ＭＳ Ｐゴシック"/>
                          <a:cs typeface="Calibri"/>
                        </a:rPr>
                        <a:t> </a:t>
                      </a:r>
                      <a:endParaRPr lang="ja-JP" sz="1050" kern="100" dirty="0">
                        <a:effectLst/>
                        <a:latin typeface="Century"/>
                        <a:ea typeface="ＭＳ 明朝"/>
                        <a:cs typeface="Times New Roman"/>
                      </a:endParaRPr>
                    </a:p>
                  </a:txBody>
                  <a:tcPr marL="68580" marR="68580" marT="952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pSp>
        <p:nvGrpSpPr>
          <p:cNvPr id="55" name="グループ化 63"/>
          <p:cNvGrpSpPr/>
          <p:nvPr/>
        </p:nvGrpSpPr>
        <p:grpSpPr>
          <a:xfrm>
            <a:off x="1304470" y="4775130"/>
            <a:ext cx="7217736" cy="962025"/>
            <a:chOff x="0" y="0"/>
            <a:chExt cx="5758486" cy="962244"/>
          </a:xfrm>
        </p:grpSpPr>
        <p:sp>
          <p:nvSpPr>
            <p:cNvPr id="60" name="テキスト ボックス 25"/>
            <p:cNvSpPr txBox="1"/>
            <p:nvPr/>
          </p:nvSpPr>
          <p:spPr>
            <a:xfrm>
              <a:off x="0" y="0"/>
              <a:ext cx="836026" cy="200989"/>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t" anchorCtr="0" forceAA="0" compatLnSpc="1">
              <a:prstTxWarp prst="textNoShape">
                <a:avLst/>
              </a:prstTxWarp>
              <a:spAutoFit/>
            </a:bodyPr>
            <a:lstStyle/>
            <a:p>
              <a:pPr algn="ctr">
                <a:lnSpc>
                  <a:spcPts val="1000"/>
                </a:lnSpc>
                <a:spcAft>
                  <a:spcPts val="0"/>
                </a:spcAft>
              </a:pPr>
              <a:r>
                <a:rPr lang="ja-JP" sz="1200" dirty="0">
                  <a:solidFill>
                    <a:srgbClr val="FFFFFF"/>
                  </a:solidFill>
                  <a:effectLst/>
                  <a:latin typeface="+mn-ea"/>
                  <a:ea typeface="+mn-ea"/>
                  <a:cs typeface="Times New Roman"/>
                </a:rPr>
                <a:t>基本計画</a:t>
              </a:r>
              <a:endParaRPr lang="ja-JP" sz="1200" dirty="0">
                <a:effectLst/>
                <a:latin typeface="+mn-ea"/>
                <a:ea typeface="+mn-ea"/>
                <a:cs typeface="ＭＳ Ｐゴシック"/>
              </a:endParaRPr>
            </a:p>
          </p:txBody>
        </p:sp>
        <p:sp>
          <p:nvSpPr>
            <p:cNvPr id="61" name="テキスト ボックス 7"/>
            <p:cNvSpPr txBox="1"/>
            <p:nvPr/>
          </p:nvSpPr>
          <p:spPr>
            <a:xfrm>
              <a:off x="4664269" y="355390"/>
              <a:ext cx="1094217" cy="606854"/>
            </a:xfrm>
            <a:prstGeom prst="rightArrow">
              <a:avLst>
                <a:gd name="adj1" fmla="val 100000"/>
                <a:gd name="adj2" fmla="val 0"/>
              </a:avLst>
            </a:prstGeom>
            <a:noFill/>
            <a:ln w="9525">
              <a:noFill/>
            </a:ln>
            <a:effectLst/>
          </p:spPr>
          <p:txBody>
            <a:bodyPr rot="0" spcFirstLastPara="0" vert="horz" wrap="square" lIns="36000" tIns="36000" rIns="36000" bIns="36000" numCol="1" spcCol="0" rtlCol="0" fromWordArt="0" anchor="t" anchorCtr="0" forceAA="0" compatLnSpc="1">
              <a:prstTxWarp prst="textNoShape">
                <a:avLst/>
              </a:prstTxWarp>
              <a:noAutofit/>
            </a:bodyPr>
            <a:lstStyle/>
            <a:p>
              <a:pPr marL="133350">
                <a:lnSpc>
                  <a:spcPts val="1200"/>
                </a:lnSpc>
                <a:spcAft>
                  <a:spcPts val="0"/>
                </a:spcAft>
              </a:pPr>
              <a:r>
                <a:rPr lang="ja-JP" sz="1200" dirty="0">
                  <a:solidFill>
                    <a:srgbClr val="000000"/>
                  </a:solidFill>
                  <a:effectLst/>
                  <a:latin typeface="+mn-ea"/>
                  <a:ea typeface="+mn-ea"/>
                  <a:cs typeface="Times New Roman"/>
                </a:rPr>
                <a:t>【移転】</a:t>
              </a:r>
              <a:endParaRPr lang="ja-JP" sz="1200" dirty="0">
                <a:effectLst/>
                <a:latin typeface="+mn-ea"/>
                <a:ea typeface="+mn-ea"/>
                <a:cs typeface="ＭＳ Ｐゴシック"/>
              </a:endParaRPr>
            </a:p>
            <a:p>
              <a:pPr marL="133350">
                <a:lnSpc>
                  <a:spcPts val="1200"/>
                </a:lnSpc>
                <a:spcAft>
                  <a:spcPts val="0"/>
                </a:spcAft>
              </a:pPr>
              <a:r>
                <a:rPr lang="ja-JP" sz="1200" dirty="0">
                  <a:solidFill>
                    <a:srgbClr val="000000"/>
                  </a:solidFill>
                  <a:effectLst/>
                  <a:latin typeface="+mn-ea"/>
                  <a:ea typeface="+mn-ea"/>
                  <a:cs typeface="Times New Roman"/>
                </a:rPr>
                <a:t>供用開始（予定）</a:t>
              </a:r>
              <a:endParaRPr lang="ja-JP" sz="1200" dirty="0">
                <a:effectLst/>
                <a:latin typeface="+mn-ea"/>
                <a:ea typeface="+mn-ea"/>
                <a:cs typeface="ＭＳ Ｐゴシック"/>
              </a:endParaRPr>
            </a:p>
          </p:txBody>
        </p:sp>
        <p:sp>
          <p:nvSpPr>
            <p:cNvPr id="62" name="テキスト ボックス 28"/>
            <p:cNvSpPr txBox="1"/>
            <p:nvPr/>
          </p:nvSpPr>
          <p:spPr>
            <a:xfrm>
              <a:off x="984645" y="8382"/>
              <a:ext cx="835510" cy="200989"/>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t" anchorCtr="0" forceAA="0" compatLnSpc="1">
              <a:prstTxWarp prst="textNoShape">
                <a:avLst/>
              </a:prstTxWarp>
              <a:spAutoFit/>
            </a:bodyPr>
            <a:lstStyle/>
            <a:p>
              <a:pPr algn="ctr">
                <a:lnSpc>
                  <a:spcPts val="1000"/>
                </a:lnSpc>
                <a:spcAft>
                  <a:spcPts val="0"/>
                </a:spcAft>
              </a:pPr>
              <a:r>
                <a:rPr lang="ja-JP" sz="1200" dirty="0">
                  <a:solidFill>
                    <a:srgbClr val="FFFFFF"/>
                  </a:solidFill>
                  <a:effectLst/>
                  <a:latin typeface="+mn-ea"/>
                  <a:ea typeface="+mn-ea"/>
                  <a:cs typeface="Times New Roman"/>
                </a:rPr>
                <a:t>基本設計</a:t>
              </a:r>
              <a:endParaRPr lang="ja-JP" sz="1200" dirty="0">
                <a:effectLst/>
                <a:latin typeface="+mn-ea"/>
                <a:ea typeface="+mn-ea"/>
                <a:cs typeface="ＭＳ Ｐゴシック"/>
              </a:endParaRPr>
            </a:p>
          </p:txBody>
        </p:sp>
        <p:sp>
          <p:nvSpPr>
            <p:cNvPr id="63" name="テキスト ボックス 39"/>
            <p:cNvSpPr txBox="1"/>
            <p:nvPr/>
          </p:nvSpPr>
          <p:spPr>
            <a:xfrm>
              <a:off x="1947374" y="19952"/>
              <a:ext cx="845434" cy="200989"/>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t" anchorCtr="0" forceAA="0" compatLnSpc="1">
              <a:prstTxWarp prst="textNoShape">
                <a:avLst/>
              </a:prstTxWarp>
              <a:spAutoFit/>
            </a:bodyPr>
            <a:lstStyle/>
            <a:p>
              <a:pPr algn="ctr">
                <a:lnSpc>
                  <a:spcPts val="1000"/>
                </a:lnSpc>
                <a:spcAft>
                  <a:spcPts val="0"/>
                </a:spcAft>
              </a:pPr>
              <a:r>
                <a:rPr lang="ja-JP" sz="1200" dirty="0">
                  <a:solidFill>
                    <a:srgbClr val="FFFFFF"/>
                  </a:solidFill>
                  <a:effectLst/>
                  <a:latin typeface="+mn-ea"/>
                  <a:ea typeface="+mn-ea"/>
                  <a:cs typeface="Times New Roman"/>
                </a:rPr>
                <a:t>実施設計</a:t>
              </a:r>
              <a:endParaRPr lang="ja-JP" sz="1200" dirty="0">
                <a:effectLst/>
                <a:latin typeface="+mn-ea"/>
                <a:ea typeface="+mn-ea"/>
                <a:cs typeface="ＭＳ Ｐゴシック"/>
              </a:endParaRPr>
            </a:p>
          </p:txBody>
        </p:sp>
        <p:sp>
          <p:nvSpPr>
            <p:cNvPr id="64" name="テキスト ボックス 40"/>
            <p:cNvSpPr txBox="1"/>
            <p:nvPr/>
          </p:nvSpPr>
          <p:spPr>
            <a:xfrm>
              <a:off x="2953323" y="22105"/>
              <a:ext cx="1752065" cy="200989"/>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t" anchorCtr="0" forceAA="0" compatLnSpc="1">
              <a:prstTxWarp prst="textNoShape">
                <a:avLst/>
              </a:prstTxWarp>
              <a:spAutoFit/>
            </a:bodyPr>
            <a:lstStyle/>
            <a:p>
              <a:pPr algn="ctr">
                <a:lnSpc>
                  <a:spcPts val="1000"/>
                </a:lnSpc>
                <a:spcAft>
                  <a:spcPts val="0"/>
                </a:spcAft>
              </a:pPr>
              <a:r>
                <a:rPr lang="ja-JP" sz="1200" dirty="0">
                  <a:solidFill>
                    <a:srgbClr val="FFFFFF"/>
                  </a:solidFill>
                  <a:effectLst/>
                  <a:latin typeface="+mn-ea"/>
                  <a:ea typeface="+mn-ea"/>
                  <a:cs typeface="Times New Roman"/>
                </a:rPr>
                <a:t>建設工事</a:t>
              </a:r>
              <a:endParaRPr lang="ja-JP" sz="1200" dirty="0">
                <a:effectLst/>
                <a:latin typeface="+mn-ea"/>
                <a:ea typeface="+mn-ea"/>
                <a:cs typeface="ＭＳ Ｐゴシック"/>
              </a:endParaRPr>
            </a:p>
          </p:txBody>
        </p:sp>
      </p:grpSp>
    </p:spTree>
    <p:extLst>
      <p:ext uri="{BB962C8B-B14F-4D97-AF65-F5344CB8AC3E}">
        <p14:creationId xmlns:p14="http://schemas.microsoft.com/office/powerpoint/2010/main" val="247701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5005" y="2840736"/>
            <a:ext cx="4132822" cy="3294851"/>
          </a:xfrm>
          <a:prstGeom prst="rect">
            <a:avLst/>
          </a:prstGeom>
          <a:noFill/>
          <a:ln>
            <a:noFill/>
          </a:ln>
          <a:extLst/>
        </p:spPr>
      </p:pic>
      <p:sp>
        <p:nvSpPr>
          <p:cNvPr id="32" name="正方形/長方形 31">
            <a:extLst>
              <a:ext uri="{FF2B5EF4-FFF2-40B4-BE49-F238E27FC236}">
                <a16:creationId xmlns="" xmlns:a16="http://schemas.microsoft.com/office/drawing/2014/main" id="{C33D5B12-A556-42A6-88B2-A31AF7210CC4}"/>
              </a:ext>
            </a:extLst>
          </p:cNvPr>
          <p:cNvSpPr/>
          <p:nvPr/>
        </p:nvSpPr>
        <p:spPr>
          <a:xfrm>
            <a:off x="4796979" y="3818680"/>
            <a:ext cx="2085975" cy="253916"/>
          </a:xfrm>
          <a:prstGeom prst="rect">
            <a:avLst/>
          </a:prstGeom>
        </p:spPr>
        <p:txBody>
          <a:bodyPr wrap="square">
            <a:spAutoFit/>
          </a:bodyPr>
          <a:lstStyle/>
          <a:p>
            <a:pPr algn="ctr">
              <a:spcAft>
                <a:spcPts val="0"/>
              </a:spcAft>
            </a:pPr>
            <a:r>
              <a:rPr lang="ja-JP" sz="1050" b="1" kern="1200" dirty="0">
                <a:effectLst/>
                <a:latin typeface="ＭＳ Ｐゴシック"/>
                <a:ea typeface="ＭＳ ゴシック"/>
                <a:cs typeface="Times New Roman"/>
              </a:rPr>
              <a:t>増築棟（地上８階建）</a:t>
            </a:r>
            <a:endParaRPr lang="ja-JP" sz="1200" dirty="0">
              <a:effectLst/>
              <a:latin typeface="ＭＳ Ｐゴシック"/>
              <a:cs typeface="ＭＳ Ｐゴシック"/>
            </a:endParaRPr>
          </a:p>
        </p:txBody>
      </p:sp>
      <p:sp>
        <p:nvSpPr>
          <p:cNvPr id="33" name="正方形/長方形 32">
            <a:extLst>
              <a:ext uri="{FF2B5EF4-FFF2-40B4-BE49-F238E27FC236}">
                <a16:creationId xmlns="" xmlns:a16="http://schemas.microsoft.com/office/drawing/2014/main" id="{C33D5B12-A556-42A6-88B2-A31AF7210CC4}"/>
              </a:ext>
            </a:extLst>
          </p:cNvPr>
          <p:cNvSpPr/>
          <p:nvPr/>
        </p:nvSpPr>
        <p:spPr>
          <a:xfrm>
            <a:off x="7374445" y="2244826"/>
            <a:ext cx="1076325" cy="253916"/>
          </a:xfrm>
          <a:prstGeom prst="rect">
            <a:avLst/>
          </a:prstGeom>
        </p:spPr>
        <p:txBody>
          <a:bodyPr wrap="square">
            <a:spAutoFit/>
          </a:bodyPr>
          <a:lstStyle/>
          <a:p>
            <a:pPr algn="ctr">
              <a:spcAft>
                <a:spcPts val="0"/>
              </a:spcAft>
            </a:pPr>
            <a:r>
              <a:rPr lang="ja-JP" sz="1050" b="1" kern="1200" dirty="0">
                <a:effectLst/>
                <a:latin typeface="ＭＳ Ｐゴシック"/>
                <a:ea typeface="ＭＳ ゴシック"/>
                <a:cs typeface="Times New Roman"/>
              </a:rPr>
              <a:t>既存棟</a:t>
            </a:r>
            <a:endParaRPr lang="ja-JP" sz="1200" dirty="0">
              <a:effectLst/>
              <a:latin typeface="ＭＳ Ｐゴシック"/>
              <a:cs typeface="ＭＳ Ｐゴシック"/>
            </a:endParaRPr>
          </a:p>
        </p:txBody>
      </p:sp>
      <p:sp>
        <p:nvSpPr>
          <p:cNvPr id="34" name="正方形/長方形 33">
            <a:extLst>
              <a:ext uri="{FF2B5EF4-FFF2-40B4-BE49-F238E27FC236}">
                <a16:creationId xmlns="" xmlns:a16="http://schemas.microsoft.com/office/drawing/2014/main" id="{64CB20B3-92C7-4471-8EFC-2FA5184619E4}"/>
              </a:ext>
            </a:extLst>
          </p:cNvPr>
          <p:cNvSpPr/>
          <p:nvPr/>
        </p:nvSpPr>
        <p:spPr>
          <a:xfrm>
            <a:off x="7566931" y="2474078"/>
            <a:ext cx="1035050" cy="400110"/>
          </a:xfrm>
          <a:prstGeom prst="rect">
            <a:avLst/>
          </a:prstGeom>
        </p:spPr>
        <p:txBody>
          <a:bodyPr wrap="square">
            <a:spAutoFit/>
          </a:bodyPr>
          <a:lstStyle/>
          <a:p>
            <a:pPr>
              <a:spcAft>
                <a:spcPts val="0"/>
              </a:spcAft>
            </a:pPr>
            <a:r>
              <a:rPr lang="ja-JP" sz="1000" b="1" kern="1200" dirty="0">
                <a:effectLst/>
                <a:latin typeface="ＭＳ Ｐゴシック"/>
                <a:ea typeface="ＭＳ ゴシック"/>
                <a:cs typeface="Times New Roman"/>
              </a:rPr>
              <a:t>地上</a:t>
            </a:r>
            <a:r>
              <a:rPr lang="en-US" sz="1000" b="1" kern="1200" dirty="0">
                <a:effectLst/>
                <a:latin typeface="ＭＳ Ｐゴシック"/>
                <a:ea typeface="ＭＳ ゴシック"/>
                <a:cs typeface="Times New Roman"/>
              </a:rPr>
              <a:t>13</a:t>
            </a:r>
            <a:r>
              <a:rPr lang="ja-JP" sz="1000" b="1" kern="1200" dirty="0">
                <a:effectLst/>
                <a:latin typeface="ＭＳ Ｐゴシック"/>
                <a:ea typeface="ＭＳ ゴシック"/>
                <a:cs typeface="Times New Roman"/>
              </a:rPr>
              <a:t>階</a:t>
            </a:r>
            <a:endParaRPr lang="ja-JP" sz="1200" dirty="0">
              <a:effectLst/>
              <a:latin typeface="ＭＳ Ｐゴシック"/>
              <a:cs typeface="ＭＳ Ｐゴシック"/>
            </a:endParaRPr>
          </a:p>
          <a:p>
            <a:pPr>
              <a:spcAft>
                <a:spcPts val="0"/>
              </a:spcAft>
            </a:pPr>
            <a:r>
              <a:rPr lang="ja-JP" sz="1000" b="1" kern="1200" dirty="0">
                <a:effectLst/>
                <a:latin typeface="ＭＳ Ｐゴシック"/>
                <a:ea typeface="ＭＳ ゴシック"/>
                <a:cs typeface="Times New Roman"/>
              </a:rPr>
              <a:t>地下</a:t>
            </a:r>
            <a:r>
              <a:rPr lang="en-US" sz="1000" b="1" kern="1200" dirty="0">
                <a:effectLst/>
                <a:latin typeface="ＭＳ Ｐゴシック"/>
                <a:ea typeface="ＭＳ ゴシック"/>
                <a:cs typeface="Times New Roman"/>
              </a:rPr>
              <a:t>1</a:t>
            </a:r>
            <a:r>
              <a:rPr lang="ja-JP" sz="1000" b="1" kern="1200" dirty="0">
                <a:effectLst/>
                <a:latin typeface="ＭＳ Ｐゴシック"/>
                <a:ea typeface="ＭＳ ゴシック"/>
                <a:cs typeface="Times New Roman"/>
              </a:rPr>
              <a:t>階建</a:t>
            </a:r>
            <a:endParaRPr lang="ja-JP" sz="1200" dirty="0">
              <a:effectLst/>
              <a:latin typeface="ＭＳ Ｐゴシック"/>
              <a:cs typeface="ＭＳ Ｐゴシック"/>
            </a:endParaRPr>
          </a:p>
        </p:txBody>
      </p:sp>
      <p:pic>
        <p:nvPicPr>
          <p:cNvPr id="5" name="図 4">
            <a:extLst>
              <a:ext uri="{FF2B5EF4-FFF2-40B4-BE49-F238E27FC236}">
                <a16:creationId xmlns="" xmlns:a16="http://schemas.microsoft.com/office/drawing/2014/main" id="{BD98A401-1D6F-7B40-9CCD-C00608067A0F}"/>
              </a:ext>
            </a:extLst>
          </p:cNvPr>
          <p:cNvPicPr>
            <a:picLocks noChangeAspect="1"/>
          </p:cNvPicPr>
          <p:nvPr/>
        </p:nvPicPr>
        <p:blipFill>
          <a:blip r:embed="rId3"/>
          <a:stretch>
            <a:fillRect/>
          </a:stretch>
        </p:blipFill>
        <p:spPr>
          <a:xfrm>
            <a:off x="550075" y="4082478"/>
            <a:ext cx="3263900" cy="1778000"/>
          </a:xfrm>
          <a:prstGeom prst="rect">
            <a:avLst/>
          </a:prstGeom>
        </p:spPr>
      </p:pic>
      <p:sp>
        <p:nvSpPr>
          <p:cNvPr id="56" name="正方形/長方形 5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1" name="正方形/長方形 10"/>
          <p:cNvSpPr/>
          <p:nvPr/>
        </p:nvSpPr>
        <p:spPr bwMode="auto">
          <a:xfrm>
            <a:off x="821685" y="4704059"/>
            <a:ext cx="1377873" cy="816292"/>
          </a:xfrm>
          <a:prstGeom prst="rect">
            <a:avLst/>
          </a:prstGeom>
          <a:solidFill>
            <a:srgbClr val="0070C0"/>
          </a:solidFill>
          <a:ln w="22225" cap="flat" cmpd="sng" algn="ctr">
            <a:solidFill>
              <a:schemeClr val="tx1"/>
            </a:solidFill>
            <a:prstDash val="solid"/>
            <a:round/>
            <a:headEnd type="none" w="med" len="med"/>
            <a:tailEnd type="none" w="med" len="med"/>
          </a:ln>
          <a:effectLst/>
          <a:extLst/>
        </p:spPr>
        <p:txBody>
          <a:bodyPr vert="horz" wrap="square" lIns="81629" tIns="140402" rIns="81629" bIns="140402" numCol="1" rtlCol="0" anchor="ctr" anchorCtr="0" compatLnSpc="1">
            <a:prstTxWarp prst="textNoShape">
              <a:avLst/>
            </a:prstTxWarp>
          </a:bodyPr>
          <a:lstStyle/>
          <a:p>
            <a:pPr algn="ctr" defTabSz="829361">
              <a:spcBef>
                <a:spcPct val="20000"/>
              </a:spcBef>
              <a:buClr>
                <a:srgbClr val="00007D"/>
              </a:buClr>
              <a:buSzPct val="75000"/>
            </a:pPr>
            <a:r>
              <a:rPr lang="ja-JP" altLang="en-US" sz="1270" dirty="0">
                <a:solidFill>
                  <a:srgbClr val="FFFFFF"/>
                </a:solidFill>
                <a:ea typeface="ＭＳ Ｐゴシック" pitchFamily="50" charset="-128"/>
              </a:rPr>
              <a:t>増築棟</a:t>
            </a:r>
            <a:endParaRPr lang="en-US" altLang="ja-JP" sz="1270" dirty="0">
              <a:solidFill>
                <a:srgbClr val="FFFFFF"/>
              </a:solidFill>
              <a:ea typeface="ＭＳ Ｐゴシック" pitchFamily="50" charset="-128"/>
            </a:endParaRPr>
          </a:p>
          <a:p>
            <a:pPr algn="ctr" defTabSz="829361">
              <a:spcBef>
                <a:spcPct val="20000"/>
              </a:spcBef>
              <a:buClr>
                <a:srgbClr val="00007D"/>
              </a:buClr>
              <a:buSzPct val="75000"/>
            </a:pPr>
            <a:r>
              <a:rPr lang="ja-JP" altLang="en-US" sz="952" dirty="0">
                <a:solidFill>
                  <a:srgbClr val="FFFFFF"/>
                </a:solidFill>
                <a:ea typeface="ＭＳ Ｐゴシック" pitchFamily="50" charset="-128"/>
              </a:rPr>
              <a:t>地上</a:t>
            </a:r>
            <a:r>
              <a:rPr lang="en-US" altLang="ja-JP" sz="952" dirty="0">
                <a:solidFill>
                  <a:srgbClr val="FFFFFF"/>
                </a:solidFill>
                <a:ea typeface="ＭＳ Ｐゴシック" pitchFamily="50" charset="-128"/>
              </a:rPr>
              <a:t>8</a:t>
            </a:r>
            <a:r>
              <a:rPr lang="ja-JP" altLang="en-US" sz="952" dirty="0">
                <a:solidFill>
                  <a:srgbClr val="FFFFFF"/>
                </a:solidFill>
                <a:ea typeface="ＭＳ Ｐゴシック" pitchFamily="50" charset="-128"/>
              </a:rPr>
              <a:t>階建</a:t>
            </a:r>
          </a:p>
        </p:txBody>
      </p:sp>
      <p:sp>
        <p:nvSpPr>
          <p:cNvPr id="12" name="正方形/長方形 11"/>
          <p:cNvSpPr/>
          <p:nvPr/>
        </p:nvSpPr>
        <p:spPr bwMode="auto">
          <a:xfrm>
            <a:off x="2690384" y="4159334"/>
            <a:ext cx="861716" cy="1069464"/>
          </a:xfrm>
          <a:prstGeom prst="rect">
            <a:avLst/>
          </a:prstGeom>
          <a:solidFill>
            <a:srgbClr val="0070C0"/>
          </a:solidFill>
          <a:ln w="22225" cap="flat" cmpd="sng" algn="ctr">
            <a:solidFill>
              <a:schemeClr val="tx1"/>
            </a:solidFill>
            <a:prstDash val="solid"/>
            <a:round/>
            <a:headEnd type="none" w="med" len="med"/>
            <a:tailEnd type="none" w="med" len="med"/>
          </a:ln>
          <a:effectLst/>
          <a:extLst/>
        </p:spPr>
        <p:txBody>
          <a:bodyPr vert="horz" wrap="square" lIns="81629" tIns="140402" rIns="81629" bIns="140402" numCol="1" rtlCol="0" anchor="ctr" anchorCtr="0" compatLnSpc="1">
            <a:prstTxWarp prst="textNoShape">
              <a:avLst/>
            </a:prstTxWarp>
          </a:bodyPr>
          <a:lstStyle/>
          <a:p>
            <a:pPr algn="ctr" defTabSz="829361">
              <a:spcBef>
                <a:spcPct val="20000"/>
              </a:spcBef>
              <a:buClr>
                <a:srgbClr val="00007D"/>
              </a:buClr>
              <a:buSzPct val="75000"/>
            </a:pPr>
            <a:endParaRPr lang="ja-JP" altLang="en-US" sz="907" dirty="0">
              <a:solidFill>
                <a:srgbClr val="FFFFFF"/>
              </a:solidFill>
              <a:ea typeface="ＭＳ Ｐゴシック" pitchFamily="50" charset="-128"/>
            </a:endParaRPr>
          </a:p>
        </p:txBody>
      </p:sp>
      <p:sp>
        <p:nvSpPr>
          <p:cNvPr id="13" name="二等辺三角形 15"/>
          <p:cNvSpPr/>
          <p:nvPr/>
        </p:nvSpPr>
        <p:spPr bwMode="auto">
          <a:xfrm flipV="1">
            <a:off x="2289303" y="3924254"/>
            <a:ext cx="120573" cy="94047"/>
          </a:xfrm>
          <a:prstGeom prst="triangle">
            <a:avLst/>
          </a:prstGeom>
          <a:solidFill>
            <a:srgbClr val="0070C0"/>
          </a:solidFill>
          <a:ln w="222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sp>
        <p:nvSpPr>
          <p:cNvPr id="14" name="正方形/長方形 13"/>
          <p:cNvSpPr/>
          <p:nvPr/>
        </p:nvSpPr>
        <p:spPr bwMode="auto">
          <a:xfrm>
            <a:off x="2364849" y="3816821"/>
            <a:ext cx="858211" cy="261243"/>
          </a:xfrm>
          <a:prstGeom prst="rect">
            <a:avLst/>
          </a:prstGeom>
          <a:noFill/>
          <a:ln w="22225" cap="flat" cmpd="sng" algn="ctr">
            <a:noFill/>
            <a:prstDash val="solid"/>
            <a:round/>
            <a:headEnd type="none" w="med" len="med"/>
            <a:tailEnd type="none" w="med" len="med"/>
          </a:ln>
          <a:effectLst/>
          <a:ex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r>
              <a:rPr lang="ja-JP" altLang="en-US" sz="1000" dirty="0">
                <a:solidFill>
                  <a:srgbClr val="000000"/>
                </a:solidFill>
                <a:ea typeface="ＭＳ Ｐゴシック" pitchFamily="50" charset="-128"/>
              </a:rPr>
              <a:t>車両出入口</a:t>
            </a:r>
          </a:p>
        </p:txBody>
      </p:sp>
      <p:sp>
        <p:nvSpPr>
          <p:cNvPr id="15" name="正方形/長方形 14"/>
          <p:cNvSpPr/>
          <p:nvPr/>
        </p:nvSpPr>
        <p:spPr bwMode="auto">
          <a:xfrm>
            <a:off x="2199559" y="5008145"/>
            <a:ext cx="301400" cy="130607"/>
          </a:xfrm>
          <a:prstGeom prst="rect">
            <a:avLst/>
          </a:prstGeom>
          <a:solidFill>
            <a:srgbClr val="0070C0"/>
          </a:solidFill>
          <a:ln w="222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sp>
        <p:nvSpPr>
          <p:cNvPr id="16" name="フローチャート : 論理積ゲート 14"/>
          <p:cNvSpPr/>
          <p:nvPr/>
        </p:nvSpPr>
        <p:spPr bwMode="auto">
          <a:xfrm flipH="1">
            <a:off x="2466714" y="4256626"/>
            <a:ext cx="223669" cy="887687"/>
          </a:xfrm>
          <a:custGeom>
            <a:avLst/>
            <a:gdLst>
              <a:gd name="connsiteX0" fmla="*/ 0 w 266888"/>
              <a:gd name="connsiteY0" fmla="*/ 0 h 914509"/>
              <a:gd name="connsiteX1" fmla="*/ 133444 w 266888"/>
              <a:gd name="connsiteY1" fmla="*/ 0 h 914509"/>
              <a:gd name="connsiteX2" fmla="*/ 266888 w 266888"/>
              <a:gd name="connsiteY2" fmla="*/ 457255 h 914509"/>
              <a:gd name="connsiteX3" fmla="*/ 133444 w 266888"/>
              <a:gd name="connsiteY3" fmla="*/ 914510 h 914509"/>
              <a:gd name="connsiteX4" fmla="*/ 0 w 266888"/>
              <a:gd name="connsiteY4" fmla="*/ 914509 h 914509"/>
              <a:gd name="connsiteX5" fmla="*/ 0 w 266888"/>
              <a:gd name="connsiteY5" fmla="*/ 0 h 914509"/>
              <a:gd name="connsiteX0" fmla="*/ 0 w 269855"/>
              <a:gd name="connsiteY0" fmla="*/ 0 h 914510"/>
              <a:gd name="connsiteX1" fmla="*/ 133444 w 269855"/>
              <a:gd name="connsiteY1" fmla="*/ 0 h 914510"/>
              <a:gd name="connsiteX2" fmla="*/ 266888 w 269855"/>
              <a:gd name="connsiteY2" fmla="*/ 457255 h 914510"/>
              <a:gd name="connsiteX3" fmla="*/ 191586 w 269855"/>
              <a:gd name="connsiteY3" fmla="*/ 914510 h 914510"/>
              <a:gd name="connsiteX4" fmla="*/ 0 w 269855"/>
              <a:gd name="connsiteY4" fmla="*/ 914509 h 914510"/>
              <a:gd name="connsiteX5" fmla="*/ 0 w 269855"/>
              <a:gd name="connsiteY5" fmla="*/ 0 h 914510"/>
              <a:gd name="connsiteX0" fmla="*/ 0 w 267156"/>
              <a:gd name="connsiteY0" fmla="*/ 0 h 914510"/>
              <a:gd name="connsiteX1" fmla="*/ 196871 w 267156"/>
              <a:gd name="connsiteY1" fmla="*/ 0 h 914510"/>
              <a:gd name="connsiteX2" fmla="*/ 266888 w 267156"/>
              <a:gd name="connsiteY2" fmla="*/ 457255 h 914510"/>
              <a:gd name="connsiteX3" fmla="*/ 191586 w 267156"/>
              <a:gd name="connsiteY3" fmla="*/ 914510 h 914510"/>
              <a:gd name="connsiteX4" fmla="*/ 0 w 267156"/>
              <a:gd name="connsiteY4" fmla="*/ 914509 h 914510"/>
              <a:gd name="connsiteX5" fmla="*/ 0 w 267156"/>
              <a:gd name="connsiteY5" fmla="*/ 0 h 91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 h="914510">
                <a:moveTo>
                  <a:pt x="0" y="0"/>
                </a:moveTo>
                <a:lnTo>
                  <a:pt x="196871" y="0"/>
                </a:lnTo>
                <a:cubicBezTo>
                  <a:pt x="270570" y="0"/>
                  <a:pt x="267769" y="304837"/>
                  <a:pt x="266888" y="457255"/>
                </a:cubicBezTo>
                <a:cubicBezTo>
                  <a:pt x="266007" y="609673"/>
                  <a:pt x="265285" y="914510"/>
                  <a:pt x="191586" y="914510"/>
                </a:cubicBezTo>
                <a:lnTo>
                  <a:pt x="0" y="914509"/>
                </a:lnTo>
                <a:lnTo>
                  <a:pt x="0" y="0"/>
                </a:lnTo>
                <a:close/>
              </a:path>
            </a:pathLst>
          </a:custGeom>
          <a:solidFill>
            <a:srgbClr val="0070C0"/>
          </a:solidFill>
          <a:ln w="222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sp>
        <p:nvSpPr>
          <p:cNvPr id="17" name="フローチャート : 論理積ゲート 30"/>
          <p:cNvSpPr/>
          <p:nvPr/>
        </p:nvSpPr>
        <p:spPr bwMode="auto">
          <a:xfrm>
            <a:off x="3557061" y="4269840"/>
            <a:ext cx="143484" cy="829452"/>
          </a:xfrm>
          <a:prstGeom prst="flowChartDelay">
            <a:avLst/>
          </a:prstGeom>
          <a:solidFill>
            <a:srgbClr val="0070C0"/>
          </a:solidFill>
          <a:ln w="2222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sp>
        <p:nvSpPr>
          <p:cNvPr id="18" name="正方形/長方形 17"/>
          <p:cNvSpPr/>
          <p:nvPr/>
        </p:nvSpPr>
        <p:spPr bwMode="auto">
          <a:xfrm>
            <a:off x="580351" y="3532947"/>
            <a:ext cx="2200949" cy="275014"/>
          </a:xfrm>
          <a:prstGeom prst="rect">
            <a:avLst/>
          </a:prstGeom>
          <a:noFill/>
          <a:ln w="22225" cap="flat" cmpd="sng" algn="ctr">
            <a:noFill/>
            <a:prstDash val="solid"/>
            <a:round/>
            <a:headEnd type="none" w="med" len="med"/>
            <a:tailEnd type="none" w="med" len="med"/>
          </a:ln>
          <a:effectLst/>
          <a:ex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defTabSz="829361">
              <a:spcBef>
                <a:spcPct val="20000"/>
              </a:spcBef>
              <a:buClr>
                <a:srgbClr val="00007D"/>
              </a:buClr>
              <a:buSzPct val="75000"/>
            </a:pPr>
            <a:r>
              <a:rPr lang="en-US" altLang="ja-JP" sz="1200" dirty="0">
                <a:solidFill>
                  <a:srgbClr val="000000"/>
                </a:solidFill>
                <a:latin typeface="+mn-ea"/>
                <a:ea typeface="+mn-ea"/>
              </a:rPr>
              <a:t>【</a:t>
            </a:r>
            <a:r>
              <a:rPr lang="ja-JP" altLang="en-US" sz="1200" dirty="0">
                <a:solidFill>
                  <a:srgbClr val="000000"/>
                </a:solidFill>
                <a:latin typeface="+mn-ea"/>
                <a:ea typeface="+mn-ea"/>
              </a:rPr>
              <a:t>敷地面積：約</a:t>
            </a:r>
            <a:r>
              <a:rPr lang="en-US" altLang="ja-JP" sz="1200">
                <a:solidFill>
                  <a:srgbClr val="000000"/>
                </a:solidFill>
                <a:latin typeface="+mn-ea"/>
                <a:ea typeface="+mn-ea"/>
              </a:rPr>
              <a:t>6,500</a:t>
            </a:r>
            <a:r>
              <a:rPr lang="ja-JP" altLang="en-US" sz="1200">
                <a:solidFill>
                  <a:srgbClr val="000000"/>
                </a:solidFill>
                <a:latin typeface="+mn-ea"/>
                <a:ea typeface="+mn-ea"/>
              </a:rPr>
              <a:t>㎡</a:t>
            </a:r>
            <a:r>
              <a:rPr lang="en-US" altLang="ja-JP" sz="1200" dirty="0">
                <a:solidFill>
                  <a:srgbClr val="000000"/>
                </a:solidFill>
                <a:latin typeface="+mn-ea"/>
                <a:ea typeface="+mn-ea"/>
              </a:rPr>
              <a:t>】</a:t>
            </a:r>
            <a:endParaRPr lang="ja-JP" altLang="en-US" sz="1200" dirty="0">
              <a:solidFill>
                <a:srgbClr val="000000"/>
              </a:solidFill>
              <a:latin typeface="+mn-ea"/>
              <a:ea typeface="+mn-ea"/>
            </a:endParaRPr>
          </a:p>
        </p:txBody>
      </p:sp>
      <p:sp>
        <p:nvSpPr>
          <p:cNvPr id="39" name="正方形/長方形 38"/>
          <p:cNvSpPr/>
          <p:nvPr/>
        </p:nvSpPr>
        <p:spPr bwMode="auto">
          <a:xfrm>
            <a:off x="3875149" y="4556672"/>
            <a:ext cx="206643" cy="963679"/>
          </a:xfrm>
          <a:prstGeom prst="rect">
            <a:avLst/>
          </a:prstGeom>
          <a:noFill/>
          <a:ln w="22225" cap="flat" cmpd="sng" algn="ctr">
            <a:noFill/>
            <a:prstDash val="solid"/>
            <a:round/>
            <a:headEnd type="none" w="med" len="med"/>
            <a:tailEnd type="none" w="med" len="med"/>
          </a:ln>
          <a:effectLst/>
          <a:extLst/>
        </p:spPr>
        <p:txBody>
          <a:bodyPr rot="0" spcFirstLastPara="0" vertOverflow="overflow" horzOverflow="overflow" vert="eaVert"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r>
              <a:rPr lang="ja-JP" altLang="en-US" sz="1000" dirty="0">
                <a:solidFill>
                  <a:srgbClr val="000000"/>
                </a:solidFill>
                <a:ea typeface="ＭＳ Ｐゴシック" pitchFamily="50" charset="-128"/>
              </a:rPr>
              <a:t>中央大通り</a:t>
            </a:r>
          </a:p>
        </p:txBody>
      </p:sp>
      <p:sp>
        <p:nvSpPr>
          <p:cNvPr id="45" name="Rectangle 6"/>
          <p:cNvSpPr>
            <a:spLocks noChangeArrowheads="1"/>
          </p:cNvSpPr>
          <p:nvPr/>
        </p:nvSpPr>
        <p:spPr bwMode="auto">
          <a:xfrm>
            <a:off x="355470" y="1503763"/>
            <a:ext cx="8494805" cy="340434"/>
          </a:xfrm>
          <a:prstGeom prst="rect">
            <a:avLst/>
          </a:prstGeom>
          <a:noFill/>
          <a:ln w="9525">
            <a:noFill/>
            <a:miter lim="800000"/>
            <a:headEnd/>
            <a:tailEnd/>
          </a:ln>
          <a:effectLst/>
          <a:extLst/>
        </p:spPr>
        <p:txBody>
          <a:bodyPr vert="horz" wrap="square" lIns="93302" tIns="46651" rIns="93302" bIns="46651" numCol="1" anchor="t" anchorCtr="0" compatLnSpc="1">
            <a:prstTxWarp prst="textNoShape">
              <a:avLst/>
            </a:prstTxWarp>
            <a:spAutoFit/>
          </a:bodyPr>
          <a:lstStyle/>
          <a:p>
            <a:pPr defTabSz="944655" eaLnBrk="0" hangingPunct="0"/>
            <a:r>
              <a:rPr lang="ja-JP" altLang="en-US" sz="1600" dirty="0">
                <a:solidFill>
                  <a:srgbClr val="000000"/>
                </a:solidFill>
                <a:latin typeface="+mn-ea"/>
                <a:ea typeface="+mn-ea"/>
                <a:cs typeface="ＭＳ Ｐゴシック" pitchFamily="50" charset="-128"/>
              </a:rPr>
              <a:t>◆ 整備主体：</a:t>
            </a:r>
            <a:r>
              <a:rPr lang="en-US" altLang="ja-JP" sz="1600" dirty="0">
                <a:solidFill>
                  <a:srgbClr val="000000"/>
                </a:solidFill>
                <a:latin typeface="+mn-ea"/>
                <a:ea typeface="+mn-ea"/>
                <a:cs typeface="ＭＳ Ｐゴシック" pitchFamily="50" charset="-128"/>
              </a:rPr>
              <a:t>(</a:t>
            </a:r>
            <a:r>
              <a:rPr lang="ja-JP" altLang="en-US" sz="1600" dirty="0">
                <a:solidFill>
                  <a:srgbClr val="000000"/>
                </a:solidFill>
                <a:latin typeface="+mn-ea"/>
                <a:ea typeface="+mn-ea"/>
                <a:cs typeface="ＭＳ Ｐゴシック" pitchFamily="50" charset="-128"/>
              </a:rPr>
              <a:t>地独</a:t>
            </a:r>
            <a:r>
              <a:rPr lang="en-US" altLang="ja-JP" sz="1600" dirty="0">
                <a:solidFill>
                  <a:srgbClr val="000000"/>
                </a:solidFill>
                <a:latin typeface="+mn-ea"/>
                <a:ea typeface="+mn-ea"/>
                <a:cs typeface="ＭＳ Ｐゴシック" pitchFamily="50" charset="-128"/>
              </a:rPr>
              <a:t>)</a:t>
            </a:r>
            <a:r>
              <a:rPr lang="ja-JP" altLang="en-US" sz="1600" dirty="0">
                <a:solidFill>
                  <a:srgbClr val="000000"/>
                </a:solidFill>
                <a:latin typeface="+mn-ea"/>
                <a:ea typeface="+mn-ea"/>
                <a:cs typeface="ＭＳ Ｐゴシック" pitchFamily="50" charset="-128"/>
              </a:rPr>
              <a:t>大阪健康安全基盤研究所</a:t>
            </a:r>
            <a:r>
              <a:rPr lang="en-US" altLang="ja-JP" sz="1600" dirty="0">
                <a:solidFill>
                  <a:srgbClr val="000000"/>
                </a:solidFill>
                <a:latin typeface="+mn-ea"/>
                <a:ea typeface="+mn-ea"/>
                <a:cs typeface="ＭＳ Ｐゴシック" pitchFamily="50" charset="-128"/>
              </a:rPr>
              <a:t>	</a:t>
            </a:r>
            <a:r>
              <a:rPr lang="ja-JP" altLang="en-US" sz="1600" dirty="0">
                <a:solidFill>
                  <a:srgbClr val="000000"/>
                </a:solidFill>
                <a:latin typeface="+mn-ea"/>
                <a:ea typeface="+mn-ea"/>
                <a:cs typeface="ＭＳ Ｐゴシック" pitchFamily="50" charset="-128"/>
              </a:rPr>
              <a:t>＜府市が施設整備費を補助＞</a:t>
            </a:r>
          </a:p>
        </p:txBody>
      </p:sp>
      <p:sp>
        <p:nvSpPr>
          <p:cNvPr id="46" name="Rectangle 6"/>
          <p:cNvSpPr>
            <a:spLocks noChangeArrowheads="1"/>
          </p:cNvSpPr>
          <p:nvPr/>
        </p:nvSpPr>
        <p:spPr bwMode="auto">
          <a:xfrm>
            <a:off x="355470" y="2822005"/>
            <a:ext cx="6789123" cy="340434"/>
          </a:xfrm>
          <a:prstGeom prst="rect">
            <a:avLst/>
          </a:prstGeom>
          <a:noFill/>
          <a:ln w="9525">
            <a:noFill/>
            <a:miter lim="800000"/>
            <a:headEnd/>
            <a:tailEnd/>
          </a:ln>
          <a:effectLst/>
          <a:extLst/>
        </p:spPr>
        <p:txBody>
          <a:bodyPr vert="horz" wrap="square" lIns="93302" tIns="46651" rIns="93302" bIns="46651" numCol="1" anchor="t" anchorCtr="0" compatLnSpc="1">
            <a:prstTxWarp prst="textNoShape">
              <a:avLst/>
            </a:prstTxWarp>
            <a:spAutoFit/>
          </a:bodyPr>
          <a:lstStyle/>
          <a:p>
            <a:pPr defTabSz="944655" eaLnBrk="0" hangingPunct="0"/>
            <a:r>
              <a:rPr lang="ja-JP" altLang="en-US" sz="1600" dirty="0">
                <a:solidFill>
                  <a:srgbClr val="000000"/>
                </a:solidFill>
                <a:latin typeface="+mn-ea"/>
                <a:ea typeface="+mn-ea"/>
                <a:cs typeface="ＭＳ Ｐゴシック" pitchFamily="50" charset="-128"/>
              </a:rPr>
              <a:t>◆ 施設配置</a:t>
            </a:r>
            <a:r>
              <a:rPr lang="ja-JP" altLang="en-US" sz="1600" dirty="0">
                <a:latin typeface="+mn-ea"/>
                <a:ea typeface="+mn-ea"/>
                <a:cs typeface="ＭＳ Ｐゴシック" pitchFamily="50" charset="-128"/>
              </a:rPr>
              <a:t>イメージ　</a:t>
            </a:r>
            <a:r>
              <a:rPr lang="ja-JP" altLang="en-US" sz="1600" dirty="0">
                <a:solidFill>
                  <a:srgbClr val="00B050"/>
                </a:solidFill>
                <a:latin typeface="+mn-ea"/>
                <a:ea typeface="+mn-ea"/>
                <a:cs typeface="ＭＳ Ｐゴシック" pitchFamily="50" charset="-128"/>
              </a:rPr>
              <a:t>　　　　</a:t>
            </a:r>
            <a:r>
              <a:rPr lang="ja-JP" altLang="en-US" sz="1600" dirty="0">
                <a:solidFill>
                  <a:srgbClr val="000000"/>
                </a:solidFill>
                <a:latin typeface="+mn-ea"/>
                <a:ea typeface="+mn-ea"/>
                <a:cs typeface="ＭＳ Ｐゴシック" pitchFamily="50" charset="-128"/>
              </a:rPr>
              <a:t>　　　　　　　　　　◆ 施設断面イメージ</a:t>
            </a:r>
          </a:p>
        </p:txBody>
      </p:sp>
      <p:pic>
        <p:nvPicPr>
          <p:cNvPr id="47" name="図 46"/>
          <p:cNvPicPr>
            <a:picLocks noChangeAspect="1"/>
          </p:cNvPicPr>
          <p:nvPr/>
        </p:nvPicPr>
        <p:blipFill>
          <a:blip r:embed="rId4"/>
          <a:stretch>
            <a:fillRect/>
          </a:stretch>
        </p:blipFill>
        <p:spPr>
          <a:xfrm>
            <a:off x="2510471" y="4218613"/>
            <a:ext cx="1173955" cy="1072723"/>
          </a:xfrm>
          <a:prstGeom prst="rect">
            <a:avLst/>
          </a:prstGeom>
        </p:spPr>
      </p:pic>
      <p:sp>
        <p:nvSpPr>
          <p:cNvPr id="52"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6.</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施設一元化に向けた取り組み</a:t>
            </a:r>
            <a:endParaRPr lang="ja-JP" altLang="en-US" sz="2800" dirty="0">
              <a:solidFill>
                <a:schemeClr val="bg1"/>
              </a:solidFill>
              <a:latin typeface="+mn-ea"/>
              <a:ea typeface="+mn-ea"/>
              <a:cs typeface="HG丸ｺﾞｼｯｸM-PRO"/>
            </a:endParaRPr>
          </a:p>
        </p:txBody>
      </p:sp>
      <p:sp>
        <p:nvSpPr>
          <p:cNvPr id="55" name="テキスト ボックス 4"/>
          <p:cNvSpPr txBox="1">
            <a:spLocks noChangeArrowheads="1"/>
          </p:cNvSpPr>
          <p:nvPr/>
        </p:nvSpPr>
        <p:spPr bwMode="auto">
          <a:xfrm>
            <a:off x="319734" y="1008000"/>
            <a:ext cx="8530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latin typeface="+mn-ea"/>
                <a:ea typeface="+mn-ea"/>
                <a:cs typeface="HG丸ｺﾞｼｯｸM-PRO"/>
              </a:rPr>
              <a:t>４　一元化施設の整備</a:t>
            </a:r>
            <a:r>
              <a:rPr lang="en-US" altLang="ja-JP" sz="2000" dirty="0">
                <a:latin typeface="+mn-ea"/>
                <a:ea typeface="+mn-ea"/>
              </a:rPr>
              <a:t>		</a:t>
            </a:r>
            <a:endParaRPr lang="ja-JP" altLang="ja-JP" sz="1600" u="sng" dirty="0">
              <a:latin typeface="+mn-ea"/>
              <a:cs typeface="Meiryo UI" panose="020B0604030504040204" pitchFamily="50" charset="-128"/>
            </a:endParaRPr>
          </a:p>
        </p:txBody>
      </p:sp>
      <p:sp>
        <p:nvSpPr>
          <p:cNvPr id="23"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sz="1200" b="1" smtClean="0">
                <a:latin typeface="Arial" charset="0"/>
                <a:ea typeface="Arial" charset="0"/>
                <a:cs typeface="Arial" charset="0"/>
              </a:rPr>
              <a:pPr/>
              <a:t>26</a:t>
            </a:fld>
            <a:endParaRPr lang="ja-JP" altLang="en-US" sz="1200" b="1" dirty="0">
              <a:latin typeface="Arial" charset="0"/>
              <a:ea typeface="Arial" charset="0"/>
              <a:cs typeface="Arial" charset="0"/>
            </a:endParaRPr>
          </a:p>
        </p:txBody>
      </p:sp>
      <p:grpSp>
        <p:nvGrpSpPr>
          <p:cNvPr id="29" name="図形グループ 28"/>
          <p:cNvGrpSpPr/>
          <p:nvPr/>
        </p:nvGrpSpPr>
        <p:grpSpPr>
          <a:xfrm rot="5400000">
            <a:off x="643827" y="3658819"/>
            <a:ext cx="264523" cy="638412"/>
            <a:chOff x="3230580" y="2703152"/>
            <a:chExt cx="369874" cy="892670"/>
          </a:xfrm>
          <a:effectLst/>
        </p:grpSpPr>
        <p:cxnSp>
          <p:nvCxnSpPr>
            <p:cNvPr id="3" name="直線コネクタ 2"/>
            <p:cNvCxnSpPr/>
            <p:nvPr/>
          </p:nvCxnSpPr>
          <p:spPr>
            <a:xfrm flipH="1">
              <a:off x="3259047" y="2703152"/>
              <a:ext cx="165292" cy="3570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3244759" y="3060244"/>
              <a:ext cx="31091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3422661" y="2703152"/>
              <a:ext cx="0" cy="89267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3230580" y="3338919"/>
              <a:ext cx="36987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1" name="テキスト ボックス 30"/>
          <p:cNvSpPr txBox="1"/>
          <p:nvPr/>
        </p:nvSpPr>
        <p:spPr>
          <a:xfrm>
            <a:off x="1037141" y="3843205"/>
            <a:ext cx="295274" cy="276999"/>
          </a:xfrm>
          <a:prstGeom prst="rect">
            <a:avLst/>
          </a:prstGeom>
          <a:noFill/>
        </p:spPr>
        <p:txBody>
          <a:bodyPr wrap="none" rtlCol="0">
            <a:spAutoFit/>
          </a:bodyPr>
          <a:lstStyle/>
          <a:p>
            <a:r>
              <a:rPr kumimoji="1" lang="en-US" altLang="ja-JP" sz="1200">
                <a:solidFill>
                  <a:srgbClr val="0070C0"/>
                </a:solidFill>
              </a:rPr>
              <a:t>N</a:t>
            </a:r>
            <a:endParaRPr kumimoji="1" lang="ja-JP" altLang="en-US" sz="1200" dirty="0">
              <a:solidFill>
                <a:srgbClr val="0070C0"/>
              </a:solidFill>
            </a:endParaRPr>
          </a:p>
        </p:txBody>
      </p:sp>
    </p:spTree>
    <p:extLst>
      <p:ext uri="{BB962C8B-B14F-4D97-AF65-F5344CB8AC3E}">
        <p14:creationId xmlns:p14="http://schemas.microsoft.com/office/powerpoint/2010/main" val="359561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070992"/>
          </a:xfrm>
        </p:spPr>
        <p:txBody>
          <a:bodyPr>
            <a:normAutofit/>
          </a:bodyPr>
          <a:lstStyle/>
          <a:p>
            <a:r>
              <a:rPr lang="ja-JP" altLang="en-US" sz="3200" b="1" dirty="0">
                <a:effectLst>
                  <a:outerShdw blurRad="38100" dist="38100" dir="2700000" algn="tl">
                    <a:srgbClr val="000000">
                      <a:alpha val="43137"/>
                    </a:srgbClr>
                  </a:outerShdw>
                </a:effectLst>
              </a:rPr>
              <a:t>統合・独法化のメリット</a:t>
            </a:r>
            <a:r>
              <a:rPr lang="ja-JP" altLang="en-US" sz="3200" b="1" u="sng" dirty="0">
                <a:effectLst>
                  <a:outerShdw blurRad="38100" dist="38100" dir="2700000" algn="tl">
                    <a:srgbClr val="000000">
                      <a:alpha val="43137"/>
                    </a:srgbClr>
                  </a:outerShdw>
                </a:effectLst>
              </a:rPr>
              <a:t>＜自主性・機動性＞</a:t>
            </a:r>
            <a:r>
              <a:rPr lang="ja-JP" altLang="en-US" sz="3200" b="1" dirty="0">
                <a:effectLst>
                  <a:outerShdw blurRad="38100" dist="38100" dir="2700000" algn="tl">
                    <a:srgbClr val="000000">
                      <a:alpha val="43137"/>
                    </a:srgbClr>
                  </a:outerShdw>
                </a:effectLst>
              </a:rPr>
              <a:t>を</a:t>
            </a:r>
            <a:r>
              <a:rPr lang="en-US" altLang="ja-JP" sz="3200" b="1" dirty="0">
                <a:effectLst>
                  <a:outerShdw blurRad="38100" dist="38100" dir="2700000" algn="tl">
                    <a:srgbClr val="000000">
                      <a:alpha val="43137"/>
                    </a:srgbClr>
                  </a:outerShdw>
                </a:effectLst>
              </a:rPr>
              <a:t/>
            </a:r>
            <a:br>
              <a:rPr lang="en-US" altLang="ja-JP" sz="3200" b="1" dirty="0">
                <a:effectLst>
                  <a:outerShdw blurRad="38100" dist="38100" dir="2700000" algn="tl">
                    <a:srgbClr val="000000">
                      <a:alpha val="43137"/>
                    </a:srgbClr>
                  </a:outerShdw>
                </a:effectLst>
              </a:rPr>
            </a:br>
            <a:r>
              <a:rPr lang="ja-JP" altLang="en-US" sz="3200" b="1" dirty="0">
                <a:effectLst>
                  <a:outerShdw blurRad="38100" dist="38100" dir="2700000" algn="tl">
                    <a:srgbClr val="000000">
                      <a:alpha val="43137"/>
                    </a:srgbClr>
                  </a:outerShdw>
                </a:effectLst>
              </a:rPr>
              <a:t>活かした新たな展開状況</a:t>
            </a:r>
            <a:endParaRPr kumimoji="1" lang="ja-JP" altLang="en-US" sz="3200" b="1" dirty="0">
              <a:effectLst>
                <a:outerShdw blurRad="38100" dist="38100" dir="2700000" algn="tl">
                  <a:srgbClr val="000000">
                    <a:alpha val="43137"/>
                  </a:srgbClr>
                </a:outerShdw>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419986689"/>
              </p:ext>
            </p:extLst>
          </p:nvPr>
        </p:nvGraphicFramePr>
        <p:xfrm>
          <a:off x="462372" y="1052739"/>
          <a:ext cx="8219256" cy="5760637"/>
        </p:xfrm>
        <a:graphic>
          <a:graphicData uri="http://schemas.openxmlformats.org/drawingml/2006/table">
            <a:tbl>
              <a:tblPr bandRow="1">
                <a:tableStyleId>{B301B821-A1FF-4177-AEE7-76D212191A09}</a:tableStyleId>
              </a:tblPr>
              <a:tblGrid>
                <a:gridCol w="8219256">
                  <a:extLst>
                    <a:ext uri="{9D8B030D-6E8A-4147-A177-3AD203B41FA5}">
                      <a16:colId xmlns:a16="http://schemas.microsoft.com/office/drawing/2014/main" xmlns="" val="20000"/>
                    </a:ext>
                  </a:extLst>
                </a:gridCol>
              </a:tblGrid>
              <a:tr h="327185">
                <a:tc>
                  <a:txBody>
                    <a:bodyPr/>
                    <a:lstStyle/>
                    <a:p>
                      <a:r>
                        <a:rPr kumimoji="1" lang="ja-JP" altLang="en-US" sz="1400" b="1" dirty="0">
                          <a:solidFill>
                            <a:schemeClr val="bg1"/>
                          </a:solidFill>
                        </a:rPr>
                        <a:t>報道機関との連絡会開催</a:t>
                      </a:r>
                    </a:p>
                  </a:txBody>
                  <a:tcPr anchor="ctr">
                    <a:solidFill>
                      <a:srgbClr val="0070C0"/>
                    </a:solidFill>
                  </a:tcPr>
                </a:tc>
                <a:extLst>
                  <a:ext uri="{0D108BD9-81ED-4DB2-BD59-A6C34878D82A}">
                    <a16:rowId xmlns:a16="http://schemas.microsoft.com/office/drawing/2014/main" xmlns="" val="10000"/>
                  </a:ext>
                </a:extLst>
              </a:tr>
              <a:tr h="1395727">
                <a:tc>
                  <a:txBody>
                    <a:bodyPr/>
                    <a:lstStyle/>
                    <a:p>
                      <a:r>
                        <a:rPr kumimoji="1" lang="ja-JP" altLang="en-US" sz="1200" dirty="0"/>
                        <a:t>平成</a:t>
                      </a:r>
                      <a:r>
                        <a:rPr kumimoji="1" lang="en-US" altLang="ja-JP" sz="1200" dirty="0"/>
                        <a:t>30</a:t>
                      </a:r>
                      <a:r>
                        <a:rPr kumimoji="1" lang="ja-JP" altLang="en-US" sz="1200" dirty="0"/>
                        <a:t>年９月より毎月１回（第３木曜日）、報道機関の科学医療部署を対象とした大安研主催の「大安研・報道機関連絡会」を開催し、公衆衛生に関する情報発信と意見交換を実施</a:t>
                      </a:r>
                      <a:endParaRPr kumimoji="1" lang="en-US" altLang="ja-JP" sz="500" dirty="0"/>
                    </a:p>
                    <a:p>
                      <a:r>
                        <a:rPr kumimoji="1" lang="ja-JP" altLang="en-US" sz="1200" u="none" dirty="0"/>
                        <a:t>　大阪府の感染症情報及びトピックスの提供</a:t>
                      </a:r>
                      <a:endParaRPr kumimoji="1" lang="en-US" altLang="ja-JP" sz="1200" u="none" dirty="0"/>
                    </a:p>
                  </a:txBody>
                  <a:tcPr/>
                </a:tc>
                <a:extLst>
                  <a:ext uri="{0D108BD9-81ED-4DB2-BD59-A6C34878D82A}">
                    <a16:rowId xmlns:a16="http://schemas.microsoft.com/office/drawing/2014/main" xmlns="" val="10001"/>
                  </a:ext>
                </a:extLst>
              </a:tr>
              <a:tr h="327185">
                <a:tc>
                  <a:txBody>
                    <a:bodyPr/>
                    <a:lstStyle/>
                    <a:p>
                      <a:r>
                        <a:rPr kumimoji="1" lang="ja-JP" altLang="en-US" sz="1400" b="1" dirty="0">
                          <a:solidFill>
                            <a:schemeClr val="bg1"/>
                          </a:solidFill>
                        </a:rPr>
                        <a:t>麻しん</a:t>
                      </a:r>
                      <a:r>
                        <a:rPr kumimoji="1" lang="ja-JP" altLang="en-US" sz="1400" b="1" dirty="0" smtClean="0">
                          <a:solidFill>
                            <a:schemeClr val="bg1"/>
                          </a:solidFill>
                        </a:rPr>
                        <a:t>ウイルス</a:t>
                      </a:r>
                      <a:r>
                        <a:rPr kumimoji="1" lang="ja-JP" altLang="en-US" sz="1400" b="1" dirty="0">
                          <a:solidFill>
                            <a:schemeClr val="bg1"/>
                          </a:solidFill>
                        </a:rPr>
                        <a:t>の遺伝子情報の共有</a:t>
                      </a:r>
                    </a:p>
                  </a:txBody>
                  <a:tcPr anchor="ctr">
                    <a:solidFill>
                      <a:srgbClr val="0070C0"/>
                    </a:solidFill>
                  </a:tcPr>
                </a:tc>
                <a:extLst>
                  <a:ext uri="{0D108BD9-81ED-4DB2-BD59-A6C34878D82A}">
                    <a16:rowId xmlns:a16="http://schemas.microsoft.com/office/drawing/2014/main" xmlns="" val="10002"/>
                  </a:ext>
                </a:extLst>
              </a:tr>
              <a:tr h="682951">
                <a:tc>
                  <a:txBody>
                    <a:bodyPr/>
                    <a:lstStyle/>
                    <a:p>
                      <a:r>
                        <a:rPr kumimoji="1" lang="ja-JP" altLang="en-US" sz="1200" dirty="0"/>
                        <a:t>平成</a:t>
                      </a:r>
                      <a:r>
                        <a:rPr kumimoji="1" lang="en-US" altLang="ja-JP" sz="1200" dirty="0"/>
                        <a:t>31</a:t>
                      </a:r>
                      <a:r>
                        <a:rPr kumimoji="1" lang="ja-JP" altLang="en-US" sz="1200" dirty="0"/>
                        <a:t>年当初の麻しん（はしか）流行時に、直営時代には共有されなかった府・市それぞれの検査における</a:t>
                      </a:r>
                      <a:r>
                        <a:rPr kumimoji="1" lang="ja-JP" altLang="en-US" sz="1200" dirty="0" smtClean="0"/>
                        <a:t>ウイルス</a:t>
                      </a:r>
                      <a:r>
                        <a:rPr kumimoji="1" lang="ja-JP" altLang="en-US" sz="1200" dirty="0"/>
                        <a:t>の遺伝子情報を両センターで共有した結果、疫学情報との関連づけにより、感染源・感染経路の推定や感染拡大の抑制など、広域での確実かつ適切な対応につながる詳細な調査・検査結果等を行政に還元</a:t>
                      </a:r>
                    </a:p>
                  </a:txBody>
                  <a:tcPr anchor="ctr"/>
                </a:tc>
                <a:extLst>
                  <a:ext uri="{0D108BD9-81ED-4DB2-BD59-A6C34878D82A}">
                    <a16:rowId xmlns:a16="http://schemas.microsoft.com/office/drawing/2014/main" xmlns="" val="10003"/>
                  </a:ext>
                </a:extLst>
              </a:tr>
              <a:tr h="327185">
                <a:tc>
                  <a:txBody>
                    <a:bodyPr/>
                    <a:lstStyle/>
                    <a:p>
                      <a:r>
                        <a:rPr kumimoji="1" lang="ja-JP" altLang="en-US" sz="1400" b="1" dirty="0">
                          <a:solidFill>
                            <a:schemeClr val="bg1"/>
                          </a:solidFill>
                        </a:rPr>
                        <a:t>府内保健所との関係づくり</a:t>
                      </a:r>
                    </a:p>
                  </a:txBody>
                  <a:tcPr anchor="ctr">
                    <a:solidFill>
                      <a:srgbClr val="0070C0"/>
                    </a:solidFill>
                  </a:tcPr>
                </a:tc>
                <a:extLst>
                  <a:ext uri="{0D108BD9-81ED-4DB2-BD59-A6C34878D82A}">
                    <a16:rowId xmlns:a16="http://schemas.microsoft.com/office/drawing/2014/main" xmlns="" val="10004"/>
                  </a:ext>
                </a:extLst>
              </a:tr>
              <a:tr h="487823">
                <a:tc>
                  <a:txBody>
                    <a:bodyPr/>
                    <a:lstStyle/>
                    <a:p>
                      <a:r>
                        <a:rPr kumimoji="1" lang="ja-JP" altLang="en-US" sz="1200" dirty="0"/>
                        <a:t>平成</a:t>
                      </a:r>
                      <a:r>
                        <a:rPr kumimoji="1" lang="en-US" altLang="ja-JP" sz="1200" dirty="0"/>
                        <a:t>30</a:t>
                      </a:r>
                      <a:r>
                        <a:rPr kumimoji="1" lang="ja-JP" altLang="en-US" sz="1200" dirty="0"/>
                        <a:t>年６月の大阪北部地震に際し、被害地域の４保健所</a:t>
                      </a:r>
                      <a:r>
                        <a:rPr kumimoji="1" lang="ja-JP" altLang="en-US" sz="1200" dirty="0" smtClean="0"/>
                        <a:t>（高槻市、枚方市、茨木</a:t>
                      </a:r>
                      <a:r>
                        <a:rPr kumimoji="1" lang="ja-JP" altLang="en-US" sz="1200" smtClean="0"/>
                        <a:t>、吹田）に</a:t>
                      </a:r>
                      <a:r>
                        <a:rPr kumimoji="1" lang="ja-JP" altLang="en-US" sz="1200" dirty="0"/>
                        <a:t>直接支援・協力の申し出を行うとともに、情報交換のために後日保健所を訪問</a:t>
                      </a:r>
                    </a:p>
                  </a:txBody>
                  <a:tcPr anchor="ctr"/>
                </a:tc>
                <a:extLst>
                  <a:ext uri="{0D108BD9-81ED-4DB2-BD59-A6C34878D82A}">
                    <a16:rowId xmlns:a16="http://schemas.microsoft.com/office/drawing/2014/main" xmlns="" val="10005"/>
                  </a:ext>
                </a:extLst>
              </a:tr>
              <a:tr h="327185">
                <a:tc>
                  <a:txBody>
                    <a:bodyPr/>
                    <a:lstStyle/>
                    <a:p>
                      <a:r>
                        <a:rPr kumimoji="1" lang="en-US" altLang="ja-JP" sz="1400" b="1" dirty="0" smtClean="0">
                          <a:solidFill>
                            <a:schemeClr val="bg1"/>
                          </a:solidFill>
                        </a:rPr>
                        <a:t>G20</a:t>
                      </a:r>
                      <a:r>
                        <a:rPr kumimoji="1" lang="ja-JP" altLang="en-US" sz="1400" b="1" dirty="0" smtClean="0">
                          <a:solidFill>
                            <a:schemeClr val="bg1"/>
                          </a:solidFill>
                        </a:rPr>
                        <a:t>大阪サミット</a:t>
                      </a:r>
                      <a:r>
                        <a:rPr kumimoji="1" lang="ja-JP" altLang="en-US" sz="1400" b="1" dirty="0">
                          <a:solidFill>
                            <a:schemeClr val="bg1"/>
                          </a:solidFill>
                        </a:rPr>
                        <a:t>にかかる検査の一元的実施</a:t>
                      </a:r>
                    </a:p>
                  </a:txBody>
                  <a:tcPr anchor="ctr">
                    <a:solidFill>
                      <a:srgbClr val="0070C0"/>
                    </a:solidFill>
                  </a:tcPr>
                </a:tc>
                <a:extLst>
                  <a:ext uri="{0D108BD9-81ED-4DB2-BD59-A6C34878D82A}">
                    <a16:rowId xmlns:a16="http://schemas.microsoft.com/office/drawing/2014/main" xmlns="" val="10006"/>
                  </a:ext>
                </a:extLst>
              </a:tr>
              <a:tr h="327185">
                <a:tc>
                  <a:txBody>
                    <a:bodyPr/>
                    <a:lstStyle/>
                    <a:p>
                      <a:r>
                        <a:rPr kumimoji="1" lang="ja-JP" altLang="en-US" sz="1200" dirty="0"/>
                        <a:t>平成</a:t>
                      </a:r>
                      <a:r>
                        <a:rPr kumimoji="1" lang="en-US" altLang="ja-JP" sz="1200" dirty="0"/>
                        <a:t>31</a:t>
                      </a:r>
                      <a:r>
                        <a:rPr kumimoji="1" lang="ja-JP" altLang="en-US" sz="1200" dirty="0"/>
                        <a:t>年４月以降、６月の</a:t>
                      </a:r>
                      <a:r>
                        <a:rPr kumimoji="1" lang="en-US" altLang="ja-JP" sz="1200" dirty="0"/>
                        <a:t>G20</a:t>
                      </a:r>
                      <a:r>
                        <a:rPr kumimoji="1" lang="ja-JP" altLang="en-US" sz="1200" dirty="0"/>
                        <a:t>大阪サミットにかかる府・市からの依頼検査を、両センターで一元的に実施</a:t>
                      </a:r>
                    </a:p>
                  </a:txBody>
                  <a:tcPr anchor="ctr"/>
                </a:tc>
                <a:extLst>
                  <a:ext uri="{0D108BD9-81ED-4DB2-BD59-A6C34878D82A}">
                    <a16:rowId xmlns:a16="http://schemas.microsoft.com/office/drawing/2014/main" xmlns="" val="10007"/>
                  </a:ext>
                </a:extLst>
              </a:tr>
              <a:tr h="327185">
                <a:tc>
                  <a:txBody>
                    <a:bodyPr/>
                    <a:lstStyle/>
                    <a:p>
                      <a:r>
                        <a:rPr kumimoji="1" lang="ja-JP" altLang="en-US" sz="1400" b="1" dirty="0">
                          <a:solidFill>
                            <a:schemeClr val="bg1"/>
                          </a:solidFill>
                        </a:rPr>
                        <a:t>専門家を対象とした講演</a:t>
                      </a:r>
                    </a:p>
                  </a:txBody>
                  <a:tcPr anchor="ctr">
                    <a:solidFill>
                      <a:srgbClr val="0070C0"/>
                    </a:solidFill>
                  </a:tcPr>
                </a:tc>
                <a:extLst>
                  <a:ext uri="{0D108BD9-81ED-4DB2-BD59-A6C34878D82A}">
                    <a16:rowId xmlns:a16="http://schemas.microsoft.com/office/drawing/2014/main" xmlns="" val="10008"/>
                  </a:ext>
                </a:extLst>
              </a:tr>
              <a:tr h="327185">
                <a:tc>
                  <a:txBody>
                    <a:bodyPr/>
                    <a:lstStyle/>
                    <a:p>
                      <a:r>
                        <a:rPr kumimoji="1" lang="ja-JP" altLang="en-US" sz="1200" dirty="0"/>
                        <a:t>令和元年７月</a:t>
                      </a:r>
                      <a:r>
                        <a:rPr kumimoji="1" lang="ja-JP" altLang="en-US" sz="1200" dirty="0" smtClean="0"/>
                        <a:t>に、東成医師会が開催する医師</a:t>
                      </a:r>
                      <a:r>
                        <a:rPr kumimoji="1" lang="ja-JP" altLang="en-US" sz="1200" dirty="0"/>
                        <a:t>を対象</a:t>
                      </a:r>
                      <a:r>
                        <a:rPr kumimoji="1" lang="ja-JP" altLang="en-US" sz="1200" dirty="0" smtClean="0"/>
                        <a:t>とした研修において感染症</a:t>
                      </a:r>
                      <a:r>
                        <a:rPr kumimoji="1" lang="ja-JP" altLang="en-US" sz="1200" dirty="0"/>
                        <a:t>に関する講演を実施</a:t>
                      </a:r>
                    </a:p>
                  </a:txBody>
                  <a:tcPr anchor="ctr"/>
                </a:tc>
                <a:extLst>
                  <a:ext uri="{0D108BD9-81ED-4DB2-BD59-A6C34878D82A}">
                    <a16:rowId xmlns:a16="http://schemas.microsoft.com/office/drawing/2014/main" xmlns="" val="10009"/>
                  </a:ext>
                </a:extLst>
              </a:tr>
              <a:tr h="327185">
                <a:tc>
                  <a:txBody>
                    <a:bodyPr/>
                    <a:lstStyle/>
                    <a:p>
                      <a:r>
                        <a:rPr kumimoji="1" lang="ja-JP" altLang="en-US" sz="1400" b="1" dirty="0">
                          <a:solidFill>
                            <a:schemeClr val="bg1"/>
                          </a:solidFill>
                        </a:rPr>
                        <a:t>研究と臨床の専門家による公開セミナー（予定）</a:t>
                      </a:r>
                    </a:p>
                  </a:txBody>
                  <a:tcPr anchor="ctr">
                    <a:solidFill>
                      <a:srgbClr val="0070C0"/>
                    </a:solidFill>
                  </a:tcPr>
                </a:tc>
                <a:extLst>
                  <a:ext uri="{0D108BD9-81ED-4DB2-BD59-A6C34878D82A}">
                    <a16:rowId xmlns:a16="http://schemas.microsoft.com/office/drawing/2014/main" xmlns="" val="10010"/>
                  </a:ext>
                </a:extLst>
              </a:tr>
              <a:tr h="576656">
                <a:tc>
                  <a:txBody>
                    <a:bodyPr/>
                    <a:lstStyle/>
                    <a:p>
                      <a:r>
                        <a:rPr kumimoji="1" lang="ja-JP" altLang="en-US" sz="1200" dirty="0"/>
                        <a:t>令和元年</a:t>
                      </a:r>
                      <a:r>
                        <a:rPr kumimoji="1" lang="en-US" altLang="ja-JP" sz="1200" dirty="0"/>
                        <a:t>11</a:t>
                      </a:r>
                      <a:r>
                        <a:rPr kumimoji="1" lang="ja-JP" altLang="en-US" sz="1200" dirty="0"/>
                        <a:t>月に、（地独）大阪市立総合医療センターの医師も交えて、研究と臨床の専門家による府民・市民を対象とした公開セミナーを初めて実施予定</a:t>
                      </a:r>
                    </a:p>
                  </a:txBody>
                  <a:tcPr anchor="ctr"/>
                </a:tc>
                <a:extLst>
                  <a:ext uri="{0D108BD9-81ED-4DB2-BD59-A6C34878D82A}">
                    <a16:rowId xmlns:a16="http://schemas.microsoft.com/office/drawing/2014/main" xmlns="" val="1001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928256004"/>
              </p:ext>
            </p:extLst>
          </p:nvPr>
        </p:nvGraphicFramePr>
        <p:xfrm>
          <a:off x="611560" y="1988840"/>
          <a:ext cx="7272809" cy="731520"/>
        </p:xfrm>
        <a:graphic>
          <a:graphicData uri="http://schemas.openxmlformats.org/drawingml/2006/table">
            <a:tbl>
              <a:tblPr bandCol="1">
                <a:tableStyleId>{5C22544A-7EE6-4342-B048-85BDC9FD1C3A}</a:tableStyleId>
              </a:tblPr>
              <a:tblGrid>
                <a:gridCol w="521390">
                  <a:extLst>
                    <a:ext uri="{9D8B030D-6E8A-4147-A177-3AD203B41FA5}">
                      <a16:colId xmlns:a16="http://schemas.microsoft.com/office/drawing/2014/main" xmlns="" val="20000"/>
                    </a:ext>
                  </a:extLst>
                </a:gridCol>
                <a:gridCol w="1663394">
                  <a:extLst>
                    <a:ext uri="{9D8B030D-6E8A-4147-A177-3AD203B41FA5}">
                      <a16:colId xmlns:a16="http://schemas.microsoft.com/office/drawing/2014/main" xmlns="" val="20001"/>
                    </a:ext>
                  </a:extLst>
                </a:gridCol>
                <a:gridCol w="587079">
                  <a:extLst>
                    <a:ext uri="{9D8B030D-6E8A-4147-A177-3AD203B41FA5}">
                      <a16:colId xmlns:a16="http://schemas.microsoft.com/office/drawing/2014/main" xmlns="" val="20002"/>
                    </a:ext>
                  </a:extLst>
                </a:gridCol>
                <a:gridCol w="1076313">
                  <a:extLst>
                    <a:ext uri="{9D8B030D-6E8A-4147-A177-3AD203B41FA5}">
                      <a16:colId xmlns:a16="http://schemas.microsoft.com/office/drawing/2014/main" xmlns="" val="20003"/>
                    </a:ext>
                  </a:extLst>
                </a:gridCol>
                <a:gridCol w="587079">
                  <a:extLst>
                    <a:ext uri="{9D8B030D-6E8A-4147-A177-3AD203B41FA5}">
                      <a16:colId xmlns:a16="http://schemas.microsoft.com/office/drawing/2014/main" xmlns="" val="20004"/>
                    </a:ext>
                  </a:extLst>
                </a:gridCol>
                <a:gridCol w="1076313">
                  <a:extLst>
                    <a:ext uri="{9D8B030D-6E8A-4147-A177-3AD203B41FA5}">
                      <a16:colId xmlns:a16="http://schemas.microsoft.com/office/drawing/2014/main" xmlns="" val="20005"/>
                    </a:ext>
                  </a:extLst>
                </a:gridCol>
                <a:gridCol w="587079">
                  <a:extLst>
                    <a:ext uri="{9D8B030D-6E8A-4147-A177-3AD203B41FA5}">
                      <a16:colId xmlns:a16="http://schemas.microsoft.com/office/drawing/2014/main" xmlns="" val="20006"/>
                    </a:ext>
                  </a:extLst>
                </a:gridCol>
                <a:gridCol w="1174162">
                  <a:extLst>
                    <a:ext uri="{9D8B030D-6E8A-4147-A177-3AD203B41FA5}">
                      <a16:colId xmlns:a16="http://schemas.microsoft.com/office/drawing/2014/main" xmlns="" val="20007"/>
                    </a:ext>
                  </a:extLst>
                </a:gridCol>
              </a:tblGrid>
              <a:tr h="216024">
                <a:tc>
                  <a:txBody>
                    <a:bodyPr/>
                    <a:lstStyle/>
                    <a:p>
                      <a:pPr algn="ctr"/>
                      <a:r>
                        <a:rPr kumimoji="1" lang="en-US" altLang="ja-JP" sz="1000" b="1" dirty="0"/>
                        <a:t>9</a:t>
                      </a:r>
                      <a:r>
                        <a:rPr kumimoji="1" lang="ja-JP" altLang="en-US" sz="1000" b="1" dirty="0"/>
                        <a:t>月</a:t>
                      </a:r>
                    </a:p>
                  </a:txBody>
                  <a:tcPr anchor="ctr"/>
                </a:tc>
                <a:tc>
                  <a:txBody>
                    <a:bodyPr/>
                    <a:lstStyle/>
                    <a:p>
                      <a:r>
                        <a:rPr kumimoji="1" lang="ja-JP" altLang="en-US" sz="1000" dirty="0"/>
                        <a:t>風しん</a:t>
                      </a:r>
                    </a:p>
                  </a:txBody>
                  <a:tcPr anchor="ctr"/>
                </a:tc>
                <a:tc>
                  <a:txBody>
                    <a:bodyPr/>
                    <a:lstStyle/>
                    <a:p>
                      <a:pPr algn="ctr"/>
                      <a:r>
                        <a:rPr kumimoji="1" lang="en-US" altLang="ja-JP" sz="1000" b="1" dirty="0"/>
                        <a:t>10</a:t>
                      </a:r>
                      <a:r>
                        <a:rPr kumimoji="1" lang="ja-JP" altLang="en-US" sz="1000" b="1" dirty="0"/>
                        <a:t>月</a:t>
                      </a:r>
                    </a:p>
                  </a:txBody>
                  <a:tcPr anchor="ctr"/>
                </a:tc>
                <a:tc>
                  <a:txBody>
                    <a:bodyPr/>
                    <a:lstStyle/>
                    <a:p>
                      <a:r>
                        <a:rPr kumimoji="1" lang="ja-JP" altLang="en-US" sz="900" dirty="0"/>
                        <a:t>・ＲＳウイルス</a:t>
                      </a:r>
                      <a:endParaRPr kumimoji="1" lang="en-US" altLang="ja-JP" sz="900" dirty="0"/>
                    </a:p>
                    <a:p>
                      <a:r>
                        <a:rPr kumimoji="1" lang="ja-JP" altLang="en-US" sz="900" dirty="0"/>
                        <a:t>・キノコ中毒</a:t>
                      </a:r>
                    </a:p>
                  </a:txBody>
                  <a:tcPr anchor="ctr"/>
                </a:tc>
                <a:tc>
                  <a:txBody>
                    <a:bodyPr/>
                    <a:lstStyle/>
                    <a:p>
                      <a:pPr algn="ctr"/>
                      <a:r>
                        <a:rPr kumimoji="1" lang="en-US" altLang="ja-JP" sz="1000" b="1" dirty="0"/>
                        <a:t>11</a:t>
                      </a:r>
                      <a:r>
                        <a:rPr kumimoji="1" lang="ja-JP" altLang="en-US" sz="1000" b="1" dirty="0"/>
                        <a:t>月</a:t>
                      </a:r>
                    </a:p>
                  </a:txBody>
                  <a:tcPr anchor="ctr"/>
                </a:tc>
                <a:tc>
                  <a:txBody>
                    <a:bodyPr/>
                    <a:lstStyle/>
                    <a:p>
                      <a:r>
                        <a:rPr kumimoji="1" lang="ja-JP" altLang="en-US" sz="1000" dirty="0"/>
                        <a:t>インフルエンザ</a:t>
                      </a:r>
                    </a:p>
                  </a:txBody>
                  <a:tcPr anchor="ctr"/>
                </a:tc>
                <a:tc>
                  <a:txBody>
                    <a:bodyPr/>
                    <a:lstStyle/>
                    <a:p>
                      <a:pPr algn="ctr"/>
                      <a:r>
                        <a:rPr kumimoji="1" lang="en-US" altLang="ja-JP" sz="1000" b="1" dirty="0"/>
                        <a:t>12</a:t>
                      </a:r>
                      <a:r>
                        <a:rPr kumimoji="1" lang="ja-JP" altLang="en-US" sz="1000" b="1" dirty="0"/>
                        <a:t>月</a:t>
                      </a:r>
                    </a:p>
                  </a:txBody>
                  <a:tcPr anchor="ctr"/>
                </a:tc>
                <a:tc>
                  <a:txBody>
                    <a:bodyPr/>
                    <a:lstStyle/>
                    <a:p>
                      <a:r>
                        <a:rPr kumimoji="1" lang="ja-JP" altLang="en-US" sz="1000" dirty="0"/>
                        <a:t>感染性胃腸炎</a:t>
                      </a:r>
                    </a:p>
                  </a:txBody>
                  <a:tcPr anchor="ctr"/>
                </a:tc>
                <a:extLst>
                  <a:ext uri="{0D108BD9-81ED-4DB2-BD59-A6C34878D82A}">
                    <a16:rowId xmlns:a16="http://schemas.microsoft.com/office/drawing/2014/main" xmlns="" val="10000"/>
                  </a:ext>
                </a:extLst>
              </a:tr>
              <a:tr h="224356">
                <a:tc>
                  <a:txBody>
                    <a:bodyPr/>
                    <a:lstStyle/>
                    <a:p>
                      <a:pPr algn="ctr"/>
                      <a:r>
                        <a:rPr kumimoji="1" lang="en-US" altLang="ja-JP" sz="1000" b="1" dirty="0"/>
                        <a:t>1</a:t>
                      </a:r>
                      <a:r>
                        <a:rPr kumimoji="1" lang="ja-JP" altLang="en-US" sz="1000" b="1" dirty="0"/>
                        <a:t>月</a:t>
                      </a:r>
                    </a:p>
                  </a:txBody>
                  <a:tcPr anchor="ctr"/>
                </a:tc>
                <a:tc>
                  <a:txBody>
                    <a:bodyPr/>
                    <a:lstStyle/>
                    <a:p>
                      <a:r>
                        <a:rPr kumimoji="1" lang="en-US" altLang="ja-JP" sz="900" dirty="0"/>
                        <a:t>2018</a:t>
                      </a:r>
                      <a:r>
                        <a:rPr kumimoji="1" lang="ja-JP" altLang="en-US" sz="900" dirty="0"/>
                        <a:t>年における</a:t>
                      </a:r>
                      <a:endParaRPr kumimoji="1" lang="en-US" altLang="ja-JP" sz="900" dirty="0"/>
                    </a:p>
                    <a:p>
                      <a:r>
                        <a:rPr kumimoji="1" lang="ja-JP" altLang="en-US" sz="900" dirty="0"/>
                        <a:t>大阪府の感染症について</a:t>
                      </a:r>
                    </a:p>
                  </a:txBody>
                  <a:tcPr anchor="ctr"/>
                </a:tc>
                <a:tc>
                  <a:txBody>
                    <a:bodyPr/>
                    <a:lstStyle/>
                    <a:p>
                      <a:pPr algn="ctr"/>
                      <a:r>
                        <a:rPr kumimoji="1" lang="en-US" altLang="ja-JP" sz="1000" b="1" dirty="0"/>
                        <a:t>2</a:t>
                      </a:r>
                      <a:r>
                        <a:rPr kumimoji="1" lang="ja-JP" altLang="en-US" sz="1000" b="1" dirty="0"/>
                        <a:t>月</a:t>
                      </a:r>
                    </a:p>
                  </a:txBody>
                  <a:tcPr anchor="ctr"/>
                </a:tc>
                <a:tc>
                  <a:txBody>
                    <a:bodyPr/>
                    <a:lstStyle/>
                    <a:p>
                      <a:r>
                        <a:rPr kumimoji="1" lang="ja-JP" altLang="en-US" sz="1000" dirty="0"/>
                        <a:t>感染症情報のみ</a:t>
                      </a:r>
                    </a:p>
                  </a:txBody>
                  <a:tcPr anchor="ctr"/>
                </a:tc>
                <a:tc>
                  <a:txBody>
                    <a:bodyPr/>
                    <a:lstStyle/>
                    <a:p>
                      <a:pPr algn="ctr"/>
                      <a:r>
                        <a:rPr kumimoji="1" lang="en-US" altLang="ja-JP" sz="1000" b="1" dirty="0"/>
                        <a:t>4</a:t>
                      </a:r>
                      <a:r>
                        <a:rPr kumimoji="1" lang="ja-JP" altLang="en-US" sz="1000" b="1" dirty="0"/>
                        <a:t>月</a:t>
                      </a:r>
                    </a:p>
                  </a:txBody>
                  <a:tcPr anchor="ctr"/>
                </a:tc>
                <a:tc>
                  <a:txBody>
                    <a:bodyPr/>
                    <a:lstStyle/>
                    <a:p>
                      <a:r>
                        <a:rPr kumimoji="1" lang="ja-JP" altLang="en-US" sz="1000" dirty="0"/>
                        <a:t>レジオネラ症</a:t>
                      </a:r>
                    </a:p>
                  </a:txBody>
                  <a:tcPr anchor="ctr"/>
                </a:tc>
                <a:tc>
                  <a:txBody>
                    <a:bodyPr/>
                    <a:lstStyle/>
                    <a:p>
                      <a:pPr algn="ctr"/>
                      <a:r>
                        <a:rPr kumimoji="1" lang="en-US" altLang="ja-JP" sz="1000" b="1" dirty="0"/>
                        <a:t>5</a:t>
                      </a:r>
                      <a:r>
                        <a:rPr kumimoji="1" lang="ja-JP" altLang="en-US" sz="1000" b="1" dirty="0"/>
                        <a:t>月</a:t>
                      </a:r>
                    </a:p>
                  </a:txBody>
                  <a:tcPr anchor="ctr"/>
                </a:tc>
                <a:tc>
                  <a:txBody>
                    <a:bodyPr/>
                    <a:lstStyle/>
                    <a:p>
                      <a:r>
                        <a:rPr kumimoji="1" lang="ja-JP" altLang="en-US" sz="1000" dirty="0"/>
                        <a:t>百日咳</a:t>
                      </a:r>
                    </a:p>
                  </a:txBody>
                  <a:tcPr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44223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451413" y="6047545"/>
            <a:ext cx="8532711" cy="596400"/>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3</a:t>
            </a:fld>
            <a:endParaRPr kumimoji="1" lang="ja-JP" altLang="en-US" b="1" dirty="0">
              <a:latin typeface="Arial" charset="0"/>
              <a:ea typeface="Arial" charset="0"/>
              <a:cs typeface="Arial" charset="0"/>
            </a:endParaRPr>
          </a:p>
        </p:txBody>
      </p:sp>
      <p:sp>
        <p:nvSpPr>
          <p:cNvPr id="18" name="角丸四角形 17"/>
          <p:cNvSpPr/>
          <p:nvPr/>
        </p:nvSpPr>
        <p:spPr>
          <a:xfrm>
            <a:off x="2471511" y="4094966"/>
            <a:ext cx="4353237" cy="44267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5725">
              <a:tabLst>
                <a:tab pos="8610600" algn="l"/>
              </a:tabLst>
            </a:pPr>
            <a:r>
              <a:rPr lang="en-US" altLang="ja-JP" sz="2000" b="1" dirty="0">
                <a:solidFill>
                  <a:schemeClr val="tx1"/>
                </a:solidFill>
                <a:latin typeface="+mn-ea"/>
                <a:cs typeface="HGMaruGothicMPRO" charset="-128"/>
              </a:rPr>
              <a:t>2017</a:t>
            </a:r>
            <a:r>
              <a:rPr lang="ja-JP" altLang="en-US" sz="2000" b="1" dirty="0">
                <a:solidFill>
                  <a:schemeClr val="tx1"/>
                </a:solidFill>
                <a:latin typeface="+mn-ea"/>
                <a:cs typeface="HGMaruGothicMPRO" charset="-128"/>
              </a:rPr>
              <a:t>年</a:t>
            </a:r>
            <a:r>
              <a:rPr lang="en-US" altLang="ja-JP" sz="2000" b="1" dirty="0">
                <a:solidFill>
                  <a:schemeClr val="tx1"/>
                </a:solidFill>
                <a:latin typeface="+mn-ea"/>
                <a:cs typeface="HGMaruGothicMPRO" charset="-128"/>
              </a:rPr>
              <a:t>4</a:t>
            </a:r>
            <a:r>
              <a:rPr lang="ja-JP" altLang="en-US" sz="2000" b="1" dirty="0">
                <a:solidFill>
                  <a:schemeClr val="tx1"/>
                </a:solidFill>
                <a:latin typeface="+mn-ea"/>
                <a:cs typeface="HGMaruGothicMPRO" charset="-128"/>
              </a:rPr>
              <a:t>月　統合・独立行政法人化</a:t>
            </a:r>
          </a:p>
        </p:txBody>
      </p:sp>
      <p:pic>
        <p:nvPicPr>
          <p:cNvPr id="19" name="図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102" y="2191217"/>
            <a:ext cx="2290937" cy="167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p:cNvPicPr>
            <a:picLocks noChangeAspect="1"/>
          </p:cNvPicPr>
          <p:nvPr/>
        </p:nvPicPr>
        <p:blipFill>
          <a:blip r:embed="rId3"/>
          <a:stretch>
            <a:fillRect/>
          </a:stretch>
        </p:blipFill>
        <p:spPr>
          <a:xfrm>
            <a:off x="5850668" y="2196889"/>
            <a:ext cx="1769332" cy="1671036"/>
          </a:xfrm>
          <a:prstGeom prst="rect">
            <a:avLst/>
          </a:prstGeom>
        </p:spPr>
      </p:pic>
      <p:sp>
        <p:nvSpPr>
          <p:cNvPr id="27" name="テキスト ボックス 26"/>
          <p:cNvSpPr txBox="1"/>
          <p:nvPr/>
        </p:nvSpPr>
        <p:spPr>
          <a:xfrm>
            <a:off x="4815227" y="1514109"/>
            <a:ext cx="3352200" cy="707886"/>
          </a:xfrm>
          <a:prstGeom prst="rect">
            <a:avLst/>
          </a:prstGeom>
          <a:noFill/>
        </p:spPr>
        <p:txBody>
          <a:bodyPr vert="horz"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a:solidFill>
                  <a:srgbClr val="118DE3"/>
                </a:solidFill>
                <a:latin typeface="+mn-ea"/>
                <a:ea typeface="+mn-ea"/>
                <a:cs typeface="HG丸ｺﾞｼｯｸM-PRO"/>
              </a:rPr>
              <a:t>大阪市立環境科学研究所</a:t>
            </a:r>
            <a:endParaRPr lang="en-US" altLang="ja-JP" sz="2000" b="1" dirty="0">
              <a:solidFill>
                <a:srgbClr val="118DE3"/>
              </a:solidFill>
              <a:latin typeface="+mn-ea"/>
              <a:ea typeface="+mn-ea"/>
              <a:cs typeface="HG丸ｺﾞｼｯｸM-PRO"/>
            </a:endParaRPr>
          </a:p>
          <a:p>
            <a:r>
              <a:rPr lang="ja-JP" altLang="en-US" sz="2000" b="1" dirty="0">
                <a:solidFill>
                  <a:srgbClr val="118DE3"/>
                </a:solidFill>
                <a:latin typeface="+mn-ea"/>
                <a:ea typeface="+mn-ea"/>
                <a:cs typeface="HG丸ｺﾞｼｯｸM-PRO"/>
              </a:rPr>
              <a:t>（</a:t>
            </a:r>
            <a:r>
              <a:rPr lang="en-US" altLang="ja-JP" sz="1800" b="1" dirty="0">
                <a:solidFill>
                  <a:srgbClr val="118DE3"/>
                </a:solidFill>
                <a:latin typeface="+mn-ea"/>
                <a:ea typeface="+mn-ea"/>
                <a:cs typeface="HG丸ｺﾞｼｯｸM-PRO"/>
              </a:rPr>
              <a:t>1906</a:t>
            </a:r>
            <a:r>
              <a:rPr lang="ja-JP" altLang="en-US" sz="1800" b="1" dirty="0">
                <a:solidFill>
                  <a:srgbClr val="118DE3"/>
                </a:solidFill>
                <a:latin typeface="+mn-ea"/>
                <a:ea typeface="+mn-ea"/>
                <a:cs typeface="HG丸ｺﾞｼｯｸM-PRO"/>
              </a:rPr>
              <a:t>年　市立大阪衛生試験所）</a:t>
            </a:r>
          </a:p>
        </p:txBody>
      </p:sp>
      <p:sp>
        <p:nvSpPr>
          <p:cNvPr id="28" name="テキスト ボックス 9"/>
          <p:cNvSpPr txBox="1">
            <a:spLocks noChangeArrowheads="1"/>
          </p:cNvSpPr>
          <p:nvPr/>
        </p:nvSpPr>
        <p:spPr bwMode="auto">
          <a:xfrm>
            <a:off x="567715" y="1546856"/>
            <a:ext cx="321079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a:solidFill>
                  <a:srgbClr val="161075"/>
                </a:solidFill>
                <a:latin typeface="+mn-ea"/>
                <a:ea typeface="+mn-ea"/>
                <a:cs typeface="HG丸ｺﾞｼｯｸM-PRO"/>
              </a:rPr>
              <a:t>大阪府立公衆衛生研究所</a:t>
            </a:r>
            <a:r>
              <a:rPr lang="ja-JP" altLang="en-US" sz="1800" b="1" dirty="0">
                <a:solidFill>
                  <a:srgbClr val="161075"/>
                </a:solidFill>
                <a:latin typeface="+mn-ea"/>
                <a:ea typeface="+mn-ea"/>
                <a:cs typeface="HG丸ｺﾞｼｯｸM-PRO"/>
              </a:rPr>
              <a:t>（</a:t>
            </a:r>
            <a:r>
              <a:rPr lang="en-US" altLang="ja-JP" sz="1800" b="1" dirty="0">
                <a:solidFill>
                  <a:srgbClr val="161075"/>
                </a:solidFill>
                <a:latin typeface="+mn-ea"/>
                <a:ea typeface="+mn-ea"/>
                <a:cs typeface="HG丸ｺﾞｼｯｸM-PRO"/>
              </a:rPr>
              <a:t>1880</a:t>
            </a:r>
            <a:r>
              <a:rPr lang="ja-JP" altLang="en-US" sz="1800" b="1" dirty="0">
                <a:solidFill>
                  <a:srgbClr val="161075"/>
                </a:solidFill>
                <a:latin typeface="+mn-ea"/>
                <a:ea typeface="+mn-ea"/>
                <a:cs typeface="HG丸ｺﾞｼｯｸM-PRO"/>
              </a:rPr>
              <a:t>年　警察部衛生課）</a:t>
            </a:r>
          </a:p>
        </p:txBody>
      </p:sp>
      <p:sp>
        <p:nvSpPr>
          <p:cNvPr id="29" name="タイトル 1"/>
          <p:cNvSpPr txBox="1">
            <a:spLocks/>
          </p:cNvSpPr>
          <p:nvPr/>
        </p:nvSpPr>
        <p:spPr bwMode="auto">
          <a:xfrm>
            <a:off x="1122218" y="877944"/>
            <a:ext cx="6899564" cy="50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大阪健康安全基盤研究所の創設</a:t>
            </a:r>
          </a:p>
        </p:txBody>
      </p:sp>
      <p:sp>
        <p:nvSpPr>
          <p:cNvPr id="2" name="右矢印 1"/>
          <p:cNvSpPr/>
          <p:nvPr/>
        </p:nvSpPr>
        <p:spPr>
          <a:xfrm rot="2678151">
            <a:off x="3426327" y="3017344"/>
            <a:ext cx="632599" cy="5642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5" name="下矢印 4"/>
          <p:cNvSpPr/>
          <p:nvPr/>
        </p:nvSpPr>
        <p:spPr>
          <a:xfrm rot="2737731">
            <a:off x="5051578" y="2982783"/>
            <a:ext cx="554505" cy="6111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pic>
        <p:nvPicPr>
          <p:cNvPr id="31" name="図 30"/>
          <p:cNvPicPr/>
          <p:nvPr/>
        </p:nvPicPr>
        <p:blipFill>
          <a:blip r:embed="rId4" cstate="print">
            <a:extLst>
              <a:ext uri="{28A0092B-C50C-407E-A947-70E740481C1C}">
                <a14:useLocalDpi xmlns:a14="http://schemas.microsoft.com/office/drawing/2010/main" val="0"/>
              </a:ext>
            </a:extLst>
          </a:blip>
          <a:stretch>
            <a:fillRect/>
          </a:stretch>
        </p:blipFill>
        <p:spPr>
          <a:xfrm>
            <a:off x="4131404" y="2910680"/>
            <a:ext cx="881192" cy="1130586"/>
          </a:xfrm>
          <a:prstGeom prst="rect">
            <a:avLst/>
          </a:prstGeom>
        </p:spPr>
      </p:pic>
      <p:sp>
        <p:nvSpPr>
          <p:cNvPr id="7" name="テキスト ボックス 6"/>
          <p:cNvSpPr txBox="1"/>
          <p:nvPr/>
        </p:nvSpPr>
        <p:spPr>
          <a:xfrm>
            <a:off x="683756" y="6193992"/>
            <a:ext cx="7776488" cy="338554"/>
          </a:xfrm>
          <a:prstGeom prst="rect">
            <a:avLst/>
          </a:prstGeom>
          <a:noFill/>
        </p:spPr>
        <p:txBody>
          <a:bodyPr wrap="none" rtlCol="0">
            <a:spAutoFit/>
          </a:bodyPr>
          <a:lstStyle/>
          <a:p>
            <a:r>
              <a:rPr kumimoji="1" lang="ja-JP" altLang="en-US" sz="1600" dirty="0">
                <a:latin typeface="+mn-ea"/>
                <a:ea typeface="+mn-ea"/>
              </a:rPr>
              <a:t>地域とともに健康な未来へ</a:t>
            </a:r>
            <a:r>
              <a:rPr lang="ja-JP" altLang="en-US" sz="1600" dirty="0">
                <a:latin typeface="+mn-ea"/>
                <a:ea typeface="+mn-ea"/>
              </a:rPr>
              <a:t>　</a:t>
            </a:r>
            <a:r>
              <a:rPr lang="en-US" altLang="ja-JP" sz="1600" dirty="0">
                <a:latin typeface="+mn-ea"/>
                <a:ea typeface="+mn-ea"/>
              </a:rPr>
              <a:t>〜</a:t>
            </a:r>
            <a:r>
              <a:rPr lang="ja-JP" altLang="en-US" sz="1600" dirty="0">
                <a:latin typeface="+mn-ea"/>
                <a:ea typeface="+mn-ea"/>
              </a:rPr>
              <a:t>公衆衛生の向上に寄与し、人々の健康増進に貢献する</a:t>
            </a:r>
            <a:r>
              <a:rPr lang="en-US" altLang="ja-JP" sz="1600" dirty="0">
                <a:latin typeface="+mn-ea"/>
                <a:ea typeface="+mn-ea"/>
              </a:rPr>
              <a:t>〜</a:t>
            </a:r>
            <a:endParaRPr kumimoji="1" lang="ja-JP" altLang="en-US" sz="1600" dirty="0">
              <a:latin typeface="+mn-ea"/>
              <a:ea typeface="+mn-ea"/>
            </a:endParaRPr>
          </a:p>
        </p:txBody>
      </p:sp>
      <p:sp>
        <p:nvSpPr>
          <p:cNvPr id="14" name="正方形/長方形 13"/>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sp>
        <p:nvSpPr>
          <p:cNvPr id="16" name="テキスト ボックス 15"/>
          <p:cNvSpPr txBox="1"/>
          <p:nvPr/>
        </p:nvSpPr>
        <p:spPr>
          <a:xfrm>
            <a:off x="509563" y="4910110"/>
            <a:ext cx="8416409" cy="830997"/>
          </a:xfrm>
          <a:prstGeom prst="rect">
            <a:avLst/>
          </a:prstGeom>
          <a:noFill/>
        </p:spPr>
        <p:txBody>
          <a:bodyPr wrap="square" rtlCol="0">
            <a:spAutoFit/>
          </a:bodyPr>
          <a:lstStyle/>
          <a:p>
            <a:r>
              <a:rPr lang="ja-JP" altLang="en-US" sz="1600" dirty="0">
                <a:latin typeface="+mn-ea"/>
                <a:ea typeface="+mn-ea"/>
              </a:rPr>
              <a:t>公衆衛生に係る調査研究、試験検査及び研修指導並びに公衆衛生情報等の収集、解析、提供等の業務を通じて、健康危機事象への積極的な対応をはじめ、行政機関等への科学的かつ技術的な支援を行い、もって住民の健康増進及び生活の安全確保に寄与することを目的とする。</a:t>
            </a:r>
          </a:p>
        </p:txBody>
      </p:sp>
      <p:sp>
        <p:nvSpPr>
          <p:cNvPr id="4" name="角丸四角形 3"/>
          <p:cNvSpPr/>
          <p:nvPr/>
        </p:nvSpPr>
        <p:spPr>
          <a:xfrm>
            <a:off x="451413" y="4826642"/>
            <a:ext cx="8532711" cy="995423"/>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646041" y="4614166"/>
            <a:ext cx="1107996" cy="369332"/>
          </a:xfrm>
          <a:prstGeom prst="rect">
            <a:avLst/>
          </a:prstGeom>
          <a:solidFill>
            <a:schemeClr val="bg1"/>
          </a:solidFill>
        </p:spPr>
        <p:txBody>
          <a:bodyPr wrap="none" rtlCol="0">
            <a:spAutoFit/>
          </a:bodyPr>
          <a:lstStyle/>
          <a:p>
            <a:r>
              <a:rPr kumimoji="1" lang="ja-JP" altLang="en-US" dirty="0" smtClean="0"/>
              <a:t>設立目的</a:t>
            </a:r>
            <a:endParaRPr kumimoji="1" lang="ja-JP" altLang="en-US" dirty="0"/>
          </a:p>
        </p:txBody>
      </p:sp>
      <p:sp>
        <p:nvSpPr>
          <p:cNvPr id="23" name="テキスト ボックス 22"/>
          <p:cNvSpPr txBox="1"/>
          <p:nvPr/>
        </p:nvSpPr>
        <p:spPr>
          <a:xfrm>
            <a:off x="646041" y="5885524"/>
            <a:ext cx="1798890" cy="369332"/>
          </a:xfrm>
          <a:prstGeom prst="rect">
            <a:avLst/>
          </a:prstGeom>
          <a:solidFill>
            <a:schemeClr val="bg1"/>
          </a:solidFill>
        </p:spPr>
        <p:txBody>
          <a:bodyPr wrap="none" rtlCol="0">
            <a:spAutoFit/>
          </a:bodyPr>
          <a:lstStyle/>
          <a:p>
            <a:r>
              <a:rPr kumimoji="1" lang="ja-JP" altLang="en-US" dirty="0" smtClean="0"/>
              <a:t>キャッチフレーズ</a:t>
            </a:r>
            <a:endParaRPr kumimoji="1" lang="ja-JP" altLang="en-US" dirty="0"/>
          </a:p>
        </p:txBody>
      </p:sp>
    </p:spTree>
    <p:extLst>
      <p:ext uri="{BB962C8B-B14F-4D97-AF65-F5344CB8AC3E}">
        <p14:creationId xmlns:p14="http://schemas.microsoft.com/office/powerpoint/2010/main" val="37557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3771899" y="400113"/>
            <a:ext cx="5372100" cy="6362700"/>
          </a:xfrm>
          <a:prstGeom prst="rect">
            <a:avLst/>
          </a:prstGeom>
        </p:spPr>
      </p:pic>
      <p:sp>
        <p:nvSpPr>
          <p:cNvPr id="26626" name="テキスト ボックス 4"/>
          <p:cNvSpPr txBox="1">
            <a:spLocks noChangeArrowheads="1"/>
          </p:cNvSpPr>
          <p:nvPr/>
        </p:nvSpPr>
        <p:spPr bwMode="auto">
          <a:xfrm>
            <a:off x="315913" y="4567690"/>
            <a:ext cx="35830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800" dirty="0">
                <a:latin typeface="+mn-ea"/>
                <a:ea typeface="+mn-ea"/>
                <a:cs typeface="HG丸ｺﾞｼｯｸM-PRO"/>
              </a:rPr>
              <a:t>地方衛生研究所設置要綱</a:t>
            </a:r>
          </a:p>
          <a:p>
            <a:r>
              <a:rPr lang="ja-JP" altLang="en-US" sz="1800" dirty="0">
                <a:latin typeface="+mn-ea"/>
                <a:ea typeface="+mn-ea"/>
                <a:cs typeface="HG丸ｺﾞｼｯｸM-PRO"/>
              </a:rPr>
              <a:t> </a:t>
            </a:r>
            <a:r>
              <a:rPr lang="en-US" altLang="ja-JP" sz="1800" dirty="0">
                <a:latin typeface="+mn-ea"/>
                <a:ea typeface="+mn-ea"/>
                <a:cs typeface="HG丸ｺﾞｼｯｸM-PRO"/>
              </a:rPr>
              <a:t>(</a:t>
            </a:r>
            <a:r>
              <a:rPr lang="ja-JP" altLang="en-US" sz="1800" dirty="0">
                <a:latin typeface="+mn-ea"/>
                <a:ea typeface="+mn-ea"/>
                <a:cs typeface="HG丸ｺﾞｼｯｸM-PRO"/>
              </a:rPr>
              <a:t>昭和</a:t>
            </a:r>
            <a:r>
              <a:rPr lang="en-US" altLang="ja-JP" sz="1800" dirty="0">
                <a:latin typeface="+mn-ea"/>
                <a:ea typeface="+mn-ea"/>
                <a:cs typeface="HG丸ｺﾞｼｯｸM-PRO"/>
              </a:rPr>
              <a:t>51</a:t>
            </a:r>
            <a:r>
              <a:rPr lang="ja-JP" altLang="en-US" sz="1800" dirty="0">
                <a:latin typeface="+mn-ea"/>
                <a:ea typeface="+mn-ea"/>
                <a:cs typeface="HG丸ｺﾞｼｯｸM-PRO"/>
              </a:rPr>
              <a:t>年</a:t>
            </a:r>
            <a:r>
              <a:rPr lang="en-US" altLang="ja-JP" sz="1800" dirty="0">
                <a:latin typeface="+mn-ea"/>
                <a:ea typeface="+mn-ea"/>
                <a:cs typeface="HG丸ｺﾞｼｯｸM-PRO"/>
              </a:rPr>
              <a:t>9</a:t>
            </a:r>
            <a:r>
              <a:rPr lang="ja-JP" altLang="en-US" sz="1800" dirty="0">
                <a:latin typeface="+mn-ea"/>
                <a:ea typeface="+mn-ea"/>
                <a:cs typeface="HG丸ｺﾞｼｯｸM-PRO"/>
              </a:rPr>
              <a:t>月 厚生事務次官通知</a:t>
            </a:r>
            <a:r>
              <a:rPr lang="en-US" altLang="ja-JP" sz="1800" dirty="0">
                <a:latin typeface="+mn-ea"/>
                <a:ea typeface="+mn-ea"/>
                <a:cs typeface="HG丸ｺﾞｼｯｸM-PRO"/>
              </a:rPr>
              <a:t>)</a:t>
            </a:r>
          </a:p>
        </p:txBody>
      </p:sp>
      <p:sp>
        <p:nvSpPr>
          <p:cNvPr id="26628" name="テキスト ボックス 4"/>
          <p:cNvSpPr txBox="1">
            <a:spLocks noChangeArrowheads="1"/>
          </p:cNvSpPr>
          <p:nvPr/>
        </p:nvSpPr>
        <p:spPr bwMode="auto">
          <a:xfrm>
            <a:off x="315913" y="107726"/>
            <a:ext cx="4999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dirty="0">
                <a:latin typeface="+mn-ea"/>
                <a:ea typeface="+mn-ea"/>
                <a:cs typeface="HG丸ｺﾞｼｯｸM-PRO"/>
              </a:rPr>
              <a:t>地方衛生研究所とは</a:t>
            </a:r>
          </a:p>
        </p:txBody>
      </p:sp>
      <p:sp>
        <p:nvSpPr>
          <p:cNvPr id="16"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4</a:t>
            </a:fld>
            <a:endParaRPr lang="ja-JP" altLang="en-US" b="1" dirty="0">
              <a:latin typeface="Arial" charset="0"/>
              <a:ea typeface="Arial" charset="0"/>
              <a:cs typeface="Arial" charset="0"/>
            </a:endParaRPr>
          </a:p>
        </p:txBody>
      </p:sp>
      <p:sp>
        <p:nvSpPr>
          <p:cNvPr id="6" name="テキスト ボックス 5"/>
          <p:cNvSpPr txBox="1"/>
          <p:nvPr/>
        </p:nvSpPr>
        <p:spPr>
          <a:xfrm>
            <a:off x="315913" y="850469"/>
            <a:ext cx="6217891" cy="3631763"/>
          </a:xfrm>
          <a:prstGeom prst="rect">
            <a:avLst/>
          </a:prstGeom>
          <a:noFill/>
        </p:spPr>
        <p:txBody>
          <a:bodyPr wrap="square" rtlCol="0">
            <a:spAutoFit/>
          </a:bodyPr>
          <a:lstStyle/>
          <a:p>
            <a:pPr>
              <a:spcAft>
                <a:spcPts val="600"/>
              </a:spcAft>
            </a:pPr>
            <a:r>
              <a:rPr lang="en-US" altLang="ja-JP" sz="2000" dirty="0">
                <a:latin typeface="+mn-ea"/>
                <a:cs typeface="HG丸ｺﾞｼｯｸM-PRO"/>
              </a:rPr>
              <a:t>&lt;</a:t>
            </a:r>
            <a:r>
              <a:rPr lang="ja-JP" altLang="en-US" sz="2000" dirty="0">
                <a:latin typeface="+mn-ea"/>
                <a:cs typeface="HG丸ｺﾞｼｯｸM-PRO"/>
              </a:rPr>
              <a:t>設置の目的</a:t>
            </a:r>
            <a:r>
              <a:rPr lang="en-US" altLang="ja-JP" sz="2000" dirty="0">
                <a:latin typeface="+mn-ea"/>
                <a:cs typeface="HG丸ｺﾞｼｯｸM-PRO"/>
              </a:rPr>
              <a:t>&gt;</a:t>
            </a:r>
          </a:p>
          <a:p>
            <a:pPr marL="360000">
              <a:spcAft>
                <a:spcPts val="600"/>
              </a:spcAft>
            </a:pPr>
            <a:r>
              <a:rPr lang="ja-JP" altLang="en-US" sz="2000" dirty="0">
                <a:latin typeface="+mn-ea"/>
                <a:cs typeface="HG丸ｺﾞｼｯｸM-PRO"/>
              </a:rPr>
              <a:t>地方衛生研究所は、地域保健対策を効果的に推進し、公衆衛生の向上及び増進を図るため、都道府県又は指定都市における科学的かつ技術的中核として、関係行政部局、保健所等と緊密な連携の下に、</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・調査研究</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・試験検査</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・研修指導</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・公衆衛生情報等の収集、解析、提供</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を行うことを目的とする。</a:t>
            </a:r>
            <a:endParaRPr lang="en-US" altLang="ja-JP" sz="2000" dirty="0">
              <a:latin typeface="+mn-ea"/>
              <a:cs typeface="HG丸ｺﾞｼｯｸM-PRO"/>
            </a:endParaRPr>
          </a:p>
        </p:txBody>
      </p:sp>
      <p:sp>
        <p:nvSpPr>
          <p:cNvPr id="7" name="テキスト ボックス 6"/>
          <p:cNvSpPr txBox="1"/>
          <p:nvPr/>
        </p:nvSpPr>
        <p:spPr>
          <a:xfrm>
            <a:off x="315913" y="5476916"/>
            <a:ext cx="2483372" cy="923330"/>
          </a:xfrm>
          <a:prstGeom prst="rect">
            <a:avLst/>
          </a:prstGeom>
          <a:noFill/>
        </p:spPr>
        <p:txBody>
          <a:bodyPr wrap="none" rtlCol="0">
            <a:spAutoFit/>
          </a:bodyPr>
          <a:lstStyle/>
          <a:p>
            <a:r>
              <a:rPr kumimoji="1" lang="ja-JP" altLang="en-US" dirty="0"/>
              <a:t>各都道府県、政令市、</a:t>
            </a:r>
            <a:endParaRPr kumimoji="1" lang="en-US" altLang="ja-JP" dirty="0"/>
          </a:p>
          <a:p>
            <a:r>
              <a:rPr kumimoji="1" lang="ja-JP" altLang="en-US" dirty="0"/>
              <a:t>一部特別区及び中核市</a:t>
            </a:r>
            <a:endParaRPr kumimoji="1" lang="en-US" altLang="ja-JP" dirty="0"/>
          </a:p>
          <a:p>
            <a:r>
              <a:rPr kumimoji="1" lang="ja-JP" altLang="en-US" dirty="0"/>
              <a:t>全国に</a:t>
            </a:r>
            <a:r>
              <a:rPr kumimoji="1" lang="en-US" altLang="ja-JP" dirty="0"/>
              <a:t>82</a:t>
            </a:r>
            <a:r>
              <a:rPr kumimoji="1" lang="ja-JP" altLang="en-US" dirty="0"/>
              <a:t>機関</a:t>
            </a:r>
          </a:p>
        </p:txBody>
      </p:sp>
      <p:sp>
        <p:nvSpPr>
          <p:cNvPr id="18" name="テキスト ボックス 17"/>
          <p:cNvSpPr txBox="1"/>
          <p:nvPr/>
        </p:nvSpPr>
        <p:spPr>
          <a:xfrm>
            <a:off x="7933411" y="5761907"/>
            <a:ext cx="1210588" cy="584775"/>
          </a:xfrm>
          <a:prstGeom prst="rect">
            <a:avLst/>
          </a:prstGeom>
          <a:noFill/>
        </p:spPr>
        <p:txBody>
          <a:bodyPr wrap="none" rtlCol="0">
            <a:spAutoFit/>
          </a:bodyPr>
          <a:lstStyle/>
          <a:p>
            <a:r>
              <a:rPr kumimoji="1" lang="ja-JP" altLang="en-US" sz="1600" dirty="0">
                <a:latin typeface="+mn-ea"/>
                <a:ea typeface="+mn-ea"/>
                <a:cs typeface="HG丸ｺﾞｼｯｸM-PRO"/>
              </a:rPr>
              <a:t>都道府県別</a:t>
            </a:r>
            <a:endParaRPr kumimoji="1" lang="en-US" altLang="ja-JP" sz="1600" dirty="0">
              <a:latin typeface="+mn-ea"/>
              <a:ea typeface="+mn-ea"/>
              <a:cs typeface="HG丸ｺﾞｼｯｸM-PRO"/>
            </a:endParaRPr>
          </a:p>
          <a:p>
            <a:r>
              <a:rPr kumimoji="1" lang="ja-JP" altLang="en-US" sz="1600" dirty="0">
                <a:latin typeface="+mn-ea"/>
                <a:ea typeface="+mn-ea"/>
                <a:cs typeface="HG丸ｺﾞｼｯｸM-PRO"/>
              </a:rPr>
              <a:t>機関数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 xmlns:a16="http://schemas.microsoft.com/office/drawing/2014/main" id="{20400137-4379-A94D-9185-0962EB49901E}"/>
              </a:ext>
            </a:extLst>
          </p:cNvPr>
          <p:cNvSpPr txBox="1"/>
          <p:nvPr/>
        </p:nvSpPr>
        <p:spPr>
          <a:xfrm>
            <a:off x="565577" y="6248563"/>
            <a:ext cx="8217938" cy="584775"/>
          </a:xfrm>
          <a:prstGeom prst="rect">
            <a:avLst/>
          </a:prstGeom>
          <a:noFill/>
        </p:spPr>
        <p:txBody>
          <a:bodyPr wrap="square" rtlCol="0">
            <a:spAutoFit/>
          </a:bodyPr>
          <a:lstStyle/>
          <a:p>
            <a:r>
              <a:rPr kumimoji="1" lang="ja-JP" altLang="en-US" sz="1600" dirty="0">
                <a:latin typeface="+mn-ea"/>
                <a:ea typeface="+mn-ea"/>
              </a:rPr>
              <a:t>地方衛生研究所</a:t>
            </a:r>
            <a:endParaRPr kumimoji="1" lang="en-US" altLang="ja-JP" sz="1600" dirty="0">
              <a:latin typeface="+mn-ea"/>
              <a:ea typeface="+mn-ea"/>
            </a:endParaRPr>
          </a:p>
          <a:p>
            <a:r>
              <a:rPr kumimoji="1" lang="ja-JP" altLang="en-US" sz="1600" dirty="0">
                <a:latin typeface="+mn-ea"/>
                <a:ea typeface="+mn-ea"/>
              </a:rPr>
              <a:t>保健所（大阪市、堺市、東大阪市、</a:t>
            </a:r>
            <a:r>
              <a:rPr lang="ja-JP" altLang="en-US" sz="1600" dirty="0">
                <a:latin typeface="+mn-ea"/>
                <a:ea typeface="+mn-ea"/>
              </a:rPr>
              <a:t>高槻市、豊中市、枚方市、八尾市、</a:t>
            </a:r>
            <a:r>
              <a:rPr kumimoji="1" lang="ja-JP" altLang="en-US" sz="1600" dirty="0">
                <a:latin typeface="+mn-ea"/>
                <a:ea typeface="+mn-ea"/>
              </a:rPr>
              <a:t>府内</a:t>
            </a:r>
            <a:r>
              <a:rPr kumimoji="1" lang="en-US" altLang="ja-JP" sz="1600" dirty="0">
                <a:latin typeface="+mn-ea"/>
                <a:ea typeface="+mn-ea"/>
              </a:rPr>
              <a:t>11</a:t>
            </a:r>
            <a:r>
              <a:rPr kumimoji="1" lang="ja-JP" altLang="en-US" sz="1600" dirty="0">
                <a:latin typeface="+mn-ea"/>
                <a:ea typeface="+mn-ea"/>
              </a:rPr>
              <a:t>箇所）</a:t>
            </a:r>
          </a:p>
        </p:txBody>
      </p:sp>
      <p:sp>
        <p:nvSpPr>
          <p:cNvPr id="60" name="角丸四角形 59"/>
          <p:cNvSpPr/>
          <p:nvPr/>
        </p:nvSpPr>
        <p:spPr>
          <a:xfrm>
            <a:off x="598516" y="3955551"/>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 name="テキスト ボックス 4"/>
          <p:cNvSpPr txBox="1">
            <a:spLocks noChangeArrowheads="1"/>
          </p:cNvSpPr>
          <p:nvPr/>
        </p:nvSpPr>
        <p:spPr bwMode="auto">
          <a:xfrm>
            <a:off x="463233" y="200178"/>
            <a:ext cx="37818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dirty="0">
                <a:latin typeface="+mn-ea"/>
                <a:ea typeface="+mn-ea"/>
                <a:cs typeface="HG丸ｺﾞｼｯｸM-PRO"/>
              </a:rPr>
              <a:t>保健所等との連携</a:t>
            </a:r>
          </a:p>
        </p:txBody>
      </p:sp>
      <p:sp>
        <p:nvSpPr>
          <p:cNvPr id="27"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5</a:t>
            </a:fld>
            <a:endParaRPr lang="ja-JP" altLang="en-US" b="1" dirty="0">
              <a:latin typeface="Arial" charset="0"/>
              <a:ea typeface="Arial" charset="0"/>
              <a:cs typeface="Arial" charset="0"/>
            </a:endParaRPr>
          </a:p>
        </p:txBody>
      </p:sp>
      <p:sp>
        <p:nvSpPr>
          <p:cNvPr id="13" name="テキスト ボックス 12"/>
          <p:cNvSpPr txBox="1"/>
          <p:nvPr/>
        </p:nvSpPr>
        <p:spPr>
          <a:xfrm>
            <a:off x="1840392" y="4734059"/>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地衛研</a:t>
            </a:r>
          </a:p>
        </p:txBody>
      </p:sp>
      <p:sp>
        <p:nvSpPr>
          <p:cNvPr id="14" name="テキスト ボックス 13"/>
          <p:cNvSpPr txBox="1"/>
          <p:nvPr/>
        </p:nvSpPr>
        <p:spPr>
          <a:xfrm>
            <a:off x="1840392" y="3110754"/>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保健所</a:t>
            </a:r>
          </a:p>
        </p:txBody>
      </p:sp>
      <p:sp>
        <p:nvSpPr>
          <p:cNvPr id="16" name="テキスト ボックス 15"/>
          <p:cNvSpPr txBox="1"/>
          <p:nvPr/>
        </p:nvSpPr>
        <p:spPr>
          <a:xfrm>
            <a:off x="1335035" y="1199580"/>
            <a:ext cx="2185214" cy="461665"/>
          </a:xfrm>
          <a:prstGeom prst="rect">
            <a:avLst/>
          </a:prstGeom>
          <a:solidFill>
            <a:schemeClr val="accent1">
              <a:lumMod val="75000"/>
            </a:schemeClr>
          </a:solidFill>
          <a:ln w="12700">
            <a:solidFill>
              <a:schemeClr val="tx1"/>
            </a:solidFill>
          </a:ln>
        </p:spPr>
        <p:txBody>
          <a:bodyPr wrap="none" rtlCol="0">
            <a:spAutoFit/>
          </a:bodyPr>
          <a:lstStyle/>
          <a:p>
            <a:r>
              <a:rPr lang="ja-JP" altLang="en-US" sz="2400" dirty="0">
                <a:solidFill>
                  <a:schemeClr val="bg1"/>
                </a:solidFill>
              </a:rPr>
              <a:t>病院・</a:t>
            </a:r>
            <a:r>
              <a:rPr kumimoji="1" lang="ja-JP" altLang="en-US" sz="2400" dirty="0">
                <a:solidFill>
                  <a:schemeClr val="bg1"/>
                </a:solidFill>
              </a:rPr>
              <a:t>飲食店等</a:t>
            </a:r>
          </a:p>
        </p:txBody>
      </p:sp>
      <p:cxnSp>
        <p:nvCxnSpPr>
          <p:cNvPr id="19" name="直線矢印コネクタ 18"/>
          <p:cNvCxnSpPr/>
          <p:nvPr/>
        </p:nvCxnSpPr>
        <p:spPr>
          <a:xfrm flipH="1" flipV="1">
            <a:off x="2525018" y="2093100"/>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661449" y="2348273"/>
            <a:ext cx="1223412" cy="369332"/>
          </a:xfrm>
          <a:prstGeom prst="rect">
            <a:avLst/>
          </a:prstGeom>
          <a:noFill/>
          <a:ln w="12700">
            <a:noFill/>
          </a:ln>
        </p:spPr>
        <p:txBody>
          <a:bodyPr wrap="none" rtlCol="0">
            <a:spAutoFit/>
          </a:bodyPr>
          <a:lstStyle/>
          <a:p>
            <a:r>
              <a:rPr kumimoji="1" lang="ja-JP" altLang="en-US" dirty="0"/>
              <a:t>検体</a:t>
            </a:r>
            <a:r>
              <a:rPr lang="ja-JP" altLang="en-US" dirty="0"/>
              <a:t>・情報</a:t>
            </a:r>
            <a:endParaRPr kumimoji="1" lang="ja-JP" altLang="en-US" dirty="0"/>
          </a:p>
        </p:txBody>
      </p:sp>
      <p:sp>
        <p:nvSpPr>
          <p:cNvPr id="49" name="テキスト ボックス 48"/>
          <p:cNvSpPr txBox="1"/>
          <p:nvPr/>
        </p:nvSpPr>
        <p:spPr>
          <a:xfrm>
            <a:off x="719157" y="3958696"/>
            <a:ext cx="1107996" cy="369332"/>
          </a:xfrm>
          <a:prstGeom prst="rect">
            <a:avLst/>
          </a:prstGeom>
          <a:noFill/>
          <a:ln w="12700">
            <a:noFill/>
          </a:ln>
        </p:spPr>
        <p:txBody>
          <a:bodyPr wrap="none" rtlCol="0">
            <a:spAutoFit/>
          </a:bodyPr>
          <a:lstStyle/>
          <a:p>
            <a:r>
              <a:rPr kumimoji="1" lang="ja-JP" altLang="en-US" dirty="0"/>
              <a:t>検査依頼</a:t>
            </a:r>
          </a:p>
        </p:txBody>
      </p:sp>
      <p:sp>
        <p:nvSpPr>
          <p:cNvPr id="51" name="テキスト ボックス 50"/>
          <p:cNvSpPr txBox="1"/>
          <p:nvPr/>
        </p:nvSpPr>
        <p:spPr>
          <a:xfrm>
            <a:off x="2930668" y="3955551"/>
            <a:ext cx="2146742" cy="369332"/>
          </a:xfrm>
          <a:prstGeom prst="rect">
            <a:avLst/>
          </a:prstGeom>
          <a:noFill/>
          <a:ln w="12700">
            <a:noFill/>
          </a:ln>
        </p:spPr>
        <p:txBody>
          <a:bodyPr wrap="none" rtlCol="0">
            <a:spAutoFit/>
          </a:bodyPr>
          <a:lstStyle/>
          <a:p>
            <a:r>
              <a:rPr kumimoji="1" lang="ja-JP" altLang="en-US" dirty="0"/>
              <a:t>結果通知・情報提供</a:t>
            </a:r>
          </a:p>
        </p:txBody>
      </p:sp>
      <p:cxnSp>
        <p:nvCxnSpPr>
          <p:cNvPr id="52" name="直線矢印コネクタ 51"/>
          <p:cNvCxnSpPr/>
          <p:nvPr/>
        </p:nvCxnSpPr>
        <p:spPr>
          <a:xfrm>
            <a:off x="2322008" y="2111936"/>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3" name="テキスト ボックス 52"/>
          <p:cNvSpPr txBox="1"/>
          <p:nvPr/>
        </p:nvSpPr>
        <p:spPr>
          <a:xfrm>
            <a:off x="2965049" y="2342799"/>
            <a:ext cx="1223412" cy="369332"/>
          </a:xfrm>
          <a:prstGeom prst="rect">
            <a:avLst/>
          </a:prstGeom>
          <a:noFill/>
          <a:ln w="12700">
            <a:noFill/>
          </a:ln>
        </p:spPr>
        <p:txBody>
          <a:bodyPr wrap="none" rtlCol="0">
            <a:spAutoFit/>
          </a:bodyPr>
          <a:lstStyle/>
          <a:p>
            <a:r>
              <a:rPr lang="ja-JP" altLang="en-US" dirty="0"/>
              <a:t>指導・処分</a:t>
            </a:r>
            <a:endParaRPr kumimoji="1" lang="ja-JP" altLang="en-US" dirty="0"/>
          </a:p>
        </p:txBody>
      </p:sp>
      <p:sp>
        <p:nvSpPr>
          <p:cNvPr id="63" name="角丸四角形 62"/>
          <p:cNvSpPr/>
          <p:nvPr/>
        </p:nvSpPr>
        <p:spPr>
          <a:xfrm>
            <a:off x="2890796" y="3958696"/>
            <a:ext cx="2171653"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4" name="角丸四角形 63"/>
          <p:cNvSpPr/>
          <p:nvPr/>
        </p:nvSpPr>
        <p:spPr>
          <a:xfrm>
            <a:off x="565983" y="2342799"/>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5" name="角丸四角形 64"/>
          <p:cNvSpPr/>
          <p:nvPr/>
        </p:nvSpPr>
        <p:spPr>
          <a:xfrm>
            <a:off x="2885158" y="2336538"/>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6" name="テキスト ボックス 65"/>
          <p:cNvSpPr txBox="1"/>
          <p:nvPr/>
        </p:nvSpPr>
        <p:spPr>
          <a:xfrm>
            <a:off x="1110846" y="1712235"/>
            <a:ext cx="3986989" cy="369332"/>
          </a:xfrm>
          <a:prstGeom prst="rect">
            <a:avLst/>
          </a:prstGeom>
          <a:noFill/>
          <a:ln w="12700">
            <a:noFill/>
          </a:ln>
        </p:spPr>
        <p:txBody>
          <a:bodyPr wrap="none" rtlCol="0">
            <a:spAutoFit/>
          </a:bodyPr>
          <a:lstStyle/>
          <a:p>
            <a:r>
              <a:rPr kumimoji="1" lang="ja-JP" altLang="en-US" dirty="0"/>
              <a:t>感染症・食中毒に係る検査、収去検査</a:t>
            </a:r>
          </a:p>
        </p:txBody>
      </p:sp>
      <p:cxnSp>
        <p:nvCxnSpPr>
          <p:cNvPr id="24" name="直線矢印コネクタ 23"/>
          <p:cNvCxnSpPr/>
          <p:nvPr/>
        </p:nvCxnSpPr>
        <p:spPr>
          <a:xfrm flipH="1" flipV="1">
            <a:off x="2523539" y="3725551"/>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2320529" y="3744387"/>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3468414" y="3085814"/>
            <a:ext cx="2239716" cy="461665"/>
          </a:xfrm>
          <a:prstGeom prst="rect">
            <a:avLst/>
          </a:prstGeom>
          <a:noFill/>
        </p:spPr>
        <p:txBody>
          <a:bodyPr wrap="none" rtlCol="0">
            <a:spAutoFit/>
          </a:bodyPr>
          <a:lstStyle/>
          <a:p>
            <a:r>
              <a:rPr lang="en-US" altLang="ja-JP" sz="2400" dirty="0">
                <a:latin typeface="+mn-ea"/>
                <a:ea typeface="+mn-ea"/>
              </a:rPr>
              <a:t>[</a:t>
            </a:r>
            <a:r>
              <a:rPr lang="ja-JP" altLang="en-US" sz="2400" dirty="0">
                <a:latin typeface="+mn-ea"/>
                <a:ea typeface="+mn-ea"/>
              </a:rPr>
              <a:t>関係行政部局</a:t>
            </a:r>
            <a:r>
              <a:rPr lang="en-US" altLang="ja-JP" sz="2400" dirty="0">
                <a:latin typeface="+mn-ea"/>
                <a:ea typeface="+mn-ea"/>
              </a:rPr>
              <a:t>]</a:t>
            </a:r>
            <a:endParaRPr kumimoji="1" lang="ja-JP" altLang="en-US" sz="2400" dirty="0">
              <a:latin typeface="+mn-ea"/>
              <a:ea typeface="+mn-ea"/>
            </a:endParaRPr>
          </a:p>
        </p:txBody>
      </p:sp>
      <p:cxnSp>
        <p:nvCxnSpPr>
          <p:cNvPr id="28" name="直線矢印コネクタ 27"/>
          <p:cNvCxnSpPr/>
          <p:nvPr/>
        </p:nvCxnSpPr>
        <p:spPr>
          <a:xfrm flipV="1">
            <a:off x="3068849" y="3241427"/>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flipH="1" flipV="1">
            <a:off x="3068849" y="3439942"/>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2" name="図 31">
            <a:extLst>
              <a:ext uri="{FF2B5EF4-FFF2-40B4-BE49-F238E27FC236}">
                <a16:creationId xmlns="" xmlns:a16="http://schemas.microsoft.com/office/drawing/2014/main" id="{43F162F6-4CA5-4646-AE2D-EC9A0BFC4AE6}"/>
              </a:ext>
            </a:extLst>
          </p:cNvPr>
          <p:cNvPicPr>
            <a:picLocks noChangeAspect="1"/>
          </p:cNvPicPr>
          <p:nvPr/>
        </p:nvPicPr>
        <p:blipFill>
          <a:blip r:embed="rId2"/>
          <a:stretch>
            <a:fillRect/>
          </a:stretch>
        </p:blipFill>
        <p:spPr>
          <a:xfrm>
            <a:off x="394655" y="6597777"/>
            <a:ext cx="171868" cy="171868"/>
          </a:xfrm>
          <a:prstGeom prst="rect">
            <a:avLst/>
          </a:prstGeom>
        </p:spPr>
      </p:pic>
      <p:pic>
        <p:nvPicPr>
          <p:cNvPr id="33" name="図 32">
            <a:extLst>
              <a:ext uri="{FF2B5EF4-FFF2-40B4-BE49-F238E27FC236}">
                <a16:creationId xmlns="" xmlns:a16="http://schemas.microsoft.com/office/drawing/2014/main" id="{E6340CC1-50E7-3645-9E99-DA354922105C}"/>
              </a:ext>
            </a:extLst>
          </p:cNvPr>
          <p:cNvPicPr>
            <a:picLocks noChangeAspect="1"/>
          </p:cNvPicPr>
          <p:nvPr/>
        </p:nvPicPr>
        <p:blipFill>
          <a:blip r:embed="rId3"/>
          <a:stretch>
            <a:fillRect/>
          </a:stretch>
        </p:blipFill>
        <p:spPr>
          <a:xfrm>
            <a:off x="394439" y="6376734"/>
            <a:ext cx="171138" cy="171138"/>
          </a:xfrm>
          <a:prstGeom prst="rect">
            <a:avLst/>
          </a:prstGeom>
        </p:spPr>
      </p:pic>
      <p:pic>
        <p:nvPicPr>
          <p:cNvPr id="5" name="図 4">
            <a:extLst>
              <a:ext uri="{FF2B5EF4-FFF2-40B4-BE49-F238E27FC236}">
                <a16:creationId xmlns="" xmlns:a16="http://schemas.microsoft.com/office/drawing/2014/main" id="{163FFEE7-F93D-C242-A22A-6DCD666251BB}"/>
              </a:ext>
            </a:extLst>
          </p:cNvPr>
          <p:cNvPicPr>
            <a:picLocks noChangeAspect="1"/>
          </p:cNvPicPr>
          <p:nvPr/>
        </p:nvPicPr>
        <p:blipFill>
          <a:blip r:embed="rId4"/>
          <a:stretch>
            <a:fillRect/>
          </a:stretch>
        </p:blipFill>
        <p:spPr>
          <a:xfrm>
            <a:off x="4583856" y="200178"/>
            <a:ext cx="4276383" cy="61705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6</a:t>
            </a:fld>
            <a:endParaRPr kumimoji="1" lang="ja-JP" altLang="en-US" b="1" dirty="0">
              <a:latin typeface="Arial" charset="0"/>
              <a:ea typeface="Arial" charset="0"/>
              <a:cs typeface="Arial"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174832479"/>
              </p:ext>
            </p:extLst>
          </p:nvPr>
        </p:nvGraphicFramePr>
        <p:xfrm>
          <a:off x="379389" y="1492016"/>
          <a:ext cx="5790592" cy="4651332"/>
        </p:xfrm>
        <a:graphic>
          <a:graphicData uri="http://schemas.openxmlformats.org/drawingml/2006/table">
            <a:tbl>
              <a:tblPr firstRow="1" bandRow="1">
                <a:tableStyleId>{616DA210-FB5B-4158-B5E0-FEB733F419BA}</a:tableStyleId>
              </a:tblPr>
              <a:tblGrid>
                <a:gridCol w="911066">
                  <a:extLst>
                    <a:ext uri="{9D8B030D-6E8A-4147-A177-3AD203B41FA5}">
                      <a16:colId xmlns="" xmlns:a16="http://schemas.microsoft.com/office/drawing/2014/main" val="20000"/>
                    </a:ext>
                  </a:extLst>
                </a:gridCol>
                <a:gridCol w="2313636">
                  <a:extLst>
                    <a:ext uri="{9D8B030D-6E8A-4147-A177-3AD203B41FA5}">
                      <a16:colId xmlns="" xmlns:a16="http://schemas.microsoft.com/office/drawing/2014/main" val="20001"/>
                    </a:ext>
                  </a:extLst>
                </a:gridCol>
                <a:gridCol w="2565890">
                  <a:extLst>
                    <a:ext uri="{9D8B030D-6E8A-4147-A177-3AD203B41FA5}">
                      <a16:colId xmlns="" xmlns:a16="http://schemas.microsoft.com/office/drawing/2014/main" val="20002"/>
                    </a:ext>
                  </a:extLst>
                </a:gridCol>
              </a:tblGrid>
              <a:tr h="635886">
                <a:tc>
                  <a:txBody>
                    <a:bodyPr/>
                    <a:lstStyle/>
                    <a:p>
                      <a:pPr algn="ct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dirty="0"/>
                        <a:t>森ノ宮センター</a:t>
                      </a:r>
                    </a:p>
                  </a:txBody>
                  <a:tcPr anchor="ctr"/>
                </a:tc>
                <a:tc>
                  <a:txBody>
                    <a:bodyPr/>
                    <a:lstStyle/>
                    <a:p>
                      <a:pPr algn="ctr"/>
                      <a:r>
                        <a:rPr kumimoji="1" lang="ja-JP" altLang="en-US" dirty="0"/>
                        <a:t>天王寺センター</a:t>
                      </a:r>
                    </a:p>
                  </a:txBody>
                  <a:tcPr anchor="ctr"/>
                </a:tc>
                <a:extLst>
                  <a:ext uri="{0D108BD9-81ED-4DB2-BD59-A6C34878D82A}">
                    <a16:rowId xmlns="" xmlns:a16="http://schemas.microsoft.com/office/drawing/2014/main" val="10000"/>
                  </a:ext>
                </a:extLst>
              </a:tr>
              <a:tr h="551303">
                <a:tc>
                  <a:txBody>
                    <a:bodyPr/>
                    <a:lstStyle/>
                    <a:p>
                      <a:pPr algn="ctr"/>
                      <a:r>
                        <a:rPr kumimoji="1" lang="ja-JP" altLang="en-US" sz="1400" dirty="0">
                          <a:latin typeface="+mn-ea"/>
                          <a:ea typeface="+mn-ea"/>
                        </a:rPr>
                        <a:t>前身</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sz="1400" dirty="0">
                          <a:latin typeface="+mn-ea"/>
                          <a:ea typeface="+mn-ea"/>
                        </a:rPr>
                        <a:t>大阪府立公衆衛生研究所</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sz="1400" dirty="0">
                          <a:latin typeface="+mn-ea"/>
                          <a:ea typeface="+mn-ea"/>
                        </a:rPr>
                        <a:t>大阪市立環境科学研究所</a:t>
                      </a:r>
                      <a:endParaRPr kumimoji="1" lang="ja-JP" altLang="en-US" sz="1400" dirty="0">
                        <a:latin typeface="+mn-ea"/>
                        <a:ea typeface="+mn-ea"/>
                        <a:cs typeface="メイリオ" panose="020B0604030504040204" pitchFamily="50" charset="-128"/>
                      </a:endParaRPr>
                    </a:p>
                  </a:txBody>
                  <a:tcPr marL="78191" marR="78191" marT="39095" marB="39095" anchor="ctr"/>
                </a:tc>
                <a:extLst>
                  <a:ext uri="{0D108BD9-81ED-4DB2-BD59-A6C34878D82A}">
                    <a16:rowId xmlns="" xmlns:a16="http://schemas.microsoft.com/office/drawing/2014/main" val="10001"/>
                  </a:ext>
                </a:extLst>
              </a:tr>
              <a:tr h="551303">
                <a:tc>
                  <a:txBody>
                    <a:bodyPr/>
                    <a:lstStyle/>
                    <a:p>
                      <a:pPr algn="ctr"/>
                      <a:r>
                        <a:rPr kumimoji="1" lang="ja-JP" altLang="en-US" sz="1400" dirty="0">
                          <a:latin typeface="+mn-ea"/>
                          <a:ea typeface="+mn-ea"/>
                          <a:cs typeface="メイリオ" panose="020B0604030504040204" pitchFamily="50" charset="-128"/>
                        </a:rPr>
                        <a:t>所在地</a:t>
                      </a:r>
                    </a:p>
                  </a:txBody>
                  <a:tcPr marL="78191" marR="78191" marT="39095" marB="3909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大阪市東成区中道</a:t>
                      </a:r>
                      <a:r>
                        <a:rPr kumimoji="1" lang="en-US" altLang="ja-JP" sz="1400" dirty="0">
                          <a:latin typeface="+mn-ea"/>
                          <a:ea typeface="+mn-ea"/>
                        </a:rPr>
                        <a:t>1</a:t>
                      </a:r>
                      <a:r>
                        <a:rPr kumimoji="1" lang="ja-JP" altLang="en-US" sz="1400" dirty="0">
                          <a:latin typeface="+mn-ea"/>
                          <a:ea typeface="+mn-ea"/>
                        </a:rPr>
                        <a:t>－</a:t>
                      </a:r>
                      <a:r>
                        <a:rPr kumimoji="1" lang="en-US" altLang="ja-JP" sz="1400" dirty="0">
                          <a:latin typeface="+mn-ea"/>
                          <a:ea typeface="+mn-ea"/>
                        </a:rPr>
                        <a:t>3</a:t>
                      </a:r>
                      <a:r>
                        <a:rPr kumimoji="1" lang="ja-JP" altLang="en-US" sz="1400" dirty="0">
                          <a:latin typeface="+mn-ea"/>
                          <a:ea typeface="+mn-ea"/>
                        </a:rPr>
                        <a:t>－</a:t>
                      </a:r>
                      <a:r>
                        <a:rPr kumimoji="1" lang="en-US" altLang="ja-JP" sz="1400" dirty="0">
                          <a:latin typeface="+mn-ea"/>
                          <a:ea typeface="+mn-ea"/>
                        </a:rPr>
                        <a:t>69</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大阪市天王寺区東上町</a:t>
                      </a:r>
                      <a:r>
                        <a:rPr kumimoji="1" lang="en-US" altLang="ja-JP" sz="1400" dirty="0">
                          <a:latin typeface="+mn-ea"/>
                          <a:ea typeface="+mn-ea"/>
                        </a:rPr>
                        <a:t>8</a:t>
                      </a:r>
                      <a:r>
                        <a:rPr kumimoji="1" lang="ja-JP" altLang="en-US" sz="1400" dirty="0">
                          <a:latin typeface="+mn-ea"/>
                          <a:ea typeface="+mn-ea"/>
                        </a:rPr>
                        <a:t>－</a:t>
                      </a:r>
                      <a:r>
                        <a:rPr kumimoji="1" lang="en-US" altLang="ja-JP" sz="1400" dirty="0">
                          <a:latin typeface="+mn-ea"/>
                          <a:ea typeface="+mn-ea"/>
                        </a:rPr>
                        <a:t>34</a:t>
                      </a:r>
                      <a:endParaRPr kumimoji="1" lang="ja-JP" altLang="en-US" sz="1400" dirty="0">
                        <a:latin typeface="+mn-ea"/>
                        <a:ea typeface="+mn-ea"/>
                        <a:cs typeface="メイリオ" panose="020B0604030504040204" pitchFamily="50" charset="-128"/>
                      </a:endParaRPr>
                    </a:p>
                  </a:txBody>
                  <a:tcPr marL="78191" marR="78191" marT="39095" marB="39095" anchor="ctr"/>
                </a:tc>
                <a:extLst>
                  <a:ext uri="{0D108BD9-81ED-4DB2-BD59-A6C34878D82A}">
                    <a16:rowId xmlns="" xmlns:a16="http://schemas.microsoft.com/office/drawing/2014/main" val="10002"/>
                  </a:ext>
                </a:extLst>
              </a:tr>
              <a:tr h="551303">
                <a:tc>
                  <a:txBody>
                    <a:bodyPr/>
                    <a:lstStyle/>
                    <a:p>
                      <a:pPr algn="ctr"/>
                      <a:r>
                        <a:rPr kumimoji="1" lang="ja-JP" altLang="en-US" sz="1400" dirty="0">
                          <a:latin typeface="+mn-ea"/>
                          <a:ea typeface="+mn-ea"/>
                          <a:cs typeface="メイリオ" panose="020B0604030504040204" pitchFamily="50" charset="-128"/>
                        </a:rPr>
                        <a:t>最寄駅</a:t>
                      </a:r>
                    </a:p>
                  </a:txBody>
                  <a:tcPr marL="78191" marR="78191" marT="39095" marB="39095" anchor="ctr"/>
                </a:tc>
                <a:tc>
                  <a:txBody>
                    <a:bodyPr/>
                    <a:lstStyle/>
                    <a:p>
                      <a:pPr algn="ctr"/>
                      <a:r>
                        <a:rPr kumimoji="1" lang="ja-JP" altLang="en-US" sz="1400" dirty="0">
                          <a:latin typeface="+mn-ea"/>
                          <a:ea typeface="+mn-ea"/>
                          <a:cs typeface="メイリオ" panose="020B0604030504040204" pitchFamily="50" charset="-128"/>
                        </a:rPr>
                        <a:t>森ノ宮（</a:t>
                      </a:r>
                      <a:r>
                        <a:rPr kumimoji="1" lang="en-US" altLang="ja-JP" sz="1400" dirty="0">
                          <a:latin typeface="+mn-ea"/>
                          <a:ea typeface="+mn-ea"/>
                          <a:cs typeface="メイリオ" panose="020B0604030504040204" pitchFamily="50" charset="-128"/>
                        </a:rPr>
                        <a:t>JR</a:t>
                      </a:r>
                      <a:r>
                        <a:rPr kumimoji="1" lang="ja-JP" altLang="en-US" sz="1400" dirty="0">
                          <a:latin typeface="+mn-ea"/>
                          <a:ea typeface="+mn-ea"/>
                          <a:cs typeface="メイリオ" panose="020B0604030504040204" pitchFamily="50" charset="-128"/>
                        </a:rPr>
                        <a:t>、</a:t>
                      </a:r>
                      <a:r>
                        <a:rPr kumimoji="1" lang="en-US" altLang="ja-JP" sz="1400" dirty="0">
                          <a:latin typeface="+mn-ea"/>
                          <a:ea typeface="+mn-ea"/>
                          <a:cs typeface="メイリオ" panose="020B0604030504040204" pitchFamily="50" charset="-128"/>
                        </a:rPr>
                        <a:t>Osaka Metro</a:t>
                      </a:r>
                      <a:r>
                        <a:rPr kumimoji="1" lang="ja-JP" altLang="en-US" sz="1400" dirty="0">
                          <a:latin typeface="+mn-ea"/>
                          <a:ea typeface="+mn-ea"/>
                          <a:cs typeface="メイリオ" panose="020B0604030504040204" pitchFamily="50" charset="-128"/>
                        </a:rPr>
                        <a:t>）</a:t>
                      </a:r>
                    </a:p>
                  </a:txBody>
                  <a:tcPr marL="78191" marR="78191" marT="39095" marB="39095" anchor="ctr"/>
                </a:tc>
                <a:tc>
                  <a:txBody>
                    <a:bodyPr/>
                    <a:lstStyle/>
                    <a:p>
                      <a:pPr algn="ctr"/>
                      <a:r>
                        <a:rPr kumimoji="1" lang="ja-JP" altLang="en-US" sz="1400" dirty="0">
                          <a:latin typeface="+mn-ea"/>
                          <a:ea typeface="+mn-ea"/>
                          <a:cs typeface="メイリオ" panose="020B0604030504040204" pitchFamily="50" charset="-128"/>
                        </a:rPr>
                        <a:t>鶴橋（</a:t>
                      </a:r>
                      <a:r>
                        <a:rPr kumimoji="1" lang="en-US" altLang="ja-JP" sz="1400" dirty="0">
                          <a:latin typeface="+mn-ea"/>
                          <a:ea typeface="+mn-ea"/>
                          <a:cs typeface="メイリオ" panose="020B0604030504040204" pitchFamily="50" charset="-128"/>
                        </a:rPr>
                        <a:t>JR</a:t>
                      </a:r>
                      <a:r>
                        <a:rPr kumimoji="1" lang="ja-JP" altLang="en-US" sz="1400" dirty="0">
                          <a:latin typeface="+mn-ea"/>
                          <a:ea typeface="+mn-ea"/>
                          <a:cs typeface="メイリオ" panose="020B0604030504040204" pitchFamily="50" charset="-128"/>
                        </a:rPr>
                        <a:t>、</a:t>
                      </a:r>
                      <a:r>
                        <a:rPr kumimoji="1" lang="en-US" altLang="ja-JP" sz="1400" dirty="0">
                          <a:latin typeface="+mn-ea"/>
                          <a:ea typeface="+mn-ea"/>
                          <a:cs typeface="メイリオ" panose="020B0604030504040204" pitchFamily="50" charset="-128"/>
                        </a:rPr>
                        <a:t>Osaka Metro</a:t>
                      </a:r>
                      <a:r>
                        <a:rPr kumimoji="1" lang="ja-JP" altLang="en-US" sz="1400" dirty="0">
                          <a:latin typeface="+mn-ea"/>
                          <a:ea typeface="+mn-ea"/>
                          <a:cs typeface="メイリオ" panose="020B0604030504040204" pitchFamily="50" charset="-128"/>
                        </a:rPr>
                        <a:t>、近鉄）</a:t>
                      </a:r>
                      <a:endParaRPr kumimoji="1" lang="en-US" altLang="ja-JP" sz="1400" dirty="0">
                        <a:latin typeface="+mn-ea"/>
                        <a:ea typeface="+mn-ea"/>
                        <a:cs typeface="メイリオ" panose="020B0604030504040204" pitchFamily="50" charset="-128"/>
                      </a:endParaRPr>
                    </a:p>
                  </a:txBody>
                  <a:tcPr marL="78191" marR="78191" marT="39095" marB="39095" anchor="ctr"/>
                </a:tc>
                <a:extLst>
                  <a:ext uri="{0D108BD9-81ED-4DB2-BD59-A6C34878D82A}">
                    <a16:rowId xmlns="" xmlns:a16="http://schemas.microsoft.com/office/drawing/2014/main" val="10003"/>
                  </a:ext>
                </a:extLst>
              </a:tr>
              <a:tr h="2361537">
                <a:tc>
                  <a:txBody>
                    <a:bodyPr/>
                    <a:lstStyle/>
                    <a:p>
                      <a:pPr algn="ctr"/>
                      <a:r>
                        <a:rPr kumimoji="1" lang="ja-JP" altLang="en-US" sz="1400" dirty="0">
                          <a:latin typeface="+mn-ea"/>
                          <a:ea typeface="+mn-ea"/>
                        </a:rPr>
                        <a:t>施設概要</a:t>
                      </a:r>
                      <a:endParaRPr kumimoji="1" lang="en-US" altLang="ja-JP" sz="1400" dirty="0">
                        <a:latin typeface="+mn-ea"/>
                        <a:ea typeface="+mn-ea"/>
                        <a:cs typeface="メイリオ" panose="020B0604030504040204" pitchFamily="50" charset="-128"/>
                      </a:endParaRPr>
                    </a:p>
                  </a:txBody>
                  <a:tcPr marL="78191" marR="78191" marT="39095" marB="39095" anchor="ctr"/>
                </a:tc>
                <a:tc>
                  <a:txBody>
                    <a:bodyPr/>
                    <a:lstStyle/>
                    <a:p>
                      <a:pPr algn="l"/>
                      <a:r>
                        <a:rPr kumimoji="1" lang="en-US" altLang="ja-JP" sz="1400" dirty="0">
                          <a:latin typeface="+mn-ea"/>
                          <a:ea typeface="+mn-ea"/>
                        </a:rPr>
                        <a:t>1959</a:t>
                      </a:r>
                      <a:r>
                        <a:rPr kumimoji="1" lang="ja-JP" altLang="en-US" sz="1400" dirty="0">
                          <a:latin typeface="+mn-ea"/>
                          <a:ea typeface="+mn-ea"/>
                        </a:rPr>
                        <a:t>年（</a:t>
                      </a:r>
                      <a:r>
                        <a:rPr kumimoji="1" lang="en-US" altLang="ja-JP" sz="1400" dirty="0">
                          <a:latin typeface="+mn-ea"/>
                          <a:ea typeface="+mn-ea"/>
                        </a:rPr>
                        <a:t>S34</a:t>
                      </a:r>
                      <a:r>
                        <a:rPr kumimoji="1" lang="ja-JP" altLang="en-US" sz="1400" dirty="0">
                          <a:latin typeface="+mn-ea"/>
                          <a:ea typeface="+mn-ea"/>
                        </a:rPr>
                        <a:t>）竣工</a:t>
                      </a:r>
                      <a:r>
                        <a:rPr kumimoji="1" lang="en-US" altLang="ja-JP" sz="1400" dirty="0">
                          <a:latin typeface="+mn-ea"/>
                          <a:ea typeface="+mn-ea"/>
                        </a:rPr>
                        <a:t>【</a:t>
                      </a:r>
                      <a:r>
                        <a:rPr kumimoji="1" lang="ja-JP" altLang="en-US" sz="1400" dirty="0">
                          <a:latin typeface="+mn-ea"/>
                          <a:ea typeface="+mn-ea"/>
                        </a:rPr>
                        <a:t>築</a:t>
                      </a:r>
                      <a:r>
                        <a:rPr kumimoji="1" lang="en-US" altLang="ja-JP" sz="1400" dirty="0">
                          <a:latin typeface="+mn-ea"/>
                          <a:ea typeface="+mn-ea"/>
                        </a:rPr>
                        <a:t>60</a:t>
                      </a:r>
                      <a:r>
                        <a:rPr kumimoji="1" lang="ja-JP" altLang="en-US" sz="1400" dirty="0">
                          <a:latin typeface="+mn-ea"/>
                          <a:ea typeface="+mn-ea"/>
                        </a:rPr>
                        <a:t>年</a:t>
                      </a:r>
                      <a:r>
                        <a:rPr kumimoji="1" lang="en-US" altLang="ja-JP" sz="1400" dirty="0">
                          <a:latin typeface="+mn-ea"/>
                          <a:ea typeface="+mn-ea"/>
                        </a:rPr>
                        <a:t>】</a:t>
                      </a:r>
                    </a:p>
                    <a:p>
                      <a:pPr algn="l"/>
                      <a:r>
                        <a:rPr kumimoji="1" lang="ja-JP" altLang="en-US" sz="1400" dirty="0">
                          <a:latin typeface="+mn-ea"/>
                          <a:ea typeface="+mn-ea"/>
                        </a:rPr>
                        <a:t>本館</a:t>
                      </a:r>
                      <a:r>
                        <a:rPr kumimoji="1" lang="en-US" altLang="ja-JP" sz="1400" dirty="0">
                          <a:latin typeface="+mn-ea"/>
                          <a:ea typeface="+mn-ea"/>
                        </a:rPr>
                        <a:t>4</a:t>
                      </a:r>
                      <a:r>
                        <a:rPr kumimoji="1" lang="ja-JP" altLang="en-US" sz="1400" dirty="0">
                          <a:latin typeface="+mn-ea"/>
                          <a:ea typeface="+mn-ea"/>
                        </a:rPr>
                        <a:t>階　別館</a:t>
                      </a:r>
                      <a:r>
                        <a:rPr kumimoji="1" lang="en-US" altLang="ja-JP" sz="1400" dirty="0">
                          <a:latin typeface="+mn-ea"/>
                          <a:ea typeface="+mn-ea"/>
                        </a:rPr>
                        <a:t>6</a:t>
                      </a:r>
                      <a:r>
                        <a:rPr kumimoji="1" lang="ja-JP" altLang="en-US" sz="1400" dirty="0">
                          <a:latin typeface="+mn-ea"/>
                          <a:ea typeface="+mn-ea"/>
                        </a:rPr>
                        <a:t>階</a:t>
                      </a:r>
                      <a:endParaRPr kumimoji="1" lang="en-US" altLang="ja-JP" sz="1400" dirty="0">
                        <a:latin typeface="+mn-ea"/>
                        <a:ea typeface="+mn-ea"/>
                      </a:endParaRPr>
                    </a:p>
                    <a:p>
                      <a:pPr algn="l"/>
                      <a:r>
                        <a:rPr kumimoji="1" lang="ja-JP" altLang="en-US" sz="1400" dirty="0">
                          <a:latin typeface="+mn-ea"/>
                          <a:ea typeface="+mn-ea"/>
                        </a:rPr>
                        <a:t>　敷地面積：</a:t>
                      </a:r>
                      <a:r>
                        <a:rPr kumimoji="1" lang="en-US" altLang="ja-JP" sz="1400" dirty="0">
                          <a:latin typeface="+mn-ea"/>
                          <a:ea typeface="+mn-ea"/>
                        </a:rPr>
                        <a:t>5,791</a:t>
                      </a:r>
                      <a:r>
                        <a:rPr kumimoji="1" lang="ja-JP" altLang="en-US" sz="1400" dirty="0">
                          <a:latin typeface="+mn-ea"/>
                          <a:ea typeface="+mn-ea"/>
                        </a:rPr>
                        <a:t>㎡</a:t>
                      </a:r>
                      <a:endParaRPr kumimoji="1" lang="en-US" altLang="ja-JP" sz="1400" dirty="0">
                        <a:latin typeface="+mn-ea"/>
                        <a:ea typeface="+mn-ea"/>
                      </a:endParaRPr>
                    </a:p>
                    <a:p>
                      <a:pPr algn="l"/>
                      <a:r>
                        <a:rPr kumimoji="1" lang="ja-JP" altLang="en-US" sz="1400" dirty="0">
                          <a:latin typeface="+mn-ea"/>
                          <a:ea typeface="+mn-ea"/>
                        </a:rPr>
                        <a:t>　延床面積：</a:t>
                      </a:r>
                      <a:r>
                        <a:rPr kumimoji="1" lang="en-US" altLang="ja-JP" sz="1400" dirty="0">
                          <a:latin typeface="+mn-ea"/>
                          <a:ea typeface="+mn-ea"/>
                        </a:rPr>
                        <a:t>11,571</a:t>
                      </a:r>
                      <a:r>
                        <a:rPr kumimoji="1" lang="ja-JP" altLang="en-US" sz="1400" dirty="0">
                          <a:latin typeface="+mn-ea"/>
                          <a:ea typeface="+mn-ea"/>
                        </a:rPr>
                        <a:t>㎡</a:t>
                      </a:r>
                      <a:endParaRPr kumimoji="1" lang="en-US" altLang="ja-JP" sz="1400" dirty="0">
                        <a:latin typeface="+mn-ea"/>
                        <a:ea typeface="+mn-ea"/>
                      </a:endParaRPr>
                    </a:p>
                  </a:txBody>
                  <a:tcPr marL="78191" marR="78191" marT="39095" marB="39095" anchor="ctr"/>
                </a:tc>
                <a:tc>
                  <a:txBody>
                    <a:bodyPr/>
                    <a:lstStyle/>
                    <a:p>
                      <a:pPr algn="l"/>
                      <a:r>
                        <a:rPr kumimoji="1" lang="en-US" altLang="ja-JP" sz="1400" dirty="0">
                          <a:latin typeface="+mn-ea"/>
                          <a:ea typeface="+mn-ea"/>
                        </a:rPr>
                        <a:t>1974</a:t>
                      </a:r>
                      <a:r>
                        <a:rPr kumimoji="1" lang="ja-JP" altLang="en-US" sz="1400" dirty="0">
                          <a:latin typeface="+mn-ea"/>
                          <a:ea typeface="+mn-ea"/>
                        </a:rPr>
                        <a:t>年（</a:t>
                      </a:r>
                      <a:r>
                        <a:rPr kumimoji="1" lang="en-US" altLang="ja-JP" sz="1400" dirty="0">
                          <a:latin typeface="+mn-ea"/>
                          <a:ea typeface="+mn-ea"/>
                        </a:rPr>
                        <a:t>S49</a:t>
                      </a:r>
                      <a:r>
                        <a:rPr kumimoji="1" lang="ja-JP" altLang="en-US" sz="1400" dirty="0">
                          <a:latin typeface="+mn-ea"/>
                          <a:ea typeface="+mn-ea"/>
                        </a:rPr>
                        <a:t>）竣工</a:t>
                      </a:r>
                      <a:r>
                        <a:rPr kumimoji="1" lang="en-US" altLang="ja-JP" sz="1400" dirty="0">
                          <a:latin typeface="+mn-ea"/>
                          <a:ea typeface="+mn-ea"/>
                        </a:rPr>
                        <a:t>【</a:t>
                      </a:r>
                      <a:r>
                        <a:rPr kumimoji="1" lang="ja-JP" altLang="en-US" sz="1400" dirty="0">
                          <a:latin typeface="+mn-ea"/>
                          <a:ea typeface="+mn-ea"/>
                        </a:rPr>
                        <a:t>築</a:t>
                      </a:r>
                      <a:r>
                        <a:rPr kumimoji="1" lang="en-US" altLang="ja-JP" sz="1400" dirty="0">
                          <a:latin typeface="+mn-ea"/>
                          <a:ea typeface="+mn-ea"/>
                        </a:rPr>
                        <a:t>45</a:t>
                      </a:r>
                      <a:r>
                        <a:rPr kumimoji="1" lang="ja-JP" altLang="en-US" sz="1400" dirty="0">
                          <a:latin typeface="+mn-ea"/>
                          <a:ea typeface="+mn-ea"/>
                        </a:rPr>
                        <a:t>年</a:t>
                      </a:r>
                      <a:r>
                        <a:rPr kumimoji="1" lang="en-US" altLang="ja-JP" sz="1400" dirty="0">
                          <a:latin typeface="+mn-ea"/>
                          <a:ea typeface="+mn-ea"/>
                        </a:rPr>
                        <a:t>】</a:t>
                      </a:r>
                    </a:p>
                    <a:p>
                      <a:pPr algn="l"/>
                      <a:r>
                        <a:rPr kumimoji="1" lang="ja-JP" altLang="en-US" sz="1400" dirty="0">
                          <a:latin typeface="+mn-ea"/>
                          <a:ea typeface="+mn-ea"/>
                        </a:rPr>
                        <a:t>本館</a:t>
                      </a:r>
                      <a:r>
                        <a:rPr kumimoji="1" lang="en-US" altLang="ja-JP" sz="1400" dirty="0">
                          <a:latin typeface="+mn-ea"/>
                          <a:ea typeface="+mn-ea"/>
                        </a:rPr>
                        <a:t>9</a:t>
                      </a:r>
                      <a:r>
                        <a:rPr kumimoji="1" lang="ja-JP" altLang="en-US" sz="1400" dirty="0">
                          <a:latin typeface="+mn-ea"/>
                          <a:ea typeface="+mn-ea"/>
                        </a:rPr>
                        <a:t>階　別館</a:t>
                      </a:r>
                      <a:r>
                        <a:rPr kumimoji="1" lang="en-US" altLang="ja-JP" sz="1400" dirty="0">
                          <a:latin typeface="+mn-ea"/>
                          <a:ea typeface="+mn-ea"/>
                        </a:rPr>
                        <a:t>3</a:t>
                      </a:r>
                      <a:r>
                        <a:rPr kumimoji="1" lang="ja-JP" altLang="en-US" sz="1400" dirty="0">
                          <a:latin typeface="+mn-ea"/>
                          <a:ea typeface="+mn-ea"/>
                        </a:rPr>
                        <a:t>階</a:t>
                      </a:r>
                      <a:endParaRPr kumimoji="1" lang="en-US" altLang="ja-JP" sz="1400" dirty="0">
                        <a:latin typeface="+mn-ea"/>
                        <a:ea typeface="+mn-ea"/>
                      </a:endParaRPr>
                    </a:p>
                    <a:p>
                      <a:pPr algn="l"/>
                      <a:r>
                        <a:rPr kumimoji="1" lang="ja-JP" altLang="en-US" sz="1400" dirty="0">
                          <a:latin typeface="+mn-ea"/>
                          <a:ea typeface="+mn-ea"/>
                        </a:rPr>
                        <a:t>　敷地面積：</a:t>
                      </a:r>
                      <a:r>
                        <a:rPr kumimoji="1" lang="en-US" altLang="ja-JP" sz="1400" dirty="0">
                          <a:latin typeface="+mn-ea"/>
                          <a:ea typeface="+mn-ea"/>
                        </a:rPr>
                        <a:t>5,477</a:t>
                      </a:r>
                      <a:r>
                        <a:rPr kumimoji="1" lang="ja-JP" altLang="en-US" sz="1400" dirty="0">
                          <a:latin typeface="+mn-ea"/>
                          <a:ea typeface="+mn-ea"/>
                        </a:rPr>
                        <a:t>㎡</a:t>
                      </a:r>
                      <a:endParaRPr kumimoji="1" lang="en-US" altLang="ja-JP" sz="1400" dirty="0">
                        <a:latin typeface="+mn-ea"/>
                        <a:ea typeface="+mn-ea"/>
                      </a:endParaRPr>
                    </a:p>
                    <a:p>
                      <a:pPr algn="l"/>
                      <a:r>
                        <a:rPr kumimoji="1" lang="ja-JP" altLang="en-US" sz="1400" dirty="0">
                          <a:latin typeface="+mn-ea"/>
                          <a:ea typeface="+mn-ea"/>
                        </a:rPr>
                        <a:t>　延床面積：</a:t>
                      </a:r>
                      <a:r>
                        <a:rPr kumimoji="1" lang="en-US" altLang="ja-JP" sz="1400" dirty="0">
                          <a:latin typeface="+mn-ea"/>
                          <a:ea typeface="+mn-ea"/>
                        </a:rPr>
                        <a:t>9,615</a:t>
                      </a:r>
                      <a:r>
                        <a:rPr kumimoji="1" lang="ja-JP" altLang="en-US" sz="1400" dirty="0">
                          <a:latin typeface="+mn-ea"/>
                          <a:ea typeface="+mn-ea"/>
                        </a:rPr>
                        <a:t>㎡</a:t>
                      </a:r>
                      <a:endParaRPr kumimoji="1" lang="en-US" altLang="ja-JP" sz="1400" dirty="0">
                        <a:latin typeface="+mn-ea"/>
                        <a:ea typeface="+mn-ea"/>
                      </a:endParaRPr>
                    </a:p>
                    <a:p>
                      <a:pPr algn="l"/>
                      <a:r>
                        <a:rPr kumimoji="1" lang="ja-JP" altLang="en-US" sz="1400" dirty="0">
                          <a:latin typeface="+mn-ea"/>
                          <a:ea typeface="+mn-ea"/>
                        </a:rPr>
                        <a:t>（大阪市立環境科学研究センターを含む）</a:t>
                      </a:r>
                      <a:endParaRPr kumimoji="1" lang="en-US" altLang="ja-JP" sz="1400" dirty="0">
                        <a:latin typeface="+mn-ea"/>
                        <a:ea typeface="+mn-ea"/>
                      </a:endParaRPr>
                    </a:p>
                  </a:txBody>
                  <a:tcPr marL="78191" marR="78191" marT="39095" marB="39095" anchor="ctr"/>
                </a:tc>
                <a:extLst>
                  <a:ext uri="{0D108BD9-81ED-4DB2-BD59-A6C34878D82A}">
                    <a16:rowId xmlns="" xmlns:a16="http://schemas.microsoft.com/office/drawing/2014/main" val="10004"/>
                  </a:ext>
                </a:extLst>
              </a:tr>
            </a:tbl>
          </a:graphicData>
        </a:graphic>
      </p:graphicFrame>
      <p:sp>
        <p:nvSpPr>
          <p:cNvPr id="21" name="タイトル 1"/>
          <p:cNvSpPr txBox="1">
            <a:spLocks/>
          </p:cNvSpPr>
          <p:nvPr/>
        </p:nvSpPr>
        <p:spPr bwMode="auto">
          <a:xfrm>
            <a:off x="379389" y="803581"/>
            <a:ext cx="2037671" cy="5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施設概要</a:t>
            </a:r>
          </a:p>
        </p:txBody>
      </p:sp>
      <p:sp>
        <p:nvSpPr>
          <p:cNvPr id="18" name="正方形/長方形 1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9"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pic>
        <p:nvPicPr>
          <p:cNvPr id="6" name="図 5">
            <a:extLst>
              <a:ext uri="{FF2B5EF4-FFF2-40B4-BE49-F238E27FC236}">
                <a16:creationId xmlns="" xmlns:a16="http://schemas.microsoft.com/office/drawing/2014/main" id="{6858978B-171F-754A-8055-E0D4E5FA7E3A}"/>
              </a:ext>
            </a:extLst>
          </p:cNvPr>
          <p:cNvPicPr>
            <a:picLocks noChangeAspect="1"/>
          </p:cNvPicPr>
          <p:nvPr/>
        </p:nvPicPr>
        <p:blipFill>
          <a:blip r:embed="rId2"/>
          <a:stretch>
            <a:fillRect/>
          </a:stretch>
        </p:blipFill>
        <p:spPr>
          <a:xfrm>
            <a:off x="6421675" y="1492016"/>
            <a:ext cx="2422258" cy="4651332"/>
          </a:xfrm>
          <a:prstGeom prst="rect">
            <a:avLst/>
          </a:prstGeom>
        </p:spPr>
      </p:pic>
    </p:spTree>
    <p:extLst>
      <p:ext uri="{BB962C8B-B14F-4D97-AF65-F5344CB8AC3E}">
        <p14:creationId xmlns:p14="http://schemas.microsoft.com/office/powerpoint/2010/main" val="35708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テキスト ボックス 17"/>
          <p:cNvSpPr txBox="1">
            <a:spLocks noChangeArrowheads="1"/>
          </p:cNvSpPr>
          <p:nvPr/>
        </p:nvSpPr>
        <p:spPr bwMode="auto">
          <a:xfrm>
            <a:off x="358707" y="825017"/>
            <a:ext cx="3384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solidFill>
                  <a:srgbClr val="000000"/>
                </a:solidFill>
                <a:latin typeface="+mn-ea"/>
                <a:ea typeface="+mn-ea"/>
                <a:cs typeface="HG丸ｺﾞｼｯｸM-PRO"/>
              </a:rPr>
              <a:t>役員及び組織体制</a:t>
            </a:r>
          </a:p>
        </p:txBody>
      </p:sp>
      <p:sp>
        <p:nvSpPr>
          <p:cNvPr id="15" name="スライド番号プレースホルダー 14"/>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7</a:t>
            </a:fld>
            <a:endParaRPr lang="ja-JP" altLang="en-US" sz="1200" b="1" dirty="0">
              <a:latin typeface="Arial" charset="0"/>
              <a:ea typeface="Arial" charset="0"/>
              <a:cs typeface="Arial" charset="0"/>
            </a:endParaRPr>
          </a:p>
        </p:txBody>
      </p:sp>
      <p:sp>
        <p:nvSpPr>
          <p:cNvPr id="119" name="Text Box 186"/>
          <p:cNvSpPr txBox="1">
            <a:spLocks noChangeArrowheads="1"/>
          </p:cNvSpPr>
          <p:nvPr/>
        </p:nvSpPr>
        <p:spPr bwMode="auto">
          <a:xfrm>
            <a:off x="299738" y="6012120"/>
            <a:ext cx="28574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MaruGothicMPRO" charset="-128"/>
              </a:rPr>
              <a:t>役職員数　</a:t>
            </a:r>
            <a:r>
              <a:rPr lang="en-US" altLang="ja-JP" sz="1400" dirty="0">
                <a:solidFill>
                  <a:srgbClr val="000000"/>
                </a:solidFill>
                <a:latin typeface="+mn-ea"/>
                <a:ea typeface="+mn-ea"/>
                <a:cs typeface="HGMaruGothicMPRO" charset="-128"/>
              </a:rPr>
              <a:t>151</a:t>
            </a:r>
            <a:r>
              <a:rPr lang="ja-JP" altLang="en-US" sz="1400" dirty="0">
                <a:solidFill>
                  <a:srgbClr val="000000"/>
                </a:solidFill>
                <a:latin typeface="+mn-ea"/>
                <a:ea typeface="+mn-ea"/>
                <a:cs typeface="HGMaruGothicMPRO" charset="-128"/>
              </a:rPr>
              <a:t>人</a:t>
            </a:r>
            <a:endParaRPr lang="en-US" altLang="ja-JP" sz="1400" dirty="0">
              <a:solidFill>
                <a:srgbClr val="000000"/>
              </a:solidFill>
              <a:latin typeface="+mn-ea"/>
              <a:ea typeface="+mn-ea"/>
              <a:cs typeface="HGMaruGothicMPRO" charset="-128"/>
            </a:endParaRPr>
          </a:p>
          <a:p>
            <a:r>
              <a:rPr lang="ja-JP" altLang="en-US" sz="1400" dirty="0">
                <a:solidFill>
                  <a:srgbClr val="000000"/>
                </a:solidFill>
                <a:latin typeface="+mn-ea"/>
                <a:ea typeface="+mn-ea"/>
                <a:cs typeface="HGMaruGothicMPRO" charset="-128"/>
              </a:rPr>
              <a:t>（平成</a:t>
            </a:r>
            <a:r>
              <a:rPr lang="en-US" altLang="ja-JP" sz="1400" dirty="0">
                <a:solidFill>
                  <a:srgbClr val="000000"/>
                </a:solidFill>
                <a:latin typeface="+mn-ea"/>
                <a:ea typeface="+mn-ea"/>
                <a:cs typeface="HGMaruGothicMPRO" charset="-128"/>
              </a:rPr>
              <a:t>31</a:t>
            </a:r>
            <a:r>
              <a:rPr lang="ja-JP" altLang="en-US" sz="1400" dirty="0">
                <a:solidFill>
                  <a:srgbClr val="000000"/>
                </a:solidFill>
                <a:latin typeface="+mn-ea"/>
                <a:ea typeface="+mn-ea"/>
                <a:cs typeface="HGMaruGothicMPRO" charset="-128"/>
              </a:rPr>
              <a:t>年</a:t>
            </a:r>
            <a:r>
              <a:rPr lang="en-US" altLang="ja-JP" sz="1400" dirty="0">
                <a:solidFill>
                  <a:srgbClr val="000000"/>
                </a:solidFill>
                <a:latin typeface="+mn-ea"/>
                <a:ea typeface="+mn-ea"/>
                <a:cs typeface="HGMaruGothicMPRO" charset="-128"/>
              </a:rPr>
              <a:t>3</a:t>
            </a:r>
            <a:r>
              <a:rPr lang="ja-JP" altLang="en-US" sz="1400" dirty="0">
                <a:solidFill>
                  <a:srgbClr val="000000"/>
                </a:solidFill>
                <a:latin typeface="+mn-ea"/>
                <a:ea typeface="+mn-ea"/>
                <a:cs typeface="HGMaruGothicMPRO" charset="-128"/>
              </a:rPr>
              <a:t>月</a:t>
            </a:r>
            <a:r>
              <a:rPr lang="en-US" altLang="ja-JP" sz="1400" dirty="0">
                <a:solidFill>
                  <a:srgbClr val="000000"/>
                </a:solidFill>
                <a:latin typeface="+mn-ea"/>
                <a:ea typeface="+mn-ea"/>
                <a:cs typeface="HGMaruGothicMPRO" charset="-128"/>
              </a:rPr>
              <a:t>31</a:t>
            </a:r>
            <a:r>
              <a:rPr lang="ja-JP" altLang="en-US" sz="1400" dirty="0">
                <a:solidFill>
                  <a:srgbClr val="000000"/>
                </a:solidFill>
                <a:latin typeface="+mn-ea"/>
                <a:ea typeface="+mn-ea"/>
                <a:cs typeface="HGMaruGothicMPRO" charset="-128"/>
              </a:rPr>
              <a:t>日現在　監事除く）</a:t>
            </a:r>
          </a:p>
        </p:txBody>
      </p:sp>
      <p:grpSp>
        <p:nvGrpSpPr>
          <p:cNvPr id="4" name="図形グループ 3"/>
          <p:cNvGrpSpPr/>
          <p:nvPr/>
        </p:nvGrpSpPr>
        <p:grpSpPr>
          <a:xfrm>
            <a:off x="878646" y="873409"/>
            <a:ext cx="7293491" cy="5834080"/>
            <a:chOff x="1566899" y="283477"/>
            <a:chExt cx="7293491" cy="5834080"/>
          </a:xfrm>
        </p:grpSpPr>
        <p:sp>
          <p:nvSpPr>
            <p:cNvPr id="113" name="Line 33"/>
            <p:cNvSpPr>
              <a:spLocks noChangeShapeType="1"/>
            </p:cNvSpPr>
            <p:nvPr/>
          </p:nvSpPr>
          <p:spPr bwMode="auto">
            <a:xfrm>
              <a:off x="5820232" y="4741172"/>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6" name="Line 33"/>
            <p:cNvSpPr>
              <a:spLocks noChangeShapeType="1"/>
            </p:cNvSpPr>
            <p:nvPr/>
          </p:nvSpPr>
          <p:spPr bwMode="auto">
            <a:xfrm>
              <a:off x="5820232" y="5141560"/>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7" name="Line 33"/>
            <p:cNvSpPr>
              <a:spLocks noChangeShapeType="1"/>
            </p:cNvSpPr>
            <p:nvPr/>
          </p:nvSpPr>
          <p:spPr bwMode="auto">
            <a:xfrm>
              <a:off x="5820232" y="5552614"/>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8" name="Line 33"/>
            <p:cNvSpPr>
              <a:spLocks noChangeShapeType="1"/>
            </p:cNvSpPr>
            <p:nvPr/>
          </p:nvSpPr>
          <p:spPr bwMode="auto">
            <a:xfrm>
              <a:off x="5820232" y="596366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1" name="Line 33"/>
            <p:cNvSpPr>
              <a:spLocks noChangeShapeType="1"/>
            </p:cNvSpPr>
            <p:nvPr/>
          </p:nvSpPr>
          <p:spPr bwMode="auto">
            <a:xfrm>
              <a:off x="5851849" y="347178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2" name="Line 33"/>
            <p:cNvSpPr>
              <a:spLocks noChangeShapeType="1"/>
            </p:cNvSpPr>
            <p:nvPr/>
          </p:nvSpPr>
          <p:spPr bwMode="auto">
            <a:xfrm>
              <a:off x="5844216" y="4297410"/>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73" name="Line 17">
              <a:extLst>
                <a:ext uri="{FF2B5EF4-FFF2-40B4-BE49-F238E27FC236}">
                  <a16:creationId xmlns="" xmlns:a16="http://schemas.microsoft.com/office/drawing/2014/main" id="{EB4A9A14-7BE6-BA41-BB16-2C0509FA1E84}"/>
                </a:ext>
              </a:extLst>
            </p:cNvPr>
            <p:cNvSpPr>
              <a:spLocks noChangeShapeType="1"/>
            </p:cNvSpPr>
            <p:nvPr/>
          </p:nvSpPr>
          <p:spPr bwMode="auto">
            <a:xfrm flipH="1" flipV="1">
              <a:off x="1729211" y="2737060"/>
              <a:ext cx="40663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74" name="Line 17">
              <a:extLst>
                <a:ext uri="{FF2B5EF4-FFF2-40B4-BE49-F238E27FC236}">
                  <a16:creationId xmlns="" xmlns:a16="http://schemas.microsoft.com/office/drawing/2014/main" id="{EB4A9A14-7BE6-BA41-BB16-2C0509FA1E84}"/>
                </a:ext>
              </a:extLst>
            </p:cNvPr>
            <p:cNvSpPr>
              <a:spLocks noChangeShapeType="1"/>
            </p:cNvSpPr>
            <p:nvPr/>
          </p:nvSpPr>
          <p:spPr bwMode="auto">
            <a:xfrm flipH="1" flipV="1">
              <a:off x="4217079" y="1862467"/>
              <a:ext cx="159783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0" name="Line 18"/>
            <p:cNvSpPr>
              <a:spLocks noChangeShapeType="1"/>
            </p:cNvSpPr>
            <p:nvPr/>
          </p:nvSpPr>
          <p:spPr bwMode="auto">
            <a:xfrm>
              <a:off x="4220026" y="854408"/>
              <a:ext cx="0" cy="4501891"/>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grpSp>
          <p:nvGrpSpPr>
            <p:cNvPr id="20" name="グループ化 19"/>
            <p:cNvGrpSpPr/>
            <p:nvPr/>
          </p:nvGrpSpPr>
          <p:grpSpPr>
            <a:xfrm>
              <a:off x="4217079" y="4576618"/>
              <a:ext cx="3621874" cy="1540939"/>
              <a:chOff x="6231224" y="5007710"/>
              <a:chExt cx="2882135" cy="1540939"/>
            </a:xfrm>
          </p:grpSpPr>
          <p:sp>
            <p:nvSpPr>
              <p:cNvPr id="103" name="Rectangle 12"/>
              <p:cNvSpPr>
                <a:spLocks noChangeArrowheads="1"/>
              </p:cNvSpPr>
              <p:nvPr/>
            </p:nvSpPr>
            <p:spPr bwMode="auto">
              <a:xfrm>
                <a:off x="7658029" y="5007710"/>
                <a:ext cx="145533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食品化学１課　</a:t>
                </a:r>
                <a:r>
                  <a:rPr lang="en-US" altLang="ja-JP" sz="1400" dirty="0">
                    <a:solidFill>
                      <a:srgbClr val="000000"/>
                    </a:solidFill>
                    <a:latin typeface="+mn-ea"/>
                    <a:ea typeface="+mn-ea"/>
                    <a:cs typeface="HG丸ｺﾞｼｯｸM-PRO"/>
                  </a:rPr>
                  <a:t>20</a:t>
                </a:r>
                <a:r>
                  <a:rPr lang="ja-JP" altLang="en-US" sz="1400" dirty="0">
                    <a:solidFill>
                      <a:srgbClr val="000000"/>
                    </a:solidFill>
                    <a:latin typeface="+mn-ea"/>
                    <a:ea typeface="+mn-ea"/>
                    <a:cs typeface="HG丸ｺﾞｼｯｸM-PRO"/>
                  </a:rPr>
                  <a:t>人</a:t>
                </a:r>
              </a:p>
            </p:txBody>
          </p:sp>
          <p:sp>
            <p:nvSpPr>
              <p:cNvPr id="95" name="Line 32"/>
              <p:cNvSpPr>
                <a:spLocks noChangeShapeType="1"/>
              </p:cNvSpPr>
              <p:nvPr/>
            </p:nvSpPr>
            <p:spPr bwMode="auto">
              <a:xfrm>
                <a:off x="7513220" y="5172264"/>
                <a:ext cx="0" cy="122400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04" name="Rectangle 13"/>
              <p:cNvSpPr>
                <a:spLocks noChangeArrowheads="1"/>
              </p:cNvSpPr>
              <p:nvPr/>
            </p:nvSpPr>
            <p:spPr bwMode="auto">
              <a:xfrm>
                <a:off x="7642867" y="5829818"/>
                <a:ext cx="147049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医薬品課　</a:t>
                </a:r>
                <a:r>
                  <a:rPr lang="en-US" altLang="ja-JP" sz="1400" dirty="0">
                    <a:solidFill>
                      <a:srgbClr val="000000"/>
                    </a:solidFill>
                    <a:latin typeface="+mn-ea"/>
                    <a:ea typeface="+mn-ea"/>
                    <a:cs typeface="HG丸ｺﾞｼｯｸM-PRO"/>
                  </a:rPr>
                  <a:t>9</a:t>
                </a:r>
                <a:r>
                  <a:rPr lang="ja-JP" altLang="en-US" sz="1400" dirty="0">
                    <a:solidFill>
                      <a:srgbClr val="000000"/>
                    </a:solidFill>
                    <a:latin typeface="+mn-ea"/>
                    <a:ea typeface="+mn-ea"/>
                    <a:cs typeface="HG丸ｺﾞｼｯｸM-PRO"/>
                  </a:rPr>
                  <a:t>人</a:t>
                </a:r>
              </a:p>
            </p:txBody>
          </p:sp>
          <p:sp>
            <p:nvSpPr>
              <p:cNvPr id="105" name="Rectangle 14"/>
              <p:cNvSpPr>
                <a:spLocks noChangeArrowheads="1"/>
              </p:cNvSpPr>
              <p:nvPr/>
            </p:nvSpPr>
            <p:spPr bwMode="auto">
              <a:xfrm>
                <a:off x="7642868" y="6240872"/>
                <a:ext cx="1470489"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生活環境課　</a:t>
                </a:r>
                <a:r>
                  <a:rPr lang="en-US" altLang="ja-JP" sz="1400" dirty="0">
                    <a:solidFill>
                      <a:srgbClr val="000000"/>
                    </a:solidFill>
                    <a:latin typeface="+mn-ea"/>
                    <a:ea typeface="+mn-ea"/>
                    <a:cs typeface="HG丸ｺﾞｼｯｸM-PRO"/>
                  </a:rPr>
                  <a:t>14</a:t>
                </a:r>
                <a:r>
                  <a:rPr lang="ja-JP" altLang="en-US" sz="1400" dirty="0">
                    <a:solidFill>
                      <a:srgbClr val="000000"/>
                    </a:solidFill>
                    <a:latin typeface="+mn-ea"/>
                    <a:ea typeface="+mn-ea"/>
                    <a:cs typeface="HG丸ｺﾞｼｯｸM-PRO"/>
                  </a:rPr>
                  <a:t>人</a:t>
                </a:r>
              </a:p>
            </p:txBody>
          </p:sp>
          <p:grpSp>
            <p:nvGrpSpPr>
              <p:cNvPr id="13" name="グループ化 12"/>
              <p:cNvGrpSpPr/>
              <p:nvPr/>
            </p:nvGrpSpPr>
            <p:grpSpPr>
              <a:xfrm>
                <a:off x="6231224" y="5627781"/>
                <a:ext cx="1276436" cy="307777"/>
                <a:chOff x="6231224" y="4999233"/>
                <a:chExt cx="1276436" cy="307777"/>
              </a:xfrm>
            </p:grpSpPr>
            <p:sp>
              <p:nvSpPr>
                <p:cNvPr id="88" name="Line 25"/>
                <p:cNvSpPr>
                  <a:spLocks noChangeShapeType="1"/>
                </p:cNvSpPr>
                <p:nvPr/>
              </p:nvSpPr>
              <p:spPr bwMode="auto">
                <a:xfrm>
                  <a:off x="7320495" y="5153121"/>
                  <a:ext cx="1871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1" name="Line 20"/>
                <p:cNvSpPr>
                  <a:spLocks noChangeShapeType="1"/>
                </p:cNvSpPr>
                <p:nvPr/>
              </p:nvSpPr>
              <p:spPr bwMode="auto">
                <a:xfrm flipH="1">
                  <a:off x="6231224" y="5153121"/>
                  <a:ext cx="1384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5" name="Rectangle 7"/>
                <p:cNvSpPr>
                  <a:spLocks noChangeArrowheads="1"/>
                </p:cNvSpPr>
                <p:nvPr/>
              </p:nvSpPr>
              <p:spPr bwMode="auto">
                <a:xfrm>
                  <a:off x="6334671" y="4999233"/>
                  <a:ext cx="103374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衛生化学部</a:t>
                  </a:r>
                </a:p>
              </p:txBody>
            </p:sp>
          </p:grpSp>
          <p:sp>
            <p:nvSpPr>
              <p:cNvPr id="110" name="Rectangle 12"/>
              <p:cNvSpPr>
                <a:spLocks noChangeArrowheads="1"/>
              </p:cNvSpPr>
              <p:nvPr/>
            </p:nvSpPr>
            <p:spPr bwMode="auto">
              <a:xfrm>
                <a:off x="7650801" y="5418764"/>
                <a:ext cx="1462557"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食品化学２課　</a:t>
                </a:r>
                <a:r>
                  <a:rPr lang="en-US" altLang="ja-JP" sz="1400" dirty="0">
                    <a:solidFill>
                      <a:srgbClr val="000000"/>
                    </a:solidFill>
                    <a:latin typeface="+mn-ea"/>
                    <a:ea typeface="+mn-ea"/>
                    <a:cs typeface="HG丸ｺﾞｼｯｸM-PRO"/>
                  </a:rPr>
                  <a:t>17</a:t>
                </a:r>
                <a:r>
                  <a:rPr lang="ja-JP" altLang="en-US" sz="1400" dirty="0">
                    <a:solidFill>
                      <a:srgbClr val="000000"/>
                    </a:solidFill>
                    <a:latin typeface="+mn-ea"/>
                    <a:ea typeface="+mn-ea"/>
                    <a:cs typeface="HG丸ｺﾞｼｯｸM-PRO"/>
                  </a:rPr>
                  <a:t>人</a:t>
                </a:r>
              </a:p>
            </p:txBody>
          </p:sp>
        </p:grpSp>
        <p:sp>
          <p:nvSpPr>
            <p:cNvPr id="100" name="Rectangle 10"/>
            <p:cNvSpPr>
              <a:spLocks noChangeArrowheads="1"/>
            </p:cNvSpPr>
            <p:nvPr/>
          </p:nvSpPr>
          <p:spPr bwMode="auto">
            <a:xfrm>
              <a:off x="6012778" y="3289942"/>
              <a:ext cx="1826175"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細菌課　</a:t>
              </a:r>
              <a:r>
                <a:rPr lang="en-US" altLang="ja-JP" sz="1400" dirty="0">
                  <a:solidFill>
                    <a:srgbClr val="000000"/>
                  </a:solidFill>
                  <a:latin typeface="+mn-ea"/>
                  <a:ea typeface="+mn-ea"/>
                  <a:cs typeface="HG丸ｺﾞｼｯｸM-PRO"/>
                </a:rPr>
                <a:t>14</a:t>
              </a:r>
              <a:r>
                <a:rPr lang="ja-JP" altLang="en-US" sz="1400" dirty="0">
                  <a:solidFill>
                    <a:srgbClr val="000000"/>
                  </a:solidFill>
                  <a:latin typeface="+mn-ea"/>
                  <a:ea typeface="+mn-ea"/>
                  <a:cs typeface="HG丸ｺﾞｼｯｸM-PRO"/>
                </a:rPr>
                <a:t>人　</a:t>
              </a:r>
            </a:p>
          </p:txBody>
        </p:sp>
        <p:grpSp>
          <p:nvGrpSpPr>
            <p:cNvPr id="22" name="グループ化 21"/>
            <p:cNvGrpSpPr/>
            <p:nvPr/>
          </p:nvGrpSpPr>
          <p:grpSpPr>
            <a:xfrm>
              <a:off x="4210440" y="3471788"/>
              <a:ext cx="3628516" cy="952976"/>
              <a:chOff x="6225940" y="4062534"/>
              <a:chExt cx="2887420" cy="952976"/>
            </a:xfrm>
          </p:grpSpPr>
          <p:sp>
            <p:nvSpPr>
              <p:cNvPr id="87" name="Line 24"/>
              <p:cNvSpPr>
                <a:spLocks noChangeShapeType="1"/>
              </p:cNvSpPr>
              <p:nvPr/>
            </p:nvSpPr>
            <p:spPr bwMode="auto">
              <a:xfrm>
                <a:off x="6225940" y="4477794"/>
                <a:ext cx="1440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02" name="Rectangle 11"/>
              <p:cNvSpPr>
                <a:spLocks noChangeArrowheads="1"/>
              </p:cNvSpPr>
              <p:nvPr/>
            </p:nvSpPr>
            <p:spPr bwMode="auto">
              <a:xfrm>
                <a:off x="7660167" y="4294210"/>
                <a:ext cx="1453193"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ウイルス課　</a:t>
                </a:r>
                <a:r>
                  <a:rPr lang="en-US" altLang="ja-JP" sz="1400" dirty="0">
                    <a:solidFill>
                      <a:srgbClr val="000000"/>
                    </a:solidFill>
                    <a:latin typeface="+mn-ea"/>
                    <a:ea typeface="+mn-ea"/>
                    <a:cs typeface="HG丸ｺﾞｼｯｸM-PRO"/>
                  </a:rPr>
                  <a:t>17</a:t>
                </a:r>
                <a:r>
                  <a:rPr lang="ja-JP" altLang="en-US" sz="1400" dirty="0">
                    <a:solidFill>
                      <a:srgbClr val="000000"/>
                    </a:solidFill>
                    <a:latin typeface="+mn-ea"/>
                    <a:ea typeface="+mn-ea"/>
                    <a:cs typeface="HG丸ｺﾞｼｯｸM-PRO"/>
                  </a:rPr>
                  <a:t>人</a:t>
                </a:r>
              </a:p>
            </p:txBody>
          </p:sp>
          <p:sp>
            <p:nvSpPr>
              <p:cNvPr id="92" name="Line 29"/>
              <p:cNvSpPr>
                <a:spLocks noChangeShapeType="1"/>
              </p:cNvSpPr>
              <p:nvPr/>
            </p:nvSpPr>
            <p:spPr bwMode="auto">
              <a:xfrm>
                <a:off x="7533651" y="4062534"/>
                <a:ext cx="0" cy="82800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4" name="Rectangle 6"/>
              <p:cNvSpPr>
                <a:spLocks noChangeArrowheads="1"/>
              </p:cNvSpPr>
              <p:nvPr/>
            </p:nvSpPr>
            <p:spPr bwMode="auto">
              <a:xfrm>
                <a:off x="6357592" y="4319173"/>
                <a:ext cx="101082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微生物部</a:t>
                </a:r>
              </a:p>
            </p:txBody>
          </p:sp>
          <p:sp>
            <p:nvSpPr>
              <p:cNvPr id="108" name="Rectangle 10"/>
              <p:cNvSpPr>
                <a:spLocks noChangeArrowheads="1"/>
              </p:cNvSpPr>
              <p:nvPr/>
            </p:nvSpPr>
            <p:spPr bwMode="auto">
              <a:xfrm>
                <a:off x="7660167" y="4707733"/>
                <a:ext cx="1453192"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微生物課　</a:t>
                </a:r>
                <a:r>
                  <a:rPr lang="en-US" altLang="ja-JP" sz="1400" dirty="0">
                    <a:solidFill>
                      <a:srgbClr val="000000"/>
                    </a:solidFill>
                    <a:latin typeface="+mn-ea"/>
                    <a:ea typeface="+mn-ea"/>
                    <a:cs typeface="HG丸ｺﾞｼｯｸM-PRO"/>
                  </a:rPr>
                  <a:t>16</a:t>
                </a:r>
                <a:r>
                  <a:rPr lang="ja-JP" altLang="en-US" sz="1400" dirty="0">
                    <a:solidFill>
                      <a:srgbClr val="000000"/>
                    </a:solidFill>
                    <a:latin typeface="+mn-ea"/>
                    <a:ea typeface="+mn-ea"/>
                    <a:cs typeface="HG丸ｺﾞｼｯｸM-PRO"/>
                  </a:rPr>
                  <a:t>人</a:t>
                </a:r>
              </a:p>
            </p:txBody>
          </p:sp>
        </p:grpSp>
        <p:grpSp>
          <p:nvGrpSpPr>
            <p:cNvPr id="27" name="グループ化 26"/>
            <p:cNvGrpSpPr/>
            <p:nvPr/>
          </p:nvGrpSpPr>
          <p:grpSpPr>
            <a:xfrm>
              <a:off x="4222457" y="283477"/>
              <a:ext cx="3635874" cy="1115269"/>
              <a:chOff x="5843626" y="743597"/>
              <a:chExt cx="2893276" cy="1115269"/>
            </a:xfrm>
          </p:grpSpPr>
          <p:sp>
            <p:nvSpPr>
              <p:cNvPr id="90" name="Line 27"/>
              <p:cNvSpPr>
                <a:spLocks noChangeShapeType="1"/>
              </p:cNvSpPr>
              <p:nvPr/>
            </p:nvSpPr>
            <p:spPr bwMode="auto">
              <a:xfrm>
                <a:off x="7141116" y="913830"/>
                <a:ext cx="144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99" name="Rectangle 8"/>
              <p:cNvSpPr>
                <a:spLocks noChangeArrowheads="1"/>
              </p:cNvSpPr>
              <p:nvPr/>
            </p:nvSpPr>
            <p:spPr bwMode="auto">
              <a:xfrm>
                <a:off x="7282041" y="743597"/>
                <a:ext cx="145486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総務課　</a:t>
                </a:r>
                <a:r>
                  <a:rPr lang="en-US" altLang="ja-JP" sz="1400" dirty="0">
                    <a:solidFill>
                      <a:srgbClr val="000000"/>
                    </a:solidFill>
                    <a:latin typeface="+mn-ea"/>
                    <a:ea typeface="+mn-ea"/>
                    <a:cs typeface="HG丸ｺﾞｼｯｸM-PRO"/>
                  </a:rPr>
                  <a:t>8</a:t>
                </a:r>
                <a:r>
                  <a:rPr lang="ja-JP" altLang="en-US" sz="1400" dirty="0">
                    <a:solidFill>
                      <a:srgbClr val="000000"/>
                    </a:solidFill>
                    <a:latin typeface="+mn-ea"/>
                    <a:ea typeface="+mn-ea"/>
                    <a:cs typeface="HG丸ｺﾞｼｯｸM-PRO"/>
                  </a:rPr>
                  <a:t>人</a:t>
                </a:r>
              </a:p>
            </p:txBody>
          </p:sp>
          <p:sp>
            <p:nvSpPr>
              <p:cNvPr id="101" name="Rectangle 9"/>
              <p:cNvSpPr>
                <a:spLocks noChangeArrowheads="1"/>
              </p:cNvSpPr>
              <p:nvPr/>
            </p:nvSpPr>
            <p:spPr bwMode="auto">
              <a:xfrm>
                <a:off x="7282042" y="1147343"/>
                <a:ext cx="145486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管理課　</a:t>
                </a:r>
                <a:r>
                  <a:rPr lang="en-US" altLang="ja-JP" sz="1400" dirty="0">
                    <a:solidFill>
                      <a:srgbClr val="000000"/>
                    </a:solidFill>
                    <a:latin typeface="+mn-ea"/>
                    <a:ea typeface="+mn-ea"/>
                    <a:cs typeface="HG丸ｺﾞｼｯｸM-PRO"/>
                  </a:rPr>
                  <a:t>14</a:t>
                </a:r>
                <a:r>
                  <a:rPr lang="ja-JP" altLang="en-US" sz="1400" dirty="0">
                    <a:solidFill>
                      <a:srgbClr val="000000"/>
                    </a:solidFill>
                    <a:latin typeface="+mn-ea"/>
                    <a:ea typeface="+mn-ea"/>
                    <a:cs typeface="HG丸ｺﾞｼｯｸM-PRO"/>
                  </a:rPr>
                  <a:t>人</a:t>
                </a:r>
              </a:p>
            </p:txBody>
          </p:sp>
          <p:sp>
            <p:nvSpPr>
              <p:cNvPr id="86" name="Line 23"/>
              <p:cNvSpPr>
                <a:spLocks noChangeShapeType="1"/>
              </p:cNvSpPr>
              <p:nvPr/>
            </p:nvSpPr>
            <p:spPr bwMode="auto">
              <a:xfrm>
                <a:off x="5843626" y="1314529"/>
                <a:ext cx="1440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9" name="Line 26"/>
              <p:cNvSpPr>
                <a:spLocks noChangeShapeType="1"/>
              </p:cNvSpPr>
              <p:nvPr/>
            </p:nvSpPr>
            <p:spPr bwMode="auto">
              <a:xfrm>
                <a:off x="7141773" y="913830"/>
                <a:ext cx="0" cy="806513"/>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91" name="Line 28"/>
              <p:cNvSpPr>
                <a:spLocks noChangeShapeType="1"/>
              </p:cNvSpPr>
              <p:nvPr/>
            </p:nvSpPr>
            <p:spPr bwMode="auto">
              <a:xfrm>
                <a:off x="7143559" y="1717372"/>
                <a:ext cx="144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4" name="Rectangle 5"/>
              <p:cNvSpPr>
                <a:spLocks noChangeArrowheads="1"/>
              </p:cNvSpPr>
              <p:nvPr/>
            </p:nvSpPr>
            <p:spPr bwMode="auto">
              <a:xfrm>
                <a:off x="7282041" y="1551089"/>
                <a:ext cx="1439443"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庶務課　</a:t>
                </a:r>
                <a:r>
                  <a:rPr lang="en-US" altLang="ja-JP" sz="1400" dirty="0">
                    <a:solidFill>
                      <a:srgbClr val="000000"/>
                    </a:solidFill>
                    <a:latin typeface="+mn-ea"/>
                    <a:ea typeface="+mn-ea"/>
                    <a:cs typeface="HG丸ｺﾞｼｯｸM-PRO"/>
                  </a:rPr>
                  <a:t>3</a:t>
                </a:r>
                <a:r>
                  <a:rPr lang="ja-JP" altLang="en-US" sz="1400" dirty="0">
                    <a:solidFill>
                      <a:srgbClr val="000000"/>
                    </a:solidFill>
                    <a:latin typeface="+mn-ea"/>
                    <a:ea typeface="+mn-ea"/>
                    <a:cs typeface="HG丸ｺﾞｼｯｸM-PRO"/>
                  </a:rPr>
                  <a:t>人</a:t>
                </a:r>
              </a:p>
            </p:txBody>
          </p:sp>
          <p:sp>
            <p:nvSpPr>
              <p:cNvPr id="83" name="Rectangle 5"/>
              <p:cNvSpPr>
                <a:spLocks noChangeArrowheads="1"/>
              </p:cNvSpPr>
              <p:nvPr/>
            </p:nvSpPr>
            <p:spPr bwMode="auto">
              <a:xfrm>
                <a:off x="5942508" y="1152320"/>
                <a:ext cx="1034027"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総務部</a:t>
                </a:r>
              </a:p>
            </p:txBody>
          </p:sp>
        </p:grpSp>
        <p:grpSp>
          <p:nvGrpSpPr>
            <p:cNvPr id="7" name="グループ化 6"/>
            <p:cNvGrpSpPr/>
            <p:nvPr/>
          </p:nvGrpSpPr>
          <p:grpSpPr>
            <a:xfrm>
              <a:off x="4344277" y="1492125"/>
              <a:ext cx="3503153" cy="734496"/>
              <a:chOff x="1248944" y="2170098"/>
              <a:chExt cx="2787662" cy="734496"/>
            </a:xfrm>
          </p:grpSpPr>
          <p:sp>
            <p:nvSpPr>
              <p:cNvPr id="120" name="Line 32"/>
              <p:cNvSpPr>
                <a:spLocks noChangeShapeType="1"/>
              </p:cNvSpPr>
              <p:nvPr/>
            </p:nvSpPr>
            <p:spPr bwMode="auto">
              <a:xfrm flipH="1">
                <a:off x="2419211" y="2309502"/>
                <a:ext cx="2928" cy="501578"/>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1" name="Line 33"/>
              <p:cNvSpPr>
                <a:spLocks noChangeShapeType="1"/>
              </p:cNvSpPr>
              <p:nvPr/>
            </p:nvSpPr>
            <p:spPr bwMode="auto">
              <a:xfrm>
                <a:off x="2421537" y="2311463"/>
                <a:ext cx="180000"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6" name="Rectangle 9"/>
              <p:cNvSpPr>
                <a:spLocks noChangeArrowheads="1"/>
              </p:cNvSpPr>
              <p:nvPr/>
            </p:nvSpPr>
            <p:spPr bwMode="auto">
              <a:xfrm>
                <a:off x="2595939" y="2170098"/>
                <a:ext cx="1433923"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研究企画課　</a:t>
                </a:r>
                <a:r>
                  <a:rPr lang="en-US" altLang="ja-JP" sz="1400" dirty="0">
                    <a:solidFill>
                      <a:srgbClr val="000000"/>
                    </a:solidFill>
                    <a:latin typeface="+mn-ea"/>
                    <a:ea typeface="+mn-ea"/>
                    <a:cs typeface="HG丸ｺﾞｼｯｸM-PRO"/>
                  </a:rPr>
                  <a:t>4</a:t>
                </a:r>
                <a:r>
                  <a:rPr lang="ja-JP" altLang="en-US" sz="1400" dirty="0">
                    <a:solidFill>
                      <a:srgbClr val="000000"/>
                    </a:solidFill>
                    <a:latin typeface="+mn-ea"/>
                    <a:ea typeface="+mn-ea"/>
                    <a:cs typeface="HG丸ｺﾞｼｯｸM-PRO"/>
                  </a:rPr>
                  <a:t>人</a:t>
                </a:r>
              </a:p>
            </p:txBody>
          </p:sp>
          <p:sp>
            <p:nvSpPr>
              <p:cNvPr id="129" name="Rectangle 5"/>
              <p:cNvSpPr>
                <a:spLocks noChangeArrowheads="1"/>
              </p:cNvSpPr>
              <p:nvPr/>
            </p:nvSpPr>
            <p:spPr bwMode="auto">
              <a:xfrm>
                <a:off x="1248944" y="2386552"/>
                <a:ext cx="102934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企画部</a:t>
                </a:r>
              </a:p>
            </p:txBody>
          </p:sp>
          <p:sp>
            <p:nvSpPr>
              <p:cNvPr id="130" name="Rectangle 9"/>
              <p:cNvSpPr>
                <a:spLocks noChangeArrowheads="1"/>
              </p:cNvSpPr>
              <p:nvPr/>
            </p:nvSpPr>
            <p:spPr bwMode="auto">
              <a:xfrm>
                <a:off x="2599095" y="2596817"/>
                <a:ext cx="143751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精度管理室　</a:t>
                </a:r>
                <a:r>
                  <a:rPr lang="en-US" altLang="ja-JP" sz="1400" dirty="0">
                    <a:solidFill>
                      <a:srgbClr val="000000"/>
                    </a:solidFill>
                    <a:latin typeface="+mn-ea"/>
                    <a:ea typeface="+mn-ea"/>
                    <a:cs typeface="HG丸ｺﾞｼｯｸM-PRO"/>
                  </a:rPr>
                  <a:t>3</a:t>
                </a:r>
                <a:r>
                  <a:rPr lang="ja-JP" altLang="en-US" sz="1400" dirty="0">
                    <a:solidFill>
                      <a:srgbClr val="000000"/>
                    </a:solidFill>
                    <a:latin typeface="+mn-ea"/>
                    <a:ea typeface="+mn-ea"/>
                    <a:cs typeface="HG丸ｺﾞｼｯｸM-PRO"/>
                  </a:rPr>
                  <a:t>人</a:t>
                </a:r>
              </a:p>
            </p:txBody>
          </p:sp>
        </p:grpSp>
        <p:sp>
          <p:nvSpPr>
            <p:cNvPr id="55" name="テキスト ボックス 54"/>
            <p:cNvSpPr txBox="1"/>
            <p:nvPr/>
          </p:nvSpPr>
          <p:spPr>
            <a:xfrm>
              <a:off x="7838957" y="4122292"/>
              <a:ext cx="1021433" cy="307777"/>
            </a:xfrm>
            <a:prstGeom prst="rect">
              <a:avLst/>
            </a:prstGeom>
            <a:noFill/>
          </p:spPr>
          <p:txBody>
            <a:bodyPr wrap="none" rtlCol="0">
              <a:spAutoFit/>
            </a:bodyPr>
            <a:lstStyle/>
            <a:p>
              <a:r>
                <a:rPr lang="ja-JP" altLang="en-US" sz="1400" dirty="0">
                  <a:latin typeface="+mn-ea"/>
                  <a:ea typeface="+mn-ea"/>
                  <a:cs typeface="HGMaruGothicMPRO" charset="-128"/>
                </a:rPr>
                <a:t>（天王寺</a:t>
              </a:r>
              <a:r>
                <a:rPr lang="en-US" altLang="ja-JP" sz="1400" dirty="0">
                  <a:latin typeface="+mn-ea"/>
                  <a:ea typeface="+mn-ea"/>
                  <a:cs typeface="HGMaruGothicMPRO" charset="-128"/>
                </a:rPr>
                <a:t>C</a:t>
              </a:r>
              <a:r>
                <a:rPr lang="ja-JP" altLang="en-US" sz="1400" dirty="0">
                  <a:latin typeface="+mn-ea"/>
                  <a:ea typeface="+mn-ea"/>
                  <a:cs typeface="HGMaruGothicMPRO" charset="-128"/>
                </a:rPr>
                <a:t>）</a:t>
              </a:r>
            </a:p>
          </p:txBody>
        </p:sp>
        <p:sp>
          <p:nvSpPr>
            <p:cNvPr id="56" name="正方形/長方形 55"/>
            <p:cNvSpPr/>
            <p:nvPr/>
          </p:nvSpPr>
          <p:spPr>
            <a:xfrm>
              <a:off x="7838957" y="4988601"/>
              <a:ext cx="1021433" cy="307777"/>
            </a:xfrm>
            <a:prstGeom prst="rect">
              <a:avLst/>
            </a:prstGeom>
          </p:spPr>
          <p:txBody>
            <a:bodyPr wrap="none">
              <a:spAutoFit/>
            </a:bodyPr>
            <a:lstStyle/>
            <a:p>
              <a:r>
                <a:rPr lang="ja-JP" altLang="en-US" sz="1400" dirty="0">
                  <a:latin typeface="+mn-ea"/>
                  <a:ea typeface="+mn-ea"/>
                  <a:cs typeface="HGMaruGothicMPRO" charset="-128"/>
                </a:rPr>
                <a:t>（天王寺</a:t>
              </a:r>
              <a:r>
                <a:rPr lang="en-US" altLang="ja-JP" sz="1400" dirty="0">
                  <a:latin typeface="+mn-ea"/>
                  <a:ea typeface="+mn-ea"/>
                  <a:cs typeface="HGMaruGothicMPRO" charset="-128"/>
                </a:rPr>
                <a:t>C</a:t>
              </a:r>
              <a:r>
                <a:rPr lang="ja-JP" altLang="en-US" sz="1400" dirty="0">
                  <a:latin typeface="+mn-ea"/>
                  <a:ea typeface="+mn-ea"/>
                  <a:cs typeface="HGMaruGothicMPRO" charset="-128"/>
                </a:rPr>
                <a:t>）</a:t>
              </a:r>
            </a:p>
          </p:txBody>
        </p:sp>
        <p:sp>
          <p:nvSpPr>
            <p:cNvPr id="57" name="正方形/長方形 56"/>
            <p:cNvSpPr/>
            <p:nvPr/>
          </p:nvSpPr>
          <p:spPr>
            <a:xfrm>
              <a:off x="7838957" y="1086627"/>
              <a:ext cx="1021433" cy="307777"/>
            </a:xfrm>
            <a:prstGeom prst="rect">
              <a:avLst/>
            </a:prstGeom>
          </p:spPr>
          <p:txBody>
            <a:bodyPr wrap="none">
              <a:spAutoFit/>
            </a:bodyPr>
            <a:lstStyle/>
            <a:p>
              <a:r>
                <a:rPr lang="ja-JP" altLang="en-US" sz="1400" dirty="0">
                  <a:latin typeface="+mn-ea"/>
                  <a:ea typeface="+mn-ea"/>
                  <a:cs typeface="HGMaruGothicMPRO" charset="-128"/>
                </a:rPr>
                <a:t>（天王寺</a:t>
              </a:r>
              <a:r>
                <a:rPr lang="en-US" altLang="ja-JP" sz="1400" dirty="0">
                  <a:latin typeface="+mn-ea"/>
                  <a:ea typeface="+mn-ea"/>
                  <a:cs typeface="HGMaruGothicMPRO" charset="-128"/>
                </a:rPr>
                <a:t>C</a:t>
              </a:r>
              <a:r>
                <a:rPr lang="ja-JP" altLang="en-US" sz="1400" dirty="0">
                  <a:latin typeface="+mn-ea"/>
                  <a:ea typeface="+mn-ea"/>
                  <a:cs typeface="HGMaruGothicMPRO" charset="-128"/>
                </a:rPr>
                <a:t>）</a:t>
              </a:r>
            </a:p>
          </p:txBody>
        </p:sp>
        <p:sp>
          <p:nvSpPr>
            <p:cNvPr id="2" name="正方形/長方形 1"/>
            <p:cNvSpPr/>
            <p:nvPr/>
          </p:nvSpPr>
          <p:spPr>
            <a:xfrm>
              <a:off x="4446298" y="991457"/>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25</a:t>
              </a:r>
              <a:r>
                <a:rPr lang="ja-JP" altLang="en-US" sz="1400" dirty="0">
                  <a:solidFill>
                    <a:srgbClr val="000000"/>
                  </a:solidFill>
                  <a:latin typeface="+mn-ea"/>
                  <a:ea typeface="+mn-ea"/>
                  <a:cs typeface="HG丸ｺﾞｼｯｸM-PRO"/>
                </a:rPr>
                <a:t>人）</a:t>
              </a:r>
            </a:p>
          </p:txBody>
        </p:sp>
        <p:sp>
          <p:nvSpPr>
            <p:cNvPr id="59" name="正方形/長方形 58"/>
            <p:cNvSpPr/>
            <p:nvPr/>
          </p:nvSpPr>
          <p:spPr>
            <a:xfrm>
              <a:off x="4446298" y="2006973"/>
              <a:ext cx="633507"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7</a:t>
              </a:r>
              <a:r>
                <a:rPr lang="ja-JP" altLang="en-US" sz="1400" dirty="0">
                  <a:solidFill>
                    <a:srgbClr val="000000"/>
                  </a:solidFill>
                  <a:latin typeface="+mn-ea"/>
                  <a:ea typeface="+mn-ea"/>
                  <a:cs typeface="HG丸ｺﾞｼｯｸM-PRO"/>
                </a:rPr>
                <a:t>人）</a:t>
              </a:r>
            </a:p>
          </p:txBody>
        </p:sp>
        <p:sp>
          <p:nvSpPr>
            <p:cNvPr id="60" name="正方形/長方形 59"/>
            <p:cNvSpPr/>
            <p:nvPr/>
          </p:nvSpPr>
          <p:spPr>
            <a:xfrm>
              <a:off x="4446298" y="4037278"/>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47</a:t>
              </a:r>
              <a:r>
                <a:rPr lang="ja-JP" altLang="en-US" sz="1400" dirty="0">
                  <a:solidFill>
                    <a:srgbClr val="000000"/>
                  </a:solidFill>
                  <a:latin typeface="+mn-ea"/>
                  <a:ea typeface="+mn-ea"/>
                  <a:cs typeface="HG丸ｺﾞｼｯｸM-PRO"/>
                </a:rPr>
                <a:t>人）</a:t>
              </a:r>
            </a:p>
          </p:txBody>
        </p:sp>
        <p:sp>
          <p:nvSpPr>
            <p:cNvPr id="61" name="正方形/長方形 60"/>
            <p:cNvSpPr/>
            <p:nvPr/>
          </p:nvSpPr>
          <p:spPr>
            <a:xfrm>
              <a:off x="4446298" y="5488843"/>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60</a:t>
              </a:r>
              <a:r>
                <a:rPr lang="ja-JP" altLang="en-US" sz="1400" dirty="0">
                  <a:solidFill>
                    <a:srgbClr val="000000"/>
                  </a:solidFill>
                  <a:latin typeface="+mn-ea"/>
                  <a:ea typeface="+mn-ea"/>
                  <a:cs typeface="HG丸ｺﾞｼｯｸM-PRO"/>
                </a:rPr>
                <a:t>人）</a:t>
              </a:r>
            </a:p>
          </p:txBody>
        </p:sp>
        <p:grpSp>
          <p:nvGrpSpPr>
            <p:cNvPr id="64" name="グループ化 63">
              <a:extLst>
                <a:ext uri="{FF2B5EF4-FFF2-40B4-BE49-F238E27FC236}">
                  <a16:creationId xmlns="" xmlns:a16="http://schemas.microsoft.com/office/drawing/2014/main" id="{088920FE-A71D-5C43-966E-474C60AE84F1}"/>
                </a:ext>
              </a:extLst>
            </p:cNvPr>
            <p:cNvGrpSpPr/>
            <p:nvPr/>
          </p:nvGrpSpPr>
          <p:grpSpPr>
            <a:xfrm>
              <a:off x="4330512" y="2344762"/>
              <a:ext cx="3516918" cy="745386"/>
              <a:chOff x="1252790" y="2166279"/>
              <a:chExt cx="2798616" cy="745386"/>
            </a:xfrm>
          </p:grpSpPr>
          <p:sp>
            <p:nvSpPr>
              <p:cNvPr id="67" name="Line 32">
                <a:extLst>
                  <a:ext uri="{FF2B5EF4-FFF2-40B4-BE49-F238E27FC236}">
                    <a16:creationId xmlns="" xmlns:a16="http://schemas.microsoft.com/office/drawing/2014/main" id="{4E0C3F5E-AA80-7E47-8E88-63D1A47E8B5A}"/>
                  </a:ext>
                </a:extLst>
              </p:cNvPr>
              <p:cNvSpPr>
                <a:spLocks noChangeShapeType="1"/>
              </p:cNvSpPr>
              <p:nvPr/>
            </p:nvSpPr>
            <p:spPr bwMode="auto">
              <a:xfrm flipH="1">
                <a:off x="2421537" y="2309502"/>
                <a:ext cx="603" cy="498153"/>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68" name="Line 33">
                <a:extLst>
                  <a:ext uri="{FF2B5EF4-FFF2-40B4-BE49-F238E27FC236}">
                    <a16:creationId xmlns="" xmlns:a16="http://schemas.microsoft.com/office/drawing/2014/main" id="{AA2FE71B-2A6F-6445-A5CF-36EECBC015CB}"/>
                  </a:ext>
                </a:extLst>
              </p:cNvPr>
              <p:cNvSpPr>
                <a:spLocks noChangeShapeType="1"/>
              </p:cNvSpPr>
              <p:nvPr/>
            </p:nvSpPr>
            <p:spPr bwMode="auto">
              <a:xfrm>
                <a:off x="2421537" y="2311463"/>
                <a:ext cx="180000"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70" name="Rectangle 9">
                <a:extLst>
                  <a:ext uri="{FF2B5EF4-FFF2-40B4-BE49-F238E27FC236}">
                    <a16:creationId xmlns="" xmlns:a16="http://schemas.microsoft.com/office/drawing/2014/main" id="{6FD0455D-61C6-7E40-8DEE-3715669B1D04}"/>
                  </a:ext>
                </a:extLst>
              </p:cNvPr>
              <p:cNvSpPr>
                <a:spLocks noChangeArrowheads="1"/>
              </p:cNvSpPr>
              <p:nvPr/>
            </p:nvSpPr>
            <p:spPr bwMode="auto">
              <a:xfrm>
                <a:off x="2599562" y="2603888"/>
                <a:ext cx="1447969"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疫学解析研究課</a:t>
                </a:r>
                <a:r>
                  <a:rPr lang="ja-JP" altLang="en-US" sz="1400" dirty="0">
                    <a:solidFill>
                      <a:srgbClr val="000000"/>
                    </a:solidFill>
                    <a:latin typeface="+mn-ea"/>
                    <a:cs typeface="HG丸ｺﾞｼｯｸM-PRO"/>
                  </a:rPr>
                  <a:t>　</a:t>
                </a:r>
                <a:r>
                  <a:rPr lang="en-US" altLang="ja-JP" sz="1400" dirty="0">
                    <a:solidFill>
                      <a:srgbClr val="000000"/>
                    </a:solidFill>
                    <a:latin typeface="+mn-ea"/>
                    <a:cs typeface="HG丸ｺﾞｼｯｸM-PRO"/>
                  </a:rPr>
                  <a:t>1</a:t>
                </a:r>
                <a:r>
                  <a:rPr lang="ja-JP" altLang="en-US" sz="1400" dirty="0">
                    <a:solidFill>
                      <a:srgbClr val="000000"/>
                    </a:solidFill>
                    <a:latin typeface="+mn-ea"/>
                    <a:cs typeface="HG丸ｺﾞｼｯｸM-PRO"/>
                  </a:rPr>
                  <a:t>人</a:t>
                </a:r>
                <a:endParaRPr lang="ja-JP" altLang="en-US" sz="1400" dirty="0">
                  <a:solidFill>
                    <a:srgbClr val="000000"/>
                  </a:solidFill>
                  <a:latin typeface="+mn-ea"/>
                  <a:ea typeface="+mn-ea"/>
                  <a:cs typeface="HG丸ｺﾞｼｯｸM-PRO"/>
                </a:endParaRPr>
              </a:p>
            </p:txBody>
          </p:sp>
          <p:sp>
            <p:nvSpPr>
              <p:cNvPr id="71" name="Rectangle 9">
                <a:extLst>
                  <a:ext uri="{FF2B5EF4-FFF2-40B4-BE49-F238E27FC236}">
                    <a16:creationId xmlns="" xmlns:a16="http://schemas.microsoft.com/office/drawing/2014/main" id="{782CD8BA-AC0A-8142-B5C3-29535675B7BD}"/>
                  </a:ext>
                </a:extLst>
              </p:cNvPr>
              <p:cNvSpPr>
                <a:spLocks noChangeArrowheads="1"/>
              </p:cNvSpPr>
              <p:nvPr/>
            </p:nvSpPr>
            <p:spPr bwMode="auto">
              <a:xfrm>
                <a:off x="2595688" y="2166279"/>
                <a:ext cx="145571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健康危機管理課　</a:t>
                </a:r>
                <a:r>
                  <a:rPr lang="en-US" altLang="ja-JP" sz="1400" dirty="0">
                    <a:solidFill>
                      <a:srgbClr val="000000"/>
                    </a:solidFill>
                    <a:latin typeface="+mn-ea"/>
                    <a:ea typeface="+mn-ea"/>
                    <a:cs typeface="HG丸ｺﾞｼｯｸM-PRO"/>
                  </a:rPr>
                  <a:t>8</a:t>
                </a:r>
                <a:r>
                  <a:rPr lang="ja-JP" altLang="en-US" sz="1400" dirty="0">
                    <a:solidFill>
                      <a:srgbClr val="000000"/>
                    </a:solidFill>
                    <a:latin typeface="+mn-ea"/>
                    <a:ea typeface="+mn-ea"/>
                    <a:cs typeface="HG丸ｺﾞｼｯｸM-PRO"/>
                  </a:rPr>
                  <a:t>人</a:t>
                </a:r>
              </a:p>
            </p:txBody>
          </p:sp>
          <p:sp>
            <p:nvSpPr>
              <p:cNvPr id="72" name="Rectangle 5">
                <a:extLst>
                  <a:ext uri="{FF2B5EF4-FFF2-40B4-BE49-F238E27FC236}">
                    <a16:creationId xmlns="" xmlns:a16="http://schemas.microsoft.com/office/drawing/2014/main" id="{5AE5C235-304F-644C-8EEA-B482B432A4B6}"/>
                  </a:ext>
                </a:extLst>
              </p:cNvPr>
              <p:cNvSpPr>
                <a:spLocks noChangeArrowheads="1"/>
              </p:cNvSpPr>
              <p:nvPr/>
            </p:nvSpPr>
            <p:spPr bwMode="auto">
              <a:xfrm>
                <a:off x="1252790" y="2404689"/>
                <a:ext cx="102934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公衆衛生部</a:t>
                </a:r>
              </a:p>
            </p:txBody>
          </p:sp>
        </p:grpSp>
        <p:sp>
          <p:nvSpPr>
            <p:cNvPr id="75" name="正方形/長方形 74">
              <a:extLst>
                <a:ext uri="{FF2B5EF4-FFF2-40B4-BE49-F238E27FC236}">
                  <a16:creationId xmlns="" xmlns:a16="http://schemas.microsoft.com/office/drawing/2014/main" id="{517501CD-C89C-4A41-B9D5-A2C37ACAB97A}"/>
                </a:ext>
              </a:extLst>
            </p:cNvPr>
            <p:cNvSpPr/>
            <p:nvPr/>
          </p:nvSpPr>
          <p:spPr>
            <a:xfrm>
              <a:off x="4446298" y="2914027"/>
              <a:ext cx="633507"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9</a:t>
              </a:r>
              <a:r>
                <a:rPr lang="ja-JP" altLang="en-US" sz="1400" dirty="0">
                  <a:solidFill>
                    <a:srgbClr val="000000"/>
                  </a:solidFill>
                  <a:latin typeface="+mn-ea"/>
                  <a:ea typeface="+mn-ea"/>
                  <a:cs typeface="HG丸ｺﾞｼｯｸM-PRO"/>
                </a:rPr>
                <a:t>人）</a:t>
              </a:r>
            </a:p>
          </p:txBody>
        </p:sp>
        <p:sp>
          <p:nvSpPr>
            <p:cNvPr id="76" name="正方形/長方形 75">
              <a:extLst>
                <a:ext uri="{FF2B5EF4-FFF2-40B4-BE49-F238E27FC236}">
                  <a16:creationId xmlns="" xmlns:a16="http://schemas.microsoft.com/office/drawing/2014/main" id="{3DDACC50-93F9-0A4C-BE07-60CCFBFAC685}"/>
                </a:ext>
              </a:extLst>
            </p:cNvPr>
            <p:cNvSpPr/>
            <p:nvPr/>
          </p:nvSpPr>
          <p:spPr>
            <a:xfrm>
              <a:off x="4446298" y="1194199"/>
              <a:ext cx="662361" cy="307777"/>
            </a:xfrm>
            <a:prstGeom prst="rect">
              <a:avLst/>
            </a:prstGeom>
          </p:spPr>
          <p:txBody>
            <a:bodyPr wrap="none">
              <a:spAutoFit/>
            </a:bodyPr>
            <a:lstStyle/>
            <a:p>
              <a:r>
                <a:rPr lang="ja-JP" altLang="en-US" sz="1400" dirty="0">
                  <a:solidFill>
                    <a:srgbClr val="FF0000"/>
                  </a:solidFill>
                  <a:latin typeface="+mn-ea"/>
                  <a:ea typeface="+mn-ea"/>
                  <a:cs typeface="HG丸ｺﾞｼｯｸM-PRO"/>
                </a:rPr>
                <a:t>　（</a:t>
              </a:r>
              <a:r>
                <a:rPr lang="en-US" altLang="ja-JP" sz="1400" dirty="0">
                  <a:solidFill>
                    <a:srgbClr val="FF0000"/>
                  </a:solidFill>
                  <a:latin typeface="+mn-ea"/>
                  <a:ea typeface="+mn-ea"/>
                  <a:cs typeface="HG丸ｺﾞｼｯｸM-PRO"/>
                </a:rPr>
                <a:t>+1</a:t>
              </a:r>
              <a:r>
                <a:rPr lang="ja-JP" altLang="en-US" sz="1400" dirty="0">
                  <a:solidFill>
                    <a:srgbClr val="FF0000"/>
                  </a:solidFill>
                  <a:latin typeface="+mn-ea"/>
                  <a:ea typeface="+mn-ea"/>
                  <a:cs typeface="HG丸ｺﾞｼｯｸM-PRO"/>
                </a:rPr>
                <a:t>）</a:t>
              </a:r>
            </a:p>
          </p:txBody>
        </p:sp>
        <p:sp>
          <p:nvSpPr>
            <p:cNvPr id="82" name="正方形/長方形 81">
              <a:extLst>
                <a:ext uri="{FF2B5EF4-FFF2-40B4-BE49-F238E27FC236}">
                  <a16:creationId xmlns="" xmlns:a16="http://schemas.microsoft.com/office/drawing/2014/main" id="{CF236620-CED5-5844-9F8F-7927AEDAEAC7}"/>
                </a:ext>
              </a:extLst>
            </p:cNvPr>
            <p:cNvSpPr/>
            <p:nvPr/>
          </p:nvSpPr>
          <p:spPr>
            <a:xfrm>
              <a:off x="4446298" y="3113412"/>
              <a:ext cx="662361" cy="307777"/>
            </a:xfrm>
            <a:prstGeom prst="rect">
              <a:avLst/>
            </a:prstGeom>
          </p:spPr>
          <p:txBody>
            <a:bodyPr wrap="none">
              <a:spAutoFit/>
            </a:bodyPr>
            <a:lstStyle/>
            <a:p>
              <a:r>
                <a:rPr lang="ja-JP" altLang="en-US" sz="1400" dirty="0">
                  <a:solidFill>
                    <a:srgbClr val="FF0000"/>
                  </a:solidFill>
                  <a:latin typeface="+mn-ea"/>
                  <a:ea typeface="+mn-ea"/>
                  <a:cs typeface="HG丸ｺﾞｼｯｸM-PRO"/>
                </a:rPr>
                <a:t>　（</a:t>
              </a:r>
              <a:r>
                <a:rPr lang="en-US" altLang="ja-JP" sz="1400" dirty="0">
                  <a:solidFill>
                    <a:srgbClr val="FF0000"/>
                  </a:solidFill>
                  <a:latin typeface="+mn-ea"/>
                  <a:ea typeface="+mn-ea"/>
                  <a:cs typeface="HG丸ｺﾞｼｯｸM-PRO"/>
                </a:rPr>
                <a:t>+4</a:t>
              </a:r>
              <a:r>
                <a:rPr lang="ja-JP" altLang="en-US" sz="1400" dirty="0">
                  <a:solidFill>
                    <a:srgbClr val="FF0000"/>
                  </a:solidFill>
                  <a:latin typeface="+mn-ea"/>
                  <a:ea typeface="+mn-ea"/>
                  <a:cs typeface="HG丸ｺﾞｼｯｸM-PRO"/>
                </a:rPr>
                <a:t>）</a:t>
              </a:r>
            </a:p>
          </p:txBody>
        </p:sp>
        <p:sp>
          <p:nvSpPr>
            <p:cNvPr id="106" name="正方形/長方形 105">
              <a:extLst>
                <a:ext uri="{FF2B5EF4-FFF2-40B4-BE49-F238E27FC236}">
                  <a16:creationId xmlns="" xmlns:a16="http://schemas.microsoft.com/office/drawing/2014/main" id="{D0F17181-B15A-624A-950C-94DF9FBF4E4C}"/>
                </a:ext>
              </a:extLst>
            </p:cNvPr>
            <p:cNvSpPr/>
            <p:nvPr/>
          </p:nvSpPr>
          <p:spPr>
            <a:xfrm>
              <a:off x="4446298" y="4241604"/>
              <a:ext cx="662361" cy="307777"/>
            </a:xfrm>
            <a:prstGeom prst="rect">
              <a:avLst/>
            </a:prstGeom>
          </p:spPr>
          <p:txBody>
            <a:bodyPr wrap="none">
              <a:spAutoFit/>
            </a:bodyPr>
            <a:lstStyle/>
            <a:p>
              <a:r>
                <a:rPr lang="ja-JP" altLang="en-US" sz="1400" dirty="0">
                  <a:solidFill>
                    <a:srgbClr val="FF0000"/>
                  </a:solidFill>
                  <a:latin typeface="+mn-ea"/>
                  <a:ea typeface="+mn-ea"/>
                  <a:cs typeface="HG丸ｺﾞｼｯｸM-PRO"/>
                </a:rPr>
                <a:t>　（</a:t>
              </a:r>
              <a:r>
                <a:rPr lang="en-US" altLang="ja-JP" sz="1400" dirty="0">
                  <a:solidFill>
                    <a:srgbClr val="FF0000"/>
                  </a:solidFill>
                  <a:latin typeface="+mn-ea"/>
                  <a:ea typeface="+mn-ea"/>
                  <a:cs typeface="HG丸ｺﾞｼｯｸM-PRO"/>
                </a:rPr>
                <a:t>+2</a:t>
              </a:r>
              <a:r>
                <a:rPr lang="ja-JP" altLang="en-US" sz="1400" dirty="0">
                  <a:solidFill>
                    <a:srgbClr val="FF0000"/>
                  </a:solidFill>
                  <a:latin typeface="+mn-ea"/>
                  <a:ea typeface="+mn-ea"/>
                  <a:cs typeface="HG丸ｺﾞｼｯｸM-PRO"/>
                </a:rPr>
                <a:t>）</a:t>
              </a:r>
            </a:p>
          </p:txBody>
        </p:sp>
        <p:sp>
          <p:nvSpPr>
            <p:cNvPr id="107" name="正方形/長方形 106">
              <a:extLst>
                <a:ext uri="{FF2B5EF4-FFF2-40B4-BE49-F238E27FC236}">
                  <a16:creationId xmlns="" xmlns:a16="http://schemas.microsoft.com/office/drawing/2014/main" id="{FDDFC5A4-40C0-C746-B11D-4A5A758216A5}"/>
                </a:ext>
              </a:extLst>
            </p:cNvPr>
            <p:cNvSpPr/>
            <p:nvPr/>
          </p:nvSpPr>
          <p:spPr>
            <a:xfrm>
              <a:off x="4446298" y="5679648"/>
              <a:ext cx="662361" cy="307777"/>
            </a:xfrm>
            <a:prstGeom prst="rect">
              <a:avLst/>
            </a:prstGeom>
          </p:spPr>
          <p:txBody>
            <a:bodyPr wrap="none">
              <a:spAutoFit/>
            </a:bodyPr>
            <a:lstStyle/>
            <a:p>
              <a:r>
                <a:rPr lang="ja-JP" altLang="en-US" sz="1400" dirty="0">
                  <a:solidFill>
                    <a:srgbClr val="FF0000"/>
                  </a:solidFill>
                  <a:latin typeface="+mn-ea"/>
                  <a:ea typeface="+mn-ea"/>
                  <a:cs typeface="HG丸ｺﾞｼｯｸM-PRO"/>
                </a:rPr>
                <a:t>　（</a:t>
              </a:r>
              <a:r>
                <a:rPr lang="en-US" altLang="ja-JP" sz="1400" dirty="0">
                  <a:solidFill>
                    <a:srgbClr val="FF0000"/>
                  </a:solidFill>
                  <a:latin typeface="+mn-ea"/>
                  <a:ea typeface="+mn-ea"/>
                  <a:cs typeface="HG丸ｺﾞｼｯｸM-PRO"/>
                </a:rPr>
                <a:t>+1</a:t>
              </a:r>
              <a:r>
                <a:rPr lang="ja-JP" altLang="en-US" sz="1400" dirty="0">
                  <a:solidFill>
                    <a:srgbClr val="FF0000"/>
                  </a:solidFill>
                  <a:latin typeface="+mn-ea"/>
                  <a:ea typeface="+mn-ea"/>
                  <a:cs typeface="HG丸ｺﾞｼｯｸM-PRO"/>
                </a:rPr>
                <a:t>）</a:t>
              </a:r>
            </a:p>
          </p:txBody>
        </p:sp>
        <p:sp>
          <p:nvSpPr>
            <p:cNvPr id="78" name="Line 33"/>
            <p:cNvSpPr>
              <a:spLocks noChangeShapeType="1"/>
            </p:cNvSpPr>
            <p:nvPr/>
          </p:nvSpPr>
          <p:spPr bwMode="auto">
            <a:xfrm>
              <a:off x="5817831" y="2133107"/>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09" name="Line 33"/>
            <p:cNvSpPr>
              <a:spLocks noChangeShapeType="1"/>
            </p:cNvSpPr>
            <p:nvPr/>
          </p:nvSpPr>
          <p:spPr bwMode="auto">
            <a:xfrm>
              <a:off x="5795578" y="298613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2" name="Rectangle 5">
              <a:extLst>
                <a:ext uri="{FF2B5EF4-FFF2-40B4-BE49-F238E27FC236}">
                  <a16:creationId xmlns="" xmlns:a16="http://schemas.microsoft.com/office/drawing/2014/main" id="{5AE5C235-304F-644C-8EEA-B482B432A4B6}"/>
                </a:ext>
              </a:extLst>
            </p:cNvPr>
            <p:cNvSpPr>
              <a:spLocks noChangeArrowheads="1"/>
            </p:cNvSpPr>
            <p:nvPr/>
          </p:nvSpPr>
          <p:spPr bwMode="auto">
            <a:xfrm>
              <a:off x="1566899" y="1667057"/>
              <a:ext cx="1800333" cy="2154436"/>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1400" dirty="0">
                  <a:solidFill>
                    <a:srgbClr val="000000"/>
                  </a:solidFill>
                  <a:latin typeface="+mn-ea"/>
                  <a:ea typeface="+mn-ea"/>
                  <a:cs typeface="HG丸ｺﾞｼｯｸM-PRO"/>
                </a:rPr>
                <a:t>【</a:t>
              </a:r>
              <a:r>
                <a:rPr lang="ja-JP" altLang="en-US" sz="1400" dirty="0">
                  <a:solidFill>
                    <a:srgbClr val="000000"/>
                  </a:solidFill>
                  <a:latin typeface="+mn-ea"/>
                  <a:ea typeface="+mn-ea"/>
                  <a:cs typeface="HG丸ｺﾞｼｯｸM-PRO"/>
                </a:rPr>
                <a:t>役員</a:t>
              </a:r>
              <a:r>
                <a:rPr lang="en-US" altLang="ja-JP" sz="1400" dirty="0">
                  <a:solidFill>
                    <a:srgbClr val="000000"/>
                  </a:solidFill>
                  <a:latin typeface="+mn-ea"/>
                  <a:ea typeface="+mn-ea"/>
                  <a:cs typeface="HG丸ｺﾞｼｯｸM-PRO"/>
                </a:rPr>
                <a:t>】</a:t>
              </a:r>
            </a:p>
            <a:p>
              <a:endParaRPr lang="en-US" altLang="ja-JP" sz="8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理事長</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ea typeface="+mn-ea"/>
                  <a:cs typeface="HG丸ｺﾞｼｯｸM-PRO"/>
                </a:rPr>
                <a:t>人）</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副理事長</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ea typeface="+mn-ea"/>
                  <a:cs typeface="HG丸ｺﾞｼｯｸM-PRO"/>
                </a:rPr>
                <a:t>人）</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ea typeface="+mn-ea"/>
                  <a:cs typeface="HG丸ｺﾞｼｯｸM-PRO"/>
                </a:rPr>
                <a:t>人）</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監事</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2</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（非常勤）</a:t>
              </a:r>
              <a:endParaRPr lang="en-US" altLang="ja-JP" sz="1400" dirty="0">
                <a:solidFill>
                  <a:srgbClr val="000000"/>
                </a:solidFill>
                <a:latin typeface="+mn-ea"/>
                <a:ea typeface="+mn-ea"/>
                <a:cs typeface="HG丸ｺﾞｼｯｸM-PRO"/>
              </a:endParaRPr>
            </a:p>
          </p:txBody>
        </p:sp>
      </p:grpSp>
      <p:sp>
        <p:nvSpPr>
          <p:cNvPr id="6" name="角丸四角形 5"/>
          <p:cNvSpPr/>
          <p:nvPr/>
        </p:nvSpPr>
        <p:spPr>
          <a:xfrm>
            <a:off x="299738" y="6032865"/>
            <a:ext cx="2785092" cy="514331"/>
          </a:xfrm>
          <a:prstGeom prst="roundRect">
            <a:avLst/>
          </a:prstGeom>
          <a:no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2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spTree>
    <p:extLst>
      <p:ext uri="{BB962C8B-B14F-4D97-AF65-F5344CB8AC3E}">
        <p14:creationId xmlns:p14="http://schemas.microsoft.com/office/powerpoint/2010/main" val="27830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4">
            <a:extLst>
              <a:ext uri="{FF2B5EF4-FFF2-40B4-BE49-F238E27FC236}">
                <a16:creationId xmlns="" xmlns:a16="http://schemas.microsoft.com/office/drawing/2014/main" id="{9B261745-6843-9A4D-8DD7-4002E23A70D6}"/>
              </a:ext>
            </a:extLst>
          </p:cNvPr>
          <p:cNvSpPr txBox="1">
            <a:spLocks noChangeArrowheads="1"/>
          </p:cNvSpPr>
          <p:nvPr/>
        </p:nvSpPr>
        <p:spPr bwMode="auto">
          <a:xfrm>
            <a:off x="783638" y="1537023"/>
            <a:ext cx="783058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S PGothic" charset="-128"/>
                <a:ea typeface="MS PGothic" charset="-128"/>
                <a:cs typeface="MS PGothic" charset="-128"/>
              </a:rPr>
              <a:t>総務部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・法人の運営管理</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・人事労務、庶務、法務、文書管理</a:t>
            </a:r>
          </a:p>
          <a:p>
            <a:pPr marL="304800" indent="-304800"/>
            <a:r>
              <a:rPr lang="ja-JP" altLang="en-US" dirty="0">
                <a:latin typeface="MS PGothic" charset="-128"/>
                <a:ea typeface="MS PGothic" charset="-128"/>
                <a:cs typeface="MS PGothic" charset="-128"/>
              </a:rPr>
              <a:t>・予算、経理、財産管理</a:t>
            </a:r>
            <a:endParaRPr lang="en-US" altLang="ja-JP" dirty="0">
              <a:latin typeface="MS PGothic" charset="-128"/>
              <a:ea typeface="MS PGothic" charset="-128"/>
              <a:cs typeface="MS PGothic" charset="-128"/>
            </a:endParaRPr>
          </a:p>
          <a:p>
            <a:pPr marL="304800" indent="-304800"/>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企画部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・調査研究に関する企画調整</a:t>
            </a:r>
          </a:p>
          <a:p>
            <a:pPr marL="304800" indent="-304800"/>
            <a:r>
              <a:rPr lang="ja-JP" altLang="en-US" dirty="0">
                <a:latin typeface="MS PGothic" charset="-128"/>
                <a:ea typeface="MS PGothic" charset="-128"/>
                <a:cs typeface="MS PGothic" charset="-128"/>
              </a:rPr>
              <a:t>・試験検査の信頼性確保</a:t>
            </a:r>
            <a:endParaRPr lang="en-US" altLang="ja-JP" dirty="0">
              <a:latin typeface="MS PGothic" charset="-128"/>
              <a:ea typeface="MS PGothic" charset="-128"/>
              <a:cs typeface="MS PGothic" charset="-128"/>
            </a:endParaRPr>
          </a:p>
          <a:p>
            <a:pPr marL="304800" indent="-304800"/>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公衆衛生部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・健康危機事象への対応</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・基幹感染症情報センターの運営</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感染症法に基づく業務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ja-JP" altLang="en-US" dirty="0">
              <a:solidFill>
                <a:srgbClr val="FF0000"/>
              </a:solidFill>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・疫学解析研究</a:t>
            </a:r>
          </a:p>
        </p:txBody>
      </p:sp>
      <p:sp>
        <p:nvSpPr>
          <p:cNvPr id="12" name="テキスト ボックス 17"/>
          <p:cNvSpPr txBox="1">
            <a:spLocks noChangeArrowheads="1"/>
          </p:cNvSpPr>
          <p:nvPr/>
        </p:nvSpPr>
        <p:spPr bwMode="auto">
          <a:xfrm>
            <a:off x="273049" y="1018652"/>
            <a:ext cx="80774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cs typeface="HG丸ｺﾞｼｯｸM-PRO"/>
              </a:rPr>
              <a:t>総務部・企画部</a:t>
            </a:r>
            <a:r>
              <a:rPr lang="ja-JP" altLang="en-US" sz="2800" dirty="0">
                <a:latin typeface="+mn-ea"/>
                <a:cs typeface="HG丸ｺﾞｼｯｸM-PRO"/>
              </a:rPr>
              <a:t>・公衆衛生部</a:t>
            </a:r>
            <a:r>
              <a:rPr lang="ja-JP" altLang="en-US" sz="2800" dirty="0">
                <a:latin typeface="+mn-ea"/>
                <a:ea typeface="+mn-ea"/>
                <a:cs typeface="HG丸ｺﾞｼｯｸM-PRO"/>
              </a:rPr>
              <a:t>の主な業務</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8</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pic>
        <p:nvPicPr>
          <p:cNvPr id="3" name="図 2">
            <a:extLst>
              <a:ext uri="{FF2B5EF4-FFF2-40B4-BE49-F238E27FC236}">
                <a16:creationId xmlns="" xmlns:a16="http://schemas.microsoft.com/office/drawing/2014/main" id="{B65CD633-3471-0342-BE7A-EF9CF0475683}"/>
              </a:ext>
            </a:extLst>
          </p:cNvPr>
          <p:cNvPicPr>
            <a:picLocks noChangeAspect="1"/>
          </p:cNvPicPr>
          <p:nvPr/>
        </p:nvPicPr>
        <p:blipFill>
          <a:blip r:embed="rId3"/>
          <a:stretch>
            <a:fillRect/>
          </a:stretch>
        </p:blipFill>
        <p:spPr>
          <a:xfrm>
            <a:off x="5404090" y="2060243"/>
            <a:ext cx="2946400" cy="2946400"/>
          </a:xfrm>
          <a:prstGeom prst="rect">
            <a:avLst/>
          </a:prstGeom>
        </p:spPr>
      </p:pic>
    </p:spTree>
    <p:extLst>
      <p:ext uri="{BB962C8B-B14F-4D97-AF65-F5344CB8AC3E}">
        <p14:creationId xmlns:p14="http://schemas.microsoft.com/office/powerpoint/2010/main" val="37719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772064" y="1268301"/>
            <a:ext cx="783058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S PGothic" panose="020B0600070205080204" pitchFamily="34" charset="-128"/>
                <a:ea typeface="MS PGothic" panose="020B0600070205080204" pitchFamily="34" charset="-128"/>
                <a:cs typeface="HG丸ｺﾞｼｯｸM-PRO"/>
              </a:rPr>
              <a:t>感染症分野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感染症法、予防接種法に基づく検査業務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p>
          <a:p>
            <a:pPr marL="304800" indent="-304800"/>
            <a:r>
              <a:rPr lang="ja-JP" altLang="en-US" dirty="0">
                <a:latin typeface="MS PGothic" panose="020B0600070205080204" pitchFamily="34" charset="-128"/>
                <a:ea typeface="MS PGothic" panose="020B0600070205080204" pitchFamily="34" charset="-128"/>
                <a:cs typeface="HG丸ｺﾞｼｯｸM-PRO"/>
              </a:rPr>
              <a:t>・各種感染症の確定診断と発生動向調査</a:t>
            </a:r>
          </a:p>
          <a:p>
            <a:pPr marL="304800" indent="-304800"/>
            <a:r>
              <a:rPr lang="ja-JP" altLang="en-US" dirty="0">
                <a:latin typeface="MS PGothic" panose="020B0600070205080204" pitchFamily="34" charset="-128"/>
                <a:ea typeface="MS PGothic" panose="020B0600070205080204" pitchFamily="34" charset="-128"/>
                <a:cs typeface="HG丸ｺﾞｼｯｸM-PRO"/>
              </a:rPr>
              <a:t>・病原体を媒介する節足動物の調査研究</a:t>
            </a:r>
          </a:p>
          <a:p>
            <a:pPr marL="304800" indent="-304800"/>
            <a:r>
              <a:rPr lang="ja-JP" altLang="en-US" dirty="0">
                <a:latin typeface="MS PGothic" panose="020B0600070205080204" pitchFamily="34" charset="-128"/>
                <a:ea typeface="MS PGothic" panose="020B0600070205080204" pitchFamily="34" charset="-128"/>
                <a:cs typeface="HG丸ｺﾞｼｯｸM-PRO"/>
              </a:rPr>
              <a:t>・感染症に関する疫学調査・解析・研究</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dirty="0">
                <a:latin typeface="MS PGothic" panose="020B0600070205080204" pitchFamily="34" charset="-128"/>
                <a:ea typeface="MS PGothic" panose="020B0600070205080204" pitchFamily="34" charset="-128"/>
                <a:cs typeface="HG丸ｺﾞｼｯｸM-PRO"/>
              </a:rPr>
              <a:t>・各種感染症の感受性調査</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dirty="0">
                <a:latin typeface="MS PGothic" panose="020B0600070205080204" pitchFamily="34" charset="-128"/>
                <a:ea typeface="MS PGothic" panose="020B0600070205080204" pitchFamily="34" charset="-128"/>
                <a:cs typeface="HG丸ｺﾞｼｯｸM-PRO"/>
              </a:rPr>
              <a:t>食品衛生分野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食品衛生法に基づく検査業務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dirty="0">
                <a:latin typeface="MS PGothic" panose="020B0600070205080204" pitchFamily="34" charset="-128"/>
                <a:ea typeface="MS PGothic" panose="020B0600070205080204" pitchFamily="34" charset="-128"/>
                <a:cs typeface="HG丸ｺﾞｼｯｸM-PRO"/>
              </a:rPr>
              <a:t>・食中毒の原因因子の検索・同定</a:t>
            </a:r>
          </a:p>
          <a:p>
            <a:pPr marL="304800" indent="-304800"/>
            <a:r>
              <a:rPr lang="ja-JP" altLang="en-US" dirty="0">
                <a:latin typeface="MS PGothic" panose="020B0600070205080204" pitchFamily="34" charset="-128"/>
                <a:ea typeface="MS PGothic" panose="020B0600070205080204" pitchFamily="34" charset="-128"/>
                <a:cs typeface="HG丸ｺﾞｼｯｸM-PRO"/>
              </a:rPr>
              <a:t>・市販食品の安全性に関する試験・検査</a:t>
            </a:r>
            <a:endParaRPr lang="en-US" altLang="ja-JP" dirty="0">
              <a:latin typeface="MS PGothic" panose="020B0600070205080204" pitchFamily="34" charset="-128"/>
              <a:ea typeface="MS PGothic" panose="020B0600070205080204" pitchFamily="34" charset="-128"/>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9</a:t>
            </a:fld>
            <a:endParaRPr lang="ja-JP" altLang="en-US" sz="1200" b="1" dirty="0">
              <a:latin typeface="Arial" charset="0"/>
              <a:ea typeface="Arial" charset="0"/>
              <a:cs typeface="Arial" charset="0"/>
            </a:endParaRPr>
          </a:p>
        </p:txBody>
      </p:sp>
      <p:pic>
        <p:nvPicPr>
          <p:cNvPr id="2" name="図 1"/>
          <p:cNvPicPr>
            <a:picLocks noChangeAspect="1"/>
          </p:cNvPicPr>
          <p:nvPr/>
        </p:nvPicPr>
        <p:blipFill>
          <a:blip r:embed="rId3"/>
          <a:stretch>
            <a:fillRect/>
          </a:stretch>
        </p:blipFill>
        <p:spPr>
          <a:xfrm>
            <a:off x="1231178" y="4688993"/>
            <a:ext cx="2913611" cy="2055714"/>
          </a:xfrm>
          <a:prstGeom prst="rect">
            <a:avLst/>
          </a:prstGeom>
        </p:spPr>
      </p:pic>
      <p:pic>
        <p:nvPicPr>
          <p:cNvPr id="3" name="図 2"/>
          <p:cNvPicPr>
            <a:picLocks noChangeAspect="1"/>
          </p:cNvPicPr>
          <p:nvPr/>
        </p:nvPicPr>
        <p:blipFill>
          <a:blip r:embed="rId4"/>
          <a:stretch>
            <a:fillRect/>
          </a:stretch>
        </p:blipFill>
        <p:spPr>
          <a:xfrm>
            <a:off x="4997421" y="4684621"/>
            <a:ext cx="2746780" cy="2060086"/>
          </a:xfrm>
          <a:prstGeom prst="rect">
            <a:avLst/>
          </a:prstGeom>
        </p:spPr>
      </p:pic>
      <p:sp>
        <p:nvSpPr>
          <p:cNvPr id="9" name="テキスト ボックス 17"/>
          <p:cNvSpPr txBox="1">
            <a:spLocks noChangeArrowheads="1"/>
          </p:cNvSpPr>
          <p:nvPr/>
        </p:nvSpPr>
        <p:spPr bwMode="auto">
          <a:xfrm>
            <a:off x="273050" y="797921"/>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S PGothic" panose="020B0600070205080204" pitchFamily="34" charset="-128"/>
                <a:ea typeface="MS PGothic" panose="020B0600070205080204" pitchFamily="34" charset="-128"/>
                <a:cs typeface="HG丸ｺﾞｼｯｸM-PRO"/>
              </a:rPr>
              <a:t>微生物部の主な業務</a:t>
            </a:r>
          </a:p>
        </p:txBody>
      </p:sp>
      <p:sp>
        <p:nvSpPr>
          <p:cNvPr id="10" name="正方形/長方形 9"/>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1"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spTree>
    <p:extLst>
      <p:ext uri="{BB962C8B-B14F-4D97-AF65-F5344CB8AC3E}">
        <p14:creationId xmlns:p14="http://schemas.microsoft.com/office/powerpoint/2010/main" val="10955285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8602</TotalTime>
  <Words>2094</Words>
  <Application>Microsoft Office PowerPoint</Application>
  <PresentationFormat>画面に合わせる (4:3)</PresentationFormat>
  <Paragraphs>785</Paragraphs>
  <Slides>27</Slides>
  <Notes>13</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統合・独法化のメリット＜自主性・機動性＞を 活かした新たな展開状況</vt:lpstr>
    </vt:vector>
  </TitlesOfParts>
  <Company>公衆衛生研究所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起橋 雅浩</dc:creator>
  <cp:lastModifiedBy>大阪府</cp:lastModifiedBy>
  <cp:revision>533</cp:revision>
  <cp:lastPrinted>2019-07-26T11:47:53Z</cp:lastPrinted>
  <dcterms:created xsi:type="dcterms:W3CDTF">2018-01-17T19:54:29Z</dcterms:created>
  <dcterms:modified xsi:type="dcterms:W3CDTF">2019-08-05T05:40:38Z</dcterms:modified>
</cp:coreProperties>
</file>