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4"/>
    <p:sldMasterId id="2147483927" r:id="rId5"/>
    <p:sldMasterId id="2147483939" r:id="rId6"/>
    <p:sldMasterId id="2147483963" r:id="rId7"/>
  </p:sldMasterIdLst>
  <p:notesMasterIdLst>
    <p:notesMasterId r:id="rId25"/>
  </p:notesMasterIdLst>
  <p:sldIdLst>
    <p:sldId id="256" r:id="rId8"/>
    <p:sldId id="285" r:id="rId9"/>
    <p:sldId id="284" r:id="rId10"/>
    <p:sldId id="286" r:id="rId11"/>
    <p:sldId id="276" r:id="rId12"/>
    <p:sldId id="265" r:id="rId13"/>
    <p:sldId id="266" r:id="rId14"/>
    <p:sldId id="277" r:id="rId15"/>
    <p:sldId id="287" r:id="rId16"/>
    <p:sldId id="288" r:id="rId17"/>
    <p:sldId id="263" r:id="rId18"/>
    <p:sldId id="258" r:id="rId19"/>
    <p:sldId id="259" r:id="rId20"/>
    <p:sldId id="298" r:id="rId21"/>
    <p:sldId id="299" r:id="rId22"/>
    <p:sldId id="296" r:id="rId23"/>
    <p:sldId id="274" r:id="rId24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阪府" initials="大阪府" lastIdx="8" clrIdx="0">
    <p:extLst>
      <p:ext uri="{19B8F6BF-5375-455C-9EA6-DF929625EA0E}">
        <p15:presenceInfo xmlns:p15="http://schemas.microsoft.com/office/powerpoint/2012/main" userId="大阪府" providerId="None"/>
      </p:ext>
    </p:extLst>
  </p:cmAuthor>
  <p:cmAuthor id="2" name="梅本　敬史" initials="梅本　敬史" lastIdx="3" clrIdx="1">
    <p:extLst>
      <p:ext uri="{19B8F6BF-5375-455C-9EA6-DF929625EA0E}">
        <p15:presenceInfo xmlns:p15="http://schemas.microsoft.com/office/powerpoint/2012/main" userId="S-1-5-21-161959346-1900351369-444732941-30143" providerId="AD"/>
      </p:ext>
    </p:extLst>
  </p:cmAuthor>
  <p:cmAuthor id="3" name="芝池　正子" initials="芝池　正子" lastIdx="3" clrIdx="2">
    <p:extLst>
      <p:ext uri="{19B8F6BF-5375-455C-9EA6-DF929625EA0E}">
        <p15:presenceInfo xmlns:p15="http://schemas.microsoft.com/office/powerpoint/2012/main" userId="S-1-5-21-161959346-1900351369-444732941-45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D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52065" autoAdjust="0"/>
  </p:normalViewPr>
  <p:slideViewPr>
    <p:cSldViewPr snapToGrid="0">
      <p:cViewPr varScale="1">
        <p:scale>
          <a:sx n="59" d="100"/>
          <a:sy n="59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0D06CA39-6695-4C2A-A260-0C1DDDE567C6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5"/>
            <a:ext cx="5316870" cy="38494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08362B7E-4A77-4273-9EB4-9C4EAAF74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59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0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8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21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00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2B7E-4A77-4273-9EB4-9C4EAAF74C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69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C07451CA-1DF8-4F20-A3A0-AC17F1C28538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896752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9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C07451CA-1DF8-4F20-A3A0-AC17F1C28538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896752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2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2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5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12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89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12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4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65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8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D62CD3-9E4E-4CB3-99F0-C3D3B94AA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AB98E0-679E-418C-B6F3-920EF34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F5FBC1-ACA2-4368-B2E8-6AB1D957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AA670-777E-4D99-B16C-E54C327A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4BFD7B-EC3C-4751-99A6-6A44F64D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14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A7249-322A-4BD5-9BD1-BB73E66A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D8C6D1-A50B-4DA3-BA21-2C7877C5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D91628-9948-4CFE-86A8-DD0F369D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6559CF-F0ED-4B56-AD02-6A551078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2AF569-DB16-4070-B3F4-CCC0475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28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3F54E-931A-4DB5-A90F-F7CCBAE5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8B724-7297-4F90-B796-083D6874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A75599-EB5F-4949-9BE8-3BAFC5DC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79E11D-0827-4EC9-8590-8AFB4828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A56C09-D9C4-4C96-9FE0-63D1FFE7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0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80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78209-FAB4-4418-91EA-46EAC2D0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AF2487-FEC3-47BF-AE19-45E7835B5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4DB815-582B-4EC8-B4C0-7156ED8E4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8724D2-9DB0-435D-AE82-6C4DBA0D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9BFCAE-1A47-4737-BFEB-B96E70F5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4C9999-0E17-4799-A886-096ADE7E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09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74E3F-44AF-455A-A7EB-B682C783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07735C-2C9F-4C18-BBBB-C4F9EA82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E5C7C9-95F3-4266-B439-31B9B7A78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0FFCFC-2EF1-411F-BF91-F1775DB1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F3122C-BC02-47D9-B68B-4D4AFC220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670CE-890E-4D55-96B3-ECF56AA3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A875F0-78DB-4586-8394-DB76EC30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C58261-815E-4FED-A308-F709FF59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8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5D967-0024-46AB-AE36-320A5F67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FA5C50-08B5-4F40-A705-FDB1DD4A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EAD9ED-5930-4A89-A639-14964EA9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FF60AC-F0DE-45C2-897F-90A39CE4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20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F311D3-C8C9-4355-814E-34D3EEF8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1DFD05D-A01F-4B7B-A808-A3129B6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6C509-98DC-423D-9D3D-08D1C532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40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801E9-E6F8-4616-83E8-99962214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BD7449-FFAA-478F-9C1F-70DD7E39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65C733-35BC-4CF6-8629-3E6C4A848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6F6605-A354-4CFD-AA89-2A21D68C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C48443-0E1E-4CAA-8BE4-56A2F1C6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3547B3-3186-49A4-84D3-7DF7CFB3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2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D4E9D3-44A2-4047-BE59-589255C7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E77EAB-E928-4BF5-815A-472211F9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9B7398-01A9-4698-94FE-5E26F736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7B5F9F-DD23-4090-A685-059FAA66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883A48-39CE-40F1-B97B-FB15346B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AE4DF6-69BB-49C6-A434-027351EC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32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3DD51-8F9D-442F-947D-F0BBC448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6D9D7D-F254-49C6-B892-3B375E7A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26694-AF3E-46D8-B884-3E108244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81DF3C-484A-4519-A37F-D85C0DC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C1D128-5CE4-4A37-ABD5-7A896EEE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3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11B677-6424-4F24-AB4F-87526E0F5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45C1AD-DC8C-4359-BAA2-A552985A0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2AA6D4-0A34-4E92-8D68-7E04AB98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E6CF77-0E95-44D9-ABB0-D2B0764D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D91371-0322-487A-A59E-435F0428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483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17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01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2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521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38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5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6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6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45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09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23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63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396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16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939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741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93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92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890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092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220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123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480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70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26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748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20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19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6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1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EF9A-4954-4294-8408-F0182509D1FF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28365B-465A-44F3-B901-57766099B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4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64B4D7-31FE-4B45-BC05-DCE5FFBD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A02408-99D9-4B22-99D0-756CC1DDD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0443A5-50A6-4E81-B80F-3E2CDF02A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A90E-1889-48EE-A3B4-CE976AAE3CA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32F5D9-0864-4DC7-86EA-B2C4D1D01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4FF527-8358-45D8-A339-E2552C17A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D461-7663-41DD-95B5-2332A3C0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 spc="14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60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17CA21-143F-4D35-AA3D-7F798FADDCFD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880252-D166-4556-A8B4-D40771777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4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6850" y="1819834"/>
            <a:ext cx="7766936" cy="2191727"/>
          </a:xfrm>
        </p:spPr>
        <p:txBody>
          <a:bodyPr/>
          <a:lstStyle/>
          <a:p>
            <a:pPr algn="l"/>
            <a:r>
              <a:rPr kumimoji="1" lang="ja-JP" altLang="en-US" b="1" dirty="0"/>
              <a:t>大阪府職員</a:t>
            </a:r>
            <a:r>
              <a:rPr kumimoji="1" lang="en-US" altLang="ja-JP" b="1" dirty="0"/>
              <a:t/>
            </a:r>
            <a:br>
              <a:rPr kumimoji="1" lang="en-US" altLang="ja-JP" b="1" dirty="0"/>
            </a:br>
            <a:r>
              <a:rPr lang="ja-JP" altLang="en-US" b="1" dirty="0"/>
              <a:t>環境</a:t>
            </a:r>
            <a:r>
              <a:rPr kumimoji="1" lang="ja-JP" altLang="en-US" b="1" dirty="0"/>
              <a:t>職</a:t>
            </a:r>
            <a:r>
              <a:rPr lang="ja-JP" altLang="en-US" b="1" dirty="0"/>
              <a:t>（水産分野含む）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　　　　　　　のご案内</a:t>
            </a:r>
            <a:endParaRPr kumimoji="1" lang="ja-JP" altLang="en-US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9" y="326572"/>
            <a:ext cx="1741688" cy="4925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6" y="3498122"/>
            <a:ext cx="1702458" cy="28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425D700-5FEF-4689-9596-18D3EC43FD1E}"/>
              </a:ext>
            </a:extLst>
          </p:cNvPr>
          <p:cNvSpPr txBox="1">
            <a:spLocks/>
          </p:cNvSpPr>
          <p:nvPr/>
        </p:nvSpPr>
        <p:spPr>
          <a:xfrm>
            <a:off x="249341" y="246937"/>
            <a:ext cx="8267129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大阪府・環境職に向いている人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42BEC-C012-421F-A8AF-0348D69EA3B2}"/>
              </a:ext>
            </a:extLst>
          </p:cNvPr>
          <p:cNvSpPr txBox="1"/>
          <p:nvPr/>
        </p:nvSpPr>
        <p:spPr>
          <a:xfrm>
            <a:off x="401741" y="1215787"/>
            <a:ext cx="112485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2800" dirty="0" smtClean="0"/>
              <a:t>・環境</a:t>
            </a:r>
            <a:r>
              <a:rPr kumimoji="1" lang="ja-JP" altLang="en-US" sz="2800" dirty="0"/>
              <a:t>問題</a:t>
            </a:r>
            <a:r>
              <a:rPr kumimoji="1" lang="ja-JP" altLang="en-US" sz="2800" dirty="0" smtClean="0"/>
              <a:t>にかかわる</a:t>
            </a:r>
            <a:r>
              <a:rPr kumimoji="1" lang="ja-JP" altLang="en-US" sz="2800" dirty="0"/>
              <a:t>仕事に就きたい！</a:t>
            </a:r>
            <a:endParaRPr kumimoji="1" lang="en-US" altLang="ja-JP" sz="2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2800" dirty="0" smtClean="0"/>
              <a:t>・学生</a:t>
            </a:r>
            <a:r>
              <a:rPr kumimoji="1" lang="ja-JP" altLang="en-US" sz="2800" dirty="0"/>
              <a:t>時代に学んだ環境マインドを社会</a:t>
            </a:r>
            <a:r>
              <a:rPr kumimoji="1" lang="ja-JP" altLang="en-US" sz="2800" dirty="0" smtClean="0"/>
              <a:t>でも生かしたい</a:t>
            </a:r>
            <a:r>
              <a:rPr kumimoji="1" lang="ja-JP" altLang="en-US" sz="2800" dirty="0"/>
              <a:t>！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2800" dirty="0" smtClean="0"/>
              <a:t>・未来</a:t>
            </a:r>
            <a:r>
              <a:rPr kumimoji="1" lang="ja-JP" altLang="en-US" sz="2800" dirty="0"/>
              <a:t>の</a:t>
            </a:r>
            <a:r>
              <a:rPr kumimoji="1" lang="ja-JP" altLang="en-US" sz="2800" dirty="0" smtClean="0"/>
              <a:t>子ど</a:t>
            </a:r>
            <a:r>
              <a:rPr kumimoji="1" lang="ja-JP" altLang="en-US" sz="2800" dirty="0"/>
              <a:t>も</a:t>
            </a:r>
            <a:r>
              <a:rPr kumimoji="1" lang="ja-JP" altLang="en-US" sz="2800" dirty="0" smtClean="0"/>
              <a:t>たち</a:t>
            </a:r>
            <a:r>
              <a:rPr kumimoji="1" lang="ja-JP" altLang="en-US" sz="2800" dirty="0"/>
              <a:t>に良い環境を残してあげたい！</a:t>
            </a:r>
            <a:endParaRPr kumimoji="1" lang="en-US" altLang="ja-JP" sz="2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2800" dirty="0" smtClean="0"/>
              <a:t>・環境問題の改善に向けて行政からアプローチしたい！</a:t>
            </a:r>
            <a:endParaRPr kumimoji="1" lang="en-US" altLang="ja-JP" sz="2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2800" dirty="0" smtClean="0"/>
              <a:t>・大阪の環境をより良くしていきたい！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74D6CE-1312-431D-8E64-68F42D7F8D69}"/>
              </a:ext>
            </a:extLst>
          </p:cNvPr>
          <p:cNvSpPr txBox="1"/>
          <p:nvPr/>
        </p:nvSpPr>
        <p:spPr>
          <a:xfrm>
            <a:off x="573742" y="5310343"/>
            <a:ext cx="876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上記のどれかひとつでも思っている人は、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大阪府・環境職の仕事に向いています。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238937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64821AF-ED34-45F7-ACAE-7140FB53BE3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6009"/>
            <a:ext cx="2531744" cy="1583581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EE8533F-F0E0-4906-AC9E-67E9DF6283DC}"/>
              </a:ext>
            </a:extLst>
          </p:cNvPr>
          <p:cNvSpPr/>
          <p:nvPr/>
        </p:nvSpPr>
        <p:spPr>
          <a:xfrm>
            <a:off x="213068" y="1818860"/>
            <a:ext cx="10063455" cy="1273131"/>
          </a:xfrm>
          <a:prstGeom prst="wedgeRoundRectCallout">
            <a:avLst>
              <a:gd name="adj1" fmla="val 27823"/>
              <a:gd name="adj2" fmla="val 953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B3F70C-98CD-4AA8-B276-291C6E2A8866}"/>
              </a:ext>
            </a:extLst>
          </p:cNvPr>
          <p:cNvSpPr/>
          <p:nvPr/>
        </p:nvSpPr>
        <p:spPr>
          <a:xfrm>
            <a:off x="6096000" y="5340270"/>
            <a:ext cx="3079461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エコアクションのイメージキャラクター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モットちゃん　キットちゃん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CC7048-2B9C-4B09-8361-E45FF669E6F8}"/>
              </a:ext>
            </a:extLst>
          </p:cNvPr>
          <p:cNvSpPr txBox="1"/>
          <p:nvPr/>
        </p:nvSpPr>
        <p:spPr>
          <a:xfrm>
            <a:off x="820712" y="2163037"/>
            <a:ext cx="884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一緒に大阪府の環境保全に取り組みましょう！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31756A0B-759C-40E9-BA64-6E680DAC031E}"/>
              </a:ext>
            </a:extLst>
          </p:cNvPr>
          <p:cNvSpPr/>
          <p:nvPr/>
        </p:nvSpPr>
        <p:spPr>
          <a:xfrm>
            <a:off x="213069" y="4067139"/>
            <a:ext cx="5720592" cy="1273131"/>
          </a:xfrm>
          <a:prstGeom prst="wedgeRoundRectCallout">
            <a:avLst>
              <a:gd name="adj1" fmla="val 54490"/>
              <a:gd name="adj2" fmla="val -256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4B7666-E5DC-4F6E-86C3-FAAA17747978}"/>
              </a:ext>
            </a:extLst>
          </p:cNvPr>
          <p:cNvSpPr txBox="1"/>
          <p:nvPr/>
        </p:nvSpPr>
        <p:spPr>
          <a:xfrm>
            <a:off x="356887" y="4488226"/>
            <a:ext cx="572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次は若手職員からのお話だよ</a:t>
            </a:r>
          </a:p>
        </p:txBody>
      </p:sp>
    </p:spTree>
    <p:extLst>
      <p:ext uri="{BB962C8B-B14F-4D97-AF65-F5344CB8AC3E}">
        <p14:creationId xmlns:p14="http://schemas.microsoft.com/office/powerpoint/2010/main" val="204480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72277" y="833404"/>
            <a:ext cx="11847446" cy="3069294"/>
            <a:chOff x="172277" y="451435"/>
            <a:chExt cx="11847446" cy="3069294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5C3D805-6797-46CB-9DF8-2A5B9127258A}"/>
                </a:ext>
              </a:extLst>
            </p:cNvPr>
            <p:cNvSpPr txBox="1"/>
            <p:nvPr/>
          </p:nvSpPr>
          <p:spPr>
            <a:xfrm>
              <a:off x="172277" y="451435"/>
              <a:ext cx="91705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○ </a:t>
              </a: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事業所指導課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大気指導グループ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D3F9C91-2F6B-4100-8B15-ABF9314466F0}"/>
                </a:ext>
              </a:extLst>
            </p:cNvPr>
            <p:cNvSpPr txBox="1"/>
            <p:nvPr/>
          </p:nvSpPr>
          <p:spPr>
            <a:xfrm>
              <a:off x="437322" y="1072124"/>
              <a:ext cx="11582401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＜主な業務内容＞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・大気、ダイオキシン類、一般粉</a:t>
              </a:r>
              <a:r>
                <a:rPr kumimoji="1" lang="ja-JP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じんの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規制・届出指導に関すること。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・アスベストにかかる環境保全対策に関すること。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・揮発性有機化合物（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VOC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）に関すること。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・悪臭防止法に関すること。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7AE94E-7325-457E-AABA-690CBA2B2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127" y="1808361"/>
              <a:ext cx="2281377" cy="17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2" descr="\\21d\LIB\事業所指導課\04  大気\04-08 アスベスト\アスベスト雑件\250821四條畷南小学校サンプリング\CIMG6957.JPG">
              <a:extLst>
                <a:ext uri="{FF2B5EF4-FFF2-40B4-BE49-F238E27FC236}">
                  <a16:creationId xmlns:a16="http://schemas.microsoft.com/office/drawing/2014/main" id="{6D387A80-10D0-4798-9520-C222D7124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782" y="1808361"/>
              <a:ext cx="2249629" cy="17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0D7ECFE-9019-4172-B741-CB43334BB2C5}"/>
                </a:ext>
              </a:extLst>
            </p:cNvPr>
            <p:cNvSpPr txBox="1"/>
            <p:nvPr/>
          </p:nvSpPr>
          <p:spPr>
            <a:xfrm>
              <a:off x="2792201" y="2885017"/>
              <a:ext cx="40969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左）検査のために処理施設から排ガス採取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右）大気中の石綿濃度測定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849AAF-6F1F-4947-A18F-B42ACD605965}"/>
              </a:ext>
            </a:extLst>
          </p:cNvPr>
          <p:cNvSpPr txBox="1"/>
          <p:nvPr/>
        </p:nvSpPr>
        <p:spPr>
          <a:xfrm>
            <a:off x="172277" y="4061519"/>
            <a:ext cx="917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○環境衛生課　衛生指導グループ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A7DD95-E279-4AC7-8990-D9E1AFB86561}"/>
              </a:ext>
            </a:extLst>
          </p:cNvPr>
          <p:cNvSpPr txBox="1"/>
          <p:nvPr/>
        </p:nvSpPr>
        <p:spPr>
          <a:xfrm>
            <a:off x="437322" y="4682208"/>
            <a:ext cx="115824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＜主な業務内容＞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・浄化槽法に関すること。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・浄化槽整備事業にかかる補助金に関すること。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・し尿処理施設に関すること。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・生活排水に関すること。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9F438C5-1D6A-4D81-AE5F-52954BAEFC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72" y="4143193"/>
            <a:ext cx="2998819" cy="256117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868253-E057-42F5-B1EA-68D80A4A26F9}"/>
              </a:ext>
            </a:extLst>
          </p:cNvPr>
          <p:cNvSpPr txBox="1"/>
          <p:nvPr/>
        </p:nvSpPr>
        <p:spPr>
          <a:xfrm>
            <a:off x="5794909" y="6365818"/>
            <a:ext cx="2048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浄化槽のイメージ図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425D700-5FEF-4689-9596-18D3EC43FD1E}"/>
              </a:ext>
            </a:extLst>
          </p:cNvPr>
          <p:cNvSpPr txBox="1">
            <a:spLocks/>
          </p:cNvSpPr>
          <p:nvPr/>
        </p:nvSpPr>
        <p:spPr>
          <a:xfrm>
            <a:off x="4004842" y="129208"/>
            <a:ext cx="4201610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3200" b="1" u="sng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若手職員の業務紹介</a:t>
            </a:r>
            <a:endParaRPr lang="ja-JP" altLang="en-US" sz="3200" b="1" u="sng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2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3D805-6797-46CB-9DF8-2A5B9127258A}"/>
              </a:ext>
            </a:extLst>
          </p:cNvPr>
          <p:cNvSpPr txBox="1"/>
          <p:nvPr/>
        </p:nvSpPr>
        <p:spPr>
          <a:xfrm>
            <a:off x="172277" y="173143"/>
            <a:ext cx="1089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○脱炭素・エネルギー政策課　気候変動緩和・適応策推進グループ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3F9C91-2F6B-4100-8B15-ABF9314466F0}"/>
              </a:ext>
            </a:extLst>
          </p:cNvPr>
          <p:cNvSpPr txBox="1"/>
          <p:nvPr/>
        </p:nvSpPr>
        <p:spPr>
          <a:xfrm>
            <a:off x="437322" y="793832"/>
            <a:ext cx="11582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＜主な業務内容＞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・地球温暖化対策実行計画（区域施策編）に関すること。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・大阪府気候変動対策の推進に関する条例のエネルギー多量消費事業者にかかる届出に関すること。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・気候変動の緩和に関すること。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・暑さ対策のほか、気候変動への適応に関すること。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・ヒートアイランド対策に関すること。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ED8259-99B1-40D8-A2CD-F86A231EAA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7" y="2891848"/>
            <a:ext cx="5419773" cy="3782086"/>
          </a:xfrm>
          <a:prstGeom prst="rect">
            <a:avLst/>
          </a:prstGeom>
        </p:spPr>
      </p:pic>
      <p:pic>
        <p:nvPicPr>
          <p:cNvPr id="2050" name="Picture 2" descr="環境イベントの大阪府出展ブースの様子1">
            <a:extLst>
              <a:ext uri="{FF2B5EF4-FFF2-40B4-BE49-F238E27FC236}">
                <a16:creationId xmlns:a16="http://schemas.microsoft.com/office/drawing/2014/main" id="{96B30DA3-7359-45BB-BA62-165CE5C3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920" y="3446003"/>
            <a:ext cx="3072432" cy="230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0361B48-B449-4959-BCCB-8651DCAEE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731" y="4598165"/>
            <a:ext cx="3210251" cy="193899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E5B9F3-6924-49E1-B63A-D9A0AFF0CFBB}"/>
              </a:ext>
            </a:extLst>
          </p:cNvPr>
          <p:cNvSpPr txBox="1"/>
          <p:nvPr/>
        </p:nvSpPr>
        <p:spPr>
          <a:xfrm>
            <a:off x="7576236" y="3049726"/>
            <a:ext cx="4096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カーボンフットプリントの啓発イベント</a:t>
            </a:r>
          </a:p>
        </p:txBody>
      </p:sp>
    </p:spTree>
    <p:extLst>
      <p:ext uri="{BB962C8B-B14F-4D97-AF65-F5344CB8AC3E}">
        <p14:creationId xmlns:p14="http://schemas.microsoft.com/office/powerpoint/2010/main" val="73973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07790" y="2601197"/>
            <a:ext cx="6855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〇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大気汚染常時監視測定局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の機器・データ管理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微小粒子状物質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(PM2.5)</a:t>
            </a:r>
            <a:r>
              <a:rPr kumimoji="1" lang="ja-JP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窒素酸化物、光化学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オキシダントなどを自動測定機によって測定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〇光化学スモッグ予報・注意報の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発令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大気汚染常時監視測定局からリアルタイムで得られる　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オキシダント濃度のデータや気象条件等から、発令を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判断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682198" y="2974513"/>
            <a:ext cx="332392" cy="244117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"/>
              <a:ea typeface="+mn-ea"/>
              <a:cs typeface="+mn-cs"/>
            </a:endParaRPr>
          </a:p>
        </p:txBody>
      </p:sp>
      <p:pic>
        <p:nvPicPr>
          <p:cNvPr id="16" name="Picture 2" descr="D:\yamaguchinao\Desktop\■保存箱■\仮フォルダ\国設大阪内部２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75" r="27915"/>
          <a:stretch/>
        </p:blipFill>
        <p:spPr bwMode="auto">
          <a:xfrm>
            <a:off x="7028364" y="2936279"/>
            <a:ext cx="2324745" cy="36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109" y="2936279"/>
            <a:ext cx="2675403" cy="380251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636954" y="4481743"/>
            <a:ext cx="7749" cy="981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 flipV="1">
            <a:off x="640067" y="2974513"/>
            <a:ext cx="7749" cy="981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485984" y="6154017"/>
            <a:ext cx="392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左）自動測定機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右）リアルタイムで表示される濃度分布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918252" y="561488"/>
            <a:ext cx="9153939" cy="1345269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仕事内容について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（環境管理室環境保全課環境監視グループ）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335866" y="2359553"/>
            <a:ext cx="8079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〇有害大気汚染物質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(21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物質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のモニタリング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６地点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月１回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のサンプリングを実施（委託）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測定データを取りまとめ公表、調査の立会なども行う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〇ダイオキシン類の常時監視（大気、河川、海域、地下水、土壌）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大気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は７地点で年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２回調査を実施（委託）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測定データを取りまとめ公表、分析施設への立入なども行う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〇データ利活用をテーマにしたイベント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R4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年度は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3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回実施（気象講座、ワークショップなど）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HP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や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SNS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を用いて広報を行い、イベント当日は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情報提供等を行う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573437" y="2672601"/>
            <a:ext cx="7749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 flipV="1">
            <a:off x="565687" y="5115770"/>
            <a:ext cx="7749" cy="90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167" y="2285799"/>
            <a:ext cx="2844122" cy="265762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15626"/>
          <a:stretch/>
        </p:blipFill>
        <p:spPr>
          <a:xfrm>
            <a:off x="6680697" y="5455156"/>
            <a:ext cx="2542271" cy="147583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10" y="5435244"/>
            <a:ext cx="2217785" cy="147852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375722" y="6218959"/>
            <a:ext cx="27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左）気象講座の様子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右）ワークショップの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様子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99961" y="4972010"/>
            <a:ext cx="349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有害大気汚染物質モニタリング調査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H="1" flipV="1">
            <a:off x="581186" y="3894185"/>
            <a:ext cx="7749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1918252" y="561488"/>
            <a:ext cx="9153939" cy="1345269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仕事内容について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（環境管理室環境保全課環境監視グループ）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C3C7D-67B4-4025-9B88-EB2164FC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49577"/>
            <a:ext cx="10364451" cy="1596177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仕事内容に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（水産課  指導調整グループ）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9658B-3CCC-4879-9B28-80E0DE3E4F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244" y="2214694"/>
            <a:ext cx="11587226" cy="42184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主な業務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①漁業に係る許認可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zh-TW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漁業権</a:t>
            </a:r>
            <a:r>
              <a:rPr lang="en-US" altLang="zh-TW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zh-TW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漁業許可</a:t>
            </a:r>
            <a:r>
              <a:rPr lang="en-US" altLang="zh-TW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zh-TW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漁船登録</a:t>
            </a:r>
            <a:r>
              <a:rPr lang="zh-TW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等</a:t>
            </a:r>
            <a:endParaRPr lang="en-US" altLang="zh-TW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漁業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調整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漁場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めぐる紛争防止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（話し合いによる合意形成）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③漁業協同組合の指導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法令に基づく適正な組合運営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987" y="3453758"/>
            <a:ext cx="3972483" cy="29793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991" y="2123233"/>
            <a:ext cx="3167773" cy="23758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テキスト ボックス 10"/>
          <p:cNvSpPr txBox="1"/>
          <p:nvPr/>
        </p:nvSpPr>
        <p:spPr bwMode="ltGray">
          <a:xfrm>
            <a:off x="7956406" y="6433120"/>
            <a:ext cx="2577066" cy="474149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漁業協同組合の常例検査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 bwMode="ltGray">
          <a:xfrm>
            <a:off x="6206265" y="4512918"/>
            <a:ext cx="1843225" cy="474149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漁船（船びき網）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9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233" y="4293910"/>
            <a:ext cx="1786461" cy="173847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51007" y="890678"/>
            <a:ext cx="6821432" cy="456298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「魚庭の海」大阪府産水産物の消費拡大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0" y="3258919"/>
            <a:ext cx="1180797" cy="111765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52" y="4293910"/>
            <a:ext cx="4165157" cy="21456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5508" y="842490"/>
            <a:ext cx="5039590" cy="473961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漁業の</a:t>
            </a:r>
            <a:r>
              <a:rPr kumimoji="0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生産性</a:t>
            </a:r>
            <a:endParaRPr kumimoji="0" lang="en-US" altLang="ja-JP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i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向上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9443" y="6439600"/>
            <a:ext cx="2845787" cy="414051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キジハタの稚魚放流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2627" y="1168568"/>
            <a:ext cx="3791456" cy="3112225"/>
            <a:chOff x="137099" y="1174343"/>
            <a:chExt cx="3791456" cy="3112225"/>
          </a:xfrm>
        </p:grpSpPr>
        <p:pic>
          <p:nvPicPr>
            <p:cNvPr id="15" name="Picture 2" descr="E:\LIB\■60大阪産（もん）・６次産業化\01 大阪産（もん）\H29\25_改定大阪の漁業パンフ\00 画像\01-04 大阪の水産物\切り抜き後\生シラス丼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00" y="1564828"/>
              <a:ext cx="3493955" cy="272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 rot="600000">
              <a:off x="307207" y="1174343"/>
              <a:ext cx="1020757" cy="2165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105316" tIns="52658" rIns="105316" bIns="52658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1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glow rad="38100">
                      <a:prstClr val="white">
                        <a:alpha val="84000"/>
                      </a:prstClr>
                    </a:glow>
                  </a:effectLst>
                  <a:uLnTx/>
                  <a:uFillTx/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  <a:cs typeface="+mn-cs"/>
                </a:rPr>
                <a:t>シラス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600000">
              <a:off x="137099" y="1442288"/>
              <a:ext cx="489688" cy="2225398"/>
            </a:xfrm>
            <a:prstGeom prst="rect">
              <a:avLst/>
            </a:prstGeom>
            <a:noFill/>
          </p:spPr>
          <p:txBody>
            <a:bodyPr vert="eaVert" wrap="square" lIns="105316" tIns="52658" rIns="105316" bIns="52658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  <a:cs typeface="+mn-cs"/>
                </a:rPr>
                <a:t>鮮度が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  <a:cs typeface="+mn-cs"/>
                </a:rPr>
                <a:t>命</a:t>
              </a: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1" y="4280793"/>
            <a:ext cx="3790571" cy="241496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 rot="600000">
            <a:off x="490844" y="3923334"/>
            <a:ext cx="1020757" cy="2690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5316" tIns="52658" rIns="105316" bIns="526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アコウ</a:t>
            </a:r>
            <a:endParaRPr kumimoji="0" lang="en-US" altLang="ja-JP" sz="41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（キジハ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タ）</a:t>
            </a:r>
            <a:endParaRPr kumimoji="0" lang="ja-JP" altLang="en-US" sz="41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600000">
            <a:off x="77720" y="3939555"/>
            <a:ext cx="489688" cy="3051326"/>
          </a:xfrm>
          <a:prstGeom prst="rect">
            <a:avLst/>
          </a:prstGeom>
          <a:noFill/>
        </p:spPr>
        <p:txBody>
          <a:bodyPr vert="eaVert" wrap="square" lIns="105316" tIns="52658" rIns="105316" bIns="5265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大阪湾が誇る高級魚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30" y="5824208"/>
            <a:ext cx="2530022" cy="92979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439" y="1827734"/>
            <a:ext cx="2628000" cy="190742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454" y="2380107"/>
            <a:ext cx="1844719" cy="1897789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 rot="600000">
            <a:off x="4319525" y="1479106"/>
            <a:ext cx="1020757" cy="216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5316" tIns="52658" rIns="105316" bIns="526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7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38100">
                    <a:prstClr val="white">
                      <a:alpha val="62000"/>
                    </a:prstClr>
                  </a:glow>
                </a:effectLst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シタ</a:t>
            </a:r>
            <a:r>
              <a:rPr kumimoji="0" lang="ja-JP" altLang="en-US" sz="37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38100">
                    <a:prstClr val="white">
                      <a:alpha val="84000"/>
                    </a:prstClr>
                  </a:glow>
                </a:effectLst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ビラメ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 rot="600000">
            <a:off x="4239622" y="1449099"/>
            <a:ext cx="489688" cy="2225398"/>
          </a:xfrm>
          <a:prstGeom prst="rect">
            <a:avLst/>
          </a:prstGeom>
          <a:noFill/>
        </p:spPr>
        <p:txBody>
          <a:bodyPr vert="eaVert" wrap="square" lIns="105316" tIns="52658" rIns="105316" bIns="5265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やわらかな</a:t>
            </a:r>
            <a:r>
              <a:rPr kumimoji="0" lang="ja-JP" altLang="en-US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2700">
                    <a:prstClr val="white">
                      <a:alpha val="97000"/>
                    </a:prstClr>
                  </a:glow>
                </a:effectLst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</a:rPr>
              <a:t>白身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38" y="1416677"/>
            <a:ext cx="1320702" cy="1320702"/>
          </a:xfrm>
          <a:prstGeom prst="ellipse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784150" y="2049567"/>
            <a:ext cx="2625569" cy="2418703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➣資源管理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panose="020B0600070205080204" pitchFamily="50" charset="-128"/>
                <a:cs typeface="+mn-cs"/>
              </a:rPr>
              <a:t>➣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漁業</a:t>
            </a: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取締</a:t>
            </a:r>
            <a:endParaRPr kumimoji="0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など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1814" y="641183"/>
            <a:ext cx="645779" cy="333602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なにわ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77859" y="6439600"/>
            <a:ext cx="3934887" cy="414051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大阪府漁業取締船「はやなみ」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343525" y="3659388"/>
            <a:ext cx="1959659" cy="590372"/>
          </a:xfrm>
          <a:prstGeom prst="rect">
            <a:avLst/>
          </a:prstGeom>
          <a:noFill/>
        </p:spPr>
        <p:txBody>
          <a:bodyPr wrap="square" lIns="18000" tIns="72000" rIns="18000" bIns="18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小型魚の自主的な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再放流（資源管理）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0" name="Picture 5" descr="\\localhost\LIB\■60大阪産（もん）・６次産業化\01 大阪産（もん）\H29\25_改定大阪の漁業パンフ\画像\★小型魚再放流\小型魚（青）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389" y="500788"/>
            <a:ext cx="1808448" cy="3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タイトル 1">
            <a:extLst>
              <a:ext uri="{FF2B5EF4-FFF2-40B4-BE49-F238E27FC236}">
                <a16:creationId xmlns:a16="http://schemas.microsoft.com/office/drawing/2014/main" id="{34C28D83-097B-4DBB-A5AC-5EC64110B357}"/>
              </a:ext>
            </a:extLst>
          </p:cNvPr>
          <p:cNvSpPr txBox="1">
            <a:spLocks/>
          </p:cNvSpPr>
          <p:nvPr/>
        </p:nvSpPr>
        <p:spPr>
          <a:xfrm>
            <a:off x="828617" y="117082"/>
            <a:ext cx="10364451" cy="5773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「豊かな大阪湾」の実現に向けた取組み（水産）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896" y="5060248"/>
            <a:ext cx="1493277" cy="13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88B902E-3020-4453-96B4-5B87C214187B}"/>
              </a:ext>
            </a:extLst>
          </p:cNvPr>
          <p:cNvSpPr txBox="1">
            <a:spLocks/>
          </p:cNvSpPr>
          <p:nvPr/>
        </p:nvSpPr>
        <p:spPr>
          <a:xfrm>
            <a:off x="190557" y="597568"/>
            <a:ext cx="8709684" cy="627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環境職の主な活躍の場所</a:t>
            </a:r>
            <a:endParaRPr lang="ja-JP" altLang="en-US" sz="3200" b="1" u="sng" dirty="0"/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339E2E38-BDF5-4495-A1F1-01B23C802B3E}"/>
              </a:ext>
            </a:extLst>
          </p:cNvPr>
          <p:cNvSpPr txBox="1"/>
          <p:nvPr/>
        </p:nvSpPr>
        <p:spPr>
          <a:xfrm>
            <a:off x="279496" y="1612554"/>
            <a:ext cx="685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600" dirty="0"/>
              <a:t>環境農林水産部</a:t>
            </a:r>
            <a:r>
              <a:rPr kumimoji="1" lang="ja-JP" altLang="en-US" sz="2400" dirty="0"/>
              <a:t>（約</a:t>
            </a:r>
            <a:r>
              <a:rPr kumimoji="1" lang="en-US" altLang="ja-JP" sz="2400" dirty="0"/>
              <a:t>700</a:t>
            </a:r>
            <a:r>
              <a:rPr kumimoji="1" lang="ja-JP" altLang="en-US" sz="2400" dirty="0"/>
              <a:t>人）</a:t>
            </a:r>
            <a:endParaRPr kumimoji="1" lang="ja-JP" altLang="en-US" sz="3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D93364-331D-4660-A545-2A061AFD711D}"/>
              </a:ext>
            </a:extLst>
          </p:cNvPr>
          <p:cNvSpPr/>
          <p:nvPr/>
        </p:nvSpPr>
        <p:spPr>
          <a:xfrm>
            <a:off x="279496" y="2315238"/>
            <a:ext cx="11633008" cy="2227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B46AEB96-E836-4017-9086-EBD88F232C0F}"/>
              </a:ext>
            </a:extLst>
          </p:cNvPr>
          <p:cNvSpPr txBox="1"/>
          <p:nvPr/>
        </p:nvSpPr>
        <p:spPr>
          <a:xfrm>
            <a:off x="658906" y="2911545"/>
            <a:ext cx="7153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 smtClean="0"/>
              <a:t>脱炭素・エネルギー</a:t>
            </a:r>
            <a:r>
              <a:rPr kumimoji="1" lang="ja-JP" altLang="en-US" sz="2400" dirty="0"/>
              <a:t>政策課</a:t>
            </a:r>
            <a:endParaRPr kumimoji="1" lang="en-US" altLang="ja-JP" sz="2400" dirty="0"/>
          </a:p>
          <a:p>
            <a:r>
              <a:rPr kumimoji="1" lang="ja-JP" altLang="en-US" sz="2400" dirty="0"/>
              <a:t>循環型社会推進室</a:t>
            </a:r>
            <a:r>
              <a:rPr lang="en-US" altLang="ja-JP" sz="2000" dirty="0"/>
              <a:t>(</a:t>
            </a:r>
            <a:r>
              <a:rPr kumimoji="1" lang="ja-JP" altLang="en-US" sz="2000" dirty="0"/>
              <a:t>資源循環課、産業廃棄物指導課</a:t>
            </a:r>
            <a:r>
              <a:rPr kumimoji="1" lang="en-US" altLang="ja-JP" sz="2000" dirty="0"/>
              <a:t>)</a:t>
            </a:r>
            <a:endParaRPr kumimoji="1" lang="en-US" altLang="ja-JP" sz="2400" dirty="0"/>
          </a:p>
          <a:p>
            <a:r>
              <a:rPr kumimoji="1" lang="ja-JP" altLang="en-US" sz="2400" dirty="0"/>
              <a:t>環境管理室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環境保全課、事業所指導課</a:t>
            </a:r>
            <a:r>
              <a:rPr kumimoji="1" lang="en-US" altLang="ja-JP" sz="2000" dirty="0"/>
              <a:t>)</a:t>
            </a:r>
            <a:endParaRPr kumimoji="1" lang="en-US" altLang="ja-JP" sz="2400" dirty="0"/>
          </a:p>
          <a:p>
            <a:r>
              <a:rPr lang="ja-JP" altLang="en-US" sz="2400" dirty="0"/>
              <a:t>水産課　　</a:t>
            </a:r>
            <a:r>
              <a:rPr lang="ja-JP" altLang="en-US" sz="2000" dirty="0"/>
              <a:t>など</a:t>
            </a:r>
            <a:endParaRPr kumimoji="1" lang="ja-JP" altLang="en-US" sz="2400" dirty="0"/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27E900FE-A22A-49E8-91D6-70A705B779E8}"/>
              </a:ext>
            </a:extLst>
          </p:cNvPr>
          <p:cNvSpPr txBox="1"/>
          <p:nvPr/>
        </p:nvSpPr>
        <p:spPr>
          <a:xfrm>
            <a:off x="382619" y="2518222"/>
            <a:ext cx="61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本庁（咲洲庁舎）</a:t>
            </a:r>
            <a:r>
              <a:rPr kumimoji="1" lang="en-US" altLang="ja-JP" sz="2400" dirty="0"/>
              <a:t>】</a:t>
            </a:r>
            <a:r>
              <a:rPr kumimoji="1" lang="ja-JP" altLang="en-US" dirty="0"/>
              <a:t>（約</a:t>
            </a:r>
            <a:r>
              <a:rPr kumimoji="1" lang="en-US" altLang="ja-JP" dirty="0"/>
              <a:t>400</a:t>
            </a:r>
            <a:r>
              <a:rPr kumimoji="1" lang="ja-JP" altLang="en-US" dirty="0"/>
              <a:t>名）</a:t>
            </a:r>
          </a:p>
        </p:txBody>
      </p:sp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630B1E89-73D8-44E2-9AB2-59F3AD75DE3A}"/>
              </a:ext>
            </a:extLst>
          </p:cNvPr>
          <p:cNvSpPr txBox="1"/>
          <p:nvPr/>
        </p:nvSpPr>
        <p:spPr>
          <a:xfrm>
            <a:off x="7304491" y="2895198"/>
            <a:ext cx="4452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/>
              <a:t>北部農と緑の総合事務所</a:t>
            </a:r>
            <a:endParaRPr kumimoji="1" lang="en-US" altLang="ja-JP" sz="2400" dirty="0"/>
          </a:p>
          <a:p>
            <a:r>
              <a:rPr kumimoji="1" lang="ja-JP" altLang="en-US" sz="2400" dirty="0"/>
              <a:t>中部農と緑の総合事務所</a:t>
            </a:r>
            <a:endParaRPr kumimoji="1" lang="en-US" altLang="ja-JP" sz="2400" dirty="0"/>
          </a:p>
          <a:p>
            <a:r>
              <a:rPr kumimoji="1" lang="ja-JP" altLang="en-US" sz="2400" dirty="0"/>
              <a:t>南河内農と緑の総合事務所</a:t>
            </a:r>
            <a:endParaRPr kumimoji="1" lang="en-US" altLang="ja-JP" sz="2400" dirty="0"/>
          </a:p>
          <a:p>
            <a:r>
              <a:rPr lang="ja-JP" altLang="en-US" sz="2400" dirty="0"/>
              <a:t>泉州</a:t>
            </a:r>
            <a:r>
              <a:rPr kumimoji="1" lang="ja-JP" altLang="en-US" sz="2400" dirty="0"/>
              <a:t>農と緑の総合事務所　</a:t>
            </a:r>
            <a:r>
              <a:rPr kumimoji="1" lang="ja-JP" altLang="en-US" sz="2000" dirty="0"/>
              <a:t>など</a:t>
            </a:r>
            <a:endParaRPr kumimoji="1" lang="en-US" altLang="ja-JP" sz="2000" dirty="0"/>
          </a:p>
        </p:txBody>
      </p:sp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5C434557-9251-4B1C-A311-C532CCF4CD96}"/>
              </a:ext>
            </a:extLst>
          </p:cNvPr>
          <p:cNvSpPr txBox="1"/>
          <p:nvPr/>
        </p:nvSpPr>
        <p:spPr>
          <a:xfrm>
            <a:off x="7014624" y="2427943"/>
            <a:ext cx="426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出先機関</a:t>
            </a:r>
            <a:r>
              <a:rPr kumimoji="1" lang="en-US" altLang="ja-JP" sz="2400" dirty="0"/>
              <a:t>】</a:t>
            </a:r>
            <a:r>
              <a:rPr kumimoji="1" lang="ja-JP" altLang="en-US" dirty="0"/>
              <a:t>（約</a:t>
            </a:r>
            <a:r>
              <a:rPr kumimoji="1" lang="en-US" altLang="ja-JP" dirty="0"/>
              <a:t>300</a:t>
            </a:r>
            <a:r>
              <a:rPr kumimoji="1" lang="ja-JP" altLang="en-US" dirty="0"/>
              <a:t>名）</a:t>
            </a:r>
            <a:endParaRPr kumimoji="1" lang="ja-JP" altLang="en-US" sz="1600" dirty="0"/>
          </a:p>
        </p:txBody>
      </p:sp>
      <p:sp>
        <p:nvSpPr>
          <p:cNvPr id="13" name="テキスト ボックス 19">
            <a:extLst>
              <a:ext uri="{FF2B5EF4-FFF2-40B4-BE49-F238E27FC236}">
                <a16:creationId xmlns:a16="http://schemas.microsoft.com/office/drawing/2014/main" id="{23ED8E68-7F30-4070-BCF6-866AE5D5C653}"/>
              </a:ext>
            </a:extLst>
          </p:cNvPr>
          <p:cNvSpPr txBox="1"/>
          <p:nvPr/>
        </p:nvSpPr>
        <p:spPr>
          <a:xfrm>
            <a:off x="382619" y="4858181"/>
            <a:ext cx="10989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altLang="ja-JP" sz="2400" dirty="0"/>
              <a:t>※</a:t>
            </a:r>
            <a:r>
              <a:rPr kumimoji="1" lang="ja-JP" altLang="en-US" sz="2400" dirty="0"/>
              <a:t>このほか、政策企画部、商工労働部、都市整備部など、</a:t>
            </a:r>
            <a:endParaRPr kumimoji="1" lang="en-US" altLang="ja-JP" sz="2400" dirty="0"/>
          </a:p>
          <a:p>
            <a:pPr marL="265113" indent="-265113"/>
            <a:r>
              <a:rPr lang="ja-JP" altLang="en-US" sz="2400" dirty="0"/>
              <a:t>　</a:t>
            </a:r>
            <a:r>
              <a:rPr kumimoji="1" lang="ja-JP" altLang="en-US" sz="2400" dirty="0"/>
              <a:t>定期的な人事異動により、</a:t>
            </a:r>
            <a:r>
              <a:rPr lang="ja-JP" altLang="en-US" sz="2400" dirty="0"/>
              <a:t>他部でも多方面に活躍しています。</a:t>
            </a:r>
            <a:endParaRPr kumimoji="1"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DDA592-ABE8-46EB-A841-7C8A1B4AA0C7}"/>
              </a:ext>
            </a:extLst>
          </p:cNvPr>
          <p:cNvSpPr txBox="1"/>
          <p:nvPr/>
        </p:nvSpPr>
        <p:spPr>
          <a:xfrm>
            <a:off x="5682026" y="1601353"/>
            <a:ext cx="426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US" altLang="ja-JP" sz="2000" dirty="0"/>
              <a:t>※</a:t>
            </a:r>
            <a:r>
              <a:rPr lang="ja-JP" altLang="en-US" sz="2000" dirty="0"/>
              <a:t>大阪府庁職員は全体で約</a:t>
            </a:r>
            <a:r>
              <a:rPr lang="en-US" altLang="ja-JP" sz="2000" dirty="0" smtClean="0"/>
              <a:t>7,800</a:t>
            </a:r>
            <a:r>
              <a:rPr lang="ja-JP" altLang="en-US" sz="2000" dirty="0"/>
              <a:t>人</a:t>
            </a:r>
            <a:endParaRPr lang="en-US" altLang="ja-JP" sz="2000" dirty="0"/>
          </a:p>
          <a:p>
            <a:pPr marL="265113" indent="-265113"/>
            <a:r>
              <a:rPr kumimoji="1" lang="ja-JP" altLang="en-US" sz="2000" dirty="0"/>
              <a:t>　　　　（うち環境職は約</a:t>
            </a:r>
            <a:r>
              <a:rPr kumimoji="1" lang="en-US" altLang="ja-JP" sz="2000" dirty="0"/>
              <a:t>180</a:t>
            </a:r>
            <a:r>
              <a:rPr kumimoji="1" lang="ja-JP" altLang="en-US" sz="2000" dirty="0"/>
              <a:t>人）</a:t>
            </a:r>
            <a:endParaRPr kumimoji="1" lang="en-US" altLang="ja-JP" sz="2000" dirty="0"/>
          </a:p>
        </p:txBody>
      </p:sp>
      <p:sp>
        <p:nvSpPr>
          <p:cNvPr id="15" name="テキスト ボックス 19">
            <a:extLst>
              <a:ext uri="{FF2B5EF4-FFF2-40B4-BE49-F238E27FC236}">
                <a16:creationId xmlns:a16="http://schemas.microsoft.com/office/drawing/2014/main" id="{79025938-D106-4A20-8FFF-A51953311D57}"/>
              </a:ext>
            </a:extLst>
          </p:cNvPr>
          <p:cNvSpPr txBox="1"/>
          <p:nvPr/>
        </p:nvSpPr>
        <p:spPr>
          <a:xfrm>
            <a:off x="382620" y="5689178"/>
            <a:ext cx="956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altLang="ja-JP" sz="2400" dirty="0"/>
              <a:t>※</a:t>
            </a:r>
            <a:r>
              <a:rPr kumimoji="1" lang="ja-JP" altLang="en-US" sz="2400" dirty="0"/>
              <a:t>独立行政法人環境農林水産総合研究所をはじめ、国や市町村に</a:t>
            </a:r>
            <a:endParaRPr kumimoji="1" lang="en-US" altLang="ja-JP" sz="2400" dirty="0"/>
          </a:p>
          <a:p>
            <a:pPr marL="265113" indent="-265113"/>
            <a:r>
              <a:rPr lang="ja-JP" altLang="en-US" sz="2400" dirty="0"/>
              <a:t>　出向して活躍する場合もあります。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05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星 5 15"/>
          <p:cNvSpPr/>
          <p:nvPr/>
        </p:nvSpPr>
        <p:spPr>
          <a:xfrm>
            <a:off x="5382606" y="4705861"/>
            <a:ext cx="389178" cy="38063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星 5 18"/>
          <p:cNvSpPr/>
          <p:nvPr/>
        </p:nvSpPr>
        <p:spPr>
          <a:xfrm>
            <a:off x="5561176" y="3672880"/>
            <a:ext cx="389178" cy="380636"/>
          </a:xfrm>
          <a:prstGeom prst="star5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21">
            <a:extLst>
              <a:ext uri="{FF2B5EF4-FFF2-40B4-BE49-F238E27FC236}">
                <a16:creationId xmlns:a16="http://schemas.microsoft.com/office/drawing/2014/main" id="{8FAE7C73-28AF-45E1-AB07-133CFCAE3B50}"/>
              </a:ext>
            </a:extLst>
          </p:cNvPr>
          <p:cNvSpPr/>
          <p:nvPr/>
        </p:nvSpPr>
        <p:spPr>
          <a:xfrm>
            <a:off x="6756816" y="4180988"/>
            <a:ext cx="389178" cy="380636"/>
          </a:xfrm>
          <a:prstGeom prst="star5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DB6798-E268-45BD-94B8-29FE0C13C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710" y="1"/>
            <a:ext cx="4556289" cy="23387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73CB46-6222-44B6-931F-7AEDE641E838}"/>
              </a:ext>
            </a:extLst>
          </p:cNvPr>
          <p:cNvSpPr txBox="1"/>
          <p:nvPr/>
        </p:nvSpPr>
        <p:spPr>
          <a:xfrm>
            <a:off x="8629650" y="2387800"/>
            <a:ext cx="3225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職場の様子（咲洲庁舎）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03393" y="-12754"/>
            <a:ext cx="8126257" cy="6688183"/>
            <a:chOff x="503393" y="-1179"/>
            <a:chExt cx="8126257" cy="668818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28"/>
            <a:stretch/>
          </p:blipFill>
          <p:spPr>
            <a:xfrm>
              <a:off x="2271760" y="-1179"/>
              <a:ext cx="6357890" cy="6688183"/>
            </a:xfrm>
            <a:prstGeom prst="rect">
              <a:avLst/>
            </a:prstGeom>
          </p:spPr>
        </p:pic>
        <p:sp>
          <p:nvSpPr>
            <p:cNvPr id="32" name="線吹き出し 2 (枠付き) 31"/>
            <p:cNvSpPr/>
            <p:nvPr/>
          </p:nvSpPr>
          <p:spPr>
            <a:xfrm>
              <a:off x="503393" y="1931449"/>
              <a:ext cx="3527061" cy="467876"/>
            </a:xfrm>
            <a:prstGeom prst="borderCallout2">
              <a:avLst>
                <a:gd name="adj1" fmla="val 41016"/>
                <a:gd name="adj2" fmla="val 100273"/>
                <a:gd name="adj3" fmla="val 46598"/>
                <a:gd name="adj4" fmla="val 128628"/>
                <a:gd name="adj5" fmla="val 346723"/>
                <a:gd name="adj6" fmla="val 147767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◆本庁 咲洲庁舎（大阪市）</a:t>
              </a:r>
            </a:p>
          </p:txBody>
        </p:sp>
        <p:sp>
          <p:nvSpPr>
            <p:cNvPr id="33" name="線吹き出し 2 (枠付き) 32"/>
            <p:cNvSpPr/>
            <p:nvPr/>
          </p:nvSpPr>
          <p:spPr>
            <a:xfrm>
              <a:off x="568304" y="4647989"/>
              <a:ext cx="3912871" cy="493596"/>
            </a:xfrm>
            <a:prstGeom prst="borderCallout2">
              <a:avLst>
                <a:gd name="adj1" fmla="val 38369"/>
                <a:gd name="adj2" fmla="val 100566"/>
                <a:gd name="adj3" fmla="val 39922"/>
                <a:gd name="adj4" fmla="val 104751"/>
                <a:gd name="adj5" fmla="val 30242"/>
                <a:gd name="adj6" fmla="val 12213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◆泉州農と緑の総合事務所（岸和田市）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03393" y="2466999"/>
              <a:ext cx="4450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所属：</a:t>
              </a:r>
              <a:r>
                <a:rPr kumimoji="1" lang="ja-JP" altLang="en-US" sz="1400" dirty="0">
                  <a:solidFill>
                    <a:srgbClr val="FF0000"/>
                  </a:solidFill>
                </a:rPr>
                <a:t>脱炭素・エネルギー政策課、循環型社会推進室、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dirty="0">
                  <a:solidFill>
                    <a:srgbClr val="FF0000"/>
                  </a:solidFill>
                </a:rPr>
                <a:t>　　　環境管理室、水産課</a:t>
              </a:r>
              <a:r>
                <a:rPr kumimoji="1" lang="ja-JP" altLang="en-US" sz="1400" dirty="0"/>
                <a:t>　など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8304" y="5165860"/>
              <a:ext cx="298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所属：</a:t>
              </a:r>
              <a:r>
                <a:rPr kumimoji="1" lang="ja-JP" altLang="en-US" sz="1400" dirty="0">
                  <a:solidFill>
                    <a:srgbClr val="FF0000"/>
                  </a:solidFill>
                </a:rPr>
                <a:t>環境指導課</a:t>
              </a:r>
              <a:r>
                <a:rPr kumimoji="1" lang="ja-JP" altLang="en-US" sz="1400" dirty="0"/>
                <a:t>　など</a:t>
              </a:r>
            </a:p>
          </p:txBody>
        </p:sp>
        <p:sp>
          <p:nvSpPr>
            <p:cNvPr id="11" name="線吹き出し 2 (枠付き) 23">
              <a:extLst>
                <a:ext uri="{FF2B5EF4-FFF2-40B4-BE49-F238E27FC236}">
                  <a16:creationId xmlns:a16="http://schemas.microsoft.com/office/drawing/2014/main" id="{FC5D51DD-DB81-4FCC-A47D-ACF6AE41E770}"/>
                </a:ext>
              </a:extLst>
            </p:cNvPr>
            <p:cNvSpPr/>
            <p:nvPr/>
          </p:nvSpPr>
          <p:spPr>
            <a:xfrm>
              <a:off x="559248" y="3595959"/>
              <a:ext cx="4645264" cy="527157"/>
            </a:xfrm>
            <a:prstGeom prst="borderCallout2">
              <a:avLst>
                <a:gd name="adj1" fmla="val 45294"/>
                <a:gd name="adj2" fmla="val 100337"/>
                <a:gd name="adj3" fmla="val 132218"/>
                <a:gd name="adj4" fmla="val 114672"/>
                <a:gd name="adj5" fmla="val 134583"/>
                <a:gd name="adj6" fmla="val 132778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</a:rPr>
                <a:t>◆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大阪府立環境農林水産総合研究所（羽曳野市）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801EF82-9D48-4A35-A346-DF159CEA0693}"/>
                </a:ext>
              </a:extLst>
            </p:cNvPr>
            <p:cNvSpPr txBox="1"/>
            <p:nvPr/>
          </p:nvSpPr>
          <p:spPr>
            <a:xfrm>
              <a:off x="551723" y="4158397"/>
              <a:ext cx="298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所属：</a:t>
              </a:r>
              <a:r>
                <a:rPr kumimoji="1" lang="ja-JP" altLang="en-US" sz="1400" dirty="0">
                  <a:solidFill>
                    <a:srgbClr val="FF0000"/>
                  </a:solidFill>
                </a:rPr>
                <a:t>環境研究部</a:t>
              </a:r>
              <a:r>
                <a:rPr kumimoji="1" lang="ja-JP" altLang="en-US" sz="1400" dirty="0"/>
                <a:t>　など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C34A8C6-0C1E-4E4C-9B8E-97B60A580524}"/>
              </a:ext>
            </a:extLst>
          </p:cNvPr>
          <p:cNvSpPr/>
          <p:nvPr/>
        </p:nvSpPr>
        <p:spPr>
          <a:xfrm>
            <a:off x="7635710" y="5721083"/>
            <a:ext cx="3079461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エコアクションのイメージキャラクター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モットちゃん　キットちゃん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194" y="660350"/>
            <a:ext cx="8709684" cy="627713"/>
          </a:xfrm>
        </p:spPr>
        <p:txBody>
          <a:bodyPr>
            <a:noAutofit/>
          </a:bodyPr>
          <a:lstStyle/>
          <a:p>
            <a:r>
              <a:rPr lang="ja-JP" altLang="en-US" sz="4000" b="1" u="sng" dirty="0"/>
              <a:t>環境</a:t>
            </a:r>
            <a:r>
              <a:rPr kumimoji="1" lang="ja-JP" altLang="en-US" sz="4000" b="1" u="sng" dirty="0"/>
              <a:t>職の主な</a:t>
            </a:r>
            <a:r>
              <a:rPr lang="ja-JP" altLang="en-US" sz="4000" b="1" u="sng" dirty="0"/>
              <a:t>勤務</a:t>
            </a:r>
            <a:r>
              <a:rPr kumimoji="1" lang="ja-JP" altLang="en-US" sz="4000" b="1" u="sng" dirty="0"/>
              <a:t>地</a:t>
            </a:r>
            <a:endParaRPr kumimoji="1" lang="ja-JP" altLang="en-US" sz="3200" b="1" u="sng" dirty="0"/>
          </a:p>
        </p:txBody>
      </p:sp>
      <p:sp>
        <p:nvSpPr>
          <p:cNvPr id="15" name="テキスト ボックス 19">
            <a:extLst>
              <a:ext uri="{FF2B5EF4-FFF2-40B4-BE49-F238E27FC236}">
                <a16:creationId xmlns:a16="http://schemas.microsoft.com/office/drawing/2014/main" id="{1FC762EB-BA3F-4BCC-A21A-3394E19BC8AF}"/>
              </a:ext>
            </a:extLst>
          </p:cNvPr>
          <p:cNvSpPr txBox="1"/>
          <p:nvPr/>
        </p:nvSpPr>
        <p:spPr>
          <a:xfrm>
            <a:off x="261194" y="6381567"/>
            <a:ext cx="1098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altLang="ja-JP" dirty="0"/>
              <a:t>※</a:t>
            </a:r>
            <a:r>
              <a:rPr kumimoji="1" lang="ja-JP" altLang="en-US" dirty="0"/>
              <a:t>大阪府内は鉄道等の交通網が整備されており、他府県に比べると通勤が便利です。</a:t>
            </a:r>
            <a:endParaRPr kumimoji="1"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15" y="4213076"/>
            <a:ext cx="2489025" cy="1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312" y="702452"/>
            <a:ext cx="9452346" cy="752905"/>
          </a:xfrm>
        </p:spPr>
        <p:txBody>
          <a:bodyPr>
            <a:noAutofit/>
          </a:bodyPr>
          <a:lstStyle/>
          <a:p>
            <a:r>
              <a:rPr lang="ja-JP" altLang="en-US" sz="4000" b="1" u="sng" dirty="0"/>
              <a:t>大阪府の環境分野での主な取組み</a:t>
            </a:r>
            <a:r>
              <a:rPr lang="en-US" altLang="ja-JP" sz="4000" b="1" u="sng" dirty="0"/>
              <a:t/>
            </a:r>
            <a:br>
              <a:rPr lang="en-US" altLang="ja-JP" sz="4000" b="1" u="sng" dirty="0"/>
            </a:br>
            <a:endParaRPr kumimoji="1" lang="ja-JP" alt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6A150DEB-1958-4C43-8EED-938D839B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5"/>
            <a:ext cx="10073002" cy="266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◆</a:t>
            </a:r>
            <a:r>
              <a:rPr lang="ja-JP" altLang="en-US" sz="2400" b="1" u="sng" dirty="0">
                <a:solidFill>
                  <a:srgbClr val="FF0000"/>
                </a:solidFill>
              </a:rPr>
              <a:t>脱炭素社会の実現</a:t>
            </a:r>
            <a:r>
              <a:rPr lang="ja-JP" altLang="en-US" sz="2400" dirty="0"/>
              <a:t>に向けた緩和策や気候変動に対する適応策の推進</a:t>
            </a:r>
          </a:p>
          <a:p>
            <a:pPr marL="0" indent="0">
              <a:buNone/>
            </a:pPr>
            <a:r>
              <a:rPr lang="ja-JP" altLang="en-US" sz="3200" dirty="0"/>
              <a:t>◆</a:t>
            </a:r>
            <a:r>
              <a:rPr lang="ja-JP" altLang="en-US" sz="2400" dirty="0"/>
              <a:t>限りある資源を無駄にしない</a:t>
            </a:r>
            <a:r>
              <a:rPr lang="ja-JP" altLang="en-US" sz="2400" b="1" u="sng" dirty="0">
                <a:solidFill>
                  <a:srgbClr val="FF0000"/>
                </a:solidFill>
              </a:rPr>
              <a:t>循環型社会の構築</a:t>
            </a:r>
          </a:p>
          <a:p>
            <a:pPr marL="0" indent="0">
              <a:buNone/>
            </a:pPr>
            <a:r>
              <a:rPr lang="ja-JP" altLang="en-US" sz="3200" dirty="0"/>
              <a:t>◆</a:t>
            </a:r>
            <a:r>
              <a:rPr lang="ja-JP" altLang="en-US" sz="2400" dirty="0"/>
              <a:t>自然の恵み溢れる</a:t>
            </a:r>
            <a:r>
              <a:rPr lang="ja-JP" altLang="en-US" sz="2400" b="1" u="sng" dirty="0">
                <a:solidFill>
                  <a:srgbClr val="FF0000"/>
                </a:solidFill>
              </a:rPr>
              <a:t>豊かな大阪湾の実現</a:t>
            </a:r>
          </a:p>
          <a:p>
            <a:pPr marL="0" indent="0">
              <a:buNone/>
            </a:pPr>
            <a:r>
              <a:rPr lang="ja-JP" altLang="en-US" sz="3200" dirty="0"/>
              <a:t>◆</a:t>
            </a:r>
            <a:r>
              <a:rPr lang="ja-JP" altLang="en-US" sz="2400" dirty="0"/>
              <a:t>健康で安心して暮らせる</a:t>
            </a:r>
            <a:r>
              <a:rPr lang="ja-JP" altLang="en-US" sz="2400" b="1" u="sng" dirty="0">
                <a:solidFill>
                  <a:srgbClr val="FF0000"/>
                </a:solidFill>
              </a:rPr>
              <a:t>良好な環境の保全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5ADBD6-A8AC-4D65-B870-B5C73413401E}"/>
              </a:ext>
            </a:extLst>
          </p:cNvPr>
          <p:cNvSpPr txBox="1"/>
          <p:nvPr/>
        </p:nvSpPr>
        <p:spPr>
          <a:xfrm>
            <a:off x="1556543" y="5142054"/>
            <a:ext cx="90789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B050"/>
                </a:solidFill>
              </a:rPr>
              <a:t>大阪から世界へ　現在から未来へ　</a:t>
            </a:r>
            <a:endParaRPr lang="en-US" altLang="ja-JP" sz="3600" b="1" dirty="0">
              <a:solidFill>
                <a:srgbClr val="00B050"/>
              </a:solidFill>
            </a:endParaRPr>
          </a:p>
          <a:p>
            <a:r>
              <a:rPr lang="ja-JP" altLang="en-US" sz="3600" b="1" dirty="0">
                <a:solidFill>
                  <a:srgbClr val="00B050"/>
                </a:solidFill>
              </a:rPr>
              <a:t>持続可能な社会の構築をめざします！</a:t>
            </a:r>
            <a:endParaRPr kumimoji="1" lang="ja-JP" altLang="en-US" sz="3600" b="1" dirty="0">
              <a:solidFill>
                <a:srgbClr val="00B050"/>
              </a:solidFill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004097C3-8CB5-4526-B178-497028FFE7A3}"/>
              </a:ext>
            </a:extLst>
          </p:cNvPr>
          <p:cNvSpPr/>
          <p:nvPr/>
        </p:nvSpPr>
        <p:spPr>
          <a:xfrm rot="10800000">
            <a:off x="2934047" y="4439843"/>
            <a:ext cx="4731883" cy="44857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32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9342" y="246937"/>
            <a:ext cx="5113190" cy="640450"/>
          </a:xfrm>
        </p:spPr>
        <p:txBody>
          <a:bodyPr>
            <a:noAutofit/>
          </a:bodyPr>
          <a:lstStyle/>
          <a:p>
            <a:r>
              <a:rPr lang="ja-JP" altLang="en-US" sz="4000" b="1" u="sng" dirty="0"/>
              <a:t>脱炭素社会の実現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9679" y="2136896"/>
            <a:ext cx="9542035" cy="18883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</a:rPr>
              <a:t>再生可能エネルギーをはじめとした</a:t>
            </a:r>
            <a:r>
              <a:rPr lang="en-US" altLang="ja-JP" sz="1900" dirty="0">
                <a:solidFill>
                  <a:srgbClr val="FF0000"/>
                </a:solidFill>
              </a:rPr>
              <a:t>CO</a:t>
            </a:r>
            <a:r>
              <a:rPr lang="en-US" altLang="ja-JP" sz="1900" baseline="-25000" dirty="0">
                <a:solidFill>
                  <a:srgbClr val="FF0000"/>
                </a:solidFill>
              </a:rPr>
              <a:t>2</a:t>
            </a:r>
            <a:r>
              <a:rPr lang="ja-JP" altLang="en-US" sz="1900" dirty="0">
                <a:solidFill>
                  <a:srgbClr val="FF0000"/>
                </a:solidFill>
              </a:rPr>
              <a:t>排出量の少ないエネルギー</a:t>
            </a:r>
            <a:r>
              <a:rPr lang="ja-JP" altLang="en-US" sz="1900" dirty="0">
                <a:solidFill>
                  <a:schemeClr val="tx1"/>
                </a:solidFill>
              </a:rPr>
              <a:t>の利用促進</a:t>
            </a:r>
            <a:endParaRPr lang="en-US" altLang="ja-JP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</a:rPr>
              <a:t>走行時に排出ガスを出さない電動車の普及促進</a:t>
            </a:r>
            <a:endParaRPr lang="en-US" altLang="ja-JP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</a:rPr>
              <a:t>ゼロエネルギーとなる住宅</a:t>
            </a:r>
            <a:r>
              <a:rPr lang="ja-JP" altLang="en-US" sz="1900" dirty="0"/>
              <a:t>など</a:t>
            </a:r>
            <a:r>
              <a:rPr lang="ja-JP" altLang="en-US" sz="1900" dirty="0">
                <a:solidFill>
                  <a:srgbClr val="FF0000"/>
                </a:solidFill>
              </a:rPr>
              <a:t>環境負荷の低い製品・サービス</a:t>
            </a:r>
            <a:r>
              <a:rPr lang="ja-JP" altLang="en-US" sz="1900" dirty="0"/>
              <a:t>の普及</a:t>
            </a:r>
            <a:endParaRPr lang="en-US" altLang="ja-JP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rgbClr val="FF0000"/>
                </a:solidFill>
              </a:rPr>
              <a:t>クールスポット</a:t>
            </a:r>
            <a:r>
              <a:rPr lang="ja-JP" altLang="en-US" sz="1900" dirty="0"/>
              <a:t>の創出による</a:t>
            </a:r>
            <a:r>
              <a:rPr lang="ja-JP" altLang="en-US" sz="1900" dirty="0">
                <a:solidFill>
                  <a:schemeClr val="tx1"/>
                </a:solidFill>
              </a:rPr>
              <a:t>暑熱対策</a:t>
            </a:r>
            <a:endParaRPr lang="en-US" altLang="ja-JP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</a:rPr>
              <a:t>環境教育・学習の推進など気候変動の影響への適応に関する普及啓発</a:t>
            </a:r>
          </a:p>
          <a:p>
            <a:pPr>
              <a:buFont typeface="Wingdings" panose="05000000000000000000" pitchFamily="2" charset="2"/>
              <a:buChar char="Ø"/>
            </a:pPr>
            <a:endParaRPr kumimoji="1" lang="ja-JP" altLang="en-US" sz="1900" dirty="0"/>
          </a:p>
        </p:txBody>
      </p:sp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" y="4205326"/>
            <a:ext cx="3976774" cy="2133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図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32" y="4200895"/>
            <a:ext cx="3366689" cy="2133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523188" y="6483739"/>
            <a:ext cx="4911365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sz="1200" b="1" kern="12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太陽光発電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、電気自動車、</a:t>
            </a:r>
            <a:r>
              <a:rPr lang="ja-JP" sz="1200" b="1" kern="12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蓄電池等を活用したゼロエネルギー住宅例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22787" y="6459573"/>
            <a:ext cx="4805873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パナソニックミュージアムクールスポット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31798" y="1921510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気候変動による浸水被害の甚大化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5CC6A2-7345-4B74-9FD8-F00CE1A22407}"/>
              </a:ext>
            </a:extLst>
          </p:cNvPr>
          <p:cNvGrpSpPr/>
          <p:nvPr/>
        </p:nvGrpSpPr>
        <p:grpSpPr>
          <a:xfrm>
            <a:off x="1109988" y="1224165"/>
            <a:ext cx="8825598" cy="712249"/>
            <a:chOff x="1157391" y="1620965"/>
            <a:chExt cx="8825598" cy="675725"/>
          </a:xfrm>
        </p:grpSpPr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D20C56BC-763B-44A1-B766-F38DC3F728B9}"/>
                </a:ext>
              </a:extLst>
            </p:cNvPr>
            <p:cNvSpPr txBox="1">
              <a:spLocks/>
            </p:cNvSpPr>
            <p:nvPr/>
          </p:nvSpPr>
          <p:spPr>
            <a:xfrm>
              <a:off x="1157391" y="1620965"/>
              <a:ext cx="8825598" cy="6757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ja-JP" altLang="en-US" sz="2000" dirty="0"/>
                <a:t>大阪では</a:t>
              </a:r>
              <a:r>
                <a:rPr lang="en-US" altLang="ja-JP" sz="2000" dirty="0"/>
                <a:t>100</a:t>
              </a:r>
              <a:r>
                <a:rPr lang="ja-JP" altLang="en-US" sz="2000" dirty="0"/>
                <a:t>年間で</a:t>
              </a:r>
              <a:r>
                <a:rPr lang="ja-JP" altLang="en-US" sz="2000" dirty="0">
                  <a:solidFill>
                    <a:schemeClr val="tx1"/>
                  </a:solidFill>
                </a:rPr>
                <a:t>気温が</a:t>
              </a:r>
              <a:r>
                <a:rPr lang="ja-JP" altLang="en-US" sz="2000" dirty="0">
                  <a:solidFill>
                    <a:srgbClr val="FF0000"/>
                  </a:solidFill>
                </a:rPr>
                <a:t>約２℃</a:t>
              </a:r>
              <a:r>
                <a:rPr lang="ja-JP" altLang="en-US" sz="2000" dirty="0">
                  <a:solidFill>
                    <a:schemeClr val="tx1"/>
                  </a:solidFill>
                </a:rPr>
                <a:t>上昇　　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marL="0" indent="0">
                <a:buNone/>
              </a:pPr>
              <a:r>
                <a:rPr lang="ja-JP" altLang="en-US" sz="2000" dirty="0"/>
                <a:t>               </a:t>
              </a:r>
              <a:r>
                <a:rPr lang="ja-JP" altLang="en-US" sz="2000" dirty="0">
                  <a:solidFill>
                    <a:srgbClr val="FF0000"/>
                  </a:solidFill>
                </a:rPr>
                <a:t>大雨</a:t>
              </a:r>
              <a:r>
                <a:rPr lang="ja-JP" altLang="en-US" sz="2000" dirty="0"/>
                <a:t>の頻度や</a:t>
              </a:r>
              <a:r>
                <a:rPr lang="ja-JP" altLang="en-US" sz="2000" dirty="0">
                  <a:solidFill>
                    <a:schemeClr val="tx1"/>
                  </a:solidFill>
                </a:rPr>
                <a:t>熱中症</a:t>
              </a:r>
              <a:r>
                <a:rPr lang="ja-JP" altLang="en-US" sz="2000" dirty="0"/>
                <a:t>リスクが増加</a:t>
              </a:r>
              <a:endParaRPr lang="en-US" altLang="ja-JP" sz="2000" dirty="0"/>
            </a:p>
          </p:txBody>
        </p:sp>
        <p:sp>
          <p:nvSpPr>
            <p:cNvPr id="6" name="右矢印 5"/>
            <p:cNvSpPr/>
            <p:nvPr/>
          </p:nvSpPr>
          <p:spPr>
            <a:xfrm>
              <a:off x="1612251" y="1949883"/>
              <a:ext cx="669305" cy="2715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91706C8-5213-4E86-84D8-8C1F76D1EEA4}"/>
              </a:ext>
            </a:extLst>
          </p:cNvPr>
          <p:cNvSpPr/>
          <p:nvPr/>
        </p:nvSpPr>
        <p:spPr>
          <a:xfrm>
            <a:off x="782427" y="1077892"/>
            <a:ext cx="5217394" cy="934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9ED7385-AC1D-4F31-AF52-E8317B8D2C0A}"/>
              </a:ext>
            </a:extLst>
          </p:cNvPr>
          <p:cNvSpPr/>
          <p:nvPr/>
        </p:nvSpPr>
        <p:spPr>
          <a:xfrm>
            <a:off x="164807" y="990159"/>
            <a:ext cx="914400" cy="4713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課題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1" y="288424"/>
            <a:ext cx="2300630" cy="159936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65475DD-B1D0-45B5-BF61-F9678FEBDAF0}"/>
              </a:ext>
            </a:extLst>
          </p:cNvPr>
          <p:cNvSpPr/>
          <p:nvPr/>
        </p:nvSpPr>
        <p:spPr>
          <a:xfrm>
            <a:off x="782426" y="2112063"/>
            <a:ext cx="9304254" cy="1895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FD6539-CEB8-4AC4-A67B-2E93E0A612C3}"/>
              </a:ext>
            </a:extLst>
          </p:cNvPr>
          <p:cNvSpPr/>
          <p:nvPr/>
        </p:nvSpPr>
        <p:spPr>
          <a:xfrm>
            <a:off x="164807" y="2081371"/>
            <a:ext cx="914400" cy="471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対策</a:t>
            </a:r>
          </a:p>
        </p:txBody>
      </p:sp>
    </p:spTree>
    <p:extLst>
      <p:ext uri="{BB962C8B-B14F-4D97-AF65-F5344CB8AC3E}">
        <p14:creationId xmlns:p14="http://schemas.microsoft.com/office/powerpoint/2010/main" val="166337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94487" y="1180317"/>
            <a:ext cx="10779799" cy="86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廃棄物の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再生利用率</a:t>
            </a:r>
            <a:r>
              <a:rPr lang="ja-JP" altLang="en-US" sz="1900" dirty="0">
                <a:latin typeface="+mn-ea"/>
              </a:rPr>
              <a:t>の低さ（一般廃棄物：</a:t>
            </a:r>
            <a:r>
              <a:rPr lang="en-US" altLang="ja-JP" sz="1900" dirty="0">
                <a:latin typeface="+mn-ea"/>
              </a:rPr>
              <a:t>13.0</a:t>
            </a:r>
            <a:r>
              <a:rPr lang="ja-JP" altLang="en-US" sz="1900" dirty="0">
                <a:latin typeface="+mn-ea"/>
              </a:rPr>
              <a:t>％、産業廃棄物：</a:t>
            </a:r>
            <a:r>
              <a:rPr lang="en-US" altLang="ja-JP" sz="1900" dirty="0">
                <a:latin typeface="+mn-ea"/>
              </a:rPr>
              <a:t>32.4</a:t>
            </a:r>
            <a:r>
              <a:rPr lang="ja-JP" altLang="en-US" sz="1900" dirty="0">
                <a:latin typeface="+mn-ea"/>
              </a:rPr>
              <a:t>％ </a:t>
            </a:r>
            <a:r>
              <a:rPr lang="en-US" altLang="ja-JP" sz="1400" dirty="0">
                <a:latin typeface="+mn-ea"/>
              </a:rPr>
              <a:t>※2019</a:t>
            </a:r>
            <a:r>
              <a:rPr lang="ja-JP" altLang="en-US" sz="1400" dirty="0">
                <a:latin typeface="+mn-ea"/>
              </a:rPr>
              <a:t>年度実績値</a:t>
            </a:r>
            <a:r>
              <a:rPr lang="ja-JP" altLang="en-US" sz="1900" dirty="0">
                <a:latin typeface="+mn-ea"/>
              </a:rPr>
              <a:t>）</a:t>
            </a:r>
            <a:endParaRPr lang="en-US" altLang="ja-JP" sz="19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将来的に建設系廃棄物が増加　　　　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不法投棄</a:t>
            </a:r>
            <a:r>
              <a:rPr lang="ja-JP" altLang="en-US" sz="1900" dirty="0">
                <a:latin typeface="+mn-ea"/>
              </a:rPr>
              <a:t>等の発生が懸念</a:t>
            </a:r>
            <a:endParaRPr lang="en-US" altLang="ja-JP" sz="19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ja-JP" sz="1900" dirty="0">
              <a:latin typeface="+mn-ea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696" y="4148140"/>
            <a:ext cx="2041895" cy="22291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409" y="4293086"/>
            <a:ext cx="3246901" cy="1990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62818" y="6468863"/>
            <a:ext cx="3375193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おおさか</a:t>
            </a:r>
            <a:r>
              <a:rPr lang="en-US" altLang="ja-JP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3R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キャンペーンポスター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41312" y="6408626"/>
            <a:ext cx="3480147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廃棄物処分業者に対する立入検査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F14A2A4-E6BF-458A-B254-146C3396710F}"/>
              </a:ext>
            </a:extLst>
          </p:cNvPr>
          <p:cNvSpPr txBox="1">
            <a:spLocks/>
          </p:cNvSpPr>
          <p:nvPr/>
        </p:nvSpPr>
        <p:spPr>
          <a:xfrm>
            <a:off x="249341" y="246937"/>
            <a:ext cx="6047763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資源循環型社会の構築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D9E9C2F8-FF86-4C6C-8EAC-CE33B2C0662F}"/>
              </a:ext>
            </a:extLst>
          </p:cNvPr>
          <p:cNvSpPr txBox="1">
            <a:spLocks/>
          </p:cNvSpPr>
          <p:nvPr/>
        </p:nvSpPr>
        <p:spPr>
          <a:xfrm>
            <a:off x="1166207" y="2338687"/>
            <a:ext cx="9080122" cy="181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廃棄物の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３</a:t>
            </a:r>
            <a:r>
              <a:rPr lang="en-US" altLang="ja-JP" sz="1900" dirty="0">
                <a:solidFill>
                  <a:srgbClr val="FF0000"/>
                </a:solidFill>
                <a:latin typeface="+mn-ea"/>
              </a:rPr>
              <a:t>R</a:t>
            </a:r>
            <a:r>
              <a:rPr lang="en-US" altLang="ja-JP" sz="1900" baseline="300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900" dirty="0">
                <a:latin typeface="+mn-ea"/>
              </a:rPr>
              <a:t>の促進、プラスチックごみ対策の推進</a:t>
            </a:r>
            <a:endParaRPr lang="en-US" altLang="ja-JP" sz="1900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リデュース（発生抑制）、リユース（再使用）、リサイクル（再生利用）</a:t>
            </a:r>
            <a:endParaRPr lang="en-US" altLang="ja-JP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不適正処理防止</a:t>
            </a:r>
            <a:r>
              <a:rPr lang="ja-JP" altLang="en-US" sz="1900" dirty="0">
                <a:latin typeface="+mn-ea"/>
              </a:rPr>
              <a:t>のため、排出事業者・処理業者等に対する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指導・監視</a:t>
            </a:r>
            <a:endParaRPr lang="en-US" altLang="ja-JP" sz="1900" dirty="0">
              <a:solidFill>
                <a:srgbClr val="FF000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ja-JP" sz="19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フェニックス計画</a:t>
            </a:r>
            <a:r>
              <a:rPr lang="ja-JP" altLang="ja-JP" sz="1900" kern="100" dirty="0">
                <a:effectLst/>
                <a:latin typeface="+mn-ea"/>
                <a:cs typeface="Times New Roman" panose="02020603050405020304" pitchFamily="18" charset="0"/>
              </a:rPr>
              <a:t>（広域廃棄物最終処分場）の推進</a:t>
            </a:r>
          </a:p>
        </p:txBody>
      </p:sp>
      <p:sp>
        <p:nvSpPr>
          <p:cNvPr id="17" name="右矢印 5">
            <a:extLst>
              <a:ext uri="{FF2B5EF4-FFF2-40B4-BE49-F238E27FC236}">
                <a16:creationId xmlns:a16="http://schemas.microsoft.com/office/drawing/2014/main" id="{0CD832EB-38C3-4CE3-84E7-990894CA6D9B}"/>
              </a:ext>
            </a:extLst>
          </p:cNvPr>
          <p:cNvSpPr/>
          <p:nvPr/>
        </p:nvSpPr>
        <p:spPr>
          <a:xfrm>
            <a:off x="4885819" y="1592095"/>
            <a:ext cx="789117" cy="35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F610BA1-F106-4BDE-8A88-18A29E42EC73}"/>
              </a:ext>
            </a:extLst>
          </p:cNvPr>
          <p:cNvSpPr/>
          <p:nvPr/>
        </p:nvSpPr>
        <p:spPr>
          <a:xfrm>
            <a:off x="782426" y="2266555"/>
            <a:ext cx="8738646" cy="17411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BD9F65F-A6B8-40D2-A9F9-3A2E1DCFEC69}"/>
              </a:ext>
            </a:extLst>
          </p:cNvPr>
          <p:cNvSpPr/>
          <p:nvPr/>
        </p:nvSpPr>
        <p:spPr>
          <a:xfrm>
            <a:off x="782426" y="1077892"/>
            <a:ext cx="10466145" cy="934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584F0FB-E363-4997-92EC-5155F18A724E}"/>
              </a:ext>
            </a:extLst>
          </p:cNvPr>
          <p:cNvSpPr/>
          <p:nvPr/>
        </p:nvSpPr>
        <p:spPr>
          <a:xfrm>
            <a:off x="164807" y="990159"/>
            <a:ext cx="914400" cy="4713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課題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BC679F-BC9E-49B4-B3EA-E70101DD86E9}"/>
              </a:ext>
            </a:extLst>
          </p:cNvPr>
          <p:cNvSpPr/>
          <p:nvPr/>
        </p:nvSpPr>
        <p:spPr>
          <a:xfrm>
            <a:off x="164807" y="2165773"/>
            <a:ext cx="914400" cy="471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対策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1" t="30377" r="672"/>
          <a:stretch/>
        </p:blipFill>
        <p:spPr>
          <a:xfrm>
            <a:off x="6923614" y="4293086"/>
            <a:ext cx="3671075" cy="1990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6838750" y="6391758"/>
            <a:ext cx="3840802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大阪湾フェニックス計画における泉大津沖埋立処分場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3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88087" y="1177049"/>
            <a:ext cx="10568422" cy="134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  <a:latin typeface="+mn-ea"/>
              </a:rPr>
              <a:t>大阪湾は陸域からの汚濁負荷の流入が大きい</a:t>
            </a:r>
            <a:endParaRPr lang="en-US" altLang="ja-JP" sz="19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900" dirty="0">
                <a:solidFill>
                  <a:schemeClr val="tx1"/>
                </a:solidFill>
                <a:latin typeface="+mn-ea"/>
              </a:rPr>
              <a:t>　 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閉鎖性海域</a:t>
            </a:r>
            <a:endParaRPr lang="en-US" altLang="ja-JP" sz="19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900" dirty="0">
                <a:latin typeface="+mn-ea"/>
              </a:rPr>
              <a:t>　　　　水温上昇、</a:t>
            </a:r>
            <a:r>
              <a:rPr lang="ja-JP" altLang="en-US" sz="1900" dirty="0">
                <a:solidFill>
                  <a:schemeClr val="tx1"/>
                </a:solidFill>
                <a:latin typeface="+mn-ea"/>
              </a:rPr>
              <a:t>栄養塩の偏在、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水産資源の減少</a:t>
            </a:r>
            <a:endParaRPr lang="en-US" altLang="ja-JP" sz="19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900" dirty="0">
                <a:latin typeface="+mn-ea"/>
              </a:rPr>
              <a:t>　　　　プラスチックをはじめとした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海ごみ</a:t>
            </a:r>
            <a:r>
              <a:rPr lang="ja-JP" altLang="en-US" sz="1900" dirty="0">
                <a:latin typeface="+mn-ea"/>
              </a:rPr>
              <a:t>問題</a:t>
            </a:r>
            <a:endParaRPr lang="en-US" altLang="ja-JP" sz="19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ja-JP" sz="1900" dirty="0">
              <a:latin typeface="+mn-ea"/>
            </a:endParaRPr>
          </a:p>
        </p:txBody>
      </p:sp>
      <p:pic>
        <p:nvPicPr>
          <p:cNvPr id="6" name="図 5" descr="D:\MuneishiS\Desktop\IMG_08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38" y="4371342"/>
            <a:ext cx="3026007" cy="203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30" y="4360170"/>
            <a:ext cx="3026006" cy="2035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4894118" y="6508887"/>
            <a:ext cx="2174186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キジハタ稚魚の放流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80134" y="6469860"/>
            <a:ext cx="3480147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大阪湾のマイクロプラスチック調査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464260" y="2066006"/>
            <a:ext cx="524218" cy="53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3172D9C-76A8-41C4-9DEB-0DE7A7B41583}"/>
              </a:ext>
            </a:extLst>
          </p:cNvPr>
          <p:cNvSpPr txBox="1">
            <a:spLocks/>
          </p:cNvSpPr>
          <p:nvPr/>
        </p:nvSpPr>
        <p:spPr>
          <a:xfrm>
            <a:off x="249342" y="246937"/>
            <a:ext cx="5113190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豊かな大阪湾の実現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FD864E05-04CE-49E4-BC91-BB0ED651DB7D}"/>
              </a:ext>
            </a:extLst>
          </p:cNvPr>
          <p:cNvSpPr txBox="1">
            <a:spLocks/>
          </p:cNvSpPr>
          <p:nvPr/>
        </p:nvSpPr>
        <p:spPr>
          <a:xfrm>
            <a:off x="1072546" y="3249268"/>
            <a:ext cx="10568422" cy="80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chemeClr val="tx1"/>
                </a:solidFill>
              </a:rPr>
              <a:t>水質改善や生物の生息環境創出の推進、</a:t>
            </a:r>
            <a:r>
              <a:rPr lang="ja-JP" altLang="en-US" sz="1900" dirty="0">
                <a:solidFill>
                  <a:srgbClr val="FF0000"/>
                </a:solidFill>
              </a:rPr>
              <a:t>稚魚の放流</a:t>
            </a:r>
            <a:r>
              <a:rPr lang="ja-JP" altLang="en-US" sz="1900" dirty="0"/>
              <a:t>や藻場造成等漁場の整備</a:t>
            </a:r>
            <a:endParaRPr lang="en-US" altLang="ja-JP" sz="19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solidFill>
                  <a:srgbClr val="FF0000"/>
                </a:solidFill>
              </a:rPr>
              <a:t>マイクロプラスチック</a:t>
            </a:r>
            <a:r>
              <a:rPr lang="ja-JP" altLang="en-US" sz="1900" dirty="0"/>
              <a:t>の実態の把握、海底ごみの回収・処理、発生抑制対策の推進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94BE234-13E7-4CDA-A2DB-A00EC56B9586}"/>
              </a:ext>
            </a:extLst>
          </p:cNvPr>
          <p:cNvSpPr/>
          <p:nvPr/>
        </p:nvSpPr>
        <p:spPr>
          <a:xfrm>
            <a:off x="688156" y="1102582"/>
            <a:ext cx="6287679" cy="1716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2ABC795-C1E5-422C-868E-1F4FFC854099}"/>
              </a:ext>
            </a:extLst>
          </p:cNvPr>
          <p:cNvSpPr/>
          <p:nvPr/>
        </p:nvSpPr>
        <p:spPr>
          <a:xfrm>
            <a:off x="158146" y="1030869"/>
            <a:ext cx="914400" cy="4713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課題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343440F-0F82-42BB-865E-256305E6EB4C}"/>
              </a:ext>
            </a:extLst>
          </p:cNvPr>
          <p:cNvSpPr/>
          <p:nvPr/>
        </p:nvSpPr>
        <p:spPr>
          <a:xfrm>
            <a:off x="615346" y="3169862"/>
            <a:ext cx="9942675" cy="910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41FBC8-DF30-45C8-B5D1-37313C05650D}"/>
              </a:ext>
            </a:extLst>
          </p:cNvPr>
          <p:cNvSpPr/>
          <p:nvPr/>
        </p:nvSpPr>
        <p:spPr>
          <a:xfrm>
            <a:off x="158146" y="3043428"/>
            <a:ext cx="914400" cy="471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対策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5FE16FE-3D58-45BE-BFC1-A03AAB5360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8673" y="1120487"/>
            <a:ext cx="2163088" cy="1468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D67B7C-8D05-4483-A5AD-77613F61F09D}"/>
              </a:ext>
            </a:extLst>
          </p:cNvPr>
          <p:cNvSpPr/>
          <p:nvPr/>
        </p:nvSpPr>
        <p:spPr>
          <a:xfrm>
            <a:off x="7198673" y="2669229"/>
            <a:ext cx="2174186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府内の海岸に漂着した海ごみ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pic>
        <p:nvPicPr>
          <p:cNvPr id="22" name="図 21" descr="C:\Users\KuboYos\AppData\Local\Microsoft\Windows\INetCache\Content.Word\20191223_14053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4" b="-900"/>
          <a:stretch/>
        </p:blipFill>
        <p:spPr bwMode="auto">
          <a:xfrm>
            <a:off x="724085" y="4371342"/>
            <a:ext cx="3101068" cy="20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724085" y="6508887"/>
            <a:ext cx="3136769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水質改善のために設置された攪拌ブロック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82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76243" y="1193814"/>
            <a:ext cx="10568422" cy="991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光化学オキシダントをはじめ、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環境基準</a:t>
            </a:r>
            <a:r>
              <a:rPr lang="ja-JP" altLang="en-US" sz="1900" dirty="0">
                <a:latin typeface="+mn-ea"/>
              </a:rPr>
              <a:t>でいまだ未達成の項目あり</a:t>
            </a:r>
            <a:endParaRPr lang="en-US" altLang="ja-JP" sz="19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災害時の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石綿</a:t>
            </a:r>
            <a:r>
              <a:rPr lang="ja-JP" altLang="en-US" sz="1900" dirty="0">
                <a:latin typeface="+mn-ea"/>
              </a:rPr>
              <a:t>の飛散や化学物質の漏洩・排出といった</a:t>
            </a:r>
            <a:r>
              <a:rPr lang="ja-JP" altLang="en-US" sz="1900" dirty="0">
                <a:solidFill>
                  <a:schemeClr val="tx1"/>
                </a:solidFill>
                <a:latin typeface="+mn-ea"/>
              </a:rPr>
              <a:t>潜在的な</a:t>
            </a:r>
            <a:r>
              <a:rPr lang="ja-JP" altLang="en-US" sz="1900" dirty="0">
                <a:latin typeface="+mn-ea"/>
              </a:rPr>
              <a:t>環境リスク　　</a:t>
            </a: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/>
        </p:blipFill>
        <p:spPr bwMode="auto">
          <a:xfrm>
            <a:off x="4927692" y="4125386"/>
            <a:ext cx="3745107" cy="22301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720" y="4125387"/>
            <a:ext cx="3689796" cy="22117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955701" y="6419777"/>
            <a:ext cx="3689088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解体工事における石綿の立入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調査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33145" y="6419777"/>
            <a:ext cx="2145583" cy="3891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1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大気の常時監視測定機</a:t>
            </a:r>
            <a:endParaRPr lang="ja-JP" sz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B3D4C09-B411-4D32-BB44-E09D14F5D112}"/>
              </a:ext>
            </a:extLst>
          </p:cNvPr>
          <p:cNvSpPr txBox="1">
            <a:spLocks/>
          </p:cNvSpPr>
          <p:nvPr/>
        </p:nvSpPr>
        <p:spPr>
          <a:xfrm>
            <a:off x="249342" y="246937"/>
            <a:ext cx="5113190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良好な環境の保全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51A6D63F-EC2C-40EA-926E-31ECF483C7C6}"/>
              </a:ext>
            </a:extLst>
          </p:cNvPr>
          <p:cNvSpPr txBox="1">
            <a:spLocks/>
          </p:cNvSpPr>
          <p:nvPr/>
        </p:nvSpPr>
        <p:spPr>
          <a:xfrm>
            <a:off x="1176243" y="2526225"/>
            <a:ext cx="10568422" cy="151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環境の状況の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常時監視</a:t>
            </a:r>
            <a:endParaRPr lang="en-US" altLang="ja-JP" sz="1900" dirty="0">
              <a:solidFill>
                <a:srgbClr val="FF000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工場や事業場に対する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大気汚染や水質汚濁等</a:t>
            </a:r>
            <a:r>
              <a:rPr lang="ja-JP" altLang="en-US" sz="1900" dirty="0">
                <a:latin typeface="+mn-ea"/>
              </a:rPr>
              <a:t>に関する</a:t>
            </a:r>
            <a:r>
              <a:rPr lang="ja-JP" altLang="en-US" sz="1900" dirty="0">
                <a:solidFill>
                  <a:srgbClr val="FF0000"/>
                </a:solidFill>
                <a:latin typeface="+mn-ea"/>
              </a:rPr>
              <a:t>規制・指導</a:t>
            </a:r>
            <a:endParaRPr lang="en-US" altLang="ja-JP" sz="1900" dirty="0">
              <a:solidFill>
                <a:srgbClr val="FF000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+mn-ea"/>
              </a:rPr>
              <a:t>環境影響評価（</a:t>
            </a:r>
            <a:r>
              <a:rPr lang="ja-JP" altLang="en-US" sz="1900" dirty="0">
                <a:solidFill>
                  <a:schemeClr val="tx1"/>
                </a:solidFill>
                <a:latin typeface="+mn-ea"/>
              </a:rPr>
              <a:t>環境アセスメント</a:t>
            </a:r>
            <a:r>
              <a:rPr lang="ja-JP" altLang="en-US" sz="1900" dirty="0">
                <a:latin typeface="+mn-ea"/>
              </a:rPr>
              <a:t>）制度の運営</a:t>
            </a:r>
            <a:endParaRPr lang="en-US" altLang="ja-JP" sz="1900" dirty="0">
              <a:latin typeface="+mn-ea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30196A7-65E7-4663-9E46-7B400528F857}"/>
              </a:ext>
            </a:extLst>
          </p:cNvPr>
          <p:cNvSpPr/>
          <p:nvPr/>
        </p:nvSpPr>
        <p:spPr>
          <a:xfrm>
            <a:off x="744720" y="1123416"/>
            <a:ext cx="9078011" cy="910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A46CAC6-46B4-403B-93E8-59A8536961C2}"/>
              </a:ext>
            </a:extLst>
          </p:cNvPr>
          <p:cNvSpPr/>
          <p:nvPr/>
        </p:nvSpPr>
        <p:spPr>
          <a:xfrm>
            <a:off x="744720" y="2347784"/>
            <a:ext cx="8003357" cy="1573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1437EB2-CDDC-4A60-B9F2-7E5C28B6350C}"/>
              </a:ext>
            </a:extLst>
          </p:cNvPr>
          <p:cNvSpPr/>
          <p:nvPr/>
        </p:nvSpPr>
        <p:spPr>
          <a:xfrm>
            <a:off x="197529" y="2243642"/>
            <a:ext cx="914400" cy="471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対策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680659-317C-4687-90D6-6829C117DBB3}"/>
              </a:ext>
            </a:extLst>
          </p:cNvPr>
          <p:cNvSpPr/>
          <p:nvPr/>
        </p:nvSpPr>
        <p:spPr>
          <a:xfrm>
            <a:off x="197529" y="1021443"/>
            <a:ext cx="914400" cy="4713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課題</a:t>
            </a:r>
          </a:p>
        </p:txBody>
      </p:sp>
    </p:spTree>
    <p:extLst>
      <p:ext uri="{BB962C8B-B14F-4D97-AF65-F5344CB8AC3E}">
        <p14:creationId xmlns:p14="http://schemas.microsoft.com/office/powerpoint/2010/main" val="242262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1D848EE-A47B-4329-83A3-F109E89E01C3}"/>
              </a:ext>
            </a:extLst>
          </p:cNvPr>
          <p:cNvSpPr txBox="1">
            <a:spLocks/>
          </p:cNvSpPr>
          <p:nvPr/>
        </p:nvSpPr>
        <p:spPr>
          <a:xfrm>
            <a:off x="249342" y="246937"/>
            <a:ext cx="6483152" cy="64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u="sng" dirty="0"/>
              <a:t>大阪府・環境職の魅力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8A5FFE-A5BA-4E66-BC42-12C41AFA8C9A}"/>
              </a:ext>
            </a:extLst>
          </p:cNvPr>
          <p:cNvSpPr txBox="1"/>
          <p:nvPr/>
        </p:nvSpPr>
        <p:spPr>
          <a:xfrm>
            <a:off x="373646" y="1151533"/>
            <a:ext cx="985792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その１：現場に近い！目の前の課題に自ら考えて対処し、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55713">
              <a:lnSpc>
                <a:spcPts val="44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改善結果を実感することができます！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55713" indent="-1255713">
              <a:lnSpc>
                <a:spcPts val="44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：大阪府の政策（条例や計画等）は全国的に注目される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ことが多く、やりがいのある仕事がたくさんあります！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44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その３：現場経験や市町村・国（環境省など）への出向を通じて、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44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自らの知見を増やすことができます！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3E43A42F-667F-4388-BAEE-9AE91EFF964E}"/>
              </a:ext>
            </a:extLst>
          </p:cNvPr>
          <p:cNvSpPr/>
          <p:nvPr/>
        </p:nvSpPr>
        <p:spPr>
          <a:xfrm flipV="1">
            <a:off x="1308371" y="4772944"/>
            <a:ext cx="7450147" cy="64926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CC3B3D-761D-4CE7-BE33-DEFDE0D0AB48}"/>
              </a:ext>
            </a:extLst>
          </p:cNvPr>
          <p:cNvSpPr/>
          <p:nvPr/>
        </p:nvSpPr>
        <p:spPr>
          <a:xfrm>
            <a:off x="1173899" y="5520092"/>
            <a:ext cx="8665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社会課題を把握し、条例等の政策を立案して、</a:t>
            </a:r>
            <a:endParaRPr lang="en-US" altLang="ja-JP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より良い社会を作りあげていくことに貢献！</a:t>
            </a:r>
            <a:endParaRPr lang="en-US" altLang="ja-JP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1923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Custom 7">
      <a:majorFont>
        <a:latin typeface="Yu Gothic Medium"/>
        <a:ea typeface=""/>
        <a:cs typeface=""/>
      </a:majorFont>
      <a:minorFont>
        <a:latin typeface="Yu Gothic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4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Props1.xml><?xml version="1.0" encoding="utf-8"?>
<ds:datastoreItem xmlns:ds="http://schemas.openxmlformats.org/officeDocument/2006/customXml" ds:itemID="{0F6E3BF0-5C42-485F-BEF7-298FD8453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E423E2-1ABC-4FB5-8C31-280F1686E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41D04-5622-47A8-96EF-603F7C140573}">
  <ds:schemaRefs>
    <ds:schemaRef ds:uri="a9b0d389-098a-4f82-adda-c0435a7f6245"/>
    <ds:schemaRef ds:uri="http://www.w3.org/XML/1998/namespace"/>
    <ds:schemaRef ds:uri="http://purl.org/dc/terms/"/>
    <ds:schemaRef ds:uri="70d7d652-1edb-4486-adb7-569848e2bda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1700</Words>
  <Application>Microsoft Office PowerPoint</Application>
  <PresentationFormat>ワイド画面</PresentationFormat>
  <Paragraphs>196</Paragraphs>
  <Slides>17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17</vt:i4>
      </vt:variant>
    </vt:vector>
  </HeadingPairs>
  <TitlesOfParts>
    <vt:vector size="41" baseType="lpstr">
      <vt:lpstr>HGP創英ﾌﾟﾚｾﾞﾝｽEB</vt:lpstr>
      <vt:lpstr>HG丸ｺﾞｼｯｸM-PRO</vt:lpstr>
      <vt:lpstr>Meiryo UI</vt:lpstr>
      <vt:lpstr>ＭＳ Ｐゴシック</vt:lpstr>
      <vt:lpstr>UD デジタル 教科書体 NK-R</vt:lpstr>
      <vt:lpstr>UD デジタル 教科書体 NP-B</vt:lpstr>
      <vt:lpstr>Yu Gothic Medium</vt:lpstr>
      <vt:lpstr>メイリオ</vt:lpstr>
      <vt:lpstr>メイリオ</vt:lpstr>
      <vt:lpstr>游ゴシック</vt:lpstr>
      <vt:lpstr>游ゴシック</vt:lpstr>
      <vt:lpstr>游ゴシック Light</vt:lpstr>
      <vt:lpstr>Arial</vt:lpstr>
      <vt:lpstr>Corbel</vt:lpstr>
      <vt:lpstr>Microsoft Himalaya</vt:lpstr>
      <vt:lpstr>Times New Roman</vt:lpstr>
      <vt:lpstr>Trebuchet MS</vt:lpstr>
      <vt:lpstr>Tw Cen MT</vt:lpstr>
      <vt:lpstr>Wingdings</vt:lpstr>
      <vt:lpstr>Wingdings 3</vt:lpstr>
      <vt:lpstr>ファセット</vt:lpstr>
      <vt:lpstr>Office テーマ</vt:lpstr>
      <vt:lpstr>SketchLinesVTI</vt:lpstr>
      <vt:lpstr>しずく</vt:lpstr>
      <vt:lpstr>大阪府職員 環境職（水産分野含む） 　　　　　　　のご案内</vt:lpstr>
      <vt:lpstr>PowerPoint プレゼンテーション</vt:lpstr>
      <vt:lpstr>環境職の主な勤務地</vt:lpstr>
      <vt:lpstr>大阪府の環境分野での主な取組み </vt:lpstr>
      <vt:lpstr>脱炭素社会の実現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仕事内容について （環境管理室環境保全課環境監視グループ）</vt:lpstr>
      <vt:lpstr>仕事内容について （環境管理室環境保全課環境監視グループ）</vt:lpstr>
      <vt:lpstr>仕事内容について （水産課  指導調整グループ）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大阪府職員（〇〇職）</dc:title>
  <dc:creator>矢幡　彩奈</dc:creator>
  <cp:lastModifiedBy>鈴木　慎介</cp:lastModifiedBy>
  <cp:revision>197</cp:revision>
  <cp:lastPrinted>2023-03-16T05:21:39Z</cp:lastPrinted>
  <dcterms:created xsi:type="dcterms:W3CDTF">2020-12-22T03:15:47Z</dcterms:created>
  <dcterms:modified xsi:type="dcterms:W3CDTF">2023-03-20T11:13:59Z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