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15119350" cy="10728325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9" userDrawn="1">
          <p15:clr>
            <a:srgbClr val="A4A3A4"/>
          </p15:clr>
        </p15:guide>
        <p15:guide id="2" pos="4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DE9B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434" autoAdjust="0"/>
  </p:normalViewPr>
  <p:slideViewPr>
    <p:cSldViewPr snapToGrid="0" showGuides="1">
      <p:cViewPr varScale="1">
        <p:scale>
          <a:sx n="47" d="100"/>
          <a:sy n="47" d="100"/>
        </p:scale>
        <p:origin x="1194" y="48"/>
      </p:cViewPr>
      <p:guideLst>
        <p:guide orient="horz" pos="3379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9047" cy="495061"/>
          </a:xfrm>
          <a:prstGeom prst="rect">
            <a:avLst/>
          </a:prstGeom>
        </p:spPr>
        <p:txBody>
          <a:bodyPr vert="horz" lIns="62450" tIns="31224" rIns="62450" bIns="31224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643" y="1"/>
            <a:ext cx="2919047" cy="495061"/>
          </a:xfrm>
          <a:prstGeom prst="rect">
            <a:avLst/>
          </a:prstGeom>
        </p:spPr>
        <p:txBody>
          <a:bodyPr vert="horz" lIns="62450" tIns="31224" rIns="62450" bIns="31224" rtlCol="0"/>
          <a:lstStyle>
            <a:lvl1pPr algn="r">
              <a:defRPr sz="800"/>
            </a:lvl1pPr>
          </a:lstStyle>
          <a:p>
            <a:fld id="{BF1BF329-EDCD-4A0A-8800-771AF39B95FF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53"/>
            <a:ext cx="2919047" cy="495061"/>
          </a:xfrm>
          <a:prstGeom prst="rect">
            <a:avLst/>
          </a:prstGeom>
        </p:spPr>
        <p:txBody>
          <a:bodyPr vert="horz" lIns="62450" tIns="31224" rIns="62450" bIns="31224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643" y="9371253"/>
            <a:ext cx="2919047" cy="495061"/>
          </a:xfrm>
          <a:prstGeom prst="rect">
            <a:avLst/>
          </a:prstGeom>
        </p:spPr>
        <p:txBody>
          <a:bodyPr vert="horz" lIns="62450" tIns="31224" rIns="62450" bIns="31224" rtlCol="0" anchor="b"/>
          <a:lstStyle>
            <a:lvl1pPr algn="r">
              <a:defRPr sz="800"/>
            </a:lvl1pPr>
          </a:lstStyle>
          <a:p>
            <a:fld id="{5330B909-BE97-42EE-AA8C-1A8B3EABE9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9914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9047" cy="495061"/>
          </a:xfrm>
          <a:prstGeom prst="rect">
            <a:avLst/>
          </a:prstGeom>
        </p:spPr>
        <p:txBody>
          <a:bodyPr vert="horz" lIns="62441" tIns="31222" rIns="62441" bIns="31222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643" y="2"/>
            <a:ext cx="2919047" cy="495061"/>
          </a:xfrm>
          <a:prstGeom prst="rect">
            <a:avLst/>
          </a:prstGeom>
        </p:spPr>
        <p:txBody>
          <a:bodyPr vert="horz" lIns="62441" tIns="31222" rIns="62441" bIns="31222" rtlCol="0"/>
          <a:lstStyle>
            <a:lvl1pPr algn="r">
              <a:defRPr sz="800"/>
            </a:lvl1pPr>
          </a:lstStyle>
          <a:p>
            <a:fld id="{D4B34377-7E25-4106-A67B-EA64E8B2B132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1235075"/>
            <a:ext cx="46910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41" tIns="31222" rIns="62441" bIns="312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92" y="4747785"/>
            <a:ext cx="5388181" cy="3885245"/>
          </a:xfrm>
          <a:prstGeom prst="rect">
            <a:avLst/>
          </a:prstGeom>
        </p:spPr>
        <p:txBody>
          <a:bodyPr vert="horz" lIns="62441" tIns="31222" rIns="62441" bIns="312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55"/>
            <a:ext cx="2919047" cy="495061"/>
          </a:xfrm>
          <a:prstGeom prst="rect">
            <a:avLst/>
          </a:prstGeom>
        </p:spPr>
        <p:txBody>
          <a:bodyPr vert="horz" lIns="62441" tIns="31222" rIns="62441" bIns="31222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643" y="9371255"/>
            <a:ext cx="2919047" cy="495061"/>
          </a:xfrm>
          <a:prstGeom prst="rect">
            <a:avLst/>
          </a:prstGeom>
        </p:spPr>
        <p:txBody>
          <a:bodyPr vert="horz" lIns="62441" tIns="31222" rIns="62441" bIns="31222" rtlCol="0" anchor="b"/>
          <a:lstStyle>
            <a:lvl1pPr algn="r">
              <a:defRPr sz="800"/>
            </a:lvl1pPr>
          </a:lstStyle>
          <a:p>
            <a:fld id="{8BAD086E-579A-4EC0-9AEC-9B55B3824F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730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4213" y="855663"/>
            <a:ext cx="3243262" cy="2301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60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55771"/>
            <a:ext cx="12851448" cy="3735046"/>
          </a:xfrm>
        </p:spPr>
        <p:txBody>
          <a:bodyPr anchor="b"/>
          <a:lstStyle>
            <a:lvl1pPr algn="ctr">
              <a:defRPr sz="938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34855"/>
            <a:ext cx="11339513" cy="2590194"/>
          </a:xfrm>
        </p:spPr>
        <p:txBody>
          <a:bodyPr/>
          <a:lstStyle>
            <a:lvl1pPr marL="0" indent="0" algn="ctr">
              <a:buNone/>
              <a:defRPr sz="3755"/>
            </a:lvl1pPr>
            <a:lvl2pPr marL="715244" indent="0" algn="ctr">
              <a:buNone/>
              <a:defRPr sz="3129"/>
            </a:lvl2pPr>
            <a:lvl3pPr marL="1430487" indent="0" algn="ctr">
              <a:buNone/>
              <a:defRPr sz="2816"/>
            </a:lvl3pPr>
            <a:lvl4pPr marL="2145731" indent="0" algn="ctr">
              <a:buNone/>
              <a:defRPr sz="2503"/>
            </a:lvl4pPr>
            <a:lvl5pPr marL="2860975" indent="0" algn="ctr">
              <a:buNone/>
              <a:defRPr sz="2503"/>
            </a:lvl5pPr>
            <a:lvl6pPr marL="3576218" indent="0" algn="ctr">
              <a:buNone/>
              <a:defRPr sz="2503"/>
            </a:lvl6pPr>
            <a:lvl7pPr marL="4291462" indent="0" algn="ctr">
              <a:buNone/>
              <a:defRPr sz="2503"/>
            </a:lvl7pPr>
            <a:lvl8pPr marL="5006706" indent="0" algn="ctr">
              <a:buNone/>
              <a:defRPr sz="2503"/>
            </a:lvl8pPr>
            <a:lvl9pPr marL="5721949" indent="0" algn="ctr">
              <a:buNone/>
              <a:defRPr sz="250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8FAA-6B69-451B-94F9-B9AFB2A58CFB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1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0FB-9490-40CE-9F0C-17E534955E0A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69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71184"/>
            <a:ext cx="3260110" cy="909176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71184"/>
            <a:ext cx="9591338" cy="909176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CCB6-67FA-4CEA-9A3D-58801920BFE4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78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DB8C-9621-4DB7-9A36-6FED80837DC5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1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74634"/>
            <a:ext cx="13040439" cy="4462684"/>
          </a:xfrm>
        </p:spPr>
        <p:txBody>
          <a:bodyPr anchor="b"/>
          <a:lstStyle>
            <a:lvl1pPr>
              <a:defRPr sz="938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79537"/>
            <a:ext cx="13040439" cy="2346820"/>
          </a:xfrm>
        </p:spPr>
        <p:txBody>
          <a:bodyPr/>
          <a:lstStyle>
            <a:lvl1pPr marL="0" indent="0">
              <a:buNone/>
              <a:defRPr sz="3755">
                <a:solidFill>
                  <a:schemeClr val="tx1"/>
                </a:solidFill>
              </a:defRPr>
            </a:lvl1pPr>
            <a:lvl2pPr marL="715244" indent="0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2pPr>
            <a:lvl3pPr marL="1430487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3pPr>
            <a:lvl4pPr marL="2145731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4pPr>
            <a:lvl5pPr marL="2860975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5pPr>
            <a:lvl6pPr marL="3576218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6pPr>
            <a:lvl7pPr marL="4291462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7pPr>
            <a:lvl8pPr marL="5006706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8pPr>
            <a:lvl9pPr marL="5721949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5F26-33AA-480F-82E8-D38AE240C591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80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55920"/>
            <a:ext cx="6425724" cy="68070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55920"/>
            <a:ext cx="6425724" cy="68070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A2F-A8FD-45A7-AD79-A997F88B51D2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87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71186"/>
            <a:ext cx="13040439" cy="207364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9931"/>
            <a:ext cx="6396193" cy="1288888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244" indent="0">
              <a:buNone/>
              <a:defRPr sz="3129" b="1"/>
            </a:lvl2pPr>
            <a:lvl3pPr marL="1430487" indent="0">
              <a:buNone/>
              <a:defRPr sz="2816" b="1"/>
            </a:lvl3pPr>
            <a:lvl4pPr marL="2145731" indent="0">
              <a:buNone/>
              <a:defRPr sz="2503" b="1"/>
            </a:lvl4pPr>
            <a:lvl5pPr marL="2860975" indent="0">
              <a:buNone/>
              <a:defRPr sz="2503" b="1"/>
            </a:lvl5pPr>
            <a:lvl6pPr marL="3576218" indent="0">
              <a:buNone/>
              <a:defRPr sz="2503" b="1"/>
            </a:lvl6pPr>
            <a:lvl7pPr marL="4291462" indent="0">
              <a:buNone/>
              <a:defRPr sz="2503" b="1"/>
            </a:lvl7pPr>
            <a:lvl8pPr marL="5006706" indent="0">
              <a:buNone/>
              <a:defRPr sz="2503" b="1"/>
            </a:lvl8pPr>
            <a:lvl9pPr marL="5721949" indent="0">
              <a:buNone/>
              <a:defRPr sz="250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18819"/>
            <a:ext cx="6396193" cy="57639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9931"/>
            <a:ext cx="6427693" cy="1288888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244" indent="0">
              <a:buNone/>
              <a:defRPr sz="3129" b="1"/>
            </a:lvl2pPr>
            <a:lvl3pPr marL="1430487" indent="0">
              <a:buNone/>
              <a:defRPr sz="2816" b="1"/>
            </a:lvl3pPr>
            <a:lvl4pPr marL="2145731" indent="0">
              <a:buNone/>
              <a:defRPr sz="2503" b="1"/>
            </a:lvl4pPr>
            <a:lvl5pPr marL="2860975" indent="0">
              <a:buNone/>
              <a:defRPr sz="2503" b="1"/>
            </a:lvl5pPr>
            <a:lvl6pPr marL="3576218" indent="0">
              <a:buNone/>
              <a:defRPr sz="2503" b="1"/>
            </a:lvl6pPr>
            <a:lvl7pPr marL="4291462" indent="0">
              <a:buNone/>
              <a:defRPr sz="2503" b="1"/>
            </a:lvl7pPr>
            <a:lvl8pPr marL="5006706" indent="0">
              <a:buNone/>
              <a:defRPr sz="2503" b="1"/>
            </a:lvl8pPr>
            <a:lvl9pPr marL="5721949" indent="0">
              <a:buNone/>
              <a:defRPr sz="250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18819"/>
            <a:ext cx="6427693" cy="57639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AAC5-A097-40BE-A9A6-13C7C8236289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5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54D4-9F4A-4335-9CB1-E24241DA743E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54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4D80-7E3A-4A60-AECC-00965EF9E4AE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28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5222"/>
            <a:ext cx="4876384" cy="2503276"/>
          </a:xfrm>
        </p:spPr>
        <p:txBody>
          <a:bodyPr anchor="b"/>
          <a:lstStyle>
            <a:lvl1pPr>
              <a:defRPr sz="500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44683"/>
            <a:ext cx="7654171" cy="7624064"/>
          </a:xfrm>
        </p:spPr>
        <p:txBody>
          <a:bodyPr/>
          <a:lstStyle>
            <a:lvl1pPr>
              <a:defRPr sz="5006"/>
            </a:lvl1pPr>
            <a:lvl2pPr>
              <a:defRPr sz="4380"/>
            </a:lvl2pPr>
            <a:lvl3pPr>
              <a:defRPr sz="3755"/>
            </a:lvl3pPr>
            <a:lvl4pPr>
              <a:defRPr sz="3129"/>
            </a:lvl4pPr>
            <a:lvl5pPr>
              <a:defRPr sz="3129"/>
            </a:lvl5pPr>
            <a:lvl6pPr>
              <a:defRPr sz="3129"/>
            </a:lvl6pPr>
            <a:lvl7pPr>
              <a:defRPr sz="3129"/>
            </a:lvl7pPr>
            <a:lvl8pPr>
              <a:defRPr sz="3129"/>
            </a:lvl8pPr>
            <a:lvl9pPr>
              <a:defRPr sz="312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18497"/>
            <a:ext cx="4876384" cy="5962665"/>
          </a:xfrm>
        </p:spPr>
        <p:txBody>
          <a:bodyPr/>
          <a:lstStyle>
            <a:lvl1pPr marL="0" indent="0">
              <a:buNone/>
              <a:defRPr sz="2503"/>
            </a:lvl1pPr>
            <a:lvl2pPr marL="715244" indent="0">
              <a:buNone/>
              <a:defRPr sz="2190"/>
            </a:lvl2pPr>
            <a:lvl3pPr marL="1430487" indent="0">
              <a:buNone/>
              <a:defRPr sz="1877"/>
            </a:lvl3pPr>
            <a:lvl4pPr marL="2145731" indent="0">
              <a:buNone/>
              <a:defRPr sz="1564"/>
            </a:lvl4pPr>
            <a:lvl5pPr marL="2860975" indent="0">
              <a:buNone/>
              <a:defRPr sz="1564"/>
            </a:lvl5pPr>
            <a:lvl6pPr marL="3576218" indent="0">
              <a:buNone/>
              <a:defRPr sz="1564"/>
            </a:lvl6pPr>
            <a:lvl7pPr marL="4291462" indent="0">
              <a:buNone/>
              <a:defRPr sz="1564"/>
            </a:lvl7pPr>
            <a:lvl8pPr marL="5006706" indent="0">
              <a:buNone/>
              <a:defRPr sz="1564"/>
            </a:lvl8pPr>
            <a:lvl9pPr marL="5721949" indent="0">
              <a:buNone/>
              <a:defRPr sz="156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7714-E29E-4426-84A7-44F8576CD563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53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5222"/>
            <a:ext cx="4876384" cy="2503276"/>
          </a:xfrm>
        </p:spPr>
        <p:txBody>
          <a:bodyPr anchor="b"/>
          <a:lstStyle>
            <a:lvl1pPr>
              <a:defRPr sz="500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44683"/>
            <a:ext cx="7654171" cy="7624064"/>
          </a:xfrm>
        </p:spPr>
        <p:txBody>
          <a:bodyPr anchor="t"/>
          <a:lstStyle>
            <a:lvl1pPr marL="0" indent="0">
              <a:buNone/>
              <a:defRPr sz="5006"/>
            </a:lvl1pPr>
            <a:lvl2pPr marL="715244" indent="0">
              <a:buNone/>
              <a:defRPr sz="4380"/>
            </a:lvl2pPr>
            <a:lvl3pPr marL="1430487" indent="0">
              <a:buNone/>
              <a:defRPr sz="3755"/>
            </a:lvl3pPr>
            <a:lvl4pPr marL="2145731" indent="0">
              <a:buNone/>
              <a:defRPr sz="3129"/>
            </a:lvl4pPr>
            <a:lvl5pPr marL="2860975" indent="0">
              <a:buNone/>
              <a:defRPr sz="3129"/>
            </a:lvl5pPr>
            <a:lvl6pPr marL="3576218" indent="0">
              <a:buNone/>
              <a:defRPr sz="3129"/>
            </a:lvl6pPr>
            <a:lvl7pPr marL="4291462" indent="0">
              <a:buNone/>
              <a:defRPr sz="3129"/>
            </a:lvl7pPr>
            <a:lvl8pPr marL="5006706" indent="0">
              <a:buNone/>
              <a:defRPr sz="3129"/>
            </a:lvl8pPr>
            <a:lvl9pPr marL="5721949" indent="0">
              <a:buNone/>
              <a:defRPr sz="312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18497"/>
            <a:ext cx="4876384" cy="5962665"/>
          </a:xfrm>
        </p:spPr>
        <p:txBody>
          <a:bodyPr/>
          <a:lstStyle>
            <a:lvl1pPr marL="0" indent="0">
              <a:buNone/>
              <a:defRPr sz="2503"/>
            </a:lvl1pPr>
            <a:lvl2pPr marL="715244" indent="0">
              <a:buNone/>
              <a:defRPr sz="2190"/>
            </a:lvl2pPr>
            <a:lvl3pPr marL="1430487" indent="0">
              <a:buNone/>
              <a:defRPr sz="1877"/>
            </a:lvl3pPr>
            <a:lvl4pPr marL="2145731" indent="0">
              <a:buNone/>
              <a:defRPr sz="1564"/>
            </a:lvl4pPr>
            <a:lvl5pPr marL="2860975" indent="0">
              <a:buNone/>
              <a:defRPr sz="1564"/>
            </a:lvl5pPr>
            <a:lvl6pPr marL="3576218" indent="0">
              <a:buNone/>
              <a:defRPr sz="1564"/>
            </a:lvl6pPr>
            <a:lvl7pPr marL="4291462" indent="0">
              <a:buNone/>
              <a:defRPr sz="1564"/>
            </a:lvl7pPr>
            <a:lvl8pPr marL="5006706" indent="0">
              <a:buNone/>
              <a:defRPr sz="1564"/>
            </a:lvl8pPr>
            <a:lvl9pPr marL="5721949" indent="0">
              <a:buNone/>
              <a:defRPr sz="156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614D-11E5-4C16-AB2F-6059BE701DB3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62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71186"/>
            <a:ext cx="13040439" cy="207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55920"/>
            <a:ext cx="13040439" cy="680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43570"/>
            <a:ext cx="3401854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B1AC-1CB7-4527-95E1-D72C3D096162}" type="datetime1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43570"/>
            <a:ext cx="5102781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43570"/>
            <a:ext cx="3401854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92DB-985C-4DA8-BB41-78A5C80BF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9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1430487" rtl="0" eaLnBrk="1" latinLnBrk="0" hangingPunct="1">
        <a:lnSpc>
          <a:spcPct val="90000"/>
        </a:lnSpc>
        <a:spcBef>
          <a:spcPct val="0"/>
        </a:spcBef>
        <a:buNone/>
        <a:defRPr kumimoji="1" sz="6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22" indent="-357622" algn="l" defTabSz="1430487" rtl="0" eaLnBrk="1" latinLnBrk="0" hangingPunct="1">
        <a:lnSpc>
          <a:spcPct val="90000"/>
        </a:lnSpc>
        <a:spcBef>
          <a:spcPts val="1564"/>
        </a:spcBef>
        <a:buFont typeface="Arial" panose="020B0604020202020204" pitchFamily="34" charset="0"/>
        <a:buChar char="•"/>
        <a:defRPr kumimoji="1" sz="4380" kern="1200">
          <a:solidFill>
            <a:schemeClr val="tx1"/>
          </a:solidFill>
          <a:latin typeface="+mn-lt"/>
          <a:ea typeface="+mn-ea"/>
          <a:cs typeface="+mn-cs"/>
        </a:defRPr>
      </a:lvl1pPr>
      <a:lvl2pPr marL="1072866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3755" kern="1200">
          <a:solidFill>
            <a:schemeClr val="tx1"/>
          </a:solidFill>
          <a:latin typeface="+mn-lt"/>
          <a:ea typeface="+mn-ea"/>
          <a:cs typeface="+mn-cs"/>
        </a:defRPr>
      </a:lvl2pPr>
      <a:lvl3pPr marL="1788109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3129" kern="1200">
          <a:solidFill>
            <a:schemeClr val="tx1"/>
          </a:solidFill>
          <a:latin typeface="+mn-lt"/>
          <a:ea typeface="+mn-ea"/>
          <a:cs typeface="+mn-cs"/>
        </a:defRPr>
      </a:lvl3pPr>
      <a:lvl4pPr marL="2503353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3218597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933840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649084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364328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6079571" indent="-357622" algn="l" defTabSz="1430487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1pPr>
      <a:lvl2pPr marL="715244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2pPr>
      <a:lvl3pPr marL="1430487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3pPr>
      <a:lvl4pPr marL="2145731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2860975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18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291462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006706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5721949" algn="l" defTabSz="1430487" rtl="0" eaLnBrk="1" latinLnBrk="0" hangingPunct="1">
        <a:defRPr kumimoji="1" sz="28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15877" r="10903" b="6856"/>
          <a:stretch/>
        </p:blipFill>
        <p:spPr>
          <a:xfrm>
            <a:off x="10886197" y="7526606"/>
            <a:ext cx="4158767" cy="296455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194760" y="7477518"/>
            <a:ext cx="8900900" cy="31950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79326" y="505425"/>
            <a:ext cx="14965638" cy="1706164"/>
          </a:xfrm>
          <a:prstGeom prst="roundRect">
            <a:avLst/>
          </a:prstGeom>
          <a:solidFill>
            <a:srgbClr val="FFDE9B"/>
          </a:solidFill>
          <a:ln w="444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04306" tIns="52153" rIns="104306" bIns="52153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15119350" cy="461665"/>
          </a:xfrm>
          <a:prstGeom prst="rect">
            <a:avLst/>
          </a:prstGeom>
          <a:solidFill>
            <a:srgbClr val="0066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2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概要版</a:t>
            </a:r>
            <a:r>
              <a:rPr lang="en-US" altLang="ja-JP" sz="2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2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長野公園マネジメントプラン（案）</a:t>
            </a:r>
            <a:r>
              <a:rPr lang="en-US" altLang="ja-JP" sz="24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		</a:t>
            </a:r>
            <a:r>
              <a:rPr lang="en-US" altLang="ja-JP" sz="2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『</a:t>
            </a:r>
            <a:r>
              <a:rPr lang="ja-JP" altLang="en-US" sz="2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山の眺望と歴史資産を活かして奥河内の自然を楽しむ公園</a:t>
            </a:r>
            <a:r>
              <a:rPr lang="en-US" altLang="ja-JP" sz="2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』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133078" y="946451"/>
            <a:ext cx="3671999" cy="2880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公園の特色を活かす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576975" y="1265008"/>
            <a:ext cx="36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08000" algn="just" fontAlgn="t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	山の樹木を守り、周辺住民が安心できる公園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3855026" y="946451"/>
            <a:ext cx="3672000" cy="2880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</a:t>
            </a:r>
            <a:r>
              <a:rPr lang="ja-JP" altLang="en-US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活力の導入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3855026" y="1235209"/>
            <a:ext cx="36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07950" algn="just" fontAlgn="t"/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・公園の豊かな自然と地域の歴史を深く楽しむことができる公園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33077" y="1225716"/>
            <a:ext cx="36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08000" algn="just" fontAlgn="t"/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	</a:t>
            </a:r>
            <a:r>
              <a:rPr lang="ja-JP" altLang="en-US" sz="1400" kern="100" spc="-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歴史遺産と連携・協力して、地域の魅力を高める公園</a:t>
            </a:r>
            <a:endParaRPr lang="ja-JP" altLang="en-US" sz="14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1298924" y="1257481"/>
            <a:ext cx="36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08000" algn="just" fontAlgn="t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・山の花木やモミジなどを利用者が楽しむことができる公園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80000" indent="-108000" algn="just" fontAlgn="t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・山の生き物と触れ合うソフト事業等が展開される公園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11298924" y="946451"/>
            <a:ext cx="3672000" cy="2880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都市の環境を保全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7576975" y="946451"/>
            <a:ext cx="3672000" cy="2880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安全・安心・快適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33076" y="558931"/>
            <a:ext cx="1498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①取組基本方針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606208" y="10463302"/>
            <a:ext cx="76944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00" dirty="0"/>
              <a:t>周辺見取り図</a:t>
            </a:r>
          </a:p>
        </p:txBody>
      </p:sp>
      <p:sp>
        <p:nvSpPr>
          <p:cNvPr id="55" name="テキスト ボックス 3"/>
          <p:cNvSpPr txBox="1">
            <a:spLocks noChangeArrowheads="1"/>
          </p:cNvSpPr>
          <p:nvPr/>
        </p:nvSpPr>
        <p:spPr bwMode="auto">
          <a:xfrm>
            <a:off x="41227" y="2308855"/>
            <a:ext cx="1597074" cy="369332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②ゾーンの設定</a:t>
            </a:r>
          </a:p>
        </p:txBody>
      </p:sp>
      <p:sp>
        <p:nvSpPr>
          <p:cNvPr id="56" name="テキスト ボックス 3"/>
          <p:cNvSpPr txBox="1">
            <a:spLocks noChangeArrowheads="1"/>
          </p:cNvSpPr>
          <p:nvPr/>
        </p:nvSpPr>
        <p:spPr bwMode="auto">
          <a:xfrm>
            <a:off x="6213010" y="7487637"/>
            <a:ext cx="4829504" cy="112338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&lt;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&gt;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公園の概要</a:t>
            </a:r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・概要：</a:t>
            </a:r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57" name="表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18070"/>
              </p:ext>
            </p:extLst>
          </p:nvPr>
        </p:nvGraphicFramePr>
        <p:xfrm>
          <a:off x="10322560" y="2753522"/>
          <a:ext cx="4648364" cy="239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64">
                  <a:extLst>
                    <a:ext uri="{9D8B030D-6E8A-4147-A177-3AD203B41FA5}">
                      <a16:colId xmlns:a16="http://schemas.microsoft.com/office/drawing/2014/main" val="1520663522"/>
                    </a:ext>
                  </a:extLst>
                </a:gridCol>
              </a:tblGrid>
              <a:tr h="3727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運営管理の方針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24763"/>
                  </a:ext>
                </a:extLst>
              </a:tr>
              <a:tr h="2022032">
                <a:tc>
                  <a:txBody>
                    <a:bodyPr/>
                    <a:lstStyle/>
                    <a:p>
                      <a:pPr marL="180975" indent="-8572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観心寺や延命寺の歴史ある寺院等と、景観面などで互いに協力しながら、その関係をさらに深めていくなど、歴史性のある立地条件を活用し、地域の活性化に貢献する。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0975" indent="-8572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山の公園の特性を活かした四季の風景を楽しめるハイキングや、５か所の展望台をめぐるウォーキング等、健康づくりの場を提供する。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0975" indent="-8572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風致林を守るとともに、斜面地を保全し、周辺住民が安心できる公園づくりを推進する。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0975" indent="-8572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樹木剪定や火災予防を行い、安全にも配慮しながら山の自然を楽しめるよう、天野山キャンプ場を管理運営する。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87410"/>
                  </a:ext>
                </a:extLst>
              </a:tr>
            </a:tbl>
          </a:graphicData>
        </a:graphic>
      </p:graphicFrame>
      <p:graphicFrame>
        <p:nvGraphicFramePr>
          <p:cNvPr id="58" name="表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76673"/>
              </p:ext>
            </p:extLst>
          </p:nvPr>
        </p:nvGraphicFramePr>
        <p:xfrm>
          <a:off x="10322560" y="5305703"/>
          <a:ext cx="4648364" cy="154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364">
                  <a:extLst>
                    <a:ext uri="{9D8B030D-6E8A-4147-A177-3AD203B41FA5}">
                      <a16:colId xmlns:a16="http://schemas.microsoft.com/office/drawing/2014/main" val="1520663522"/>
                    </a:ext>
                  </a:extLst>
                </a:gridCol>
              </a:tblGrid>
              <a:tr h="3735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維持管理の方針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24763"/>
                  </a:ext>
                </a:extLst>
              </a:tr>
              <a:tr h="1173178">
                <a:tc>
                  <a:txBody>
                    <a:bodyPr/>
                    <a:lstStyle/>
                    <a:p>
                      <a:pPr marL="180975" indent="-8572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延命寺地区の「蓮池（千重紅）」は、池全面のハスが繁茂し開花するよう、適切かつ継続的に管理を行うとともに、その養成等、長期的な視点で維持管理を行う。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0975" indent="-8572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長野地区、河合寺地区の「あじさい園」は、毎年、あじさいの開花時には一面が花で鮮やかになるように、長期的な視点で維持管理を行う。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87410"/>
                  </a:ext>
                </a:extLst>
              </a:tr>
            </a:tbl>
          </a:graphicData>
        </a:graphic>
      </p:graphicFrame>
      <p:sp>
        <p:nvSpPr>
          <p:cNvPr id="65" name="テキスト ボックス 3"/>
          <p:cNvSpPr txBox="1">
            <a:spLocks noChangeArrowheads="1"/>
          </p:cNvSpPr>
          <p:nvPr/>
        </p:nvSpPr>
        <p:spPr bwMode="auto">
          <a:xfrm>
            <a:off x="10322560" y="2319515"/>
            <a:ext cx="2031046" cy="369332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④取組の主な方針</a:t>
            </a:r>
          </a:p>
        </p:txBody>
      </p:sp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6691194" y="7684025"/>
            <a:ext cx="4262524" cy="9387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大阪府南東部、金剛山山麓の南側に位置する。昭和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月に旧長野遊園地跡の長野地区、河合寺地区、観心寺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丸山地区、天野山地区の４地区が長野公園として開設され、昭和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32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月に新たに延命寺地区が編入、５地区となった。全面積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46ha</a:t>
            </a:r>
            <a:r>
              <a:rPr lang="ja-JP" altLang="en-US" sz="110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これらはいずれも楠木一族南朝ゆかりの遺跡の多い所である。</a:t>
            </a:r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7" name="テキスト ボックス 3"/>
          <p:cNvSpPr txBox="1">
            <a:spLocks noChangeArrowheads="1"/>
          </p:cNvSpPr>
          <p:nvPr/>
        </p:nvSpPr>
        <p:spPr bwMode="auto">
          <a:xfrm>
            <a:off x="6213010" y="8536428"/>
            <a:ext cx="4829504" cy="76944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・開設面積：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46.3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ha</a:t>
            </a:r>
          </a:p>
          <a:p>
            <a:pPr eaLnBrk="1" hangingPunct="1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・年間利用者数（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H30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年度）：約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21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</a:t>
            </a:r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・開設年度：昭和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</a:t>
            </a:r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・主要施設：</a:t>
            </a:r>
            <a:endParaRPr lang="en-US" altLang="ja-JP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2" name="図 4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3718" y="7874603"/>
            <a:ext cx="848360" cy="838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13734188" y="10473962"/>
            <a:ext cx="134011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dirty="0"/>
              <a:t>ベース図：</a:t>
            </a:r>
            <a:r>
              <a:rPr kumimoji="1" lang="en-US" altLang="ja-JP" sz="900" dirty="0"/>
              <a:t>NTT</a:t>
            </a:r>
            <a:r>
              <a:rPr kumimoji="1" lang="ja-JP" altLang="en-US" sz="900" dirty="0"/>
              <a:t>空間情報㈱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32106" y="7512267"/>
            <a:ext cx="237242" cy="454361"/>
          </a:xfrm>
          <a:prstGeom prst="rect">
            <a:avLst/>
          </a:prstGeom>
        </p:spPr>
      </p:pic>
      <p:sp>
        <p:nvSpPr>
          <p:cNvPr id="35" name="テキスト ボックス 3"/>
          <p:cNvSpPr txBox="1">
            <a:spLocks noChangeArrowheads="1"/>
          </p:cNvSpPr>
          <p:nvPr/>
        </p:nvSpPr>
        <p:spPr bwMode="auto">
          <a:xfrm>
            <a:off x="6985600" y="9042308"/>
            <a:ext cx="3900597" cy="11079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広場（長野地区、天野山地区）、あじさい園（河合寺地区、長野地区）、展望台（長野地区、河合寺地区、観心寺・丸山地区、天野山地区）、回廊休憩所（長野地区）、休憩所（河合寺地区、延命寺地区、天野山地区）、キャンプ場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天野山地区</a:t>
            </a:r>
            <a:r>
              <a:rPr lang="en-US" altLang="ja-JP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lang="ja-JP" altLang="en-US" sz="110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ja-JP" altLang="en-US" sz="11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児童遊戯場（長野地区、天野山地区）、便所（長野地区、河合寺地区、延命寺地区、天野山キャンプ場）</a:t>
            </a:r>
            <a:r>
              <a:rPr lang="ja-JP" altLang="en-US" sz="1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、公園管理事務所</a:t>
            </a:r>
            <a:endParaRPr lang="ja-JP" altLang="en-US" sz="11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60" name="表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73562"/>
              </p:ext>
            </p:extLst>
          </p:nvPr>
        </p:nvGraphicFramePr>
        <p:xfrm>
          <a:off x="6194759" y="2765023"/>
          <a:ext cx="4006301" cy="92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301">
                  <a:extLst>
                    <a:ext uri="{9D8B030D-6E8A-4147-A177-3AD203B41FA5}">
                      <a16:colId xmlns:a16="http://schemas.microsoft.com/office/drawing/2014/main" val="1520663522"/>
                    </a:ext>
                  </a:extLst>
                </a:gridCol>
              </a:tblGrid>
              <a:tr h="2650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自然ゾーン（長野地区）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24763"/>
                  </a:ext>
                </a:extLst>
              </a:tr>
              <a:tr h="620322">
                <a:tc>
                  <a:txBody>
                    <a:bodyPr/>
                    <a:lstStyle/>
                    <a:p>
                      <a:pPr marL="180000" indent="-14400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○駅に最も近く、周辺の展望を活かし、子供や家族づれが生き物やみどりにふれあう地区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87410"/>
                  </a:ext>
                </a:extLst>
              </a:tr>
            </a:tbl>
          </a:graphicData>
        </a:graphic>
      </p:graphicFrame>
      <p:graphicFrame>
        <p:nvGraphicFramePr>
          <p:cNvPr id="61" name="表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06982"/>
              </p:ext>
            </p:extLst>
          </p:nvPr>
        </p:nvGraphicFramePr>
        <p:xfrm>
          <a:off x="6194759" y="3761578"/>
          <a:ext cx="4005807" cy="78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807">
                  <a:extLst>
                    <a:ext uri="{9D8B030D-6E8A-4147-A177-3AD203B41FA5}">
                      <a16:colId xmlns:a16="http://schemas.microsoft.com/office/drawing/2014/main" val="1520663522"/>
                    </a:ext>
                  </a:extLst>
                </a:gridCol>
              </a:tblGrid>
              <a:tr h="3121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自然ゾーン（河合寺地区）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24763"/>
                  </a:ext>
                </a:extLst>
              </a:tr>
              <a:tr h="468218">
                <a:tc>
                  <a:txBody>
                    <a:bodyPr/>
                    <a:lstStyle/>
                    <a:p>
                      <a:pPr marL="180000" indent="-14400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○豊富な花木や金剛・和泉・葛城の山々の眺望などの良好な景色を楽しむ地区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87410"/>
                  </a:ext>
                </a:extLst>
              </a:tr>
            </a:tbl>
          </a:graphicData>
        </a:graphic>
      </p:graphicFrame>
      <p:graphicFrame>
        <p:nvGraphicFramePr>
          <p:cNvPr id="63" name="表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58060"/>
              </p:ext>
            </p:extLst>
          </p:nvPr>
        </p:nvGraphicFramePr>
        <p:xfrm>
          <a:off x="6194760" y="4613374"/>
          <a:ext cx="3986344" cy="83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344">
                  <a:extLst>
                    <a:ext uri="{9D8B030D-6E8A-4147-A177-3AD203B41FA5}">
                      <a16:colId xmlns:a16="http://schemas.microsoft.com/office/drawing/2014/main" val="1520663522"/>
                    </a:ext>
                  </a:extLst>
                </a:gridCol>
              </a:tblGrid>
              <a:tr h="3326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自然ゾーン（延命寺地区）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24763"/>
                  </a:ext>
                </a:extLst>
              </a:tr>
              <a:tr h="499036">
                <a:tc>
                  <a:txBody>
                    <a:bodyPr/>
                    <a:lstStyle/>
                    <a:p>
                      <a:pPr marL="180000" indent="-14400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○延命寺の一部を借地し、紅葉、深い樹林やハス池などの歴史的な景観を楽しむ地区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87410"/>
                  </a:ext>
                </a:extLst>
              </a:tr>
            </a:tbl>
          </a:graphicData>
        </a:graphic>
      </p:graphicFrame>
      <p:graphicFrame>
        <p:nvGraphicFramePr>
          <p:cNvPr id="66" name="表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000"/>
              </p:ext>
            </p:extLst>
          </p:nvPr>
        </p:nvGraphicFramePr>
        <p:xfrm>
          <a:off x="6204313" y="6447920"/>
          <a:ext cx="400382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827">
                  <a:extLst>
                    <a:ext uri="{9D8B030D-6E8A-4147-A177-3AD203B41FA5}">
                      <a16:colId xmlns:a16="http://schemas.microsoft.com/office/drawing/2014/main" val="1520663522"/>
                    </a:ext>
                  </a:extLst>
                </a:gridCol>
              </a:tblGrid>
              <a:tr h="294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自然ゾーン（天野山地区）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24763"/>
                  </a:ext>
                </a:extLst>
              </a:tr>
              <a:tr h="523012">
                <a:tc>
                  <a:txBody>
                    <a:bodyPr/>
                    <a:lstStyle/>
                    <a:p>
                      <a:pPr marL="180000" indent="-14400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○日本遺産に認定された金剛寺の一部を借地し、ムササビのいる原生林やスギ・ヒノキの大木の林のある、野外教育やディキャンプを楽しむ地区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87410"/>
                  </a:ext>
                </a:extLst>
              </a:tr>
            </a:tbl>
          </a:graphicData>
        </a:graphic>
      </p:graphicFrame>
      <p:graphicFrame>
        <p:nvGraphicFramePr>
          <p:cNvPr id="67" name="表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75446"/>
              </p:ext>
            </p:extLst>
          </p:nvPr>
        </p:nvGraphicFramePr>
        <p:xfrm>
          <a:off x="6194760" y="5516534"/>
          <a:ext cx="3985560" cy="85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560">
                  <a:extLst>
                    <a:ext uri="{9D8B030D-6E8A-4147-A177-3AD203B41FA5}">
                      <a16:colId xmlns:a16="http://schemas.microsoft.com/office/drawing/2014/main" val="1520663522"/>
                    </a:ext>
                  </a:extLst>
                </a:gridCol>
              </a:tblGrid>
              <a:tr h="2425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自然ゾーン（観心寺・丸山地区）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24763"/>
                  </a:ext>
                </a:extLst>
              </a:tr>
              <a:tr h="555154">
                <a:tc>
                  <a:txBody>
                    <a:bodyPr/>
                    <a:lstStyle/>
                    <a:p>
                      <a:pPr marL="180000" indent="-14400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○日本遺産に認定された観心寺の一部を借地し、紅葉、うっそうとしたスギ・ヒノキの林や明るい尾根の散策を楽しむ地区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87410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9" y="2793991"/>
            <a:ext cx="6196174" cy="7669311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13088025" y="-1781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富田林土木事務所／公園課</a:t>
            </a:r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令和２年４月</a:t>
            </a:r>
          </a:p>
        </p:txBody>
      </p:sp>
      <p:sp>
        <p:nvSpPr>
          <p:cNvPr id="39" name="テキスト ボックス 3"/>
          <p:cNvSpPr txBox="1">
            <a:spLocks noChangeArrowheads="1"/>
          </p:cNvSpPr>
          <p:nvPr/>
        </p:nvSpPr>
        <p:spPr bwMode="auto">
          <a:xfrm>
            <a:off x="6194761" y="2311863"/>
            <a:ext cx="1857040" cy="369332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③ゾーン別の方針</a:t>
            </a:r>
          </a:p>
        </p:txBody>
      </p:sp>
    </p:spTree>
    <p:extLst>
      <p:ext uri="{BB962C8B-B14F-4D97-AF65-F5344CB8AC3E}">
        <p14:creationId xmlns:p14="http://schemas.microsoft.com/office/powerpoint/2010/main" val="306068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680</Words>
  <Application>Microsoft Office PowerPoint</Application>
  <PresentationFormat>ユーザー設定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2020-04-23T05:09:36Z</dcterms:created>
  <dcterms:modified xsi:type="dcterms:W3CDTF">2020-04-23T05:09:40Z</dcterms:modified>
</cp:coreProperties>
</file>