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565E8E4-C857-48AF-BA49-69B66511466A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kumimoji="1"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71294" y="5139169"/>
            <a:ext cx="5637010" cy="882119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200" dirty="0" smtClean="0"/>
              <a:t>令和○年○月○日</a:t>
            </a:r>
            <a:endParaRPr kumimoji="1" lang="ja-JP" altLang="en-US" sz="3200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208911" cy="3528393"/>
          </a:xfrm>
        </p:spPr>
        <p:txBody>
          <a:bodyPr/>
          <a:lstStyle/>
          <a:p>
            <a:pPr marL="182880" indent="0" algn="ctr">
              <a:buNone/>
            </a:pPr>
            <a:r>
              <a:rPr kumimoji="1" lang="ja-JP" altLang="en-US" dirty="0" smtClean="0"/>
              <a:t>令和○年度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評価委員会 現地視察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案</a:t>
            </a:r>
            <a:r>
              <a:rPr kumimoji="1" lang="en-US" altLang="ja-JP" dirty="0" smtClean="0"/>
              <a:t>)</a:t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○○公園について</a:t>
            </a:r>
            <a:endParaRPr kumimoji="1" lang="ja-JP" altLang="en-US" sz="44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6551712" y="183674"/>
            <a:ext cx="2412776" cy="65303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r>
              <a:rPr lang="ja-JP" altLang="en-US" sz="2800" b="1" smtClean="0">
                <a:solidFill>
                  <a:srgbClr val="FF0000"/>
                </a:solidFill>
              </a:rPr>
              <a:t>資料１</a:t>
            </a:r>
            <a:r>
              <a:rPr lang="ja-JP" altLang="en-US" sz="2800" b="1">
                <a:solidFill>
                  <a:srgbClr val="FF0000"/>
                </a:solidFill>
              </a:rPr>
              <a:t>３</a:t>
            </a:r>
            <a:endParaRPr lang="en-US" altLang="ja-JP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480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lang="ja-JP" altLang="en-US" sz="4400" dirty="0"/>
              <a:t>５</a:t>
            </a:r>
            <a:r>
              <a:rPr kumimoji="1" lang="en-US" altLang="ja-JP" sz="4400" dirty="0" smtClean="0"/>
              <a:t>. </a:t>
            </a:r>
            <a:r>
              <a:rPr kumimoji="1" lang="ja-JP" altLang="en-US" sz="4400" dirty="0" smtClean="0"/>
              <a:t>提案の実施状況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0" y="1124744"/>
            <a:ext cx="9540552" cy="5400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提案事項（特に新規・収益事業）の実施状況を記載ください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（例）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■新規の取組（</a:t>
            </a:r>
            <a:r>
              <a:rPr lang="ja-JP" altLang="en-US" sz="2400" dirty="0">
                <a:solidFill>
                  <a:srgbClr val="FF0000"/>
                </a:solidFill>
              </a:rPr>
              <a:t>提案事項）</a:t>
            </a: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・（具体的な取組内容を記載）。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en-US" altLang="ja-JP" sz="2400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■収益</a:t>
            </a:r>
            <a:r>
              <a:rPr lang="ja-JP" altLang="en-US" sz="2400" dirty="0">
                <a:solidFill>
                  <a:srgbClr val="FF0000"/>
                </a:solidFill>
              </a:rPr>
              <a:t>事業</a:t>
            </a:r>
            <a:r>
              <a:rPr lang="ja-JP" altLang="en-US" sz="2400" dirty="0" smtClean="0">
                <a:solidFill>
                  <a:srgbClr val="FF0000"/>
                </a:solidFill>
              </a:rPr>
              <a:t>（提案事項）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・ （具体的な取組内容を記載） 。</a:t>
            </a:r>
            <a:endParaRPr lang="en-US" altLang="ja-JP" sz="2400" dirty="0" smtClean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6084168" y="149025"/>
            <a:ext cx="2592288" cy="4669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en-US" altLang="ja-JP" sz="2000" b="1" dirty="0" smtClean="0">
                <a:solidFill>
                  <a:srgbClr val="FF0000"/>
                </a:solidFill>
              </a:rPr>
              <a:t>【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指定管理者作成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1979451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lang="ja-JP" altLang="en-US" sz="4400" dirty="0"/>
              <a:t>６</a:t>
            </a:r>
            <a:r>
              <a:rPr kumimoji="1" lang="en-US" altLang="ja-JP" sz="4400" dirty="0" smtClean="0"/>
              <a:t>. </a:t>
            </a:r>
            <a:r>
              <a:rPr lang="ja-JP" altLang="en-US" sz="4400" dirty="0" smtClean="0"/>
              <a:t>特筆すべき点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0" y="1124744"/>
            <a:ext cx="9036496" cy="5400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新たな取組や、提案以外に実施している取組など、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特筆すべき取組を記載。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（例）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■新規の利用者サービスの開始（提案以外）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・（</a:t>
            </a:r>
            <a:r>
              <a:rPr lang="ja-JP" altLang="en-US" sz="2400" dirty="0">
                <a:solidFill>
                  <a:srgbClr val="FF0000"/>
                </a:solidFill>
              </a:rPr>
              <a:t>具体的な取組内容を記載） 。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■新規</a:t>
            </a:r>
            <a:r>
              <a:rPr lang="ja-JP" altLang="en-US" sz="2400" dirty="0">
                <a:solidFill>
                  <a:srgbClr val="FF0000"/>
                </a:solidFill>
              </a:rPr>
              <a:t>の</a:t>
            </a:r>
            <a:r>
              <a:rPr lang="ja-JP" altLang="en-US" sz="2400" dirty="0" smtClean="0">
                <a:solidFill>
                  <a:srgbClr val="FF0000"/>
                </a:solidFill>
              </a:rPr>
              <a:t>（提案以外）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・（</a:t>
            </a:r>
            <a:r>
              <a:rPr lang="ja-JP" altLang="en-US" sz="2400" dirty="0">
                <a:solidFill>
                  <a:srgbClr val="FF0000"/>
                </a:solidFill>
              </a:rPr>
              <a:t>具体的な取組内容を記載） 。</a:t>
            </a:r>
            <a:endParaRPr lang="en-US" altLang="ja-JP" sz="2400" dirty="0" smtClean="0">
              <a:solidFill>
                <a:srgbClr val="FF0000"/>
              </a:solidFill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6084168" y="149025"/>
            <a:ext cx="2592288" cy="4669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en-US" altLang="ja-JP" sz="2000" b="1" dirty="0" smtClean="0">
                <a:solidFill>
                  <a:srgbClr val="FF0000"/>
                </a:solidFill>
              </a:rPr>
              <a:t>【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指定管理者作成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2103716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kumimoji="1" lang="ja-JP" altLang="en-US" sz="4400" dirty="0" smtClean="0"/>
              <a:t>○○公園について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1619672" y="1340768"/>
            <a:ext cx="7560840" cy="518457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ja-JP" altLang="en-US" sz="4400" dirty="0"/>
              <a:t>１</a:t>
            </a:r>
            <a:r>
              <a:rPr lang="ja-JP" altLang="en-US" sz="4400" dirty="0" smtClean="0"/>
              <a:t>．公園の概要</a:t>
            </a:r>
            <a:endParaRPr lang="en-US" altLang="ja-JP" sz="4400" dirty="0" smtClean="0"/>
          </a:p>
          <a:p>
            <a:pPr marL="45720" indent="0">
              <a:buNone/>
            </a:pPr>
            <a:r>
              <a:rPr kumimoji="1" lang="ja-JP" altLang="en-US" sz="4400" dirty="0" smtClean="0"/>
              <a:t>２．履行確認状況</a:t>
            </a:r>
            <a:endParaRPr kumimoji="1" lang="en-US" altLang="ja-JP" sz="4400" dirty="0" smtClean="0"/>
          </a:p>
          <a:p>
            <a:pPr marL="45720" indent="0">
              <a:buNone/>
            </a:pPr>
            <a:r>
              <a:rPr lang="ja-JP" altLang="en-US" sz="4400" dirty="0" smtClean="0"/>
              <a:t>３．特筆すべき点</a:t>
            </a:r>
            <a:endParaRPr lang="en-US" altLang="ja-JP" sz="4400" dirty="0" smtClean="0"/>
          </a:p>
          <a:p>
            <a:pPr marL="45720" indent="0">
              <a:buNone/>
            </a:pPr>
            <a:r>
              <a:rPr kumimoji="1" lang="ja-JP" altLang="en-US" sz="4400" dirty="0" smtClean="0"/>
              <a:t>４．管理状況</a:t>
            </a:r>
            <a:endParaRPr kumimoji="1" lang="en-US" altLang="ja-JP" sz="4400" dirty="0" smtClean="0"/>
          </a:p>
          <a:p>
            <a:pPr marL="45720" indent="0">
              <a:buNone/>
            </a:pPr>
            <a:r>
              <a:rPr lang="ja-JP" altLang="en-US" sz="4400" dirty="0" smtClean="0"/>
              <a:t>５．提案の実施状況</a:t>
            </a:r>
            <a:endParaRPr lang="en-US" altLang="ja-JP" sz="4400" dirty="0" smtClean="0"/>
          </a:p>
          <a:p>
            <a:pPr marL="45720" indent="0">
              <a:buNone/>
            </a:pPr>
            <a:r>
              <a:rPr kumimoji="1" lang="ja-JP" altLang="en-US" sz="4400" dirty="0" smtClean="0"/>
              <a:t>６．特筆すべき点</a:t>
            </a:r>
            <a:endParaRPr kumimoji="1" lang="ja-JP" altLang="en-US" sz="4400" dirty="0"/>
          </a:p>
        </p:txBody>
      </p:sp>
      <p:sp>
        <p:nvSpPr>
          <p:cNvPr id="4" name="左大かっこ 3"/>
          <p:cNvSpPr/>
          <p:nvPr/>
        </p:nvSpPr>
        <p:spPr>
          <a:xfrm>
            <a:off x="1231728" y="1556792"/>
            <a:ext cx="288032" cy="216024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50224" y="1556792"/>
            <a:ext cx="621375" cy="2880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0" tIns="0" rIns="0" bIns="0"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土木事務所作成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67544" y="4221088"/>
            <a:ext cx="72008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0" tIns="0" rIns="0" bIns="0"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作成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指定管理</a:t>
            </a:r>
            <a:r>
              <a:rPr lang="ja-JP" altLang="en-US" sz="2400" dirty="0" smtClean="0">
                <a:solidFill>
                  <a:schemeClr val="tx1"/>
                </a:solidFill>
              </a:rPr>
              <a:t>者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8" name="左大かっこ 7"/>
          <p:cNvSpPr/>
          <p:nvPr/>
        </p:nvSpPr>
        <p:spPr>
          <a:xfrm>
            <a:off x="1231728" y="4077072"/>
            <a:ext cx="288032" cy="216024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419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lang="ja-JP" altLang="en-US" sz="4400" dirty="0" smtClean="0"/>
              <a:t>１</a:t>
            </a:r>
            <a:r>
              <a:rPr lang="en-US" altLang="ja-JP" sz="4400" dirty="0" smtClean="0"/>
              <a:t>. </a:t>
            </a:r>
            <a:r>
              <a:rPr lang="ja-JP" altLang="en-US" sz="4400" dirty="0" smtClean="0"/>
              <a:t>公園の概要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683568" y="1124744"/>
            <a:ext cx="3888432" cy="5400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■公園の</a:t>
            </a:r>
            <a:r>
              <a:rPr lang="ja-JP" altLang="en-US" sz="2800" dirty="0" smtClean="0">
                <a:solidFill>
                  <a:srgbClr val="FF0000"/>
                </a:solidFill>
              </a:rPr>
              <a:t>位置</a:t>
            </a:r>
            <a:r>
              <a:rPr lang="ja-JP" altLang="en-US" sz="2800" dirty="0" smtClean="0">
                <a:solidFill>
                  <a:srgbClr val="002060"/>
                </a:solidFill>
              </a:rPr>
              <a:t>付</a:t>
            </a:r>
            <a:r>
              <a:rPr lang="ja-JP" altLang="en-US" sz="2800" dirty="0" smtClean="0">
                <a:solidFill>
                  <a:srgbClr val="FF0000"/>
                </a:solidFill>
              </a:rPr>
              <a:t>け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■規模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■整備の経緯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■主要施設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■利用状況</a:t>
            </a:r>
            <a:endParaRPr lang="en-US" altLang="ja-JP" sz="2800" dirty="0" smtClean="0">
              <a:solidFill>
                <a:srgbClr val="FF0000"/>
              </a:solidFill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6551712" y="183675"/>
            <a:ext cx="2592288" cy="4669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en-US" altLang="ja-JP" sz="2000" b="1" dirty="0" smtClean="0">
                <a:solidFill>
                  <a:srgbClr val="FF0000"/>
                </a:solidFill>
              </a:rPr>
              <a:t>【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土木事務</a:t>
            </a:r>
            <a:r>
              <a:rPr lang="ja-JP" altLang="en-US" sz="2000" b="1" dirty="0">
                <a:solidFill>
                  <a:srgbClr val="FF0000"/>
                </a:solidFill>
              </a:rPr>
              <a:t>所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作成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1737715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lang="ja-JP" altLang="en-US" sz="4400" dirty="0" smtClean="0"/>
              <a:t>指定管理者について</a:t>
            </a:r>
            <a:endParaRPr kumimoji="1" lang="ja-JP" altLang="en-US" sz="44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79512" y="836712"/>
            <a:ext cx="8784976" cy="590465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指定</a:t>
            </a:r>
            <a:r>
              <a:rPr lang="ja-JP" altLang="en-US" sz="2400" dirty="0" smtClean="0">
                <a:solidFill>
                  <a:srgbClr val="FF0000"/>
                </a:solidFill>
              </a:rPr>
              <a:t>管理者に関する情報を記載して</a:t>
            </a:r>
            <a:r>
              <a:rPr lang="ja-JP" altLang="en-US" sz="2400" dirty="0" smtClean="0">
                <a:solidFill>
                  <a:srgbClr val="FF0000"/>
                </a:solidFill>
              </a:rPr>
              <a:t>ください</a:t>
            </a:r>
            <a:r>
              <a:rPr lang="ja-JP" altLang="en-US" sz="2400" dirty="0" smtClean="0">
                <a:solidFill>
                  <a:srgbClr val="002060"/>
                </a:solidFill>
              </a:rPr>
              <a:t>。</a:t>
            </a:r>
            <a:endParaRPr lang="en-US" altLang="ja-JP" sz="2400" dirty="0" smtClean="0">
              <a:solidFill>
                <a:srgbClr val="002060"/>
              </a:solidFill>
            </a:endParaRPr>
          </a:p>
          <a:p>
            <a:pPr marL="45720" indent="0">
              <a:buFont typeface="Georgia" pitchFamily="18" charset="0"/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■公園管理者の変遷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lnSpc>
                <a:spcPts val="3700"/>
              </a:lnSpc>
              <a:buFont typeface="Georgia" pitchFamily="18" charset="0"/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　～Ｈ１７　　　大阪府直接管理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lnSpc>
                <a:spcPts val="3700"/>
              </a:lnSpc>
              <a:buFont typeface="Georgia" pitchFamily="18" charset="0"/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　Ｈ１８　　　　指定管理者制度導入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lnSpc>
                <a:spcPts val="3700"/>
              </a:lnSpc>
              <a:buFont typeface="Georgia" pitchFamily="18" charset="0"/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　Ｈ１８～２０　〇〇〇〇〇〇〇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lnSpc>
                <a:spcPts val="3700"/>
              </a:lnSpc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　Ｈ２１～２３</a:t>
            </a:r>
            <a:r>
              <a:rPr lang="ja-JP" altLang="en-US" sz="2800" dirty="0">
                <a:solidFill>
                  <a:srgbClr val="FF0000"/>
                </a:solidFill>
              </a:rPr>
              <a:t>　〇〇〇〇〇〇〇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marL="45720" indent="0">
              <a:lnSpc>
                <a:spcPts val="3700"/>
              </a:lnSpc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Ｈ２４～２８　</a:t>
            </a:r>
            <a:r>
              <a:rPr lang="ja-JP" altLang="en-US" sz="2800" dirty="0">
                <a:solidFill>
                  <a:srgbClr val="FF0000"/>
                </a:solidFill>
              </a:rPr>
              <a:t>〇〇〇〇〇〇〇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marL="45720" indent="0">
              <a:lnSpc>
                <a:spcPts val="3700"/>
              </a:lnSpc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（Ｈ２５～２９）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lnSpc>
                <a:spcPts val="3700"/>
              </a:lnSpc>
              <a:buNone/>
            </a:pPr>
            <a:r>
              <a:rPr lang="en-US" altLang="zh-TW" sz="2800" dirty="0">
                <a:solidFill>
                  <a:srgbClr val="FF0000"/>
                </a:solidFill>
              </a:rPr>
              <a:t> </a:t>
            </a:r>
            <a:r>
              <a:rPr lang="en-US" altLang="zh-TW" sz="2800" dirty="0" smtClean="0">
                <a:solidFill>
                  <a:srgbClr val="FF0000"/>
                </a:solidFill>
              </a:rPr>
              <a:t>  </a:t>
            </a:r>
            <a:r>
              <a:rPr lang="zh-TW" altLang="en-US" sz="2800" dirty="0" smtClean="0">
                <a:solidFill>
                  <a:srgbClr val="FF0000"/>
                </a:solidFill>
              </a:rPr>
              <a:t>Ｈ２</a:t>
            </a:r>
            <a:r>
              <a:rPr lang="ja-JP" altLang="en-US" sz="2800" dirty="0">
                <a:solidFill>
                  <a:srgbClr val="FF0000"/>
                </a:solidFill>
              </a:rPr>
              <a:t>９</a:t>
            </a:r>
            <a:r>
              <a:rPr lang="zh-TW" altLang="en-US" sz="2800" dirty="0" smtClean="0">
                <a:solidFill>
                  <a:srgbClr val="FF0000"/>
                </a:solidFill>
              </a:rPr>
              <a:t>～</a:t>
            </a:r>
            <a:r>
              <a:rPr lang="ja-JP" altLang="en-US" sz="2800" dirty="0" smtClean="0">
                <a:solidFill>
                  <a:srgbClr val="FF0000"/>
                </a:solidFill>
              </a:rPr>
              <a:t>　　</a:t>
            </a:r>
            <a:r>
              <a:rPr lang="zh-TW" altLang="en-US" sz="2800" dirty="0">
                <a:solidFill>
                  <a:srgbClr val="FF0000"/>
                </a:solidFill>
              </a:rPr>
              <a:t>　現指定管理者　</a:t>
            </a:r>
            <a:r>
              <a:rPr lang="zh-TW" altLang="en-US" sz="2800" dirty="0" smtClean="0">
                <a:solidFill>
                  <a:srgbClr val="FF0000"/>
                </a:solidFill>
              </a:rPr>
              <a:t>管理</a:t>
            </a:r>
            <a:r>
              <a:rPr lang="ja-JP" altLang="en-US" sz="2800" dirty="0" smtClean="0">
                <a:solidFill>
                  <a:srgbClr val="FF0000"/>
                </a:solidFill>
              </a:rPr>
              <a:t>期間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lnSpc>
                <a:spcPts val="3700"/>
              </a:lnSpc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（</a:t>
            </a:r>
            <a:r>
              <a:rPr lang="zh-TW" altLang="en-US" sz="2800" dirty="0" smtClean="0">
                <a:solidFill>
                  <a:srgbClr val="FF0000"/>
                </a:solidFill>
              </a:rPr>
              <a:t>Ｈ</a:t>
            </a:r>
            <a:r>
              <a:rPr lang="ja-JP" altLang="en-US" sz="2800" dirty="0" smtClean="0">
                <a:solidFill>
                  <a:srgbClr val="FF0000"/>
                </a:solidFill>
              </a:rPr>
              <a:t>３０</a:t>
            </a:r>
            <a:r>
              <a:rPr lang="zh-TW" altLang="en-US" sz="2800" dirty="0" smtClean="0">
                <a:solidFill>
                  <a:srgbClr val="FF0000"/>
                </a:solidFill>
              </a:rPr>
              <a:t>～</a:t>
            </a:r>
            <a:r>
              <a:rPr lang="ja-JP" altLang="en-US" sz="2800" dirty="0">
                <a:solidFill>
                  <a:srgbClr val="FF0000"/>
                </a:solidFill>
              </a:rPr>
              <a:t>）</a:t>
            </a:r>
            <a:r>
              <a:rPr lang="ja-JP" altLang="en-US" sz="2800" dirty="0" smtClean="0">
                <a:solidFill>
                  <a:srgbClr val="FF0000"/>
                </a:solidFill>
              </a:rPr>
              <a:t>　　　</a:t>
            </a:r>
            <a:r>
              <a:rPr lang="ja-JP" altLang="en-US" sz="2800" dirty="0">
                <a:solidFill>
                  <a:srgbClr val="FF0000"/>
                </a:solidFill>
              </a:rPr>
              <a:t>　　</a:t>
            </a:r>
            <a:endParaRPr lang="en-US" altLang="ja-JP" sz="2800" dirty="0" smtClean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6551712" y="183675"/>
            <a:ext cx="2592288" cy="4669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en-US" altLang="ja-JP" sz="2000" b="1" dirty="0" smtClean="0">
                <a:solidFill>
                  <a:srgbClr val="FF0000"/>
                </a:solidFill>
              </a:rPr>
              <a:t>【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土木事務</a:t>
            </a:r>
            <a:r>
              <a:rPr lang="ja-JP" altLang="en-US" sz="2000" b="1" dirty="0">
                <a:solidFill>
                  <a:srgbClr val="FF0000"/>
                </a:solidFill>
              </a:rPr>
              <a:t>所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作成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3535189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lang="ja-JP" altLang="en-US" sz="4400" dirty="0" smtClean="0"/>
              <a:t>指定管理者について</a:t>
            </a:r>
            <a:endParaRPr kumimoji="1" lang="ja-JP" altLang="en-US" sz="44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79512" y="836712"/>
            <a:ext cx="8784976" cy="590465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現指定管理者に関する情報を記載してください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Font typeface="Georgia" pitchFamily="18" charset="0"/>
              <a:buNone/>
            </a:pPr>
            <a:r>
              <a:rPr lang="ja-JP" altLang="en-US" sz="20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■現指定管理者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45720" indent="0">
              <a:buFont typeface="Georgia" pitchFamily="18" charset="0"/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　　◇管理団体名（構成員名）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　　　〇〇〇〇〇〇〇団体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45720" indent="0">
              <a:buFont typeface="Georgia" pitchFamily="18" charset="0"/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　　　（　</a:t>
            </a:r>
            <a:r>
              <a:rPr lang="en-US" altLang="ja-JP" sz="2400" dirty="0" smtClean="0">
                <a:solidFill>
                  <a:srgbClr val="FF0000"/>
                </a:solidFill>
              </a:rPr>
              <a:t>(</a:t>
            </a:r>
            <a:r>
              <a:rPr lang="ja-JP" altLang="en-US" sz="2400" dirty="0" smtClean="0">
                <a:solidFill>
                  <a:srgbClr val="FF0000"/>
                </a:solidFill>
              </a:rPr>
              <a:t>株</a:t>
            </a:r>
            <a:r>
              <a:rPr lang="en-US" altLang="ja-JP" sz="2400" dirty="0" smtClean="0">
                <a:solidFill>
                  <a:srgbClr val="FF0000"/>
                </a:solidFill>
              </a:rPr>
              <a:t>)</a:t>
            </a:r>
            <a:r>
              <a:rPr lang="ja-JP" altLang="en-US" sz="2400" dirty="0" smtClean="0">
                <a:solidFill>
                  <a:srgbClr val="FF0000"/>
                </a:solidFill>
              </a:rPr>
              <a:t>●●、□□</a:t>
            </a:r>
            <a:r>
              <a:rPr lang="en-US" altLang="ja-JP" sz="2400" dirty="0" smtClean="0">
                <a:solidFill>
                  <a:srgbClr val="FF0000"/>
                </a:solidFill>
              </a:rPr>
              <a:t>(</a:t>
            </a:r>
            <a:r>
              <a:rPr lang="ja-JP" altLang="en-US" sz="2400" dirty="0" smtClean="0">
                <a:solidFill>
                  <a:srgbClr val="FF0000"/>
                </a:solidFill>
              </a:rPr>
              <a:t>株</a:t>
            </a:r>
            <a:r>
              <a:rPr lang="en-US" altLang="ja-JP" sz="2400" dirty="0" smtClean="0">
                <a:solidFill>
                  <a:srgbClr val="FF0000"/>
                </a:solidFill>
              </a:rPr>
              <a:t>)</a:t>
            </a:r>
            <a:r>
              <a:rPr lang="ja-JP" altLang="en-US" sz="2400" dirty="0" err="1" smtClean="0">
                <a:solidFill>
                  <a:srgbClr val="FF0000"/>
                </a:solidFill>
              </a:rPr>
              <a:t>、</a:t>
            </a:r>
            <a:r>
              <a:rPr lang="ja-JP" altLang="en-US" sz="2400" dirty="0" smtClean="0">
                <a:solidFill>
                  <a:srgbClr val="FF0000"/>
                </a:solidFill>
              </a:rPr>
              <a:t>▲▲</a:t>
            </a:r>
            <a:r>
              <a:rPr lang="en-US" altLang="ja-JP" sz="2400" dirty="0" smtClean="0">
                <a:solidFill>
                  <a:srgbClr val="FF0000"/>
                </a:solidFill>
              </a:rPr>
              <a:t>(</a:t>
            </a:r>
            <a:r>
              <a:rPr lang="ja-JP" altLang="en-US" sz="2400" dirty="0" smtClean="0">
                <a:solidFill>
                  <a:srgbClr val="FF0000"/>
                </a:solidFill>
              </a:rPr>
              <a:t>株</a:t>
            </a:r>
            <a:r>
              <a:rPr lang="en-US" altLang="ja-JP" sz="2400" dirty="0" smtClean="0">
                <a:solidFill>
                  <a:srgbClr val="FF0000"/>
                </a:solidFill>
              </a:rPr>
              <a:t>)</a:t>
            </a:r>
            <a:r>
              <a:rPr lang="ja-JP" altLang="en-US" sz="2400" dirty="0" smtClean="0">
                <a:solidFill>
                  <a:srgbClr val="FF0000"/>
                </a:solidFill>
              </a:rPr>
              <a:t>　）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Font typeface="Georgia" pitchFamily="18" charset="0"/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　　◇各構成員の役割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　　◇指定管理期間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　　（</a:t>
            </a:r>
            <a:r>
              <a:rPr lang="en-US" altLang="ja-JP" sz="2400" dirty="0" smtClean="0">
                <a:solidFill>
                  <a:srgbClr val="FF0000"/>
                </a:solidFill>
              </a:rPr>
              <a:t>H</a:t>
            </a:r>
            <a:r>
              <a:rPr lang="ja-JP" altLang="en-US" sz="2400" dirty="0" smtClean="0">
                <a:solidFill>
                  <a:srgbClr val="FF0000"/>
                </a:solidFill>
              </a:rPr>
              <a:t>○年○月○日～</a:t>
            </a:r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002060"/>
                </a:solidFill>
              </a:rPr>
              <a:t>R</a:t>
            </a:r>
            <a:r>
              <a:rPr lang="ja-JP" altLang="en-US" sz="2400" dirty="0" smtClean="0">
                <a:solidFill>
                  <a:srgbClr val="FF0000"/>
                </a:solidFill>
              </a:rPr>
              <a:t>○年</a:t>
            </a:r>
            <a:r>
              <a:rPr lang="ja-JP" altLang="en-US" sz="2400" dirty="0">
                <a:solidFill>
                  <a:srgbClr val="FF0000"/>
                </a:solidFill>
              </a:rPr>
              <a:t>○月○日</a:t>
            </a:r>
            <a:r>
              <a:rPr lang="ja-JP" altLang="en-US" sz="2400" dirty="0" smtClean="0">
                <a:solidFill>
                  <a:srgbClr val="FF0000"/>
                </a:solidFill>
              </a:rPr>
              <a:t>）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Font typeface="Georgia" pitchFamily="18" charset="0"/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　◇その他　何かあれば記載</a:t>
            </a:r>
            <a:endParaRPr lang="en-US" altLang="ja-JP" sz="2400" dirty="0" smtClean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6551712" y="183675"/>
            <a:ext cx="2592288" cy="4669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en-US" altLang="ja-JP" sz="2000" b="1" dirty="0" smtClean="0">
                <a:solidFill>
                  <a:srgbClr val="FF0000"/>
                </a:solidFill>
              </a:rPr>
              <a:t>【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土木事務</a:t>
            </a:r>
            <a:r>
              <a:rPr lang="ja-JP" altLang="en-US" sz="2000" b="1" dirty="0">
                <a:solidFill>
                  <a:srgbClr val="FF0000"/>
                </a:solidFill>
              </a:rPr>
              <a:t>所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作成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3874796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kumimoji="1" lang="ja-JP" altLang="en-US" sz="4400" dirty="0" smtClean="0"/>
              <a:t>前年度の評価結果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323528" y="836712"/>
            <a:ext cx="8496944" cy="568863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（例）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■Ｓ評価　○個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（主な項目）◇草地、芝生地、樹木、花壇管理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　　　　　　◇特殊庭園管理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■Ａ評価　○個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（主な項目）◇園内清掃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　　　　　◇提案事項以外の業務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■Ｂ評価　なし</a:t>
            </a:r>
            <a:endParaRPr lang="en-US" altLang="ja-JP" sz="2800" dirty="0" smtClean="0">
              <a:solidFill>
                <a:srgbClr val="FF0000"/>
              </a:solidFill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6551712" y="183675"/>
            <a:ext cx="2592288" cy="4669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en-US" altLang="ja-JP" sz="2000" b="1" dirty="0" smtClean="0">
                <a:solidFill>
                  <a:srgbClr val="FF0000"/>
                </a:solidFill>
              </a:rPr>
              <a:t>【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土木事務</a:t>
            </a:r>
            <a:r>
              <a:rPr lang="ja-JP" altLang="en-US" sz="2000" b="1" dirty="0">
                <a:solidFill>
                  <a:srgbClr val="FF0000"/>
                </a:solidFill>
              </a:rPr>
              <a:t>所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作成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2105111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lang="en-US" altLang="ja-JP" sz="4400" dirty="0" smtClean="0"/>
              <a:t>2. </a:t>
            </a:r>
            <a:r>
              <a:rPr lang="ja-JP" altLang="en-US" sz="4400" dirty="0" smtClean="0"/>
              <a:t>履行確認状況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107504" y="980728"/>
            <a:ext cx="8928992" cy="568863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■日常管理の履行確認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　・管理要領・管理マニュアル・事業実施計画書に基づき、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　　適切な時期に、適切な管理・運営を行っているか。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　■管理運営の履行確認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　・今年度の提案の実施</a:t>
            </a:r>
            <a:r>
              <a:rPr lang="ja-JP" altLang="en-US" sz="2400" dirty="0" smtClean="0">
                <a:solidFill>
                  <a:srgbClr val="FF0000"/>
                </a:solidFill>
              </a:rPr>
              <a:t>予定</a:t>
            </a:r>
            <a:r>
              <a:rPr lang="ja-JP" altLang="en-US" sz="2400" dirty="0">
                <a:solidFill>
                  <a:srgbClr val="002060"/>
                </a:solidFill>
              </a:rPr>
              <a:t>及</a:t>
            </a:r>
            <a:r>
              <a:rPr lang="ja-JP" altLang="en-US" sz="2400" dirty="0" smtClean="0">
                <a:solidFill>
                  <a:srgbClr val="002060"/>
                </a:solidFill>
              </a:rPr>
              <a:t>び</a:t>
            </a:r>
            <a:r>
              <a:rPr lang="ja-JP" altLang="en-US" sz="2400" dirty="0" smtClean="0">
                <a:solidFill>
                  <a:srgbClr val="FF0000"/>
                </a:solidFill>
              </a:rPr>
              <a:t>実施</a:t>
            </a:r>
            <a:r>
              <a:rPr lang="ja-JP" altLang="en-US" sz="2400" dirty="0" smtClean="0">
                <a:solidFill>
                  <a:srgbClr val="FF0000"/>
                </a:solidFill>
              </a:rPr>
              <a:t>状況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　■プール・特殊庭園の履行確認状況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　・良好な維持管理を行っていることを確認しているか。</a:t>
            </a:r>
            <a:endParaRPr lang="en-US" altLang="ja-JP" sz="2400" dirty="0" smtClean="0">
              <a:solidFill>
                <a:srgbClr val="FF0000"/>
              </a:solidFill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6444208" y="183675"/>
            <a:ext cx="2592288" cy="4669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en-US" altLang="ja-JP" sz="2000" b="1" dirty="0" smtClean="0">
                <a:solidFill>
                  <a:srgbClr val="FF0000"/>
                </a:solidFill>
              </a:rPr>
              <a:t>【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土木事務</a:t>
            </a:r>
            <a:r>
              <a:rPr lang="ja-JP" altLang="en-US" sz="2000" b="1" dirty="0">
                <a:solidFill>
                  <a:srgbClr val="FF0000"/>
                </a:solidFill>
              </a:rPr>
              <a:t>所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作成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3956594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lang="ja-JP" altLang="en-US" sz="4400" dirty="0" smtClean="0"/>
              <a:t>３</a:t>
            </a:r>
            <a:r>
              <a:rPr lang="en-US" altLang="ja-JP" sz="4400" dirty="0" smtClean="0"/>
              <a:t>. </a:t>
            </a:r>
            <a:r>
              <a:rPr lang="ja-JP" altLang="en-US" sz="4400" dirty="0" smtClean="0"/>
              <a:t>今年度の特筆すべき点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107504" y="980728"/>
            <a:ext cx="8928992" cy="568863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kumimoji="1" lang="ja-JP" altLang="en-US" sz="2400" dirty="0" smtClean="0">
                <a:solidFill>
                  <a:srgbClr val="FF0000"/>
                </a:solidFill>
              </a:rPr>
              <a:t>土木事務所が把握している</a:t>
            </a:r>
            <a:r>
              <a:rPr lang="ja-JP" altLang="en-US" sz="2400" dirty="0" smtClean="0">
                <a:solidFill>
                  <a:srgbClr val="FF0000"/>
                </a:solidFill>
              </a:rPr>
              <a:t>課題（悪い点）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　　　　　　評価すべき取組（良い点）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（例）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■（良い点）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　公園利用者の利便性向上につながる取組等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　・（具体的に記載）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　■（悪い点）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　収益事業の実施状況等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　・（具体的に記載）</a:t>
            </a:r>
            <a:endParaRPr lang="en-US" altLang="ja-JP" sz="2400" dirty="0" smtClean="0">
              <a:solidFill>
                <a:srgbClr val="FF0000"/>
              </a:solidFill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6551712" y="183675"/>
            <a:ext cx="2592288" cy="4669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en-US" altLang="ja-JP" sz="2000" b="1" dirty="0" smtClean="0">
                <a:solidFill>
                  <a:srgbClr val="FF0000"/>
                </a:solidFill>
              </a:rPr>
              <a:t>【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土木事務</a:t>
            </a:r>
            <a:r>
              <a:rPr lang="ja-JP" altLang="en-US" sz="2000" b="1" dirty="0">
                <a:solidFill>
                  <a:srgbClr val="FF0000"/>
                </a:solidFill>
              </a:rPr>
              <a:t>所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作成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2089100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lang="ja-JP" altLang="en-US" sz="4400" dirty="0"/>
              <a:t>４</a:t>
            </a:r>
            <a:r>
              <a:rPr kumimoji="1" lang="en-US" altLang="ja-JP" sz="4400" dirty="0" smtClean="0"/>
              <a:t>. </a:t>
            </a:r>
            <a:r>
              <a:rPr kumimoji="1" lang="ja-JP" altLang="en-US" sz="4400" dirty="0" smtClean="0"/>
              <a:t>管理状況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251520" y="907330"/>
            <a:ext cx="9013003" cy="6093296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管理状況について記載ください。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（例）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　■通常管理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　・繁忙期前後の清掃や除草等を適切に実施。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　・適期に花壇を植え替える等、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　管理要領・管理マニュアルに沿った管理を実施した。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　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　■台風○号からの復旧状況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　・樹林以外は撤去完了。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　・樹林は順次復旧に努めている。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■新型コロナウイルスへの対応状況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　・感染拡大防止に向けた対策を適切に実施。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6084168" y="149025"/>
            <a:ext cx="2592288" cy="4669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en-US" altLang="ja-JP" sz="2000" b="1" dirty="0" smtClean="0">
                <a:solidFill>
                  <a:srgbClr val="FF0000"/>
                </a:solidFill>
              </a:rPr>
              <a:t>【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指定管理者作成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249054300"/>
      </p:ext>
    </p:extLst>
  </p:cSld>
  <p:clrMapOvr>
    <a:masterClrMapping/>
  </p:clrMapOvr>
</p:sld>
</file>

<file path=ppt/theme/theme1.xml><?xml version="1.0" encoding="utf-8"?>
<a:theme xmlns:a="http://schemas.openxmlformats.org/drawingml/2006/main" name="スリップストリーム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スリップストリーム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スリップストリーム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356</TotalTime>
  <Words>788</Words>
  <Application>Microsoft Office PowerPoint</Application>
  <PresentationFormat>画面に合わせる (4:3)</PresentationFormat>
  <Paragraphs>116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HGｺﾞｼｯｸM</vt:lpstr>
      <vt:lpstr>微軟正黑體</vt:lpstr>
      <vt:lpstr>Georgia</vt:lpstr>
      <vt:lpstr>Trebuchet MS</vt:lpstr>
      <vt:lpstr>スリップストリーム</vt:lpstr>
      <vt:lpstr>令和○年度 評価委員会 現地視察(案)  ○○公園について</vt:lpstr>
      <vt:lpstr>○○公園について</vt:lpstr>
      <vt:lpstr>１. 公園の概要</vt:lpstr>
      <vt:lpstr>指定管理者について</vt:lpstr>
      <vt:lpstr>指定管理者について</vt:lpstr>
      <vt:lpstr>前年度の評価結果</vt:lpstr>
      <vt:lpstr>2. 履行確認状況</vt:lpstr>
      <vt:lpstr>３. 今年度の特筆すべき点</vt:lpstr>
      <vt:lpstr>４. 管理状況</vt:lpstr>
      <vt:lpstr>５. 提案の実施状況</vt:lpstr>
      <vt:lpstr>６. 特筆すべき点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○○公園の概要</dc:title>
  <dc:creator>HOSTNAME</dc:creator>
  <cp:lastModifiedBy>渥美　俊樹</cp:lastModifiedBy>
  <cp:revision>40</cp:revision>
  <cp:lastPrinted>2018-06-27T06:37:46Z</cp:lastPrinted>
  <dcterms:created xsi:type="dcterms:W3CDTF">2016-08-15T06:01:31Z</dcterms:created>
  <dcterms:modified xsi:type="dcterms:W3CDTF">2020-09-07T04:11:29Z</dcterms:modified>
</cp:coreProperties>
</file>