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5" r:id="rId8"/>
    <p:sldId id="262" r:id="rId9"/>
    <p:sldId id="264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65E8E4-C857-48AF-BA49-69B66511466A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71294" y="5139169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 smtClean="0"/>
              <a:t>平成</a:t>
            </a:r>
            <a:r>
              <a:rPr lang="ja-JP" altLang="en-US" sz="3200" dirty="0"/>
              <a:t>３０</a:t>
            </a:r>
            <a:r>
              <a:rPr kumimoji="1" lang="ja-JP" altLang="en-US" sz="3200" dirty="0" smtClean="0"/>
              <a:t>年○月○日</a:t>
            </a:r>
            <a:endParaRPr kumimoji="1" lang="ja-JP" altLang="en-US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1" cy="3528393"/>
          </a:xfrm>
        </p:spPr>
        <p:txBody>
          <a:bodyPr/>
          <a:lstStyle/>
          <a:p>
            <a:pPr marL="182880" indent="0" algn="ctr">
              <a:buNone/>
            </a:pPr>
            <a:r>
              <a:rPr kumimoji="1" lang="ja-JP" altLang="en-US" dirty="0" smtClean="0"/>
              <a:t>平成</a:t>
            </a:r>
            <a:r>
              <a:rPr lang="ja-JP" altLang="en-US" dirty="0"/>
              <a:t>３０</a:t>
            </a:r>
            <a:r>
              <a:rPr kumimoji="1" lang="ja-JP" altLang="en-US" dirty="0" smtClean="0"/>
              <a:t>年度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評価委員会 現地視察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案</a:t>
            </a:r>
            <a:r>
              <a:rPr kumimoji="1" lang="en-US" altLang="ja-JP" dirty="0" smtClean="0"/>
              <a:t>)</a:t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4" name="正方形/長方形 3"/>
          <p:cNvSpPr/>
          <p:nvPr/>
        </p:nvSpPr>
        <p:spPr>
          <a:xfrm>
            <a:off x="7020272" y="692696"/>
            <a:ext cx="1440160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資料</a:t>
            </a:r>
            <a:r>
              <a:rPr kumimoji="1" lang="ja-JP" altLang="en-US" smtClean="0">
                <a:solidFill>
                  <a:schemeClr val="tx1"/>
                </a:solidFill>
              </a:rPr>
              <a:t>１</a:t>
            </a:r>
            <a:r>
              <a:rPr lang="ja-JP" altLang="en-US">
                <a:solidFill>
                  <a:schemeClr val="tx1"/>
                </a:solidFill>
              </a:rPr>
              <a:t>２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0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8208912" cy="51845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ja-JP" altLang="en-US" sz="4400" dirty="0"/>
              <a:t>１</a:t>
            </a:r>
            <a:r>
              <a:rPr lang="ja-JP" altLang="en-US" sz="4400" dirty="0" smtClean="0"/>
              <a:t>．公園の概要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２．指定管理者について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 smtClean="0"/>
              <a:t>３．</a:t>
            </a:r>
            <a:r>
              <a:rPr lang="en-US" altLang="ja-JP" sz="4400" dirty="0" smtClean="0"/>
              <a:t>H29</a:t>
            </a:r>
            <a:r>
              <a:rPr lang="ja-JP" altLang="en-US" sz="4400" dirty="0" smtClean="0"/>
              <a:t>の評価結果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４．</a:t>
            </a:r>
            <a:r>
              <a:rPr kumimoji="1" lang="en-US" altLang="ja-JP" sz="4400" dirty="0" smtClean="0"/>
              <a:t>H30</a:t>
            </a:r>
            <a:r>
              <a:rPr kumimoji="1" lang="ja-JP" altLang="en-US" sz="4400" dirty="0" smtClean="0"/>
              <a:t>業務における課題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/>
              <a:t>５</a:t>
            </a:r>
            <a:r>
              <a:rPr lang="ja-JP" altLang="en-US" sz="4400" dirty="0" smtClean="0"/>
              <a:t>．</a:t>
            </a:r>
            <a:r>
              <a:rPr lang="en-US" altLang="ja-JP" sz="4400" dirty="0" smtClean="0"/>
              <a:t>H30</a:t>
            </a:r>
            <a:r>
              <a:rPr lang="ja-JP" altLang="en-US" sz="4400" dirty="0" smtClean="0"/>
              <a:t>業務の特徴的な取組み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/>
              <a:t>　</a:t>
            </a:r>
            <a:r>
              <a:rPr kumimoji="1" lang="ja-JP" altLang="en-US" sz="4400" dirty="0" smtClean="0"/>
              <a:t>　</a:t>
            </a:r>
            <a:r>
              <a:rPr kumimoji="1" lang="ja-JP" altLang="en-US" sz="4000" dirty="0" smtClean="0"/>
              <a:t>（取組みシート）</a:t>
            </a:r>
            <a:endParaRPr kumimoji="1" lang="ja-JP" altLang="en-US" sz="4400" dirty="0"/>
          </a:p>
        </p:txBody>
      </p:sp>
      <p:sp>
        <p:nvSpPr>
          <p:cNvPr id="4" name="左大かっこ 3"/>
          <p:cNvSpPr/>
          <p:nvPr/>
        </p:nvSpPr>
        <p:spPr>
          <a:xfrm>
            <a:off x="971600" y="1556792"/>
            <a:ext cx="144016" cy="288032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大かっこ 4"/>
          <p:cNvSpPr/>
          <p:nvPr/>
        </p:nvSpPr>
        <p:spPr>
          <a:xfrm>
            <a:off x="971600" y="4797152"/>
            <a:ext cx="144016" cy="122413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4588" y="1556792"/>
            <a:ext cx="576064" cy="288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土木事務所作成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0484" y="4329100"/>
            <a:ext cx="72008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作成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指定管理</a:t>
            </a:r>
            <a:r>
              <a:rPr lang="ja-JP" altLang="en-US" sz="2400" dirty="0" smtClean="0">
                <a:solidFill>
                  <a:schemeClr val="tx1"/>
                </a:solidFill>
              </a:rPr>
              <a:t>者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5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１</a:t>
            </a:r>
            <a:r>
              <a:rPr lang="en-US" altLang="ja-JP" sz="4400" dirty="0" smtClean="0"/>
              <a:t>. </a:t>
            </a:r>
            <a:r>
              <a:rPr lang="ja-JP" altLang="en-US" sz="4400" dirty="0" smtClean="0"/>
              <a:t>公園の概要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3888432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■公園の位置づけ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■規模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■整備の経緯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■主要施設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■利用状況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923928" y="1556792"/>
            <a:ext cx="5040560" cy="32403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800" b="1" dirty="0" smtClean="0">
                <a:solidFill>
                  <a:srgbClr val="FF0000"/>
                </a:solidFill>
              </a:rPr>
              <a:t>記載するボリュームに応じて、適宜ページを増やしてください。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endParaRPr lang="en-US" altLang="ja-JP" sz="2800" b="1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en-US" altLang="ja-JP" sz="28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公園の平面図や写真を活用するなど、簡潔にまとめてください。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75856" y="5697252"/>
            <a:ext cx="5688632" cy="900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800" b="1" dirty="0" smtClean="0">
                <a:solidFill>
                  <a:srgbClr val="FF0000"/>
                </a:solidFill>
              </a:rPr>
              <a:t>来園者数の推移をグラフで表示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8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２</a:t>
            </a:r>
            <a:r>
              <a:rPr lang="en-US" altLang="ja-JP" sz="4400" dirty="0" smtClean="0"/>
              <a:t>.</a:t>
            </a:r>
            <a:r>
              <a:rPr lang="ja-JP" altLang="en-US" sz="4400" dirty="0"/>
              <a:t> </a:t>
            </a: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83671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指定</a:t>
            </a:r>
            <a:r>
              <a:rPr lang="ja-JP" altLang="en-US" sz="2800" dirty="0" smtClean="0">
                <a:solidFill>
                  <a:srgbClr val="FF0000"/>
                </a:solidFill>
              </a:rPr>
              <a:t>管理者に関する情報を記載してください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■公園管理者の変遷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　～Ｈ１７　　　大阪府直接管理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　Ｈ１８　　　　指定管理者制度導入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　Ｈ１８～２０　（財）大阪府公園協会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　Ｈ２１～２３</a:t>
            </a: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200" dirty="0" smtClean="0">
                <a:solidFill>
                  <a:srgbClr val="FF0000"/>
                </a:solidFill>
              </a:rPr>
              <a:t>○○指定管理グループ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200" dirty="0" smtClean="0">
                <a:solidFill>
                  <a:srgbClr val="FF0000"/>
                </a:solidFill>
              </a:rPr>
              <a:t>Ｈ２４～２８　○○指定管理グループ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（Ｈ２５～２９）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en-US" altLang="zh-TW" sz="3200" dirty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>
                <a:solidFill>
                  <a:srgbClr val="FF0000"/>
                </a:solidFill>
              </a:rPr>
              <a:t>  </a:t>
            </a:r>
            <a:r>
              <a:rPr lang="zh-TW" altLang="en-US" sz="3200" dirty="0" smtClean="0">
                <a:solidFill>
                  <a:srgbClr val="FF0000"/>
                </a:solidFill>
              </a:rPr>
              <a:t>Ｈ２</a:t>
            </a:r>
            <a:r>
              <a:rPr lang="ja-JP" altLang="en-US" sz="3200" dirty="0">
                <a:solidFill>
                  <a:srgbClr val="FF0000"/>
                </a:solidFill>
              </a:rPr>
              <a:t>９</a:t>
            </a:r>
            <a:r>
              <a:rPr lang="zh-TW" altLang="en-US" sz="3200" dirty="0" smtClean="0">
                <a:solidFill>
                  <a:srgbClr val="FF0000"/>
                </a:solidFill>
              </a:rPr>
              <a:t>～</a:t>
            </a:r>
            <a:r>
              <a:rPr lang="ja-JP" altLang="en-US" sz="3200" dirty="0" smtClean="0">
                <a:solidFill>
                  <a:srgbClr val="FF0000"/>
                </a:solidFill>
              </a:rPr>
              <a:t>　　</a:t>
            </a:r>
            <a:r>
              <a:rPr lang="zh-TW" altLang="en-US" sz="3200" dirty="0">
                <a:solidFill>
                  <a:srgbClr val="FF0000"/>
                </a:solidFill>
              </a:rPr>
              <a:t>　現指定管理者　</a:t>
            </a:r>
            <a:r>
              <a:rPr lang="zh-TW" altLang="en-US" sz="3200" dirty="0" smtClean="0">
                <a:solidFill>
                  <a:srgbClr val="FF0000"/>
                </a:solidFill>
              </a:rPr>
              <a:t>管理</a:t>
            </a:r>
            <a:r>
              <a:rPr lang="ja-JP" altLang="en-US" sz="3200" dirty="0" smtClean="0">
                <a:solidFill>
                  <a:srgbClr val="FF0000"/>
                </a:solidFill>
              </a:rPr>
              <a:t>期間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（</a:t>
            </a:r>
            <a:r>
              <a:rPr lang="zh-TW" altLang="en-US" sz="3200" dirty="0" smtClean="0">
                <a:solidFill>
                  <a:srgbClr val="FF0000"/>
                </a:solidFill>
              </a:rPr>
              <a:t>Ｈ</a:t>
            </a:r>
            <a:r>
              <a:rPr lang="ja-JP" altLang="en-US" sz="3200" dirty="0" smtClean="0">
                <a:solidFill>
                  <a:srgbClr val="FF0000"/>
                </a:solidFill>
              </a:rPr>
              <a:t>３０</a:t>
            </a:r>
            <a:r>
              <a:rPr lang="zh-TW" altLang="en-US" sz="3200" dirty="0" smtClean="0">
                <a:solidFill>
                  <a:srgbClr val="FF0000"/>
                </a:solidFill>
              </a:rPr>
              <a:t>～</a:t>
            </a:r>
            <a:r>
              <a:rPr lang="ja-JP" altLang="en-US" sz="3200" dirty="0">
                <a:solidFill>
                  <a:srgbClr val="FF0000"/>
                </a:solidFill>
              </a:rPr>
              <a:t>）</a:t>
            </a:r>
            <a:r>
              <a:rPr lang="ja-JP" altLang="en-US" sz="3200" dirty="0" smtClean="0">
                <a:solidFill>
                  <a:srgbClr val="FF0000"/>
                </a:solidFill>
              </a:rPr>
              <a:t>　　　</a:t>
            </a:r>
            <a:r>
              <a:rPr lang="ja-JP" altLang="en-US" sz="3200" dirty="0">
                <a:solidFill>
                  <a:srgbClr val="FF0000"/>
                </a:solidFill>
              </a:rPr>
              <a:t>　　</a:t>
            </a:r>
            <a:endParaRPr lang="en-US" altLang="ja-JP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7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２</a:t>
            </a:r>
            <a:r>
              <a:rPr lang="en-US" altLang="ja-JP" sz="4400" dirty="0" smtClean="0"/>
              <a:t>.</a:t>
            </a:r>
            <a:r>
              <a:rPr lang="ja-JP" altLang="en-US" sz="4400" dirty="0"/>
              <a:t> </a:t>
            </a: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83671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現指定管理者に関する情報を記載してください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■現指定管理者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◇管理団体名（構成員名）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○○指定管理グループ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（　</a:t>
            </a:r>
            <a:r>
              <a:rPr lang="en-US" altLang="ja-JP" sz="2800" dirty="0" smtClean="0">
                <a:solidFill>
                  <a:srgbClr val="FF0000"/>
                </a:solidFill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株</a:t>
            </a:r>
            <a:r>
              <a:rPr lang="en-US" altLang="ja-JP" sz="2800" dirty="0" smtClean="0">
                <a:solidFill>
                  <a:srgbClr val="FF0000"/>
                </a:solidFill>
              </a:rPr>
              <a:t>)</a:t>
            </a:r>
            <a:r>
              <a:rPr lang="ja-JP" altLang="en-US" sz="2800" dirty="0" smtClean="0">
                <a:solidFill>
                  <a:srgbClr val="FF0000"/>
                </a:solidFill>
              </a:rPr>
              <a:t>●●、□□</a:t>
            </a:r>
            <a:r>
              <a:rPr lang="en-US" altLang="ja-JP" sz="2800" dirty="0" smtClean="0">
                <a:solidFill>
                  <a:srgbClr val="FF0000"/>
                </a:solidFill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株</a:t>
            </a:r>
            <a:r>
              <a:rPr lang="en-US" altLang="ja-JP" sz="2800" dirty="0" smtClean="0">
                <a:solidFill>
                  <a:srgbClr val="FF0000"/>
                </a:solidFill>
              </a:rPr>
              <a:t>)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▲▲</a:t>
            </a:r>
            <a:r>
              <a:rPr lang="en-US" altLang="ja-JP" sz="2800" dirty="0" smtClean="0">
                <a:solidFill>
                  <a:srgbClr val="FF0000"/>
                </a:solidFill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株</a:t>
            </a:r>
            <a:r>
              <a:rPr lang="en-US" altLang="ja-JP" sz="2800" dirty="0" smtClean="0">
                <a:solidFill>
                  <a:srgbClr val="FF0000"/>
                </a:solidFill>
              </a:rPr>
              <a:t>)</a:t>
            </a:r>
            <a:r>
              <a:rPr lang="ja-JP" altLang="en-US" sz="2800" dirty="0" smtClean="0">
                <a:solidFill>
                  <a:srgbClr val="FF0000"/>
                </a:solidFill>
              </a:rPr>
              <a:t>　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◇各構成員の役割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◇指定管理期間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（</a:t>
            </a:r>
            <a:r>
              <a:rPr lang="en-US" altLang="ja-JP" sz="2800" dirty="0" smtClean="0">
                <a:solidFill>
                  <a:srgbClr val="FF0000"/>
                </a:solidFill>
              </a:rPr>
              <a:t>H</a:t>
            </a:r>
            <a:r>
              <a:rPr lang="ja-JP" altLang="en-US" sz="2800" dirty="0" smtClean="0">
                <a:solidFill>
                  <a:srgbClr val="FF0000"/>
                </a:solidFill>
              </a:rPr>
              <a:t>○年○月○日～</a:t>
            </a:r>
            <a:r>
              <a:rPr lang="en-US" altLang="ja-JP" sz="2800" dirty="0">
                <a:solidFill>
                  <a:srgbClr val="FF0000"/>
                </a:solidFill>
              </a:rPr>
              <a:t> H</a:t>
            </a:r>
            <a:r>
              <a:rPr lang="ja-JP" altLang="en-US" sz="2800" dirty="0">
                <a:solidFill>
                  <a:srgbClr val="FF0000"/>
                </a:solidFill>
              </a:rPr>
              <a:t>○年○月○日</a:t>
            </a:r>
            <a:r>
              <a:rPr lang="ja-JP" altLang="en-US" sz="2800" dirty="0" smtClean="0">
                <a:solidFill>
                  <a:srgbClr val="FF0000"/>
                </a:solidFill>
              </a:rPr>
              <a:t>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◇その他　何かあれば記載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３</a:t>
            </a:r>
            <a:r>
              <a:rPr kumimoji="1" lang="en-US" altLang="ja-JP" sz="4400" dirty="0" smtClean="0"/>
              <a:t>. H2</a:t>
            </a:r>
            <a:r>
              <a:rPr lang="en-US" altLang="ja-JP" sz="4400" dirty="0"/>
              <a:t>9</a:t>
            </a:r>
            <a:r>
              <a:rPr kumimoji="1" lang="ja-JP" altLang="en-US" sz="4400" dirty="0" smtClean="0"/>
              <a:t>の評価結果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496944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当該公園におけるＨ２９年度の評価結果について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記載してください。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（例）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■Ｓ評価　○個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（主な項目）◇草地、芝生地、樹木、花壇管理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　　　　◇特殊庭園管理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■Ａ評価　○個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（主な項目）◇園内清掃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　　◇提案事項以外の業務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■Ｂ評価　なし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21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３</a:t>
            </a:r>
            <a:r>
              <a:rPr kumimoji="1" lang="en-US" altLang="ja-JP" sz="4400" dirty="0" smtClean="0"/>
              <a:t>. H29</a:t>
            </a:r>
            <a:r>
              <a:rPr kumimoji="1" lang="ja-JP" altLang="en-US" sz="4400" dirty="0" smtClean="0"/>
              <a:t>の評価結果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496944" cy="590465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（例）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■Ｓ評価　取組み実績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◇草地、芝生地、樹木、花壇管理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・公園の特徴である松に関する取組みを積極的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に実施（ﾏﾂｸｲﾑｼ対策、枯れ松対応）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◇特殊庭園管理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・○○を重点的に実施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■Ａ評価　取組み実績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◇園内清掃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・利用状況に応じ臨機応変に清掃を実施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◇提案事項以外の業務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・地域と連携したイベントを行楽期に実施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436096" y="3284984"/>
            <a:ext cx="3477732" cy="15121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400" b="1" dirty="0" smtClean="0">
                <a:solidFill>
                  <a:srgbClr val="FF0000"/>
                </a:solidFill>
              </a:rPr>
              <a:t>写真、チラシ等を適宜追加してください。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8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４</a:t>
            </a:r>
            <a:r>
              <a:rPr lang="en-US" altLang="ja-JP" sz="4400" dirty="0" smtClean="0"/>
              <a:t>. H30</a:t>
            </a:r>
            <a:r>
              <a:rPr lang="ja-JP" altLang="en-US" sz="4400" dirty="0" smtClean="0"/>
              <a:t>業務における課題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928992" cy="568863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kumimoji="1" lang="ja-JP" altLang="en-US" sz="2400" dirty="0" smtClean="0">
                <a:solidFill>
                  <a:srgbClr val="FF0000"/>
                </a:solidFill>
              </a:rPr>
              <a:t>Ｈ</a:t>
            </a:r>
            <a:r>
              <a:rPr lang="ja-JP" altLang="en-US" sz="2400" dirty="0">
                <a:solidFill>
                  <a:srgbClr val="FF0000"/>
                </a:solidFill>
              </a:rPr>
              <a:t>３０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年度（４～７月）の指定管理業務において、土木事務所として感じている</a:t>
            </a:r>
            <a:r>
              <a:rPr lang="ja-JP" altLang="en-US" sz="2400" dirty="0" smtClean="0">
                <a:solidFill>
                  <a:srgbClr val="FF0000"/>
                </a:solidFill>
              </a:rPr>
              <a:t>課題（もう少し頑張ってほしい点等）があれば記載してください。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（例）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■公園利用者の利便性向上につながる取組み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・イベント等の情報発信が物足りない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■魅力的なプログラムの開発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・もう少し参加者を増やす努力をしてほしい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■草地管理（除草）の臨機応変な対応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・利用頻度や時期に応じた弾力的な対応に物足りなさを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感じる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407696" y="2924944"/>
            <a:ext cx="2736304" cy="13681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400" b="1" dirty="0" smtClean="0">
                <a:solidFill>
                  <a:srgbClr val="FF0000"/>
                </a:solidFill>
              </a:rPr>
              <a:t>写真、チラシ等を適宜追加してください。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2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５</a:t>
            </a:r>
            <a:r>
              <a:rPr kumimoji="1" lang="en-US" altLang="ja-JP" sz="4400" dirty="0" smtClean="0"/>
              <a:t>. H30</a:t>
            </a:r>
            <a:r>
              <a:rPr kumimoji="1" lang="ja-JP" altLang="en-US" sz="4400" dirty="0" smtClean="0"/>
              <a:t>業務の特徴的な取組み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96944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Ｈ３０指定管理業務における特徴的な取組みについて記載してください。（評価できる取組み）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（例）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■特徴的な取組み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・○○○○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</a:t>
            </a:r>
            <a:r>
              <a:rPr lang="ja-JP" altLang="en-US" sz="2800" dirty="0">
                <a:solidFill>
                  <a:srgbClr val="FF0000"/>
                </a:solidFill>
              </a:rPr>
              <a:t>●● ●●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427984" y="2708920"/>
            <a:ext cx="4485844" cy="2880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8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指定管理者作成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】</a:t>
            </a:r>
          </a:p>
          <a:p>
            <a:pPr marL="45720" indent="0">
              <a:buFont typeface="Georgia" pitchFamily="18" charset="0"/>
              <a:buNone/>
            </a:pPr>
            <a:r>
              <a:rPr lang="ja-JP" altLang="en-US" sz="2400" b="1" dirty="0" smtClean="0">
                <a:solidFill>
                  <a:srgbClr val="FF0000"/>
                </a:solidFill>
              </a:rPr>
              <a:t>・記載するボリュームに応じて、適宜ページを増やしてください。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b="1" dirty="0" smtClean="0">
                <a:solidFill>
                  <a:srgbClr val="FF0000"/>
                </a:solidFill>
              </a:rPr>
              <a:t>・適宜、写真やチラシ等を貼ってください。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03231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311</TotalTime>
  <Words>306</Words>
  <Application>Microsoft Office PowerPoint</Application>
  <PresentationFormat>画面に合わせる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スリップストリーム</vt:lpstr>
      <vt:lpstr>平成３０年度 評価委員会 現地視察(案)  ○○公園について</vt:lpstr>
      <vt:lpstr>○○公園について</vt:lpstr>
      <vt:lpstr>１. 公園の概要</vt:lpstr>
      <vt:lpstr>２. 指定管理者について</vt:lpstr>
      <vt:lpstr>２. 指定管理者について</vt:lpstr>
      <vt:lpstr>３. H29の評価結果</vt:lpstr>
      <vt:lpstr>３. H29の評価結果</vt:lpstr>
      <vt:lpstr>４. H30業務における課題</vt:lpstr>
      <vt:lpstr>５. H30業務の特徴的な取組み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○○公園の概要</dc:title>
  <dc:creator>HOSTNAME</dc:creator>
  <cp:lastModifiedBy>IwataNo</cp:lastModifiedBy>
  <cp:revision>30</cp:revision>
  <cp:lastPrinted>2018-06-27T06:37:46Z</cp:lastPrinted>
  <dcterms:created xsi:type="dcterms:W3CDTF">2016-08-15T06:01:31Z</dcterms:created>
  <dcterms:modified xsi:type="dcterms:W3CDTF">2018-06-27T10:23:38Z</dcterms:modified>
</cp:coreProperties>
</file>