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
  </p:handoutMasterIdLst>
  <p:sldIdLst>
    <p:sldId id="256" r:id="rId2"/>
    <p:sldId id="258" r:id="rId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5864F3AA-9BFB-41A6-B62B-985C28A76960}" type="datetimeFigureOut">
              <a:rPr kumimoji="1" lang="ja-JP" altLang="en-US" smtClean="0"/>
              <a:t>2020/1/17</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3C678C25-7EE4-410F-94BC-E1536DB39214}" type="slidenum">
              <a:rPr kumimoji="1" lang="ja-JP" altLang="en-US" smtClean="0"/>
              <a:t>‹#›</a:t>
            </a:fld>
            <a:endParaRPr kumimoji="1" lang="ja-JP" altLang="en-US"/>
          </a:p>
        </p:txBody>
      </p:sp>
    </p:spTree>
    <p:extLst>
      <p:ext uri="{BB962C8B-B14F-4D97-AF65-F5344CB8AC3E}">
        <p14:creationId xmlns:p14="http://schemas.microsoft.com/office/powerpoint/2010/main" val="36059710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763278F-0F51-4BC6-9C95-DA6BAD33D186}" type="datetimeFigureOut">
              <a:rPr kumimoji="1" lang="ja-JP" altLang="en-US" smtClean="0"/>
              <a:t>2020/1/17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929AD4C-0089-4A7D-9BAB-EAEB6BF1867F}" type="slidenum">
              <a:rPr kumimoji="1" lang="ja-JP" altLang="en-US" smtClean="0"/>
              <a:t>‹#›</a:t>
            </a:fld>
            <a:endParaRPr kumimoji="1" lang="ja-JP" altLang="en-US"/>
          </a:p>
        </p:txBody>
      </p:sp>
    </p:spTree>
    <p:extLst>
      <p:ext uri="{BB962C8B-B14F-4D97-AF65-F5344CB8AC3E}">
        <p14:creationId xmlns:p14="http://schemas.microsoft.com/office/powerpoint/2010/main" val="2424217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763278F-0F51-4BC6-9C95-DA6BAD33D186}" type="datetimeFigureOut">
              <a:rPr kumimoji="1" lang="ja-JP" altLang="en-US" smtClean="0"/>
              <a:t>2020/1/17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929AD4C-0089-4A7D-9BAB-EAEB6BF1867F}" type="slidenum">
              <a:rPr kumimoji="1" lang="ja-JP" altLang="en-US" smtClean="0"/>
              <a:t>‹#›</a:t>
            </a:fld>
            <a:endParaRPr kumimoji="1" lang="ja-JP" altLang="en-US"/>
          </a:p>
        </p:txBody>
      </p:sp>
    </p:spTree>
    <p:extLst>
      <p:ext uri="{BB962C8B-B14F-4D97-AF65-F5344CB8AC3E}">
        <p14:creationId xmlns:p14="http://schemas.microsoft.com/office/powerpoint/2010/main" val="381987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763278F-0F51-4BC6-9C95-DA6BAD33D186}" type="datetimeFigureOut">
              <a:rPr kumimoji="1" lang="ja-JP" altLang="en-US" smtClean="0"/>
              <a:t>2020/1/17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929AD4C-0089-4A7D-9BAB-EAEB6BF1867F}" type="slidenum">
              <a:rPr kumimoji="1" lang="ja-JP" altLang="en-US" smtClean="0"/>
              <a:t>‹#›</a:t>
            </a:fld>
            <a:endParaRPr kumimoji="1" lang="ja-JP" altLang="en-US"/>
          </a:p>
        </p:txBody>
      </p:sp>
    </p:spTree>
    <p:extLst>
      <p:ext uri="{BB962C8B-B14F-4D97-AF65-F5344CB8AC3E}">
        <p14:creationId xmlns:p14="http://schemas.microsoft.com/office/powerpoint/2010/main" val="176928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763278F-0F51-4BC6-9C95-DA6BAD33D186}" type="datetimeFigureOut">
              <a:rPr kumimoji="1" lang="ja-JP" altLang="en-US" smtClean="0"/>
              <a:t>2020/1/17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929AD4C-0089-4A7D-9BAB-EAEB6BF1867F}" type="slidenum">
              <a:rPr kumimoji="1" lang="ja-JP" altLang="en-US" smtClean="0"/>
              <a:t>‹#›</a:t>
            </a:fld>
            <a:endParaRPr kumimoji="1" lang="ja-JP" altLang="en-US"/>
          </a:p>
        </p:txBody>
      </p:sp>
    </p:spTree>
    <p:extLst>
      <p:ext uri="{BB962C8B-B14F-4D97-AF65-F5344CB8AC3E}">
        <p14:creationId xmlns:p14="http://schemas.microsoft.com/office/powerpoint/2010/main" val="4095606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763278F-0F51-4BC6-9C95-DA6BAD33D186}" type="datetimeFigureOut">
              <a:rPr kumimoji="1" lang="ja-JP" altLang="en-US" smtClean="0"/>
              <a:t>2020/1/17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929AD4C-0089-4A7D-9BAB-EAEB6BF1867F}" type="slidenum">
              <a:rPr kumimoji="1" lang="ja-JP" altLang="en-US" smtClean="0"/>
              <a:t>‹#›</a:t>
            </a:fld>
            <a:endParaRPr kumimoji="1" lang="ja-JP" altLang="en-US"/>
          </a:p>
        </p:txBody>
      </p:sp>
    </p:spTree>
    <p:extLst>
      <p:ext uri="{BB962C8B-B14F-4D97-AF65-F5344CB8AC3E}">
        <p14:creationId xmlns:p14="http://schemas.microsoft.com/office/powerpoint/2010/main" val="3428971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763278F-0F51-4BC6-9C95-DA6BAD33D186}" type="datetimeFigureOut">
              <a:rPr kumimoji="1" lang="ja-JP" altLang="en-US" smtClean="0"/>
              <a:t>2020/1/17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929AD4C-0089-4A7D-9BAB-EAEB6BF1867F}" type="slidenum">
              <a:rPr kumimoji="1" lang="ja-JP" altLang="en-US" smtClean="0"/>
              <a:t>‹#›</a:t>
            </a:fld>
            <a:endParaRPr kumimoji="1" lang="ja-JP" altLang="en-US"/>
          </a:p>
        </p:txBody>
      </p:sp>
    </p:spTree>
    <p:extLst>
      <p:ext uri="{BB962C8B-B14F-4D97-AF65-F5344CB8AC3E}">
        <p14:creationId xmlns:p14="http://schemas.microsoft.com/office/powerpoint/2010/main" val="1475274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763278F-0F51-4BC6-9C95-DA6BAD33D186}" type="datetimeFigureOut">
              <a:rPr kumimoji="1" lang="ja-JP" altLang="en-US" smtClean="0"/>
              <a:t>2020/1/17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929AD4C-0089-4A7D-9BAB-EAEB6BF1867F}" type="slidenum">
              <a:rPr kumimoji="1" lang="ja-JP" altLang="en-US" smtClean="0"/>
              <a:t>‹#›</a:t>
            </a:fld>
            <a:endParaRPr kumimoji="1" lang="ja-JP" altLang="en-US"/>
          </a:p>
        </p:txBody>
      </p:sp>
    </p:spTree>
    <p:extLst>
      <p:ext uri="{BB962C8B-B14F-4D97-AF65-F5344CB8AC3E}">
        <p14:creationId xmlns:p14="http://schemas.microsoft.com/office/powerpoint/2010/main" val="389753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763278F-0F51-4BC6-9C95-DA6BAD33D186}" type="datetimeFigureOut">
              <a:rPr kumimoji="1" lang="ja-JP" altLang="en-US" smtClean="0"/>
              <a:t>2020/1/17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929AD4C-0089-4A7D-9BAB-EAEB6BF1867F}" type="slidenum">
              <a:rPr kumimoji="1" lang="ja-JP" altLang="en-US" smtClean="0"/>
              <a:t>‹#›</a:t>
            </a:fld>
            <a:endParaRPr kumimoji="1" lang="ja-JP" altLang="en-US"/>
          </a:p>
        </p:txBody>
      </p:sp>
    </p:spTree>
    <p:extLst>
      <p:ext uri="{BB962C8B-B14F-4D97-AF65-F5344CB8AC3E}">
        <p14:creationId xmlns:p14="http://schemas.microsoft.com/office/powerpoint/2010/main" val="219376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763278F-0F51-4BC6-9C95-DA6BAD33D186}" type="datetimeFigureOut">
              <a:rPr kumimoji="1" lang="ja-JP" altLang="en-US" smtClean="0"/>
              <a:t>2020/1/17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929AD4C-0089-4A7D-9BAB-EAEB6BF1867F}" type="slidenum">
              <a:rPr kumimoji="1" lang="ja-JP" altLang="en-US" smtClean="0"/>
              <a:t>‹#›</a:t>
            </a:fld>
            <a:endParaRPr kumimoji="1" lang="ja-JP" altLang="en-US"/>
          </a:p>
        </p:txBody>
      </p:sp>
    </p:spTree>
    <p:extLst>
      <p:ext uri="{BB962C8B-B14F-4D97-AF65-F5344CB8AC3E}">
        <p14:creationId xmlns:p14="http://schemas.microsoft.com/office/powerpoint/2010/main" val="1508308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763278F-0F51-4BC6-9C95-DA6BAD33D186}" type="datetimeFigureOut">
              <a:rPr kumimoji="1" lang="ja-JP" altLang="en-US" smtClean="0"/>
              <a:t>2020/1/17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929AD4C-0089-4A7D-9BAB-EAEB6BF1867F}" type="slidenum">
              <a:rPr kumimoji="1" lang="ja-JP" altLang="en-US" smtClean="0"/>
              <a:t>‹#›</a:t>
            </a:fld>
            <a:endParaRPr kumimoji="1" lang="ja-JP" altLang="en-US"/>
          </a:p>
        </p:txBody>
      </p:sp>
    </p:spTree>
    <p:extLst>
      <p:ext uri="{BB962C8B-B14F-4D97-AF65-F5344CB8AC3E}">
        <p14:creationId xmlns:p14="http://schemas.microsoft.com/office/powerpoint/2010/main" val="1038330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763278F-0F51-4BC6-9C95-DA6BAD33D186}" type="datetimeFigureOut">
              <a:rPr kumimoji="1" lang="ja-JP" altLang="en-US" smtClean="0"/>
              <a:t>2020/1/17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929AD4C-0089-4A7D-9BAB-EAEB6BF1867F}" type="slidenum">
              <a:rPr kumimoji="1" lang="ja-JP" altLang="en-US" smtClean="0"/>
              <a:t>‹#›</a:t>
            </a:fld>
            <a:endParaRPr kumimoji="1" lang="ja-JP" altLang="en-US"/>
          </a:p>
        </p:txBody>
      </p:sp>
    </p:spTree>
    <p:extLst>
      <p:ext uri="{BB962C8B-B14F-4D97-AF65-F5344CB8AC3E}">
        <p14:creationId xmlns:p14="http://schemas.microsoft.com/office/powerpoint/2010/main" val="3154984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3278F-0F51-4BC6-9C95-DA6BAD33D186}" type="datetimeFigureOut">
              <a:rPr kumimoji="1" lang="ja-JP" altLang="en-US" smtClean="0"/>
              <a:t>2020/1/17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9AD4C-0089-4A7D-9BAB-EAEB6BF1867F}" type="slidenum">
              <a:rPr kumimoji="1" lang="ja-JP" altLang="en-US" smtClean="0"/>
              <a:t>‹#›</a:t>
            </a:fld>
            <a:endParaRPr kumimoji="1" lang="ja-JP" altLang="en-US"/>
          </a:p>
        </p:txBody>
      </p:sp>
    </p:spTree>
    <p:extLst>
      <p:ext uri="{BB962C8B-B14F-4D97-AF65-F5344CB8AC3E}">
        <p14:creationId xmlns:p14="http://schemas.microsoft.com/office/powerpoint/2010/main" val="3058002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堺市健康寿命延伸産業創出コンソーシアム（ＳＣＢＨ）</a:t>
            </a:r>
            <a:endParaRPr kumimoji="1" lang="ja-JP" altLang="en-US" sz="2000" b="1" dirty="0"/>
          </a:p>
        </p:txBody>
      </p:sp>
      <p:sp>
        <p:nvSpPr>
          <p:cNvPr id="5" name="正方形/長方形 4"/>
          <p:cNvSpPr/>
          <p:nvPr/>
        </p:nvSpPr>
        <p:spPr>
          <a:xfrm>
            <a:off x="107504" y="476672"/>
            <a:ext cx="8928992" cy="1800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t>〇　平成３１年３月１５日　設立</a:t>
            </a:r>
            <a:endParaRPr lang="en-US" altLang="ja-JP" sz="1600" b="1" dirty="0"/>
          </a:p>
          <a:p>
            <a:r>
              <a:rPr lang="ja-JP" altLang="en-US" sz="1600" b="1" dirty="0" smtClean="0"/>
              <a:t>〇　ＳＤＧｓ未来都市である堺市において、とりわけ、高齢化が進む泉北ニュータウンの活性化に向け、</a:t>
            </a:r>
            <a:endParaRPr lang="en-US" altLang="ja-JP" sz="1600" b="1" dirty="0" smtClean="0"/>
          </a:p>
          <a:p>
            <a:r>
              <a:rPr lang="ja-JP" altLang="en-US" sz="1600" b="1" dirty="0"/>
              <a:t>　</a:t>
            </a:r>
            <a:r>
              <a:rPr lang="ja-JP" altLang="en-US" sz="1600" b="1" dirty="0" smtClean="0"/>
              <a:t>　　住民の健康寿命の延伸に資するヘルスケアビジネスを創出に取り組むため、産学公民からなる</a:t>
            </a:r>
            <a:endParaRPr lang="en-US" altLang="ja-JP" sz="1600" b="1" dirty="0" smtClean="0"/>
          </a:p>
          <a:p>
            <a:r>
              <a:rPr lang="ja-JP" altLang="en-US" sz="1600" b="1" dirty="0"/>
              <a:t>　</a:t>
            </a:r>
            <a:r>
              <a:rPr lang="ja-JP" altLang="en-US" sz="1600" b="1" dirty="0" smtClean="0"/>
              <a:t>　　コンソーシアムを設立</a:t>
            </a:r>
            <a:endParaRPr lang="en-US" altLang="ja-JP" sz="1600" b="1" dirty="0" smtClean="0"/>
          </a:p>
          <a:p>
            <a:r>
              <a:rPr kumimoji="1" lang="ja-JP" altLang="en-US" sz="1600" b="1" dirty="0" smtClean="0"/>
              <a:t>〇　会員の連携によるオープンイノベーションの推進や、先導的ヘルスケアビジネスの創出に向けた</a:t>
            </a:r>
            <a:endParaRPr kumimoji="1" lang="en-US" altLang="ja-JP" sz="1600" b="1" dirty="0" smtClean="0"/>
          </a:p>
          <a:p>
            <a:r>
              <a:rPr lang="ja-JP" altLang="en-US" sz="1600" b="1" dirty="0"/>
              <a:t>　</a:t>
            </a:r>
            <a:r>
              <a:rPr lang="ja-JP" altLang="en-US" sz="1600" b="1" dirty="0" smtClean="0"/>
              <a:t>　</a:t>
            </a:r>
            <a:r>
              <a:rPr kumimoji="1" lang="ja-JP" altLang="en-US" sz="1600" b="1" dirty="0" smtClean="0"/>
              <a:t>スタートアップの支援などの取組を推進</a:t>
            </a:r>
            <a:endParaRPr kumimoji="1" lang="ja-JP" altLang="en-US" sz="1600" b="1" dirty="0"/>
          </a:p>
        </p:txBody>
      </p:sp>
      <p:pic>
        <p:nvPicPr>
          <p:cNvPr id="1031" name="Picture 7" descr="F:\企画部\01_企画推進担当\♪M健康医療産業クラスター関係\〇コンソーシアム（総会・規約・公金外現金・起案）\H30\〇コンソーシアム協議会・規約等\Ｈ30設立関係\03当日写真・音声\DSCN61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9592" y="2630809"/>
            <a:ext cx="2527749" cy="18957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企画部\01_企画推進担当\♪M健康医療産業クラスター関係\〇コンソーシアム（総会・規約・公金外現金・起案）\H30\〇コンソーシアム協議会・規約等\Ｈ30設立関係\03当日写真・音声\IMG_4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630809"/>
            <a:ext cx="2516932" cy="1887699"/>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p:cNvSpPr/>
          <p:nvPr/>
        </p:nvSpPr>
        <p:spPr>
          <a:xfrm>
            <a:off x="110852" y="4696099"/>
            <a:ext cx="8928992" cy="20452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100" b="1" u="sng" dirty="0">
                <a:solidFill>
                  <a:schemeClr val="tx1"/>
                </a:solidFill>
                <a:latin typeface="HG丸ｺﾞｼｯｸM-PRO" panose="020F0600000000000000" pitchFamily="50" charset="-128"/>
                <a:ea typeface="HG丸ｺﾞｼｯｸM-PRO" panose="020F0600000000000000" pitchFamily="50" charset="-128"/>
              </a:rPr>
              <a:t>[</a:t>
            </a:r>
            <a:r>
              <a:rPr lang="ja-JP" altLang="en-US" sz="1100" b="1" u="sng" dirty="0" smtClean="0">
                <a:solidFill>
                  <a:schemeClr val="tx1"/>
                </a:solidFill>
                <a:latin typeface="HG丸ｺﾞｼｯｸM-PRO" panose="020F0600000000000000" pitchFamily="50" charset="-128"/>
                <a:ea typeface="HG丸ｺﾞｼｯｸM-PRO" panose="020F0600000000000000" pitchFamily="50" charset="-128"/>
              </a:rPr>
              <a:t>正会員</a:t>
            </a:r>
            <a:r>
              <a:rPr lang="en-US" altLang="ja-JP" sz="1100" b="1" u="sng"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100" b="1" u="sng"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1100" b="1" u="sng" dirty="0" smtClean="0">
                <a:solidFill>
                  <a:schemeClr val="tx1"/>
                </a:solidFill>
                <a:latin typeface="HG丸ｺﾞｼｯｸM-PRO" panose="020F0600000000000000" pitchFamily="50" charset="-128"/>
                <a:ea typeface="HG丸ｺﾞｼｯｸM-PRO" panose="020F0600000000000000" pitchFamily="50" charset="-128"/>
              </a:rPr>
              <a:t>29</a:t>
            </a:r>
            <a:r>
              <a:rPr lang="ja-JP" altLang="en-US" sz="1100" b="1" u="sng" dirty="0" smtClean="0">
                <a:solidFill>
                  <a:schemeClr val="tx1"/>
                </a:solidFill>
                <a:latin typeface="HG丸ｺﾞｼｯｸM-PRO" panose="020F0600000000000000" pitchFamily="50" charset="-128"/>
                <a:ea typeface="HG丸ｺﾞｼｯｸM-PRO" panose="020F0600000000000000" pitchFamily="50" charset="-128"/>
              </a:rPr>
              <a:t>団体</a:t>
            </a:r>
            <a:endParaRPr lang="en-US" altLang="ja-JP" sz="1100" b="1" u="sng"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株式会社アシックス、イオンリテール株式会社、株式会社池田泉州銀行、西日本電信電話株式会社、株式</a:t>
            </a:r>
            <a:r>
              <a:rPr lang="ja-JP" altLang="en-US" sz="1100" dirty="0">
                <a:solidFill>
                  <a:schemeClr val="tx1"/>
                </a:solidFill>
                <a:latin typeface="HG丸ｺﾞｼｯｸM-PRO" panose="020F0600000000000000" pitchFamily="50" charset="-128"/>
                <a:ea typeface="HG丸ｺﾞｼｯｸM-PRO" panose="020F0600000000000000" pitchFamily="50" charset="-128"/>
              </a:rPr>
              <a:t>会社</a:t>
            </a:r>
            <a:r>
              <a:rPr lang="en-US" altLang="ja-JP" sz="1100" dirty="0">
                <a:solidFill>
                  <a:schemeClr val="tx1"/>
                </a:solidFill>
                <a:latin typeface="HG丸ｺﾞｼｯｸM-PRO" panose="020F0600000000000000" pitchFamily="50" charset="-128"/>
                <a:ea typeface="HG丸ｺﾞｼｯｸM-PRO" panose="020F0600000000000000" pitchFamily="50" charset="-128"/>
              </a:rPr>
              <a:t>NTT</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ドコモ、株式</a:t>
            </a:r>
            <a:r>
              <a:rPr lang="ja-JP" altLang="en-US" sz="1100" dirty="0">
                <a:solidFill>
                  <a:schemeClr val="tx1"/>
                </a:solidFill>
                <a:latin typeface="HG丸ｺﾞｼｯｸM-PRO" panose="020F0600000000000000" pitchFamily="50" charset="-128"/>
                <a:ea typeface="HG丸ｺﾞｼｯｸM-PRO" panose="020F0600000000000000" pitchFamily="50" charset="-128"/>
              </a:rPr>
              <a:t>会社</a:t>
            </a:r>
            <a:r>
              <a:rPr lang="en-US" altLang="ja-JP" sz="1100" dirty="0">
                <a:solidFill>
                  <a:schemeClr val="tx1"/>
                </a:solidFill>
                <a:latin typeface="HG丸ｺﾞｼｯｸM-PRO" panose="020F0600000000000000" pitchFamily="50" charset="-128"/>
                <a:ea typeface="HG丸ｺﾞｼｯｸM-PRO" panose="020F0600000000000000" pitchFamily="50" charset="-128"/>
              </a:rPr>
              <a:t>NTT</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ファシリティーズ、株式</a:t>
            </a:r>
            <a:r>
              <a:rPr lang="ja-JP" altLang="en-US" sz="1100" dirty="0">
                <a:solidFill>
                  <a:schemeClr val="tx1"/>
                </a:solidFill>
                <a:latin typeface="HG丸ｺﾞｼｯｸM-PRO" panose="020F0600000000000000" pitchFamily="50" charset="-128"/>
                <a:ea typeface="HG丸ｺﾞｼｯｸM-PRO" panose="020F0600000000000000" pitchFamily="50" charset="-128"/>
              </a:rPr>
              <a:t>会社</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ＮＳＤ、株式</a:t>
            </a:r>
            <a:r>
              <a:rPr lang="ja-JP" altLang="en-US" sz="1100" dirty="0">
                <a:solidFill>
                  <a:schemeClr val="tx1"/>
                </a:solidFill>
                <a:latin typeface="HG丸ｺﾞｼｯｸM-PRO" panose="020F0600000000000000" pitchFamily="50" charset="-128"/>
                <a:ea typeface="HG丸ｺﾞｼｯｸM-PRO" panose="020F0600000000000000" pitchFamily="50" charset="-128"/>
              </a:rPr>
              <a:t>会社</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大林組、大阪ガス</a:t>
            </a:r>
            <a:r>
              <a:rPr lang="ja-JP" altLang="en-US" sz="1100" dirty="0">
                <a:solidFill>
                  <a:schemeClr val="tx1"/>
                </a:solidFill>
                <a:latin typeface="HG丸ｺﾞｼｯｸM-PRO" panose="020F0600000000000000" pitchFamily="50" charset="-128"/>
                <a:ea typeface="HG丸ｺﾞｼｯｸM-PRO" panose="020F0600000000000000" pitchFamily="50" charset="-128"/>
              </a:rPr>
              <a:t>株式</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会社、オムロン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ヘルスケア株式</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会社、関西</a:t>
            </a:r>
            <a:r>
              <a:rPr lang="ja-JP" altLang="en-US" sz="1100" dirty="0">
                <a:solidFill>
                  <a:schemeClr val="tx1"/>
                </a:solidFill>
                <a:latin typeface="HG丸ｺﾞｼｯｸM-PRO" panose="020F0600000000000000" pitchFamily="50" charset="-128"/>
                <a:ea typeface="HG丸ｺﾞｼｯｸM-PRO" panose="020F0600000000000000" pitchFamily="50" charset="-128"/>
              </a:rPr>
              <a:t>電力株式</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会社、株式</a:t>
            </a:r>
            <a:r>
              <a:rPr lang="ja-JP" altLang="en-US" sz="1100" dirty="0">
                <a:solidFill>
                  <a:schemeClr val="tx1"/>
                </a:solidFill>
                <a:latin typeface="HG丸ｺﾞｼｯｸM-PRO" panose="020F0600000000000000" pitchFamily="50" charset="-128"/>
                <a:ea typeface="HG丸ｺﾞｼｯｸM-PRO" panose="020F0600000000000000" pitchFamily="50" charset="-128"/>
              </a:rPr>
              <a:t>会社紀陽</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銀行、コニカミノルタ</a:t>
            </a:r>
            <a:r>
              <a:rPr lang="ja-JP" altLang="en-US" sz="1100" dirty="0">
                <a:solidFill>
                  <a:schemeClr val="tx1"/>
                </a:solidFill>
                <a:latin typeface="HG丸ｺﾞｼｯｸM-PRO" panose="020F0600000000000000" pitchFamily="50" charset="-128"/>
                <a:ea typeface="HG丸ｺﾞｼｯｸM-PRO" panose="020F0600000000000000" pitchFamily="50" charset="-128"/>
              </a:rPr>
              <a:t>株式</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会社、堺</a:t>
            </a:r>
            <a:r>
              <a:rPr lang="ja-JP" altLang="en-US" sz="1100" dirty="0">
                <a:solidFill>
                  <a:schemeClr val="tx1"/>
                </a:solidFill>
                <a:latin typeface="HG丸ｺﾞｼｯｸM-PRO" panose="020F0600000000000000" pitchFamily="50" charset="-128"/>
                <a:ea typeface="HG丸ｺﾞｼｯｸM-PRO" panose="020F0600000000000000" pitchFamily="50" charset="-128"/>
              </a:rPr>
              <a:t>化学工業株式</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会社、シップヘルスケアホールディングス</a:t>
            </a:r>
            <a:r>
              <a:rPr lang="ja-JP" altLang="en-US" sz="1100" dirty="0">
                <a:solidFill>
                  <a:schemeClr val="tx1"/>
                </a:solidFill>
                <a:latin typeface="HG丸ｺﾞｼｯｸM-PRO" panose="020F0600000000000000" pitchFamily="50" charset="-128"/>
                <a:ea typeface="HG丸ｺﾞｼｯｸM-PRO" panose="020F0600000000000000" pitchFamily="50" charset="-128"/>
              </a:rPr>
              <a:t>株式</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会社、株式</a:t>
            </a:r>
            <a:r>
              <a:rPr lang="ja-JP" altLang="en-US" sz="1100" dirty="0">
                <a:solidFill>
                  <a:schemeClr val="tx1"/>
                </a:solidFill>
                <a:latin typeface="HG丸ｺﾞｼｯｸM-PRO" panose="020F0600000000000000" pitchFamily="50" charset="-128"/>
                <a:ea typeface="HG丸ｺﾞｼｯｸM-PRO" panose="020F0600000000000000" pitchFamily="50" charset="-128"/>
              </a:rPr>
              <a:t>会社</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スマートバリュー、泉北</a:t>
            </a:r>
            <a:r>
              <a:rPr lang="ja-JP" altLang="en-US" sz="1100" dirty="0">
                <a:solidFill>
                  <a:schemeClr val="tx1"/>
                </a:solidFill>
                <a:latin typeface="HG丸ｺﾞｼｯｸM-PRO" panose="020F0600000000000000" pitchFamily="50" charset="-128"/>
                <a:ea typeface="HG丸ｺﾞｼｯｸM-PRO" panose="020F0600000000000000" pitchFamily="50" charset="-128"/>
              </a:rPr>
              <a:t>高速鉄道株式</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会社、株式</a:t>
            </a:r>
            <a:r>
              <a:rPr lang="ja-JP" altLang="en-US" sz="1100" dirty="0">
                <a:solidFill>
                  <a:schemeClr val="tx1"/>
                </a:solidFill>
                <a:latin typeface="HG丸ｺﾞｼｯｸM-PRO" panose="020F0600000000000000" pitchFamily="50" charset="-128"/>
                <a:ea typeface="HG丸ｺﾞｼｯｸM-PRO" panose="020F0600000000000000" pitchFamily="50" charset="-128"/>
              </a:rPr>
              <a:t>会社</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竹中工務店、凸版</a:t>
            </a:r>
            <a:r>
              <a:rPr lang="ja-JP" altLang="en-US" sz="1100" dirty="0">
                <a:solidFill>
                  <a:schemeClr val="tx1"/>
                </a:solidFill>
                <a:latin typeface="HG丸ｺﾞｼｯｸM-PRO" panose="020F0600000000000000" pitchFamily="50" charset="-128"/>
                <a:ea typeface="HG丸ｺﾞｼｯｸM-PRO" panose="020F0600000000000000" pitchFamily="50" charset="-128"/>
              </a:rPr>
              <a:t>印刷株式</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会社、株式会社中村超硬、パナソニック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ホームズ株式</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会社、阪南</a:t>
            </a:r>
            <a:r>
              <a:rPr lang="ja-JP" altLang="en-US" sz="1100" dirty="0">
                <a:solidFill>
                  <a:schemeClr val="tx1"/>
                </a:solidFill>
                <a:latin typeface="HG丸ｺﾞｼｯｸM-PRO" panose="020F0600000000000000" pitchFamily="50" charset="-128"/>
                <a:ea typeface="HG丸ｺﾞｼｯｸM-PRO" panose="020F0600000000000000" pitchFamily="50" charset="-128"/>
              </a:rPr>
              <a:t>倉庫株式</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会社、株式</a:t>
            </a:r>
            <a:r>
              <a:rPr lang="ja-JP" altLang="en-US" sz="1100" dirty="0">
                <a:solidFill>
                  <a:schemeClr val="tx1"/>
                </a:solidFill>
                <a:latin typeface="HG丸ｺﾞｼｯｸM-PRO" panose="020F0600000000000000" pitchFamily="50" charset="-128"/>
                <a:ea typeface="HG丸ｺﾞｼｯｸM-PRO" panose="020F0600000000000000" pitchFamily="50" charset="-128"/>
              </a:rPr>
              <a:t>会社日立</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製作所、明治</a:t>
            </a:r>
            <a:r>
              <a:rPr lang="ja-JP" altLang="en-US" sz="1100" dirty="0">
                <a:solidFill>
                  <a:schemeClr val="tx1"/>
                </a:solidFill>
                <a:latin typeface="HG丸ｺﾞｼｯｸM-PRO" panose="020F0600000000000000" pitchFamily="50" charset="-128"/>
                <a:ea typeface="HG丸ｺﾞｼｯｸM-PRO" panose="020F0600000000000000" pitchFamily="50" charset="-128"/>
              </a:rPr>
              <a:t>安田生命保険相互</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会社、ロート</a:t>
            </a:r>
            <a:r>
              <a:rPr lang="ja-JP" altLang="en-US" sz="1100" dirty="0">
                <a:solidFill>
                  <a:schemeClr val="tx1"/>
                </a:solidFill>
                <a:latin typeface="HG丸ｺﾞｼｯｸM-PRO" panose="020F0600000000000000" pitchFamily="50" charset="-128"/>
                <a:ea typeface="HG丸ｺﾞｼｯｸM-PRO" panose="020F0600000000000000" pitchFamily="50" charset="-128"/>
              </a:rPr>
              <a:t>製薬株式</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会社堺商工会議所、堺市産業振興センター、南区自治連合協議会、堺市</a:t>
            </a:r>
          </a:p>
          <a:p>
            <a:r>
              <a:rPr lang="en-US" altLang="ja-JP" sz="1100" b="1" u="sng"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100" b="1" u="sng" dirty="0" smtClean="0">
                <a:solidFill>
                  <a:schemeClr val="tx1"/>
                </a:solidFill>
                <a:latin typeface="HG丸ｺﾞｼｯｸM-PRO" panose="020F0600000000000000" pitchFamily="50" charset="-128"/>
                <a:ea typeface="HG丸ｺﾞｼｯｸM-PRO" panose="020F0600000000000000" pitchFamily="50" charset="-128"/>
              </a:rPr>
              <a:t>アカデミー会員</a:t>
            </a:r>
            <a:r>
              <a:rPr lang="en-US" altLang="ja-JP" sz="1100" b="1" u="sng"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100" b="1" u="sng" dirty="0" smtClean="0">
                <a:solidFill>
                  <a:schemeClr val="tx1"/>
                </a:solidFill>
                <a:latin typeface="HG丸ｺﾞｼｯｸM-PRO" panose="020F0600000000000000" pitchFamily="50" charset="-128"/>
                <a:ea typeface="HG丸ｺﾞｼｯｸM-PRO" panose="020F0600000000000000" pitchFamily="50" charset="-128"/>
              </a:rPr>
              <a:t>　６大学</a:t>
            </a:r>
            <a:endParaRPr lang="en-US" altLang="ja-JP" sz="1100" b="1" u="sng" dirty="0" smtClean="0">
              <a:solidFill>
                <a:schemeClr val="tx1"/>
              </a:solidFill>
              <a:latin typeface="HG丸ｺﾞｼｯｸM-PRO" panose="020F0600000000000000" pitchFamily="50" charset="-128"/>
              <a:ea typeface="HG丸ｺﾞｼｯｸM-PRO" panose="020F0600000000000000" pitchFamily="50" charset="-128"/>
            </a:endParaRPr>
          </a:p>
          <a:p>
            <a:r>
              <a:rPr lang="zh-CN" altLang="en-US" sz="1100" dirty="0" smtClean="0">
                <a:solidFill>
                  <a:schemeClr val="tx1"/>
                </a:solidFill>
                <a:latin typeface="HG丸ｺﾞｼｯｸM-PRO" panose="020F0600000000000000" pitchFamily="50" charset="-128"/>
                <a:ea typeface="HG丸ｺﾞｼｯｸM-PRO" panose="020F0600000000000000" pitchFamily="50" charset="-128"/>
              </a:rPr>
              <a:t>大阪府立大学</a:t>
            </a:r>
            <a:r>
              <a:rPr lang="ja-JP" altLang="en-US" sz="1100" dirty="0" err="1" smtClean="0">
                <a:solidFill>
                  <a:schemeClr val="tx1"/>
                </a:solidFill>
                <a:latin typeface="HG丸ｺﾞｼｯｸM-PRO" panose="020F0600000000000000" pitchFamily="50" charset="-128"/>
                <a:ea typeface="HG丸ｺﾞｼｯｸM-PRO" panose="020F0600000000000000" pitchFamily="50" charset="-128"/>
              </a:rPr>
              <a:t>、</a:t>
            </a:r>
            <a:r>
              <a:rPr lang="zh-CN" altLang="en-US" sz="1100" dirty="0" smtClean="0">
                <a:solidFill>
                  <a:schemeClr val="tx1"/>
                </a:solidFill>
                <a:latin typeface="HG丸ｺﾞｼｯｸM-PRO" panose="020F0600000000000000" pitchFamily="50" charset="-128"/>
                <a:ea typeface="HG丸ｺﾞｼｯｸM-PRO" panose="020F0600000000000000" pitchFamily="50" charset="-128"/>
              </a:rPr>
              <a:t>羽衣国際大学</a:t>
            </a:r>
            <a:r>
              <a:rPr lang="ja-JP" altLang="en-US" sz="1100" dirty="0" err="1" smtClean="0">
                <a:solidFill>
                  <a:schemeClr val="tx1"/>
                </a:solidFill>
                <a:latin typeface="HG丸ｺﾞｼｯｸM-PRO" panose="020F0600000000000000" pitchFamily="50" charset="-128"/>
                <a:ea typeface="HG丸ｺﾞｼｯｸM-PRO" panose="020F0600000000000000" pitchFamily="50" charset="-128"/>
              </a:rPr>
              <a:t>、</a:t>
            </a:r>
            <a:r>
              <a:rPr lang="zh-CN" altLang="en-US" sz="1100" dirty="0" smtClean="0">
                <a:solidFill>
                  <a:schemeClr val="tx1"/>
                </a:solidFill>
                <a:latin typeface="HG丸ｺﾞｼｯｸM-PRO" panose="020F0600000000000000" pitchFamily="50" charset="-128"/>
                <a:ea typeface="HG丸ｺﾞｼｯｸM-PRO" panose="020F0600000000000000" pitchFamily="50" charset="-128"/>
              </a:rPr>
              <a:t>関西大学 人間健康学部</a:t>
            </a:r>
            <a:r>
              <a:rPr lang="ja-JP" altLang="en-US" sz="1100" dirty="0" err="1" smtClean="0">
                <a:solidFill>
                  <a:schemeClr val="tx1"/>
                </a:solidFill>
                <a:latin typeface="HG丸ｺﾞｼｯｸM-PRO" panose="020F0600000000000000" pitchFamily="50" charset="-128"/>
                <a:ea typeface="HG丸ｺﾞｼｯｸM-PRO" panose="020F0600000000000000" pitchFamily="50" charset="-128"/>
              </a:rPr>
              <a:t>、</a:t>
            </a:r>
            <a:r>
              <a:rPr lang="zh-CN" altLang="en-US" sz="1100" dirty="0" smtClean="0">
                <a:solidFill>
                  <a:schemeClr val="tx1"/>
                </a:solidFill>
                <a:latin typeface="HG丸ｺﾞｼｯｸM-PRO" panose="020F0600000000000000" pitchFamily="50" charset="-128"/>
                <a:ea typeface="HG丸ｺﾞｼｯｸM-PRO" panose="020F0600000000000000" pitchFamily="50" charset="-128"/>
              </a:rPr>
              <a:t>近畿大学　医学部</a:t>
            </a:r>
            <a:r>
              <a:rPr lang="ja-JP" altLang="en-US" sz="1100" dirty="0" err="1" smtClean="0">
                <a:solidFill>
                  <a:schemeClr val="tx1"/>
                </a:solidFill>
                <a:latin typeface="HG丸ｺﾞｼｯｸM-PRO" panose="020F0600000000000000" pitchFamily="50" charset="-128"/>
                <a:ea typeface="HG丸ｺﾞｼｯｸM-PRO" panose="020F0600000000000000" pitchFamily="50" charset="-128"/>
              </a:rPr>
              <a:t>、</a:t>
            </a:r>
            <a:r>
              <a:rPr lang="zh-CN" altLang="en-US" sz="1100" dirty="0" smtClean="0">
                <a:solidFill>
                  <a:schemeClr val="tx1"/>
                </a:solidFill>
                <a:latin typeface="HG丸ｺﾞｼｯｸM-PRO" panose="020F0600000000000000" pitchFamily="50" charset="-128"/>
                <a:ea typeface="HG丸ｺﾞｼｯｸM-PRO" panose="020F0600000000000000" pitchFamily="50" charset="-128"/>
              </a:rPr>
              <a:t>帝塚山学院大学</a:t>
            </a:r>
            <a:r>
              <a:rPr lang="ja-JP" altLang="en-US" sz="1100" dirty="0" err="1" smtClean="0">
                <a:solidFill>
                  <a:schemeClr val="tx1"/>
                </a:solidFill>
                <a:latin typeface="HG丸ｺﾞｼｯｸM-PRO" panose="020F0600000000000000" pitchFamily="50" charset="-128"/>
                <a:ea typeface="HG丸ｺﾞｼｯｸM-PRO" panose="020F0600000000000000" pitchFamily="50" charset="-128"/>
              </a:rPr>
              <a:t>、</a:t>
            </a:r>
            <a:r>
              <a:rPr lang="zh-CN" altLang="en-US" sz="1100" dirty="0" smtClean="0">
                <a:solidFill>
                  <a:schemeClr val="tx1"/>
                </a:solidFill>
                <a:latin typeface="HG丸ｺﾞｼｯｸM-PRO" panose="020F0600000000000000" pitchFamily="50" charset="-128"/>
                <a:ea typeface="HG丸ｺﾞｼｯｸM-PRO" panose="020F0600000000000000" pitchFamily="50" charset="-128"/>
              </a:rPr>
              <a:t>桃山学院教育大学</a:t>
            </a:r>
            <a:endParaRPr lang="en-US" altLang="zh-CN" sz="1100"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1100" b="1" u="sng"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100" b="1" u="sng" dirty="0" smtClean="0">
                <a:solidFill>
                  <a:schemeClr val="tx1"/>
                </a:solidFill>
                <a:latin typeface="HG丸ｺﾞｼｯｸM-PRO" panose="020F0600000000000000" pitchFamily="50" charset="-128"/>
                <a:ea typeface="HG丸ｺﾞｼｯｸM-PRO" panose="020F0600000000000000" pitchFamily="50" charset="-128"/>
              </a:rPr>
              <a:t>支援機関</a:t>
            </a:r>
            <a:r>
              <a:rPr lang="en-US" altLang="ja-JP" sz="1100" b="1" u="sng"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100" b="1" u="sng" dirty="0" smtClean="0">
                <a:solidFill>
                  <a:schemeClr val="tx1"/>
                </a:solidFill>
                <a:latin typeface="HG丸ｺﾞｼｯｸM-PRO" panose="020F0600000000000000" pitchFamily="50" charset="-128"/>
                <a:ea typeface="HG丸ｺﾞｼｯｸM-PRO" panose="020F0600000000000000" pitchFamily="50" charset="-128"/>
              </a:rPr>
              <a:t>　７支援機関</a:t>
            </a:r>
            <a:endParaRPr lang="zh-CN" altLang="en-US" sz="1100" b="1" u="sng"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近畿経済産業局、大阪府、大阪府住宅供給公社、都市再生機構、堺市立総合医療センター、大阪労災病院、近畿中央呼吸器センター</a:t>
            </a:r>
          </a:p>
          <a:p>
            <a:endParaRPr lang="en-US" altLang="ja-JP" sz="1100" dirty="0" smtClean="0">
              <a:solidFill>
                <a:schemeClr val="tx1"/>
              </a:solidFill>
            </a:endParaRPr>
          </a:p>
          <a:p>
            <a:endParaRPr kumimoji="1" lang="ja-JP" altLang="en-US" sz="1100" dirty="0">
              <a:solidFill>
                <a:schemeClr val="tx1"/>
              </a:solidFill>
            </a:endParaRPr>
          </a:p>
        </p:txBody>
      </p:sp>
      <p:sp>
        <p:nvSpPr>
          <p:cNvPr id="7" name="テキスト ボックス 6"/>
          <p:cNvSpPr txBox="1"/>
          <p:nvPr/>
        </p:nvSpPr>
        <p:spPr>
          <a:xfrm>
            <a:off x="1581358" y="2353810"/>
            <a:ext cx="1684216" cy="276999"/>
          </a:xfrm>
          <a:prstGeom prst="rect">
            <a:avLst/>
          </a:prstGeom>
          <a:noFill/>
        </p:spPr>
        <p:txBody>
          <a:bodyPr wrap="square" rtlCol="0">
            <a:spAutoFit/>
          </a:bodyPr>
          <a:lstStyle/>
          <a:p>
            <a:pPr algn="ctr"/>
            <a:r>
              <a:rPr lang="ja-JP" altLang="en-US" sz="1200" dirty="0" smtClean="0"/>
              <a:t>設立シンポジウム</a:t>
            </a:r>
            <a:endParaRPr kumimoji="1" lang="ja-JP" altLang="en-US" sz="1200" dirty="0"/>
          </a:p>
        </p:txBody>
      </p:sp>
      <p:sp>
        <p:nvSpPr>
          <p:cNvPr id="15" name="テキスト ボックス 14"/>
          <p:cNvSpPr txBox="1"/>
          <p:nvPr/>
        </p:nvSpPr>
        <p:spPr>
          <a:xfrm>
            <a:off x="5132374" y="2353810"/>
            <a:ext cx="1684216" cy="276999"/>
          </a:xfrm>
          <a:prstGeom prst="rect">
            <a:avLst/>
          </a:prstGeom>
          <a:noFill/>
        </p:spPr>
        <p:txBody>
          <a:bodyPr wrap="square" rtlCol="0">
            <a:spAutoFit/>
          </a:bodyPr>
          <a:lstStyle/>
          <a:p>
            <a:pPr algn="ctr"/>
            <a:r>
              <a:rPr lang="ja-JP" altLang="en-US" sz="1200" dirty="0" smtClean="0"/>
              <a:t>設立総会</a:t>
            </a:r>
            <a:endParaRPr kumimoji="1" lang="ja-JP" altLang="en-US" sz="1200" dirty="0"/>
          </a:p>
        </p:txBody>
      </p:sp>
    </p:spTree>
    <p:extLst>
      <p:ext uri="{BB962C8B-B14F-4D97-AF65-F5344CB8AC3E}">
        <p14:creationId xmlns:p14="http://schemas.microsoft.com/office/powerpoint/2010/main" val="235401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a:extLst>
              <a:ext uri="{FF2B5EF4-FFF2-40B4-BE49-F238E27FC236}">
                <a16:creationId xmlns:a16="http://schemas.microsoft.com/office/drawing/2014/main" id="{5778A97E-ED57-4451-A06A-723AE34C7769}"/>
              </a:ext>
            </a:extLst>
          </p:cNvPr>
          <p:cNvGrpSpPr/>
          <p:nvPr/>
        </p:nvGrpSpPr>
        <p:grpSpPr>
          <a:xfrm>
            <a:off x="395536" y="614557"/>
            <a:ext cx="2281784" cy="852323"/>
            <a:chOff x="3118968" y="438984"/>
            <a:chExt cx="1462016" cy="1462016"/>
          </a:xfrm>
          <a:solidFill>
            <a:srgbClr val="00FF00"/>
          </a:solidFill>
        </p:grpSpPr>
        <p:sp>
          <p:nvSpPr>
            <p:cNvPr id="30" name="楕円 29">
              <a:extLst>
                <a:ext uri="{FF2B5EF4-FFF2-40B4-BE49-F238E27FC236}">
                  <a16:creationId xmlns:a16="http://schemas.microsoft.com/office/drawing/2014/main" id="{7CE807AA-A075-49E2-9813-C1C5AD027980}"/>
                </a:ext>
              </a:extLst>
            </p:cNvPr>
            <p:cNvSpPr/>
            <p:nvPr/>
          </p:nvSpPr>
          <p:spPr>
            <a:xfrm>
              <a:off x="3118968" y="438984"/>
              <a:ext cx="1462016" cy="1462016"/>
            </a:xfrm>
            <a:prstGeom prst="ellipse">
              <a:avLst/>
            </a:prstGeom>
            <a:grpFill/>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sp>
        <p:sp>
          <p:nvSpPr>
            <p:cNvPr id="31" name="楕円 4">
              <a:extLst>
                <a:ext uri="{FF2B5EF4-FFF2-40B4-BE49-F238E27FC236}">
                  <a16:creationId xmlns:a16="http://schemas.microsoft.com/office/drawing/2014/main" id="{A2DA94D4-DB1F-4D29-9DCA-849529EFB317}"/>
                </a:ext>
              </a:extLst>
            </p:cNvPr>
            <p:cNvSpPr txBox="1"/>
            <p:nvPr/>
          </p:nvSpPr>
          <p:spPr>
            <a:xfrm>
              <a:off x="3333075" y="653091"/>
              <a:ext cx="1033802" cy="10338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8098" tIns="18098" rIns="18098" bIns="18098" numCol="1" spcCol="1270" anchor="ctr" anchorCtr="0">
              <a:noAutofit/>
            </a:bodyPr>
            <a:lstStyle/>
            <a:p>
              <a:pPr algn="ctr" defTabSz="633413">
                <a:lnSpc>
                  <a:spcPct val="90000"/>
                </a:lnSpc>
                <a:spcBef>
                  <a:spcPct val="0"/>
                </a:spcBef>
                <a:spcAft>
                  <a:spcPct val="35000"/>
                </a:spcAft>
              </a:pPr>
              <a:r>
                <a:rPr lang="ja-JP" altLang="en-US" sz="1425" dirty="0">
                  <a:solidFill>
                    <a:schemeClr val="tx1"/>
                  </a:solidFill>
                  <a:latin typeface="Meiryo UI" panose="020B0604030504040204" pitchFamily="50" charset="-128"/>
                  <a:ea typeface="Meiryo UI" panose="020B0604030504040204" pitchFamily="50" charset="-128"/>
                </a:rPr>
                <a:t>会員によるプロジェクトの推進</a:t>
              </a:r>
            </a:p>
          </p:txBody>
        </p:sp>
      </p:grpSp>
      <p:grpSp>
        <p:nvGrpSpPr>
          <p:cNvPr id="32" name="グループ化 31">
            <a:extLst>
              <a:ext uri="{FF2B5EF4-FFF2-40B4-BE49-F238E27FC236}">
                <a16:creationId xmlns:a16="http://schemas.microsoft.com/office/drawing/2014/main" id="{BCEB3A08-D540-4AAB-8751-B304D9E3D84A}"/>
              </a:ext>
            </a:extLst>
          </p:cNvPr>
          <p:cNvGrpSpPr/>
          <p:nvPr/>
        </p:nvGrpSpPr>
        <p:grpSpPr>
          <a:xfrm>
            <a:off x="395536" y="1535726"/>
            <a:ext cx="2281784" cy="852323"/>
            <a:chOff x="1772605" y="196458"/>
            <a:chExt cx="1462016" cy="1462016"/>
          </a:xfrm>
          <a:solidFill>
            <a:srgbClr val="FFFF66"/>
          </a:solidFill>
        </p:grpSpPr>
        <p:sp>
          <p:nvSpPr>
            <p:cNvPr id="33" name="楕円 32">
              <a:extLst>
                <a:ext uri="{FF2B5EF4-FFF2-40B4-BE49-F238E27FC236}">
                  <a16:creationId xmlns:a16="http://schemas.microsoft.com/office/drawing/2014/main" id="{0288E458-D2DB-4014-B913-0CF1FD1F5811}"/>
                </a:ext>
              </a:extLst>
            </p:cNvPr>
            <p:cNvSpPr/>
            <p:nvPr/>
          </p:nvSpPr>
          <p:spPr>
            <a:xfrm>
              <a:off x="1772605" y="196458"/>
              <a:ext cx="1462016" cy="1462016"/>
            </a:xfrm>
            <a:prstGeom prst="ellipse">
              <a:avLst/>
            </a:prstGeom>
            <a:grpFill/>
          </p:spPr>
          <p:style>
            <a:lnRef idx="2">
              <a:schemeClr val="lt1">
                <a:hueOff val="0"/>
                <a:satOff val="0"/>
                <a:lumOff val="0"/>
                <a:alphaOff val="0"/>
              </a:schemeClr>
            </a:lnRef>
            <a:fillRef idx="1">
              <a:schemeClr val="accent4">
                <a:hueOff val="4900445"/>
                <a:satOff val="-20388"/>
                <a:lumOff val="4804"/>
                <a:alphaOff val="0"/>
              </a:schemeClr>
            </a:fillRef>
            <a:effectRef idx="0">
              <a:schemeClr val="accent4">
                <a:hueOff val="4900445"/>
                <a:satOff val="-20388"/>
                <a:lumOff val="4804"/>
                <a:alphaOff val="0"/>
              </a:schemeClr>
            </a:effectRef>
            <a:fontRef idx="minor">
              <a:schemeClr val="lt1"/>
            </a:fontRef>
          </p:style>
        </p:sp>
        <p:sp>
          <p:nvSpPr>
            <p:cNvPr id="34" name="楕円 4">
              <a:extLst>
                <a:ext uri="{FF2B5EF4-FFF2-40B4-BE49-F238E27FC236}">
                  <a16:creationId xmlns:a16="http://schemas.microsoft.com/office/drawing/2014/main" id="{F7DB75B4-4A5B-4B0D-99E0-858C179EC344}"/>
                </a:ext>
              </a:extLst>
            </p:cNvPr>
            <p:cNvSpPr txBox="1"/>
            <p:nvPr/>
          </p:nvSpPr>
          <p:spPr>
            <a:xfrm>
              <a:off x="1986712" y="410564"/>
              <a:ext cx="1033802" cy="10338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8098" tIns="18098" rIns="18098" bIns="18098" numCol="1" spcCol="1270" anchor="ctr" anchorCtr="0">
              <a:noAutofit/>
            </a:bodyPr>
            <a:lstStyle/>
            <a:p>
              <a:pPr algn="ctr" defTabSz="633413">
                <a:lnSpc>
                  <a:spcPct val="90000"/>
                </a:lnSpc>
                <a:spcBef>
                  <a:spcPct val="0"/>
                </a:spcBef>
                <a:spcAft>
                  <a:spcPct val="35000"/>
                </a:spcAft>
              </a:pPr>
              <a:r>
                <a:rPr lang="ja-JP" altLang="en-US" sz="1425" dirty="0">
                  <a:solidFill>
                    <a:schemeClr val="tx1"/>
                  </a:solidFill>
                  <a:latin typeface="Meiryo UI" panose="020B0604030504040204" pitchFamily="50" charset="-128"/>
                  <a:ea typeface="Meiryo UI" panose="020B0604030504040204" pitchFamily="50" charset="-128"/>
                </a:rPr>
                <a:t>スタートアップ企業の支援</a:t>
              </a:r>
            </a:p>
          </p:txBody>
        </p:sp>
      </p:grpSp>
      <p:grpSp>
        <p:nvGrpSpPr>
          <p:cNvPr id="35" name="グループ化 34">
            <a:extLst>
              <a:ext uri="{FF2B5EF4-FFF2-40B4-BE49-F238E27FC236}">
                <a16:creationId xmlns:a16="http://schemas.microsoft.com/office/drawing/2014/main" id="{E36D4C14-47FD-4245-AD81-231473A99826}"/>
              </a:ext>
            </a:extLst>
          </p:cNvPr>
          <p:cNvGrpSpPr/>
          <p:nvPr/>
        </p:nvGrpSpPr>
        <p:grpSpPr>
          <a:xfrm>
            <a:off x="431746" y="2456895"/>
            <a:ext cx="2287045" cy="852323"/>
            <a:chOff x="2670616" y="1889304"/>
            <a:chExt cx="1462016" cy="1462016"/>
          </a:xfrm>
          <a:solidFill>
            <a:srgbClr val="00B0F0"/>
          </a:solidFill>
        </p:grpSpPr>
        <p:sp>
          <p:nvSpPr>
            <p:cNvPr id="36" name="楕円 35">
              <a:extLst>
                <a:ext uri="{FF2B5EF4-FFF2-40B4-BE49-F238E27FC236}">
                  <a16:creationId xmlns:a16="http://schemas.microsoft.com/office/drawing/2014/main" id="{1AB9D9E1-11BD-412F-A854-7028C7657954}"/>
                </a:ext>
              </a:extLst>
            </p:cNvPr>
            <p:cNvSpPr/>
            <p:nvPr/>
          </p:nvSpPr>
          <p:spPr>
            <a:xfrm>
              <a:off x="2670616" y="1889304"/>
              <a:ext cx="1462016" cy="1462016"/>
            </a:xfrm>
            <a:prstGeom prst="ellipse">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7" name="楕円 4">
              <a:extLst>
                <a:ext uri="{FF2B5EF4-FFF2-40B4-BE49-F238E27FC236}">
                  <a16:creationId xmlns:a16="http://schemas.microsoft.com/office/drawing/2014/main" id="{54796BBB-7FAF-4BCA-94E8-E9533327147F}"/>
                </a:ext>
              </a:extLst>
            </p:cNvPr>
            <p:cNvSpPr txBox="1"/>
            <p:nvPr/>
          </p:nvSpPr>
          <p:spPr>
            <a:xfrm>
              <a:off x="2884723" y="2103411"/>
              <a:ext cx="1033802" cy="10338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8098" tIns="18098" rIns="18098" bIns="18098" numCol="1" spcCol="1270" anchor="ctr" anchorCtr="0">
              <a:noAutofit/>
            </a:bodyPr>
            <a:lstStyle/>
            <a:p>
              <a:pPr algn="ctr" defTabSz="633413">
                <a:lnSpc>
                  <a:spcPct val="90000"/>
                </a:lnSpc>
                <a:spcBef>
                  <a:spcPct val="0"/>
                </a:spcBef>
                <a:spcAft>
                  <a:spcPct val="35000"/>
                </a:spcAft>
              </a:pPr>
              <a:r>
                <a:rPr lang="ja-JP" altLang="en-US" sz="1425" dirty="0">
                  <a:solidFill>
                    <a:schemeClr val="tx1"/>
                  </a:solidFill>
                  <a:latin typeface="Meiryo UI" panose="020B0604030504040204" pitchFamily="50" charset="-128"/>
                  <a:ea typeface="Meiryo UI" panose="020B0604030504040204" pitchFamily="50" charset="-128"/>
                </a:rPr>
                <a:t>情報発信</a:t>
              </a:r>
            </a:p>
          </p:txBody>
        </p:sp>
      </p:grpSp>
      <p:sp>
        <p:nvSpPr>
          <p:cNvPr id="4" name="テキスト ボックス 3">
            <a:extLst>
              <a:ext uri="{FF2B5EF4-FFF2-40B4-BE49-F238E27FC236}">
                <a16:creationId xmlns:a16="http://schemas.microsoft.com/office/drawing/2014/main" id="{B96A6E2A-1699-4DD0-BE91-67C75941D75B}"/>
              </a:ext>
            </a:extLst>
          </p:cNvPr>
          <p:cNvSpPr txBox="1"/>
          <p:nvPr/>
        </p:nvSpPr>
        <p:spPr>
          <a:xfrm>
            <a:off x="3043599" y="614557"/>
            <a:ext cx="4955732" cy="923330"/>
          </a:xfrm>
          <a:prstGeom prst="rect">
            <a:avLst/>
          </a:prstGeom>
          <a:noFill/>
        </p:spPr>
        <p:txBody>
          <a:bodyPr wrap="square" rtlCol="0">
            <a:spAutoFit/>
          </a:bodyPr>
          <a:lstStyle/>
          <a:p>
            <a:pPr>
              <a:lnSpc>
                <a:spcPct val="150000"/>
              </a:lnSpc>
            </a:pPr>
            <a:r>
              <a:rPr lang="ja-JP" altLang="en-US" sz="1200" dirty="0">
                <a:latin typeface="Meiryo UI" panose="020B0604030504040204" pitchFamily="50" charset="-128"/>
                <a:ea typeface="Meiryo UI" panose="020B0604030504040204" pitchFamily="50" charset="-128"/>
              </a:rPr>
              <a:t>・ロードマップ等の提示</a:t>
            </a:r>
            <a:endParaRPr lang="en-US" altLang="ja-JP" sz="1200" dirty="0">
              <a:latin typeface="Meiryo UI" panose="020B0604030504040204" pitchFamily="50" charset="-128"/>
              <a:ea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rPr>
              <a:t>・プロジェクト創出に向けた取組の推進</a:t>
            </a:r>
            <a:endParaRPr lang="en-US" altLang="ja-JP" sz="1200" dirty="0">
              <a:latin typeface="Meiryo UI" panose="020B0604030504040204" pitchFamily="50" charset="-128"/>
              <a:ea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rPr>
              <a:t>・意識共有や最先端事例等の共有</a:t>
            </a:r>
          </a:p>
        </p:txBody>
      </p:sp>
      <p:sp>
        <p:nvSpPr>
          <p:cNvPr id="16" name="四角形: 角を丸くする 15">
            <a:extLst>
              <a:ext uri="{FF2B5EF4-FFF2-40B4-BE49-F238E27FC236}">
                <a16:creationId xmlns:a16="http://schemas.microsoft.com/office/drawing/2014/main" id="{46A621FB-0988-43B8-971F-8BF0C5A5B8BD}"/>
              </a:ext>
            </a:extLst>
          </p:cNvPr>
          <p:cNvSpPr/>
          <p:nvPr/>
        </p:nvSpPr>
        <p:spPr>
          <a:xfrm>
            <a:off x="179511" y="98321"/>
            <a:ext cx="5464253" cy="357188"/>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solidFill>
                  <a:schemeClr val="tx1"/>
                </a:solidFill>
                <a:latin typeface="Meiryo UI" panose="020B0604030504040204" pitchFamily="50" charset="-128"/>
                <a:ea typeface="Meiryo UI" panose="020B0604030504040204" pitchFamily="50" charset="-128"/>
              </a:rPr>
              <a:t>堺市健康寿命延伸産業創出コンソーシアムの活動方針</a:t>
            </a:r>
          </a:p>
        </p:txBody>
      </p:sp>
      <p:sp>
        <p:nvSpPr>
          <p:cNvPr id="17" name="テキスト ボックス 16">
            <a:extLst>
              <a:ext uri="{FF2B5EF4-FFF2-40B4-BE49-F238E27FC236}">
                <a16:creationId xmlns:a16="http://schemas.microsoft.com/office/drawing/2014/main" id="{32F48B6E-3E67-46D4-ACAE-6A65318AD4D3}"/>
              </a:ext>
            </a:extLst>
          </p:cNvPr>
          <p:cNvSpPr txBox="1"/>
          <p:nvPr/>
        </p:nvSpPr>
        <p:spPr>
          <a:xfrm>
            <a:off x="3029282" y="1616897"/>
            <a:ext cx="4783274" cy="646331"/>
          </a:xfrm>
          <a:prstGeom prst="rect">
            <a:avLst/>
          </a:prstGeom>
          <a:noFill/>
        </p:spPr>
        <p:txBody>
          <a:bodyPr wrap="square" rtlCol="0">
            <a:spAutoFit/>
          </a:bodyPr>
          <a:lstStyle/>
          <a:p>
            <a:pPr>
              <a:lnSpc>
                <a:spcPct val="150000"/>
              </a:lnSpc>
            </a:pPr>
            <a:r>
              <a:rPr lang="ja-JP" altLang="en-US" sz="1200" dirty="0">
                <a:latin typeface="Meiryo UI" panose="020B0604030504040204" pitchFamily="50" charset="-128"/>
                <a:ea typeface="Meiryo UI" panose="020B0604030504040204" pitchFamily="50" charset="-128"/>
              </a:rPr>
              <a:t>・他地域と連携したビジネスプランコンテストの開催</a:t>
            </a:r>
            <a:endParaRPr lang="en-US" altLang="ja-JP" sz="1200" dirty="0">
              <a:latin typeface="Meiryo UI" panose="020B0604030504040204" pitchFamily="50" charset="-128"/>
              <a:ea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rPr>
              <a:t>・スタートアップ向けの補助制度の創設</a:t>
            </a:r>
          </a:p>
        </p:txBody>
      </p:sp>
      <p:sp>
        <p:nvSpPr>
          <p:cNvPr id="18" name="テキスト ボックス 17">
            <a:extLst>
              <a:ext uri="{FF2B5EF4-FFF2-40B4-BE49-F238E27FC236}">
                <a16:creationId xmlns:a16="http://schemas.microsoft.com/office/drawing/2014/main" id="{5DF8FE86-F3EF-456E-BEBA-83C60670C1F0}"/>
              </a:ext>
            </a:extLst>
          </p:cNvPr>
          <p:cNvSpPr txBox="1"/>
          <p:nvPr/>
        </p:nvSpPr>
        <p:spPr>
          <a:xfrm>
            <a:off x="3029282" y="2498230"/>
            <a:ext cx="4955732" cy="607602"/>
          </a:xfrm>
          <a:prstGeom prst="rect">
            <a:avLst/>
          </a:prstGeom>
          <a:noFill/>
        </p:spPr>
        <p:txBody>
          <a:bodyPr wrap="square" rtlCol="0">
            <a:spAutoFit/>
          </a:bodyPr>
          <a:lstStyle/>
          <a:p>
            <a:pPr>
              <a:lnSpc>
                <a:spcPct val="150000"/>
              </a:lnSpc>
            </a:pPr>
            <a:r>
              <a:rPr lang="ja-JP" altLang="en-US" sz="1200" dirty="0">
                <a:latin typeface="Meiryo UI" panose="020B0604030504040204" pitchFamily="50" charset="-128"/>
                <a:ea typeface="Meiryo UI" panose="020B0604030504040204" pitchFamily="50" charset="-128"/>
              </a:rPr>
              <a:t>・企業、大学等に向けた情報発信</a:t>
            </a:r>
            <a:endParaRPr lang="en-US" altLang="ja-JP" sz="1200" dirty="0">
              <a:latin typeface="Meiryo UI" panose="020B0604030504040204" pitchFamily="50" charset="-128"/>
              <a:ea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rPr>
              <a:t>・住民に向けた情報発信</a:t>
            </a:r>
          </a:p>
        </p:txBody>
      </p:sp>
      <p:pic>
        <p:nvPicPr>
          <p:cNvPr id="2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355" y="3858163"/>
            <a:ext cx="2437283" cy="2934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左中かっこ 1"/>
          <p:cNvSpPr/>
          <p:nvPr/>
        </p:nvSpPr>
        <p:spPr>
          <a:xfrm>
            <a:off x="2911638" y="705082"/>
            <a:ext cx="142083" cy="7617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左中かっこ 22"/>
          <p:cNvSpPr/>
          <p:nvPr/>
        </p:nvSpPr>
        <p:spPr>
          <a:xfrm>
            <a:off x="2875858" y="1557133"/>
            <a:ext cx="177863" cy="7060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左中かっこ 27"/>
          <p:cNvSpPr/>
          <p:nvPr/>
        </p:nvSpPr>
        <p:spPr>
          <a:xfrm>
            <a:off x="2865736" y="2512802"/>
            <a:ext cx="187985" cy="5930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3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858163"/>
            <a:ext cx="2457533" cy="2934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正方形/長方形 38"/>
          <p:cNvSpPr/>
          <p:nvPr/>
        </p:nvSpPr>
        <p:spPr>
          <a:xfrm>
            <a:off x="481622" y="3502698"/>
            <a:ext cx="4860032" cy="3041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smtClean="0"/>
              <a:t>大阪府（ＯＫＪＰ）と連携し、先導的ヘルスケアビジネスの創出を推進</a:t>
            </a:r>
            <a:endParaRPr kumimoji="1" lang="ja-JP" altLang="en-US" sz="1200" b="1" dirty="0"/>
          </a:p>
        </p:txBody>
      </p:sp>
      <p:sp>
        <p:nvSpPr>
          <p:cNvPr id="3" name="角丸四角形吹き出し 2"/>
          <p:cNvSpPr/>
          <p:nvPr/>
        </p:nvSpPr>
        <p:spPr>
          <a:xfrm>
            <a:off x="2982679" y="3888251"/>
            <a:ext cx="1721479" cy="1331847"/>
          </a:xfrm>
          <a:prstGeom prst="wedgeRoundRectCallout">
            <a:avLst>
              <a:gd name="adj1" fmla="val -58678"/>
              <a:gd name="adj2" fmla="val -3496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smtClean="0"/>
              <a:t>大阪府と連携した</a:t>
            </a:r>
            <a:endParaRPr lang="en-US" altLang="ja-JP" sz="1200" dirty="0" smtClean="0"/>
          </a:p>
          <a:p>
            <a:pPr algn="ctr"/>
            <a:r>
              <a:rPr lang="ja-JP" altLang="en-US" sz="1200" dirty="0" smtClean="0"/>
              <a:t>ビジネスコンテストを実施！</a:t>
            </a:r>
            <a:endParaRPr kumimoji="1" lang="ja-JP" altLang="en-US" sz="1200" dirty="0"/>
          </a:p>
        </p:txBody>
      </p:sp>
      <p:sp>
        <p:nvSpPr>
          <p:cNvPr id="40" name="角丸四角形吹き出し 39"/>
          <p:cNvSpPr/>
          <p:nvPr/>
        </p:nvSpPr>
        <p:spPr>
          <a:xfrm>
            <a:off x="7422521" y="3908303"/>
            <a:ext cx="1721479" cy="1331847"/>
          </a:xfrm>
          <a:prstGeom prst="wedgeRoundRectCallout">
            <a:avLst>
              <a:gd name="adj1" fmla="val -58678"/>
              <a:gd name="adj2" fmla="val -3496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smtClean="0"/>
              <a:t>堺市独自のヘルス</a:t>
            </a:r>
            <a:endParaRPr lang="en-US" altLang="ja-JP" sz="1200" dirty="0" smtClean="0"/>
          </a:p>
          <a:p>
            <a:pPr algn="ctr"/>
            <a:r>
              <a:rPr lang="ja-JP" altLang="en-US" sz="1200" dirty="0" smtClean="0"/>
              <a:t>ケアビジネス実装の</a:t>
            </a:r>
            <a:endParaRPr lang="en-US" altLang="ja-JP" sz="1200" dirty="0" smtClean="0"/>
          </a:p>
          <a:p>
            <a:pPr algn="ctr"/>
            <a:r>
              <a:rPr lang="ja-JP" altLang="en-US" sz="1200" dirty="0" smtClean="0"/>
              <a:t>補助制度を創設！</a:t>
            </a:r>
            <a:endParaRPr kumimoji="1" lang="ja-JP" altLang="en-US" sz="1200" dirty="0"/>
          </a:p>
        </p:txBody>
      </p:sp>
    </p:spTree>
    <p:extLst>
      <p:ext uri="{BB962C8B-B14F-4D97-AF65-F5344CB8AC3E}">
        <p14:creationId xmlns:p14="http://schemas.microsoft.com/office/powerpoint/2010/main" val="128569351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127</Words>
  <Application>Microsoft Office PowerPoint</Application>
  <PresentationFormat>画面に合わせる (4:3)</PresentationFormat>
  <Paragraphs>32</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HG丸ｺﾞｼｯｸM-PRO</vt:lpstr>
      <vt:lpstr>Meiryo UI</vt:lpstr>
      <vt:lpstr>ＭＳ Ｐゴシック</vt:lpstr>
      <vt:lpstr>Arial</vt:lpstr>
      <vt:lpstr>Calibri</vt:lpstr>
      <vt:lpstr>Office ​​テーマ</vt:lpstr>
      <vt:lpstr>PowerPoint プレゼンテーション</vt:lpstr>
      <vt:lpstr>PowerPoint プレゼンテーション</vt:lpstr>
    </vt:vector>
  </TitlesOfParts>
  <Company>堺市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堺市</dc:creator>
  <cp:lastModifiedBy>田辺　寛</cp:lastModifiedBy>
  <cp:revision>10</cp:revision>
  <cp:lastPrinted>2019-11-07T00:16:52Z</cp:lastPrinted>
  <dcterms:created xsi:type="dcterms:W3CDTF">2019-10-01T11:59:48Z</dcterms:created>
  <dcterms:modified xsi:type="dcterms:W3CDTF">2020-01-17T09:25:47Z</dcterms:modified>
</cp:coreProperties>
</file>