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4" r:id="rId3"/>
    <p:sldId id="265" r:id="rId4"/>
    <p:sldId id="269" r:id="rId5"/>
    <p:sldId id="261" r:id="rId6"/>
    <p:sldId id="262" r:id="rId7"/>
    <p:sldId id="256" r:id="rId8"/>
    <p:sldId id="270" r:id="rId9"/>
    <p:sldId id="266" r:id="rId10"/>
    <p:sldId id="271" r:id="rId11"/>
    <p:sldId id="272" r:id="rId12"/>
    <p:sldId id="273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8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F997E-208D-4635-9F58-8344DA030E3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4AA15CC-8F86-4D86-AE4E-669D5CCEEA4E}">
      <dgm:prSet phldrT="[テキスト]" custT="1"/>
      <dgm:spPr>
        <a:solidFill>
          <a:srgbClr val="92D050">
            <a:alpha val="50000"/>
          </a:srgbClr>
        </a:solidFill>
      </dgm:spPr>
      <dgm:t>
        <a:bodyPr/>
        <a:lstStyle/>
        <a:p>
          <a:endParaRPr kumimoji="1" lang="ja-JP" altLang="en-US" sz="24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756CECF2-3EDD-475A-B60F-C29B3DCAC0D2}" type="parTrans" cxnId="{91CAB137-6C40-4971-8888-995F6FA911ED}">
      <dgm:prSet/>
      <dgm:spPr/>
      <dgm:t>
        <a:bodyPr/>
        <a:lstStyle/>
        <a:p>
          <a:endParaRPr kumimoji="1" lang="ja-JP" altLang="en-US" b="1"/>
        </a:p>
      </dgm:t>
    </dgm:pt>
    <dgm:pt modelId="{3FABFDED-8854-4671-BB12-C51E221A0834}" type="sibTrans" cxnId="{91CAB137-6C40-4971-8888-995F6FA911ED}">
      <dgm:prSet/>
      <dgm:spPr/>
      <dgm:t>
        <a:bodyPr/>
        <a:lstStyle/>
        <a:p>
          <a:endParaRPr kumimoji="1" lang="ja-JP" altLang="en-US" b="1"/>
        </a:p>
      </dgm:t>
    </dgm:pt>
    <dgm:pt modelId="{49C89D03-6572-4021-9A12-913E7E4166C3}">
      <dgm:prSet phldrT="[テキスト]" custT="1"/>
      <dgm:spPr>
        <a:solidFill>
          <a:schemeClr val="accent6">
            <a:lumMod val="40000"/>
            <a:lumOff val="60000"/>
            <a:alpha val="60000"/>
          </a:schemeClr>
        </a:solidFill>
      </dgm:spPr>
      <dgm:t>
        <a:bodyPr/>
        <a:lstStyle/>
        <a:p>
          <a:pPr algn="l"/>
          <a:endParaRPr kumimoji="1" lang="ja-JP" altLang="en-US" sz="24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AD892D5D-B703-4A5A-80B9-0AA49E3BF991}" type="parTrans" cxnId="{38C1C1A4-226B-43D5-93E6-50B8A87AB596}">
      <dgm:prSet/>
      <dgm:spPr/>
      <dgm:t>
        <a:bodyPr/>
        <a:lstStyle/>
        <a:p>
          <a:endParaRPr kumimoji="1" lang="ja-JP" altLang="en-US" b="1"/>
        </a:p>
      </dgm:t>
    </dgm:pt>
    <dgm:pt modelId="{FF7474A1-1993-4B7B-BB40-5EB93D51C34D}" type="sibTrans" cxnId="{38C1C1A4-226B-43D5-93E6-50B8A87AB596}">
      <dgm:prSet/>
      <dgm:spPr/>
      <dgm:t>
        <a:bodyPr/>
        <a:lstStyle/>
        <a:p>
          <a:endParaRPr kumimoji="1" lang="ja-JP" altLang="en-US" b="1"/>
        </a:p>
      </dgm:t>
    </dgm:pt>
    <dgm:pt modelId="{7C14E731-B256-4A1A-A7C6-804C2525D8F2}">
      <dgm:prSet phldrT="[テキスト]" custT="1"/>
      <dgm:spPr>
        <a:solidFill>
          <a:schemeClr val="accent5">
            <a:lumMod val="40000"/>
            <a:lumOff val="60000"/>
            <a:alpha val="56000"/>
          </a:schemeClr>
        </a:solidFill>
      </dgm:spPr>
      <dgm:t>
        <a:bodyPr/>
        <a:lstStyle/>
        <a:p>
          <a:endParaRPr kumimoji="1" lang="ja-JP" altLang="en-US" sz="24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ECB3B994-8FE3-4B69-8818-316F613EAE0E}" type="parTrans" cxnId="{BC133E5E-F245-4916-BF22-9F108B3810FE}">
      <dgm:prSet/>
      <dgm:spPr/>
      <dgm:t>
        <a:bodyPr/>
        <a:lstStyle/>
        <a:p>
          <a:endParaRPr kumimoji="1" lang="ja-JP" altLang="en-US" b="1"/>
        </a:p>
      </dgm:t>
    </dgm:pt>
    <dgm:pt modelId="{8C07535C-75C7-461B-A06A-F2F96ED00A7C}" type="sibTrans" cxnId="{BC133E5E-F245-4916-BF22-9F108B3810FE}">
      <dgm:prSet/>
      <dgm:spPr/>
      <dgm:t>
        <a:bodyPr/>
        <a:lstStyle/>
        <a:p>
          <a:endParaRPr kumimoji="1" lang="ja-JP" altLang="en-US" b="1"/>
        </a:p>
      </dgm:t>
    </dgm:pt>
    <dgm:pt modelId="{2CF95492-472D-4029-9D75-10526940182F}">
      <dgm:prSet phldrT="[テキスト]" custT="1"/>
      <dgm:spPr>
        <a:solidFill>
          <a:srgbClr val="FFFF99">
            <a:alpha val="50000"/>
          </a:srgbClr>
        </a:solidFill>
      </dgm:spPr>
      <dgm:t>
        <a:bodyPr/>
        <a:lstStyle/>
        <a:p>
          <a:endParaRPr kumimoji="1" lang="ja-JP" altLang="en-US" sz="20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EE0AFF67-DDB8-4B87-B2EB-A1EA578DFA5D}" type="parTrans" cxnId="{9B0D0AE1-B7ED-4EEA-A1CD-C853A6DA903A}">
      <dgm:prSet/>
      <dgm:spPr/>
      <dgm:t>
        <a:bodyPr/>
        <a:lstStyle/>
        <a:p>
          <a:endParaRPr kumimoji="1" lang="ja-JP" altLang="en-US" b="1"/>
        </a:p>
      </dgm:t>
    </dgm:pt>
    <dgm:pt modelId="{C9C6257F-FDE0-4ADB-A292-6D2D5491F911}" type="sibTrans" cxnId="{9B0D0AE1-B7ED-4EEA-A1CD-C853A6DA903A}">
      <dgm:prSet/>
      <dgm:spPr/>
      <dgm:t>
        <a:bodyPr/>
        <a:lstStyle/>
        <a:p>
          <a:endParaRPr kumimoji="1" lang="ja-JP" altLang="en-US" b="1"/>
        </a:p>
      </dgm:t>
    </dgm:pt>
    <dgm:pt modelId="{C330C353-ED61-4A31-82D0-D11AC6CD8CCF}" type="pres">
      <dgm:prSet presAssocID="{58BF997E-208D-4635-9F58-8344DA030E3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9DDC42A-FB1A-4F7A-BC14-52F88ABA5FD8}" type="pres">
      <dgm:prSet presAssocID="{14AA15CC-8F86-4D86-AE4E-669D5CCEEA4E}" presName="circ1" presStyleLbl="vennNode1" presStyleIdx="0" presStyleCnt="4" custScaleX="168032" custScaleY="88338" custLinFactNeighborX="287" custLinFactNeighborY="-8493"/>
      <dgm:spPr/>
      <dgm:t>
        <a:bodyPr/>
        <a:lstStyle/>
        <a:p>
          <a:endParaRPr kumimoji="1" lang="ja-JP" altLang="en-US"/>
        </a:p>
      </dgm:t>
    </dgm:pt>
    <dgm:pt modelId="{6EE0939A-419D-4B29-9085-C9F1AFD6C58F}" type="pres">
      <dgm:prSet presAssocID="{14AA15CC-8F86-4D86-AE4E-669D5CCEEA4E}" presName="circ1Tx" presStyleLbl="revTx" presStyleIdx="0" presStyleCnt="0" custScaleX="340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E74EA6E-D618-474F-9B72-7F90CBDA27D5}" type="pres">
      <dgm:prSet presAssocID="{49C89D03-6572-4021-9A12-913E7E4166C3}" presName="circ2" presStyleLbl="vennNode1" presStyleIdx="1" presStyleCnt="4" custScaleX="175479" custScaleY="101587" custLinFactNeighborX="7885" custLinFactNeighborY="-2220"/>
      <dgm:spPr/>
      <dgm:t>
        <a:bodyPr/>
        <a:lstStyle/>
        <a:p>
          <a:endParaRPr kumimoji="1" lang="ja-JP" altLang="en-US"/>
        </a:p>
      </dgm:t>
    </dgm:pt>
    <dgm:pt modelId="{F801ADE9-223D-43C9-B0CB-25DEBA3C5314}" type="pres">
      <dgm:prSet presAssocID="{49C89D03-6572-4021-9A12-913E7E4166C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EA5ABD-64EE-4DBD-B721-AC9E81A86876}" type="pres">
      <dgm:prSet presAssocID="{7C14E731-B256-4A1A-A7C6-804C2525D8F2}" presName="circ3" presStyleLbl="vennNode1" presStyleIdx="2" presStyleCnt="4" custScaleX="169728" custScaleY="106892" custLinFactNeighborX="1932" custLinFactNeighborY="-9148"/>
      <dgm:spPr/>
      <dgm:t>
        <a:bodyPr/>
        <a:lstStyle/>
        <a:p>
          <a:endParaRPr kumimoji="1" lang="ja-JP" altLang="en-US"/>
        </a:p>
      </dgm:t>
    </dgm:pt>
    <dgm:pt modelId="{A6DED717-9235-4C45-9D1A-67D324BE4668}" type="pres">
      <dgm:prSet presAssocID="{7C14E731-B256-4A1A-A7C6-804C2525D8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1DDF48-C14C-4495-B002-4D63D0CD024F}" type="pres">
      <dgm:prSet presAssocID="{2CF95492-472D-4029-9D75-10526940182F}" presName="circ4" presStyleLbl="vennNode1" presStyleIdx="3" presStyleCnt="4" custScaleX="172696" custScaleY="88225" custLinFactNeighborX="-8436" custLinFactNeighborY="-7615"/>
      <dgm:spPr/>
      <dgm:t>
        <a:bodyPr/>
        <a:lstStyle/>
        <a:p>
          <a:endParaRPr kumimoji="1" lang="ja-JP" altLang="en-US"/>
        </a:p>
      </dgm:t>
    </dgm:pt>
    <dgm:pt modelId="{375840E8-67FA-48FF-AE85-889414682814}" type="pres">
      <dgm:prSet presAssocID="{2CF95492-472D-4029-9D75-10526940182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ACAAED1-88EF-49C0-A887-42D57BE61171}" type="presOf" srcId="{14AA15CC-8F86-4D86-AE4E-669D5CCEEA4E}" destId="{6EE0939A-419D-4B29-9085-C9F1AFD6C58F}" srcOrd="1" destOrd="0" presId="urn:microsoft.com/office/officeart/2005/8/layout/venn1"/>
    <dgm:cxn modelId="{BC133E5E-F245-4916-BF22-9F108B3810FE}" srcId="{58BF997E-208D-4635-9F58-8344DA030E3A}" destId="{7C14E731-B256-4A1A-A7C6-804C2525D8F2}" srcOrd="2" destOrd="0" parTransId="{ECB3B994-8FE3-4B69-8818-316F613EAE0E}" sibTransId="{8C07535C-75C7-461B-A06A-F2F96ED00A7C}"/>
    <dgm:cxn modelId="{9B0D0AE1-B7ED-4EEA-A1CD-C853A6DA903A}" srcId="{58BF997E-208D-4635-9F58-8344DA030E3A}" destId="{2CF95492-472D-4029-9D75-10526940182F}" srcOrd="3" destOrd="0" parTransId="{EE0AFF67-DDB8-4B87-B2EB-A1EA578DFA5D}" sibTransId="{C9C6257F-FDE0-4ADB-A292-6D2D5491F911}"/>
    <dgm:cxn modelId="{38C1C1A4-226B-43D5-93E6-50B8A87AB596}" srcId="{58BF997E-208D-4635-9F58-8344DA030E3A}" destId="{49C89D03-6572-4021-9A12-913E7E4166C3}" srcOrd="1" destOrd="0" parTransId="{AD892D5D-B703-4A5A-80B9-0AA49E3BF991}" sibTransId="{FF7474A1-1993-4B7B-BB40-5EB93D51C34D}"/>
    <dgm:cxn modelId="{F9E208B4-9F4C-41DE-A926-DCF440455CD3}" type="presOf" srcId="{58BF997E-208D-4635-9F58-8344DA030E3A}" destId="{C330C353-ED61-4A31-82D0-D11AC6CD8CCF}" srcOrd="0" destOrd="0" presId="urn:microsoft.com/office/officeart/2005/8/layout/venn1"/>
    <dgm:cxn modelId="{D1B12A7C-7F01-4D41-A024-970AA83C447E}" type="presOf" srcId="{7C14E731-B256-4A1A-A7C6-804C2525D8F2}" destId="{B5EA5ABD-64EE-4DBD-B721-AC9E81A86876}" srcOrd="0" destOrd="0" presId="urn:microsoft.com/office/officeart/2005/8/layout/venn1"/>
    <dgm:cxn modelId="{EFA387E5-8163-44CF-9AC9-C4FC3403EAE2}" type="presOf" srcId="{7C14E731-B256-4A1A-A7C6-804C2525D8F2}" destId="{A6DED717-9235-4C45-9D1A-67D324BE4668}" srcOrd="1" destOrd="0" presId="urn:microsoft.com/office/officeart/2005/8/layout/venn1"/>
    <dgm:cxn modelId="{F8181B28-B34D-4686-B8AB-FAABBE65A6D5}" type="presOf" srcId="{14AA15CC-8F86-4D86-AE4E-669D5CCEEA4E}" destId="{D9DDC42A-FB1A-4F7A-BC14-52F88ABA5FD8}" srcOrd="0" destOrd="0" presId="urn:microsoft.com/office/officeart/2005/8/layout/venn1"/>
    <dgm:cxn modelId="{91CAB137-6C40-4971-8888-995F6FA911ED}" srcId="{58BF997E-208D-4635-9F58-8344DA030E3A}" destId="{14AA15CC-8F86-4D86-AE4E-669D5CCEEA4E}" srcOrd="0" destOrd="0" parTransId="{756CECF2-3EDD-475A-B60F-C29B3DCAC0D2}" sibTransId="{3FABFDED-8854-4671-BB12-C51E221A0834}"/>
    <dgm:cxn modelId="{A9172BDF-CA1C-4D12-8F34-CC306D64ED44}" type="presOf" srcId="{49C89D03-6572-4021-9A12-913E7E4166C3}" destId="{4E74EA6E-D618-474F-9B72-7F90CBDA27D5}" srcOrd="0" destOrd="0" presId="urn:microsoft.com/office/officeart/2005/8/layout/venn1"/>
    <dgm:cxn modelId="{37816A05-D3DA-4BD6-B0D4-79D229285C3A}" type="presOf" srcId="{49C89D03-6572-4021-9A12-913E7E4166C3}" destId="{F801ADE9-223D-43C9-B0CB-25DEBA3C5314}" srcOrd="1" destOrd="0" presId="urn:microsoft.com/office/officeart/2005/8/layout/venn1"/>
    <dgm:cxn modelId="{FC9C83BE-A395-4064-AB71-E6A610E164B3}" type="presOf" srcId="{2CF95492-472D-4029-9D75-10526940182F}" destId="{375840E8-67FA-48FF-AE85-889414682814}" srcOrd="1" destOrd="0" presId="urn:microsoft.com/office/officeart/2005/8/layout/venn1"/>
    <dgm:cxn modelId="{8C3D690A-E859-4FB8-9CF8-A317ACCF195A}" type="presOf" srcId="{2CF95492-472D-4029-9D75-10526940182F}" destId="{AA1DDF48-C14C-4495-B002-4D63D0CD024F}" srcOrd="0" destOrd="0" presId="urn:microsoft.com/office/officeart/2005/8/layout/venn1"/>
    <dgm:cxn modelId="{D4EDAC7E-9E3A-42E7-98F7-90291634BDC2}" type="presParOf" srcId="{C330C353-ED61-4A31-82D0-D11AC6CD8CCF}" destId="{D9DDC42A-FB1A-4F7A-BC14-52F88ABA5FD8}" srcOrd="0" destOrd="0" presId="urn:microsoft.com/office/officeart/2005/8/layout/venn1"/>
    <dgm:cxn modelId="{BF890B40-2985-4093-9472-99C342322D18}" type="presParOf" srcId="{C330C353-ED61-4A31-82D0-D11AC6CD8CCF}" destId="{6EE0939A-419D-4B29-9085-C9F1AFD6C58F}" srcOrd="1" destOrd="0" presId="urn:microsoft.com/office/officeart/2005/8/layout/venn1"/>
    <dgm:cxn modelId="{6D742BB1-1DAD-4A12-B4FA-30BE7C5D9CAF}" type="presParOf" srcId="{C330C353-ED61-4A31-82D0-D11AC6CD8CCF}" destId="{4E74EA6E-D618-474F-9B72-7F90CBDA27D5}" srcOrd="2" destOrd="0" presId="urn:microsoft.com/office/officeart/2005/8/layout/venn1"/>
    <dgm:cxn modelId="{420B3FC2-1032-4B72-972F-60CFC0E4D645}" type="presParOf" srcId="{C330C353-ED61-4A31-82D0-D11AC6CD8CCF}" destId="{F801ADE9-223D-43C9-B0CB-25DEBA3C5314}" srcOrd="3" destOrd="0" presId="urn:microsoft.com/office/officeart/2005/8/layout/venn1"/>
    <dgm:cxn modelId="{E09DBBE7-8720-44EE-954C-2C0F514282EE}" type="presParOf" srcId="{C330C353-ED61-4A31-82D0-D11AC6CD8CCF}" destId="{B5EA5ABD-64EE-4DBD-B721-AC9E81A86876}" srcOrd="4" destOrd="0" presId="urn:microsoft.com/office/officeart/2005/8/layout/venn1"/>
    <dgm:cxn modelId="{4BA97562-BAA0-4AF7-A076-4F5CF539BA08}" type="presParOf" srcId="{C330C353-ED61-4A31-82D0-D11AC6CD8CCF}" destId="{A6DED717-9235-4C45-9D1A-67D324BE4668}" srcOrd="5" destOrd="0" presId="urn:microsoft.com/office/officeart/2005/8/layout/venn1"/>
    <dgm:cxn modelId="{0EA19936-27DA-431F-B733-5C81FA73F954}" type="presParOf" srcId="{C330C353-ED61-4A31-82D0-D11AC6CD8CCF}" destId="{AA1DDF48-C14C-4495-B002-4D63D0CD024F}" srcOrd="6" destOrd="0" presId="urn:microsoft.com/office/officeart/2005/8/layout/venn1"/>
    <dgm:cxn modelId="{AD5919B2-B183-4D44-BE00-3474A4BFCFD0}" type="presParOf" srcId="{C330C353-ED61-4A31-82D0-D11AC6CD8CCF}" destId="{375840E8-67FA-48FF-AE85-88941468281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DC42A-FB1A-4F7A-BC14-52F88ABA5FD8}">
      <dsp:nvSpPr>
        <dsp:cNvPr id="0" name=""/>
        <dsp:cNvSpPr/>
      </dsp:nvSpPr>
      <dsp:spPr>
        <a:xfrm>
          <a:off x="1648241" y="0"/>
          <a:ext cx="5009526" cy="2633614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2226264" y="354525"/>
        <a:ext cx="3853481" cy="835666"/>
      </dsp:txXfrm>
    </dsp:sp>
    <dsp:sp modelId="{4E74EA6E-D618-474F-9B72-7F90CBDA27D5}">
      <dsp:nvSpPr>
        <dsp:cNvPr id="0" name=""/>
        <dsp:cNvSpPr/>
      </dsp:nvSpPr>
      <dsp:spPr>
        <a:xfrm>
          <a:off x="3082400" y="1147852"/>
          <a:ext cx="5231543" cy="3028606"/>
        </a:xfrm>
        <a:prstGeom prst="ellipse">
          <a:avLst/>
        </a:prstGeom>
        <a:solidFill>
          <a:schemeClr val="accent6">
            <a:lumMod val="40000"/>
            <a:lumOff val="60000"/>
            <a:alpha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5899385" y="1497307"/>
        <a:ext cx="2012132" cy="2329697"/>
      </dsp:txXfrm>
    </dsp:sp>
    <dsp:sp modelId="{B5EA5ABD-64EE-4DBD-B721-AC9E81A86876}">
      <dsp:nvSpPr>
        <dsp:cNvPr id="0" name=""/>
        <dsp:cNvSpPr/>
      </dsp:nvSpPr>
      <dsp:spPr>
        <a:xfrm>
          <a:off x="1672002" y="2180878"/>
          <a:ext cx="5060089" cy="3186763"/>
        </a:xfrm>
        <a:prstGeom prst="ellipse">
          <a:avLst/>
        </a:prstGeom>
        <a:solidFill>
          <a:schemeClr val="accent5">
            <a:lumMod val="40000"/>
            <a:lumOff val="60000"/>
            <a:alpha val="5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2255859" y="3927470"/>
        <a:ext cx="3892376" cy="1011184"/>
      </dsp:txXfrm>
    </dsp:sp>
    <dsp:sp modelId="{AA1DDF48-C14C-4495-B002-4D63D0CD024F}">
      <dsp:nvSpPr>
        <dsp:cNvPr id="0" name=""/>
        <dsp:cNvSpPr/>
      </dsp:nvSpPr>
      <dsp:spPr>
        <a:xfrm>
          <a:off x="10" y="1186192"/>
          <a:ext cx="5148573" cy="2630245"/>
        </a:xfrm>
        <a:prstGeom prst="ellipse">
          <a:avLst/>
        </a:prstGeom>
        <a:solidFill>
          <a:srgbClr val="FFFF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396055" y="1489682"/>
        <a:ext cx="1980220" cy="2023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FF466-A0BC-4E15-9570-780B101DA08F}" type="datetimeFigureOut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0337-CFA8-4B9E-A474-673437CF1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4510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F08F2-E5B2-42FE-B254-88F039B30403}" type="datetimeFigureOut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98AEA-0C33-4802-BF06-28C52B79EC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7468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7F80-59B6-491D-BCA6-09082A029523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B142-D6C3-4E01-AF8D-828A95973302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DB21-C52E-4878-A177-B92478C700F5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336A-1E8A-4D3A-A249-ED466EF85E6F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E303-FE82-4446-BABA-D7972DE69567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AF43-E548-4080-9FC3-3DB9ED4A510C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B25D-3536-45A8-97CF-A185CCB3DE66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5285-BEC3-4CCC-BF34-897F0E3C64E4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3B2A-926E-47D3-BFF0-D10BE6C6092C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DE61-29A6-4E47-A0F4-08D5760DB3D1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9249-813F-4719-BCA2-583870B66F44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B839-6F0B-4D13-9DED-A6DE172C19B3}" type="datetime1">
              <a:rPr kumimoji="1" lang="ja-JP" altLang="en-US" smtClean="0"/>
              <a:pPr/>
              <a:t>2015/11/10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D1205-76E9-4A0D-9290-3BB8570342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284984"/>
            <a:ext cx="8388424" cy="720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220486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森之宮地域におけるスマートエイジング・シティの</a:t>
            </a:r>
            <a:endParaRPr kumimoji="1" lang="en-US" altLang="ja-JP" sz="2800" dirty="0" smtClean="0"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理念を踏まえたまちづくりに向けて</a:t>
            </a:r>
            <a:endParaRPr kumimoji="1" lang="ja-JP" altLang="en-US" sz="2800" dirty="0"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2080" y="602128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平成</a:t>
            </a:r>
            <a:r>
              <a:rPr kumimoji="1" lang="en-US" altLang="ja-JP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27</a:t>
            </a:r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年</a:t>
            </a:r>
            <a:r>
              <a:rPr kumimoji="1" lang="en-US" altLang="ja-JP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11</a:t>
            </a:r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月</a:t>
            </a:r>
            <a:r>
              <a:rPr kumimoji="1" lang="en-US" altLang="ja-JP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10</a:t>
            </a:r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  <a:cs typeface="Meiryo UI" pitchFamily="50" charset="-128"/>
              </a:rPr>
              <a:t>日</a:t>
            </a:r>
            <a:endParaRPr kumimoji="1" lang="en-US" altLang="ja-JP" sz="2800" dirty="0" smtClean="0">
              <a:latin typeface="HGS創英角ｺﾞｼｯｸUB" pitchFamily="50" charset="-128"/>
              <a:ea typeface="HGS創英角ｺﾞｼｯｸUB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ドーナツ 122"/>
          <p:cNvSpPr/>
          <p:nvPr/>
        </p:nvSpPr>
        <p:spPr>
          <a:xfrm>
            <a:off x="1331640" y="692696"/>
            <a:ext cx="6264696" cy="5229200"/>
          </a:xfrm>
          <a:prstGeom prst="donut">
            <a:avLst>
              <a:gd name="adj" fmla="val 1958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5" name="円/楕円 114"/>
          <p:cNvSpPr/>
          <p:nvPr/>
        </p:nvSpPr>
        <p:spPr>
          <a:xfrm>
            <a:off x="4716016" y="5339568"/>
            <a:ext cx="1728192" cy="9361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森之宮病院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6876256" y="3645024"/>
            <a:ext cx="1944216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民生委員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395536" y="3573016"/>
            <a:ext cx="1962393" cy="79863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ＵＲ西日本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555776" y="1844824"/>
            <a:ext cx="3816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森之宮地域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早期介入・支援のためのネットワーク</a:t>
            </a:r>
            <a:endParaRPr kumimoji="1"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6804248" y="4365104"/>
            <a:ext cx="1944216" cy="50405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地域団体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27" name="タイトル 1"/>
          <p:cNvSpPr>
            <a:spLocks noGrp="1"/>
          </p:cNvSpPr>
          <p:nvPr>
            <p:ph type="ctrTitle"/>
          </p:nvPr>
        </p:nvSpPr>
        <p:spPr>
          <a:xfrm>
            <a:off x="0" y="83096"/>
            <a:ext cx="9144000" cy="578495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◆森之宮地域早期介入・支援のためのネットワーク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6660232" y="2924944"/>
            <a:ext cx="2160240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社会福祉協議会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872608" y="877063"/>
            <a:ext cx="2655912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地域包括支援センター</a:t>
            </a:r>
            <a:endParaRPr kumimoji="1" lang="ja-JP" altLang="en-US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322132" y="2248888"/>
            <a:ext cx="254840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介護保険サービス事業所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99592" y="1556792"/>
            <a:ext cx="1584176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城東消防署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39552" y="2636912"/>
            <a:ext cx="1584176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警察署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115616" y="4509120"/>
            <a:ext cx="1440160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関西電力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771800" y="3218834"/>
            <a:ext cx="3888432" cy="150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○月１回程度の定例開催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○日常的な情報共有手段の確保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・情報共有、状況把握のしくみやルールづくり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・事故、急変等緊急時即応体制づくり　　など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〇見守り、早期介入・支援体制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・連携による早期介入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・支援を実行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404545" y="5005842"/>
            <a:ext cx="1251551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薬局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22132" y="1592796"/>
            <a:ext cx="241277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介護支援専門員事業所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051720" y="5229200"/>
            <a:ext cx="1440160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大阪</a:t>
            </a:r>
            <a:r>
              <a:rPr lang="ja-JP" altLang="en-US" sz="1600" dirty="0">
                <a:latin typeface="HGS創英角ｺﾞｼｯｸUB" pitchFamily="50" charset="-128"/>
                <a:ea typeface="HGS創英角ｺﾞｼｯｸUB" pitchFamily="50" charset="-128"/>
              </a:rPr>
              <a:t>ガス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275856" y="5805264"/>
            <a:ext cx="1296144" cy="5040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郵便局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14" name="円/楕円 113"/>
          <p:cNvSpPr/>
          <p:nvPr/>
        </p:nvSpPr>
        <p:spPr>
          <a:xfrm>
            <a:off x="2987824" y="548680"/>
            <a:ext cx="1791816" cy="9361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ｺﾞｼｯｸUB" pitchFamily="50" charset="-128"/>
                <a:ea typeface="HGS創英角ｺﾞｼｯｸUB" pitchFamily="50" charset="-128"/>
              </a:rPr>
              <a:t>城東区役所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40152" y="623731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メンバーは、現段階でのイメージ</a:t>
            </a:r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18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ドーナツ 122"/>
          <p:cNvSpPr/>
          <p:nvPr/>
        </p:nvSpPr>
        <p:spPr>
          <a:xfrm>
            <a:off x="971600" y="620688"/>
            <a:ext cx="7632848" cy="6237312"/>
          </a:xfrm>
          <a:prstGeom prst="donut">
            <a:avLst>
              <a:gd name="adj" fmla="val 19585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" name="グループ化 81"/>
          <p:cNvGrpSpPr/>
          <p:nvPr/>
        </p:nvGrpSpPr>
        <p:grpSpPr>
          <a:xfrm>
            <a:off x="2699792" y="2276872"/>
            <a:ext cx="4536504" cy="2520280"/>
            <a:chOff x="3347864" y="3861048"/>
            <a:chExt cx="2509993" cy="1512168"/>
          </a:xfrm>
        </p:grpSpPr>
        <p:grpSp>
          <p:nvGrpSpPr>
            <p:cNvPr id="3" name="グループ化 73"/>
            <p:cNvGrpSpPr/>
            <p:nvPr/>
          </p:nvGrpSpPr>
          <p:grpSpPr>
            <a:xfrm>
              <a:off x="3347864" y="3861048"/>
              <a:ext cx="2509993" cy="1512168"/>
              <a:chOff x="3347864" y="2852936"/>
              <a:chExt cx="2509993" cy="1512168"/>
            </a:xfrm>
          </p:grpSpPr>
          <p:sp>
            <p:nvSpPr>
              <p:cNvPr id="36" name="正方形/長方形 35"/>
              <p:cNvSpPr/>
              <p:nvPr/>
            </p:nvSpPr>
            <p:spPr>
              <a:xfrm>
                <a:off x="3347864" y="2852936"/>
                <a:ext cx="2509993" cy="151216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49188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349188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349188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385192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385192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385192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421196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421196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421196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457200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457200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457200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493204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493204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493204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529208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529208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529208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5652120" y="2996952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5652120" y="3284984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5652120" y="3573016"/>
                <a:ext cx="144016" cy="144016"/>
              </a:xfrm>
              <a:prstGeom prst="rect">
                <a:avLst/>
              </a:prstGeom>
              <a:noFill/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" name="正方形/長方形 36"/>
            <p:cNvSpPr/>
            <p:nvPr/>
          </p:nvSpPr>
          <p:spPr>
            <a:xfrm>
              <a:off x="4211960" y="4287557"/>
              <a:ext cx="164590" cy="15509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二等辺三角形 128"/>
          <p:cNvSpPr/>
          <p:nvPr/>
        </p:nvSpPr>
        <p:spPr>
          <a:xfrm rot="15787316">
            <a:off x="5294695" y="1999703"/>
            <a:ext cx="2592288" cy="1587876"/>
          </a:xfrm>
          <a:prstGeom prst="triangle">
            <a:avLst>
              <a:gd name="adj" fmla="val 73397"/>
            </a:avLst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935088" y="600212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・地域に根付いた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医療人材の育成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067944" y="2780928"/>
            <a:ext cx="72008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  <a:cs typeface="Andalus" pitchFamily="18" charset="-78"/>
              </a:rPr>
              <a:t>空き室</a:t>
            </a:r>
            <a:endParaRPr kumimoji="1" lang="ja-JP" altLang="en-US" sz="1100" dirty="0">
              <a:latin typeface="HGPｺﾞｼｯｸE" pitchFamily="50" charset="-128"/>
              <a:ea typeface="HGPｺﾞｼｯｸE" pitchFamily="50" charset="-128"/>
              <a:cs typeface="Andalus" pitchFamily="18" charset="-7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444208" y="4221088"/>
            <a:ext cx="504056" cy="43204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円/楕円 114"/>
          <p:cNvSpPr/>
          <p:nvPr/>
        </p:nvSpPr>
        <p:spPr>
          <a:xfrm>
            <a:off x="6444208" y="692696"/>
            <a:ext cx="1728192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森之宮病院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4355976" y="1700808"/>
            <a:ext cx="1962393" cy="79863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ＵＲ西日本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grpSp>
        <p:nvGrpSpPr>
          <p:cNvPr id="8" name="グループ化 117"/>
          <p:cNvGrpSpPr/>
          <p:nvPr/>
        </p:nvGrpSpPr>
        <p:grpSpPr>
          <a:xfrm>
            <a:off x="5364088" y="1268760"/>
            <a:ext cx="1080120" cy="720080"/>
            <a:chOff x="4788024" y="1124744"/>
            <a:chExt cx="1584176" cy="1152128"/>
          </a:xfrm>
        </p:grpSpPr>
        <p:pic>
          <p:nvPicPr>
            <p:cNvPr id="119" name="図 118" descr="010103172x172[1]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8024" y="1124744"/>
              <a:ext cx="1152128" cy="1152128"/>
            </a:xfrm>
            <a:prstGeom prst="rect">
              <a:avLst/>
            </a:prstGeom>
          </p:spPr>
        </p:pic>
        <p:pic>
          <p:nvPicPr>
            <p:cNvPr id="120" name="図 119" descr="010201172x172[1]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0072" y="1124744"/>
              <a:ext cx="1152128" cy="1152128"/>
            </a:xfrm>
            <a:prstGeom prst="rect">
              <a:avLst/>
            </a:prstGeom>
          </p:spPr>
        </p:pic>
      </p:grpSp>
      <p:sp>
        <p:nvSpPr>
          <p:cNvPr id="121" name="テキスト ボックス 120"/>
          <p:cNvSpPr txBox="1"/>
          <p:nvPr/>
        </p:nvSpPr>
        <p:spPr>
          <a:xfrm>
            <a:off x="7380312" y="4509120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・関係者間の調整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・コーディネート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4" name="左右矢印 123"/>
          <p:cNvSpPr/>
          <p:nvPr/>
        </p:nvSpPr>
        <p:spPr>
          <a:xfrm rot="8604055">
            <a:off x="6621053" y="4410869"/>
            <a:ext cx="755689" cy="36004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タイトル 1"/>
          <p:cNvSpPr>
            <a:spLocks noGrp="1"/>
          </p:cNvSpPr>
          <p:nvPr>
            <p:ph type="ctrTitle"/>
          </p:nvPr>
        </p:nvSpPr>
        <p:spPr>
          <a:xfrm>
            <a:off x="-36512" y="0"/>
            <a:ext cx="9180512" cy="578495"/>
          </a:xfrm>
        </p:spPr>
        <p:txBody>
          <a:bodyPr>
            <a:no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◆団地の空き室を活用したスマートエイジングモデルルーム</a:t>
            </a:r>
            <a:endParaRPr lang="en-US" altLang="ja-JP" sz="2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923928" y="98072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・団地内のスペース提供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・若者居住の促進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499992" y="623731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民間事業者等との連携による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経済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合理性の確保の工夫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84" name="図 83" descr="040108[1]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908720"/>
            <a:ext cx="864096" cy="864096"/>
          </a:xfrm>
          <a:prstGeom prst="rect">
            <a:avLst/>
          </a:prstGeom>
        </p:spPr>
      </p:pic>
      <p:sp>
        <p:nvSpPr>
          <p:cNvPr id="77" name="正方形/長方形 76"/>
          <p:cNvSpPr/>
          <p:nvPr/>
        </p:nvSpPr>
        <p:spPr>
          <a:xfrm>
            <a:off x="4067944" y="4149080"/>
            <a:ext cx="1836203" cy="534917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右矢印 69"/>
          <p:cNvSpPr/>
          <p:nvPr/>
        </p:nvSpPr>
        <p:spPr>
          <a:xfrm rot="14369771">
            <a:off x="3925770" y="4190677"/>
            <a:ext cx="2535693" cy="406199"/>
          </a:xfrm>
          <a:prstGeom prst="rightArrow">
            <a:avLst>
              <a:gd name="adj1" fmla="val 61066"/>
              <a:gd name="adj2" fmla="val 9714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4716016" y="4896544"/>
            <a:ext cx="2367880" cy="7920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地域包括支援センター</a:t>
            </a:r>
            <a:endParaRPr lang="en-US" altLang="ja-JP" sz="16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地域団体・</a:t>
            </a:r>
            <a:r>
              <a:rPr lang="en-US" altLang="ja-JP" sz="1600" dirty="0" smtClean="0">
                <a:latin typeface="HGS創英角ｺﾞｼｯｸUB" pitchFamily="50" charset="-128"/>
                <a:ea typeface="HGS創英角ｺﾞｼｯｸUB" pitchFamily="50" charset="-128"/>
              </a:rPr>
              <a:t>NPO</a:t>
            </a:r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等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6" name="図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5013176"/>
            <a:ext cx="570690" cy="7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円/楕円 113"/>
          <p:cNvSpPr/>
          <p:nvPr/>
        </p:nvSpPr>
        <p:spPr>
          <a:xfrm>
            <a:off x="7236296" y="3501008"/>
            <a:ext cx="1791816" cy="9361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ｺﾞｼｯｸUB" pitchFamily="50" charset="-128"/>
                <a:ea typeface="HGS創英角ｺﾞｼｯｸUB" pitchFamily="50" charset="-128"/>
              </a:rPr>
              <a:t>城東区役所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4716016" y="5733256"/>
            <a:ext cx="2376807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サービス提供事業者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956376" y="5733256"/>
            <a:ext cx="118762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" dirty="0" smtClean="0"/>
              <a:t>※</a:t>
            </a:r>
            <a:r>
              <a:rPr kumimoji="1" lang="ja-JP" altLang="en-US" sz="400" dirty="0" smtClean="0"/>
              <a:t>城東区マスコットキャラクターキャラクター</a:t>
            </a:r>
            <a:endParaRPr kumimoji="1" lang="en-US" altLang="ja-JP" sz="400" dirty="0" smtClean="0"/>
          </a:p>
          <a:p>
            <a:r>
              <a:rPr kumimoji="1" lang="ja-JP" altLang="en-US" sz="400" dirty="0" smtClean="0"/>
              <a:t> 　コスモちゃん</a:t>
            </a:r>
            <a:endParaRPr kumimoji="1" lang="ja-JP" altLang="en-US" sz="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308304" y="175365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・医療関係者の派遣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308304" y="2041684"/>
            <a:ext cx="183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・専門性を活かした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助言、支援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9" name="右矢印 78"/>
          <p:cNvSpPr/>
          <p:nvPr/>
        </p:nvSpPr>
        <p:spPr>
          <a:xfrm rot="17568664">
            <a:off x="2697410" y="4257302"/>
            <a:ext cx="2535693" cy="406199"/>
          </a:xfrm>
          <a:prstGeom prst="rightArrow">
            <a:avLst>
              <a:gd name="adj1" fmla="val 61066"/>
              <a:gd name="adj2" fmla="val 9714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1719064" y="5426060"/>
            <a:ext cx="1944216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大学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93" name="図 92" descr="020902172x172[1]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47256" y="5642084"/>
            <a:ext cx="764704" cy="764704"/>
          </a:xfrm>
          <a:prstGeom prst="rect">
            <a:avLst/>
          </a:prstGeom>
        </p:spPr>
      </p:pic>
      <p:sp>
        <p:nvSpPr>
          <p:cNvPr id="80" name="角丸四角形吹き出し 79"/>
          <p:cNvSpPr/>
          <p:nvPr/>
        </p:nvSpPr>
        <p:spPr>
          <a:xfrm rot="16200000">
            <a:off x="233772" y="1034988"/>
            <a:ext cx="3491880" cy="3744415"/>
          </a:xfrm>
          <a:prstGeom prst="wedgeRoundRectCallout">
            <a:avLst>
              <a:gd name="adj1" fmla="val -6733"/>
              <a:gd name="adj2" fmla="val 6406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0" y="1253659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○家族等への介護指導・技術移行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○リハビリおよびリハビリ指導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○住宅改修例の紹介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○医療や介護用品の紹介・展示など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7504" y="858198"/>
            <a:ext cx="381642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itchFamily="50" charset="-128"/>
                <a:ea typeface="HGPｺﾞｼｯｸE" pitchFamily="50" charset="-128"/>
              </a:rPr>
              <a:t>団地での在宅療養のライフスタイルを提案</a:t>
            </a:r>
            <a:endParaRPr kumimoji="1" lang="ja-JP" altLang="en-US" sz="1600" dirty="0"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86" name="図 85" descr="050301172x172[1]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39752" y="3356992"/>
            <a:ext cx="925107" cy="987266"/>
          </a:xfrm>
          <a:prstGeom prst="rect">
            <a:avLst/>
          </a:prstGeom>
        </p:spPr>
      </p:pic>
      <p:grpSp>
        <p:nvGrpSpPr>
          <p:cNvPr id="6" name="グループ化 96"/>
          <p:cNvGrpSpPr/>
          <p:nvPr/>
        </p:nvGrpSpPr>
        <p:grpSpPr>
          <a:xfrm>
            <a:off x="395536" y="3284984"/>
            <a:ext cx="1656184" cy="1080120"/>
            <a:chOff x="107504" y="5048178"/>
            <a:chExt cx="2664296" cy="1720252"/>
          </a:xfrm>
        </p:grpSpPr>
        <p:pic>
          <p:nvPicPr>
            <p:cNvPr id="4" name="Picture 3" descr="C:\Users\i9952729\AppData\Local\Microsoft\Windows\Temporary Internet Files\Content.IE5\DI5JKAYS\2010052814193825e[1]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7544" y="5554568"/>
              <a:ext cx="2119286" cy="1186800"/>
            </a:xfrm>
            <a:prstGeom prst="rect">
              <a:avLst/>
            </a:prstGeom>
            <a:noFill/>
          </p:spPr>
        </p:pic>
        <p:pic>
          <p:nvPicPr>
            <p:cNvPr id="89" name="図 88" descr="050202172x172[1]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flipH="1">
              <a:off x="1331640" y="5048178"/>
              <a:ext cx="1440160" cy="1424609"/>
            </a:xfrm>
            <a:prstGeom prst="rect">
              <a:avLst/>
            </a:prstGeom>
          </p:spPr>
        </p:pic>
        <p:pic>
          <p:nvPicPr>
            <p:cNvPr id="91" name="図 90" descr="050106172x172[1]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7504" y="5373216"/>
              <a:ext cx="1395214" cy="1395214"/>
            </a:xfrm>
            <a:prstGeom prst="rect">
              <a:avLst/>
            </a:prstGeom>
          </p:spPr>
        </p:pic>
      </p:grpSp>
      <p:sp>
        <p:nvSpPr>
          <p:cNvPr id="6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87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ドーナツ 122"/>
          <p:cNvSpPr/>
          <p:nvPr/>
        </p:nvSpPr>
        <p:spPr>
          <a:xfrm>
            <a:off x="899592" y="836712"/>
            <a:ext cx="7632848" cy="5832648"/>
          </a:xfrm>
          <a:prstGeom prst="donut">
            <a:avLst>
              <a:gd name="adj" fmla="val 19585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" name="グループ化 73"/>
          <p:cNvGrpSpPr/>
          <p:nvPr/>
        </p:nvGrpSpPr>
        <p:grpSpPr>
          <a:xfrm>
            <a:off x="2699792" y="2132856"/>
            <a:ext cx="4536504" cy="2520280"/>
            <a:chOff x="3347864" y="2852936"/>
            <a:chExt cx="2592288" cy="1512168"/>
          </a:xfrm>
        </p:grpSpPr>
        <p:sp>
          <p:nvSpPr>
            <p:cNvPr id="36" name="正方形/長方形 35"/>
            <p:cNvSpPr/>
            <p:nvPr/>
          </p:nvSpPr>
          <p:spPr>
            <a:xfrm>
              <a:off x="3347864" y="2852936"/>
              <a:ext cx="2592288" cy="15121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349188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49188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49188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85192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85192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85192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421196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21196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21196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57200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57200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457200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493204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493204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493204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529208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29208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529208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5652120" y="2996952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5652120" y="3284984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652120" y="3573016"/>
              <a:ext cx="144016" cy="144016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6444208" y="4005064"/>
            <a:ext cx="504056" cy="43204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タイトル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180512" cy="578495"/>
          </a:xfrm>
        </p:spPr>
        <p:txBody>
          <a:bodyPr>
            <a:noAutofit/>
          </a:bodyPr>
          <a:lstStyle/>
          <a:p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◆健康で安心して暮らせる環境づくり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067944" y="3933056"/>
            <a:ext cx="1836203" cy="53491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72000" y="3645024"/>
            <a:ext cx="792088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  <a:cs typeface="Andalus" pitchFamily="18" charset="-78"/>
              </a:rPr>
              <a:t>集いの場</a:t>
            </a:r>
            <a:endParaRPr kumimoji="1" lang="ja-JP" altLang="en-US" sz="1100" dirty="0">
              <a:latin typeface="HGPｺﾞｼｯｸE" pitchFamily="50" charset="-128"/>
              <a:ea typeface="HGPｺﾞｼｯｸE" pitchFamily="50" charset="-128"/>
              <a:cs typeface="Andalus" pitchFamily="18" charset="-78"/>
            </a:endParaRPr>
          </a:p>
        </p:txBody>
      </p:sp>
      <p:sp>
        <p:nvSpPr>
          <p:cNvPr id="83" name="二等辺三角形 82"/>
          <p:cNvSpPr/>
          <p:nvPr/>
        </p:nvSpPr>
        <p:spPr>
          <a:xfrm rot="15787316">
            <a:off x="5294695" y="1999703"/>
            <a:ext cx="2592288" cy="1587876"/>
          </a:xfrm>
          <a:prstGeom prst="triangle">
            <a:avLst>
              <a:gd name="adj" fmla="val 73397"/>
            </a:avLst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835696" y="63093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・地域の活性化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6444208" y="692696"/>
            <a:ext cx="1728192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森之宮病院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87" name="円/楕円 86"/>
          <p:cNvSpPr/>
          <p:nvPr/>
        </p:nvSpPr>
        <p:spPr>
          <a:xfrm>
            <a:off x="4355976" y="1700808"/>
            <a:ext cx="1962393" cy="79863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ＵＲ西日本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grpSp>
        <p:nvGrpSpPr>
          <p:cNvPr id="88" name="グループ化 117"/>
          <p:cNvGrpSpPr/>
          <p:nvPr/>
        </p:nvGrpSpPr>
        <p:grpSpPr>
          <a:xfrm>
            <a:off x="5364088" y="1268760"/>
            <a:ext cx="1080120" cy="720080"/>
            <a:chOff x="4788024" y="1124744"/>
            <a:chExt cx="1584176" cy="1152128"/>
          </a:xfrm>
        </p:grpSpPr>
        <p:pic>
          <p:nvPicPr>
            <p:cNvPr id="89" name="図 88" descr="010103172x172[1]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8024" y="1124744"/>
              <a:ext cx="1152128" cy="1152128"/>
            </a:xfrm>
            <a:prstGeom prst="rect">
              <a:avLst/>
            </a:prstGeom>
          </p:spPr>
        </p:pic>
        <p:pic>
          <p:nvPicPr>
            <p:cNvPr id="91" name="図 90" descr="010201172x172[1]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0072" y="1124744"/>
              <a:ext cx="1152128" cy="1152128"/>
            </a:xfrm>
            <a:prstGeom prst="rect">
              <a:avLst/>
            </a:prstGeom>
          </p:spPr>
        </p:pic>
      </p:grpSp>
      <p:sp>
        <p:nvSpPr>
          <p:cNvPr id="92" name="テキスト ボックス 91"/>
          <p:cNvSpPr txBox="1"/>
          <p:nvPr/>
        </p:nvSpPr>
        <p:spPr>
          <a:xfrm>
            <a:off x="7380312" y="4509120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・関係者間の調整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・コーディネート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4" name="左右矢印 93"/>
          <p:cNvSpPr/>
          <p:nvPr/>
        </p:nvSpPr>
        <p:spPr>
          <a:xfrm rot="8604055">
            <a:off x="6621053" y="4410869"/>
            <a:ext cx="755689" cy="360040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499992" y="629015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民間事業者等との連携による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経済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合理性の確保の工夫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97" name="図 96" descr="040108[1]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908720"/>
            <a:ext cx="864096" cy="864096"/>
          </a:xfrm>
          <a:prstGeom prst="rect">
            <a:avLst/>
          </a:prstGeom>
        </p:spPr>
      </p:pic>
      <p:sp>
        <p:nvSpPr>
          <p:cNvPr id="98" name="右矢印 97"/>
          <p:cNvSpPr/>
          <p:nvPr/>
        </p:nvSpPr>
        <p:spPr>
          <a:xfrm rot="14369771">
            <a:off x="4985719" y="4796440"/>
            <a:ext cx="1129548" cy="406199"/>
          </a:xfrm>
          <a:prstGeom prst="rightArrow">
            <a:avLst>
              <a:gd name="adj1" fmla="val 61066"/>
              <a:gd name="adj2" fmla="val 7658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716016" y="4941168"/>
            <a:ext cx="2367880" cy="7920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地域包括支援センター</a:t>
            </a:r>
            <a:endParaRPr lang="en-US" altLang="ja-JP" sz="16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地域団体・</a:t>
            </a:r>
            <a:r>
              <a:rPr lang="en-US" altLang="ja-JP" sz="1600" dirty="0" smtClean="0">
                <a:latin typeface="HGS創英角ｺﾞｼｯｸUB" pitchFamily="50" charset="-128"/>
                <a:ea typeface="HGS創英角ｺﾞｼｯｸUB" pitchFamily="50" charset="-128"/>
              </a:rPr>
              <a:t>NPO</a:t>
            </a:r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等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100" name="図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5013176"/>
            <a:ext cx="570690" cy="7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円/楕円 100"/>
          <p:cNvSpPr/>
          <p:nvPr/>
        </p:nvSpPr>
        <p:spPr>
          <a:xfrm>
            <a:off x="7236296" y="3501008"/>
            <a:ext cx="1791816" cy="93610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ｺﾞｼｯｸUB" pitchFamily="50" charset="-128"/>
                <a:ea typeface="HGS創英角ｺﾞｼｯｸUB" pitchFamily="50" charset="-128"/>
              </a:rPr>
              <a:t>城東区役所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4716016" y="5805264"/>
            <a:ext cx="2376807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サービス提供事業者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956376" y="5733256"/>
            <a:ext cx="118762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" dirty="0" smtClean="0"/>
              <a:t>※</a:t>
            </a:r>
            <a:r>
              <a:rPr kumimoji="1" lang="ja-JP" altLang="en-US" sz="400" dirty="0" smtClean="0"/>
              <a:t>城東区マスコットキャラクターキャラクター</a:t>
            </a:r>
            <a:endParaRPr kumimoji="1" lang="en-US" altLang="ja-JP" sz="400" dirty="0" smtClean="0"/>
          </a:p>
          <a:p>
            <a:r>
              <a:rPr lang="ja-JP" altLang="en-US" sz="400" dirty="0" smtClean="0"/>
              <a:t> </a:t>
            </a:r>
            <a:r>
              <a:rPr kumimoji="1" lang="ja-JP" altLang="en-US" sz="400" dirty="0" smtClean="0"/>
              <a:t>　コスモちゃん</a:t>
            </a:r>
            <a:endParaRPr kumimoji="1" lang="ja-JP" altLang="en-US" sz="4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308304" y="175365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・医療関係者の派遣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308304" y="2041684"/>
            <a:ext cx="183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・専門性を活かした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助言、支援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8" name="右矢印 107"/>
          <p:cNvSpPr/>
          <p:nvPr/>
        </p:nvSpPr>
        <p:spPr>
          <a:xfrm rot="17868369">
            <a:off x="3004470" y="5195915"/>
            <a:ext cx="1960725" cy="406199"/>
          </a:xfrm>
          <a:prstGeom prst="rightArrow">
            <a:avLst>
              <a:gd name="adj1" fmla="val 61066"/>
              <a:gd name="adj2" fmla="val 68975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1907704" y="5805264"/>
            <a:ext cx="1944216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S創英角ｺﾞｼｯｸUB" pitchFamily="50" charset="-128"/>
                <a:ea typeface="HGS創英角ｺﾞｼｯｸUB" pitchFamily="50" charset="-128"/>
              </a:rPr>
              <a:t>大学</a:t>
            </a:r>
            <a:endParaRPr kumimoji="1" lang="ja-JP" altLang="en-US" sz="16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10" name="角丸四角形吹き出し 109"/>
          <p:cNvSpPr/>
          <p:nvPr/>
        </p:nvSpPr>
        <p:spPr>
          <a:xfrm rot="16200000">
            <a:off x="-90265" y="890464"/>
            <a:ext cx="4139954" cy="3744415"/>
          </a:xfrm>
          <a:prstGeom prst="wedgeRoundRectCallout">
            <a:avLst>
              <a:gd name="adj1" fmla="val -33578"/>
              <a:gd name="adj2" fmla="val 651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7" name="図 76" descr="040203172x172[1]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3429000"/>
            <a:ext cx="1008112" cy="1075848"/>
          </a:xfrm>
          <a:prstGeom prst="rect">
            <a:avLst/>
          </a:prstGeom>
        </p:spPr>
      </p:pic>
      <p:pic>
        <p:nvPicPr>
          <p:cNvPr id="78" name="図 77" descr="01110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2411760" y="4365104"/>
            <a:ext cx="727281" cy="727281"/>
          </a:xfrm>
          <a:prstGeom prst="rect">
            <a:avLst/>
          </a:prstGeom>
        </p:spPr>
      </p:pic>
      <p:sp>
        <p:nvSpPr>
          <p:cNvPr id="75" name="テキスト ボックス 74"/>
          <p:cNvSpPr txBox="1"/>
          <p:nvPr/>
        </p:nvSpPr>
        <p:spPr>
          <a:xfrm>
            <a:off x="323528" y="576064"/>
            <a:ext cx="3147565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ｺﾞｼｯｸE" pitchFamily="50" charset="-128"/>
                <a:ea typeface="HGPｺﾞｼｯｸE" pitchFamily="50" charset="-128"/>
              </a:rPr>
              <a:t>住民ニーズに隙間な</a:t>
            </a:r>
            <a:r>
              <a:rPr lang="ja-JP" altLang="en-US" sz="1600" dirty="0" smtClean="0">
                <a:latin typeface="HGPｺﾞｼｯｸE" pitchFamily="50" charset="-128"/>
                <a:ea typeface="HGPｺﾞｼｯｸE" pitchFamily="50" charset="-128"/>
              </a:rPr>
              <a:t>く対応</a:t>
            </a:r>
            <a:endParaRPr kumimoji="1" lang="ja-JP" altLang="en-US" sz="16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5496" y="1042858"/>
            <a:ext cx="3816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○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地域の見守り拠点</a:t>
            </a:r>
            <a:endParaRPr lang="en-US" altLang="ja-JP" sz="14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・事業者等と連携した地域の見守り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（ネットワーク会議の開催）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・ライフラインを活用した見守り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○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民間事業者等と協働した新たな取組み</a:t>
            </a:r>
            <a:endParaRPr lang="en-US" altLang="ja-JP" sz="14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・ＩＣＴを活用した買い物サービスなど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○食品・暮らし用品の提供支援</a:t>
            </a:r>
            <a:endParaRPr lang="en-US" altLang="ja-JP" sz="14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・新たな健康・食事サービスモデルの提供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を通じた生鮮品等の販売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・地域商店街との協働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○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住民の健康増進</a:t>
            </a:r>
            <a:endParaRPr lang="en-US" altLang="ja-JP" sz="14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・健康相談・セミナーなど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○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コンシェルジュ</a:t>
            </a:r>
            <a:endParaRPr lang="en-US" altLang="ja-JP" sz="14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・ちょっとした困り事の相談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・介護保険外サービスの提供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・かかりつけ医の紹介など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923928" y="98072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・団地内のスペース提供</a:t>
            </a:r>
            <a:endParaRPr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・若者居住の促進</a:t>
            </a:r>
          </a:p>
        </p:txBody>
      </p:sp>
      <p:pic>
        <p:nvPicPr>
          <p:cNvPr id="66" name="図 65" descr="020902172x172[1]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35896" y="5949280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6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24936" cy="360040"/>
          </a:xfr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大阪府市医療戦略会議提言（平成２６年１月）</a:t>
            </a:r>
            <a:endParaRPr kumimoji="1" lang="ja-JP" altLang="en-US" sz="1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496" y="764704"/>
            <a:ext cx="8568952" cy="1152128"/>
          </a:xfrm>
        </p:spPr>
        <p:txBody>
          <a:bodyPr>
            <a:noAutofit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・大阪府市医療戦略会議は、府民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・市民の健康寿命の延伸とＱＯＬ（生活の質）の向上の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</a:t>
            </a:r>
            <a:endParaRPr kumimoji="1"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めの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新たな仕組みの構築等、超高齢社会に向けた対応策を外部の専門家に検討していた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だ</a:t>
            </a:r>
            <a:endParaRPr kumimoji="1"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くために設置され、議論を重ねて、平成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年１月、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大阪府・大阪市に対して大阪府市医</a:t>
            </a: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/>
            <a:r>
              <a:rPr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療戦略会議提言が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答申されました。</a:t>
            </a:r>
            <a:endParaRPr kumimoji="1" lang="ja-JP" altLang="en-US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95536" y="2060848"/>
            <a:ext cx="8136904" cy="362694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434" tIns="52217" rIns="104434" bIns="52217" anchor="ctr"/>
          <a:lstStyle/>
          <a:p>
            <a:pPr algn="ctr">
              <a:defRPr/>
            </a:pPr>
            <a:r>
              <a:rPr lang="ja-JP" altLang="en-US" dirty="0">
                <a:latin typeface="HG創英角ｺﾞｼｯｸUB" pitchFamily="49" charset="-128"/>
                <a:ea typeface="HG創英角ｺﾞｼｯｸUB" pitchFamily="49" charset="-128"/>
                <a:cs typeface="Meiryo UI" pitchFamily="50" charset="-128"/>
              </a:rPr>
              <a:t>◆医療戦略会議提言～７つの戦略</a:t>
            </a:r>
          </a:p>
        </p:txBody>
      </p:sp>
      <p:sp>
        <p:nvSpPr>
          <p:cNvPr id="84" name="対角する 2 つの角を丸めた四角形 83"/>
          <p:cNvSpPr/>
          <p:nvPr/>
        </p:nvSpPr>
        <p:spPr bwMode="auto">
          <a:xfrm>
            <a:off x="395536" y="6058960"/>
            <a:ext cx="8136904" cy="682408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85" name="対角する 2 つの角を丸めた四角形 84"/>
          <p:cNvSpPr/>
          <p:nvPr/>
        </p:nvSpPr>
        <p:spPr bwMode="auto">
          <a:xfrm>
            <a:off x="411650" y="2519673"/>
            <a:ext cx="8120789" cy="515318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dirty="0">
              <a:solidFill>
                <a:srgbClr val="0033CC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86" name="対角する 2 つの角を丸めた四角形 85"/>
          <p:cNvSpPr/>
          <p:nvPr/>
        </p:nvSpPr>
        <p:spPr bwMode="auto">
          <a:xfrm>
            <a:off x="395536" y="3091394"/>
            <a:ext cx="8136904" cy="514037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87" name="対角する 2 つの角を丸めた四角形 86"/>
          <p:cNvSpPr/>
          <p:nvPr/>
        </p:nvSpPr>
        <p:spPr bwMode="auto">
          <a:xfrm>
            <a:off x="395536" y="3661834"/>
            <a:ext cx="8136903" cy="515318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88" name="対角する 2 つの角を丸めた四角形 87"/>
          <p:cNvSpPr/>
          <p:nvPr/>
        </p:nvSpPr>
        <p:spPr bwMode="auto">
          <a:xfrm>
            <a:off x="395536" y="4233555"/>
            <a:ext cx="8136904" cy="514036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89" name="対角する 2 つの角を丸めた四角形 88"/>
          <p:cNvSpPr/>
          <p:nvPr/>
        </p:nvSpPr>
        <p:spPr bwMode="auto">
          <a:xfrm>
            <a:off x="395536" y="4789893"/>
            <a:ext cx="8136904" cy="676836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90" name="対角する 2 つの角を丸めた四角形 89"/>
          <p:cNvSpPr/>
          <p:nvPr/>
        </p:nvSpPr>
        <p:spPr bwMode="auto">
          <a:xfrm>
            <a:off x="395536" y="5509031"/>
            <a:ext cx="8136904" cy="515318"/>
          </a:xfrm>
          <a:prstGeom prst="round2DiagRect">
            <a:avLst/>
          </a:prstGeom>
          <a:ln>
            <a:solidFill>
              <a:srgbClr val="B2B2B2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04434" tIns="52217" rIns="104434" bIns="52217" anchor="ctr"/>
          <a:lstStyle/>
          <a:p>
            <a:pPr algn="ctr">
              <a:lnSpc>
                <a:spcPct val="135000"/>
              </a:lnSpc>
              <a:spcBef>
                <a:spcPct val="40000"/>
              </a:spcBef>
              <a:defRPr/>
            </a:pPr>
            <a:endParaRPr lang="ja-JP" altLang="en-US" b="1" dirty="0">
              <a:solidFill>
                <a:srgbClr val="000099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134672" y="2564904"/>
            <a:ext cx="3149296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予防・疾病管理 府民行動変革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02441" y="2564904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戦略①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169204" y="3140968"/>
            <a:ext cx="3365030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レセプトデータの戦略的活用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115616" y="3717032"/>
            <a:ext cx="4798238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医療情報の電子化とビッグデータの戦略的活用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115616" y="4293096"/>
            <a:ext cx="7101661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地域密着型医療・介護</a:t>
            </a:r>
            <a:r>
              <a:rPr lang="ja-JP" alt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連携</a:t>
            </a: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最適</a:t>
            </a: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モデル実現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115616" y="4941168"/>
            <a:ext cx="4980126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増益型モデル民間病院の高度化・経営基盤強化</a:t>
            </a:r>
            <a:endParaRPr lang="en-US" altLang="ja-JP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115616" y="5566827"/>
            <a:ext cx="3683982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スマートエイジング・シティ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115616" y="6142891"/>
            <a:ext cx="4044022" cy="382453"/>
          </a:xfrm>
          <a:prstGeom prst="rect">
            <a:avLst/>
          </a:prstGeom>
          <a:noFill/>
        </p:spPr>
        <p:txBody>
          <a:bodyPr wrap="square"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スマートエイジング・バレー</a:t>
            </a:r>
            <a:r>
              <a:rPr lang="en-US" altLang="ja-JP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(</a:t>
            </a:r>
            <a:r>
              <a:rPr lang="ja-JP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産業振興</a:t>
            </a:r>
            <a:r>
              <a:rPr lang="en-US" altLang="ja-JP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)</a:t>
            </a:r>
            <a:endParaRPr lang="ja-JP" alt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05" name="テキスト ボックス 99"/>
          <p:cNvSpPr txBox="1">
            <a:spLocks noChangeArrowheads="1"/>
          </p:cNvSpPr>
          <p:nvPr/>
        </p:nvSpPr>
        <p:spPr bwMode="auto">
          <a:xfrm>
            <a:off x="4286702" y="2604047"/>
            <a:ext cx="4245738" cy="32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⇒民間ノウハウの活用等による住民の行動変革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06" name="テキスト ボックス 100"/>
          <p:cNvSpPr txBox="1">
            <a:spLocks noChangeArrowheads="1"/>
          </p:cNvSpPr>
          <p:nvPr/>
        </p:nvSpPr>
        <p:spPr bwMode="auto">
          <a:xfrm>
            <a:off x="4180019" y="3180111"/>
            <a:ext cx="4424429" cy="32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⇒レセプトデータ分析による医療費削減・高額化防止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07" name="テキスト ボックス 102"/>
          <p:cNvSpPr txBox="1">
            <a:spLocks noChangeArrowheads="1"/>
          </p:cNvSpPr>
          <p:nvPr/>
        </p:nvSpPr>
        <p:spPr bwMode="auto">
          <a:xfrm>
            <a:off x="5926769" y="4869160"/>
            <a:ext cx="2677679" cy="53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⇒増益モデルへの転換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再編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・建替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等に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よる基盤強化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08" name="テキスト ボックス 103"/>
          <p:cNvSpPr txBox="1">
            <a:spLocks noChangeArrowheads="1"/>
          </p:cNvSpPr>
          <p:nvPr/>
        </p:nvSpPr>
        <p:spPr bwMode="auto">
          <a:xfrm>
            <a:off x="5724128" y="4332239"/>
            <a:ext cx="4831187" cy="32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⇒シームレスな連携の実現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09" name="テキスト ボックス 104"/>
          <p:cNvSpPr txBox="1">
            <a:spLocks noChangeArrowheads="1"/>
          </p:cNvSpPr>
          <p:nvPr/>
        </p:nvSpPr>
        <p:spPr bwMode="auto">
          <a:xfrm>
            <a:off x="3923928" y="5610235"/>
            <a:ext cx="3240360" cy="32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⇒超高齢社会に対応するまちのモデルづくり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10" name="テキスト ボックス 105"/>
          <p:cNvSpPr txBox="1">
            <a:spLocks noChangeArrowheads="1"/>
          </p:cNvSpPr>
          <p:nvPr/>
        </p:nvSpPr>
        <p:spPr bwMode="auto">
          <a:xfrm>
            <a:off x="5004048" y="6165304"/>
            <a:ext cx="2520280" cy="53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⇒健康・医療・生活関連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ビジネス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等集積拠点形成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111" name="テキスト ボックス 103"/>
          <p:cNvSpPr txBox="1">
            <a:spLocks noChangeArrowheads="1"/>
          </p:cNvSpPr>
          <p:nvPr/>
        </p:nvSpPr>
        <p:spPr bwMode="auto">
          <a:xfrm>
            <a:off x="5917790" y="3756175"/>
            <a:ext cx="2470634" cy="32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⇒医療関連データの利活用</a:t>
            </a:r>
            <a:endParaRPr lang="ja-JP" altLang="en-US" sz="1400" dirty="0">
              <a:solidFill>
                <a:srgbClr val="003399"/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5536" y="3140968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戦略②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536" y="3717032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戦略③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95536" y="4293096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戦略④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5536" y="4941168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戦略⑤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5536" y="5566827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戦略⑥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5536" y="6142891"/>
            <a:ext cx="1917802" cy="382453"/>
          </a:xfrm>
          <a:prstGeom prst="rect">
            <a:avLst/>
          </a:prstGeom>
          <a:noFill/>
        </p:spPr>
        <p:txBody>
          <a:bodyPr lIns="104434" tIns="52217" rIns="104434" bIns="52217">
            <a:sp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戦略⑦</a:t>
            </a:r>
            <a:endParaRPr lang="ja-JP" altLang="en-US" dirty="0">
              <a:solidFill>
                <a:schemeClr val="accent6">
                  <a:lumMod val="75000"/>
                </a:schemeClr>
              </a:solidFill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51520" y="5445224"/>
            <a:ext cx="8424936" cy="64807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下矢印 53"/>
          <p:cNvSpPr/>
          <p:nvPr/>
        </p:nvSpPr>
        <p:spPr>
          <a:xfrm rot="2771447">
            <a:off x="8527918" y="5094051"/>
            <a:ext cx="395536" cy="36004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正方形/長方形 123"/>
          <p:cNvSpPr/>
          <p:nvPr/>
        </p:nvSpPr>
        <p:spPr>
          <a:xfrm>
            <a:off x="827584" y="3645024"/>
            <a:ext cx="7560840" cy="27363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◇ＵＲ団地の空きスペースを活用した地域の健康・医療・介護等の拠点づくり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3" name="タイトル 1"/>
          <p:cNvSpPr txBox="1">
            <a:spLocks/>
          </p:cNvSpPr>
          <p:nvPr/>
        </p:nvSpPr>
        <p:spPr>
          <a:xfrm>
            <a:off x="179512" y="188640"/>
            <a:ext cx="885698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スマートエイジング・シティモデルの研究</a:t>
            </a:r>
            <a:endParaRPr kumimoji="1" lang="ja-JP" altLang="en-US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114" name="サブタイトル 2"/>
          <p:cNvSpPr txBox="1">
            <a:spLocks/>
          </p:cNvSpPr>
          <p:nvPr/>
        </p:nvSpPr>
        <p:spPr>
          <a:xfrm>
            <a:off x="179512" y="692696"/>
            <a:ext cx="867747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大阪府市医療戦略会議提言の答申を受けて以降、大阪府・大阪市では、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例示された森之宮地域周辺を研究対象地域として、行政関係者をはじめ、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医療関係者や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ＵＲ等も交えて、モデルの具体化に向けた研究を重ねてきました。</a:t>
            </a:r>
          </a:p>
        </p:txBody>
      </p:sp>
      <p:sp>
        <p:nvSpPr>
          <p:cNvPr id="115" name="サブタイトル 2"/>
          <p:cNvSpPr txBox="1">
            <a:spLocks/>
          </p:cNvSpPr>
          <p:nvPr/>
        </p:nvSpPr>
        <p:spPr>
          <a:xfrm>
            <a:off x="827584" y="2060848"/>
            <a:ext cx="7560840" cy="93610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・人口や健康状況、医療関係の現状分析と課題抽出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1400" b="1" dirty="0" smtClean="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・各地の先進事例の紹介</a:t>
            </a:r>
            <a:endParaRPr lang="en-US" altLang="ja-JP" sz="1400" b="1" dirty="0" smtClean="0">
              <a:solidFill>
                <a:schemeClr val="tx1">
                  <a:tint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・課題への対応策の検討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827584" y="1628800"/>
            <a:ext cx="7560840" cy="3600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これま</a:t>
            </a:r>
            <a:r>
              <a:rPr kumimoji="1" lang="ja-JP" altLang="en-US" sz="1600" b="1" dirty="0" smtClean="0"/>
              <a:t>での議論</a:t>
            </a:r>
            <a:endParaRPr kumimoji="1" lang="ja-JP" altLang="en-US" sz="1600" b="1" dirty="0"/>
          </a:p>
        </p:txBody>
      </p:sp>
      <p:sp>
        <p:nvSpPr>
          <p:cNvPr id="118" name="正方形/長方形 117"/>
          <p:cNvSpPr/>
          <p:nvPr/>
        </p:nvSpPr>
        <p:spPr>
          <a:xfrm>
            <a:off x="971600" y="4005064"/>
            <a:ext cx="720080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在宅療養拠点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971600" y="4365104"/>
            <a:ext cx="720080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地域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の見守り拠点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971600" y="4725144"/>
            <a:ext cx="720080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コンシェルジュ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971600" y="5085184"/>
            <a:ext cx="720080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まちなか保健室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971600" y="5445224"/>
            <a:ext cx="720080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健康・医療・介護・子育て等の情報発信ステーション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971600" y="5805264"/>
            <a:ext cx="7200800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在宅医療介護のモデルルーム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827584" y="6237312"/>
            <a:ext cx="7560840" cy="4320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◇民間事業者等と協働した健康寿命ＵＰの取組み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827584" y="3212976"/>
            <a:ext cx="7560840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政策アイデア（これまでの議論を踏まえて）</a:t>
            </a:r>
            <a:endParaRPr kumimoji="1" lang="ja-JP" altLang="en-US" sz="1600" b="1" dirty="0"/>
          </a:p>
        </p:txBody>
      </p:sp>
      <p:sp>
        <p:nvSpPr>
          <p:cNvPr id="17" name="下矢印 16"/>
          <p:cNvSpPr/>
          <p:nvPr/>
        </p:nvSpPr>
        <p:spPr>
          <a:xfrm>
            <a:off x="4139952" y="2852936"/>
            <a:ext cx="648072" cy="288032"/>
          </a:xfrm>
          <a:prstGeom prst="downArrow">
            <a:avLst>
              <a:gd name="adj1" fmla="val 50000"/>
              <a:gd name="adj2" fmla="val 56614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200799" cy="345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899592" y="11663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なぜ、森之宮地域にスマートエイジング・シティの</a:t>
            </a:r>
            <a:endParaRPr kumimoji="1"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理念を踏まえたまちづくりが必要なのか？</a:t>
            </a:r>
            <a:endParaRPr kumimoji="1"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594928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○医療機関について、区内は全国に比して、比較的充実しているが、</a:t>
            </a:r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2000" dirty="0" smtClean="0">
                <a:latin typeface="HGPｺﾞｼｯｸE" pitchFamily="50" charset="-128"/>
                <a:ea typeface="HGPｺﾞｼｯｸE" pitchFamily="50" charset="-128"/>
              </a:rPr>
              <a:t>   </a:t>
            </a:r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森之宮地域内には、診療所が</a:t>
            </a:r>
            <a:r>
              <a:rPr lang="en-US" altLang="ja-JP" sz="2000" dirty="0" smtClean="0">
                <a:latin typeface="HGPｺﾞｼｯｸE" pitchFamily="50" charset="-128"/>
                <a:ea typeface="HGPｺﾞｼｯｸE" pitchFamily="50" charset="-128"/>
              </a:rPr>
              <a:t>1</a:t>
            </a:r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施設しかない。</a:t>
            </a:r>
            <a:endParaRPr kumimoji="1" lang="ja-JP" altLang="en-US" sz="2000" dirty="0"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899592" y="5157192"/>
          <a:ext cx="72008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城東区内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森之宮地域内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bg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メイリオ" pitchFamily="50" charset="-128"/>
                        </a:rPr>
                        <a:t>医療機関の数</a:t>
                      </a:r>
                      <a:endParaRPr kumimoji="1" lang="ja-JP" altLang="en-US" b="0" dirty="0">
                        <a:solidFill>
                          <a:schemeClr val="bg1"/>
                        </a:solidFill>
                        <a:latin typeface="HGPｺﾞｼｯｸE" pitchFamily="50" charset="-128"/>
                        <a:ea typeface="HGPｺﾞｼｯｸE" pitchFamily="50" charset="-128"/>
                        <a:cs typeface="メイリオ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１５０施設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１施設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27584" y="4365104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○森之宮地域は城東区内でも、特に少子高齢化が進んでいる。</a:t>
            </a:r>
            <a:endParaRPr kumimoji="1" lang="ja-JP" altLang="en-US" sz="2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8864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なぜ、森之宮地域にスマートエイジング・シティの</a:t>
            </a:r>
            <a:endParaRPr kumimoji="1"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理念を踏まえたまちづくりが必要なのか？</a:t>
            </a:r>
            <a:endParaRPr kumimoji="1"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105273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u="sng" dirty="0" smtClean="0"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地域の課題</a:t>
            </a:r>
            <a:endParaRPr kumimoji="1" lang="ja-JP" altLang="en-US" sz="2800" u="sng" dirty="0"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451731" y="1196752"/>
            <a:ext cx="8330382" cy="5733256"/>
            <a:chOff x="482862" y="1772816"/>
            <a:chExt cx="7344816" cy="5013176"/>
          </a:xfrm>
        </p:grpSpPr>
        <p:graphicFrame>
          <p:nvGraphicFramePr>
            <p:cNvPr id="6" name="図表 5"/>
            <p:cNvGraphicFramePr/>
            <p:nvPr/>
          </p:nvGraphicFramePr>
          <p:xfrm>
            <a:off x="482862" y="1772816"/>
            <a:ext cx="7344816" cy="50131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テキスト ボックス 6"/>
            <p:cNvSpPr txBox="1"/>
            <p:nvPr/>
          </p:nvSpPr>
          <p:spPr>
            <a:xfrm>
              <a:off x="593069" y="3472844"/>
              <a:ext cx="2887706" cy="618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ja-JP" altLang="en-US" sz="20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都心集合</a:t>
              </a:r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住宅特有の</a:t>
              </a:r>
              <a:endPara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lvl="0"/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社会的関係性</a:t>
              </a:r>
              <a:r>
                <a:rPr lang="ja-JP" altLang="en-US" sz="20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の希薄化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782399" y="2178527"/>
              <a:ext cx="2981427" cy="349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ja-JP" altLang="en-US" sz="20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少子・高齢化が著しく</a:t>
              </a:r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進行</a:t>
              </a:r>
              <a:endParaRPr kumimoji="1"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258460" y="3472844"/>
              <a:ext cx="2476061" cy="3498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高齢単独世帯の孤立化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163332" y="5389691"/>
              <a:ext cx="2031640" cy="349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1"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生活利便性の低下</a:t>
              </a:r>
              <a:endParaRPr kumimoji="1"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1556792"/>
            <a:ext cx="8424936" cy="472693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○待ったなしの対応が必要であり、関係者間の更なる</a:t>
            </a:r>
            <a:endParaRPr kumimoji="1"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5500"/>
              </a:lnSpc>
            </a:pP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連携強化が必要</a:t>
            </a:r>
            <a:endParaRPr kumimoji="1"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5500"/>
              </a:lnSpc>
            </a:pPr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○これまでの様々な仕組みを活用し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、出来る</a:t>
            </a:r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ことから</a:t>
            </a:r>
            <a:endParaRPr kumimoji="1"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5500"/>
              </a:lnSpc>
            </a:pP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取組みをスタート</a:t>
            </a:r>
            <a:endParaRPr kumimoji="1"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5500"/>
              </a:lnSpc>
            </a:pPr>
            <a:endParaRPr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⇒上記の点を念頭に、地域の行政、医療、住環境の中心的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役割を果たす関係者間で協定書を締結し、事業を推進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76470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地域の課題に対する取組み</a:t>
            </a:r>
            <a:r>
              <a:rPr lang="ja-JP" altLang="en-US" sz="36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に向けて</a:t>
            </a:r>
            <a:endParaRPr kumimoji="1" lang="ja-JP" altLang="en-US" sz="36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23528" y="1484784"/>
            <a:ext cx="8496944" cy="3096344"/>
          </a:xfrm>
          <a:prstGeom prst="roundRect">
            <a:avLst/>
          </a:prstGeom>
          <a:solidFill>
            <a:srgbClr val="FFCC99">
              <a:alpha val="3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251520" y="836712"/>
            <a:ext cx="8640960" cy="46085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611560" y="1050305"/>
            <a:ext cx="8352928" cy="5784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</a:t>
            </a:r>
            <a:r>
              <a:rPr lang="ja-JP" altLang="en-US" sz="1600" b="1" noProof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者間の基本連携協定　</a:t>
            </a:r>
            <a:r>
              <a:rPr lang="en-US" altLang="ja-JP" sz="1600" b="1" noProof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r>
              <a:rPr lang="ja-JP" altLang="en-US" sz="1600" b="1" noProof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課題認識、理念、方向性の共有</a:t>
            </a:r>
            <a:endParaRPr lang="en-US" altLang="ja-JP" sz="1600" b="1" noProof="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課題への対応、</a:t>
            </a:r>
            <a:r>
              <a:rPr lang="ja-JP" altLang="en-US" sz="1600" b="1" noProof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目的を達成するために必要な事業を検討・立案</a:t>
            </a: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0" y="188640"/>
            <a:ext cx="91440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森之宮地域におけるスマートエイジング・シティの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  <a:cs typeface="メイリオ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  <a:cs typeface="メイリオ" pitchFamily="50" charset="-128"/>
              </a:rPr>
              <a:t>理念を踏まえたまちづくりに関する協定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メイリオ" pitchFamily="50" charset="-128"/>
            </a:endParaRPr>
          </a:p>
        </p:txBody>
      </p:sp>
      <p:cxnSp>
        <p:nvCxnSpPr>
          <p:cNvPr id="9" name="直線コネクタ 8"/>
          <p:cNvCxnSpPr>
            <a:stCxn id="5" idx="6"/>
            <a:endCxn id="6" idx="2"/>
          </p:cNvCxnSpPr>
          <p:nvPr/>
        </p:nvCxnSpPr>
        <p:spPr>
          <a:xfrm>
            <a:off x="4430095" y="4418503"/>
            <a:ext cx="499834" cy="8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2195736" y="1628800"/>
            <a:ext cx="4968552" cy="3672408"/>
            <a:chOff x="1835696" y="1340768"/>
            <a:chExt cx="5364946" cy="2886863"/>
          </a:xfrm>
        </p:grpSpPr>
        <p:pic>
          <p:nvPicPr>
            <p:cNvPr id="1033" name="Picture 9" descr="C:\Users\i9952729\AppData\Local\Microsoft\Windows\Temporary Internet Files\Content.IE5\SRMQEMY4\cc-library010005377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8705504">
              <a:off x="2828455" y="2443623"/>
              <a:ext cx="743553" cy="504222"/>
            </a:xfrm>
            <a:prstGeom prst="rect">
              <a:avLst/>
            </a:prstGeom>
            <a:noFill/>
          </p:spPr>
        </p:pic>
        <p:pic>
          <p:nvPicPr>
            <p:cNvPr id="34" name="Picture 9" descr="C:\Users\i9952729\AppData\Local\Microsoft\Windows\Temporary Internet Files\Content.IE5\SRMQEMY4\cc-library010005377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3216798">
              <a:off x="5199795" y="2398075"/>
              <a:ext cx="743553" cy="504222"/>
            </a:xfrm>
            <a:prstGeom prst="rect">
              <a:avLst/>
            </a:prstGeom>
            <a:noFill/>
          </p:spPr>
        </p:pic>
        <p:grpSp>
          <p:nvGrpSpPr>
            <p:cNvPr id="35" name="グループ化 34"/>
            <p:cNvGrpSpPr/>
            <p:nvPr/>
          </p:nvGrpSpPr>
          <p:grpSpPr>
            <a:xfrm>
              <a:off x="1835696" y="2846393"/>
              <a:ext cx="2412618" cy="1374695"/>
              <a:chOff x="251520" y="2039488"/>
              <a:chExt cx="2412618" cy="1374695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251520" y="2039488"/>
                <a:ext cx="2412618" cy="137469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200" dirty="0" smtClean="0">
                    <a:latin typeface="HGS創英角ｺﾞｼｯｸUB" pitchFamily="50" charset="-128"/>
                    <a:ea typeface="HGS創英角ｺﾞｼｯｸUB" pitchFamily="50" charset="-128"/>
                  </a:rPr>
                  <a:t>森之宮病院</a:t>
                </a:r>
                <a:endParaRPr kumimoji="1" lang="ja-JP" altLang="en-US" sz="2200" dirty="0">
                  <a:latin typeface="HGS創英角ｺﾞｼｯｸUB" pitchFamily="50" charset="-128"/>
                  <a:ea typeface="HGS創英角ｺﾞｼｯｸUB" pitchFamily="50" charset="-128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539552" y="2852936"/>
                <a:ext cx="1919865" cy="217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地域医療の中核的役割</a:t>
                </a:r>
                <a:endParaRPr kumimoji="1"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4788024" y="2852936"/>
              <a:ext cx="2412618" cy="1374695"/>
              <a:chOff x="3329687" y="1974023"/>
              <a:chExt cx="2412618" cy="1374695"/>
            </a:xfrm>
          </p:grpSpPr>
          <p:sp>
            <p:nvSpPr>
              <p:cNvPr id="6" name="円/楕円 5"/>
              <p:cNvSpPr/>
              <p:nvPr/>
            </p:nvSpPr>
            <p:spPr>
              <a:xfrm>
                <a:off x="3329687" y="1974023"/>
                <a:ext cx="2412618" cy="1374695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200" dirty="0" smtClean="0">
                    <a:latin typeface="HGS創英角ｺﾞｼｯｸUB" pitchFamily="50" charset="-128"/>
                    <a:ea typeface="HGS創英角ｺﾞｼｯｸUB" pitchFamily="50" charset="-128"/>
                  </a:rPr>
                  <a:t>ＵＲ西日本</a:t>
                </a:r>
                <a:endParaRPr kumimoji="1" lang="ja-JP" altLang="en-US" sz="2200" dirty="0">
                  <a:latin typeface="HGS創英角ｺﾞｼｯｸUB" pitchFamily="50" charset="-128"/>
                  <a:ea typeface="HGS創英角ｺﾞｼｯｸUB" pitchFamily="50" charset="-128"/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3932444" y="2852936"/>
                <a:ext cx="1551309" cy="217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地域の住環境</a:t>
                </a:r>
                <a:endParaRPr kumimoji="1"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3203848" y="1340768"/>
              <a:ext cx="2412618" cy="1374695"/>
              <a:chOff x="6407854" y="1974023"/>
              <a:chExt cx="2412618" cy="1374695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6407854" y="1974023"/>
                <a:ext cx="2412618" cy="137469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200" dirty="0">
                    <a:latin typeface="HGS創英角ｺﾞｼｯｸUB" pitchFamily="50" charset="-128"/>
                    <a:ea typeface="HGS創英角ｺﾞｼｯｸUB" pitchFamily="50" charset="-128"/>
                  </a:rPr>
                  <a:t>城東区役所</a:t>
                </a:r>
                <a:endParaRPr kumimoji="1" lang="ja-JP" altLang="en-US" sz="2200" dirty="0">
                  <a:latin typeface="HGS創英角ｺﾞｼｯｸUB" pitchFamily="50" charset="-128"/>
                  <a:ea typeface="HGS創英角ｺﾞｼｯｸUB" pitchFamily="50" charset="-128"/>
                </a:endParaRP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6732239" y="2852936"/>
                <a:ext cx="1919865" cy="217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住民に身近な地域行政</a:t>
                </a:r>
                <a:endParaRPr kumimoji="1"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pic>
          <p:nvPicPr>
            <p:cNvPr id="43" name="Picture 9" descr="C:\Users\i9952729\AppData\Local\Microsoft\Windows\Temporary Internet Files\Content.IE5\SRMQEMY4\cc-library010005377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67944" y="3284984"/>
              <a:ext cx="743553" cy="504222"/>
            </a:xfrm>
            <a:prstGeom prst="rect">
              <a:avLst/>
            </a:prstGeom>
            <a:noFill/>
          </p:spPr>
        </p:pic>
      </p:grpSp>
      <p:sp>
        <p:nvSpPr>
          <p:cNvPr id="19" name="角丸四角形 18"/>
          <p:cNvSpPr/>
          <p:nvPr/>
        </p:nvSpPr>
        <p:spPr>
          <a:xfrm>
            <a:off x="251520" y="5661248"/>
            <a:ext cx="8640960" cy="100811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923656" y="6093296"/>
            <a:ext cx="2816696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kumimoji="1"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大学</a:t>
            </a:r>
          </a:p>
          <a:p>
            <a:pPr algn="ctr"/>
            <a:endParaRPr kumimoji="1" lang="ja-JP" altLang="en-US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907704" y="6093296"/>
            <a:ext cx="2655912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S創英角ｺﾞｼｯｸUB" pitchFamily="50" charset="-128"/>
                <a:ea typeface="HGS創英角ｺﾞｼｯｸUB" pitchFamily="50" charset="-128"/>
              </a:rPr>
              <a:t>地域包括支援センター</a:t>
            </a:r>
            <a:endParaRPr kumimoji="1" lang="ja-JP" altLang="en-US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67544" y="5586809"/>
            <a:ext cx="8352928" cy="5784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確認書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覚書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協定書に定める事項に関し、事業内容に応じて連携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499992" y="5445224"/>
            <a:ext cx="360040" cy="2160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  <a:ln w="9525">
            <a:solidFill>
              <a:schemeClr val="tx2"/>
            </a:solidFill>
          </a:ln>
        </p:spPr>
        <p:txBody>
          <a:bodyPr/>
          <a:lstStyle/>
          <a:p>
            <a:r>
              <a:rPr kumimoji="1" lang="ja-JP" altLang="en-US" b="1" dirty="0" smtClean="0">
                <a:solidFill>
                  <a:schemeClr val="tx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今後、取り組みを検討していくこと</a:t>
            </a:r>
            <a:endParaRPr kumimoji="1" lang="ja-JP" altLang="en-US" b="1" dirty="0">
              <a:solidFill>
                <a:schemeClr val="tx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4201"/>
            <a:ext cx="9180512" cy="578495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◆孤立死防止に向けた入居者情報の関係者間共有方法について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7" name="タイトル 1"/>
          <p:cNvSpPr txBox="1">
            <a:spLocks/>
          </p:cNvSpPr>
          <p:nvPr/>
        </p:nvSpPr>
        <p:spPr>
          <a:xfrm>
            <a:off x="251520" y="692696"/>
            <a:ext cx="58326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noProof="0" dirty="0" smtClean="0">
                <a:solidFill>
                  <a:schemeClr val="accent1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ＳＴＥＰ１　情報の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保有状況の確認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4183920"/>
            <a:ext cx="8568952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・関係機関における情報ネットワークについての本人同意取得と情報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共有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・関係機関連名での一斉調査、地域団体と協力した個別訪問調査や声掛けに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よる状況把握と情報共有への本人同意取得のためのアプローチ　など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23528" y="1340768"/>
            <a:ext cx="860444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・情報の把握状況を共有するため、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懸念事項、問題となる事象をつかんだ際の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連絡・情報共有ルールを取り決め、運用する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・必要に応じて、関係機関が横断的に問題に対処するしくみ（ネットワーク）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をつくる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2" name="タイトル 1"/>
          <p:cNvSpPr txBox="1">
            <a:spLocks/>
          </p:cNvSpPr>
          <p:nvPr/>
        </p:nvSpPr>
        <p:spPr>
          <a:xfrm>
            <a:off x="251520" y="3535848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ja-JP" altLang="en-US" sz="2400" noProof="0" dirty="0" smtClean="0">
                <a:solidFill>
                  <a:schemeClr val="accent1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ＳＴＥＰ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ｺﾞｼｯｸE" pitchFamily="50" charset="-128"/>
                <a:ea typeface="HGPｺﾞｼｯｸE" pitchFamily="50" charset="-128"/>
                <a:cs typeface="メイリオ" pitchFamily="50" charset="-128"/>
              </a:rPr>
              <a:t>森之宮地域早期介入・支援のためのネットワーク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メイリオ" pitchFamily="50" charset="-128"/>
            </a:endParaRP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ADD1205-76E9-4A0D-9290-3BB85703424D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904</Words>
  <Application>Microsoft Office PowerPoint</Application>
  <PresentationFormat>画面に合わせる (4:3)</PresentationFormat>
  <Paragraphs>201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PowerPoint プレゼンテーション</vt:lpstr>
      <vt:lpstr>大阪府市医療戦略会議提言（平成２６年１月）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今後、取り組みを検討していくこと</vt:lpstr>
      <vt:lpstr>　◆孤立死防止に向けた入居者情報の関係者間共有方法について</vt:lpstr>
      <vt:lpstr>　◆森之宮地域早期介入・支援のためのネットワーク</vt:lpstr>
      <vt:lpstr>　◆団地の空き室を活用したスマートエイジングモデルルーム</vt:lpstr>
      <vt:lpstr>　◆健康で安心して暮らせる環境づくり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協定書イメージ</dc:title>
  <dc:creator>大阪市政策企画室</dc:creator>
  <cp:lastModifiedBy>HOSTNAME</cp:lastModifiedBy>
  <cp:revision>102</cp:revision>
  <cp:lastPrinted>2015-10-30T02:51:34Z</cp:lastPrinted>
  <dcterms:created xsi:type="dcterms:W3CDTF">2015-10-07T07:32:48Z</dcterms:created>
  <dcterms:modified xsi:type="dcterms:W3CDTF">2015-11-10T02:52:04Z</dcterms:modified>
</cp:coreProperties>
</file>