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</p:sldIdLst>
  <p:sldSz cx="6858000" cy="9144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CC"/>
    <a:srgbClr val="FFFF99"/>
    <a:srgbClr val="CCFF66"/>
    <a:srgbClr val="99FF66"/>
    <a:srgbClr val="FFFF00"/>
    <a:srgbClr val="33CC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68" autoAdjust="0"/>
    <p:restoredTop sz="94660"/>
  </p:normalViewPr>
  <p:slideViewPr>
    <p:cSldViewPr snapToGrid="0">
      <p:cViewPr>
        <p:scale>
          <a:sx n="85" d="100"/>
          <a:sy n="85" d="100"/>
        </p:scale>
        <p:origin x="-1866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D25D-D7AF-475E-94FA-10F5199F8463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B8DD4-D065-4ED3-8162-3E9DCCA78C0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80DE6-8076-4BAE-9188-663FAF74DFCE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A4A1-C678-43EE-9B38-734975BB41B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13DC8-1B04-4E67-AFB1-178B4E950EBE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DFDA1-AEF9-4D1A-9EAE-FCD85D6CE09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0242-3FDC-4F1F-8F3B-4ED51FD84392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AF84B-D4BB-4372-89EE-302E1D2A7A54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2E99-C256-4272-B103-03E131B134D7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3CF0D-4EE2-4B96-94CD-A30C9C12F3C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F880-2DDF-4B0F-AA53-44C6B108F509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94340-42FC-475E-9306-3F334E838EF7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88C2D-AAF0-48D3-A9C0-695A4CA818E1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4F295-2C41-4E9E-8282-ECA27E4E80D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96358-7992-4DF8-8C77-DEF576392D12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F8AB5-8E1A-4247-8092-55B52AE14CA5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8D15F-77D8-4BA3-AA50-8380BCD6DD8C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932C2-4B75-4D6B-A53C-B77E51B7E9D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5209-F881-424C-9623-FDEF35F4F71A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DD56-19A3-446D-8593-FF0661C9FE86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ja-JP" altLang="en-US" noProof="0" dirty="0" smtClean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4B8F0-423A-4D84-A5D4-D2E00B6FB3C4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3174-7764-4BEA-B41C-5D34F038CE3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487363"/>
            <a:ext cx="5915025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2433638"/>
            <a:ext cx="5915025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7F0FB72-B745-4362-85DD-FEFBCB377999}" type="datetimeFigureOut">
              <a:rPr lang="ja-JP" altLang="en-US"/>
              <a:pPr>
                <a:defRPr/>
              </a:pPr>
              <a:t>2017/11/10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663"/>
            <a:ext cx="2314575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663"/>
            <a:ext cx="154305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80E877-951B-497E-BDEB-D03168B120CC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/>
          <a:ea typeface="ＭＳ Ｐゴシック" charset="-128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/>
          <a:ea typeface="ＭＳ Ｐゴシック" charset="-128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/>
          <a:ea typeface="ＭＳ Ｐゴシック" charset="-128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/>
          <a:ea typeface="ＭＳ Ｐゴシック" charset="-128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/>
          <a:ea typeface="ＭＳ Ｐゴシック" charset="-128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/>
          <a:ea typeface="ＭＳ Ｐゴシック" charset="-128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/>
          <a:ea typeface="ＭＳ Ｐゴシック" charset="-128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kumimoji="1" sz="3300">
          <a:solidFill>
            <a:schemeClr val="tx1"/>
          </a:solidFill>
          <a:latin typeface="Calibri Light"/>
          <a:ea typeface="ＭＳ Ｐゴシック" charset="-128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hyperlink" Target="mailto:TanabeH@mbox.pref.osaka.lg.jp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://www.sac.osaka/appare/goha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TanabeH@mbox.pref.osaka.lg.jp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0" y="187325"/>
            <a:ext cx="6858000" cy="177800"/>
          </a:xfrm>
          <a:prstGeom prst="rect">
            <a:avLst/>
          </a:prstGeom>
          <a:solidFill>
            <a:srgbClr val="CCFF66"/>
          </a:solidFill>
          <a:ln w="12700" algn="ctr">
            <a:noFill/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000" b="1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額縁 5"/>
          <p:cNvSpPr>
            <a:spLocks noChangeArrowheads="1"/>
          </p:cNvSpPr>
          <p:nvPr/>
        </p:nvSpPr>
        <p:spPr bwMode="auto">
          <a:xfrm>
            <a:off x="-3" y="0"/>
            <a:ext cx="6858000" cy="365125"/>
          </a:xfrm>
          <a:prstGeom prst="bevel">
            <a:avLst>
              <a:gd name="adj" fmla="val 7598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16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＜追加募集</a:t>
            </a:r>
            <a:r>
              <a:rPr lang="ja-JP" altLang="en-US" sz="165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r>
              <a:rPr lang="ja-JP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スマートエイジング</a:t>
            </a:r>
            <a:r>
              <a:rPr lang="ja-JP" altLang="en-US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・シティ具体化</a:t>
            </a:r>
            <a:r>
              <a:rPr lang="ja-JP" altLang="en-US" sz="1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eiryo UI" pitchFamily="50" charset="-128"/>
                <a:ea typeface="Meiryo UI" pitchFamily="50" charset="-128"/>
                <a:cs typeface="Meiryo UI" pitchFamily="50" charset="-128"/>
              </a:rPr>
              <a:t>手法セミナー＆３地域見学ツアー</a:t>
            </a:r>
            <a:endParaRPr lang="en-US" altLang="ja-JP" sz="15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16" name="テキスト ボックス 7"/>
          <p:cNvSpPr txBox="1">
            <a:spLocks noChangeArrowheads="1"/>
          </p:cNvSpPr>
          <p:nvPr/>
        </p:nvSpPr>
        <p:spPr bwMode="auto">
          <a:xfrm>
            <a:off x="2" y="1749460"/>
            <a:ext cx="6857998" cy="572464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ja-JP" altLang="en-US" sz="1500" b="1" u="sng" dirty="0" smtClean="0">
                <a:solidFill>
                  <a:srgbClr val="FF0000"/>
                </a:solidFill>
              </a:rPr>
              <a:t>第１班と</a:t>
            </a:r>
            <a:r>
              <a:rPr lang="ja-JP" altLang="en-US" sz="1500" b="1" u="sng" dirty="0">
                <a:solidFill>
                  <a:srgbClr val="FF0000"/>
                </a:solidFill>
              </a:rPr>
              <a:t>は行程が異なります。</a:t>
            </a:r>
          </a:p>
          <a:p>
            <a:r>
              <a:rPr lang="en-US" altLang="ja-JP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9:00</a:t>
            </a:r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受付開始（集合</a:t>
            </a:r>
            <a:r>
              <a:rPr lang="ja-JP" altLang="en-US" sz="1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場所の詳細は２面</a:t>
            </a:r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参照）</a:t>
            </a:r>
            <a:endParaRPr lang="en-US" altLang="ja-JP" sz="11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en-US" altLang="ja-JP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9:30</a:t>
            </a:r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開会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（大道会森之宮病院）</a:t>
            </a:r>
            <a:endParaRPr lang="en-US" altLang="ja-JP" sz="11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1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＜</a:t>
            </a:r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森之宮セミナー・現地見学</a:t>
            </a:r>
            <a:r>
              <a:rPr lang="ja-JP" altLang="en-US" sz="11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9:30</a:t>
            </a:r>
            <a:r>
              <a:rPr lang="ja-JP" altLang="en-US" sz="11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10:45</a:t>
            </a:r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endParaRPr lang="en-US" altLang="ja-JP" sz="1100" b="1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・主催者あいさつ　　（大阪府政策企画部戦略事業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室長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見浪陽一）</a:t>
            </a:r>
            <a:endParaRPr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・全国初！ＵＲ賃貸住宅における病院監修の「介護・リハビリモデルルーム」：</a:t>
            </a:r>
            <a:r>
              <a:rPr lang="zh-TW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ＵＲ</a:t>
            </a:r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都市機構 </a:t>
            </a:r>
            <a:r>
              <a:rPr lang="zh-TW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森之宮団地 </a:t>
            </a:r>
            <a:endParaRPr lang="ja-JP" altLang="en-US" sz="1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</a:t>
            </a:r>
            <a:r>
              <a:rPr lang="ja-JP" altLang="en-US" sz="1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・大道会</a:t>
            </a:r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森之宮病院の取組</a:t>
            </a:r>
            <a:r>
              <a:rPr lang="ja-JP" altLang="en-US" sz="1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（社会</a:t>
            </a:r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医療法人大道会森之宮病院理事長　大道道大）</a:t>
            </a:r>
            <a:endParaRPr lang="en-US" altLang="ja-JP" sz="1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・「森之宮地域早期介入・支援のためのネットワーク」の取組</a:t>
            </a:r>
            <a:r>
              <a:rPr lang="ja-JP" altLang="en-US" sz="1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紹介</a:t>
            </a:r>
            <a:r>
              <a:rPr lang="zh-TW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（大阪市城東区保健福祉課長　大熊章夫</a:t>
            </a:r>
            <a:r>
              <a:rPr lang="zh-TW" altLang="en-US" sz="1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1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1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＜参加者（事業者・行政担当者）名刺交換・意見交換会  </a:t>
            </a:r>
            <a:r>
              <a:rPr lang="en-US" altLang="ja-JP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10:45</a:t>
            </a:r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11:15</a:t>
            </a:r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endParaRPr lang="en-US" altLang="ja-JP" sz="1100" b="1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1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11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・参加者間でのニーズとシーズのマッチング</a:t>
            </a:r>
            <a:r>
              <a:rPr lang="en-US" altLang="ja-JP" sz="11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11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など</a:t>
            </a:r>
          </a:p>
          <a:p>
            <a:pPr lvl="0"/>
            <a:endParaRPr lang="en-US" altLang="zh-TW" sz="8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en-US" altLang="ja-JP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11:15</a:t>
            </a:r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出発⇒東淀川地域へ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1100" dirty="0" err="1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よど</a:t>
            </a:r>
            <a:r>
              <a:rPr lang="ja-JP" altLang="en-US" sz="11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まちステーション）</a:t>
            </a:r>
            <a:endParaRPr lang="en-US" altLang="ja-JP" sz="11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1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＜昼食休憩　</a:t>
            </a:r>
            <a:r>
              <a:rPr lang="en-US" altLang="ja-JP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11:45</a:t>
            </a:r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12:45</a:t>
            </a:r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r>
              <a:rPr lang="ja-JP" altLang="en-US" sz="11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セミナー会場では昼食は取れません。</a:t>
            </a:r>
            <a:endParaRPr lang="en-US" altLang="ja-JP" sz="1100" b="1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・東淀川区内の飲食店の中から、「食材や量に対応」、「車いすやベビーカーでも入れる」、「ランチタイムは禁煙」などに</a:t>
            </a:r>
            <a:endParaRPr lang="en-US" altLang="ja-JP" sz="1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取り組む「みんなにやさしいお店」が集まってできた「あっぱれ！ゴハンプロジェクト」参加店舗のうち、セミナー会場近辺</a:t>
            </a:r>
            <a:endParaRPr lang="en-US" altLang="ja-JP" sz="1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　のお店をご紹介。（２面参照）なお、会場周辺から阪急上新庄駅にかけて、コンビニ、飲食店が多数あります。</a:t>
            </a:r>
            <a:endParaRPr lang="en-US" altLang="ja-JP" sz="8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        ＜</a:t>
            </a:r>
            <a:r>
              <a:rPr lang="ja-JP" altLang="en-US" sz="11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東淀川現地見学・セミナー　</a:t>
            </a:r>
            <a:r>
              <a:rPr lang="en-US" altLang="ja-JP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12:45</a:t>
            </a:r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13:35</a:t>
            </a:r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endParaRPr lang="ja-JP" altLang="en-US" sz="1100" b="1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</a:t>
            </a:r>
            <a:r>
              <a:rPr lang="ja-JP" altLang="en-US" sz="1000" dirty="0" err="1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よど</a:t>
            </a:r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まちステーションにおける</a:t>
            </a:r>
            <a:r>
              <a:rPr lang="ja-JP" altLang="en-US" sz="1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取組</a:t>
            </a:r>
            <a:endParaRPr lang="en-US" altLang="ja-JP" sz="10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anose="05000000000000000000" pitchFamily="2" charset="2"/>
              </a:rPr>
              <a:t>　　　　　　　（</a:t>
            </a:r>
            <a:r>
              <a:rPr lang="ja-JP" altLang="en-US" sz="1000" dirty="0" err="1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</a:t>
            </a:r>
            <a:r>
              <a:rPr lang="ja-JP" altLang="en-US" sz="1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どきり医療と介護のまちづくり㈱取締役</a:t>
            </a:r>
            <a:r>
              <a:rPr lang="zh-TW" altLang="en-US" sz="1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地域看護専門看護師 三輪 恭子</a:t>
            </a:r>
            <a:r>
              <a:rPr lang="ja-JP" altLang="en-US" sz="1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10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・ホスピス型高齢者賃貸住宅見学：かんご庵</a:t>
            </a:r>
            <a:endParaRPr lang="en-US" altLang="ja-JP" sz="1000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</a:t>
            </a:r>
            <a:r>
              <a:rPr lang="zh-TW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健康測定体験</a:t>
            </a:r>
            <a:r>
              <a:rPr lang="ja-JP" altLang="en-US" sz="10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：まちの</a:t>
            </a:r>
            <a:r>
              <a:rPr lang="ja-JP" altLang="en-US" sz="1000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保健室</a:t>
            </a:r>
            <a:endParaRPr lang="en-US" altLang="zh-TW" sz="10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/>
            <a:r>
              <a:rPr lang="ja-JP" altLang="en-US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</a:t>
            </a:r>
            <a:endParaRPr lang="ja-JP" altLang="en-US" sz="1000" dirty="0" smtClean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100" b="1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13:35</a:t>
            </a:r>
            <a:r>
              <a:rPr lang="ja-JP" altLang="en-US" sz="1100" b="1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出発⇒河内長野市南花台地域へ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（錦秀会看護専門学校）</a:t>
            </a:r>
            <a:endParaRPr lang="en-US" altLang="ja-JP" sz="11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＜南花台セミナー</a:t>
            </a:r>
            <a:r>
              <a:rPr lang="ja-JP" altLang="en-US" sz="1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15:05</a:t>
            </a:r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16:00</a:t>
            </a:r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r>
              <a:rPr lang="ja-JP" altLang="en-US" sz="1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1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南花台「丘の生活拠点」の事業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概要　（河内長野市総合政策部政策企画課参事　谷ノ上浩久）</a:t>
            </a:r>
            <a:endParaRPr lang="en-US" altLang="ja-JP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・南花台における関西大学の取組　（関西大学佐治スタジオ　関谷大志朗）</a:t>
            </a:r>
          </a:p>
          <a:p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・健康クラブ等の取組　（咲</a:t>
            </a:r>
            <a:r>
              <a:rPr lang="ja-JP" altLang="en-US" sz="100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っく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南花台健康クラブ　後藤幹雄）</a:t>
            </a:r>
          </a:p>
          <a:p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・南花台の商店等における取組　（咲</a:t>
            </a:r>
            <a:r>
              <a:rPr lang="ja-JP" altLang="en-US" sz="1000" dirty="0" err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っく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南花台事業者の会会長　アトリエ・ノアノール　天川麻子）</a:t>
            </a:r>
          </a:p>
          <a:p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・錦秀会看護専門学校の取組　（学校法人阪和学園錦秀会看護専門学校理事　大給孝明）</a:t>
            </a:r>
          </a:p>
          <a:p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＜南花台現地見学　</a:t>
            </a:r>
            <a:r>
              <a:rPr lang="en-US" altLang="ja-JP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16:00</a:t>
            </a:r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17:10</a:t>
            </a:r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＞</a:t>
            </a:r>
            <a:endParaRPr lang="en-US" altLang="ja-JP" sz="11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・廃校した小学校の活用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事例：学校法人阪和学園錦秀会看護専門学校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・団地の集約化事例：ＵＲ南花台団地（徒歩移動中に見学）</a:t>
            </a:r>
            <a:endParaRPr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・ショッピングセンターの空き店舗を活用した交流拠点：コノミヤテラス</a:t>
            </a:r>
            <a:endParaRPr lang="en-US" altLang="ja-JP" sz="10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17:15</a:t>
            </a:r>
            <a:r>
              <a:rPr lang="ja-JP" altLang="en-US" sz="11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1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バス出発</a:t>
            </a:r>
            <a:r>
              <a:rPr lang="ja-JP" altLang="en-US" sz="11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（南海高野線三日市町駅　経由　ＪＲ大阪駅行き）</a:t>
            </a:r>
            <a:endParaRPr lang="en-US" altLang="ja-JP" sz="11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17" name="Text Box 211"/>
          <p:cNvSpPr txBox="1">
            <a:spLocks noChangeArrowheads="1"/>
          </p:cNvSpPr>
          <p:nvPr/>
        </p:nvSpPr>
        <p:spPr bwMode="auto">
          <a:xfrm>
            <a:off x="-175419" y="7352915"/>
            <a:ext cx="7208838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b="1" dirty="0">
                <a:solidFill>
                  <a:srgbClr val="0000FF"/>
                </a:solidFill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◆日時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平成２９年１１月２８日 （火）９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: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７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:</a:t>
            </a:r>
            <a:r>
              <a:rPr lang="ja-JP" altLang="en-US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１０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（受付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開始９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: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０</a:t>
            </a:r>
            <a:r>
              <a:rPr lang="en-US" altLang="ja-JP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0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ja-JP" altLang="en-US" sz="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お申し込み ・ お問い合わせ</a:t>
            </a:r>
            <a:r>
              <a:rPr lang="en-US" altLang="ja-JP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r>
              <a:rPr lang="ja-JP" altLang="en-US" sz="1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</a:p>
          <a:p>
            <a:r>
              <a:rPr lang="ja-JP" altLang="en-US" sz="10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　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参加申込書（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面）に必要事項をご記入の上、</a:t>
            </a:r>
            <a:r>
              <a:rPr lang="en-US" altLang="ja-JP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FAX</a:t>
            </a:r>
            <a:r>
              <a:rPr lang="ja-JP" altLang="en-US" sz="1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又はメールでお申込み下さい。</a:t>
            </a:r>
          </a:p>
          <a:p>
            <a:r>
              <a:rPr lang="ja-JP" altLang="en-US" sz="12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 </a:t>
            </a:r>
            <a:r>
              <a:rPr lang="ja-JP" altLang="en-US" sz="12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ＦＡＸ番号：０６－６９４４－６６１９</a:t>
            </a:r>
            <a:r>
              <a:rPr lang="ja-JP" altLang="en-US" sz="12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1200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2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</a:t>
            </a:r>
            <a:r>
              <a:rPr lang="en-US" altLang="ja-JP" sz="12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E-mail</a:t>
            </a:r>
            <a:r>
              <a:rPr lang="ja-JP" altLang="en-US" sz="12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lang="en-US" altLang="ja-JP" sz="12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  <a:hlinkClick r:id="rId2"/>
              </a:rPr>
              <a:t>TanabeH@mbox.pref.osaka.lg.jp</a:t>
            </a:r>
            <a:endParaRPr lang="en-US" altLang="ja-JP" sz="12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endParaRPr lang="ja-JP" altLang="en-US" sz="1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3320" name="テキスト ボックス 19"/>
          <p:cNvSpPr txBox="1">
            <a:spLocks noChangeArrowheads="1"/>
          </p:cNvSpPr>
          <p:nvPr/>
        </p:nvSpPr>
        <p:spPr bwMode="auto">
          <a:xfrm>
            <a:off x="-5" y="365125"/>
            <a:ext cx="6858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4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3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大阪府市医療戦略会議提言（平成</a:t>
            </a:r>
            <a:r>
              <a:rPr lang="en-US" altLang="ja-JP" sz="13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26</a:t>
            </a:r>
            <a:r>
              <a:rPr lang="ja-JP" altLang="en-US" sz="13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年</a:t>
            </a:r>
            <a:r>
              <a:rPr lang="en-US" altLang="ja-JP" sz="13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sz="13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月）に示された７つの戦略のうちの一つ「スマートエイジング・シティ」の具体化に向けた取組みを進めるため、府民の健康寿命の延伸と住民のＱＯＬ（生活の質）の向上に向けたまちづくりへの地域の行政、住民、事業者による参画のきっかけづくり</a:t>
            </a:r>
            <a:r>
              <a:rPr lang="ja-JP" altLang="en-US" sz="1300" dirty="0" smtClean="0">
                <a:latin typeface="Calibri" pitchFamily="34" charset="0"/>
                <a:ea typeface="Meiryo UI" pitchFamily="50" charset="-128"/>
                <a:cs typeface="Meiryo UI" pitchFamily="50" charset="-128"/>
              </a:rPr>
              <a:t>を行います。今回</a:t>
            </a:r>
            <a:r>
              <a:rPr lang="ja-JP" altLang="en-US" sz="13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は、府内の先行</a:t>
            </a:r>
            <a:r>
              <a:rPr lang="ja-JP" altLang="en-US" sz="1300" dirty="0" smtClean="0">
                <a:latin typeface="Calibri" pitchFamily="34" charset="0"/>
                <a:ea typeface="Meiryo UI" pitchFamily="50" charset="-128"/>
                <a:cs typeface="Meiryo UI" pitchFamily="50" charset="-128"/>
              </a:rPr>
              <a:t>モデル３</a:t>
            </a:r>
            <a:r>
              <a:rPr lang="ja-JP" altLang="en-US" sz="13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地域（東淀川、森之宮</a:t>
            </a:r>
            <a:r>
              <a:rPr lang="ja-JP" altLang="en-US" sz="1300" dirty="0" smtClean="0">
                <a:latin typeface="Calibri" pitchFamily="34" charset="0"/>
                <a:ea typeface="Meiryo UI" pitchFamily="50" charset="-128"/>
                <a:cs typeface="Meiryo UI" pitchFamily="50" charset="-128"/>
              </a:rPr>
              <a:t>、河内長野市）</a:t>
            </a:r>
            <a:r>
              <a:rPr lang="ja-JP" altLang="en-US" sz="13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の全て</a:t>
            </a:r>
            <a:r>
              <a:rPr lang="ja-JP" altLang="en-US" sz="1300" dirty="0" smtClean="0">
                <a:latin typeface="Calibri" pitchFamily="34" charset="0"/>
                <a:ea typeface="Meiryo UI" pitchFamily="50" charset="-128"/>
                <a:cs typeface="Meiryo UI" pitchFamily="50" charset="-128"/>
              </a:rPr>
              <a:t>を貸切バス</a:t>
            </a:r>
            <a:r>
              <a:rPr lang="ja-JP" altLang="en-US" sz="13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で巡ります</a:t>
            </a:r>
            <a:r>
              <a:rPr lang="ja-JP" altLang="en-US" sz="1300" dirty="0" smtClean="0">
                <a:latin typeface="Calibri" pitchFamily="34" charset="0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1300" dirty="0" smtClean="0">
              <a:latin typeface="Calibri" pitchFamily="34" charset="0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3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300" dirty="0" smtClean="0">
                <a:latin typeface="Calibri" pitchFamily="34" charset="0"/>
                <a:ea typeface="Meiryo UI" pitchFamily="50" charset="-128"/>
                <a:cs typeface="Meiryo UI" pitchFamily="50" charset="-128"/>
              </a:rPr>
              <a:t>なお、本事業は三井</a:t>
            </a:r>
            <a:r>
              <a:rPr lang="ja-JP" altLang="en-US" sz="1300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住友海上火災保険株式会社の寄附を財源にして</a:t>
            </a:r>
            <a:r>
              <a:rPr lang="ja-JP" altLang="en-US" sz="1300" dirty="0" smtClean="0">
                <a:latin typeface="Calibri" pitchFamily="34" charset="0"/>
                <a:ea typeface="Meiryo UI" pitchFamily="50" charset="-128"/>
                <a:cs typeface="Meiryo UI" pitchFamily="50" charset="-128"/>
              </a:rPr>
              <a:t>実施し</a:t>
            </a:r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ます。（企業版</a:t>
            </a:r>
            <a:r>
              <a:rPr lang="ja-JP" altLang="en-US" sz="13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ふるさと納税制度を</a:t>
            </a:r>
            <a:r>
              <a:rPr lang="ja-JP" altLang="en-US" sz="13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活用）</a:t>
            </a:r>
            <a:endParaRPr lang="ja-JP" altLang="en-US" sz="13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1" name="Picture 2" descr="W:\01_事業推進グループ\医療戦略関係\戦略６関連：スマートエイジング・シティ具体化戦略\90_具体化セミナー＆見学ツアー\06_チラシ\万博ロゴマーク\ExpoOsakaLoB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250" y="7675029"/>
            <a:ext cx="1104899" cy="142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W:\01_事業推進グループ\医療戦略関係\戦略６関連：スマートエイジング・シティ具体化戦略\90_具体化セミナー＆見学ツアー\06_チラシ\万博ロゴマーク\トップページ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13" y="7659939"/>
            <a:ext cx="512511" cy="5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コンテンツ プレースホルダー 9"/>
          <p:cNvSpPr txBox="1">
            <a:spLocks/>
          </p:cNvSpPr>
          <p:nvPr/>
        </p:nvSpPr>
        <p:spPr bwMode="auto">
          <a:xfrm>
            <a:off x="5499461" y="8114206"/>
            <a:ext cx="1444264" cy="25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900" dirty="0" smtClean="0"/>
              <a:t> 日本万国博覧会</a:t>
            </a:r>
            <a:r>
              <a:rPr lang="ja-JP" altLang="en-US" sz="900" dirty="0"/>
              <a:t>トップ</a:t>
            </a:r>
            <a:r>
              <a:rPr lang="ja-JP" altLang="en-US" sz="900" dirty="0" smtClean="0"/>
              <a:t>へ</a:t>
            </a:r>
            <a:r>
              <a:rPr lang="ja-JP" altLang="en-US" sz="900" dirty="0"/>
              <a:t>　</a:t>
            </a:r>
            <a:endParaRPr lang="en-US" altLang="ja-JP" sz="900" dirty="0"/>
          </a:p>
          <a:p>
            <a:pPr marL="0" indent="0">
              <a:buFont typeface="Arial" charset="0"/>
              <a:buNone/>
            </a:pPr>
            <a:endParaRPr lang="en-US" altLang="ja-JP" sz="1000" b="1" dirty="0"/>
          </a:p>
        </p:txBody>
      </p:sp>
      <p:pic>
        <p:nvPicPr>
          <p:cNvPr id="14" name="Picture 4" descr="W:\01_事業推進グループ\医療戦略関係\戦略６関連：スマートエイジング・シティ具体化戦略\90_具体化セミナー＆見学ツアー\06_チラシ\万博ロゴマーク\会員募集ページ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55" y="8355433"/>
            <a:ext cx="492169" cy="49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コンテンツ プレースホルダー 9"/>
          <p:cNvSpPr txBox="1">
            <a:spLocks/>
          </p:cNvSpPr>
          <p:nvPr/>
        </p:nvSpPr>
        <p:spPr bwMode="auto">
          <a:xfrm>
            <a:off x="5608099" y="8827437"/>
            <a:ext cx="1662110" cy="25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900" dirty="0" smtClean="0"/>
              <a:t>賛同会員募集ページへ</a:t>
            </a:r>
            <a:r>
              <a:rPr lang="ja-JP" altLang="en-US" sz="900" dirty="0"/>
              <a:t>　</a:t>
            </a:r>
            <a:endParaRPr lang="en-US" altLang="ja-JP" sz="900" dirty="0"/>
          </a:p>
          <a:p>
            <a:pPr marL="0" indent="0">
              <a:buFont typeface="Arial" charset="0"/>
              <a:buNone/>
            </a:pPr>
            <a:endParaRPr lang="en-US" altLang="ja-JP" sz="1000" b="1" dirty="0"/>
          </a:p>
        </p:txBody>
      </p:sp>
      <p:sp>
        <p:nvSpPr>
          <p:cNvPr id="17" name="角丸四角形 16"/>
          <p:cNvSpPr/>
          <p:nvPr/>
        </p:nvSpPr>
        <p:spPr>
          <a:xfrm>
            <a:off x="167268" y="8428795"/>
            <a:ext cx="4092498" cy="71520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sz="1600" b="1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・参加費無料（昼食は各自）</a:t>
            </a:r>
            <a:endParaRPr lang="en-US" altLang="ja-JP" sz="1600" b="1" dirty="0" smtClean="0">
              <a:solidFill>
                <a:srgbClr val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600" b="1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</a:t>
            </a:r>
            <a:r>
              <a:rPr lang="ja-JP" altLang="en-US" sz="1600" b="1" dirty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追加</a:t>
            </a:r>
            <a:r>
              <a:rPr lang="ja-JP" altLang="en-US" sz="1600" b="1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募集人数５０名程度（申込先着順）</a:t>
            </a:r>
            <a:endParaRPr lang="ja-JP" altLang="en-US" sz="1600" b="1" dirty="0">
              <a:solidFill>
                <a:srgbClr val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933" y="4665648"/>
            <a:ext cx="1555306" cy="89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3" t="6250" r="6875" b="3750"/>
          <a:stretch/>
        </p:blipFill>
        <p:spPr>
          <a:xfrm>
            <a:off x="5127270" y="1749460"/>
            <a:ext cx="1673969" cy="105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tanabeh\Desktop\top_mainvisual_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224" y="6572330"/>
            <a:ext cx="1549015" cy="85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角丸四角形 37"/>
          <p:cNvSpPr/>
          <p:nvPr/>
        </p:nvSpPr>
        <p:spPr>
          <a:xfrm>
            <a:off x="6543" y="6054276"/>
            <a:ext cx="3270712" cy="1126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9678" y="7287377"/>
            <a:ext cx="3270712" cy="1126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角丸四角形 29"/>
          <p:cNvSpPr/>
          <p:nvPr/>
        </p:nvSpPr>
        <p:spPr>
          <a:xfrm>
            <a:off x="3460174" y="4830980"/>
            <a:ext cx="3270712" cy="1126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3463483" y="6052846"/>
            <a:ext cx="3270712" cy="1126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36"/>
          <p:cNvSpPr/>
          <p:nvPr/>
        </p:nvSpPr>
        <p:spPr>
          <a:xfrm>
            <a:off x="3489344" y="7287377"/>
            <a:ext cx="3270712" cy="1126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角丸四角形 27"/>
          <p:cNvSpPr/>
          <p:nvPr/>
        </p:nvSpPr>
        <p:spPr>
          <a:xfrm>
            <a:off x="15838" y="4858626"/>
            <a:ext cx="3270712" cy="1126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2"/>
          <p:cNvSpPr/>
          <p:nvPr/>
        </p:nvSpPr>
        <p:spPr>
          <a:xfrm>
            <a:off x="3455366" y="3640356"/>
            <a:ext cx="3270712" cy="1126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7"/>
          <p:cNvSpPr txBox="1">
            <a:spLocks noChangeArrowheads="1"/>
          </p:cNvSpPr>
          <p:nvPr/>
        </p:nvSpPr>
        <p:spPr bwMode="auto">
          <a:xfrm>
            <a:off x="0" y="452865"/>
            <a:ext cx="6857998" cy="273921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indent="0">
              <a:buNone/>
            </a:pPr>
            <a:endParaRPr lang="en-US" altLang="ja-JP" b="1" dirty="0" smtClean="0"/>
          </a:p>
          <a:p>
            <a:pPr marL="0" indent="0">
              <a:buNone/>
            </a:pPr>
            <a:endParaRPr lang="en-US" altLang="ja-JP" sz="1100" b="1" dirty="0"/>
          </a:p>
          <a:p>
            <a:pPr marL="0" indent="0">
              <a:buNone/>
            </a:pPr>
            <a:endParaRPr lang="en-US" altLang="ja-JP" sz="1100" b="1" dirty="0" smtClean="0"/>
          </a:p>
          <a:p>
            <a:pPr marL="0" indent="0">
              <a:buNone/>
            </a:pPr>
            <a:endParaRPr lang="en-US" altLang="ja-JP" sz="1100" b="1" dirty="0"/>
          </a:p>
          <a:p>
            <a:pPr marL="0" indent="0">
              <a:buNone/>
            </a:pPr>
            <a:endParaRPr lang="en-US" altLang="ja-JP" sz="1100" b="1" dirty="0" smtClean="0"/>
          </a:p>
          <a:p>
            <a:pPr marL="0" indent="0">
              <a:buNone/>
            </a:pPr>
            <a:endParaRPr lang="en-US" altLang="ja-JP" sz="1100" b="1" dirty="0"/>
          </a:p>
          <a:p>
            <a:pPr marL="0" indent="0">
              <a:buNone/>
            </a:pPr>
            <a:endParaRPr lang="en-US" altLang="ja-JP" sz="1100" b="1" dirty="0" smtClean="0"/>
          </a:p>
          <a:p>
            <a:pPr marL="0" indent="0">
              <a:buNone/>
            </a:pPr>
            <a:endParaRPr lang="en-US" altLang="ja-JP" sz="1100" b="1" dirty="0"/>
          </a:p>
          <a:p>
            <a:pPr marL="0" indent="0">
              <a:buNone/>
            </a:pPr>
            <a:endParaRPr lang="en-US" altLang="ja-JP" sz="1100" b="1" dirty="0" smtClean="0"/>
          </a:p>
          <a:p>
            <a:pPr marL="0" indent="0">
              <a:buNone/>
            </a:pPr>
            <a:endParaRPr lang="en-US" altLang="ja-JP" sz="1100" b="1" dirty="0"/>
          </a:p>
          <a:p>
            <a:pPr marL="0" indent="0">
              <a:buNone/>
            </a:pPr>
            <a:endParaRPr lang="en-US" altLang="ja-JP" sz="1100" b="1" dirty="0" smtClean="0"/>
          </a:p>
          <a:p>
            <a:pPr marL="0" indent="0">
              <a:buNone/>
            </a:pPr>
            <a:endParaRPr lang="en-US" altLang="ja-JP" sz="1100" b="1" dirty="0"/>
          </a:p>
          <a:p>
            <a:pPr marL="0" indent="0">
              <a:buNone/>
            </a:pPr>
            <a:endParaRPr lang="en-US" altLang="ja-JP" sz="1100" b="1" dirty="0" smtClean="0"/>
          </a:p>
          <a:p>
            <a:pPr marL="0" indent="0">
              <a:buNone/>
            </a:pPr>
            <a:endParaRPr lang="en-US" altLang="ja-JP" sz="1100" b="1" dirty="0"/>
          </a:p>
          <a:p>
            <a:pPr marL="0" indent="0">
              <a:buNone/>
            </a:pPr>
            <a:endParaRPr lang="en-US" altLang="ja-JP" sz="1100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98810" y="452865"/>
            <a:ext cx="326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■受付</a:t>
            </a:r>
            <a:r>
              <a:rPr lang="ja-JP" altLang="en-US" dirty="0"/>
              <a:t>開始</a:t>
            </a:r>
          </a:p>
          <a:p>
            <a:r>
              <a:rPr kumimoji="1" lang="ja-JP" altLang="en-US" dirty="0" smtClean="0"/>
              <a:t>平成</a:t>
            </a:r>
            <a:r>
              <a:rPr kumimoji="1" lang="en-US" altLang="ja-JP" dirty="0" smtClean="0"/>
              <a:t>29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11</a:t>
            </a:r>
            <a:r>
              <a:rPr kumimoji="1" lang="ja-JP" altLang="en-US" dirty="0" smtClean="0"/>
              <a:t>月</a:t>
            </a:r>
            <a:r>
              <a:rPr kumimoji="1" lang="en-US" altLang="ja-JP" dirty="0" smtClean="0"/>
              <a:t>28</a:t>
            </a:r>
            <a:r>
              <a:rPr kumimoji="1" lang="ja-JP" altLang="en-US" dirty="0" smtClean="0"/>
              <a:t>日（火）</a:t>
            </a:r>
            <a:r>
              <a:rPr kumimoji="1" lang="en-US" altLang="ja-JP" dirty="0" smtClean="0"/>
              <a:t>9:00</a:t>
            </a:r>
            <a:r>
              <a:rPr kumimoji="1" lang="ja-JP" altLang="en-US" dirty="0" smtClean="0"/>
              <a:t>～</a:t>
            </a:r>
            <a:endParaRPr kumimoji="1" lang="ja-JP" altLang="en-US" dirty="0"/>
          </a:p>
        </p:txBody>
      </p:sp>
      <p:sp>
        <p:nvSpPr>
          <p:cNvPr id="10" name="コンテンツ プレースホルダー 9"/>
          <p:cNvSpPr>
            <a:spLocks noGrp="1"/>
          </p:cNvSpPr>
          <p:nvPr>
            <p:ph idx="1"/>
          </p:nvPr>
        </p:nvSpPr>
        <p:spPr>
          <a:xfrm>
            <a:off x="69650" y="3634109"/>
            <a:ext cx="3307117" cy="113277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400" b="1" dirty="0" err="1" smtClean="0"/>
              <a:t>よど</a:t>
            </a:r>
            <a:r>
              <a:rPr lang="ja-JP" altLang="en-US" sz="1400" b="1" dirty="0" smtClean="0"/>
              <a:t>まちステーション周辺（半径</a:t>
            </a:r>
            <a:r>
              <a:rPr lang="ja-JP" altLang="en-US" sz="1400" b="1" dirty="0"/>
              <a:t>約</a:t>
            </a:r>
            <a:r>
              <a:rPr lang="en-US" altLang="ja-JP" sz="1400" b="1" dirty="0" smtClean="0"/>
              <a:t>500</a:t>
            </a:r>
            <a:r>
              <a:rPr lang="ja-JP" altLang="en-US" sz="1400" b="1" dirty="0" smtClean="0"/>
              <a:t>ｍ）に協力店舗が７件あります。</a:t>
            </a:r>
            <a:endParaRPr lang="en-US" altLang="ja-JP" sz="1400" b="1" dirty="0" smtClean="0"/>
          </a:p>
          <a:p>
            <a:pPr marL="0" indent="0">
              <a:buNone/>
            </a:pPr>
            <a:r>
              <a:rPr lang="en-US" altLang="ja-JP" sz="1100" b="1" dirty="0" smtClean="0">
                <a:hlinkClick r:id="rId2"/>
              </a:rPr>
              <a:t>http</a:t>
            </a:r>
            <a:r>
              <a:rPr lang="en-US" altLang="ja-JP" sz="1100" b="1" dirty="0">
                <a:hlinkClick r:id="rId2"/>
              </a:rPr>
              <a:t>://www.sac.osaka/appare/gohan</a:t>
            </a:r>
            <a:r>
              <a:rPr lang="en-US" altLang="ja-JP" sz="1100" b="1" dirty="0" smtClean="0">
                <a:hlinkClick r:id="rId2"/>
              </a:rPr>
              <a:t>/#</a:t>
            </a:r>
            <a:r>
              <a:rPr lang="ja-JP" altLang="en-US" sz="1100" b="1" dirty="0" smtClean="0"/>
              <a:t>　　　　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lang="en-US" altLang="ja-JP" sz="1100" b="1" dirty="0" smtClean="0"/>
          </a:p>
          <a:p>
            <a:pPr marL="0" indent="0">
              <a:buNone/>
            </a:pPr>
            <a:r>
              <a:rPr lang="en-US" altLang="ja-JP" sz="1100" b="1" dirty="0" smtClean="0"/>
              <a:t>※</a:t>
            </a:r>
            <a:r>
              <a:rPr lang="ja-JP" altLang="en-US" sz="1100" b="1" dirty="0" smtClean="0"/>
              <a:t>その他、</a:t>
            </a:r>
            <a:r>
              <a:rPr lang="ja-JP" altLang="en-US" sz="1100" b="1" dirty="0" err="1" smtClean="0"/>
              <a:t>よど</a:t>
            </a:r>
            <a:r>
              <a:rPr lang="ja-JP" altLang="en-US" sz="1100" b="1" dirty="0" smtClean="0"/>
              <a:t>まちステーション周辺から、阪急京都線上新庄駅にかけて飲食店は多数あります。</a:t>
            </a:r>
            <a:endParaRPr lang="en-US" altLang="ja-JP" sz="1100" b="1" dirty="0" smtClean="0"/>
          </a:p>
        </p:txBody>
      </p:sp>
      <p:sp>
        <p:nvSpPr>
          <p:cNvPr id="15" name="テキスト ボックス 7"/>
          <p:cNvSpPr txBox="1">
            <a:spLocks noChangeArrowheads="1"/>
          </p:cNvSpPr>
          <p:nvPr/>
        </p:nvSpPr>
        <p:spPr bwMode="auto">
          <a:xfrm>
            <a:off x="2" y="8489175"/>
            <a:ext cx="6857998" cy="646331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ja-JP" altLang="en-US" b="1" dirty="0" smtClean="0"/>
              <a:t>●</a:t>
            </a:r>
            <a:r>
              <a:rPr lang="ja-JP" altLang="en-US" b="1" dirty="0"/>
              <a:t>解散</a:t>
            </a:r>
            <a:r>
              <a:rPr lang="ja-JP" altLang="en-US" b="1" dirty="0" smtClean="0"/>
              <a:t>場所（コノミヤテラス）から、最寄駅（南海高野線三日市町駅）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 経由、</a:t>
            </a:r>
            <a:r>
              <a:rPr lang="ja-JP" altLang="en-US" b="1" u="sng" dirty="0" smtClean="0"/>
              <a:t>ＪＲ大阪駅</a:t>
            </a:r>
            <a:r>
              <a:rPr lang="ja-JP" altLang="en-US" b="1" dirty="0" smtClean="0"/>
              <a:t>までのバスを運行します。</a:t>
            </a:r>
            <a:endParaRPr lang="en-US" altLang="ja-JP" sz="1100" dirty="0" smtClean="0"/>
          </a:p>
        </p:txBody>
      </p:sp>
      <p:sp>
        <p:nvSpPr>
          <p:cNvPr id="24" name="コンテンツ プレースホルダー 9"/>
          <p:cNvSpPr txBox="1">
            <a:spLocks/>
          </p:cNvSpPr>
          <p:nvPr/>
        </p:nvSpPr>
        <p:spPr bwMode="auto">
          <a:xfrm>
            <a:off x="3609726" y="1099194"/>
            <a:ext cx="3171468" cy="160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kumimoji="1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umimoji="1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1800" dirty="0" smtClean="0"/>
              <a:t>■集合場所</a:t>
            </a:r>
            <a:endParaRPr lang="ja-JP" altLang="en-US" sz="1800" dirty="0"/>
          </a:p>
          <a:p>
            <a:pPr marL="0" indent="0">
              <a:buNone/>
            </a:pP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医療法人大道会　森之宮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２階　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ウッディホール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　　　　　　　　　（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大阪市城東区森之宮２丁目１－８８）</a:t>
            </a:r>
          </a:p>
          <a:p>
            <a:pPr marL="0" indent="0">
              <a:buNone/>
            </a:pP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（地下鉄中央線・長堀鶴見緑地線　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森ノ宮駅④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号出口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、ＪＲ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大阪環状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線森ノ宮駅北口から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中央大通りを東へ徒歩約５分　森之宮公団住宅前交差点北へ徒歩約２分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050" b="1" dirty="0" smtClean="0">
                <a:latin typeface="+mn-ea"/>
              </a:rPr>
              <a:t>注</a:t>
            </a:r>
            <a:r>
              <a:rPr lang="ja-JP" altLang="en-US" sz="1050" b="1" dirty="0">
                <a:latin typeface="+mn-ea"/>
              </a:rPr>
              <a:t>１</a:t>
            </a:r>
            <a:r>
              <a:rPr lang="ja-JP" altLang="en-US" sz="1050" b="1" dirty="0" smtClean="0">
                <a:latin typeface="+mn-ea"/>
              </a:rPr>
              <a:t>）</a:t>
            </a:r>
            <a:r>
              <a:rPr lang="ja-JP" altLang="en-US" sz="1050" b="1" dirty="0">
                <a:latin typeface="+mn-ea"/>
                <a:cs typeface="Meiryo UI" pitchFamily="50" charset="-128"/>
              </a:rPr>
              <a:t>お車でのご来場はご遠慮下さい</a:t>
            </a:r>
            <a:r>
              <a:rPr lang="ja-JP" altLang="en-US" sz="1050" b="1" dirty="0" smtClean="0">
                <a:latin typeface="+mn-ea"/>
                <a:cs typeface="Meiryo UI" pitchFamily="50" charset="-128"/>
              </a:rPr>
              <a:t>。　　　　　　　　　　　　　　　　　</a:t>
            </a:r>
            <a:r>
              <a:rPr lang="ja-JP" altLang="en-US" sz="1050" b="1" dirty="0">
                <a:latin typeface="+mn-ea"/>
                <a:cs typeface="Meiryo UI" pitchFamily="50" charset="-128"/>
              </a:rPr>
              <a:t>　</a:t>
            </a:r>
            <a:r>
              <a:rPr lang="ja-JP" altLang="en-US" sz="1050" b="1" dirty="0" smtClean="0">
                <a:latin typeface="+mn-ea"/>
                <a:cs typeface="Meiryo UI" pitchFamily="50" charset="-128"/>
              </a:rPr>
              <a:t>　注</a:t>
            </a:r>
            <a:r>
              <a:rPr lang="ja-JP" altLang="en-US" sz="1050" b="1" dirty="0">
                <a:latin typeface="+mn-ea"/>
                <a:cs typeface="Meiryo UI" pitchFamily="50" charset="-128"/>
              </a:rPr>
              <a:t>２</a:t>
            </a:r>
            <a:r>
              <a:rPr lang="ja-JP" altLang="en-US" sz="1050" b="1" dirty="0" smtClean="0">
                <a:latin typeface="+mn-ea"/>
                <a:cs typeface="Meiryo UI" pitchFamily="50" charset="-128"/>
              </a:rPr>
              <a:t>）集合</a:t>
            </a:r>
            <a:r>
              <a:rPr lang="ja-JP" altLang="en-US" sz="1050" b="1" dirty="0">
                <a:latin typeface="+mn-ea"/>
                <a:cs typeface="Meiryo UI" pitchFamily="50" charset="-128"/>
              </a:rPr>
              <a:t>場所と解散場所が異なりますのでご注意ください</a:t>
            </a:r>
            <a:r>
              <a:rPr lang="ja-JP" altLang="en-US" sz="1050" b="1" dirty="0" smtClean="0">
                <a:latin typeface="+mn-ea"/>
                <a:cs typeface="Meiryo UI" pitchFamily="50" charset="-128"/>
              </a:rPr>
              <a:t>。</a:t>
            </a:r>
            <a:endParaRPr lang="en-US" altLang="ja-JP" sz="1050" b="1" dirty="0" smtClean="0">
              <a:latin typeface="+mn-ea"/>
              <a:cs typeface="Meiryo UI" pitchFamily="50" charset="-128"/>
            </a:endParaRPr>
          </a:p>
          <a:p>
            <a:pPr marL="0" indent="0">
              <a:buNone/>
            </a:pPr>
            <a:endParaRPr lang="en-US" altLang="ja-JP" sz="1050" b="1" dirty="0">
              <a:latin typeface="+mn-ea"/>
              <a:cs typeface="Meiryo UI" pitchFamily="50" charset="-128"/>
            </a:endParaRPr>
          </a:p>
          <a:p>
            <a:pPr marL="0" indent="0">
              <a:buNone/>
            </a:pPr>
            <a:endParaRPr lang="en-US" altLang="ja-JP" sz="1050" b="1" dirty="0">
              <a:latin typeface="+mn-ea"/>
              <a:cs typeface="Meiryo UI" pitchFamily="50" charset="-128"/>
            </a:endParaRPr>
          </a:p>
          <a:p>
            <a:pPr marL="0" indent="0">
              <a:buNone/>
            </a:pPr>
            <a:endParaRPr lang="en-US" altLang="ja-JP" sz="10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98839" y="3735831"/>
            <a:ext cx="168737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err="1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chopstickssteak</a:t>
            </a:r>
            <a:r>
              <a:rPr lang="en-US" altLang="ja-JP" sz="1100" b="1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ja-JP" altLang="en-US" sz="1100" b="1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肉</a:t>
            </a:r>
            <a:r>
              <a:rPr lang="ja-JP" altLang="en-US" sz="1100" b="1" dirty="0" smtClean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endParaRPr lang="en-US" altLang="ja-JP" sz="1100" b="1" dirty="0" smtClean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ランチ９００円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お箸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で気軽に食べられるステーキ店です。日によって部位が異なるランチステーキは、サイズをお選びいただけます。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801" y="3718260"/>
            <a:ext cx="1553146" cy="970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9" y="4918089"/>
            <a:ext cx="1523693" cy="9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/>
          <p:cNvSpPr txBox="1"/>
          <p:nvPr/>
        </p:nvSpPr>
        <p:spPr>
          <a:xfrm>
            <a:off x="1689394" y="4844808"/>
            <a:ext cx="168737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b="1" dirty="0" smtClean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LOHAS </a:t>
            </a:r>
            <a:r>
              <a:rPr lang="en-US" altLang="ja-JP" sz="900" b="1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cafe</a:t>
            </a:r>
            <a:r>
              <a:rPr lang="ja-JP" altLang="en-US" sz="900" b="1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（ロハスカフェ</a:t>
            </a:r>
            <a:r>
              <a:rPr lang="ja-JP" altLang="en-US" sz="900" b="1" dirty="0" smtClean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900" b="1" dirty="0" smtClean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体にやさしい」がコンセプトで、お肉などもやわらかく調理しております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。低農薬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・減農薬の野菜やお米をつかった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ランチをご用意。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03" y="6209012"/>
            <a:ext cx="1554864" cy="97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1674473" y="6061533"/>
            <a:ext cx="16873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00" b="1" dirty="0" smtClean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sz="800" b="1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ポンドのステーキハンバーグ </a:t>
            </a:r>
            <a:r>
              <a:rPr lang="ja-JP" altLang="en-US" sz="800" b="1" dirty="0" smtClean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タケル</a:t>
            </a:r>
            <a:endParaRPr lang="en-US" altLang="ja-JP" sz="800" b="1" dirty="0" smtClean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（ランチ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1,000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円前後）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ビーフ</a:t>
            </a:r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100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％でつなぎ不使用、とても柔らかいハンバーグ、焼き加減にこだわりたっぷり溢れ出す肉汁、当店のデミグラスソースがおすすめです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098839" y="4918089"/>
            <a:ext cx="176155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KUCHE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880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濃い色のつけ汁は意外とあっさり、新感覚・唯一無二・一度食べたらやみつき間違いなし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！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75" name="Picture 51" descr="http://www.sac.osaka/appare/gohan/menu/menu24/images/ma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834" y="4940889"/>
            <a:ext cx="1443696" cy="92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81" y="6099172"/>
            <a:ext cx="1554530" cy="101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テキスト ボックス 30"/>
          <p:cNvSpPr txBox="1"/>
          <p:nvPr/>
        </p:nvSpPr>
        <p:spPr>
          <a:xfrm>
            <a:off x="5061749" y="6100583"/>
            <a:ext cx="176155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焼肉　日高亭</a:t>
            </a:r>
            <a:endParaRPr lang="en-US" altLang="ja-JP" sz="1100" b="1" dirty="0" smtClean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ランチ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650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国産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和牛使用、特上肉から希少部位までお肉好きにはたまらないメニューを、リーズナブルにご提供しています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77" name="Picture 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43" y="7374295"/>
            <a:ext cx="1524304" cy="9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テキスト ボックス 32"/>
          <p:cNvSpPr txBox="1"/>
          <p:nvPr/>
        </p:nvSpPr>
        <p:spPr>
          <a:xfrm>
            <a:off x="5135930" y="7258170"/>
            <a:ext cx="168737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 smtClean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トラットリア モンテネーゼ</a:t>
            </a:r>
            <a:endParaRPr lang="en-US" altLang="ja-JP" sz="1100" b="1" dirty="0" smtClean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（ランチ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870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円～）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店内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は大きな段差が少ないので車イスでもベビーカーでもご来店いただけます。</a:t>
            </a:r>
          </a:p>
          <a:p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リーズナブルでボリュームたっぷりの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メニューをご用意。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79" name="Picture 55" descr="http://www.sac.osaka/appare/gohan/menu/menu23/images/ma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0" y="7374295"/>
            <a:ext cx="1524304" cy="95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テキスト ボックス 34"/>
          <p:cNvSpPr txBox="1"/>
          <p:nvPr/>
        </p:nvSpPr>
        <p:spPr>
          <a:xfrm>
            <a:off x="1619352" y="7258170"/>
            <a:ext cx="168737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Pizza </a:t>
            </a:r>
            <a:r>
              <a:rPr lang="en-US" altLang="ja-JP" sz="1100" b="1" dirty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&amp; Pasta </a:t>
            </a:r>
            <a:r>
              <a:rPr lang="en-US" altLang="ja-JP" sz="1100" b="1" dirty="0" err="1" smtClean="0">
                <a:solidFill>
                  <a:schemeClr val="accent5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Vicolo</a:t>
            </a:r>
            <a:endParaRPr lang="en-US" altLang="ja-JP" sz="1100" b="1" dirty="0" smtClean="0">
              <a:solidFill>
                <a:schemeClr val="accent5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（ランチ</a:t>
            </a:r>
            <a:r>
              <a:rPr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880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円）</a:t>
            </a:r>
            <a:endParaRPr lang="en-US" altLang="ja-JP" sz="10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路地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裏にたたずむ隠れ家的なイタリアンのお店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。カウンター</a:t>
            </a:r>
            <a:r>
              <a:rPr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、テーブル席の他にソファ席もあり、 ゆったりとした時間を過ごしていただけます</a:t>
            </a:r>
            <a:r>
              <a:rPr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6" name="角丸四角形 35"/>
          <p:cNvSpPr/>
          <p:nvPr/>
        </p:nvSpPr>
        <p:spPr>
          <a:xfrm>
            <a:off x="41200" y="33798"/>
            <a:ext cx="6838948" cy="3683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ja-JP" altLang="en-US" sz="2000" b="1" dirty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集合場所</a:t>
            </a:r>
            <a:r>
              <a:rPr lang="ja-JP" altLang="en-US" b="1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（社会医療法人大道会森之宮病院２階ウッディホール）</a:t>
            </a:r>
            <a:endParaRPr lang="ja-JP" altLang="en-US" b="1" dirty="0">
              <a:solidFill>
                <a:srgbClr val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" y="544703"/>
            <a:ext cx="3612996" cy="255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角丸四角形 44"/>
          <p:cNvSpPr/>
          <p:nvPr/>
        </p:nvSpPr>
        <p:spPr>
          <a:xfrm>
            <a:off x="21445" y="3228785"/>
            <a:ext cx="6838948" cy="3683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ja-JP" altLang="en-US" b="1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昼食は各自でお取り</a:t>
            </a:r>
            <a:r>
              <a:rPr lang="ja-JP" altLang="en-US" b="1" dirty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ください</a:t>
            </a:r>
            <a:r>
              <a:rPr lang="ja-JP" altLang="en-US" b="1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　</a:t>
            </a:r>
            <a:r>
              <a:rPr lang="ja-JP" altLang="en-US" sz="1400" b="1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</a:t>
            </a:r>
            <a:r>
              <a:rPr lang="ja-JP" altLang="en-US" sz="1400" b="1" dirty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あっぱれ！ごはんプロジェクト」協力</a:t>
            </a:r>
            <a:r>
              <a:rPr lang="ja-JP" altLang="en-US" sz="1400" b="1" dirty="0" smtClean="0">
                <a:solidFill>
                  <a:srgbClr val="FFFFFF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店舗でどうぞ！</a:t>
            </a:r>
            <a:endParaRPr lang="ja-JP" altLang="en-US" sz="1400" b="1" dirty="0">
              <a:solidFill>
                <a:srgbClr val="FFFFFF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cxnSp>
        <p:nvCxnSpPr>
          <p:cNvPr id="34" name="直線矢印コネクタ 33"/>
          <p:cNvCxnSpPr/>
          <p:nvPr/>
        </p:nvCxnSpPr>
        <p:spPr>
          <a:xfrm flipH="1" flipV="1">
            <a:off x="2533080" y="1322819"/>
            <a:ext cx="204441" cy="344755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円/楕円 38"/>
          <p:cNvSpPr/>
          <p:nvPr/>
        </p:nvSpPr>
        <p:spPr>
          <a:xfrm>
            <a:off x="2432926" y="1162692"/>
            <a:ext cx="100154" cy="1028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2432926" y="1566066"/>
            <a:ext cx="1145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集合場所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0"/>
          <p:cNvSpPr>
            <a:spLocks noChangeArrowheads="1"/>
          </p:cNvSpPr>
          <p:nvPr/>
        </p:nvSpPr>
        <p:spPr bwMode="auto">
          <a:xfrm>
            <a:off x="2984500" y="63500"/>
            <a:ext cx="863600" cy="18415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Calibri" pitchFamily="34" charset="0"/>
            </a:endParaRPr>
          </a:p>
        </p:txBody>
      </p:sp>
      <p:sp>
        <p:nvSpPr>
          <p:cNvPr id="14339" name="Rectangle 62"/>
          <p:cNvSpPr>
            <a:spLocks noChangeArrowheads="1"/>
          </p:cNvSpPr>
          <p:nvPr/>
        </p:nvSpPr>
        <p:spPr bwMode="auto">
          <a:xfrm>
            <a:off x="1093310" y="381464"/>
            <a:ext cx="4661854" cy="152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1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スマートエイジング</a:t>
            </a:r>
            <a:r>
              <a:rPr lang="ja-JP" altLang="en-US" sz="19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・シティ具体化手法</a:t>
            </a:r>
            <a:r>
              <a:rPr lang="ja-JP" altLang="en-US" sz="1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セミナー</a:t>
            </a:r>
            <a:endParaRPr lang="en-US" altLang="ja-JP" sz="19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＆</a:t>
            </a:r>
            <a:endParaRPr lang="en-US" altLang="ja-JP" sz="19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1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３</a:t>
            </a:r>
            <a:r>
              <a:rPr lang="ja-JP" altLang="en-US" sz="19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地域見学</a:t>
            </a:r>
            <a:r>
              <a:rPr lang="ja-JP" altLang="en-US" sz="19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ツアー</a:t>
            </a:r>
            <a:endParaRPr lang="en-US" altLang="ja-JP" sz="19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endParaRPr lang="ja-JP" altLang="en-US" sz="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2800" b="1" dirty="0" smtClean="0">
                <a:latin typeface="Calibri" pitchFamily="34" charset="0"/>
                <a:ea typeface="Meiryo UI" pitchFamily="50" charset="-128"/>
                <a:cs typeface="Meiryo UI" pitchFamily="50" charset="-128"/>
              </a:rPr>
              <a:t>追加募集　参加</a:t>
            </a:r>
            <a:r>
              <a:rPr lang="ja-JP" altLang="en-US" sz="2800" b="1" dirty="0">
                <a:latin typeface="Calibri" pitchFamily="34" charset="0"/>
                <a:ea typeface="Meiryo UI" pitchFamily="50" charset="-128"/>
                <a:cs typeface="Meiryo UI" pitchFamily="50" charset="-128"/>
              </a:rPr>
              <a:t>申込書</a:t>
            </a:r>
          </a:p>
        </p:txBody>
      </p:sp>
      <p:sp>
        <p:nvSpPr>
          <p:cNvPr id="14340" name="Text Box 63"/>
          <p:cNvSpPr txBox="1">
            <a:spLocks noChangeArrowheads="1"/>
          </p:cNvSpPr>
          <p:nvPr/>
        </p:nvSpPr>
        <p:spPr bwMode="auto">
          <a:xfrm>
            <a:off x="1001712" y="2053725"/>
            <a:ext cx="4829175" cy="646331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ＦＡＸ</a:t>
            </a:r>
            <a:r>
              <a:rPr lang="ja-JP" altLang="en-US" sz="16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番号　　</a:t>
            </a:r>
            <a:r>
              <a:rPr lang="ja-JP" altLang="en-US" sz="2400" b="1" dirty="0" smtClean="0">
                <a:latin typeface="HGP創英角ｺﾞｼｯｸUB" pitchFamily="50" charset="-128"/>
                <a:ea typeface="HGP創英角ｺﾞｼｯｸUB" pitchFamily="50" charset="-128"/>
              </a:rPr>
              <a:t>０６－６９４４－６６１９</a:t>
            </a:r>
            <a:endParaRPr lang="ja-JP" altLang="en-US" sz="24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r>
              <a:rPr lang="ja-JP" altLang="en-US" sz="1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　　宛先</a:t>
            </a:r>
            <a:r>
              <a:rPr lang="ja-JP" altLang="en-US" sz="12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  <a:sym typeface="Wingdings" pitchFamily="2" charset="2"/>
              </a:rPr>
              <a:t>：大阪府政策企画部戦略事業室事業推進課</a:t>
            </a:r>
            <a:endParaRPr lang="en-US" altLang="ja-JP" sz="12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4341" name="Rectangle 119"/>
          <p:cNvSpPr>
            <a:spLocks noChangeArrowheads="1"/>
          </p:cNvSpPr>
          <p:nvPr/>
        </p:nvSpPr>
        <p:spPr bwMode="auto">
          <a:xfrm>
            <a:off x="55366" y="7029265"/>
            <a:ext cx="67691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お申し込み ・ お問い合わせ</a:t>
            </a:r>
            <a:r>
              <a:rPr lang="en-US" altLang="ja-JP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]</a:t>
            </a: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</a:p>
          <a:p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本申込用紙に必要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事項をご記入の上、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ＦＡＸ又はメールに添付してお送り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いただくか、上記</a:t>
            </a:r>
            <a:r>
              <a:rPr lang="ja-JP" altLang="en-US" sz="1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の必要事項を記入したメール</a:t>
            </a:r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を下記アドレスにお送り下さい。</a:t>
            </a:r>
          </a:p>
          <a:p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E-mail</a:t>
            </a:r>
            <a:r>
              <a:rPr lang="ja-JP" altLang="en-US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：</a:t>
            </a:r>
            <a:r>
              <a:rPr lang="en-US" altLang="ja-JP" sz="1600" dirty="0" smtClean="0">
                <a:latin typeface="Meiryo UI" pitchFamily="50" charset="-128"/>
                <a:ea typeface="Meiryo UI" pitchFamily="50" charset="-128"/>
                <a:cs typeface="Meiryo UI" pitchFamily="50" charset="-128"/>
                <a:hlinkClick r:id="rId2"/>
              </a:rPr>
              <a:t>TanabeH@mbox.pref.osaka.lg.jp</a:t>
            </a:r>
            <a:endParaRPr lang="en-US" altLang="ja-JP" sz="16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TEL 06-6941-9776(</a:t>
            </a:r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直通</a:t>
            </a:r>
            <a:r>
              <a:rPr lang="en-US" altLang="ja-JP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  <a:p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（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大阪府政策企画部戦略事業室事業推進課　</a:t>
            </a:r>
            <a:r>
              <a:rPr lang="ja-JP" altLang="en-US" sz="12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田辺まで</a:t>
            </a:r>
            <a:r>
              <a:rPr lang="ja-JP" altLang="en-US" sz="12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graphicFrame>
        <p:nvGraphicFramePr>
          <p:cNvPr id="1437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046258"/>
              </p:ext>
            </p:extLst>
          </p:nvPr>
        </p:nvGraphicFramePr>
        <p:xfrm>
          <a:off x="191874" y="2862024"/>
          <a:ext cx="6572250" cy="1319683"/>
        </p:xfrm>
        <a:graphic>
          <a:graphicData uri="http://schemas.openxmlformats.org/drawingml/2006/table">
            <a:tbl>
              <a:tblPr/>
              <a:tblGrid>
                <a:gridCol w="1762125"/>
                <a:gridCol w="1553504"/>
                <a:gridCol w="3256621"/>
              </a:tblGrid>
              <a:tr h="315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所属名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参加者氏名</a:t>
                      </a:r>
                      <a:endParaRPr kumimoji="1" lang="en-US" altLang="ja-JP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連絡先</a:t>
                      </a:r>
                      <a:endParaRPr kumimoji="1" lang="en-US" altLang="ja-JP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4581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電話番号：</a:t>
                      </a:r>
                      <a:endParaRPr kumimoji="1" lang="en-US" altLang="ja-JP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メールアドレス：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46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電話番号：</a:t>
                      </a:r>
                      <a:endParaRPr kumimoji="1" lang="en-US" altLang="ja-JP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eiryo UI" pitchFamily="50" charset="-128"/>
                        <a:ea typeface="Meiryo UI" pitchFamily="50" charset="-128"/>
                        <a:cs typeface="Meiryo UI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eiryo UI" pitchFamily="50" charset="-128"/>
                          <a:ea typeface="Meiryo UI" pitchFamily="50" charset="-128"/>
                          <a:cs typeface="Meiryo UI" pitchFamily="50" charset="-128"/>
                        </a:rPr>
                        <a:t>メールアドレス：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152400" y="152400"/>
            <a:ext cx="74613" cy="0"/>
          </a:xfrm>
          <a:prstGeom prst="rect">
            <a:avLst/>
          </a:prstGeom>
          <a:solidFill>
            <a:srgbClr val="E5E3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52400" y="152400"/>
            <a:ext cx="74613" cy="0"/>
          </a:xfrm>
          <a:prstGeom prst="rect">
            <a:avLst/>
          </a:prstGeom>
          <a:solidFill>
            <a:srgbClr val="E5E3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1" name="Rectangle 31"/>
          <p:cNvSpPr>
            <a:spLocks noChangeArrowheads="1"/>
          </p:cNvSpPr>
          <p:nvPr/>
        </p:nvSpPr>
        <p:spPr bwMode="auto">
          <a:xfrm>
            <a:off x="203200" y="152400"/>
            <a:ext cx="74613" cy="0"/>
          </a:xfrm>
          <a:prstGeom prst="rect">
            <a:avLst/>
          </a:prstGeom>
          <a:solidFill>
            <a:srgbClr val="E5E3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203200" y="152400"/>
            <a:ext cx="74613" cy="0"/>
          </a:xfrm>
          <a:prstGeom prst="rect">
            <a:avLst/>
          </a:prstGeom>
          <a:solidFill>
            <a:srgbClr val="E5E3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203200" y="152400"/>
            <a:ext cx="74613" cy="0"/>
          </a:xfrm>
          <a:prstGeom prst="rect">
            <a:avLst/>
          </a:prstGeom>
          <a:solidFill>
            <a:srgbClr val="E5E3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203200" y="152400"/>
            <a:ext cx="74613" cy="0"/>
          </a:xfrm>
          <a:prstGeom prst="rect">
            <a:avLst/>
          </a:prstGeom>
          <a:solidFill>
            <a:srgbClr val="E5E3D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287927"/>
              </p:ext>
            </p:extLst>
          </p:nvPr>
        </p:nvGraphicFramePr>
        <p:xfrm>
          <a:off x="168078" y="4361057"/>
          <a:ext cx="6543675" cy="227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43675"/>
              </a:tblGrid>
              <a:tr h="54507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 smtClean="0"/>
                        <a:t>行政の方はニーズ（どのような地域で、どのような課題を抱え、どのようなことを展開したいか　等）を、</a:t>
                      </a:r>
                      <a:r>
                        <a:rPr lang="ja-JP" altLang="en-US" sz="1200" b="1" dirty="0" smtClean="0"/>
                        <a:t>事業者の方はシーズ（どのような資源・ノウハウを持っているか　等）を下記にご記入ください。一覧化して参加者に提供します。</a:t>
                      </a:r>
                      <a:endParaRPr lang="en-US" altLang="ja-JP" sz="1200" b="1" dirty="0" smtClean="0"/>
                    </a:p>
                  </a:txBody>
                  <a:tcPr>
                    <a:solidFill>
                      <a:srgbClr val="BFBFBF"/>
                    </a:solidFill>
                  </a:tcPr>
                </a:tc>
              </a:tr>
              <a:tr h="1639640">
                <a:tc>
                  <a:txBody>
                    <a:bodyPr/>
                    <a:lstStyle/>
                    <a:p>
                      <a:r>
                        <a:rPr lang="ja-JP" altLang="en-US" sz="900" dirty="0" smtClean="0"/>
                        <a:t>ニーズ例）郊外の開発団地の一戸建て住宅が集まる地域で、住民の高齢化・世帯人員の減少が進み、空家の増加、買い物難民の</a:t>
                      </a:r>
                      <a:endParaRPr lang="en-US" altLang="ja-JP" sz="900" dirty="0" smtClean="0"/>
                    </a:p>
                    <a:p>
                      <a:r>
                        <a:rPr lang="ja-JP" altLang="en-US" sz="900" dirty="0" smtClean="0"/>
                        <a:t>　　　　　　　　増加が 顕著。住民の見守り、リバースモーゲージ、買い物支援の仕組みが欲しい。　</a:t>
                      </a:r>
                      <a:r>
                        <a:rPr lang="en-US" altLang="ja-JP" sz="900" dirty="0" smtClean="0"/>
                        <a:t>etc.</a:t>
                      </a:r>
                      <a:endParaRPr kumimoji="1" lang="en-US" altLang="ja-JP" sz="900" dirty="0" smtClean="0"/>
                    </a:p>
                    <a:p>
                      <a:pPr lvl="0"/>
                      <a:r>
                        <a:rPr lang="ja-JP" altLang="en-US" sz="900" dirty="0" smtClean="0">
                          <a:solidFill>
                            <a:prstClr val="black"/>
                          </a:solidFill>
                        </a:rPr>
                        <a:t>シーズ例）エンターテイメント性のある運動プログラム、ランニング費用がかからないＩＴを活用した見守りシステム　</a:t>
                      </a:r>
                      <a:r>
                        <a:rPr lang="en-US" altLang="ja-JP" sz="900" dirty="0" smtClean="0">
                          <a:solidFill>
                            <a:prstClr val="black"/>
                          </a:solidFill>
                        </a:rPr>
                        <a:t>etc.</a:t>
                      </a:r>
                    </a:p>
                    <a:p>
                      <a:endParaRPr kumimoji="1" lang="ja-JP" altLang="en-US" sz="11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1938</TotalTime>
  <Words>430</Words>
  <Application>Microsoft Office PowerPoint</Application>
  <PresentationFormat>画面に合わせる (4:3)</PresentationFormat>
  <Paragraphs>119</Paragraphs>
  <Slides>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yodomachi3</dc:creator>
  <cp:lastModifiedBy>HOSTNAME</cp:lastModifiedBy>
  <cp:revision>198</cp:revision>
  <cp:lastPrinted>2017-11-02T02:20:22Z</cp:lastPrinted>
  <dcterms:created xsi:type="dcterms:W3CDTF">2015-12-21T00:52:07Z</dcterms:created>
  <dcterms:modified xsi:type="dcterms:W3CDTF">2017-11-10T08:33:14Z</dcterms:modified>
</cp:coreProperties>
</file>