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5" r:id="rId2"/>
    <p:sldId id="300" r:id="rId3"/>
    <p:sldId id="308" r:id="rId4"/>
    <p:sldId id="309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FFCC"/>
    <a:srgbClr val="008000"/>
    <a:srgbClr val="66FF33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9" autoAdjust="0"/>
    <p:restoredTop sz="94604" autoAdjust="0"/>
  </p:normalViewPr>
  <p:slideViewPr>
    <p:cSldViewPr>
      <p:cViewPr>
        <p:scale>
          <a:sx n="76" d="100"/>
          <a:sy n="76" d="100"/>
        </p:scale>
        <p:origin x="-1218" y="-36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D845F-0F73-4B5A-8202-1BC5935E029A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08012-4794-41BE-AACA-132BEF8BC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9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AD9A-66DB-48C2-AF55-00DDF70D5B1E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6F5D2-2996-4EC5-BDB8-9C33D73FE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21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7661" y="1916832"/>
            <a:ext cx="8392811" cy="742550"/>
          </a:xfrm>
        </p:spPr>
        <p:txBody>
          <a:bodyPr>
            <a:normAutofit fontScale="90000"/>
          </a:bodyPr>
          <a:lstStyle/>
          <a:p>
            <a:r>
              <a:rPr lang="ja-JP" altLang="en-US" sz="3200" dirty="0" smtClean="0"/>
              <a:t>大阪次世代自動車普及推進協議会の設置について</a:t>
            </a:r>
            <a:endParaRPr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21459" y="548680"/>
            <a:ext cx="1182989" cy="422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5306" tIns="72000" rIns="65306" bIns="72000" rtlCol="0">
            <a:spAutoFit/>
          </a:bodyPr>
          <a:lstStyle/>
          <a:p>
            <a:pPr algn="ctr"/>
            <a:r>
              <a:rPr kumimoji="1" lang="ja-JP" altLang="en-US" b="1" dirty="0" smtClean="0"/>
              <a:t>資料１</a:t>
            </a:r>
            <a:endParaRPr kumimoji="1" lang="ja-JP" altLang="en-US" b="1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475657" y="2924944"/>
            <a:ext cx="6264696" cy="2448272"/>
          </a:xfrm>
          <a:prstGeom prst="rect">
            <a:avLst/>
          </a:prstGeom>
        </p:spPr>
        <p:txBody>
          <a:bodyPr vert="horz" lIns="91418" tIns="45710" rIns="91418" bIns="45710" rtlCol="0" anchor="ctr">
            <a:norm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r>
              <a:rPr lang="en-US" altLang="ja-JP" sz="2000" dirty="0"/>
              <a:t>〈</a:t>
            </a:r>
            <a:r>
              <a:rPr lang="ja-JP" altLang="en-US" sz="2000" dirty="0"/>
              <a:t>内容</a:t>
            </a:r>
            <a:r>
              <a:rPr lang="en-US" altLang="ja-JP" sz="2000" dirty="0"/>
              <a:t>〉</a:t>
            </a:r>
          </a:p>
          <a:p>
            <a:pPr algn="l">
              <a:lnSpc>
                <a:spcPts val="2000"/>
              </a:lnSpc>
            </a:pPr>
            <a:endParaRPr lang="en-US" altLang="ja-JP" sz="2000" dirty="0"/>
          </a:p>
          <a:p>
            <a:pPr algn="l">
              <a:lnSpc>
                <a:spcPts val="2000"/>
              </a:lnSpc>
            </a:pPr>
            <a:r>
              <a:rPr lang="ja-JP" altLang="en-US" sz="2000" dirty="0" smtClean="0"/>
              <a:t>（１）設置趣旨・概要</a:t>
            </a:r>
            <a:endParaRPr lang="en-US" altLang="ja-JP" sz="2000" dirty="0" smtClean="0"/>
          </a:p>
          <a:p>
            <a:pPr algn="l">
              <a:lnSpc>
                <a:spcPts val="2000"/>
              </a:lnSpc>
            </a:pPr>
            <a:endParaRPr lang="en-US" altLang="ja-JP" sz="2000" dirty="0"/>
          </a:p>
          <a:p>
            <a:pPr algn="l">
              <a:lnSpc>
                <a:spcPts val="2000"/>
              </a:lnSpc>
            </a:pPr>
            <a:r>
              <a:rPr lang="ja-JP" altLang="en-US" sz="2000" dirty="0" smtClean="0"/>
              <a:t>（２）規約</a:t>
            </a:r>
            <a:endParaRPr lang="ja-JP" altLang="en-US" sz="20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608005" y="1005541"/>
            <a:ext cx="3996443" cy="428499"/>
          </a:xfrm>
          <a:prstGeom prst="rect">
            <a:avLst/>
          </a:prstGeom>
        </p:spPr>
        <p:txBody>
          <a:bodyPr vert="horz" lIns="65306" tIns="32653" rIns="65306" bIns="32653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1300" dirty="0" smtClean="0"/>
              <a:t>平成２７年度　大阪次世代自動車普及推進協議会</a:t>
            </a:r>
            <a:endParaRPr lang="en-US" altLang="ja-JP" sz="1300" dirty="0" smtClean="0"/>
          </a:p>
          <a:p>
            <a:pPr algn="r"/>
            <a:r>
              <a:rPr lang="ja-JP" altLang="en-US" sz="1300" dirty="0" smtClean="0"/>
              <a:t>（</a:t>
            </a:r>
            <a:r>
              <a:rPr lang="ja-JP" altLang="en-US" sz="1300" dirty="0"/>
              <a:t>平成２８年１月２０日</a:t>
            </a:r>
            <a:r>
              <a:rPr lang="ja-JP" altLang="en-US" sz="1300" dirty="0" smtClean="0"/>
              <a:t>）</a:t>
            </a:r>
            <a:endParaRPr lang="ja-JP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9667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576064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ja-JP" altLang="en-US" sz="2800" b="1" dirty="0" smtClean="0"/>
              <a:t>（</a:t>
            </a:r>
            <a:r>
              <a:rPr lang="ja-JP" altLang="en-US" sz="2800" b="1" smtClean="0"/>
              <a:t>１）設置</a:t>
            </a:r>
            <a:r>
              <a:rPr lang="ja-JP" altLang="en-US" sz="2800" b="1" dirty="0" smtClean="0"/>
              <a:t>趣旨・概要</a:t>
            </a:r>
            <a:endParaRPr kumimoji="1" lang="ja-JP" altLang="en-US" sz="2800" b="1" dirty="0"/>
          </a:p>
        </p:txBody>
      </p:sp>
      <p:sp>
        <p:nvSpPr>
          <p:cNvPr id="6" name="角丸四角形 5"/>
          <p:cNvSpPr/>
          <p:nvPr/>
        </p:nvSpPr>
        <p:spPr>
          <a:xfrm>
            <a:off x="395533" y="696233"/>
            <a:ext cx="8275747" cy="3884895"/>
          </a:xfrm>
          <a:prstGeom prst="roundRect">
            <a:avLst>
              <a:gd name="adj" fmla="val 290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0" bIns="0" rtlCol="0" anchor="t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大阪次世代自動車普及推進協議会</a:t>
            </a:r>
            <a:endParaRPr kumimoji="1" lang="en-US" altLang="ja-JP" sz="20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（会長：商工労働部長）</a:t>
            </a:r>
            <a:endParaRPr lang="en-US" altLang="ja-JP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4747154" y="2732438"/>
            <a:ext cx="3728416" cy="1810138"/>
            <a:chOff x="670171" y="2695210"/>
            <a:chExt cx="3728416" cy="1810138"/>
          </a:xfrm>
        </p:grpSpPr>
        <p:sp>
          <p:nvSpPr>
            <p:cNvPr id="13" name="角丸四角形 12"/>
            <p:cNvSpPr/>
            <p:nvPr/>
          </p:nvSpPr>
          <p:spPr>
            <a:xfrm>
              <a:off x="670171" y="2695210"/>
              <a:ext cx="3728416" cy="1810138"/>
            </a:xfrm>
            <a:prstGeom prst="roundRect">
              <a:avLst>
                <a:gd name="adj" fmla="val 9839"/>
              </a:avLst>
            </a:prstGeom>
            <a:gradFill>
              <a:gsLst>
                <a:gs pos="0">
                  <a:srgbClr val="33CC33"/>
                </a:gs>
                <a:gs pos="39000">
                  <a:srgbClr val="92D050">
                    <a:alpha val="7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solidFill>
                <a:srgbClr val="CC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tIns="36000" bIns="36000" rtlCol="0" anchor="t"/>
            <a:lstStyle/>
            <a:p>
              <a:pPr algn="ctr"/>
              <a:r>
                <a:rPr kumimoji="1" lang="en-US" altLang="ja-JP" b="1" dirty="0" smtClean="0">
                  <a:latin typeface="+mn-ea"/>
                </a:rPr>
                <a:t>FCV</a:t>
              </a:r>
              <a:r>
                <a:rPr kumimoji="1" lang="ja-JP" altLang="en-US" b="1" dirty="0" smtClean="0">
                  <a:latin typeface="+mn-ea"/>
                </a:rPr>
                <a:t>部会</a:t>
              </a:r>
              <a:endParaRPr kumimoji="1" lang="en-US" altLang="ja-JP" b="1" dirty="0" smtClean="0">
                <a:latin typeface="+mn-ea"/>
              </a:endParaRPr>
            </a:p>
            <a:p>
              <a:pPr algn="ctr"/>
              <a:r>
                <a:rPr lang="ja-JP" altLang="en-US" sz="1600" b="1" dirty="0" smtClean="0">
                  <a:latin typeface="+mn-ea"/>
                </a:rPr>
                <a:t>（部会長：新エネルギー産業課長）</a:t>
              </a:r>
              <a:endParaRPr lang="en-US" altLang="ja-JP" sz="1600" b="1" dirty="0" smtClean="0">
                <a:latin typeface="+mn-ea"/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784890" y="3362929"/>
              <a:ext cx="3498977" cy="1052279"/>
            </a:xfrm>
            <a:prstGeom prst="roundRect">
              <a:avLst>
                <a:gd name="adj" fmla="val 0"/>
              </a:avLst>
            </a:prstGeom>
            <a:solidFill>
              <a:srgbClr val="00800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08000" rIns="108000" bIns="108000" rtlCol="0" anchor="t" anchorCtr="0"/>
            <a:lstStyle/>
            <a:p>
              <a:r>
                <a:rPr lang="ja-JP" altLang="en-US" sz="1400" b="1" dirty="0" smtClean="0">
                  <a:solidFill>
                    <a:schemeClr val="bg1"/>
                  </a:solidFill>
                  <a:latin typeface="+mn-ea"/>
                </a:rPr>
                <a:t>　</a:t>
              </a:r>
              <a:r>
                <a:rPr lang="en-US" altLang="ja-JP" sz="1400" b="1" dirty="0" smtClean="0">
                  <a:solidFill>
                    <a:schemeClr val="bg1"/>
                  </a:solidFill>
                  <a:latin typeface="+mn-ea"/>
                </a:rPr>
                <a:t>【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+mn-ea"/>
                </a:rPr>
                <a:t>趣旨</a:t>
              </a:r>
              <a:r>
                <a:rPr lang="en-US" altLang="ja-JP" sz="1400" b="1" dirty="0" smtClean="0">
                  <a:solidFill>
                    <a:schemeClr val="bg1"/>
                  </a:solidFill>
                  <a:latin typeface="+mn-ea"/>
                </a:rPr>
                <a:t>】 </a:t>
              </a:r>
            </a:p>
            <a:p>
              <a:r>
                <a:rPr lang="ja-JP" altLang="en-US" sz="1400" b="1" dirty="0" smtClean="0">
                  <a:solidFill>
                    <a:schemeClr val="bg1"/>
                  </a:solidFill>
                  <a:latin typeface="+mn-ea"/>
                </a:rPr>
                <a:t>協議会で示された方向性に沿って、</a:t>
              </a:r>
              <a:r>
                <a:rPr lang="en-US" altLang="ja-JP" sz="1400" b="1" u="sng" dirty="0" smtClean="0">
                  <a:solidFill>
                    <a:schemeClr val="bg1"/>
                  </a:solidFill>
                  <a:latin typeface="+mn-ea"/>
                </a:rPr>
                <a:t>FCV</a:t>
              </a:r>
              <a:r>
                <a:rPr lang="ja-JP" altLang="en-US" sz="1400" b="1" u="sng" dirty="0" smtClean="0">
                  <a:solidFill>
                    <a:schemeClr val="bg1"/>
                  </a:solidFill>
                  <a:latin typeface="+mn-ea"/>
                </a:rPr>
                <a:t>の普及拡大や水素ステーションの整備促進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+mn-ea"/>
                </a:rPr>
                <a:t>などに関する具体的な取り組みについて検討</a:t>
              </a:r>
              <a:endParaRPr kumimoji="1" lang="ja-JP" altLang="en-US" sz="1400" b="1" strike="sngStrik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779046" y="2714114"/>
            <a:ext cx="3729600" cy="1813221"/>
            <a:chOff x="4712892" y="2692127"/>
            <a:chExt cx="3729600" cy="1813221"/>
          </a:xfrm>
        </p:grpSpPr>
        <p:sp>
          <p:nvSpPr>
            <p:cNvPr id="14" name="角丸四角形 13"/>
            <p:cNvSpPr/>
            <p:nvPr/>
          </p:nvSpPr>
          <p:spPr>
            <a:xfrm>
              <a:off x="4712892" y="2692127"/>
              <a:ext cx="3729600" cy="1813221"/>
            </a:xfrm>
            <a:prstGeom prst="roundRect">
              <a:avLst>
                <a:gd name="adj" fmla="val 8159"/>
              </a:avLst>
            </a:prstGeom>
            <a:gradFill>
              <a:gsLst>
                <a:gs pos="417">
                  <a:srgbClr val="33CC33"/>
                </a:gs>
                <a:gs pos="39000">
                  <a:srgbClr val="92D050">
                    <a:alpha val="7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solidFill>
                <a:srgbClr val="CC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tIns="36000" bIns="36000" rtlCol="0" anchor="t"/>
            <a:lstStyle/>
            <a:p>
              <a:pPr algn="ctr"/>
              <a:r>
                <a:rPr kumimoji="1" lang="en-US" altLang="ja-JP" b="1" dirty="0" smtClean="0">
                  <a:latin typeface="+mn-ea"/>
                </a:rPr>
                <a:t>EV</a:t>
              </a:r>
              <a:r>
                <a:rPr kumimoji="1" lang="ja-JP" altLang="en-US" b="1" dirty="0" smtClean="0">
                  <a:latin typeface="+mn-ea"/>
                </a:rPr>
                <a:t>部会</a:t>
              </a:r>
              <a:endParaRPr kumimoji="1" lang="en-US" altLang="ja-JP" b="1" dirty="0" smtClean="0">
                <a:latin typeface="+mn-ea"/>
              </a:endParaRPr>
            </a:p>
            <a:p>
              <a:pPr algn="ctr"/>
              <a:r>
                <a:rPr lang="ja-JP" altLang="en-US" sz="1600" b="1" dirty="0" smtClean="0">
                  <a:latin typeface="+mn-ea"/>
                </a:rPr>
                <a:t>（部</a:t>
              </a:r>
              <a:r>
                <a:rPr lang="ja-JP" altLang="en-US" sz="1600" b="1" dirty="0">
                  <a:latin typeface="+mn-ea"/>
                </a:rPr>
                <a:t>会長：</a:t>
              </a:r>
              <a:r>
                <a:rPr lang="ja-JP" altLang="en-US" sz="1600" b="1" dirty="0" smtClean="0">
                  <a:latin typeface="+mn-ea"/>
                </a:rPr>
                <a:t>新エネルギー産業課長）</a:t>
              </a:r>
              <a:endParaRPr lang="en-US" altLang="ja-JP" sz="1600" b="1" dirty="0">
                <a:latin typeface="+mn-ea"/>
              </a:endParaRPr>
            </a:p>
            <a:p>
              <a:pPr algn="ctr"/>
              <a:endParaRPr kumimoji="1" lang="ja-JP" altLang="en-US" b="1" dirty="0">
                <a:latin typeface="+mn-ea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4838944" y="3366370"/>
              <a:ext cx="3528392" cy="1008128"/>
            </a:xfrm>
            <a:prstGeom prst="roundRect">
              <a:avLst>
                <a:gd name="adj" fmla="val 0"/>
              </a:avLst>
            </a:prstGeom>
            <a:solidFill>
              <a:srgbClr val="00800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08000" rIns="108000" bIns="108000" rtlCol="0" anchor="t"/>
            <a:lstStyle/>
            <a:p>
              <a:r>
                <a:rPr lang="en-US" altLang="ja-JP" sz="1400" b="1" dirty="0" smtClean="0">
                  <a:solidFill>
                    <a:schemeClr val="bg1"/>
                  </a:solidFill>
                  <a:latin typeface="+mn-ea"/>
                </a:rPr>
                <a:t>【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+mn-ea"/>
                </a:rPr>
                <a:t>趣旨</a:t>
              </a:r>
              <a:r>
                <a:rPr lang="en-US" altLang="ja-JP" sz="1400" b="1" dirty="0" smtClean="0">
                  <a:solidFill>
                    <a:schemeClr val="bg1"/>
                  </a:solidFill>
                  <a:latin typeface="+mn-ea"/>
                </a:rPr>
                <a:t>】</a:t>
              </a:r>
              <a:r>
                <a:rPr lang="ja-JP" altLang="en-US" sz="1400" b="1" dirty="0">
                  <a:solidFill>
                    <a:schemeClr val="bg1"/>
                  </a:solidFill>
                  <a:latin typeface="+mn-ea"/>
                </a:rPr>
                <a:t>　</a:t>
              </a:r>
              <a:endParaRPr lang="en-US" altLang="ja-JP" sz="1400" b="1" dirty="0" smtClean="0">
                <a:solidFill>
                  <a:schemeClr val="bg1"/>
                </a:solidFill>
                <a:latin typeface="+mn-ea"/>
              </a:endParaRPr>
            </a:p>
            <a:p>
              <a:r>
                <a:rPr lang="ja-JP" altLang="en-US" sz="1400" b="1" dirty="0" smtClean="0">
                  <a:solidFill>
                    <a:schemeClr val="bg1"/>
                  </a:solidFill>
                  <a:latin typeface="+mn-ea"/>
                </a:rPr>
                <a:t>協議会</a:t>
              </a:r>
              <a:r>
                <a:rPr lang="ja-JP" altLang="en-US" sz="1400" b="1" dirty="0">
                  <a:solidFill>
                    <a:schemeClr val="bg1"/>
                  </a:solidFill>
                  <a:latin typeface="+mn-ea"/>
                </a:rPr>
                <a:t>で示された方向性に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+mn-ea"/>
                </a:rPr>
                <a:t>沿って、</a:t>
              </a:r>
              <a:r>
                <a:rPr lang="en-US" altLang="ja-JP" sz="1400" b="1" u="sng" dirty="0" smtClean="0">
                  <a:solidFill>
                    <a:schemeClr val="bg1"/>
                  </a:solidFill>
                  <a:latin typeface="+mn-ea"/>
                </a:rPr>
                <a:t>EV</a:t>
              </a:r>
              <a:r>
                <a:rPr lang="ja-JP" altLang="en-US" sz="1400" b="1" u="sng" dirty="0" smtClean="0">
                  <a:solidFill>
                    <a:schemeClr val="bg1"/>
                  </a:solidFill>
                  <a:latin typeface="+mn-ea"/>
                </a:rPr>
                <a:t>の普及拡大や充電インフラの整備促進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+mn-ea"/>
                </a:rPr>
                <a:t>などに関する具体的</a:t>
              </a:r>
              <a:r>
                <a:rPr lang="ja-JP" altLang="en-US" sz="1400" b="1" dirty="0">
                  <a:solidFill>
                    <a:schemeClr val="bg1"/>
                  </a:solidFill>
                  <a:latin typeface="+mn-ea"/>
                </a:rPr>
                <a:t>な取り組みについて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+mn-ea"/>
                </a:rPr>
                <a:t>検討</a:t>
              </a:r>
              <a:endParaRPr lang="ja-JP" altLang="en-US" sz="1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31" name="角丸四角形 30"/>
          <p:cNvSpPr/>
          <p:nvPr/>
        </p:nvSpPr>
        <p:spPr>
          <a:xfrm>
            <a:off x="600501" y="1412776"/>
            <a:ext cx="7935339" cy="1224136"/>
          </a:xfrm>
          <a:prstGeom prst="roundRect">
            <a:avLst>
              <a:gd name="adj" fmla="val 0"/>
            </a:avLst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marL="715963" indent="-715963"/>
            <a:r>
              <a:rPr lang="en-US" altLang="ja-JP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趣旨</a:t>
            </a:r>
            <a:r>
              <a:rPr lang="en-US" altLang="ja-JP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r>
              <a:rPr lang="ja-JP" altLang="en-US" sz="1200" b="1" kern="1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+mn-ea"/>
                <a:cs typeface="Times New Roman"/>
              </a:rPr>
              <a:t>次</a:t>
            </a:r>
            <a:r>
              <a:rPr lang="ja-JP" altLang="en-US" sz="1400" b="1" kern="100" dirty="0">
                <a:solidFill>
                  <a:schemeClr val="bg1"/>
                </a:solidFill>
                <a:latin typeface="+mn-ea"/>
                <a:cs typeface="Times New Roman"/>
              </a:rPr>
              <a:t>世代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+mn-ea"/>
                <a:cs typeface="Times New Roman"/>
              </a:rPr>
              <a:t>自動車（電気自動車（ＥＶ）及び燃料電池自動車（ＦＣＶ））の</a:t>
            </a:r>
            <a:r>
              <a:rPr lang="ja-JP" altLang="en-US" sz="1400" b="1" kern="100" dirty="0">
                <a:solidFill>
                  <a:schemeClr val="bg1"/>
                </a:solidFill>
                <a:latin typeface="+mn-ea"/>
                <a:cs typeface="Times New Roman"/>
              </a:rPr>
              <a:t>普及拡大及び充電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+mn-ea"/>
                <a:cs typeface="Times New Roman"/>
              </a:rPr>
              <a:t>インフラや水素</a:t>
            </a:r>
            <a:endParaRPr lang="en-US" altLang="ja-JP" sz="1400" b="1" kern="100" dirty="0" smtClean="0">
              <a:solidFill>
                <a:schemeClr val="bg1"/>
              </a:solidFill>
              <a:latin typeface="+mn-ea"/>
              <a:cs typeface="Times New Roman"/>
            </a:endParaRPr>
          </a:p>
          <a:p>
            <a:r>
              <a:rPr lang="ja-JP" altLang="en-US" sz="1400" b="1" kern="100" dirty="0">
                <a:solidFill>
                  <a:schemeClr val="bg1"/>
                </a:solidFill>
                <a:latin typeface="+mn-ea"/>
                <a:cs typeface="Times New Roman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+mn-ea"/>
                <a:cs typeface="Times New Roman"/>
              </a:rPr>
              <a:t>ステーション等</a:t>
            </a:r>
            <a:r>
              <a:rPr lang="ja-JP" altLang="en-US" sz="1400" b="1" kern="100" dirty="0">
                <a:solidFill>
                  <a:schemeClr val="bg1"/>
                </a:solidFill>
                <a:latin typeface="+mn-ea"/>
                <a:cs typeface="Times New Roman"/>
              </a:rPr>
              <a:t>基盤整備の促進並びに関連製品・技術の普及促進に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+mn-ea"/>
                <a:cs typeface="Times New Roman"/>
              </a:rPr>
              <a:t>、</a:t>
            </a:r>
            <a:r>
              <a:rPr lang="ja-JP" altLang="en-US" sz="1400" b="1" kern="100" dirty="0">
                <a:solidFill>
                  <a:schemeClr val="bg1"/>
                </a:solidFill>
                <a:latin typeface="+mn-ea"/>
                <a:cs typeface="Times New Roman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+mn-ea"/>
                <a:cs typeface="Times New Roman"/>
              </a:rPr>
              <a:t>産</a:t>
            </a:r>
            <a:r>
              <a:rPr lang="ja-JP" altLang="en-US" sz="1400" b="1" kern="100" dirty="0">
                <a:solidFill>
                  <a:schemeClr val="bg1"/>
                </a:solidFill>
                <a:latin typeface="+mn-ea"/>
                <a:cs typeface="Times New Roman"/>
              </a:rPr>
              <a:t>・学・官が協力して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+mn-ea"/>
                <a:cs typeface="Times New Roman"/>
              </a:rPr>
              <a:t>取り組む</a:t>
            </a:r>
            <a:endParaRPr lang="en-US" altLang="ja-JP" sz="1400" b="1" kern="100" dirty="0" smtClean="0">
              <a:solidFill>
                <a:schemeClr val="bg1"/>
              </a:solidFill>
              <a:latin typeface="+mn-ea"/>
              <a:cs typeface="Times New Roman"/>
            </a:endParaRPr>
          </a:p>
          <a:p>
            <a:r>
              <a:rPr lang="ja-JP" altLang="en-US" sz="1400" b="1" kern="100" dirty="0">
                <a:solidFill>
                  <a:schemeClr val="bg1"/>
                </a:solidFill>
                <a:latin typeface="+mn-ea"/>
                <a:cs typeface="Times New Roman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+mn-ea"/>
                <a:cs typeface="Times New Roman"/>
              </a:rPr>
              <a:t>こと</a:t>
            </a:r>
            <a:r>
              <a:rPr lang="ja-JP" altLang="en-US" sz="1400" b="1" kern="100" dirty="0">
                <a:solidFill>
                  <a:schemeClr val="bg1"/>
                </a:solidFill>
                <a:latin typeface="+mn-ea"/>
                <a:cs typeface="Times New Roman"/>
              </a:rPr>
              <a:t>により、低炭素社会、水素社会の実現及び次世代自動車関連産業の振興・集積・雇用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+mn-ea"/>
                <a:cs typeface="Times New Roman"/>
              </a:rPr>
              <a:t>拡大</a:t>
            </a:r>
            <a:r>
              <a:rPr lang="ja-JP" altLang="en-US" sz="1400" b="1" kern="100" dirty="0">
                <a:solidFill>
                  <a:schemeClr val="bg1"/>
                </a:solidFill>
                <a:latin typeface="+mn-ea"/>
                <a:cs typeface="Times New Roman"/>
              </a:rPr>
              <a:t>を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+mn-ea"/>
                <a:cs typeface="Times New Roman"/>
              </a:rPr>
              <a:t>図る</a:t>
            </a:r>
            <a:endParaRPr lang="en-US" altLang="ja-JP" sz="1400" b="1" kern="100" dirty="0" smtClean="0">
              <a:solidFill>
                <a:schemeClr val="bg1"/>
              </a:solidFill>
              <a:latin typeface="+mn-ea"/>
              <a:cs typeface="Times New Roman"/>
            </a:endParaRPr>
          </a:p>
          <a:p>
            <a:r>
              <a:rPr lang="ja-JP" altLang="en-US" sz="1400" b="1" kern="100" dirty="0">
                <a:solidFill>
                  <a:schemeClr val="bg1"/>
                </a:solidFill>
                <a:latin typeface="+mn-ea"/>
                <a:cs typeface="Times New Roman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+mn-ea"/>
                <a:cs typeface="Times New Roman"/>
              </a:rPr>
              <a:t>こと</a:t>
            </a:r>
            <a:r>
              <a:rPr lang="ja-JP" altLang="en-US" sz="1400" b="1" kern="100" dirty="0">
                <a:solidFill>
                  <a:schemeClr val="bg1"/>
                </a:solidFill>
                <a:latin typeface="+mn-ea"/>
                <a:cs typeface="Times New Roman"/>
              </a:rPr>
              <a:t>を目的とする。</a:t>
            </a:r>
            <a:endParaRPr lang="en-US" altLang="ja-JP" sz="1400" b="1" kern="100" dirty="0">
              <a:solidFill>
                <a:schemeClr val="bg1"/>
              </a:solidFill>
              <a:latin typeface="+mn-ea"/>
              <a:cs typeface="Times New Roman"/>
            </a:endParaRPr>
          </a:p>
          <a:p>
            <a:pPr marL="715963" lvl="0" indent="-715963"/>
            <a:endParaRPr lang="en-US" altLang="ja-JP" sz="1200" b="1" kern="100" dirty="0" smtClean="0">
              <a:solidFill>
                <a:schemeClr val="bg1"/>
              </a:solidFill>
              <a:latin typeface="ＭＳ Ｐゴシック"/>
              <a:cs typeface="Times New Roman"/>
            </a:endParaRPr>
          </a:p>
        </p:txBody>
      </p:sp>
      <p:sp>
        <p:nvSpPr>
          <p:cNvPr id="5" name="二等辺三角形 4"/>
          <p:cNvSpPr/>
          <p:nvPr/>
        </p:nvSpPr>
        <p:spPr>
          <a:xfrm>
            <a:off x="2527623" y="4705980"/>
            <a:ext cx="4105963" cy="475569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片側の 2 つの角を切り取った四角形 2"/>
          <p:cNvSpPr/>
          <p:nvPr/>
        </p:nvSpPr>
        <p:spPr>
          <a:xfrm>
            <a:off x="417771" y="5373216"/>
            <a:ext cx="8275746" cy="1013484"/>
          </a:xfrm>
          <a:prstGeom prst="snip2SameRect">
            <a:avLst>
              <a:gd name="adj1" fmla="val 1588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endParaRPr kumimoji="1" lang="ja-JP" altLang="en-US" sz="28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949647" y="5718615"/>
            <a:ext cx="3323428" cy="51869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おおさか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FCV</a:t>
            </a:r>
            <a:r>
              <a:rPr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推進</a:t>
            </a:r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会議</a:t>
            </a:r>
            <a:endParaRPr lang="en-US" altLang="ja-JP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779846" y="5746398"/>
            <a:ext cx="3451209" cy="49091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</a:t>
            </a:r>
            <a:r>
              <a:rPr kumimoji="1" lang="en-US" altLang="ja-JP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EV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アクション協議会</a:t>
            </a:r>
            <a:endParaRPr kumimoji="1" lang="ja-JP" altLang="en-US" sz="15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03648" y="4705980"/>
            <a:ext cx="6999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ＥＶ及びＦＣＶがともに市販の段階に到達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新たなステージにふさわしい推進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体制のもと、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普及拡大に関する取組みを一体的に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ja-JP" altLang="en-US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95533" y="5253557"/>
            <a:ext cx="1944219" cy="407691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</a:t>
            </a:r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の推進体制</a:t>
            </a:r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8460432" y="6530971"/>
            <a:ext cx="655069" cy="3270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b="1" dirty="0" smtClean="0"/>
              <a:t>１</a:t>
            </a:r>
            <a:endParaRPr lang="ja-JP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48442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576064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ja-JP" altLang="en-US" sz="2800" b="1" dirty="0" smtClean="0"/>
              <a:t>（２）－１規約（本文）</a:t>
            </a:r>
            <a:endParaRPr kumimoji="1" lang="ja-JP" altLang="en-US" sz="28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008" y="648072"/>
            <a:ext cx="9036496" cy="6165304"/>
          </a:xfrm>
          <a:prstGeom prst="rect">
            <a:avLst/>
          </a:prstGeom>
          <a:noFill/>
        </p:spPr>
        <p:txBody>
          <a:bodyPr wrap="square" numCol="2" spcCol="216000" rtlCol="0">
            <a:noAutofit/>
          </a:bodyPr>
          <a:lstStyle/>
          <a:p>
            <a:pPr marL="174625" indent="-174625"/>
            <a:r>
              <a:rPr lang="ja-JP" altLang="en-US" sz="1150" dirty="0">
                <a:latin typeface="+mj-ea"/>
                <a:ea typeface="+mj-ea"/>
              </a:rPr>
              <a:t>（趣旨）</a:t>
            </a:r>
          </a:p>
          <a:p>
            <a:pPr marL="174625" indent="-174625"/>
            <a:r>
              <a:rPr lang="ja-JP" altLang="en-US" sz="1150" dirty="0" smtClean="0">
                <a:latin typeface="+mj-ea"/>
                <a:ea typeface="+mj-ea"/>
              </a:rPr>
              <a:t>第１条</a:t>
            </a:r>
            <a:r>
              <a:rPr lang="ja-JP" altLang="en-US" sz="1150" dirty="0">
                <a:latin typeface="+mn-ea"/>
              </a:rPr>
              <a:t>　大阪次世代自動車普及推進協議会（以下「協議会」という。）は、次世代自動車（電気自動車（以下「ＥＶ」という。）及び燃料電池自動車（以下「ＦＣＶ」という。））の普及促進、充電インフラ、水素ステーション等の整備促進及び関連製品・技術の普及促進に関し、産・学・官が協力して取り組むことにより、低炭素社会、水素社会の実現及び次世代自動車関連産業の振興・集積・雇用拡大を図ることを目的とする。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２　この規約は、協議会の協議事項、その他協議会の運営に必要な事項を定めるものとする</a:t>
            </a:r>
            <a:r>
              <a:rPr lang="ja-JP" altLang="en-US" sz="1150" dirty="0" smtClean="0">
                <a:latin typeface="+mn-ea"/>
              </a:rPr>
              <a:t>。</a:t>
            </a:r>
            <a:endParaRPr lang="en-US" altLang="ja-JP" sz="1150" dirty="0" smtClean="0">
              <a:latin typeface="+mn-ea"/>
            </a:endParaRPr>
          </a:p>
          <a:p>
            <a:pPr marL="174625" indent="-174625"/>
            <a:endParaRPr lang="ja-JP" altLang="en-US" sz="11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4625" indent="-174625"/>
            <a:r>
              <a:rPr lang="ja-JP" altLang="en-US" sz="1150" dirty="0">
                <a:latin typeface="+mn-ea"/>
              </a:rPr>
              <a:t>（協議事項）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第２条　</a:t>
            </a:r>
            <a:r>
              <a:rPr lang="ja-JP" altLang="en-US" sz="1150" dirty="0" smtClean="0">
                <a:latin typeface="+mn-ea"/>
              </a:rPr>
              <a:t>協議会は、前条の目的を達成するため、次に掲げる事項について検討を行う。</a:t>
            </a:r>
          </a:p>
          <a:p>
            <a:pPr marL="363538" indent="-174625"/>
            <a:r>
              <a:rPr lang="en-US" altLang="ja-JP" sz="1150" dirty="0" smtClean="0">
                <a:latin typeface="+mn-ea"/>
              </a:rPr>
              <a:t>(1)</a:t>
            </a:r>
            <a:r>
              <a:rPr lang="ja-JP" altLang="en-US" sz="1150" dirty="0" smtClean="0">
                <a:latin typeface="+mn-ea"/>
              </a:rPr>
              <a:t> 次世代自動車の普及の促進に関すること</a:t>
            </a:r>
          </a:p>
          <a:p>
            <a:pPr marL="363538" indent="-174625"/>
            <a:r>
              <a:rPr lang="en-US" altLang="ja-JP" sz="1150" dirty="0" smtClean="0">
                <a:latin typeface="+mn-ea"/>
              </a:rPr>
              <a:t>(2)</a:t>
            </a:r>
            <a:r>
              <a:rPr lang="ja-JP" altLang="en-US" sz="1150" dirty="0" smtClean="0">
                <a:latin typeface="+mn-ea"/>
              </a:rPr>
              <a:t> 充電インフラ、水素ステーション等の整備の促進に関すること</a:t>
            </a:r>
          </a:p>
          <a:p>
            <a:pPr marL="363538" indent="-174625"/>
            <a:r>
              <a:rPr lang="en-US" altLang="ja-JP" sz="1150" dirty="0" smtClean="0">
                <a:latin typeface="+mn-ea"/>
              </a:rPr>
              <a:t>(3)</a:t>
            </a:r>
            <a:r>
              <a:rPr lang="ja-JP" altLang="en-US" sz="1150" dirty="0" smtClean="0">
                <a:latin typeface="+mn-ea"/>
              </a:rPr>
              <a:t> その他、関連製品・技術の普及の促進に関すること</a:t>
            </a:r>
            <a:endParaRPr lang="en-US" altLang="ja-JP" sz="1150" dirty="0" smtClean="0">
              <a:latin typeface="+mn-ea"/>
            </a:endParaRPr>
          </a:p>
          <a:p>
            <a:pPr marL="174625" indent="-174625"/>
            <a:endParaRPr lang="ja-JP" altLang="en-US" sz="1150" dirty="0">
              <a:latin typeface="+mn-ea"/>
            </a:endParaRPr>
          </a:p>
          <a:p>
            <a:pPr marL="174625" indent="-174625"/>
            <a:r>
              <a:rPr lang="ja-JP" altLang="en-US" sz="1150" dirty="0">
                <a:latin typeface="+mn-ea"/>
              </a:rPr>
              <a:t>（組織）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第３条　協議会は、別表に掲げる団体（以下「構成団体」という。）を代表する委員をもって構成する。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２　協議会には、必要に応じてオブザーバーを置くことができる</a:t>
            </a:r>
            <a:r>
              <a:rPr lang="ja-JP" altLang="en-US" sz="1150" dirty="0" smtClean="0">
                <a:latin typeface="+mn-ea"/>
              </a:rPr>
              <a:t>。</a:t>
            </a:r>
            <a:endParaRPr lang="en-US" altLang="ja-JP" sz="1150" dirty="0" smtClean="0">
              <a:latin typeface="+mn-ea"/>
            </a:endParaRPr>
          </a:p>
          <a:p>
            <a:pPr marL="174625" indent="-174625"/>
            <a:endParaRPr lang="ja-JP" altLang="en-US" sz="1150" dirty="0">
              <a:latin typeface="+mn-ea"/>
            </a:endParaRPr>
          </a:p>
          <a:p>
            <a:pPr marL="174625" indent="-174625"/>
            <a:r>
              <a:rPr lang="ja-JP" altLang="en-US" sz="1150" dirty="0">
                <a:latin typeface="+mn-ea"/>
              </a:rPr>
              <a:t>（会長）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第４条　協議会の会長は、大阪府商工労働部長が務め、協議会を総括する</a:t>
            </a:r>
            <a:r>
              <a:rPr lang="ja-JP" altLang="en-US" sz="1150" dirty="0" smtClean="0">
                <a:latin typeface="+mn-ea"/>
              </a:rPr>
              <a:t>。</a:t>
            </a:r>
            <a:endParaRPr lang="en-US" altLang="ja-JP" sz="1150" dirty="0" smtClean="0">
              <a:latin typeface="+mn-ea"/>
            </a:endParaRPr>
          </a:p>
          <a:p>
            <a:pPr marL="174625" indent="-174625"/>
            <a:endParaRPr lang="ja-JP" altLang="en-US" sz="1150" dirty="0">
              <a:latin typeface="+mn-ea"/>
            </a:endParaRPr>
          </a:p>
          <a:p>
            <a:pPr marL="174625" indent="-174625"/>
            <a:r>
              <a:rPr lang="ja-JP" altLang="en-US" sz="1150" dirty="0">
                <a:latin typeface="+mn-ea"/>
              </a:rPr>
              <a:t>（会議）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第５条　協議会は、会長が必要に応じて招集し、会長がその議長となる。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２　会長は、必要に応じて協議会に委員以外の者の出席を求め、その意見を聴取することができる。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３　協議会は、原則として公開とする</a:t>
            </a:r>
            <a:r>
              <a:rPr lang="ja-JP" altLang="en-US" sz="1150" dirty="0" smtClean="0">
                <a:latin typeface="+mn-ea"/>
              </a:rPr>
              <a:t>。</a:t>
            </a:r>
            <a:endParaRPr lang="en-US" altLang="ja-JP" sz="1150" dirty="0" smtClean="0">
              <a:latin typeface="+mn-ea"/>
            </a:endParaRPr>
          </a:p>
          <a:p>
            <a:pPr marL="174625" indent="-174625"/>
            <a:endParaRPr lang="en-US" altLang="ja-JP" sz="1150" dirty="0" smtClean="0">
              <a:latin typeface="+mn-ea"/>
            </a:endParaRPr>
          </a:p>
          <a:p>
            <a:pPr marL="174625" indent="-174625"/>
            <a:endParaRPr lang="en-US" altLang="ja-JP" sz="1150" dirty="0">
              <a:latin typeface="+mn-ea"/>
            </a:endParaRPr>
          </a:p>
          <a:p>
            <a:pPr marL="174625" indent="-174625"/>
            <a:r>
              <a:rPr lang="ja-JP" altLang="en-US" sz="1150" dirty="0" smtClean="0">
                <a:latin typeface="+mn-ea"/>
              </a:rPr>
              <a:t>（</a:t>
            </a:r>
            <a:r>
              <a:rPr lang="ja-JP" altLang="en-US" sz="1150" dirty="0">
                <a:latin typeface="+mn-ea"/>
              </a:rPr>
              <a:t>部会）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第６条　協議会には、第２条の協議事項の具体化を図るため、ＥＶ部会とＦＣＶ部会を設置する。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２　両部会の部会長は大阪府商工労働部成長産業振興室新エネルギー産業課長が務め、部会を総括する。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３　部会は、部会長及び部会長が別途定める団体（以下「部会構成団体」という。）を代表する部会員をもって構成する。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４　部会には、必要に応じてオブザーバーを置くことができる。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５　部会長は、必要に応じて部会に部会員以外の者の出席を求め、その意見を聴取することができる</a:t>
            </a:r>
            <a:r>
              <a:rPr lang="ja-JP" altLang="en-US" sz="1150" dirty="0" smtClean="0">
                <a:latin typeface="+mn-ea"/>
              </a:rPr>
              <a:t>。</a:t>
            </a:r>
            <a:endParaRPr lang="en-US" altLang="ja-JP" sz="1150" dirty="0" smtClean="0">
              <a:latin typeface="+mn-ea"/>
            </a:endParaRPr>
          </a:p>
          <a:p>
            <a:pPr marL="174625" indent="-174625"/>
            <a:endParaRPr lang="ja-JP" altLang="en-US" sz="1150" dirty="0">
              <a:latin typeface="+mn-ea"/>
            </a:endParaRPr>
          </a:p>
          <a:p>
            <a:pPr marL="174625" indent="-174625"/>
            <a:r>
              <a:rPr lang="ja-JP" altLang="en-US" sz="1150" dirty="0">
                <a:latin typeface="+mn-ea"/>
              </a:rPr>
              <a:t>（事務局）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第７条　協議会の事務を処理するため、事務局を大阪府商工労働部成長産業振興室新エネルギー産業課に置く</a:t>
            </a:r>
            <a:r>
              <a:rPr lang="ja-JP" altLang="en-US" sz="1150" dirty="0" smtClean="0">
                <a:latin typeface="+mn-ea"/>
              </a:rPr>
              <a:t>。</a:t>
            </a:r>
            <a:endParaRPr lang="en-US" altLang="ja-JP" sz="1150" dirty="0" smtClean="0">
              <a:latin typeface="+mn-ea"/>
            </a:endParaRPr>
          </a:p>
          <a:p>
            <a:pPr marL="174625" indent="-174625"/>
            <a:endParaRPr lang="ja-JP" altLang="en-US" sz="1150" dirty="0">
              <a:latin typeface="+mn-ea"/>
            </a:endParaRPr>
          </a:p>
          <a:p>
            <a:pPr marL="174625" indent="-174625"/>
            <a:r>
              <a:rPr lang="ja-JP" altLang="en-US" sz="1150" dirty="0">
                <a:latin typeface="+mn-ea"/>
              </a:rPr>
              <a:t>（その他）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第８条　この規約に定めるもののほか、協議会及び部会の運営に関し必要な事項は、協議会又はそれぞれの部会で協議の上定める。</a:t>
            </a:r>
          </a:p>
          <a:p>
            <a:pPr marL="174625" indent="-174625"/>
            <a:endParaRPr lang="ja-JP" altLang="en-US" sz="1150" dirty="0">
              <a:latin typeface="+mn-ea"/>
            </a:endParaRPr>
          </a:p>
          <a:p>
            <a:pPr marL="174625" indent="-174625"/>
            <a:r>
              <a:rPr lang="ja-JP" altLang="en-US" sz="1150" dirty="0" smtClean="0">
                <a:latin typeface="+mn-ea"/>
              </a:rPr>
              <a:t>　　附</a:t>
            </a:r>
            <a:r>
              <a:rPr lang="ja-JP" altLang="en-US" sz="1150" dirty="0">
                <a:latin typeface="+mn-ea"/>
              </a:rPr>
              <a:t>　</a:t>
            </a:r>
            <a:r>
              <a:rPr lang="ja-JP" altLang="en-US" sz="1150" dirty="0" smtClean="0">
                <a:latin typeface="+mn-ea"/>
              </a:rPr>
              <a:t>則</a:t>
            </a:r>
            <a:endParaRPr lang="en-US" altLang="ja-JP" sz="1150" dirty="0" smtClean="0">
              <a:latin typeface="+mn-ea"/>
            </a:endParaRPr>
          </a:p>
          <a:p>
            <a:pPr marL="174625" indent="-174625"/>
            <a:endParaRPr lang="ja-JP" altLang="en-US" sz="1150" dirty="0">
              <a:latin typeface="+mn-ea"/>
            </a:endParaRPr>
          </a:p>
          <a:p>
            <a:pPr marL="174625" indent="-174625"/>
            <a:r>
              <a:rPr lang="ja-JP" altLang="en-US" sz="1150" dirty="0">
                <a:latin typeface="+mn-ea"/>
              </a:rPr>
              <a:t>（施行期日）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１　この規約は、平成２８年</a:t>
            </a:r>
            <a:r>
              <a:rPr lang="ja-JP" altLang="en-US" sz="1150" dirty="0" smtClean="0">
                <a:latin typeface="+mn-ea"/>
              </a:rPr>
              <a:t>１月１２日から</a:t>
            </a:r>
            <a:r>
              <a:rPr lang="ja-JP" altLang="en-US" sz="1150" dirty="0">
                <a:latin typeface="+mn-ea"/>
              </a:rPr>
              <a:t>施行する</a:t>
            </a:r>
            <a:r>
              <a:rPr lang="ja-JP" altLang="en-US" sz="1150" dirty="0" smtClean="0">
                <a:latin typeface="+mn-ea"/>
              </a:rPr>
              <a:t>。</a:t>
            </a:r>
            <a:endParaRPr lang="en-US" altLang="ja-JP" sz="1150" dirty="0" smtClean="0">
              <a:latin typeface="+mn-ea"/>
            </a:endParaRPr>
          </a:p>
          <a:p>
            <a:pPr marL="174625" indent="-174625"/>
            <a:endParaRPr lang="ja-JP" altLang="en-US" sz="1150" dirty="0">
              <a:latin typeface="+mn-ea"/>
            </a:endParaRPr>
          </a:p>
          <a:p>
            <a:pPr marL="174625" indent="-174625"/>
            <a:r>
              <a:rPr lang="ja-JP" altLang="en-US" sz="1150" dirty="0">
                <a:latin typeface="+mn-ea"/>
              </a:rPr>
              <a:t>（おおさかＦＣＶ推進会議規約等の廃止）</a:t>
            </a:r>
          </a:p>
          <a:p>
            <a:pPr marL="174625" indent="-174625"/>
            <a:r>
              <a:rPr lang="ja-JP" altLang="en-US" sz="1150" dirty="0">
                <a:latin typeface="+mn-ea"/>
              </a:rPr>
              <a:t>２　おおさかＦＣＶ推進会議規約及び大阪ＥＶ（電気自動車）アクション協議会設置要綱は、廃止する</a:t>
            </a:r>
            <a:r>
              <a:rPr lang="ja-JP" altLang="en-US" sz="1150" dirty="0" smtClean="0">
                <a:latin typeface="+mn-ea"/>
              </a:rPr>
              <a:t>。</a:t>
            </a:r>
            <a:endParaRPr kumimoji="1" lang="ja-JP" altLang="en-US" sz="1150" dirty="0">
              <a:latin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453435" y="116632"/>
            <a:ext cx="655069" cy="3270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b="1" dirty="0" smtClean="0"/>
              <a:t>２</a:t>
            </a:r>
            <a:endParaRPr lang="ja-JP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7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576064"/>
          </a:xfr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ja-JP" altLang="en-US" sz="2800" b="1" dirty="0" smtClean="0"/>
              <a:t>（２）－２規約（別表）</a:t>
            </a:r>
            <a:endParaRPr kumimoji="1" lang="ja-JP" altLang="en-US" sz="2800" b="1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810994"/>
              </p:ext>
            </p:extLst>
          </p:nvPr>
        </p:nvGraphicFramePr>
        <p:xfrm>
          <a:off x="683568" y="836712"/>
          <a:ext cx="7776864" cy="58952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88432"/>
                <a:gridCol w="3888432"/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岩谷産業株式会社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新関西国際空港株式会社</a:t>
                      </a:r>
                      <a:endParaRPr lang="zh-CN" altLang="en-US" sz="1200" kern="100" spc="11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Ａ．Ｔ．カーニー株式会社</a:t>
                      </a:r>
                      <a:endParaRPr lang="ja-JP" altLang="ja-JP" sz="1200" kern="100" spc="11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新コスモス電機株式会社</a:t>
                      </a:r>
                      <a:endParaRPr lang="zh-CN" altLang="en-US" sz="1200" kern="100" spc="11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一般財団法人大阪科学技術センター</a:t>
                      </a:r>
                      <a:endParaRPr lang="ja-JP" sz="1200" kern="100" spc="11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スズキ株式会社</a:t>
                      </a:r>
                      <a:endParaRPr lang="ja-JP" sz="1200" kern="100" spc="11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34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大阪ガス株式会社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ダイハツ工業株式会社</a:t>
                      </a:r>
                      <a:endParaRPr lang="en-US" altLang="ja-JP" sz="1200" kern="100" spc="11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30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学校法人大阪産業大学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spc="11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CHAdeMO</a:t>
                      </a: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協議会</a:t>
                      </a:r>
                      <a:endParaRPr lang="ja-JP" sz="1200" kern="100" spc="11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大阪市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zh-TW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一般社団法人電子情報技術産業協会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大阪商工会議所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zh-TW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一般社団法人</a:t>
                      </a: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電動車両用電力供給システム協議会</a:t>
                      </a:r>
                      <a:endParaRPr lang="en-US" altLang="ja-JP" sz="1200" kern="100" spc="110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一般社団法人大阪タクシー協会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トヨタ自動車株式会社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34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大阪府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zh-TW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日産自動車株式会社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34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公立大学法人大阪府立大学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日本エア・リキード株式会社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34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オリックス</a:t>
                      </a: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自動車</a:t>
                      </a:r>
                      <a:r>
                        <a:rPr lang="ja-JP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株式</a:t>
                      </a: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会社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株式会社日本駐車場サービス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783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株式会社</a:t>
                      </a: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加地テック</a:t>
                      </a:r>
                      <a:endParaRPr lang="ja-JP" sz="1200" kern="100" spc="11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日本ユニシス株式会社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公益社団法人関西経済連合会</a:t>
                      </a:r>
                      <a:endParaRPr lang="ja-JP" sz="1200" kern="100" spc="11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パーク２４株式会社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34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関西電力株式会社</a:t>
                      </a:r>
                      <a:endParaRPr lang="ja-JP" sz="1200" kern="100" spc="11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パナソニック株式会社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34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近畿運輸局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ビー･エム・ダブリュー株式会社</a:t>
                      </a:r>
                      <a:endParaRPr lang="en-US" altLang="ja-JP" sz="1200" kern="100" spc="11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36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近畿経済産業局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株式会社フジキン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近畿地方環境事務所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本田技研工業株式会社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spc="11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堺市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三菱自動車工業株式会社</a:t>
                      </a: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国立研究開発法人産業技術総合研究所関西センター</a:t>
                      </a:r>
                      <a:endParaRPr lang="ja-JP" sz="1200" kern="100" spc="11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ヤマハ発動機株式会社</a:t>
                      </a:r>
                      <a:endParaRPr lang="en-US" altLang="ja-JP" sz="1200" kern="100" spc="11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ＪＸエネルギー株式会社</a:t>
                      </a:r>
                      <a:endParaRPr lang="ja-JP" sz="1200" kern="100" spc="11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1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ユアサＭ＆Ｂ株式会社</a:t>
                      </a:r>
                      <a:endParaRPr lang="ja-JP" sz="1200" kern="100" spc="11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5151" marR="35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827584" y="559713"/>
            <a:ext cx="76328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zh-TW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音順）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8460432" y="6486347"/>
            <a:ext cx="655069" cy="3270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b="1" dirty="0" smtClean="0"/>
              <a:t>３</a:t>
            </a:r>
            <a:endParaRPr lang="ja-JP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567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>
            <a:solidFill>
              <a:schemeClr val="bg1"/>
            </a:solidFill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</TotalTime>
  <Words>324</Words>
  <Application>Microsoft Office PowerPoint</Application>
  <PresentationFormat>画面に合わせる (4:3)</PresentationFormat>
  <Paragraphs>119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大阪次世代自動車普及推進協議会の設置について</vt:lpstr>
      <vt:lpstr>（１）設置趣旨・概要</vt:lpstr>
      <vt:lpstr>（２）－１規約（本文）</vt:lpstr>
      <vt:lpstr>（２）－２規約（別表）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大阪国際○○フォーラム（仮称）</dc:title>
  <dc:creator>奥本　孝司</dc:creator>
  <cp:lastModifiedBy>稲山　喜与一</cp:lastModifiedBy>
  <cp:revision>523</cp:revision>
  <cp:lastPrinted>2016-01-15T10:15:53Z</cp:lastPrinted>
  <dcterms:created xsi:type="dcterms:W3CDTF">2014-09-16T04:46:57Z</dcterms:created>
  <dcterms:modified xsi:type="dcterms:W3CDTF">2016-01-28T06:26:21Z</dcterms:modified>
</cp:coreProperties>
</file>