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290"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2020/12/11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60650" y="1805656"/>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年金、投資信託等の運用資産の管理を専門とする信託銀行</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日本マスタートラスト信託銀行株式会社</a:t>
            </a:r>
            <a:endParaRPr kumimoji="1" lang="ja-JP" altLang="en-US" sz="1300" b="1" dirty="0">
              <a:latin typeface="Meiryo UI" panose="020B0604030504040204" pitchFamily="50" charset="-128"/>
              <a:ea typeface="Meiryo UI" panose="020B0604030504040204" pitchFamily="50" charset="-128"/>
            </a:endParaRPr>
          </a:p>
        </p:txBody>
      </p:sp>
      <p:sp>
        <p:nvSpPr>
          <p:cNvPr id="9" name="角丸四角形 8"/>
          <p:cNvSpPr/>
          <p:nvPr/>
        </p:nvSpPr>
        <p:spPr>
          <a:xfrm>
            <a:off x="180304" y="844746"/>
            <a:ext cx="9606509" cy="574703"/>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重要業務（資金決済、証券決済）を中心に、大阪と東京との間でデュアルオペレーション体制を構築　</a:t>
            </a:r>
          </a:p>
        </p:txBody>
      </p:sp>
      <p:sp>
        <p:nvSpPr>
          <p:cNvPr id="10" name="Rectangle 5"/>
          <p:cNvSpPr>
            <a:spLocks noChangeArrowheads="1"/>
          </p:cNvSpPr>
          <p:nvPr/>
        </p:nvSpPr>
        <p:spPr bwMode="auto">
          <a:xfrm>
            <a:off x="360650" y="2062982"/>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預かり資産は</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442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兆円（</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9</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月末現在）</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Rectangle 5"/>
          <p:cNvSpPr>
            <a:spLocks noChangeArrowheads="1"/>
          </p:cNvSpPr>
          <p:nvPr/>
        </p:nvSpPr>
        <p:spPr bwMode="auto">
          <a:xfrm>
            <a:off x="142875" y="1548330"/>
            <a:ext cx="9338835"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１．日本マスタートラスト信託銀行について</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Rectangle 5"/>
          <p:cNvSpPr>
            <a:spLocks noChangeArrowheads="1"/>
          </p:cNvSpPr>
          <p:nvPr/>
        </p:nvSpPr>
        <p:spPr bwMode="auto">
          <a:xfrm>
            <a:off x="142875" y="2320308"/>
            <a:ext cx="9338835"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２．業務継続態勢整備の責務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Rectangle 5"/>
          <p:cNvSpPr>
            <a:spLocks noChangeArrowheads="1"/>
          </p:cNvSpPr>
          <p:nvPr/>
        </p:nvSpPr>
        <p:spPr bwMode="auto">
          <a:xfrm>
            <a:off x="360650" y="2577634"/>
            <a:ext cx="92371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預かり資産の規模から、当社の業務継続に支障が生じると社会的に大きな影響をきたすことが見込まれるため、</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2013</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月より大阪に拠点を設け、東阪複線運用体制（デュアルオペレーション）の運用を開始</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Rectangle 5"/>
          <p:cNvSpPr>
            <a:spLocks noChangeArrowheads="1"/>
          </p:cNvSpPr>
          <p:nvPr/>
        </p:nvSpPr>
        <p:spPr bwMode="auto">
          <a:xfrm>
            <a:off x="142875" y="3019626"/>
            <a:ext cx="6273560"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３．業務継続態勢</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Rectangle 5"/>
          <p:cNvSpPr>
            <a:spLocks noChangeArrowheads="1"/>
          </p:cNvSpPr>
          <p:nvPr/>
        </p:nvSpPr>
        <p:spPr bwMode="auto">
          <a:xfrm>
            <a:off x="52546" y="3276952"/>
            <a:ext cx="545925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（１）大阪と東京の複線運用体制（デュアルオペレーション）を運用　</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a:t>
            </a:r>
          </a:p>
        </p:txBody>
      </p:sp>
      <p:sp>
        <p:nvSpPr>
          <p:cNvPr id="19" name="Rectangle 5"/>
          <p:cNvSpPr>
            <a:spLocks noChangeArrowheads="1"/>
          </p:cNvSpPr>
          <p:nvPr/>
        </p:nvSpPr>
        <p:spPr bwMode="auto">
          <a:xfrm>
            <a:off x="360650" y="3534278"/>
            <a:ext cx="50835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業務継続対象の最重要</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13</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業務について、東阪間で同一の業務を分担</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Rectangle 5"/>
          <p:cNvSpPr>
            <a:spLocks noChangeArrowheads="1"/>
          </p:cNvSpPr>
          <p:nvPr/>
        </p:nvSpPr>
        <p:spPr bwMode="auto">
          <a:xfrm>
            <a:off x="360650" y="3791604"/>
            <a:ext cx="626355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自然災害等によって一方のオフィスで業務継続に支障が生じた場合は、いつでも他方が代替可能</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Rectangle 5"/>
          <p:cNvSpPr>
            <a:spLocks noChangeArrowheads="1"/>
          </p:cNvSpPr>
          <p:nvPr/>
        </p:nvSpPr>
        <p:spPr bwMode="auto">
          <a:xfrm>
            <a:off x="52546" y="4048930"/>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（２）オフィスとシステムセンターは大阪と東京ほかに設置　</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a:t>
            </a:r>
          </a:p>
        </p:txBody>
      </p:sp>
      <p:sp>
        <p:nvSpPr>
          <p:cNvPr id="22" name="Rectangle 5"/>
          <p:cNvSpPr>
            <a:spLocks noChangeArrowheads="1"/>
          </p:cNvSpPr>
          <p:nvPr/>
        </p:nvSpPr>
        <p:spPr bwMode="auto">
          <a:xfrm>
            <a:off x="360650" y="4306256"/>
            <a:ext cx="60557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東京オフィス、関東システムセンターが被災して停止した場合でも、大阪オフィスおよび関西システムセンターによって業務継続可能</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6416435" y="3059803"/>
            <a:ext cx="3128846" cy="1209554"/>
          </a:xfrm>
          <a:prstGeom prst="rect">
            <a:avLst/>
          </a:prstGeom>
        </p:spPr>
      </p:pic>
      <p:pic>
        <p:nvPicPr>
          <p:cNvPr id="4" name="図 3"/>
          <p:cNvPicPr>
            <a:picLocks noChangeAspect="1"/>
          </p:cNvPicPr>
          <p:nvPr/>
        </p:nvPicPr>
        <p:blipFill>
          <a:blip r:embed="rId3"/>
          <a:stretch>
            <a:fillRect/>
          </a:stretch>
        </p:blipFill>
        <p:spPr>
          <a:xfrm>
            <a:off x="6844637" y="4704638"/>
            <a:ext cx="2272442" cy="2153361"/>
          </a:xfrm>
          <a:prstGeom prst="rect">
            <a:avLst/>
          </a:prstGeom>
        </p:spPr>
      </p:pic>
      <p:sp>
        <p:nvSpPr>
          <p:cNvPr id="38" name="Rectangle 5"/>
          <p:cNvSpPr>
            <a:spLocks noChangeArrowheads="1"/>
          </p:cNvSpPr>
          <p:nvPr/>
        </p:nvSpPr>
        <p:spPr bwMode="auto">
          <a:xfrm>
            <a:off x="142874" y="4748248"/>
            <a:ext cx="6273561"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４．業務継続態勢の実効性確保</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9" name="Rectangle 5"/>
          <p:cNvSpPr>
            <a:spLocks noChangeArrowheads="1"/>
          </p:cNvSpPr>
          <p:nvPr/>
        </p:nvSpPr>
        <p:spPr bwMode="auto">
          <a:xfrm>
            <a:off x="56676" y="5005574"/>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（１）定期訓練</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0" name="Rectangle 5"/>
          <p:cNvSpPr>
            <a:spLocks noChangeArrowheads="1"/>
          </p:cNvSpPr>
          <p:nvPr/>
        </p:nvSpPr>
        <p:spPr bwMode="auto">
          <a:xfrm>
            <a:off x="360650" y="5262900"/>
            <a:ext cx="5972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業務継続対象の最重要</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業務については定期的に東阪間の業務引継訓練を行っている</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1" name="Rectangle 5"/>
          <p:cNvSpPr>
            <a:spLocks noChangeArrowheads="1"/>
          </p:cNvSpPr>
          <p:nvPr/>
        </p:nvSpPr>
        <p:spPr bwMode="auto">
          <a:xfrm>
            <a:off x="360650" y="5520226"/>
            <a:ext cx="60449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また、これ以外の業務についても、東京オフィスの業務を大阪オフィスで代替するための訓練を、年１～２回実施</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2" name="Rectangle 5"/>
          <p:cNvSpPr>
            <a:spLocks noChangeArrowheads="1"/>
          </p:cNvSpPr>
          <p:nvPr/>
        </p:nvSpPr>
        <p:spPr bwMode="auto">
          <a:xfrm>
            <a:off x="52546" y="5962218"/>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（２）東阪間の社員配置</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Rectangle 5"/>
          <p:cNvSpPr>
            <a:spLocks noChangeArrowheads="1"/>
          </p:cNvSpPr>
          <p:nvPr/>
        </p:nvSpPr>
        <p:spPr bwMode="auto">
          <a:xfrm>
            <a:off x="360650" y="6219544"/>
            <a:ext cx="605578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大阪地区における社員採用に加え、これを含めて両オフィス間で定期的に社員を配置転換</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Rectangle 5"/>
          <p:cNvSpPr>
            <a:spLocks noChangeArrowheads="1"/>
          </p:cNvSpPr>
          <p:nvPr/>
        </p:nvSpPr>
        <p:spPr bwMode="auto">
          <a:xfrm>
            <a:off x="360650" y="6476866"/>
            <a:ext cx="42494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これにより、東阪間の業務水準を均一に保っている</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Rectangle 5"/>
          <p:cNvSpPr>
            <a:spLocks noChangeArrowheads="1"/>
          </p:cNvSpPr>
          <p:nvPr/>
        </p:nvSpPr>
        <p:spPr bwMode="auto">
          <a:xfrm>
            <a:off x="6416435" y="2924231"/>
            <a:ext cx="2018460"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）大阪と東京のデュアルオペレーション</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Rectangle 5"/>
          <p:cNvSpPr>
            <a:spLocks noChangeArrowheads="1"/>
          </p:cNvSpPr>
          <p:nvPr/>
        </p:nvSpPr>
        <p:spPr bwMode="auto">
          <a:xfrm>
            <a:off x="6416435" y="4551885"/>
            <a:ext cx="2348131"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）オフィスとシステムのバックアップ</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7754874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318</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2019-09-26T05:38:23Z</dcterms:created>
  <dcterms:modified xsi:type="dcterms:W3CDTF">2020-12-11T07:10:29Z</dcterms:modified>
</cp:coreProperties>
</file>