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71" r:id="rId5"/>
    <p:sldId id="258" r:id="rId6"/>
    <p:sldId id="259" r:id="rId7"/>
    <p:sldId id="262" r:id="rId8"/>
    <p:sldId id="263" r:id="rId9"/>
    <p:sldId id="260" r:id="rId10"/>
    <p:sldId id="261" r:id="rId11"/>
    <p:sldId id="265" r:id="rId12"/>
    <p:sldId id="275"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81" autoAdjust="0"/>
    <p:restoredTop sz="94424" autoAdjust="0"/>
  </p:normalViewPr>
  <p:slideViewPr>
    <p:cSldViewPr snapToGrid="0">
      <p:cViewPr varScale="1">
        <p:scale>
          <a:sx n="74" d="100"/>
          <a:sy n="74" d="100"/>
        </p:scale>
        <p:origin x="846" y="72"/>
      </p:cViewPr>
      <p:guideLst>
        <p:guide orient="horz" pos="21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125315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105694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334470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339360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38414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146323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315166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403016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162592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93669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9A01DFC-AB64-46B2-A891-572969A4CA6F}"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87259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01DFC-AB64-46B2-A891-572969A4CA6F}" type="datetimeFigureOut">
              <a:rPr kumimoji="1" lang="ja-JP" altLang="en-US" smtClean="0"/>
              <a:t>2018/2/19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A4DC2-004A-4D02-B3DA-39AF4C4D3659}" type="slidenum">
              <a:rPr kumimoji="1" lang="ja-JP" altLang="en-US" smtClean="0"/>
              <a:t>‹#›</a:t>
            </a:fld>
            <a:endParaRPr kumimoji="1" lang="ja-JP" altLang="en-US"/>
          </a:p>
        </p:txBody>
      </p:sp>
    </p:spTree>
    <p:extLst>
      <p:ext uri="{BB962C8B-B14F-4D97-AF65-F5344CB8AC3E}">
        <p14:creationId xmlns:p14="http://schemas.microsoft.com/office/powerpoint/2010/main" val="369634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png"/><Relationship Id="rId5" Type="http://schemas.microsoft.com/office/2007/relationships/hdphoto" Target="../media/hdphoto5.wdp"/><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251881"/>
            <a:ext cx="12192000" cy="1589167"/>
          </a:xfrm>
        </p:spPr>
        <p:txBody>
          <a:bodyPr>
            <a:normAutofit fontScale="90000"/>
          </a:bodyPr>
          <a:lstStyle/>
          <a:p>
            <a:r>
              <a:rPr lang="ja-JP" altLang="ja-JP" sz="4400" dirty="0"/>
              <a:t>副首都・大阪の</a:t>
            </a:r>
            <a:r>
              <a:rPr lang="ja-JP" altLang="ja-JP" sz="4400" dirty="0" smtClean="0"/>
              <a:t>未来像</a:t>
            </a:r>
            <a:r>
              <a:rPr lang="ja-JP" altLang="en-US" sz="4400" dirty="0" smtClean="0"/>
              <a:t>：</a:t>
            </a:r>
            <a:r>
              <a:rPr lang="en-US" altLang="ja-JP" sz="4400" dirty="0" smtClean="0"/>
              <a:t/>
            </a:r>
            <a:br>
              <a:rPr lang="en-US" altLang="ja-JP" sz="4400" dirty="0" smtClean="0"/>
            </a:br>
            <a:r>
              <a:rPr lang="ja-JP" altLang="en-US" sz="1800" dirty="0"/>
              <a:t>　</a:t>
            </a:r>
            <a:r>
              <a:rPr lang="en-US" altLang="ja-JP" sz="4400" dirty="0" smtClean="0"/>
              <a:t/>
            </a:r>
            <a:br>
              <a:rPr lang="en-US" altLang="ja-JP" sz="4400" dirty="0" smtClean="0"/>
            </a:br>
            <a:r>
              <a:rPr lang="ja-JP" altLang="en-US" sz="4800" dirty="0" smtClean="0"/>
              <a:t>副首都大阪がアジアに誇る“粉もん”</a:t>
            </a:r>
            <a:endParaRPr kumimoji="1" lang="ja-JP" altLang="en-US" sz="4800" dirty="0"/>
          </a:p>
        </p:txBody>
      </p:sp>
      <p:pic>
        <p:nvPicPr>
          <p:cNvPr id="5" name="Picture 94" descr="府大のロゴ"/>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0" y="4157583"/>
            <a:ext cx="12192000" cy="338554"/>
          </a:xfrm>
          <a:prstGeom prst="rect">
            <a:avLst/>
          </a:prstGeom>
          <a:noFill/>
        </p:spPr>
        <p:txBody>
          <a:bodyPr wrap="square" rtlCol="0">
            <a:spAutoFit/>
          </a:bodyPr>
          <a:lstStyle/>
          <a:p>
            <a:pPr algn="ctr"/>
            <a:r>
              <a:rPr kumimoji="1" lang="ja-JP" altLang="en-US" sz="1600" dirty="0" smtClean="0">
                <a:latin typeface="HGｺﾞｼｯｸE" panose="020B0909000000000000" pitchFamily="49" charset="-128"/>
                <a:ea typeface="HGｺﾞｼｯｸE" panose="020B0909000000000000" pitchFamily="49" charset="-128"/>
              </a:rPr>
              <a:t>大阪府立大学 平成</a:t>
            </a:r>
            <a:r>
              <a:rPr kumimoji="1" lang="en-US" altLang="ja-JP" sz="1600" dirty="0" smtClean="0">
                <a:latin typeface="HGｺﾞｼｯｸE" panose="020B0909000000000000" pitchFamily="49" charset="-128"/>
                <a:ea typeface="HGｺﾞｼｯｸE" panose="020B0909000000000000" pitchFamily="49" charset="-128"/>
              </a:rPr>
              <a:t>29</a:t>
            </a:r>
            <a:r>
              <a:rPr kumimoji="1" lang="ja-JP" altLang="en-US" sz="1600" dirty="0" smtClean="0">
                <a:latin typeface="HGｺﾞｼｯｸE" panose="020B0909000000000000" pitchFamily="49" charset="-128"/>
                <a:ea typeface="HGｺﾞｼｯｸE" panose="020B0909000000000000" pitchFamily="49" charset="-128"/>
              </a:rPr>
              <a:t>年度「地域活動演習」大阪の未来像グループ </a:t>
            </a:r>
            <a:r>
              <a:rPr lang="en-US" altLang="ja-JP" sz="1600" dirty="0" smtClean="0">
                <a:latin typeface="HGｺﾞｼｯｸE" panose="020B0909000000000000" pitchFamily="49" charset="-128"/>
                <a:ea typeface="HGｺﾞｼｯｸE" panose="020B0909000000000000" pitchFamily="49" charset="-128"/>
              </a:rPr>
              <a:t>C</a:t>
            </a:r>
            <a:r>
              <a:rPr lang="ja-JP" altLang="en-US" sz="1600" dirty="0" smtClean="0">
                <a:latin typeface="HGｺﾞｼｯｸE" panose="020B0909000000000000" pitchFamily="49" charset="-128"/>
                <a:ea typeface="HGｺﾞｼｯｸE" panose="020B0909000000000000" pitchFamily="49" charset="-128"/>
              </a:rPr>
              <a:t>チーム</a:t>
            </a:r>
            <a:endParaRPr kumimoji="1" lang="ja-JP" altLang="en-US" sz="1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82222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課題</a:t>
            </a:r>
            <a:endParaRPr kumimoji="1" lang="ja-JP" altLang="en-US" dirty="0"/>
          </a:p>
        </p:txBody>
      </p:sp>
      <p:sp>
        <p:nvSpPr>
          <p:cNvPr id="5" name="コンテンツ プレースホルダー 4"/>
          <p:cNvSpPr>
            <a:spLocks noGrp="1"/>
          </p:cNvSpPr>
          <p:nvPr>
            <p:ph idx="1"/>
          </p:nvPr>
        </p:nvSpPr>
        <p:spPr/>
        <p:txBody>
          <a:bodyPr/>
          <a:lstStyle/>
          <a:p>
            <a:pPr marL="0" lvl="0" indent="0">
              <a:buNone/>
            </a:pPr>
            <a:r>
              <a:rPr lang="ja-JP" altLang="en-US" sz="3000" dirty="0">
                <a:solidFill>
                  <a:prstClr val="black"/>
                </a:solidFill>
              </a:rPr>
              <a:t>・本格的な粉もんミュージアムを</a:t>
            </a:r>
            <a:r>
              <a:rPr lang="ja-JP" altLang="en-US" sz="3000" dirty="0" smtClean="0">
                <a:solidFill>
                  <a:prstClr val="black"/>
                </a:solidFill>
              </a:rPr>
              <a:t>つくる！</a:t>
            </a:r>
            <a:endParaRPr lang="en-US" altLang="ja-JP" sz="3000" dirty="0" smtClean="0">
              <a:solidFill>
                <a:prstClr val="black"/>
              </a:solidFill>
            </a:endParaRPr>
          </a:p>
          <a:p>
            <a:pPr marL="0" lvl="0" indent="0">
              <a:buNone/>
            </a:pPr>
            <a:r>
              <a:rPr lang="ja-JP" altLang="en-US" sz="3000" dirty="0">
                <a:solidFill>
                  <a:prstClr val="black"/>
                </a:solidFill>
              </a:rPr>
              <a:t>　</a:t>
            </a:r>
            <a:r>
              <a:rPr lang="ja-JP" altLang="en-US" sz="3000" dirty="0" smtClean="0">
                <a:solidFill>
                  <a:prstClr val="black"/>
                </a:solidFill>
              </a:rPr>
              <a:t>→粉もんの歴史・粉もんの世界の種類・手作り体験など！</a:t>
            </a:r>
            <a:endParaRPr lang="en-US" altLang="ja-JP" sz="3000" dirty="0" smtClean="0">
              <a:solidFill>
                <a:prstClr val="black"/>
              </a:solidFill>
            </a:endParaRPr>
          </a:p>
          <a:p>
            <a:pPr marL="0" lvl="0" indent="0">
              <a:buNone/>
            </a:pPr>
            <a:r>
              <a:rPr lang="ja-JP" altLang="en-US" sz="3000" dirty="0" smtClean="0">
                <a:solidFill>
                  <a:prstClr val="black"/>
                </a:solidFill>
              </a:rPr>
              <a:t>（例：ＵＣＣコーヒー博物館）</a:t>
            </a:r>
            <a:endParaRPr lang="en-US" altLang="ja-JP" sz="3000" dirty="0">
              <a:solidFill>
                <a:prstClr val="black"/>
              </a:solidFill>
            </a:endParaRPr>
          </a:p>
          <a:p>
            <a:endParaRPr kumimoji="1" lang="en-US" altLang="ja-JP" dirty="0" smtClean="0"/>
          </a:p>
          <a:p>
            <a:endParaRPr lang="en-US" altLang="ja-JP" dirty="0"/>
          </a:p>
          <a:p>
            <a:endParaRPr kumimoji="1" lang="en-US" altLang="ja-JP" dirty="0" smtClean="0"/>
          </a:p>
          <a:p>
            <a:endParaRPr lang="en-US" altLang="ja-JP" dirty="0"/>
          </a:p>
          <a:p>
            <a:r>
              <a:rPr lang="ja-JP" altLang="en-US" sz="1000" dirty="0" smtClean="0"/>
              <a:t>　　　　　　　　　　　　　　　　　　　　　　　　　　　　　　　　　　　　　　　　　　　</a:t>
            </a:r>
            <a:endParaRPr lang="en-US" altLang="ja-JP" sz="1000" dirty="0"/>
          </a:p>
        </p:txBody>
      </p:sp>
      <p:pic>
        <p:nvPicPr>
          <p:cNvPr id="6" name="図 5"/>
          <p:cNvPicPr>
            <a:picLocks noChangeAspect="1"/>
          </p:cNvPicPr>
          <p:nvPr/>
        </p:nvPicPr>
        <p:blipFill>
          <a:blip r:embed="rId2"/>
          <a:stretch>
            <a:fillRect/>
          </a:stretch>
        </p:blipFill>
        <p:spPr>
          <a:xfrm>
            <a:off x="6602032" y="3414103"/>
            <a:ext cx="4191000" cy="2190750"/>
          </a:xfrm>
          <a:prstGeom prst="rect">
            <a:avLst/>
          </a:prstGeom>
        </p:spPr>
      </p:pic>
      <p:pic>
        <p:nvPicPr>
          <p:cNvPr id="7" name="Picture 94" descr="府大のロゴ"/>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6712867" y="5694649"/>
            <a:ext cx="4438175" cy="261610"/>
          </a:xfrm>
          <a:prstGeom prst="rect">
            <a:avLst/>
          </a:prstGeom>
        </p:spPr>
        <p:txBody>
          <a:bodyPr wrap="square">
            <a:spAutoFit/>
          </a:bodyPr>
          <a:lstStyle/>
          <a:p>
            <a:r>
              <a:rPr lang="en-US" altLang="ja-JP" sz="1100" dirty="0"/>
              <a:t>http://img.ucc.co.jp/museum/information/images/gui_list01_img.jpg</a:t>
            </a:r>
            <a:endParaRPr lang="ja-JP" altLang="en-US" sz="1100" dirty="0"/>
          </a:p>
        </p:txBody>
      </p:sp>
    </p:spTree>
    <p:extLst>
      <p:ext uri="{BB962C8B-B14F-4D97-AF65-F5344CB8AC3E}">
        <p14:creationId xmlns:p14="http://schemas.microsoft.com/office/powerpoint/2010/main" val="2923739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24438"/>
            <a:ext cx="10515600" cy="937582"/>
          </a:xfrm>
        </p:spPr>
        <p:txBody>
          <a:bodyPr/>
          <a:lstStyle/>
          <a:p>
            <a:r>
              <a:rPr kumimoji="1" lang="ja-JP" altLang="en-US" dirty="0" smtClean="0"/>
              <a:t>　　　　　　</a:t>
            </a:r>
            <a:endParaRPr kumimoji="1" lang="ja-JP" altLang="en-US" dirty="0"/>
          </a:p>
        </p:txBody>
      </p:sp>
      <p:sp>
        <p:nvSpPr>
          <p:cNvPr id="4" name="角丸四角形 3"/>
          <p:cNvSpPr/>
          <p:nvPr/>
        </p:nvSpPr>
        <p:spPr>
          <a:xfrm>
            <a:off x="1002082" y="830182"/>
            <a:ext cx="1590805" cy="6316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S創英角ﾎﾟｯﾌﾟ体" panose="040B0A00000000000000" pitchFamily="50" charset="-128"/>
                <a:ea typeface="HGS創英角ﾎﾟｯﾌﾟ体" panose="040B0A00000000000000" pitchFamily="50" charset="-128"/>
              </a:rPr>
              <a:t>About us</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5" name="角丸四角形 4"/>
          <p:cNvSpPr/>
          <p:nvPr/>
        </p:nvSpPr>
        <p:spPr>
          <a:xfrm>
            <a:off x="3226495" y="830181"/>
            <a:ext cx="1590805" cy="63162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歴史</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6" name="角丸四角形 5"/>
          <p:cNvSpPr/>
          <p:nvPr/>
        </p:nvSpPr>
        <p:spPr>
          <a:xfrm>
            <a:off x="5450908" y="830182"/>
            <a:ext cx="1590805" cy="63162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レシピ集</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7" name="角丸四角形 6"/>
          <p:cNvSpPr/>
          <p:nvPr/>
        </p:nvSpPr>
        <p:spPr>
          <a:xfrm>
            <a:off x="7675321" y="865098"/>
            <a:ext cx="1590805" cy="63162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海外</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8" name="角丸四角形 7"/>
          <p:cNvSpPr/>
          <p:nvPr/>
        </p:nvSpPr>
        <p:spPr>
          <a:xfrm>
            <a:off x="9632514" y="624437"/>
            <a:ext cx="1721285" cy="10503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u="sng" dirty="0" smtClean="0">
                <a:solidFill>
                  <a:schemeClr val="accent1"/>
                </a:solidFill>
              </a:rPr>
              <a:t>Japanese</a:t>
            </a:r>
          </a:p>
          <a:p>
            <a:pPr algn="ctr"/>
            <a:r>
              <a:rPr lang="en-US" altLang="ja-JP" dirty="0" smtClean="0">
                <a:solidFill>
                  <a:schemeClr val="tx1"/>
                </a:solidFill>
              </a:rPr>
              <a:t>English</a:t>
            </a:r>
          </a:p>
          <a:p>
            <a:pPr algn="ctr"/>
            <a:r>
              <a:rPr lang="en-US" altLang="ja-JP" dirty="0" smtClean="0">
                <a:solidFill>
                  <a:schemeClr val="tx1"/>
                </a:solidFill>
              </a:rPr>
              <a:t>C</a:t>
            </a:r>
            <a:r>
              <a:rPr kumimoji="1" lang="en-US" altLang="ja-JP" dirty="0" smtClean="0">
                <a:solidFill>
                  <a:schemeClr val="tx1"/>
                </a:solidFill>
              </a:rPr>
              <a:t>hinese</a:t>
            </a:r>
          </a:p>
          <a:p>
            <a:pPr algn="ctr"/>
            <a:r>
              <a:rPr lang="en-US" altLang="ja-JP" dirty="0" smtClean="0">
                <a:solidFill>
                  <a:schemeClr val="tx1"/>
                </a:solidFill>
              </a:rPr>
              <a:t>Korean</a:t>
            </a:r>
            <a:endParaRPr kumimoji="1" lang="ja-JP" altLang="en-US" dirty="0">
              <a:solidFill>
                <a:schemeClr val="tx1"/>
              </a:solidFill>
            </a:endParaRPr>
          </a:p>
        </p:txBody>
      </p:sp>
      <p:sp>
        <p:nvSpPr>
          <p:cNvPr id="12" name="横巻き 11"/>
          <p:cNvSpPr/>
          <p:nvPr/>
        </p:nvSpPr>
        <p:spPr>
          <a:xfrm>
            <a:off x="7992385" y="2771430"/>
            <a:ext cx="3258859" cy="1064713"/>
          </a:xfrm>
          <a:prstGeom prst="horizontalScroll">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　　　　　</a:t>
            </a:r>
            <a:r>
              <a:rPr lang="ja-JP" altLang="en-US" dirty="0" smtClean="0">
                <a:solidFill>
                  <a:schemeClr val="accent2"/>
                </a:solidFill>
                <a:latin typeface="HGS創英角ﾎﾟｯﾌﾟ体" panose="040B0A00000000000000" pitchFamily="50" charset="-128"/>
                <a:ea typeface="HGS創英角ﾎﾟｯﾌﾟ体" panose="040B0A00000000000000" pitchFamily="50" charset="-128"/>
              </a:rPr>
              <a:t>粉もん公式インスタ</a:t>
            </a:r>
            <a:endParaRPr kumimoji="1" lang="ja-JP" altLang="en-US" dirty="0">
              <a:solidFill>
                <a:schemeClr val="accent2"/>
              </a:solidFill>
              <a:latin typeface="HGS創英角ﾎﾟｯﾌﾟ体" panose="040B0A00000000000000" pitchFamily="50" charset="-128"/>
              <a:ea typeface="HGS創英角ﾎﾟｯﾌﾟ体" panose="040B0A00000000000000" pitchFamily="50" charset="-128"/>
            </a:endParaRPr>
          </a:p>
        </p:txBody>
      </p:sp>
      <p:pic>
        <p:nvPicPr>
          <p:cNvPr id="11" name="コンテンツ プレースホルダー 10"/>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96843" y="3007074"/>
            <a:ext cx="620719" cy="620719"/>
          </a:xfrm>
          <a:prstGeom prst="rect">
            <a:avLst/>
          </a:prstGeom>
        </p:spPr>
      </p:pic>
      <p:sp>
        <p:nvSpPr>
          <p:cNvPr id="13" name="八角形 12"/>
          <p:cNvSpPr/>
          <p:nvPr/>
        </p:nvSpPr>
        <p:spPr>
          <a:xfrm>
            <a:off x="8918512" y="1887459"/>
            <a:ext cx="1692000" cy="764084"/>
          </a:xfrm>
          <a:prstGeom prst="oct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S創英角ﾎﾟｯﾌﾟ体" panose="040B0A00000000000000" pitchFamily="50" charset="-128"/>
                <a:ea typeface="HGS創英角ﾎﾟｯﾌﾟ体" panose="040B0A00000000000000" pitchFamily="50" charset="-128"/>
              </a:rPr>
              <a:t>リンク集</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14" name="正方形/長方形 13"/>
          <p:cNvSpPr/>
          <p:nvPr/>
        </p:nvSpPr>
        <p:spPr>
          <a:xfrm>
            <a:off x="8893479" y="4020855"/>
            <a:ext cx="1716066" cy="81419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2">
                    <a:lumMod val="50000"/>
                  </a:schemeClr>
                </a:solidFill>
                <a:latin typeface="+mn-ea"/>
              </a:rPr>
              <a:t>ご要望</a:t>
            </a:r>
            <a:endParaRPr kumimoji="1" lang="ja-JP" altLang="en-US" b="1" dirty="0">
              <a:solidFill>
                <a:schemeClr val="tx2">
                  <a:lumMod val="50000"/>
                </a:schemeClr>
              </a:solidFill>
              <a:latin typeface="+mn-ea"/>
            </a:endParaRPr>
          </a:p>
        </p:txBody>
      </p:sp>
      <p:sp>
        <p:nvSpPr>
          <p:cNvPr id="3" name="テキスト ボックス 2"/>
          <p:cNvSpPr txBox="1"/>
          <p:nvPr/>
        </p:nvSpPr>
        <p:spPr>
          <a:xfrm>
            <a:off x="526376" y="1720792"/>
            <a:ext cx="7148945" cy="5170646"/>
          </a:xfrm>
          <a:prstGeom prst="rect">
            <a:avLst/>
          </a:prstGeom>
          <a:noFill/>
        </p:spPr>
        <p:txBody>
          <a:bodyPr wrap="square" rtlCol="0">
            <a:spAutoFit/>
          </a:bodyPr>
          <a:lstStyle/>
          <a:p>
            <a:pPr algn="ctr"/>
            <a:r>
              <a:rPr kumimoji="1" lang="en-US" altLang="ja-JP" sz="2800" b="1" dirty="0" smtClean="0"/>
              <a:t>About us !</a:t>
            </a:r>
          </a:p>
          <a:p>
            <a:pPr algn="ctr"/>
            <a:endParaRPr kumimoji="1" lang="en-US" altLang="ja-JP" sz="1050" b="1" dirty="0" smtClean="0"/>
          </a:p>
          <a:p>
            <a:pPr algn="just"/>
            <a:r>
              <a:rPr lang="ja-JP" altLang="en-US" sz="2400" dirty="0" smtClean="0"/>
              <a:t>私たちは、副首都として、粉もんをアジアに広く活躍できるものにするための活動をしています。</a:t>
            </a:r>
            <a:endParaRPr lang="en-US" altLang="ja-JP" sz="2400" dirty="0"/>
          </a:p>
          <a:p>
            <a:pPr algn="just"/>
            <a:r>
              <a:rPr lang="ja-JP" altLang="en-US" sz="2400" dirty="0" smtClean="0"/>
              <a:t>　</a:t>
            </a:r>
            <a:endParaRPr lang="en-US" altLang="ja-JP" sz="1600" dirty="0" smtClean="0"/>
          </a:p>
          <a:p>
            <a:pPr algn="just">
              <a:lnSpc>
                <a:spcPct val="150000"/>
              </a:lnSpc>
            </a:pPr>
            <a:r>
              <a:rPr lang="ja-JP" altLang="en-US" sz="2400" dirty="0"/>
              <a:t>　</a:t>
            </a:r>
            <a:r>
              <a:rPr lang="ja-JP" altLang="en-US" sz="2400" dirty="0" smtClean="0"/>
              <a:t>歴史</a:t>
            </a:r>
            <a:r>
              <a:rPr lang="en-US" altLang="ja-JP" sz="2400" dirty="0" smtClean="0"/>
              <a:t>…</a:t>
            </a:r>
            <a:r>
              <a:rPr lang="ja-JP" altLang="en-US" sz="2400" dirty="0"/>
              <a:t>粉</a:t>
            </a:r>
            <a:r>
              <a:rPr lang="ja-JP" altLang="en-US" sz="2400" dirty="0" smtClean="0"/>
              <a:t>もんの起源</a:t>
            </a:r>
            <a:endParaRPr lang="en-US" altLang="ja-JP" sz="2400" dirty="0" smtClean="0"/>
          </a:p>
          <a:p>
            <a:pPr algn="just">
              <a:lnSpc>
                <a:spcPct val="150000"/>
              </a:lnSpc>
            </a:pPr>
            <a:r>
              <a:rPr lang="ja-JP" altLang="en-US" sz="2400" dirty="0"/>
              <a:t>　</a:t>
            </a:r>
            <a:r>
              <a:rPr lang="ja-JP" altLang="en-US" sz="2400" dirty="0" smtClean="0"/>
              <a:t>レシピ</a:t>
            </a:r>
            <a:r>
              <a:rPr lang="en-US" altLang="ja-JP" sz="2400" dirty="0" smtClean="0"/>
              <a:t>…</a:t>
            </a:r>
            <a:r>
              <a:rPr lang="ja-JP" altLang="en-US" sz="2400" dirty="0" smtClean="0"/>
              <a:t>様々な種類の粉もんのレシピを簡単に紹介</a:t>
            </a:r>
            <a:endParaRPr lang="en-US" altLang="ja-JP" sz="2400" dirty="0" smtClean="0"/>
          </a:p>
          <a:p>
            <a:pPr algn="just">
              <a:lnSpc>
                <a:spcPct val="150000"/>
              </a:lnSpc>
            </a:pPr>
            <a:r>
              <a:rPr lang="ja-JP" altLang="en-US" sz="2400" dirty="0"/>
              <a:t>　</a:t>
            </a:r>
            <a:r>
              <a:rPr lang="ja-JP" altLang="en-US" sz="2400" dirty="0" smtClean="0"/>
              <a:t>海外</a:t>
            </a:r>
            <a:r>
              <a:rPr lang="en-US" altLang="ja-JP" sz="2400" dirty="0" smtClean="0"/>
              <a:t>…</a:t>
            </a:r>
            <a:r>
              <a:rPr lang="ja-JP" altLang="en-US" sz="2400" dirty="0" smtClean="0"/>
              <a:t>世界各国の粉もんを紹介</a:t>
            </a:r>
            <a:endParaRPr lang="en-US" altLang="ja-JP" sz="2400" dirty="0" smtClean="0"/>
          </a:p>
          <a:p>
            <a:pPr algn="just">
              <a:lnSpc>
                <a:spcPct val="150000"/>
              </a:lnSpc>
            </a:pPr>
            <a:r>
              <a:rPr lang="ja-JP" altLang="en-US" sz="2400" dirty="0"/>
              <a:t>　</a:t>
            </a:r>
            <a:r>
              <a:rPr lang="ja-JP" altLang="en-US" sz="2400" dirty="0" smtClean="0"/>
              <a:t>リンク</a:t>
            </a:r>
            <a:r>
              <a:rPr lang="en-US" altLang="ja-JP" sz="2400" dirty="0" smtClean="0"/>
              <a:t>…</a:t>
            </a:r>
            <a:r>
              <a:rPr lang="ja-JP" altLang="en-US" sz="2400" dirty="0"/>
              <a:t>大阪</a:t>
            </a:r>
            <a:r>
              <a:rPr lang="ja-JP" altLang="en-US" sz="2400" dirty="0" smtClean="0"/>
              <a:t>の粉もんのお店を紹介</a:t>
            </a:r>
            <a:endParaRPr lang="en-US" altLang="ja-JP" sz="2400" dirty="0" smtClean="0"/>
          </a:p>
          <a:p>
            <a:pPr algn="just">
              <a:lnSpc>
                <a:spcPct val="150000"/>
              </a:lnSpc>
            </a:pPr>
            <a:r>
              <a:rPr lang="ja-JP" altLang="en-US" sz="2400" dirty="0"/>
              <a:t>　</a:t>
            </a:r>
            <a:r>
              <a:rPr lang="ja-JP" altLang="en-US" sz="2400" dirty="0" smtClean="0"/>
              <a:t>インスタ</a:t>
            </a:r>
            <a:r>
              <a:rPr lang="en-US" altLang="ja-JP" sz="2400" dirty="0" smtClean="0"/>
              <a:t>…</a:t>
            </a:r>
            <a:r>
              <a:rPr lang="ja-JP" altLang="en-US" sz="2400" dirty="0" smtClean="0"/>
              <a:t>お店や、そこで粉もんを食べたお客さんの</a:t>
            </a:r>
            <a:endParaRPr lang="en-US" altLang="ja-JP" sz="2400" dirty="0" smtClean="0"/>
          </a:p>
          <a:p>
            <a:pPr algn="just">
              <a:lnSpc>
                <a:spcPct val="150000"/>
              </a:lnSpc>
            </a:pPr>
            <a:r>
              <a:rPr lang="ja-JP" altLang="en-US" sz="2400" dirty="0" smtClean="0"/>
              <a:t>　　　　　　　投稿をリポスト</a:t>
            </a:r>
            <a:endParaRPr lang="en-US" altLang="ja-JP" sz="2400" dirty="0" smtClean="0"/>
          </a:p>
        </p:txBody>
      </p:sp>
      <p:pic>
        <p:nvPicPr>
          <p:cNvPr id="17" name="Picture 94" descr="府大のロゴ"/>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8213412" y="3705338"/>
            <a:ext cx="906017" cy="261610"/>
          </a:xfrm>
          <a:prstGeom prst="rect">
            <a:avLst/>
          </a:prstGeom>
        </p:spPr>
        <p:txBody>
          <a:bodyPr wrap="none">
            <a:spAutoFit/>
          </a:bodyPr>
          <a:lstStyle/>
          <a:p>
            <a:r>
              <a:rPr lang="en-US" altLang="ja-JP" sz="1050" dirty="0"/>
              <a:t>© Instagram</a:t>
            </a:r>
            <a:endParaRPr lang="ja-JP" altLang="en-US" sz="1050" dirty="0"/>
          </a:p>
        </p:txBody>
      </p:sp>
      <p:pic>
        <p:nvPicPr>
          <p:cNvPr id="1026" name="Picture 2" descr="C:\Users\cmo29198\Documents\副首都 公表用\food_takoyak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79824" y="5060911"/>
            <a:ext cx="1548000" cy="122857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7734917" y="6314685"/>
            <a:ext cx="2442242" cy="461665"/>
          </a:xfrm>
          <a:prstGeom prst="rect">
            <a:avLst/>
          </a:prstGeom>
        </p:spPr>
        <p:txBody>
          <a:bodyPr wrap="square">
            <a:spAutoFit/>
          </a:bodyPr>
          <a:lstStyle/>
          <a:p>
            <a:r>
              <a:rPr lang="en-US" altLang="ja-JP" sz="800" dirty="0"/>
              <a:t>http://1.bp.blogspot.com/-UiaERVQdVtQ</a:t>
            </a:r>
            <a:r>
              <a:rPr lang="en-US" altLang="ja-JP" sz="800" dirty="0" smtClean="0"/>
              <a:t>/</a:t>
            </a:r>
          </a:p>
          <a:p>
            <a:r>
              <a:rPr lang="ja-JP" altLang="en-US" sz="800" dirty="0" smtClean="0"/>
              <a:t>　　　　</a:t>
            </a:r>
            <a:r>
              <a:rPr lang="en-US" altLang="ja-JP" sz="800" dirty="0" smtClean="0"/>
              <a:t>UgSMI8AKvUI/AAAAAAAAW88/</a:t>
            </a:r>
          </a:p>
          <a:p>
            <a:r>
              <a:rPr lang="ja-JP" altLang="en-US" sz="800" dirty="0" smtClean="0"/>
              <a:t>　　　　</a:t>
            </a:r>
            <a:r>
              <a:rPr lang="en-US" altLang="ja-JP" sz="800" dirty="0" smtClean="0"/>
              <a:t>Rknmc9v2RDs/s800/food_takoyaki.png</a:t>
            </a:r>
            <a:endParaRPr lang="ja-JP" altLang="en-US" sz="800" dirty="0"/>
          </a:p>
        </p:txBody>
      </p:sp>
      <p:pic>
        <p:nvPicPr>
          <p:cNvPr id="1027" name="Picture 3" descr="C:\Users\cmo29198\Documents\副首都 公表用\omatsuri_okonomiyak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358909" y="4901443"/>
            <a:ext cx="1440000" cy="140274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9967035" y="6316019"/>
            <a:ext cx="2549558" cy="584775"/>
          </a:xfrm>
          <a:prstGeom prst="rect">
            <a:avLst/>
          </a:prstGeom>
        </p:spPr>
        <p:txBody>
          <a:bodyPr wrap="square">
            <a:spAutoFit/>
          </a:bodyPr>
          <a:lstStyle/>
          <a:p>
            <a:r>
              <a:rPr lang="en-US" altLang="ja-JP" sz="800" dirty="0"/>
              <a:t>http://2.bp.blogspot.com</a:t>
            </a:r>
            <a:r>
              <a:rPr lang="en-US" altLang="ja-JP" sz="800" dirty="0" smtClean="0"/>
              <a:t>/-OXYLWw2IV6A/</a:t>
            </a:r>
          </a:p>
          <a:p>
            <a:r>
              <a:rPr lang="en-US" altLang="ja-JP" sz="800" dirty="0" smtClean="0"/>
              <a:t>           WGCxTlg140I/</a:t>
            </a:r>
            <a:r>
              <a:rPr lang="en-US" altLang="ja-JP" sz="800" dirty="0" err="1" smtClean="0"/>
              <a:t>AAAAAAABAqM</a:t>
            </a:r>
            <a:r>
              <a:rPr lang="en-US" altLang="ja-JP" sz="800" dirty="0" smtClean="0"/>
              <a:t>/</a:t>
            </a:r>
          </a:p>
          <a:p>
            <a:r>
              <a:rPr lang="en-US" altLang="ja-JP" sz="800" dirty="0" smtClean="0"/>
              <a:t>           NsIzwDF0vSoUJMaX101Cs87_iOzWM</a:t>
            </a:r>
          </a:p>
          <a:p>
            <a:r>
              <a:rPr lang="en-US" altLang="ja-JP" sz="800" dirty="0"/>
              <a:t> </a:t>
            </a:r>
            <a:r>
              <a:rPr lang="en-US" altLang="ja-JP" sz="800" dirty="0" smtClean="0"/>
              <a:t>          </a:t>
            </a:r>
            <a:r>
              <a:rPr lang="en-US" altLang="ja-JP" sz="800" dirty="0" err="1" smtClean="0"/>
              <a:t>GAYgCLcB</a:t>
            </a:r>
            <a:r>
              <a:rPr lang="en-US" altLang="ja-JP" sz="800" dirty="0" smtClean="0"/>
              <a:t>/s800/omatsuri_okonomiyaki.png</a:t>
            </a:r>
            <a:endParaRPr lang="ja-JP" altLang="en-US" sz="800" dirty="0"/>
          </a:p>
        </p:txBody>
      </p:sp>
    </p:spTree>
    <p:extLst>
      <p:ext uri="{BB962C8B-B14F-4D97-AF65-F5344CB8AC3E}">
        <p14:creationId xmlns:p14="http://schemas.microsoft.com/office/powerpoint/2010/main" val="1225296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C:\Users\cmo29198\Documents\副首都 公表用\konamon-MAP.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rcRect/>
          <a:stretch>
            <a:fillRect/>
          </a:stretch>
        </p:blipFill>
        <p:spPr bwMode="auto">
          <a:xfrm>
            <a:off x="691198" y="1201666"/>
            <a:ext cx="5578031" cy="47184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cmo29198\Documents\副首都 公表用\#konamon.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7000"/>
                    </a14:imgEffect>
                  </a14:imgLayer>
                </a14:imgProps>
              </a:ext>
              <a:ext uri="{28A0092B-C50C-407E-A947-70E740481C1C}">
                <a14:useLocalDpi xmlns:a14="http://schemas.microsoft.com/office/drawing/2010/main"/>
              </a:ext>
            </a:extLst>
          </a:blip>
          <a:srcRect/>
          <a:stretch>
            <a:fillRect/>
          </a:stretch>
        </p:blipFill>
        <p:spPr bwMode="auto">
          <a:xfrm>
            <a:off x="7082872" y="627797"/>
            <a:ext cx="4261961" cy="6017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4" descr="府大のロゴ"/>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80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9823" y="365125"/>
            <a:ext cx="10515600" cy="1325563"/>
          </a:xfrm>
        </p:spPr>
        <p:txBody>
          <a:bodyPr/>
          <a:lstStyle/>
          <a:p>
            <a:r>
              <a:rPr kumimoji="1" lang="ja-JP" altLang="en-US" dirty="0" smtClean="0"/>
              <a:t>はじめに</a:t>
            </a:r>
            <a:r>
              <a:rPr kumimoji="1" lang="en-US" altLang="ja-JP" dirty="0" smtClean="0"/>
              <a:t/>
            </a:r>
            <a:br>
              <a:rPr kumimoji="1" lang="en-US" altLang="ja-JP" dirty="0" smtClean="0"/>
            </a:br>
            <a:endParaRPr kumimoji="1" lang="ja-JP" altLang="en-US" dirty="0"/>
          </a:p>
        </p:txBody>
      </p:sp>
      <p:sp>
        <p:nvSpPr>
          <p:cNvPr id="4" name="コンテンツ プレースホルダー 3"/>
          <p:cNvSpPr>
            <a:spLocks noGrp="1"/>
          </p:cNvSpPr>
          <p:nvPr>
            <p:ph idx="1"/>
          </p:nvPr>
        </p:nvSpPr>
        <p:spPr>
          <a:xfrm>
            <a:off x="916577" y="1690688"/>
            <a:ext cx="10515600" cy="4351338"/>
          </a:xfrm>
        </p:spPr>
        <p:txBody>
          <a:bodyPr/>
          <a:lstStyle/>
          <a:p>
            <a:endParaRPr kumimoji="1" lang="en-US" altLang="ja-JP" dirty="0" smtClean="0"/>
          </a:p>
          <a:p>
            <a:r>
              <a:rPr kumimoji="1" lang="ja-JP" altLang="en-US" dirty="0" smtClean="0"/>
              <a:t>アジアの主要都市としての大阪</a:t>
            </a:r>
            <a:endParaRPr kumimoji="1" lang="en-US" altLang="ja-JP" dirty="0" smtClean="0"/>
          </a:p>
          <a:p>
            <a:endParaRPr lang="en-US" altLang="ja-JP" dirty="0"/>
          </a:p>
          <a:p>
            <a:r>
              <a:rPr kumimoji="1" lang="ja-JP" altLang="en-US" dirty="0" smtClean="0"/>
              <a:t>東京には無い、大阪ならではの魅力</a:t>
            </a:r>
            <a:endParaRPr kumimoji="1" lang="en-US" altLang="ja-JP" dirty="0" smtClean="0"/>
          </a:p>
          <a:p>
            <a:endParaRPr lang="en-US" altLang="ja-JP" dirty="0"/>
          </a:p>
          <a:p>
            <a:r>
              <a:rPr kumimoji="1" lang="ja-JP" altLang="en-US" dirty="0" smtClean="0"/>
              <a:t>お好み焼きの人気店を訪れ、その魅力を探る</a:t>
            </a:r>
            <a:endParaRPr kumimoji="1" lang="en-US" altLang="ja-JP" dirty="0" smtClean="0"/>
          </a:p>
          <a:p>
            <a:endParaRPr lang="en-US" altLang="ja-JP" dirty="0"/>
          </a:p>
          <a:p>
            <a:endParaRPr kumimoji="1" lang="en-US" altLang="ja-JP" dirty="0" smtClean="0"/>
          </a:p>
        </p:txBody>
      </p:sp>
      <p:pic>
        <p:nvPicPr>
          <p:cNvPr id="6" name="Picture 94" descr="府大のロゴ"/>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91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お好み焼き</a:t>
            </a:r>
            <a:endParaRPr kumimoji="1" lang="ja-JP" altLang="en-US" dirty="0"/>
          </a:p>
        </p:txBody>
      </p:sp>
      <p:sp>
        <p:nvSpPr>
          <p:cNvPr id="3" name="コンテンツ プレースホルダー 2"/>
          <p:cNvSpPr>
            <a:spLocks noGrp="1"/>
          </p:cNvSpPr>
          <p:nvPr>
            <p:ph idx="1"/>
          </p:nvPr>
        </p:nvSpPr>
        <p:spPr>
          <a:xfrm>
            <a:off x="600891" y="1825624"/>
            <a:ext cx="10813869" cy="4968093"/>
          </a:xfrm>
        </p:spPr>
        <p:txBody>
          <a:bodyPr/>
          <a:lstStyle/>
          <a:p>
            <a:r>
              <a:rPr kumimoji="1" lang="ja-JP" altLang="en-US" dirty="0" smtClean="0"/>
              <a:t>「美津の」　</a:t>
            </a:r>
            <a:r>
              <a:rPr kumimoji="1" lang="en-US" altLang="ja-JP" dirty="0" smtClean="0"/>
              <a:t>in</a:t>
            </a:r>
            <a:r>
              <a:rPr kumimoji="1" lang="ja-JP" altLang="en-US" dirty="0" smtClean="0"/>
              <a:t>道頓堀　平日昼前から並んでいた→人気</a:t>
            </a:r>
            <a:endParaRPr kumimoji="1" lang="en-US" altLang="ja-JP" dirty="0" smtClean="0"/>
          </a:p>
          <a:p>
            <a:endParaRPr kumimoji="1" lang="en-US" altLang="ja-JP" dirty="0" smtClean="0"/>
          </a:p>
          <a:p>
            <a:pPr marL="0" indent="0">
              <a:buNone/>
            </a:pPr>
            <a:r>
              <a:rPr lang="ja-JP" altLang="en-US" dirty="0" smtClean="0"/>
              <a:t>　　　　　　　　　　　　　　　　　　　　　　　　　　　　　　　　</a:t>
            </a:r>
            <a:endParaRPr lang="en-US" altLang="ja-JP" dirty="0" smtClean="0"/>
          </a:p>
          <a:p>
            <a:pPr marL="0" indent="0">
              <a:buNone/>
            </a:pPr>
            <a:endParaRPr lang="en-US" altLang="ja-JP" dirty="0"/>
          </a:p>
          <a:p>
            <a:pPr marL="0" indent="0">
              <a:buNone/>
            </a:pPr>
            <a:r>
              <a:rPr kumimoji="1" lang="ja-JP" altLang="en-US" dirty="0" smtClean="0"/>
              <a:t>・外国人観光客も多い</a:t>
            </a:r>
            <a:endParaRPr kumimoji="1" lang="en-US" altLang="ja-JP" dirty="0" smtClean="0"/>
          </a:p>
          <a:p>
            <a:pPr marL="0" indent="0">
              <a:buNone/>
            </a:pPr>
            <a:r>
              <a:rPr kumimoji="1" lang="ja-JP" altLang="en-US" dirty="0" smtClean="0"/>
              <a:t>・店員さんが英語を話せ、</a:t>
            </a:r>
            <a:r>
              <a:rPr lang="ja-JP" altLang="en-US" dirty="0" smtClean="0"/>
              <a:t>外国語の案内も充実</a:t>
            </a:r>
            <a:endParaRPr kumimoji="1" lang="ja-JP" alt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160" y="2356848"/>
            <a:ext cx="1917949" cy="1437813"/>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7865" y="2356847"/>
            <a:ext cx="2060387" cy="1437813"/>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4782" y="2356848"/>
            <a:ext cx="2027109" cy="1437813"/>
          </a:xfrm>
          <a:prstGeom prst="rect">
            <a:avLst/>
          </a:prstGeom>
        </p:spPr>
      </p:pic>
      <p:pic>
        <p:nvPicPr>
          <p:cNvPr id="11" name="図 10"/>
          <p:cNvPicPr>
            <a:picLocks noChangeAspect="1"/>
          </p:cNvPicPr>
          <p:nvPr/>
        </p:nvPicPr>
        <p:blipFill>
          <a:blip r:embed="rId5" cstate="email">
            <a:extLst>
              <a:ext uri="{BEBA8EAE-BF5A-486C-A8C5-ECC9F3942E4B}">
                <a14:imgProps xmlns:a14="http://schemas.microsoft.com/office/drawing/2010/main">
                  <a14:imgLayer r:embed="rId6">
                    <a14:imgEffect>
                      <a14:sharpenSoften amount="-30000"/>
                    </a14:imgEffect>
                  </a14:imgLayer>
                </a14:imgProps>
              </a:ext>
              <a:ext uri="{28A0092B-C50C-407E-A947-70E740481C1C}">
                <a14:useLocalDpi xmlns:a14="http://schemas.microsoft.com/office/drawing/2010/main"/>
              </a:ext>
            </a:extLst>
          </a:blip>
          <a:stretch>
            <a:fillRect/>
          </a:stretch>
        </p:blipFill>
        <p:spPr>
          <a:xfrm>
            <a:off x="4525703" y="4950360"/>
            <a:ext cx="2632742" cy="1653322"/>
          </a:xfrm>
          <a:prstGeom prst="rect">
            <a:avLst/>
          </a:prstGeom>
        </p:spPr>
      </p:pic>
      <p:pic>
        <p:nvPicPr>
          <p:cNvPr id="12" name="図 11"/>
          <p:cNvPicPr>
            <a:picLocks noChangeAspect="1"/>
          </p:cNvPicPr>
          <p:nvPr/>
        </p:nvPicPr>
        <p:blipFill>
          <a:blip r:embed="rId7" cstate="email">
            <a:extLst>
              <a:ext uri="{BEBA8EAE-BF5A-486C-A8C5-ECC9F3942E4B}">
                <a14:imgProps xmlns:a14="http://schemas.microsoft.com/office/drawing/2010/main">
                  <a14:imgLayer r:embed="rId8">
                    <a14:imgEffect>
                      <a14:sharpenSoften amount="-30000"/>
                    </a14:imgEffect>
                    <a14:imgEffect>
                      <a14:brightnessContrast bright="-2000"/>
                    </a14:imgEffect>
                  </a14:imgLayer>
                </a14:imgProps>
              </a:ext>
              <a:ext uri="{28A0092B-C50C-407E-A947-70E740481C1C}">
                <a14:useLocalDpi xmlns:a14="http://schemas.microsoft.com/office/drawing/2010/main"/>
              </a:ext>
            </a:extLst>
          </a:blip>
          <a:stretch>
            <a:fillRect/>
          </a:stretch>
        </p:blipFill>
        <p:spPr>
          <a:xfrm>
            <a:off x="8298336" y="4488340"/>
            <a:ext cx="1658000" cy="1985181"/>
          </a:xfrm>
          <a:prstGeom prst="rect">
            <a:avLst/>
          </a:prstGeom>
        </p:spPr>
      </p:pic>
      <p:pic>
        <p:nvPicPr>
          <p:cNvPr id="9" name="Picture 94" descr="府大のロゴ"/>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150000" y="150000"/>
                                    </p:animScale>
                                  </p:childTnLst>
                                </p:cTn>
                              </p:par>
                            </p:childTnLst>
                          </p:cTn>
                        </p:par>
                        <p:par>
                          <p:cTn id="7" fill="hold">
                            <p:stCondLst>
                              <p:cond delay="1000"/>
                            </p:stCondLst>
                            <p:childTnLst>
                              <p:par>
                                <p:cTn id="8" presetID="6" presetClass="emph" presetSubtype="0" fill="hold" nodeType="afterEffect">
                                  <p:stCondLst>
                                    <p:cond delay="0"/>
                                  </p:stCondLst>
                                  <p:childTnLst>
                                    <p:animScale>
                                      <p:cBhvr>
                                        <p:cTn id="9" dur="1000" fill="hold"/>
                                        <p:tgtEl>
                                          <p:spTgt spid="6"/>
                                        </p:tgtEl>
                                      </p:cBhvr>
                                      <p:by x="150000" y="150000"/>
                                    </p:animScale>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1000" fill="hold"/>
                                        <p:tgtEl>
                                          <p:spTgt spid="7"/>
                                        </p:tgtEl>
                                      </p:cBhvr>
                                      <p:by x="150000" y="150000"/>
                                    </p:animScale>
                                  </p:childTnLst>
                                </p:cTn>
                              </p:par>
                            </p:childTnLst>
                          </p:cTn>
                        </p:par>
                        <p:par>
                          <p:cTn id="13" fill="hold">
                            <p:stCondLst>
                              <p:cond delay="3000"/>
                            </p:stCondLst>
                            <p:childTnLst>
                              <p:par>
                                <p:cTn id="14" presetID="6" presetClass="emph" presetSubtype="0" fill="hold" nodeType="afterEffect">
                                  <p:stCondLst>
                                    <p:cond delay="0"/>
                                  </p:stCondLst>
                                  <p:childTnLst>
                                    <p:animScale>
                                      <p:cBhvr>
                                        <p:cTn id="15" dur="1500" fill="hold"/>
                                        <p:tgtEl>
                                          <p:spTgt spid="11"/>
                                        </p:tgtEl>
                                      </p:cBhvr>
                                      <p:by x="150000" y="150000"/>
                                    </p:animScale>
                                  </p:childTnLst>
                                </p:cTn>
                              </p:par>
                            </p:childTnLst>
                          </p:cTn>
                        </p:par>
                        <p:par>
                          <p:cTn id="16" fill="hold">
                            <p:stCondLst>
                              <p:cond delay="4500"/>
                            </p:stCondLst>
                            <p:childTnLst>
                              <p:par>
                                <p:cTn id="17" presetID="6" presetClass="emph" presetSubtype="0" fill="hold" nodeType="afterEffect">
                                  <p:stCondLst>
                                    <p:cond delay="0"/>
                                  </p:stCondLst>
                                  <p:childTnLst>
                                    <p:animScale>
                                      <p:cBhvr>
                                        <p:cTn id="18" dur="1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6947" y="780597"/>
            <a:ext cx="10515600" cy="976952"/>
          </a:xfrm>
        </p:spPr>
        <p:txBody>
          <a:bodyPr>
            <a:normAutofit lnSpcReduction="10000"/>
          </a:bodyPr>
          <a:lstStyle/>
          <a:p>
            <a:r>
              <a:rPr lang="ja-JP" altLang="en-US" dirty="0" smtClean="0"/>
              <a:t>「はつせ」</a:t>
            </a:r>
            <a:r>
              <a:rPr lang="en-US" altLang="ja-JP" dirty="0" smtClean="0"/>
              <a:t>in</a:t>
            </a:r>
            <a:r>
              <a:rPr lang="ja-JP" altLang="en-US" dirty="0" smtClean="0"/>
              <a:t>千日前</a:t>
            </a:r>
            <a:endParaRPr lang="en-US" altLang="ja-JP" dirty="0" smtClean="0"/>
          </a:p>
          <a:p>
            <a:pPr marL="0" indent="0">
              <a:buNone/>
            </a:pPr>
            <a:r>
              <a:rPr kumimoji="1" lang="ja-JP" altLang="en-US" dirty="0"/>
              <a:t>　</a:t>
            </a:r>
            <a:r>
              <a:rPr kumimoji="1" lang="ja-JP" altLang="en-US" dirty="0" smtClean="0"/>
              <a:t>→お好み焼きや焼きそばを自分たちで焼くスタイル</a:t>
            </a:r>
            <a:endParaRPr kumimoji="1" lang="en-US" altLang="ja-JP" dirty="0" smtClean="0"/>
          </a:p>
          <a:p>
            <a:pPr marL="0" indent="0">
              <a:buNone/>
            </a:pPr>
            <a:endParaRPr kumimoji="1" lang="ja-JP" alt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6722" y="2315688"/>
            <a:ext cx="3702929" cy="2775944"/>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599" y="2315688"/>
            <a:ext cx="3697186" cy="2772890"/>
          </a:xfrm>
          <a:prstGeom prst="rect">
            <a:avLst/>
          </a:prstGeom>
        </p:spPr>
      </p:pic>
      <p:pic>
        <p:nvPicPr>
          <p:cNvPr id="7" name="Picture 94" descr="府大のロゴ"/>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4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199" y="1825625"/>
            <a:ext cx="10848703" cy="4351338"/>
          </a:xfrm>
        </p:spPr>
        <p:txBody>
          <a:bodyPr/>
          <a:lstStyle/>
          <a:p>
            <a:r>
              <a:rPr kumimoji="1" lang="ja-JP" altLang="en-US" dirty="0" smtClean="0"/>
              <a:t>アジアに粉ものは広がっている→大阪のお好み焼きも受け入れられる</a:t>
            </a:r>
            <a:endParaRPr kumimoji="1" lang="en-US" altLang="ja-JP" dirty="0" smtClean="0"/>
          </a:p>
          <a:p>
            <a:endParaRPr kumimoji="1" lang="en-US" altLang="ja-JP" sz="4400" dirty="0" smtClean="0"/>
          </a:p>
          <a:p>
            <a:pPr marL="0" indent="0">
              <a:buNone/>
            </a:pPr>
            <a:r>
              <a:rPr lang="ja-JP" altLang="en-US" dirty="0" smtClean="0"/>
              <a:t>チヂミ</a:t>
            </a:r>
            <a:r>
              <a:rPr lang="en-US" altLang="ja-JP" dirty="0" smtClean="0"/>
              <a:t>(</a:t>
            </a:r>
            <a:r>
              <a:rPr lang="ja-JP" altLang="en-US" dirty="0" smtClean="0"/>
              <a:t>韓国</a:t>
            </a:r>
            <a:r>
              <a:rPr lang="en-US" altLang="ja-JP" dirty="0" smtClean="0"/>
              <a:t>)</a:t>
            </a:r>
            <a:r>
              <a:rPr lang="ja-JP" altLang="en-US" dirty="0" smtClean="0"/>
              <a:t>　　　　　　　　　　　　　　　春餅（中国）</a:t>
            </a:r>
            <a:endParaRPr lang="en-US" altLang="ja-JP" dirty="0" smtClean="0"/>
          </a:p>
          <a:p>
            <a:pPr marL="0" indent="0">
              <a:buNone/>
            </a:pPr>
            <a:endParaRPr kumimoji="1" lang="en-US" altLang="ja-JP" dirty="0" smtClean="0"/>
          </a:p>
          <a:p>
            <a:pPr marL="0" indent="0">
              <a:buNone/>
            </a:pPr>
            <a:endParaRPr kumimoji="1" lang="en-US" altLang="ja-JP" sz="4400" dirty="0" smtClean="0"/>
          </a:p>
          <a:p>
            <a:pPr marL="0" indent="0">
              <a:buNone/>
            </a:pPr>
            <a:r>
              <a:rPr lang="ja-JP" altLang="en-US" dirty="0" smtClean="0"/>
              <a:t>・</a:t>
            </a:r>
            <a:r>
              <a:rPr lang="en-US" altLang="ja-JP" dirty="0" smtClean="0"/>
              <a:t>Google</a:t>
            </a:r>
            <a:r>
              <a:rPr lang="ja-JP" altLang="en-US" dirty="0" smtClean="0"/>
              <a:t>検索</a:t>
            </a:r>
            <a:r>
              <a:rPr lang="en-US" altLang="ja-JP" dirty="0" smtClean="0"/>
              <a:t>(</a:t>
            </a:r>
            <a:r>
              <a:rPr lang="ja-JP" altLang="en-US" dirty="0"/>
              <a:t>英語</a:t>
            </a:r>
            <a:r>
              <a:rPr lang="en-US" altLang="ja-JP" dirty="0" smtClean="0"/>
              <a:t>)</a:t>
            </a:r>
            <a:r>
              <a:rPr lang="ja-JP" altLang="en-US" dirty="0" smtClean="0"/>
              <a:t>で、「</a:t>
            </a:r>
            <a:r>
              <a:rPr lang="en-US" altLang="ja-JP" dirty="0" smtClean="0"/>
              <a:t>okonomiyaki</a:t>
            </a:r>
            <a:r>
              <a:rPr lang="ja-JP" altLang="en-US" dirty="0" smtClean="0"/>
              <a:t>」約 </a:t>
            </a:r>
            <a:r>
              <a:rPr lang="en-US" altLang="ja-JP" dirty="0"/>
              <a:t>563,000 </a:t>
            </a:r>
            <a:r>
              <a:rPr lang="ja-JP" altLang="en-US" dirty="0"/>
              <a:t>件 　</a:t>
            </a:r>
            <a:r>
              <a:rPr lang="ja-JP" altLang="en-US" dirty="0" smtClean="0"/>
              <a:t>「</a:t>
            </a:r>
            <a:r>
              <a:rPr lang="en-US" altLang="ja-JP" dirty="0" err="1" smtClean="0"/>
              <a:t>buchimgae</a:t>
            </a:r>
            <a:r>
              <a:rPr lang="en-US" altLang="ja-JP" dirty="0" smtClean="0"/>
              <a:t>(</a:t>
            </a:r>
            <a:r>
              <a:rPr lang="ja-JP" altLang="en-US" dirty="0" smtClean="0"/>
              <a:t>チヂミ</a:t>
            </a:r>
            <a:r>
              <a:rPr lang="en-US" altLang="ja-JP" dirty="0" smtClean="0"/>
              <a:t>)</a:t>
            </a:r>
            <a:r>
              <a:rPr lang="ja-JP" altLang="en-US" dirty="0" smtClean="0"/>
              <a:t>」　約 </a:t>
            </a:r>
            <a:r>
              <a:rPr lang="en-US" altLang="ja-JP" dirty="0"/>
              <a:t>27,100 </a:t>
            </a:r>
            <a:r>
              <a:rPr lang="ja-JP" altLang="en-US" dirty="0"/>
              <a:t>件 </a:t>
            </a:r>
            <a:r>
              <a:rPr lang="ja-JP" altLang="en-US" dirty="0" smtClean="0"/>
              <a:t>→お好み焼きの方が英語圏でもメジャー？</a:t>
            </a:r>
            <a:endParaRPr kumimoji="1" lang="en-US" altLang="ja-JP" dirty="0"/>
          </a:p>
        </p:txBody>
      </p:sp>
      <p:pic>
        <p:nvPicPr>
          <p:cNvPr id="1027" name="Picture 3" descr="C:\Users\cmo29198\Pictures\img_chunb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7917" y="2792618"/>
            <a:ext cx="1350000" cy="1080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Users\cmo29198\Pictures\img_chijim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3308" y="2794193"/>
            <a:ext cx="1350001" cy="1080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a:t>アジア</a:t>
            </a:r>
            <a:r>
              <a:rPr kumimoji="1" lang="ja-JP" altLang="en-US" dirty="0" smtClean="0"/>
              <a:t>の粉もの</a:t>
            </a:r>
            <a:endParaRPr kumimoji="1" lang="ja-JP" altLang="en-US" dirty="0"/>
          </a:p>
        </p:txBody>
      </p:sp>
      <p:sp>
        <p:nvSpPr>
          <p:cNvPr id="7" name="Rectangle 1"/>
          <p:cNvSpPr>
            <a:spLocks noChangeArrowheads="1"/>
          </p:cNvSpPr>
          <p:nvPr/>
        </p:nvSpPr>
        <p:spPr bwMode="auto">
          <a:xfrm>
            <a:off x="1097280" y="42828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94" descr="府大のロゴ"/>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157351" y="3908618"/>
            <a:ext cx="3566555" cy="261610"/>
          </a:xfrm>
          <a:prstGeom prst="rect">
            <a:avLst/>
          </a:prstGeom>
        </p:spPr>
        <p:txBody>
          <a:bodyPr wrap="square">
            <a:spAutoFit/>
          </a:bodyPr>
          <a:lstStyle/>
          <a:p>
            <a:r>
              <a:rPr lang="en-US" altLang="ja-JP" sz="1050" dirty="0"/>
              <a:t>http://</a:t>
            </a:r>
            <a:r>
              <a:rPr lang="en-US" altLang="ja-JP" sz="800" dirty="0"/>
              <a:t>www.otafukusauce.com/inc/images/okonomi/img_chijimi.jpg</a:t>
            </a:r>
            <a:endParaRPr lang="ja-JP" altLang="en-US" sz="1050" dirty="0"/>
          </a:p>
        </p:txBody>
      </p:sp>
      <p:sp>
        <p:nvSpPr>
          <p:cNvPr id="9" name="正方形/長方形 8"/>
          <p:cNvSpPr/>
          <p:nvPr/>
        </p:nvSpPr>
        <p:spPr>
          <a:xfrm>
            <a:off x="7348042" y="3944243"/>
            <a:ext cx="3292210" cy="215444"/>
          </a:xfrm>
          <a:prstGeom prst="rect">
            <a:avLst/>
          </a:prstGeom>
        </p:spPr>
        <p:txBody>
          <a:bodyPr wrap="square">
            <a:spAutoFit/>
          </a:bodyPr>
          <a:lstStyle/>
          <a:p>
            <a:r>
              <a:rPr lang="en-US" altLang="ja-JP" sz="800" dirty="0"/>
              <a:t>http://www.otafukusauce.com/inc/images/okonomi/img_chunbing.jpg</a:t>
            </a:r>
            <a:endParaRPr lang="ja-JP" altLang="en-US" sz="800" dirty="0"/>
          </a:p>
        </p:txBody>
      </p:sp>
    </p:spTree>
    <p:extLst>
      <p:ext uri="{BB962C8B-B14F-4D97-AF65-F5344CB8AC3E}">
        <p14:creationId xmlns:p14="http://schemas.microsoft.com/office/powerpoint/2010/main" val="17285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mo29198\Documents\副首都 公表用\food_flour_komugik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600000">
            <a:off x="7451508" y="1599300"/>
            <a:ext cx="3048000" cy="272034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b="1" dirty="0"/>
              <a:t>粉もん　の　強み</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保存がらくらく</a:t>
            </a:r>
            <a:endParaRPr kumimoji="1" lang="en-US" altLang="ja-JP" dirty="0" smtClean="0"/>
          </a:p>
          <a:p>
            <a:pPr lvl="1"/>
            <a:r>
              <a:rPr lang="ja-JP" altLang="en-US" dirty="0"/>
              <a:t>賞味期限（未開封）</a:t>
            </a:r>
            <a:endParaRPr lang="en-US" altLang="ja-JP" dirty="0"/>
          </a:p>
          <a:p>
            <a:pPr marL="457200" lvl="1" indent="0">
              <a:buNone/>
            </a:pPr>
            <a:r>
              <a:rPr lang="ja-JP" altLang="en-US" dirty="0"/>
              <a:t>小麦粉</a:t>
            </a:r>
            <a:r>
              <a:rPr lang="en-US" altLang="ja-JP" dirty="0"/>
              <a:t>/</a:t>
            </a:r>
            <a:r>
              <a:rPr lang="ja-JP" altLang="en-US" dirty="0"/>
              <a:t>中力粉　</a:t>
            </a:r>
            <a:r>
              <a:rPr lang="en-US" altLang="ja-JP" dirty="0"/>
              <a:t>1</a:t>
            </a:r>
            <a:r>
              <a:rPr lang="ja-JP" altLang="en-US" dirty="0"/>
              <a:t>年</a:t>
            </a:r>
            <a:r>
              <a:rPr lang="en-US" altLang="ja-JP" dirty="0"/>
              <a:t>	</a:t>
            </a:r>
            <a:r>
              <a:rPr lang="ja-JP" altLang="en-US" dirty="0"/>
              <a:t>強力粉　</a:t>
            </a:r>
            <a:r>
              <a:rPr lang="en-US" altLang="ja-JP" dirty="0"/>
              <a:t>6</a:t>
            </a:r>
            <a:r>
              <a:rPr lang="ja-JP" altLang="en-US" dirty="0"/>
              <a:t>か月</a:t>
            </a:r>
            <a:endParaRPr kumimoji="1" lang="en-US" altLang="ja-JP" dirty="0" smtClean="0"/>
          </a:p>
          <a:p>
            <a:r>
              <a:rPr lang="ja-JP" altLang="en-US" dirty="0" smtClean="0"/>
              <a:t>保存環境</a:t>
            </a:r>
            <a:endParaRPr lang="en-US" altLang="ja-JP" dirty="0"/>
          </a:p>
          <a:p>
            <a:pPr lvl="1"/>
            <a:r>
              <a:rPr lang="ja-JP" altLang="en-US" dirty="0"/>
              <a:t>夏でも常温保存</a:t>
            </a:r>
            <a:endParaRPr lang="en-US" altLang="ja-JP" dirty="0"/>
          </a:p>
          <a:p>
            <a:r>
              <a:rPr kumimoji="1" lang="ja-JP" altLang="en-US" dirty="0" smtClean="0"/>
              <a:t>限りない可能性</a:t>
            </a:r>
            <a:endParaRPr kumimoji="1" lang="en-US" altLang="ja-JP" dirty="0" smtClean="0"/>
          </a:p>
          <a:p>
            <a:pPr lvl="1"/>
            <a:r>
              <a:rPr lang="ja-JP" altLang="en-US" dirty="0"/>
              <a:t>粉の種類</a:t>
            </a:r>
            <a:r>
              <a:rPr lang="en-US" altLang="ja-JP" dirty="0"/>
              <a:t>	</a:t>
            </a:r>
            <a:r>
              <a:rPr lang="ja-JP" altLang="en-US" dirty="0"/>
              <a:t>米粉　トウモロコシ粉　そば粉</a:t>
            </a:r>
            <a:r>
              <a:rPr lang="en-US" altLang="ja-JP" dirty="0"/>
              <a:t>…</a:t>
            </a:r>
          </a:p>
          <a:p>
            <a:pPr lvl="1"/>
            <a:r>
              <a:rPr lang="ja-JP" altLang="en-US" dirty="0"/>
              <a:t>創作の幅</a:t>
            </a:r>
            <a:r>
              <a:rPr lang="en-US" altLang="ja-JP" dirty="0"/>
              <a:t>	</a:t>
            </a:r>
            <a:r>
              <a:rPr lang="ja-JP" altLang="en-US" dirty="0"/>
              <a:t>味　風味　食感</a:t>
            </a:r>
            <a:endParaRPr lang="en-US" altLang="ja-JP" dirty="0"/>
          </a:p>
          <a:p>
            <a:pPr lvl="1"/>
            <a:r>
              <a:rPr lang="ja-JP" altLang="en-US" dirty="0"/>
              <a:t>世界の料理とつながる</a:t>
            </a:r>
            <a:r>
              <a:rPr lang="en-US" altLang="ja-JP" dirty="0"/>
              <a:t>	</a:t>
            </a:r>
            <a:r>
              <a:rPr lang="ja-JP" altLang="en-US" dirty="0"/>
              <a:t>　　うどん　ピザ　肉</a:t>
            </a:r>
            <a:r>
              <a:rPr lang="ja-JP" altLang="en-US" dirty="0" err="1"/>
              <a:t>まん</a:t>
            </a:r>
            <a:endParaRPr lang="en-US" altLang="ja-JP" dirty="0"/>
          </a:p>
        </p:txBody>
      </p:sp>
      <p:pic>
        <p:nvPicPr>
          <p:cNvPr id="5" name="Picture 94" descr="府大のロゴ"/>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8391879" y="4173201"/>
            <a:ext cx="3946593" cy="430887"/>
          </a:xfrm>
          <a:prstGeom prst="rect">
            <a:avLst/>
          </a:prstGeom>
        </p:spPr>
        <p:txBody>
          <a:bodyPr wrap="square">
            <a:spAutoFit/>
          </a:bodyPr>
          <a:lstStyle/>
          <a:p>
            <a:r>
              <a:rPr lang="en-US" altLang="ja-JP" sz="1050" dirty="0"/>
              <a:t>http://4.bp.blogspot.com/-hOudO5zwA88/VPe0sdb_GNI</a:t>
            </a:r>
            <a:r>
              <a:rPr lang="en-US" altLang="ja-JP" sz="1050" dirty="0" smtClean="0"/>
              <a:t>/</a:t>
            </a:r>
          </a:p>
          <a:p>
            <a:r>
              <a:rPr lang="en-US" altLang="ja-JP" sz="1050" dirty="0" smtClean="0"/>
              <a:t>            </a:t>
            </a:r>
            <a:r>
              <a:rPr lang="en-US" altLang="ja-JP" sz="1050" dirty="0" err="1" smtClean="0"/>
              <a:t>AAAAAAAAsKA</a:t>
            </a:r>
            <a:r>
              <a:rPr lang="en-US" altLang="ja-JP" sz="1050" dirty="0" smtClean="0"/>
              <a:t>/Xj77f6_Q-ps/s800/food_flour_komugiko.png</a:t>
            </a:r>
            <a:endParaRPr lang="ja-JP" altLang="en-US" sz="1050" dirty="0"/>
          </a:p>
        </p:txBody>
      </p:sp>
    </p:spTree>
    <p:extLst>
      <p:ext uri="{BB962C8B-B14F-4D97-AF65-F5344CB8AC3E}">
        <p14:creationId xmlns:p14="http://schemas.microsoft.com/office/powerpoint/2010/main" val="8890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87871"/>
          </a:xfrm>
        </p:spPr>
        <p:txBody>
          <a:bodyPr>
            <a:normAutofit/>
          </a:bodyPr>
          <a:lstStyle/>
          <a:p>
            <a:r>
              <a:rPr kumimoji="1" lang="ja-JP" altLang="en-US" dirty="0" smtClean="0"/>
              <a:t>大阪のコナモンの現状</a:t>
            </a:r>
            <a:r>
              <a:rPr kumimoji="1" lang="en-US" altLang="ja-JP" sz="4000" dirty="0" smtClean="0"/>
              <a:t/>
            </a:r>
            <a:br>
              <a:rPr kumimoji="1" lang="en-US" altLang="ja-JP" sz="4000" dirty="0" smtClean="0"/>
            </a:br>
            <a:endParaRPr kumimoji="1" lang="ja-JP" altLang="en-US" sz="4000" dirty="0"/>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88502" y="1527720"/>
            <a:ext cx="5462994" cy="3998912"/>
          </a:xfr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350" y="1126876"/>
            <a:ext cx="3600450" cy="4800600"/>
          </a:xfrm>
          <a:prstGeom prst="rect">
            <a:avLst/>
          </a:prstGeom>
        </p:spPr>
      </p:pic>
      <p:sp>
        <p:nvSpPr>
          <p:cNvPr id="10" name="右矢印 9"/>
          <p:cNvSpPr/>
          <p:nvPr/>
        </p:nvSpPr>
        <p:spPr>
          <a:xfrm>
            <a:off x="6351496" y="2809626"/>
            <a:ext cx="1273175" cy="143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94" descr="府大のロゴ"/>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802821" y="5551738"/>
            <a:ext cx="2539478" cy="261610"/>
          </a:xfrm>
          <a:prstGeom prst="rect">
            <a:avLst/>
          </a:prstGeom>
        </p:spPr>
        <p:txBody>
          <a:bodyPr wrap="none">
            <a:spAutoFit/>
          </a:bodyPr>
          <a:lstStyle/>
          <a:p>
            <a:r>
              <a:rPr lang="en-US" altLang="ja-JP" sz="1100" dirty="0"/>
              <a:t>http://www.shirohato.com/konamon-m/</a:t>
            </a:r>
            <a:endParaRPr lang="ja-JP" altLang="en-US" sz="1100" dirty="0"/>
          </a:p>
        </p:txBody>
      </p:sp>
    </p:spTree>
    <p:extLst>
      <p:ext uri="{BB962C8B-B14F-4D97-AF65-F5344CB8AC3E}">
        <p14:creationId xmlns:p14="http://schemas.microsoft.com/office/powerpoint/2010/main" val="400174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257" y="933171"/>
            <a:ext cx="4418878" cy="3020022"/>
          </a:xfrm>
          <a:prstGeom prst="rect">
            <a:avLst/>
          </a:prstGeom>
        </p:spPr>
      </p:pic>
      <p:pic>
        <p:nvPicPr>
          <p:cNvPr id="5" name="図 4"/>
          <p:cNvPicPr>
            <a:picLocks noChangeAspect="1"/>
          </p:cNvPicPr>
          <p:nvPr/>
        </p:nvPicPr>
        <p:blipFill>
          <a:blip r:embed="rId3" cstate="email">
            <a:extLst>
              <a:ext uri="{BEBA8EAE-BF5A-486C-A8C5-ECC9F3942E4B}">
                <a14:imgProps xmlns:a14="http://schemas.microsoft.com/office/drawing/2010/main">
                  <a14:imgLayer r:embed="rId4">
                    <a14:imgEffect>
                      <a14:sharpenSoften amount="-30000"/>
                    </a14:imgEffect>
                    <a14:imgEffect>
                      <a14:brightnessContrast bright="-2000" contrast="3000"/>
                    </a14:imgEffect>
                  </a14:imgLayer>
                </a14:imgProps>
              </a:ext>
              <a:ext uri="{28A0092B-C50C-407E-A947-70E740481C1C}">
                <a14:useLocalDpi xmlns:a14="http://schemas.microsoft.com/office/drawing/2010/main"/>
              </a:ext>
            </a:extLst>
          </a:blip>
          <a:stretch>
            <a:fillRect/>
          </a:stretch>
        </p:blipFill>
        <p:spPr>
          <a:xfrm>
            <a:off x="6650183" y="933171"/>
            <a:ext cx="4861772" cy="3020022"/>
          </a:xfrm>
          <a:prstGeom prst="rect">
            <a:avLst/>
          </a:prstGeom>
        </p:spPr>
      </p:pic>
      <p:sp>
        <p:nvSpPr>
          <p:cNvPr id="7" name="下矢印 6"/>
          <p:cNvSpPr/>
          <p:nvPr/>
        </p:nvSpPr>
        <p:spPr>
          <a:xfrm rot="16200000">
            <a:off x="5115131" y="1756723"/>
            <a:ext cx="1360056" cy="13729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56823" y="4940135"/>
            <a:ext cx="7849590" cy="769441"/>
          </a:xfrm>
          <a:prstGeom prst="rect">
            <a:avLst/>
          </a:prstGeom>
          <a:noFill/>
        </p:spPr>
        <p:txBody>
          <a:bodyPr wrap="square" rtlCol="0">
            <a:spAutoFit/>
          </a:bodyPr>
          <a:lstStyle/>
          <a:p>
            <a:r>
              <a:rPr kumimoji="1" lang="ja-JP" altLang="en-US" sz="4400" dirty="0" smtClean="0"/>
              <a:t>売り出しが弱いのでは？？</a:t>
            </a:r>
            <a:endParaRPr kumimoji="1" lang="ja-JP" altLang="en-US" sz="4400" dirty="0"/>
          </a:p>
        </p:txBody>
      </p:sp>
      <p:pic>
        <p:nvPicPr>
          <p:cNvPr id="6" name="Picture 94" descr="府大のロゴ"/>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2482405" y="3953193"/>
            <a:ext cx="2539478" cy="261610"/>
          </a:xfrm>
          <a:prstGeom prst="rect">
            <a:avLst/>
          </a:prstGeom>
        </p:spPr>
        <p:txBody>
          <a:bodyPr wrap="none">
            <a:spAutoFit/>
          </a:bodyPr>
          <a:lstStyle/>
          <a:p>
            <a:r>
              <a:rPr lang="en-US" altLang="ja-JP" sz="1100" dirty="0"/>
              <a:t>http://www.shirohato.com/konamon-m/</a:t>
            </a:r>
            <a:endParaRPr lang="ja-JP" altLang="en-US" sz="1100" dirty="0"/>
          </a:p>
        </p:txBody>
      </p:sp>
    </p:spTree>
    <p:extLst>
      <p:ext uri="{BB962C8B-B14F-4D97-AF65-F5344CB8AC3E}">
        <p14:creationId xmlns:p14="http://schemas.microsoft.com/office/powerpoint/2010/main" val="167711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課題</a:t>
            </a:r>
            <a:endParaRPr kumimoji="1" lang="ja-JP" altLang="en-US" dirty="0"/>
          </a:p>
        </p:txBody>
      </p:sp>
      <p:sp>
        <p:nvSpPr>
          <p:cNvPr id="3" name="コンテンツ プレースホルダー 2"/>
          <p:cNvSpPr>
            <a:spLocks noGrp="1"/>
          </p:cNvSpPr>
          <p:nvPr>
            <p:ph idx="1"/>
          </p:nvPr>
        </p:nvSpPr>
        <p:spPr>
          <a:xfrm>
            <a:off x="437882" y="1506828"/>
            <a:ext cx="10810025" cy="4733993"/>
          </a:xfrm>
        </p:spPr>
        <p:txBody>
          <a:bodyPr>
            <a:normAutofit/>
          </a:bodyPr>
          <a:lstStyle/>
          <a:p>
            <a:pPr marL="0" indent="0">
              <a:buNone/>
            </a:pPr>
            <a:r>
              <a:rPr kumimoji="1" lang="ja-JP" altLang="en-US" sz="4000" dirty="0" smtClean="0"/>
              <a:t>もっと大阪の「粉もん」ブランドの知名度・実力をあげよう！！</a:t>
            </a:r>
            <a:endParaRPr kumimoji="1" lang="en-US" altLang="ja-JP" sz="4000" dirty="0" smtClean="0"/>
          </a:p>
          <a:p>
            <a:pPr marL="0" indent="0">
              <a:buNone/>
            </a:pPr>
            <a:r>
              <a:rPr kumimoji="1" lang="ja-JP" altLang="en-US" dirty="0" smtClean="0"/>
              <a:t>→そのために</a:t>
            </a:r>
            <a:endParaRPr kumimoji="1" lang="en-US" altLang="ja-JP" dirty="0" smtClean="0"/>
          </a:p>
          <a:p>
            <a:pPr marL="0" indent="0">
              <a:buNone/>
            </a:pPr>
            <a:r>
              <a:rPr lang="ja-JP" altLang="en-US" sz="3200" dirty="0" smtClean="0"/>
              <a:t>・粉もん食博を開催する</a:t>
            </a:r>
            <a:endParaRPr lang="en-US" altLang="ja-JP" sz="3200" dirty="0" smtClean="0"/>
          </a:p>
          <a:p>
            <a:pPr marL="0" indent="0">
              <a:buNone/>
            </a:pPr>
            <a:r>
              <a:rPr lang="ja-JP" altLang="en-US" sz="3200" dirty="0" smtClean="0"/>
              <a:t>（例：長居公園のラーメン女子博）</a:t>
            </a:r>
            <a:endParaRPr lang="en-US" altLang="ja-JP" sz="3200" dirty="0" smtClean="0"/>
          </a:p>
          <a:p>
            <a:pPr marL="0" indent="0">
              <a:buNone/>
            </a:pPr>
            <a:r>
              <a:rPr lang="ja-JP" altLang="en-US" dirty="0" smtClean="0"/>
              <a:t>　安価で沢山の店の食べ比べができる！</a:t>
            </a:r>
            <a:endParaRPr lang="en-US" altLang="ja-JP" dirty="0" smtClean="0"/>
          </a:p>
          <a:p>
            <a:pPr marL="0" indent="0">
              <a:buNone/>
            </a:pPr>
            <a:endParaRPr kumimoji="1" lang="en-US" altLang="ja-JP" sz="3200" dirty="0" smtClean="0"/>
          </a:p>
          <a:p>
            <a:pPr marL="0" indent="0">
              <a:buNone/>
            </a:pPr>
            <a:r>
              <a:rPr lang="ja-JP" altLang="en-US" sz="3200" dirty="0"/>
              <a:t>　</a:t>
            </a:r>
            <a:r>
              <a:rPr lang="ja-JP" altLang="en-US" sz="3200" dirty="0" smtClean="0"/>
              <a:t>　　　　　　　　　　　　　　　</a:t>
            </a:r>
            <a:endParaRPr kumimoji="1" lang="en-US" altLang="ja-JP" sz="1100" dirty="0" smtClean="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8862" y="2642974"/>
            <a:ext cx="4501166" cy="2998902"/>
          </a:xfrm>
          <a:prstGeom prst="rect">
            <a:avLst/>
          </a:prstGeom>
        </p:spPr>
      </p:pic>
      <p:pic>
        <p:nvPicPr>
          <p:cNvPr id="5" name="Picture 94" descr="府大のロゴ"/>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99780" y="275332"/>
            <a:ext cx="1231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8105114" y="5777787"/>
            <a:ext cx="4019572" cy="261610"/>
          </a:xfrm>
          <a:prstGeom prst="rect">
            <a:avLst/>
          </a:prstGeom>
        </p:spPr>
        <p:txBody>
          <a:bodyPr wrap="square">
            <a:spAutoFit/>
          </a:bodyPr>
          <a:lstStyle/>
          <a:p>
            <a:r>
              <a:rPr lang="en-US" altLang="ja-JP" sz="1100" dirty="0"/>
              <a:t>https://thepage.jp/osaka/detail/20170929-00000002-wordleafv</a:t>
            </a:r>
            <a:endParaRPr lang="ja-JP" altLang="en-US" sz="1100" dirty="0"/>
          </a:p>
        </p:txBody>
      </p:sp>
    </p:spTree>
    <p:extLst>
      <p:ext uri="{BB962C8B-B14F-4D97-AF65-F5344CB8AC3E}">
        <p14:creationId xmlns:p14="http://schemas.microsoft.com/office/powerpoint/2010/main" val="128881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1033</TotalTime>
  <Words>251</Words>
  <Application>Microsoft Office PowerPoint</Application>
  <PresentationFormat>ワイド画面</PresentationFormat>
  <Paragraphs>92</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HGS創英角ﾎﾟｯﾌﾟ体</vt:lpstr>
      <vt:lpstr>HGｺﾞｼｯｸE</vt:lpstr>
      <vt:lpstr>ＭＳ Ｐゴシック</vt:lpstr>
      <vt:lpstr>Arial</vt:lpstr>
      <vt:lpstr>Calibri</vt:lpstr>
      <vt:lpstr>Calibri Light</vt:lpstr>
      <vt:lpstr>Office テーマ</vt:lpstr>
      <vt:lpstr>副首都・大阪の未来像： 　 副首都大阪がアジアに誇る“粉もん”</vt:lpstr>
      <vt:lpstr>はじめに </vt:lpstr>
      <vt:lpstr>お好み焼き</vt:lpstr>
      <vt:lpstr>PowerPoint プレゼンテーション</vt:lpstr>
      <vt:lpstr>アジアの粉もの</vt:lpstr>
      <vt:lpstr>粉もん　の　強み</vt:lpstr>
      <vt:lpstr>大阪のコナモンの現状 </vt:lpstr>
      <vt:lpstr>PowerPoint プレゼンテーション</vt:lpstr>
      <vt:lpstr>課題</vt:lpstr>
      <vt:lpstr>課題</vt:lpstr>
      <vt:lpstr>　　　　　　</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アジアでの大阪の実力</dc:title>
  <dc:creator>公立大学法人　大阪府立大学</dc:creator>
  <cp:lastModifiedBy>南　威史</cp:lastModifiedBy>
  <cp:revision>76</cp:revision>
  <dcterms:created xsi:type="dcterms:W3CDTF">2017-09-28T05:47:33Z</dcterms:created>
  <dcterms:modified xsi:type="dcterms:W3CDTF">2018-02-19T10:20:01Z</dcterms:modified>
</cp:coreProperties>
</file>