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99FFCC"/>
    <a:srgbClr val="66FF99"/>
    <a:srgbClr val="CCFFCC"/>
    <a:srgbClr val="FFFFCC"/>
    <a:srgbClr val="99FF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32" autoAdjust="0"/>
    <p:restoredTop sz="94660"/>
  </p:normalViewPr>
  <p:slideViewPr>
    <p:cSldViewPr>
      <p:cViewPr varScale="1">
        <p:scale>
          <a:sx n="73" d="100"/>
          <a:sy n="73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125760" y="462508"/>
            <a:ext cx="8928992" cy="631498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◇名称：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フィランソロピー大会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OSAKA2019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～新しい公益のかたちを考えてみませんか～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◇目的：「民都・大阪」フィランソロピー会議の設立など、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民都・大阪」における社会的課題解決に向けた新たな連携等の取組み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を広く国内外に発信し、フィランソロピーの国際拠点都市の実現につなげる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◇時期：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◇場所：関西大学梅田キャンパス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階ホール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◇主催：「民都・大阪」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フィランソロピー会議（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事務局：副首都推進局）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◇ターゲット：民間公益活動の担い手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プレーヤー）、公益活動に関わる方（活動の支援者・企業の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CSR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担当者など）など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◇プログラム（案）　　</a:t>
            </a:r>
          </a:p>
          <a:p>
            <a:pPr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OSAKA201</a:t>
            </a:r>
            <a:r>
              <a:rPr lang="en-US" altLang="ja-JP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 bwMode="auto">
          <a:xfrm>
            <a:off x="8454879" y="661664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80200"/>
              </p:ext>
            </p:extLst>
          </p:nvPr>
        </p:nvGraphicFramePr>
        <p:xfrm>
          <a:off x="269776" y="2132857"/>
          <a:ext cx="8640959" cy="453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48">
                  <a:extLst>
                    <a:ext uri="{9D8B030D-6E8A-4147-A177-3AD203B41FA5}">
                      <a16:colId xmlns:a16="http://schemas.microsoft.com/office/drawing/2014/main" val="2771957701"/>
                    </a:ext>
                  </a:extLst>
                </a:gridCol>
                <a:gridCol w="6435411">
                  <a:extLst>
                    <a:ext uri="{9D8B030D-6E8A-4147-A177-3AD203B41FA5}">
                      <a16:colId xmlns:a16="http://schemas.microsoft.com/office/drawing/2014/main" val="943121495"/>
                    </a:ext>
                  </a:extLst>
                </a:gridCol>
                <a:gridCol w="1382600">
                  <a:extLst>
                    <a:ext uri="{9D8B030D-6E8A-4147-A177-3AD203B41FA5}">
                      <a16:colId xmlns:a16="http://schemas.microsoft.com/office/drawing/2014/main" val="3525818704"/>
                    </a:ext>
                  </a:extLst>
                </a:gridCol>
              </a:tblGrid>
              <a:tr h="27435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プログラム</a:t>
                      </a:r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ja-JP" altLang="en-US" sz="1400" dirty="0" smtClean="0"/>
                        <a:t>案）</a:t>
                      </a:r>
                      <a:endParaRPr kumimoji="1" lang="ja-JP" altLang="en-US" sz="1400" dirty="0"/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時間配分</a:t>
                      </a:r>
                      <a:endParaRPr kumimoji="1" lang="ja-JP" altLang="en-US" sz="14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45236566"/>
                  </a:ext>
                </a:extLst>
              </a:tr>
              <a:tr h="367278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ja-JP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第１部</a:t>
                      </a:r>
                      <a:r>
                        <a:rPr lang="en-US" altLang="ja-JP" sz="12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en-US" altLang="ja-JP" sz="600" b="0" u="sng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600" b="0" u="sng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</a:t>
                      </a:r>
                      <a:r>
                        <a:rPr lang="ja-JP" altLang="en-US" sz="1400" b="1" u="sng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活動紹介</a:t>
                      </a:r>
                      <a:endParaRPr lang="en-US" altLang="ja-JP" sz="1400" b="1" u="sng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30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・「民都・大阪」フィランソロピー会議のこれまでの取組み（出口議長）</a:t>
                      </a:r>
                      <a:endParaRPr lang="en-US" altLang="ja-JP" sz="1300" b="0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・分科会についての活動報告　　　　　　　　　　　　　　  （辻　由起子 氏、中川　悠 氏）</a:t>
                      </a:r>
                      <a:endParaRPr lang="en-US" altLang="ja-JP" sz="1300" b="0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400" b="1" u="sng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</a:t>
                      </a:r>
                      <a:r>
                        <a:rPr lang="ja-JP" altLang="en-US" sz="14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パネルディスカッション「新たな連携の創出に向けて</a:t>
                      </a:r>
                      <a:r>
                        <a:rPr kumimoji="1" lang="ja-JP" alt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（仮称）</a:t>
                      </a:r>
                      <a:r>
                        <a:rPr lang="ja-JP" altLang="en-US" sz="14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</a:t>
                      </a:r>
                      <a:r>
                        <a:rPr lang="ja-JP" altLang="en-US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3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（テーマ案）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r>
                        <a:rPr lang="ja-JP" altLang="en-US" sz="130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法人格の枠を超えて新たな連携を生み出していくために、会議として、またはメンバーとし</a:t>
                      </a:r>
                      <a:endParaRPr lang="en-US" altLang="ja-JP" sz="1300" b="0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lang="ja-JP" altLang="en-US" sz="1300" b="0" dirty="0" err="1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て</a:t>
                      </a:r>
                      <a:r>
                        <a:rPr lang="ja-JP" altLang="en-US" sz="130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どのような取り組みが必要か等についてのディスカッション。</a:t>
                      </a:r>
                      <a:endParaRPr lang="en-US" altLang="ja-JP" sz="1300" b="0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0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（事務局案）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コーディネーター　白井　智子　</a:t>
                      </a:r>
                      <a:r>
                        <a:rPr lang="en-US" altLang="ja-JP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法人トイボックス  代表理事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パネリスト　　　　　池内　啓三　学校法人関西大学　理事長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高　　 亜希　認定特定非営利活動法人ノーベル　代表理事　　　　　　　　　　　　　　　　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zh-TW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</a:t>
                      </a:r>
                      <a:r>
                        <a:rPr lang="en-US" altLang="zh-TW" sz="1300" b="1" baseline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               </a:t>
                      </a:r>
                      <a:r>
                        <a:rPr lang="ja-JP" altLang="en-US" sz="1300" b="1" baseline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zh-TW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出口　正之　</a:t>
                      </a: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国立民族学博物館　教授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藤田　　清 　公益財団法人藤田美術館　館長　　　　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altLang="ja-JP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</a:t>
                      </a:r>
                      <a:r>
                        <a:rPr lang="ja-JP" altLang="en-US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分程度</a:t>
                      </a: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45873367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en-US" altLang="ja-JP" sz="12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休憩　</a:t>
                      </a:r>
                      <a:r>
                        <a:rPr lang="en-US" altLang="ja-JP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3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lang="en-US" altLang="ja-JP" sz="13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altLang="en-US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休憩</a:t>
                      </a:r>
                      <a:r>
                        <a:rPr lang="en-US" altLang="ja-JP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870114433"/>
                  </a:ext>
                </a:extLst>
              </a:tr>
            </a:tbl>
          </a:graphicData>
        </a:graphic>
      </p:graphicFrame>
      <p:sp>
        <p:nvSpPr>
          <p:cNvPr id="8" name="テキスト ボックス 6"/>
          <p:cNvSpPr txBox="1"/>
          <p:nvPr/>
        </p:nvSpPr>
        <p:spPr>
          <a:xfrm>
            <a:off x="7684248" y="45396"/>
            <a:ext cx="136445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－１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5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125760" y="462508"/>
            <a:ext cx="8928992" cy="627886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</a:p>
          <a:p>
            <a:pPr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8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OSAKA201</a:t>
            </a:r>
            <a:r>
              <a:rPr lang="en-US" altLang="ja-JP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 bwMode="auto">
          <a:xfrm>
            <a:off x="8454879" y="661664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95770"/>
              </p:ext>
            </p:extLst>
          </p:nvPr>
        </p:nvGraphicFramePr>
        <p:xfrm>
          <a:off x="233771" y="500634"/>
          <a:ext cx="8712969" cy="612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806">
                  <a:extLst>
                    <a:ext uri="{9D8B030D-6E8A-4147-A177-3AD203B41FA5}">
                      <a16:colId xmlns:a16="http://schemas.microsoft.com/office/drawing/2014/main" val="2771957701"/>
                    </a:ext>
                  </a:extLst>
                </a:gridCol>
                <a:gridCol w="6489040">
                  <a:extLst>
                    <a:ext uri="{9D8B030D-6E8A-4147-A177-3AD203B41FA5}">
                      <a16:colId xmlns:a16="http://schemas.microsoft.com/office/drawing/2014/main" val="943121495"/>
                    </a:ext>
                  </a:extLst>
                </a:gridCol>
                <a:gridCol w="1394123">
                  <a:extLst>
                    <a:ext uri="{9D8B030D-6E8A-4147-A177-3AD203B41FA5}">
                      <a16:colId xmlns:a16="http://schemas.microsoft.com/office/drawing/2014/main" val="3525818704"/>
                    </a:ext>
                  </a:extLst>
                </a:gridCol>
              </a:tblGrid>
              <a:tr h="28242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プログラム</a:t>
                      </a: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案）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時間配分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45236566"/>
                  </a:ext>
                </a:extLst>
              </a:tr>
              <a:tr h="58335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第２部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◇参加型プログラム「フィランソロピーサポーターズカフェ</a:t>
                      </a:r>
                      <a:r>
                        <a:rPr kumimoji="1" lang="ja-JP" alt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</a:t>
                      </a:r>
                      <a:endParaRPr kumimoji="1" lang="en-US" altLang="ja-JP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大阪・関西において公益活動に取り組む団体等によるプレゼンテーション（</a:t>
                      </a:r>
                      <a:r>
                        <a:rPr lang="en-US" altLang="ja-JP" sz="14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  <a:endParaRPr lang="en-US" altLang="ja-JP" sz="1400" b="1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各団体の取組内容や新たな連携の可能性等についてプレゼンテーション。</a:t>
                      </a:r>
                      <a:r>
                        <a:rPr lang="ja-JP" altLang="en-US" sz="13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300" b="1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3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300" b="1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②交流・相談会　　　　　　　　　　　　　　　　　　　　　　　　　　　　　　　　　　　（</a:t>
                      </a:r>
                      <a:r>
                        <a:rPr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  <a:r>
                        <a:rPr lang="ja-JP" altLang="en-US" sz="14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</a:t>
                      </a:r>
                      <a:endParaRPr lang="en-US" altLang="ja-JP" sz="14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400" b="1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　 </a:t>
                      </a:r>
                      <a:r>
                        <a:rPr lang="ja-JP" altLang="en-US" sz="1300" b="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上記のプレゼン団体が個別に</a:t>
                      </a:r>
                      <a:r>
                        <a:rPr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「交流・相談ブース」を設置。来場者がそれぞれのブースに分かれ、</a:t>
                      </a:r>
                      <a:endParaRPr lang="en-US" altLang="ja-JP" sz="13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3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個別に交流・相談を行う（ブース設置のみの団体もあり）。</a:t>
                      </a:r>
                      <a:endParaRPr lang="en-US" altLang="ja-JP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2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200" b="1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ja-JP" altLang="en-US" sz="12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lang="en-US" altLang="ja-JP" sz="14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</a:t>
                      </a:r>
                      <a:r>
                        <a:rPr lang="ja-JP" altLang="en-US" sz="1400" b="1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lang="en-US" altLang="ja-JP" sz="14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en-US" altLang="ja-JP" sz="1200" b="1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1077710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03648" y="1988840"/>
            <a:ext cx="5976664" cy="334245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プレゼン団体</a:t>
            </a:r>
            <a:r>
              <a:rPr lang="en-US" altLang="ja-JP" sz="1200" b="1" dirty="0" smtClean="0"/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200" b="1" dirty="0" smtClean="0"/>
              <a:t>〇公益活動と連携・サポートする取組み等を行っている団体等（</a:t>
            </a:r>
            <a:r>
              <a:rPr lang="en-US" altLang="ja-JP" sz="1200" b="1" u="sng" dirty="0" smtClean="0"/>
              <a:t>10</a:t>
            </a:r>
            <a:r>
              <a:rPr lang="ja-JP" altLang="en-US" sz="1200" b="1" u="sng" dirty="0" smtClean="0"/>
              <a:t>分プレゼン</a:t>
            </a:r>
            <a:r>
              <a:rPr lang="en-US" altLang="ja-JP" sz="1200" b="1" u="sng" dirty="0" smtClean="0"/>
              <a:t>×</a:t>
            </a:r>
            <a:r>
              <a:rPr lang="ja-JP" altLang="en-US" sz="1200" b="1" u="sng" dirty="0" smtClean="0"/>
              <a:t>３団体）</a:t>
            </a:r>
            <a:endParaRPr lang="en-US" altLang="ja-JP" sz="1200" b="1" u="sng" dirty="0" smtClean="0"/>
          </a:p>
          <a:p>
            <a:pPr>
              <a:lnSpc>
                <a:spcPct val="110000"/>
              </a:lnSpc>
            </a:pPr>
            <a:r>
              <a:rPr lang="ja-JP" altLang="en-US" sz="1200" dirty="0" smtClean="0"/>
              <a:t>　</a:t>
            </a:r>
            <a:r>
              <a:rPr lang="ja-JP" altLang="en-US" sz="1200" dirty="0"/>
              <a:t>　・ 関西大学社会連携部　／　一般社団法人カンデ　</a:t>
            </a: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ja-JP" altLang="en-US" sz="1200" dirty="0" smtClean="0"/>
              <a:t>　　・一般社団法人</a:t>
            </a:r>
            <a:r>
              <a:rPr lang="en-US" altLang="ja-JP" sz="1200" dirty="0" smtClean="0"/>
              <a:t>2025</a:t>
            </a:r>
            <a:r>
              <a:rPr lang="ja-JP" altLang="en-US" sz="1200" dirty="0"/>
              <a:t>年日本国際博覧会</a:t>
            </a:r>
            <a:r>
              <a:rPr lang="ja-JP" altLang="en-US" sz="1200" smtClean="0"/>
              <a:t>協会 </a:t>
            </a: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ja-JP" altLang="en-US" sz="1200" dirty="0" smtClean="0"/>
              <a:t>　　・一般</a:t>
            </a:r>
            <a:r>
              <a:rPr lang="ja-JP" altLang="en-US" sz="1200" dirty="0"/>
              <a:t>財団法人日本民間公益活動連携</a:t>
            </a:r>
            <a:r>
              <a:rPr lang="ja-JP" altLang="en-US" sz="1200" dirty="0" smtClean="0"/>
              <a:t>機構 （</a:t>
            </a:r>
            <a:r>
              <a:rPr lang="en-US" altLang="ja-JP" sz="1200" dirty="0"/>
              <a:t>JANPIA</a:t>
            </a:r>
            <a:r>
              <a:rPr lang="ja-JP" altLang="en-US" sz="1200" dirty="0"/>
              <a:t>） </a:t>
            </a:r>
            <a:endParaRPr lang="en-US" altLang="ja-JP" sz="1200" dirty="0" smtClean="0"/>
          </a:p>
          <a:p>
            <a:pPr>
              <a:lnSpc>
                <a:spcPct val="110000"/>
              </a:lnSpc>
            </a:pP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ja-JP" altLang="en-US" sz="1200" b="1" dirty="0" smtClean="0"/>
              <a:t>〇団体同士の連携等により大きなムーブメントをめざす団体等（</a:t>
            </a:r>
            <a:r>
              <a:rPr lang="ja-JP" altLang="en-US" sz="1200" b="1" u="sng" dirty="0" smtClean="0"/>
              <a:t>５分プレゼン</a:t>
            </a:r>
            <a:r>
              <a:rPr lang="en-US" altLang="ja-JP" sz="1200" b="1" u="sng" dirty="0" smtClean="0"/>
              <a:t>×5</a:t>
            </a:r>
            <a:r>
              <a:rPr lang="ja-JP" altLang="en-US" sz="1200" b="1" u="sng" dirty="0" smtClean="0"/>
              <a:t>団体）</a:t>
            </a:r>
            <a:endParaRPr lang="en-US" altLang="ja-JP" sz="1200" b="1" u="sng" dirty="0" smtClean="0"/>
          </a:p>
          <a:p>
            <a:pPr>
              <a:lnSpc>
                <a:spcPct val="11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・児童虐待死防止活動「ゼロ会議</a:t>
            </a:r>
            <a:r>
              <a:rPr lang="ja-JP" altLang="en-US" sz="1200" dirty="0" smtClean="0"/>
              <a:t>」</a:t>
            </a:r>
            <a:r>
              <a:rPr lang="ja-JP" altLang="en-US" sz="1200" dirty="0"/>
              <a:t>　</a:t>
            </a: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ja-JP" altLang="en-US" sz="1200" dirty="0" smtClean="0"/>
              <a:t>　　</a:t>
            </a:r>
            <a:r>
              <a:rPr lang="ja-JP" altLang="en-US" sz="1200" dirty="0"/>
              <a:t>・「世界一の食文化都市・大阪」宣言</a:t>
            </a:r>
            <a:r>
              <a:rPr lang="ja-JP" altLang="en-US" sz="1200" dirty="0" smtClean="0"/>
              <a:t>コンソーシアム</a:t>
            </a: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ja-JP" altLang="en-US" sz="1200" dirty="0" smtClean="0"/>
              <a:t>　　</a:t>
            </a:r>
            <a:r>
              <a:rPr lang="ja-JP" altLang="en-US" sz="1200" dirty="0"/>
              <a:t>・「大阪メチャハピー祭」</a:t>
            </a:r>
            <a:r>
              <a:rPr lang="ja-JP" altLang="en-US" sz="1200" dirty="0" smtClean="0"/>
              <a:t>実行委員会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　　</a:t>
            </a:r>
            <a:r>
              <a:rPr lang="ja-JP" altLang="en-US" sz="1200" dirty="0"/>
              <a:t>・ママコミュ！ドットコム（防災キッズ育成</a:t>
            </a:r>
            <a:r>
              <a:rPr lang="ja-JP" altLang="en-US" sz="1200" dirty="0" smtClean="0"/>
              <a:t>）</a:t>
            </a:r>
          </a:p>
          <a:p>
            <a:pPr>
              <a:lnSpc>
                <a:spcPct val="110000"/>
              </a:lnSpc>
            </a:pPr>
            <a:r>
              <a:rPr lang="ja-JP" altLang="en-US" sz="1200" dirty="0"/>
              <a:t>　　・ </a:t>
            </a:r>
            <a:r>
              <a:rPr lang="en-US" altLang="ja-JP" sz="1200" dirty="0"/>
              <a:t>NPO</a:t>
            </a:r>
            <a:r>
              <a:rPr lang="ja-JP" altLang="en-US" sz="1200" dirty="0"/>
              <a:t>法人</a:t>
            </a:r>
            <a:r>
              <a:rPr lang="en-US" altLang="ja-JP" sz="1200" dirty="0"/>
              <a:t>BB</a:t>
            </a:r>
            <a:r>
              <a:rPr lang="ja-JP" altLang="en-US" sz="1200" dirty="0"/>
              <a:t>フューチャー</a:t>
            </a:r>
            <a:endParaRPr lang="en-US" altLang="ja-JP" sz="1200" dirty="0"/>
          </a:p>
          <a:p>
            <a:pPr>
              <a:lnSpc>
                <a:spcPct val="110000"/>
              </a:lnSpc>
            </a:pP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pPr>
              <a:lnSpc>
                <a:spcPct val="110000"/>
              </a:lnSpc>
            </a:pPr>
            <a:r>
              <a:rPr lang="ja-JP" altLang="en-US" sz="1200" b="1" dirty="0" smtClean="0"/>
              <a:t>〇行政からのお知らせ　（</a:t>
            </a:r>
            <a:r>
              <a:rPr lang="en-US" altLang="ja-JP" sz="1200" b="1" dirty="0" smtClean="0"/>
              <a:t>5</a:t>
            </a:r>
            <a:r>
              <a:rPr lang="ja-JP" altLang="en-US" sz="1200" b="1" dirty="0" smtClean="0"/>
              <a:t>分程度）</a:t>
            </a:r>
            <a:endParaRPr lang="en-US" altLang="ja-JP" sz="1200" b="1" dirty="0" smtClean="0"/>
          </a:p>
          <a:p>
            <a:pPr>
              <a:lnSpc>
                <a:spcPct val="11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・府公民戦略連携デスク</a:t>
            </a:r>
            <a:endParaRPr lang="en-US" altLang="ja-JP" sz="1200" dirty="0" smtClean="0"/>
          </a:p>
          <a:p>
            <a:pPr>
              <a:lnSpc>
                <a:spcPct val="11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・市民局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ポータルサイト）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4525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65</Words>
  <Application>Microsoft Office PowerPoint</Application>
  <PresentationFormat>画面に合わせる (4:3)</PresentationFormat>
  <Paragraphs>131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ＭＳ ゴシック</vt:lpstr>
      <vt:lpstr>Arial</vt:lpstr>
      <vt:lpstr>Calibri</vt:lpstr>
      <vt:lpstr>Segoe UI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拓</dc:creator>
  <cp:lastModifiedBy>乾　順久</cp:lastModifiedBy>
  <cp:revision>44</cp:revision>
  <cp:lastPrinted>2019-05-31T00:42:02Z</cp:lastPrinted>
  <dcterms:modified xsi:type="dcterms:W3CDTF">2019-05-31T04:13:33Z</dcterms:modified>
</cp:coreProperties>
</file>