
<file path=[Content_Types].xml><?xml version="1.0" encoding="utf-8"?>
<Types xmlns="http://schemas.openxmlformats.org/package/2006/content-types">
  <Default Extension="png" ContentType="image/png"/>
  <Default Extension="tmp"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38" r:id="rId2"/>
  </p:sldMasterIdLst>
  <p:notesMasterIdLst>
    <p:notesMasterId r:id="rId12"/>
  </p:notesMasterIdLst>
  <p:sldIdLst>
    <p:sldId id="256" r:id="rId3"/>
    <p:sldId id="548" r:id="rId4"/>
    <p:sldId id="537" r:id="rId5"/>
    <p:sldId id="538" r:id="rId6"/>
    <p:sldId id="539" r:id="rId7"/>
    <p:sldId id="510" r:id="rId8"/>
    <p:sldId id="542" r:id="rId9"/>
    <p:sldId id="534" r:id="rId10"/>
    <p:sldId id="540" r:id="rId11"/>
  </p:sldIdLst>
  <p:sldSz cx="9144000" cy="6858000" type="screen4x3"/>
  <p:notesSz cx="6807200" cy="9939338"/>
  <p:defaultTextStyle>
    <a:defPPr>
      <a:defRPr lang="ja-JP"/>
    </a:defPPr>
    <a:lvl1pPr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1pPr>
    <a:lvl2pPr marL="4572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2pPr>
    <a:lvl3pPr marL="9144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3pPr>
    <a:lvl4pPr marL="13716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4pPr>
    <a:lvl5pPr marL="18288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5pPr>
    <a:lvl6pPr marL="2286000" algn="l" defTabSz="914400" rtl="0" eaLnBrk="1" latinLnBrk="0" hangingPunct="1">
      <a:defRPr kumimoji="1" u="sng" kern="1200">
        <a:solidFill>
          <a:schemeClr val="tx1"/>
        </a:solidFill>
        <a:latin typeface="Tahoma" pitchFamily="34" charset="0"/>
        <a:ea typeface="ＭＳ Ｐゴシック" pitchFamily="50" charset="-128"/>
        <a:cs typeface="+mn-cs"/>
      </a:defRPr>
    </a:lvl6pPr>
    <a:lvl7pPr marL="2743200" algn="l" defTabSz="914400" rtl="0" eaLnBrk="1" latinLnBrk="0" hangingPunct="1">
      <a:defRPr kumimoji="1" u="sng" kern="1200">
        <a:solidFill>
          <a:schemeClr val="tx1"/>
        </a:solidFill>
        <a:latin typeface="Tahoma" pitchFamily="34" charset="0"/>
        <a:ea typeface="ＭＳ Ｐゴシック" pitchFamily="50" charset="-128"/>
        <a:cs typeface="+mn-cs"/>
      </a:defRPr>
    </a:lvl7pPr>
    <a:lvl8pPr marL="3200400" algn="l" defTabSz="914400" rtl="0" eaLnBrk="1" latinLnBrk="0" hangingPunct="1">
      <a:defRPr kumimoji="1" u="sng" kern="1200">
        <a:solidFill>
          <a:schemeClr val="tx1"/>
        </a:solidFill>
        <a:latin typeface="Tahoma" pitchFamily="34" charset="0"/>
        <a:ea typeface="ＭＳ Ｐゴシック" pitchFamily="50" charset="-128"/>
        <a:cs typeface="+mn-cs"/>
      </a:defRPr>
    </a:lvl8pPr>
    <a:lvl9pPr marL="3657600" algn="l" defTabSz="914400" rtl="0" eaLnBrk="1" latinLnBrk="0" hangingPunct="1">
      <a:defRPr kumimoji="1" u="sng" kern="1200">
        <a:solidFill>
          <a:schemeClr val="tx1"/>
        </a:solidFill>
        <a:latin typeface="Tahoma"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33CC33"/>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94" autoAdjust="0"/>
    <p:restoredTop sz="94434" autoAdjust="0"/>
  </p:normalViewPr>
  <p:slideViewPr>
    <p:cSldViewPr>
      <p:cViewPr varScale="1">
        <p:scale>
          <a:sx n="69" d="100"/>
          <a:sy n="69" d="100"/>
        </p:scale>
        <p:origin x="1242" y="78"/>
      </p:cViewPr>
      <p:guideLst>
        <p:guide orient="horz" pos="2160"/>
        <p:guide pos="2880"/>
      </p:guideLst>
    </p:cSldViewPr>
  </p:slideViewPr>
  <p:notesTextViewPr>
    <p:cViewPr>
      <p:scale>
        <a:sx n="3" d="2"/>
        <a:sy n="3" d="2"/>
      </p:scale>
      <p:origin x="0" y="0"/>
    </p:cViewPr>
  </p:notesTextViewPr>
  <p:sorterViewPr>
    <p:cViewPr>
      <p:scale>
        <a:sx n="100" d="100"/>
        <a:sy n="100" d="100"/>
      </p:scale>
      <p:origin x="0" y="-5172"/>
    </p:cViewPr>
  </p:sorterViewPr>
  <p:notesViewPr>
    <p:cSldViewPr>
      <p:cViewPr varScale="1">
        <p:scale>
          <a:sx n="57" d="100"/>
          <a:sy n="57" d="100"/>
        </p:scale>
        <p:origin x="2760" y="78"/>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3E9887-5880-483C-8406-A82C4D499491}" type="doc">
      <dgm:prSet loTypeId="urn:microsoft.com/office/officeart/2005/8/layout/arrow2" loCatId="process" qsTypeId="urn:microsoft.com/office/officeart/2005/8/quickstyle/simple5" qsCatId="simple" csTypeId="urn:microsoft.com/office/officeart/2005/8/colors/colorful5" csCatId="colorful" phldr="1"/>
      <dgm:spPr/>
      <dgm:t>
        <a:bodyPr/>
        <a:lstStyle/>
        <a:p>
          <a:endParaRPr kumimoji="1" lang="ja-JP" altLang="en-US"/>
        </a:p>
      </dgm:t>
    </dgm:pt>
    <dgm:pt modelId="{2788F2EA-E011-4299-B391-043DE190D3E1}">
      <dgm:prSet phldrT="[テキスト]" custT="1"/>
      <dgm:spPr/>
      <dgm:t>
        <a:bodyPr/>
        <a:lstStyle/>
        <a:p>
          <a:r>
            <a:rPr kumimoji="1" lang="ja-JP" altLang="en-US" sz="1600" dirty="0">
              <a:latin typeface="メイリオ" panose="020B0604030504040204" pitchFamily="50" charset="-128"/>
              <a:ea typeface="メイリオ" panose="020B0604030504040204" pitchFamily="50" charset="-128"/>
            </a:rPr>
            <a:t>ケースワークの実践</a:t>
          </a:r>
          <a:r>
            <a:rPr kumimoji="1" lang="en-US" altLang="ja-JP" sz="1600" dirty="0">
              <a:latin typeface="メイリオ" panose="020B0604030504040204" pitchFamily="50" charset="-128"/>
              <a:ea typeface="メイリオ" panose="020B0604030504040204" pitchFamily="50" charset="-128"/>
            </a:rPr>
            <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研修の受講</a:t>
          </a:r>
        </a:p>
      </dgm:t>
    </dgm:pt>
    <dgm:pt modelId="{A9B069BD-F260-48CB-9DDC-C164ACC6AC36}" type="parTrans" cxnId="{811A35F9-92AF-4798-AF87-4AF8F742F25B}">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0BBCF7C1-24E7-4DB1-8CAE-99E0C8FC74EC}" type="sibTrans" cxnId="{811A35F9-92AF-4798-AF87-4AF8F742F25B}">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DE193262-5610-492E-BD19-65DD305C540B}">
      <dgm:prSet phldrT="[テキスト]" custT="1"/>
      <dgm:spPr/>
      <dgm:t>
        <a:bodyPr/>
        <a:lstStyle/>
        <a:p>
          <a:r>
            <a:rPr kumimoji="1" lang="ja-JP" altLang="en-US" sz="1600" dirty="0">
              <a:latin typeface="メイリオ" panose="020B0604030504040204" pitchFamily="50" charset="-128"/>
              <a:ea typeface="メイリオ" panose="020B0604030504040204" pitchFamily="50" charset="-128"/>
            </a:rPr>
            <a:t>支援者の</a:t>
          </a:r>
          <a:r>
            <a:rPr kumimoji="1" lang="en-US" altLang="ja-JP" sz="1600" dirty="0">
              <a:latin typeface="メイリオ" panose="020B0604030504040204" pitchFamily="50" charset="-128"/>
              <a:ea typeface="メイリオ" panose="020B0604030504040204" pitchFamily="50" charset="-128"/>
            </a:rPr>
            <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スキルアップ</a:t>
          </a:r>
        </a:p>
      </dgm:t>
    </dgm:pt>
    <dgm:pt modelId="{D90B45AF-EF6E-41AC-A57C-9B8542487456}" type="parTrans" cxnId="{65840DB9-3E22-462C-AC98-81B55B1B89B5}">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F4988590-36C0-49C1-AD69-CD9A06516200}" type="sibTrans" cxnId="{65840DB9-3E22-462C-AC98-81B55B1B89B5}">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C5EC6036-418A-4ADB-8B20-45088409DBCA}">
      <dgm:prSet phldrT="[テキスト]" custT="1"/>
      <dgm:spPr/>
      <dgm:t>
        <a:bodyPr/>
        <a:lstStyle/>
        <a:p>
          <a:r>
            <a:rPr kumimoji="1" lang="ja-JP" altLang="en-US" sz="1600" dirty="0">
              <a:latin typeface="メイリオ" panose="020B0604030504040204" pitchFamily="50" charset="-128"/>
              <a:ea typeface="メイリオ" panose="020B0604030504040204" pitchFamily="50" charset="-128"/>
            </a:rPr>
            <a:t>支援者への</a:t>
          </a:r>
          <a:r>
            <a:rPr kumimoji="1" lang="en-US" altLang="ja-JP" sz="1600" dirty="0">
              <a:latin typeface="メイリオ" panose="020B0604030504040204" pitchFamily="50" charset="-128"/>
              <a:ea typeface="メイリオ" panose="020B0604030504040204" pitchFamily="50" charset="-128"/>
            </a:rPr>
            <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スーパーバイズ体制の整備</a:t>
          </a:r>
        </a:p>
      </dgm:t>
    </dgm:pt>
    <dgm:pt modelId="{518B871E-70C8-43F9-A7B4-55436CC04E8D}" type="parTrans" cxnId="{049CE283-FFC6-4DDD-91AE-D09F0373075A}">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73878D20-ECF3-4A33-8DC3-B02183AAF08C}" type="sibTrans" cxnId="{049CE283-FFC6-4DDD-91AE-D09F0373075A}">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2C4542AE-2213-49B4-9777-5EAEF33DA2A1}" type="pres">
      <dgm:prSet presAssocID="{DD3E9887-5880-483C-8406-A82C4D499491}" presName="arrowDiagram" presStyleCnt="0">
        <dgm:presLayoutVars>
          <dgm:chMax val="5"/>
          <dgm:dir/>
          <dgm:resizeHandles val="exact"/>
        </dgm:presLayoutVars>
      </dgm:prSet>
      <dgm:spPr/>
      <dgm:t>
        <a:bodyPr/>
        <a:lstStyle/>
        <a:p>
          <a:endParaRPr kumimoji="1" lang="ja-JP" altLang="en-US"/>
        </a:p>
      </dgm:t>
    </dgm:pt>
    <dgm:pt modelId="{00DB61CD-02C2-49DE-9FE0-0A911C1A52E0}" type="pres">
      <dgm:prSet presAssocID="{DD3E9887-5880-483C-8406-A82C4D499491}" presName="arrow" presStyleLbl="bgShp" presStyleIdx="0" presStyleCnt="1"/>
      <dgm:spPr>
        <a:noFill/>
        <a:ln>
          <a:solidFill>
            <a:srgbClr val="00B050"/>
          </a:solidFill>
        </a:ln>
      </dgm:spPr>
      <dgm:t>
        <a:bodyPr/>
        <a:lstStyle/>
        <a:p>
          <a:endParaRPr kumimoji="1" lang="ja-JP" altLang="en-US"/>
        </a:p>
      </dgm:t>
    </dgm:pt>
    <dgm:pt modelId="{8E5D2189-FE53-406E-A2D6-9E3A93B9B687}" type="pres">
      <dgm:prSet presAssocID="{DD3E9887-5880-483C-8406-A82C4D499491}" presName="arrowDiagram3" presStyleCnt="0"/>
      <dgm:spPr/>
    </dgm:pt>
    <dgm:pt modelId="{72DF39D7-046D-4461-A495-8463DA84E974}" type="pres">
      <dgm:prSet presAssocID="{2788F2EA-E011-4299-B391-043DE190D3E1}" presName="bullet3a" presStyleLbl="node1" presStyleIdx="0" presStyleCnt="3"/>
      <dgm:spPr/>
    </dgm:pt>
    <dgm:pt modelId="{EB9CF73C-168C-4680-AF04-70B554BC18A7}" type="pres">
      <dgm:prSet presAssocID="{2788F2EA-E011-4299-B391-043DE190D3E1}" presName="textBox3a" presStyleLbl="revTx" presStyleIdx="0" presStyleCnt="3" custScaleX="182531" custScaleY="72428" custLinFactNeighborX="6274" custLinFactNeighborY="48150">
        <dgm:presLayoutVars>
          <dgm:bulletEnabled val="1"/>
        </dgm:presLayoutVars>
      </dgm:prSet>
      <dgm:spPr/>
      <dgm:t>
        <a:bodyPr/>
        <a:lstStyle/>
        <a:p>
          <a:endParaRPr kumimoji="1" lang="ja-JP" altLang="en-US"/>
        </a:p>
      </dgm:t>
    </dgm:pt>
    <dgm:pt modelId="{587EE58F-1E8D-4E90-8F32-CDCB19B4E791}" type="pres">
      <dgm:prSet presAssocID="{DE193262-5610-492E-BD19-65DD305C540B}" presName="bullet3b" presStyleLbl="node1" presStyleIdx="1" presStyleCnt="3"/>
      <dgm:spPr/>
    </dgm:pt>
    <dgm:pt modelId="{CD6D26EF-3819-4227-9367-6896C99A187B}" type="pres">
      <dgm:prSet presAssocID="{DE193262-5610-492E-BD19-65DD305C540B}" presName="textBox3b" presStyleLbl="revTx" presStyleIdx="1" presStyleCnt="3" custScaleX="131439" custScaleY="39170" custLinFactNeighborX="-2533" custLinFactNeighborY="-6526">
        <dgm:presLayoutVars>
          <dgm:bulletEnabled val="1"/>
        </dgm:presLayoutVars>
      </dgm:prSet>
      <dgm:spPr/>
      <dgm:t>
        <a:bodyPr/>
        <a:lstStyle/>
        <a:p>
          <a:endParaRPr kumimoji="1" lang="ja-JP" altLang="en-US"/>
        </a:p>
      </dgm:t>
    </dgm:pt>
    <dgm:pt modelId="{33967C99-DDF8-498E-8EF0-F420D7BC5823}" type="pres">
      <dgm:prSet presAssocID="{C5EC6036-418A-4ADB-8B20-45088409DBCA}" presName="bullet3c" presStyleLbl="node1" presStyleIdx="2" presStyleCnt="3"/>
      <dgm:spPr/>
    </dgm:pt>
    <dgm:pt modelId="{339A2872-1066-425C-8B4B-7EB76BF6D1EC}" type="pres">
      <dgm:prSet presAssocID="{C5EC6036-418A-4ADB-8B20-45088409DBCA}" presName="textBox3c" presStyleLbl="revTx" presStyleIdx="2" presStyleCnt="3" custScaleX="157449" custScaleY="49907" custLinFactNeighborX="5931" custLinFactNeighborY="-12725">
        <dgm:presLayoutVars>
          <dgm:bulletEnabled val="1"/>
        </dgm:presLayoutVars>
      </dgm:prSet>
      <dgm:spPr/>
      <dgm:t>
        <a:bodyPr/>
        <a:lstStyle/>
        <a:p>
          <a:endParaRPr kumimoji="1" lang="ja-JP" altLang="en-US"/>
        </a:p>
      </dgm:t>
    </dgm:pt>
  </dgm:ptLst>
  <dgm:cxnLst>
    <dgm:cxn modelId="{B9EC8D7E-6970-4E02-B266-54DE71A6DE9C}" type="presOf" srcId="{2788F2EA-E011-4299-B391-043DE190D3E1}" destId="{EB9CF73C-168C-4680-AF04-70B554BC18A7}" srcOrd="0" destOrd="0" presId="urn:microsoft.com/office/officeart/2005/8/layout/arrow2"/>
    <dgm:cxn modelId="{65840DB9-3E22-462C-AC98-81B55B1B89B5}" srcId="{DD3E9887-5880-483C-8406-A82C4D499491}" destId="{DE193262-5610-492E-BD19-65DD305C540B}" srcOrd="1" destOrd="0" parTransId="{D90B45AF-EF6E-41AC-A57C-9B8542487456}" sibTransId="{F4988590-36C0-49C1-AD69-CD9A06516200}"/>
    <dgm:cxn modelId="{EB54359C-5ACC-48C3-8A05-61779F15A49D}" type="presOf" srcId="{C5EC6036-418A-4ADB-8B20-45088409DBCA}" destId="{339A2872-1066-425C-8B4B-7EB76BF6D1EC}" srcOrd="0" destOrd="0" presId="urn:microsoft.com/office/officeart/2005/8/layout/arrow2"/>
    <dgm:cxn modelId="{049CE283-FFC6-4DDD-91AE-D09F0373075A}" srcId="{DD3E9887-5880-483C-8406-A82C4D499491}" destId="{C5EC6036-418A-4ADB-8B20-45088409DBCA}" srcOrd="2" destOrd="0" parTransId="{518B871E-70C8-43F9-A7B4-55436CC04E8D}" sibTransId="{73878D20-ECF3-4A33-8DC3-B02183AAF08C}"/>
    <dgm:cxn modelId="{CB974688-24A6-44BE-B577-E66F40E5C40F}" type="presOf" srcId="{DE193262-5610-492E-BD19-65DD305C540B}" destId="{CD6D26EF-3819-4227-9367-6896C99A187B}" srcOrd="0" destOrd="0" presId="urn:microsoft.com/office/officeart/2005/8/layout/arrow2"/>
    <dgm:cxn modelId="{811A35F9-92AF-4798-AF87-4AF8F742F25B}" srcId="{DD3E9887-5880-483C-8406-A82C4D499491}" destId="{2788F2EA-E011-4299-B391-043DE190D3E1}" srcOrd="0" destOrd="0" parTransId="{A9B069BD-F260-48CB-9DDC-C164ACC6AC36}" sibTransId="{0BBCF7C1-24E7-4DB1-8CAE-99E0C8FC74EC}"/>
    <dgm:cxn modelId="{46B5CD39-88FC-4433-8909-E00859E9AA68}" type="presOf" srcId="{DD3E9887-5880-483C-8406-A82C4D499491}" destId="{2C4542AE-2213-49B4-9777-5EAEF33DA2A1}" srcOrd="0" destOrd="0" presId="urn:microsoft.com/office/officeart/2005/8/layout/arrow2"/>
    <dgm:cxn modelId="{F5E4853F-61DC-4B5F-89C9-6B0B9FA67114}" type="presParOf" srcId="{2C4542AE-2213-49B4-9777-5EAEF33DA2A1}" destId="{00DB61CD-02C2-49DE-9FE0-0A911C1A52E0}" srcOrd="0" destOrd="0" presId="urn:microsoft.com/office/officeart/2005/8/layout/arrow2"/>
    <dgm:cxn modelId="{413BD076-E11A-4FDC-BC65-8516A341B746}" type="presParOf" srcId="{2C4542AE-2213-49B4-9777-5EAEF33DA2A1}" destId="{8E5D2189-FE53-406E-A2D6-9E3A93B9B687}" srcOrd="1" destOrd="0" presId="urn:microsoft.com/office/officeart/2005/8/layout/arrow2"/>
    <dgm:cxn modelId="{F01169B0-C2E6-4D0F-85B8-01A17DCEAC0B}" type="presParOf" srcId="{8E5D2189-FE53-406E-A2D6-9E3A93B9B687}" destId="{72DF39D7-046D-4461-A495-8463DA84E974}" srcOrd="0" destOrd="0" presId="urn:microsoft.com/office/officeart/2005/8/layout/arrow2"/>
    <dgm:cxn modelId="{13B07752-E56A-4BC1-9DFA-6613B797DA04}" type="presParOf" srcId="{8E5D2189-FE53-406E-A2D6-9E3A93B9B687}" destId="{EB9CF73C-168C-4680-AF04-70B554BC18A7}" srcOrd="1" destOrd="0" presId="urn:microsoft.com/office/officeart/2005/8/layout/arrow2"/>
    <dgm:cxn modelId="{D24D87D3-608E-4819-9874-66BE1BCE4487}" type="presParOf" srcId="{8E5D2189-FE53-406E-A2D6-9E3A93B9B687}" destId="{587EE58F-1E8D-4E90-8F32-CDCB19B4E791}" srcOrd="2" destOrd="0" presId="urn:microsoft.com/office/officeart/2005/8/layout/arrow2"/>
    <dgm:cxn modelId="{C5833A79-FBFA-4D77-8623-B0957E755842}" type="presParOf" srcId="{8E5D2189-FE53-406E-A2D6-9E3A93B9B687}" destId="{CD6D26EF-3819-4227-9367-6896C99A187B}" srcOrd="3" destOrd="0" presId="urn:microsoft.com/office/officeart/2005/8/layout/arrow2"/>
    <dgm:cxn modelId="{0DBA544A-403C-442D-93F4-6C29D94DA063}" type="presParOf" srcId="{8E5D2189-FE53-406E-A2D6-9E3A93B9B687}" destId="{33967C99-DDF8-498E-8EF0-F420D7BC5823}" srcOrd="4" destOrd="0" presId="urn:microsoft.com/office/officeart/2005/8/layout/arrow2"/>
    <dgm:cxn modelId="{4D333519-C196-4F94-B0C2-61903800804E}" type="presParOf" srcId="{8E5D2189-FE53-406E-A2D6-9E3A93B9B687}" destId="{339A2872-1066-425C-8B4B-7EB76BF6D1EC}"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B61CD-02C2-49DE-9FE0-0A911C1A52E0}">
      <dsp:nvSpPr>
        <dsp:cNvPr id="0" name=""/>
        <dsp:cNvSpPr/>
      </dsp:nvSpPr>
      <dsp:spPr>
        <a:xfrm>
          <a:off x="0" y="884224"/>
          <a:ext cx="4549506" cy="2843441"/>
        </a:xfrm>
        <a:prstGeom prst="swooshArrow">
          <a:avLst>
            <a:gd name="adj1" fmla="val 25000"/>
            <a:gd name="adj2" fmla="val 25000"/>
          </a:avLst>
        </a:prstGeom>
        <a:noFill/>
        <a:ln>
          <a:solidFill>
            <a:srgbClr val="00B050"/>
          </a:solidFill>
        </a:ln>
        <a:effectLst/>
      </dsp:spPr>
      <dsp:style>
        <a:lnRef idx="0">
          <a:scrgbClr r="0" g="0" b="0"/>
        </a:lnRef>
        <a:fillRef idx="1">
          <a:scrgbClr r="0" g="0" b="0"/>
        </a:fillRef>
        <a:effectRef idx="2">
          <a:scrgbClr r="0" g="0" b="0"/>
        </a:effectRef>
        <a:fontRef idx="minor"/>
      </dsp:style>
    </dsp:sp>
    <dsp:sp modelId="{72DF39D7-046D-4461-A495-8463DA84E974}">
      <dsp:nvSpPr>
        <dsp:cNvPr id="0" name=""/>
        <dsp:cNvSpPr/>
      </dsp:nvSpPr>
      <dsp:spPr>
        <a:xfrm>
          <a:off x="577787" y="2846768"/>
          <a:ext cx="118287" cy="118287"/>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B9CF73C-168C-4680-AF04-70B554BC18A7}">
      <dsp:nvSpPr>
        <dsp:cNvPr id="0" name=""/>
        <dsp:cNvSpPr/>
      </dsp:nvSpPr>
      <dsp:spPr>
        <a:xfrm>
          <a:off x="266008" y="3414873"/>
          <a:ext cx="1934892" cy="595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78" tIns="0" rIns="0" bIns="0" numCol="1" spcCol="1270" anchor="t" anchorCtr="0">
          <a:noAutofit/>
        </a:bodyPr>
        <a:lstStyle/>
        <a:p>
          <a:pPr lvl="0" algn="l" defTabSz="711200">
            <a:lnSpc>
              <a:spcPct val="90000"/>
            </a:lnSpc>
            <a:spcBef>
              <a:spcPct val="0"/>
            </a:spcBef>
            <a:spcAft>
              <a:spcPct val="35000"/>
            </a:spcAft>
          </a:pPr>
          <a:r>
            <a:rPr kumimoji="1" lang="ja-JP" altLang="en-US" sz="1600" kern="1200" dirty="0">
              <a:latin typeface="メイリオ" panose="020B0604030504040204" pitchFamily="50" charset="-128"/>
              <a:ea typeface="メイリオ" panose="020B0604030504040204" pitchFamily="50" charset="-128"/>
            </a:rPr>
            <a:t>ケースワークの実践</a:t>
          </a:r>
          <a:r>
            <a:rPr kumimoji="1" lang="en-US" altLang="ja-JP" sz="1600" kern="1200" dirty="0">
              <a:latin typeface="メイリオ" panose="020B0604030504040204" pitchFamily="50" charset="-128"/>
              <a:ea typeface="メイリオ" panose="020B0604030504040204" pitchFamily="50" charset="-128"/>
            </a:rPr>
            <a:t/>
          </a:r>
          <a:br>
            <a:rPr kumimoji="1" lang="en-US" altLang="ja-JP" sz="1600" kern="1200" dirty="0">
              <a:latin typeface="メイリオ" panose="020B0604030504040204" pitchFamily="50" charset="-128"/>
              <a:ea typeface="メイリオ" panose="020B0604030504040204" pitchFamily="50" charset="-128"/>
            </a:rPr>
          </a:br>
          <a:r>
            <a:rPr kumimoji="1" lang="ja-JP" altLang="en-US" sz="1600" kern="1200" dirty="0">
              <a:latin typeface="メイリオ" panose="020B0604030504040204" pitchFamily="50" charset="-128"/>
              <a:ea typeface="メイリオ" panose="020B0604030504040204" pitchFamily="50" charset="-128"/>
            </a:rPr>
            <a:t>研修の受講</a:t>
          </a:r>
        </a:p>
      </dsp:txBody>
      <dsp:txXfrm>
        <a:off x="266008" y="3414873"/>
        <a:ext cx="1934892" cy="595180"/>
      </dsp:txXfrm>
    </dsp:sp>
    <dsp:sp modelId="{587EE58F-1E8D-4E90-8F32-CDCB19B4E791}">
      <dsp:nvSpPr>
        <dsp:cNvPr id="0" name=""/>
        <dsp:cNvSpPr/>
      </dsp:nvSpPr>
      <dsp:spPr>
        <a:xfrm>
          <a:off x="1621898" y="2073920"/>
          <a:ext cx="213826" cy="213826"/>
        </a:xfrm>
        <a:prstGeom prst="ellipse">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D6D26EF-3819-4227-9367-6896C99A187B}">
      <dsp:nvSpPr>
        <dsp:cNvPr id="0" name=""/>
        <dsp:cNvSpPr/>
      </dsp:nvSpPr>
      <dsp:spPr>
        <a:xfrm>
          <a:off x="1529516" y="2550356"/>
          <a:ext cx="1435158" cy="605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302" tIns="0" rIns="0" bIns="0" numCol="1" spcCol="1270" anchor="t" anchorCtr="0">
          <a:noAutofit/>
        </a:bodyPr>
        <a:lstStyle/>
        <a:p>
          <a:pPr lvl="0" algn="l" defTabSz="711200">
            <a:lnSpc>
              <a:spcPct val="90000"/>
            </a:lnSpc>
            <a:spcBef>
              <a:spcPct val="0"/>
            </a:spcBef>
            <a:spcAft>
              <a:spcPct val="35000"/>
            </a:spcAft>
          </a:pPr>
          <a:r>
            <a:rPr kumimoji="1" lang="ja-JP" altLang="en-US" sz="1600" kern="1200" dirty="0">
              <a:latin typeface="メイリオ" panose="020B0604030504040204" pitchFamily="50" charset="-128"/>
              <a:ea typeface="メイリオ" panose="020B0604030504040204" pitchFamily="50" charset="-128"/>
            </a:rPr>
            <a:t>支援者の</a:t>
          </a:r>
          <a:r>
            <a:rPr kumimoji="1" lang="en-US" altLang="ja-JP" sz="1600" kern="1200" dirty="0">
              <a:latin typeface="メイリオ" panose="020B0604030504040204" pitchFamily="50" charset="-128"/>
              <a:ea typeface="メイリオ" panose="020B0604030504040204" pitchFamily="50" charset="-128"/>
            </a:rPr>
            <a:t/>
          </a:r>
          <a:br>
            <a:rPr kumimoji="1" lang="en-US" altLang="ja-JP" sz="1600" kern="1200" dirty="0">
              <a:latin typeface="メイリオ" panose="020B0604030504040204" pitchFamily="50" charset="-128"/>
              <a:ea typeface="メイリオ" panose="020B0604030504040204" pitchFamily="50" charset="-128"/>
            </a:rPr>
          </a:br>
          <a:r>
            <a:rPr kumimoji="1" lang="ja-JP" altLang="en-US" sz="1600" kern="1200" dirty="0">
              <a:latin typeface="メイリオ" panose="020B0604030504040204" pitchFamily="50" charset="-128"/>
              <a:ea typeface="メイリオ" panose="020B0604030504040204" pitchFamily="50" charset="-128"/>
            </a:rPr>
            <a:t>スキルアップ</a:t>
          </a:r>
        </a:p>
      </dsp:txBody>
      <dsp:txXfrm>
        <a:off x="1529516" y="2550356"/>
        <a:ext cx="1435158" cy="605894"/>
      </dsp:txXfrm>
    </dsp:sp>
    <dsp:sp modelId="{33967C99-DDF8-498E-8EF0-F420D7BC5823}">
      <dsp:nvSpPr>
        <dsp:cNvPr id="0" name=""/>
        <dsp:cNvSpPr/>
      </dsp:nvSpPr>
      <dsp:spPr>
        <a:xfrm>
          <a:off x="2877562" y="1603615"/>
          <a:ext cx="295717" cy="295717"/>
        </a:xfrm>
        <a:prstGeom prst="ellips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39A2872-1066-425C-8B4B-7EB76BF6D1EC}">
      <dsp:nvSpPr>
        <dsp:cNvPr id="0" name=""/>
        <dsp:cNvSpPr/>
      </dsp:nvSpPr>
      <dsp:spPr>
        <a:xfrm>
          <a:off x="2776543" y="1994970"/>
          <a:ext cx="1719156" cy="986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695" tIns="0" rIns="0" bIns="0" numCol="1" spcCol="1270" anchor="t" anchorCtr="0">
          <a:noAutofit/>
        </a:bodyPr>
        <a:lstStyle/>
        <a:p>
          <a:pPr lvl="0" algn="l" defTabSz="711200">
            <a:lnSpc>
              <a:spcPct val="90000"/>
            </a:lnSpc>
            <a:spcBef>
              <a:spcPct val="0"/>
            </a:spcBef>
            <a:spcAft>
              <a:spcPct val="35000"/>
            </a:spcAft>
          </a:pPr>
          <a:r>
            <a:rPr kumimoji="1" lang="ja-JP" altLang="en-US" sz="1600" kern="1200" dirty="0">
              <a:latin typeface="メイリオ" panose="020B0604030504040204" pitchFamily="50" charset="-128"/>
              <a:ea typeface="メイリオ" panose="020B0604030504040204" pitchFamily="50" charset="-128"/>
            </a:rPr>
            <a:t>支援者への</a:t>
          </a:r>
          <a:r>
            <a:rPr kumimoji="1" lang="en-US" altLang="ja-JP" sz="1600" kern="1200" dirty="0">
              <a:latin typeface="メイリオ" panose="020B0604030504040204" pitchFamily="50" charset="-128"/>
              <a:ea typeface="メイリオ" panose="020B0604030504040204" pitchFamily="50" charset="-128"/>
            </a:rPr>
            <a:t/>
          </a:r>
          <a:br>
            <a:rPr kumimoji="1" lang="en-US" altLang="ja-JP" sz="1600" kern="1200" dirty="0">
              <a:latin typeface="メイリオ" panose="020B0604030504040204" pitchFamily="50" charset="-128"/>
              <a:ea typeface="メイリオ" panose="020B0604030504040204" pitchFamily="50" charset="-128"/>
            </a:rPr>
          </a:br>
          <a:r>
            <a:rPr kumimoji="1" lang="ja-JP" altLang="en-US" sz="1600" kern="1200" dirty="0">
              <a:latin typeface="メイリオ" panose="020B0604030504040204" pitchFamily="50" charset="-128"/>
              <a:ea typeface="メイリオ" panose="020B0604030504040204" pitchFamily="50" charset="-128"/>
            </a:rPr>
            <a:t>スーパーバイズ体制の整備</a:t>
          </a:r>
        </a:p>
      </dsp:txBody>
      <dsp:txXfrm>
        <a:off x="2776543" y="1994970"/>
        <a:ext cx="1719156" cy="98625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C2C43122-09F2-4B4F-9D73-232A268AA29E}" type="datetimeFigureOut">
              <a:rPr kumimoji="1" lang="ja-JP" altLang="en-US" smtClean="0"/>
              <a:pPr/>
              <a:t>2023/8/29</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F750188A-968D-462E-8EA1-84B5DC43D94E}" type="slidenum">
              <a:rPr kumimoji="1" lang="ja-JP" altLang="en-US" smtClean="0"/>
              <a:pPr/>
              <a:t>‹#›</a:t>
            </a:fld>
            <a:endParaRPr kumimoji="1" lang="ja-JP" altLang="en-US"/>
          </a:p>
        </p:txBody>
      </p:sp>
    </p:spTree>
    <p:extLst>
      <p:ext uri="{BB962C8B-B14F-4D97-AF65-F5344CB8AC3E}">
        <p14:creationId xmlns:p14="http://schemas.microsoft.com/office/powerpoint/2010/main" val="13067831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4" name="スライド番号プレースホルダー 3"/>
          <p:cNvSpPr>
            <a:spLocks noGrp="1"/>
          </p:cNvSpPr>
          <p:nvPr>
            <p:ph type="sldNum" sz="quarter" idx="10"/>
          </p:nvPr>
        </p:nvSpPr>
        <p:spPr/>
        <p:txBody>
          <a:bodyPr/>
          <a:lstStyle/>
          <a:p>
            <a:fld id="{F750188A-968D-462E-8EA1-84B5DC43D94E}" type="slidenum">
              <a:rPr kumimoji="1" lang="ja-JP" altLang="en-US" smtClean="0"/>
              <a:pPr/>
              <a:t>1</a:t>
            </a:fld>
            <a:endParaRPr kumimoji="1" lang="ja-JP" altLang="en-US"/>
          </a:p>
        </p:txBody>
      </p:sp>
      <p:sp>
        <p:nvSpPr>
          <p:cNvPr id="5" name="ノート プレースホルダー 2"/>
          <p:cNvSpPr txBox="1">
            <a:spLocks noGrp="1"/>
          </p:cNvSpPr>
          <p:nvPr>
            <p:ph type="body" idx="1"/>
          </p:nvPr>
        </p:nvSpPr>
        <p:spPr>
          <a:prstGeom prst="rect">
            <a:avLst/>
          </a:prstGeom>
        </p:spPr>
        <p:txBody>
          <a:bodyPr vert="horz" lIns="91440" tIns="45720" rIns="91440" bIns="45720"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それでは、始めさせていただきます。</a:t>
            </a:r>
            <a:endPar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ysClr val="windowText" lastClr="000000"/>
                </a:solidFill>
                <a:latin typeface="Meiryo UI" panose="020B0604030504040204" pitchFamily="50" charset="-128"/>
                <a:ea typeface="Meiryo UI" panose="020B0604030504040204" pitchFamily="50" charset="-128"/>
              </a:rPr>
              <a:t>本日は、</a:t>
            </a:r>
            <a:r>
              <a:rPr lang="ja-JP" altLang="en-US" dirty="0" err="1">
                <a:solidFill>
                  <a:sysClr val="windowText" lastClr="000000"/>
                </a:solidFill>
                <a:latin typeface="Meiryo UI" panose="020B0604030504040204" pitchFamily="50" charset="-128"/>
                <a:ea typeface="Meiryo UI" panose="020B0604030504040204" pitchFamily="50" charset="-128"/>
              </a:rPr>
              <a:t>精神障がい</a:t>
            </a:r>
            <a:r>
              <a:rPr lang="ja-JP" altLang="en-US" dirty="0">
                <a:solidFill>
                  <a:sysClr val="windowText" lastClr="000000"/>
                </a:solidFill>
                <a:latin typeface="Meiryo UI" panose="020B0604030504040204" pitchFamily="50" charset="-128"/>
                <a:ea typeface="Meiryo UI" panose="020B0604030504040204" pitchFamily="50" charset="-128"/>
              </a:rPr>
              <a:t>者の地域移行について</a:t>
            </a:r>
            <a:r>
              <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ご説明させていただきます。</a:t>
            </a:r>
            <a:endPar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err="1">
                <a:ln>
                  <a:noFill/>
                </a:ln>
                <a:solidFill>
                  <a:sysClr val="windowText" lastClr="000000"/>
                </a:solidFill>
                <a:effectLst/>
                <a:uLnTx/>
                <a:uFillTx/>
                <a:latin typeface="Meiryo UI" panose="020B0604030504040204" pitchFamily="50" charset="-128"/>
                <a:ea typeface="Meiryo UI" panose="020B0604030504040204" pitchFamily="50" charset="-128"/>
              </a:rPr>
              <a:t>大阪府福祉部障がい</a:t>
            </a:r>
            <a:r>
              <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福祉室生活基盤推進課で地域移行について担当しております</a:t>
            </a:r>
            <a:r>
              <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
            </a:r>
            <a:br>
              <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br>
            <a:r>
              <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中川　尚代　です。</a:t>
            </a:r>
            <a:endPar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よろしくお願いいたします。</a:t>
            </a:r>
          </a:p>
        </p:txBody>
      </p:sp>
    </p:spTree>
    <p:extLst>
      <p:ext uri="{BB962C8B-B14F-4D97-AF65-F5344CB8AC3E}">
        <p14:creationId xmlns:p14="http://schemas.microsoft.com/office/powerpoint/2010/main" val="1334412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811213"/>
            <a:ext cx="5399088" cy="4049712"/>
          </a:xfrm>
        </p:spPr>
      </p:sp>
      <p:sp>
        <p:nvSpPr>
          <p:cNvPr id="3" name="ノート プレースホルダー 2"/>
          <p:cNvSpPr>
            <a:spLocks noGrp="1"/>
          </p:cNvSpPr>
          <p:nvPr>
            <p:ph type="body" idx="1"/>
          </p:nvPr>
        </p:nvSpPr>
        <p:spPr>
          <a:xfrm>
            <a:off x="595288" y="5185693"/>
            <a:ext cx="5445760" cy="3936185"/>
          </a:xfr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24BE0-0B8F-43E0-842D-23A51D12E97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04711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4" name="スライド番号プレースホルダー 3"/>
          <p:cNvSpPr>
            <a:spLocks noGrp="1"/>
          </p:cNvSpPr>
          <p:nvPr>
            <p:ph type="sldNum" sz="quarter" idx="10"/>
          </p:nvPr>
        </p:nvSpPr>
        <p:spPr/>
        <p:txBody>
          <a:bodyPr/>
          <a:lstStyle/>
          <a:p>
            <a:fld id="{F750188A-968D-462E-8EA1-84B5DC43D94E}" type="slidenum">
              <a:rPr kumimoji="1" lang="ja-JP" altLang="en-US" smtClean="0"/>
              <a:pPr/>
              <a:t>9</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849397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9"/>
            <a:ext cx="7772400" cy="1470025"/>
          </a:xfrm>
        </p:spPr>
        <p:txBody>
          <a:bodyPr/>
          <a:lstStyle>
            <a:lvl1pPr>
              <a:defRPr sz="3600" b="1">
                <a:solidFill>
                  <a:schemeClr val="tx1"/>
                </a:solidFill>
                <a:latin typeface="游ゴシック" panose="020B0400000000000000" pitchFamily="50" charset="-128"/>
                <a:ea typeface="游ゴシック" panose="020B0400000000000000" pitchFamily="50" charset="-128"/>
              </a:defRPr>
            </a:lvl1pPr>
          </a:lstStyle>
          <a:p>
            <a:pPr lvl="0"/>
            <a:r>
              <a:rPr lang="ja-JP" altLang="en-US" noProof="0"/>
              <a:t>マスター タイトルの書式設定</a:t>
            </a:r>
            <a:endParaRPr lang="zh-CN" noProof="0"/>
          </a:p>
        </p:txBody>
      </p:sp>
      <p:sp>
        <p:nvSpPr>
          <p:cNvPr id="2051" name="Rectangle 3"/>
          <p:cNvSpPr>
            <a:spLocks noGrp="1" noChangeArrowheads="1"/>
          </p:cNvSpPr>
          <p:nvPr>
            <p:ph type="subTitle" idx="1"/>
          </p:nvPr>
        </p:nvSpPr>
        <p:spPr>
          <a:xfrm>
            <a:off x="1403352" y="3717929"/>
            <a:ext cx="6400800" cy="695325"/>
          </a:xfrm>
        </p:spPr>
        <p:txBody>
          <a:bodyPr/>
          <a:lstStyle>
            <a:lvl1pPr marL="0" indent="0" algn="ctr">
              <a:buFontTx/>
              <a:buNone/>
              <a:defRPr sz="2399">
                <a:latin typeface="メイリオ" panose="020B0604030504040204" pitchFamily="50" charset="-128"/>
                <a:ea typeface="メイリオ" panose="020B0604030504040204" pitchFamily="50" charset="-128"/>
              </a:defRPr>
            </a:lvl1pPr>
          </a:lstStyle>
          <a:p>
            <a:pPr lvl="0"/>
            <a:r>
              <a:rPr lang="ja-JP" altLang="en-US" noProof="0"/>
              <a:t>マスター サブタイトルの書式設定</a:t>
            </a:r>
            <a:endParaRPr lang="zh-CN" noProof="0" dirty="0"/>
          </a:p>
        </p:txBody>
      </p:sp>
      <p:sp>
        <p:nvSpPr>
          <p:cNvPr id="2052" name="Rectangle 4"/>
          <p:cNvSpPr>
            <a:spLocks noGrp="1" noChangeArrowheads="1"/>
          </p:cNvSpPr>
          <p:nvPr>
            <p:ph type="dt" sz="half" idx="2"/>
          </p:nvPr>
        </p:nvSpPr>
        <p:spPr/>
        <p:txBody>
          <a:bodyPr/>
          <a:lstStyle>
            <a:lvl1pPr eaLnBrk="0" hangingPunct="0">
              <a:defRPr/>
            </a:lvl1pPr>
          </a:lstStyle>
          <a:p>
            <a:fld id="{2DB2B167-8046-4FF1-A637-663DE63D28E7}" type="datetime1">
              <a:rPr lang="ja-JP" altLang="en-US" smtClean="0">
                <a:solidFill>
                  <a:prstClr val="black">
                    <a:tint val="75000"/>
                  </a:prstClr>
                </a:solidFill>
              </a:rPr>
              <a:t>2023/8/29</a:t>
            </a:fld>
            <a:endParaRPr lang="ja-JP" altLang="en-US">
              <a:solidFill>
                <a:prstClr val="black">
                  <a:tint val="75000"/>
                </a:prstClr>
              </a:solidFill>
            </a:endParaRPr>
          </a:p>
        </p:txBody>
      </p:sp>
      <p:sp>
        <p:nvSpPr>
          <p:cNvPr id="2053" name="Rectangle 5"/>
          <p:cNvSpPr>
            <a:spLocks noGrp="1" noChangeArrowheads="1"/>
          </p:cNvSpPr>
          <p:nvPr>
            <p:ph type="ftr" sz="quarter" idx="3"/>
          </p:nvPr>
        </p:nvSpPr>
        <p:spPr/>
        <p:txBody>
          <a:bodyPr/>
          <a:lstStyle>
            <a:lvl1pPr eaLnBrk="0" hangingPunct="0">
              <a:defRPr/>
            </a:lvl1pPr>
          </a:lstStyle>
          <a:p>
            <a:endParaRPr lang="ja-JP" altLang="en-US">
              <a:solidFill>
                <a:prstClr val="black">
                  <a:tint val="75000"/>
                </a:prstClr>
              </a:solidFill>
            </a:endParaRPr>
          </a:p>
        </p:txBody>
      </p:sp>
      <p:sp>
        <p:nvSpPr>
          <p:cNvPr id="2054" name="Rectangle 6"/>
          <p:cNvSpPr>
            <a:spLocks noGrp="1" noChangeArrowheads="1"/>
          </p:cNvSpPr>
          <p:nvPr>
            <p:ph type="sldNum" sz="quarter" idx="4"/>
          </p:nvPr>
        </p:nvSpPr>
        <p:spPr/>
        <p:txBody>
          <a:bodyPr/>
          <a:lstStyle>
            <a:lvl1pPr eaLnBrk="0" hangingPunct="0">
              <a:defRPr u="none">
                <a:latin typeface="+mj-ea"/>
                <a:ea typeface="+mj-ea"/>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54316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2EAAF5CC-B39F-4328-86C0-0569C44A8B96}" type="datetime1">
              <a:rPr lang="ja-JP" altLang="en-US" smtClean="0">
                <a:solidFill>
                  <a:prstClr val="black">
                    <a:tint val="75000"/>
                  </a:prstClr>
                </a:solidFill>
              </a:rPr>
              <a:t>2023/8/29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1724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40515" y="765175"/>
            <a:ext cx="2057400" cy="53276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66725" y="765175"/>
            <a:ext cx="6021388" cy="53276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C74EF9F4-9E17-4228-ACCC-E81B847A8699}" type="datetime1">
              <a:rPr lang="ja-JP" altLang="en-US" smtClean="0">
                <a:solidFill>
                  <a:prstClr val="black">
                    <a:tint val="75000"/>
                  </a:prstClr>
                </a:solidFill>
              </a:rPr>
              <a:t>2023/8/29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7466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タイトルとコンテンツ">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4"/>
          </p:nvPr>
        </p:nvSpPr>
        <p:spPr>
          <a:xfrm>
            <a:off x="8685185" y="6640089"/>
            <a:ext cx="598220" cy="235009"/>
          </a:xfrm>
          <a:prstGeom prst="rect">
            <a:avLst/>
          </a:prstGeom>
        </p:spPr>
        <p:txBody>
          <a:bodyPr vert="horz" lIns="91440" tIns="45720" rIns="91440" bIns="45720" rtlCol="0" anchor="ctr"/>
          <a:lstStyle>
            <a:lvl1pPr algn="ctr">
              <a:defRPr sz="923" b="1">
                <a:solidFill>
                  <a:schemeClr val="tx1"/>
                </a:solidFill>
              </a:defRPr>
            </a:lvl1pPr>
          </a:lstStyle>
          <a:p>
            <a:fld id="{9E2A29CB-BA86-48A6-80E1-CB8750A963B5}" type="slidenum">
              <a:rPr lang="ja-JP" altLang="en-US" smtClean="0"/>
              <a:pPr/>
              <a:t>‹#›</a:t>
            </a:fld>
            <a:endParaRPr lang="ja-JP" altLang="en-US" dirty="0"/>
          </a:p>
        </p:txBody>
      </p:sp>
    </p:spTree>
    <p:extLst>
      <p:ext uri="{BB962C8B-B14F-4D97-AF65-F5344CB8AC3E}">
        <p14:creationId xmlns:p14="http://schemas.microsoft.com/office/powerpoint/2010/main" val="1016735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タイトルとコンテンツ">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4"/>
          </p:nvPr>
        </p:nvSpPr>
        <p:spPr>
          <a:xfrm>
            <a:off x="8685185" y="6640089"/>
            <a:ext cx="598220" cy="235009"/>
          </a:xfrm>
          <a:prstGeom prst="rect">
            <a:avLst/>
          </a:prstGeom>
        </p:spPr>
        <p:txBody>
          <a:bodyPr vert="horz" lIns="91440" tIns="45720" rIns="91440" bIns="45720" rtlCol="0" anchor="ctr"/>
          <a:lstStyle>
            <a:lvl1pPr algn="ctr">
              <a:defRPr sz="923" b="1">
                <a:solidFill>
                  <a:schemeClr val="tx1"/>
                </a:solidFill>
              </a:defRPr>
            </a:lvl1pPr>
          </a:lstStyle>
          <a:p>
            <a:fld id="{9E2A29CB-BA86-48A6-80E1-CB8750A963B5}" type="slidenum">
              <a:rPr lang="ja-JP" altLang="en-US" smtClean="0"/>
              <a:pPr/>
              <a:t>‹#›</a:t>
            </a:fld>
            <a:endParaRPr lang="ja-JP" altLang="en-US" dirty="0"/>
          </a:p>
        </p:txBody>
      </p:sp>
    </p:spTree>
    <p:extLst>
      <p:ext uri="{BB962C8B-B14F-4D97-AF65-F5344CB8AC3E}">
        <p14:creationId xmlns:p14="http://schemas.microsoft.com/office/powerpoint/2010/main" val="1350843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DB2B167-8046-4FF1-A637-663DE63D28E7}" type="datetime1">
              <a:rPr lang="ja-JP" altLang="en-US" smtClean="0">
                <a:solidFill>
                  <a:prstClr val="black">
                    <a:tint val="75000"/>
                  </a:prstClr>
                </a:solidFill>
              </a:rPr>
              <a:t>2023/8/29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84769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5771E0B-E47A-4744-A2BA-0169C5D19AD5}" type="datetime1">
              <a:rPr lang="ja-JP" altLang="en-US" smtClean="0">
                <a:solidFill>
                  <a:prstClr val="black">
                    <a:tint val="75000"/>
                  </a:prstClr>
                </a:solidFill>
              </a:rPr>
              <a:t>2023/8/29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23572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B05C064-48C3-452C-B901-9EE9E2F26E2B}" type="datetime1">
              <a:rPr lang="ja-JP" altLang="en-US" smtClean="0">
                <a:solidFill>
                  <a:prstClr val="black">
                    <a:tint val="75000"/>
                  </a:prstClr>
                </a:solidFill>
              </a:rPr>
              <a:t>2023/8/29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82257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C115923-01FF-4A09-9025-F37829194D05}" type="datetime1">
              <a:rPr lang="ja-JP" altLang="en-US" smtClean="0">
                <a:solidFill>
                  <a:prstClr val="black">
                    <a:tint val="75000"/>
                  </a:prstClr>
                </a:solidFill>
              </a:rPr>
              <a:t>2023/8/29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37730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A00AA87-AEC5-4C4C-BF09-D6E1A17C5449}" type="datetime1">
              <a:rPr lang="ja-JP" altLang="en-US" smtClean="0">
                <a:solidFill>
                  <a:prstClr val="black">
                    <a:tint val="75000"/>
                  </a:prstClr>
                </a:solidFill>
              </a:rPr>
              <a:t>2023/8/29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7866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4253E96-59F1-49EA-9DA4-B102C1C3BDC8}" type="datetime1">
              <a:rPr lang="ja-JP" altLang="en-US" smtClean="0">
                <a:solidFill>
                  <a:prstClr val="black">
                    <a:tint val="75000"/>
                  </a:prstClr>
                </a:solidFill>
              </a:rPr>
              <a:t>2023/8/29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08127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コンテンツ プレースホルダー 2"/>
          <p:cNvSpPr>
            <a:spLocks noGrp="1"/>
          </p:cNvSpPr>
          <p:nvPr>
            <p:ph idx="1"/>
          </p:nvPr>
        </p:nvSpPr>
        <p:spPr/>
        <p:txBody>
          <a:bodyPr/>
          <a:lstStyle>
            <a:lvl1pPr>
              <a:defRPr>
                <a:latin typeface="メイリオ" panose="020B0604030504040204" pitchFamily="50" charset="-128"/>
                <a:ea typeface="メイリオ" panose="020B0604030504040204" pitchFamily="50" charset="-128"/>
              </a:defRPr>
            </a:lvl1pPr>
            <a:lvl2pPr>
              <a:defRPr>
                <a:latin typeface="メイリオ" panose="020B0604030504040204" pitchFamily="50" charset="-128"/>
                <a:ea typeface="メイリオ" panose="020B0604030504040204" pitchFamily="50" charset="-128"/>
              </a:defRPr>
            </a:lvl2pPr>
            <a:lvl3pPr>
              <a:defRPr>
                <a:latin typeface="メイリオ" panose="020B0604030504040204" pitchFamily="50" charset="-128"/>
                <a:ea typeface="メイリオ" panose="020B0604030504040204" pitchFamily="50" charset="-128"/>
              </a:defRPr>
            </a:lvl3pPr>
            <a:lvl4pPr>
              <a:defRPr>
                <a:latin typeface="メイリオ" panose="020B0604030504040204" pitchFamily="50" charset="-128"/>
                <a:ea typeface="メイリオ" panose="020B0604030504040204" pitchFamily="50" charset="-128"/>
              </a:defRPr>
            </a:lvl4pPr>
            <a:lvl5pPr>
              <a:defRPr>
                <a:latin typeface="メイリオ" panose="020B0604030504040204" pitchFamily="50" charset="-128"/>
                <a:ea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25771E0B-E47A-4744-A2BA-0169C5D19AD5}" type="datetime1">
              <a:rPr lang="ja-JP" altLang="en-US" smtClean="0">
                <a:solidFill>
                  <a:prstClr val="black">
                    <a:tint val="75000"/>
                  </a:prstClr>
                </a:solidFill>
              </a:rPr>
              <a:t>2023/8/29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u="none">
                <a:latin typeface="+mj-ea"/>
                <a:ea typeface="+mj-ea"/>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99250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BF27FA9-2A60-4F34-BD51-C011A51CD21E}" type="datetime1">
              <a:rPr lang="ja-JP" altLang="en-US" smtClean="0">
                <a:solidFill>
                  <a:prstClr val="black">
                    <a:tint val="75000"/>
                  </a:prstClr>
                </a:solidFill>
              </a:rPr>
              <a:t>2023/8/29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71212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ACF95A-E63D-4D3B-9355-3B18C2D0ECEA}" type="datetime1">
              <a:rPr lang="ja-JP" altLang="en-US" smtClean="0">
                <a:solidFill>
                  <a:prstClr val="black">
                    <a:tint val="75000"/>
                  </a:prstClr>
                </a:solidFill>
              </a:rPr>
              <a:t>2023/8/29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84864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7901A09-D301-411E-9F91-0B5712336FC0}" type="datetime1">
              <a:rPr lang="ja-JP" altLang="en-US" smtClean="0">
                <a:solidFill>
                  <a:prstClr val="black">
                    <a:tint val="75000"/>
                  </a:prstClr>
                </a:solidFill>
              </a:rPr>
              <a:t>2023/8/29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82185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EAAF5CC-B39F-4328-86C0-0569C44A8B96}" type="datetime1">
              <a:rPr lang="ja-JP" altLang="en-US" smtClean="0">
                <a:solidFill>
                  <a:prstClr val="black">
                    <a:tint val="75000"/>
                  </a:prstClr>
                </a:solidFill>
              </a:rPr>
              <a:t>2023/8/29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6520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74EF9F4-9E17-4228-ACCC-E81B847A8699}" type="datetime1">
              <a:rPr lang="ja-JP" altLang="en-US" smtClean="0">
                <a:solidFill>
                  <a:prstClr val="black">
                    <a:tint val="75000"/>
                  </a:prstClr>
                </a:solidFill>
              </a:rPr>
              <a:t>2023/8/29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95185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3_タイトルとコンテンツ">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4"/>
          </p:nvPr>
        </p:nvSpPr>
        <p:spPr>
          <a:xfrm>
            <a:off x="8685185" y="6640089"/>
            <a:ext cx="598220" cy="235009"/>
          </a:xfrm>
          <a:prstGeom prst="rect">
            <a:avLst/>
          </a:prstGeom>
        </p:spPr>
        <p:txBody>
          <a:bodyPr vert="horz" lIns="91440" tIns="45720" rIns="91440" bIns="45720" rtlCol="0" anchor="ctr"/>
          <a:lstStyle>
            <a:lvl1pPr algn="ctr">
              <a:defRPr sz="923" b="1">
                <a:solidFill>
                  <a:schemeClr val="tx1"/>
                </a:solidFill>
              </a:defRPr>
            </a:lvl1pPr>
          </a:lstStyle>
          <a:p>
            <a:fld id="{9E2A29CB-BA86-48A6-80E1-CB8750A963B5}" type="slidenum">
              <a:rPr lang="ja-JP" altLang="en-US" smtClean="0"/>
              <a:pPr/>
              <a:t>‹#›</a:t>
            </a:fld>
            <a:endParaRPr lang="ja-JP" altLang="en-US" dirty="0"/>
          </a:p>
        </p:txBody>
      </p:sp>
    </p:spTree>
    <p:extLst>
      <p:ext uri="{BB962C8B-B14F-4D97-AF65-F5344CB8AC3E}">
        <p14:creationId xmlns:p14="http://schemas.microsoft.com/office/powerpoint/2010/main" val="3251369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184" indent="0">
              <a:buNone/>
              <a:defRPr sz="1800"/>
            </a:lvl2pPr>
            <a:lvl3pPr marL="914368" indent="0">
              <a:buNone/>
              <a:defRPr sz="1600"/>
            </a:lvl3pPr>
            <a:lvl4pPr marL="1371554" indent="0">
              <a:buNone/>
              <a:defRPr sz="1400"/>
            </a:lvl4pPr>
            <a:lvl5pPr marL="1828738" indent="0">
              <a:buNone/>
              <a:defRPr sz="1400"/>
            </a:lvl5pPr>
            <a:lvl6pPr marL="2285922" indent="0">
              <a:buNone/>
              <a:defRPr sz="1400"/>
            </a:lvl6pPr>
            <a:lvl7pPr marL="2743106" indent="0">
              <a:buNone/>
              <a:defRPr sz="1400"/>
            </a:lvl7pPr>
            <a:lvl8pPr marL="3200290" indent="0">
              <a:buNone/>
              <a:defRPr sz="1400"/>
            </a:lvl8pPr>
            <a:lvl9pPr marL="3657475"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5B05C064-48C3-452C-B901-9EE9E2F26E2B}" type="datetime1">
              <a:rPr lang="ja-JP" altLang="en-US" smtClean="0">
                <a:solidFill>
                  <a:prstClr val="black">
                    <a:tint val="75000"/>
                  </a:prstClr>
                </a:solidFill>
              </a:rPr>
              <a:t>2023/8/29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58730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66727" y="1773242"/>
            <a:ext cx="4038600" cy="4319587"/>
          </a:xfrm>
        </p:spPr>
        <p:txBody>
          <a:bodyPr/>
          <a:lstStyle>
            <a:lvl1pPr>
              <a:defRPr sz="2800"/>
            </a:lvl1pPr>
            <a:lvl2pPr>
              <a:defRPr sz="2399"/>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57725" y="1773242"/>
            <a:ext cx="4038600" cy="4319587"/>
          </a:xfrm>
        </p:spPr>
        <p:txBody>
          <a:bodyPr/>
          <a:lstStyle>
            <a:lvl1pPr>
              <a:defRPr sz="2800"/>
            </a:lvl1pPr>
            <a:lvl2pPr>
              <a:defRPr sz="2399"/>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fld id="{3C115923-01FF-4A09-9025-F37829194D05}" type="datetime1">
              <a:rPr lang="ja-JP" altLang="en-US" smtClean="0">
                <a:solidFill>
                  <a:prstClr val="black">
                    <a:tint val="75000"/>
                  </a:prstClr>
                </a:solidFill>
              </a:rPr>
              <a:t>2023/8/29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201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399" b="1"/>
            </a:lvl1pPr>
            <a:lvl2pPr marL="457184" indent="0">
              <a:buNone/>
              <a:defRPr sz="2000" b="1"/>
            </a:lvl2pPr>
            <a:lvl3pPr marL="914368" indent="0">
              <a:buNone/>
              <a:defRPr sz="1800" b="1"/>
            </a:lvl3pPr>
            <a:lvl4pPr marL="1371554" indent="0">
              <a:buNone/>
              <a:defRPr sz="1600" b="1"/>
            </a:lvl4pPr>
            <a:lvl5pPr marL="1828738"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399"/>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2399" b="1"/>
            </a:lvl1pPr>
            <a:lvl2pPr marL="457184" indent="0">
              <a:buNone/>
              <a:defRPr sz="2000" b="1"/>
            </a:lvl2pPr>
            <a:lvl3pPr marL="914368" indent="0">
              <a:buNone/>
              <a:defRPr sz="1800" b="1"/>
            </a:lvl3pPr>
            <a:lvl4pPr marL="1371554" indent="0">
              <a:buNone/>
              <a:defRPr sz="1600" b="1"/>
            </a:lvl4pPr>
            <a:lvl5pPr marL="1828738"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399"/>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fld id="{0A00AA87-AEC5-4C4C-BF09-D6E1A17C5449}" type="datetime1">
              <a:rPr lang="ja-JP" altLang="en-US" smtClean="0">
                <a:solidFill>
                  <a:prstClr val="black">
                    <a:tint val="75000"/>
                  </a:prstClr>
                </a:solidFill>
              </a:rPr>
              <a:t>2023/8/29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04487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fld id="{54253E96-59F1-49EA-9DA4-B102C1C3BDC8}" type="datetime1">
              <a:rPr lang="ja-JP" altLang="en-US" smtClean="0">
                <a:solidFill>
                  <a:prstClr val="black">
                    <a:tint val="75000"/>
                  </a:prstClr>
                </a:solidFill>
              </a:rPr>
              <a:t>2023/8/29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lvl1pPr>
              <a:defRPr u="none">
                <a:latin typeface="+mj-ea"/>
                <a:ea typeface="+mj-ea"/>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95537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ABF27FA9-2A60-4F34-BD51-C011A51CD21E}" type="datetime1">
              <a:rPr lang="ja-JP" altLang="en-US" smtClean="0">
                <a:solidFill>
                  <a:prstClr val="black">
                    <a:tint val="75000"/>
                  </a:prstClr>
                </a:solidFill>
              </a:rPr>
              <a:t>2023/8/29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8824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4"/>
            <a:ext cx="5111750" cy="5853113"/>
          </a:xfrm>
        </p:spPr>
        <p:txBody>
          <a:bodyPr/>
          <a:lstStyle>
            <a:lvl1pPr>
              <a:defRPr sz="3200"/>
            </a:lvl1pPr>
            <a:lvl2pPr>
              <a:defRPr sz="2800"/>
            </a:lvl2pPr>
            <a:lvl3pPr>
              <a:defRPr sz="2399"/>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2" y="1435103"/>
            <a:ext cx="3008313" cy="4691063"/>
          </a:xfrm>
        </p:spPr>
        <p:txBody>
          <a:bodyPr/>
          <a:lstStyle>
            <a:lvl1pPr marL="0" indent="0">
              <a:buNone/>
              <a:defRPr sz="1400"/>
            </a:lvl1pPr>
            <a:lvl2pPr marL="457184" indent="0">
              <a:buNone/>
              <a:defRPr sz="1200"/>
            </a:lvl2pPr>
            <a:lvl3pPr marL="914368" indent="0">
              <a:buNone/>
              <a:defRPr sz="1001"/>
            </a:lvl3pPr>
            <a:lvl4pPr marL="1371554" indent="0">
              <a:buNone/>
              <a:defRPr sz="900"/>
            </a:lvl4pPr>
            <a:lvl5pPr marL="1828738"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ACACF95A-E63D-4D3B-9355-3B18C2D0ECEA}" type="datetime1">
              <a:rPr lang="ja-JP" altLang="en-US" smtClean="0">
                <a:solidFill>
                  <a:prstClr val="black">
                    <a:tint val="75000"/>
                  </a:prstClr>
                </a:solidFill>
              </a:rPr>
              <a:t>2023/8/29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4727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90" y="612775"/>
            <a:ext cx="5486400" cy="4114800"/>
          </a:xfrm>
        </p:spPr>
        <p:txBody>
          <a:bodyPr/>
          <a:lstStyle>
            <a:lvl1pPr marL="0" indent="0">
              <a:buNone/>
              <a:defRPr sz="3200"/>
            </a:lvl1pPr>
            <a:lvl2pPr marL="457184" indent="0">
              <a:buNone/>
              <a:defRPr sz="2800"/>
            </a:lvl2pPr>
            <a:lvl3pPr marL="914368" indent="0">
              <a:buNone/>
              <a:defRPr sz="2399"/>
            </a:lvl3pPr>
            <a:lvl4pPr marL="1371554" indent="0">
              <a:buNone/>
              <a:defRPr sz="2000"/>
            </a:lvl4pPr>
            <a:lvl5pPr marL="1828738" indent="0">
              <a:buNone/>
              <a:defRPr sz="2000"/>
            </a:lvl5pPr>
            <a:lvl6pPr marL="2285922" indent="0">
              <a:buNone/>
              <a:defRPr sz="2000"/>
            </a:lvl6pPr>
            <a:lvl7pPr marL="2743106" indent="0">
              <a:buNone/>
              <a:defRPr sz="2000"/>
            </a:lvl7pPr>
            <a:lvl8pPr marL="3200290" indent="0">
              <a:buNone/>
              <a:defRPr sz="2000"/>
            </a:lvl8pPr>
            <a:lvl9pPr marL="3657475" indent="0">
              <a:buNone/>
              <a:defRPr sz="2000"/>
            </a:lvl9pPr>
          </a:lstStyle>
          <a:p>
            <a:r>
              <a:rPr lang="ja-JP" altLang="en-US"/>
              <a:t>図を追加</a:t>
            </a:r>
          </a:p>
        </p:txBody>
      </p:sp>
      <p:sp>
        <p:nvSpPr>
          <p:cNvPr id="4" name="テキスト プレースホルダー 3"/>
          <p:cNvSpPr>
            <a:spLocks noGrp="1"/>
          </p:cNvSpPr>
          <p:nvPr>
            <p:ph type="body" sz="half" idx="2"/>
          </p:nvPr>
        </p:nvSpPr>
        <p:spPr>
          <a:xfrm>
            <a:off x="1792290" y="5367338"/>
            <a:ext cx="5486400" cy="804862"/>
          </a:xfrm>
        </p:spPr>
        <p:txBody>
          <a:bodyPr/>
          <a:lstStyle>
            <a:lvl1pPr marL="0" indent="0">
              <a:buNone/>
              <a:defRPr sz="1400"/>
            </a:lvl1pPr>
            <a:lvl2pPr marL="457184" indent="0">
              <a:buNone/>
              <a:defRPr sz="1200"/>
            </a:lvl2pPr>
            <a:lvl3pPr marL="914368" indent="0">
              <a:buNone/>
              <a:defRPr sz="1001"/>
            </a:lvl3pPr>
            <a:lvl4pPr marL="1371554" indent="0">
              <a:buNone/>
              <a:defRPr sz="900"/>
            </a:lvl4pPr>
            <a:lvl5pPr marL="1828738"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77901A09-D301-411E-9F91-0B5712336FC0}" type="datetime1">
              <a:rPr lang="ja-JP" altLang="en-US" smtClean="0">
                <a:solidFill>
                  <a:prstClr val="black">
                    <a:tint val="75000"/>
                  </a:prstClr>
                </a:solidFill>
              </a:rPr>
              <a:t>2023/8/29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64185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grpSp>
        <p:nvGrpSpPr>
          <p:cNvPr id="7" name="グループ化 6"/>
          <p:cNvGrpSpPr/>
          <p:nvPr/>
        </p:nvGrpSpPr>
        <p:grpSpPr>
          <a:xfrm>
            <a:off x="6138079" y="3429004"/>
            <a:ext cx="2143854" cy="2655329"/>
            <a:chOff x="6318342" y="2607262"/>
            <a:chExt cx="2143854" cy="2655329"/>
          </a:xfrm>
        </p:grpSpPr>
        <p:pic>
          <p:nvPicPr>
            <p:cNvPr id="8" name="図 7"/>
            <p:cNvPicPr>
              <a:picLocks noChangeAspect="1"/>
            </p:cNvPicPr>
            <p:nvPr/>
          </p:nvPicPr>
          <p:blipFill>
            <a:blip r:embed="rId16">
              <a:clrChange>
                <a:clrFrom>
                  <a:srgbClr val="DBEEF4"/>
                </a:clrFrom>
                <a:clrTo>
                  <a:srgbClr val="DBEEF4">
                    <a:alpha val="0"/>
                  </a:srgbClr>
                </a:clrTo>
              </a:clrChange>
              <a:extLst>
                <a:ext uri="{28A0092B-C50C-407E-A947-70E740481C1C}">
                  <a14:useLocalDpi xmlns:a14="http://schemas.microsoft.com/office/drawing/2010/main" val="0"/>
                </a:ext>
              </a:extLst>
            </a:blip>
            <a:stretch>
              <a:fillRect/>
            </a:stretch>
          </p:blipFill>
          <p:spPr>
            <a:xfrm>
              <a:off x="7452320" y="2607262"/>
              <a:ext cx="1009876" cy="2617908"/>
            </a:xfrm>
            <a:prstGeom prst="rect">
              <a:avLst/>
            </a:prstGeom>
          </p:spPr>
        </p:pic>
        <p:pic>
          <p:nvPicPr>
            <p:cNvPr id="9" name="図 8"/>
            <p:cNvPicPr>
              <a:picLocks noChangeAspect="1"/>
            </p:cNvPicPr>
            <p:nvPr/>
          </p:nvPicPr>
          <p:blipFill>
            <a:blip r:embed="rId17" cstate="print">
              <a:clrChange>
                <a:clrFrom>
                  <a:srgbClr val="DBEEF4"/>
                </a:clrFrom>
                <a:clrTo>
                  <a:srgbClr val="DBEEF4">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318342" y="3916883"/>
              <a:ext cx="446886" cy="1158465"/>
            </a:xfrm>
            <a:prstGeom prst="rect">
              <a:avLst/>
            </a:prstGeom>
          </p:spPr>
        </p:pic>
        <p:pic>
          <p:nvPicPr>
            <p:cNvPr id="10" name="図 9"/>
            <p:cNvPicPr>
              <a:picLocks noChangeAspect="1"/>
            </p:cNvPicPr>
            <p:nvPr/>
          </p:nvPicPr>
          <p:blipFill>
            <a:blip r:embed="rId18" cstate="print">
              <a:clrChange>
                <a:clrFrom>
                  <a:srgbClr val="DBEEF4"/>
                </a:clrFrom>
                <a:clrTo>
                  <a:srgbClr val="DBEEF4">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000119" y="4496115"/>
              <a:ext cx="295673" cy="766476"/>
            </a:xfrm>
            <a:prstGeom prst="rect">
              <a:avLst/>
            </a:prstGeom>
          </p:spPr>
        </p:pic>
      </p:grpSp>
      <p:sp>
        <p:nvSpPr>
          <p:cNvPr id="1026" name="Rectangle 2"/>
          <p:cNvSpPr>
            <a:spLocks noGrp="1" noChangeArrowheads="1"/>
          </p:cNvSpPr>
          <p:nvPr>
            <p:ph type="title"/>
          </p:nvPr>
        </p:nvSpPr>
        <p:spPr bwMode="auto">
          <a:xfrm>
            <a:off x="468313" y="765179"/>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t>マスタ　 タイトルの書式設定</a:t>
            </a:r>
          </a:p>
        </p:txBody>
      </p:sp>
      <p:sp>
        <p:nvSpPr>
          <p:cNvPr id="1027" name="Rectangle 3"/>
          <p:cNvSpPr>
            <a:spLocks noGrp="1" noChangeArrowheads="1"/>
          </p:cNvSpPr>
          <p:nvPr>
            <p:ph type="body" idx="1"/>
          </p:nvPr>
        </p:nvSpPr>
        <p:spPr bwMode="auto">
          <a:xfrm>
            <a:off x="466725" y="1773242"/>
            <a:ext cx="8229600"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t>マスタ　テキストの書式設定</a:t>
            </a:r>
          </a:p>
          <a:p>
            <a:pPr lvl="1"/>
            <a:r>
              <a:rPr lang="zh-CN"/>
              <a:t>第</a:t>
            </a:r>
            <a:r>
              <a:rPr lang="ja-JP" altLang="zh-CN"/>
              <a:t>2</a:t>
            </a:r>
            <a:r>
              <a:rPr lang="zh-CN"/>
              <a:t>レベル</a:t>
            </a:r>
          </a:p>
          <a:p>
            <a:pPr lvl="2"/>
            <a:r>
              <a:rPr lang="zh-CN"/>
              <a:t>第</a:t>
            </a:r>
            <a:r>
              <a:rPr lang="ja-JP" altLang="zh-CN"/>
              <a:t>3</a:t>
            </a:r>
            <a:r>
              <a:rPr lang="zh-CN"/>
              <a:t>レベル</a:t>
            </a:r>
          </a:p>
          <a:p>
            <a:pPr lvl="3"/>
            <a:r>
              <a:rPr lang="zh-CN"/>
              <a:t>第</a:t>
            </a:r>
            <a:r>
              <a:rPr lang="ja-JP" altLang="zh-CN"/>
              <a:t>4</a:t>
            </a:r>
            <a:r>
              <a:rPr lang="zh-CN"/>
              <a:t>レベル</a:t>
            </a:r>
          </a:p>
          <a:p>
            <a:pPr lvl="4"/>
            <a:r>
              <a:rPr lang="zh-CN"/>
              <a:t>第</a:t>
            </a:r>
            <a:r>
              <a:rPr lang="ja-JP" altLang="zh-CN"/>
              <a:t>5</a:t>
            </a:r>
            <a:r>
              <a:rPr lang="zh-CN"/>
              <a:t>レベル</a:t>
            </a:r>
          </a:p>
        </p:txBody>
      </p:sp>
      <p:sp>
        <p:nvSpPr>
          <p:cNvPr id="1028" name="Rectangle 4"/>
          <p:cNvSpPr>
            <a:spLocks noGrp="1" noChangeArrowheads="1"/>
          </p:cNvSpPr>
          <p:nvPr>
            <p:ph type="dt" sz="half" idx="2"/>
          </p:nvPr>
        </p:nvSpPr>
        <p:spPr bwMode="auto">
          <a:xfrm>
            <a:off x="457202"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mn-lt"/>
              </a:defRPr>
            </a:lvl1pPr>
          </a:lstStyle>
          <a:p>
            <a:fld id="{0BABEF8F-639D-4D48-89B2-94CC37CEB992}" type="datetime1">
              <a:rPr lang="ja-JP" altLang="en-US" smtClean="0">
                <a:solidFill>
                  <a:prstClr val="black">
                    <a:tint val="75000"/>
                  </a:prstClr>
                </a:solidFill>
              </a:rPr>
              <a:t>2023/8/29</a:t>
            </a:fld>
            <a:endParaRPr lang="ja-JP" altLang="en-US">
              <a:solidFill>
                <a:prstClr val="black">
                  <a:tint val="75000"/>
                </a:prstClr>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ja-JP" altLang="en-US">
              <a:solidFill>
                <a:prstClr val="black">
                  <a:tint val="75000"/>
                </a:prstClr>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u="none">
                <a:latin typeface="+mj-ea"/>
                <a:ea typeface="+mj-ea"/>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819953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37" r:id="rId13"/>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hf hdr="0" ftr="0" dt="0"/>
  <p:txStyles>
    <p:titleStyle>
      <a:lvl1pPr algn="ctr" rtl="0" eaLnBrk="1" fontAlgn="base" hangingPunct="1">
        <a:spcBef>
          <a:spcPct val="0"/>
        </a:spcBef>
        <a:spcAft>
          <a:spcPct val="0"/>
        </a:spcAft>
        <a:defRPr kumimoji="1" sz="4000" b="1">
          <a:solidFill>
            <a:schemeClr val="tx1"/>
          </a:solidFill>
          <a:latin typeface="游ゴシック" panose="020B0400000000000000" pitchFamily="50" charset="-128"/>
          <a:ea typeface="游ゴシック" panose="020B0400000000000000" pitchFamily="50" charset="-128"/>
          <a:cs typeface="+mj-cs"/>
        </a:defRPr>
      </a:lvl1pPr>
      <a:lvl2pPr algn="ctr" rtl="0" eaLnBrk="1" fontAlgn="base" hangingPunct="1">
        <a:spcBef>
          <a:spcPct val="0"/>
        </a:spcBef>
        <a:spcAft>
          <a:spcPct val="0"/>
        </a:spcAft>
        <a:defRPr kumimoji="1" sz="3200">
          <a:solidFill>
            <a:schemeClr val="tx2"/>
          </a:solidFill>
          <a:latin typeface="ＭＳ Ｐゴシック" pitchFamily="50" charset="-128"/>
          <a:ea typeface="ＭＳ Ｐゴシック" pitchFamily="50" charset="-128"/>
        </a:defRPr>
      </a:lvl2pPr>
      <a:lvl3pPr algn="ctr" rtl="0" eaLnBrk="1" fontAlgn="base" hangingPunct="1">
        <a:spcBef>
          <a:spcPct val="0"/>
        </a:spcBef>
        <a:spcAft>
          <a:spcPct val="0"/>
        </a:spcAft>
        <a:defRPr kumimoji="1" sz="3200">
          <a:solidFill>
            <a:schemeClr val="tx2"/>
          </a:solidFill>
          <a:latin typeface="ＭＳ Ｐゴシック" pitchFamily="50" charset="-128"/>
          <a:ea typeface="ＭＳ Ｐゴシック" pitchFamily="50" charset="-128"/>
        </a:defRPr>
      </a:lvl3pPr>
      <a:lvl4pPr algn="ctr" rtl="0" eaLnBrk="1" fontAlgn="base" hangingPunct="1">
        <a:spcBef>
          <a:spcPct val="0"/>
        </a:spcBef>
        <a:spcAft>
          <a:spcPct val="0"/>
        </a:spcAft>
        <a:defRPr kumimoji="1" sz="3200">
          <a:solidFill>
            <a:schemeClr val="tx2"/>
          </a:solidFill>
          <a:latin typeface="ＭＳ Ｐゴシック" pitchFamily="50" charset="-128"/>
          <a:ea typeface="ＭＳ Ｐゴシック" pitchFamily="50" charset="-128"/>
        </a:defRPr>
      </a:lvl4pPr>
      <a:lvl5pPr algn="ctr" rtl="0" eaLnBrk="1" fontAlgn="base" hangingPunct="1">
        <a:spcBef>
          <a:spcPct val="0"/>
        </a:spcBef>
        <a:spcAft>
          <a:spcPct val="0"/>
        </a:spcAft>
        <a:defRPr kumimoji="1" sz="3200">
          <a:solidFill>
            <a:schemeClr val="tx2"/>
          </a:solidFill>
          <a:latin typeface="ＭＳ Ｐゴシック" pitchFamily="50" charset="-128"/>
          <a:ea typeface="ＭＳ Ｐゴシック" pitchFamily="50" charset="-128"/>
        </a:defRPr>
      </a:lvl5pPr>
      <a:lvl6pPr marL="457184" algn="ctr" rtl="0" eaLnBrk="1" fontAlgn="base" hangingPunct="1">
        <a:spcBef>
          <a:spcPct val="0"/>
        </a:spcBef>
        <a:spcAft>
          <a:spcPct val="0"/>
        </a:spcAft>
        <a:defRPr kumimoji="1" sz="3200">
          <a:solidFill>
            <a:schemeClr val="tx2"/>
          </a:solidFill>
          <a:latin typeface="ＭＳ Ｐゴシック" pitchFamily="50" charset="-128"/>
          <a:ea typeface="ＭＳ Ｐゴシック" pitchFamily="50" charset="-128"/>
        </a:defRPr>
      </a:lvl6pPr>
      <a:lvl7pPr marL="914368" algn="ctr" rtl="0" eaLnBrk="1" fontAlgn="base" hangingPunct="1">
        <a:spcBef>
          <a:spcPct val="0"/>
        </a:spcBef>
        <a:spcAft>
          <a:spcPct val="0"/>
        </a:spcAft>
        <a:defRPr kumimoji="1" sz="3200">
          <a:solidFill>
            <a:schemeClr val="tx2"/>
          </a:solidFill>
          <a:latin typeface="ＭＳ Ｐゴシック" pitchFamily="50" charset="-128"/>
          <a:ea typeface="ＭＳ Ｐゴシック" pitchFamily="50" charset="-128"/>
        </a:defRPr>
      </a:lvl7pPr>
      <a:lvl8pPr marL="1371554" algn="ctr" rtl="0" eaLnBrk="1" fontAlgn="base" hangingPunct="1">
        <a:spcBef>
          <a:spcPct val="0"/>
        </a:spcBef>
        <a:spcAft>
          <a:spcPct val="0"/>
        </a:spcAft>
        <a:defRPr kumimoji="1" sz="3200">
          <a:solidFill>
            <a:schemeClr val="tx2"/>
          </a:solidFill>
          <a:latin typeface="ＭＳ Ｐゴシック" pitchFamily="50" charset="-128"/>
          <a:ea typeface="ＭＳ Ｐゴシック" pitchFamily="50" charset="-128"/>
        </a:defRPr>
      </a:lvl8pPr>
      <a:lvl9pPr marL="1828738" algn="ctr" rtl="0" eaLnBrk="1" fontAlgn="base" hangingPunct="1">
        <a:spcBef>
          <a:spcPct val="0"/>
        </a:spcBef>
        <a:spcAft>
          <a:spcPct val="0"/>
        </a:spcAft>
        <a:defRPr kumimoji="1" sz="3200">
          <a:solidFill>
            <a:schemeClr val="tx2"/>
          </a:solidFill>
          <a:latin typeface="ＭＳ Ｐゴシック" pitchFamily="50" charset="-128"/>
          <a:ea typeface="ＭＳ Ｐゴシック" pitchFamily="50" charset="-128"/>
        </a:defRPr>
      </a:lvl9pPr>
    </p:titleStyle>
    <p:bodyStyle>
      <a:lvl1pPr marL="342888" indent="-342888" algn="l" rtl="0" eaLnBrk="1" fontAlgn="base" hangingPunct="1">
        <a:spcBef>
          <a:spcPct val="20000"/>
        </a:spcBef>
        <a:spcAft>
          <a:spcPct val="0"/>
        </a:spcAft>
        <a:buChar char="•"/>
        <a:defRPr kumimoji="1" sz="2800">
          <a:solidFill>
            <a:schemeClr val="tx1"/>
          </a:solidFill>
          <a:latin typeface="メイリオ" panose="020B0604030504040204" pitchFamily="50" charset="-128"/>
          <a:ea typeface="メイリオ" panose="020B0604030504040204" pitchFamily="50" charset="-128"/>
          <a:cs typeface="+mn-cs"/>
        </a:defRPr>
      </a:lvl1pPr>
      <a:lvl2pPr marL="742924" indent="-285740" algn="l" rtl="0" eaLnBrk="1" fontAlgn="base" hangingPunct="1">
        <a:spcBef>
          <a:spcPct val="20000"/>
        </a:spcBef>
        <a:spcAft>
          <a:spcPct val="0"/>
        </a:spcAft>
        <a:buChar char="–"/>
        <a:defRPr kumimoji="1" sz="2399">
          <a:solidFill>
            <a:schemeClr val="tx1"/>
          </a:solidFill>
          <a:latin typeface="メイリオ" panose="020B0604030504040204" pitchFamily="50" charset="-128"/>
          <a:ea typeface="メイリオ" panose="020B0604030504040204" pitchFamily="50" charset="-128"/>
        </a:defRPr>
      </a:lvl2pPr>
      <a:lvl3pPr marL="1142961" indent="-228592" algn="l" rtl="0" eaLnBrk="1" fontAlgn="base" hangingPunct="1">
        <a:spcBef>
          <a:spcPct val="20000"/>
        </a:spcBef>
        <a:spcAft>
          <a:spcPct val="0"/>
        </a:spcAft>
        <a:buChar char="•"/>
        <a:defRPr kumimoji="1" sz="2000">
          <a:solidFill>
            <a:schemeClr val="tx1"/>
          </a:solidFill>
          <a:latin typeface="メイリオ" panose="020B0604030504040204" pitchFamily="50" charset="-128"/>
          <a:ea typeface="メイリオ" panose="020B0604030504040204" pitchFamily="50" charset="-128"/>
        </a:defRPr>
      </a:lvl3pPr>
      <a:lvl4pPr marL="1600146" indent="-228592" algn="l" rtl="0" eaLnBrk="1" fontAlgn="base" hangingPunct="1">
        <a:spcBef>
          <a:spcPct val="20000"/>
        </a:spcBef>
        <a:spcAft>
          <a:spcPct val="0"/>
        </a:spcAft>
        <a:buChar char="–"/>
        <a:defRPr kumimoji="1" sz="1600">
          <a:solidFill>
            <a:schemeClr val="tx1"/>
          </a:solidFill>
          <a:latin typeface="メイリオ" panose="020B0604030504040204" pitchFamily="50" charset="-128"/>
          <a:ea typeface="メイリオ" panose="020B0604030504040204" pitchFamily="50" charset="-128"/>
        </a:defRPr>
      </a:lvl4pPr>
      <a:lvl5pPr marL="2057330" indent="-228592" algn="l" rtl="0" eaLnBrk="1" fontAlgn="base" hangingPunct="1">
        <a:spcBef>
          <a:spcPct val="20000"/>
        </a:spcBef>
        <a:spcAft>
          <a:spcPct val="0"/>
        </a:spcAft>
        <a:buChar char="»"/>
        <a:defRPr kumimoji="1" sz="1400">
          <a:solidFill>
            <a:schemeClr val="tx1"/>
          </a:solidFill>
          <a:latin typeface="メイリオ" panose="020B0604030504040204" pitchFamily="50" charset="-128"/>
          <a:ea typeface="メイリオ" panose="020B0604030504040204" pitchFamily="50" charset="-128"/>
        </a:defRPr>
      </a:lvl5pPr>
      <a:lvl6pPr marL="2514514" indent="-228592" algn="l" rtl="0" eaLnBrk="1" fontAlgn="base" hangingPunct="1">
        <a:spcBef>
          <a:spcPct val="20000"/>
        </a:spcBef>
        <a:spcAft>
          <a:spcPct val="0"/>
        </a:spcAft>
        <a:buChar char="»"/>
        <a:defRPr kumimoji="1" sz="1400">
          <a:solidFill>
            <a:schemeClr val="tx1"/>
          </a:solidFill>
          <a:latin typeface="+mn-lt"/>
          <a:ea typeface="+mn-ea"/>
        </a:defRPr>
      </a:lvl6pPr>
      <a:lvl7pPr marL="2971698" indent="-228592" algn="l" rtl="0" eaLnBrk="1" fontAlgn="base" hangingPunct="1">
        <a:spcBef>
          <a:spcPct val="20000"/>
        </a:spcBef>
        <a:spcAft>
          <a:spcPct val="0"/>
        </a:spcAft>
        <a:buChar char="»"/>
        <a:defRPr kumimoji="1" sz="1400">
          <a:solidFill>
            <a:schemeClr val="tx1"/>
          </a:solidFill>
          <a:latin typeface="+mn-lt"/>
          <a:ea typeface="+mn-ea"/>
        </a:defRPr>
      </a:lvl7pPr>
      <a:lvl8pPr marL="3428883" indent="-228592" algn="l" rtl="0" eaLnBrk="1" fontAlgn="base" hangingPunct="1">
        <a:spcBef>
          <a:spcPct val="20000"/>
        </a:spcBef>
        <a:spcAft>
          <a:spcPct val="0"/>
        </a:spcAft>
        <a:buChar char="»"/>
        <a:defRPr kumimoji="1" sz="1400">
          <a:solidFill>
            <a:schemeClr val="tx1"/>
          </a:solidFill>
          <a:latin typeface="+mn-lt"/>
          <a:ea typeface="+mn-ea"/>
        </a:defRPr>
      </a:lvl8pPr>
      <a:lvl9pPr marL="3886067" indent="-228592" algn="l" rtl="0" eaLnBrk="1" fontAlgn="base" hangingPunct="1">
        <a:spcBef>
          <a:spcPct val="20000"/>
        </a:spcBef>
        <a:spcAft>
          <a:spcPct val="0"/>
        </a:spcAft>
        <a:buChar char="»"/>
        <a:defRPr kumimoji="1" sz="1400">
          <a:solidFill>
            <a:schemeClr val="tx1"/>
          </a:solidFill>
          <a:latin typeface="+mn-lt"/>
          <a:ea typeface="+mn-ea"/>
        </a:defRPr>
      </a:lvl9pPr>
    </p:bodyStyle>
    <p:otherStyle>
      <a:defPPr>
        <a:defRPr lang="ja-JP"/>
      </a:defPPr>
      <a:lvl1pPr marL="0" algn="l" defTabSz="914368" rtl="0" eaLnBrk="1" latinLnBrk="0" hangingPunct="1">
        <a:defRPr kumimoji="1" sz="1800" kern="1200">
          <a:solidFill>
            <a:schemeClr val="tx1"/>
          </a:solidFill>
          <a:latin typeface="+mn-lt"/>
          <a:ea typeface="+mn-ea"/>
          <a:cs typeface="+mn-cs"/>
        </a:defRPr>
      </a:lvl1pPr>
      <a:lvl2pPr marL="457184" algn="l" defTabSz="914368" rtl="0" eaLnBrk="1" latinLnBrk="0" hangingPunct="1">
        <a:defRPr kumimoji="1" sz="1800" kern="1200">
          <a:solidFill>
            <a:schemeClr val="tx1"/>
          </a:solidFill>
          <a:latin typeface="+mn-lt"/>
          <a:ea typeface="+mn-ea"/>
          <a:cs typeface="+mn-cs"/>
        </a:defRPr>
      </a:lvl2pPr>
      <a:lvl3pPr marL="914368" algn="l" defTabSz="914368" rtl="0" eaLnBrk="1" latinLnBrk="0" hangingPunct="1">
        <a:defRPr kumimoji="1" sz="1800" kern="1200">
          <a:solidFill>
            <a:schemeClr val="tx1"/>
          </a:solidFill>
          <a:latin typeface="+mn-lt"/>
          <a:ea typeface="+mn-ea"/>
          <a:cs typeface="+mn-cs"/>
        </a:defRPr>
      </a:lvl3pPr>
      <a:lvl4pPr marL="1371554" algn="l" defTabSz="914368" rtl="0" eaLnBrk="1" latinLnBrk="0" hangingPunct="1">
        <a:defRPr kumimoji="1" sz="1800" kern="1200">
          <a:solidFill>
            <a:schemeClr val="tx1"/>
          </a:solidFill>
          <a:latin typeface="+mn-lt"/>
          <a:ea typeface="+mn-ea"/>
          <a:cs typeface="+mn-cs"/>
        </a:defRPr>
      </a:lvl4pPr>
      <a:lvl5pPr marL="1828738" algn="l" defTabSz="914368" rtl="0" eaLnBrk="1" latinLnBrk="0" hangingPunct="1">
        <a:defRPr kumimoji="1" sz="1800" kern="1200">
          <a:solidFill>
            <a:schemeClr val="tx1"/>
          </a:solidFill>
          <a:latin typeface="+mn-lt"/>
          <a:ea typeface="+mn-ea"/>
          <a:cs typeface="+mn-cs"/>
        </a:defRPr>
      </a:lvl5pPr>
      <a:lvl6pPr marL="2285922" algn="l" defTabSz="914368" rtl="0" eaLnBrk="1" latinLnBrk="0" hangingPunct="1">
        <a:defRPr kumimoji="1" sz="1800" kern="1200">
          <a:solidFill>
            <a:schemeClr val="tx1"/>
          </a:solidFill>
          <a:latin typeface="+mn-lt"/>
          <a:ea typeface="+mn-ea"/>
          <a:cs typeface="+mn-cs"/>
        </a:defRPr>
      </a:lvl6pPr>
      <a:lvl7pPr marL="2743106" algn="l" defTabSz="914368" rtl="0" eaLnBrk="1" latinLnBrk="0" hangingPunct="1">
        <a:defRPr kumimoji="1" sz="1800" kern="1200">
          <a:solidFill>
            <a:schemeClr val="tx1"/>
          </a:solidFill>
          <a:latin typeface="+mn-lt"/>
          <a:ea typeface="+mn-ea"/>
          <a:cs typeface="+mn-cs"/>
        </a:defRPr>
      </a:lvl7pPr>
      <a:lvl8pPr marL="3200290" algn="l" defTabSz="914368" rtl="0" eaLnBrk="1" latinLnBrk="0" hangingPunct="1">
        <a:defRPr kumimoji="1" sz="1800" kern="1200">
          <a:solidFill>
            <a:schemeClr val="tx1"/>
          </a:solidFill>
          <a:latin typeface="+mn-lt"/>
          <a:ea typeface="+mn-ea"/>
          <a:cs typeface="+mn-cs"/>
        </a:defRPr>
      </a:lvl8pPr>
      <a:lvl9pPr marL="3657475" algn="l" defTabSz="914368"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BABEF8F-639D-4D48-89B2-94CC37CEB992}" type="datetime1">
              <a:rPr lang="ja-JP" altLang="en-US" smtClean="0">
                <a:solidFill>
                  <a:prstClr val="black">
                    <a:tint val="75000"/>
                  </a:prstClr>
                </a:solidFill>
              </a:rPr>
              <a:t>2023/8/29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u="none">
                <a:solidFill>
                  <a:schemeClr val="tx1">
                    <a:tint val="75000"/>
                  </a:schemeClr>
                </a:solidFill>
                <a:latin typeface="メイリオ" panose="020B0604030504040204" pitchFamily="50" charset="-128"/>
                <a:ea typeface="メイリオ" panose="020B0604030504040204" pitchFamily="50" charset="-128"/>
              </a:defRPr>
            </a:lvl1pPr>
          </a:lstStyle>
          <a:p>
            <a:fld id="{F7D6A504-3750-4644-8C68-6E21F2120F9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22752686"/>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emf"/><Relationship Id="rId18" Type="http://schemas.openxmlformats.org/officeDocument/2006/relationships/image" Target="../media/image20.wmf"/><Relationship Id="rId3" Type="http://schemas.openxmlformats.org/officeDocument/2006/relationships/image" Target="../media/image5.wmf"/><Relationship Id="rId7" Type="http://schemas.openxmlformats.org/officeDocument/2006/relationships/image" Target="../media/image9.gif"/><Relationship Id="rId12" Type="http://schemas.openxmlformats.org/officeDocument/2006/relationships/image" Target="../media/image14.wmf"/><Relationship Id="rId17" Type="http://schemas.openxmlformats.org/officeDocument/2006/relationships/image" Target="../media/image19.wmf"/><Relationship Id="rId2" Type="http://schemas.openxmlformats.org/officeDocument/2006/relationships/notesSlide" Target="../notesSlides/notesSlide2.xml"/><Relationship Id="rId16" Type="http://schemas.openxmlformats.org/officeDocument/2006/relationships/image" Target="../media/image18.gif"/><Relationship Id="rId1" Type="http://schemas.openxmlformats.org/officeDocument/2006/relationships/slideLayout" Target="../slideLayouts/slideLayout25.xml"/><Relationship Id="rId6" Type="http://schemas.openxmlformats.org/officeDocument/2006/relationships/image" Target="../media/image8.gif"/><Relationship Id="rId11" Type="http://schemas.openxmlformats.org/officeDocument/2006/relationships/image" Target="../media/image13.wmf"/><Relationship Id="rId5" Type="http://schemas.openxmlformats.org/officeDocument/2006/relationships/image" Target="../media/image7.png"/><Relationship Id="rId15" Type="http://schemas.openxmlformats.org/officeDocument/2006/relationships/image" Target="../media/image17.emf"/><Relationship Id="rId10" Type="http://schemas.openxmlformats.org/officeDocument/2006/relationships/image" Target="../media/image12.wmf"/><Relationship Id="rId19" Type="http://schemas.openxmlformats.org/officeDocument/2006/relationships/image" Target="../media/image21.png"/><Relationship Id="rId4" Type="http://schemas.openxmlformats.org/officeDocument/2006/relationships/image" Target="../media/image6.gif"/><Relationship Id="rId9" Type="http://schemas.openxmlformats.org/officeDocument/2006/relationships/image" Target="../media/image11.wmf"/><Relationship Id="rId14" Type="http://schemas.openxmlformats.org/officeDocument/2006/relationships/image" Target="../media/image16.emf"/></Relationships>
</file>

<file path=ppt/slides/_rels/slide4.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6834188" y="6473825"/>
            <a:ext cx="2309812" cy="365125"/>
          </a:xfrm>
        </p:spPr>
        <p:txBody>
          <a:bodyPr/>
          <a:lstStyle/>
          <a:p>
            <a:fld id="{F7D6A504-3750-4644-8C68-6E21F2120F93}" type="slidenum">
              <a:rPr lang="ja-JP" altLang="en-US" smtClean="0">
                <a:solidFill>
                  <a:prstClr val="black">
                    <a:tint val="75000"/>
                  </a:prstClr>
                </a:solidFill>
              </a:rPr>
              <a:pPr/>
              <a:t>1</a:t>
            </a:fld>
            <a:endParaRPr lang="ja-JP" altLang="en-US" dirty="0">
              <a:solidFill>
                <a:prstClr val="black">
                  <a:tint val="75000"/>
                </a:prstClr>
              </a:solidFill>
            </a:endParaRPr>
          </a:p>
        </p:txBody>
      </p:sp>
      <p:sp>
        <p:nvSpPr>
          <p:cNvPr id="4" name="テキスト ボックス 3"/>
          <p:cNvSpPr txBox="1"/>
          <p:nvPr/>
        </p:nvSpPr>
        <p:spPr>
          <a:xfrm>
            <a:off x="4572000" y="4957845"/>
            <a:ext cx="4020072" cy="830740"/>
          </a:xfrm>
          <a:prstGeom prst="rect">
            <a:avLst/>
          </a:prstGeom>
          <a:noFill/>
        </p:spPr>
        <p:txBody>
          <a:bodyPr wrap="square" rtlCol="0">
            <a:spAutoFit/>
          </a:bodyPr>
          <a:lstStyle/>
          <a:p>
            <a:pPr algn="r"/>
            <a:r>
              <a:rPr lang="ja-JP" altLang="en-US" sz="2399" u="none" dirty="0" err="1">
                <a:latin typeface="メイリオ" panose="020B0604030504040204" pitchFamily="50" charset="-128"/>
                <a:ea typeface="メイリオ" panose="020B0604030504040204" pitchFamily="50" charset="-128"/>
              </a:rPr>
              <a:t>大阪府福祉部障がい</a:t>
            </a:r>
            <a:r>
              <a:rPr lang="ja-JP" altLang="en-US" sz="2399" u="none" dirty="0">
                <a:latin typeface="メイリオ" panose="020B0604030504040204" pitchFamily="50" charset="-128"/>
                <a:ea typeface="メイリオ" panose="020B0604030504040204" pitchFamily="50" charset="-128"/>
              </a:rPr>
              <a:t>福祉室</a:t>
            </a:r>
            <a:endParaRPr lang="en-US" altLang="ja-JP" sz="2399" u="none" dirty="0">
              <a:latin typeface="メイリオ" panose="020B0604030504040204" pitchFamily="50" charset="-128"/>
              <a:ea typeface="メイリオ" panose="020B0604030504040204" pitchFamily="50" charset="-128"/>
            </a:endParaRPr>
          </a:p>
          <a:p>
            <a:pPr algn="r"/>
            <a:r>
              <a:rPr lang="ja-JP" altLang="en-US" sz="2399" u="none" dirty="0">
                <a:latin typeface="メイリオ" panose="020B0604030504040204" pitchFamily="50" charset="-128"/>
                <a:ea typeface="メイリオ" panose="020B0604030504040204" pitchFamily="50" charset="-128"/>
              </a:rPr>
              <a:t>生活基盤推進課　</a:t>
            </a:r>
          </a:p>
        </p:txBody>
      </p:sp>
      <p:sp>
        <p:nvSpPr>
          <p:cNvPr id="3" name="テキスト ボックス 2"/>
          <p:cNvSpPr txBox="1"/>
          <p:nvPr/>
        </p:nvSpPr>
        <p:spPr>
          <a:xfrm>
            <a:off x="107504" y="163331"/>
            <a:ext cx="4608512" cy="307777"/>
          </a:xfrm>
          <a:prstGeom prst="rect">
            <a:avLst/>
          </a:prstGeom>
          <a:noFill/>
        </p:spPr>
        <p:txBody>
          <a:bodyPr wrap="square" rtlCol="0">
            <a:spAutoFit/>
          </a:bodyPr>
          <a:lstStyle/>
          <a:p>
            <a:pPr algn="l"/>
            <a:r>
              <a:rPr lang="ja-JP" altLang="ja-JP" sz="1400" u="none" dirty="0">
                <a:latin typeface="メイリオ" panose="020B0604030504040204" pitchFamily="50" charset="-128"/>
                <a:ea typeface="メイリオ" panose="020B0604030504040204" pitchFamily="50" charset="-128"/>
              </a:rPr>
              <a:t>令和</a:t>
            </a:r>
            <a:r>
              <a:rPr lang="ja-JP" altLang="en-US" sz="1400" u="none" dirty="0">
                <a:latin typeface="メイリオ" panose="020B0604030504040204" pitchFamily="50" charset="-128"/>
                <a:ea typeface="メイリオ" panose="020B0604030504040204" pitchFamily="50" charset="-128"/>
              </a:rPr>
              <a:t>５</a:t>
            </a:r>
            <a:r>
              <a:rPr lang="ja-JP" altLang="ja-JP" sz="1400" u="none" dirty="0">
                <a:latin typeface="メイリオ" panose="020B0604030504040204" pitchFamily="50" charset="-128"/>
                <a:ea typeface="メイリオ" panose="020B0604030504040204" pitchFamily="50" charset="-128"/>
              </a:rPr>
              <a:t>年度</a:t>
            </a:r>
            <a:r>
              <a:rPr lang="ja-JP" altLang="en-US" sz="1400" u="none" dirty="0">
                <a:latin typeface="メイリオ" panose="020B0604030504040204" pitchFamily="50" charset="-128"/>
                <a:ea typeface="メイリオ" panose="020B0604030504040204" pitchFamily="50" charset="-128"/>
              </a:rPr>
              <a:t>第</a:t>
            </a:r>
            <a:r>
              <a:rPr lang="en-US" altLang="ja-JP" sz="1400" u="none" dirty="0">
                <a:latin typeface="メイリオ" panose="020B0604030504040204" pitchFamily="50" charset="-128"/>
                <a:ea typeface="メイリオ" panose="020B0604030504040204" pitchFamily="50" charset="-128"/>
              </a:rPr>
              <a:t>1</a:t>
            </a:r>
            <a:r>
              <a:rPr lang="ja-JP" altLang="en-US" sz="1400" u="none" dirty="0">
                <a:latin typeface="メイリオ" panose="020B0604030504040204" pitchFamily="50" charset="-128"/>
                <a:ea typeface="メイリオ" panose="020B0604030504040204" pitchFamily="50" charset="-128"/>
              </a:rPr>
              <a:t>回</a:t>
            </a:r>
            <a:r>
              <a:rPr lang="ja-JP" altLang="en-US" sz="1400" u="none" dirty="0" err="1">
                <a:latin typeface="メイリオ" panose="020B0604030504040204" pitchFamily="50" charset="-128"/>
                <a:ea typeface="メイリオ" panose="020B0604030504040204" pitchFamily="50" charset="-128"/>
              </a:rPr>
              <a:t>大阪府精神障がい</a:t>
            </a:r>
            <a:r>
              <a:rPr lang="ja-JP" altLang="en-US" sz="1400" u="none" dirty="0">
                <a:latin typeface="メイリオ" panose="020B0604030504040204" pitchFamily="50" charset="-128"/>
                <a:ea typeface="メイリオ" panose="020B0604030504040204" pitchFamily="50" charset="-128"/>
              </a:rPr>
              <a:t>者地域移行推進</a:t>
            </a:r>
            <a:r>
              <a:rPr lang="en-US" altLang="ja-JP" sz="1400" u="none" dirty="0">
                <a:latin typeface="メイリオ" panose="020B0604030504040204" pitchFamily="50" charset="-128"/>
                <a:ea typeface="メイリオ" panose="020B0604030504040204" pitchFamily="50" charset="-128"/>
              </a:rPr>
              <a:t>WG</a:t>
            </a:r>
            <a:endParaRPr lang="ja-JP" altLang="en-US" sz="1200" u="none" dirty="0">
              <a:latin typeface="メイリオ" panose="020B0604030504040204" pitchFamily="50" charset="-128"/>
              <a:ea typeface="メイリオ" panose="020B0604030504040204" pitchFamily="50" charset="-128"/>
            </a:endParaRPr>
          </a:p>
        </p:txBody>
      </p:sp>
      <p:sp>
        <p:nvSpPr>
          <p:cNvPr id="7" name="コンテンツ プレースホルダー 2"/>
          <p:cNvSpPr txBox="1">
            <a:spLocks/>
          </p:cNvSpPr>
          <p:nvPr/>
        </p:nvSpPr>
        <p:spPr>
          <a:xfrm>
            <a:off x="563804" y="1700808"/>
            <a:ext cx="7992888" cy="2054899"/>
          </a:xfrm>
          <a:prstGeom prst="rect">
            <a:avLst/>
          </a:prstGeom>
        </p:spPr>
        <p:txBody>
          <a:bodyPr vert="horz" lIns="91440" tIns="45720" rIns="91440" bIns="45720" rtlCol="0" anchor="b">
            <a:normAutofit fontScale="97500"/>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fontAlgn="auto">
              <a:spcBef>
                <a:spcPct val="0"/>
              </a:spcBef>
              <a:spcAft>
                <a:spcPts val="0"/>
              </a:spcAft>
            </a:pPr>
            <a:r>
              <a:rPr lang="ja-JP" altLang="en-US" sz="3200" b="1" u="none" dirty="0" smtClean="0">
                <a:latin typeface="メイリオ" panose="020B0604030504040204" pitchFamily="50" charset="-128"/>
                <a:ea typeface="メイリオ" panose="020B0604030504040204" pitchFamily="50" charset="-128"/>
                <a:cs typeface="+mj-cs"/>
              </a:rPr>
              <a:t>大阪府の「</a:t>
            </a:r>
            <a:r>
              <a:rPr lang="ja-JP" altLang="en-US" sz="3200" b="1" u="none" dirty="0" err="1">
                <a:latin typeface="メイリオ" panose="020B0604030504040204" pitchFamily="50" charset="-128"/>
                <a:ea typeface="メイリオ" panose="020B0604030504040204" pitchFamily="50" charset="-128"/>
                <a:cs typeface="+mj-cs"/>
              </a:rPr>
              <a:t>精神障がいにも</a:t>
            </a:r>
            <a:r>
              <a:rPr lang="ja-JP" altLang="en-US" sz="3200" b="1" u="none" dirty="0">
                <a:latin typeface="メイリオ" panose="020B0604030504040204" pitchFamily="50" charset="-128"/>
                <a:ea typeface="メイリオ" panose="020B0604030504040204" pitchFamily="50" charset="-128"/>
                <a:cs typeface="+mj-cs"/>
              </a:rPr>
              <a:t>対応</a:t>
            </a:r>
            <a:r>
              <a:rPr lang="ja-JP" altLang="en-US" sz="3200" b="1" u="none" dirty="0" smtClean="0">
                <a:latin typeface="メイリオ" panose="020B0604030504040204" pitchFamily="50" charset="-128"/>
                <a:ea typeface="メイリオ" panose="020B0604030504040204" pitchFamily="50" charset="-128"/>
                <a:cs typeface="+mj-cs"/>
              </a:rPr>
              <a:t>した</a:t>
            </a:r>
            <a:endParaRPr lang="en-US" altLang="ja-JP" sz="3200" b="1" u="none" dirty="0" smtClean="0">
              <a:latin typeface="メイリオ" panose="020B0604030504040204" pitchFamily="50" charset="-128"/>
              <a:ea typeface="メイリオ" panose="020B0604030504040204" pitchFamily="50" charset="-128"/>
              <a:cs typeface="+mj-cs"/>
            </a:endParaRPr>
          </a:p>
          <a:p>
            <a:pPr algn="l" fontAlgn="auto">
              <a:spcBef>
                <a:spcPct val="0"/>
              </a:spcBef>
              <a:spcAft>
                <a:spcPts val="0"/>
              </a:spcAft>
            </a:pPr>
            <a:r>
              <a:rPr lang="ja-JP" altLang="en-US" sz="3200" b="1" u="none" dirty="0" smtClean="0">
                <a:latin typeface="メイリオ" panose="020B0604030504040204" pitchFamily="50" charset="-128"/>
                <a:ea typeface="メイリオ" panose="020B0604030504040204" pitchFamily="50" charset="-128"/>
                <a:cs typeface="+mj-cs"/>
              </a:rPr>
              <a:t>地域</a:t>
            </a:r>
            <a:r>
              <a:rPr lang="ja-JP" altLang="en-US" sz="3200" b="1" u="none" dirty="0">
                <a:latin typeface="メイリオ" panose="020B0604030504040204" pitchFamily="50" charset="-128"/>
                <a:ea typeface="メイリオ" panose="020B0604030504040204" pitchFamily="50" charset="-128"/>
                <a:cs typeface="+mj-cs"/>
              </a:rPr>
              <a:t>包括ケアシステム」の構築</a:t>
            </a:r>
            <a:r>
              <a:rPr lang="ja-JP" altLang="en-US" sz="3200" b="1" u="none" dirty="0" smtClean="0">
                <a:latin typeface="メイリオ" panose="020B0604030504040204" pitchFamily="50" charset="-128"/>
                <a:ea typeface="メイリオ" panose="020B0604030504040204" pitchFamily="50" charset="-128"/>
                <a:cs typeface="+mj-cs"/>
              </a:rPr>
              <a:t>における</a:t>
            </a:r>
            <a:endParaRPr lang="en-US" altLang="ja-JP" sz="3200" b="1" u="none" dirty="0" smtClean="0">
              <a:latin typeface="メイリオ" panose="020B0604030504040204" pitchFamily="50" charset="-128"/>
              <a:ea typeface="メイリオ" panose="020B0604030504040204" pitchFamily="50" charset="-128"/>
              <a:cs typeface="+mj-cs"/>
            </a:endParaRPr>
          </a:p>
          <a:p>
            <a:pPr algn="l" fontAlgn="auto">
              <a:spcBef>
                <a:spcPct val="0"/>
              </a:spcBef>
              <a:spcAft>
                <a:spcPts val="0"/>
              </a:spcAft>
            </a:pPr>
            <a:r>
              <a:rPr lang="ja-JP" altLang="en-US" sz="3200" b="1" u="none" dirty="0" smtClean="0">
                <a:latin typeface="メイリオ" panose="020B0604030504040204" pitchFamily="50" charset="-128"/>
                <a:ea typeface="メイリオ" panose="020B0604030504040204" pitchFamily="50" charset="-128"/>
                <a:cs typeface="+mj-cs"/>
              </a:rPr>
              <a:t>現状</a:t>
            </a:r>
            <a:r>
              <a:rPr lang="ja-JP" altLang="en-US" sz="3200" b="1" u="none" dirty="0">
                <a:latin typeface="メイリオ" panose="020B0604030504040204" pitchFamily="50" charset="-128"/>
                <a:ea typeface="メイリオ" panose="020B0604030504040204" pitchFamily="50" charset="-128"/>
                <a:cs typeface="+mj-cs"/>
              </a:rPr>
              <a:t>と課題</a:t>
            </a:r>
          </a:p>
        </p:txBody>
      </p:sp>
      <p:sp>
        <p:nvSpPr>
          <p:cNvPr id="6" name="テキスト ボックス 5"/>
          <p:cNvSpPr txBox="1"/>
          <p:nvPr/>
        </p:nvSpPr>
        <p:spPr>
          <a:xfrm>
            <a:off x="7654649" y="41891"/>
            <a:ext cx="1440000" cy="432220"/>
          </a:xfrm>
          <a:prstGeom prst="rect">
            <a:avLst/>
          </a:prstGeom>
          <a:noFill/>
          <a:ln>
            <a:solidFill>
              <a:schemeClr val="tx1"/>
            </a:solidFill>
          </a:ln>
        </p:spPr>
        <p:txBody>
          <a:bodyPr wrap="square" tIns="108000" rtlCol="0">
            <a:spAutoFit/>
          </a:bodyPr>
          <a:lstStyle/>
          <a:p>
            <a:r>
              <a:rPr kumimoji="1" lang="ja-JP" altLang="en-US" u="none" dirty="0" smtClean="0">
                <a:latin typeface="メイリオ" panose="020B0604030504040204" pitchFamily="50" charset="-128"/>
                <a:ea typeface="メイリオ" panose="020B0604030504040204" pitchFamily="50" charset="-128"/>
              </a:rPr>
              <a:t>資料</a:t>
            </a:r>
            <a:r>
              <a:rPr kumimoji="1" lang="en-US" altLang="ja-JP" u="none" dirty="0" smtClean="0">
                <a:latin typeface="メイリオ" panose="020B0604030504040204" pitchFamily="50" charset="-128"/>
                <a:ea typeface="メイリオ" panose="020B0604030504040204" pitchFamily="50" charset="-128"/>
              </a:rPr>
              <a:t>1-2</a:t>
            </a:r>
            <a:endParaRPr kumimoji="1" lang="ja-JP" altLang="en-US" u="none"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42282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iterate type="lt">
                                    <p:tmPct val="0"/>
                                  </p:iterate>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500"/>
                                        <p:tgtEl>
                                          <p:spTgt spid="7">
                                            <p:txEl>
                                              <p:pRg st="1" end="1"/>
                                            </p:txEl>
                                          </p:spTgt>
                                        </p:tgtEl>
                                      </p:cBhvr>
                                    </p:animEffect>
                                    <p:anim calcmode="lin" valueType="num">
                                      <p:cBhvr>
                                        <p:cTn id="1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iterate type="lt">
                                    <p:tmPct val="0"/>
                                  </p:iterate>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500"/>
                                        <p:tgtEl>
                                          <p:spTgt spid="7">
                                            <p:txEl>
                                              <p:pRg st="2" end="2"/>
                                            </p:txEl>
                                          </p:spTgt>
                                        </p:tgtEl>
                                      </p:cBhvr>
                                    </p:animEffect>
                                    <p:anim calcmode="lin" valueType="num">
                                      <p:cBhvr>
                                        <p:cTn id="2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5" presetClass="emph" presetSubtype="0" nodeType="clickEffect">
                                  <p:stCondLst>
                                    <p:cond delay="0"/>
                                  </p:stCondLst>
                                  <p:iterate type="lt">
                                    <p:tmAbs val="25"/>
                                  </p:iterate>
                                  <p:childTnLst>
                                    <p:set>
                                      <p:cBhvr override="childStyle">
                                        <p:cTn id="25" dur="indefinite"/>
                                        <p:tgtEl>
                                          <p:spTgt spid="7">
                                            <p:txEl>
                                              <p:pRg st="0" end="0"/>
                                            </p:txEl>
                                          </p:spTgt>
                                        </p:tgtEl>
                                        <p:attrNameLst>
                                          <p:attrName>style.fontWeight</p:attrName>
                                        </p:attrNameLst>
                                      </p:cBhvr>
                                      <p:to>
                                        <p:strVal val="bold"/>
                                      </p:to>
                                    </p:set>
                                  </p:childTnLst>
                                </p:cTn>
                              </p:par>
                            </p:childTnLst>
                          </p:cTn>
                        </p:par>
                      </p:childTnLst>
                    </p:cTn>
                  </p:par>
                  <p:par>
                    <p:cTn id="26" fill="hold">
                      <p:stCondLst>
                        <p:cond delay="indefinite"/>
                      </p:stCondLst>
                      <p:childTnLst>
                        <p:par>
                          <p:cTn id="27" fill="hold">
                            <p:stCondLst>
                              <p:cond delay="0"/>
                            </p:stCondLst>
                            <p:childTnLst>
                              <p:par>
                                <p:cTn id="28" presetID="15" presetClass="emph" presetSubtype="0" nodeType="clickEffect">
                                  <p:stCondLst>
                                    <p:cond delay="0"/>
                                  </p:stCondLst>
                                  <p:iterate type="lt">
                                    <p:tmAbs val="25"/>
                                  </p:iterate>
                                  <p:childTnLst>
                                    <p:set>
                                      <p:cBhvr override="childStyle">
                                        <p:cTn id="29" dur="indefinite"/>
                                        <p:tgtEl>
                                          <p:spTgt spid="7">
                                            <p:txEl>
                                              <p:pRg st="1" end="1"/>
                                            </p:txEl>
                                          </p:spTgt>
                                        </p:tgtEl>
                                        <p:attrNameLst>
                                          <p:attrName>style.fontWeight</p:attrName>
                                        </p:attrNameLst>
                                      </p:cBhvr>
                                      <p:to>
                                        <p:strVal val="bold"/>
                                      </p:to>
                                    </p:set>
                                  </p:childTnLst>
                                </p:cTn>
                              </p:par>
                            </p:childTnLst>
                          </p:cTn>
                        </p:par>
                      </p:childTnLst>
                    </p:cTn>
                  </p:par>
                  <p:par>
                    <p:cTn id="30" fill="hold">
                      <p:stCondLst>
                        <p:cond delay="indefinite"/>
                      </p:stCondLst>
                      <p:childTnLst>
                        <p:par>
                          <p:cTn id="31" fill="hold">
                            <p:stCondLst>
                              <p:cond delay="0"/>
                            </p:stCondLst>
                            <p:childTnLst>
                              <p:par>
                                <p:cTn id="32" presetID="15" presetClass="emph" presetSubtype="0" nodeType="clickEffect">
                                  <p:stCondLst>
                                    <p:cond delay="0"/>
                                  </p:stCondLst>
                                  <p:iterate type="lt">
                                    <p:tmAbs val="25"/>
                                  </p:iterate>
                                  <p:childTnLst>
                                    <p:set>
                                      <p:cBhvr override="childStyle">
                                        <p:cTn id="33" dur="indefinite"/>
                                        <p:tgtEl>
                                          <p:spTgt spid="7">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553200" y="6177997"/>
            <a:ext cx="2133600" cy="439827"/>
          </a:xfrm>
        </p:spPr>
        <p:txBody>
          <a:bodyPr/>
          <a:lstStyle/>
          <a:p>
            <a:fld id="{F7D6A504-3750-4644-8C68-6E21F2120F93}" type="slidenum">
              <a:rPr lang="ja-JP" altLang="en-US" smtClean="0">
                <a:solidFill>
                  <a:prstClr val="black">
                    <a:tint val="75000"/>
                  </a:prstClr>
                </a:solidFill>
              </a:rPr>
              <a:pPr/>
              <a:t>2</a:t>
            </a:fld>
            <a:endParaRPr lang="ja-JP" altLang="en-US">
              <a:solidFill>
                <a:prstClr val="black">
                  <a:tint val="75000"/>
                </a:prstClr>
              </a:solidFill>
            </a:endParaRPr>
          </a:p>
        </p:txBody>
      </p:sp>
      <p:sp>
        <p:nvSpPr>
          <p:cNvPr id="3" name="正方形/長方形 2"/>
          <p:cNvSpPr/>
          <p:nvPr/>
        </p:nvSpPr>
        <p:spPr>
          <a:xfrm>
            <a:off x="0" y="-1"/>
            <a:ext cx="9144000" cy="738293"/>
          </a:xfrm>
          <a:prstGeom prst="rect">
            <a:avLst/>
          </a:prstGeom>
          <a:solidFill>
            <a:schemeClr val="bg2"/>
          </a:solidFill>
          <a:ln/>
        </p:spPr>
        <p:style>
          <a:lnRef idx="1">
            <a:schemeClr val="accent1"/>
          </a:lnRef>
          <a:fillRef idx="3">
            <a:schemeClr val="accent1"/>
          </a:fillRef>
          <a:effectRef idx="2">
            <a:schemeClr val="accent1"/>
          </a:effectRef>
          <a:fontRef idx="minor">
            <a:schemeClr val="lt1"/>
          </a:fontRef>
        </p:style>
        <p:txBody>
          <a:bodyPr tIns="99740" rtlCol="0" anchor="ctr"/>
          <a:lstStyle/>
          <a:p>
            <a:pPr algn="ctr"/>
            <a:r>
              <a:rPr lang="ja-JP" altLang="en-US" sz="2400" b="1" u="none" dirty="0">
                <a:solidFill>
                  <a:schemeClr val="tx1"/>
                </a:solidFill>
                <a:latin typeface="メイリオ" panose="020B0604030504040204" pitchFamily="50" charset="-128"/>
                <a:ea typeface="メイリオ" panose="020B0604030504040204" pitchFamily="50" charset="-128"/>
              </a:rPr>
              <a:t>「精神障害にも対応した地域包括ケアシステム」に関する経過</a:t>
            </a:r>
          </a:p>
        </p:txBody>
      </p:sp>
      <p:sp>
        <p:nvSpPr>
          <p:cNvPr id="6" name="フリーフォーム 5"/>
          <p:cNvSpPr/>
          <p:nvPr/>
        </p:nvSpPr>
        <p:spPr>
          <a:xfrm>
            <a:off x="182937" y="938417"/>
            <a:ext cx="7314286" cy="605509"/>
          </a:xfrm>
          <a:custGeom>
            <a:avLst/>
            <a:gdLst>
              <a:gd name="connsiteX0" fmla="*/ 0 w 7318893"/>
              <a:gd name="connsiteY0" fmla="*/ 105568 h 1055676"/>
              <a:gd name="connsiteX1" fmla="*/ 105568 w 7318893"/>
              <a:gd name="connsiteY1" fmla="*/ 0 h 1055676"/>
              <a:gd name="connsiteX2" fmla="*/ 7213325 w 7318893"/>
              <a:gd name="connsiteY2" fmla="*/ 0 h 1055676"/>
              <a:gd name="connsiteX3" fmla="*/ 7318893 w 7318893"/>
              <a:gd name="connsiteY3" fmla="*/ 105568 h 1055676"/>
              <a:gd name="connsiteX4" fmla="*/ 7318893 w 7318893"/>
              <a:gd name="connsiteY4" fmla="*/ 950108 h 1055676"/>
              <a:gd name="connsiteX5" fmla="*/ 7213325 w 7318893"/>
              <a:gd name="connsiteY5" fmla="*/ 1055676 h 1055676"/>
              <a:gd name="connsiteX6" fmla="*/ 105568 w 7318893"/>
              <a:gd name="connsiteY6" fmla="*/ 1055676 h 1055676"/>
              <a:gd name="connsiteX7" fmla="*/ 0 w 7318893"/>
              <a:gd name="connsiteY7" fmla="*/ 950108 h 1055676"/>
              <a:gd name="connsiteX8" fmla="*/ 0 w 7318893"/>
              <a:gd name="connsiteY8" fmla="*/ 105568 h 105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8893" h="1055676">
                <a:moveTo>
                  <a:pt x="0" y="105568"/>
                </a:moveTo>
                <a:cubicBezTo>
                  <a:pt x="0" y="47264"/>
                  <a:pt x="47264" y="0"/>
                  <a:pt x="105568" y="0"/>
                </a:cubicBezTo>
                <a:lnTo>
                  <a:pt x="7213325" y="0"/>
                </a:lnTo>
                <a:cubicBezTo>
                  <a:pt x="7271629" y="0"/>
                  <a:pt x="7318893" y="47264"/>
                  <a:pt x="7318893" y="105568"/>
                </a:cubicBezTo>
                <a:lnTo>
                  <a:pt x="7318893" y="950108"/>
                </a:lnTo>
                <a:cubicBezTo>
                  <a:pt x="7318893" y="1008412"/>
                  <a:pt x="7271629" y="1055676"/>
                  <a:pt x="7213325" y="1055676"/>
                </a:cubicBezTo>
                <a:lnTo>
                  <a:pt x="105568" y="1055676"/>
                </a:lnTo>
                <a:cubicBezTo>
                  <a:pt x="47264" y="1055676"/>
                  <a:pt x="0" y="1008412"/>
                  <a:pt x="0" y="950108"/>
                </a:cubicBezTo>
                <a:lnTo>
                  <a:pt x="0" y="105568"/>
                </a:lnTo>
                <a:close/>
              </a:path>
            </a:pathLst>
          </a:custGeom>
          <a:noFill/>
          <a:ln>
            <a:solidFill>
              <a:schemeClr val="accent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327776" tIns="77816" rIns="1186810" bIns="77816" numCol="1" spcCol="1270" anchor="ctr" anchorCtr="0">
            <a:noAutofit/>
          </a:bodyPr>
          <a:lstStyle/>
          <a:p>
            <a:pPr algn="l" defTabSz="574674">
              <a:lnSpc>
                <a:spcPct val="90000"/>
              </a:lnSpc>
              <a:spcAft>
                <a:spcPct val="35000"/>
              </a:spcAft>
            </a:pPr>
            <a:r>
              <a:rPr lang="ja-JP" altLang="en-US" sz="1108" b="1" u="none" dirty="0">
                <a:latin typeface="メイリオ" panose="020B0604030504040204" pitchFamily="50" charset="-128"/>
                <a:ea typeface="メイリオ" panose="020B0604030504040204" pitchFamily="50" charset="-128"/>
              </a:rPr>
              <a:t>平成</a:t>
            </a:r>
            <a:r>
              <a:rPr lang="en-US" altLang="ja-JP" sz="1108" b="1" u="none" dirty="0">
                <a:latin typeface="メイリオ" panose="020B0604030504040204" pitchFamily="50" charset="-128"/>
                <a:ea typeface="メイリオ" panose="020B0604030504040204" pitchFamily="50" charset="-128"/>
              </a:rPr>
              <a:t>16</a:t>
            </a:r>
            <a:r>
              <a:rPr lang="ja-JP" altLang="en-US" sz="1108" b="1" u="none" dirty="0">
                <a:latin typeface="メイリオ" panose="020B0604030504040204" pitchFamily="50" charset="-128"/>
                <a:ea typeface="メイリオ" panose="020B0604030504040204" pitchFamily="50" charset="-128"/>
              </a:rPr>
              <a:t>年９月　「精神保健医療福祉の改革ビジョン」</a:t>
            </a:r>
            <a:r>
              <a:rPr lang="en-US" altLang="ja-JP" sz="1108" b="1" u="none" dirty="0">
                <a:latin typeface="メイリオ" panose="020B0604030504040204" pitchFamily="50" charset="-128"/>
                <a:ea typeface="メイリオ" panose="020B0604030504040204" pitchFamily="50" charset="-128"/>
              </a:rPr>
              <a:t/>
            </a:r>
            <a:br>
              <a:rPr lang="en-US" altLang="ja-JP" sz="1108" b="1" u="none" dirty="0">
                <a:latin typeface="メイリオ" panose="020B0604030504040204" pitchFamily="50" charset="-128"/>
                <a:ea typeface="メイリオ" panose="020B0604030504040204" pitchFamily="50" charset="-128"/>
              </a:rPr>
            </a:br>
            <a:r>
              <a:rPr lang="ja-JP" altLang="en-US" sz="1108" u="none" dirty="0">
                <a:latin typeface="メイリオ" panose="020B0604030504040204" pitchFamily="50" charset="-128"/>
                <a:ea typeface="メイリオ" panose="020B0604030504040204" pitchFamily="50" charset="-128"/>
              </a:rPr>
              <a:t>「入院医療から地域生活中心へ」</a:t>
            </a:r>
          </a:p>
        </p:txBody>
      </p:sp>
      <p:sp>
        <p:nvSpPr>
          <p:cNvPr id="7" name="フリーフォーム 6"/>
          <p:cNvSpPr/>
          <p:nvPr/>
        </p:nvSpPr>
        <p:spPr>
          <a:xfrm>
            <a:off x="383256" y="1648628"/>
            <a:ext cx="7314286" cy="828834"/>
          </a:xfrm>
          <a:custGeom>
            <a:avLst/>
            <a:gdLst>
              <a:gd name="connsiteX0" fmla="*/ 0 w 7318893"/>
              <a:gd name="connsiteY0" fmla="*/ 105568 h 1055676"/>
              <a:gd name="connsiteX1" fmla="*/ 105568 w 7318893"/>
              <a:gd name="connsiteY1" fmla="*/ 0 h 1055676"/>
              <a:gd name="connsiteX2" fmla="*/ 7213325 w 7318893"/>
              <a:gd name="connsiteY2" fmla="*/ 0 h 1055676"/>
              <a:gd name="connsiteX3" fmla="*/ 7318893 w 7318893"/>
              <a:gd name="connsiteY3" fmla="*/ 105568 h 1055676"/>
              <a:gd name="connsiteX4" fmla="*/ 7318893 w 7318893"/>
              <a:gd name="connsiteY4" fmla="*/ 950108 h 1055676"/>
              <a:gd name="connsiteX5" fmla="*/ 7213325 w 7318893"/>
              <a:gd name="connsiteY5" fmla="*/ 1055676 h 1055676"/>
              <a:gd name="connsiteX6" fmla="*/ 105568 w 7318893"/>
              <a:gd name="connsiteY6" fmla="*/ 1055676 h 1055676"/>
              <a:gd name="connsiteX7" fmla="*/ 0 w 7318893"/>
              <a:gd name="connsiteY7" fmla="*/ 950108 h 1055676"/>
              <a:gd name="connsiteX8" fmla="*/ 0 w 7318893"/>
              <a:gd name="connsiteY8" fmla="*/ 105568 h 105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8893" h="1055676">
                <a:moveTo>
                  <a:pt x="0" y="105568"/>
                </a:moveTo>
                <a:cubicBezTo>
                  <a:pt x="0" y="47264"/>
                  <a:pt x="47264" y="0"/>
                  <a:pt x="105568" y="0"/>
                </a:cubicBezTo>
                <a:lnTo>
                  <a:pt x="7213325" y="0"/>
                </a:lnTo>
                <a:cubicBezTo>
                  <a:pt x="7271629" y="0"/>
                  <a:pt x="7318893" y="47264"/>
                  <a:pt x="7318893" y="105568"/>
                </a:cubicBezTo>
                <a:lnTo>
                  <a:pt x="7318893" y="950108"/>
                </a:lnTo>
                <a:cubicBezTo>
                  <a:pt x="7318893" y="1008412"/>
                  <a:pt x="7271629" y="1055676"/>
                  <a:pt x="7213325" y="1055676"/>
                </a:cubicBezTo>
                <a:lnTo>
                  <a:pt x="105568" y="1055676"/>
                </a:lnTo>
                <a:cubicBezTo>
                  <a:pt x="47264" y="1055676"/>
                  <a:pt x="0" y="1008412"/>
                  <a:pt x="0" y="950108"/>
                </a:cubicBezTo>
                <a:lnTo>
                  <a:pt x="0" y="105568"/>
                </a:lnTo>
                <a:close/>
              </a:path>
            </a:pathLst>
          </a:custGeom>
          <a:noFill/>
          <a:ln>
            <a:solidFill>
              <a:schemeClr val="accent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2483469"/>
              <a:satOff val="9953"/>
              <a:lumOff val="2157"/>
              <a:alphaOff val="0"/>
            </a:schemeClr>
          </a:fillRef>
          <a:effectRef idx="1">
            <a:schemeClr val="accent5">
              <a:hueOff val="-2483469"/>
              <a:satOff val="9953"/>
              <a:lumOff val="2157"/>
              <a:alphaOff val="0"/>
            </a:schemeClr>
          </a:effectRef>
          <a:fontRef idx="minor">
            <a:schemeClr val="dk1"/>
          </a:fontRef>
        </p:style>
        <p:txBody>
          <a:bodyPr spcFirstLastPara="0" vert="horz" wrap="square" lIns="327776" tIns="67260" rIns="1205713" bIns="67260" numCol="1" spcCol="1270" anchor="ctr" anchorCtr="0">
            <a:noAutofit/>
          </a:bodyPr>
          <a:lstStyle/>
          <a:p>
            <a:pPr algn="l" defTabSz="451530">
              <a:lnSpc>
                <a:spcPct val="90000"/>
              </a:lnSpc>
              <a:spcAft>
                <a:spcPct val="35000"/>
              </a:spcAft>
            </a:pPr>
            <a:r>
              <a:rPr lang="ja-JP" altLang="en-US" sz="1108" b="1" u="none" dirty="0">
                <a:latin typeface="メイリオ" panose="020B0604030504040204" pitchFamily="50" charset="-128"/>
                <a:ea typeface="メイリオ" panose="020B0604030504040204" pitchFamily="50" charset="-128"/>
              </a:rPr>
              <a:t>平成</a:t>
            </a:r>
            <a:r>
              <a:rPr lang="en-US" altLang="ja-JP" sz="1108" b="1" u="none" dirty="0">
                <a:latin typeface="メイリオ" panose="020B0604030504040204" pitchFamily="50" charset="-128"/>
                <a:ea typeface="メイリオ" panose="020B0604030504040204" pitchFamily="50" charset="-128"/>
              </a:rPr>
              <a:t>26</a:t>
            </a:r>
            <a:r>
              <a:rPr lang="ja-JP" altLang="en-US" sz="1108" b="1" u="none" dirty="0">
                <a:latin typeface="メイリオ" panose="020B0604030504040204" pitchFamily="50" charset="-128"/>
                <a:ea typeface="メイリオ" panose="020B0604030504040204" pitchFamily="50" charset="-128"/>
              </a:rPr>
              <a:t>年７月　「良質かつ適切な精神障害者に対する医療の提供を確保するための指針」</a:t>
            </a:r>
            <a:r>
              <a:rPr lang="en-US" altLang="ja-JP" sz="1108" b="1" u="none" dirty="0">
                <a:latin typeface="メイリオ" panose="020B0604030504040204" pitchFamily="50" charset="-128"/>
                <a:ea typeface="メイリオ" panose="020B0604030504040204" pitchFamily="50" charset="-128"/>
              </a:rPr>
              <a:t/>
            </a:r>
            <a:br>
              <a:rPr lang="en-US" altLang="ja-JP" sz="1108" b="1" u="none" dirty="0">
                <a:latin typeface="メイリオ" panose="020B0604030504040204" pitchFamily="50" charset="-128"/>
                <a:ea typeface="メイリオ" panose="020B0604030504040204" pitchFamily="50" charset="-128"/>
              </a:rPr>
            </a:br>
            <a:r>
              <a:rPr lang="ja-JP" altLang="en-US" sz="1108" u="none" dirty="0">
                <a:latin typeface="メイリオ" panose="020B0604030504040204" pitchFamily="50" charset="-128"/>
                <a:ea typeface="メイリオ" panose="020B0604030504040204" pitchFamily="50" charset="-128"/>
              </a:rPr>
              <a:t>地域の受け皿づくりの在り方等に係る具体的な方策を取りまとめる</a:t>
            </a:r>
          </a:p>
        </p:txBody>
      </p:sp>
      <p:sp>
        <p:nvSpPr>
          <p:cNvPr id="8" name="フリーフォーム 7"/>
          <p:cNvSpPr/>
          <p:nvPr/>
        </p:nvSpPr>
        <p:spPr>
          <a:xfrm>
            <a:off x="648447" y="2579097"/>
            <a:ext cx="7314286" cy="828834"/>
          </a:xfrm>
          <a:custGeom>
            <a:avLst/>
            <a:gdLst>
              <a:gd name="connsiteX0" fmla="*/ 0 w 7318893"/>
              <a:gd name="connsiteY0" fmla="*/ 105568 h 1055676"/>
              <a:gd name="connsiteX1" fmla="*/ 105568 w 7318893"/>
              <a:gd name="connsiteY1" fmla="*/ 0 h 1055676"/>
              <a:gd name="connsiteX2" fmla="*/ 7213325 w 7318893"/>
              <a:gd name="connsiteY2" fmla="*/ 0 h 1055676"/>
              <a:gd name="connsiteX3" fmla="*/ 7318893 w 7318893"/>
              <a:gd name="connsiteY3" fmla="*/ 105568 h 1055676"/>
              <a:gd name="connsiteX4" fmla="*/ 7318893 w 7318893"/>
              <a:gd name="connsiteY4" fmla="*/ 950108 h 1055676"/>
              <a:gd name="connsiteX5" fmla="*/ 7213325 w 7318893"/>
              <a:gd name="connsiteY5" fmla="*/ 1055676 h 1055676"/>
              <a:gd name="connsiteX6" fmla="*/ 105568 w 7318893"/>
              <a:gd name="connsiteY6" fmla="*/ 1055676 h 1055676"/>
              <a:gd name="connsiteX7" fmla="*/ 0 w 7318893"/>
              <a:gd name="connsiteY7" fmla="*/ 950108 h 1055676"/>
              <a:gd name="connsiteX8" fmla="*/ 0 w 7318893"/>
              <a:gd name="connsiteY8" fmla="*/ 105568 h 105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8893" h="1055676">
                <a:moveTo>
                  <a:pt x="0" y="105568"/>
                </a:moveTo>
                <a:cubicBezTo>
                  <a:pt x="0" y="47264"/>
                  <a:pt x="47264" y="0"/>
                  <a:pt x="105568" y="0"/>
                </a:cubicBezTo>
                <a:lnTo>
                  <a:pt x="7213325" y="0"/>
                </a:lnTo>
                <a:cubicBezTo>
                  <a:pt x="7271629" y="0"/>
                  <a:pt x="7318893" y="47264"/>
                  <a:pt x="7318893" y="105568"/>
                </a:cubicBezTo>
                <a:lnTo>
                  <a:pt x="7318893" y="950108"/>
                </a:lnTo>
                <a:cubicBezTo>
                  <a:pt x="7318893" y="1008412"/>
                  <a:pt x="7271629" y="1055676"/>
                  <a:pt x="7213325" y="1055676"/>
                </a:cubicBezTo>
                <a:lnTo>
                  <a:pt x="105568" y="1055676"/>
                </a:lnTo>
                <a:cubicBezTo>
                  <a:pt x="47264" y="1055676"/>
                  <a:pt x="0" y="1008412"/>
                  <a:pt x="0" y="950108"/>
                </a:cubicBezTo>
                <a:lnTo>
                  <a:pt x="0" y="105568"/>
                </a:lnTo>
                <a:close/>
              </a:path>
            </a:pathLst>
          </a:custGeom>
          <a:noFill/>
          <a:ln>
            <a:solidFill>
              <a:schemeClr val="accent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spcFirstLastPara="0" vert="horz" wrap="square" lIns="327776" tIns="70779" rIns="1209232" bIns="70779" numCol="1" spcCol="1270" anchor="ctr" anchorCtr="0">
            <a:noAutofit/>
          </a:bodyPr>
          <a:lstStyle/>
          <a:p>
            <a:pPr algn="l" defTabSz="492578">
              <a:lnSpc>
                <a:spcPct val="90000"/>
              </a:lnSpc>
              <a:spcAft>
                <a:spcPct val="35000"/>
              </a:spcAft>
            </a:pPr>
            <a:r>
              <a:rPr lang="ja-JP" altLang="en-US" sz="1108" b="1" u="none" dirty="0">
                <a:latin typeface="メイリオ" panose="020B0604030504040204" pitchFamily="50" charset="-128"/>
                <a:ea typeface="メイリオ" panose="020B0604030504040204" pitchFamily="50" charset="-128"/>
              </a:rPr>
              <a:t>平成</a:t>
            </a:r>
            <a:r>
              <a:rPr lang="en-US" altLang="ja-JP" sz="1108" b="1" u="none" dirty="0">
                <a:latin typeface="メイリオ" panose="020B0604030504040204" pitchFamily="50" charset="-128"/>
                <a:ea typeface="メイリオ" panose="020B0604030504040204" pitchFamily="50" charset="-128"/>
              </a:rPr>
              <a:t>29</a:t>
            </a:r>
            <a:r>
              <a:rPr lang="ja-JP" altLang="en-US" sz="1108" b="1" u="none" dirty="0">
                <a:latin typeface="メイリオ" panose="020B0604030504040204" pitchFamily="50" charset="-128"/>
                <a:ea typeface="メイリオ" panose="020B0604030504040204" pitchFamily="50" charset="-128"/>
              </a:rPr>
              <a:t>年２月　「これからの精神保健医療福祉のあり方に関する検討会報告書」</a:t>
            </a:r>
            <a:r>
              <a:rPr lang="en-US" altLang="ja-JP" sz="1108" b="1" u="none" dirty="0">
                <a:latin typeface="メイリオ" panose="020B0604030504040204" pitchFamily="50" charset="-128"/>
                <a:ea typeface="メイリオ" panose="020B0604030504040204" pitchFamily="50" charset="-128"/>
              </a:rPr>
              <a:t/>
            </a:r>
            <a:br>
              <a:rPr lang="en-US" altLang="ja-JP" sz="1108" b="1" u="none" dirty="0">
                <a:latin typeface="メイリオ" panose="020B0604030504040204" pitchFamily="50" charset="-128"/>
                <a:ea typeface="メイリオ" panose="020B0604030504040204" pitchFamily="50" charset="-128"/>
              </a:rPr>
            </a:br>
            <a:r>
              <a:rPr lang="ja-JP" altLang="en-US" sz="1108" u="none" dirty="0">
                <a:latin typeface="メイリオ" panose="020B0604030504040204" pitchFamily="50" charset="-128"/>
                <a:ea typeface="メイリオ" panose="020B0604030504040204" pitchFamily="50" charset="-128"/>
              </a:rPr>
              <a:t>新たな地域精神保健医療体制の在り方について</a:t>
            </a:r>
            <a:r>
              <a:rPr lang="en-US" altLang="ja-JP" sz="1108" u="none" dirty="0">
                <a:latin typeface="メイリオ" panose="020B0604030504040204" pitchFamily="50" charset="-128"/>
                <a:ea typeface="メイリオ" panose="020B0604030504040204" pitchFamily="50" charset="-128"/>
              </a:rPr>
              <a:t/>
            </a:r>
            <a:br>
              <a:rPr lang="en-US" altLang="ja-JP" sz="1108" u="none" dirty="0">
                <a:latin typeface="メイリオ" panose="020B0604030504040204" pitchFamily="50" charset="-128"/>
                <a:ea typeface="メイリオ" panose="020B0604030504040204" pitchFamily="50" charset="-128"/>
              </a:rPr>
            </a:br>
            <a:r>
              <a:rPr lang="ja-JP" altLang="en-US" sz="1108" u="none" dirty="0">
                <a:latin typeface="メイリオ" panose="020B0604030504040204" pitchFamily="50" charset="-128"/>
                <a:ea typeface="メイリオ" panose="020B0604030504040204" pitchFamily="50" charset="-128"/>
              </a:rPr>
              <a:t>「精神障害にも対応した地域包括ケアシステムの構築」</a:t>
            </a:r>
          </a:p>
        </p:txBody>
      </p:sp>
      <p:sp>
        <p:nvSpPr>
          <p:cNvPr id="9" name="フリーフォーム 8"/>
          <p:cNvSpPr/>
          <p:nvPr/>
        </p:nvSpPr>
        <p:spPr>
          <a:xfrm>
            <a:off x="980952" y="3521716"/>
            <a:ext cx="7314286" cy="828834"/>
          </a:xfrm>
          <a:custGeom>
            <a:avLst/>
            <a:gdLst>
              <a:gd name="connsiteX0" fmla="*/ 0 w 7318893"/>
              <a:gd name="connsiteY0" fmla="*/ 105568 h 1055676"/>
              <a:gd name="connsiteX1" fmla="*/ 105568 w 7318893"/>
              <a:gd name="connsiteY1" fmla="*/ 0 h 1055676"/>
              <a:gd name="connsiteX2" fmla="*/ 7213325 w 7318893"/>
              <a:gd name="connsiteY2" fmla="*/ 0 h 1055676"/>
              <a:gd name="connsiteX3" fmla="*/ 7318893 w 7318893"/>
              <a:gd name="connsiteY3" fmla="*/ 105568 h 1055676"/>
              <a:gd name="connsiteX4" fmla="*/ 7318893 w 7318893"/>
              <a:gd name="connsiteY4" fmla="*/ 950108 h 1055676"/>
              <a:gd name="connsiteX5" fmla="*/ 7213325 w 7318893"/>
              <a:gd name="connsiteY5" fmla="*/ 1055676 h 1055676"/>
              <a:gd name="connsiteX6" fmla="*/ 105568 w 7318893"/>
              <a:gd name="connsiteY6" fmla="*/ 1055676 h 1055676"/>
              <a:gd name="connsiteX7" fmla="*/ 0 w 7318893"/>
              <a:gd name="connsiteY7" fmla="*/ 950108 h 1055676"/>
              <a:gd name="connsiteX8" fmla="*/ 0 w 7318893"/>
              <a:gd name="connsiteY8" fmla="*/ 105568 h 105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8893" h="1055676">
                <a:moveTo>
                  <a:pt x="0" y="105568"/>
                </a:moveTo>
                <a:cubicBezTo>
                  <a:pt x="0" y="47264"/>
                  <a:pt x="47264" y="0"/>
                  <a:pt x="105568" y="0"/>
                </a:cubicBezTo>
                <a:lnTo>
                  <a:pt x="7213325" y="0"/>
                </a:lnTo>
                <a:cubicBezTo>
                  <a:pt x="7271629" y="0"/>
                  <a:pt x="7318893" y="47264"/>
                  <a:pt x="7318893" y="105568"/>
                </a:cubicBezTo>
                <a:lnTo>
                  <a:pt x="7318893" y="950108"/>
                </a:lnTo>
                <a:cubicBezTo>
                  <a:pt x="7318893" y="1008412"/>
                  <a:pt x="7271629" y="1055676"/>
                  <a:pt x="7213325" y="1055676"/>
                </a:cubicBezTo>
                <a:lnTo>
                  <a:pt x="105568" y="1055676"/>
                </a:lnTo>
                <a:cubicBezTo>
                  <a:pt x="47264" y="1055676"/>
                  <a:pt x="0" y="1008412"/>
                  <a:pt x="0" y="950108"/>
                </a:cubicBezTo>
                <a:lnTo>
                  <a:pt x="0" y="105568"/>
                </a:lnTo>
                <a:close/>
              </a:path>
            </a:pathLst>
          </a:custGeom>
          <a:noFill/>
          <a:ln>
            <a:solidFill>
              <a:schemeClr val="accent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7450407"/>
              <a:satOff val="29858"/>
              <a:lumOff val="6471"/>
              <a:alphaOff val="0"/>
            </a:schemeClr>
          </a:fillRef>
          <a:effectRef idx="1">
            <a:schemeClr val="accent5">
              <a:hueOff val="-7450407"/>
              <a:satOff val="29858"/>
              <a:lumOff val="6471"/>
              <a:alphaOff val="0"/>
            </a:schemeClr>
          </a:effectRef>
          <a:fontRef idx="minor">
            <a:schemeClr val="dk1"/>
          </a:fontRef>
        </p:style>
        <p:txBody>
          <a:bodyPr spcFirstLastPara="0" vert="horz" wrap="square" lIns="261283" tIns="67260" rIns="1205713" bIns="67260" numCol="1" spcCol="1270" anchor="ctr" anchorCtr="0">
            <a:noAutofit/>
          </a:bodyPr>
          <a:lstStyle/>
          <a:p>
            <a:pPr algn="l" defTabSz="451530">
              <a:lnSpc>
                <a:spcPct val="90000"/>
              </a:lnSpc>
              <a:spcAft>
                <a:spcPct val="35000"/>
              </a:spcAft>
            </a:pPr>
            <a:r>
              <a:rPr lang="ja-JP" altLang="en-US" sz="1108" b="1" u="none" dirty="0">
                <a:latin typeface="メイリオ" panose="020B0604030504040204" pitchFamily="50" charset="-128"/>
                <a:ea typeface="メイリオ" panose="020B0604030504040204" pitchFamily="50" charset="-128"/>
              </a:rPr>
              <a:t>令和３年３月　「精神障害にも対応した地域包括ケアシステムの構築に係る検討会報告書」</a:t>
            </a:r>
            <a:r>
              <a:rPr lang="en-US" altLang="ja-JP" sz="1108" b="1" u="none" dirty="0">
                <a:latin typeface="メイリオ" panose="020B0604030504040204" pitchFamily="50" charset="-128"/>
                <a:ea typeface="メイリオ" panose="020B0604030504040204" pitchFamily="50" charset="-128"/>
              </a:rPr>
              <a:t/>
            </a:r>
            <a:br>
              <a:rPr lang="en-US" altLang="ja-JP" sz="1108" b="1" u="none" dirty="0">
                <a:latin typeface="メイリオ" panose="020B0604030504040204" pitchFamily="50" charset="-128"/>
                <a:ea typeface="メイリオ" panose="020B0604030504040204" pitchFamily="50" charset="-128"/>
              </a:rPr>
            </a:br>
            <a:r>
              <a:rPr lang="ja-JP" altLang="en-US" sz="1108" u="none" dirty="0">
                <a:latin typeface="メイリオ" panose="020B0604030504040204" pitchFamily="50" charset="-128"/>
                <a:ea typeface="メイリオ" panose="020B0604030504040204" pitchFamily="50" charset="-128"/>
              </a:rPr>
              <a:t>「精神障害の有無や程度にかかわらず、誰もが安心して自分らしく暮らすことが出来るよう</a:t>
            </a:r>
            <a:r>
              <a:rPr lang="en-US" altLang="ja-JP" sz="1108" u="none" dirty="0">
                <a:latin typeface="メイリオ" panose="020B0604030504040204" pitchFamily="50" charset="-128"/>
                <a:ea typeface="メイリオ" panose="020B0604030504040204" pitchFamily="50" charset="-128"/>
              </a:rPr>
              <a:t/>
            </a:r>
            <a:br>
              <a:rPr lang="en-US" altLang="ja-JP" sz="1108" u="none" dirty="0">
                <a:latin typeface="メイリオ" panose="020B0604030504040204" pitchFamily="50" charset="-128"/>
                <a:ea typeface="メイリオ" panose="020B0604030504040204" pitchFamily="50" charset="-128"/>
              </a:rPr>
            </a:br>
            <a:r>
              <a:rPr lang="ja-JP" altLang="en-US" sz="1108" u="none" dirty="0">
                <a:latin typeface="メイリオ" panose="020B0604030504040204" pitchFamily="50" charset="-128"/>
                <a:ea typeface="メイリオ" panose="020B0604030504040204" pitchFamily="50" charset="-128"/>
              </a:rPr>
              <a:t>重層的な連携による支援体制を構築する」</a:t>
            </a:r>
          </a:p>
        </p:txBody>
      </p:sp>
      <p:sp>
        <p:nvSpPr>
          <p:cNvPr id="10" name="フリーフォーム 9"/>
          <p:cNvSpPr/>
          <p:nvPr/>
        </p:nvSpPr>
        <p:spPr>
          <a:xfrm>
            <a:off x="1314269" y="4456600"/>
            <a:ext cx="7314286" cy="965178"/>
          </a:xfrm>
          <a:custGeom>
            <a:avLst/>
            <a:gdLst>
              <a:gd name="connsiteX0" fmla="*/ 0 w 7318893"/>
              <a:gd name="connsiteY0" fmla="*/ 122934 h 1229335"/>
              <a:gd name="connsiteX1" fmla="*/ 122934 w 7318893"/>
              <a:gd name="connsiteY1" fmla="*/ 0 h 1229335"/>
              <a:gd name="connsiteX2" fmla="*/ 7195960 w 7318893"/>
              <a:gd name="connsiteY2" fmla="*/ 0 h 1229335"/>
              <a:gd name="connsiteX3" fmla="*/ 7318894 w 7318893"/>
              <a:gd name="connsiteY3" fmla="*/ 122934 h 1229335"/>
              <a:gd name="connsiteX4" fmla="*/ 7318893 w 7318893"/>
              <a:gd name="connsiteY4" fmla="*/ 1106402 h 1229335"/>
              <a:gd name="connsiteX5" fmla="*/ 7195959 w 7318893"/>
              <a:gd name="connsiteY5" fmla="*/ 1229336 h 1229335"/>
              <a:gd name="connsiteX6" fmla="*/ 122934 w 7318893"/>
              <a:gd name="connsiteY6" fmla="*/ 1229335 h 1229335"/>
              <a:gd name="connsiteX7" fmla="*/ 0 w 7318893"/>
              <a:gd name="connsiteY7" fmla="*/ 1106401 h 1229335"/>
              <a:gd name="connsiteX8" fmla="*/ 0 w 7318893"/>
              <a:gd name="connsiteY8" fmla="*/ 122934 h 122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8893" h="1229335">
                <a:moveTo>
                  <a:pt x="0" y="122934"/>
                </a:moveTo>
                <a:cubicBezTo>
                  <a:pt x="0" y="55039"/>
                  <a:pt x="55039" y="0"/>
                  <a:pt x="122934" y="0"/>
                </a:cubicBezTo>
                <a:lnTo>
                  <a:pt x="7195960" y="0"/>
                </a:lnTo>
                <a:cubicBezTo>
                  <a:pt x="7263855" y="0"/>
                  <a:pt x="7318894" y="55039"/>
                  <a:pt x="7318894" y="122934"/>
                </a:cubicBezTo>
                <a:cubicBezTo>
                  <a:pt x="7318894" y="450757"/>
                  <a:pt x="7318893" y="778579"/>
                  <a:pt x="7318893" y="1106402"/>
                </a:cubicBezTo>
                <a:cubicBezTo>
                  <a:pt x="7318893" y="1174297"/>
                  <a:pt x="7263854" y="1229336"/>
                  <a:pt x="7195959" y="1229336"/>
                </a:cubicBezTo>
                <a:lnTo>
                  <a:pt x="122934" y="1229335"/>
                </a:lnTo>
                <a:cubicBezTo>
                  <a:pt x="55039" y="1229335"/>
                  <a:pt x="0" y="1174296"/>
                  <a:pt x="0" y="1106401"/>
                </a:cubicBezTo>
                <a:lnTo>
                  <a:pt x="0" y="122934"/>
                </a:lnTo>
                <a:close/>
              </a:path>
            </a:pathLst>
          </a:custGeom>
          <a:noFill/>
          <a:ln>
            <a:solidFill>
              <a:schemeClr val="accent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spcFirstLastPara="0" vert="horz" wrap="square" lIns="265980" tIns="75476" rIns="1213929" bIns="75476" numCol="1" spcCol="1270" anchor="ctr" anchorCtr="0">
            <a:noAutofit/>
          </a:bodyPr>
          <a:lstStyle/>
          <a:p>
            <a:pPr algn="l" defTabSz="492578">
              <a:lnSpc>
                <a:spcPct val="90000"/>
              </a:lnSpc>
              <a:spcAft>
                <a:spcPct val="35000"/>
              </a:spcAft>
            </a:pPr>
            <a:r>
              <a:rPr lang="ja-JP" altLang="en-US" sz="1108" b="1" u="none" dirty="0">
                <a:latin typeface="メイリオ" panose="020B0604030504040204" pitchFamily="50" charset="-128"/>
                <a:ea typeface="メイリオ" panose="020B0604030504040204" pitchFamily="50" charset="-128"/>
              </a:rPr>
              <a:t>令和４年６月　「地域で安心して暮らせる精神保健医療福祉体制の実現に向けた検討会」</a:t>
            </a:r>
            <a:r>
              <a:rPr lang="en-US" altLang="ja-JP" sz="1108" b="1" u="none" dirty="0">
                <a:latin typeface="メイリオ" panose="020B0604030504040204" pitchFamily="50" charset="-128"/>
                <a:ea typeface="メイリオ" panose="020B0604030504040204" pitchFamily="50" charset="-128"/>
              </a:rPr>
              <a:t/>
            </a:r>
            <a:br>
              <a:rPr lang="en-US" altLang="ja-JP" sz="1108" b="1" u="none" dirty="0">
                <a:latin typeface="メイリオ" panose="020B0604030504040204" pitchFamily="50" charset="-128"/>
                <a:ea typeface="メイリオ" panose="020B0604030504040204" pitchFamily="50" charset="-128"/>
              </a:rPr>
            </a:br>
            <a:r>
              <a:rPr lang="ja-JP" altLang="en-US" sz="1108" b="1" u="none" dirty="0">
                <a:latin typeface="メイリオ" panose="020B0604030504040204" pitchFamily="50" charset="-128"/>
                <a:ea typeface="メイリオ" panose="020B0604030504040204" pitchFamily="50" charset="-128"/>
              </a:rPr>
              <a:t>「</a:t>
            </a:r>
            <a:r>
              <a:rPr lang="ja-JP" altLang="en-US" sz="1108" u="none" dirty="0">
                <a:latin typeface="メイリオ" panose="020B0604030504040204" pitchFamily="50" charset="-128"/>
                <a:ea typeface="メイリオ" panose="020B0604030504040204" pitchFamily="50" charset="-128"/>
              </a:rPr>
              <a:t>精神保健医療福祉上のニーズを有する方が病状の変化に応じ、保険、医療、障害福祉、介護、居住、就労等の多様なサービスを身近な地域で切れ目なく受けられるようにすることが必要」</a:t>
            </a:r>
            <a:endParaRPr lang="ja-JP" altLang="en-US" sz="1016" u="none" dirty="0">
              <a:latin typeface="メイリオ" panose="020B0604030504040204" pitchFamily="50" charset="-128"/>
              <a:ea typeface="メイリオ" panose="020B0604030504040204" pitchFamily="50" charset="-128"/>
            </a:endParaRPr>
          </a:p>
        </p:txBody>
      </p:sp>
      <p:sp>
        <p:nvSpPr>
          <p:cNvPr id="11" name="フリーフォーム 10"/>
          <p:cNvSpPr/>
          <p:nvPr/>
        </p:nvSpPr>
        <p:spPr>
          <a:xfrm>
            <a:off x="6251613" y="1409820"/>
            <a:ext cx="633710" cy="538743"/>
          </a:xfrm>
          <a:custGeom>
            <a:avLst/>
            <a:gdLst>
              <a:gd name="connsiteX0" fmla="*/ 0 w 686189"/>
              <a:gd name="connsiteY0" fmla="*/ 377404 h 686189"/>
              <a:gd name="connsiteX1" fmla="*/ 154393 w 686189"/>
              <a:gd name="connsiteY1" fmla="*/ 377404 h 686189"/>
              <a:gd name="connsiteX2" fmla="*/ 154393 w 686189"/>
              <a:gd name="connsiteY2" fmla="*/ 0 h 686189"/>
              <a:gd name="connsiteX3" fmla="*/ 531796 w 686189"/>
              <a:gd name="connsiteY3" fmla="*/ 0 h 686189"/>
              <a:gd name="connsiteX4" fmla="*/ 531796 w 686189"/>
              <a:gd name="connsiteY4" fmla="*/ 377404 h 686189"/>
              <a:gd name="connsiteX5" fmla="*/ 686189 w 686189"/>
              <a:gd name="connsiteY5" fmla="*/ 377404 h 686189"/>
              <a:gd name="connsiteX6" fmla="*/ 343095 w 686189"/>
              <a:gd name="connsiteY6" fmla="*/ 686189 h 686189"/>
              <a:gd name="connsiteX7" fmla="*/ 0 w 686189"/>
              <a:gd name="connsiteY7" fmla="*/ 377404 h 68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189" h="686189">
                <a:moveTo>
                  <a:pt x="0" y="377404"/>
                </a:moveTo>
                <a:lnTo>
                  <a:pt x="154393" y="377404"/>
                </a:lnTo>
                <a:lnTo>
                  <a:pt x="154393" y="0"/>
                </a:lnTo>
                <a:lnTo>
                  <a:pt x="531796" y="0"/>
                </a:lnTo>
                <a:lnTo>
                  <a:pt x="531796" y="377404"/>
                </a:lnTo>
                <a:lnTo>
                  <a:pt x="686189" y="377404"/>
                </a:lnTo>
                <a:lnTo>
                  <a:pt x="343095" y="686189"/>
                </a:lnTo>
                <a:lnTo>
                  <a:pt x="0" y="377404"/>
                </a:lnTo>
                <a:close/>
              </a:path>
            </a:pathLst>
          </a:custGeom>
          <a:solidFill>
            <a:schemeClr val="bg1"/>
          </a:solidFill>
          <a:ln>
            <a:solidFill>
              <a:schemeClr val="accent1">
                <a:alpha val="90000"/>
              </a:schemeClr>
            </a:solidFill>
          </a:ln>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89500" tIns="46915" rIns="189500" bIns="203758" numCol="1" spcCol="1270" anchor="ctr" anchorCtr="0">
            <a:noAutofit/>
          </a:bodyPr>
          <a:lstStyle/>
          <a:p>
            <a:pPr defTabSz="1641927">
              <a:lnSpc>
                <a:spcPct val="90000"/>
              </a:lnSpc>
              <a:spcAft>
                <a:spcPct val="35000"/>
              </a:spcAft>
            </a:pPr>
            <a:endParaRPr lang="ja-JP" altLang="en-US" sz="3693" u="none">
              <a:latin typeface="メイリオ" panose="020B0604030504040204" pitchFamily="50" charset="-128"/>
              <a:ea typeface="メイリオ" panose="020B0604030504040204" pitchFamily="50" charset="-128"/>
            </a:endParaRPr>
          </a:p>
        </p:txBody>
      </p:sp>
      <p:sp>
        <p:nvSpPr>
          <p:cNvPr id="12" name="フリーフォーム 11"/>
          <p:cNvSpPr/>
          <p:nvPr/>
        </p:nvSpPr>
        <p:spPr>
          <a:xfrm>
            <a:off x="6664827" y="2328214"/>
            <a:ext cx="633710" cy="538743"/>
          </a:xfrm>
          <a:custGeom>
            <a:avLst/>
            <a:gdLst>
              <a:gd name="connsiteX0" fmla="*/ 0 w 686189"/>
              <a:gd name="connsiteY0" fmla="*/ 377404 h 686189"/>
              <a:gd name="connsiteX1" fmla="*/ 154393 w 686189"/>
              <a:gd name="connsiteY1" fmla="*/ 377404 h 686189"/>
              <a:gd name="connsiteX2" fmla="*/ 154393 w 686189"/>
              <a:gd name="connsiteY2" fmla="*/ 0 h 686189"/>
              <a:gd name="connsiteX3" fmla="*/ 531796 w 686189"/>
              <a:gd name="connsiteY3" fmla="*/ 0 h 686189"/>
              <a:gd name="connsiteX4" fmla="*/ 531796 w 686189"/>
              <a:gd name="connsiteY4" fmla="*/ 377404 h 686189"/>
              <a:gd name="connsiteX5" fmla="*/ 686189 w 686189"/>
              <a:gd name="connsiteY5" fmla="*/ 377404 h 686189"/>
              <a:gd name="connsiteX6" fmla="*/ 343095 w 686189"/>
              <a:gd name="connsiteY6" fmla="*/ 686189 h 686189"/>
              <a:gd name="connsiteX7" fmla="*/ 0 w 686189"/>
              <a:gd name="connsiteY7" fmla="*/ 377404 h 68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189" h="686189">
                <a:moveTo>
                  <a:pt x="0" y="377404"/>
                </a:moveTo>
                <a:lnTo>
                  <a:pt x="154393" y="377404"/>
                </a:lnTo>
                <a:lnTo>
                  <a:pt x="154393" y="0"/>
                </a:lnTo>
                <a:lnTo>
                  <a:pt x="531796" y="0"/>
                </a:lnTo>
                <a:lnTo>
                  <a:pt x="531796" y="377404"/>
                </a:lnTo>
                <a:lnTo>
                  <a:pt x="686189" y="377404"/>
                </a:lnTo>
                <a:lnTo>
                  <a:pt x="343095" y="686189"/>
                </a:lnTo>
                <a:lnTo>
                  <a:pt x="0" y="377404"/>
                </a:lnTo>
                <a:close/>
              </a:path>
            </a:pathLst>
          </a:custGeom>
          <a:solidFill>
            <a:schemeClr val="bg1"/>
          </a:solidFill>
          <a:ln>
            <a:solidFill>
              <a:schemeClr val="accent1">
                <a:alpha val="90000"/>
              </a:schemeClr>
            </a:solidFill>
          </a:ln>
        </p:spPr>
        <p:style>
          <a:lnRef idx="1">
            <a:schemeClr val="accent5">
              <a:tint val="40000"/>
              <a:alpha val="90000"/>
              <a:hueOff val="0"/>
              <a:satOff val="0"/>
              <a:lumOff val="0"/>
              <a:alphaOff val="0"/>
            </a:schemeClr>
          </a:lnRef>
          <a:fillRef idx="1">
            <a:schemeClr val="accent5">
              <a:tint val="40000"/>
              <a:alpha val="90000"/>
              <a:hueOff val="-3580161"/>
              <a:satOff val="16084"/>
              <a:lumOff val="1106"/>
              <a:alphaOff val="0"/>
            </a:schemeClr>
          </a:fillRef>
          <a:effectRef idx="0">
            <a:schemeClr val="accent5">
              <a:tint val="40000"/>
              <a:alpha val="90000"/>
              <a:hueOff val="-3580161"/>
              <a:satOff val="16084"/>
              <a:lumOff val="1106"/>
              <a:alphaOff val="0"/>
            </a:schemeClr>
          </a:effectRef>
          <a:fontRef idx="minor">
            <a:schemeClr val="dk1">
              <a:hueOff val="0"/>
              <a:satOff val="0"/>
              <a:lumOff val="0"/>
              <a:alphaOff val="0"/>
            </a:schemeClr>
          </a:fontRef>
        </p:style>
        <p:txBody>
          <a:bodyPr spcFirstLastPara="0" vert="horz" wrap="square" lIns="189500" tIns="46915" rIns="189500" bIns="203758" numCol="1" spcCol="1270" anchor="ctr" anchorCtr="0">
            <a:noAutofit/>
          </a:bodyPr>
          <a:lstStyle/>
          <a:p>
            <a:pPr defTabSz="1641927">
              <a:lnSpc>
                <a:spcPct val="90000"/>
              </a:lnSpc>
              <a:spcAft>
                <a:spcPct val="35000"/>
              </a:spcAft>
            </a:pPr>
            <a:endParaRPr lang="ja-JP" altLang="en-US" sz="3693" u="none">
              <a:latin typeface="メイリオ" panose="020B0604030504040204" pitchFamily="50" charset="-128"/>
              <a:ea typeface="メイリオ" panose="020B0604030504040204" pitchFamily="50" charset="-128"/>
            </a:endParaRPr>
          </a:p>
        </p:txBody>
      </p:sp>
      <p:sp>
        <p:nvSpPr>
          <p:cNvPr id="13" name="フリーフォーム 12"/>
          <p:cNvSpPr/>
          <p:nvPr/>
        </p:nvSpPr>
        <p:spPr>
          <a:xfrm>
            <a:off x="7063832" y="3258348"/>
            <a:ext cx="633710" cy="538743"/>
          </a:xfrm>
          <a:custGeom>
            <a:avLst/>
            <a:gdLst>
              <a:gd name="connsiteX0" fmla="*/ 0 w 686189"/>
              <a:gd name="connsiteY0" fmla="*/ 377404 h 686189"/>
              <a:gd name="connsiteX1" fmla="*/ 154393 w 686189"/>
              <a:gd name="connsiteY1" fmla="*/ 377404 h 686189"/>
              <a:gd name="connsiteX2" fmla="*/ 154393 w 686189"/>
              <a:gd name="connsiteY2" fmla="*/ 0 h 686189"/>
              <a:gd name="connsiteX3" fmla="*/ 531796 w 686189"/>
              <a:gd name="connsiteY3" fmla="*/ 0 h 686189"/>
              <a:gd name="connsiteX4" fmla="*/ 531796 w 686189"/>
              <a:gd name="connsiteY4" fmla="*/ 377404 h 686189"/>
              <a:gd name="connsiteX5" fmla="*/ 686189 w 686189"/>
              <a:gd name="connsiteY5" fmla="*/ 377404 h 686189"/>
              <a:gd name="connsiteX6" fmla="*/ 343095 w 686189"/>
              <a:gd name="connsiteY6" fmla="*/ 686189 h 686189"/>
              <a:gd name="connsiteX7" fmla="*/ 0 w 686189"/>
              <a:gd name="connsiteY7" fmla="*/ 377404 h 68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189" h="686189">
                <a:moveTo>
                  <a:pt x="0" y="377404"/>
                </a:moveTo>
                <a:lnTo>
                  <a:pt x="154393" y="377404"/>
                </a:lnTo>
                <a:lnTo>
                  <a:pt x="154393" y="0"/>
                </a:lnTo>
                <a:lnTo>
                  <a:pt x="531796" y="0"/>
                </a:lnTo>
                <a:lnTo>
                  <a:pt x="531796" y="377404"/>
                </a:lnTo>
                <a:lnTo>
                  <a:pt x="686189" y="377404"/>
                </a:lnTo>
                <a:lnTo>
                  <a:pt x="343095" y="686189"/>
                </a:lnTo>
                <a:lnTo>
                  <a:pt x="0" y="377404"/>
                </a:lnTo>
                <a:close/>
              </a:path>
            </a:pathLst>
          </a:custGeom>
          <a:solidFill>
            <a:schemeClr val="bg1"/>
          </a:solidFill>
          <a:ln>
            <a:solidFill>
              <a:schemeClr val="accent1">
                <a:alpha val="90000"/>
              </a:schemeClr>
            </a:solidFill>
          </a:ln>
        </p:spPr>
        <p:style>
          <a:lnRef idx="1">
            <a:schemeClr val="accent5">
              <a:tint val="40000"/>
              <a:alpha val="90000"/>
              <a:hueOff val="0"/>
              <a:satOff val="0"/>
              <a:lumOff val="0"/>
              <a:alphaOff val="0"/>
            </a:schemeClr>
          </a:lnRef>
          <a:fillRef idx="1">
            <a:schemeClr val="accent5">
              <a:tint val="40000"/>
              <a:alpha val="90000"/>
              <a:hueOff val="-7160321"/>
              <a:satOff val="32169"/>
              <a:lumOff val="2211"/>
              <a:alphaOff val="0"/>
            </a:schemeClr>
          </a:fillRef>
          <a:effectRef idx="0">
            <a:schemeClr val="accent5">
              <a:tint val="40000"/>
              <a:alpha val="90000"/>
              <a:hueOff val="-7160321"/>
              <a:satOff val="32169"/>
              <a:lumOff val="2211"/>
              <a:alphaOff val="0"/>
            </a:schemeClr>
          </a:effectRef>
          <a:fontRef idx="minor">
            <a:schemeClr val="dk1">
              <a:hueOff val="0"/>
              <a:satOff val="0"/>
              <a:lumOff val="0"/>
              <a:alphaOff val="0"/>
            </a:schemeClr>
          </a:fontRef>
        </p:style>
        <p:txBody>
          <a:bodyPr spcFirstLastPara="0" vert="horz" wrap="square" lIns="189500" tIns="46915" rIns="189500" bIns="203758" numCol="1" spcCol="1270" anchor="ctr" anchorCtr="0">
            <a:noAutofit/>
          </a:bodyPr>
          <a:lstStyle/>
          <a:p>
            <a:pPr defTabSz="1641927">
              <a:lnSpc>
                <a:spcPct val="90000"/>
              </a:lnSpc>
              <a:spcAft>
                <a:spcPct val="35000"/>
              </a:spcAft>
            </a:pPr>
            <a:endParaRPr lang="ja-JP" altLang="en-US" sz="3693" u="none">
              <a:latin typeface="メイリオ" panose="020B0604030504040204" pitchFamily="50" charset="-128"/>
              <a:ea typeface="メイリオ" panose="020B0604030504040204" pitchFamily="50" charset="-128"/>
            </a:endParaRPr>
          </a:p>
        </p:txBody>
      </p:sp>
      <p:sp>
        <p:nvSpPr>
          <p:cNvPr id="14" name="フリーフォーム 13"/>
          <p:cNvSpPr/>
          <p:nvPr/>
        </p:nvSpPr>
        <p:spPr>
          <a:xfrm>
            <a:off x="7462837" y="4211508"/>
            <a:ext cx="633710" cy="538743"/>
          </a:xfrm>
          <a:custGeom>
            <a:avLst/>
            <a:gdLst>
              <a:gd name="connsiteX0" fmla="*/ 0 w 686189"/>
              <a:gd name="connsiteY0" fmla="*/ 377404 h 686189"/>
              <a:gd name="connsiteX1" fmla="*/ 154393 w 686189"/>
              <a:gd name="connsiteY1" fmla="*/ 377404 h 686189"/>
              <a:gd name="connsiteX2" fmla="*/ 154393 w 686189"/>
              <a:gd name="connsiteY2" fmla="*/ 0 h 686189"/>
              <a:gd name="connsiteX3" fmla="*/ 531796 w 686189"/>
              <a:gd name="connsiteY3" fmla="*/ 0 h 686189"/>
              <a:gd name="connsiteX4" fmla="*/ 531796 w 686189"/>
              <a:gd name="connsiteY4" fmla="*/ 377404 h 686189"/>
              <a:gd name="connsiteX5" fmla="*/ 686189 w 686189"/>
              <a:gd name="connsiteY5" fmla="*/ 377404 h 686189"/>
              <a:gd name="connsiteX6" fmla="*/ 343095 w 686189"/>
              <a:gd name="connsiteY6" fmla="*/ 686189 h 686189"/>
              <a:gd name="connsiteX7" fmla="*/ 0 w 686189"/>
              <a:gd name="connsiteY7" fmla="*/ 377404 h 68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189" h="686189">
                <a:moveTo>
                  <a:pt x="0" y="377404"/>
                </a:moveTo>
                <a:lnTo>
                  <a:pt x="154393" y="377404"/>
                </a:lnTo>
                <a:lnTo>
                  <a:pt x="154393" y="0"/>
                </a:lnTo>
                <a:lnTo>
                  <a:pt x="531796" y="0"/>
                </a:lnTo>
                <a:lnTo>
                  <a:pt x="531796" y="377404"/>
                </a:lnTo>
                <a:lnTo>
                  <a:pt x="686189" y="377404"/>
                </a:lnTo>
                <a:lnTo>
                  <a:pt x="343095" y="686189"/>
                </a:lnTo>
                <a:lnTo>
                  <a:pt x="0" y="377404"/>
                </a:lnTo>
                <a:close/>
              </a:path>
            </a:pathLst>
          </a:custGeom>
          <a:solidFill>
            <a:schemeClr val="bg1"/>
          </a:solidFill>
          <a:ln>
            <a:solidFill>
              <a:schemeClr val="accent1">
                <a:alpha val="90000"/>
              </a:schemeClr>
            </a:solidFill>
          </a:ln>
        </p:spPr>
        <p:style>
          <a:lnRef idx="1">
            <a:schemeClr val="accent5">
              <a:tint val="40000"/>
              <a:alpha val="90000"/>
              <a:hueOff val="0"/>
              <a:satOff val="0"/>
              <a:lumOff val="0"/>
              <a:alphaOff val="0"/>
            </a:schemeClr>
          </a:lnRef>
          <a:fillRef idx="1">
            <a:schemeClr val="accent5">
              <a:tint val="40000"/>
              <a:alpha val="90000"/>
              <a:hueOff val="-10740482"/>
              <a:satOff val="48253"/>
              <a:lumOff val="3317"/>
              <a:alphaOff val="0"/>
            </a:schemeClr>
          </a:fillRef>
          <a:effectRef idx="0">
            <a:schemeClr val="accent5">
              <a:tint val="40000"/>
              <a:alpha val="90000"/>
              <a:hueOff val="-10740482"/>
              <a:satOff val="48253"/>
              <a:lumOff val="3317"/>
              <a:alphaOff val="0"/>
            </a:schemeClr>
          </a:effectRef>
          <a:fontRef idx="minor">
            <a:schemeClr val="dk1">
              <a:hueOff val="0"/>
              <a:satOff val="0"/>
              <a:lumOff val="0"/>
              <a:alphaOff val="0"/>
            </a:schemeClr>
          </a:fontRef>
        </p:style>
        <p:txBody>
          <a:bodyPr spcFirstLastPara="0" vert="horz" wrap="square" lIns="189500" tIns="46915" rIns="189500" bIns="203758" numCol="1" spcCol="1270" anchor="ctr" anchorCtr="0">
            <a:noAutofit/>
          </a:bodyPr>
          <a:lstStyle/>
          <a:p>
            <a:pPr defTabSz="1641927">
              <a:lnSpc>
                <a:spcPct val="90000"/>
              </a:lnSpc>
              <a:spcAft>
                <a:spcPct val="35000"/>
              </a:spcAft>
            </a:pPr>
            <a:endParaRPr lang="ja-JP" altLang="en-US" sz="3693" u="none">
              <a:latin typeface="メイリオ" panose="020B0604030504040204" pitchFamily="50" charset="-128"/>
              <a:ea typeface="メイリオ" panose="020B0604030504040204" pitchFamily="50" charset="-128"/>
            </a:endParaRPr>
          </a:p>
        </p:txBody>
      </p:sp>
      <p:sp>
        <p:nvSpPr>
          <p:cNvPr id="15" name="フリーフォーム 14"/>
          <p:cNvSpPr/>
          <p:nvPr/>
        </p:nvSpPr>
        <p:spPr>
          <a:xfrm>
            <a:off x="1645960" y="5528736"/>
            <a:ext cx="7314286" cy="965178"/>
          </a:xfrm>
          <a:custGeom>
            <a:avLst/>
            <a:gdLst>
              <a:gd name="connsiteX0" fmla="*/ 0 w 7318893"/>
              <a:gd name="connsiteY0" fmla="*/ 122934 h 1229335"/>
              <a:gd name="connsiteX1" fmla="*/ 122934 w 7318893"/>
              <a:gd name="connsiteY1" fmla="*/ 0 h 1229335"/>
              <a:gd name="connsiteX2" fmla="*/ 7195960 w 7318893"/>
              <a:gd name="connsiteY2" fmla="*/ 0 h 1229335"/>
              <a:gd name="connsiteX3" fmla="*/ 7318894 w 7318893"/>
              <a:gd name="connsiteY3" fmla="*/ 122934 h 1229335"/>
              <a:gd name="connsiteX4" fmla="*/ 7318893 w 7318893"/>
              <a:gd name="connsiteY4" fmla="*/ 1106402 h 1229335"/>
              <a:gd name="connsiteX5" fmla="*/ 7195959 w 7318893"/>
              <a:gd name="connsiteY5" fmla="*/ 1229336 h 1229335"/>
              <a:gd name="connsiteX6" fmla="*/ 122934 w 7318893"/>
              <a:gd name="connsiteY6" fmla="*/ 1229335 h 1229335"/>
              <a:gd name="connsiteX7" fmla="*/ 0 w 7318893"/>
              <a:gd name="connsiteY7" fmla="*/ 1106401 h 1229335"/>
              <a:gd name="connsiteX8" fmla="*/ 0 w 7318893"/>
              <a:gd name="connsiteY8" fmla="*/ 122934 h 122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8893" h="1229335">
                <a:moveTo>
                  <a:pt x="0" y="122934"/>
                </a:moveTo>
                <a:cubicBezTo>
                  <a:pt x="0" y="55039"/>
                  <a:pt x="55039" y="0"/>
                  <a:pt x="122934" y="0"/>
                </a:cubicBezTo>
                <a:lnTo>
                  <a:pt x="7195960" y="0"/>
                </a:lnTo>
                <a:cubicBezTo>
                  <a:pt x="7263855" y="0"/>
                  <a:pt x="7318894" y="55039"/>
                  <a:pt x="7318894" y="122934"/>
                </a:cubicBezTo>
                <a:cubicBezTo>
                  <a:pt x="7318894" y="450757"/>
                  <a:pt x="7318893" y="778579"/>
                  <a:pt x="7318893" y="1106402"/>
                </a:cubicBezTo>
                <a:cubicBezTo>
                  <a:pt x="7318893" y="1174297"/>
                  <a:pt x="7263854" y="1229336"/>
                  <a:pt x="7195959" y="1229336"/>
                </a:cubicBezTo>
                <a:lnTo>
                  <a:pt x="122934" y="1229335"/>
                </a:lnTo>
                <a:cubicBezTo>
                  <a:pt x="55039" y="1229335"/>
                  <a:pt x="0" y="1174296"/>
                  <a:pt x="0" y="1106401"/>
                </a:cubicBezTo>
                <a:lnTo>
                  <a:pt x="0" y="122934"/>
                </a:lnTo>
                <a:close/>
              </a:path>
            </a:pathLst>
          </a:custGeom>
          <a:noFill/>
          <a:ln>
            <a:solidFill>
              <a:schemeClr val="accent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spcFirstLastPara="0" vert="horz" wrap="square" lIns="265980" tIns="75476" rIns="1213929" bIns="75476" numCol="1" spcCol="1270" anchor="ctr" anchorCtr="0">
            <a:noAutofit/>
          </a:bodyPr>
          <a:lstStyle/>
          <a:p>
            <a:pPr algn="l" defTabSz="492578">
              <a:lnSpc>
                <a:spcPct val="90000"/>
              </a:lnSpc>
              <a:spcAft>
                <a:spcPct val="35000"/>
              </a:spcAft>
            </a:pPr>
            <a:r>
              <a:rPr lang="ja-JP" altLang="en-US" sz="1108" b="1" u="none" dirty="0">
                <a:latin typeface="メイリオ" panose="020B0604030504040204" pitchFamily="50" charset="-128"/>
                <a:ea typeface="メイリオ" panose="020B0604030504040204" pitchFamily="50" charset="-128"/>
              </a:rPr>
              <a:t>令和６年４月　改正「精神保健福祉法　第</a:t>
            </a:r>
            <a:r>
              <a:rPr lang="en-US" altLang="ja-JP" sz="1108" b="1" u="none" dirty="0">
                <a:latin typeface="メイリオ" panose="020B0604030504040204" pitchFamily="50" charset="-128"/>
                <a:ea typeface="メイリオ" panose="020B0604030504040204" pitchFamily="50" charset="-128"/>
              </a:rPr>
              <a:t>46</a:t>
            </a:r>
            <a:r>
              <a:rPr lang="ja-JP" altLang="en-US" sz="1108" b="1" u="none" dirty="0">
                <a:latin typeface="メイリオ" panose="020B0604030504040204" pitchFamily="50" charset="-128"/>
                <a:ea typeface="メイリオ" panose="020B0604030504040204" pitchFamily="50" charset="-128"/>
              </a:rPr>
              <a:t>条」</a:t>
            </a:r>
            <a:r>
              <a:rPr lang="en-US" altLang="ja-JP" sz="1108" b="1" u="none" dirty="0">
                <a:latin typeface="メイリオ" panose="020B0604030504040204" pitchFamily="50" charset="-128"/>
                <a:ea typeface="メイリオ" panose="020B0604030504040204" pitchFamily="50" charset="-128"/>
              </a:rPr>
              <a:t/>
            </a:r>
            <a:br>
              <a:rPr lang="en-US" altLang="ja-JP" sz="1108" b="1" u="none" dirty="0">
                <a:latin typeface="メイリオ" panose="020B0604030504040204" pitchFamily="50" charset="-128"/>
                <a:ea typeface="メイリオ" panose="020B0604030504040204" pitchFamily="50" charset="-128"/>
              </a:rPr>
            </a:br>
            <a:r>
              <a:rPr lang="ja-JP" altLang="en-US" sz="924" u="none" dirty="0">
                <a:latin typeface="メイリオ" panose="020B0604030504040204" pitchFamily="50" charset="-128"/>
                <a:ea typeface="メイリオ" panose="020B0604030504040204" pitchFamily="50" charset="-128"/>
              </a:rPr>
              <a:t>この節に定める相談及び援助は、精神障害の有無及びその程度にかかわらず、地域の実情に応じて、精神障害者等（精神障害者及び日常生活を営む上での精神保健に関する課題を抱えるもの（精神障害者を除く。）として厚生労働省令で定める者をいう。以下同じ。）の心身の状態に応じた保健、 医療、福祉、住まい、就労その他の適切な支援が包括的に確保されることを旨として、行われなければならない。</a:t>
            </a:r>
            <a:endParaRPr lang="ja-JP" altLang="en-US" sz="1108" u="none" dirty="0">
              <a:latin typeface="メイリオ" panose="020B0604030504040204" pitchFamily="50" charset="-128"/>
              <a:ea typeface="メイリオ" panose="020B0604030504040204" pitchFamily="50" charset="-128"/>
            </a:endParaRPr>
          </a:p>
        </p:txBody>
      </p:sp>
      <p:sp>
        <p:nvSpPr>
          <p:cNvPr id="16" name="フリーフォーム 15"/>
          <p:cNvSpPr/>
          <p:nvPr/>
        </p:nvSpPr>
        <p:spPr>
          <a:xfrm>
            <a:off x="7962733" y="5300558"/>
            <a:ext cx="633710" cy="538743"/>
          </a:xfrm>
          <a:custGeom>
            <a:avLst/>
            <a:gdLst>
              <a:gd name="connsiteX0" fmla="*/ 0 w 686189"/>
              <a:gd name="connsiteY0" fmla="*/ 377404 h 686189"/>
              <a:gd name="connsiteX1" fmla="*/ 154393 w 686189"/>
              <a:gd name="connsiteY1" fmla="*/ 377404 h 686189"/>
              <a:gd name="connsiteX2" fmla="*/ 154393 w 686189"/>
              <a:gd name="connsiteY2" fmla="*/ 0 h 686189"/>
              <a:gd name="connsiteX3" fmla="*/ 531796 w 686189"/>
              <a:gd name="connsiteY3" fmla="*/ 0 h 686189"/>
              <a:gd name="connsiteX4" fmla="*/ 531796 w 686189"/>
              <a:gd name="connsiteY4" fmla="*/ 377404 h 686189"/>
              <a:gd name="connsiteX5" fmla="*/ 686189 w 686189"/>
              <a:gd name="connsiteY5" fmla="*/ 377404 h 686189"/>
              <a:gd name="connsiteX6" fmla="*/ 343095 w 686189"/>
              <a:gd name="connsiteY6" fmla="*/ 686189 h 686189"/>
              <a:gd name="connsiteX7" fmla="*/ 0 w 686189"/>
              <a:gd name="connsiteY7" fmla="*/ 377404 h 68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189" h="686189">
                <a:moveTo>
                  <a:pt x="0" y="377404"/>
                </a:moveTo>
                <a:lnTo>
                  <a:pt x="154393" y="377404"/>
                </a:lnTo>
                <a:lnTo>
                  <a:pt x="154393" y="0"/>
                </a:lnTo>
                <a:lnTo>
                  <a:pt x="531796" y="0"/>
                </a:lnTo>
                <a:lnTo>
                  <a:pt x="531796" y="377404"/>
                </a:lnTo>
                <a:lnTo>
                  <a:pt x="686189" y="377404"/>
                </a:lnTo>
                <a:lnTo>
                  <a:pt x="343095" y="686189"/>
                </a:lnTo>
                <a:lnTo>
                  <a:pt x="0" y="377404"/>
                </a:lnTo>
                <a:close/>
              </a:path>
            </a:pathLst>
          </a:custGeom>
          <a:solidFill>
            <a:schemeClr val="bg1"/>
          </a:solidFill>
          <a:ln>
            <a:solidFill>
              <a:schemeClr val="accent1">
                <a:alpha val="90000"/>
              </a:schemeClr>
            </a:solidFill>
          </a:ln>
        </p:spPr>
        <p:style>
          <a:lnRef idx="1">
            <a:schemeClr val="accent5">
              <a:tint val="40000"/>
              <a:alpha val="90000"/>
              <a:hueOff val="0"/>
              <a:satOff val="0"/>
              <a:lumOff val="0"/>
              <a:alphaOff val="0"/>
            </a:schemeClr>
          </a:lnRef>
          <a:fillRef idx="1">
            <a:schemeClr val="accent5">
              <a:tint val="40000"/>
              <a:alpha val="90000"/>
              <a:hueOff val="-10740482"/>
              <a:satOff val="48253"/>
              <a:lumOff val="3317"/>
              <a:alphaOff val="0"/>
            </a:schemeClr>
          </a:fillRef>
          <a:effectRef idx="0">
            <a:schemeClr val="accent5">
              <a:tint val="40000"/>
              <a:alpha val="90000"/>
              <a:hueOff val="-10740482"/>
              <a:satOff val="48253"/>
              <a:lumOff val="3317"/>
              <a:alphaOff val="0"/>
            </a:schemeClr>
          </a:effectRef>
          <a:fontRef idx="minor">
            <a:schemeClr val="dk1">
              <a:hueOff val="0"/>
              <a:satOff val="0"/>
              <a:lumOff val="0"/>
              <a:alphaOff val="0"/>
            </a:schemeClr>
          </a:fontRef>
        </p:style>
        <p:txBody>
          <a:bodyPr spcFirstLastPara="0" vert="horz" wrap="square" lIns="189500" tIns="46915" rIns="189500" bIns="203758" numCol="1" spcCol="1270" anchor="ctr" anchorCtr="0">
            <a:noAutofit/>
          </a:bodyPr>
          <a:lstStyle/>
          <a:p>
            <a:pPr defTabSz="1641927">
              <a:lnSpc>
                <a:spcPct val="90000"/>
              </a:lnSpc>
              <a:spcAft>
                <a:spcPct val="35000"/>
              </a:spcAft>
            </a:pPr>
            <a:endParaRPr lang="ja-JP" altLang="en-US" sz="3693" u="none">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3007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53"/>
          <p:cNvSpPr/>
          <p:nvPr/>
        </p:nvSpPr>
        <p:spPr>
          <a:xfrm>
            <a:off x="118586" y="1752823"/>
            <a:ext cx="8887345" cy="3583314"/>
          </a:xfrm>
          <a:prstGeom prst="roundRect">
            <a:avLst>
              <a:gd name="adj" fmla="val 13135"/>
            </a:avLst>
          </a:prstGeom>
          <a:ln/>
        </p:spPr>
        <p:style>
          <a:lnRef idx="1">
            <a:schemeClr val="accent6"/>
          </a:lnRef>
          <a:fillRef idx="2">
            <a:schemeClr val="accent6"/>
          </a:fillRef>
          <a:effectRef idx="1">
            <a:schemeClr val="accent6"/>
          </a:effectRef>
          <a:fontRef idx="minor">
            <a:schemeClr val="dk1"/>
          </a:fontRef>
        </p:style>
        <p:txBody>
          <a:bodyPr lIns="84347" tIns="42176" rIns="84347" bIns="42176" rtlCol="0" anchor="ctr"/>
          <a:lstStyle/>
          <a:p>
            <a:pPr defTabSz="843997" fontAlgn="auto">
              <a:spcBef>
                <a:spcPts val="0"/>
              </a:spcBef>
              <a:spcAft>
                <a:spcPts val="0"/>
              </a:spcAft>
              <a:defRPr/>
            </a:pPr>
            <a:endParaRPr lang="ja-JP" altLang="en-US" sz="1661" u="none" spc="-92" dirty="0">
              <a:solidFill>
                <a:prstClr val="black"/>
              </a:solidFill>
              <a:latin typeface="Calibri"/>
              <a:ea typeface="ＭＳ Ｐゴシック" panose="020B0600070205080204" pitchFamily="50" charset="-128"/>
            </a:endParaRPr>
          </a:p>
        </p:txBody>
      </p:sp>
      <p:sp>
        <p:nvSpPr>
          <p:cNvPr id="107" name="円/楕円 56"/>
          <p:cNvSpPr/>
          <p:nvPr/>
        </p:nvSpPr>
        <p:spPr>
          <a:xfrm>
            <a:off x="847656" y="1937276"/>
            <a:ext cx="7446304" cy="3453841"/>
          </a:xfrm>
          <a:prstGeom prst="ellipse">
            <a:avLst/>
          </a:prstGeom>
        </p:spPr>
        <p:style>
          <a:lnRef idx="1">
            <a:schemeClr val="accent2"/>
          </a:lnRef>
          <a:fillRef idx="2">
            <a:schemeClr val="accent2"/>
          </a:fillRef>
          <a:effectRef idx="1">
            <a:schemeClr val="accent2"/>
          </a:effectRef>
          <a:fontRef idx="minor">
            <a:schemeClr val="dk1"/>
          </a:fontRef>
        </p:style>
        <p:txBody>
          <a:bodyPr lIns="84347" tIns="42176" rIns="84347" bIns="42176" rtlCol="0" anchor="ctr"/>
          <a:lstStyle/>
          <a:p>
            <a:pPr defTabSz="843997" fontAlgn="auto">
              <a:spcBef>
                <a:spcPts val="0"/>
              </a:spcBef>
              <a:spcAft>
                <a:spcPts val="0"/>
              </a:spcAft>
              <a:defRPr/>
            </a:pPr>
            <a:endParaRPr lang="ja-JP" altLang="en-US" sz="1661" u="none" spc="-92" dirty="0">
              <a:solidFill>
                <a:prstClr val="black"/>
              </a:solidFill>
              <a:latin typeface="Calibri"/>
              <a:ea typeface="ＭＳ Ｐゴシック" panose="020B0600070205080204" pitchFamily="50" charset="-128"/>
            </a:endParaRPr>
          </a:p>
        </p:txBody>
      </p:sp>
      <p:sp>
        <p:nvSpPr>
          <p:cNvPr id="53" name="円/楕円 56"/>
          <p:cNvSpPr/>
          <p:nvPr/>
        </p:nvSpPr>
        <p:spPr>
          <a:xfrm>
            <a:off x="1863848" y="2605224"/>
            <a:ext cx="5694070" cy="2408265"/>
          </a:xfrm>
          <a:prstGeom prst="ellipse">
            <a:avLst/>
          </a:prstGeom>
        </p:spPr>
        <p:style>
          <a:lnRef idx="1">
            <a:schemeClr val="accent3"/>
          </a:lnRef>
          <a:fillRef idx="2">
            <a:schemeClr val="accent3"/>
          </a:fillRef>
          <a:effectRef idx="1">
            <a:schemeClr val="accent3"/>
          </a:effectRef>
          <a:fontRef idx="minor">
            <a:schemeClr val="dk1"/>
          </a:fontRef>
        </p:style>
        <p:txBody>
          <a:bodyPr lIns="84347" tIns="42176" rIns="84347" bIns="42176" rtlCol="0" anchor="ctr"/>
          <a:lstStyle/>
          <a:p>
            <a:pPr defTabSz="843997" fontAlgn="auto">
              <a:spcBef>
                <a:spcPts val="0"/>
              </a:spcBef>
              <a:spcAft>
                <a:spcPts val="0"/>
              </a:spcAft>
              <a:defRPr/>
            </a:pPr>
            <a:endParaRPr lang="ja-JP" altLang="en-US" sz="1661" u="none" spc="-92" dirty="0">
              <a:solidFill>
                <a:prstClr val="black"/>
              </a:solidFill>
              <a:latin typeface="Calibri"/>
              <a:ea typeface="ＭＳ Ｐゴシック" panose="020B0600070205080204" pitchFamily="50" charset="-128"/>
            </a:endParaRPr>
          </a:p>
        </p:txBody>
      </p:sp>
      <p:sp>
        <p:nvSpPr>
          <p:cNvPr id="57" name="正方形/長方形 56"/>
          <p:cNvSpPr/>
          <p:nvPr/>
        </p:nvSpPr>
        <p:spPr>
          <a:xfrm>
            <a:off x="698" y="-3216"/>
            <a:ext cx="9142515" cy="72835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84363" tIns="42182" rIns="84363" bIns="42182" anchor="ctr"/>
          <a:lstStyle/>
          <a:p>
            <a:pPr defTabSz="843235" fontAlgn="auto">
              <a:spcBef>
                <a:spcPts val="0"/>
              </a:spcBef>
              <a:spcAft>
                <a:spcPts val="0"/>
              </a:spcAft>
              <a:defRPr/>
            </a:pPr>
            <a:r>
              <a:rPr lang="ja-JP" altLang="en-US" b="1" u="none" dirty="0">
                <a:solidFill>
                  <a:prstClr val="white"/>
                </a:solidFill>
                <a:latin typeface="メイリオ" panose="020B0604030504040204" pitchFamily="50" charset="-128"/>
                <a:ea typeface="メイリオ" panose="020B0604030504040204" pitchFamily="50" charset="-128"/>
              </a:rPr>
              <a:t>精神障害にも対応した地域包括ケアシステムの構築（イメージ）</a:t>
            </a:r>
          </a:p>
        </p:txBody>
      </p:sp>
      <p:sp>
        <p:nvSpPr>
          <p:cNvPr id="44" name="テキスト ボックス 136"/>
          <p:cNvSpPr txBox="1">
            <a:spLocks noChangeArrowheads="1"/>
          </p:cNvSpPr>
          <p:nvPr/>
        </p:nvSpPr>
        <p:spPr bwMode="auto">
          <a:xfrm>
            <a:off x="18531" y="758874"/>
            <a:ext cx="9108507" cy="937180"/>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tIns="0" bIns="0" anchor="ctr" anchorCtr="0">
            <a:spAutoFit/>
          </a:bodyPr>
          <a:lstStyle/>
          <a:p>
            <a:pPr marL="127479" indent="-127479" algn="l" defTabSz="842533" eaLnBrk="0" fontAlgn="auto" hangingPunct="0">
              <a:spcBef>
                <a:spcPts val="0"/>
              </a:spcBef>
              <a:spcAft>
                <a:spcPts val="0"/>
              </a:spcAft>
              <a:defRPr/>
            </a:pPr>
            <a:r>
              <a:rPr lang="ja-JP" altLang="en-US" sz="1015" u="none" dirty="0">
                <a:solidFill>
                  <a:srgbClr val="000000"/>
                </a:solidFill>
                <a:latin typeface="ＭＳ Ｐゴシック" panose="020B0600070205080204" pitchFamily="50" charset="-128"/>
                <a:ea typeface="ＭＳ Ｐゴシック"/>
              </a:rPr>
              <a:t>○　精神障害の有無や程度にかかわらず、誰もが安心して自分らしく暮らすことができるよう、医療、障害福祉・介護、住まい、社会参加（就労など）、地域の助け合い、普及啓発（教育など）が包括的に確保された精神障害にも対応した地域包括ケアシステムの構築を目指す必要があり、同システムは地域共生社会の実現に向かっていく上では欠かせないものである</a:t>
            </a:r>
            <a:r>
              <a:rPr lang="ja-JP" altLang="en-US" sz="1015" u="none" dirty="0" err="1">
                <a:solidFill>
                  <a:srgbClr val="000000"/>
                </a:solidFill>
                <a:latin typeface="ＭＳ Ｐゴシック" panose="020B0600070205080204" pitchFamily="50" charset="-128"/>
                <a:ea typeface="ＭＳ Ｐゴシック"/>
              </a:rPr>
              <a:t>。</a:t>
            </a:r>
            <a:endParaRPr lang="en-US" altLang="ja-JP" sz="1015" u="none" dirty="0">
              <a:solidFill>
                <a:srgbClr val="000000"/>
              </a:solidFill>
              <a:latin typeface="ＭＳ Ｐゴシック" panose="020B0600070205080204" pitchFamily="50" charset="-128"/>
              <a:ea typeface="ＭＳ Ｐゴシック"/>
            </a:endParaRPr>
          </a:p>
          <a:p>
            <a:pPr marL="127479" indent="-127479" algn="l" defTabSz="842533" eaLnBrk="0" fontAlgn="auto" hangingPunct="0">
              <a:spcBef>
                <a:spcPts val="0"/>
              </a:spcBef>
              <a:spcAft>
                <a:spcPts val="0"/>
              </a:spcAft>
              <a:defRPr/>
            </a:pPr>
            <a:r>
              <a:rPr lang="ja-JP" altLang="en-US" sz="1015" u="none" dirty="0">
                <a:solidFill>
                  <a:srgbClr val="000000"/>
                </a:solidFill>
                <a:latin typeface="ＭＳ Ｐゴシック" panose="020B0600070205080204" pitchFamily="50" charset="-128"/>
                <a:ea typeface="ＭＳ Ｐゴシック"/>
              </a:rPr>
              <a:t>○　このような精神障害にも対応した地域包括ケアシステムの構築にあたっては、計画的に地域の基盤を整備するとともに、市町村や障害福祉・介護事業者が、精神障害の有無や程度によらず地域生活に関する相談に対応できるように、市町村ごとの</a:t>
            </a:r>
            <a:r>
              <a:rPr lang="ja-JP" altLang="ja-JP" sz="1015" u="none" dirty="0">
                <a:solidFill>
                  <a:prstClr val="black"/>
                </a:solidFill>
                <a:latin typeface="ＭＳ Ｐゴシック" panose="020B0600070205080204" pitchFamily="50" charset="-128"/>
                <a:ea typeface="ＭＳ Ｐゴシック"/>
              </a:rPr>
              <a:t>保健・医療・福祉関係者</a:t>
            </a:r>
            <a:r>
              <a:rPr lang="ja-JP" altLang="en-US" sz="1015" u="none" dirty="0">
                <a:solidFill>
                  <a:prstClr val="black"/>
                </a:solidFill>
                <a:latin typeface="ＭＳ Ｐゴシック" panose="020B0600070205080204" pitchFamily="50" charset="-128"/>
                <a:ea typeface="ＭＳ Ｐゴシック"/>
              </a:rPr>
              <a:t>等</a:t>
            </a:r>
            <a:r>
              <a:rPr lang="ja-JP" altLang="ja-JP" sz="1015" u="none" dirty="0">
                <a:solidFill>
                  <a:prstClr val="black"/>
                </a:solidFill>
                <a:latin typeface="ＭＳ Ｐゴシック" panose="020B0600070205080204" pitchFamily="50" charset="-128"/>
                <a:ea typeface="ＭＳ Ｐゴシック"/>
              </a:rPr>
              <a:t>による協議の場</a:t>
            </a:r>
            <a:r>
              <a:rPr lang="ja-JP" altLang="en-US" sz="1015" u="none" dirty="0">
                <a:solidFill>
                  <a:prstClr val="black"/>
                </a:solidFill>
                <a:latin typeface="ＭＳ Ｐゴシック" panose="020B0600070205080204" pitchFamily="50" charset="-128"/>
                <a:ea typeface="ＭＳ Ｐゴシック"/>
              </a:rPr>
              <a:t>を通じて</a:t>
            </a:r>
            <a:r>
              <a:rPr lang="ja-JP" altLang="en-US" sz="1015" u="none" dirty="0">
                <a:solidFill>
                  <a:srgbClr val="000000"/>
                </a:solidFill>
                <a:latin typeface="ＭＳ Ｐゴシック" panose="020B0600070205080204" pitchFamily="50" charset="-128"/>
                <a:ea typeface="ＭＳ Ｐゴシック"/>
              </a:rPr>
              <a:t>、精神科医療機関、その他の医療機関、地域援助事業者、当事者・ピアサポーター、家族、居住支援関係者などとの重層的な連携による支援体制を構築していくことが必要。</a:t>
            </a:r>
            <a:endParaRPr lang="ja-JP" altLang="en-US" sz="1015" u="none" dirty="0">
              <a:solidFill>
                <a:prstClr val="black"/>
              </a:solidFill>
              <a:latin typeface="ＭＳ Ｐゴシック" panose="020B0600070205080204" pitchFamily="50" charset="-128"/>
              <a:ea typeface="ＭＳ Ｐゴシック"/>
            </a:endParaRPr>
          </a:p>
        </p:txBody>
      </p:sp>
      <p:sp>
        <p:nvSpPr>
          <p:cNvPr id="65" name="左カーブ矢印 76"/>
          <p:cNvSpPr/>
          <p:nvPr/>
        </p:nvSpPr>
        <p:spPr>
          <a:xfrm rot="1592324" flipH="1">
            <a:off x="3487976" y="3468974"/>
            <a:ext cx="457932" cy="1125345"/>
          </a:xfrm>
          <a:prstGeom prst="curvedLeftArrow">
            <a:avLst/>
          </a:prstGeom>
        </p:spPr>
        <p:style>
          <a:lnRef idx="1">
            <a:schemeClr val="accent3"/>
          </a:lnRef>
          <a:fillRef idx="3">
            <a:schemeClr val="accent3"/>
          </a:fillRef>
          <a:effectRef idx="2">
            <a:schemeClr val="accent3"/>
          </a:effectRef>
          <a:fontRef idx="minor">
            <a:schemeClr val="lt1"/>
          </a:fontRef>
        </p:style>
        <p:txBody>
          <a:bodyPr lIns="84347" tIns="42176" rIns="84347" bIns="42176" rtlCol="0" anchor="ctr"/>
          <a:lstStyle/>
          <a:p>
            <a:pPr defTabSz="843997" fontAlgn="auto">
              <a:spcBef>
                <a:spcPts val="0"/>
              </a:spcBef>
              <a:spcAft>
                <a:spcPts val="0"/>
              </a:spcAft>
              <a:defRPr/>
            </a:pPr>
            <a:endParaRPr lang="ja-JP" altLang="en-US" sz="1661" u="none" spc="-92" dirty="0">
              <a:solidFill>
                <a:prstClr val="black"/>
              </a:solidFill>
              <a:latin typeface="Calibri"/>
              <a:ea typeface="ＭＳ Ｐゴシック" panose="020B0600070205080204" pitchFamily="50" charset="-128"/>
            </a:endParaRPr>
          </a:p>
        </p:txBody>
      </p:sp>
      <p:sp>
        <p:nvSpPr>
          <p:cNvPr id="66" name="右カーブ矢印 75"/>
          <p:cNvSpPr/>
          <p:nvPr/>
        </p:nvSpPr>
        <p:spPr>
          <a:xfrm rot="12586660">
            <a:off x="5224664" y="3799065"/>
            <a:ext cx="503374" cy="1332132"/>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84347" tIns="42176" rIns="84347" bIns="42176" rtlCol="0" anchor="ctr"/>
          <a:lstStyle/>
          <a:p>
            <a:pPr defTabSz="843997" fontAlgn="auto">
              <a:spcBef>
                <a:spcPts val="0"/>
              </a:spcBef>
              <a:spcAft>
                <a:spcPts val="0"/>
              </a:spcAft>
              <a:defRPr/>
            </a:pPr>
            <a:endParaRPr lang="ja-JP" altLang="en-US" sz="1661" u="none" spc="-92" dirty="0">
              <a:solidFill>
                <a:prstClr val="black"/>
              </a:solidFill>
              <a:latin typeface="Calibri"/>
              <a:ea typeface="ＭＳ Ｐゴシック" panose="020B0600070205080204" pitchFamily="50" charset="-128"/>
            </a:endParaRPr>
          </a:p>
        </p:txBody>
      </p:sp>
      <p:sp>
        <p:nvSpPr>
          <p:cNvPr id="67" name="円/楕円 37"/>
          <p:cNvSpPr/>
          <p:nvPr/>
        </p:nvSpPr>
        <p:spPr>
          <a:xfrm>
            <a:off x="3358966" y="3308108"/>
            <a:ext cx="2376265" cy="649394"/>
          </a:xfrm>
          <a:prstGeom prst="ellipse">
            <a:avLst/>
          </a:prstGeom>
        </p:spPr>
        <p:style>
          <a:lnRef idx="1">
            <a:schemeClr val="accent4"/>
          </a:lnRef>
          <a:fillRef idx="2">
            <a:schemeClr val="accent4"/>
          </a:fillRef>
          <a:effectRef idx="1">
            <a:schemeClr val="accent4"/>
          </a:effectRef>
          <a:fontRef idx="minor">
            <a:schemeClr val="dk1"/>
          </a:fontRef>
        </p:style>
        <p:txBody>
          <a:bodyPr lIns="84347" tIns="42176" rIns="84347" bIns="42176" rtlCol="0" anchor="ctr"/>
          <a:lstStyle/>
          <a:p>
            <a:pPr defTabSz="843997" fontAlgn="auto">
              <a:spcBef>
                <a:spcPts val="0"/>
              </a:spcBef>
              <a:spcAft>
                <a:spcPts val="0"/>
              </a:spcAft>
              <a:defRPr/>
            </a:pPr>
            <a:endParaRPr lang="ja-JP" altLang="en-US" sz="1661" u="none" spc="-92" dirty="0">
              <a:solidFill>
                <a:prstClr val="black"/>
              </a:solidFill>
              <a:latin typeface="Calibri"/>
              <a:ea typeface="ＭＳ Ｐゴシック" panose="020B0600070205080204" pitchFamily="50" charset="-128"/>
            </a:endParaRPr>
          </a:p>
        </p:txBody>
      </p:sp>
      <p:sp>
        <p:nvSpPr>
          <p:cNvPr id="68" name="円/楕円 35"/>
          <p:cNvSpPr/>
          <p:nvPr/>
        </p:nvSpPr>
        <p:spPr>
          <a:xfrm>
            <a:off x="3049568" y="4622018"/>
            <a:ext cx="1262908" cy="531496"/>
          </a:xfrm>
          <a:prstGeom prst="ellipse">
            <a:avLst/>
          </a:prstGeom>
        </p:spPr>
        <p:style>
          <a:lnRef idx="1">
            <a:schemeClr val="accent4"/>
          </a:lnRef>
          <a:fillRef idx="2">
            <a:schemeClr val="accent4"/>
          </a:fillRef>
          <a:effectRef idx="1">
            <a:schemeClr val="accent4"/>
          </a:effectRef>
          <a:fontRef idx="minor">
            <a:schemeClr val="dk1"/>
          </a:fontRef>
        </p:style>
        <p:txBody>
          <a:bodyPr lIns="84347" tIns="42176" rIns="84347" bIns="42176" rtlCol="0" anchor="ctr"/>
          <a:lstStyle/>
          <a:p>
            <a:pPr defTabSz="843997" fontAlgn="auto">
              <a:spcBef>
                <a:spcPts val="0"/>
              </a:spcBef>
              <a:spcAft>
                <a:spcPts val="0"/>
              </a:spcAft>
              <a:defRPr/>
            </a:pPr>
            <a:endParaRPr lang="ja-JP" altLang="en-US" sz="1661" u="none" spc="-92" dirty="0">
              <a:solidFill>
                <a:prstClr val="black"/>
              </a:solidFill>
              <a:latin typeface="Calibri"/>
              <a:ea typeface="ＭＳ Ｐゴシック" panose="020B0600070205080204" pitchFamily="50" charset="-128"/>
            </a:endParaRPr>
          </a:p>
        </p:txBody>
      </p:sp>
      <p:sp>
        <p:nvSpPr>
          <p:cNvPr id="69" name="テキスト ボックス 68"/>
          <p:cNvSpPr txBox="1"/>
          <p:nvPr/>
        </p:nvSpPr>
        <p:spPr>
          <a:xfrm>
            <a:off x="1044067" y="2769340"/>
            <a:ext cx="1080120" cy="312289"/>
          </a:xfrm>
          <a:prstGeom prst="rect">
            <a:avLst/>
          </a:prstGeom>
          <a:noFill/>
        </p:spPr>
        <p:txBody>
          <a:bodyPr wrap="square" lIns="84347" tIns="42176" rIns="84347" bIns="42176" rtlCol="0">
            <a:spAutoFit/>
          </a:bodyPr>
          <a:lstStyle/>
          <a:p>
            <a:pPr defTabSz="843997" fontAlgn="auto">
              <a:spcBef>
                <a:spcPts val="0"/>
              </a:spcBef>
              <a:spcAft>
                <a:spcPts val="0"/>
              </a:spcAft>
              <a:defRPr/>
            </a:pPr>
            <a:endParaRPr lang="en-US" altLang="ja-JP" sz="1476" b="1" u="none" spc="-92" dirty="0">
              <a:solidFill>
                <a:prstClr val="black"/>
              </a:solidFill>
              <a:latin typeface="HG丸ｺﾞｼｯｸM-PRO" pitchFamily="50" charset="-128"/>
              <a:ea typeface="HG丸ｺﾞｼｯｸM-PRO" pitchFamily="50" charset="-128"/>
            </a:endParaRPr>
          </a:p>
        </p:txBody>
      </p:sp>
      <p:sp>
        <p:nvSpPr>
          <p:cNvPr id="70" name="テキスト ボックス 69"/>
          <p:cNvSpPr txBox="1"/>
          <p:nvPr/>
        </p:nvSpPr>
        <p:spPr>
          <a:xfrm>
            <a:off x="2229665" y="4152198"/>
            <a:ext cx="4644581" cy="461433"/>
          </a:xfrm>
          <a:prstGeom prst="rect">
            <a:avLst/>
          </a:prstGeom>
          <a:noFill/>
        </p:spPr>
        <p:txBody>
          <a:bodyPr wrap="square" lIns="84347" tIns="42176" rIns="84347" bIns="42176" rtlCol="0">
            <a:spAutoFit/>
          </a:bodyPr>
          <a:lstStyle/>
          <a:p>
            <a:pPr defTabSz="843997" fontAlgn="auto">
              <a:spcBef>
                <a:spcPts val="0"/>
              </a:spcBef>
              <a:spcAft>
                <a:spcPts val="0"/>
              </a:spcAft>
              <a:defRPr/>
            </a:pPr>
            <a:r>
              <a:rPr lang="ja-JP" altLang="en-US" sz="968" u="none" spc="-92" dirty="0">
                <a:solidFill>
                  <a:prstClr val="black"/>
                </a:solidFill>
                <a:latin typeface="ＭＳ Ｐゴシック"/>
                <a:ea typeface="ＭＳ Ｐゴシック"/>
              </a:rPr>
              <a:t>安心して自分らしく暮らすために･･･  </a:t>
            </a:r>
            <a:endParaRPr lang="en-US" altLang="ja-JP" sz="968" u="none" spc="-92" dirty="0">
              <a:solidFill>
                <a:prstClr val="black"/>
              </a:solidFill>
              <a:latin typeface="ＭＳ Ｐゴシック"/>
              <a:ea typeface="ＭＳ Ｐゴシック"/>
            </a:endParaRPr>
          </a:p>
          <a:p>
            <a:pPr defTabSz="843997" fontAlgn="auto">
              <a:spcBef>
                <a:spcPts val="0"/>
              </a:spcBef>
              <a:spcAft>
                <a:spcPts val="0"/>
              </a:spcAft>
              <a:defRPr/>
            </a:pPr>
            <a:r>
              <a:rPr lang="ja-JP" altLang="en-US" sz="1476" b="1" u="none" spc="-92" dirty="0">
                <a:solidFill>
                  <a:prstClr val="black"/>
                </a:solidFill>
                <a:latin typeface="HG丸ｺﾞｼｯｸM-PRO" pitchFamily="50" charset="-128"/>
                <a:ea typeface="HG丸ｺﾞｼｯｸM-PRO" pitchFamily="50" charset="-128"/>
              </a:rPr>
              <a:t>社会参加、地域の助け合い、</a:t>
            </a:r>
            <a:r>
              <a:rPr lang="ja-JP" altLang="en-US" sz="1477" b="1" u="none" spc="-92" dirty="0">
                <a:solidFill>
                  <a:prstClr val="black"/>
                </a:solidFill>
                <a:latin typeface="HG丸ｺﾞｼｯｸM-PRO" pitchFamily="50" charset="-128"/>
                <a:ea typeface="HG丸ｺﾞｼｯｸM-PRO" pitchFamily="50" charset="-128"/>
              </a:rPr>
              <a:t>普及啓発</a:t>
            </a:r>
            <a:endParaRPr lang="en-US" altLang="ja-JP" sz="1477" b="1" u="none" spc="-92" dirty="0">
              <a:solidFill>
                <a:prstClr val="black"/>
              </a:solidFill>
              <a:latin typeface="HG丸ｺﾞｼｯｸM-PRO" pitchFamily="50" charset="-128"/>
              <a:ea typeface="HG丸ｺﾞｼｯｸM-PRO" pitchFamily="50" charset="-128"/>
            </a:endParaRPr>
          </a:p>
        </p:txBody>
      </p:sp>
      <p:sp>
        <p:nvSpPr>
          <p:cNvPr id="71" name="テキスト ボックス 70"/>
          <p:cNvSpPr txBox="1"/>
          <p:nvPr/>
        </p:nvSpPr>
        <p:spPr>
          <a:xfrm>
            <a:off x="4040262" y="3028059"/>
            <a:ext cx="952640" cy="312289"/>
          </a:xfrm>
          <a:prstGeom prst="rect">
            <a:avLst/>
          </a:prstGeom>
          <a:noFill/>
        </p:spPr>
        <p:txBody>
          <a:bodyPr wrap="square" lIns="84347" tIns="42176" rIns="84347" bIns="42176" rtlCol="0">
            <a:spAutoFit/>
          </a:bodyPr>
          <a:lstStyle/>
          <a:p>
            <a:pPr defTabSz="843997" fontAlgn="auto">
              <a:spcBef>
                <a:spcPts val="0"/>
              </a:spcBef>
              <a:spcAft>
                <a:spcPts val="0"/>
              </a:spcAft>
              <a:defRPr/>
            </a:pPr>
            <a:r>
              <a:rPr lang="ja-JP" altLang="en-US" sz="1476" b="1" u="none" spc="-92" dirty="0">
                <a:solidFill>
                  <a:prstClr val="black"/>
                </a:solidFill>
                <a:latin typeface="HG丸ｺﾞｼｯｸM-PRO" pitchFamily="50" charset="-128"/>
                <a:ea typeface="HG丸ｺﾞｼｯｸM-PRO" pitchFamily="50" charset="-128"/>
              </a:rPr>
              <a:t>住まい</a:t>
            </a:r>
            <a:endParaRPr lang="en-US" altLang="ja-JP" sz="1476" b="1" u="none" spc="-92" dirty="0">
              <a:solidFill>
                <a:prstClr val="black"/>
              </a:solidFill>
              <a:latin typeface="HG丸ｺﾞｼｯｸM-PRO" pitchFamily="50" charset="-128"/>
              <a:ea typeface="HG丸ｺﾞｼｯｸM-PRO" pitchFamily="50" charset="-128"/>
            </a:endParaRPr>
          </a:p>
        </p:txBody>
      </p:sp>
      <p:pic>
        <p:nvPicPr>
          <p:cNvPr id="72" name="図 71" descr="building02_house1_cl.wmf"/>
          <p:cNvPicPr>
            <a:picLocks noChangeAspect="1"/>
          </p:cNvPicPr>
          <p:nvPr/>
        </p:nvPicPr>
        <p:blipFill>
          <a:blip r:embed="rId3" cstate="print"/>
          <a:stretch>
            <a:fillRect/>
          </a:stretch>
        </p:blipFill>
        <p:spPr>
          <a:xfrm>
            <a:off x="3839133" y="3273583"/>
            <a:ext cx="864097" cy="486134"/>
          </a:xfrm>
          <a:prstGeom prst="rect">
            <a:avLst/>
          </a:prstGeom>
        </p:spPr>
      </p:pic>
      <p:sp>
        <p:nvSpPr>
          <p:cNvPr id="91" name="円/楕円 78"/>
          <p:cNvSpPr/>
          <p:nvPr/>
        </p:nvSpPr>
        <p:spPr>
          <a:xfrm>
            <a:off x="3979293" y="4862354"/>
            <a:ext cx="1063503" cy="357450"/>
          </a:xfrm>
          <a:prstGeom prst="ellipse">
            <a:avLst/>
          </a:prstGeom>
        </p:spPr>
        <p:style>
          <a:lnRef idx="1">
            <a:schemeClr val="accent4"/>
          </a:lnRef>
          <a:fillRef idx="2">
            <a:schemeClr val="accent4"/>
          </a:fillRef>
          <a:effectRef idx="1">
            <a:schemeClr val="accent4"/>
          </a:effectRef>
          <a:fontRef idx="minor">
            <a:schemeClr val="dk1"/>
          </a:fontRef>
        </p:style>
        <p:txBody>
          <a:bodyPr lIns="84347" tIns="42176" rIns="84347" bIns="42176" rtlCol="0" anchor="ctr"/>
          <a:lstStyle/>
          <a:p>
            <a:pPr defTabSz="843997" fontAlgn="auto">
              <a:spcBef>
                <a:spcPts val="0"/>
              </a:spcBef>
              <a:spcAft>
                <a:spcPts val="0"/>
              </a:spcAft>
              <a:defRPr/>
            </a:pPr>
            <a:endParaRPr lang="ja-JP" altLang="en-US" sz="1661" u="none" spc="-92" dirty="0">
              <a:solidFill>
                <a:prstClr val="black"/>
              </a:solidFill>
              <a:latin typeface="Calibri"/>
              <a:ea typeface="ＭＳ Ｐゴシック" panose="020B0600070205080204" pitchFamily="50" charset="-128"/>
            </a:endParaRPr>
          </a:p>
        </p:txBody>
      </p:sp>
      <p:sp>
        <p:nvSpPr>
          <p:cNvPr id="92" name="円/楕円 71"/>
          <p:cNvSpPr/>
          <p:nvPr/>
        </p:nvSpPr>
        <p:spPr>
          <a:xfrm>
            <a:off x="4773198" y="4728587"/>
            <a:ext cx="1200248" cy="531496"/>
          </a:xfrm>
          <a:prstGeom prst="ellipse">
            <a:avLst/>
          </a:prstGeom>
        </p:spPr>
        <p:style>
          <a:lnRef idx="1">
            <a:schemeClr val="accent4"/>
          </a:lnRef>
          <a:fillRef idx="2">
            <a:schemeClr val="accent4"/>
          </a:fillRef>
          <a:effectRef idx="1">
            <a:schemeClr val="accent4"/>
          </a:effectRef>
          <a:fontRef idx="minor">
            <a:schemeClr val="dk1"/>
          </a:fontRef>
        </p:style>
        <p:txBody>
          <a:bodyPr lIns="84347" tIns="42176" rIns="84347" bIns="42176" rtlCol="0" anchor="ctr"/>
          <a:lstStyle/>
          <a:p>
            <a:pPr defTabSz="843997" fontAlgn="auto">
              <a:spcBef>
                <a:spcPts val="0"/>
              </a:spcBef>
              <a:spcAft>
                <a:spcPts val="0"/>
              </a:spcAft>
              <a:defRPr/>
            </a:pPr>
            <a:endParaRPr lang="ja-JP" altLang="en-US" sz="1661" u="none" spc="-92" dirty="0">
              <a:solidFill>
                <a:prstClr val="black"/>
              </a:solidFill>
              <a:latin typeface="Calibri"/>
              <a:ea typeface="ＭＳ Ｐゴシック" panose="020B0600070205080204" pitchFamily="50" charset="-128"/>
            </a:endParaRPr>
          </a:p>
        </p:txBody>
      </p:sp>
      <p:sp>
        <p:nvSpPr>
          <p:cNvPr id="96" name="テキスト ボックス 95"/>
          <p:cNvSpPr txBox="1"/>
          <p:nvPr/>
        </p:nvSpPr>
        <p:spPr>
          <a:xfrm>
            <a:off x="1909410" y="5034614"/>
            <a:ext cx="5326544" cy="255351"/>
          </a:xfrm>
          <a:prstGeom prst="rect">
            <a:avLst/>
          </a:prstGeom>
          <a:noFill/>
        </p:spPr>
        <p:txBody>
          <a:bodyPr wrap="square" lIns="84347" tIns="42176" rIns="84347" bIns="42176" rtlCol="0">
            <a:spAutoFit/>
          </a:bodyPr>
          <a:lstStyle/>
          <a:p>
            <a:pPr defTabSz="843997" fontAlgn="auto">
              <a:spcBef>
                <a:spcPts val="0"/>
              </a:spcBef>
              <a:spcAft>
                <a:spcPts val="0"/>
              </a:spcAft>
              <a:defRPr/>
            </a:pPr>
            <a:r>
              <a:rPr lang="ja-JP" altLang="en-US" sz="1106" u="none" spc="-92" dirty="0">
                <a:solidFill>
                  <a:prstClr val="black"/>
                </a:solidFill>
                <a:latin typeface="HG丸ｺﾞｼｯｸM-PRO" pitchFamily="50" charset="-128"/>
                <a:ea typeface="HG丸ｺﾞｼｯｸM-PRO" pitchFamily="50" charset="-128"/>
              </a:rPr>
              <a:t>企業、ピアサポート活動、自治会、ボランティア、</a:t>
            </a:r>
            <a:r>
              <a:rPr lang="en-US" altLang="ja-JP" sz="1106" u="none" spc="-92" dirty="0">
                <a:solidFill>
                  <a:prstClr val="black"/>
                </a:solidFill>
                <a:latin typeface="HG丸ｺﾞｼｯｸM-PRO" pitchFamily="50" charset="-128"/>
                <a:ea typeface="HG丸ｺﾞｼｯｸM-PRO" pitchFamily="50" charset="-128"/>
              </a:rPr>
              <a:t>NPO</a:t>
            </a:r>
            <a:r>
              <a:rPr lang="ja-JP" altLang="en-US" sz="1106" u="none" spc="-92" dirty="0">
                <a:solidFill>
                  <a:prstClr val="black"/>
                </a:solidFill>
                <a:latin typeface="HG丸ｺﾞｼｯｸM-PRO" pitchFamily="50" charset="-128"/>
                <a:ea typeface="HG丸ｺﾞｼｯｸM-PRO" pitchFamily="50" charset="-128"/>
              </a:rPr>
              <a:t> 等</a:t>
            </a:r>
            <a:endParaRPr lang="en-US" altLang="ja-JP" sz="1106" u="none" spc="-92" dirty="0">
              <a:solidFill>
                <a:prstClr val="black"/>
              </a:solidFill>
              <a:latin typeface="HG丸ｺﾞｼｯｸM-PRO" pitchFamily="50" charset="-128"/>
              <a:ea typeface="HG丸ｺﾞｼｯｸM-PRO" pitchFamily="50" charset="-128"/>
            </a:endParaRPr>
          </a:p>
        </p:txBody>
      </p:sp>
      <p:pic>
        <p:nvPicPr>
          <p:cNvPr id="116" name="Picture 2" descr="19"/>
          <p:cNvPicPr>
            <a:picLocks noChangeAspect="1" noChangeArrowheads="1"/>
          </p:cNvPicPr>
          <p:nvPr/>
        </p:nvPicPr>
        <p:blipFill>
          <a:blip r:embed="rId4" cstate="print"/>
          <a:srcRect/>
          <a:stretch>
            <a:fillRect/>
          </a:stretch>
        </p:blipFill>
        <p:spPr bwMode="auto">
          <a:xfrm>
            <a:off x="3336038" y="4584088"/>
            <a:ext cx="590254" cy="402349"/>
          </a:xfrm>
          <a:prstGeom prst="rect">
            <a:avLst/>
          </a:prstGeom>
          <a:noFill/>
        </p:spPr>
      </p:pic>
      <p:pic>
        <p:nvPicPr>
          <p:cNvPr id="117" name="Picture 2" descr="C:\Users\TSDHV\Desktop\20160625推計第4弾\boy_socc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7178" y="4553269"/>
            <a:ext cx="305398" cy="519826"/>
          </a:xfrm>
          <a:prstGeom prst="rect">
            <a:avLst/>
          </a:prstGeom>
          <a:noFill/>
          <a:extLst>
            <a:ext uri="{909E8E84-426E-40DD-AFC4-6F175D3DCCD1}">
              <a14:hiddenFill xmlns:a14="http://schemas.microsoft.com/office/drawing/2010/main">
                <a:solidFill>
                  <a:srgbClr val="FFFFFF"/>
                </a:solidFill>
              </a14:hiddenFill>
            </a:ext>
          </a:extLst>
        </p:spPr>
      </p:pic>
      <p:sp>
        <p:nvSpPr>
          <p:cNvPr id="119" name="角丸四角形 8"/>
          <p:cNvSpPr/>
          <p:nvPr/>
        </p:nvSpPr>
        <p:spPr bwMode="auto">
          <a:xfrm>
            <a:off x="323609" y="5512724"/>
            <a:ext cx="8606322" cy="227991"/>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defTabSz="843997" fontAlgn="auto">
              <a:spcBef>
                <a:spcPts val="0"/>
              </a:spcBef>
              <a:spcAft>
                <a:spcPts val="0"/>
              </a:spcAft>
              <a:defRPr/>
            </a:pPr>
            <a:r>
              <a:rPr kumimoji="0" lang="ja-JP" altLang="en-US" sz="1107" u="none" kern="0" dirty="0">
                <a:solidFill>
                  <a:prstClr val="black"/>
                </a:solidFill>
                <a:latin typeface="HG丸ｺﾞｼｯｸM-PRO" pitchFamily="50" charset="-128"/>
                <a:ea typeface="HG丸ｺﾞｼｯｸM-PRO" pitchFamily="50" charset="-128"/>
              </a:rPr>
              <a:t>　　　　市町村ごとの</a:t>
            </a:r>
            <a:r>
              <a:rPr kumimoji="0" lang="ja-JP" altLang="ja-JP" sz="1107" u="none" kern="0" dirty="0">
                <a:solidFill>
                  <a:prstClr val="black"/>
                </a:solidFill>
                <a:latin typeface="HG丸ｺﾞｼｯｸM-PRO" pitchFamily="50" charset="-128"/>
                <a:ea typeface="HG丸ｺﾞｼｯｸM-PRO" pitchFamily="50" charset="-128"/>
              </a:rPr>
              <a:t>保健・医療・福祉関係者</a:t>
            </a:r>
            <a:r>
              <a:rPr kumimoji="0" lang="ja-JP" altLang="en-US" sz="1107" u="none" kern="0" dirty="0">
                <a:solidFill>
                  <a:prstClr val="black"/>
                </a:solidFill>
                <a:latin typeface="HG丸ｺﾞｼｯｸM-PRO" pitchFamily="50" charset="-128"/>
                <a:ea typeface="HG丸ｺﾞｼｯｸM-PRO" pitchFamily="50" charset="-128"/>
              </a:rPr>
              <a:t>等</a:t>
            </a:r>
            <a:r>
              <a:rPr kumimoji="0" lang="ja-JP" altLang="ja-JP" sz="1107" u="none" kern="0" dirty="0">
                <a:solidFill>
                  <a:prstClr val="black"/>
                </a:solidFill>
                <a:latin typeface="HG丸ｺﾞｼｯｸM-PRO" pitchFamily="50" charset="-128"/>
                <a:ea typeface="HG丸ｺﾞｼｯｸM-PRO" pitchFamily="50" charset="-128"/>
              </a:rPr>
              <a:t>による協議の場</a:t>
            </a:r>
            <a:r>
              <a:rPr kumimoji="0" lang="ja-JP" altLang="en-US" sz="1107" u="none" kern="0" dirty="0">
                <a:solidFill>
                  <a:prstClr val="black"/>
                </a:solidFill>
                <a:latin typeface="HG丸ｺﾞｼｯｸM-PRO" pitchFamily="50" charset="-128"/>
                <a:ea typeface="HG丸ｺﾞｼｯｸM-PRO" pitchFamily="50" charset="-128"/>
              </a:rPr>
              <a:t>、市町村</a:t>
            </a:r>
            <a:endParaRPr kumimoji="0" lang="ja-JP" altLang="en-US" sz="923" u="none" kern="0" dirty="0">
              <a:solidFill>
                <a:prstClr val="black"/>
              </a:solidFill>
              <a:latin typeface="HG丸ｺﾞｼｯｸM-PRO" pitchFamily="50" charset="-128"/>
              <a:ea typeface="HG丸ｺﾞｼｯｸM-PRO" pitchFamily="50" charset="-128"/>
            </a:endParaRPr>
          </a:p>
        </p:txBody>
      </p:sp>
      <p:sp>
        <p:nvSpPr>
          <p:cNvPr id="120" name="角丸四角形 5"/>
          <p:cNvSpPr/>
          <p:nvPr/>
        </p:nvSpPr>
        <p:spPr bwMode="auto">
          <a:xfrm>
            <a:off x="332653" y="5931277"/>
            <a:ext cx="8605426" cy="241960"/>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defTabSz="843997" fontAlgn="auto">
              <a:spcBef>
                <a:spcPts val="0"/>
              </a:spcBef>
              <a:spcAft>
                <a:spcPts val="0"/>
              </a:spcAft>
              <a:defRPr/>
            </a:pPr>
            <a:r>
              <a:rPr kumimoji="0" lang="ja-JP" altLang="en-US" sz="1107" u="none" kern="0" dirty="0">
                <a:solidFill>
                  <a:prstClr val="black"/>
                </a:solidFill>
                <a:latin typeface="HG丸ｺﾞｼｯｸM-PRO" pitchFamily="50" charset="-128"/>
                <a:ea typeface="HG丸ｺﾞｼｯｸM-PRO" pitchFamily="50" charset="-128"/>
              </a:rPr>
              <a:t>障害保健福祉</a:t>
            </a:r>
            <a:r>
              <a:rPr kumimoji="0" lang="ja-JP" altLang="ja-JP" sz="1107" u="none" kern="0" dirty="0">
                <a:solidFill>
                  <a:prstClr val="black"/>
                </a:solidFill>
                <a:latin typeface="HG丸ｺﾞｼｯｸM-PRO" pitchFamily="50" charset="-128"/>
                <a:ea typeface="HG丸ｺﾞｼｯｸM-PRO" pitchFamily="50" charset="-128"/>
              </a:rPr>
              <a:t>圏域ごとの保健・医療・福祉関係者</a:t>
            </a:r>
            <a:r>
              <a:rPr kumimoji="0" lang="ja-JP" altLang="en-US" sz="1107" u="none" kern="0" dirty="0">
                <a:solidFill>
                  <a:prstClr val="black"/>
                </a:solidFill>
                <a:latin typeface="HG丸ｺﾞｼｯｸM-PRO" pitchFamily="50" charset="-128"/>
                <a:ea typeface="HG丸ｺﾞｼｯｸM-PRO" pitchFamily="50" charset="-128"/>
              </a:rPr>
              <a:t>等</a:t>
            </a:r>
            <a:r>
              <a:rPr kumimoji="0" lang="ja-JP" altLang="ja-JP" sz="1107" u="none" kern="0" dirty="0">
                <a:solidFill>
                  <a:prstClr val="black"/>
                </a:solidFill>
                <a:latin typeface="HG丸ｺﾞｼｯｸM-PRO" pitchFamily="50" charset="-128"/>
                <a:ea typeface="HG丸ｺﾞｼｯｸM-PRO" pitchFamily="50" charset="-128"/>
              </a:rPr>
              <a:t>による協議の場</a:t>
            </a:r>
            <a:r>
              <a:rPr kumimoji="0" lang="ja-JP" altLang="en-US" sz="1107" u="none" kern="0" dirty="0">
                <a:solidFill>
                  <a:prstClr val="black"/>
                </a:solidFill>
                <a:latin typeface="HG丸ｺﾞｼｯｸM-PRO" pitchFamily="50" charset="-128"/>
                <a:ea typeface="HG丸ｺﾞｼｯｸM-PRO" pitchFamily="50" charset="-128"/>
              </a:rPr>
              <a:t>、保健所</a:t>
            </a:r>
          </a:p>
        </p:txBody>
      </p:sp>
      <p:sp>
        <p:nvSpPr>
          <p:cNvPr id="121" name="二等辺三角形 120"/>
          <p:cNvSpPr/>
          <p:nvPr/>
        </p:nvSpPr>
        <p:spPr bwMode="auto">
          <a:xfrm>
            <a:off x="1780315" y="5739267"/>
            <a:ext cx="5863855" cy="182755"/>
          </a:xfrm>
          <a:prstGeom prst="triangle">
            <a:avLst/>
          </a:prstGeom>
          <a:ln/>
        </p:spPr>
        <p:style>
          <a:lnRef idx="1">
            <a:schemeClr val="accent6"/>
          </a:lnRef>
          <a:fillRef idx="3">
            <a:schemeClr val="accent6"/>
          </a:fillRef>
          <a:effectRef idx="2">
            <a:schemeClr val="accent6"/>
          </a:effectRef>
          <a:fontRef idx="minor">
            <a:schemeClr val="lt1"/>
          </a:fontRef>
        </p:style>
        <p:txBody>
          <a:bodyPr anchor="b"/>
          <a:lstStyle/>
          <a:p>
            <a:pPr defTabSz="843997" fontAlgn="auto">
              <a:spcBef>
                <a:spcPts val="0"/>
              </a:spcBef>
              <a:spcAft>
                <a:spcPts val="0"/>
              </a:spcAft>
              <a:defRPr/>
            </a:pPr>
            <a:r>
              <a:rPr kumimoji="0" lang="ja-JP" altLang="en-US" sz="1015" u="none" kern="0" dirty="0">
                <a:solidFill>
                  <a:prstClr val="black"/>
                </a:solidFill>
                <a:latin typeface="HG丸ｺﾞｼｯｸM-PRO" pitchFamily="50" charset="-128"/>
                <a:ea typeface="HG丸ｺﾞｼｯｸM-PRO" pitchFamily="50" charset="-128"/>
              </a:rPr>
              <a:t>バックアップ</a:t>
            </a:r>
          </a:p>
        </p:txBody>
      </p:sp>
      <p:sp>
        <p:nvSpPr>
          <p:cNvPr id="122" name="二等辺三角形 121"/>
          <p:cNvSpPr/>
          <p:nvPr/>
        </p:nvSpPr>
        <p:spPr bwMode="auto">
          <a:xfrm>
            <a:off x="1780315" y="5337078"/>
            <a:ext cx="5863855" cy="194974"/>
          </a:xfrm>
          <a:prstGeom prst="triangle">
            <a:avLst/>
          </a:prstGeom>
          <a:ln/>
        </p:spPr>
        <p:style>
          <a:lnRef idx="1">
            <a:schemeClr val="accent2"/>
          </a:lnRef>
          <a:fillRef idx="3">
            <a:schemeClr val="accent2"/>
          </a:fillRef>
          <a:effectRef idx="2">
            <a:schemeClr val="accent2"/>
          </a:effectRef>
          <a:fontRef idx="minor">
            <a:schemeClr val="lt1"/>
          </a:fontRef>
        </p:style>
        <p:txBody>
          <a:bodyPr anchor="b"/>
          <a:lstStyle/>
          <a:p>
            <a:pPr defTabSz="843997" fontAlgn="auto">
              <a:spcBef>
                <a:spcPts val="0"/>
              </a:spcBef>
              <a:spcAft>
                <a:spcPts val="0"/>
              </a:spcAft>
              <a:defRPr/>
            </a:pPr>
            <a:r>
              <a:rPr kumimoji="0" lang="ja-JP" altLang="en-US" sz="1015" u="none" kern="0" dirty="0">
                <a:solidFill>
                  <a:prstClr val="black"/>
                </a:solidFill>
                <a:latin typeface="HG丸ｺﾞｼｯｸM-PRO" pitchFamily="50" charset="-128"/>
                <a:ea typeface="HG丸ｺﾞｼｯｸM-PRO" pitchFamily="50" charset="-128"/>
              </a:rPr>
              <a:t>バックアップ</a:t>
            </a:r>
          </a:p>
        </p:txBody>
      </p:sp>
      <p:sp>
        <p:nvSpPr>
          <p:cNvPr id="111" name="角丸四角形 58"/>
          <p:cNvSpPr/>
          <p:nvPr/>
        </p:nvSpPr>
        <p:spPr>
          <a:xfrm>
            <a:off x="251521" y="3200400"/>
            <a:ext cx="2044506" cy="633046"/>
          </a:xfrm>
          <a:prstGeom prst="roundRect">
            <a:avLst/>
          </a:prstGeom>
          <a:ln w="12700">
            <a:solidFill>
              <a:schemeClr val="accent4">
                <a:lumMod val="60000"/>
                <a:lumOff val="40000"/>
              </a:schemeClr>
            </a:solidFill>
            <a:prstDash val="dash"/>
          </a:ln>
        </p:spPr>
        <p:style>
          <a:lnRef idx="2">
            <a:schemeClr val="accent3"/>
          </a:lnRef>
          <a:fillRef idx="1">
            <a:schemeClr val="lt1"/>
          </a:fillRef>
          <a:effectRef idx="0">
            <a:schemeClr val="accent3"/>
          </a:effectRef>
          <a:fontRef idx="minor">
            <a:schemeClr val="dk1"/>
          </a:fontRef>
        </p:style>
        <p:txBody>
          <a:bodyPr lIns="84347" tIns="42176" rIns="84347" bIns="42176" rtlCol="0" anchor="ctr"/>
          <a:lstStyle/>
          <a:p>
            <a:pPr algn="l" defTabSz="843997" fontAlgn="auto">
              <a:spcBef>
                <a:spcPts val="0"/>
              </a:spcBef>
              <a:spcAft>
                <a:spcPts val="0"/>
              </a:spcAft>
              <a:defRPr/>
            </a:pPr>
            <a:r>
              <a:rPr lang="ja-JP" altLang="en-US" sz="738" u="none" spc="-92" dirty="0">
                <a:solidFill>
                  <a:prstClr val="black"/>
                </a:solidFill>
                <a:latin typeface="ＭＳ Ｐゴシック"/>
                <a:ea typeface="ＭＳ Ｐゴシック" panose="020B0600070205080204" pitchFamily="50" charset="-128"/>
              </a:rPr>
              <a:t>・精神保健福祉センター（複雑困難な相談）</a:t>
            </a:r>
            <a:endParaRPr lang="en-US" altLang="ja-JP" sz="738" u="none" spc="-92" dirty="0">
              <a:solidFill>
                <a:prstClr val="black"/>
              </a:solidFill>
              <a:latin typeface="ＭＳ Ｐゴシック"/>
              <a:ea typeface="ＭＳ Ｐゴシック" panose="020B0600070205080204" pitchFamily="50" charset="-128"/>
            </a:endParaRPr>
          </a:p>
          <a:p>
            <a:pPr algn="l" defTabSz="843997" fontAlgn="auto">
              <a:spcBef>
                <a:spcPts val="0"/>
              </a:spcBef>
              <a:spcAft>
                <a:spcPts val="0"/>
              </a:spcAft>
              <a:defRPr/>
            </a:pPr>
            <a:r>
              <a:rPr lang="ja-JP" altLang="en-US" sz="738" u="none" spc="-92" dirty="0">
                <a:solidFill>
                  <a:prstClr val="black"/>
                </a:solidFill>
                <a:latin typeface="ＭＳ Ｐゴシック"/>
                <a:ea typeface="ＭＳ Ｐゴシック" panose="020B0600070205080204" pitchFamily="50" charset="-128"/>
              </a:rPr>
              <a:t>・発達障害者支援センター（発達障害）</a:t>
            </a:r>
            <a:endParaRPr lang="en-US" altLang="ja-JP" sz="738" u="none" spc="-92" dirty="0">
              <a:solidFill>
                <a:prstClr val="black"/>
              </a:solidFill>
              <a:latin typeface="ＭＳ Ｐゴシック"/>
              <a:ea typeface="ＭＳ Ｐゴシック" panose="020B0600070205080204" pitchFamily="50" charset="-128"/>
            </a:endParaRPr>
          </a:p>
          <a:p>
            <a:pPr algn="l" defTabSz="843997" fontAlgn="auto">
              <a:spcBef>
                <a:spcPts val="0"/>
              </a:spcBef>
              <a:spcAft>
                <a:spcPts val="0"/>
              </a:spcAft>
              <a:defRPr/>
            </a:pPr>
            <a:r>
              <a:rPr lang="ja-JP" altLang="en-US" sz="738" u="none" spc="-92" dirty="0">
                <a:solidFill>
                  <a:prstClr val="black"/>
                </a:solidFill>
                <a:latin typeface="ＭＳ Ｐゴシック"/>
                <a:ea typeface="ＭＳ Ｐゴシック" panose="020B0600070205080204" pitchFamily="50" charset="-128"/>
              </a:rPr>
              <a:t>　　・保健所（精神保健専門相談）</a:t>
            </a:r>
            <a:endParaRPr lang="en-US" altLang="ja-JP" sz="738" u="none" spc="-92" dirty="0">
              <a:solidFill>
                <a:prstClr val="black"/>
              </a:solidFill>
              <a:latin typeface="ＭＳ Ｐゴシック"/>
              <a:ea typeface="ＭＳ Ｐゴシック" panose="020B0600070205080204" pitchFamily="50" charset="-128"/>
            </a:endParaRPr>
          </a:p>
          <a:p>
            <a:pPr algn="l" defTabSz="843997" fontAlgn="auto">
              <a:spcBef>
                <a:spcPts val="0"/>
              </a:spcBef>
              <a:spcAft>
                <a:spcPts val="0"/>
              </a:spcAft>
              <a:defRPr/>
            </a:pPr>
            <a:r>
              <a:rPr lang="ja-JP" altLang="en-US" sz="738" u="none" spc="-92" dirty="0">
                <a:solidFill>
                  <a:prstClr val="black"/>
                </a:solidFill>
                <a:latin typeface="ＭＳ Ｐゴシック"/>
                <a:ea typeface="ＭＳ Ｐゴシック" panose="020B0600070205080204" pitchFamily="50" charset="-128"/>
              </a:rPr>
              <a:t>　　・障害者就業・生活支援センター（就労）</a:t>
            </a:r>
            <a:endParaRPr lang="en-US" altLang="ja-JP" sz="738" u="none" spc="-92" dirty="0">
              <a:solidFill>
                <a:prstClr val="black"/>
              </a:solidFill>
              <a:latin typeface="ＭＳ Ｐゴシック"/>
              <a:ea typeface="ＭＳ Ｐゴシック" panose="020B0600070205080204" pitchFamily="50" charset="-128"/>
            </a:endParaRPr>
          </a:p>
          <a:p>
            <a:pPr algn="l" defTabSz="843997" fontAlgn="auto">
              <a:spcBef>
                <a:spcPts val="0"/>
              </a:spcBef>
              <a:spcAft>
                <a:spcPts val="0"/>
              </a:spcAft>
              <a:defRPr/>
            </a:pPr>
            <a:r>
              <a:rPr lang="ja-JP" altLang="en-US" sz="738" u="none" spc="-92" dirty="0">
                <a:solidFill>
                  <a:prstClr val="black"/>
                </a:solidFill>
                <a:latin typeface="ＭＳ Ｐゴシック"/>
                <a:ea typeface="ＭＳ Ｐゴシック" panose="020B0600070205080204" pitchFamily="50" charset="-128"/>
              </a:rPr>
              <a:t>　　・ハローワーク（就労）</a:t>
            </a:r>
            <a:endParaRPr lang="en-US" altLang="ja-JP" sz="738" u="none" spc="-92" dirty="0">
              <a:solidFill>
                <a:prstClr val="black"/>
              </a:solidFill>
              <a:latin typeface="ＭＳ Ｐゴシック"/>
              <a:ea typeface="ＭＳ Ｐゴシック" panose="020B0600070205080204" pitchFamily="50" charset="-128"/>
            </a:endParaRPr>
          </a:p>
        </p:txBody>
      </p:sp>
      <p:sp>
        <p:nvSpPr>
          <p:cNvPr id="115" name="円/楕円 34"/>
          <p:cNvSpPr/>
          <p:nvPr/>
        </p:nvSpPr>
        <p:spPr>
          <a:xfrm>
            <a:off x="1925792" y="2429454"/>
            <a:ext cx="1721149" cy="597933"/>
          </a:xfrm>
          <a:prstGeom prst="ellipse">
            <a:avLst/>
          </a:prstGeom>
        </p:spPr>
        <p:style>
          <a:lnRef idx="1">
            <a:schemeClr val="accent4"/>
          </a:lnRef>
          <a:fillRef idx="2">
            <a:schemeClr val="accent4"/>
          </a:fillRef>
          <a:effectRef idx="1">
            <a:schemeClr val="accent4"/>
          </a:effectRef>
          <a:fontRef idx="minor">
            <a:schemeClr val="dk1"/>
          </a:fontRef>
        </p:style>
        <p:txBody>
          <a:bodyPr lIns="84347" tIns="42176" rIns="84347" bIns="42176" rtlCol="0" anchor="ctr"/>
          <a:lstStyle/>
          <a:p>
            <a:pPr defTabSz="843997" fontAlgn="auto">
              <a:spcBef>
                <a:spcPts val="0"/>
              </a:spcBef>
              <a:spcAft>
                <a:spcPts val="0"/>
              </a:spcAft>
              <a:defRPr/>
            </a:pPr>
            <a:endParaRPr lang="ja-JP" altLang="en-US" sz="1661" u="none" spc="-92" dirty="0">
              <a:solidFill>
                <a:prstClr val="black"/>
              </a:solidFill>
              <a:latin typeface="Calibri"/>
              <a:ea typeface="ＭＳ Ｐゴシック" panose="020B0600070205080204" pitchFamily="50" charset="-128"/>
            </a:endParaRPr>
          </a:p>
        </p:txBody>
      </p:sp>
      <p:pic>
        <p:nvPicPr>
          <p:cNvPr id="118" name="図 117" descr="doctor4_3.gif"/>
          <p:cNvPicPr>
            <a:picLocks noChangeAspect="1"/>
          </p:cNvPicPr>
          <p:nvPr/>
        </p:nvPicPr>
        <p:blipFill>
          <a:blip r:embed="rId6" cstate="print"/>
          <a:stretch>
            <a:fillRect/>
          </a:stretch>
        </p:blipFill>
        <p:spPr>
          <a:xfrm>
            <a:off x="2317631" y="2163704"/>
            <a:ext cx="594191" cy="626539"/>
          </a:xfrm>
          <a:prstGeom prst="rect">
            <a:avLst/>
          </a:prstGeom>
        </p:spPr>
      </p:pic>
      <p:pic>
        <p:nvPicPr>
          <p:cNvPr id="123" name="図 122" descr="doctor_illust07_02.gif"/>
          <p:cNvPicPr>
            <a:picLocks noChangeAspect="1"/>
          </p:cNvPicPr>
          <p:nvPr/>
        </p:nvPicPr>
        <p:blipFill>
          <a:blip r:embed="rId7" cstate="print"/>
          <a:stretch>
            <a:fillRect/>
          </a:stretch>
        </p:blipFill>
        <p:spPr>
          <a:xfrm>
            <a:off x="2648781" y="2171541"/>
            <a:ext cx="594192" cy="657865"/>
          </a:xfrm>
          <a:prstGeom prst="rect">
            <a:avLst/>
          </a:prstGeom>
        </p:spPr>
      </p:pic>
      <p:pic>
        <p:nvPicPr>
          <p:cNvPr id="124" name="図 123" descr="小規模building03_cl2.png"/>
          <p:cNvPicPr>
            <a:picLocks noChangeAspect="1"/>
          </p:cNvPicPr>
          <p:nvPr/>
        </p:nvPicPr>
        <p:blipFill>
          <a:blip r:embed="rId8" cstate="print"/>
          <a:stretch>
            <a:fillRect/>
          </a:stretch>
        </p:blipFill>
        <p:spPr>
          <a:xfrm>
            <a:off x="860009" y="1765095"/>
            <a:ext cx="498680" cy="556418"/>
          </a:xfrm>
          <a:prstGeom prst="rect">
            <a:avLst/>
          </a:prstGeom>
        </p:spPr>
      </p:pic>
      <p:pic>
        <p:nvPicPr>
          <p:cNvPr id="126" name="Picture 2" descr="C:\Users\KNXVS\AppData\Local\Microsoft\Windows\Temporary Internet Files\Content.IE5\ADV5CF2Q\MC900426352[1].wmf"/>
          <p:cNvPicPr>
            <a:picLocks noChangeAspect="1" noChangeArrowheads="1"/>
          </p:cNvPicPr>
          <p:nvPr/>
        </p:nvPicPr>
        <p:blipFill>
          <a:blip r:embed="rId9" cstate="print"/>
          <a:srcRect/>
          <a:stretch>
            <a:fillRect/>
          </a:stretch>
        </p:blipFill>
        <p:spPr bwMode="auto">
          <a:xfrm>
            <a:off x="1460198" y="2006442"/>
            <a:ext cx="403668" cy="304775"/>
          </a:xfrm>
          <a:prstGeom prst="rect">
            <a:avLst/>
          </a:prstGeom>
          <a:noFill/>
        </p:spPr>
      </p:pic>
      <p:sp>
        <p:nvSpPr>
          <p:cNvPr id="127" name="正方形/長方形 126"/>
          <p:cNvSpPr/>
          <p:nvPr/>
        </p:nvSpPr>
        <p:spPr>
          <a:xfrm>
            <a:off x="1713838" y="1721976"/>
            <a:ext cx="3443493" cy="659989"/>
          </a:xfrm>
          <a:prstGeom prst="rect">
            <a:avLst/>
          </a:prstGeom>
        </p:spPr>
        <p:txBody>
          <a:bodyPr wrap="square">
            <a:spAutoFit/>
          </a:bodyPr>
          <a:lstStyle/>
          <a:p>
            <a:pPr algn="l" defTabSz="843321" fontAlgn="auto">
              <a:spcBef>
                <a:spcPts val="0"/>
              </a:spcBef>
              <a:spcAft>
                <a:spcPts val="0"/>
              </a:spcAft>
              <a:defRPr/>
            </a:pPr>
            <a:r>
              <a:rPr lang="ja-JP" altLang="en-US" sz="1106" u="none" spc="-92" dirty="0">
                <a:solidFill>
                  <a:prstClr val="black"/>
                </a:solidFill>
                <a:latin typeface="ＭＳ Ｐゴシック"/>
                <a:ea typeface="ＭＳ Ｐゴシック"/>
              </a:rPr>
              <a:t>病気になったら･･･  </a:t>
            </a:r>
            <a:endParaRPr lang="en-US" altLang="ja-JP" sz="1106" u="none" spc="-92" dirty="0">
              <a:solidFill>
                <a:prstClr val="black"/>
              </a:solidFill>
              <a:latin typeface="ＭＳ Ｐゴシック"/>
              <a:ea typeface="ＭＳ Ｐゴシック"/>
            </a:endParaRPr>
          </a:p>
          <a:p>
            <a:pPr algn="l" defTabSz="843321" fontAlgn="auto">
              <a:spcBef>
                <a:spcPts val="0"/>
              </a:spcBef>
              <a:spcAft>
                <a:spcPts val="0"/>
              </a:spcAft>
              <a:defRPr/>
            </a:pPr>
            <a:r>
              <a:rPr lang="ja-JP" altLang="en-US" sz="1291" b="1" u="none" spc="-92" dirty="0">
                <a:solidFill>
                  <a:prstClr val="black"/>
                </a:solidFill>
                <a:latin typeface="HG丸ｺﾞｼｯｸM-PRO" pitchFamily="50" charset="-128"/>
                <a:ea typeface="HG丸ｺﾞｼｯｸM-PRO" pitchFamily="50" charset="-128"/>
              </a:rPr>
              <a:t>　</a:t>
            </a:r>
            <a:r>
              <a:rPr lang="ja-JP" altLang="en-US" sz="1477" b="1" u="none" spc="-92" dirty="0">
                <a:solidFill>
                  <a:prstClr val="black"/>
                </a:solidFill>
                <a:latin typeface="HG丸ｺﾞｼｯｸM-PRO" pitchFamily="50" charset="-128"/>
                <a:ea typeface="HG丸ｺﾞｼｯｸM-PRO" pitchFamily="50" charset="-128"/>
              </a:rPr>
              <a:t>医療</a:t>
            </a:r>
            <a:endParaRPr lang="en-US" altLang="ja-JP" sz="1107" b="1" u="none" spc="-92" dirty="0">
              <a:solidFill>
                <a:prstClr val="black"/>
              </a:solidFill>
              <a:latin typeface="HG丸ｺﾞｼｯｸM-PRO" pitchFamily="50" charset="-128"/>
              <a:ea typeface="HG丸ｺﾞｼｯｸM-PRO" pitchFamily="50" charset="-128"/>
            </a:endParaRPr>
          </a:p>
          <a:p>
            <a:pPr algn="l" defTabSz="843321" fontAlgn="auto">
              <a:spcBef>
                <a:spcPts val="0"/>
              </a:spcBef>
              <a:spcAft>
                <a:spcPts val="0"/>
              </a:spcAft>
              <a:defRPr/>
            </a:pPr>
            <a:endParaRPr lang="ja-JP" altLang="en-US" sz="1106" u="none" spc="-92" dirty="0">
              <a:solidFill>
                <a:prstClr val="black"/>
              </a:solidFill>
              <a:latin typeface="ＭＳ Ｐゴシック"/>
              <a:ea typeface="ＭＳ Ｐゴシック"/>
            </a:endParaRPr>
          </a:p>
        </p:txBody>
      </p:sp>
      <p:sp>
        <p:nvSpPr>
          <p:cNvPr id="128" name="テキスト ボックス 127"/>
          <p:cNvSpPr txBox="1"/>
          <p:nvPr/>
        </p:nvSpPr>
        <p:spPr>
          <a:xfrm>
            <a:off x="305397" y="2781898"/>
            <a:ext cx="2043464" cy="461241"/>
          </a:xfrm>
          <a:prstGeom prst="rect">
            <a:avLst/>
          </a:prstGeom>
          <a:noFill/>
        </p:spPr>
        <p:txBody>
          <a:bodyPr wrap="square" lIns="84347" tIns="42176" rIns="84347" bIns="42176" rtlCol="0">
            <a:spAutoFit/>
          </a:bodyPr>
          <a:lstStyle/>
          <a:p>
            <a:pPr defTabSz="843997" fontAlgn="auto">
              <a:spcBef>
                <a:spcPts val="0"/>
              </a:spcBef>
              <a:spcAft>
                <a:spcPts val="0"/>
              </a:spcAft>
              <a:defRPr/>
            </a:pPr>
            <a:r>
              <a:rPr lang="ja-JP" altLang="en-US" sz="968" u="none" spc="-92" dirty="0">
                <a:solidFill>
                  <a:prstClr val="black"/>
                </a:solidFill>
                <a:latin typeface="ＭＳ Ｐゴシック"/>
                <a:ea typeface="ＭＳ Ｐゴシック"/>
              </a:rPr>
              <a:t>お困りごとはなんでも相談･･･  </a:t>
            </a:r>
            <a:endParaRPr lang="en-US" altLang="ja-JP" sz="968" u="none" spc="-92" dirty="0">
              <a:solidFill>
                <a:prstClr val="black"/>
              </a:solidFill>
              <a:latin typeface="ＭＳ Ｐゴシック"/>
              <a:ea typeface="ＭＳ Ｐゴシック"/>
            </a:endParaRPr>
          </a:p>
          <a:p>
            <a:pPr defTabSz="843997" fontAlgn="auto">
              <a:spcBef>
                <a:spcPts val="0"/>
              </a:spcBef>
              <a:spcAft>
                <a:spcPts val="0"/>
              </a:spcAft>
              <a:defRPr/>
            </a:pPr>
            <a:r>
              <a:rPr lang="ja-JP" altLang="en-US" sz="1476" b="1" u="none" spc="-92" dirty="0">
                <a:solidFill>
                  <a:prstClr val="black"/>
                </a:solidFill>
                <a:latin typeface="HG丸ｺﾞｼｯｸM-PRO" pitchFamily="50" charset="-128"/>
                <a:ea typeface="HG丸ｺﾞｼｯｸM-PRO" pitchFamily="50" charset="-128"/>
              </a:rPr>
              <a:t>様々な相談窓口</a:t>
            </a:r>
            <a:endParaRPr lang="en-US" altLang="ja-JP" sz="1476" b="1" u="none" spc="-92" dirty="0">
              <a:solidFill>
                <a:prstClr val="black"/>
              </a:solidFill>
              <a:latin typeface="HG丸ｺﾞｼｯｸM-PRO" pitchFamily="50" charset="-128"/>
              <a:ea typeface="HG丸ｺﾞｼｯｸM-PRO" pitchFamily="50" charset="-128"/>
            </a:endParaRPr>
          </a:p>
        </p:txBody>
      </p:sp>
      <p:sp>
        <p:nvSpPr>
          <p:cNvPr id="130" name="左カーブ矢印 73"/>
          <p:cNvSpPr/>
          <p:nvPr/>
        </p:nvSpPr>
        <p:spPr>
          <a:xfrm rot="9981534" flipH="1">
            <a:off x="3667139" y="2595804"/>
            <a:ext cx="293867" cy="840973"/>
          </a:xfrm>
          <a:prstGeom prst="curvedLeftArrow">
            <a:avLst/>
          </a:prstGeom>
        </p:spPr>
        <p:style>
          <a:lnRef idx="1">
            <a:schemeClr val="accent3"/>
          </a:lnRef>
          <a:fillRef idx="3">
            <a:schemeClr val="accent3"/>
          </a:fillRef>
          <a:effectRef idx="2">
            <a:schemeClr val="accent3"/>
          </a:effectRef>
          <a:fontRef idx="minor">
            <a:schemeClr val="lt1"/>
          </a:fontRef>
        </p:style>
        <p:txBody>
          <a:bodyPr lIns="84347" tIns="42176" rIns="84347" bIns="42176" rtlCol="0" anchor="ctr"/>
          <a:lstStyle/>
          <a:p>
            <a:pPr defTabSz="843997" fontAlgn="auto">
              <a:spcBef>
                <a:spcPts val="0"/>
              </a:spcBef>
              <a:spcAft>
                <a:spcPts val="0"/>
              </a:spcAft>
              <a:defRPr/>
            </a:pPr>
            <a:endParaRPr lang="ja-JP" altLang="en-US" sz="1661" u="none" spc="-92" dirty="0">
              <a:solidFill>
                <a:prstClr val="black"/>
              </a:solidFill>
              <a:latin typeface="Calibri"/>
              <a:ea typeface="ＭＳ Ｐゴシック" panose="020B0600070205080204" pitchFamily="50" charset="-128"/>
            </a:endParaRPr>
          </a:p>
        </p:txBody>
      </p:sp>
      <p:sp>
        <p:nvSpPr>
          <p:cNvPr id="131" name="正方形/長方形 130"/>
          <p:cNvSpPr/>
          <p:nvPr/>
        </p:nvSpPr>
        <p:spPr>
          <a:xfrm>
            <a:off x="2312062" y="2831074"/>
            <a:ext cx="1794661" cy="531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843997" fontAlgn="auto">
              <a:spcBef>
                <a:spcPts val="0"/>
              </a:spcBef>
              <a:spcAft>
                <a:spcPts val="0"/>
              </a:spcAft>
              <a:defRPr/>
            </a:pPr>
            <a:r>
              <a:rPr lang="ja-JP" altLang="en-US" sz="738" u="none" spc="-92" dirty="0">
                <a:solidFill>
                  <a:prstClr val="black"/>
                </a:solidFill>
                <a:latin typeface="Calibri"/>
                <a:ea typeface="ＭＳ Ｐゴシック" panose="020B0600070205080204" pitchFamily="50" charset="-128"/>
              </a:rPr>
              <a:t>日常の医療：</a:t>
            </a:r>
            <a:endParaRPr lang="en-US" altLang="ja-JP" sz="738" u="none" spc="-92" dirty="0">
              <a:solidFill>
                <a:prstClr val="black"/>
              </a:solidFill>
              <a:latin typeface="Calibri"/>
              <a:ea typeface="ＭＳ Ｐゴシック" panose="020B0600070205080204" pitchFamily="50" charset="-128"/>
            </a:endParaRPr>
          </a:p>
          <a:p>
            <a:pPr algn="l" defTabSz="843997" fontAlgn="auto">
              <a:spcBef>
                <a:spcPts val="0"/>
              </a:spcBef>
              <a:spcAft>
                <a:spcPts val="0"/>
              </a:spcAft>
              <a:defRPr/>
            </a:pPr>
            <a:r>
              <a:rPr lang="ja-JP" altLang="en-US" sz="738" u="none" spc="-92" dirty="0">
                <a:solidFill>
                  <a:prstClr val="black"/>
                </a:solidFill>
                <a:latin typeface="Calibri"/>
                <a:ea typeface="ＭＳ Ｐゴシック" panose="020B0600070205080204" pitchFamily="50" charset="-128"/>
              </a:rPr>
              <a:t>　・かかりつけ医、有床診療所</a:t>
            </a:r>
            <a:endParaRPr lang="en-US" altLang="ja-JP" sz="738" u="none" spc="-92" dirty="0">
              <a:solidFill>
                <a:prstClr val="black"/>
              </a:solidFill>
              <a:latin typeface="Calibri"/>
              <a:ea typeface="ＭＳ Ｐゴシック" panose="020B0600070205080204" pitchFamily="50" charset="-128"/>
            </a:endParaRPr>
          </a:p>
          <a:p>
            <a:pPr algn="l" defTabSz="843997" fontAlgn="auto">
              <a:spcBef>
                <a:spcPts val="0"/>
              </a:spcBef>
              <a:spcAft>
                <a:spcPts val="0"/>
              </a:spcAft>
              <a:defRPr/>
            </a:pPr>
            <a:r>
              <a:rPr lang="ja-JP" altLang="en-US" sz="738" u="none" spc="-92" dirty="0">
                <a:solidFill>
                  <a:prstClr val="black"/>
                </a:solidFill>
                <a:latin typeface="Calibri"/>
                <a:ea typeface="ＭＳ Ｐゴシック" panose="020B0600070205080204" pitchFamily="50" charset="-128"/>
              </a:rPr>
              <a:t>　・精神科デイ・ケア、精神科訪問看護</a:t>
            </a:r>
            <a:endParaRPr lang="en-US" altLang="ja-JP" sz="738" u="none" spc="-92" dirty="0">
              <a:solidFill>
                <a:prstClr val="black"/>
              </a:solidFill>
              <a:latin typeface="Calibri"/>
              <a:ea typeface="ＭＳ Ｐゴシック" panose="020B0600070205080204" pitchFamily="50" charset="-128"/>
            </a:endParaRPr>
          </a:p>
          <a:p>
            <a:pPr algn="l" defTabSz="843997" fontAlgn="auto">
              <a:spcBef>
                <a:spcPts val="0"/>
              </a:spcBef>
              <a:spcAft>
                <a:spcPts val="0"/>
              </a:spcAft>
              <a:defRPr/>
            </a:pPr>
            <a:r>
              <a:rPr lang="ja-JP" altLang="en-US" sz="738" u="none" spc="-92" dirty="0">
                <a:solidFill>
                  <a:prstClr val="black"/>
                </a:solidFill>
                <a:latin typeface="Calibri"/>
                <a:ea typeface="ＭＳ Ｐゴシック" panose="020B0600070205080204" pitchFamily="50" charset="-128"/>
              </a:rPr>
              <a:t>　・地域の連携病院</a:t>
            </a:r>
            <a:endParaRPr lang="en-US" altLang="ja-JP" sz="738" u="none" spc="-92" dirty="0">
              <a:solidFill>
                <a:prstClr val="black"/>
              </a:solidFill>
              <a:latin typeface="Calibri"/>
              <a:ea typeface="ＭＳ Ｐゴシック" panose="020B0600070205080204" pitchFamily="50" charset="-128"/>
            </a:endParaRPr>
          </a:p>
          <a:p>
            <a:pPr algn="l" defTabSz="843997" fontAlgn="auto">
              <a:spcBef>
                <a:spcPts val="0"/>
              </a:spcBef>
              <a:spcAft>
                <a:spcPts val="0"/>
              </a:spcAft>
              <a:defRPr/>
            </a:pPr>
            <a:r>
              <a:rPr lang="ja-JP" altLang="en-US" sz="738" u="none" spc="-92" dirty="0">
                <a:solidFill>
                  <a:prstClr val="black"/>
                </a:solidFill>
                <a:latin typeface="Calibri"/>
                <a:ea typeface="ＭＳ Ｐゴシック" panose="020B0600070205080204" pitchFamily="50" charset="-128"/>
              </a:rPr>
              <a:t>　・歯科医療、薬局</a:t>
            </a:r>
            <a:endParaRPr lang="en-US" altLang="ja-JP" sz="738" u="none" spc="-92" dirty="0">
              <a:solidFill>
                <a:prstClr val="black"/>
              </a:solidFill>
              <a:latin typeface="Calibri"/>
              <a:ea typeface="ＭＳ Ｐゴシック" panose="020B0600070205080204" pitchFamily="50" charset="-128"/>
            </a:endParaRPr>
          </a:p>
        </p:txBody>
      </p:sp>
      <p:sp>
        <p:nvSpPr>
          <p:cNvPr id="135" name="円/楕円 69"/>
          <p:cNvSpPr/>
          <p:nvPr/>
        </p:nvSpPr>
        <p:spPr>
          <a:xfrm>
            <a:off x="744637" y="2352917"/>
            <a:ext cx="1341187" cy="465059"/>
          </a:xfrm>
          <a:prstGeom prst="ellipse">
            <a:avLst/>
          </a:prstGeom>
        </p:spPr>
        <p:style>
          <a:lnRef idx="1">
            <a:schemeClr val="accent4"/>
          </a:lnRef>
          <a:fillRef idx="2">
            <a:schemeClr val="accent4"/>
          </a:fillRef>
          <a:effectRef idx="1">
            <a:schemeClr val="accent4"/>
          </a:effectRef>
          <a:fontRef idx="minor">
            <a:schemeClr val="dk1"/>
          </a:fontRef>
        </p:style>
        <p:txBody>
          <a:bodyPr lIns="84347" tIns="42176" rIns="84347" bIns="42176" rtlCol="0" anchor="ctr"/>
          <a:lstStyle/>
          <a:p>
            <a:pPr algn="l" defTabSz="843997" fontAlgn="auto">
              <a:spcBef>
                <a:spcPts val="0"/>
              </a:spcBef>
              <a:spcAft>
                <a:spcPts val="0"/>
              </a:spcAft>
              <a:defRPr/>
            </a:pPr>
            <a:endParaRPr lang="ja-JP" altLang="en-US" sz="1661" u="none" spc="-92" dirty="0">
              <a:solidFill>
                <a:prstClr val="black"/>
              </a:solidFill>
              <a:latin typeface="Calibri"/>
              <a:ea typeface="ＭＳ Ｐゴシック" panose="020B0600070205080204" pitchFamily="50" charset="-128"/>
            </a:endParaRPr>
          </a:p>
        </p:txBody>
      </p:sp>
      <p:sp>
        <p:nvSpPr>
          <p:cNvPr id="125" name="正方形/長方形 124"/>
          <p:cNvSpPr/>
          <p:nvPr/>
        </p:nvSpPr>
        <p:spPr>
          <a:xfrm>
            <a:off x="905478" y="2328495"/>
            <a:ext cx="1114192" cy="531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843997" fontAlgn="auto">
              <a:spcBef>
                <a:spcPts val="0"/>
              </a:spcBef>
              <a:spcAft>
                <a:spcPts val="0"/>
              </a:spcAft>
              <a:defRPr/>
            </a:pPr>
            <a:r>
              <a:rPr lang="ja-JP" altLang="en-US" sz="738" u="none" spc="-92" dirty="0">
                <a:solidFill>
                  <a:prstClr val="black"/>
                </a:solidFill>
                <a:latin typeface="Calibri"/>
                <a:ea typeface="ＭＳ Ｐゴシック" panose="020B0600070205080204" pitchFamily="50" charset="-128"/>
              </a:rPr>
              <a:t>病院：</a:t>
            </a:r>
            <a:endParaRPr lang="en-US" altLang="ja-JP" sz="738" u="none" spc="-92" dirty="0">
              <a:solidFill>
                <a:prstClr val="black"/>
              </a:solidFill>
              <a:latin typeface="Calibri"/>
              <a:ea typeface="ＭＳ Ｐゴシック" panose="020B0600070205080204" pitchFamily="50" charset="-128"/>
            </a:endParaRPr>
          </a:p>
          <a:p>
            <a:pPr algn="l" defTabSz="843997" fontAlgn="auto">
              <a:spcBef>
                <a:spcPts val="0"/>
              </a:spcBef>
              <a:spcAft>
                <a:spcPts val="0"/>
              </a:spcAft>
              <a:defRPr/>
            </a:pPr>
            <a:r>
              <a:rPr lang="ja-JP" altLang="en-US" sz="738" u="none" spc="-92" dirty="0">
                <a:solidFill>
                  <a:prstClr val="black"/>
                </a:solidFill>
                <a:latin typeface="Calibri"/>
                <a:ea typeface="ＭＳ Ｐゴシック" panose="020B0600070205080204" pitchFamily="50" charset="-128"/>
              </a:rPr>
              <a:t>　急性期、回復期、慢性期</a:t>
            </a:r>
            <a:endParaRPr lang="en-US" altLang="ja-JP" sz="738" u="none" spc="-92" dirty="0">
              <a:solidFill>
                <a:prstClr val="black"/>
              </a:solidFill>
              <a:latin typeface="Calibri"/>
              <a:ea typeface="ＭＳ Ｐゴシック" panose="020B0600070205080204" pitchFamily="50" charset="-128"/>
            </a:endParaRPr>
          </a:p>
        </p:txBody>
      </p:sp>
      <p:sp>
        <p:nvSpPr>
          <p:cNvPr id="137" name="円/楕円 68"/>
          <p:cNvSpPr/>
          <p:nvPr/>
        </p:nvSpPr>
        <p:spPr>
          <a:xfrm>
            <a:off x="5897221" y="2731247"/>
            <a:ext cx="1985119" cy="672001"/>
          </a:xfrm>
          <a:prstGeom prst="ellipse">
            <a:avLst/>
          </a:prstGeom>
        </p:spPr>
        <p:style>
          <a:lnRef idx="1">
            <a:schemeClr val="accent4"/>
          </a:lnRef>
          <a:fillRef idx="2">
            <a:schemeClr val="accent4"/>
          </a:fillRef>
          <a:effectRef idx="1">
            <a:schemeClr val="accent4"/>
          </a:effectRef>
          <a:fontRef idx="minor">
            <a:schemeClr val="dk1"/>
          </a:fontRef>
        </p:style>
        <p:txBody>
          <a:bodyPr lIns="84347" tIns="42176" rIns="84347" bIns="42176" rtlCol="0" anchor="ctr"/>
          <a:lstStyle/>
          <a:p>
            <a:pPr defTabSz="843997" fontAlgn="auto">
              <a:spcBef>
                <a:spcPts val="0"/>
              </a:spcBef>
              <a:spcAft>
                <a:spcPts val="0"/>
              </a:spcAft>
              <a:defRPr/>
            </a:pPr>
            <a:endParaRPr lang="ja-JP" altLang="en-US" sz="1661" u="none" spc="-92" dirty="0">
              <a:solidFill>
                <a:prstClr val="black"/>
              </a:solidFill>
              <a:latin typeface="Calibri"/>
              <a:ea typeface="ＭＳ Ｐゴシック" panose="020B0600070205080204" pitchFamily="50" charset="-128"/>
            </a:endParaRPr>
          </a:p>
        </p:txBody>
      </p:sp>
      <p:sp>
        <p:nvSpPr>
          <p:cNvPr id="138" name="円/楕円 47"/>
          <p:cNvSpPr/>
          <p:nvPr/>
        </p:nvSpPr>
        <p:spPr>
          <a:xfrm>
            <a:off x="4703206" y="2230155"/>
            <a:ext cx="2126603" cy="664370"/>
          </a:xfrm>
          <a:prstGeom prst="ellipse">
            <a:avLst/>
          </a:prstGeom>
        </p:spPr>
        <p:style>
          <a:lnRef idx="1">
            <a:schemeClr val="accent4"/>
          </a:lnRef>
          <a:fillRef idx="2">
            <a:schemeClr val="accent4"/>
          </a:fillRef>
          <a:effectRef idx="1">
            <a:schemeClr val="accent4"/>
          </a:effectRef>
          <a:fontRef idx="minor">
            <a:schemeClr val="dk1"/>
          </a:fontRef>
        </p:style>
        <p:txBody>
          <a:bodyPr lIns="84347" tIns="42176" rIns="84347" bIns="42176" rtlCol="0" anchor="ctr"/>
          <a:lstStyle/>
          <a:p>
            <a:pPr defTabSz="843997" fontAlgn="auto">
              <a:spcBef>
                <a:spcPts val="0"/>
              </a:spcBef>
              <a:spcAft>
                <a:spcPts val="0"/>
              </a:spcAft>
              <a:defRPr/>
            </a:pPr>
            <a:endParaRPr lang="ja-JP" altLang="en-US" sz="1661" u="none" spc="-92" dirty="0">
              <a:solidFill>
                <a:prstClr val="black"/>
              </a:solidFill>
              <a:latin typeface="Calibri"/>
              <a:ea typeface="ＭＳ Ｐゴシック" panose="020B0600070205080204" pitchFamily="50" charset="-128"/>
            </a:endParaRPr>
          </a:p>
        </p:txBody>
      </p:sp>
      <p:pic>
        <p:nvPicPr>
          <p:cNvPr id="139" name="図 138" descr="build32.wmf"/>
          <p:cNvPicPr>
            <a:picLocks noChangeAspect="1"/>
          </p:cNvPicPr>
          <p:nvPr/>
        </p:nvPicPr>
        <p:blipFill>
          <a:blip r:embed="rId10" cstate="print"/>
          <a:stretch>
            <a:fillRect/>
          </a:stretch>
        </p:blipFill>
        <p:spPr>
          <a:xfrm>
            <a:off x="7765595" y="2978508"/>
            <a:ext cx="864096" cy="557883"/>
          </a:xfrm>
          <a:prstGeom prst="rect">
            <a:avLst/>
          </a:prstGeom>
        </p:spPr>
      </p:pic>
      <p:pic>
        <p:nvPicPr>
          <p:cNvPr id="140" name="図 139" descr="build34.wmf"/>
          <p:cNvPicPr>
            <a:picLocks noChangeAspect="1"/>
          </p:cNvPicPr>
          <p:nvPr/>
        </p:nvPicPr>
        <p:blipFill>
          <a:blip r:embed="rId11" cstate="print"/>
          <a:stretch>
            <a:fillRect/>
          </a:stretch>
        </p:blipFill>
        <p:spPr>
          <a:xfrm>
            <a:off x="5581056" y="1851505"/>
            <a:ext cx="676874" cy="480391"/>
          </a:xfrm>
          <a:prstGeom prst="rect">
            <a:avLst/>
          </a:prstGeom>
        </p:spPr>
      </p:pic>
      <p:sp>
        <p:nvSpPr>
          <p:cNvPr id="142" name="テキスト ボックス 141"/>
          <p:cNvSpPr txBox="1"/>
          <p:nvPr/>
        </p:nvSpPr>
        <p:spPr>
          <a:xfrm>
            <a:off x="5828914" y="1733954"/>
            <a:ext cx="2997109" cy="482464"/>
          </a:xfrm>
          <a:prstGeom prst="rect">
            <a:avLst/>
          </a:prstGeom>
          <a:noFill/>
        </p:spPr>
        <p:txBody>
          <a:bodyPr wrap="square" lIns="84347" tIns="42176" rIns="84347" bIns="42176" rtlCol="0">
            <a:spAutoFit/>
          </a:bodyPr>
          <a:lstStyle/>
          <a:p>
            <a:pPr defTabSz="843997" fontAlgn="auto">
              <a:spcBef>
                <a:spcPts val="0"/>
              </a:spcBef>
              <a:spcAft>
                <a:spcPts val="0"/>
              </a:spcAft>
              <a:defRPr/>
            </a:pPr>
            <a:r>
              <a:rPr lang="ja-JP" altLang="en-US" sz="1106" u="none" spc="-92" dirty="0">
                <a:solidFill>
                  <a:prstClr val="black"/>
                </a:solidFill>
                <a:latin typeface="ＭＳ Ｐゴシック"/>
                <a:ea typeface="ＭＳ Ｐゴシック"/>
              </a:rPr>
              <a:t>介護・訓練等の支援が必要になったら･･･  </a:t>
            </a:r>
            <a:endParaRPr lang="en-US" altLang="ja-JP" sz="1106" u="none" spc="-92" dirty="0">
              <a:solidFill>
                <a:prstClr val="black"/>
              </a:solidFill>
              <a:latin typeface="ＭＳ Ｐゴシック"/>
              <a:ea typeface="ＭＳ Ｐゴシック"/>
            </a:endParaRPr>
          </a:p>
          <a:p>
            <a:pPr defTabSz="843997" fontAlgn="auto">
              <a:spcBef>
                <a:spcPts val="0"/>
              </a:spcBef>
              <a:spcAft>
                <a:spcPts val="0"/>
              </a:spcAft>
              <a:defRPr/>
            </a:pPr>
            <a:r>
              <a:rPr lang="ja-JP" altLang="en-US" sz="1476" b="1" u="none" spc="-92" dirty="0">
                <a:solidFill>
                  <a:prstClr val="black"/>
                </a:solidFill>
                <a:latin typeface="HG丸ｺﾞｼｯｸM-PRO" pitchFamily="50" charset="-128"/>
                <a:ea typeface="HG丸ｺﾞｼｯｸM-PRO" pitchFamily="50" charset="-128"/>
              </a:rPr>
              <a:t>　　　障害福祉・介護</a:t>
            </a:r>
            <a:endParaRPr lang="en-US" altLang="ja-JP" sz="1476" b="1" u="none" spc="-92" dirty="0">
              <a:solidFill>
                <a:prstClr val="black"/>
              </a:solidFill>
              <a:latin typeface="HG丸ｺﾞｼｯｸM-PRO" pitchFamily="50" charset="-128"/>
              <a:ea typeface="HG丸ｺﾞｼｯｸM-PRO" pitchFamily="50" charset="-128"/>
            </a:endParaRPr>
          </a:p>
        </p:txBody>
      </p:sp>
      <p:sp>
        <p:nvSpPr>
          <p:cNvPr id="143" name="テキスト ボックス 142"/>
          <p:cNvSpPr txBox="1"/>
          <p:nvPr/>
        </p:nvSpPr>
        <p:spPr>
          <a:xfrm>
            <a:off x="6666330" y="3325409"/>
            <a:ext cx="1395906" cy="1036526"/>
          </a:xfrm>
          <a:prstGeom prst="rect">
            <a:avLst/>
          </a:prstGeom>
          <a:noFill/>
        </p:spPr>
        <p:txBody>
          <a:bodyPr wrap="square" lIns="84347" tIns="42176" rIns="84347" bIns="42176" rtlCol="0">
            <a:spAutoFit/>
          </a:bodyPr>
          <a:lstStyle/>
          <a:p>
            <a:pPr algn="l" defTabSz="843997" fontAlgn="auto">
              <a:spcBef>
                <a:spcPts val="0"/>
              </a:spcBef>
              <a:spcAft>
                <a:spcPts val="0"/>
              </a:spcAft>
              <a:defRPr/>
            </a:pPr>
            <a:r>
              <a:rPr lang="ja-JP" altLang="en-US" sz="831" u="none" spc="-92" dirty="0">
                <a:solidFill>
                  <a:prstClr val="black"/>
                </a:solidFill>
                <a:latin typeface="ＭＳ Ｐゴシック" panose="020B0600070205080204" pitchFamily="50" charset="-128"/>
              </a:rPr>
              <a:t>（介護保険サービス）</a:t>
            </a:r>
            <a:endParaRPr lang="en-US" altLang="ja-JP" sz="831" u="none" spc="-92" dirty="0">
              <a:solidFill>
                <a:prstClr val="black"/>
              </a:solidFill>
              <a:latin typeface="ＭＳ Ｐゴシック" panose="020B0600070205080204" pitchFamily="50" charset="-128"/>
            </a:endParaRPr>
          </a:p>
          <a:p>
            <a:pPr algn="l" defTabSz="843997" fontAlgn="auto">
              <a:spcBef>
                <a:spcPts val="0"/>
              </a:spcBef>
              <a:spcAft>
                <a:spcPts val="0"/>
              </a:spcAft>
              <a:defRPr/>
            </a:pPr>
            <a:r>
              <a:rPr lang="ja-JP" altLang="en-US" sz="831" u="none" spc="-92" dirty="0">
                <a:solidFill>
                  <a:prstClr val="black"/>
                </a:solidFill>
                <a:latin typeface="ＭＳ Ｐゴシック" panose="020B0600070205080204" pitchFamily="50" charset="-128"/>
              </a:rPr>
              <a:t>■在宅系：</a:t>
            </a:r>
            <a:endParaRPr lang="en-US" altLang="ja-JP" sz="831" u="none" spc="-92" dirty="0">
              <a:solidFill>
                <a:prstClr val="black"/>
              </a:solidFill>
              <a:latin typeface="ＭＳ Ｐゴシック" panose="020B0600070205080204" pitchFamily="50" charset="-128"/>
            </a:endParaRPr>
          </a:p>
          <a:p>
            <a:pPr algn="l" defTabSz="843997" fontAlgn="auto">
              <a:spcBef>
                <a:spcPts val="0"/>
              </a:spcBef>
              <a:spcAft>
                <a:spcPts val="0"/>
              </a:spcAft>
              <a:defRPr/>
            </a:pPr>
            <a:r>
              <a:rPr lang="ja-JP" altLang="en-US" sz="738" u="none" spc="-92" dirty="0">
                <a:solidFill>
                  <a:prstClr val="black"/>
                </a:solidFill>
                <a:latin typeface="ＭＳ Ｐゴシック" panose="020B0600070205080204" pitchFamily="50" charset="-128"/>
              </a:rPr>
              <a:t>・訪問介護　・訪問看護　・通所介護　</a:t>
            </a:r>
            <a:endParaRPr lang="en-US" altLang="ja-JP" sz="738" u="none" spc="-92" dirty="0">
              <a:solidFill>
                <a:prstClr val="black"/>
              </a:solidFill>
              <a:latin typeface="ＭＳ Ｐゴシック" panose="020B0600070205080204" pitchFamily="50" charset="-128"/>
            </a:endParaRPr>
          </a:p>
          <a:p>
            <a:pPr algn="l" defTabSz="843997" fontAlgn="auto">
              <a:spcBef>
                <a:spcPts val="0"/>
              </a:spcBef>
              <a:spcAft>
                <a:spcPts val="0"/>
              </a:spcAft>
              <a:defRPr/>
            </a:pPr>
            <a:r>
              <a:rPr lang="ja-JP" altLang="en-US" sz="738" u="none" spc="-92" dirty="0">
                <a:solidFill>
                  <a:prstClr val="black"/>
                </a:solidFill>
                <a:latin typeface="ＭＳ Ｐゴシック" panose="020B0600070205080204" pitchFamily="50" charset="-128"/>
              </a:rPr>
              <a:t>・小規模多機能型居宅介護</a:t>
            </a:r>
            <a:endParaRPr lang="en-US" altLang="ja-JP" sz="738" u="none" spc="-92" dirty="0">
              <a:solidFill>
                <a:prstClr val="black"/>
              </a:solidFill>
              <a:latin typeface="ＭＳ Ｐゴシック" panose="020B0600070205080204" pitchFamily="50" charset="-128"/>
            </a:endParaRPr>
          </a:p>
          <a:p>
            <a:pPr algn="l" defTabSz="843997" fontAlgn="auto">
              <a:spcBef>
                <a:spcPts val="0"/>
              </a:spcBef>
              <a:spcAft>
                <a:spcPts val="0"/>
              </a:spcAft>
              <a:defRPr/>
            </a:pPr>
            <a:r>
              <a:rPr lang="ja-JP" altLang="en-US" sz="738" u="none" spc="-92" dirty="0">
                <a:solidFill>
                  <a:prstClr val="black"/>
                </a:solidFill>
                <a:latin typeface="ＭＳ Ｐゴシック" panose="020B0600070205080204" pitchFamily="50" charset="-128"/>
              </a:rPr>
              <a:t>・短期入所生活介護</a:t>
            </a:r>
            <a:endParaRPr lang="en-US" altLang="ja-JP" sz="738" u="none" spc="-92" dirty="0">
              <a:solidFill>
                <a:prstClr val="black"/>
              </a:solidFill>
              <a:latin typeface="ＭＳ Ｐゴシック" panose="020B0600070205080204" pitchFamily="50" charset="-128"/>
            </a:endParaRPr>
          </a:p>
          <a:p>
            <a:pPr algn="l" defTabSz="843997" fontAlgn="auto">
              <a:spcBef>
                <a:spcPts val="0"/>
              </a:spcBef>
              <a:spcAft>
                <a:spcPts val="0"/>
              </a:spcAft>
              <a:defRPr/>
            </a:pPr>
            <a:r>
              <a:rPr lang="ja-JP" altLang="en-US" sz="738" u="none" spc="-92" dirty="0">
                <a:solidFill>
                  <a:prstClr val="black"/>
                </a:solidFill>
                <a:latin typeface="ＭＳ Ｐゴシック" panose="020B0600070205080204" pitchFamily="50" charset="-128"/>
              </a:rPr>
              <a:t>・福祉用具</a:t>
            </a:r>
            <a:endParaRPr lang="en-US" altLang="ja-JP" sz="738" u="none" spc="-92" dirty="0">
              <a:solidFill>
                <a:prstClr val="black"/>
              </a:solidFill>
              <a:latin typeface="ＭＳ Ｐゴシック" panose="020B0600070205080204" pitchFamily="50" charset="-128"/>
            </a:endParaRPr>
          </a:p>
          <a:p>
            <a:pPr algn="l" defTabSz="843997" fontAlgn="auto">
              <a:spcBef>
                <a:spcPts val="0"/>
              </a:spcBef>
              <a:spcAft>
                <a:spcPts val="0"/>
              </a:spcAft>
              <a:defRPr/>
            </a:pPr>
            <a:r>
              <a:rPr lang="ja-JP" altLang="en-US" sz="738" u="none" spc="-92" dirty="0">
                <a:solidFill>
                  <a:prstClr val="black"/>
                </a:solidFill>
                <a:latin typeface="ＭＳ Ｐゴシック" panose="020B0600070205080204" pitchFamily="50" charset="-128"/>
              </a:rPr>
              <a:t>・</a:t>
            </a:r>
            <a:r>
              <a:rPr lang="en-US" altLang="ja-JP" sz="738" u="none" spc="-92" dirty="0">
                <a:solidFill>
                  <a:prstClr val="black"/>
                </a:solidFill>
                <a:latin typeface="ＭＳ Ｐゴシック" panose="020B0600070205080204" pitchFamily="50" charset="-128"/>
              </a:rPr>
              <a:t>24</a:t>
            </a:r>
            <a:r>
              <a:rPr lang="ja-JP" altLang="en-US" sz="738" u="none" spc="-92" dirty="0">
                <a:solidFill>
                  <a:prstClr val="black"/>
                </a:solidFill>
                <a:latin typeface="ＭＳ Ｐゴシック" panose="020B0600070205080204" pitchFamily="50" charset="-128"/>
              </a:rPr>
              <a:t>時間対応の訪問サービス　等</a:t>
            </a:r>
          </a:p>
          <a:p>
            <a:pPr algn="l" defTabSz="843997" fontAlgn="auto">
              <a:spcBef>
                <a:spcPts val="0"/>
              </a:spcBef>
              <a:spcAft>
                <a:spcPts val="0"/>
              </a:spcAft>
              <a:defRPr/>
            </a:pPr>
            <a:r>
              <a:rPr lang="ja-JP" altLang="en-US" sz="831" u="none" spc="-92" dirty="0">
                <a:solidFill>
                  <a:prstClr val="black"/>
                </a:solidFill>
                <a:latin typeface="ＭＳ Ｐゴシック" panose="020B0600070205080204" pitchFamily="50" charset="-128"/>
              </a:rPr>
              <a:t>■介護予防サービス</a:t>
            </a:r>
            <a:endParaRPr lang="en-US" altLang="ja-JP" sz="831" u="none" spc="-92" dirty="0">
              <a:solidFill>
                <a:prstClr val="black"/>
              </a:solidFill>
              <a:latin typeface="ＭＳ Ｐゴシック" panose="020B0600070205080204" pitchFamily="50" charset="-128"/>
            </a:endParaRPr>
          </a:p>
        </p:txBody>
      </p:sp>
      <p:pic>
        <p:nvPicPr>
          <p:cNvPr id="152" name="図 151" descr="health_0166.wmf"/>
          <p:cNvPicPr>
            <a:picLocks noChangeAspect="1"/>
          </p:cNvPicPr>
          <p:nvPr/>
        </p:nvPicPr>
        <p:blipFill>
          <a:blip r:embed="rId12" cstate="print"/>
          <a:stretch>
            <a:fillRect/>
          </a:stretch>
        </p:blipFill>
        <p:spPr>
          <a:xfrm>
            <a:off x="6598027" y="2808988"/>
            <a:ext cx="792086" cy="516417"/>
          </a:xfrm>
          <a:prstGeom prst="rect">
            <a:avLst/>
          </a:prstGeom>
        </p:spPr>
      </p:pic>
      <p:pic>
        <p:nvPicPr>
          <p:cNvPr id="153"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77128" y="2238717"/>
            <a:ext cx="400236" cy="500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26514" y="2163064"/>
            <a:ext cx="466122" cy="572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 name="右カーブ矢印 74"/>
          <p:cNvSpPr/>
          <p:nvPr/>
        </p:nvSpPr>
        <p:spPr>
          <a:xfrm rot="11588426" flipH="1">
            <a:off x="4830330" y="2657116"/>
            <a:ext cx="379544" cy="877095"/>
          </a:xfrm>
          <a:prstGeom prst="curvedRightArrow">
            <a:avLst/>
          </a:prstGeom>
        </p:spPr>
        <p:style>
          <a:lnRef idx="1">
            <a:schemeClr val="accent3"/>
          </a:lnRef>
          <a:fillRef idx="3">
            <a:schemeClr val="accent3"/>
          </a:fillRef>
          <a:effectRef idx="2">
            <a:schemeClr val="accent3"/>
          </a:effectRef>
          <a:fontRef idx="minor">
            <a:schemeClr val="lt1"/>
          </a:fontRef>
        </p:style>
        <p:txBody>
          <a:bodyPr lIns="84347" tIns="42176" rIns="84347" bIns="42176" rtlCol="0" anchor="ctr"/>
          <a:lstStyle/>
          <a:p>
            <a:pPr defTabSz="843997" fontAlgn="auto">
              <a:spcBef>
                <a:spcPts val="0"/>
              </a:spcBef>
              <a:spcAft>
                <a:spcPts val="0"/>
              </a:spcAft>
              <a:defRPr/>
            </a:pPr>
            <a:endParaRPr lang="ja-JP" altLang="en-US" sz="1661" u="none" spc="-92" dirty="0">
              <a:solidFill>
                <a:prstClr val="black"/>
              </a:solidFill>
              <a:latin typeface="Calibri"/>
              <a:ea typeface="ＭＳ Ｐゴシック" panose="020B0600070205080204" pitchFamily="50" charset="-128"/>
            </a:endParaRPr>
          </a:p>
        </p:txBody>
      </p:sp>
      <p:sp>
        <p:nvSpPr>
          <p:cNvPr id="156" name="左カーブ矢印 70"/>
          <p:cNvSpPr/>
          <p:nvPr/>
        </p:nvSpPr>
        <p:spPr>
          <a:xfrm rot="2216199">
            <a:off x="5991733" y="2911892"/>
            <a:ext cx="379807" cy="1047630"/>
          </a:xfrm>
          <a:prstGeom prst="curvedLeftArrow">
            <a:avLst/>
          </a:prstGeom>
        </p:spPr>
        <p:style>
          <a:lnRef idx="1">
            <a:schemeClr val="accent6"/>
          </a:lnRef>
          <a:fillRef idx="3">
            <a:schemeClr val="accent6"/>
          </a:fillRef>
          <a:effectRef idx="2">
            <a:schemeClr val="accent6"/>
          </a:effectRef>
          <a:fontRef idx="minor">
            <a:schemeClr val="lt1"/>
          </a:fontRef>
        </p:style>
        <p:txBody>
          <a:bodyPr lIns="84347" tIns="42176" rIns="84347" bIns="42176" rtlCol="0" anchor="ctr"/>
          <a:lstStyle/>
          <a:p>
            <a:pPr defTabSz="843997" fontAlgn="auto">
              <a:spcBef>
                <a:spcPts val="0"/>
              </a:spcBef>
              <a:spcAft>
                <a:spcPts val="0"/>
              </a:spcAft>
              <a:defRPr/>
            </a:pPr>
            <a:endParaRPr lang="ja-JP" altLang="en-US" sz="1661" u="none" spc="-92" dirty="0">
              <a:solidFill>
                <a:prstClr val="black"/>
              </a:solidFill>
              <a:latin typeface="Calibri"/>
              <a:ea typeface="ＭＳ Ｐゴシック" panose="020B0600070205080204" pitchFamily="50" charset="-128"/>
            </a:endParaRPr>
          </a:p>
        </p:txBody>
      </p:sp>
      <p:sp>
        <p:nvSpPr>
          <p:cNvPr id="157" name="テキスト ボックス 156"/>
          <p:cNvSpPr txBox="1"/>
          <p:nvPr/>
        </p:nvSpPr>
        <p:spPr>
          <a:xfrm>
            <a:off x="4505543" y="2079843"/>
            <a:ext cx="1149272" cy="213031"/>
          </a:xfrm>
          <a:prstGeom prst="rect">
            <a:avLst/>
          </a:prstGeom>
          <a:noFill/>
        </p:spPr>
        <p:txBody>
          <a:bodyPr wrap="square" lIns="84347" tIns="42176" rIns="84347" bIns="42176" rtlCol="0">
            <a:spAutoFit/>
          </a:bodyPr>
          <a:lstStyle/>
          <a:p>
            <a:pPr defTabSz="843997" fontAlgn="auto">
              <a:spcBef>
                <a:spcPts val="0"/>
              </a:spcBef>
              <a:spcAft>
                <a:spcPts val="0"/>
              </a:spcAft>
              <a:defRPr/>
            </a:pPr>
            <a:r>
              <a:rPr lang="ja-JP" altLang="en-US" sz="831" u="none" spc="-92" dirty="0">
                <a:solidFill>
                  <a:prstClr val="black"/>
                </a:solidFill>
                <a:latin typeface="ＭＳ Ｐゴシック"/>
                <a:ea typeface="ＭＳ Ｐゴシック"/>
              </a:rPr>
              <a:t>■地域生活支援拠点等</a:t>
            </a:r>
            <a:endParaRPr lang="en-US" altLang="ja-JP" sz="831" u="none" spc="-92" dirty="0">
              <a:solidFill>
                <a:prstClr val="black"/>
              </a:solidFill>
              <a:latin typeface="ＭＳ Ｐゴシック"/>
              <a:ea typeface="ＭＳ Ｐゴシック"/>
            </a:endParaRPr>
          </a:p>
        </p:txBody>
      </p:sp>
      <p:sp>
        <p:nvSpPr>
          <p:cNvPr id="141" name="テキスト ボックス 140"/>
          <p:cNvSpPr txBox="1"/>
          <p:nvPr/>
        </p:nvSpPr>
        <p:spPr>
          <a:xfrm>
            <a:off x="5502590" y="2687159"/>
            <a:ext cx="1190083" cy="795114"/>
          </a:xfrm>
          <a:prstGeom prst="rect">
            <a:avLst/>
          </a:prstGeom>
          <a:noFill/>
        </p:spPr>
        <p:txBody>
          <a:bodyPr wrap="square" lIns="84347" tIns="42176" rIns="84347" bIns="42176" rtlCol="0">
            <a:spAutoFit/>
          </a:bodyPr>
          <a:lstStyle/>
          <a:p>
            <a:pPr algn="l" defTabSz="843997" fontAlgn="auto">
              <a:spcBef>
                <a:spcPts val="0"/>
              </a:spcBef>
              <a:spcAft>
                <a:spcPts val="0"/>
              </a:spcAft>
              <a:defRPr/>
            </a:pPr>
            <a:r>
              <a:rPr lang="ja-JP" altLang="en-US" sz="831" u="none" spc="-92" dirty="0">
                <a:solidFill>
                  <a:prstClr val="black"/>
                </a:solidFill>
                <a:latin typeface="ＭＳ Ｐゴシック"/>
                <a:ea typeface="ＭＳ Ｐゴシック"/>
              </a:rPr>
              <a:t>（障害福祉サービス等）</a:t>
            </a:r>
            <a:endParaRPr lang="en-US" altLang="ja-JP" sz="831" u="none" spc="-92" dirty="0">
              <a:solidFill>
                <a:prstClr val="black"/>
              </a:solidFill>
              <a:latin typeface="ＭＳ Ｐゴシック"/>
              <a:ea typeface="ＭＳ Ｐゴシック"/>
            </a:endParaRPr>
          </a:p>
          <a:p>
            <a:pPr algn="l" defTabSz="843997" fontAlgn="auto">
              <a:spcBef>
                <a:spcPts val="0"/>
              </a:spcBef>
              <a:spcAft>
                <a:spcPts val="0"/>
              </a:spcAft>
              <a:defRPr/>
            </a:pPr>
            <a:r>
              <a:rPr lang="ja-JP" altLang="en-US" sz="831" u="none" spc="-92" dirty="0">
                <a:solidFill>
                  <a:prstClr val="black"/>
                </a:solidFill>
                <a:latin typeface="ＭＳ Ｐゴシック"/>
                <a:ea typeface="ＭＳ Ｐゴシック"/>
              </a:rPr>
              <a:t>■在宅系：</a:t>
            </a:r>
            <a:endParaRPr lang="en-US" altLang="ja-JP" sz="831" u="none" spc="-92" dirty="0">
              <a:solidFill>
                <a:prstClr val="black"/>
              </a:solidFill>
              <a:latin typeface="ＭＳ Ｐゴシック"/>
              <a:ea typeface="ＭＳ Ｐゴシック"/>
            </a:endParaRPr>
          </a:p>
          <a:p>
            <a:pPr algn="l" defTabSz="843997" fontAlgn="auto">
              <a:spcBef>
                <a:spcPts val="0"/>
              </a:spcBef>
              <a:spcAft>
                <a:spcPts val="0"/>
              </a:spcAft>
              <a:defRPr/>
            </a:pPr>
            <a:r>
              <a:rPr lang="ja-JP" altLang="en-US" sz="738" u="none" spc="-92" dirty="0">
                <a:solidFill>
                  <a:prstClr val="black"/>
                </a:solidFill>
                <a:latin typeface="ＭＳ Ｐゴシック"/>
                <a:ea typeface="ＭＳ Ｐゴシック"/>
              </a:rPr>
              <a:t>・居宅介護　・生活介護</a:t>
            </a:r>
            <a:endParaRPr lang="en-US" altLang="ja-JP" sz="738" u="none" spc="-92" dirty="0">
              <a:solidFill>
                <a:prstClr val="black"/>
              </a:solidFill>
              <a:latin typeface="ＭＳ Ｐゴシック"/>
              <a:ea typeface="ＭＳ Ｐゴシック"/>
            </a:endParaRPr>
          </a:p>
          <a:p>
            <a:pPr algn="l" defTabSz="843997" fontAlgn="auto">
              <a:spcBef>
                <a:spcPts val="0"/>
              </a:spcBef>
              <a:spcAft>
                <a:spcPts val="0"/>
              </a:spcAft>
              <a:defRPr/>
            </a:pPr>
            <a:r>
              <a:rPr lang="ja-JP" altLang="en-US" sz="738" u="none" spc="-92" dirty="0">
                <a:solidFill>
                  <a:prstClr val="black"/>
                </a:solidFill>
                <a:latin typeface="ＭＳ Ｐゴシック"/>
                <a:ea typeface="ＭＳ Ｐゴシック"/>
              </a:rPr>
              <a:t>・短期入所　 ・就労継続支援</a:t>
            </a:r>
            <a:endParaRPr lang="en-US" altLang="ja-JP" sz="738" u="none" spc="-92" dirty="0">
              <a:solidFill>
                <a:prstClr val="black"/>
              </a:solidFill>
              <a:latin typeface="ＭＳ Ｐゴシック"/>
              <a:ea typeface="ＭＳ Ｐゴシック"/>
            </a:endParaRPr>
          </a:p>
          <a:p>
            <a:pPr algn="l" defTabSz="843997" fontAlgn="auto">
              <a:spcBef>
                <a:spcPts val="0"/>
              </a:spcBef>
              <a:spcAft>
                <a:spcPts val="0"/>
              </a:spcAft>
              <a:defRPr/>
            </a:pPr>
            <a:r>
              <a:rPr lang="ja-JP" altLang="en-US" sz="738" u="none" spc="-92" dirty="0">
                <a:solidFill>
                  <a:prstClr val="black"/>
                </a:solidFill>
                <a:latin typeface="ＭＳ Ｐゴシック"/>
                <a:ea typeface="ＭＳ Ｐゴシック"/>
              </a:rPr>
              <a:t>・自立訓練</a:t>
            </a:r>
            <a:endParaRPr lang="en-US" altLang="ja-JP" sz="738" u="none" spc="-92" dirty="0">
              <a:solidFill>
                <a:prstClr val="black"/>
              </a:solidFill>
              <a:latin typeface="ＭＳ Ｐゴシック"/>
              <a:ea typeface="ＭＳ Ｐゴシック"/>
            </a:endParaRPr>
          </a:p>
          <a:p>
            <a:pPr algn="l" defTabSz="843997" fontAlgn="auto">
              <a:spcBef>
                <a:spcPts val="0"/>
              </a:spcBef>
              <a:spcAft>
                <a:spcPts val="0"/>
              </a:spcAft>
              <a:defRPr/>
            </a:pPr>
            <a:r>
              <a:rPr lang="ja-JP" altLang="en-US" sz="738" u="none" spc="-92" dirty="0">
                <a:solidFill>
                  <a:prstClr val="black"/>
                </a:solidFill>
                <a:latin typeface="Calibri"/>
                <a:ea typeface="ＭＳ Ｐゴシック"/>
              </a:rPr>
              <a:t>・自立生活援助　</a:t>
            </a:r>
            <a:r>
              <a:rPr lang="ja-JP" altLang="en-US" sz="738" u="none" spc="-92" dirty="0">
                <a:solidFill>
                  <a:prstClr val="black"/>
                </a:solidFill>
                <a:latin typeface="ＭＳ Ｐゴシック"/>
                <a:ea typeface="ＭＳ Ｐゴシック"/>
              </a:rPr>
              <a:t>等</a:t>
            </a:r>
            <a:endParaRPr lang="en-US" altLang="ja-JP" sz="738" u="none" spc="-92" dirty="0">
              <a:solidFill>
                <a:prstClr val="black"/>
              </a:solidFill>
              <a:latin typeface="ＭＳ Ｐゴシック"/>
              <a:ea typeface="ＭＳ Ｐゴシック"/>
            </a:endParaRPr>
          </a:p>
        </p:txBody>
      </p:sp>
      <p:sp>
        <p:nvSpPr>
          <p:cNvPr id="158" name="角丸四角形 5"/>
          <p:cNvSpPr/>
          <p:nvPr/>
        </p:nvSpPr>
        <p:spPr bwMode="auto">
          <a:xfrm>
            <a:off x="323619" y="6334740"/>
            <a:ext cx="8605426" cy="241960"/>
          </a:xfrm>
          <a:prstGeom prst="roundRect">
            <a:avLst/>
          </a:prstGeom>
          <a:solidFill>
            <a:srgbClr val="FFFF99"/>
          </a:solidFill>
          <a:ln/>
        </p:spPr>
        <p:style>
          <a:lnRef idx="1">
            <a:schemeClr val="accent2"/>
          </a:lnRef>
          <a:fillRef idx="2">
            <a:schemeClr val="accent2"/>
          </a:fillRef>
          <a:effectRef idx="1">
            <a:schemeClr val="accent2"/>
          </a:effectRef>
          <a:fontRef idx="minor">
            <a:schemeClr val="dk1"/>
          </a:fontRef>
        </p:style>
        <p:txBody>
          <a:bodyPr anchor="ctr"/>
          <a:lstStyle/>
          <a:p>
            <a:pPr defTabSz="843997" fontAlgn="auto">
              <a:spcBef>
                <a:spcPts val="0"/>
              </a:spcBef>
              <a:spcAft>
                <a:spcPts val="0"/>
              </a:spcAft>
              <a:defRPr/>
            </a:pPr>
            <a:r>
              <a:rPr kumimoji="0" lang="ja-JP" altLang="en-US" sz="1107" u="none" kern="0" dirty="0">
                <a:solidFill>
                  <a:prstClr val="black"/>
                </a:solidFill>
                <a:latin typeface="HG丸ｺﾞｼｯｸM-PRO" pitchFamily="50" charset="-128"/>
                <a:ea typeface="HG丸ｺﾞｼｯｸM-PRO" pitchFamily="50" charset="-128"/>
              </a:rPr>
              <a:t>都道府県</a:t>
            </a:r>
            <a:r>
              <a:rPr kumimoji="0" lang="ja-JP" altLang="ja-JP" sz="1107" u="none" kern="0" dirty="0">
                <a:solidFill>
                  <a:prstClr val="black"/>
                </a:solidFill>
                <a:latin typeface="HG丸ｺﾞｼｯｸM-PRO" pitchFamily="50" charset="-128"/>
                <a:ea typeface="HG丸ｺﾞｼｯｸM-PRO" pitchFamily="50" charset="-128"/>
              </a:rPr>
              <a:t>ごとの保健・医療・福祉関係者</a:t>
            </a:r>
            <a:r>
              <a:rPr kumimoji="0" lang="ja-JP" altLang="en-US" sz="1107" u="none" kern="0" dirty="0">
                <a:solidFill>
                  <a:prstClr val="black"/>
                </a:solidFill>
                <a:latin typeface="HG丸ｺﾞｼｯｸM-PRO" pitchFamily="50" charset="-128"/>
                <a:ea typeface="HG丸ｺﾞｼｯｸM-PRO" pitchFamily="50" charset="-128"/>
              </a:rPr>
              <a:t>等</a:t>
            </a:r>
            <a:r>
              <a:rPr kumimoji="0" lang="ja-JP" altLang="ja-JP" sz="1107" u="none" kern="0" dirty="0">
                <a:solidFill>
                  <a:prstClr val="black"/>
                </a:solidFill>
                <a:latin typeface="HG丸ｺﾞｼｯｸM-PRO" pitchFamily="50" charset="-128"/>
                <a:ea typeface="HG丸ｺﾞｼｯｸM-PRO" pitchFamily="50" charset="-128"/>
              </a:rPr>
              <a:t>による協議の場</a:t>
            </a:r>
            <a:r>
              <a:rPr kumimoji="0" lang="ja-JP" altLang="en-US" sz="1107" u="none" kern="0" dirty="0">
                <a:solidFill>
                  <a:prstClr val="black"/>
                </a:solidFill>
                <a:latin typeface="HG丸ｺﾞｼｯｸM-PRO" pitchFamily="50" charset="-128"/>
                <a:ea typeface="HG丸ｺﾞｼｯｸM-PRO" pitchFamily="50" charset="-128"/>
              </a:rPr>
              <a:t>、都道府県本庁・精神保健福祉センター・発達障害者支援センター</a:t>
            </a:r>
            <a:endParaRPr kumimoji="0" lang="en-US" altLang="ja-JP" sz="1107" u="none" kern="0" dirty="0">
              <a:solidFill>
                <a:prstClr val="black"/>
              </a:solidFill>
              <a:latin typeface="HG丸ｺﾞｼｯｸM-PRO" pitchFamily="50" charset="-128"/>
              <a:ea typeface="HG丸ｺﾞｼｯｸM-PRO" pitchFamily="50" charset="-128"/>
            </a:endParaRPr>
          </a:p>
        </p:txBody>
      </p:sp>
      <p:sp>
        <p:nvSpPr>
          <p:cNvPr id="159" name="二等辺三角形 158"/>
          <p:cNvSpPr/>
          <p:nvPr/>
        </p:nvSpPr>
        <p:spPr bwMode="auto">
          <a:xfrm>
            <a:off x="1771283" y="6152968"/>
            <a:ext cx="5863855" cy="182755"/>
          </a:xfrm>
          <a:prstGeom prst="triangl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defTabSz="843997" fontAlgn="auto">
              <a:spcBef>
                <a:spcPts val="0"/>
              </a:spcBef>
              <a:spcAft>
                <a:spcPts val="0"/>
              </a:spcAft>
              <a:defRPr/>
            </a:pPr>
            <a:r>
              <a:rPr kumimoji="0" lang="ja-JP" altLang="en-US" sz="1015" u="none" kern="0" dirty="0">
                <a:solidFill>
                  <a:prstClr val="black"/>
                </a:solidFill>
                <a:latin typeface="HG丸ｺﾞｼｯｸM-PRO" pitchFamily="50" charset="-128"/>
                <a:ea typeface="HG丸ｺﾞｼｯｸM-PRO" pitchFamily="50" charset="-128"/>
              </a:rPr>
              <a:t>バックアップ</a:t>
            </a:r>
          </a:p>
        </p:txBody>
      </p:sp>
      <p:pic>
        <p:nvPicPr>
          <p:cNvPr id="1028"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78411" y="3081646"/>
            <a:ext cx="789983" cy="826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テキスト ボックス 72"/>
          <p:cNvSpPr txBox="1"/>
          <p:nvPr/>
        </p:nvSpPr>
        <p:spPr>
          <a:xfrm>
            <a:off x="7849612" y="3762011"/>
            <a:ext cx="1395906" cy="553702"/>
          </a:xfrm>
          <a:prstGeom prst="rect">
            <a:avLst/>
          </a:prstGeom>
          <a:noFill/>
        </p:spPr>
        <p:txBody>
          <a:bodyPr wrap="square" lIns="84347" tIns="42176" rIns="84347" bIns="42176" rtlCol="0">
            <a:spAutoFit/>
          </a:bodyPr>
          <a:lstStyle/>
          <a:p>
            <a:pPr algn="l" defTabSz="843997" fontAlgn="auto">
              <a:spcBef>
                <a:spcPts val="0"/>
              </a:spcBef>
              <a:spcAft>
                <a:spcPts val="0"/>
              </a:spcAft>
              <a:defRPr/>
            </a:pPr>
            <a:r>
              <a:rPr lang="ja-JP" altLang="en-US" sz="831" u="none" spc="-92" dirty="0">
                <a:solidFill>
                  <a:prstClr val="black"/>
                </a:solidFill>
                <a:latin typeface="ＭＳ Ｐゴシック"/>
                <a:ea typeface="ＭＳ Ｐゴシック"/>
              </a:rPr>
              <a:t>■施設・居住系サービス</a:t>
            </a:r>
            <a:endParaRPr lang="en-US" altLang="ja-JP" sz="831" u="none" spc="-92" dirty="0">
              <a:solidFill>
                <a:prstClr val="black"/>
              </a:solidFill>
              <a:latin typeface="ＭＳ Ｐゴシック"/>
              <a:ea typeface="ＭＳ Ｐゴシック"/>
            </a:endParaRPr>
          </a:p>
          <a:p>
            <a:pPr algn="l" defTabSz="843997" fontAlgn="auto">
              <a:spcBef>
                <a:spcPts val="0"/>
              </a:spcBef>
              <a:spcAft>
                <a:spcPts val="0"/>
              </a:spcAft>
              <a:defRPr/>
            </a:pPr>
            <a:r>
              <a:rPr lang="ja-JP" altLang="en-US" sz="738" u="none" spc="-92" dirty="0">
                <a:solidFill>
                  <a:prstClr val="black"/>
                </a:solidFill>
                <a:latin typeface="ＭＳ Ｐゴシック"/>
                <a:ea typeface="ＭＳ Ｐゴシック"/>
              </a:rPr>
              <a:t>・介護老人福祉施設</a:t>
            </a:r>
            <a:endParaRPr lang="en-US" altLang="ja-JP" sz="738" u="none" spc="-92" dirty="0">
              <a:solidFill>
                <a:prstClr val="black"/>
              </a:solidFill>
              <a:latin typeface="ＭＳ Ｐゴシック"/>
              <a:ea typeface="ＭＳ Ｐゴシック"/>
            </a:endParaRPr>
          </a:p>
          <a:p>
            <a:pPr algn="l" defTabSz="843997" fontAlgn="auto">
              <a:spcBef>
                <a:spcPts val="0"/>
              </a:spcBef>
              <a:spcAft>
                <a:spcPts val="0"/>
              </a:spcAft>
              <a:defRPr/>
            </a:pPr>
            <a:r>
              <a:rPr lang="ja-JP" altLang="en-US" sz="738" u="none" spc="-92" dirty="0">
                <a:solidFill>
                  <a:prstClr val="black"/>
                </a:solidFill>
                <a:latin typeface="ＭＳ Ｐゴシック"/>
                <a:ea typeface="ＭＳ Ｐゴシック"/>
              </a:rPr>
              <a:t>・介護老人保健施設</a:t>
            </a:r>
            <a:endParaRPr lang="en-US" altLang="ja-JP" sz="738" u="none" spc="-92" dirty="0">
              <a:solidFill>
                <a:prstClr val="black"/>
              </a:solidFill>
              <a:latin typeface="ＭＳ Ｐゴシック"/>
              <a:ea typeface="ＭＳ Ｐゴシック"/>
            </a:endParaRPr>
          </a:p>
          <a:p>
            <a:pPr algn="l" defTabSz="843997" fontAlgn="auto">
              <a:spcBef>
                <a:spcPts val="0"/>
              </a:spcBef>
              <a:spcAft>
                <a:spcPts val="0"/>
              </a:spcAft>
              <a:defRPr/>
            </a:pPr>
            <a:r>
              <a:rPr lang="ja-JP" altLang="en-US" sz="738" u="none" spc="-92" dirty="0">
                <a:solidFill>
                  <a:prstClr val="black"/>
                </a:solidFill>
                <a:latin typeface="ＭＳ Ｐゴシック"/>
                <a:ea typeface="ＭＳ Ｐゴシック"/>
              </a:rPr>
              <a:t>・認知症共同生活介護　等</a:t>
            </a:r>
          </a:p>
        </p:txBody>
      </p:sp>
      <p:sp>
        <p:nvSpPr>
          <p:cNvPr id="74" name="テキスト ボックス 73"/>
          <p:cNvSpPr txBox="1"/>
          <p:nvPr/>
        </p:nvSpPr>
        <p:spPr>
          <a:xfrm>
            <a:off x="6499552" y="2266154"/>
            <a:ext cx="1395906" cy="553702"/>
          </a:xfrm>
          <a:prstGeom prst="rect">
            <a:avLst/>
          </a:prstGeom>
          <a:noFill/>
        </p:spPr>
        <p:txBody>
          <a:bodyPr wrap="square" lIns="84347" tIns="42176" rIns="84347" bIns="42176" rtlCol="0">
            <a:spAutoFit/>
          </a:bodyPr>
          <a:lstStyle/>
          <a:p>
            <a:pPr algn="l" defTabSz="843997" fontAlgn="auto">
              <a:spcBef>
                <a:spcPts val="0"/>
              </a:spcBef>
              <a:spcAft>
                <a:spcPts val="0"/>
              </a:spcAft>
              <a:defRPr/>
            </a:pPr>
            <a:r>
              <a:rPr lang="ja-JP" altLang="en-US" sz="831" u="none" spc="-92" dirty="0">
                <a:solidFill>
                  <a:prstClr val="black"/>
                </a:solidFill>
                <a:latin typeface="ＭＳ Ｐゴシック"/>
                <a:ea typeface="ＭＳ Ｐゴシック"/>
              </a:rPr>
              <a:t>■施設・居住系サービス</a:t>
            </a:r>
            <a:endParaRPr lang="en-US" altLang="ja-JP" sz="831" u="none" spc="-92" dirty="0">
              <a:solidFill>
                <a:prstClr val="black"/>
              </a:solidFill>
              <a:latin typeface="ＭＳ Ｐゴシック"/>
              <a:ea typeface="ＭＳ Ｐゴシック"/>
            </a:endParaRPr>
          </a:p>
          <a:p>
            <a:pPr algn="l" defTabSz="843997" fontAlgn="auto">
              <a:spcBef>
                <a:spcPts val="0"/>
              </a:spcBef>
              <a:spcAft>
                <a:spcPts val="0"/>
              </a:spcAft>
              <a:defRPr/>
            </a:pPr>
            <a:r>
              <a:rPr lang="ja-JP" altLang="en-US" sz="738" u="none" spc="-92" dirty="0">
                <a:solidFill>
                  <a:prstClr val="black"/>
                </a:solidFill>
                <a:latin typeface="ＭＳ Ｐゴシック"/>
                <a:ea typeface="ＭＳ Ｐゴシック"/>
              </a:rPr>
              <a:t>・施設入所支援</a:t>
            </a:r>
            <a:endParaRPr lang="en-US" altLang="ja-JP" sz="738" u="none" spc="-92" dirty="0">
              <a:solidFill>
                <a:prstClr val="black"/>
              </a:solidFill>
              <a:latin typeface="ＭＳ Ｐゴシック"/>
              <a:ea typeface="ＭＳ Ｐゴシック"/>
            </a:endParaRPr>
          </a:p>
          <a:p>
            <a:pPr algn="l" defTabSz="843997" fontAlgn="auto">
              <a:spcBef>
                <a:spcPts val="0"/>
              </a:spcBef>
              <a:spcAft>
                <a:spcPts val="0"/>
              </a:spcAft>
              <a:defRPr/>
            </a:pPr>
            <a:r>
              <a:rPr lang="ja-JP" altLang="en-US" sz="738" u="none" spc="-92" dirty="0">
                <a:solidFill>
                  <a:prstClr val="black"/>
                </a:solidFill>
                <a:latin typeface="ＭＳ Ｐゴシック"/>
                <a:ea typeface="ＭＳ Ｐゴシック"/>
              </a:rPr>
              <a:t>・共同生活援助</a:t>
            </a:r>
            <a:endParaRPr lang="en-US" altLang="ja-JP" sz="738" u="none" spc="-92" dirty="0">
              <a:solidFill>
                <a:prstClr val="black"/>
              </a:solidFill>
              <a:latin typeface="ＭＳ Ｐゴシック"/>
              <a:ea typeface="ＭＳ Ｐゴシック"/>
            </a:endParaRPr>
          </a:p>
          <a:p>
            <a:pPr algn="l" defTabSz="843997" fontAlgn="auto">
              <a:spcBef>
                <a:spcPts val="0"/>
              </a:spcBef>
              <a:spcAft>
                <a:spcPts val="0"/>
              </a:spcAft>
              <a:defRPr/>
            </a:pPr>
            <a:r>
              <a:rPr lang="ja-JP" altLang="en-US" sz="738" u="none" spc="-92" dirty="0">
                <a:solidFill>
                  <a:prstClr val="black"/>
                </a:solidFill>
                <a:latin typeface="ＭＳ Ｐゴシック"/>
                <a:ea typeface="ＭＳ Ｐゴシック"/>
              </a:rPr>
              <a:t>・宿泊型自立訓練　等</a:t>
            </a:r>
            <a:endParaRPr lang="en-US" altLang="ja-JP" sz="738" u="none" spc="-92" dirty="0">
              <a:solidFill>
                <a:prstClr val="black"/>
              </a:solidFill>
              <a:latin typeface="ＭＳ Ｐゴシック"/>
              <a:ea typeface="ＭＳ Ｐゴシック"/>
            </a:endParaRPr>
          </a:p>
        </p:txBody>
      </p:sp>
      <p:sp>
        <p:nvSpPr>
          <p:cNvPr id="162" name="角丸四角形 53"/>
          <p:cNvSpPr/>
          <p:nvPr/>
        </p:nvSpPr>
        <p:spPr>
          <a:xfrm>
            <a:off x="7185775" y="4334481"/>
            <a:ext cx="1894393" cy="1919835"/>
          </a:xfrm>
          <a:prstGeom prst="roundRect">
            <a:avLst>
              <a:gd name="adj" fmla="val 11098"/>
            </a:avLst>
          </a:prstGeom>
          <a:ln w="38100">
            <a:solidFill>
              <a:schemeClr val="accent6"/>
            </a:solidFill>
            <a:prstDash val="dash"/>
          </a:ln>
        </p:spPr>
        <p:style>
          <a:lnRef idx="1">
            <a:schemeClr val="accent6"/>
          </a:lnRef>
          <a:fillRef idx="2">
            <a:schemeClr val="accent6"/>
          </a:fillRef>
          <a:effectRef idx="1">
            <a:schemeClr val="accent6"/>
          </a:effectRef>
          <a:fontRef idx="minor">
            <a:schemeClr val="dk1"/>
          </a:fontRef>
        </p:style>
        <p:txBody>
          <a:bodyPr lIns="84347" tIns="42176" rIns="84347" bIns="42176" rtlCol="0" anchor="ctr"/>
          <a:lstStyle/>
          <a:p>
            <a:pPr defTabSz="843997" fontAlgn="auto">
              <a:spcBef>
                <a:spcPts val="0"/>
              </a:spcBef>
              <a:spcAft>
                <a:spcPts val="0"/>
              </a:spcAft>
              <a:defRPr/>
            </a:pPr>
            <a:endParaRPr lang="ja-JP" altLang="en-US" sz="1661" u="none" spc="-92" dirty="0">
              <a:solidFill>
                <a:prstClr val="black"/>
              </a:solidFill>
              <a:latin typeface="Calibri"/>
              <a:ea typeface="ＭＳ Ｐゴシック" panose="020B0600070205080204" pitchFamily="50" charset="-128"/>
            </a:endParaRPr>
          </a:p>
        </p:txBody>
      </p:sp>
      <p:sp>
        <p:nvSpPr>
          <p:cNvPr id="163" name="円/楕円 56"/>
          <p:cNvSpPr/>
          <p:nvPr/>
        </p:nvSpPr>
        <p:spPr>
          <a:xfrm>
            <a:off x="7422719" y="4642562"/>
            <a:ext cx="1420504" cy="622923"/>
          </a:xfrm>
          <a:prstGeom prst="ellipse">
            <a:avLst/>
          </a:prstGeom>
        </p:spPr>
        <p:style>
          <a:lnRef idx="1">
            <a:schemeClr val="accent2"/>
          </a:lnRef>
          <a:fillRef idx="2">
            <a:schemeClr val="accent2"/>
          </a:fillRef>
          <a:effectRef idx="1">
            <a:schemeClr val="accent2"/>
          </a:effectRef>
          <a:fontRef idx="minor">
            <a:schemeClr val="dk1"/>
          </a:fontRef>
        </p:style>
        <p:txBody>
          <a:bodyPr lIns="84347" tIns="42176" rIns="84347" bIns="42176" rtlCol="0" anchor="ctr"/>
          <a:lstStyle/>
          <a:p>
            <a:pPr defTabSz="843997" fontAlgn="auto">
              <a:spcBef>
                <a:spcPts val="0"/>
              </a:spcBef>
              <a:spcAft>
                <a:spcPts val="0"/>
              </a:spcAft>
              <a:defRPr/>
            </a:pPr>
            <a:endParaRPr lang="ja-JP" altLang="en-US" sz="1661" u="none" spc="-92" dirty="0">
              <a:solidFill>
                <a:prstClr val="black"/>
              </a:solidFill>
              <a:latin typeface="Calibri"/>
              <a:ea typeface="ＭＳ Ｐゴシック" panose="020B0600070205080204" pitchFamily="50" charset="-128"/>
            </a:endParaRPr>
          </a:p>
        </p:txBody>
      </p:sp>
      <p:sp>
        <p:nvSpPr>
          <p:cNvPr id="164" name="円/楕円 56"/>
          <p:cNvSpPr/>
          <p:nvPr/>
        </p:nvSpPr>
        <p:spPr>
          <a:xfrm>
            <a:off x="7608867" y="4713347"/>
            <a:ext cx="1030021" cy="344760"/>
          </a:xfrm>
          <a:prstGeom prst="ellipse">
            <a:avLst/>
          </a:prstGeom>
        </p:spPr>
        <p:style>
          <a:lnRef idx="1">
            <a:schemeClr val="accent3"/>
          </a:lnRef>
          <a:fillRef idx="2">
            <a:schemeClr val="accent3"/>
          </a:fillRef>
          <a:effectRef idx="1">
            <a:schemeClr val="accent3"/>
          </a:effectRef>
          <a:fontRef idx="minor">
            <a:schemeClr val="dk1"/>
          </a:fontRef>
        </p:style>
        <p:txBody>
          <a:bodyPr lIns="84347" tIns="42176" rIns="84347" bIns="42176" rtlCol="0" anchor="ctr"/>
          <a:lstStyle/>
          <a:p>
            <a:pPr defTabSz="843997" fontAlgn="auto">
              <a:spcBef>
                <a:spcPts val="0"/>
              </a:spcBef>
              <a:spcAft>
                <a:spcPts val="0"/>
              </a:spcAft>
              <a:defRPr/>
            </a:pPr>
            <a:r>
              <a:rPr lang="ja-JP" altLang="en-US" sz="738" u="none" spc="-92" dirty="0">
                <a:solidFill>
                  <a:prstClr val="black"/>
                </a:solidFill>
                <a:latin typeface="Calibri"/>
                <a:ea typeface="ＭＳ Ｐゴシック" panose="020B0600070205080204" pitchFamily="50" charset="-128"/>
              </a:rPr>
              <a:t>日常生活圏域</a:t>
            </a:r>
          </a:p>
        </p:txBody>
      </p:sp>
      <p:sp>
        <p:nvSpPr>
          <p:cNvPr id="165" name="テキスト ボックス 164"/>
          <p:cNvSpPr txBox="1"/>
          <p:nvPr/>
        </p:nvSpPr>
        <p:spPr>
          <a:xfrm>
            <a:off x="7501605" y="5042320"/>
            <a:ext cx="1255734" cy="230897"/>
          </a:xfrm>
          <a:prstGeom prst="rect">
            <a:avLst/>
          </a:prstGeom>
          <a:noFill/>
        </p:spPr>
        <p:txBody>
          <a:bodyPr wrap="square" rtlCol="0">
            <a:spAutoFit/>
          </a:bodyPr>
          <a:lstStyle/>
          <a:p>
            <a:pPr defTabSz="843997" fontAlgn="auto">
              <a:lnSpc>
                <a:spcPts val="1200"/>
              </a:lnSpc>
              <a:spcBef>
                <a:spcPts val="0"/>
              </a:spcBef>
              <a:spcAft>
                <a:spcPts val="0"/>
              </a:spcAft>
              <a:defRPr/>
            </a:pPr>
            <a:r>
              <a:rPr lang="ja-JP" altLang="en-US" sz="738" u="none" dirty="0">
                <a:solidFill>
                  <a:prstClr val="black"/>
                </a:solidFill>
                <a:latin typeface="Calibri"/>
                <a:ea typeface="ＭＳ Ｐゴシック"/>
              </a:rPr>
              <a:t>市町村</a:t>
            </a:r>
          </a:p>
        </p:txBody>
      </p:sp>
      <p:sp>
        <p:nvSpPr>
          <p:cNvPr id="166" name="テキスト ボックス 165"/>
          <p:cNvSpPr txBox="1"/>
          <p:nvPr/>
        </p:nvSpPr>
        <p:spPr>
          <a:xfrm>
            <a:off x="7332545" y="5213478"/>
            <a:ext cx="1590526" cy="230897"/>
          </a:xfrm>
          <a:prstGeom prst="rect">
            <a:avLst/>
          </a:prstGeom>
          <a:noFill/>
        </p:spPr>
        <p:txBody>
          <a:bodyPr wrap="square" rtlCol="0">
            <a:spAutoFit/>
          </a:bodyPr>
          <a:lstStyle/>
          <a:p>
            <a:pPr defTabSz="843997" fontAlgn="auto">
              <a:lnSpc>
                <a:spcPts val="1200"/>
              </a:lnSpc>
              <a:spcBef>
                <a:spcPts val="0"/>
              </a:spcBef>
              <a:spcAft>
                <a:spcPts val="0"/>
              </a:spcAft>
              <a:defRPr/>
            </a:pPr>
            <a:r>
              <a:rPr lang="ja-JP" altLang="en-US" sz="738" u="none" dirty="0">
                <a:solidFill>
                  <a:prstClr val="black"/>
                </a:solidFill>
                <a:latin typeface="Calibri"/>
                <a:ea typeface="ＭＳ Ｐゴシック"/>
              </a:rPr>
              <a:t>障害保健福祉圏域</a:t>
            </a:r>
            <a:endParaRPr lang="en-US" altLang="ja-JP" sz="738" u="none" dirty="0">
              <a:solidFill>
                <a:prstClr val="black"/>
              </a:solidFill>
              <a:latin typeface="Calibri"/>
              <a:ea typeface="ＭＳ Ｐゴシック"/>
            </a:endParaRPr>
          </a:p>
        </p:txBody>
      </p:sp>
      <p:sp>
        <p:nvSpPr>
          <p:cNvPr id="81" name="角丸四角形 58"/>
          <p:cNvSpPr/>
          <p:nvPr/>
        </p:nvSpPr>
        <p:spPr>
          <a:xfrm>
            <a:off x="7257164" y="5399479"/>
            <a:ext cx="1758462" cy="789557"/>
          </a:xfrm>
          <a:prstGeom prst="roundRect">
            <a:avLst>
              <a:gd name="adj" fmla="val 4948"/>
            </a:avLst>
          </a:prstGeom>
          <a:ln>
            <a:noFill/>
            <a:prstDash val="dash"/>
          </a:ln>
        </p:spPr>
        <p:style>
          <a:lnRef idx="2">
            <a:schemeClr val="accent3"/>
          </a:lnRef>
          <a:fillRef idx="1">
            <a:schemeClr val="lt1"/>
          </a:fillRef>
          <a:effectRef idx="0">
            <a:schemeClr val="accent3"/>
          </a:effectRef>
          <a:fontRef idx="minor">
            <a:schemeClr val="dk1"/>
          </a:fontRef>
        </p:style>
        <p:txBody>
          <a:bodyPr lIns="33232" tIns="42176" rIns="33232" bIns="42176" rtlCol="0" anchor="ctr"/>
          <a:lstStyle/>
          <a:p>
            <a:pPr marL="82056" indent="-82056" algn="l" defTabSz="843997" fontAlgn="auto">
              <a:spcBef>
                <a:spcPts val="0"/>
              </a:spcBef>
              <a:spcAft>
                <a:spcPts val="0"/>
              </a:spcAft>
              <a:defRPr/>
            </a:pPr>
            <a:r>
              <a:rPr lang="en-US" altLang="ja-JP" sz="738" u="none" spc="-92" dirty="0">
                <a:solidFill>
                  <a:prstClr val="black"/>
                </a:solidFill>
                <a:latin typeface="Calibri"/>
                <a:ea typeface="ＭＳ Ｐゴシック" panose="020B0600070205080204" pitchFamily="50" charset="-128"/>
              </a:rPr>
              <a:t>※</a:t>
            </a:r>
            <a:r>
              <a:rPr lang="ja-JP" altLang="en-US" sz="738" u="none" spc="-92" dirty="0">
                <a:solidFill>
                  <a:prstClr val="black"/>
                </a:solidFill>
                <a:latin typeface="Calibri"/>
                <a:ea typeface="ＭＳ Ｐゴシック" panose="020B0600070205080204" pitchFamily="50" charset="-128"/>
              </a:rPr>
              <a:t>　精神障害にも対応した</a:t>
            </a:r>
            <a:r>
              <a:rPr lang="ja-JP" altLang="ja-JP" sz="738" u="none" spc="-92" dirty="0">
                <a:solidFill>
                  <a:prstClr val="black"/>
                </a:solidFill>
                <a:latin typeface="Calibri"/>
                <a:ea typeface="ＭＳ Ｐゴシック" panose="020B0600070205080204" pitchFamily="50" charset="-128"/>
              </a:rPr>
              <a:t>地域包括ケアシステムは、</a:t>
            </a:r>
            <a:r>
              <a:rPr lang="ja-JP" altLang="en-US" sz="738" u="none" spc="-92" dirty="0">
                <a:solidFill>
                  <a:prstClr val="black"/>
                </a:solidFill>
                <a:latin typeface="Calibri"/>
                <a:ea typeface="ＭＳ Ｐゴシック" panose="020B0600070205080204" pitchFamily="50" charset="-128"/>
              </a:rPr>
              <a:t>精神障害を有する方等の</a:t>
            </a:r>
            <a:r>
              <a:rPr lang="ja-JP" altLang="en-US" sz="738" b="1" u="none" spc="-92" dirty="0">
                <a:solidFill>
                  <a:prstClr val="black"/>
                </a:solidFill>
                <a:latin typeface="Calibri"/>
                <a:ea typeface="ＭＳ Ｐゴシック" panose="020B0600070205080204" pitchFamily="50" charset="-128"/>
              </a:rPr>
              <a:t>日常生活圏域を基本として、市町村などの基礎自治体を基盤として進める</a:t>
            </a:r>
            <a:endParaRPr lang="en-US" altLang="ja-JP" sz="738" b="1" u="none" spc="-92" dirty="0">
              <a:solidFill>
                <a:prstClr val="black"/>
              </a:solidFill>
              <a:latin typeface="Calibri"/>
              <a:ea typeface="ＭＳ Ｐゴシック" panose="020B0600070205080204" pitchFamily="50" charset="-128"/>
            </a:endParaRPr>
          </a:p>
          <a:p>
            <a:pPr marL="82056" indent="-82056" algn="l" defTabSz="843997" fontAlgn="auto">
              <a:spcBef>
                <a:spcPts val="0"/>
              </a:spcBef>
              <a:spcAft>
                <a:spcPts val="0"/>
              </a:spcAft>
              <a:defRPr/>
            </a:pPr>
            <a:r>
              <a:rPr lang="en-US" altLang="ja-JP" sz="738" u="none" spc="-92" dirty="0">
                <a:solidFill>
                  <a:prstClr val="black"/>
                </a:solidFill>
                <a:latin typeface="Calibri"/>
                <a:ea typeface="ＭＳ Ｐゴシック" panose="020B0600070205080204" pitchFamily="50" charset="-128"/>
              </a:rPr>
              <a:t>※</a:t>
            </a:r>
            <a:r>
              <a:rPr lang="ja-JP" altLang="en-US" sz="738" u="none" spc="-92" dirty="0">
                <a:solidFill>
                  <a:prstClr val="black"/>
                </a:solidFill>
                <a:latin typeface="Calibri"/>
                <a:ea typeface="ＭＳ Ｐゴシック" panose="020B0600070205080204" pitchFamily="50" charset="-128"/>
              </a:rPr>
              <a:t>　市町村の規模や資源によって支援にばらつきが生じることがないよう、</a:t>
            </a:r>
            <a:r>
              <a:rPr lang="ja-JP" altLang="en-US" sz="738" b="1" u="none" spc="-92" dirty="0">
                <a:solidFill>
                  <a:prstClr val="black"/>
                </a:solidFill>
                <a:latin typeface="Calibri"/>
                <a:ea typeface="ＭＳ Ｐゴシック" panose="020B0600070205080204" pitchFamily="50" charset="-128"/>
              </a:rPr>
              <a:t>精神保健福祉センター及び保健所は市町村と協働</a:t>
            </a:r>
            <a:r>
              <a:rPr lang="ja-JP" altLang="en-US" sz="738" u="none" spc="-92" dirty="0">
                <a:solidFill>
                  <a:prstClr val="black"/>
                </a:solidFill>
                <a:latin typeface="Calibri"/>
                <a:ea typeface="ＭＳ Ｐゴシック" panose="020B0600070205080204" pitchFamily="50" charset="-128"/>
              </a:rPr>
              <a:t>する</a:t>
            </a:r>
            <a:endParaRPr lang="en-US" altLang="ja-JP" sz="738" u="none" spc="-92" dirty="0">
              <a:solidFill>
                <a:prstClr val="black"/>
              </a:solidFill>
              <a:latin typeface="Calibri"/>
              <a:ea typeface="ＭＳ Ｐゴシック" panose="020B0600070205080204" pitchFamily="50" charset="-128"/>
            </a:endParaRPr>
          </a:p>
        </p:txBody>
      </p:sp>
      <p:sp>
        <p:nvSpPr>
          <p:cNvPr id="75" name="テキスト ボックス 74"/>
          <p:cNvSpPr txBox="1"/>
          <p:nvPr/>
        </p:nvSpPr>
        <p:spPr>
          <a:xfrm>
            <a:off x="4505545" y="2764313"/>
            <a:ext cx="872985" cy="255351"/>
          </a:xfrm>
          <a:prstGeom prst="rect">
            <a:avLst/>
          </a:prstGeom>
          <a:noFill/>
        </p:spPr>
        <p:txBody>
          <a:bodyPr wrap="square" lIns="84347" tIns="42176" rIns="84347" bIns="42176" rtlCol="0">
            <a:spAutoFit/>
          </a:bodyPr>
          <a:lstStyle/>
          <a:p>
            <a:pPr defTabSz="843997" fontAlgn="auto">
              <a:spcBef>
                <a:spcPts val="0"/>
              </a:spcBef>
              <a:spcAft>
                <a:spcPts val="0"/>
              </a:spcAft>
              <a:defRPr/>
            </a:pPr>
            <a:r>
              <a:rPr lang="ja-JP" altLang="en-US" sz="1106" u="none" spc="-92" dirty="0">
                <a:solidFill>
                  <a:prstClr val="black"/>
                </a:solidFill>
                <a:latin typeface="HG丸ｺﾞｼｯｸM-PRO" pitchFamily="50" charset="-128"/>
                <a:ea typeface="HG丸ｺﾞｼｯｸM-PRO" pitchFamily="50" charset="-128"/>
              </a:rPr>
              <a:t>通所・入所</a:t>
            </a:r>
            <a:endParaRPr lang="en-US" altLang="ja-JP" sz="1106" u="none" spc="-92" dirty="0">
              <a:solidFill>
                <a:prstClr val="black"/>
              </a:solidFill>
              <a:latin typeface="HG丸ｺﾞｼｯｸM-PRO" pitchFamily="50" charset="-128"/>
              <a:ea typeface="HG丸ｺﾞｼｯｸM-PRO" pitchFamily="50" charset="-128"/>
            </a:endParaRPr>
          </a:p>
        </p:txBody>
      </p:sp>
      <p:sp>
        <p:nvSpPr>
          <p:cNvPr id="76" name="テキスト ボックス 75"/>
          <p:cNvSpPr txBox="1"/>
          <p:nvPr/>
        </p:nvSpPr>
        <p:spPr>
          <a:xfrm>
            <a:off x="3508500" y="2764313"/>
            <a:ext cx="930565" cy="255351"/>
          </a:xfrm>
          <a:prstGeom prst="rect">
            <a:avLst/>
          </a:prstGeom>
          <a:noFill/>
        </p:spPr>
        <p:txBody>
          <a:bodyPr wrap="square" lIns="84347" tIns="42176" rIns="84347" bIns="42176" rtlCol="0">
            <a:spAutoFit/>
          </a:bodyPr>
          <a:lstStyle/>
          <a:p>
            <a:pPr defTabSz="843997" fontAlgn="auto">
              <a:spcBef>
                <a:spcPts val="0"/>
              </a:spcBef>
              <a:spcAft>
                <a:spcPts val="0"/>
              </a:spcAft>
              <a:defRPr/>
            </a:pPr>
            <a:r>
              <a:rPr lang="ja-JP" altLang="en-US" sz="1106" u="none" spc="-92" dirty="0">
                <a:solidFill>
                  <a:prstClr val="black"/>
                </a:solidFill>
                <a:latin typeface="HG丸ｺﾞｼｯｸM-PRO" pitchFamily="50" charset="-128"/>
                <a:ea typeface="HG丸ｺﾞｼｯｸM-PRO" pitchFamily="50" charset="-128"/>
              </a:rPr>
              <a:t>通院・入院</a:t>
            </a:r>
            <a:endParaRPr lang="en-US" altLang="ja-JP" sz="1106" u="none" spc="-92" dirty="0">
              <a:solidFill>
                <a:prstClr val="black"/>
              </a:solidFill>
              <a:latin typeface="HG丸ｺﾞｼｯｸM-PRO" pitchFamily="50" charset="-128"/>
              <a:ea typeface="HG丸ｺﾞｼｯｸM-PRO" pitchFamily="50" charset="-128"/>
            </a:endParaRPr>
          </a:p>
        </p:txBody>
      </p:sp>
      <p:sp>
        <p:nvSpPr>
          <p:cNvPr id="77" name="角丸四角形 58"/>
          <p:cNvSpPr/>
          <p:nvPr/>
        </p:nvSpPr>
        <p:spPr>
          <a:xfrm>
            <a:off x="7657383" y="4422122"/>
            <a:ext cx="950608" cy="166696"/>
          </a:xfrm>
          <a:prstGeom prst="roundRect">
            <a:avLst>
              <a:gd name="adj" fmla="val 4948"/>
            </a:avLst>
          </a:prstGeom>
          <a:ln>
            <a:noFill/>
            <a:prstDash val="dash"/>
          </a:ln>
        </p:spPr>
        <p:style>
          <a:lnRef idx="2">
            <a:schemeClr val="accent3"/>
          </a:lnRef>
          <a:fillRef idx="1">
            <a:schemeClr val="lt1"/>
          </a:fillRef>
          <a:effectRef idx="0">
            <a:schemeClr val="accent3"/>
          </a:effectRef>
          <a:fontRef idx="minor">
            <a:schemeClr val="dk1"/>
          </a:fontRef>
        </p:style>
        <p:txBody>
          <a:bodyPr lIns="84347" tIns="42176" rIns="84347" bIns="42176" rtlCol="0" anchor="ctr"/>
          <a:lstStyle/>
          <a:p>
            <a:pPr marL="161099" indent="-161099" defTabSz="843997" fontAlgn="auto">
              <a:spcBef>
                <a:spcPts val="0"/>
              </a:spcBef>
              <a:spcAft>
                <a:spcPts val="0"/>
              </a:spcAft>
              <a:defRPr/>
            </a:pPr>
            <a:r>
              <a:rPr lang="ja-JP" altLang="en-US" sz="1107" u="none" spc="-92" dirty="0">
                <a:solidFill>
                  <a:prstClr val="black"/>
                </a:solidFill>
                <a:latin typeface="Calibri"/>
                <a:ea typeface="ＭＳ Ｐゴシック" panose="020B0600070205080204" pitchFamily="50" charset="-128"/>
              </a:rPr>
              <a:t>圏域の考え方</a:t>
            </a:r>
          </a:p>
        </p:txBody>
      </p:sp>
      <p:pic>
        <p:nvPicPr>
          <p:cNvPr id="79" name="Picture 3" descr="C:\Users\KNUIP\Desktop\illust3682thumb.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020099" y="4553934"/>
            <a:ext cx="816974" cy="519162"/>
          </a:xfrm>
          <a:prstGeom prst="rect">
            <a:avLst/>
          </a:prstGeom>
          <a:noFill/>
          <a:extLst>
            <a:ext uri="{909E8E84-426E-40DD-AFC4-6F175D3DCCD1}">
              <a14:hiddenFill xmlns:a14="http://schemas.microsoft.com/office/drawing/2010/main">
                <a:solidFill>
                  <a:srgbClr val="FFFFFF"/>
                </a:solidFill>
              </a14:hiddenFill>
            </a:ext>
          </a:extLst>
        </p:spPr>
      </p:pic>
      <p:sp>
        <p:nvSpPr>
          <p:cNvPr id="82" name="テキスト ボックス 81"/>
          <p:cNvSpPr txBox="1"/>
          <p:nvPr/>
        </p:nvSpPr>
        <p:spPr>
          <a:xfrm>
            <a:off x="5901386" y="3362535"/>
            <a:ext cx="930565" cy="255351"/>
          </a:xfrm>
          <a:prstGeom prst="rect">
            <a:avLst/>
          </a:prstGeom>
          <a:noFill/>
        </p:spPr>
        <p:txBody>
          <a:bodyPr wrap="square" lIns="84347" tIns="42176" rIns="84347" bIns="42176" rtlCol="0">
            <a:spAutoFit/>
          </a:bodyPr>
          <a:lstStyle/>
          <a:p>
            <a:pPr defTabSz="843997" fontAlgn="auto">
              <a:spcBef>
                <a:spcPts val="0"/>
              </a:spcBef>
              <a:spcAft>
                <a:spcPts val="0"/>
              </a:spcAft>
              <a:defRPr/>
            </a:pPr>
            <a:r>
              <a:rPr lang="ja-JP" altLang="en-US" sz="1106" u="none" spc="-92" dirty="0">
                <a:solidFill>
                  <a:prstClr val="black"/>
                </a:solidFill>
                <a:latin typeface="HG丸ｺﾞｼｯｸM-PRO" pitchFamily="50" charset="-128"/>
                <a:ea typeface="HG丸ｺﾞｼｯｸM-PRO" pitchFamily="50" charset="-128"/>
              </a:rPr>
              <a:t>訪問</a:t>
            </a:r>
            <a:endParaRPr lang="en-US" altLang="ja-JP" sz="1106" u="none" spc="-92" dirty="0">
              <a:solidFill>
                <a:prstClr val="black"/>
              </a:solidFill>
              <a:latin typeface="HG丸ｺﾞｼｯｸM-PRO" pitchFamily="50" charset="-128"/>
              <a:ea typeface="HG丸ｺﾞｼｯｸM-PRO" pitchFamily="50" charset="-128"/>
            </a:endParaRPr>
          </a:p>
        </p:txBody>
      </p:sp>
      <p:sp>
        <p:nvSpPr>
          <p:cNvPr id="85" name="角丸四角形吹き出し 50"/>
          <p:cNvSpPr/>
          <p:nvPr/>
        </p:nvSpPr>
        <p:spPr>
          <a:xfrm>
            <a:off x="3504782" y="3759166"/>
            <a:ext cx="1598976" cy="404138"/>
          </a:xfrm>
          <a:prstGeom prst="wedgeRoundRectCallout">
            <a:avLst>
              <a:gd name="adj1" fmla="val -2731"/>
              <a:gd name="adj2" fmla="val -82500"/>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l" defTabSz="843997" fontAlgn="auto">
              <a:spcBef>
                <a:spcPts val="0"/>
              </a:spcBef>
              <a:spcAft>
                <a:spcPts val="0"/>
              </a:spcAft>
              <a:defRPr/>
            </a:pPr>
            <a:r>
              <a:rPr lang="ja-JP" altLang="en-US" sz="738" u="none" spc="-92" dirty="0">
                <a:solidFill>
                  <a:prstClr val="black"/>
                </a:solidFill>
                <a:latin typeface="Calibri"/>
                <a:ea typeface="ＭＳ Ｐゴシック" panose="020B0600070205080204" pitchFamily="50" charset="-128"/>
              </a:rPr>
              <a:t>　・自宅（持ち家・借家・公営住宅等）</a:t>
            </a:r>
            <a:endParaRPr lang="en-US" altLang="ja-JP" sz="738" u="none" spc="-92" dirty="0">
              <a:solidFill>
                <a:prstClr val="black"/>
              </a:solidFill>
              <a:latin typeface="Calibri"/>
              <a:ea typeface="ＭＳ Ｐゴシック" panose="020B0600070205080204" pitchFamily="50" charset="-128"/>
            </a:endParaRPr>
          </a:p>
          <a:p>
            <a:pPr algn="l" defTabSz="843997" fontAlgn="auto">
              <a:spcBef>
                <a:spcPts val="0"/>
              </a:spcBef>
              <a:spcAft>
                <a:spcPts val="0"/>
              </a:spcAft>
              <a:defRPr/>
            </a:pPr>
            <a:r>
              <a:rPr lang="ja-JP" altLang="en-US" sz="738" u="none" spc="-92" dirty="0">
                <a:solidFill>
                  <a:prstClr val="black"/>
                </a:solidFill>
                <a:latin typeface="Calibri"/>
                <a:ea typeface="ＭＳ Ｐゴシック" panose="020B0600070205080204" pitchFamily="50" charset="-128"/>
              </a:rPr>
              <a:t>　・サービス付き高齢者向け住宅 </a:t>
            </a:r>
            <a:endParaRPr lang="en-US" altLang="ja-JP" sz="738" u="none" spc="-92" dirty="0">
              <a:solidFill>
                <a:prstClr val="black"/>
              </a:solidFill>
              <a:latin typeface="Calibri"/>
              <a:ea typeface="ＭＳ Ｐゴシック" panose="020B0600070205080204" pitchFamily="50" charset="-128"/>
            </a:endParaRPr>
          </a:p>
          <a:p>
            <a:pPr algn="l" defTabSz="843997" fontAlgn="auto">
              <a:spcBef>
                <a:spcPts val="0"/>
              </a:spcBef>
              <a:spcAft>
                <a:spcPts val="0"/>
              </a:spcAft>
              <a:defRPr/>
            </a:pPr>
            <a:r>
              <a:rPr lang="ja-JP" altLang="en-US" sz="738" u="none" spc="-92" dirty="0">
                <a:solidFill>
                  <a:prstClr val="black"/>
                </a:solidFill>
                <a:latin typeface="Calibri"/>
                <a:ea typeface="ＭＳ Ｐゴシック" panose="020B0600070205080204" pitchFamily="50" charset="-128"/>
              </a:rPr>
              <a:t>　・グループホーム　等</a:t>
            </a:r>
            <a:endParaRPr lang="en-US" altLang="ja-JP" sz="738" u="none" spc="-92" dirty="0">
              <a:solidFill>
                <a:prstClr val="black"/>
              </a:solidFill>
              <a:latin typeface="Calibri"/>
              <a:ea typeface="ＭＳ Ｐゴシック" panose="020B0600070205080204" pitchFamily="50" charset="-128"/>
            </a:endParaRPr>
          </a:p>
        </p:txBody>
      </p:sp>
      <p:sp>
        <p:nvSpPr>
          <p:cNvPr id="86" name="右カーブ矢印 72"/>
          <p:cNvSpPr/>
          <p:nvPr/>
        </p:nvSpPr>
        <p:spPr>
          <a:xfrm rot="18156404">
            <a:off x="2450385" y="2805728"/>
            <a:ext cx="503686" cy="1378801"/>
          </a:xfrm>
          <a:prstGeom prst="curvedRightArrow">
            <a:avLst/>
          </a:prstGeom>
        </p:spPr>
        <p:style>
          <a:lnRef idx="1">
            <a:schemeClr val="accent6"/>
          </a:lnRef>
          <a:fillRef idx="3">
            <a:schemeClr val="accent6"/>
          </a:fillRef>
          <a:effectRef idx="2">
            <a:schemeClr val="accent6"/>
          </a:effectRef>
          <a:fontRef idx="minor">
            <a:schemeClr val="lt1"/>
          </a:fontRef>
        </p:style>
        <p:txBody>
          <a:bodyPr lIns="84347" tIns="42176" rIns="84347" bIns="42176" rtlCol="0" anchor="ctr"/>
          <a:lstStyle/>
          <a:p>
            <a:pPr defTabSz="843997" fontAlgn="auto">
              <a:spcBef>
                <a:spcPts val="0"/>
              </a:spcBef>
              <a:spcAft>
                <a:spcPts val="0"/>
              </a:spcAft>
              <a:defRPr/>
            </a:pPr>
            <a:endParaRPr lang="ja-JP" altLang="en-US" sz="1661" u="none" spc="-92" dirty="0">
              <a:solidFill>
                <a:prstClr val="black"/>
              </a:solidFill>
              <a:latin typeface="Calibri"/>
              <a:ea typeface="ＭＳ Ｐゴシック" panose="020B0600070205080204" pitchFamily="50" charset="-128"/>
            </a:endParaRPr>
          </a:p>
        </p:txBody>
      </p:sp>
      <p:sp>
        <p:nvSpPr>
          <p:cNvPr id="87" name="テキスト ボックス 86"/>
          <p:cNvSpPr txBox="1"/>
          <p:nvPr/>
        </p:nvSpPr>
        <p:spPr>
          <a:xfrm>
            <a:off x="2046189" y="3499615"/>
            <a:ext cx="930565" cy="255351"/>
          </a:xfrm>
          <a:prstGeom prst="rect">
            <a:avLst/>
          </a:prstGeom>
          <a:noFill/>
        </p:spPr>
        <p:txBody>
          <a:bodyPr wrap="square" lIns="84347" tIns="42176" rIns="84347" bIns="42176" rtlCol="0">
            <a:spAutoFit/>
          </a:bodyPr>
          <a:lstStyle/>
          <a:p>
            <a:pPr defTabSz="843997" fontAlgn="auto">
              <a:spcBef>
                <a:spcPts val="0"/>
              </a:spcBef>
              <a:spcAft>
                <a:spcPts val="0"/>
              </a:spcAft>
              <a:defRPr/>
            </a:pPr>
            <a:r>
              <a:rPr lang="ja-JP" altLang="en-US" sz="1106" u="none" spc="-92" dirty="0">
                <a:solidFill>
                  <a:prstClr val="black"/>
                </a:solidFill>
                <a:latin typeface="HG丸ｺﾞｼｯｸM-PRO" pitchFamily="50" charset="-128"/>
                <a:ea typeface="HG丸ｺﾞｼｯｸM-PRO" pitchFamily="50" charset="-128"/>
              </a:rPr>
              <a:t>訪問</a:t>
            </a:r>
            <a:endParaRPr lang="en-US" altLang="ja-JP" sz="1106" u="none" spc="-92" dirty="0">
              <a:solidFill>
                <a:prstClr val="black"/>
              </a:solidFill>
              <a:latin typeface="HG丸ｺﾞｼｯｸM-PRO" pitchFamily="50" charset="-128"/>
              <a:ea typeface="HG丸ｺﾞｼｯｸM-PRO" pitchFamily="50" charset="-128"/>
            </a:endParaRPr>
          </a:p>
        </p:txBody>
      </p:sp>
      <p:sp>
        <p:nvSpPr>
          <p:cNvPr id="88" name="角丸四角形 58"/>
          <p:cNvSpPr/>
          <p:nvPr/>
        </p:nvSpPr>
        <p:spPr>
          <a:xfrm>
            <a:off x="1050490" y="3827816"/>
            <a:ext cx="1651737" cy="329311"/>
          </a:xfrm>
          <a:prstGeom prst="roundRect">
            <a:avLst/>
          </a:prstGeom>
          <a:ln w="12700">
            <a:solidFill>
              <a:schemeClr val="accent4">
                <a:lumMod val="60000"/>
                <a:lumOff val="40000"/>
              </a:schemeClr>
            </a:solidFill>
            <a:prstDash val="dash"/>
          </a:ln>
        </p:spPr>
        <p:style>
          <a:lnRef idx="2">
            <a:schemeClr val="accent3"/>
          </a:lnRef>
          <a:fillRef idx="1">
            <a:schemeClr val="lt1"/>
          </a:fillRef>
          <a:effectRef idx="0">
            <a:schemeClr val="accent3"/>
          </a:effectRef>
          <a:fontRef idx="minor">
            <a:schemeClr val="dk1"/>
          </a:fontRef>
        </p:style>
        <p:txBody>
          <a:bodyPr lIns="84347" tIns="42176" rIns="84347" bIns="42176" rtlCol="0" anchor="ctr"/>
          <a:lstStyle/>
          <a:p>
            <a:pPr algn="l" defTabSz="843997" fontAlgn="auto">
              <a:spcBef>
                <a:spcPts val="0"/>
              </a:spcBef>
              <a:spcAft>
                <a:spcPts val="0"/>
              </a:spcAft>
              <a:defRPr/>
            </a:pPr>
            <a:r>
              <a:rPr lang="ja-JP" altLang="en-US" sz="738" u="none" spc="-92" dirty="0">
                <a:solidFill>
                  <a:prstClr val="black"/>
                </a:solidFill>
                <a:latin typeface="ＭＳ Ｐゴシック"/>
                <a:ea typeface="ＭＳ Ｐゴシック" panose="020B0600070205080204" pitchFamily="50" charset="-128"/>
              </a:rPr>
              <a:t>・市町村（精神保健・福祉一般相談）</a:t>
            </a:r>
            <a:endParaRPr lang="en-US" altLang="ja-JP" sz="738" u="none" spc="-92" dirty="0">
              <a:solidFill>
                <a:prstClr val="black"/>
              </a:solidFill>
              <a:latin typeface="ＭＳ Ｐゴシック"/>
              <a:ea typeface="ＭＳ Ｐゴシック" panose="020B0600070205080204" pitchFamily="50" charset="-128"/>
            </a:endParaRPr>
          </a:p>
          <a:p>
            <a:pPr algn="l" defTabSz="843997" fontAlgn="auto">
              <a:spcBef>
                <a:spcPts val="0"/>
              </a:spcBef>
              <a:spcAft>
                <a:spcPts val="0"/>
              </a:spcAft>
              <a:defRPr/>
            </a:pPr>
            <a:r>
              <a:rPr lang="ja-JP" altLang="en-US" sz="738" u="none" spc="-92" dirty="0">
                <a:solidFill>
                  <a:prstClr val="black"/>
                </a:solidFill>
                <a:latin typeface="ＭＳ Ｐゴシック"/>
                <a:ea typeface="ＭＳ Ｐゴシック" panose="020B0600070205080204" pitchFamily="50" charset="-128"/>
              </a:rPr>
              <a:t>・基幹相談支援センター（障害）</a:t>
            </a:r>
            <a:endParaRPr lang="en-US" altLang="ja-JP" sz="738" u="none" spc="-92" dirty="0">
              <a:solidFill>
                <a:prstClr val="black"/>
              </a:solidFill>
              <a:latin typeface="ＭＳ Ｐゴシック"/>
              <a:ea typeface="ＭＳ Ｐゴシック" panose="020B0600070205080204" pitchFamily="50" charset="-128"/>
            </a:endParaRPr>
          </a:p>
        </p:txBody>
      </p:sp>
      <p:sp>
        <p:nvSpPr>
          <p:cNvPr id="89" name="右カーブ矢印 72"/>
          <p:cNvSpPr/>
          <p:nvPr/>
        </p:nvSpPr>
        <p:spPr>
          <a:xfrm rot="15576999">
            <a:off x="2044726" y="3074621"/>
            <a:ext cx="532942" cy="2526074"/>
          </a:xfrm>
          <a:prstGeom prst="curvedRightArrow">
            <a:avLst/>
          </a:prstGeom>
        </p:spPr>
        <p:style>
          <a:lnRef idx="1">
            <a:schemeClr val="accent6"/>
          </a:lnRef>
          <a:fillRef idx="3">
            <a:schemeClr val="accent6"/>
          </a:fillRef>
          <a:effectRef idx="2">
            <a:schemeClr val="accent6"/>
          </a:effectRef>
          <a:fontRef idx="minor">
            <a:schemeClr val="lt1"/>
          </a:fontRef>
        </p:style>
        <p:txBody>
          <a:bodyPr lIns="84347" tIns="42176" rIns="84347" bIns="42176" rtlCol="0" anchor="ctr"/>
          <a:lstStyle/>
          <a:p>
            <a:pPr defTabSz="843997" fontAlgn="auto">
              <a:spcBef>
                <a:spcPts val="0"/>
              </a:spcBef>
              <a:spcAft>
                <a:spcPts val="0"/>
              </a:spcAft>
              <a:defRPr/>
            </a:pPr>
            <a:endParaRPr lang="ja-JP" altLang="en-US" sz="1661" u="none" spc="-92" dirty="0">
              <a:solidFill>
                <a:prstClr val="black"/>
              </a:solidFill>
              <a:latin typeface="Calibri"/>
              <a:ea typeface="ＭＳ Ｐゴシック" panose="020B0600070205080204" pitchFamily="50" charset="-128"/>
            </a:endParaRPr>
          </a:p>
        </p:txBody>
      </p:sp>
      <p:sp>
        <p:nvSpPr>
          <p:cNvPr id="110" name="角丸四角形 58"/>
          <p:cNvSpPr/>
          <p:nvPr/>
        </p:nvSpPr>
        <p:spPr>
          <a:xfrm>
            <a:off x="1979717" y="4160200"/>
            <a:ext cx="1438948" cy="206497"/>
          </a:xfrm>
          <a:prstGeom prst="roundRect">
            <a:avLst/>
          </a:prstGeom>
          <a:ln w="12700">
            <a:solidFill>
              <a:schemeClr val="accent4">
                <a:lumMod val="60000"/>
                <a:lumOff val="40000"/>
              </a:schemeClr>
            </a:solidFill>
            <a:prstDash val="dash"/>
          </a:ln>
        </p:spPr>
        <p:style>
          <a:lnRef idx="2">
            <a:schemeClr val="accent3"/>
          </a:lnRef>
          <a:fillRef idx="1">
            <a:schemeClr val="lt1"/>
          </a:fillRef>
          <a:effectRef idx="0">
            <a:schemeClr val="accent3"/>
          </a:effectRef>
          <a:fontRef idx="minor">
            <a:schemeClr val="dk1"/>
          </a:fontRef>
        </p:style>
        <p:txBody>
          <a:bodyPr lIns="84347" tIns="42176" rIns="84347" bIns="42176" rtlCol="0" anchor="ctr"/>
          <a:lstStyle/>
          <a:p>
            <a:pPr algn="l" defTabSz="843997" fontAlgn="auto">
              <a:spcBef>
                <a:spcPts val="0"/>
              </a:spcBef>
              <a:spcAft>
                <a:spcPts val="0"/>
              </a:spcAft>
              <a:defRPr/>
            </a:pPr>
            <a:r>
              <a:rPr lang="ja-JP" altLang="en-US" sz="738" u="none" spc="-92" dirty="0">
                <a:solidFill>
                  <a:prstClr val="black"/>
                </a:solidFill>
                <a:latin typeface="ＭＳ Ｐゴシック"/>
                <a:ea typeface="ＭＳ Ｐゴシック" panose="020B0600070205080204" pitchFamily="50" charset="-128"/>
              </a:rPr>
              <a:t>・地域包括支援センター（高齢）</a:t>
            </a:r>
            <a:endParaRPr lang="en-US" altLang="ja-JP" sz="738" u="none" spc="-92" dirty="0">
              <a:solidFill>
                <a:prstClr val="black"/>
              </a:solidFill>
              <a:latin typeface="ＭＳ Ｐゴシック"/>
              <a:ea typeface="ＭＳ Ｐゴシック" panose="020B0600070205080204" pitchFamily="50" charset="-128"/>
            </a:endParaRPr>
          </a:p>
        </p:txBody>
      </p:sp>
      <p:sp>
        <p:nvSpPr>
          <p:cNvPr id="168" name="角丸四角形吹き出し 77"/>
          <p:cNvSpPr/>
          <p:nvPr/>
        </p:nvSpPr>
        <p:spPr>
          <a:xfrm>
            <a:off x="1269414" y="4505471"/>
            <a:ext cx="1312762" cy="452194"/>
          </a:xfrm>
          <a:prstGeom prst="wedgeRoundRectCallout">
            <a:avLst>
              <a:gd name="adj1" fmla="val -67357"/>
              <a:gd name="adj2" fmla="val -26547"/>
              <a:gd name="adj3" fmla="val 16667"/>
            </a:avLst>
          </a:prstGeom>
          <a:ln w="12700">
            <a:solidFill>
              <a:srgbClr val="FFC000"/>
            </a:solidFill>
            <a:prstDash val="solid"/>
          </a:ln>
        </p:spPr>
        <p:style>
          <a:lnRef idx="2">
            <a:schemeClr val="accent2"/>
          </a:lnRef>
          <a:fillRef idx="1">
            <a:schemeClr val="lt1"/>
          </a:fillRef>
          <a:effectRef idx="0">
            <a:schemeClr val="accent2"/>
          </a:effectRef>
          <a:fontRef idx="minor">
            <a:schemeClr val="dk1"/>
          </a:fontRef>
        </p:style>
        <p:txBody>
          <a:bodyPr lIns="0" tIns="0" rIns="0" bIns="0" rtlCol="0" anchor="ctr"/>
          <a:lstStyle/>
          <a:p>
            <a:pPr defTabSz="843997" fontAlgn="auto">
              <a:spcBef>
                <a:spcPts val="0"/>
              </a:spcBef>
              <a:spcAft>
                <a:spcPts val="0"/>
              </a:spcAft>
              <a:defRPr/>
            </a:pPr>
            <a:r>
              <a:rPr lang="ja-JP" altLang="en-US" sz="738" u="none" spc="-92" dirty="0">
                <a:solidFill>
                  <a:prstClr val="black"/>
                </a:solidFill>
                <a:latin typeface="Calibri"/>
                <a:ea typeface="ＭＳ Ｐゴシック" panose="020B0600070205080204" pitchFamily="50" charset="-128"/>
              </a:rPr>
              <a:t>相談業務やサービスの</a:t>
            </a:r>
            <a:endParaRPr lang="en-US" altLang="ja-JP" sz="738" u="none" spc="-92" dirty="0">
              <a:solidFill>
                <a:prstClr val="black"/>
              </a:solidFill>
              <a:latin typeface="Calibri"/>
              <a:ea typeface="ＭＳ Ｐゴシック" panose="020B0600070205080204" pitchFamily="50" charset="-128"/>
            </a:endParaRPr>
          </a:p>
          <a:p>
            <a:pPr defTabSz="843997" fontAlgn="auto">
              <a:spcBef>
                <a:spcPts val="0"/>
              </a:spcBef>
              <a:spcAft>
                <a:spcPts val="0"/>
              </a:spcAft>
              <a:defRPr/>
            </a:pPr>
            <a:r>
              <a:rPr lang="ja-JP" altLang="en-US" sz="738" u="none" spc="-92" dirty="0">
                <a:solidFill>
                  <a:prstClr val="black"/>
                </a:solidFill>
                <a:latin typeface="Calibri"/>
                <a:ea typeface="ＭＳ Ｐゴシック" panose="020B0600070205080204" pitchFamily="50" charset="-128"/>
              </a:rPr>
              <a:t>コーディネートを行います。</a:t>
            </a:r>
            <a:endParaRPr lang="en-US" altLang="ja-JP" sz="738" u="none" spc="-92" dirty="0">
              <a:solidFill>
                <a:prstClr val="black"/>
              </a:solidFill>
              <a:latin typeface="Calibri"/>
              <a:ea typeface="ＭＳ Ｐゴシック" panose="020B0600070205080204" pitchFamily="50" charset="-128"/>
            </a:endParaRPr>
          </a:p>
          <a:p>
            <a:pPr defTabSz="843997" fontAlgn="auto">
              <a:spcBef>
                <a:spcPts val="0"/>
              </a:spcBef>
              <a:spcAft>
                <a:spcPts val="0"/>
              </a:spcAft>
              <a:defRPr/>
            </a:pPr>
            <a:r>
              <a:rPr lang="ja-JP" altLang="en-US" sz="738" u="none" spc="-92" dirty="0">
                <a:solidFill>
                  <a:prstClr val="black"/>
                </a:solidFill>
                <a:latin typeface="Calibri"/>
                <a:ea typeface="ＭＳ Ｐゴシック" panose="020B0600070205080204" pitchFamily="50" charset="-128"/>
              </a:rPr>
              <a:t>訪問相談にも対応します</a:t>
            </a:r>
            <a:r>
              <a:rPr lang="ja-JP" altLang="en-US" sz="831" u="none" spc="-92" dirty="0">
                <a:solidFill>
                  <a:prstClr val="black"/>
                </a:solidFill>
                <a:latin typeface="Calibri"/>
                <a:ea typeface="ＭＳ Ｐゴシック" panose="020B0600070205080204" pitchFamily="50" charset="-128"/>
              </a:rPr>
              <a:t>。</a:t>
            </a:r>
          </a:p>
        </p:txBody>
      </p:sp>
      <p:pic>
        <p:nvPicPr>
          <p:cNvPr id="167" name="図 166" descr="building03_cl2.wmf"/>
          <p:cNvPicPr>
            <a:picLocks noChangeAspect="1"/>
          </p:cNvPicPr>
          <p:nvPr/>
        </p:nvPicPr>
        <p:blipFill>
          <a:blip r:embed="rId17" cstate="print"/>
          <a:stretch>
            <a:fillRect/>
          </a:stretch>
        </p:blipFill>
        <p:spPr>
          <a:xfrm flipH="1">
            <a:off x="520341" y="4131307"/>
            <a:ext cx="598223" cy="508386"/>
          </a:xfrm>
          <a:prstGeom prst="rect">
            <a:avLst/>
          </a:prstGeom>
        </p:spPr>
      </p:pic>
      <p:pic>
        <p:nvPicPr>
          <p:cNvPr id="169" name="図 168" descr="person_0290.wmf"/>
          <p:cNvPicPr>
            <a:picLocks noChangeAspect="1"/>
          </p:cNvPicPr>
          <p:nvPr/>
        </p:nvPicPr>
        <p:blipFill>
          <a:blip r:embed="rId18" cstate="print"/>
          <a:stretch>
            <a:fillRect/>
          </a:stretch>
        </p:blipFill>
        <p:spPr>
          <a:xfrm flipH="1">
            <a:off x="783273" y="4492544"/>
            <a:ext cx="371120" cy="692207"/>
          </a:xfrm>
          <a:prstGeom prst="rect">
            <a:avLst/>
          </a:prstGeom>
        </p:spPr>
      </p:pic>
      <p:pic>
        <p:nvPicPr>
          <p:cNvPr id="78" name="図 77"/>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842090" y="2358404"/>
            <a:ext cx="940777" cy="465992"/>
          </a:xfrm>
          <a:prstGeom prst="rect">
            <a:avLst/>
          </a:prstGeom>
          <a:noFill/>
          <a:ln>
            <a:noFill/>
          </a:ln>
        </p:spPr>
      </p:pic>
      <p:sp>
        <p:nvSpPr>
          <p:cNvPr id="80" name="テキスト ボックス 79"/>
          <p:cNvSpPr txBox="1"/>
          <p:nvPr/>
        </p:nvSpPr>
        <p:spPr>
          <a:xfrm>
            <a:off x="4830937" y="2289405"/>
            <a:ext cx="795774" cy="440145"/>
          </a:xfrm>
          <a:prstGeom prst="rect">
            <a:avLst/>
          </a:prstGeom>
          <a:noFill/>
        </p:spPr>
        <p:txBody>
          <a:bodyPr wrap="square" lIns="84347" tIns="42176" rIns="84347" bIns="42176" rtlCol="0">
            <a:spAutoFit/>
          </a:bodyPr>
          <a:lstStyle/>
          <a:p>
            <a:pPr algn="l" defTabSz="843997" fontAlgn="auto">
              <a:spcBef>
                <a:spcPts val="0"/>
              </a:spcBef>
              <a:spcAft>
                <a:spcPts val="0"/>
              </a:spcAft>
              <a:defRPr/>
            </a:pPr>
            <a:r>
              <a:rPr lang="ja-JP" altLang="en-US" sz="831" u="none" spc="-92" dirty="0">
                <a:solidFill>
                  <a:prstClr val="black"/>
                </a:solidFill>
                <a:latin typeface="ＭＳ Ｐゴシック"/>
                <a:ea typeface="ＭＳ Ｐゴシック"/>
              </a:rPr>
              <a:t>■相談系：</a:t>
            </a:r>
            <a:endParaRPr lang="en-US" altLang="ja-JP" sz="831" u="none" spc="-92" dirty="0">
              <a:solidFill>
                <a:prstClr val="black"/>
              </a:solidFill>
              <a:latin typeface="ＭＳ Ｐゴシック"/>
              <a:ea typeface="ＭＳ Ｐゴシック"/>
            </a:endParaRPr>
          </a:p>
          <a:p>
            <a:pPr algn="l" defTabSz="843997" fontAlgn="auto">
              <a:spcBef>
                <a:spcPts val="0"/>
              </a:spcBef>
              <a:spcAft>
                <a:spcPts val="0"/>
              </a:spcAft>
              <a:defRPr/>
            </a:pPr>
            <a:r>
              <a:rPr lang="ja-JP" altLang="en-US" sz="738" u="none" spc="-92" dirty="0">
                <a:solidFill>
                  <a:prstClr val="black"/>
                </a:solidFill>
                <a:latin typeface="ＭＳ Ｐゴシック"/>
                <a:ea typeface="ＭＳ Ｐゴシック"/>
              </a:rPr>
              <a:t>・計画相談支援</a:t>
            </a:r>
            <a:endParaRPr lang="en-US" altLang="ja-JP" sz="738" u="none" spc="-92" dirty="0">
              <a:solidFill>
                <a:prstClr val="black"/>
              </a:solidFill>
              <a:latin typeface="ＭＳ Ｐゴシック"/>
              <a:ea typeface="ＭＳ Ｐゴシック"/>
            </a:endParaRPr>
          </a:p>
          <a:p>
            <a:pPr algn="l" defTabSz="843997" fontAlgn="auto">
              <a:spcBef>
                <a:spcPts val="0"/>
              </a:spcBef>
              <a:spcAft>
                <a:spcPts val="0"/>
              </a:spcAft>
              <a:defRPr/>
            </a:pPr>
            <a:r>
              <a:rPr lang="ja-JP" altLang="en-US" sz="738" u="none" spc="-92" dirty="0">
                <a:solidFill>
                  <a:prstClr val="black"/>
                </a:solidFill>
                <a:latin typeface="ＭＳ Ｐゴシック"/>
                <a:ea typeface="ＭＳ Ｐゴシック"/>
              </a:rPr>
              <a:t>・地域相談支援</a:t>
            </a:r>
            <a:endParaRPr lang="en-US" altLang="ja-JP" sz="738" u="none" spc="-92" dirty="0">
              <a:solidFill>
                <a:prstClr val="black"/>
              </a:solidFill>
              <a:latin typeface="ＭＳ Ｐゴシック"/>
              <a:ea typeface="ＭＳ Ｐゴシック"/>
            </a:endParaRPr>
          </a:p>
        </p:txBody>
      </p:sp>
      <p:pic>
        <p:nvPicPr>
          <p:cNvPr id="83" name="図 82" descr="person_0290.wmf"/>
          <p:cNvPicPr>
            <a:picLocks noChangeAspect="1"/>
          </p:cNvPicPr>
          <p:nvPr/>
        </p:nvPicPr>
        <p:blipFill>
          <a:blip r:embed="rId18" cstate="print"/>
          <a:stretch>
            <a:fillRect/>
          </a:stretch>
        </p:blipFill>
        <p:spPr>
          <a:xfrm>
            <a:off x="4752541" y="2346903"/>
            <a:ext cx="171370" cy="319637"/>
          </a:xfrm>
          <a:prstGeom prst="rect">
            <a:avLst/>
          </a:prstGeom>
        </p:spPr>
      </p:pic>
      <p:sp>
        <p:nvSpPr>
          <p:cNvPr id="84" name="テキスト ボックス 83">
            <a:extLst>
              <a:ext uri="{FF2B5EF4-FFF2-40B4-BE49-F238E27FC236}">
                <a16:creationId xmlns:a16="http://schemas.microsoft.com/office/drawing/2014/main" id="{94BEFC46-288E-480A-80E1-6583D38B84C9}"/>
              </a:ext>
            </a:extLst>
          </p:cNvPr>
          <p:cNvSpPr txBox="1"/>
          <p:nvPr/>
        </p:nvSpPr>
        <p:spPr>
          <a:xfrm>
            <a:off x="8103585" y="447265"/>
            <a:ext cx="898003" cy="262701"/>
          </a:xfrm>
          <a:prstGeom prst="rect">
            <a:avLst/>
          </a:prstGeom>
          <a:noFill/>
          <a:ln>
            <a:solidFill>
              <a:schemeClr val="bg1"/>
            </a:solidFill>
          </a:ln>
        </p:spPr>
        <p:txBody>
          <a:bodyPr wrap="none" rtlCol="0">
            <a:spAutoFit/>
          </a:bodyPr>
          <a:lstStyle/>
          <a:p>
            <a:pPr algn="l" defTabSz="843997" fontAlgn="auto">
              <a:spcBef>
                <a:spcPts val="0"/>
              </a:spcBef>
              <a:spcAft>
                <a:spcPts val="0"/>
              </a:spcAft>
              <a:defRPr/>
            </a:pPr>
            <a:r>
              <a:rPr lang="ja-JP" altLang="en-US" sz="1107" b="1" u="none" dirty="0">
                <a:solidFill>
                  <a:prstClr val="white"/>
                </a:solidFill>
                <a:latin typeface="游ゴシック"/>
                <a:ea typeface="游ゴシック"/>
              </a:rPr>
              <a:t>厚労省資料</a:t>
            </a:r>
          </a:p>
        </p:txBody>
      </p:sp>
      <p:sp>
        <p:nvSpPr>
          <p:cNvPr id="2" name="スライド番号プレースホルダー 1"/>
          <p:cNvSpPr>
            <a:spLocks noGrp="1"/>
          </p:cNvSpPr>
          <p:nvPr>
            <p:ph type="sldNum" sz="quarter" idx="4"/>
          </p:nvPr>
        </p:nvSpPr>
        <p:spPr>
          <a:xfrm>
            <a:off x="8495553" y="6355040"/>
            <a:ext cx="598220" cy="217036"/>
          </a:xfrm>
        </p:spPr>
        <p:txBody>
          <a:bodyPr/>
          <a:lstStyle/>
          <a:p>
            <a:fld id="{9E2A29CB-BA86-48A6-80E1-CB8750A963B5}" type="slidenum">
              <a:rPr lang="ja-JP" altLang="en-US" smtClean="0"/>
              <a:pPr/>
              <a:t>3</a:t>
            </a:fld>
            <a:endParaRPr lang="ja-JP" altLang="en-US" dirty="0"/>
          </a:p>
        </p:txBody>
      </p:sp>
      <p:cxnSp>
        <p:nvCxnSpPr>
          <p:cNvPr id="4" name="直線コネクタ 3">
            <a:extLst>
              <a:ext uri="{FF2B5EF4-FFF2-40B4-BE49-F238E27FC236}">
                <a16:creationId xmlns:a16="http://schemas.microsoft.com/office/drawing/2014/main" id="{60B99EBC-5CC6-43D9-982D-A191E79F0710}"/>
              </a:ext>
            </a:extLst>
          </p:cNvPr>
          <p:cNvCxnSpPr/>
          <p:nvPr/>
        </p:nvCxnSpPr>
        <p:spPr bwMode="auto">
          <a:xfrm>
            <a:off x="277347" y="919018"/>
            <a:ext cx="2538411" cy="0"/>
          </a:xfrm>
          <a:prstGeom prst="line">
            <a:avLst/>
          </a:prstGeom>
          <a:solidFill>
            <a:schemeClr val="accent1"/>
          </a:solidFill>
          <a:ln w="5715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31887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43632739-04AA-4242-A3F1-A300216A4C79}"/>
              </a:ext>
            </a:extLst>
          </p:cNvPr>
          <p:cNvGrpSpPr/>
          <p:nvPr/>
        </p:nvGrpSpPr>
        <p:grpSpPr>
          <a:xfrm>
            <a:off x="0" y="332656"/>
            <a:ext cx="9141189" cy="6332561"/>
            <a:chOff x="0" y="262719"/>
            <a:chExt cx="9141189" cy="6332561"/>
          </a:xfrm>
        </p:grpSpPr>
        <p:pic>
          <p:nvPicPr>
            <p:cNvPr id="3" name="図 2">
              <a:extLst>
                <a:ext uri="{FF2B5EF4-FFF2-40B4-BE49-F238E27FC236}">
                  <a16:creationId xmlns:a16="http://schemas.microsoft.com/office/drawing/2014/main" id="{A08D1E16-863D-4041-834B-DB943EF92DF4}"/>
                </a:ext>
              </a:extLst>
            </p:cNvPr>
            <p:cNvPicPr>
              <a:picLocks noChangeAspect="1"/>
            </p:cNvPicPr>
            <p:nvPr/>
          </p:nvPicPr>
          <p:blipFill>
            <a:blip r:embed="rId2"/>
            <a:stretch>
              <a:fillRect/>
            </a:stretch>
          </p:blipFill>
          <p:spPr bwMode="gray">
            <a:xfrm>
              <a:off x="0" y="262719"/>
              <a:ext cx="9141189" cy="6332561"/>
            </a:xfrm>
            <a:prstGeom prst="rect">
              <a:avLst/>
            </a:prstGeom>
          </p:spPr>
        </p:pic>
        <p:sp>
          <p:nvSpPr>
            <p:cNvPr id="4" name="正方形/長方形 3">
              <a:extLst>
                <a:ext uri="{FF2B5EF4-FFF2-40B4-BE49-F238E27FC236}">
                  <a16:creationId xmlns:a16="http://schemas.microsoft.com/office/drawing/2014/main" id="{6A3F4E05-4BD7-46AB-8C07-59DF0B417B5A}"/>
                </a:ext>
              </a:extLst>
            </p:cNvPr>
            <p:cNvSpPr/>
            <p:nvPr/>
          </p:nvSpPr>
          <p:spPr bwMode="white">
            <a:xfrm>
              <a:off x="8887162" y="6362700"/>
              <a:ext cx="144000" cy="14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kumimoji="0" lang="ja-JP" altLang="en-US" u="none">
                <a:latin typeface="Arial" pitchFamily="34" charset="0"/>
              </a:endParaRPr>
            </a:p>
          </p:txBody>
        </p:sp>
      </p:grpSp>
      <p:sp>
        <p:nvSpPr>
          <p:cNvPr id="2" name="楕円 1"/>
          <p:cNvSpPr/>
          <p:nvPr/>
        </p:nvSpPr>
        <p:spPr>
          <a:xfrm>
            <a:off x="251520" y="2204864"/>
            <a:ext cx="8779642" cy="57606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20016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586E6EA0-7485-4850-A810-17A63B127CE9}"/>
              </a:ext>
            </a:extLst>
          </p:cNvPr>
          <p:cNvGrpSpPr/>
          <p:nvPr/>
        </p:nvGrpSpPr>
        <p:grpSpPr>
          <a:xfrm>
            <a:off x="-22093" y="234771"/>
            <a:ext cx="9148281" cy="6398043"/>
            <a:chOff x="-22095" y="234768"/>
            <a:chExt cx="9148281" cy="6398043"/>
          </a:xfrm>
        </p:grpSpPr>
        <p:pic>
          <p:nvPicPr>
            <p:cNvPr id="3" name="図 2">
              <a:extLst>
                <a:ext uri="{FF2B5EF4-FFF2-40B4-BE49-F238E27FC236}">
                  <a16:creationId xmlns:a16="http://schemas.microsoft.com/office/drawing/2014/main" id="{88125F72-055D-4D28-BC11-0D26A7BD94A7}"/>
                </a:ext>
              </a:extLst>
            </p:cNvPr>
            <p:cNvPicPr>
              <a:picLocks noChangeAspect="1"/>
            </p:cNvPicPr>
            <p:nvPr/>
          </p:nvPicPr>
          <p:blipFill>
            <a:blip r:embed="rId2"/>
            <a:stretch>
              <a:fillRect/>
            </a:stretch>
          </p:blipFill>
          <p:spPr>
            <a:xfrm>
              <a:off x="-22095" y="234768"/>
              <a:ext cx="9148281" cy="6398043"/>
            </a:xfrm>
            <a:prstGeom prst="rect">
              <a:avLst/>
            </a:prstGeom>
          </p:spPr>
        </p:pic>
        <p:sp>
          <p:nvSpPr>
            <p:cNvPr id="4" name="正方形/長方形 3">
              <a:extLst>
                <a:ext uri="{FF2B5EF4-FFF2-40B4-BE49-F238E27FC236}">
                  <a16:creationId xmlns:a16="http://schemas.microsoft.com/office/drawing/2014/main" id="{6CBE6ECF-7B6F-4F90-AA35-0CF51D5440B0}"/>
                </a:ext>
              </a:extLst>
            </p:cNvPr>
            <p:cNvSpPr/>
            <p:nvPr/>
          </p:nvSpPr>
          <p:spPr bwMode="white">
            <a:xfrm>
              <a:off x="8887162" y="6389996"/>
              <a:ext cx="144000" cy="144000"/>
            </a:xfrm>
            <a:prstGeom prst="rect">
              <a:avLst/>
            </a:prstGeom>
            <a:solidFill>
              <a:srgbClr val="FF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kumimoji="0" lang="ja-JP" altLang="en-US" u="none">
                <a:latin typeface="Arial" pitchFamily="34" charset="0"/>
              </a:endParaRPr>
            </a:p>
          </p:txBody>
        </p:sp>
      </p:grpSp>
      <p:sp>
        <p:nvSpPr>
          <p:cNvPr id="2" name="スライド番号プレースホルダー 1">
            <a:extLst>
              <a:ext uri="{FF2B5EF4-FFF2-40B4-BE49-F238E27FC236}">
                <a16:creationId xmlns:a16="http://schemas.microsoft.com/office/drawing/2014/main" id="{28DD5119-A49D-4910-ACBA-075C540DBF88}"/>
              </a:ext>
            </a:extLst>
          </p:cNvPr>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5</a:t>
            </a:fld>
            <a:endParaRPr lang="ja-JP" altLang="en-US">
              <a:solidFill>
                <a:prstClr val="black">
                  <a:tint val="75000"/>
                </a:prstClr>
              </a:solidFill>
            </a:endParaRPr>
          </a:p>
        </p:txBody>
      </p:sp>
      <p:sp>
        <p:nvSpPr>
          <p:cNvPr id="6" name="楕円 5"/>
          <p:cNvSpPr/>
          <p:nvPr/>
        </p:nvSpPr>
        <p:spPr>
          <a:xfrm>
            <a:off x="107504" y="4149080"/>
            <a:ext cx="1737111" cy="144016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05991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284417A7-BA8F-4C56-AAA5-5D8E53041CEC}"/>
              </a:ext>
            </a:extLst>
          </p:cNvPr>
          <p:cNvGrpSpPr/>
          <p:nvPr/>
        </p:nvGrpSpPr>
        <p:grpSpPr>
          <a:xfrm>
            <a:off x="1" y="185219"/>
            <a:ext cx="9144000" cy="6487567"/>
            <a:chOff x="0" y="185216"/>
            <a:chExt cx="9144000" cy="6487567"/>
          </a:xfrm>
        </p:grpSpPr>
        <p:pic>
          <p:nvPicPr>
            <p:cNvPr id="3" name="図 2">
              <a:extLst>
                <a:ext uri="{FF2B5EF4-FFF2-40B4-BE49-F238E27FC236}">
                  <a16:creationId xmlns:a16="http://schemas.microsoft.com/office/drawing/2014/main" id="{5C705235-6486-40C0-8988-F46C3E2295B3}"/>
                </a:ext>
              </a:extLst>
            </p:cNvPr>
            <p:cNvPicPr>
              <a:picLocks noChangeAspect="1"/>
            </p:cNvPicPr>
            <p:nvPr/>
          </p:nvPicPr>
          <p:blipFill>
            <a:blip r:embed="rId2"/>
            <a:stretch>
              <a:fillRect/>
            </a:stretch>
          </p:blipFill>
          <p:spPr>
            <a:xfrm>
              <a:off x="0" y="185216"/>
              <a:ext cx="9144000" cy="6487567"/>
            </a:xfrm>
            <a:prstGeom prst="rect">
              <a:avLst/>
            </a:prstGeom>
          </p:spPr>
        </p:pic>
        <p:sp>
          <p:nvSpPr>
            <p:cNvPr id="4" name="正方形/長方形 3">
              <a:extLst>
                <a:ext uri="{FF2B5EF4-FFF2-40B4-BE49-F238E27FC236}">
                  <a16:creationId xmlns:a16="http://schemas.microsoft.com/office/drawing/2014/main" id="{619519D5-2F73-40C2-9625-2AE604FC32C5}"/>
                </a:ext>
              </a:extLst>
            </p:cNvPr>
            <p:cNvSpPr/>
            <p:nvPr/>
          </p:nvSpPr>
          <p:spPr bwMode="white">
            <a:xfrm>
              <a:off x="8477729" y="6226222"/>
              <a:ext cx="144000" cy="14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kumimoji="0" lang="ja-JP" altLang="en-US" u="none">
                <a:latin typeface="Arial" pitchFamily="34" charset="0"/>
              </a:endParaRPr>
            </a:p>
          </p:txBody>
        </p:sp>
      </p:grpSp>
      <p:sp>
        <p:nvSpPr>
          <p:cNvPr id="2" name="スライド番号プレースホルダー 1">
            <a:extLst>
              <a:ext uri="{FF2B5EF4-FFF2-40B4-BE49-F238E27FC236}">
                <a16:creationId xmlns:a16="http://schemas.microsoft.com/office/drawing/2014/main" id="{7775E7BC-9923-40E4-9DE0-3253F05AF249}"/>
              </a:ext>
            </a:extLst>
          </p:cNvPr>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6</a:t>
            </a:fld>
            <a:endParaRPr lang="ja-JP" altLang="en-US">
              <a:solidFill>
                <a:prstClr val="black">
                  <a:tint val="75000"/>
                </a:prstClr>
              </a:solidFill>
            </a:endParaRPr>
          </a:p>
        </p:txBody>
      </p:sp>
    </p:spTree>
    <p:extLst>
      <p:ext uri="{BB962C8B-B14F-4D97-AF65-F5344CB8AC3E}">
        <p14:creationId xmlns:p14="http://schemas.microsoft.com/office/powerpoint/2010/main" val="122971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83209" y="6539156"/>
            <a:ext cx="2057400" cy="365125"/>
          </a:xfrm>
        </p:spPr>
        <p:txBody>
          <a:bodyPr/>
          <a:lstStyle/>
          <a:p>
            <a:fld id="{F7D6A504-3750-4644-8C68-6E21F2120F93}" type="slidenum">
              <a:rPr lang="ja-JP" altLang="en-US" smtClean="0">
                <a:solidFill>
                  <a:prstClr val="black">
                    <a:tint val="75000"/>
                  </a:prstClr>
                </a:solidFill>
              </a:rPr>
              <a:pPr/>
              <a:t>7</a:t>
            </a:fld>
            <a:endParaRPr lang="ja-JP" altLang="en-US" dirty="0">
              <a:solidFill>
                <a:prstClr val="black">
                  <a:tint val="75000"/>
                </a:prstClr>
              </a:solidFill>
            </a:endParaRPr>
          </a:p>
        </p:txBody>
      </p:sp>
      <p:sp>
        <p:nvSpPr>
          <p:cNvPr id="8" name="フローチャート: 端子 7"/>
          <p:cNvSpPr/>
          <p:nvPr/>
        </p:nvSpPr>
        <p:spPr>
          <a:xfrm>
            <a:off x="202811" y="828550"/>
            <a:ext cx="4999661" cy="249529"/>
          </a:xfrm>
          <a:prstGeom prst="flowChartTerminator">
            <a:avLst/>
          </a:prstGeom>
          <a:ln/>
        </p:spPr>
        <p:style>
          <a:lnRef idx="2">
            <a:schemeClr val="accent3"/>
          </a:lnRef>
          <a:fillRef idx="1">
            <a:schemeClr val="lt1"/>
          </a:fillRef>
          <a:effectRef idx="0">
            <a:schemeClr val="accent3"/>
          </a:effectRef>
          <a:fontRef idx="minor">
            <a:schemeClr val="dk1"/>
          </a:fontRef>
        </p:style>
        <p:txBody>
          <a:bodyPr tIns="99740" rtlCol="0" anchor="ctr"/>
          <a:lstStyle/>
          <a:p>
            <a:r>
              <a:rPr lang="ja-JP" altLang="en-US" sz="1293" b="1" u="none" dirty="0">
                <a:solidFill>
                  <a:schemeClr val="tx1"/>
                </a:solidFill>
                <a:latin typeface="メイリオ" panose="020B0604030504040204" pitchFamily="50" charset="-128"/>
                <a:ea typeface="メイリオ" panose="020B0604030504040204" pitchFamily="50" charset="-128"/>
              </a:rPr>
              <a:t>第</a:t>
            </a:r>
            <a:r>
              <a:rPr lang="en-US" altLang="ja-JP" sz="1293" b="1" u="none" dirty="0">
                <a:solidFill>
                  <a:schemeClr val="tx1"/>
                </a:solidFill>
                <a:latin typeface="メイリオ" panose="020B0604030504040204" pitchFamily="50" charset="-128"/>
                <a:ea typeface="メイリオ" panose="020B0604030504040204" pitchFamily="50" charset="-128"/>
              </a:rPr>
              <a:t>6</a:t>
            </a:r>
            <a:r>
              <a:rPr lang="ja-JP" altLang="en-US" sz="1293" b="1" u="none" dirty="0">
                <a:solidFill>
                  <a:schemeClr val="tx1"/>
                </a:solidFill>
                <a:latin typeface="メイリオ" panose="020B0604030504040204" pitchFamily="50" charset="-128"/>
                <a:ea typeface="メイリオ" panose="020B0604030504040204" pitchFamily="50" charset="-128"/>
              </a:rPr>
              <a:t>期</a:t>
            </a:r>
            <a:r>
              <a:rPr lang="ja-JP" altLang="en-US" sz="1293" b="1" u="none" dirty="0" err="1">
                <a:solidFill>
                  <a:schemeClr val="tx1"/>
                </a:solidFill>
                <a:latin typeface="メイリオ" panose="020B0604030504040204" pitchFamily="50" charset="-128"/>
                <a:ea typeface="メイリオ" panose="020B0604030504040204" pitchFamily="50" charset="-128"/>
              </a:rPr>
              <a:t>大阪府障がい</a:t>
            </a:r>
            <a:r>
              <a:rPr lang="ja-JP" altLang="en-US" sz="1293" b="1" u="none" dirty="0">
                <a:solidFill>
                  <a:schemeClr val="tx1"/>
                </a:solidFill>
                <a:latin typeface="メイリオ" panose="020B0604030504040204" pitchFamily="50" charset="-128"/>
                <a:ea typeface="メイリオ" panose="020B0604030504040204" pitchFamily="50" charset="-128"/>
              </a:rPr>
              <a:t>福祉計画の成果目標</a:t>
            </a:r>
          </a:p>
        </p:txBody>
      </p:sp>
      <p:graphicFrame>
        <p:nvGraphicFramePr>
          <p:cNvPr id="10" name="表 9"/>
          <p:cNvGraphicFramePr>
            <a:graphicFrameLocks noGrp="1"/>
          </p:cNvGraphicFramePr>
          <p:nvPr>
            <p:extLst>
              <p:ext uri="{D42A27DB-BD31-4B8C-83A1-F6EECF244321}">
                <p14:modId xmlns:p14="http://schemas.microsoft.com/office/powerpoint/2010/main" val="3278084727"/>
              </p:ext>
            </p:extLst>
          </p:nvPr>
        </p:nvGraphicFramePr>
        <p:xfrm>
          <a:off x="234212" y="1170958"/>
          <a:ext cx="4721039" cy="642349"/>
        </p:xfrm>
        <a:graphic>
          <a:graphicData uri="http://schemas.openxmlformats.org/drawingml/2006/table">
            <a:tbl>
              <a:tblPr>
                <a:tableStyleId>{BDBED569-4797-4DF1-A0F4-6AAB3CD982D8}</a:tableStyleId>
              </a:tblPr>
              <a:tblGrid>
                <a:gridCol w="3620492">
                  <a:extLst>
                    <a:ext uri="{9D8B030D-6E8A-4147-A177-3AD203B41FA5}">
                      <a16:colId xmlns:a16="http://schemas.microsoft.com/office/drawing/2014/main" val="4282209375"/>
                    </a:ext>
                  </a:extLst>
                </a:gridCol>
                <a:gridCol w="1100547">
                  <a:extLst>
                    <a:ext uri="{9D8B030D-6E8A-4147-A177-3AD203B41FA5}">
                      <a16:colId xmlns:a16="http://schemas.microsoft.com/office/drawing/2014/main" val="1989726952"/>
                    </a:ext>
                  </a:extLst>
                </a:gridCol>
              </a:tblGrid>
              <a:tr h="134361">
                <a:tc gridSpan="2">
                  <a:txBody>
                    <a:bodyPr/>
                    <a:lstStyle/>
                    <a:p>
                      <a:pPr algn="l" fontAlgn="ctr"/>
                      <a:r>
                        <a:rPr lang="ja-JP" altLang="en-US" sz="800" u="none" strike="noStrike" dirty="0">
                          <a:effectLst/>
                        </a:rPr>
                        <a:t>①</a:t>
                      </a:r>
                      <a:r>
                        <a:rPr lang="ja-JP" altLang="en-US" sz="800" u="none" strike="noStrike" dirty="0" err="1">
                          <a:effectLst/>
                        </a:rPr>
                        <a:t>精神障がい</a:t>
                      </a:r>
                      <a:r>
                        <a:rPr lang="ja-JP" altLang="en-US" sz="800" u="none" strike="noStrike" dirty="0">
                          <a:effectLst/>
                        </a:rPr>
                        <a:t>者の精神病床からの退院後１年以内の地域における平均生活日数</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91" marR="7691" marT="7691" marB="0" anchor="ctr"/>
                </a:tc>
                <a:tc hMerge="1">
                  <a:txBody>
                    <a:bodyPr/>
                    <a:lstStyle/>
                    <a:p>
                      <a:endParaRPr kumimoji="1" lang="ja-JP" altLang="en-US"/>
                    </a:p>
                  </a:txBody>
                  <a:tcPr/>
                </a:tc>
                <a:extLst>
                  <a:ext uri="{0D108BD9-81ED-4DB2-BD59-A6C34878D82A}">
                    <a16:rowId xmlns:a16="http://schemas.microsoft.com/office/drawing/2014/main" val="199526381"/>
                  </a:ext>
                </a:extLst>
              </a:tr>
              <a:tr h="120287">
                <a:tc>
                  <a:txBody>
                    <a:bodyPr/>
                    <a:lstStyle/>
                    <a:p>
                      <a:pPr algn="ctr" fontAlgn="ctr"/>
                      <a:r>
                        <a:rPr lang="ja-JP" altLang="en-US" sz="600" u="none" strike="noStrike" dirty="0">
                          <a:effectLst/>
                        </a:rPr>
                        <a:t>項　目</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91" marR="7691" marT="7691" marB="0" anchor="ctr"/>
                </a:tc>
                <a:tc>
                  <a:txBody>
                    <a:bodyPr/>
                    <a:lstStyle/>
                    <a:p>
                      <a:pPr algn="ctr" fontAlgn="ctr"/>
                      <a:r>
                        <a:rPr lang="ja-JP" altLang="en-US" sz="600" u="none" strike="noStrike" dirty="0">
                          <a:effectLst/>
                        </a:rPr>
                        <a:t>数　値</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91" marR="7691" marT="7691" marB="0" anchor="ctr"/>
                </a:tc>
                <a:extLst>
                  <a:ext uri="{0D108BD9-81ED-4DB2-BD59-A6C34878D82A}">
                    <a16:rowId xmlns:a16="http://schemas.microsoft.com/office/drawing/2014/main" val="1902488567"/>
                  </a:ext>
                </a:extLst>
              </a:tr>
              <a:tr h="387701">
                <a:tc>
                  <a:txBody>
                    <a:bodyPr/>
                    <a:lstStyle/>
                    <a:p>
                      <a:pPr algn="l" fontAlgn="ctr"/>
                      <a:r>
                        <a:rPr lang="en-US" altLang="ja-JP" sz="800" u="none" strike="noStrike" dirty="0">
                          <a:effectLst/>
                        </a:rPr>
                        <a:t>【</a:t>
                      </a:r>
                      <a:r>
                        <a:rPr lang="ja-JP" altLang="en-US" sz="800" u="none" strike="noStrike" dirty="0">
                          <a:effectLst/>
                        </a:rPr>
                        <a:t>目標値</a:t>
                      </a:r>
                      <a:r>
                        <a:rPr lang="en-US" altLang="ja-JP" sz="800" u="none" strike="noStrike" dirty="0">
                          <a:effectLst/>
                        </a:rPr>
                        <a:t>】</a:t>
                      </a:r>
                      <a:br>
                        <a:rPr lang="en-US" altLang="ja-JP" sz="800" u="none" strike="noStrike" dirty="0">
                          <a:effectLst/>
                        </a:rPr>
                      </a:br>
                      <a:r>
                        <a:rPr lang="ja-JP" altLang="en-US" sz="800" u="none" strike="noStrike" dirty="0">
                          <a:effectLst/>
                        </a:rPr>
                        <a:t>令和５年度末の</a:t>
                      </a:r>
                      <a:r>
                        <a:rPr lang="ja-JP" altLang="en-US" sz="800" u="none" strike="noStrike" dirty="0" err="1">
                          <a:effectLst/>
                        </a:rPr>
                        <a:t>精神障がい</a:t>
                      </a:r>
                      <a:r>
                        <a:rPr lang="ja-JP" altLang="en-US" sz="800" u="none" strike="noStrike" dirty="0">
                          <a:effectLst/>
                        </a:rPr>
                        <a:t>者の精神病床から退院後１年以内の地域における</a:t>
                      </a:r>
                      <a:r>
                        <a:rPr lang="en-US" altLang="ja-JP" sz="800" u="none" strike="noStrike" dirty="0">
                          <a:effectLst/>
                        </a:rPr>
                        <a:t/>
                      </a:r>
                      <a:br>
                        <a:rPr lang="en-US" altLang="ja-JP" sz="800" u="none" strike="noStrike" dirty="0">
                          <a:effectLst/>
                        </a:rPr>
                      </a:br>
                      <a:r>
                        <a:rPr lang="ja-JP" altLang="en-US" sz="800" u="none" strike="noStrike" dirty="0">
                          <a:effectLst/>
                        </a:rPr>
                        <a:t>平均生活日数</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91" marR="7691" marT="7691" marB="0" anchor="ctr"/>
                </a:tc>
                <a:tc>
                  <a:txBody>
                    <a:bodyPr/>
                    <a:lstStyle/>
                    <a:p>
                      <a:pPr algn="ctr" fontAlgn="ctr"/>
                      <a:r>
                        <a:rPr lang="en-US" altLang="ja-JP" sz="1000" u="none" strike="noStrike" dirty="0">
                          <a:effectLst/>
                        </a:rPr>
                        <a:t>316</a:t>
                      </a:r>
                      <a:r>
                        <a:rPr lang="ja-JP" altLang="en-US" sz="1000" u="none" strike="noStrike" dirty="0">
                          <a:effectLst/>
                        </a:rPr>
                        <a:t>日</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91" marR="7691" marT="7691" marB="0" anchor="ctr"/>
                </a:tc>
                <a:extLst>
                  <a:ext uri="{0D108BD9-81ED-4DB2-BD59-A6C34878D82A}">
                    <a16:rowId xmlns:a16="http://schemas.microsoft.com/office/drawing/2014/main" val="1525337845"/>
                  </a:ext>
                </a:extLst>
              </a:tr>
            </a:tbl>
          </a:graphicData>
        </a:graphic>
      </p:graphicFrame>
      <p:sp>
        <p:nvSpPr>
          <p:cNvPr id="11" name="フローチャート: 代替処理 10"/>
          <p:cNvSpPr/>
          <p:nvPr/>
        </p:nvSpPr>
        <p:spPr bwMode="auto">
          <a:xfrm>
            <a:off x="5769015" y="1183690"/>
            <a:ext cx="3258544" cy="616882"/>
          </a:xfrm>
          <a:prstGeom prst="flowChartAlternateProcess">
            <a:avLst/>
          </a:prstGeom>
          <a:no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4447" tIns="66494" rIns="84447" bIns="42223" numCol="1" rtlCol="0" anchor="ctr" anchorCtr="0" compatLnSpc="1">
            <a:prstTxWarp prst="textNoShape">
              <a:avLst/>
            </a:prstTxWarp>
          </a:bodyPr>
          <a:lstStyle/>
          <a:p>
            <a:pPr defTabSz="844419"/>
            <a:r>
              <a:rPr kumimoji="0" lang="ja-JP" altLang="en-US" sz="1000" b="1" u="none" dirty="0" smtClean="0">
                <a:latin typeface="メイリオ" panose="020B0604030504040204" pitchFamily="50" charset="-128"/>
                <a:ea typeface="メイリオ" panose="020B0604030504040204" pitchFamily="50" charset="-128"/>
              </a:rPr>
              <a:t>令和元年度</a:t>
            </a:r>
            <a:r>
              <a:rPr kumimoji="0" lang="ja-JP" altLang="en-US" sz="1000" b="1" u="none" dirty="0">
                <a:latin typeface="メイリオ" panose="020B0604030504040204" pitchFamily="50" charset="-128"/>
                <a:ea typeface="メイリオ" panose="020B0604030504040204" pitchFamily="50" charset="-128"/>
              </a:rPr>
              <a:t>の平均生活日数</a:t>
            </a:r>
            <a:r>
              <a:rPr kumimoji="0" lang="en-US" altLang="ja-JP" sz="1000" b="1" u="none" dirty="0">
                <a:latin typeface="メイリオ" panose="020B0604030504040204" pitchFamily="50" charset="-128"/>
                <a:ea typeface="メイリオ" panose="020B0604030504040204" pitchFamily="50" charset="-128"/>
              </a:rPr>
              <a:t>(</a:t>
            </a:r>
            <a:r>
              <a:rPr kumimoji="0" lang="ja-JP" altLang="en-US" sz="1000" b="1" u="none" dirty="0">
                <a:latin typeface="メイリオ" panose="020B0604030504040204" pitchFamily="50" charset="-128"/>
                <a:ea typeface="メイリオ" panose="020B0604030504040204" pitchFamily="50" charset="-128"/>
              </a:rPr>
              <a:t>公表されている最新値）　　　</a:t>
            </a:r>
            <a:r>
              <a:rPr kumimoji="0" lang="en-US" altLang="ja-JP" sz="1000" b="1" u="none" dirty="0">
                <a:latin typeface="メイリオ" panose="020B0604030504040204" pitchFamily="50" charset="-128"/>
                <a:ea typeface="メイリオ" panose="020B0604030504040204" pitchFamily="50" charset="-128"/>
              </a:rPr>
              <a:t/>
            </a:r>
            <a:br>
              <a:rPr kumimoji="0" lang="en-US" altLang="ja-JP" sz="1000" b="1" u="none" dirty="0">
                <a:latin typeface="メイリオ" panose="020B0604030504040204" pitchFamily="50" charset="-128"/>
                <a:ea typeface="メイリオ" panose="020B0604030504040204" pitchFamily="50" charset="-128"/>
              </a:rPr>
            </a:br>
            <a:r>
              <a:rPr kumimoji="0" lang="en-US" altLang="ja-JP" sz="1000" b="1" u="none" dirty="0" smtClean="0">
                <a:latin typeface="メイリオ" panose="020B0604030504040204" pitchFamily="50" charset="-128"/>
                <a:ea typeface="メイリオ" panose="020B0604030504040204" pitchFamily="50" charset="-128"/>
              </a:rPr>
              <a:t>325.8</a:t>
            </a:r>
            <a:r>
              <a:rPr kumimoji="0" lang="ja-JP" altLang="en-US" sz="1000" b="1" u="none" dirty="0" smtClean="0">
                <a:latin typeface="メイリオ" panose="020B0604030504040204" pitchFamily="50" charset="-128"/>
                <a:ea typeface="メイリオ" panose="020B0604030504040204" pitchFamily="50" charset="-128"/>
              </a:rPr>
              <a:t>日</a:t>
            </a:r>
            <a:r>
              <a:rPr kumimoji="0" lang="ja-JP" altLang="en-US" sz="1000" b="1" u="none" dirty="0">
                <a:latin typeface="メイリオ" panose="020B0604030504040204" pitchFamily="50" charset="-128"/>
                <a:ea typeface="メイリオ" panose="020B0604030504040204" pitchFamily="50" charset="-128"/>
              </a:rPr>
              <a:t>　　　　　　　　　　　　　　　　　　　　　　　　　　　　　　</a:t>
            </a:r>
          </a:p>
        </p:txBody>
      </p:sp>
      <p:graphicFrame>
        <p:nvGraphicFramePr>
          <p:cNvPr id="12" name="表 11"/>
          <p:cNvGraphicFramePr>
            <a:graphicFrameLocks noGrp="1"/>
          </p:cNvGraphicFramePr>
          <p:nvPr>
            <p:extLst>
              <p:ext uri="{D42A27DB-BD31-4B8C-83A1-F6EECF244321}">
                <p14:modId xmlns:p14="http://schemas.microsoft.com/office/powerpoint/2010/main" val="2362474192"/>
              </p:ext>
            </p:extLst>
          </p:nvPr>
        </p:nvGraphicFramePr>
        <p:xfrm>
          <a:off x="249446" y="2686056"/>
          <a:ext cx="4721039" cy="978989"/>
        </p:xfrm>
        <a:graphic>
          <a:graphicData uri="http://schemas.openxmlformats.org/drawingml/2006/table">
            <a:tbl>
              <a:tblPr>
                <a:tableStyleId>{BDBED569-4797-4DF1-A0F4-6AAB3CD982D8}</a:tableStyleId>
              </a:tblPr>
              <a:tblGrid>
                <a:gridCol w="3616209">
                  <a:extLst>
                    <a:ext uri="{9D8B030D-6E8A-4147-A177-3AD203B41FA5}">
                      <a16:colId xmlns:a16="http://schemas.microsoft.com/office/drawing/2014/main" val="4282209375"/>
                    </a:ext>
                  </a:extLst>
                </a:gridCol>
                <a:gridCol w="1104830">
                  <a:extLst>
                    <a:ext uri="{9D8B030D-6E8A-4147-A177-3AD203B41FA5}">
                      <a16:colId xmlns:a16="http://schemas.microsoft.com/office/drawing/2014/main" val="1989726952"/>
                    </a:ext>
                  </a:extLst>
                </a:gridCol>
              </a:tblGrid>
              <a:tr h="148436">
                <a:tc>
                  <a:txBody>
                    <a:bodyPr/>
                    <a:lstStyle/>
                    <a:p>
                      <a:pPr algn="l" fontAlgn="ctr"/>
                      <a:r>
                        <a:rPr lang="ja-JP" altLang="en-US" sz="800" u="none" strike="noStrike" dirty="0">
                          <a:effectLst/>
                        </a:rPr>
                        <a:t>③精神病床における早期退院率</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91" marR="7691" marT="7691" marB="0" anchor="ctr"/>
                </a:tc>
                <a:tc>
                  <a:txBody>
                    <a:bodyPr/>
                    <a:lstStyle/>
                    <a:p>
                      <a:pPr algn="l" fontAlgn="ct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91" marR="7691" marT="7691" marB="0" anchor="ctr"/>
                </a:tc>
                <a:extLst>
                  <a:ext uri="{0D108BD9-81ED-4DB2-BD59-A6C34878D82A}">
                    <a16:rowId xmlns:a16="http://schemas.microsoft.com/office/drawing/2014/main" val="1504480774"/>
                  </a:ext>
                </a:extLst>
              </a:tr>
              <a:tr h="131907">
                <a:tc>
                  <a:txBody>
                    <a:bodyPr/>
                    <a:lstStyle/>
                    <a:p>
                      <a:pPr algn="ctr" fontAlgn="ctr"/>
                      <a:r>
                        <a:rPr lang="ja-JP" altLang="en-US" sz="600" u="none" strike="noStrike" dirty="0">
                          <a:effectLst/>
                        </a:rPr>
                        <a:t>項　目</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91" marR="7691" marT="7691" marB="0" anchor="ctr"/>
                </a:tc>
                <a:tc>
                  <a:txBody>
                    <a:bodyPr/>
                    <a:lstStyle/>
                    <a:p>
                      <a:pPr algn="ctr" fontAlgn="ctr"/>
                      <a:r>
                        <a:rPr lang="ja-JP" altLang="en-US" sz="600" u="none" strike="noStrike" dirty="0">
                          <a:effectLst/>
                        </a:rPr>
                        <a:t>数　値</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91" marR="7691" marT="7691" marB="0" anchor="ctr"/>
                </a:tc>
                <a:extLst>
                  <a:ext uri="{0D108BD9-81ED-4DB2-BD59-A6C34878D82A}">
                    <a16:rowId xmlns:a16="http://schemas.microsoft.com/office/drawing/2014/main" val="3336193939"/>
                  </a:ext>
                </a:extLst>
              </a:tr>
              <a:tr h="232882">
                <a:tc>
                  <a:txBody>
                    <a:bodyPr/>
                    <a:lstStyle/>
                    <a:p>
                      <a:pPr algn="l" fontAlgn="ctr"/>
                      <a:r>
                        <a:rPr lang="en-US" altLang="ja-JP" sz="600" u="none" strike="noStrike" dirty="0">
                          <a:effectLst/>
                        </a:rPr>
                        <a:t>【</a:t>
                      </a:r>
                      <a:r>
                        <a:rPr lang="ja-JP" altLang="en-US" sz="600" u="none" strike="noStrike" dirty="0">
                          <a:effectLst/>
                        </a:rPr>
                        <a:t>目標値</a:t>
                      </a:r>
                      <a:r>
                        <a:rPr lang="en-US" altLang="ja-JP" sz="600" u="none" strike="noStrike" dirty="0">
                          <a:effectLst/>
                        </a:rPr>
                        <a:t>】</a:t>
                      </a:r>
                      <a:br>
                        <a:rPr lang="en-US" altLang="ja-JP" sz="600" u="none" strike="noStrike" dirty="0">
                          <a:effectLst/>
                        </a:rPr>
                      </a:br>
                      <a:r>
                        <a:rPr lang="ja-JP" altLang="en-US" sz="600" u="none" strike="noStrike" dirty="0">
                          <a:effectLst/>
                        </a:rPr>
                        <a:t>令和５年度　入院後３ヶ月時点の退院率</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91" marR="7691" marT="7691" marB="0" anchor="ctr"/>
                </a:tc>
                <a:tc>
                  <a:txBody>
                    <a:bodyPr/>
                    <a:lstStyle/>
                    <a:p>
                      <a:pPr algn="ctr" fontAlgn="ctr"/>
                      <a:r>
                        <a:rPr lang="en-US" altLang="ja-JP" sz="900" u="none" strike="noStrike" dirty="0">
                          <a:effectLst/>
                        </a:rPr>
                        <a:t>69%</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91" marR="7691" marT="7691" marB="0" anchor="ctr"/>
                </a:tc>
                <a:extLst>
                  <a:ext uri="{0D108BD9-81ED-4DB2-BD59-A6C34878D82A}">
                    <a16:rowId xmlns:a16="http://schemas.microsoft.com/office/drawing/2014/main" val="146026204"/>
                  </a:ext>
                </a:extLst>
              </a:tr>
              <a:tr h="232882">
                <a:tc>
                  <a:txBody>
                    <a:bodyPr/>
                    <a:lstStyle/>
                    <a:p>
                      <a:pPr algn="l" fontAlgn="ctr"/>
                      <a:r>
                        <a:rPr lang="en-US" altLang="ja-JP" sz="600" u="none" strike="noStrike" dirty="0">
                          <a:effectLst/>
                        </a:rPr>
                        <a:t>【</a:t>
                      </a:r>
                      <a:r>
                        <a:rPr lang="ja-JP" altLang="en-US" sz="600" u="none" strike="noStrike" dirty="0">
                          <a:effectLst/>
                        </a:rPr>
                        <a:t>目標値</a:t>
                      </a:r>
                      <a:r>
                        <a:rPr lang="en-US" altLang="ja-JP" sz="600" u="none" strike="noStrike" dirty="0">
                          <a:effectLst/>
                        </a:rPr>
                        <a:t>】</a:t>
                      </a:r>
                      <a:br>
                        <a:rPr lang="en-US" altLang="ja-JP" sz="600" u="none" strike="noStrike" dirty="0">
                          <a:effectLst/>
                        </a:rPr>
                      </a:br>
                      <a:r>
                        <a:rPr lang="ja-JP" altLang="en-US" sz="600" u="none" strike="noStrike" dirty="0">
                          <a:effectLst/>
                        </a:rPr>
                        <a:t>令和５年度　入院後６ヶ月時点の退院率</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91" marR="7691" marT="7691" marB="0" anchor="ctr"/>
                </a:tc>
                <a:tc>
                  <a:txBody>
                    <a:bodyPr/>
                    <a:lstStyle/>
                    <a:p>
                      <a:pPr algn="ctr" fontAlgn="ctr"/>
                      <a:r>
                        <a:rPr lang="en-US" altLang="ja-JP" sz="900" u="none" strike="noStrike" dirty="0">
                          <a:effectLst/>
                        </a:rPr>
                        <a:t>86%</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91" marR="7691" marT="7691" marB="0" anchor="ctr"/>
                </a:tc>
                <a:extLst>
                  <a:ext uri="{0D108BD9-81ED-4DB2-BD59-A6C34878D82A}">
                    <a16:rowId xmlns:a16="http://schemas.microsoft.com/office/drawing/2014/main" val="3848183866"/>
                  </a:ext>
                </a:extLst>
              </a:tr>
              <a:tr h="232882">
                <a:tc>
                  <a:txBody>
                    <a:bodyPr/>
                    <a:lstStyle/>
                    <a:p>
                      <a:pPr algn="l" fontAlgn="ctr"/>
                      <a:r>
                        <a:rPr lang="en-US" altLang="ja-JP" sz="600" u="none" strike="noStrike" dirty="0">
                          <a:effectLst/>
                        </a:rPr>
                        <a:t>【</a:t>
                      </a:r>
                      <a:r>
                        <a:rPr lang="ja-JP" altLang="en-US" sz="600" u="none" strike="noStrike" dirty="0">
                          <a:effectLst/>
                        </a:rPr>
                        <a:t>目標値</a:t>
                      </a:r>
                      <a:r>
                        <a:rPr lang="en-US" altLang="ja-JP" sz="600" u="none" strike="noStrike" dirty="0">
                          <a:effectLst/>
                        </a:rPr>
                        <a:t>】</a:t>
                      </a:r>
                      <a:br>
                        <a:rPr lang="en-US" altLang="ja-JP" sz="600" u="none" strike="noStrike" dirty="0">
                          <a:effectLst/>
                        </a:rPr>
                      </a:br>
                      <a:r>
                        <a:rPr lang="ja-JP" altLang="en-US" sz="600" u="none" strike="noStrike" dirty="0">
                          <a:effectLst/>
                        </a:rPr>
                        <a:t>令和５年度　入院後１年時点の退院率</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91" marR="7691" marT="7691" marB="0" anchor="ctr"/>
                </a:tc>
                <a:tc>
                  <a:txBody>
                    <a:bodyPr/>
                    <a:lstStyle/>
                    <a:p>
                      <a:pPr algn="ctr" fontAlgn="ctr"/>
                      <a:r>
                        <a:rPr lang="en-US" altLang="ja-JP" sz="900" u="none" strike="noStrike" dirty="0">
                          <a:effectLst/>
                        </a:rPr>
                        <a:t>92%</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91" marR="7691" marT="7691" marB="0" anchor="ctr"/>
                </a:tc>
                <a:extLst>
                  <a:ext uri="{0D108BD9-81ED-4DB2-BD59-A6C34878D82A}">
                    <a16:rowId xmlns:a16="http://schemas.microsoft.com/office/drawing/2014/main" val="4169664028"/>
                  </a:ext>
                </a:extLst>
              </a:tr>
            </a:tbl>
          </a:graphicData>
        </a:graphic>
      </p:graphicFrame>
      <p:sp>
        <p:nvSpPr>
          <p:cNvPr id="14" name="角丸四角形 13"/>
          <p:cNvSpPr/>
          <p:nvPr/>
        </p:nvSpPr>
        <p:spPr bwMode="auto">
          <a:xfrm>
            <a:off x="5785233" y="2686053"/>
            <a:ext cx="3242328" cy="978990"/>
          </a:xfrm>
          <a:prstGeom prst="roundRect">
            <a:avLst/>
          </a:prstGeom>
          <a:no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4447" tIns="66494" rIns="84447" bIns="42223" numCol="1" rtlCol="0" anchor="ctr" anchorCtr="0" compatLnSpc="1">
            <a:prstTxWarp prst="textNoShape">
              <a:avLst/>
            </a:prstTxWarp>
          </a:bodyPr>
          <a:lstStyle/>
          <a:p>
            <a:r>
              <a:rPr kumimoji="0" lang="ja-JP" altLang="en-US" sz="1050" b="1" u="none" dirty="0" smtClean="0">
                <a:latin typeface="メイリオ" panose="020B0604030504040204" pitchFamily="50" charset="-128"/>
                <a:ea typeface="メイリオ" panose="020B0604030504040204" pitchFamily="50" charset="-128"/>
              </a:rPr>
              <a:t>令和</a:t>
            </a:r>
            <a:r>
              <a:rPr kumimoji="0" lang="ja-JP" altLang="en-US" sz="1050" b="1" u="none" dirty="0">
                <a:latin typeface="メイリオ" panose="020B0604030504040204" pitchFamily="50" charset="-128"/>
                <a:ea typeface="メイリオ" panose="020B0604030504040204" pitchFamily="50" charset="-128"/>
              </a:rPr>
              <a:t>元</a:t>
            </a:r>
            <a:r>
              <a:rPr kumimoji="0" lang="ja-JP" altLang="en-US" sz="1050" b="1" u="none" dirty="0" smtClean="0">
                <a:latin typeface="メイリオ" panose="020B0604030504040204" pitchFamily="50" charset="-128"/>
                <a:ea typeface="メイリオ" panose="020B0604030504040204" pitchFamily="50" charset="-128"/>
              </a:rPr>
              <a:t>年度</a:t>
            </a:r>
            <a:r>
              <a:rPr kumimoji="0" lang="ja-JP" altLang="en-US" sz="1050" b="1" u="none" dirty="0">
                <a:latin typeface="メイリオ" panose="020B0604030504040204" pitchFamily="50" charset="-128"/>
                <a:ea typeface="メイリオ" panose="020B0604030504040204" pitchFamily="50" charset="-128"/>
              </a:rPr>
              <a:t>の退院率</a:t>
            </a:r>
            <a:r>
              <a:rPr kumimoji="0" lang="en-US" altLang="ja-JP" sz="1050" b="1" u="none" dirty="0">
                <a:latin typeface="メイリオ" panose="020B0604030504040204" pitchFamily="50" charset="-128"/>
                <a:ea typeface="メイリオ" panose="020B0604030504040204" pitchFamily="50" charset="-128"/>
              </a:rPr>
              <a:t>(</a:t>
            </a:r>
            <a:r>
              <a:rPr kumimoji="0" lang="ja-JP" altLang="en-US" sz="1050" b="1" u="none" dirty="0">
                <a:latin typeface="メイリオ" panose="020B0604030504040204" pitchFamily="50" charset="-128"/>
                <a:ea typeface="メイリオ" panose="020B0604030504040204" pitchFamily="50" charset="-128"/>
              </a:rPr>
              <a:t>公表されている最新値）　　　　</a:t>
            </a:r>
            <a:endParaRPr kumimoji="0" lang="en-US" altLang="ja-JP" sz="1050" b="1" u="none" dirty="0">
              <a:latin typeface="メイリオ" panose="020B0604030504040204" pitchFamily="50" charset="-128"/>
              <a:ea typeface="メイリオ" panose="020B0604030504040204" pitchFamily="50" charset="-128"/>
            </a:endParaRPr>
          </a:p>
          <a:p>
            <a:r>
              <a:rPr kumimoji="0" lang="en-US" altLang="ja-JP" sz="1050" b="1" u="none" dirty="0">
                <a:latin typeface="メイリオ" panose="020B0604030504040204" pitchFamily="50" charset="-128"/>
                <a:ea typeface="メイリオ" panose="020B0604030504040204" pitchFamily="50" charset="-128"/>
              </a:rPr>
              <a:t>3</a:t>
            </a:r>
            <a:r>
              <a:rPr kumimoji="0" lang="ja-JP" altLang="en-US" sz="1050" b="1" u="none" dirty="0">
                <a:latin typeface="メイリオ" panose="020B0604030504040204" pitchFamily="50" charset="-128"/>
                <a:ea typeface="メイリオ" panose="020B0604030504040204" pitchFamily="50" charset="-128"/>
              </a:rPr>
              <a:t>ヶ月後</a:t>
            </a:r>
            <a:r>
              <a:rPr kumimoji="0" lang="en-US" altLang="ja-JP" sz="1050" b="1" u="none" dirty="0" smtClean="0">
                <a:latin typeface="メイリオ" panose="020B0604030504040204" pitchFamily="50" charset="-128"/>
                <a:ea typeface="メイリオ" panose="020B0604030504040204" pitchFamily="50" charset="-128"/>
              </a:rPr>
              <a:t>65.4</a:t>
            </a:r>
            <a:r>
              <a:rPr kumimoji="0" lang="ja-JP" altLang="en-US" sz="1050" b="1" u="none" dirty="0" smtClean="0">
                <a:latin typeface="メイリオ" panose="020B0604030504040204" pitchFamily="50" charset="-128"/>
                <a:ea typeface="メイリオ" panose="020B0604030504040204" pitchFamily="50" charset="-128"/>
              </a:rPr>
              <a:t>％</a:t>
            </a:r>
            <a:endParaRPr kumimoji="0" lang="en-US" altLang="ja-JP" sz="1050" b="1" u="none" dirty="0">
              <a:latin typeface="メイリオ" panose="020B0604030504040204" pitchFamily="50" charset="-128"/>
              <a:ea typeface="メイリオ" panose="020B0604030504040204" pitchFamily="50" charset="-128"/>
            </a:endParaRPr>
          </a:p>
          <a:p>
            <a:r>
              <a:rPr kumimoji="0" lang="en-US" altLang="ja-JP" sz="1050" b="1" u="none" dirty="0">
                <a:latin typeface="メイリオ" panose="020B0604030504040204" pitchFamily="50" charset="-128"/>
                <a:ea typeface="メイリオ" panose="020B0604030504040204" pitchFamily="50" charset="-128"/>
              </a:rPr>
              <a:t>6</a:t>
            </a:r>
            <a:r>
              <a:rPr kumimoji="0" lang="ja-JP" altLang="en-US" sz="1050" b="1" u="none" dirty="0">
                <a:latin typeface="メイリオ" panose="020B0604030504040204" pitchFamily="50" charset="-128"/>
                <a:ea typeface="メイリオ" panose="020B0604030504040204" pitchFamily="50" charset="-128"/>
              </a:rPr>
              <a:t>ヶ月後</a:t>
            </a:r>
            <a:r>
              <a:rPr kumimoji="0" lang="en-US" altLang="ja-JP" sz="1050" b="1" u="none" dirty="0" smtClean="0">
                <a:latin typeface="メイリオ" panose="020B0604030504040204" pitchFamily="50" charset="-128"/>
                <a:ea typeface="メイリオ" panose="020B0604030504040204" pitchFamily="50" charset="-128"/>
              </a:rPr>
              <a:t>81.9</a:t>
            </a:r>
            <a:r>
              <a:rPr kumimoji="0" lang="ja-JP" altLang="en-US" sz="1050" b="1" u="none" dirty="0" smtClean="0">
                <a:latin typeface="メイリオ" panose="020B0604030504040204" pitchFamily="50" charset="-128"/>
                <a:ea typeface="メイリオ" panose="020B0604030504040204" pitchFamily="50" charset="-128"/>
              </a:rPr>
              <a:t>％</a:t>
            </a:r>
            <a:endParaRPr kumimoji="0" lang="en-US" altLang="ja-JP" sz="1050" b="1" u="none" dirty="0">
              <a:latin typeface="メイリオ" panose="020B0604030504040204" pitchFamily="50" charset="-128"/>
              <a:ea typeface="メイリオ" panose="020B0604030504040204" pitchFamily="50" charset="-128"/>
            </a:endParaRPr>
          </a:p>
          <a:p>
            <a:r>
              <a:rPr kumimoji="0" lang="en-US" altLang="ja-JP" sz="1050" b="1" u="none" dirty="0">
                <a:latin typeface="メイリオ" panose="020B0604030504040204" pitchFamily="50" charset="-128"/>
                <a:ea typeface="メイリオ" panose="020B0604030504040204" pitchFamily="50" charset="-128"/>
              </a:rPr>
              <a:t>1</a:t>
            </a:r>
            <a:r>
              <a:rPr kumimoji="0" lang="ja-JP" altLang="en-US" sz="1050" b="1" u="none" dirty="0">
                <a:latin typeface="メイリオ" panose="020B0604030504040204" pitchFamily="50" charset="-128"/>
                <a:ea typeface="メイリオ" panose="020B0604030504040204" pitchFamily="50" charset="-128"/>
              </a:rPr>
              <a:t>年後　</a:t>
            </a:r>
            <a:r>
              <a:rPr kumimoji="0" lang="en-US" altLang="ja-JP" sz="1050" b="1" u="none" dirty="0" smtClean="0">
                <a:latin typeface="メイリオ" panose="020B0604030504040204" pitchFamily="50" charset="-128"/>
                <a:ea typeface="メイリオ" panose="020B0604030504040204" pitchFamily="50" charset="-128"/>
              </a:rPr>
              <a:t>89.1</a:t>
            </a:r>
            <a:r>
              <a:rPr kumimoji="0" lang="ja-JP" altLang="en-US" sz="1050" b="1" u="none" dirty="0" smtClean="0">
                <a:latin typeface="メイリオ" panose="020B0604030504040204" pitchFamily="50" charset="-128"/>
                <a:ea typeface="メイリオ" panose="020B0604030504040204" pitchFamily="50" charset="-128"/>
              </a:rPr>
              <a:t>％</a:t>
            </a:r>
            <a:r>
              <a:rPr kumimoji="0" lang="ja-JP" altLang="en-US" sz="1050" b="1" u="none" dirty="0">
                <a:latin typeface="メイリオ" panose="020B0604030504040204" pitchFamily="50" charset="-128"/>
                <a:ea typeface="メイリオ" panose="020B0604030504040204" pitchFamily="50" charset="-128"/>
              </a:rPr>
              <a:t>　　　　　　　　　　　　　　　　　　　　　　　　　　　　　</a:t>
            </a:r>
          </a:p>
        </p:txBody>
      </p:sp>
      <p:graphicFrame>
        <p:nvGraphicFramePr>
          <p:cNvPr id="15" name="表 14"/>
          <p:cNvGraphicFramePr>
            <a:graphicFrameLocks noGrp="1"/>
          </p:cNvGraphicFramePr>
          <p:nvPr>
            <p:extLst>
              <p:ext uri="{D42A27DB-BD31-4B8C-83A1-F6EECF244321}">
                <p14:modId xmlns:p14="http://schemas.microsoft.com/office/powerpoint/2010/main" val="1539862723"/>
              </p:ext>
            </p:extLst>
          </p:nvPr>
        </p:nvGraphicFramePr>
        <p:xfrm>
          <a:off x="244799" y="1894234"/>
          <a:ext cx="4721039" cy="714031"/>
        </p:xfrm>
        <a:graphic>
          <a:graphicData uri="http://schemas.openxmlformats.org/drawingml/2006/table">
            <a:tbl>
              <a:tblPr>
                <a:tableStyleId>{ED083AE6-46FA-4A59-8FB0-9F97EB10719F}</a:tableStyleId>
              </a:tblPr>
              <a:tblGrid>
                <a:gridCol w="3616209">
                  <a:extLst>
                    <a:ext uri="{9D8B030D-6E8A-4147-A177-3AD203B41FA5}">
                      <a16:colId xmlns:a16="http://schemas.microsoft.com/office/drawing/2014/main" val="4282209375"/>
                    </a:ext>
                  </a:extLst>
                </a:gridCol>
                <a:gridCol w="1104830">
                  <a:extLst>
                    <a:ext uri="{9D8B030D-6E8A-4147-A177-3AD203B41FA5}">
                      <a16:colId xmlns:a16="http://schemas.microsoft.com/office/drawing/2014/main" val="1989726952"/>
                    </a:ext>
                  </a:extLst>
                </a:gridCol>
              </a:tblGrid>
              <a:tr h="148436">
                <a:tc>
                  <a:txBody>
                    <a:bodyPr/>
                    <a:lstStyle/>
                    <a:p>
                      <a:pPr algn="l" fontAlgn="ctr"/>
                      <a:r>
                        <a:rPr lang="ja-JP" altLang="en-US" sz="800" u="none" strike="noStrike" dirty="0">
                          <a:effectLst/>
                        </a:rPr>
                        <a:t>②精神病床における１年以上長期入院患者数</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91" marR="7691" marT="7691" marB="0" anchor="ctr"/>
                </a:tc>
                <a:tc>
                  <a:txBody>
                    <a:bodyPr/>
                    <a:lstStyle/>
                    <a:p>
                      <a:pPr algn="l" fontAlgn="ct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91" marR="7691" marT="7691" marB="0" anchor="ctr"/>
                </a:tc>
                <a:extLst>
                  <a:ext uri="{0D108BD9-81ED-4DB2-BD59-A6C34878D82A}">
                    <a16:rowId xmlns:a16="http://schemas.microsoft.com/office/drawing/2014/main" val="4266426661"/>
                  </a:ext>
                </a:extLst>
              </a:tr>
              <a:tr h="120287">
                <a:tc>
                  <a:txBody>
                    <a:bodyPr/>
                    <a:lstStyle/>
                    <a:p>
                      <a:pPr algn="ctr" fontAlgn="ctr"/>
                      <a:r>
                        <a:rPr lang="ja-JP" altLang="en-US" sz="600" u="none" strike="noStrike" dirty="0">
                          <a:effectLst/>
                        </a:rPr>
                        <a:t>項　目</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91" marR="7691" marT="7691" marB="0" anchor="ctr"/>
                </a:tc>
                <a:tc>
                  <a:txBody>
                    <a:bodyPr/>
                    <a:lstStyle/>
                    <a:p>
                      <a:pPr algn="ctr" fontAlgn="ctr"/>
                      <a:r>
                        <a:rPr lang="ja-JP" altLang="en-US" sz="600" u="none" strike="noStrike" dirty="0">
                          <a:effectLst/>
                        </a:rPr>
                        <a:t>数　値</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91" marR="7691" marT="7691" marB="0" anchor="ctr"/>
                </a:tc>
                <a:extLst>
                  <a:ext uri="{0D108BD9-81ED-4DB2-BD59-A6C34878D82A}">
                    <a16:rowId xmlns:a16="http://schemas.microsoft.com/office/drawing/2014/main" val="228542883"/>
                  </a:ext>
                </a:extLst>
              </a:tr>
              <a:tr h="148436">
                <a:tc>
                  <a:txBody>
                    <a:bodyPr/>
                    <a:lstStyle/>
                    <a:p>
                      <a:pPr algn="l" fontAlgn="ctr"/>
                      <a:r>
                        <a:rPr lang="ja-JP" altLang="en-US" sz="600" u="none" strike="noStrike" dirty="0">
                          <a:effectLst/>
                        </a:rPr>
                        <a:t>令和元年</a:t>
                      </a:r>
                      <a:r>
                        <a:rPr lang="en-US" altLang="ja-JP" sz="600" u="none" strike="noStrike" dirty="0">
                          <a:effectLst/>
                        </a:rPr>
                        <a:t>6</a:t>
                      </a:r>
                      <a:r>
                        <a:rPr lang="ja-JP" altLang="en-US" sz="600" u="none" strike="noStrike" dirty="0">
                          <a:effectLst/>
                        </a:rPr>
                        <a:t>月末の長期入院患者数 </a:t>
                      </a:r>
                      <a:r>
                        <a:rPr lang="en-US" altLang="ja-JP" sz="600" u="none" strike="noStrike" dirty="0">
                          <a:effectLst/>
                        </a:rPr>
                        <a:t>(</a:t>
                      </a:r>
                      <a:r>
                        <a:rPr lang="en-US" sz="600" u="none" strike="noStrike" dirty="0">
                          <a:effectLst/>
                        </a:rPr>
                        <a:t>A)</a:t>
                      </a:r>
                      <a:endParaRPr 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91" marR="7691" marT="7691" marB="0" anchor="ctr"/>
                </a:tc>
                <a:tc>
                  <a:txBody>
                    <a:bodyPr/>
                    <a:lstStyle/>
                    <a:p>
                      <a:pPr algn="ctr" fontAlgn="ctr"/>
                      <a:r>
                        <a:rPr lang="en-US" altLang="ja-JP" sz="900" u="none" strike="noStrike" dirty="0">
                          <a:effectLst/>
                        </a:rPr>
                        <a:t>9,113</a:t>
                      </a:r>
                      <a:r>
                        <a:rPr lang="ja-JP" altLang="en-US" sz="900" u="none" strike="noStrike" dirty="0">
                          <a:effectLst/>
                        </a:rPr>
                        <a:t>人</a:t>
                      </a: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91" marR="7691" marT="7691" marB="0" anchor="ctr"/>
                </a:tc>
                <a:extLst>
                  <a:ext uri="{0D108BD9-81ED-4DB2-BD59-A6C34878D82A}">
                    <a16:rowId xmlns:a16="http://schemas.microsoft.com/office/drawing/2014/main" val="3722905070"/>
                  </a:ext>
                </a:extLst>
              </a:tr>
              <a:tr h="148436">
                <a:tc>
                  <a:txBody>
                    <a:bodyPr/>
                    <a:lstStyle/>
                    <a:p>
                      <a:pPr algn="l" fontAlgn="ctr"/>
                      <a:r>
                        <a:rPr lang="en-US" altLang="ja-JP" sz="600" u="none" strike="noStrike" dirty="0">
                          <a:effectLst/>
                        </a:rPr>
                        <a:t>【</a:t>
                      </a:r>
                      <a:r>
                        <a:rPr lang="ja-JP" altLang="en-US" sz="600" u="none" strike="noStrike" dirty="0">
                          <a:effectLst/>
                        </a:rPr>
                        <a:t>目標値</a:t>
                      </a:r>
                      <a:r>
                        <a:rPr lang="en-US" altLang="ja-JP" sz="600" u="none" strike="noStrike" dirty="0">
                          <a:effectLst/>
                        </a:rPr>
                        <a:t>】</a:t>
                      </a:r>
                      <a:r>
                        <a:rPr lang="ja-JP" altLang="en-US" sz="600" u="none" strike="noStrike" dirty="0">
                          <a:effectLst/>
                        </a:rPr>
                        <a:t>　令和５年</a:t>
                      </a:r>
                      <a:r>
                        <a:rPr lang="en-US" altLang="ja-JP" sz="600" u="none" strike="noStrike" dirty="0">
                          <a:effectLst/>
                        </a:rPr>
                        <a:t>6</a:t>
                      </a:r>
                      <a:r>
                        <a:rPr lang="ja-JP" altLang="en-US" sz="600" u="none" strike="noStrike" dirty="0">
                          <a:effectLst/>
                        </a:rPr>
                        <a:t>月末の長期入院患者数 </a:t>
                      </a:r>
                      <a:r>
                        <a:rPr lang="en-US" altLang="ja-JP" sz="600" u="none" strike="noStrike" dirty="0">
                          <a:effectLst/>
                        </a:rPr>
                        <a:t>(B)</a:t>
                      </a:r>
                      <a:endParaRPr lang="en-US" altLang="ja-JP"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91" marR="7691" marT="7691" marB="0" anchor="ctr"/>
                </a:tc>
                <a:tc>
                  <a:txBody>
                    <a:bodyPr/>
                    <a:lstStyle/>
                    <a:p>
                      <a:pPr algn="ctr" fontAlgn="ctr"/>
                      <a:r>
                        <a:rPr lang="en-US" altLang="ja-JP" sz="900" u="none" strike="noStrike" dirty="0" smtClean="0">
                          <a:effectLst/>
                        </a:rPr>
                        <a:t>8,688</a:t>
                      </a:r>
                      <a:r>
                        <a:rPr lang="ja-JP" altLang="en-US" sz="900" u="none" strike="noStrike" dirty="0" smtClean="0">
                          <a:effectLst/>
                        </a:rPr>
                        <a:t>人</a:t>
                      </a: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91" marR="7691" marT="7691" marB="0" anchor="ctr"/>
                </a:tc>
                <a:extLst>
                  <a:ext uri="{0D108BD9-81ED-4DB2-BD59-A6C34878D82A}">
                    <a16:rowId xmlns:a16="http://schemas.microsoft.com/office/drawing/2014/main" val="3462490525"/>
                  </a:ext>
                </a:extLst>
              </a:tr>
              <a:tr h="148436">
                <a:tc>
                  <a:txBody>
                    <a:bodyPr/>
                    <a:lstStyle/>
                    <a:p>
                      <a:pPr algn="l" fontAlgn="ctr"/>
                      <a:r>
                        <a:rPr lang="ja-JP" altLang="en-US" sz="600" u="none" strike="noStrike" dirty="0">
                          <a:effectLst/>
                        </a:rPr>
                        <a:t>減少数（</a:t>
                      </a:r>
                      <a:r>
                        <a:rPr lang="en-US" sz="600" u="none" strike="noStrike" dirty="0">
                          <a:effectLst/>
                        </a:rPr>
                        <a:t>A-B）</a:t>
                      </a:r>
                      <a:endParaRPr 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91" marR="7691" marT="7691" marB="0" anchor="ctr"/>
                </a:tc>
                <a:tc>
                  <a:txBody>
                    <a:bodyPr/>
                    <a:lstStyle/>
                    <a:p>
                      <a:pPr algn="ctr" fontAlgn="ctr"/>
                      <a:r>
                        <a:rPr lang="en-US" altLang="ja-JP" sz="900" u="none" strike="noStrike" dirty="0">
                          <a:effectLst/>
                        </a:rPr>
                        <a:t>425</a:t>
                      </a:r>
                      <a:r>
                        <a:rPr lang="ja-JP" altLang="en-US" sz="900" u="none" strike="noStrike" dirty="0">
                          <a:effectLst/>
                        </a:rPr>
                        <a:t>人</a:t>
                      </a: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91" marR="7691" marT="7691" marB="0" anchor="ctr"/>
                </a:tc>
                <a:extLst>
                  <a:ext uri="{0D108BD9-81ED-4DB2-BD59-A6C34878D82A}">
                    <a16:rowId xmlns:a16="http://schemas.microsoft.com/office/drawing/2014/main" val="2016444245"/>
                  </a:ext>
                </a:extLst>
              </a:tr>
            </a:tbl>
          </a:graphicData>
        </a:graphic>
      </p:graphicFrame>
      <p:sp>
        <p:nvSpPr>
          <p:cNvPr id="16" name="角丸四角形 15"/>
          <p:cNvSpPr/>
          <p:nvPr/>
        </p:nvSpPr>
        <p:spPr bwMode="auto">
          <a:xfrm>
            <a:off x="5764410" y="1886299"/>
            <a:ext cx="3263150" cy="714029"/>
          </a:xfrm>
          <a:prstGeom prst="roundRect">
            <a:avLst/>
          </a:prstGeom>
          <a:no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84447" tIns="66494" rIns="84447" bIns="42223" numCol="1" rtlCol="0" anchor="ctr" anchorCtr="1" compatLnSpc="1">
            <a:prstTxWarp prst="textNoShape">
              <a:avLst/>
            </a:prstTxWarp>
          </a:bodyPr>
          <a:lstStyle/>
          <a:p>
            <a:pPr defTabSz="844419"/>
            <a:r>
              <a:rPr kumimoji="0" lang="ja-JP" altLang="en-US" sz="1293" b="1" u="none" dirty="0" smtClean="0">
                <a:solidFill>
                  <a:sysClr val="windowText" lastClr="000000"/>
                </a:solidFill>
                <a:latin typeface="メイリオ" panose="020B0604030504040204" pitchFamily="50" charset="-128"/>
                <a:ea typeface="メイリオ" panose="020B0604030504040204" pitchFamily="50" charset="-128"/>
              </a:rPr>
              <a:t>令和</a:t>
            </a:r>
            <a:r>
              <a:rPr kumimoji="0" lang="ja-JP" altLang="en-US" sz="1293" b="1" u="none" dirty="0">
                <a:solidFill>
                  <a:sysClr val="windowText" lastClr="000000"/>
                </a:solidFill>
                <a:latin typeface="メイリオ" panose="020B0604030504040204" pitchFamily="50" charset="-128"/>
                <a:ea typeface="メイリオ" panose="020B0604030504040204" pitchFamily="50" charset="-128"/>
              </a:rPr>
              <a:t>４</a:t>
            </a:r>
            <a:r>
              <a:rPr kumimoji="0" lang="ja-JP" altLang="en-US" sz="1293" b="1" u="none" dirty="0" smtClean="0">
                <a:solidFill>
                  <a:sysClr val="windowText" lastClr="000000"/>
                </a:solidFill>
                <a:latin typeface="メイリオ" panose="020B0604030504040204" pitchFamily="50" charset="-128"/>
                <a:ea typeface="メイリオ" panose="020B0604030504040204" pitchFamily="50" charset="-128"/>
              </a:rPr>
              <a:t>年</a:t>
            </a:r>
            <a:r>
              <a:rPr kumimoji="0" lang="en-US" altLang="ja-JP" sz="1293" b="1" u="none" dirty="0">
                <a:solidFill>
                  <a:sysClr val="windowText" lastClr="000000"/>
                </a:solidFill>
                <a:latin typeface="メイリオ" panose="020B0604030504040204" pitchFamily="50" charset="-128"/>
                <a:ea typeface="メイリオ" panose="020B0604030504040204" pitchFamily="50" charset="-128"/>
              </a:rPr>
              <a:t>6</a:t>
            </a:r>
            <a:r>
              <a:rPr kumimoji="0" lang="ja-JP" altLang="en-US" sz="1293" b="1" u="none" dirty="0">
                <a:solidFill>
                  <a:sysClr val="windowText" lastClr="000000"/>
                </a:solidFill>
                <a:latin typeface="メイリオ" panose="020B0604030504040204" pitchFamily="50" charset="-128"/>
                <a:ea typeface="メイリオ" panose="020B0604030504040204" pitchFamily="50" charset="-128"/>
              </a:rPr>
              <a:t>月末の長期入院患者数　　　　　　　　　　　　　</a:t>
            </a:r>
            <a:endParaRPr kumimoji="0" lang="en-US" altLang="ja-JP" sz="1293" b="1" u="none" dirty="0">
              <a:solidFill>
                <a:sysClr val="windowText" lastClr="000000"/>
              </a:solidFill>
              <a:latin typeface="メイリオ" panose="020B0604030504040204" pitchFamily="50" charset="-128"/>
              <a:ea typeface="メイリオ" panose="020B0604030504040204" pitchFamily="50" charset="-128"/>
            </a:endParaRPr>
          </a:p>
          <a:p>
            <a:pPr defTabSz="844419"/>
            <a:r>
              <a:rPr kumimoji="0" lang="ja-JP" altLang="en-US" sz="1293" b="1" u="none" dirty="0" smtClean="0">
                <a:solidFill>
                  <a:sysClr val="windowText" lastClr="000000"/>
                </a:solidFill>
                <a:latin typeface="メイリオ" panose="020B0604030504040204" pitchFamily="50" charset="-128"/>
                <a:ea typeface="メイリオ" panose="020B0604030504040204" pitchFamily="50" charset="-128"/>
              </a:rPr>
              <a:t>大阪府　</a:t>
            </a:r>
            <a:r>
              <a:rPr kumimoji="0" lang="en-US" altLang="ja-JP" sz="1293" b="1" u="none" dirty="0" smtClean="0">
                <a:solidFill>
                  <a:sysClr val="windowText" lastClr="000000"/>
                </a:solidFill>
                <a:latin typeface="メイリオ" panose="020B0604030504040204" pitchFamily="50" charset="-128"/>
                <a:ea typeface="メイリオ" panose="020B0604030504040204" pitchFamily="50" charset="-128"/>
              </a:rPr>
              <a:t>8,764</a:t>
            </a:r>
            <a:r>
              <a:rPr kumimoji="0" lang="ja-JP" altLang="en-US" sz="1293" b="1" u="none" dirty="0" smtClean="0">
                <a:solidFill>
                  <a:sysClr val="windowText" lastClr="000000"/>
                </a:solidFill>
                <a:latin typeface="メイリオ" panose="020B0604030504040204" pitchFamily="50" charset="-128"/>
                <a:ea typeface="メイリオ" panose="020B0604030504040204" pitchFamily="50" charset="-128"/>
              </a:rPr>
              <a:t>人</a:t>
            </a:r>
            <a:r>
              <a:rPr kumimoji="0" lang="ja-JP" altLang="en-US" sz="1293" b="1" u="none" dirty="0">
                <a:solidFill>
                  <a:sysClr val="windowText" lastClr="000000"/>
                </a:solidFill>
                <a:latin typeface="メイリオ" panose="020B0604030504040204" pitchFamily="50" charset="-128"/>
                <a:ea typeface="メイリオ" panose="020B0604030504040204" pitchFamily="50" charset="-128"/>
              </a:rPr>
              <a:t>　　　　　　　　</a:t>
            </a:r>
          </a:p>
        </p:txBody>
      </p:sp>
      <p:sp>
        <p:nvSpPr>
          <p:cNvPr id="17" name="右矢印 16"/>
          <p:cNvSpPr/>
          <p:nvPr/>
        </p:nvSpPr>
        <p:spPr>
          <a:xfrm>
            <a:off x="5209191" y="2931187"/>
            <a:ext cx="465507" cy="488727"/>
          </a:xfrm>
          <a:prstGeom prst="rightArrow">
            <a:avLst/>
          </a:prstGeom>
          <a:solidFill>
            <a:srgbClr val="00B0F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99740" rtlCol="0" anchor="ctr"/>
          <a:lstStyle/>
          <a:p>
            <a:pPr algn="ctr"/>
            <a:endParaRPr lang="ja-JP" altLang="en-US" sz="738" b="1" u="none" dirty="0">
              <a:latin typeface="メイリオ" panose="020B0604030504040204" pitchFamily="50" charset="-128"/>
              <a:ea typeface="メイリオ" panose="020B0604030504040204" pitchFamily="50" charset="-128"/>
            </a:endParaRPr>
          </a:p>
        </p:txBody>
      </p:sp>
      <p:sp>
        <p:nvSpPr>
          <p:cNvPr id="18" name="右矢印 17"/>
          <p:cNvSpPr/>
          <p:nvPr/>
        </p:nvSpPr>
        <p:spPr>
          <a:xfrm>
            <a:off x="5212190" y="1999269"/>
            <a:ext cx="465507" cy="488087"/>
          </a:xfrm>
          <a:prstGeom prst="rightArrow">
            <a:avLst/>
          </a:prstGeom>
          <a:solidFill>
            <a:srgbClr val="F6691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99740" rtlCol="0" anchor="ctr"/>
          <a:lstStyle/>
          <a:p>
            <a:pPr algn="ctr"/>
            <a:endParaRPr lang="ja-JP" altLang="en-US" sz="738" b="1" u="none" dirty="0">
              <a:latin typeface="メイリオ" panose="020B0604030504040204" pitchFamily="50" charset="-128"/>
              <a:ea typeface="メイリオ" panose="020B0604030504040204" pitchFamily="50" charset="-128"/>
            </a:endParaRPr>
          </a:p>
        </p:txBody>
      </p:sp>
      <p:sp>
        <p:nvSpPr>
          <p:cNvPr id="20" name="右矢印 19"/>
          <p:cNvSpPr/>
          <p:nvPr/>
        </p:nvSpPr>
        <p:spPr>
          <a:xfrm>
            <a:off x="5210944" y="1288628"/>
            <a:ext cx="465507" cy="488727"/>
          </a:xfrm>
          <a:prstGeom prst="rightArrow">
            <a:avLst/>
          </a:prstGeom>
          <a:solidFill>
            <a:srgbClr val="00B0F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99740" rtlCol="0" anchor="ctr"/>
          <a:lstStyle/>
          <a:p>
            <a:pPr algn="ctr"/>
            <a:endParaRPr lang="ja-JP" altLang="en-US" sz="738" b="1" u="none" dirty="0">
              <a:latin typeface="メイリオ" panose="020B0604030504040204" pitchFamily="50" charset="-128"/>
              <a:ea typeface="メイリオ" panose="020B0604030504040204" pitchFamily="50" charset="-128"/>
            </a:endParaRPr>
          </a:p>
        </p:txBody>
      </p:sp>
      <p:sp>
        <p:nvSpPr>
          <p:cNvPr id="21" name="Rectangle 2"/>
          <p:cNvSpPr txBox="1">
            <a:spLocks noChangeArrowheads="1"/>
          </p:cNvSpPr>
          <p:nvPr/>
        </p:nvSpPr>
        <p:spPr bwMode="auto">
          <a:xfrm>
            <a:off x="0" y="-17275"/>
            <a:ext cx="9144000" cy="663506"/>
          </a:xfrm>
          <a:prstGeom prst="rect">
            <a:avLst/>
          </a:prstGeom>
          <a:ln>
            <a:solidFill>
              <a:schemeClr val="accent1">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vert="horz" wrap="square" lIns="84447" tIns="99740" rIns="84447" bIns="42223" numCol="1" rtlCol="0" anchor="ctr" anchorCtr="0" compatLnSpc="1">
            <a:prstTxWarp prst="textNoShape">
              <a:avLst/>
            </a:prstTxWarp>
          </a:bodyPr>
          <a:lstStyle>
            <a:lvl1pPr algn="ctr" rtl="0" eaLnBrk="1" fontAlgn="base" hangingPunct="1">
              <a:spcBef>
                <a:spcPct val="0"/>
              </a:spcBef>
              <a:spcAft>
                <a:spcPct val="0"/>
              </a:spcAft>
              <a:defRPr kumimoji="1" sz="3600" b="1">
                <a:solidFill>
                  <a:schemeClr val="tx1"/>
                </a:solidFill>
                <a:latin typeface="游ゴシック" panose="020B0400000000000000" pitchFamily="50" charset="-128"/>
                <a:ea typeface="游ゴシック" panose="020B0400000000000000" pitchFamily="50" charset="-128"/>
                <a:cs typeface="+mn-cs"/>
              </a:defRPr>
            </a:lvl1pPr>
            <a:lvl2pPr algn="ctr" rtl="0" eaLnBrk="1" fontAlgn="base" hangingPunct="1">
              <a:spcBef>
                <a:spcPct val="0"/>
              </a:spcBef>
              <a:spcAft>
                <a:spcPct val="0"/>
              </a:spcAft>
              <a:defRPr kumimoji="1" sz="3200">
                <a:solidFill>
                  <a:schemeClr val="lt1"/>
                </a:solidFill>
                <a:latin typeface="+mn-lt"/>
                <a:ea typeface="+mn-ea"/>
                <a:cs typeface="+mn-cs"/>
              </a:defRPr>
            </a:lvl2pPr>
            <a:lvl3pPr algn="ctr" rtl="0" eaLnBrk="1" fontAlgn="base" hangingPunct="1">
              <a:spcBef>
                <a:spcPct val="0"/>
              </a:spcBef>
              <a:spcAft>
                <a:spcPct val="0"/>
              </a:spcAft>
              <a:defRPr kumimoji="1" sz="3200">
                <a:solidFill>
                  <a:schemeClr val="lt1"/>
                </a:solidFill>
                <a:latin typeface="+mn-lt"/>
                <a:ea typeface="+mn-ea"/>
                <a:cs typeface="+mn-cs"/>
              </a:defRPr>
            </a:lvl3pPr>
            <a:lvl4pPr algn="ctr" rtl="0" eaLnBrk="1" fontAlgn="base" hangingPunct="1">
              <a:spcBef>
                <a:spcPct val="0"/>
              </a:spcBef>
              <a:spcAft>
                <a:spcPct val="0"/>
              </a:spcAft>
              <a:defRPr kumimoji="1" sz="3200">
                <a:solidFill>
                  <a:schemeClr val="lt1"/>
                </a:solidFill>
                <a:latin typeface="+mn-lt"/>
                <a:ea typeface="+mn-ea"/>
                <a:cs typeface="+mn-cs"/>
              </a:defRPr>
            </a:lvl4pPr>
            <a:lvl5pPr algn="ctr" rtl="0" eaLnBrk="1" fontAlgn="base" hangingPunct="1">
              <a:spcBef>
                <a:spcPct val="0"/>
              </a:spcBef>
              <a:spcAft>
                <a:spcPct val="0"/>
              </a:spcAft>
              <a:defRPr kumimoji="1" sz="3200">
                <a:solidFill>
                  <a:schemeClr val="lt1"/>
                </a:solidFill>
                <a:latin typeface="+mn-lt"/>
                <a:ea typeface="+mn-ea"/>
                <a:cs typeface="+mn-cs"/>
              </a:defRPr>
            </a:lvl5pPr>
            <a:lvl6pPr marL="457200" algn="ctr" rtl="0" eaLnBrk="1" fontAlgn="base" hangingPunct="1">
              <a:spcBef>
                <a:spcPct val="0"/>
              </a:spcBef>
              <a:spcAft>
                <a:spcPct val="0"/>
              </a:spcAft>
              <a:defRPr kumimoji="1" sz="3200">
                <a:solidFill>
                  <a:schemeClr val="lt1"/>
                </a:solidFill>
                <a:latin typeface="+mn-lt"/>
                <a:ea typeface="+mn-ea"/>
                <a:cs typeface="+mn-cs"/>
              </a:defRPr>
            </a:lvl6pPr>
            <a:lvl7pPr marL="914400" algn="ctr" rtl="0" eaLnBrk="1" fontAlgn="base" hangingPunct="1">
              <a:spcBef>
                <a:spcPct val="0"/>
              </a:spcBef>
              <a:spcAft>
                <a:spcPct val="0"/>
              </a:spcAft>
              <a:defRPr kumimoji="1" sz="3200">
                <a:solidFill>
                  <a:schemeClr val="lt1"/>
                </a:solidFill>
                <a:latin typeface="+mn-lt"/>
                <a:ea typeface="+mn-ea"/>
                <a:cs typeface="+mn-cs"/>
              </a:defRPr>
            </a:lvl7pPr>
            <a:lvl8pPr marL="1371600" algn="ctr" rtl="0" eaLnBrk="1" fontAlgn="base" hangingPunct="1">
              <a:spcBef>
                <a:spcPct val="0"/>
              </a:spcBef>
              <a:spcAft>
                <a:spcPct val="0"/>
              </a:spcAft>
              <a:defRPr kumimoji="1" sz="3200">
                <a:solidFill>
                  <a:schemeClr val="lt1"/>
                </a:solidFill>
                <a:latin typeface="+mn-lt"/>
                <a:ea typeface="+mn-ea"/>
                <a:cs typeface="+mn-cs"/>
              </a:defRPr>
            </a:lvl8pPr>
            <a:lvl9pPr marL="1828800" algn="ctr" rtl="0" eaLnBrk="1" fontAlgn="base" hangingPunct="1">
              <a:spcBef>
                <a:spcPct val="0"/>
              </a:spcBef>
              <a:spcAft>
                <a:spcPct val="0"/>
              </a:spcAft>
              <a:defRPr kumimoji="1" sz="3200">
                <a:solidFill>
                  <a:schemeClr val="lt1"/>
                </a:solidFill>
                <a:latin typeface="+mn-lt"/>
                <a:ea typeface="+mn-ea"/>
                <a:cs typeface="+mn-cs"/>
              </a:defRPr>
            </a:lvl9pPr>
          </a:lstStyle>
          <a:p>
            <a:r>
              <a:rPr lang="ja-JP" altLang="en-US" sz="1847" u="none" dirty="0">
                <a:solidFill>
                  <a:schemeClr val="bg1"/>
                </a:solidFill>
                <a:latin typeface="メイリオ" panose="020B0604030504040204" pitchFamily="50" charset="-128"/>
                <a:ea typeface="メイリオ" panose="020B0604030504040204" pitchFamily="50" charset="-128"/>
              </a:rPr>
              <a:t>大阪府「</a:t>
            </a:r>
            <a:r>
              <a:rPr lang="ja-JP" altLang="en-US" sz="1847" u="none" dirty="0" err="1">
                <a:solidFill>
                  <a:schemeClr val="bg1"/>
                </a:solidFill>
                <a:latin typeface="メイリオ" panose="020B0604030504040204" pitchFamily="50" charset="-128"/>
                <a:ea typeface="メイリオ" panose="020B0604030504040204" pitchFamily="50" charset="-128"/>
              </a:rPr>
              <a:t>精神障がいにも</a:t>
            </a:r>
            <a:r>
              <a:rPr lang="ja-JP" altLang="en-US" sz="1847" u="none" dirty="0">
                <a:solidFill>
                  <a:schemeClr val="bg1"/>
                </a:solidFill>
                <a:latin typeface="メイリオ" panose="020B0604030504040204" pitchFamily="50" charset="-128"/>
                <a:ea typeface="メイリオ" panose="020B0604030504040204" pitchFamily="50" charset="-128"/>
              </a:rPr>
              <a:t>対応した地域包括ケアシステム」の構築における現状と課題</a:t>
            </a:r>
            <a:endParaRPr lang="en-US" altLang="ja-JP" sz="1847" u="none" dirty="0">
              <a:solidFill>
                <a:schemeClr val="bg1"/>
              </a:solidFill>
              <a:latin typeface="メイリオ" panose="020B0604030504040204" pitchFamily="50" charset="-128"/>
              <a:ea typeface="メイリオ" panose="020B0604030504040204" pitchFamily="50" charset="-128"/>
            </a:endParaRPr>
          </a:p>
        </p:txBody>
      </p:sp>
      <p:sp>
        <p:nvSpPr>
          <p:cNvPr id="22" name="角丸四角形 21"/>
          <p:cNvSpPr/>
          <p:nvPr/>
        </p:nvSpPr>
        <p:spPr bwMode="auto">
          <a:xfrm>
            <a:off x="252678" y="3779675"/>
            <a:ext cx="8774882" cy="2759481"/>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84447" tIns="42223" rIns="84447" bIns="42223" numCol="1" rtlCol="0" anchor="t" anchorCtr="0" compatLnSpc="1">
            <a:prstTxWarp prst="textNoShape">
              <a:avLst/>
            </a:prstTxWarp>
          </a:bodyPr>
          <a:lstStyle/>
          <a:p>
            <a:pPr algn="l" defTabSz="844419"/>
            <a:r>
              <a:rPr kumimoji="0" lang="en-US" altLang="ja-JP" sz="1293" u="none" dirty="0">
                <a:solidFill>
                  <a:schemeClr val="tx1"/>
                </a:solidFill>
                <a:latin typeface="メイリオ" panose="020B0604030504040204" pitchFamily="50" charset="-128"/>
                <a:ea typeface="メイリオ" panose="020B0604030504040204" pitchFamily="50" charset="-128"/>
              </a:rPr>
              <a:t>【</a:t>
            </a:r>
            <a:r>
              <a:rPr kumimoji="0" lang="ja-JP" altLang="en-US" sz="1293" u="none" dirty="0">
                <a:solidFill>
                  <a:schemeClr val="tx1"/>
                </a:solidFill>
                <a:latin typeface="メイリオ" panose="020B0604030504040204" pitchFamily="50" charset="-128"/>
                <a:ea typeface="メイリオ" panose="020B0604030504040204" pitchFamily="50" charset="-128"/>
              </a:rPr>
              <a:t>課題</a:t>
            </a:r>
            <a:r>
              <a:rPr kumimoji="0" lang="en-US" altLang="ja-JP" sz="1293" u="none" dirty="0">
                <a:solidFill>
                  <a:schemeClr val="tx1"/>
                </a:solidFill>
                <a:latin typeface="メイリオ" panose="020B0604030504040204" pitchFamily="50" charset="-128"/>
                <a:ea typeface="メイリオ" panose="020B0604030504040204" pitchFamily="50" charset="-128"/>
              </a:rPr>
              <a:t>】</a:t>
            </a:r>
          </a:p>
          <a:p>
            <a:pPr algn="l" defTabSz="844419"/>
            <a:r>
              <a:rPr kumimoji="0" lang="ja-JP" altLang="en-US" sz="1293" u="none" dirty="0">
                <a:solidFill>
                  <a:schemeClr val="tx1"/>
                </a:solidFill>
                <a:latin typeface="メイリオ" panose="020B0604030504040204" pitchFamily="50" charset="-128"/>
                <a:ea typeface="メイリオ" panose="020B0604030504040204" pitchFamily="50" charset="-128"/>
              </a:rPr>
              <a:t>　○精神科病院からの地域移行における「ニューロングステイ</a:t>
            </a:r>
            <a:r>
              <a:rPr kumimoji="0" lang="en-US" altLang="ja-JP" sz="1293" u="none" dirty="0">
                <a:solidFill>
                  <a:schemeClr val="tx1"/>
                </a:solidFill>
                <a:latin typeface="メイリオ" panose="020B0604030504040204" pitchFamily="50" charset="-128"/>
                <a:ea typeface="メイリオ" panose="020B0604030504040204" pitchFamily="50" charset="-128"/>
              </a:rPr>
              <a:t>(※)</a:t>
            </a:r>
            <a:r>
              <a:rPr kumimoji="0" lang="ja-JP" altLang="en-US" sz="1293" u="none" dirty="0">
                <a:solidFill>
                  <a:schemeClr val="tx1"/>
                </a:solidFill>
                <a:latin typeface="メイリオ" panose="020B0604030504040204" pitchFamily="50" charset="-128"/>
                <a:ea typeface="メイリオ" panose="020B0604030504040204" pitchFamily="50" charset="-128"/>
              </a:rPr>
              <a:t>」</a:t>
            </a:r>
            <a:r>
              <a:rPr kumimoji="0" lang="ja-JP" altLang="en-US" sz="1293" u="none" dirty="0" smtClean="0">
                <a:solidFill>
                  <a:schemeClr val="tx1"/>
                </a:solidFill>
                <a:latin typeface="メイリオ" panose="020B0604030504040204" pitchFamily="50" charset="-128"/>
                <a:ea typeface="メイリオ" panose="020B0604030504040204" pitchFamily="50" charset="-128"/>
              </a:rPr>
              <a:t>の</a:t>
            </a:r>
            <a:r>
              <a:rPr kumimoji="0" lang="ja-JP" altLang="en-US" sz="1293" u="none" dirty="0" smtClean="0">
                <a:solidFill>
                  <a:schemeClr val="tx1"/>
                </a:solidFill>
                <a:latin typeface="メイリオ" panose="020B0604030504040204" pitchFamily="50" charset="-128"/>
                <a:ea typeface="メイリオ" panose="020B0604030504040204" pitchFamily="50" charset="-128"/>
              </a:rPr>
              <a:t>割合が高い。</a:t>
            </a:r>
            <a:r>
              <a:rPr kumimoji="0" lang="ja-JP" altLang="en-US" sz="1293" u="none" dirty="0" smtClean="0">
                <a:solidFill>
                  <a:schemeClr val="tx1"/>
                </a:solidFill>
                <a:latin typeface="メイリオ" panose="020B0604030504040204" pitchFamily="50" charset="-128"/>
                <a:ea typeface="メイリオ" panose="020B0604030504040204" pitchFamily="50" charset="-128"/>
              </a:rPr>
              <a:t>  </a:t>
            </a:r>
            <a:r>
              <a:rPr kumimoji="0" lang="en-US" altLang="ja-JP" sz="1108" u="none" dirty="0">
                <a:solidFill>
                  <a:schemeClr val="tx1"/>
                </a:solidFill>
                <a:latin typeface="メイリオ" panose="020B0604030504040204" pitchFamily="50" charset="-128"/>
                <a:ea typeface="メイリオ" panose="020B0604030504040204" pitchFamily="50" charset="-128"/>
              </a:rPr>
              <a:t>※1</a:t>
            </a:r>
            <a:r>
              <a:rPr kumimoji="0" lang="ja-JP" altLang="en-US" sz="1108" u="none" dirty="0">
                <a:solidFill>
                  <a:schemeClr val="tx1"/>
                </a:solidFill>
                <a:latin typeface="メイリオ" panose="020B0604030504040204" pitchFamily="50" charset="-128"/>
                <a:ea typeface="メイリオ" panose="020B0604030504040204" pitchFamily="50" charset="-128"/>
              </a:rPr>
              <a:t>年以上</a:t>
            </a:r>
            <a:r>
              <a:rPr kumimoji="0" lang="en-US" altLang="ja-JP" sz="1108" u="none" dirty="0">
                <a:solidFill>
                  <a:schemeClr val="tx1"/>
                </a:solidFill>
                <a:latin typeface="メイリオ" panose="020B0604030504040204" pitchFamily="50" charset="-128"/>
                <a:ea typeface="メイリオ" panose="020B0604030504040204" pitchFamily="50" charset="-128"/>
              </a:rPr>
              <a:t>5</a:t>
            </a:r>
            <a:r>
              <a:rPr kumimoji="0" lang="ja-JP" altLang="en-US" sz="1108" u="none" dirty="0">
                <a:solidFill>
                  <a:schemeClr val="tx1"/>
                </a:solidFill>
                <a:latin typeface="メイリオ" panose="020B0604030504040204" pitchFamily="50" charset="-128"/>
                <a:ea typeface="メイリオ" panose="020B0604030504040204" pitchFamily="50" charset="-128"/>
              </a:rPr>
              <a:t>年未満の入院患者等</a:t>
            </a:r>
            <a:endParaRPr kumimoji="0" lang="en-US" altLang="ja-JP" sz="1108" u="none" dirty="0">
              <a:solidFill>
                <a:schemeClr val="tx1"/>
              </a:solidFill>
              <a:latin typeface="メイリオ" panose="020B0604030504040204" pitchFamily="50" charset="-128"/>
              <a:ea typeface="メイリオ" panose="020B0604030504040204" pitchFamily="50" charset="-128"/>
            </a:endParaRPr>
          </a:p>
          <a:p>
            <a:pPr algn="l" defTabSz="844419"/>
            <a:r>
              <a:rPr kumimoji="0" lang="ja-JP" altLang="en-US" sz="1293" u="none" dirty="0">
                <a:solidFill>
                  <a:schemeClr val="tx1"/>
                </a:solidFill>
                <a:latin typeface="メイリオ" panose="020B0604030504040204" pitchFamily="50" charset="-128"/>
                <a:ea typeface="メイリオ" panose="020B0604030504040204" pitchFamily="50" charset="-128"/>
              </a:rPr>
              <a:t>　　・入院時から退院を見据えた支援（多職種連携・地域支援者連携の促進）が不充分</a:t>
            </a:r>
            <a:endParaRPr kumimoji="0" lang="en-US" altLang="ja-JP" sz="1293" u="none" dirty="0">
              <a:solidFill>
                <a:schemeClr val="tx1"/>
              </a:solidFill>
              <a:latin typeface="メイリオ" panose="020B0604030504040204" pitchFamily="50" charset="-128"/>
              <a:ea typeface="メイリオ" panose="020B0604030504040204" pitchFamily="50" charset="-128"/>
            </a:endParaRPr>
          </a:p>
          <a:p>
            <a:pPr algn="l" defTabSz="844419"/>
            <a:r>
              <a:rPr kumimoji="0" lang="ja-JP" altLang="en-US" sz="1293" u="none" dirty="0">
                <a:solidFill>
                  <a:schemeClr val="tx1"/>
                </a:solidFill>
                <a:latin typeface="メイリオ" panose="020B0604030504040204" pitchFamily="50" charset="-128"/>
                <a:ea typeface="メイリオ" panose="020B0604030504040204" pitchFamily="50" charset="-128"/>
              </a:rPr>
              <a:t>　○地域移行する際の地域の受け皿が不充分</a:t>
            </a:r>
            <a:endParaRPr kumimoji="0" lang="en-US" altLang="ja-JP" sz="1293" u="none" dirty="0">
              <a:solidFill>
                <a:schemeClr val="tx1"/>
              </a:solidFill>
              <a:latin typeface="メイリオ" panose="020B0604030504040204" pitchFamily="50" charset="-128"/>
              <a:ea typeface="メイリオ" panose="020B0604030504040204" pitchFamily="50" charset="-128"/>
            </a:endParaRPr>
          </a:p>
          <a:p>
            <a:pPr algn="l" defTabSz="844419"/>
            <a:r>
              <a:rPr kumimoji="0" lang="ja-JP" altLang="en-US" sz="1293" u="none" dirty="0">
                <a:solidFill>
                  <a:schemeClr val="tx1"/>
                </a:solidFill>
                <a:latin typeface="メイリオ" panose="020B0604030504040204" pitchFamily="50" charset="-128"/>
                <a:ea typeface="メイリオ" panose="020B0604030504040204" pitchFamily="50" charset="-128"/>
              </a:rPr>
              <a:t>　　・住まいの確保（偏見差別　支援者不足）</a:t>
            </a:r>
            <a:endParaRPr kumimoji="0" lang="en-US" altLang="ja-JP" sz="1293" u="none" dirty="0">
              <a:solidFill>
                <a:schemeClr val="tx1"/>
              </a:solidFill>
              <a:latin typeface="メイリオ" panose="020B0604030504040204" pitchFamily="50" charset="-128"/>
              <a:ea typeface="メイリオ" panose="020B0604030504040204" pitchFamily="50" charset="-128"/>
            </a:endParaRPr>
          </a:p>
          <a:p>
            <a:pPr indent="328386" algn="l" defTabSz="844419"/>
            <a:r>
              <a:rPr kumimoji="0" lang="ja-JP" altLang="en-US" sz="1293" u="none" dirty="0">
                <a:solidFill>
                  <a:schemeClr val="tx1"/>
                </a:solidFill>
                <a:latin typeface="メイリオ" panose="020B0604030504040204" pitchFamily="50" charset="-128"/>
                <a:ea typeface="メイリオ" panose="020B0604030504040204" pitchFamily="50" charset="-128"/>
              </a:rPr>
              <a:t>・孤立（日中活動の不足やミスマッチ・</a:t>
            </a:r>
            <a:r>
              <a:rPr kumimoji="0" lang="en-US" altLang="ja-JP" sz="1293" u="none" dirty="0">
                <a:solidFill>
                  <a:schemeClr val="tx1"/>
                </a:solidFill>
                <a:latin typeface="メイリオ" panose="020B0604030504040204" pitchFamily="50" charset="-128"/>
                <a:ea typeface="メイリオ" panose="020B0604030504040204" pitchFamily="50" charset="-128"/>
              </a:rPr>
              <a:t>8050</a:t>
            </a:r>
            <a:r>
              <a:rPr kumimoji="0" lang="ja-JP" altLang="en-US" sz="1293" u="none" dirty="0">
                <a:solidFill>
                  <a:schemeClr val="tx1"/>
                </a:solidFill>
                <a:latin typeface="メイリオ" panose="020B0604030504040204" pitchFamily="50" charset="-128"/>
                <a:ea typeface="メイリオ" panose="020B0604030504040204" pitchFamily="50" charset="-128"/>
              </a:rPr>
              <a:t>問題）</a:t>
            </a:r>
            <a:endParaRPr kumimoji="0" lang="en-US" altLang="ja-JP" sz="1293" u="none" dirty="0">
              <a:solidFill>
                <a:schemeClr val="tx1"/>
              </a:solidFill>
              <a:latin typeface="メイリオ" panose="020B0604030504040204" pitchFamily="50" charset="-128"/>
              <a:ea typeface="メイリオ" panose="020B0604030504040204" pitchFamily="50" charset="-128"/>
            </a:endParaRPr>
          </a:p>
          <a:p>
            <a:pPr indent="328386" algn="l" defTabSz="844419"/>
            <a:r>
              <a:rPr kumimoji="0" lang="ja-JP" altLang="en-US" sz="1293" u="none" dirty="0">
                <a:solidFill>
                  <a:schemeClr val="tx1"/>
                </a:solidFill>
                <a:latin typeface="メイリオ" panose="020B0604030504040204" pitchFamily="50" charset="-128"/>
                <a:ea typeface="メイリオ" panose="020B0604030504040204" pitchFamily="50" charset="-128"/>
              </a:rPr>
              <a:t>・相談体制の脆弱さ</a:t>
            </a:r>
            <a:endParaRPr kumimoji="0" lang="en-US" altLang="ja-JP" sz="1293" u="none" dirty="0">
              <a:solidFill>
                <a:schemeClr val="tx1"/>
              </a:solidFill>
              <a:latin typeface="メイリオ" panose="020B0604030504040204" pitchFamily="50" charset="-128"/>
              <a:ea typeface="メイリオ" panose="020B0604030504040204" pitchFamily="50" charset="-128"/>
            </a:endParaRPr>
          </a:p>
          <a:p>
            <a:pPr indent="491113" algn="l" defTabSz="844419"/>
            <a:endParaRPr kumimoji="0" lang="en-US" altLang="ja-JP" sz="1293" u="none" dirty="0">
              <a:solidFill>
                <a:schemeClr val="tx1"/>
              </a:solidFill>
              <a:latin typeface="メイリオ" panose="020B0604030504040204" pitchFamily="50" charset="-128"/>
              <a:ea typeface="メイリオ" panose="020B0604030504040204" pitchFamily="50" charset="-128"/>
            </a:endParaRPr>
          </a:p>
          <a:p>
            <a:pPr algn="l" defTabSz="844419"/>
            <a:r>
              <a:rPr kumimoji="0" lang="en-US" altLang="ja-JP" sz="1293" u="none" dirty="0">
                <a:solidFill>
                  <a:schemeClr val="tx1"/>
                </a:solidFill>
                <a:latin typeface="メイリオ" panose="020B0604030504040204" pitchFamily="50" charset="-128"/>
                <a:ea typeface="メイリオ" panose="020B0604030504040204" pitchFamily="50" charset="-128"/>
              </a:rPr>
              <a:t>【</a:t>
            </a:r>
            <a:r>
              <a:rPr kumimoji="0" lang="ja-JP" altLang="en-US" sz="1293" u="none" dirty="0">
                <a:solidFill>
                  <a:schemeClr val="tx1"/>
                </a:solidFill>
                <a:latin typeface="メイリオ" panose="020B0604030504040204" pitchFamily="50" charset="-128"/>
                <a:ea typeface="メイリオ" panose="020B0604030504040204" pitchFamily="50" charset="-128"/>
              </a:rPr>
              <a:t>府としての対応</a:t>
            </a:r>
            <a:r>
              <a:rPr kumimoji="0" lang="en-US" altLang="ja-JP" sz="1293" u="none" dirty="0">
                <a:solidFill>
                  <a:schemeClr val="tx1"/>
                </a:solidFill>
                <a:latin typeface="メイリオ" panose="020B0604030504040204" pitchFamily="50" charset="-128"/>
                <a:ea typeface="メイリオ" panose="020B0604030504040204" pitchFamily="50" charset="-128"/>
              </a:rPr>
              <a:t>】</a:t>
            </a:r>
          </a:p>
          <a:p>
            <a:pPr algn="l"/>
            <a:r>
              <a:rPr kumimoji="0" lang="ja-JP" altLang="en-US" sz="1293" u="none" dirty="0">
                <a:solidFill>
                  <a:schemeClr val="tx1"/>
                </a:solidFill>
                <a:latin typeface="メイリオ" panose="020B0604030504040204" pitchFamily="50" charset="-128"/>
                <a:ea typeface="メイリオ" panose="020B0604030504040204" pitchFamily="50" charset="-128"/>
              </a:rPr>
              <a:t>　☆「にも包括」協議の場の活性化</a:t>
            </a:r>
            <a:endParaRPr kumimoji="0" lang="en-US" altLang="ja-JP" sz="1293" u="none" dirty="0">
              <a:solidFill>
                <a:schemeClr val="tx1"/>
              </a:solidFill>
              <a:latin typeface="メイリオ" panose="020B0604030504040204" pitchFamily="50" charset="-128"/>
              <a:ea typeface="メイリオ" panose="020B0604030504040204" pitchFamily="50" charset="-128"/>
            </a:endParaRPr>
          </a:p>
          <a:p>
            <a:pPr algn="l"/>
            <a:r>
              <a:rPr kumimoji="0" lang="ja-JP" altLang="en-US" sz="1293" u="none" dirty="0">
                <a:solidFill>
                  <a:schemeClr val="tx1"/>
                </a:solidFill>
                <a:latin typeface="メイリオ" panose="020B0604030504040204" pitchFamily="50" charset="-128"/>
                <a:ea typeface="メイリオ" panose="020B0604030504040204" pitchFamily="50" charset="-128"/>
              </a:rPr>
              <a:t>　☆精神科病院への働きかけの強化</a:t>
            </a:r>
            <a:endParaRPr kumimoji="0" lang="en-US" altLang="ja-JP" sz="1293" u="none" dirty="0">
              <a:solidFill>
                <a:schemeClr val="tx1"/>
              </a:solidFill>
              <a:latin typeface="メイリオ" panose="020B0604030504040204" pitchFamily="50" charset="-128"/>
              <a:ea typeface="メイリオ" panose="020B0604030504040204" pitchFamily="50" charset="-128"/>
            </a:endParaRPr>
          </a:p>
          <a:p>
            <a:pPr algn="l"/>
            <a:r>
              <a:rPr kumimoji="0" lang="ja-JP" altLang="en-US" sz="1293" u="none" dirty="0">
                <a:solidFill>
                  <a:schemeClr val="tx1"/>
                </a:solidFill>
                <a:latin typeface="メイリオ" panose="020B0604030504040204" pitchFamily="50" charset="-128"/>
                <a:ea typeface="メイリオ" panose="020B0604030504040204" pitchFamily="50" charset="-128"/>
              </a:rPr>
              <a:t>　☆課題の共有と好事例の横展開　</a:t>
            </a:r>
            <a:endParaRPr kumimoji="0" lang="en-US" altLang="ja-JP" sz="1293" u="none" dirty="0">
              <a:solidFill>
                <a:schemeClr val="tx1"/>
              </a:solidFill>
              <a:latin typeface="メイリオ" panose="020B0604030504040204" pitchFamily="50" charset="-128"/>
              <a:ea typeface="メイリオ" panose="020B0604030504040204" pitchFamily="50" charset="-128"/>
            </a:endParaRPr>
          </a:p>
          <a:p>
            <a:pPr algn="l" defTabSz="844419"/>
            <a:r>
              <a:rPr kumimoji="0" lang="ja-JP" altLang="en-US" sz="1293" u="none" dirty="0">
                <a:solidFill>
                  <a:schemeClr val="tx1"/>
                </a:solidFill>
                <a:latin typeface="メイリオ" panose="020B0604030504040204" pitchFamily="50" charset="-128"/>
                <a:ea typeface="メイリオ" panose="020B0604030504040204" pitchFamily="50" charset="-128"/>
              </a:rPr>
              <a:t>　</a:t>
            </a:r>
            <a:endParaRPr kumimoji="0" lang="en-US" altLang="ja-JP" sz="1293" u="none"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08155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7" grpId="0" animBg="1"/>
      <p:bldP spid="18"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8</a:t>
            </a:fld>
            <a:endParaRPr lang="ja-JP" altLang="en-US">
              <a:solidFill>
                <a:prstClr val="black">
                  <a:tint val="75000"/>
                </a:prstClr>
              </a:solidFill>
            </a:endParaRPr>
          </a:p>
        </p:txBody>
      </p:sp>
      <p:pic>
        <p:nvPicPr>
          <p:cNvPr id="3" name="図 2"/>
          <p:cNvPicPr>
            <a:picLocks noChangeAspect="1"/>
          </p:cNvPicPr>
          <p:nvPr/>
        </p:nvPicPr>
        <p:blipFill>
          <a:blip r:embed="rId2"/>
          <a:stretch>
            <a:fillRect/>
          </a:stretch>
        </p:blipFill>
        <p:spPr>
          <a:xfrm>
            <a:off x="370892" y="1809655"/>
            <a:ext cx="8443037" cy="1928526"/>
          </a:xfrm>
          <a:prstGeom prst="rect">
            <a:avLst/>
          </a:prstGeom>
          <a:ln>
            <a:solidFill>
              <a:schemeClr val="accent1">
                <a:lumMod val="60000"/>
                <a:lumOff val="40000"/>
              </a:schemeClr>
            </a:solidFill>
          </a:ln>
        </p:spPr>
      </p:pic>
      <p:sp>
        <p:nvSpPr>
          <p:cNvPr id="31" name="テキスト ボックス 30"/>
          <p:cNvSpPr txBox="1"/>
          <p:nvPr/>
        </p:nvSpPr>
        <p:spPr>
          <a:xfrm>
            <a:off x="0" y="0"/>
            <a:ext cx="9144000" cy="523220"/>
          </a:xfrm>
          <a:prstGeom prst="rect">
            <a:avLst/>
          </a:prstGeom>
          <a:solidFill>
            <a:srgbClr val="00B0F0"/>
          </a:solidFill>
          <a:ln>
            <a:solidFill>
              <a:schemeClr val="accent1"/>
            </a:solidFill>
          </a:ln>
        </p:spPr>
        <p:txBody>
          <a:bodyPr wrap="square" rtlCol="0">
            <a:spAutoFit/>
          </a:bodyPr>
          <a:lstStyle/>
          <a:p>
            <a:pPr algn="ctr"/>
            <a:r>
              <a:rPr lang="ja-JP" altLang="en-US" sz="2800" b="1"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長期入院精神障がい者退院支援強化</a:t>
            </a:r>
            <a:r>
              <a:rPr lang="ja-JP" altLang="en-US" sz="2800" b="1"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事業</a:t>
            </a:r>
            <a:endParaRPr lang="ja-JP" altLang="en-US" sz="2800" b="1"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125950" y="760300"/>
            <a:ext cx="5955958" cy="715515"/>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ja-JP" altLang="en-US" sz="1201" u="none" dirty="0">
                <a:latin typeface="メイリオ" panose="020B0604030504040204" pitchFamily="50" charset="-128"/>
                <a:ea typeface="メイリオ" panose="020B0604030504040204" pitchFamily="50" charset="-128"/>
              </a:rPr>
              <a:t>○大阪府協議の場（</a:t>
            </a:r>
            <a:r>
              <a:rPr lang="ja-JP" altLang="en-US" sz="1201" u="none" dirty="0" err="1">
                <a:latin typeface="メイリオ" panose="020B0604030504040204" pitchFamily="50" charset="-128"/>
                <a:ea typeface="メイリオ" panose="020B0604030504040204" pitchFamily="50" charset="-128"/>
              </a:rPr>
              <a:t>精神障がい</a:t>
            </a:r>
            <a:r>
              <a:rPr lang="ja-JP" altLang="en-US" sz="1201" u="none" dirty="0">
                <a:latin typeface="メイリオ" panose="020B0604030504040204" pitchFamily="50" charset="-128"/>
                <a:ea typeface="メイリオ" panose="020B0604030504040204" pitchFamily="50" charset="-128"/>
              </a:rPr>
              <a:t>者地域移行推進ワーキンググループ）の開催</a:t>
            </a:r>
            <a:endParaRPr lang="en-US" altLang="ja-JP" sz="1201" u="none" dirty="0">
              <a:latin typeface="メイリオ" panose="020B0604030504040204" pitchFamily="50" charset="-128"/>
              <a:ea typeface="メイリオ" panose="020B0604030504040204" pitchFamily="50" charset="-128"/>
            </a:endParaRPr>
          </a:p>
          <a:p>
            <a:pPr algn="l"/>
            <a:r>
              <a:rPr lang="ja-JP" altLang="en-US" sz="1201" u="none" dirty="0">
                <a:latin typeface="メイリオ" panose="020B0604030504040204" pitchFamily="50" charset="-128"/>
                <a:ea typeface="メイリオ" panose="020B0604030504040204" pitchFamily="50" charset="-128"/>
              </a:rPr>
              <a:t>○保健所圏域・市町村協議の場への参画・課題共有・好事例の横展開</a:t>
            </a:r>
            <a:endParaRPr lang="en-US" altLang="ja-JP" sz="1201" u="none" dirty="0">
              <a:latin typeface="メイリオ" panose="020B0604030504040204" pitchFamily="50" charset="-128"/>
              <a:ea typeface="メイリオ" panose="020B0604030504040204" pitchFamily="50" charset="-128"/>
            </a:endParaRPr>
          </a:p>
          <a:p>
            <a:pPr algn="l"/>
            <a:r>
              <a:rPr lang="ja-JP" altLang="en-US" sz="1201" u="none" dirty="0">
                <a:latin typeface="メイリオ" panose="020B0604030504040204" pitchFamily="50" charset="-128"/>
                <a:ea typeface="メイリオ" panose="020B0604030504040204" pitchFamily="50" charset="-128"/>
              </a:rPr>
              <a:t>○精神科病院への働きかけ（職員対象研修・長期入院</a:t>
            </a:r>
            <a:r>
              <a:rPr lang="ja-JP" altLang="en-US" sz="1201" u="none" dirty="0" err="1">
                <a:latin typeface="メイリオ" panose="020B0604030504040204" pitchFamily="50" charset="-128"/>
                <a:ea typeface="メイリオ" panose="020B0604030504040204" pitchFamily="50" charset="-128"/>
              </a:rPr>
              <a:t>精神障がい</a:t>
            </a:r>
            <a:r>
              <a:rPr lang="ja-JP" altLang="en-US" sz="1201" u="none" dirty="0">
                <a:latin typeface="メイリオ" panose="020B0604030504040204" pitchFamily="50" charset="-128"/>
                <a:ea typeface="メイリオ" panose="020B0604030504040204" pitchFamily="50" charset="-128"/>
              </a:rPr>
              <a:t>者への意欲喚起）</a:t>
            </a:r>
          </a:p>
        </p:txBody>
      </p:sp>
      <p:sp>
        <p:nvSpPr>
          <p:cNvPr id="34" name="テキスト ボックス 33"/>
          <p:cNvSpPr txBox="1"/>
          <p:nvPr/>
        </p:nvSpPr>
        <p:spPr>
          <a:xfrm>
            <a:off x="6887583" y="750237"/>
            <a:ext cx="1926342" cy="738723"/>
          </a:xfrm>
          <a:prstGeom prst="roundRect">
            <a:avLst/>
          </a:prstGeom>
        </p:spPr>
        <p:style>
          <a:lnRef idx="2">
            <a:schemeClr val="accent2"/>
          </a:lnRef>
          <a:fillRef idx="1">
            <a:schemeClr val="lt1"/>
          </a:fillRef>
          <a:effectRef idx="0">
            <a:schemeClr val="accent2"/>
          </a:effectRef>
          <a:fontRef idx="minor">
            <a:schemeClr val="dk1"/>
          </a:fontRef>
        </p:style>
        <p:txBody>
          <a:bodyPr wrap="square" tIns="66494" rtlCol="0" anchor="ctr" anchorCtr="1">
            <a:spAutoFit/>
          </a:bodyPr>
          <a:lstStyle/>
          <a:p>
            <a:r>
              <a:rPr lang="ja-JP" altLang="en-US" sz="1201" u="none" dirty="0">
                <a:latin typeface="メイリオ" panose="020B0604030504040204" pitchFamily="50" charset="-128"/>
                <a:ea typeface="メイリオ" panose="020B0604030504040204" pitchFamily="50" charset="-128"/>
              </a:rPr>
              <a:t>精神科病院・市町村と</a:t>
            </a:r>
            <a:r>
              <a:rPr lang="en-US" altLang="ja-JP" sz="1201" u="none" dirty="0">
                <a:latin typeface="メイリオ" panose="020B0604030504040204" pitchFamily="50" charset="-128"/>
                <a:ea typeface="メイリオ" panose="020B0604030504040204" pitchFamily="50" charset="-128"/>
              </a:rPr>
              <a:t/>
            </a:r>
            <a:br>
              <a:rPr lang="en-US" altLang="ja-JP" sz="1201" u="none" dirty="0">
                <a:latin typeface="メイリオ" panose="020B0604030504040204" pitchFamily="50" charset="-128"/>
                <a:ea typeface="メイリオ" panose="020B0604030504040204" pitchFamily="50" charset="-128"/>
              </a:rPr>
            </a:br>
            <a:r>
              <a:rPr lang="ja-JP" altLang="en-US" sz="1201" u="none" dirty="0">
                <a:latin typeface="メイリオ" panose="020B0604030504040204" pitchFamily="50" charset="-128"/>
                <a:ea typeface="メイリオ" panose="020B0604030504040204" pitchFamily="50" charset="-128"/>
              </a:rPr>
              <a:t>連携した</a:t>
            </a:r>
            <a:r>
              <a:rPr lang="en-US" altLang="ja-JP" sz="1201" u="none" dirty="0">
                <a:latin typeface="メイリオ" panose="020B0604030504040204" pitchFamily="50" charset="-128"/>
                <a:ea typeface="メイリオ" panose="020B0604030504040204" pitchFamily="50" charset="-128"/>
              </a:rPr>
              <a:t/>
            </a:r>
            <a:br>
              <a:rPr lang="en-US" altLang="ja-JP" sz="1201" u="none" dirty="0">
                <a:latin typeface="メイリオ" panose="020B0604030504040204" pitchFamily="50" charset="-128"/>
                <a:ea typeface="メイリオ" panose="020B0604030504040204" pitchFamily="50" charset="-128"/>
              </a:rPr>
            </a:br>
            <a:r>
              <a:rPr lang="ja-JP" altLang="en-US" sz="1201" u="none" dirty="0">
                <a:latin typeface="メイリオ" panose="020B0604030504040204" pitchFamily="50" charset="-128"/>
                <a:ea typeface="メイリオ" panose="020B0604030504040204" pitchFamily="50" charset="-128"/>
              </a:rPr>
              <a:t>個別ケースの伴走支援</a:t>
            </a:r>
            <a:endParaRPr lang="en-US" altLang="ja-JP" sz="1201" u="none" dirty="0">
              <a:latin typeface="メイリオ" panose="020B0604030504040204" pitchFamily="50" charset="-128"/>
              <a:ea typeface="メイリオ" panose="020B0604030504040204" pitchFamily="50" charset="-128"/>
            </a:endParaRPr>
          </a:p>
        </p:txBody>
      </p:sp>
      <p:sp>
        <p:nvSpPr>
          <p:cNvPr id="35" name="角丸四角形 34"/>
          <p:cNvSpPr/>
          <p:nvPr/>
        </p:nvSpPr>
        <p:spPr>
          <a:xfrm>
            <a:off x="370891" y="1655699"/>
            <a:ext cx="2206084" cy="265974"/>
          </a:xfrm>
          <a:prstGeom prst="roundRect">
            <a:avLst/>
          </a:prstGeom>
          <a:solidFill>
            <a:schemeClr val="tx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3" b="1"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事業の概要（～</a:t>
            </a:r>
            <a:r>
              <a:rPr lang="en-US" altLang="ja-JP" sz="1293" b="1"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a:t>
            </a:r>
            <a:r>
              <a:rPr lang="ja-JP" altLang="en-US" sz="1293" b="1"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a:t>
            </a:r>
            <a:r>
              <a:rPr lang="en-US" altLang="ja-JP" sz="1293" b="1"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93" b="1"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図 35"/>
          <p:cNvPicPr>
            <a:picLocks noChangeAspect="1"/>
          </p:cNvPicPr>
          <p:nvPr/>
        </p:nvPicPr>
        <p:blipFill>
          <a:blip r:embed="rId3"/>
          <a:stretch>
            <a:fillRect/>
          </a:stretch>
        </p:blipFill>
        <p:spPr>
          <a:xfrm>
            <a:off x="342916" y="3952122"/>
            <a:ext cx="8471010" cy="2458027"/>
          </a:xfrm>
          <a:prstGeom prst="rect">
            <a:avLst/>
          </a:prstGeom>
          <a:ln>
            <a:noFill/>
          </a:ln>
        </p:spPr>
      </p:pic>
      <p:sp>
        <p:nvSpPr>
          <p:cNvPr id="4" name="加算 3"/>
          <p:cNvSpPr/>
          <p:nvPr/>
        </p:nvSpPr>
        <p:spPr bwMode="auto">
          <a:xfrm>
            <a:off x="6205834" y="822861"/>
            <a:ext cx="586560" cy="586560"/>
          </a:xfrm>
          <a:prstGeom prst="mathPlu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447" tIns="42223" rIns="84447" bIns="42223" numCol="1" rtlCol="0" anchor="t" anchorCtr="0" compatLnSpc="1">
            <a:prstTxWarp prst="textNoShape">
              <a:avLst/>
            </a:prstTxWarp>
          </a:bodyPr>
          <a:lstStyle/>
          <a:p>
            <a:pPr algn="l" defTabSz="844419"/>
            <a:endParaRPr kumimoji="0" lang="ja-JP" altLang="en-US" sz="1662" u="none">
              <a:latin typeface="Arial" pitchFamily="34" charset="0"/>
            </a:endParaRPr>
          </a:p>
        </p:txBody>
      </p:sp>
    </p:spTree>
    <p:extLst>
      <p:ext uri="{BB962C8B-B14F-4D97-AF65-F5344CB8AC3E}">
        <p14:creationId xmlns:p14="http://schemas.microsoft.com/office/powerpoint/2010/main" val="1402695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F9ADA9E-DF16-44F5-84FC-59269D2360E0}" type="slidenum">
              <a:rPr lang="zh-CN" altLang="en-US" smtClean="0"/>
              <a:pPr/>
              <a:t>9</a:t>
            </a:fld>
            <a:endParaRPr lang="zh-CN" altLang="en-US"/>
          </a:p>
        </p:txBody>
      </p:sp>
      <p:graphicFrame>
        <p:nvGraphicFramePr>
          <p:cNvPr id="3" name="図表 2"/>
          <p:cNvGraphicFramePr/>
          <p:nvPr>
            <p:extLst>
              <p:ext uri="{D42A27DB-BD31-4B8C-83A1-F6EECF244321}">
                <p14:modId xmlns:p14="http://schemas.microsoft.com/office/powerpoint/2010/main" val="3979286500"/>
              </p:ext>
            </p:extLst>
          </p:nvPr>
        </p:nvGraphicFramePr>
        <p:xfrm>
          <a:off x="750972" y="1064139"/>
          <a:ext cx="4549506" cy="4611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グループ化 8"/>
          <p:cNvGrpSpPr/>
          <p:nvPr/>
        </p:nvGrpSpPr>
        <p:grpSpPr>
          <a:xfrm>
            <a:off x="5344064" y="1234474"/>
            <a:ext cx="3176484" cy="3419171"/>
            <a:chOff x="5537822" y="1340359"/>
            <a:chExt cx="3282650" cy="4032448"/>
          </a:xfrm>
          <a:noFill/>
          <a:effectLst/>
        </p:grpSpPr>
        <p:sp>
          <p:nvSpPr>
            <p:cNvPr id="4" name="円/楕円 3"/>
            <p:cNvSpPr/>
            <p:nvPr/>
          </p:nvSpPr>
          <p:spPr bwMode="auto">
            <a:xfrm>
              <a:off x="5652119" y="1340359"/>
              <a:ext cx="3168352" cy="4032448"/>
            </a:xfrm>
            <a:prstGeom prst="ellipse">
              <a:avLst/>
            </a:prstGeom>
            <a:grpFill/>
            <a:ln>
              <a:solidFill>
                <a:schemeClr val="tx2">
                  <a:lumMod val="60000"/>
                  <a:lumOff val="40000"/>
                </a:schemeClr>
              </a:solidFill>
              <a:headEnd type="none" w="med" len="med"/>
              <a:tailEnd type="none" w="med" len="med"/>
            </a:ln>
            <a:effectLst/>
          </p:spPr>
          <p:style>
            <a:lnRef idx="0">
              <a:schemeClr val="accent5"/>
            </a:lnRef>
            <a:fillRef idx="3">
              <a:schemeClr val="accent5"/>
            </a:fillRef>
            <a:effectRef idx="3">
              <a:schemeClr val="accent5"/>
            </a:effectRef>
            <a:fontRef idx="minor">
              <a:schemeClr val="lt1"/>
            </a:fontRef>
          </p:style>
          <p:txBody>
            <a:bodyPr vert="horz" wrap="square" lIns="84447" tIns="42223" rIns="84447" bIns="42223" numCol="1" rtlCol="0" anchor="t" anchorCtr="0" compatLnSpc="1">
              <a:prstTxWarp prst="textNoShape">
                <a:avLst/>
              </a:prstTxWarp>
            </a:bodyPr>
            <a:lstStyle/>
            <a:p>
              <a:pPr algn="l"/>
              <a:endParaRPr kumimoji="0" lang="en-US" altLang="ja-JP" b="1" u="none" dirty="0">
                <a:solidFill>
                  <a:schemeClr val="tx1"/>
                </a:solidFill>
                <a:latin typeface="メイリオ" panose="020B0604030504040204" pitchFamily="50" charset="-128"/>
                <a:ea typeface="メイリオ" panose="020B0604030504040204" pitchFamily="50" charset="-128"/>
              </a:endParaRPr>
            </a:p>
            <a:p>
              <a:pPr algn="l"/>
              <a:endParaRPr kumimoji="0" lang="en-US" altLang="ja-JP" b="1" u="none" dirty="0">
                <a:solidFill>
                  <a:schemeClr val="tx1"/>
                </a:solidFill>
                <a:latin typeface="メイリオ" panose="020B0604030504040204" pitchFamily="50" charset="-128"/>
                <a:ea typeface="メイリオ" panose="020B0604030504040204" pitchFamily="50" charset="-128"/>
              </a:endParaRPr>
            </a:p>
            <a:p>
              <a:pPr algn="l"/>
              <a:endParaRPr kumimoji="0" lang="ja-JP" altLang="en-US" b="1" u="none"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6213497" y="1954074"/>
              <a:ext cx="1931300" cy="377123"/>
            </a:xfrm>
            <a:prstGeom prst="rect">
              <a:avLst/>
            </a:prstGeom>
            <a:grpFill/>
            <a:ln>
              <a:noFill/>
            </a:ln>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lvl="0"/>
              <a:r>
                <a:rPr lang="ja-JP" altLang="en-US" sz="1478" b="1" u="none" dirty="0">
                  <a:latin typeface="メイリオ" panose="020B0604030504040204" pitchFamily="50" charset="-128"/>
                  <a:ea typeface="メイリオ" panose="020B0604030504040204" pitchFamily="50" charset="-128"/>
                </a:rPr>
                <a:t>○見立て・診立て　　　　　　　　　　　　　　　　</a:t>
              </a:r>
              <a:endParaRPr lang="en-US" altLang="ja-JP" sz="1478" b="1" u="none"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5537822" y="2871594"/>
              <a:ext cx="3282650" cy="645349"/>
            </a:xfrm>
            <a:prstGeom prst="rect">
              <a:avLst/>
            </a:prstGeom>
            <a:grpFill/>
            <a:ln>
              <a:noFill/>
            </a:ln>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lvl="0"/>
              <a:r>
                <a:rPr lang="ja-JP" altLang="en-US" sz="1478" b="1" u="none" dirty="0">
                  <a:latin typeface="メイリオ" panose="020B0604030504040204" pitchFamily="50" charset="-128"/>
                  <a:ea typeface="メイリオ" panose="020B0604030504040204" pitchFamily="50" charset="-128"/>
                </a:rPr>
                <a:t>○役割分担と連携</a:t>
              </a:r>
              <a:endParaRPr lang="en-US" altLang="ja-JP" sz="1478" b="1" u="none" dirty="0">
                <a:latin typeface="メイリオ" panose="020B0604030504040204" pitchFamily="50" charset="-128"/>
                <a:ea typeface="メイリオ" panose="020B0604030504040204" pitchFamily="50" charset="-128"/>
              </a:endParaRPr>
            </a:p>
            <a:p>
              <a:pPr lvl="0"/>
              <a:r>
                <a:rPr lang="ja-JP" altLang="en-US" sz="1478" b="1" u="none" dirty="0">
                  <a:latin typeface="メイリオ" panose="020B0604030504040204" pitchFamily="50" charset="-128"/>
                  <a:ea typeface="メイリオ" panose="020B0604030504040204" pitchFamily="50" charset="-128"/>
                </a:rPr>
                <a:t>連携＝役割を超えた部分のつなぎ　　　　　　　　　　　　　　　　</a:t>
              </a:r>
              <a:endParaRPr lang="en-US" altLang="ja-JP" sz="1478" b="1" u="none"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5848241" y="4005064"/>
              <a:ext cx="2714970" cy="913578"/>
            </a:xfrm>
            <a:prstGeom prst="rect">
              <a:avLst/>
            </a:prstGeom>
            <a:grpFill/>
            <a:ln>
              <a:noFill/>
            </a:ln>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lvl="0"/>
              <a:r>
                <a:rPr lang="ja-JP" altLang="en-US" sz="1478" b="1" u="none" dirty="0">
                  <a:latin typeface="メイリオ" panose="020B0604030504040204" pitchFamily="50" charset="-128"/>
                  <a:ea typeface="メイリオ" panose="020B0604030504040204" pitchFamily="50" charset="-128"/>
                </a:rPr>
                <a:t>○専門職としての</a:t>
              </a:r>
              <a:r>
                <a:rPr lang="en-US" altLang="ja-JP" sz="1478" b="1" u="none" dirty="0">
                  <a:latin typeface="メイリオ" panose="020B0604030504040204" pitchFamily="50" charset="-128"/>
                  <a:ea typeface="メイリオ" panose="020B0604030504040204" pitchFamily="50" charset="-128"/>
                </a:rPr>
                <a:t/>
              </a:r>
              <a:br>
                <a:rPr lang="en-US" altLang="ja-JP" sz="1478" b="1" u="none" dirty="0">
                  <a:latin typeface="メイリオ" panose="020B0604030504040204" pitchFamily="50" charset="-128"/>
                  <a:ea typeface="メイリオ" panose="020B0604030504040204" pitchFamily="50" charset="-128"/>
                </a:rPr>
              </a:br>
              <a:r>
                <a:rPr lang="ja-JP" altLang="en-US" sz="1478" b="1" u="none" dirty="0">
                  <a:latin typeface="メイリオ" panose="020B0604030504040204" pitchFamily="50" charset="-128"/>
                  <a:ea typeface="メイリオ" panose="020B0604030504040204" pitchFamily="50" charset="-128"/>
                </a:rPr>
                <a:t>支援のゴールを決める／</a:t>
              </a:r>
              <a:r>
                <a:rPr lang="en-US" altLang="ja-JP" sz="1478" b="1" u="none" dirty="0">
                  <a:latin typeface="メイリオ" panose="020B0604030504040204" pitchFamily="50" charset="-128"/>
                  <a:ea typeface="メイリオ" panose="020B0604030504040204" pitchFamily="50" charset="-128"/>
                </a:rPr>
                <a:t/>
              </a:r>
              <a:br>
                <a:rPr lang="en-US" altLang="ja-JP" sz="1478" b="1" u="none" dirty="0">
                  <a:latin typeface="メイリオ" panose="020B0604030504040204" pitchFamily="50" charset="-128"/>
                  <a:ea typeface="メイリオ" panose="020B0604030504040204" pitchFamily="50" charset="-128"/>
                </a:rPr>
              </a:br>
              <a:r>
                <a:rPr lang="ja-JP" altLang="en-US" sz="1478" b="1" u="none" dirty="0">
                  <a:latin typeface="メイリオ" panose="020B0604030504040204" pitchFamily="50" charset="-128"/>
                  <a:ea typeface="メイリオ" panose="020B0604030504040204" pitchFamily="50" charset="-128"/>
                </a:rPr>
                <a:t>共有する　　　　　　　　　　　　　　　　</a:t>
              </a:r>
              <a:endParaRPr lang="en-US" altLang="ja-JP" sz="1478" b="1" u="none" dirty="0">
                <a:latin typeface="メイリオ" panose="020B0604030504040204" pitchFamily="50" charset="-128"/>
                <a:ea typeface="メイリオ" panose="020B0604030504040204" pitchFamily="50" charset="-128"/>
              </a:endParaRPr>
            </a:p>
          </p:txBody>
        </p:sp>
      </p:grpSp>
      <p:sp>
        <p:nvSpPr>
          <p:cNvPr id="8" name="Rectangle 1026"/>
          <p:cNvSpPr>
            <a:spLocks noGrp="1" noChangeArrowheads="1"/>
          </p:cNvSpPr>
          <p:nvPr/>
        </p:nvSpPr>
        <p:spPr bwMode="auto">
          <a:xfrm>
            <a:off x="648448" y="403336"/>
            <a:ext cx="7780606" cy="660801"/>
          </a:xfrm>
          <a:prstGeom prst="roundRect">
            <a:avLst/>
          </a:prstGeom>
          <a:ln/>
        </p:spPr>
        <p:style>
          <a:lnRef idx="0">
            <a:schemeClr val="accent2"/>
          </a:lnRef>
          <a:fillRef idx="3">
            <a:schemeClr val="accent2"/>
          </a:fillRef>
          <a:effectRef idx="3">
            <a:schemeClr val="accent2"/>
          </a:effectRef>
          <a:fontRef idx="minor">
            <a:schemeClr val="lt1"/>
          </a:fontRef>
        </p:style>
        <p:txBody>
          <a:bodyPr tIns="72001" rtlCol="0" anchor="ctr"/>
          <a:lstStyle/>
          <a:p>
            <a:r>
              <a:rPr lang="ja-JP" altLang="en-US" sz="2586" b="1" u="none" dirty="0">
                <a:solidFill>
                  <a:schemeClr val="bg1"/>
                </a:solidFill>
                <a:latin typeface="メイリオ" panose="020B0604030504040204" pitchFamily="50" charset="-128"/>
                <a:ea typeface="メイリオ" panose="020B0604030504040204" pitchFamily="50" charset="-128"/>
              </a:rPr>
              <a:t>支援の最前線で必要なことは？</a:t>
            </a:r>
            <a:endParaRPr lang="en-US" altLang="ja-JP" sz="2586" b="1" u="none"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56846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00DB61CD-02C2-49DE-9FE0-0A911C1A52E0}"/>
                                            </p:graphicEl>
                                          </p:spTgt>
                                        </p:tgtEl>
                                        <p:attrNameLst>
                                          <p:attrName>style.visibility</p:attrName>
                                        </p:attrNameLst>
                                      </p:cBhvr>
                                      <p:to>
                                        <p:strVal val="visible"/>
                                      </p:to>
                                    </p:set>
                                    <p:animEffect transition="in" filter="wipe(left)">
                                      <p:cBhvr>
                                        <p:cTn id="7" dur="500"/>
                                        <p:tgtEl>
                                          <p:spTgt spid="3">
                                            <p:graphicEl>
                                              <a:dgm id="{00DB61CD-02C2-49DE-9FE0-0A911C1A52E0}"/>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graphicEl>
                                              <a:dgm id="{72DF39D7-046D-4461-A495-8463DA84E974}"/>
                                            </p:graphicEl>
                                          </p:spTgt>
                                        </p:tgtEl>
                                        <p:attrNameLst>
                                          <p:attrName>style.visibility</p:attrName>
                                        </p:attrNameLst>
                                      </p:cBhvr>
                                      <p:to>
                                        <p:strVal val="visible"/>
                                      </p:to>
                                    </p:set>
                                    <p:animEffect transition="in" filter="wipe(left)">
                                      <p:cBhvr>
                                        <p:cTn id="11" dur="500"/>
                                        <p:tgtEl>
                                          <p:spTgt spid="3">
                                            <p:graphicEl>
                                              <a:dgm id="{72DF39D7-046D-4461-A495-8463DA84E974}"/>
                                            </p:graphic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graphicEl>
                                              <a:dgm id="{EB9CF73C-168C-4680-AF04-70B554BC18A7}"/>
                                            </p:graphicEl>
                                          </p:spTgt>
                                        </p:tgtEl>
                                        <p:attrNameLst>
                                          <p:attrName>style.visibility</p:attrName>
                                        </p:attrNameLst>
                                      </p:cBhvr>
                                      <p:to>
                                        <p:strVal val="visible"/>
                                      </p:to>
                                    </p:set>
                                    <p:animEffect transition="in" filter="wipe(left)">
                                      <p:cBhvr>
                                        <p:cTn id="14" dur="500"/>
                                        <p:tgtEl>
                                          <p:spTgt spid="3">
                                            <p:graphicEl>
                                              <a:dgm id="{EB9CF73C-168C-4680-AF04-70B554BC18A7}"/>
                                            </p:graphicEl>
                                          </p:spTgt>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graphicEl>
                                              <a:dgm id="{587EE58F-1E8D-4E90-8F32-CDCB19B4E791}"/>
                                            </p:graphicEl>
                                          </p:spTgt>
                                        </p:tgtEl>
                                        <p:attrNameLst>
                                          <p:attrName>style.visibility</p:attrName>
                                        </p:attrNameLst>
                                      </p:cBhvr>
                                      <p:to>
                                        <p:strVal val="visible"/>
                                      </p:to>
                                    </p:set>
                                    <p:animEffect transition="in" filter="wipe(left)">
                                      <p:cBhvr>
                                        <p:cTn id="18" dur="500"/>
                                        <p:tgtEl>
                                          <p:spTgt spid="3">
                                            <p:graphicEl>
                                              <a:dgm id="{587EE58F-1E8D-4E90-8F32-CDCB19B4E791}"/>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graphicEl>
                                              <a:dgm id="{CD6D26EF-3819-4227-9367-6896C99A187B}"/>
                                            </p:graphicEl>
                                          </p:spTgt>
                                        </p:tgtEl>
                                        <p:attrNameLst>
                                          <p:attrName>style.visibility</p:attrName>
                                        </p:attrNameLst>
                                      </p:cBhvr>
                                      <p:to>
                                        <p:strVal val="visible"/>
                                      </p:to>
                                    </p:set>
                                    <p:animEffect transition="in" filter="wipe(left)">
                                      <p:cBhvr>
                                        <p:cTn id="21" dur="500"/>
                                        <p:tgtEl>
                                          <p:spTgt spid="3">
                                            <p:graphicEl>
                                              <a:dgm id="{CD6D26EF-3819-4227-9367-6896C99A187B}"/>
                                            </p:graphicEl>
                                          </p:spTgt>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3">
                                            <p:graphicEl>
                                              <a:dgm id="{33967C99-DDF8-498E-8EF0-F420D7BC5823}"/>
                                            </p:graphicEl>
                                          </p:spTgt>
                                        </p:tgtEl>
                                        <p:attrNameLst>
                                          <p:attrName>style.visibility</p:attrName>
                                        </p:attrNameLst>
                                      </p:cBhvr>
                                      <p:to>
                                        <p:strVal val="visible"/>
                                      </p:to>
                                    </p:set>
                                    <p:animEffect transition="in" filter="wipe(left)">
                                      <p:cBhvr>
                                        <p:cTn id="25" dur="500"/>
                                        <p:tgtEl>
                                          <p:spTgt spid="3">
                                            <p:graphicEl>
                                              <a:dgm id="{33967C99-DDF8-498E-8EF0-F420D7BC5823}"/>
                                            </p:graphic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graphicEl>
                                              <a:dgm id="{339A2872-1066-425C-8B4B-7EB76BF6D1EC}"/>
                                            </p:graphicEl>
                                          </p:spTgt>
                                        </p:tgtEl>
                                        <p:attrNameLst>
                                          <p:attrName>style.visibility</p:attrName>
                                        </p:attrNameLst>
                                      </p:cBhvr>
                                      <p:to>
                                        <p:strVal val="visible"/>
                                      </p:to>
                                    </p:set>
                                    <p:animEffect transition="in" filter="wipe(left)">
                                      <p:cBhvr>
                                        <p:cTn id="28" dur="500"/>
                                        <p:tgtEl>
                                          <p:spTgt spid="3">
                                            <p:graphicEl>
                                              <a:dgm id="{339A2872-1066-425C-8B4B-7EB76BF6D1EC}"/>
                                            </p:graphicEl>
                                          </p:spTgt>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par>
                          <p:cTn id="33" fill="hold">
                            <p:stCondLst>
                              <p:cond delay="2500"/>
                            </p:stCondLst>
                            <p:childTnLst>
                              <p:par>
                                <p:cTn id="34" presetID="26" presetClass="emph" presetSubtype="0" fill="hold" nodeType="afterEffect">
                                  <p:stCondLst>
                                    <p:cond delay="0"/>
                                  </p:stCondLst>
                                  <p:childTnLst>
                                    <p:animEffect transition="out" filter="fade">
                                      <p:cBhvr>
                                        <p:cTn id="35" dur="500" tmFilter="0, 0; .2, .5; .8, .5; 1, 0"/>
                                        <p:tgtEl>
                                          <p:spTgt spid="9"/>
                                        </p:tgtEl>
                                      </p:cBhvr>
                                    </p:animEffect>
                                    <p:animScale>
                                      <p:cBhvr>
                                        <p:cTn id="36"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theme/theme1.xml><?xml version="1.0" encoding="utf-8"?>
<a:theme xmlns:a="http://schemas.openxmlformats.org/drawingml/2006/main" name="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丸ゴシック">
      <a:majorFont>
        <a:latin typeface="HG創英角ｺﾞｼｯｸUB"/>
        <a:ea typeface="HGS創英ﾌﾟﾚｾﾞﾝｽEB"/>
        <a:cs typeface=""/>
      </a:majorFont>
      <a:minorFont>
        <a:latin typeface="Century"/>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ファンシー（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ファンシー（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ファンシー（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ファンシー（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ファンシー（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ファンシー（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ファンシー（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ファンシー（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ファンシー（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ファンシー（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ファンシー（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ファンシー（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テーマ1" id="{D2B3F790-570E-46F8-A5E6-1FA5A25F7A77}" vid="{C844B154-D238-4CCB-8852-491E2A4E2E8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3463</TotalTime>
  <Words>1897</Words>
  <Application>Microsoft Office PowerPoint</Application>
  <PresentationFormat>画面に合わせる (4:3)</PresentationFormat>
  <Paragraphs>169</Paragraphs>
  <Slides>9</Slides>
  <Notes>3</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9</vt:i4>
      </vt:variant>
    </vt:vector>
  </HeadingPairs>
  <TitlesOfParts>
    <vt:vector size="22" baseType="lpstr">
      <vt:lpstr>HGS創英ﾌﾟﾚｾﾞﾝｽEB</vt:lpstr>
      <vt:lpstr>HG丸ｺﾞｼｯｸM-PRO</vt:lpstr>
      <vt:lpstr>Meiryo UI</vt:lpstr>
      <vt:lpstr>ＭＳ Ｐゴシック</vt:lpstr>
      <vt:lpstr>メイリオ</vt:lpstr>
      <vt:lpstr>游ゴシック</vt:lpstr>
      <vt:lpstr>游ゴシック Light</vt:lpstr>
      <vt:lpstr>Arial</vt:lpstr>
      <vt:lpstr>Calibri</vt:lpstr>
      <vt:lpstr>Century</vt:lpstr>
      <vt:lpstr>Tahoma</vt:lpstr>
      <vt:lpstr>テーマ1</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総務部IT推進課</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地域移行支援（退院促進） について</dc:title>
  <dc:creator>HisayoN@mbox.pref.osaka.lg.jp</dc:creator>
  <cp:lastModifiedBy>中川　尚代</cp:lastModifiedBy>
  <cp:revision>276</cp:revision>
  <cp:lastPrinted>2023-07-24T04:02:51Z</cp:lastPrinted>
  <dcterms:created xsi:type="dcterms:W3CDTF">2017-10-10T02:23:27Z</dcterms:created>
  <dcterms:modified xsi:type="dcterms:W3CDTF">2023-08-29T05:59:41Z</dcterms:modified>
</cp:coreProperties>
</file>