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9"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D8E8"/>
    <a:srgbClr val="E9EDF4"/>
    <a:srgbClr val="0000FF"/>
    <a:srgbClr val="E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13" autoAdjust="0"/>
    <p:restoredTop sz="94434" autoAdjust="0"/>
  </p:normalViewPr>
  <p:slideViewPr>
    <p:cSldViewPr>
      <p:cViewPr varScale="1">
        <p:scale>
          <a:sx n="68" d="100"/>
          <a:sy n="68" d="100"/>
        </p:scale>
        <p:origin x="1108" y="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6967"/>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6967"/>
          </a:xfrm>
          <a:prstGeom prst="rect">
            <a:avLst/>
          </a:prstGeom>
        </p:spPr>
        <p:txBody>
          <a:bodyPr vert="horz" lIns="91433" tIns="45717" rIns="91433" bIns="45717" rtlCol="0"/>
          <a:lstStyle>
            <a:lvl1pPr algn="r">
              <a:defRPr sz="1200"/>
            </a:lvl1pPr>
          </a:lstStyle>
          <a:p>
            <a:fld id="{005252BA-2214-449C-8EB5-EC4AE1D81467}" type="datetimeFigureOut">
              <a:rPr kumimoji="1" lang="ja-JP" altLang="en-US" smtClean="0"/>
              <a:t>2023/11/24</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33" tIns="45717" rIns="91433" bIns="45717" rtlCol="0" anchor="ctr"/>
          <a:lstStyle/>
          <a:p>
            <a:endParaRPr lang="ja-JP" altLang="en-US"/>
          </a:p>
        </p:txBody>
      </p:sp>
      <p:sp>
        <p:nvSpPr>
          <p:cNvPr id="5" name="ノート プレースホルダー 4"/>
          <p:cNvSpPr>
            <a:spLocks noGrp="1"/>
          </p:cNvSpPr>
          <p:nvPr>
            <p:ph type="body" sz="quarter" idx="3"/>
          </p:nvPr>
        </p:nvSpPr>
        <p:spPr>
          <a:xfrm>
            <a:off x="680721" y="4721185"/>
            <a:ext cx="5445760" cy="4472702"/>
          </a:xfrm>
          <a:prstGeom prst="rect">
            <a:avLst/>
          </a:prstGeom>
        </p:spPr>
        <p:txBody>
          <a:bodyPr vert="horz" lIns="91433" tIns="45717" rIns="91433"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6967"/>
          </a:xfrm>
          <a:prstGeom prst="rect">
            <a:avLst/>
          </a:prstGeom>
        </p:spPr>
        <p:txBody>
          <a:bodyPr vert="horz" lIns="91433" tIns="45717" rIns="91433"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6967"/>
          </a:xfrm>
          <a:prstGeom prst="rect">
            <a:avLst/>
          </a:prstGeom>
        </p:spPr>
        <p:txBody>
          <a:bodyPr vert="horz" lIns="91433" tIns="45717" rIns="91433" bIns="45717" rtlCol="0" anchor="b"/>
          <a:lstStyle>
            <a:lvl1pPr algn="r">
              <a:defRPr sz="1200"/>
            </a:lvl1pPr>
          </a:lstStyle>
          <a:p>
            <a:fld id="{F5C0CDCA-636B-4F4B-A567-C7BA73AA0095}" type="slidenum">
              <a:rPr kumimoji="1" lang="ja-JP" altLang="en-US" smtClean="0"/>
              <a:t>‹#›</a:t>
            </a:fld>
            <a:endParaRPr kumimoji="1" lang="ja-JP" altLang="en-US"/>
          </a:p>
        </p:txBody>
      </p:sp>
    </p:spTree>
    <p:extLst>
      <p:ext uri="{BB962C8B-B14F-4D97-AF65-F5344CB8AC3E}">
        <p14:creationId xmlns:p14="http://schemas.microsoft.com/office/powerpoint/2010/main" val="392487175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4C44990-B191-44FF-908E-CD5C61C97783}" type="datetime1">
              <a:rPr kumimoji="1" lang="ja-JP" altLang="en-US" smtClean="0"/>
              <a:t>2023/11/24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900057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F5CAE68-DF1D-4A3B-B4C8-841469085435}" type="datetime1">
              <a:rPr kumimoji="1" lang="ja-JP" altLang="en-US" smtClean="0"/>
              <a:t>2023/11/24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853331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8CBD97C-F995-4932-ABDF-B20E3D61BD50}" type="datetime1">
              <a:rPr kumimoji="1" lang="ja-JP" altLang="en-US" smtClean="0"/>
              <a:t>2023/11/24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693046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4A44DC7-CFC5-44D6-8028-927A1CC03337}" type="datetime1">
              <a:rPr kumimoji="1" lang="ja-JP" altLang="en-US" smtClean="0"/>
              <a:t>2023/11/24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478762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7EA6779-2EDE-4EE9-B2E0-8016CC5F3D13}" type="datetime1">
              <a:rPr kumimoji="1" lang="ja-JP" altLang="en-US" smtClean="0"/>
              <a:t>2023/11/24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1287338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A4BB9FF4-3CA3-481E-AC8A-2DA11F807245}" type="datetime1">
              <a:rPr kumimoji="1" lang="ja-JP" altLang="en-US" smtClean="0"/>
              <a:t>2023/11/24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582979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8072A7C-5CA8-4A04-B6D3-4A79AB67A3F2}" type="datetime1">
              <a:rPr kumimoji="1" lang="ja-JP" altLang="en-US" smtClean="0"/>
              <a:t>2023/11/24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1953213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62A5165-AE32-4DFC-B3DB-0A5EC32549A1}" type="datetime1">
              <a:rPr kumimoji="1" lang="ja-JP" altLang="en-US" smtClean="0"/>
              <a:t>2023/11/24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402926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6A0DA09-063E-4394-935A-FDA93ECAF335}" type="datetime1">
              <a:rPr kumimoji="1" lang="ja-JP" altLang="en-US" smtClean="0"/>
              <a:t>2023/11/24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078362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F9CC58A-5E16-4063-84BB-CB94814E850A}" type="datetime1">
              <a:rPr kumimoji="1" lang="ja-JP" altLang="en-US" smtClean="0"/>
              <a:t>2023/11/24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302546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77A0724-2BC3-4E92-B661-077C20E9E87E}" type="datetime1">
              <a:rPr kumimoji="1" lang="ja-JP" altLang="en-US" smtClean="0"/>
              <a:t>2023/11/24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023064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79376D-9F3B-4D25-B378-A0F17775B954}" type="datetime1">
              <a:rPr kumimoji="1" lang="ja-JP" altLang="en-US" smtClean="0"/>
              <a:t>2023/11/24</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2143517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0" y="26112"/>
            <a:ext cx="9137847" cy="432000"/>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p:spPr>
        <p:txBody>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800" b="1" dirty="0">
                <a:solidFill>
                  <a:schemeClr val="bg1"/>
                </a:solidFill>
                <a:latin typeface="Meiryo UI" panose="020B0604030504040204" pitchFamily="50" charset="-128"/>
                <a:ea typeface="Meiryo UI" panose="020B0604030504040204" pitchFamily="50" charset="-128"/>
              </a:rPr>
              <a:t>現在の取組状況について</a:t>
            </a:r>
          </a:p>
        </p:txBody>
      </p:sp>
      <p:sp>
        <p:nvSpPr>
          <p:cNvPr id="10" name="スライド番号プレースホルダー 9"/>
          <p:cNvSpPr>
            <a:spLocks noGrp="1"/>
          </p:cNvSpPr>
          <p:nvPr>
            <p:ph type="sldNum" sz="quarter" idx="12"/>
          </p:nvPr>
        </p:nvSpPr>
        <p:spPr>
          <a:xfrm>
            <a:off x="7004248" y="6453337"/>
            <a:ext cx="2133600" cy="365125"/>
          </a:xfrm>
        </p:spPr>
        <p:txBody>
          <a:bodyPr/>
          <a:lstStyle/>
          <a:p>
            <a:fld id="{1C2C60DF-5D73-46A2-8FFF-B4A756D3B2D0}" type="slidenum">
              <a:rPr kumimoji="1" lang="ja-JP" altLang="en-US" smtClean="0"/>
              <a:t>1</a:t>
            </a:fld>
            <a:endParaRPr kumimoji="1" lang="ja-JP" altLang="en-US" dirty="0"/>
          </a:p>
        </p:txBody>
      </p:sp>
      <p:sp>
        <p:nvSpPr>
          <p:cNvPr id="6" name="テキスト ボックス 5"/>
          <p:cNvSpPr txBox="1"/>
          <p:nvPr/>
        </p:nvSpPr>
        <p:spPr>
          <a:xfrm>
            <a:off x="8079273" y="88223"/>
            <a:ext cx="936104" cy="307777"/>
          </a:xfrm>
          <a:prstGeom prst="rect">
            <a:avLst/>
          </a:prstGeom>
          <a:solidFill>
            <a:schemeClr val="bg1"/>
          </a:solidFill>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kumimoji="1" lang="ja-JP" altLang="en-US" sz="1400">
                <a:solidFill>
                  <a:schemeClr val="tx1"/>
                </a:solidFill>
                <a:latin typeface="Meiryo UI" panose="020B0604030504040204" pitchFamily="50" charset="-128"/>
                <a:ea typeface="Meiryo UI" panose="020B0604030504040204" pitchFamily="50" charset="-128"/>
              </a:rPr>
              <a:t>資料</a:t>
            </a:r>
            <a:r>
              <a:rPr lang="ja-JP" altLang="en-US" sz="1400" dirty="0">
                <a:solidFill>
                  <a:schemeClr val="tx1"/>
                </a:solidFill>
                <a:latin typeface="Meiryo UI" panose="020B0604030504040204" pitchFamily="50" charset="-128"/>
                <a:ea typeface="Meiryo UI" panose="020B0604030504040204" pitchFamily="50" charset="-128"/>
              </a:rPr>
              <a:t>４</a:t>
            </a:r>
            <a:endParaRPr kumimoji="1" lang="en-US" altLang="ja-JP" sz="1400" dirty="0">
              <a:solidFill>
                <a:schemeClr val="tx1"/>
              </a:solidFill>
              <a:latin typeface="Meiryo UI" panose="020B0604030504040204" pitchFamily="50" charset="-128"/>
              <a:ea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1825467880"/>
              </p:ext>
            </p:extLst>
          </p:nvPr>
        </p:nvGraphicFramePr>
        <p:xfrm>
          <a:off x="21942" y="520222"/>
          <a:ext cx="9086562" cy="3705630"/>
        </p:xfrm>
        <a:graphic>
          <a:graphicData uri="http://schemas.openxmlformats.org/drawingml/2006/table">
            <a:tbl>
              <a:tblPr firstRow="1" bandRow="1">
                <a:tableStyleId>{5A111915-BE36-4E01-A7E5-04B1672EAD32}</a:tableStyleId>
              </a:tblPr>
              <a:tblGrid>
                <a:gridCol w="9086562">
                  <a:extLst>
                    <a:ext uri="{9D8B030D-6E8A-4147-A177-3AD203B41FA5}">
                      <a16:colId xmlns:a16="http://schemas.microsoft.com/office/drawing/2014/main" val="3114873037"/>
                    </a:ext>
                  </a:extLst>
                </a:gridCol>
              </a:tblGrid>
              <a:tr h="372198">
                <a:tc>
                  <a:txBody>
                    <a:bodyPr/>
                    <a:lstStyle/>
                    <a:p>
                      <a:r>
                        <a:rPr kumimoji="1" lang="ja-JP" altLang="en-US" dirty="0"/>
                        <a:t>◆重度知的</a:t>
                      </a:r>
                      <a:r>
                        <a:rPr kumimoji="1" lang="ja-JP" altLang="en-US" dirty="0" err="1"/>
                        <a:t>障がい</a:t>
                      </a:r>
                      <a:r>
                        <a:rPr kumimoji="1" lang="ja-JP" altLang="en-US" dirty="0"/>
                        <a:t>者地域生活支援体制整備事業（コンサルテーション事業）</a:t>
                      </a:r>
                      <a:endParaRPr kumimoji="1" lang="ja-JP" altLang="en-US"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118333835"/>
                  </a:ext>
                </a:extLst>
              </a:tr>
              <a:tr h="3333432">
                <a:tc>
                  <a:txBody>
                    <a:bodyPr/>
                    <a:lstStyle/>
                    <a:p>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事業目的</a:t>
                      </a:r>
                      <a:r>
                        <a:rPr kumimoji="1" lang="en-US" altLang="ja-JP" sz="1200" dirty="0">
                          <a:latin typeface="Meiryo UI" panose="020B0604030504040204" pitchFamily="50" charset="-128"/>
                          <a:ea typeface="Meiryo UI" panose="020B0604030504040204" pitchFamily="50" charset="-128"/>
                        </a:rPr>
                        <a:t>】</a:t>
                      </a:r>
                    </a:p>
                    <a:p>
                      <a:r>
                        <a:rPr kumimoji="1" lang="ja-JP" altLang="en-US" sz="1200" baseline="0" dirty="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重度知的</a:t>
                      </a:r>
                      <a:r>
                        <a:rPr kumimoji="1" lang="ja-JP" altLang="en-US" sz="1200" dirty="0" err="1">
                          <a:latin typeface="Meiryo UI" panose="020B0604030504040204" pitchFamily="50" charset="-128"/>
                          <a:ea typeface="Meiryo UI" panose="020B0604030504040204" pitchFamily="50" charset="-128"/>
                        </a:rPr>
                        <a:t>障がい</a:t>
                      </a:r>
                      <a:r>
                        <a:rPr kumimoji="1" lang="ja-JP" altLang="en-US" sz="1200" dirty="0">
                          <a:latin typeface="Meiryo UI" panose="020B0604030504040204" pitchFamily="50" charset="-128"/>
                          <a:ea typeface="Meiryo UI" panose="020B0604030504040204" pitchFamily="50" charset="-128"/>
                        </a:rPr>
                        <a:t>者に対応可能な支援スキルを持つ法人を増やし、</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重度知的障がい者の地域での生活を支える体制を整備する。</a:t>
                      </a:r>
                    </a:p>
                    <a:p>
                      <a:endParaRPr kumimoji="1" lang="ja-JP" altLang="en-US" sz="1200" dirty="0">
                        <a:latin typeface="Meiryo UI" panose="020B0604030504040204" pitchFamily="50" charset="-128"/>
                        <a:ea typeface="Meiryo UI" panose="020B0604030504040204" pitchFamily="50" charset="-128"/>
                      </a:endParaRPr>
                    </a:p>
                    <a:p>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事業期間</a:t>
                      </a:r>
                      <a:r>
                        <a:rPr kumimoji="1" lang="en-US" altLang="ja-JP" sz="1200" dirty="0">
                          <a:latin typeface="Meiryo UI" panose="020B0604030504040204" pitchFamily="50" charset="-128"/>
                          <a:ea typeface="Meiryo UI" panose="020B0604030504040204" pitchFamily="50" charset="-128"/>
                        </a:rPr>
                        <a:t>】</a:t>
                      </a:r>
                    </a:p>
                    <a:p>
                      <a:r>
                        <a:rPr kumimoji="1" lang="ja-JP" altLang="en-US" sz="1200" dirty="0">
                          <a:latin typeface="Meiryo UI" panose="020B0604030504040204" pitchFamily="50" charset="-128"/>
                          <a:ea typeface="Meiryo UI" panose="020B0604030504040204" pitchFamily="50" charset="-128"/>
                        </a:rPr>
                        <a:t>　令和２年度～令和６年度</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令和２年度はモデル実施</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　</a:t>
                      </a:r>
                      <a:r>
                        <a:rPr kumimoji="1" lang="ja-JP" altLang="en-US" sz="1200" baseline="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１法人３年間）</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p>
                    <a:p>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事業内容</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　</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先駆的に取り組む法人（社会福祉法人北摂杉の子会）に委託し、</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そのノウウハウを活用して、重度知的</a:t>
                      </a:r>
                      <a:r>
                        <a:rPr kumimoji="1" lang="ja-JP" altLang="en-US" sz="1200" dirty="0" err="1">
                          <a:latin typeface="Meiryo UI" panose="020B0604030504040204" pitchFamily="50" charset="-128"/>
                          <a:ea typeface="Meiryo UI" panose="020B0604030504040204" pitchFamily="50" charset="-128"/>
                        </a:rPr>
                        <a:t>障がい</a:t>
                      </a:r>
                      <a:r>
                        <a:rPr kumimoji="1" lang="ja-JP" altLang="en-US" sz="1200" dirty="0">
                          <a:latin typeface="Meiryo UI" panose="020B0604030504040204" pitchFamily="50" charset="-128"/>
                          <a:ea typeface="Meiryo UI" panose="020B0604030504040204" pitchFamily="50" charset="-128"/>
                        </a:rPr>
                        <a:t>者に対応可能な</a:t>
                      </a:r>
                      <a:r>
                        <a:rPr kumimoji="1" lang="ja-JP" altLang="en-US" sz="1200" u="sng" dirty="0">
                          <a:latin typeface="Meiryo UI" panose="020B0604030504040204" pitchFamily="50" charset="-128"/>
                          <a:ea typeface="Meiryo UI" panose="020B0604030504040204" pitchFamily="50" charset="-128"/>
                        </a:rPr>
                        <a:t>６法人を養成</a:t>
                      </a:r>
                      <a:r>
                        <a:rPr kumimoji="1" lang="ja-JP" altLang="en-US" sz="1200" dirty="0">
                          <a:latin typeface="Meiryo UI" panose="020B0604030504040204" pitchFamily="50" charset="-128"/>
                          <a:ea typeface="Meiryo UI" panose="020B0604030504040204" pitchFamily="50" charset="-128"/>
                        </a:rPr>
                        <a:t>する。</a:t>
                      </a:r>
                    </a:p>
                    <a:p>
                      <a:r>
                        <a:rPr kumimoji="1" lang="ja-JP" altLang="en-US" sz="1200" dirty="0">
                          <a:latin typeface="Meiryo UI" panose="020B0604030504040204" pitchFamily="50" charset="-128"/>
                          <a:ea typeface="Meiryo UI" panose="020B0604030504040204" pitchFamily="50" charset="-128"/>
                        </a:rPr>
                        <a:t>  ●「実地研修」「コンサルテーション研修」等により、</a:t>
                      </a:r>
                      <a:r>
                        <a:rPr kumimoji="1" lang="ja-JP" altLang="en-US" sz="1200" dirty="0" err="1">
                          <a:latin typeface="Meiryo UI" panose="020B0604030504040204" pitchFamily="50" charset="-128"/>
                          <a:ea typeface="Meiryo UI" panose="020B0604030504040204" pitchFamily="50" charset="-128"/>
                        </a:rPr>
                        <a:t>障がい</a:t>
                      </a:r>
                      <a:r>
                        <a:rPr kumimoji="1" lang="ja-JP" altLang="en-US" sz="1200" dirty="0">
                          <a:latin typeface="Meiryo UI" panose="020B0604030504040204" pitchFamily="50" charset="-128"/>
                          <a:ea typeface="Meiryo UI" panose="020B0604030504040204" pitchFamily="50" charset="-128"/>
                        </a:rPr>
                        <a:t>特性に応じた専門的な</a:t>
                      </a:r>
                      <a:endParaRPr kumimoji="1" lang="en-US" altLang="ja-JP" sz="1200" dirty="0">
                        <a:latin typeface="Meiryo UI" panose="020B0604030504040204" pitchFamily="50" charset="-128"/>
                        <a:ea typeface="Meiryo UI" panose="020B0604030504040204" pitchFamily="50" charset="-128"/>
                      </a:endParaRPr>
                    </a:p>
                    <a:p>
                      <a:r>
                        <a:rPr kumimoji="1" lang="en-US" altLang="ja-JP" sz="1200" dirty="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支援方法や環境設定、組織マネジメントなど、法人全体で適切な支援を行う</a:t>
                      </a:r>
                      <a:endParaRPr kumimoji="1" lang="en-US" altLang="ja-JP" sz="1200" dirty="0">
                        <a:latin typeface="Meiryo UI" panose="020B0604030504040204" pitchFamily="50" charset="-128"/>
                        <a:ea typeface="Meiryo UI" panose="020B0604030504040204" pitchFamily="50" charset="-128"/>
                      </a:endParaRPr>
                    </a:p>
                    <a:p>
                      <a:r>
                        <a:rPr kumimoji="1" lang="en-US" altLang="ja-JP" sz="1200" dirty="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　</a:t>
                      </a:r>
                      <a:r>
                        <a:rPr kumimoji="1" lang="en-US" altLang="ja-JP" sz="1200" dirty="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上で必要となる知識や技術を具体的かつ体系的に習得。</a:t>
                      </a:r>
                    </a:p>
                    <a:p>
                      <a:r>
                        <a:rPr kumimoji="1" lang="ja-JP" altLang="en-US" sz="1200" dirty="0">
                          <a:latin typeface="Meiryo UI" panose="020B0604030504040204" pitchFamily="50" charset="-128"/>
                          <a:ea typeface="Meiryo UI" panose="020B0604030504040204" pitchFamily="50" charset="-128"/>
                        </a:rPr>
                        <a:t>　●実践報告会の実施により地域に参加法人の取組み等を周知。</a:t>
                      </a:r>
                      <a:endParaRPr kumimoji="1" lang="en-US" altLang="ja-JP" sz="1200" dirty="0">
                        <a:latin typeface="Meiryo UI" panose="020B0604030504040204" pitchFamily="50" charset="-128"/>
                        <a:ea typeface="Meiryo UI" panose="020B0604030504040204" pitchFamily="50" charset="-128"/>
                      </a:endParaRPr>
                    </a:p>
                    <a:p>
                      <a:endParaRPr kumimoji="1" lang="ja-JP" altLang="en-US" sz="12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647611836"/>
                  </a:ext>
                </a:extLst>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1090106880"/>
              </p:ext>
            </p:extLst>
          </p:nvPr>
        </p:nvGraphicFramePr>
        <p:xfrm>
          <a:off x="21942" y="4287964"/>
          <a:ext cx="9086562" cy="2570036"/>
        </p:xfrm>
        <a:graphic>
          <a:graphicData uri="http://schemas.openxmlformats.org/drawingml/2006/table">
            <a:tbl>
              <a:tblPr firstRow="1" bandRow="1">
                <a:tableStyleId>{5A111915-BE36-4E01-A7E5-04B1672EAD32}</a:tableStyleId>
              </a:tblPr>
              <a:tblGrid>
                <a:gridCol w="9086562">
                  <a:extLst>
                    <a:ext uri="{9D8B030D-6E8A-4147-A177-3AD203B41FA5}">
                      <a16:colId xmlns:a16="http://schemas.microsoft.com/office/drawing/2014/main" val="3114873037"/>
                    </a:ext>
                  </a:extLst>
                </a:gridCol>
              </a:tblGrid>
              <a:tr h="380746">
                <a:tc>
                  <a:txBody>
                    <a:bodyPr/>
                    <a:lstStyle/>
                    <a:p>
                      <a:r>
                        <a:rPr kumimoji="1" lang="ja-JP" altLang="en-US" dirty="0"/>
                        <a:t>◆</a:t>
                      </a:r>
                      <a:r>
                        <a:rPr kumimoji="1" lang="ja-JP" altLang="en-US" dirty="0" err="1"/>
                        <a:t>重度障がい</a:t>
                      </a:r>
                      <a:r>
                        <a:rPr kumimoji="1" lang="ja-JP" altLang="en-US" dirty="0"/>
                        <a:t>者グループホーム等整備事業費補助金（福祉基金事業）</a:t>
                      </a:r>
                      <a:endParaRPr kumimoji="1" lang="ja-JP" altLang="en-US"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118333835"/>
                  </a:ext>
                </a:extLst>
              </a:tr>
              <a:tr h="2189290">
                <a:tc>
                  <a:txBody>
                    <a:bodyPr/>
                    <a:lstStyle/>
                    <a:p>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事業目的</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　　</a:t>
                      </a:r>
                      <a:r>
                        <a:rPr kumimoji="1" lang="ja-JP" altLang="en-US" sz="1200" dirty="0" err="1">
                          <a:latin typeface="Meiryo UI" panose="020B0604030504040204" pitchFamily="50" charset="-128"/>
                          <a:ea typeface="Meiryo UI" panose="020B0604030504040204" pitchFamily="50" charset="-128"/>
                        </a:rPr>
                        <a:t>重度障がい</a:t>
                      </a:r>
                      <a:r>
                        <a:rPr kumimoji="1" lang="ja-JP" altLang="en-US" sz="1200" dirty="0">
                          <a:latin typeface="Meiryo UI" panose="020B0604030504040204" pitchFamily="50" charset="-128"/>
                          <a:ea typeface="Meiryo UI" panose="020B0604030504040204" pitchFamily="50" charset="-128"/>
                        </a:rPr>
                        <a:t>者の地域移行をより推進していく観点から、重度障がい者の地域生活を支援するグループホーム、短期入所事業所を</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ja-JP" altLang="en-US" sz="1200" baseline="0" dirty="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拡充するため、事業者に対して、受入れに必要な環境整備に係る費用を助成。</a:t>
                      </a:r>
                    </a:p>
                    <a:p>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事業内容</a:t>
                      </a:r>
                      <a:r>
                        <a:rPr kumimoji="1" lang="en-US" altLang="ja-JP" sz="1200" dirty="0">
                          <a:latin typeface="Meiryo UI" panose="020B0604030504040204" pitchFamily="50" charset="-128"/>
                          <a:ea typeface="Meiryo UI" panose="020B0604030504040204" pitchFamily="50" charset="-128"/>
                        </a:rPr>
                        <a:t>】</a:t>
                      </a:r>
                    </a:p>
                    <a:p>
                      <a:r>
                        <a:rPr kumimoji="1" lang="ja-JP" altLang="en-US" sz="1200" dirty="0">
                          <a:latin typeface="Meiryo UI" panose="020B0604030504040204" pitchFamily="50" charset="-128"/>
                          <a:ea typeface="Meiryo UI" panose="020B0604030504040204" pitchFamily="50" charset="-128"/>
                        </a:rPr>
                        <a:t>　補助対象：社会福祉法人、医療法人、公益法人・一般法人・</a:t>
                      </a:r>
                      <a:r>
                        <a:rPr kumimoji="1" lang="en-US" altLang="ja-JP" sz="1200" dirty="0">
                          <a:latin typeface="Meiryo UI" panose="020B0604030504040204" pitchFamily="50" charset="-128"/>
                          <a:ea typeface="Meiryo UI" panose="020B0604030504040204" pitchFamily="50" charset="-128"/>
                        </a:rPr>
                        <a:t>NPO</a:t>
                      </a:r>
                      <a:r>
                        <a:rPr kumimoji="1" lang="ja-JP" altLang="en-US" sz="1200" dirty="0" err="1">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株式会社等が運営する既存のグループホーム及び短期入所事業所</a:t>
                      </a:r>
                    </a:p>
                    <a:p>
                      <a:r>
                        <a:rPr kumimoji="1" lang="ja-JP" altLang="en-US" sz="1200" dirty="0">
                          <a:latin typeface="Meiryo UI" panose="020B0604030504040204" pitchFamily="50" charset="-128"/>
                          <a:ea typeface="Meiryo UI" panose="020B0604030504040204" pitchFamily="50" charset="-128"/>
                        </a:rPr>
                        <a:t>　補助要件：</a:t>
                      </a:r>
                      <a:r>
                        <a:rPr kumimoji="1" lang="ja-JP" altLang="en-US" sz="1200" dirty="0" err="1">
                          <a:latin typeface="Meiryo UI" panose="020B0604030504040204" pitchFamily="50" charset="-128"/>
                          <a:ea typeface="Meiryo UI" panose="020B0604030504040204" pitchFamily="50" charset="-128"/>
                        </a:rPr>
                        <a:t>重度障がい</a:t>
                      </a:r>
                      <a:r>
                        <a:rPr kumimoji="1" lang="ja-JP" altLang="en-US" sz="1200" dirty="0">
                          <a:latin typeface="Meiryo UI" panose="020B0604030504040204" pitchFamily="50" charset="-128"/>
                          <a:ea typeface="Meiryo UI" panose="020B0604030504040204" pitchFamily="50" charset="-128"/>
                        </a:rPr>
                        <a:t>者（障がい支援区分５以上）の受入れに必要な環境整備</a:t>
                      </a:r>
                    </a:p>
                    <a:p>
                      <a:r>
                        <a:rPr kumimoji="1" lang="ja-JP" altLang="en-US" sz="1200" dirty="0">
                          <a:latin typeface="Meiryo UI" panose="020B0604030504040204" pitchFamily="50" charset="-128"/>
                          <a:ea typeface="Meiryo UI" panose="020B0604030504040204" pitchFamily="50" charset="-128"/>
                        </a:rPr>
                        <a:t>　　　　　　　　　</a:t>
                      </a:r>
                      <a:r>
                        <a:rPr kumimoji="1" lang="en-US" altLang="ja-JP" sz="1200" dirty="0">
                          <a:latin typeface="Meiryo UI" panose="020B0604030504040204" pitchFamily="50" charset="-128"/>
                          <a:ea typeface="Meiryo UI" panose="020B0604030504040204" pitchFamily="50" charset="-128"/>
                        </a:rPr>
                        <a:t>※</a:t>
                      </a:r>
                      <a:r>
                        <a:rPr kumimoji="1" lang="ja-JP" altLang="en-US" sz="1200" dirty="0" err="1">
                          <a:latin typeface="Meiryo UI" panose="020B0604030504040204" pitchFamily="50" charset="-128"/>
                          <a:ea typeface="Meiryo UI" panose="020B0604030504040204" pitchFamily="50" charset="-128"/>
                        </a:rPr>
                        <a:t>障がい</a:t>
                      </a:r>
                      <a:r>
                        <a:rPr kumimoji="1" lang="ja-JP" altLang="en-US" sz="1200" dirty="0">
                          <a:latin typeface="Meiryo UI" panose="020B0604030504040204" pitchFamily="50" charset="-128"/>
                          <a:ea typeface="Meiryo UI" panose="020B0604030504040204" pitchFamily="50" charset="-128"/>
                        </a:rPr>
                        <a:t>支援区分：障がいの多様な特性その他心身の状態に応じて必要とされる標準的な支援の度合を総合的に示すもの</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ja-JP" altLang="en-US" sz="1200" baseline="0" dirty="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として厚生労働省令で定める区分（</a:t>
                      </a:r>
                      <a:r>
                        <a:rPr kumimoji="1" lang="en-US" altLang="ja-JP" sz="1200" dirty="0">
                          <a:latin typeface="Meiryo UI" panose="020B0604030504040204" pitchFamily="50" charset="-128"/>
                          <a:ea typeface="Meiryo UI" panose="020B0604030504040204" pitchFamily="50" charset="-128"/>
                        </a:rPr>
                        <a:t>1</a:t>
                      </a: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6</a:t>
                      </a:r>
                      <a:r>
                        <a:rPr kumimoji="1" lang="ja-JP" altLang="en-US" sz="1200" dirty="0">
                          <a:latin typeface="Meiryo UI" panose="020B0604030504040204" pitchFamily="50" charset="-128"/>
                          <a:ea typeface="Meiryo UI" panose="020B0604030504040204" pitchFamily="50" charset="-128"/>
                        </a:rPr>
                        <a:t>区分で数字が大きいほど必要とされる支援の度合いが高い）</a:t>
                      </a:r>
                    </a:p>
                    <a:p>
                      <a:r>
                        <a:rPr kumimoji="1" lang="ja-JP" altLang="en-US" sz="1200" dirty="0">
                          <a:latin typeface="Meiryo UI" panose="020B0604030504040204" pitchFamily="50" charset="-128"/>
                          <a:ea typeface="Meiryo UI" panose="020B0604030504040204" pitchFamily="50" charset="-128"/>
                        </a:rPr>
                        <a:t>　対象経費：</a:t>
                      </a:r>
                      <a:r>
                        <a:rPr kumimoji="1" lang="ja-JP" altLang="en-US" sz="1200" dirty="0" err="1">
                          <a:latin typeface="Meiryo UI" panose="020B0604030504040204" pitchFamily="50" charset="-128"/>
                          <a:ea typeface="Meiryo UI" panose="020B0604030504040204" pitchFamily="50" charset="-128"/>
                        </a:rPr>
                        <a:t>障がい</a:t>
                      </a:r>
                      <a:r>
                        <a:rPr kumimoji="1" lang="ja-JP" altLang="en-US" sz="1200" dirty="0">
                          <a:latin typeface="Meiryo UI" panose="020B0604030504040204" pitchFamily="50" charset="-128"/>
                          <a:ea typeface="Meiryo UI" panose="020B0604030504040204" pitchFamily="50" charset="-128"/>
                        </a:rPr>
                        <a:t>特性に応じた居室及び共用部分の改修に係る工事費等</a:t>
                      </a:r>
                    </a:p>
                    <a:p>
                      <a:r>
                        <a:rPr kumimoji="1" lang="ja-JP" altLang="en-US" sz="1200" dirty="0">
                          <a:latin typeface="Meiryo UI" panose="020B0604030504040204" pitchFamily="50" charset="-128"/>
                          <a:ea typeface="Meiryo UI" panose="020B0604030504040204" pitchFamily="50" charset="-128"/>
                        </a:rPr>
                        <a:t>　　　　　　　　　</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例：床や壁の防音工事、クッション性の高い材質への改修、段差の解消　等</a:t>
                      </a:r>
                      <a:endParaRPr kumimoji="1" lang="en-US" altLang="ja-JP" sz="1200" dirty="0">
                        <a:latin typeface="Meiryo UI" panose="020B0604030504040204" pitchFamily="50" charset="-128"/>
                        <a:ea typeface="Meiryo UI" panose="020B0604030504040204" pitchFamily="50" charset="-128"/>
                      </a:endParaRPr>
                    </a:p>
                    <a:p>
                      <a:r>
                        <a:rPr kumimoji="1" lang="en-US" altLang="ja-JP" sz="1200" dirty="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　　　　　　　　　　　国や府内市町村の補助事業の対象となっていないもの</a:t>
                      </a:r>
                    </a:p>
                    <a:p>
                      <a:r>
                        <a:rPr kumimoji="1" lang="ja-JP" altLang="en-US" sz="1200" dirty="0">
                          <a:latin typeface="Meiryo UI" panose="020B0604030504040204" pitchFamily="50" charset="-128"/>
                          <a:ea typeface="Meiryo UI" panose="020B0604030504040204" pitchFamily="50" charset="-128"/>
                        </a:rPr>
                        <a:t>　補助率等：補助率</a:t>
                      </a:r>
                      <a:r>
                        <a:rPr kumimoji="1" lang="en-US" altLang="ja-JP" sz="1200" dirty="0">
                          <a:latin typeface="Meiryo UI" panose="020B0604030504040204" pitchFamily="50" charset="-128"/>
                          <a:ea typeface="Meiryo UI" panose="020B0604030504040204" pitchFamily="50" charset="-128"/>
                        </a:rPr>
                        <a:t>10</a:t>
                      </a: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10</a:t>
                      </a:r>
                      <a:r>
                        <a:rPr kumimoji="1" lang="ja-JP" altLang="en-US" sz="1200" dirty="0">
                          <a:latin typeface="Meiryo UI" panose="020B0604030504040204" pitchFamily="50" charset="-128"/>
                          <a:ea typeface="Meiryo UI" panose="020B0604030504040204" pitchFamily="50" charset="-128"/>
                        </a:rPr>
                        <a:t>　　補助上限</a:t>
                      </a:r>
                      <a:r>
                        <a:rPr kumimoji="1" lang="en-US" altLang="ja-JP" sz="1200" dirty="0">
                          <a:latin typeface="Meiryo UI" panose="020B0604030504040204" pitchFamily="50" charset="-128"/>
                          <a:ea typeface="Meiryo UI" panose="020B0604030504040204" pitchFamily="50" charset="-128"/>
                        </a:rPr>
                        <a:t>180</a:t>
                      </a:r>
                      <a:r>
                        <a:rPr kumimoji="1" lang="ja-JP" altLang="en-US" sz="1200" dirty="0">
                          <a:latin typeface="Meiryo UI" panose="020B0604030504040204" pitchFamily="50" charset="-128"/>
                          <a:ea typeface="Meiryo UI" panose="020B0604030504040204" pitchFamily="50" charset="-128"/>
                        </a:rPr>
                        <a:t>万円／</a:t>
                      </a:r>
                      <a:r>
                        <a:rPr kumimoji="1" lang="en-US" altLang="ja-JP" sz="1200" dirty="0">
                          <a:latin typeface="Meiryo UI" panose="020B0604030504040204" pitchFamily="50" charset="-128"/>
                          <a:ea typeface="Meiryo UI" panose="020B0604030504040204" pitchFamily="50" charset="-128"/>
                        </a:rPr>
                        <a:t>1</a:t>
                      </a:r>
                      <a:r>
                        <a:rPr kumimoji="1" lang="ja-JP" altLang="en-US" sz="1200" dirty="0">
                          <a:latin typeface="Meiryo UI" panose="020B0604030504040204" pitchFamily="50" charset="-128"/>
                          <a:ea typeface="Meiryo UI" panose="020B0604030504040204" pitchFamily="50" charset="-128"/>
                        </a:rPr>
                        <a:t>事業所あたり</a:t>
                      </a:r>
                    </a:p>
                  </a:txBody>
                  <a:tcPr/>
                </a:tc>
                <a:extLst>
                  <a:ext uri="{0D108BD9-81ED-4DB2-BD59-A6C34878D82A}">
                    <a16:rowId xmlns:a16="http://schemas.microsoft.com/office/drawing/2014/main" val="2647611836"/>
                  </a:ext>
                </a:extLst>
              </a:tr>
            </a:tbl>
          </a:graphicData>
        </a:graphic>
      </p:graphicFrame>
      <p:sp>
        <p:nvSpPr>
          <p:cNvPr id="8" name="正方形/長方形 7"/>
          <p:cNvSpPr/>
          <p:nvPr/>
        </p:nvSpPr>
        <p:spPr>
          <a:xfrm>
            <a:off x="397084" y="3645025"/>
            <a:ext cx="6041771" cy="576063"/>
          </a:xfrm>
          <a:prstGeom prst="rect">
            <a:avLst/>
          </a:prstGeom>
          <a:noFill/>
          <a:ln w="9525">
            <a:noFill/>
            <a:prstDash val="sysDash"/>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indent="-936000">
              <a:lnSpc>
                <a:spcPts val="1200"/>
              </a:lnSpc>
            </a:pPr>
            <a:r>
              <a:rPr lang="en-US" altLang="ja-JP" sz="900" dirty="0">
                <a:solidFill>
                  <a:schemeClr val="tx1"/>
                </a:solidFill>
                <a:latin typeface="Meiryo UI" panose="020B0604030504040204" pitchFamily="50" charset="-128"/>
                <a:ea typeface="Meiryo UI" panose="020B0604030504040204" pitchFamily="50" charset="-128"/>
              </a:rPr>
              <a:t>1</a:t>
            </a:r>
            <a:r>
              <a:rPr lang="ja-JP" altLang="en-US" sz="900" dirty="0">
                <a:solidFill>
                  <a:schemeClr val="tx1"/>
                </a:solidFill>
                <a:latin typeface="Meiryo UI" panose="020B0604030504040204" pitchFamily="50" charset="-128"/>
                <a:ea typeface="Meiryo UI" panose="020B0604030504040204" pitchFamily="50" charset="-128"/>
              </a:rPr>
              <a:t>年目：法人内１事業所で実際に支援に困っている</a:t>
            </a:r>
            <a:r>
              <a:rPr lang="en-US" altLang="ja-JP" sz="900" dirty="0">
                <a:solidFill>
                  <a:schemeClr val="tx1"/>
                </a:solidFill>
                <a:latin typeface="Meiryo UI" panose="020B0604030504040204" pitchFamily="50" charset="-128"/>
                <a:ea typeface="Meiryo UI" panose="020B0604030504040204" pitchFamily="50" charset="-128"/>
              </a:rPr>
              <a:t>1</a:t>
            </a:r>
            <a:r>
              <a:rPr lang="ja-JP" altLang="en-US" sz="900" dirty="0">
                <a:solidFill>
                  <a:schemeClr val="tx1"/>
                </a:solidFill>
                <a:latin typeface="Meiryo UI" panose="020B0604030504040204" pitchFamily="50" charset="-128"/>
                <a:ea typeface="Meiryo UI" panose="020B0604030504040204" pitchFamily="50" charset="-128"/>
              </a:rPr>
              <a:t>～</a:t>
            </a:r>
            <a:r>
              <a:rPr lang="en-US" altLang="ja-JP" sz="900" dirty="0">
                <a:solidFill>
                  <a:schemeClr val="tx1"/>
                </a:solidFill>
                <a:latin typeface="Meiryo UI" panose="020B0604030504040204" pitchFamily="50" charset="-128"/>
                <a:ea typeface="Meiryo UI" panose="020B0604030504040204" pitchFamily="50" charset="-128"/>
              </a:rPr>
              <a:t>2</a:t>
            </a:r>
            <a:r>
              <a:rPr lang="ja-JP" altLang="en-US" sz="900" dirty="0">
                <a:solidFill>
                  <a:schemeClr val="tx1"/>
                </a:solidFill>
                <a:latin typeface="Meiryo UI" panose="020B0604030504040204" pitchFamily="50" charset="-128"/>
                <a:ea typeface="Meiryo UI" panose="020B0604030504040204" pitchFamily="50" charset="-128"/>
              </a:rPr>
              <a:t>事例をもとに、支援方法を学ぶ。</a:t>
            </a:r>
          </a:p>
          <a:p>
            <a:pPr indent="-936000">
              <a:lnSpc>
                <a:spcPts val="1200"/>
              </a:lnSpc>
            </a:pPr>
            <a:r>
              <a:rPr kumimoji="1" lang="en-US" altLang="ja-JP" sz="900" dirty="0">
                <a:solidFill>
                  <a:schemeClr val="tx1"/>
                </a:solidFill>
                <a:latin typeface="Meiryo UI" panose="020B0604030504040204" pitchFamily="50" charset="-128"/>
                <a:ea typeface="Meiryo UI" panose="020B0604030504040204" pitchFamily="50" charset="-128"/>
              </a:rPr>
              <a:t>2</a:t>
            </a:r>
            <a:r>
              <a:rPr kumimoji="1" lang="ja-JP" altLang="en-US" sz="900" dirty="0">
                <a:solidFill>
                  <a:schemeClr val="tx1"/>
                </a:solidFill>
                <a:latin typeface="Meiryo UI" panose="020B0604030504040204" pitchFamily="50" charset="-128"/>
                <a:ea typeface="Meiryo UI" panose="020B0604030504040204" pitchFamily="50" charset="-128"/>
              </a:rPr>
              <a:t>年目</a:t>
            </a:r>
            <a:r>
              <a:rPr lang="ja-JP" altLang="en-US" sz="900" dirty="0">
                <a:solidFill>
                  <a:schemeClr val="tx1"/>
                </a:solidFill>
                <a:latin typeface="Meiryo UI" panose="020B0604030504040204" pitchFamily="50" charset="-128"/>
                <a:ea typeface="Meiryo UI" panose="020B0604030504040204" pitchFamily="50" charset="-128"/>
              </a:rPr>
              <a:t>：法人内複数事業所の数事例で実践を繰り返し、適切な支援を定着させ、</a:t>
            </a:r>
            <a:r>
              <a:rPr lang="en-US" altLang="ja-JP" sz="900" dirty="0">
                <a:solidFill>
                  <a:schemeClr val="tx1"/>
                </a:solidFill>
                <a:latin typeface="Meiryo UI" panose="020B0604030504040204" pitchFamily="50" charset="-128"/>
                <a:ea typeface="Meiryo UI" panose="020B0604030504040204" pitchFamily="50" charset="-128"/>
              </a:rPr>
              <a:t>GH</a:t>
            </a:r>
            <a:r>
              <a:rPr lang="ja-JP" altLang="en-US" sz="900" dirty="0">
                <a:solidFill>
                  <a:schemeClr val="tx1"/>
                </a:solidFill>
                <a:latin typeface="Meiryo UI" panose="020B0604030504040204" pitchFamily="50" charset="-128"/>
                <a:ea typeface="Meiryo UI" panose="020B0604030504040204" pitchFamily="50" charset="-128"/>
              </a:rPr>
              <a:t>等での支援ノウハウを獲得する。</a:t>
            </a:r>
          </a:p>
          <a:p>
            <a:pPr indent="-936000">
              <a:lnSpc>
                <a:spcPts val="1200"/>
              </a:lnSpc>
            </a:pPr>
            <a:r>
              <a:rPr lang="en-US" altLang="ja-JP" sz="900" dirty="0">
                <a:solidFill>
                  <a:schemeClr val="tx1"/>
                </a:solidFill>
                <a:latin typeface="Meiryo UI" panose="020B0604030504040204" pitchFamily="50" charset="-128"/>
                <a:ea typeface="Meiryo UI" panose="020B0604030504040204" pitchFamily="50" charset="-128"/>
              </a:rPr>
              <a:t>3</a:t>
            </a:r>
            <a:r>
              <a:rPr lang="ja-JP" altLang="en-US" sz="900" dirty="0">
                <a:solidFill>
                  <a:schemeClr val="tx1"/>
                </a:solidFill>
                <a:latin typeface="Meiryo UI" panose="020B0604030504040204" pitchFamily="50" charset="-128"/>
                <a:ea typeface="Meiryo UI" panose="020B0604030504040204" pitchFamily="50" charset="-128"/>
              </a:rPr>
              <a:t>年目：委託法人の訪問コンサルに同行し、他法人に対してコンサルテーションできるスキルを培う。</a:t>
            </a:r>
            <a:endParaRPr lang="en-US" altLang="ja-JP" sz="700" dirty="0">
              <a:solidFill>
                <a:schemeClr val="tx1"/>
              </a:solidFill>
              <a:latin typeface="Meiryo UI" panose="020B0604030504040204" pitchFamily="50" charset="-128"/>
              <a:ea typeface="Meiryo UI" panose="020B0604030504040204" pitchFamily="50" charset="-128"/>
            </a:endParaRPr>
          </a:p>
        </p:txBody>
      </p:sp>
      <p:sp>
        <p:nvSpPr>
          <p:cNvPr id="48" name="ホームベース 47"/>
          <p:cNvSpPr/>
          <p:nvPr/>
        </p:nvSpPr>
        <p:spPr>
          <a:xfrm>
            <a:off x="5830488" y="2094292"/>
            <a:ext cx="2983402" cy="1887933"/>
          </a:xfrm>
          <a:prstGeom prst="homePlate">
            <a:avLst>
              <a:gd name="adj" fmla="val 35374"/>
            </a:avLst>
          </a:prstGeom>
          <a:solidFill>
            <a:schemeClr val="bg1">
              <a:lumMod val="95000"/>
            </a:schemeClr>
          </a:solid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dirty="0">
              <a:solidFill>
                <a:schemeClr val="bg1"/>
              </a:solidFill>
              <a:latin typeface="Meiryo UI" panose="020B0604030504040204" pitchFamily="50" charset="-128"/>
              <a:ea typeface="Meiryo UI" panose="020B0604030504040204" pitchFamily="50" charset="-128"/>
            </a:endParaRPr>
          </a:p>
        </p:txBody>
      </p:sp>
      <p:sp>
        <p:nvSpPr>
          <p:cNvPr id="49" name="フローチャート: 結合子 48"/>
          <p:cNvSpPr/>
          <p:nvPr/>
        </p:nvSpPr>
        <p:spPr>
          <a:xfrm>
            <a:off x="7046359" y="3052941"/>
            <a:ext cx="383894" cy="332504"/>
          </a:xfrm>
          <a:prstGeom prst="flowChartConnector">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50" name="フローチャート: 結合子 49"/>
          <p:cNvSpPr/>
          <p:nvPr/>
        </p:nvSpPr>
        <p:spPr>
          <a:xfrm rot="1442239">
            <a:off x="6514806" y="3061965"/>
            <a:ext cx="383894" cy="353250"/>
          </a:xfrm>
          <a:prstGeom prst="flowChartConnector">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dirty="0">
              <a:latin typeface="Meiryo UI" panose="020B0604030504040204" pitchFamily="50" charset="-128"/>
              <a:ea typeface="Meiryo UI" panose="020B0604030504040204" pitchFamily="50" charset="-128"/>
            </a:endParaRPr>
          </a:p>
        </p:txBody>
      </p:sp>
      <p:sp>
        <p:nvSpPr>
          <p:cNvPr id="51" name="フローチャート: 結合子 50"/>
          <p:cNvSpPr/>
          <p:nvPr/>
        </p:nvSpPr>
        <p:spPr>
          <a:xfrm>
            <a:off x="7680223" y="2862795"/>
            <a:ext cx="383894" cy="327170"/>
          </a:xfrm>
          <a:prstGeom prst="flowChartConnector">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52" name="角丸四角形 51"/>
          <p:cNvSpPr/>
          <p:nvPr/>
        </p:nvSpPr>
        <p:spPr>
          <a:xfrm>
            <a:off x="6337335" y="1983616"/>
            <a:ext cx="1620331" cy="1712825"/>
          </a:xfrm>
          <a:prstGeom prst="roundRect">
            <a:avLst/>
          </a:prstGeom>
          <a:noFill/>
          <a:ln w="63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sp>
        <p:nvSpPr>
          <p:cNvPr id="53" name="フローチャート: 結合子 52"/>
          <p:cNvSpPr/>
          <p:nvPr/>
        </p:nvSpPr>
        <p:spPr>
          <a:xfrm>
            <a:off x="7024602" y="2217027"/>
            <a:ext cx="521407" cy="586742"/>
          </a:xfrm>
          <a:prstGeom prst="flowChartConnector">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dirty="0">
              <a:solidFill>
                <a:schemeClr val="tx1"/>
              </a:solidFill>
              <a:latin typeface="Meiryo UI" panose="020B0604030504040204" pitchFamily="50" charset="-128"/>
              <a:ea typeface="Meiryo UI" panose="020B0604030504040204" pitchFamily="50" charset="-128"/>
            </a:endParaRPr>
          </a:p>
        </p:txBody>
      </p:sp>
      <p:sp>
        <p:nvSpPr>
          <p:cNvPr id="54" name="スマイル 53"/>
          <p:cNvSpPr/>
          <p:nvPr/>
        </p:nvSpPr>
        <p:spPr>
          <a:xfrm>
            <a:off x="6859422" y="2604045"/>
            <a:ext cx="260830" cy="227870"/>
          </a:xfrm>
          <a:prstGeom prst="smileyFace">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55" name="スマイル 54"/>
          <p:cNvSpPr/>
          <p:nvPr/>
        </p:nvSpPr>
        <p:spPr>
          <a:xfrm>
            <a:off x="7193927" y="2662829"/>
            <a:ext cx="217464" cy="227178"/>
          </a:xfrm>
          <a:prstGeom prst="smileyFace">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56" name="スマイル 55"/>
          <p:cNvSpPr/>
          <p:nvPr/>
        </p:nvSpPr>
        <p:spPr>
          <a:xfrm>
            <a:off x="7843671" y="2268029"/>
            <a:ext cx="227934" cy="199908"/>
          </a:xfrm>
          <a:prstGeom prst="smileyFace">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400">
              <a:latin typeface="Meiryo UI" panose="020B0604030504040204" pitchFamily="50" charset="-128"/>
              <a:ea typeface="Meiryo UI" panose="020B0604030504040204" pitchFamily="50" charset="-128"/>
            </a:endParaRPr>
          </a:p>
        </p:txBody>
      </p:sp>
      <p:sp>
        <p:nvSpPr>
          <p:cNvPr id="57" name="テキスト ボックス 56"/>
          <p:cNvSpPr txBox="1"/>
          <p:nvPr/>
        </p:nvSpPr>
        <p:spPr>
          <a:xfrm>
            <a:off x="7977892" y="2263055"/>
            <a:ext cx="853189" cy="215444"/>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800" b="1" dirty="0">
                <a:solidFill>
                  <a:schemeClr val="tx1"/>
                </a:solidFill>
                <a:latin typeface="Meiryo UI" panose="020B0604030504040204" pitchFamily="50" charset="-128"/>
                <a:ea typeface="Meiryo UI" panose="020B0604030504040204" pitchFamily="50" charset="-128"/>
              </a:rPr>
              <a:t>：コアメンバー</a:t>
            </a:r>
            <a:endParaRPr kumimoji="1" lang="ja-JP" altLang="en-US" sz="800" b="1" dirty="0">
              <a:solidFill>
                <a:schemeClr val="tx1"/>
              </a:solidFill>
              <a:latin typeface="Meiryo UI" panose="020B0604030504040204" pitchFamily="50" charset="-128"/>
              <a:ea typeface="Meiryo UI" panose="020B0604030504040204" pitchFamily="50" charset="-128"/>
            </a:endParaRPr>
          </a:p>
        </p:txBody>
      </p:sp>
      <p:cxnSp>
        <p:nvCxnSpPr>
          <p:cNvPr id="58" name="直線矢印コネクタ 57"/>
          <p:cNvCxnSpPr/>
          <p:nvPr/>
        </p:nvCxnSpPr>
        <p:spPr>
          <a:xfrm flipV="1">
            <a:off x="6757534" y="2856999"/>
            <a:ext cx="98364" cy="2704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9" name="直線矢印コネクタ 58"/>
          <p:cNvCxnSpPr/>
          <p:nvPr/>
        </p:nvCxnSpPr>
        <p:spPr>
          <a:xfrm flipH="1" flipV="1">
            <a:off x="7744271" y="2583196"/>
            <a:ext cx="83430" cy="2232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0" name="直線矢印コネクタ 59"/>
          <p:cNvCxnSpPr>
            <a:stCxn id="49" idx="0"/>
          </p:cNvCxnSpPr>
          <p:nvPr/>
        </p:nvCxnSpPr>
        <p:spPr>
          <a:xfrm flipV="1">
            <a:off x="7238306" y="2915307"/>
            <a:ext cx="59217" cy="1376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1" name="右カーブ矢印 60"/>
          <p:cNvSpPr/>
          <p:nvPr/>
        </p:nvSpPr>
        <p:spPr>
          <a:xfrm rot="5175044">
            <a:off x="6060267" y="1348541"/>
            <a:ext cx="514046" cy="1086819"/>
          </a:xfrm>
          <a:prstGeom prst="curvedRightArrow">
            <a:avLst/>
          </a:prstGeom>
          <a:solidFill>
            <a:schemeClr val="accent1">
              <a:lumMod val="20000"/>
              <a:lumOff val="80000"/>
            </a:schemeClr>
          </a:solidFill>
          <a:ln w="6350">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000" dirty="0">
              <a:solidFill>
                <a:schemeClr val="bg1"/>
              </a:solidFill>
              <a:latin typeface="Meiryo UI" panose="020B0604030504040204" pitchFamily="50" charset="-128"/>
              <a:ea typeface="Meiryo UI" panose="020B0604030504040204" pitchFamily="50" charset="-128"/>
            </a:endParaRPr>
          </a:p>
        </p:txBody>
      </p:sp>
      <p:sp>
        <p:nvSpPr>
          <p:cNvPr id="62" name="テキスト ボックス 61"/>
          <p:cNvSpPr txBox="1"/>
          <p:nvPr/>
        </p:nvSpPr>
        <p:spPr>
          <a:xfrm>
            <a:off x="8056390" y="3004532"/>
            <a:ext cx="679808" cy="523220"/>
          </a:xfrm>
          <a:prstGeom prst="rect">
            <a:avLst/>
          </a:prstGeom>
          <a:noFill/>
          <a:ln w="9525">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700" b="1" dirty="0">
                <a:latin typeface="Meiryo UI" panose="020B0604030504040204" pitchFamily="50" charset="-128"/>
                <a:ea typeface="Meiryo UI" panose="020B0604030504040204" pitchFamily="50" charset="-128"/>
              </a:rPr>
              <a:t>地域の</a:t>
            </a:r>
            <a:r>
              <a:rPr kumimoji="1" lang="ja-JP" altLang="en-US" sz="700" b="1" dirty="0" err="1">
                <a:latin typeface="Meiryo UI" panose="020B0604030504040204" pitchFamily="50" charset="-128"/>
                <a:ea typeface="Meiryo UI" panose="020B0604030504040204" pitchFamily="50" charset="-128"/>
              </a:rPr>
              <a:t>障がい</a:t>
            </a:r>
            <a:r>
              <a:rPr kumimoji="1" lang="ja-JP" altLang="en-US" sz="700" b="1" dirty="0">
                <a:latin typeface="Meiryo UI" panose="020B0604030504040204" pitchFamily="50" charset="-128"/>
                <a:ea typeface="Meiryo UI" panose="020B0604030504040204" pitchFamily="50" charset="-128"/>
              </a:rPr>
              <a:t>福祉サービス事業所・市町村等</a:t>
            </a:r>
          </a:p>
        </p:txBody>
      </p:sp>
      <p:sp>
        <p:nvSpPr>
          <p:cNvPr id="63" name="テキスト ボックス 62"/>
          <p:cNvSpPr txBox="1"/>
          <p:nvPr/>
        </p:nvSpPr>
        <p:spPr>
          <a:xfrm>
            <a:off x="6504636" y="3107325"/>
            <a:ext cx="567367" cy="215444"/>
          </a:xfrm>
          <a:prstGeom prst="rect">
            <a:avLst/>
          </a:prstGeom>
          <a:noFill/>
        </p:spPr>
        <p:txBody>
          <a:bodyPr wrap="square" rtlCol="0">
            <a:spAutoFit/>
          </a:bodyPr>
          <a:lstStyle/>
          <a:p>
            <a:r>
              <a:rPr kumimoji="1" lang="ja-JP" altLang="en-US" sz="800" dirty="0">
                <a:latin typeface="Meiryo UI" panose="020B0604030504040204" pitchFamily="50" charset="-128"/>
                <a:ea typeface="Meiryo UI" panose="020B0604030504040204" pitchFamily="50" charset="-128"/>
              </a:rPr>
              <a:t>事業所</a:t>
            </a:r>
          </a:p>
        </p:txBody>
      </p:sp>
      <p:sp>
        <p:nvSpPr>
          <p:cNvPr id="64" name="テキスト ボックス 63"/>
          <p:cNvSpPr txBox="1"/>
          <p:nvPr/>
        </p:nvSpPr>
        <p:spPr>
          <a:xfrm>
            <a:off x="7056621" y="3112611"/>
            <a:ext cx="567367" cy="215444"/>
          </a:xfrm>
          <a:prstGeom prst="rect">
            <a:avLst/>
          </a:prstGeom>
          <a:noFill/>
        </p:spPr>
        <p:txBody>
          <a:bodyPr wrap="square" rtlCol="0">
            <a:spAutoFit/>
          </a:bodyPr>
          <a:lstStyle/>
          <a:p>
            <a:r>
              <a:rPr kumimoji="1" lang="ja-JP" altLang="en-US" sz="800" dirty="0">
                <a:latin typeface="Meiryo UI" panose="020B0604030504040204" pitchFamily="50" charset="-128"/>
                <a:ea typeface="Meiryo UI" panose="020B0604030504040204" pitchFamily="50" charset="-128"/>
              </a:rPr>
              <a:t>事業所</a:t>
            </a:r>
          </a:p>
        </p:txBody>
      </p:sp>
      <p:sp>
        <p:nvSpPr>
          <p:cNvPr id="65" name="テキスト ボックス 64"/>
          <p:cNvSpPr txBox="1"/>
          <p:nvPr/>
        </p:nvSpPr>
        <p:spPr>
          <a:xfrm>
            <a:off x="7685731" y="2892437"/>
            <a:ext cx="567367" cy="215444"/>
          </a:xfrm>
          <a:prstGeom prst="rect">
            <a:avLst/>
          </a:prstGeom>
          <a:noFill/>
        </p:spPr>
        <p:txBody>
          <a:bodyPr wrap="square" rtlCol="0">
            <a:spAutoFit/>
          </a:bodyPr>
          <a:lstStyle/>
          <a:p>
            <a:r>
              <a:rPr kumimoji="1" lang="ja-JP" altLang="en-US" sz="800" dirty="0">
                <a:latin typeface="Meiryo UI" panose="020B0604030504040204" pitchFamily="50" charset="-128"/>
                <a:ea typeface="Meiryo UI" panose="020B0604030504040204" pitchFamily="50" charset="-128"/>
              </a:rPr>
              <a:t>事業所</a:t>
            </a:r>
          </a:p>
        </p:txBody>
      </p:sp>
      <p:sp>
        <p:nvSpPr>
          <p:cNvPr id="66" name="片側の 2 つの角を切り取った四角形 65"/>
          <p:cNvSpPr/>
          <p:nvPr/>
        </p:nvSpPr>
        <p:spPr>
          <a:xfrm>
            <a:off x="5683728" y="2165746"/>
            <a:ext cx="402495" cy="458266"/>
          </a:xfrm>
          <a:prstGeom prst="snip2Same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000" dirty="0">
              <a:solidFill>
                <a:schemeClr val="bg1"/>
              </a:solidFill>
              <a:latin typeface="Meiryo UI" panose="020B0604030504040204" pitchFamily="50" charset="-128"/>
              <a:ea typeface="Meiryo UI" panose="020B0604030504040204" pitchFamily="50" charset="-128"/>
            </a:endParaRPr>
          </a:p>
        </p:txBody>
      </p:sp>
      <p:sp>
        <p:nvSpPr>
          <p:cNvPr id="67" name="フレーム 66"/>
          <p:cNvSpPr/>
          <p:nvPr/>
        </p:nvSpPr>
        <p:spPr>
          <a:xfrm>
            <a:off x="8755793" y="2293069"/>
            <a:ext cx="284092" cy="1556089"/>
          </a:xfrm>
          <a:prstGeom prst="fram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dirty="0">
              <a:solidFill>
                <a:schemeClr val="bg1"/>
              </a:solidFill>
              <a:latin typeface="Meiryo UI" panose="020B0604030504040204" pitchFamily="50" charset="-128"/>
              <a:ea typeface="Meiryo UI" panose="020B0604030504040204" pitchFamily="50" charset="-128"/>
            </a:endParaRPr>
          </a:p>
        </p:txBody>
      </p:sp>
      <p:sp>
        <p:nvSpPr>
          <p:cNvPr id="68" name="テキスト ボックス 67"/>
          <p:cNvSpPr txBox="1"/>
          <p:nvPr/>
        </p:nvSpPr>
        <p:spPr>
          <a:xfrm>
            <a:off x="6002569" y="1461894"/>
            <a:ext cx="1560235" cy="307777"/>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ja-JP" altLang="en-US" sz="700" b="1" dirty="0">
                <a:latin typeface="Meiryo UI" panose="020B0604030504040204" pitchFamily="50" charset="-128"/>
                <a:ea typeface="Meiryo UI" panose="020B0604030504040204" pitchFamily="50" charset="-128"/>
              </a:rPr>
              <a:t>アセスメントに基づいた視覚化・構造化及びチームアプローチの体験</a:t>
            </a:r>
            <a:endParaRPr kumimoji="1" lang="ja-JP" altLang="en-US" sz="700" b="1" dirty="0">
              <a:latin typeface="Meiryo UI" panose="020B0604030504040204" pitchFamily="50" charset="-128"/>
              <a:ea typeface="Meiryo UI" panose="020B0604030504040204" pitchFamily="50" charset="-128"/>
            </a:endParaRPr>
          </a:p>
        </p:txBody>
      </p:sp>
      <p:sp>
        <p:nvSpPr>
          <p:cNvPr id="69" name="テキスト ボックス 68"/>
          <p:cNvSpPr txBox="1"/>
          <p:nvPr/>
        </p:nvSpPr>
        <p:spPr>
          <a:xfrm>
            <a:off x="6171284" y="2471609"/>
            <a:ext cx="563997" cy="584775"/>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ja-JP" altLang="en-US" sz="800" b="1" dirty="0">
                <a:latin typeface="Meiryo UI" panose="020B0604030504040204" pitchFamily="50" charset="-128"/>
                <a:ea typeface="Meiryo UI" panose="020B0604030504040204" pitchFamily="50" charset="-128"/>
              </a:rPr>
              <a:t>事例検討</a:t>
            </a:r>
            <a:endParaRPr lang="en-US" altLang="ja-JP" sz="800" b="1" dirty="0">
              <a:latin typeface="Meiryo UI" panose="020B0604030504040204" pitchFamily="50" charset="-128"/>
              <a:ea typeface="Meiryo UI" panose="020B0604030504040204" pitchFamily="50" charset="-128"/>
            </a:endParaRPr>
          </a:p>
          <a:p>
            <a:r>
              <a:rPr lang="en-US" altLang="ja-JP" sz="800" b="1" dirty="0">
                <a:latin typeface="Meiryo UI" panose="020B0604030504040204" pitchFamily="50" charset="-128"/>
                <a:ea typeface="Meiryo UI" panose="020B0604030504040204" pitchFamily="50" charset="-128"/>
              </a:rPr>
              <a:t>PDCA</a:t>
            </a:r>
            <a:r>
              <a:rPr lang="ja-JP" altLang="en-US" sz="800" b="1" dirty="0">
                <a:latin typeface="Meiryo UI" panose="020B0604030504040204" pitchFamily="50" charset="-128"/>
                <a:ea typeface="Meiryo UI" panose="020B0604030504040204" pitchFamily="50" charset="-128"/>
              </a:rPr>
              <a:t>サイクル</a:t>
            </a:r>
            <a:endParaRPr lang="en-US" altLang="ja-JP" sz="800" b="1" dirty="0">
              <a:latin typeface="Meiryo UI" panose="020B0604030504040204" pitchFamily="50" charset="-128"/>
              <a:ea typeface="Meiryo UI" panose="020B0604030504040204" pitchFamily="50" charset="-128"/>
            </a:endParaRPr>
          </a:p>
        </p:txBody>
      </p:sp>
      <p:sp>
        <p:nvSpPr>
          <p:cNvPr id="70" name="スマイル 69"/>
          <p:cNvSpPr/>
          <p:nvPr/>
        </p:nvSpPr>
        <p:spPr>
          <a:xfrm>
            <a:off x="6910663" y="2231025"/>
            <a:ext cx="252563" cy="230924"/>
          </a:xfrm>
          <a:prstGeom prst="smileyFace">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71" name="スマイル 70"/>
          <p:cNvSpPr/>
          <p:nvPr/>
        </p:nvSpPr>
        <p:spPr>
          <a:xfrm>
            <a:off x="7518684" y="2467936"/>
            <a:ext cx="217694" cy="224541"/>
          </a:xfrm>
          <a:prstGeom prst="smileyFace">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72" name="テキスト ボックス 71"/>
          <p:cNvSpPr txBox="1"/>
          <p:nvPr/>
        </p:nvSpPr>
        <p:spPr>
          <a:xfrm>
            <a:off x="7009358" y="2361454"/>
            <a:ext cx="571034" cy="261610"/>
          </a:xfrm>
          <a:prstGeom prst="rect">
            <a:avLst/>
          </a:prstGeom>
          <a:noFill/>
        </p:spPr>
        <p:txBody>
          <a:bodyPr wrap="square" rtlCol="0">
            <a:spAutoFit/>
          </a:bodyPr>
          <a:lstStyle/>
          <a:p>
            <a:pPr algn="ctr"/>
            <a:r>
              <a:rPr lang="en-US" altLang="ja-JP" sz="1100" b="1" dirty="0">
                <a:latin typeface="Meiryo UI" panose="020B0604030504040204" pitchFamily="50" charset="-128"/>
                <a:ea typeface="Meiryo UI" panose="020B0604030504040204" pitchFamily="50" charset="-128"/>
              </a:rPr>
              <a:t>GH</a:t>
            </a:r>
            <a:r>
              <a:rPr lang="ja-JP" altLang="en-US" sz="1100" b="1" dirty="0">
                <a:latin typeface="Meiryo UI" panose="020B0604030504040204" pitchFamily="50" charset="-128"/>
                <a:ea typeface="Meiryo UI" panose="020B0604030504040204" pitchFamily="50" charset="-128"/>
              </a:rPr>
              <a:t>等</a:t>
            </a:r>
            <a:endParaRPr lang="en-US" altLang="ja-JP" sz="1100" b="1" dirty="0">
              <a:latin typeface="Meiryo UI" panose="020B0604030504040204" pitchFamily="50" charset="-128"/>
              <a:ea typeface="Meiryo UI" panose="020B0604030504040204" pitchFamily="50" charset="-128"/>
            </a:endParaRPr>
          </a:p>
        </p:txBody>
      </p:sp>
      <p:sp>
        <p:nvSpPr>
          <p:cNvPr id="73" name="下矢印吹き出し 72"/>
          <p:cNvSpPr/>
          <p:nvPr/>
        </p:nvSpPr>
        <p:spPr>
          <a:xfrm>
            <a:off x="8080656" y="2497399"/>
            <a:ext cx="588961" cy="555542"/>
          </a:xfrm>
          <a:prstGeom prst="downArrowCallout">
            <a:avLst>
              <a:gd name="adj1" fmla="val 31148"/>
              <a:gd name="adj2" fmla="val 40444"/>
              <a:gd name="adj3" fmla="val 13868"/>
              <a:gd name="adj4" fmla="val 71956"/>
            </a:avLst>
          </a:prstGeom>
          <a:solidFill>
            <a:schemeClr val="bg1"/>
          </a:solidFill>
          <a:ln w="1270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74" name="テキスト ボックス 73"/>
          <p:cNvSpPr txBox="1"/>
          <p:nvPr/>
        </p:nvSpPr>
        <p:spPr>
          <a:xfrm>
            <a:off x="7991304" y="2515623"/>
            <a:ext cx="753147" cy="369332"/>
          </a:xfrm>
          <a:prstGeom prst="rect">
            <a:avLst/>
          </a:prstGeom>
          <a:noFill/>
        </p:spPr>
        <p:txBody>
          <a:bodyPr wrap="square" rtlCol="0">
            <a:spAutoFit/>
          </a:bodyPr>
          <a:lstStyle/>
          <a:p>
            <a:pPr algn="ctr"/>
            <a:r>
              <a:rPr lang="ja-JP" altLang="en-US" sz="900" b="1" dirty="0">
                <a:latin typeface="Meiryo UI" panose="020B0604030504040204" pitchFamily="50" charset="-128"/>
                <a:ea typeface="Meiryo UI" panose="020B0604030504040204" pitchFamily="50" charset="-128"/>
              </a:rPr>
              <a:t>実践</a:t>
            </a:r>
            <a:endParaRPr lang="en-US" altLang="ja-JP" sz="900" b="1" dirty="0">
              <a:latin typeface="Meiryo UI" panose="020B0604030504040204" pitchFamily="50" charset="-128"/>
              <a:ea typeface="Meiryo UI" panose="020B0604030504040204" pitchFamily="50" charset="-128"/>
            </a:endParaRPr>
          </a:p>
          <a:p>
            <a:pPr algn="ctr"/>
            <a:r>
              <a:rPr lang="ja-JP" altLang="en-US" sz="900" b="1" dirty="0">
                <a:latin typeface="Meiryo UI" panose="020B0604030504040204" pitchFamily="50" charset="-128"/>
                <a:ea typeface="Meiryo UI" panose="020B0604030504040204" pitchFamily="50" charset="-128"/>
              </a:rPr>
              <a:t>報告会</a:t>
            </a:r>
            <a:endParaRPr kumimoji="1" lang="ja-JP" altLang="en-US" sz="900" b="1" dirty="0">
              <a:latin typeface="Meiryo UI" panose="020B0604030504040204" pitchFamily="50" charset="-128"/>
              <a:ea typeface="Meiryo UI" panose="020B0604030504040204" pitchFamily="50" charset="-128"/>
            </a:endParaRPr>
          </a:p>
        </p:txBody>
      </p:sp>
      <p:sp>
        <p:nvSpPr>
          <p:cNvPr id="75" name="テキスト ボックス 74"/>
          <p:cNvSpPr txBox="1"/>
          <p:nvPr/>
        </p:nvSpPr>
        <p:spPr>
          <a:xfrm>
            <a:off x="7988139" y="1795107"/>
            <a:ext cx="759475" cy="400110"/>
          </a:xfrm>
          <a:prstGeom prst="rect">
            <a:avLst/>
          </a:prstGeom>
          <a:solidFill>
            <a:schemeClr val="tx2"/>
          </a:solidFill>
        </p:spPr>
        <p:txBody>
          <a:bodyPr wrap="square" rtlCol="0">
            <a:spAutoFit/>
          </a:bodyPr>
          <a:lstStyle/>
          <a:p>
            <a:r>
              <a:rPr lang="ja-JP" altLang="en-US" sz="1000" b="1" dirty="0">
                <a:solidFill>
                  <a:schemeClr val="bg1"/>
                </a:solidFill>
                <a:latin typeface="Meiryo UI" panose="020B0604030504040204" pitchFamily="50" charset="-128"/>
                <a:ea typeface="Meiryo UI" panose="020B0604030504040204" pitchFamily="50" charset="-128"/>
              </a:rPr>
              <a:t>地域との関係づくり</a:t>
            </a:r>
            <a:endParaRPr kumimoji="1" lang="ja-JP" altLang="en-US" sz="1000" b="1" dirty="0">
              <a:solidFill>
                <a:schemeClr val="bg1"/>
              </a:solidFill>
              <a:latin typeface="Meiryo UI" panose="020B0604030504040204" pitchFamily="50" charset="-128"/>
              <a:ea typeface="Meiryo UI" panose="020B0604030504040204" pitchFamily="50" charset="-128"/>
            </a:endParaRPr>
          </a:p>
        </p:txBody>
      </p:sp>
      <p:sp>
        <p:nvSpPr>
          <p:cNvPr id="76" name="右矢印 75"/>
          <p:cNvSpPr/>
          <p:nvPr/>
        </p:nvSpPr>
        <p:spPr>
          <a:xfrm>
            <a:off x="6072959" y="2105241"/>
            <a:ext cx="816190" cy="421087"/>
          </a:xfrm>
          <a:prstGeom prst="rightArrow">
            <a:avLst/>
          </a:prstGeom>
          <a:solidFill>
            <a:schemeClr val="bg1"/>
          </a:solidFill>
          <a:ln w="63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dirty="0">
              <a:latin typeface="Meiryo UI" panose="020B0604030504040204" pitchFamily="50" charset="-128"/>
              <a:ea typeface="Meiryo UI" panose="020B0604030504040204" pitchFamily="50" charset="-128"/>
            </a:endParaRPr>
          </a:p>
        </p:txBody>
      </p:sp>
      <p:sp>
        <p:nvSpPr>
          <p:cNvPr id="77" name="テキスト ボックス 76"/>
          <p:cNvSpPr txBox="1"/>
          <p:nvPr/>
        </p:nvSpPr>
        <p:spPr>
          <a:xfrm>
            <a:off x="6023341" y="2204521"/>
            <a:ext cx="1103423" cy="215444"/>
          </a:xfrm>
          <a:prstGeom prst="rect">
            <a:avLst/>
          </a:prstGeom>
          <a:noFill/>
        </p:spPr>
        <p:txBody>
          <a:bodyPr wrap="square" rtlCol="0">
            <a:spAutoFit/>
          </a:bodyPr>
          <a:lstStyle/>
          <a:p>
            <a:r>
              <a:rPr lang="ja-JP" altLang="en-US" sz="800" b="1" dirty="0">
                <a:latin typeface="Meiryo UI" panose="020B0604030504040204" pitchFamily="50" charset="-128"/>
                <a:ea typeface="Meiryo UI" panose="020B0604030504040204" pitchFamily="50" charset="-128"/>
              </a:rPr>
              <a:t>コンサルテーション</a:t>
            </a:r>
            <a:endParaRPr kumimoji="1" lang="ja-JP" altLang="en-US" sz="1000" b="1" dirty="0">
              <a:latin typeface="Meiryo UI" panose="020B0604030504040204" pitchFamily="50" charset="-128"/>
              <a:ea typeface="Meiryo UI" panose="020B0604030504040204" pitchFamily="50" charset="-128"/>
            </a:endParaRPr>
          </a:p>
        </p:txBody>
      </p:sp>
      <p:sp>
        <p:nvSpPr>
          <p:cNvPr id="78" name="二等辺三角形 77"/>
          <p:cNvSpPr/>
          <p:nvPr/>
        </p:nvSpPr>
        <p:spPr>
          <a:xfrm>
            <a:off x="6635979" y="3397376"/>
            <a:ext cx="1201897" cy="496294"/>
          </a:xfrm>
          <a:prstGeom prst="triangle">
            <a:avLst/>
          </a:prstGeom>
          <a:solidFill>
            <a:schemeClr val="accent6">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lnSpc>
                <a:spcPts val="1000"/>
              </a:lnSpc>
            </a:pPr>
            <a:r>
              <a:rPr lang="ja-JP" altLang="en-US" sz="900" b="1" dirty="0">
                <a:latin typeface="Meiryo UI" panose="020B0604030504040204" pitchFamily="50" charset="-128"/>
                <a:ea typeface="Meiryo UI" panose="020B0604030504040204" pitchFamily="50" charset="-128"/>
              </a:rPr>
              <a:t>合同研修会</a:t>
            </a:r>
            <a:endParaRPr kumimoji="1" lang="ja-JP" altLang="en-US" sz="900" dirty="0">
              <a:solidFill>
                <a:schemeClr val="tx1"/>
              </a:solidFill>
            </a:endParaRPr>
          </a:p>
        </p:txBody>
      </p:sp>
      <p:sp>
        <p:nvSpPr>
          <p:cNvPr id="79" name="テキスト ボックス 78"/>
          <p:cNvSpPr txBox="1"/>
          <p:nvPr/>
        </p:nvSpPr>
        <p:spPr>
          <a:xfrm>
            <a:off x="6064993" y="3673367"/>
            <a:ext cx="678182" cy="230832"/>
          </a:xfrm>
          <a:prstGeom prst="rect">
            <a:avLst/>
          </a:prstGeom>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ja-JP" altLang="en-US" sz="900" dirty="0">
                <a:latin typeface="Meiryo UI" panose="020B0604030504040204" pitchFamily="50" charset="-128"/>
                <a:ea typeface="Meiryo UI" panose="020B0604030504040204" pitchFamily="50" charset="-128"/>
              </a:rPr>
              <a:t>参加</a:t>
            </a:r>
            <a:r>
              <a:rPr kumimoji="1" lang="ja-JP" altLang="en-US" sz="900" dirty="0">
                <a:latin typeface="Meiryo UI" panose="020B0604030504040204" pitchFamily="50" charset="-128"/>
                <a:ea typeface="Meiryo UI" panose="020B0604030504040204" pitchFamily="50" charset="-128"/>
              </a:rPr>
              <a:t>法人</a:t>
            </a:r>
          </a:p>
        </p:txBody>
      </p:sp>
      <p:sp>
        <p:nvSpPr>
          <p:cNvPr id="80" name="テキスト ボックス 79"/>
          <p:cNvSpPr txBox="1"/>
          <p:nvPr/>
        </p:nvSpPr>
        <p:spPr>
          <a:xfrm>
            <a:off x="7636582" y="3673367"/>
            <a:ext cx="678182" cy="230832"/>
          </a:xfrm>
          <a:prstGeom prst="rect">
            <a:avLst/>
          </a:prstGeom>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ja-JP" altLang="en-US" sz="900" dirty="0">
                <a:latin typeface="Meiryo UI" panose="020B0604030504040204" pitchFamily="50" charset="-128"/>
                <a:ea typeface="Meiryo UI" panose="020B0604030504040204" pitchFamily="50" charset="-128"/>
              </a:rPr>
              <a:t>参加</a:t>
            </a:r>
            <a:r>
              <a:rPr kumimoji="1" lang="ja-JP" altLang="en-US" sz="900" dirty="0">
                <a:latin typeface="Meiryo UI" panose="020B0604030504040204" pitchFamily="50" charset="-128"/>
                <a:ea typeface="Meiryo UI" panose="020B0604030504040204" pitchFamily="50" charset="-128"/>
              </a:rPr>
              <a:t>法人</a:t>
            </a:r>
          </a:p>
        </p:txBody>
      </p:sp>
      <p:sp>
        <p:nvSpPr>
          <p:cNvPr id="81" name="テキスト ボックス 80"/>
          <p:cNvSpPr txBox="1"/>
          <p:nvPr/>
        </p:nvSpPr>
        <p:spPr>
          <a:xfrm>
            <a:off x="6563236" y="1156895"/>
            <a:ext cx="1670965" cy="253916"/>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nchor="ctr">
            <a:spAutoFit/>
          </a:bodyPr>
          <a:lstStyle/>
          <a:p>
            <a:r>
              <a:rPr lang="en-US" altLang="ja-JP" sz="1050" b="1" dirty="0">
                <a:latin typeface="HG丸ｺﾞｼｯｸM-PRO" panose="020F0600000000000000" pitchFamily="50" charset="-128"/>
                <a:ea typeface="HG丸ｺﾞｼｯｸM-PRO" panose="020F0600000000000000" pitchFamily="50" charset="-128"/>
              </a:rPr>
              <a:t>【</a:t>
            </a:r>
            <a:r>
              <a:rPr lang="ja-JP" altLang="en-US" sz="1050" b="1" dirty="0">
                <a:latin typeface="HG丸ｺﾞｼｯｸM-PRO" panose="020F0600000000000000" pitchFamily="50" charset="-128"/>
                <a:ea typeface="HG丸ｺﾞｼｯｸM-PRO" panose="020F0600000000000000" pitchFamily="50" charset="-128"/>
              </a:rPr>
              <a:t>事業の</a:t>
            </a:r>
            <a:r>
              <a:rPr kumimoji="1" lang="ja-JP" altLang="en-US" sz="1050" b="1" dirty="0">
                <a:latin typeface="HG丸ｺﾞｼｯｸM-PRO" panose="020F0600000000000000" pitchFamily="50" charset="-128"/>
                <a:ea typeface="HG丸ｺﾞｼｯｸM-PRO" panose="020F0600000000000000" pitchFamily="50" charset="-128"/>
              </a:rPr>
              <a:t>イメージ図</a:t>
            </a:r>
            <a:r>
              <a:rPr kumimoji="1" lang="en-US" altLang="ja-JP" sz="1050" b="1" dirty="0">
                <a:latin typeface="HG丸ｺﾞｼｯｸM-PRO" panose="020F0600000000000000" pitchFamily="50" charset="-128"/>
                <a:ea typeface="HG丸ｺﾞｼｯｸM-PRO" panose="020F0600000000000000" pitchFamily="50" charset="-128"/>
              </a:rPr>
              <a:t>】</a:t>
            </a:r>
            <a:endParaRPr kumimoji="1" lang="ja-JP" altLang="en-US" sz="1050" b="1" dirty="0">
              <a:latin typeface="HG丸ｺﾞｼｯｸM-PRO" panose="020F0600000000000000" pitchFamily="50" charset="-128"/>
              <a:ea typeface="HG丸ｺﾞｼｯｸM-PRO" panose="020F0600000000000000" pitchFamily="50" charset="-128"/>
            </a:endParaRPr>
          </a:p>
        </p:txBody>
      </p:sp>
      <p:sp>
        <p:nvSpPr>
          <p:cNvPr id="82" name="テキスト ボックス 81"/>
          <p:cNvSpPr txBox="1"/>
          <p:nvPr/>
        </p:nvSpPr>
        <p:spPr>
          <a:xfrm>
            <a:off x="7241301" y="1915732"/>
            <a:ext cx="678182" cy="215444"/>
          </a:xfrm>
          <a:prstGeom prst="rect">
            <a:avLst/>
          </a:prstGeom>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ja-JP" altLang="en-US" sz="800" dirty="0">
                <a:latin typeface="Meiryo UI" panose="020B0604030504040204" pitchFamily="50" charset="-128"/>
                <a:ea typeface="Meiryo UI" panose="020B0604030504040204" pitchFamily="50" charset="-128"/>
              </a:rPr>
              <a:t>参加</a:t>
            </a:r>
            <a:r>
              <a:rPr kumimoji="1" lang="ja-JP" altLang="en-US" sz="800" dirty="0">
                <a:latin typeface="Meiryo UI" panose="020B0604030504040204" pitchFamily="50" charset="-128"/>
                <a:ea typeface="Meiryo UI" panose="020B0604030504040204" pitchFamily="50" charset="-128"/>
              </a:rPr>
              <a:t>法人</a:t>
            </a:r>
          </a:p>
        </p:txBody>
      </p:sp>
      <p:sp>
        <p:nvSpPr>
          <p:cNvPr id="83" name="テキスト ボックス 82"/>
          <p:cNvSpPr txBox="1"/>
          <p:nvPr/>
        </p:nvSpPr>
        <p:spPr>
          <a:xfrm>
            <a:off x="5639460" y="1830220"/>
            <a:ext cx="777936" cy="246221"/>
          </a:xfrm>
          <a:prstGeom prst="rect">
            <a:avLst/>
          </a:prstGeom>
          <a:noFill/>
        </p:spPr>
        <p:txBody>
          <a:bodyPr wrap="square" rtlCol="0">
            <a:spAutoFit/>
          </a:bodyPr>
          <a:lstStyle/>
          <a:p>
            <a:r>
              <a:rPr lang="ja-JP" altLang="en-US" sz="1000" b="1" dirty="0">
                <a:latin typeface="Meiryo UI" panose="020B0604030504040204" pitchFamily="50" charset="-128"/>
                <a:ea typeface="Meiryo UI" panose="020B0604030504040204" pitchFamily="50" charset="-128"/>
              </a:rPr>
              <a:t>実地研修</a:t>
            </a:r>
            <a:endParaRPr kumimoji="1" lang="ja-JP" altLang="en-US" sz="1000" b="1" dirty="0">
              <a:latin typeface="Meiryo UI" panose="020B0604030504040204" pitchFamily="50" charset="-128"/>
              <a:ea typeface="Meiryo UI" panose="020B0604030504040204" pitchFamily="50" charset="-128"/>
            </a:endParaRPr>
          </a:p>
        </p:txBody>
      </p:sp>
      <p:sp>
        <p:nvSpPr>
          <p:cNvPr id="84" name="テキスト ボックス 83"/>
          <p:cNvSpPr txBox="1"/>
          <p:nvPr/>
        </p:nvSpPr>
        <p:spPr>
          <a:xfrm>
            <a:off x="8748008" y="2363755"/>
            <a:ext cx="338554" cy="1664354"/>
          </a:xfrm>
          <a:prstGeom prst="rect">
            <a:avLst/>
          </a:prstGeom>
          <a:noFill/>
        </p:spPr>
        <p:txBody>
          <a:bodyPr vert="eaVert" wrap="square" rtlCol="0" anchor="ctr">
            <a:spAutoFit/>
          </a:bodyPr>
          <a:lstStyle/>
          <a:p>
            <a:r>
              <a:rPr lang="ja-JP" altLang="en-US" sz="1000" dirty="0">
                <a:latin typeface="Meiryo UI" panose="020B0604030504040204" pitchFamily="50" charset="-128"/>
                <a:ea typeface="Meiryo UI" panose="020B0604030504040204" pitchFamily="50" charset="-128"/>
              </a:rPr>
              <a:t>地域に支援スキルを拡大</a:t>
            </a:r>
            <a:endParaRPr kumimoji="1" lang="ja-JP" altLang="en-US" sz="1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40690454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13936</TotalTime>
  <Words>640</Words>
  <Application>Microsoft Office PowerPoint</Application>
  <PresentationFormat>画面に合わせる (4:3)</PresentationFormat>
  <Paragraphs>53</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HG丸ｺﾞｼｯｸM-PRO</vt:lpstr>
      <vt:lpstr>Meiryo UI</vt:lpstr>
      <vt:lpstr>Arial</vt:lpstr>
      <vt:lpstr>Calibri</vt:lpstr>
      <vt:lpstr>Office ​​テーマ</vt:lpstr>
      <vt:lpstr>PowerPoint プレゼンテーション</vt:lpstr>
    </vt:vector>
  </TitlesOfParts>
  <Company>大阪府庁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
  <cp:revision>756</cp:revision>
  <cp:lastPrinted>2023-08-15T01:11:27Z</cp:lastPrinted>
  <dcterms:created xsi:type="dcterms:W3CDTF">2014-05-26T00:08:15Z</dcterms:created>
  <dcterms:modified xsi:type="dcterms:W3CDTF">2023-11-24T08:00:06Z</dcterms:modified>
</cp:coreProperties>
</file>