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69" r:id="rId3"/>
    <p:sldId id="266" r:id="rId4"/>
    <p:sldId id="267" r:id="rId5"/>
  </p:sldIdLst>
  <p:sldSz cx="9144000" cy="6858000" type="screen4x3"/>
  <p:notesSz cx="6807200" cy="9939338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E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79" autoAdjust="0"/>
    <p:restoredTop sz="94333" autoAdjust="0"/>
  </p:normalViewPr>
  <p:slideViewPr>
    <p:cSldViewPr>
      <p:cViewPr varScale="1">
        <p:scale>
          <a:sx n="68" d="100"/>
          <a:sy n="68" d="100"/>
        </p:scale>
        <p:origin x="137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2916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2" Type="http://schemas.openxmlformats.org/officeDocument/2006/relationships/image" Target="../media/image6.emf"/><Relationship Id="rId1" Type="http://schemas.openxmlformats.org/officeDocument/2006/relationships/image" Target="../media/image5.emf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1C8F61-5AE8-4521-91E5-2FCA777C379D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0F97A-5AE9-4F83-8D8C-8E05A1682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341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0F97A-5AE9-4F83-8D8C-8E05A16824D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7171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pPr lvl="0"/>
            <a:r>
              <a:rPr lang="ja-JP" altLang="en-US" noProof="0"/>
              <a:t>マスター タイトルの書式設定</a:t>
            </a:r>
            <a:endParaRPr lang="zh-CN" noProof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17925"/>
            <a:ext cx="6400800" cy="695325"/>
          </a:xfrm>
        </p:spPr>
        <p:txBody>
          <a:bodyPr/>
          <a:lstStyle>
            <a:lvl1pPr marL="0" indent="0" algn="ctr">
              <a:buFontTx/>
              <a:buNone/>
              <a:defRPr sz="24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lang="ja-JP" altLang="en-US" noProof="0"/>
              <a:t>マスター サブタイトルの書式設定</a:t>
            </a:r>
            <a:endParaRPr lang="zh-CN" noProof="0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B1D90435-B506-4FFA-8A6B-630B7BF9CB15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endParaRPr kumimoji="1" lang="ja-JP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 eaLnBrk="0" hangingPunct="0">
              <a:defRPr u="none">
                <a:latin typeface="+mj-ea"/>
                <a:ea typeface="+mj-ea"/>
              </a:defRPr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4523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D45A54-8F92-4E51-B455-A930844669EC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49711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40513" y="765175"/>
            <a:ext cx="2057400" cy="53276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66725" y="765175"/>
            <a:ext cx="6021388" cy="53276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58C6E3-2BBE-4B3D-8F81-D9320F0CA248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73716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90435-B506-4FFA-8A6B-630B7BF9CB15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5415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7411-7944-4D06-9B37-DBA39A19E283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8606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6E037-4C9C-42B9-BFB4-36A6E85D65B1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2605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F479-64CC-4AFA-8545-64949A11BDD4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07233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B707E-E098-4354-B471-767AC710EAF3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4506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81635-2EAB-4B84-BB72-2CF7F82931A9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3720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EFF31-ADED-4F69-8237-EE4B846CC7F9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26231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30CA3-79A0-4C74-92F8-DFD2747503FC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5681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067411-7944-4D06-9B37-DBA39A19E283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u="none">
                <a:latin typeface="+mj-ea"/>
                <a:ea typeface="+mj-ea"/>
              </a:defRPr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9464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5956-DAD5-4D31-8461-A60519D8C4DA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79088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45A54-8F92-4E51-B455-A930844669EC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56779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C6E3-2BBE-4B3D-8F81-D9320F0CA248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77648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76E037-4C9C-42B9-BFB4-36A6E85D65B1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9768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66725" y="1773238"/>
            <a:ext cx="4038600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57725" y="1773238"/>
            <a:ext cx="4038600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E9F479-64CC-4AFA-8545-64949A11BDD4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461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EB707E-E098-4354-B471-767AC710EAF3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6009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D81635-2EAB-4B84-BB72-2CF7F82931A9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u="none">
                <a:latin typeface="+mj-ea"/>
                <a:ea typeface="+mj-ea"/>
              </a:defRPr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6638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BEFF31-ADED-4F69-8237-EE4B846CC7F9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46134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B30CA3-79A0-4C74-92F8-DFD2747503FC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9179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395956-DAD5-4D31-8461-A60519D8C4DA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3460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6138079" y="3429000"/>
            <a:ext cx="2143854" cy="2655329"/>
            <a:chOff x="6318342" y="2607262"/>
            <a:chExt cx="2143854" cy="2655329"/>
          </a:xfrm>
        </p:grpSpPr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14">
              <a:clrChange>
                <a:clrFrom>
                  <a:srgbClr val="DBEEF4"/>
                </a:clrFrom>
                <a:clrTo>
                  <a:srgbClr val="DBEEF4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2320" y="2607262"/>
              <a:ext cx="1009876" cy="2617908"/>
            </a:xfrm>
            <a:prstGeom prst="rect">
              <a:avLst/>
            </a:prstGeom>
          </p:spPr>
        </p:pic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15" cstate="print">
              <a:clrChange>
                <a:clrFrom>
                  <a:srgbClr val="DBEEF4"/>
                </a:clrFrom>
                <a:clrTo>
                  <a:srgbClr val="DBEEF4">
                    <a:alpha val="0"/>
                  </a:srgbClr>
                </a:clrTo>
              </a:clrChange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8342" y="3916883"/>
              <a:ext cx="446886" cy="1158465"/>
            </a:xfrm>
            <a:prstGeom prst="rect">
              <a:avLst/>
            </a:prstGeom>
          </p:spPr>
        </p:pic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16" cstate="print">
              <a:clrChange>
                <a:clrFrom>
                  <a:srgbClr val="DBEEF4"/>
                </a:clrFrom>
                <a:clrTo>
                  <a:srgbClr val="DBEEF4">
                    <a:alpha val="0"/>
                  </a:srgbClr>
                </a:clrTo>
              </a:clrChange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00119" y="4496115"/>
              <a:ext cx="295673" cy="766476"/>
            </a:xfrm>
            <a:prstGeom prst="rect">
              <a:avLst/>
            </a:prstGeom>
          </p:spPr>
        </p:pic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5175"/>
            <a:ext cx="82296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/>
              <a:t>マスタ　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6725" y="1773238"/>
            <a:ext cx="8229600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/>
              <a:t>マスタ　テキストの書式設定</a:t>
            </a:r>
          </a:p>
          <a:p>
            <a:pPr lvl="1"/>
            <a:r>
              <a:rPr lang="zh-CN"/>
              <a:t>第</a:t>
            </a:r>
            <a:r>
              <a:rPr lang="ja-JP" altLang="zh-CN"/>
              <a:t>2</a:t>
            </a:r>
            <a:r>
              <a:rPr lang="zh-CN"/>
              <a:t>レベル</a:t>
            </a:r>
          </a:p>
          <a:p>
            <a:pPr lvl="2"/>
            <a:r>
              <a:rPr lang="zh-CN"/>
              <a:t>第</a:t>
            </a:r>
            <a:r>
              <a:rPr lang="ja-JP" altLang="zh-CN"/>
              <a:t>3</a:t>
            </a:r>
            <a:r>
              <a:rPr lang="zh-CN"/>
              <a:t>レベル</a:t>
            </a:r>
          </a:p>
          <a:p>
            <a:pPr lvl="3"/>
            <a:r>
              <a:rPr lang="zh-CN"/>
              <a:t>第</a:t>
            </a:r>
            <a:r>
              <a:rPr lang="ja-JP" altLang="zh-CN"/>
              <a:t>4</a:t>
            </a:r>
            <a:r>
              <a:rPr lang="zh-CN"/>
              <a:t>レベル</a:t>
            </a:r>
          </a:p>
          <a:p>
            <a:pPr lvl="4"/>
            <a:r>
              <a:rPr lang="zh-CN"/>
              <a:t>第</a:t>
            </a:r>
            <a:r>
              <a:rPr lang="ja-JP" altLang="zh-CN"/>
              <a:t>5</a:t>
            </a:r>
            <a:r>
              <a:rPr lang="zh-CN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BDBEC585-DEAF-46D0-9D03-357AF0204DB5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>
                <a:latin typeface="+mj-ea"/>
                <a:ea typeface="+mj-ea"/>
              </a:defRPr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7145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EC585-DEAF-46D0-9D03-357AF0204DB5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u="none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95EBBADE-EEC7-4328-AB46-7FCC4485CB1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83174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9.e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e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1.emf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emf"/><Relationship Id="rId5" Type="http://schemas.openxmlformats.org/officeDocument/2006/relationships/image" Target="../media/image5.emf"/><Relationship Id="rId15" Type="http://schemas.openxmlformats.org/officeDocument/2006/relationships/image" Target="../media/image10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emf"/><Relationship Id="rId1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-178" y="-27384"/>
            <a:ext cx="9144000" cy="65207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令和４年度　長期入院</a:t>
            </a:r>
            <a:r>
              <a:rPr lang="ja-JP" altLang="en-US" b="1" u="none" dirty="0" err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精神障がい</a:t>
            </a:r>
            <a:r>
              <a:rPr lang="ja-JP" altLang="en-US" b="1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者退院支援強化事業　実績など</a:t>
            </a:r>
            <a:endParaRPr kumimoji="1" lang="ja-JP" altLang="en-US" b="1" u="none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422598" y="692696"/>
            <a:ext cx="8101213" cy="43957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tIns="108000" rtlCol="0" anchor="ctr"/>
          <a:lstStyle/>
          <a:p>
            <a:pPr algn="ctr"/>
            <a:r>
              <a:rPr lang="ja-JP" altLang="en-US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令和４年度　個別支援の状況　（</a:t>
            </a:r>
            <a:r>
              <a:rPr lang="en-US" altLang="ja-JP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R5.3.14</a:t>
            </a:r>
            <a:r>
              <a:rPr lang="ja-JP" altLang="en-US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現在　</a:t>
            </a:r>
            <a:r>
              <a:rPr lang="en-US" altLang="ja-JP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33</a:t>
            </a:r>
            <a:r>
              <a:rPr lang="ja-JP" altLang="en-US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人に対応）</a:t>
            </a:r>
            <a:endParaRPr lang="en-US" altLang="ja-JP" sz="1600" b="1" u="none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876332" y="6385279"/>
            <a:ext cx="2057400" cy="365125"/>
          </a:xfrm>
        </p:spPr>
        <p:txBody>
          <a:bodyPr/>
          <a:lstStyle/>
          <a:p>
            <a:fld id="{95EBBADE-EEC7-4328-AB46-7FCC4485CB1F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7396136"/>
              </p:ext>
            </p:extLst>
          </p:nvPr>
        </p:nvGraphicFramePr>
        <p:xfrm>
          <a:off x="338138" y="2176463"/>
          <a:ext cx="7394575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ワークシート" r:id="rId4" imgW="10591984" imgH="1152710" progId="Excel.Sheet.12">
                  <p:embed/>
                </p:oleObj>
              </mc:Choice>
              <mc:Fallback>
                <p:oleObj name="ワークシート" r:id="rId4" imgW="10591984" imgH="1152710" progId="Excel.Sheet.12">
                  <p:embed/>
                  <p:pic>
                    <p:nvPicPr>
                      <p:cNvPr id="8" name="オブジェクト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8138" y="2176463"/>
                        <a:ext cx="7394575" cy="804862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2642361"/>
              </p:ext>
            </p:extLst>
          </p:nvPr>
        </p:nvGraphicFramePr>
        <p:xfrm>
          <a:off x="338138" y="1289021"/>
          <a:ext cx="2535420" cy="804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ワークシート" r:id="rId6" imgW="3857579" imgH="1152710" progId="Excel.Sheet.12">
                  <p:embed/>
                </p:oleObj>
              </mc:Choice>
              <mc:Fallback>
                <p:oleObj name="ワークシート" r:id="rId6" imgW="3857579" imgH="1152710" progId="Excel.Sheet.12">
                  <p:embed/>
                  <p:pic>
                    <p:nvPicPr>
                      <p:cNvPr id="9" name="オブジェクト 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38138" y="1289021"/>
                        <a:ext cx="2535420" cy="804892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6838275"/>
              </p:ext>
            </p:extLst>
          </p:nvPr>
        </p:nvGraphicFramePr>
        <p:xfrm>
          <a:off x="338138" y="3068638"/>
          <a:ext cx="4735512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ワークシート" r:id="rId8" imgW="6743861" imgH="1152710" progId="Excel.Sheet.12">
                  <p:embed/>
                </p:oleObj>
              </mc:Choice>
              <mc:Fallback>
                <p:oleObj name="ワークシート" r:id="rId8" imgW="6743861" imgH="1152710" progId="Excel.Sheet.12">
                  <p:embed/>
                  <p:pic>
                    <p:nvPicPr>
                      <p:cNvPr id="10" name="オブジェクト 9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38138" y="3068638"/>
                        <a:ext cx="4735512" cy="809625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3465298"/>
              </p:ext>
            </p:extLst>
          </p:nvPr>
        </p:nvGraphicFramePr>
        <p:xfrm>
          <a:off x="338139" y="3967163"/>
          <a:ext cx="6189662" cy="82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ワークシート" r:id="rId10" imgW="8667922" imgH="1152710" progId="Excel.Sheet.12">
                  <p:embed/>
                </p:oleObj>
              </mc:Choice>
              <mc:Fallback>
                <p:oleObj name="ワークシート" r:id="rId10" imgW="8667922" imgH="1152710" progId="Excel.Sheet.12">
                  <p:embed/>
                  <p:pic>
                    <p:nvPicPr>
                      <p:cNvPr id="15" name="オブジェクト 14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38139" y="3967163"/>
                        <a:ext cx="6189662" cy="822838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オブジェクト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0997183"/>
              </p:ext>
            </p:extLst>
          </p:nvPr>
        </p:nvGraphicFramePr>
        <p:xfrm>
          <a:off x="323850" y="4889500"/>
          <a:ext cx="6203950" cy="164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ワークシート" r:id="rId12" imgW="8667922" imgH="2295615" progId="Excel.Sheet.12">
                  <p:embed/>
                </p:oleObj>
              </mc:Choice>
              <mc:Fallback>
                <p:oleObj name="ワークシート" r:id="rId12" imgW="8667922" imgH="2295615" progId="Excel.Sheet.12">
                  <p:embed/>
                  <p:pic>
                    <p:nvPicPr>
                      <p:cNvPr id="16" name="オブジェクト 15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23850" y="4889500"/>
                        <a:ext cx="6203950" cy="1643063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オブジェクト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7216540"/>
              </p:ext>
            </p:extLst>
          </p:nvPr>
        </p:nvGraphicFramePr>
        <p:xfrm>
          <a:off x="6399573" y="1280233"/>
          <a:ext cx="1333140" cy="794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ワークシート" r:id="rId14" imgW="1933517" imgH="1152710" progId="Excel.Sheet.12">
                  <p:embed/>
                </p:oleObj>
              </mc:Choice>
              <mc:Fallback>
                <p:oleObj name="ワークシート" r:id="rId14" imgW="1933517" imgH="1152710" progId="Excel.Sheet.12">
                  <p:embed/>
                  <p:pic>
                    <p:nvPicPr>
                      <p:cNvPr id="17" name="オブジェクト 16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399573" y="1280233"/>
                        <a:ext cx="1333140" cy="794630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0705127"/>
              </p:ext>
            </p:extLst>
          </p:nvPr>
        </p:nvGraphicFramePr>
        <p:xfrm>
          <a:off x="5148064" y="3053880"/>
          <a:ext cx="3647177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ワークシート" r:id="rId16" imgW="5448419" imgH="1152710" progId="Excel.Sheet.12">
                  <p:embed/>
                </p:oleObj>
              </mc:Choice>
              <mc:Fallback>
                <p:oleObj name="ワークシート" r:id="rId16" imgW="5448419" imgH="1152710" progId="Excel.Sheet.12">
                  <p:embed/>
                  <p:pic>
                    <p:nvPicPr>
                      <p:cNvPr id="4" name="オブジェクト 3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148064" y="3053880"/>
                        <a:ext cx="3647177" cy="836613"/>
                      </a:xfrm>
                      <a:prstGeom prst="rect">
                        <a:avLst/>
                      </a:prstGeom>
                      <a:ln w="9525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7856112" y="-3903"/>
            <a:ext cx="1260000" cy="490442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10800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u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資料</a:t>
            </a:r>
            <a:r>
              <a:rPr lang="en-US" altLang="ja-JP" u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3-2</a:t>
            </a:r>
          </a:p>
        </p:txBody>
      </p:sp>
      <p:sp>
        <p:nvSpPr>
          <p:cNvPr id="6" name="楕円 5"/>
          <p:cNvSpPr/>
          <p:nvPr/>
        </p:nvSpPr>
        <p:spPr>
          <a:xfrm>
            <a:off x="6084168" y="1491914"/>
            <a:ext cx="1152128" cy="8569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2369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515926" y="27712"/>
            <a:ext cx="8101213" cy="43957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tIns="108000" rtlCol="0" anchor="ctr"/>
          <a:lstStyle/>
          <a:p>
            <a:pPr algn="ctr"/>
            <a:r>
              <a:rPr lang="ja-JP" altLang="en-US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令和４年度　精神科病院職員研修の状況</a:t>
            </a:r>
            <a:endParaRPr lang="en-US" altLang="ja-JP" sz="1600" b="1" u="none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5075721"/>
              </p:ext>
            </p:extLst>
          </p:nvPr>
        </p:nvGraphicFramePr>
        <p:xfrm>
          <a:off x="858925" y="479385"/>
          <a:ext cx="7415213" cy="625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ワークシート" r:id="rId3" imgW="12391986" imgH="10449047" progId="Excel.Sheet.12">
                  <p:embed/>
                </p:oleObj>
              </mc:Choice>
              <mc:Fallback>
                <p:oleObj name="ワークシート" r:id="rId3" imgW="12391986" imgH="1044904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58925" y="479385"/>
                        <a:ext cx="7415213" cy="6251575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51148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535126" y="408424"/>
            <a:ext cx="8101213" cy="43957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tIns="108000" rtlCol="0" anchor="ctr"/>
          <a:lstStyle/>
          <a:p>
            <a:pPr algn="ctr"/>
            <a:r>
              <a:rPr lang="ja-JP" altLang="en-US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令和４年度　ピアサポーター強化事業　取組状況</a:t>
            </a:r>
            <a:endParaRPr lang="en-US" altLang="ja-JP" sz="1600" b="1" u="none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7286291"/>
              </p:ext>
            </p:extLst>
          </p:nvPr>
        </p:nvGraphicFramePr>
        <p:xfrm>
          <a:off x="240474" y="1368044"/>
          <a:ext cx="8690519" cy="4248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ワークシート" r:id="rId3" imgW="8124782" imgH="3972078" progId="Excel.Sheet.12">
                  <p:embed/>
                </p:oleObj>
              </mc:Choice>
              <mc:Fallback>
                <p:oleObj name="ワークシート" r:id="rId3" imgW="8124782" imgH="397207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0474" y="1368044"/>
                        <a:ext cx="8690519" cy="42484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41967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丸ゴシック">
      <a:majorFont>
        <a:latin typeface="HG創英角ｺﾞｼｯｸUB"/>
        <a:ea typeface="HGS創英ﾌﾟﾚｾﾞﾝｽEB"/>
        <a:cs typeface=""/>
      </a:majorFont>
      <a:minorFont>
        <a:latin typeface="Century"/>
        <a:ea typeface="HG丸ｺﾞｼｯｸM-PR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ファンシー（008）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ァンシー（008）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ァンシー（008）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ァンシー（008）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ァンシー（008）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ァンシー（008）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テーマ1" id="{D2B3F790-570E-46F8-A5E6-1FA5A25F7A77}" vid="{C844B154-D238-4CCB-8852-491E2A4E2E80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テーマ1</Template>
  <TotalTime>9198</TotalTime>
  <Words>48</Words>
  <Application>Microsoft Office PowerPoint</Application>
  <PresentationFormat>画面に合わせる (4:3)</PresentationFormat>
  <Paragraphs>9</Paragraphs>
  <Slides>3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5" baseType="lpstr">
      <vt:lpstr>HGS創英ﾌﾟﾚｾﾞﾝｽEB</vt:lpstr>
      <vt:lpstr>Meiryo UI</vt:lpstr>
      <vt:lpstr>ＭＳ Ｐゴシック</vt:lpstr>
      <vt:lpstr>メイリオ</vt:lpstr>
      <vt:lpstr>游ゴシック</vt:lpstr>
      <vt:lpstr>游ゴシック Light</vt:lpstr>
      <vt:lpstr>Arial</vt:lpstr>
      <vt:lpstr>Century</vt:lpstr>
      <vt:lpstr>Tahoma</vt:lpstr>
      <vt:lpstr>テーマ1</vt:lpstr>
      <vt:lpstr>Office テーマ</vt:lpstr>
      <vt:lpstr>ワークシート</vt:lpstr>
      <vt:lpstr>PowerPoint プレゼンテーション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中川　尚代</cp:lastModifiedBy>
  <cp:revision>627</cp:revision>
  <cp:lastPrinted>2023-03-15T10:20:57Z</cp:lastPrinted>
  <dcterms:created xsi:type="dcterms:W3CDTF">2016-09-23T07:06:13Z</dcterms:created>
  <dcterms:modified xsi:type="dcterms:W3CDTF">2023-05-25T10:10:10Z</dcterms:modified>
</cp:coreProperties>
</file>