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24" r:id="rId2"/>
  </p:sldMasterIdLst>
  <p:notesMasterIdLst>
    <p:notesMasterId r:id="rId16"/>
  </p:notesMasterIdLst>
  <p:sldIdLst>
    <p:sldId id="445" r:id="rId3"/>
    <p:sldId id="432" r:id="rId4"/>
    <p:sldId id="436" r:id="rId5"/>
    <p:sldId id="434" r:id="rId6"/>
    <p:sldId id="437" r:id="rId7"/>
    <p:sldId id="438" r:id="rId8"/>
    <p:sldId id="439" r:id="rId9"/>
    <p:sldId id="443" r:id="rId10"/>
    <p:sldId id="444" r:id="rId11"/>
    <p:sldId id="440" r:id="rId12"/>
    <p:sldId id="441" r:id="rId13"/>
    <p:sldId id="446" r:id="rId14"/>
    <p:sldId id="447" r:id="rId15"/>
  </p:sldIdLst>
  <p:sldSz cx="9901238" cy="6858000"/>
  <p:notesSz cx="6807200" cy="9939338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u="sng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u="sng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u="sng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u="sng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u="sng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u="sng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u="sng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u="sng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u="sng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66FF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10" autoAdjust="0"/>
    <p:restoredTop sz="94434" autoAdjust="0"/>
  </p:normalViewPr>
  <p:slideViewPr>
    <p:cSldViewPr>
      <p:cViewPr varScale="1">
        <p:scale>
          <a:sx n="69" d="100"/>
          <a:sy n="69" d="100"/>
        </p:scale>
        <p:origin x="876" y="78"/>
      </p:cViewPr>
      <p:guideLst>
        <p:guide orient="horz" pos="2160"/>
        <p:guide pos="311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172"/>
    </p:cViewPr>
  </p:sorterViewPr>
  <p:notesViewPr>
    <p:cSldViewPr>
      <p:cViewPr varScale="1">
        <p:scale>
          <a:sx n="49" d="100"/>
          <a:sy n="49" d="100"/>
        </p:scale>
        <p:origin x="2916" y="3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___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9.12.23\seibi\107&#12288;&#31934;&#31070;&#38556;&#12364;&#12356;&#12395;&#12418;&#23550;&#24540;&#12375;&#12383;&#22320;&#22495;&#21253;&#25324;&#12465;&#12450;&#12471;&#12473;&#12486;&#12512;\00%20&#35500;&#26126;&#36039;&#26009;\R4\&#22312;&#38498;&#24739;&#32773;&#35519;&#26619;&#65343;R3&#29366;&#24907;&#20687;&#21306;&#20998;&#25512;&#31227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9.12.23\seibi\104&#12288;&#31934;&#31070;&#31185;&#22312;&#38498;&#24739;&#32773;&#35519;&#26619;\R3%20&#31934;&#31070;&#31185;&#22312;&#38498;&#24739;&#32773;&#35519;&#26619;\08%20&#12487;&#12540;&#12479;&#25552;&#20379;\00%20&#20316;&#26989;&#12501;&#12457;&#12523;&#12480;\01%20&#12487;&#12540;&#12479;&#20316;&#25104;&#29992;\&#22312;&#24739;&#35519;&#26619;&#65343;R3&#22577;&#21578;&#26360;&#29992;&#12464;&#12521;&#12501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9.12.23\seibi\104&#12288;&#31934;&#31070;&#31185;&#22312;&#38498;&#24739;&#32773;&#35519;&#26619;\R3%20&#31934;&#31070;&#31185;&#22312;&#38498;&#24739;&#32773;&#35519;&#26619;\08%20&#12487;&#12540;&#12479;&#25552;&#20379;\00%20&#20316;&#26989;&#12501;&#12457;&#12523;&#12480;\01%20&#12487;&#12540;&#12479;&#20316;&#25104;&#29992;\&#22312;&#24739;&#35519;&#26619;&#65343;R3&#22577;&#21578;&#26360;&#29992;&#12464;&#12521;&#12501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9.12.23\seibi\104&#12288;&#31934;&#31070;&#31185;&#22312;&#38498;&#24739;&#32773;&#35519;&#26619;\R3%20&#31934;&#31070;&#31185;&#22312;&#38498;&#24739;&#32773;&#35519;&#26619;\08%20&#12487;&#12540;&#12479;&#25552;&#20379;\00%20&#20316;&#26989;&#12501;&#12457;&#12523;&#12480;\01%20&#12487;&#12540;&#12479;&#20316;&#25104;&#29992;\&#22312;&#24739;&#35519;&#26619;&#65343;R3&#22577;&#21578;&#26360;&#29992;&#12464;&#12521;&#12501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9.12.23\seibi\104&#12288;&#31934;&#31070;&#31185;&#22312;&#38498;&#24739;&#32773;&#35519;&#26619;\R3%20&#31934;&#31070;&#31185;&#22312;&#38498;&#24739;&#32773;&#35519;&#26619;\07%20&#22577;&#21578;&#26360;\&#22577;&#21578;&#26360;&#20316;&#25104;&#29992;&#12487;&#12540;&#12479;\R3&#22577;&#21578;&#26360;&#29992;&#12464;&#12521;&#12501;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______1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9.12.23\seibi\104&#12288;&#31934;&#31070;&#31185;&#22312;&#38498;&#24739;&#32773;&#35519;&#26619;\R3%20&#31934;&#31070;&#31185;&#22312;&#38498;&#24739;&#32773;&#35519;&#26619;\07%20&#22577;&#21578;&#26360;\&#22577;&#21578;&#26360;&#20316;&#25104;&#29992;&#12487;&#12540;&#12479;\R3&#22577;&#21578;&#26360;&#29992;&#12464;&#12521;&#12501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9.12.23\seibi\104&#12288;&#31934;&#31070;&#31185;&#22312;&#38498;&#24739;&#32773;&#35519;&#26619;\R3%20&#31934;&#31070;&#31185;&#22312;&#38498;&#24739;&#32773;&#35519;&#26619;\08%20&#12487;&#12540;&#12479;&#25552;&#20379;\00%20&#20316;&#26989;&#12501;&#12457;&#12523;&#12480;\01%20&#12487;&#12540;&#12479;&#20316;&#25104;&#29992;\&#22312;&#24739;&#35519;&#26619;&#65343;R3&#22577;&#21578;&#26360;&#29992;&#12464;&#12521;&#12501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12.23\seibi\104&#12288;&#31934;&#31070;&#31185;&#22312;&#38498;&#24739;&#32773;&#35519;&#26619;\R3%20&#31934;&#31070;&#31185;&#22312;&#38498;&#24739;&#32773;&#35519;&#26619;\08%20&#12487;&#12540;&#12479;&#25552;&#20379;\00%20&#20316;&#26989;&#12501;&#12457;&#12523;&#12480;\01%20&#12487;&#12540;&#12479;&#20316;&#25104;&#29992;\&#22312;&#24739;&#35519;&#26619;&#65343;R3&#22577;&#21578;&#26360;&#29992;&#12464;&#12521;&#12501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12.23\seibi\104&#12288;&#31934;&#31070;&#31185;&#22312;&#38498;&#24739;&#32773;&#35519;&#26619;\R3%20&#31934;&#31070;&#31185;&#22312;&#38498;&#24739;&#32773;&#35519;&#26619;\08%20&#12487;&#12540;&#12479;&#25552;&#20379;\00%20&#20316;&#26989;&#12501;&#12457;&#12523;&#12480;\01%20&#12487;&#12540;&#12479;&#20316;&#25104;&#29992;\&#22312;&#24739;&#35519;&#26619;&#65343;R3&#22577;&#21578;&#26360;&#29992;&#12464;&#12521;&#12501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12.23\seibi\104&#12288;&#31934;&#31070;&#31185;&#22312;&#38498;&#24739;&#32773;&#35519;&#26619;\R3%20&#31934;&#31070;&#31185;&#22312;&#38498;&#24739;&#32773;&#35519;&#26619;\08%20&#12487;&#12540;&#12479;&#25552;&#20379;\00%20&#20316;&#26989;&#12501;&#12457;&#12523;&#12480;\01%20&#12487;&#12540;&#12479;&#20316;&#25104;&#29992;\&#22312;&#24739;&#35519;&#26619;&#65343;R3&#22577;&#21578;&#26360;&#29992;&#12464;&#12521;&#12501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9.12.23\seibi\104&#12288;&#31934;&#31070;&#31185;&#22312;&#38498;&#24739;&#32773;&#35519;&#26619;\R3%20&#31934;&#31070;&#31185;&#22312;&#38498;&#24739;&#32773;&#35519;&#26619;\08%20&#12487;&#12540;&#12479;&#25552;&#20379;\00%20&#20316;&#26989;&#12501;&#12457;&#12523;&#12480;\01%20&#12487;&#12540;&#12479;&#20316;&#25104;&#29992;\&#22312;&#24739;&#35519;&#26619;&#65343;R3&#29366;&#24907;&#20687;&#21306;&#20998;&#25512;&#31227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ja-JP" sz="1800" b="1"/>
              <a:t>在院期間区分別在院患者数の推移</a:t>
            </a:r>
            <a:endParaRPr lang="en-US" sz="1800" b="1"/>
          </a:p>
        </c:rich>
      </c:tx>
      <c:layout>
        <c:manualLayout>
          <c:xMode val="edge"/>
          <c:yMode val="edge"/>
          <c:x val="0.287389748100666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2741221521732288"/>
          <c:y val="0.11365076022827728"/>
          <c:w val="0.70395789888065941"/>
          <c:h val="0.788503264002804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年齢別・在院期間推移グラフ!$B$98</c:f>
              <c:strCache>
                <c:ptCount val="1"/>
                <c:pt idx="0">
                  <c:v>1年未満</c:v>
                </c:pt>
              </c:strCache>
            </c:strRef>
          </c:tx>
          <c:spPr>
            <a:solidFill>
              <a:schemeClr val="accent4">
                <a:shade val="58000"/>
              </a:schemeClr>
            </a:solidFill>
            <a:ln>
              <a:solidFill>
                <a:srgbClr val="F79646">
                  <a:lumMod val="50000"/>
                </a:srgb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年齢別・在院期間推移グラフ!$C$97:$K$97</c:f>
              <c:strCache>
                <c:ptCount val="8"/>
                <c:pt idx="0">
                  <c:v>H26</c:v>
                </c:pt>
                <c:pt idx="1">
                  <c:v>H27</c:v>
                </c:pt>
                <c:pt idx="2">
                  <c:v>H28</c:v>
                </c:pt>
                <c:pt idx="3">
                  <c:v>H29</c:v>
                </c:pt>
                <c:pt idx="4">
                  <c:v>H30</c:v>
                </c:pt>
                <c:pt idx="5">
                  <c:v>R1</c:v>
                </c:pt>
                <c:pt idx="6">
                  <c:v>R2</c:v>
                </c:pt>
                <c:pt idx="7">
                  <c:v>R3</c:v>
                </c:pt>
              </c:strCache>
            </c:strRef>
          </c:cat>
          <c:val>
            <c:numRef>
              <c:f>年齢別・在院期間推移グラフ!$C$98:$K$98</c:f>
              <c:numCache>
                <c:formatCode>#,##0"人"</c:formatCode>
                <c:ptCount val="8"/>
                <c:pt idx="0">
                  <c:v>6875</c:v>
                </c:pt>
                <c:pt idx="1">
                  <c:v>6705</c:v>
                </c:pt>
                <c:pt idx="2">
                  <c:v>6522</c:v>
                </c:pt>
                <c:pt idx="3">
                  <c:v>6883</c:v>
                </c:pt>
                <c:pt idx="4">
                  <c:v>6867</c:v>
                </c:pt>
                <c:pt idx="5">
                  <c:v>6950</c:v>
                </c:pt>
                <c:pt idx="6">
                  <c:v>6513</c:v>
                </c:pt>
                <c:pt idx="7">
                  <c:v>6191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1-41A9-B687-3080EAA11EA3}"/>
            </c:ext>
          </c:extLst>
        </c:ser>
        <c:ser>
          <c:idx val="1"/>
          <c:order val="1"/>
          <c:tx>
            <c:strRef>
              <c:f>年齢別・在院期間推移グラフ!$B$99</c:f>
              <c:strCache>
                <c:ptCount val="1"/>
                <c:pt idx="0">
                  <c:v>1年～５年</c:v>
                </c:pt>
              </c:strCache>
            </c:strRef>
          </c:tx>
          <c:spPr>
            <a:pattFill prst="pct60">
              <a:fgClr>
                <a:schemeClr val="accent4"/>
              </a:fgClr>
              <a:bgClr>
                <a:schemeClr val="bg1"/>
              </a:bgClr>
            </a:pattFill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年齢別・在院期間推移グラフ!$C$97:$K$97</c:f>
              <c:strCache>
                <c:ptCount val="8"/>
                <c:pt idx="0">
                  <c:v>H26</c:v>
                </c:pt>
                <c:pt idx="1">
                  <c:v>H27</c:v>
                </c:pt>
                <c:pt idx="2">
                  <c:v>H28</c:v>
                </c:pt>
                <c:pt idx="3">
                  <c:v>H29</c:v>
                </c:pt>
                <c:pt idx="4">
                  <c:v>H30</c:v>
                </c:pt>
                <c:pt idx="5">
                  <c:v>R1</c:v>
                </c:pt>
                <c:pt idx="6">
                  <c:v>R2</c:v>
                </c:pt>
                <c:pt idx="7">
                  <c:v>R3</c:v>
                </c:pt>
              </c:strCache>
            </c:strRef>
          </c:cat>
          <c:val>
            <c:numRef>
              <c:f>年齢別・在院期間推移グラフ!$C$99:$K$99</c:f>
              <c:numCache>
                <c:formatCode>#,##0"人"</c:formatCode>
                <c:ptCount val="8"/>
                <c:pt idx="0">
                  <c:v>4891</c:v>
                </c:pt>
                <c:pt idx="1">
                  <c:v>4712</c:v>
                </c:pt>
                <c:pt idx="2">
                  <c:v>4768</c:v>
                </c:pt>
                <c:pt idx="3">
                  <c:v>4554</c:v>
                </c:pt>
                <c:pt idx="4">
                  <c:v>4536</c:v>
                </c:pt>
                <c:pt idx="5">
                  <c:v>4635</c:v>
                </c:pt>
                <c:pt idx="6">
                  <c:v>4825</c:v>
                </c:pt>
                <c:pt idx="7">
                  <c:v>4881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21-41A9-B687-3080EAA11EA3}"/>
            </c:ext>
          </c:extLst>
        </c:ser>
        <c:ser>
          <c:idx val="2"/>
          <c:order val="2"/>
          <c:tx>
            <c:strRef>
              <c:f>年齢別・在院期間推移グラフ!$B$100</c:f>
              <c:strCache>
                <c:ptCount val="1"/>
                <c:pt idx="0">
                  <c:v>５年～１０年</c:v>
                </c:pt>
              </c:strCache>
            </c:strRef>
          </c:tx>
          <c:spPr>
            <a:solidFill>
              <a:schemeClr val="accent4">
                <a:tint val="86000"/>
              </a:schemeClr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年齢別・在院期間推移グラフ!$C$97:$K$97</c:f>
              <c:strCache>
                <c:ptCount val="8"/>
                <c:pt idx="0">
                  <c:v>H26</c:v>
                </c:pt>
                <c:pt idx="1">
                  <c:v>H27</c:v>
                </c:pt>
                <c:pt idx="2">
                  <c:v>H28</c:v>
                </c:pt>
                <c:pt idx="3">
                  <c:v>H29</c:v>
                </c:pt>
                <c:pt idx="4">
                  <c:v>H30</c:v>
                </c:pt>
                <c:pt idx="5">
                  <c:v>R1</c:v>
                </c:pt>
                <c:pt idx="6">
                  <c:v>R2</c:v>
                </c:pt>
                <c:pt idx="7">
                  <c:v>R3</c:v>
                </c:pt>
              </c:strCache>
            </c:strRef>
          </c:cat>
          <c:val>
            <c:numRef>
              <c:f>年齢別・在院期間推移グラフ!$C$100:$K$100</c:f>
              <c:numCache>
                <c:formatCode>#,##0"人"</c:formatCode>
                <c:ptCount val="8"/>
                <c:pt idx="0">
                  <c:v>2330</c:v>
                </c:pt>
                <c:pt idx="1">
                  <c:v>2258</c:v>
                </c:pt>
                <c:pt idx="2">
                  <c:v>2217</c:v>
                </c:pt>
                <c:pt idx="3">
                  <c:v>2217</c:v>
                </c:pt>
                <c:pt idx="4">
                  <c:v>2109</c:v>
                </c:pt>
                <c:pt idx="5">
                  <c:v>2014</c:v>
                </c:pt>
                <c:pt idx="6">
                  <c:v>2013</c:v>
                </c:pt>
                <c:pt idx="7">
                  <c:v>1912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21-41A9-B687-3080EAA11EA3}"/>
            </c:ext>
          </c:extLst>
        </c:ser>
        <c:ser>
          <c:idx val="3"/>
          <c:order val="3"/>
          <c:tx>
            <c:strRef>
              <c:f>年齢別・在院期間推移グラフ!$B$101</c:f>
              <c:strCache>
                <c:ptCount val="1"/>
                <c:pt idx="0">
                  <c:v>１０年以上</c:v>
                </c:pt>
              </c:strCache>
            </c:strRef>
          </c:tx>
          <c:spPr>
            <a:pattFill prst="dkDnDiag">
              <a:fgClr>
                <a:schemeClr val="accent4"/>
              </a:fgClr>
              <a:bgClr>
                <a:schemeClr val="bg1"/>
              </a:bgClr>
            </a:pattFill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年齢別・在院期間推移グラフ!$C$97:$K$97</c:f>
              <c:strCache>
                <c:ptCount val="8"/>
                <c:pt idx="0">
                  <c:v>H26</c:v>
                </c:pt>
                <c:pt idx="1">
                  <c:v>H27</c:v>
                </c:pt>
                <c:pt idx="2">
                  <c:v>H28</c:v>
                </c:pt>
                <c:pt idx="3">
                  <c:v>H29</c:v>
                </c:pt>
                <c:pt idx="4">
                  <c:v>H30</c:v>
                </c:pt>
                <c:pt idx="5">
                  <c:v>R1</c:v>
                </c:pt>
                <c:pt idx="6">
                  <c:v>R2</c:v>
                </c:pt>
                <c:pt idx="7">
                  <c:v>R3</c:v>
                </c:pt>
              </c:strCache>
            </c:strRef>
          </c:cat>
          <c:val>
            <c:numRef>
              <c:f>年齢別・在院期間推移グラフ!$C$101:$K$101</c:f>
              <c:numCache>
                <c:formatCode>#,##0"人"</c:formatCode>
                <c:ptCount val="8"/>
                <c:pt idx="0">
                  <c:v>2797</c:v>
                </c:pt>
                <c:pt idx="1">
                  <c:v>2936</c:v>
                </c:pt>
                <c:pt idx="2">
                  <c:v>2838</c:v>
                </c:pt>
                <c:pt idx="3">
                  <c:v>2694</c:v>
                </c:pt>
                <c:pt idx="4">
                  <c:v>2553</c:v>
                </c:pt>
                <c:pt idx="5">
                  <c:v>2464</c:v>
                </c:pt>
                <c:pt idx="6">
                  <c:v>2304</c:v>
                </c:pt>
                <c:pt idx="7">
                  <c:v>2269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21-41A9-B687-3080EAA11EA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826735743"/>
        <c:axId val="826739071"/>
      </c:barChart>
      <c:catAx>
        <c:axId val="826735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826739071"/>
        <c:crosses val="autoZero"/>
        <c:auto val="1"/>
        <c:lblAlgn val="ctr"/>
        <c:lblOffset val="100"/>
        <c:noMultiLvlLbl val="0"/>
      </c:catAx>
      <c:valAx>
        <c:axId val="826739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&quot;人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826735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ja-JP" sz="1400" b="1" dirty="0"/>
              <a:t>状態像（寛解・院内寛解推移）</a:t>
            </a:r>
            <a:r>
              <a:rPr lang="en-US" sz="1400" b="1" dirty="0"/>
              <a:t>_1</a:t>
            </a:r>
            <a:r>
              <a:rPr lang="ja-JP" sz="1400" b="1" dirty="0"/>
              <a:t>年以上</a:t>
            </a:r>
            <a:r>
              <a:rPr lang="en-US" sz="1400" b="1" dirty="0" smtClean="0"/>
              <a:t>_</a:t>
            </a:r>
            <a:r>
              <a:rPr lang="en-US" altLang="ja-JP" sz="1400" b="1" dirty="0" smtClean="0"/>
              <a:t>1</a:t>
            </a:r>
            <a:r>
              <a:rPr lang="ja-JP" altLang="en-US" sz="1400" b="1" dirty="0" smtClean="0"/>
              <a:t>年以上</a:t>
            </a:r>
            <a:r>
              <a:rPr lang="ja-JP" sz="1400" b="1" dirty="0" smtClean="0"/>
              <a:t>全入院</a:t>
            </a:r>
            <a:r>
              <a:rPr lang="ja-JP" sz="1400" b="1" dirty="0"/>
              <a:t>患者における割合</a:t>
            </a:r>
            <a:endParaRPr lang="en-US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'状態像（寛解・院内寛解）＿1年以上'!$B$18</c:f>
              <c:strCache>
                <c:ptCount val="1"/>
                <c:pt idx="0">
                  <c:v>院内寛解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FDB921C-73EE-4C4F-8E6C-07F0DFB2D987}" type="CELLRANGE">
                      <a:rPr lang="en-US" altLang="ja-JP"/>
                      <a:pPr/>
                      <a:t>[CELLRANGE]</a:t>
                    </a:fld>
                    <a:endParaRPr lang="ja-JP" alt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59A9-42E0-8A3F-ECC22DCFB1F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0CA2457-7B55-4981-BD80-EEDBA04FA9B6}" type="CELLRANGE">
                      <a:rPr lang="ja-JP" altLang="en-US"/>
                      <a:pPr/>
                      <a:t>[CELLRANGE]</a:t>
                    </a:fld>
                    <a:endParaRPr lang="ja-JP" alt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9A9-42E0-8A3F-ECC22DCFB1F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07C3C46-36AF-45D0-B54D-46533B79A544}" type="CELLRANGE">
                      <a:rPr lang="ja-JP" altLang="en-US"/>
                      <a:pPr/>
                      <a:t>[CELLRANGE]</a:t>
                    </a:fld>
                    <a:endParaRPr lang="ja-JP" alt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9A9-42E0-8A3F-ECC22DCFB1F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8F4BFDB-B0B5-4BF4-A0E4-057A61A031FC}" type="CELLRANGE">
                      <a:rPr lang="ja-JP" altLang="en-US"/>
                      <a:pPr/>
                      <a:t>[CELLRANGE]</a:t>
                    </a:fld>
                    <a:endParaRPr lang="ja-JP" alt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59A9-42E0-8A3F-ECC22DCFB1F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BA193C7-C269-4E50-B3BB-79ACA72A6605}" type="CELLRANGE">
                      <a:rPr lang="ja-JP" altLang="en-US"/>
                      <a:pPr/>
                      <a:t>[CELLRANGE]</a:t>
                    </a:fld>
                    <a:endParaRPr lang="ja-JP" alt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9A9-42E0-8A3F-ECC22DCFB1F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1C665A1-53BE-4195-A704-933293DF8846}" type="CELLRANGE">
                      <a:rPr lang="ja-JP" altLang="en-US"/>
                      <a:pPr/>
                      <a:t>[CELLRANGE]</a:t>
                    </a:fld>
                    <a:endParaRPr lang="ja-JP" alt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59A9-42E0-8A3F-ECC22DCFB1F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99D5E8C-E3C6-4EF7-8158-BA140D5EBB13}" type="CELLRANGE">
                      <a:rPr lang="ja-JP" altLang="en-US"/>
                      <a:pPr/>
                      <a:t>[CELLRANGE]</a:t>
                    </a:fld>
                    <a:endParaRPr lang="ja-JP" alt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9A9-42E0-8A3F-ECC22DCFB1F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5C984AB-AC78-4B38-9971-887040C0DD1F}" type="CELLRANGE">
                      <a:rPr lang="ja-JP" altLang="en-US"/>
                      <a:pPr/>
                      <a:t>[CELLRANGE]</a:t>
                    </a:fld>
                    <a:endParaRPr lang="ja-JP" alt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59A9-42E0-8A3F-ECC22DCFB1F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7802FDA-5080-43CD-A80C-5619675804C2}" type="CELLRANGE">
                      <a:rPr lang="ja-JP" altLang="en-US"/>
                      <a:pPr/>
                      <a:t>[CELLRANGE]</a:t>
                    </a:fld>
                    <a:endParaRPr lang="ja-JP" alt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59A9-42E0-8A3F-ECC22DCFB1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'状態像（寛解・院内寛解）＿1年以上'!$C$16:$K$16</c:f>
              <c:strCache>
                <c:ptCount val="9"/>
                <c:pt idx="0">
                  <c:v>H25</c:v>
                </c:pt>
                <c:pt idx="1">
                  <c:v>H26</c:v>
                </c:pt>
                <c:pt idx="2">
                  <c:v>H27</c:v>
                </c:pt>
                <c:pt idx="3">
                  <c:v>H28</c:v>
                </c:pt>
                <c:pt idx="4">
                  <c:v>H29</c:v>
                </c:pt>
                <c:pt idx="5">
                  <c:v>H30</c:v>
                </c:pt>
                <c:pt idx="6">
                  <c:v>R1</c:v>
                </c:pt>
                <c:pt idx="7">
                  <c:v>R2</c:v>
                </c:pt>
                <c:pt idx="8">
                  <c:v>R3</c:v>
                </c:pt>
              </c:strCache>
            </c:strRef>
          </c:cat>
          <c:val>
            <c:numRef>
              <c:f>'状態像（寛解・院内寛解）＿1年以上'!$C$18:$K$18</c:f>
              <c:numCache>
                <c:formatCode>0.0%</c:formatCode>
                <c:ptCount val="9"/>
                <c:pt idx="0">
                  <c:v>6.6981577704298537E-2</c:v>
                </c:pt>
                <c:pt idx="1">
                  <c:v>7.3268117388700343E-2</c:v>
                </c:pt>
                <c:pt idx="2">
                  <c:v>6.0266505148394912E-2</c:v>
                </c:pt>
                <c:pt idx="3">
                  <c:v>6.097933421561641E-2</c:v>
                </c:pt>
                <c:pt idx="4">
                  <c:v>5.4939249867934498E-2</c:v>
                </c:pt>
                <c:pt idx="5">
                  <c:v>5.0880626223091974E-2</c:v>
                </c:pt>
                <c:pt idx="6">
                  <c:v>5.6073740809832108E-2</c:v>
                </c:pt>
                <c:pt idx="7">
                  <c:v>5.3161233865674909E-2</c:v>
                </c:pt>
                <c:pt idx="8">
                  <c:v>5.528580887221364E-2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'状態像（寛解・院内寛解）＿1年以上'!$C$24:$K$24</c15:f>
                <c15:dlblRangeCache>
                  <c:ptCount val="9"/>
                  <c:pt idx="0">
                    <c:v>7.9%</c:v>
                  </c:pt>
                  <c:pt idx="1">
                    <c:v>8.8%</c:v>
                  </c:pt>
                  <c:pt idx="2">
                    <c:v>7.5%</c:v>
                  </c:pt>
                  <c:pt idx="3">
                    <c:v>7.4%</c:v>
                  </c:pt>
                  <c:pt idx="4">
                    <c:v>6.6%</c:v>
                  </c:pt>
                  <c:pt idx="5">
                    <c:v>5.9%</c:v>
                  </c:pt>
                  <c:pt idx="6">
                    <c:v>6.6%</c:v>
                  </c:pt>
                  <c:pt idx="7">
                    <c:v>6.3%</c:v>
                  </c:pt>
                  <c:pt idx="8">
                    <c:v>6.1%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59A9-42E0-8A3F-ECC22DCFB1F5}"/>
            </c:ext>
          </c:extLst>
        </c:ser>
        <c:ser>
          <c:idx val="0"/>
          <c:order val="1"/>
          <c:tx>
            <c:strRef>
              <c:f>'状態像（寛解・院内寛解）＿1年以上'!$B$17</c:f>
              <c:strCache>
                <c:ptCount val="1"/>
                <c:pt idx="0">
                  <c:v>寛解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'状態像（寛解・院内寛解）＿1年以上'!$C$16:$K$16</c:f>
              <c:strCache>
                <c:ptCount val="9"/>
                <c:pt idx="0">
                  <c:v>H25</c:v>
                </c:pt>
                <c:pt idx="1">
                  <c:v>H26</c:v>
                </c:pt>
                <c:pt idx="2">
                  <c:v>H27</c:v>
                </c:pt>
                <c:pt idx="3">
                  <c:v>H28</c:v>
                </c:pt>
                <c:pt idx="4">
                  <c:v>H29</c:v>
                </c:pt>
                <c:pt idx="5">
                  <c:v>H30</c:v>
                </c:pt>
                <c:pt idx="6">
                  <c:v>R1</c:v>
                </c:pt>
                <c:pt idx="7">
                  <c:v>R2</c:v>
                </c:pt>
                <c:pt idx="8">
                  <c:v>R3</c:v>
                </c:pt>
              </c:strCache>
            </c:strRef>
          </c:cat>
          <c:val>
            <c:numRef>
              <c:f>'状態像（寛解・院内寛解）＿1年以上'!$C$17:$K$17</c:f>
              <c:numCache>
                <c:formatCode>0.0%</c:formatCode>
                <c:ptCount val="9"/>
                <c:pt idx="0">
                  <c:v>1.1903637222484649E-2</c:v>
                </c:pt>
                <c:pt idx="1">
                  <c:v>1.507286883609503E-2</c:v>
                </c:pt>
                <c:pt idx="2">
                  <c:v>1.4637593377750857E-2</c:v>
                </c:pt>
                <c:pt idx="3">
                  <c:v>1.3336048050493739E-2</c:v>
                </c:pt>
                <c:pt idx="4">
                  <c:v>1.1516111991547808E-2</c:v>
                </c:pt>
                <c:pt idx="5">
                  <c:v>8.3713850837138504E-3</c:v>
                </c:pt>
                <c:pt idx="6">
                  <c:v>9.766267968835729E-3</c:v>
                </c:pt>
                <c:pt idx="7">
                  <c:v>9.5165171734850149E-3</c:v>
                </c:pt>
                <c:pt idx="8">
                  <c:v>5.7382476274553075E-3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9A9-42E0-8A3F-ECC22DCFB1F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41606816"/>
        <c:axId val="1804298800"/>
      </c:barChart>
      <c:catAx>
        <c:axId val="144160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1804298800"/>
        <c:crosses val="autoZero"/>
        <c:auto val="1"/>
        <c:lblAlgn val="ctr"/>
        <c:lblOffset val="100"/>
        <c:noMultiLvlLbl val="0"/>
      </c:catAx>
      <c:valAx>
        <c:axId val="1804298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1441606816"/>
        <c:crosses val="autoZero"/>
        <c:crossBetween val="between"/>
        <c:majorUnit val="2.0000000000000004E-2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ja-JP" sz="1400" b="1"/>
              <a:t>退院阻害要因の有無</a:t>
            </a:r>
          </a:p>
        </c:rich>
      </c:tx>
      <c:layout>
        <c:manualLayout>
          <c:xMode val="edge"/>
          <c:yMode val="edge"/>
          <c:x val="0.31078855932646082"/>
          <c:y val="2.28828803308641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7.1901030278516978E-2"/>
          <c:y val="0.19912978202059403"/>
          <c:w val="0.87222222222222212"/>
          <c:h val="0.74600129172335139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CD-4007-B75E-CEFBCC929C3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CD-4007-B75E-CEFBCC929C3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51CD-4007-B75E-CEFBCC929C3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51CD-4007-B75E-CEFBCC929C3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51CD-4007-B75E-CEFBCC929C3A}"/>
              </c:ext>
            </c:extLst>
          </c:dPt>
          <c:dLbls>
            <c:dLbl>
              <c:idx val="0"/>
              <c:layout>
                <c:manualLayout>
                  <c:x val="5.7045452098421996E-2"/>
                  <c:y val="-4.925720158255779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438336271087277"/>
                      <c:h val="0.531452771128705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1CD-4007-B75E-CEFBCC929C3A}"/>
                </c:ext>
              </c:extLst>
            </c:dLbl>
            <c:dLbl>
              <c:idx val="1"/>
              <c:layout>
                <c:manualLayout>
                  <c:x val="-8.3909565933795352E-2"/>
                  <c:y val="5.404132968854016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CD-4007-B75E-CEFBCC929C3A}"/>
                </c:ext>
              </c:extLst>
            </c:dLbl>
            <c:dLbl>
              <c:idx val="2"/>
              <c:layout>
                <c:manualLayout>
                  <c:x val="0.30399969851331243"/>
                  <c:y val="-0.2425743948557426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fld id="{6689D6A9-EFBB-417F-9E1F-0B1192F28AC5}" type="CATEGORYNAME">
                      <a:rPr lang="ja-JP" altLang="en-US" sz="1050" b="1" baseline="0"/>
                      <a:pPr>
                        <a:defRPr sz="1050" b="1"/>
                      </a:pPr>
                      <a:t>[分類名]</a:t>
                    </a:fld>
                    <a:endParaRPr lang="ja-JP" altLang="en-US" sz="1050" b="1" baseline="0"/>
                  </a:p>
                  <a:p>
                    <a:pPr>
                      <a:defRPr sz="1050" b="1"/>
                    </a:pPr>
                    <a:fld id="{84246315-1FEE-4ACB-8B83-D19C028BD169}" type="VALUE">
                      <a:rPr lang="ja-JP" altLang="en-US" sz="1050" b="1" baseline="0"/>
                      <a:pPr>
                        <a:defRPr sz="1050" b="1"/>
                      </a:pPr>
                      <a:t>[値]</a:t>
                    </a:fld>
                    <a:r>
                      <a:rPr lang="en-US" altLang="ja-JP" sz="1050" b="1" baseline="0"/>
                      <a:t>,</a:t>
                    </a:r>
                  </a:p>
                  <a:p>
                    <a:pPr>
                      <a:defRPr sz="1050" b="1"/>
                    </a:pPr>
                    <a:r>
                      <a:rPr lang="en-US" altLang="ja-JP" sz="1050" b="1" baseline="0"/>
                      <a:t>90.0%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1CD-4007-B75E-CEFBCC929C3A}"/>
                </c:ext>
              </c:extLst>
            </c:dLbl>
            <c:dLbl>
              <c:idx val="3"/>
              <c:layout>
                <c:manualLayout>
                  <c:x val="-2.3669316864002865E-3"/>
                  <c:y val="6.78153902808662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fld id="{E789ACC3-1EA5-4CAF-B558-DB0C176148D5}" type="CATEGORYNAME">
                      <a:rPr lang="ja-JP" altLang="en-US" sz="1050" baseline="0"/>
                      <a:pPr>
                        <a:defRPr sz="1050"/>
                      </a:pPr>
                      <a:t>[分類名]</a:t>
                    </a:fld>
                    <a:endParaRPr lang="ja-JP" altLang="en-US" sz="1050" baseline="0"/>
                  </a:p>
                  <a:p>
                    <a:pPr>
                      <a:defRPr sz="1050"/>
                    </a:pPr>
                    <a:r>
                      <a:rPr lang="ja-JP" altLang="en-US" sz="1050" baseline="0"/>
                      <a:t> </a:t>
                    </a:r>
                    <a:fld id="{0D35DA3E-9E60-41ED-8EEE-004B8DE3EEDC}" type="VALUE">
                      <a:rPr lang="ja-JP" altLang="en-US" sz="1050" baseline="0"/>
                      <a:pPr>
                        <a:defRPr sz="1050"/>
                      </a:pPr>
                      <a:t>[値]</a:t>
                    </a:fld>
                    <a:endParaRPr lang="ja-JP" altLang="en-US" sz="1050" baseline="0"/>
                  </a:p>
                  <a:p>
                    <a:pPr>
                      <a:defRPr sz="1050"/>
                    </a:pPr>
                    <a:r>
                      <a:rPr lang="en-US" altLang="ja-JP" sz="1050" baseline="0"/>
                      <a:t>10.0%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1CD-4007-B75E-CEFBCC929C3A}"/>
                </c:ext>
              </c:extLst>
            </c:dLbl>
            <c:dLbl>
              <c:idx val="4"/>
              <c:layout>
                <c:manualLayout>
                  <c:x val="-4.4517884986480252E-2"/>
                  <c:y val="0.1194462074302005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r>
                      <a:rPr lang="ja-JP" altLang="en-US" sz="1050" baseline="0"/>
                      <a:t>病状（主症状）が落ち着き、入院によらない形で治療ができる程度まで回復</a:t>
                    </a:r>
                    <a:r>
                      <a:rPr lang="en-US" altLang="ja-JP" sz="1050" baseline="0"/>
                      <a:t>,</a:t>
                    </a:r>
                  </a:p>
                  <a:p>
                    <a:pPr>
                      <a:defRPr sz="1050"/>
                    </a:pPr>
                    <a:r>
                      <a:rPr lang="en-US" altLang="ja-JP" sz="1050" baseline="0"/>
                      <a:t> </a:t>
                    </a:r>
                    <a:fld id="{EFE64812-C69F-476E-A75F-928A20F53BC2}" type="VALUE">
                      <a:rPr lang="ja-JP" altLang="en-US" sz="1050" baseline="0"/>
                      <a:pPr>
                        <a:defRPr sz="1050"/>
                      </a:pPr>
                      <a:t>[値]</a:t>
                    </a:fld>
                    <a:r>
                      <a:rPr lang="en-US" altLang="ja-JP" sz="1050" baseline="0"/>
                      <a:t>, </a:t>
                    </a:r>
                    <a:fld id="{1DA37FE2-26DA-48C4-97DC-AA1EC98A46B5}" type="PERCENTAGE">
                      <a:rPr lang="en-US" altLang="ja-JP" sz="1050" baseline="0"/>
                      <a:pPr>
                        <a:defRPr sz="1050"/>
                      </a:pPr>
                      <a:t>[パーセンテージ]</a:t>
                    </a:fld>
                    <a:endParaRPr lang="en-US" altLang="ja-JP" sz="1050" baseline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836388249183228"/>
                      <c:h val="0.535607835361103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1CD-4007-B75E-CEFBCC929C3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阻害要因グラフ①!$B$54:$B$57</c:f>
              <c:strCache>
                <c:ptCount val="4"/>
                <c:pt idx="0">
                  <c:v>病状（主症状）が不安定で入院による治療が必要</c:v>
                </c:pt>
                <c:pt idx="1">
                  <c:v>退院予定</c:v>
                </c:pt>
                <c:pt idx="2">
                  <c:v>退院阻害要因がある</c:v>
                </c:pt>
                <c:pt idx="3">
                  <c:v>退院阻害要因がない</c:v>
                </c:pt>
              </c:strCache>
            </c:strRef>
          </c:cat>
          <c:val>
            <c:numRef>
              <c:f>阻害要因グラフ①!$C$54:$C$57</c:f>
              <c:numCache>
                <c:formatCode>#,###"人"</c:formatCode>
                <c:ptCount val="4"/>
                <c:pt idx="0">
                  <c:v>11321</c:v>
                </c:pt>
                <c:pt idx="1">
                  <c:v>1745</c:v>
                </c:pt>
                <c:pt idx="2">
                  <c:v>1969</c:v>
                </c:pt>
                <c:pt idx="3">
                  <c:v>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1CD-4007-B75E-CEFBCC929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>
              <a:solidFill>
                <a:schemeClr val="tx1">
                  <a:lumMod val="35000"/>
                  <a:lumOff val="65000"/>
                </a:schemeClr>
              </a:solidFill>
              <a:prstDash val="dash"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ja-JP" b="1"/>
              <a:t>退院阻害要因の有無（</a:t>
            </a:r>
            <a:r>
              <a:rPr lang="en-US" b="1"/>
              <a:t>1</a:t>
            </a:r>
            <a:r>
              <a:rPr lang="ja-JP" b="1"/>
              <a:t>年以上寛解・院内寛解群）</a:t>
            </a:r>
          </a:p>
        </c:rich>
      </c:tx>
      <c:layout>
        <c:manualLayout>
          <c:xMode val="edge"/>
          <c:yMode val="edge"/>
          <c:x val="0.13411173726794218"/>
          <c:y val="1.20120157991111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1.2102649321512494E-2"/>
          <c:y val="0.25322009586366057"/>
          <c:w val="0.98789731932723868"/>
          <c:h val="0.56700781632272168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53-4926-AE40-A9933E13230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53-4926-AE40-A9933E13230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953-4926-AE40-A9933E13230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953-4926-AE40-A9933E13230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953-4926-AE40-A9933E132302}"/>
              </c:ext>
            </c:extLst>
          </c:dPt>
          <c:dLbls>
            <c:dLbl>
              <c:idx val="0"/>
              <c:layout>
                <c:manualLayout>
                  <c:x val="5.9202402853052366E-2"/>
                  <c:y val="-3.760355050594722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733722695572109"/>
                      <c:h val="0.432877685070122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953-4926-AE40-A9933E132302}"/>
                </c:ext>
              </c:extLst>
            </c:dLbl>
            <c:dLbl>
              <c:idx val="1"/>
              <c:layout>
                <c:manualLayout>
                  <c:x val="-7.802951281736685E-2"/>
                  <c:y val="2.456211610154446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53-4926-AE40-A9933E132302}"/>
                </c:ext>
              </c:extLst>
            </c:dLbl>
            <c:dLbl>
              <c:idx val="2"/>
              <c:layout>
                <c:manualLayout>
                  <c:x val="-5.7343913564118908E-2"/>
                  <c:y val="9.1347985087875019E-2"/>
                </c:manualLayout>
              </c:layout>
              <c:tx>
                <c:rich>
                  <a:bodyPr/>
                  <a:lstStyle/>
                  <a:p>
                    <a:fld id="{EB58D31D-58F8-4B1C-811D-75E440C91C38}" type="CATEGORYNAME">
                      <a:rPr lang="ja-JP" altLang="en-US" b="1" baseline="0"/>
                      <a:pPr/>
                      <a:t>[分類名]</a:t>
                    </a:fld>
                    <a:endParaRPr lang="ja-JP" altLang="en-US" b="1" baseline="0"/>
                  </a:p>
                  <a:p>
                    <a:fld id="{B8E5381A-657D-40A0-B2E5-3FADAB9F3249}" type="VALUE">
                      <a:rPr lang="ja-JP" altLang="en-US" b="1" baseline="0"/>
                      <a:pPr/>
                      <a:t>[値]</a:t>
                    </a:fld>
                    <a:endParaRPr lang="ja-JP" altLang="en-US" b="1" baseline="0"/>
                  </a:p>
                  <a:p>
                    <a:r>
                      <a:rPr lang="en-US" altLang="ja-JP" b="1" baseline="0"/>
                      <a:t>96.2%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953-4926-AE40-A9933E132302}"/>
                </c:ext>
              </c:extLst>
            </c:dLbl>
            <c:dLbl>
              <c:idx val="3"/>
              <c:layout>
                <c:manualLayout>
                  <c:x val="0.19227224975470628"/>
                  <c:y val="2.6859435469554278E-2"/>
                </c:manualLayout>
              </c:layout>
              <c:tx>
                <c:rich>
                  <a:bodyPr/>
                  <a:lstStyle/>
                  <a:p>
                    <a:fld id="{6FA1D2BA-40BA-4A37-BC8B-69C8668A5766}" type="CATEGORYNAME">
                      <a:rPr lang="ja-JP" altLang="en-US" b="0" baseline="0"/>
                      <a:pPr/>
                      <a:t>[分類名]</a:t>
                    </a:fld>
                    <a:endParaRPr lang="ja-JP" altLang="en-US" b="0" baseline="0"/>
                  </a:p>
                  <a:p>
                    <a:fld id="{AF09583F-44EB-44D0-B6A2-91AD7B000E37}" type="VALUE">
                      <a:rPr lang="ja-JP" altLang="en-US" b="0" baseline="0"/>
                      <a:pPr/>
                      <a:t>[値]</a:t>
                    </a:fld>
                    <a:endParaRPr lang="ja-JP" altLang="en-US" b="0" baseline="0"/>
                  </a:p>
                  <a:p>
                    <a:r>
                      <a:rPr lang="en-US" altLang="ja-JP" b="0" baseline="0"/>
                      <a:t>3.8%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953-4926-AE40-A9933E132302}"/>
                </c:ext>
              </c:extLst>
            </c:dLbl>
            <c:dLbl>
              <c:idx val="4"/>
              <c:layout>
                <c:manualLayout>
                  <c:x val="-7.9502394014646399E-2"/>
                  <c:y val="5.0028759098171366E-2"/>
                </c:manualLayout>
              </c:layout>
              <c:tx>
                <c:rich>
                  <a:bodyPr/>
                  <a:lstStyle/>
                  <a:p>
                    <a:r>
                      <a:rPr lang="ja-JP" altLang="en-US" b="0" baseline="0"/>
                      <a:t>病状（主症状）が落ち着き、入院によらない形で治療ができる程度まで回復</a:t>
                    </a:r>
                  </a:p>
                  <a:p>
                    <a:fld id="{599EE4F4-8B9D-4075-B40E-1C17AF84DB9F}" type="VALUE">
                      <a:rPr lang="ja-JP" altLang="en-US" b="0" baseline="0"/>
                      <a:pPr/>
                      <a:t>[値]</a:t>
                    </a:fld>
                    <a:endParaRPr lang="ja-JP" altLang="en-US" b="0" baseline="0"/>
                  </a:p>
                  <a:p>
                    <a:fld id="{C9C1EC75-04F2-4AE0-96BE-B6A1C98643E2}" type="PERCENTAGE">
                      <a:rPr lang="en-US" altLang="ja-JP" b="0" baseline="0"/>
                      <a:pPr/>
                      <a:t>[パーセンテージ]</a:t>
                    </a:fld>
                    <a:endParaRPr lang="ja-JP" alt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655197747213385"/>
                      <c:h val="0.55444416829398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953-4926-AE40-A9933E13230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阻害要因グラフ①!$B$72:$B$75</c:f>
              <c:strCache>
                <c:ptCount val="4"/>
                <c:pt idx="0">
                  <c:v>病状（主症状）が不安定で入院による治療が必要</c:v>
                </c:pt>
                <c:pt idx="1">
                  <c:v>退院予定</c:v>
                </c:pt>
                <c:pt idx="2">
                  <c:v>退院阻害要因がある</c:v>
                </c:pt>
                <c:pt idx="3">
                  <c:v>退院阻害要因がない</c:v>
                </c:pt>
              </c:strCache>
            </c:strRef>
          </c:cat>
          <c:val>
            <c:numRef>
              <c:f>阻害要因グラフ①!$C$72:$C$75</c:f>
              <c:numCache>
                <c:formatCode>#,###"人"</c:formatCode>
                <c:ptCount val="4"/>
                <c:pt idx="0">
                  <c:v>94</c:v>
                </c:pt>
                <c:pt idx="1">
                  <c:v>90</c:v>
                </c:pt>
                <c:pt idx="2">
                  <c:v>355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953-4926-AE40-A9933E132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>
              <a:solidFill>
                <a:schemeClr val="tx1">
                  <a:lumMod val="35000"/>
                  <a:lumOff val="65000"/>
                </a:schemeClr>
              </a:solidFill>
              <a:prstDash val="dash"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ja-JP" sz="1600" b="1"/>
              <a:t>退院阻害要因（複数回答）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'阻害要因グラフ③(5-Ⅰ②）'!$C$30</c:f>
              <c:strCache>
                <c:ptCount val="1"/>
                <c:pt idx="0">
                  <c:v>1年未満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'阻害要因グラフ③(5-Ⅰ②）'!$B$31:$B$48</c:f>
              <c:strCache>
                <c:ptCount val="18"/>
                <c:pt idx="0">
                  <c:v>病状は落ち着いているが、ときどき不安定な病状が見られ、そのことが退院を阻害する要因になっている</c:v>
                </c:pt>
                <c:pt idx="1">
                  <c:v>病識がなく通院服薬の中断が予測される</c:v>
                </c:pt>
                <c:pt idx="2">
                  <c:v>反社会的行動が予測される</c:v>
                </c:pt>
                <c:pt idx="3">
                  <c:v>退院意欲が乏しい</c:v>
                </c:pt>
                <c:pt idx="4">
                  <c:v>現実認識が乏しい</c:v>
                </c:pt>
                <c:pt idx="5">
                  <c:v>退院による環境変化への不安が強い</c:v>
                </c:pt>
                <c:pt idx="6">
                  <c:v>援助者との対人関係がもてない</c:v>
                </c:pt>
                <c:pt idx="7">
                  <c:v>家事（食事・洗濯・金銭管理など）ができない</c:v>
                </c:pt>
                <c:pt idx="8">
                  <c:v>家族がいない・本人をサポートする機能が実質ない</c:v>
                </c:pt>
                <c:pt idx="9">
                  <c:v>家族が退院に反対している</c:v>
                </c:pt>
                <c:pt idx="10">
                  <c:v>住まいの確保ができない</c:v>
                </c:pt>
                <c:pt idx="11">
                  <c:v>生活費の確保ができない</c:v>
                </c:pt>
                <c:pt idx="12">
                  <c:v>日常生活を支える制度がない</c:v>
                </c:pt>
                <c:pt idx="13">
                  <c:v>救急診療体制がない</c:v>
                </c:pt>
                <c:pt idx="14">
                  <c:v>退院に向けてサポートする人的資源が乏しい</c:v>
                </c:pt>
                <c:pt idx="15">
                  <c:v>退院後サポート・マネジメントする人的資源が乏しい</c:v>
                </c:pt>
                <c:pt idx="16">
                  <c:v>住所地と入院先の距離があり支援体制がとりにくい</c:v>
                </c:pt>
                <c:pt idx="17">
                  <c:v>その他の退院阻害要因がある</c:v>
                </c:pt>
              </c:strCache>
            </c:strRef>
          </c:cat>
          <c:val>
            <c:numRef>
              <c:f>'阻害要因グラフ③(5-Ⅰ②）'!$C$31:$C$48</c:f>
              <c:numCache>
                <c:formatCode>0.0%</c:formatCode>
                <c:ptCount val="18"/>
                <c:pt idx="0">
                  <c:v>0.38347107438016531</c:v>
                </c:pt>
                <c:pt idx="1">
                  <c:v>0.26611570247933886</c:v>
                </c:pt>
                <c:pt idx="2">
                  <c:v>6.2809917355371905E-2</c:v>
                </c:pt>
                <c:pt idx="3">
                  <c:v>0.22148760330578512</c:v>
                </c:pt>
                <c:pt idx="4">
                  <c:v>0.3669421487603306</c:v>
                </c:pt>
                <c:pt idx="5">
                  <c:v>0.23140495867768596</c:v>
                </c:pt>
                <c:pt idx="6">
                  <c:v>8.7603305785123972E-2</c:v>
                </c:pt>
                <c:pt idx="7">
                  <c:v>0.24132231404958679</c:v>
                </c:pt>
                <c:pt idx="8">
                  <c:v>0.15537190082644628</c:v>
                </c:pt>
                <c:pt idx="9">
                  <c:v>0.15041322314049588</c:v>
                </c:pt>
                <c:pt idx="10">
                  <c:v>0.4396694214876033</c:v>
                </c:pt>
                <c:pt idx="11">
                  <c:v>5.7851239669421489E-2</c:v>
                </c:pt>
                <c:pt idx="12">
                  <c:v>6.4462809917355368E-2</c:v>
                </c:pt>
                <c:pt idx="13">
                  <c:v>4.9586776859504135E-3</c:v>
                </c:pt>
                <c:pt idx="14">
                  <c:v>8.9256198347107435E-2</c:v>
                </c:pt>
                <c:pt idx="15">
                  <c:v>8.7603305785123972E-2</c:v>
                </c:pt>
                <c:pt idx="16">
                  <c:v>2.1487603305785124E-2</c:v>
                </c:pt>
                <c:pt idx="17">
                  <c:v>7.768595041322314E-2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EB-406C-A067-F033E0F9B253}"/>
            </c:ext>
          </c:extLst>
        </c:ser>
        <c:ser>
          <c:idx val="1"/>
          <c:order val="1"/>
          <c:tx>
            <c:strRef>
              <c:f>'阻害要因グラフ③(5-Ⅰ②）'!$D$30</c:f>
              <c:strCache>
                <c:ptCount val="1"/>
                <c:pt idx="0">
                  <c:v>1年以上5年未満</c:v>
                </c:pt>
              </c:strCache>
            </c:strRef>
          </c:tx>
          <c:spPr>
            <a:pattFill prst="pct30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cat>
            <c:strRef>
              <c:f>'阻害要因グラフ③(5-Ⅰ②）'!$B$31:$B$48</c:f>
              <c:strCache>
                <c:ptCount val="18"/>
                <c:pt idx="0">
                  <c:v>病状は落ち着いているが、ときどき不安定な病状が見られ、そのことが退院を阻害する要因になっている</c:v>
                </c:pt>
                <c:pt idx="1">
                  <c:v>病識がなく通院服薬の中断が予測される</c:v>
                </c:pt>
                <c:pt idx="2">
                  <c:v>反社会的行動が予測される</c:v>
                </c:pt>
                <c:pt idx="3">
                  <c:v>退院意欲が乏しい</c:v>
                </c:pt>
                <c:pt idx="4">
                  <c:v>現実認識が乏しい</c:v>
                </c:pt>
                <c:pt idx="5">
                  <c:v>退院による環境変化への不安が強い</c:v>
                </c:pt>
                <c:pt idx="6">
                  <c:v>援助者との対人関係がもてない</c:v>
                </c:pt>
                <c:pt idx="7">
                  <c:v>家事（食事・洗濯・金銭管理など）ができない</c:v>
                </c:pt>
                <c:pt idx="8">
                  <c:v>家族がいない・本人をサポートする機能が実質ない</c:v>
                </c:pt>
                <c:pt idx="9">
                  <c:v>家族が退院に反対している</c:v>
                </c:pt>
                <c:pt idx="10">
                  <c:v>住まいの確保ができない</c:v>
                </c:pt>
                <c:pt idx="11">
                  <c:v>生活費の確保ができない</c:v>
                </c:pt>
                <c:pt idx="12">
                  <c:v>日常生活を支える制度がない</c:v>
                </c:pt>
                <c:pt idx="13">
                  <c:v>救急診療体制がない</c:v>
                </c:pt>
                <c:pt idx="14">
                  <c:v>退院に向けてサポートする人的資源が乏しい</c:v>
                </c:pt>
                <c:pt idx="15">
                  <c:v>退院後サポート・マネジメントする人的資源が乏しい</c:v>
                </c:pt>
                <c:pt idx="16">
                  <c:v>住所地と入院先の距離があり支援体制がとりにくい</c:v>
                </c:pt>
                <c:pt idx="17">
                  <c:v>その他の退院阻害要因がある</c:v>
                </c:pt>
              </c:strCache>
            </c:strRef>
          </c:cat>
          <c:val>
            <c:numRef>
              <c:f>'阻害要因グラフ③(5-Ⅰ②）'!$D$31:$D$48</c:f>
              <c:numCache>
                <c:formatCode>0.0%</c:formatCode>
                <c:ptCount val="18"/>
                <c:pt idx="0">
                  <c:v>0.35654596100278552</c:v>
                </c:pt>
                <c:pt idx="1">
                  <c:v>0.27019498607242337</c:v>
                </c:pt>
                <c:pt idx="2">
                  <c:v>5.2924791086350974E-2</c:v>
                </c:pt>
                <c:pt idx="3">
                  <c:v>0.38300835654596099</c:v>
                </c:pt>
                <c:pt idx="4">
                  <c:v>0.40529247910863508</c:v>
                </c:pt>
                <c:pt idx="5">
                  <c:v>0.31058495821727017</c:v>
                </c:pt>
                <c:pt idx="6">
                  <c:v>8.2172701949860719E-2</c:v>
                </c:pt>
                <c:pt idx="7">
                  <c:v>0.3370473537604457</c:v>
                </c:pt>
                <c:pt idx="8">
                  <c:v>0.1713091922005571</c:v>
                </c:pt>
                <c:pt idx="9">
                  <c:v>0.24233983286908078</c:v>
                </c:pt>
                <c:pt idx="10">
                  <c:v>0.38300835654596099</c:v>
                </c:pt>
                <c:pt idx="11">
                  <c:v>7.5208913649025072E-2</c:v>
                </c:pt>
                <c:pt idx="12">
                  <c:v>4.7353760445682451E-2</c:v>
                </c:pt>
                <c:pt idx="13">
                  <c:v>2.7855153203342618E-3</c:v>
                </c:pt>
                <c:pt idx="14">
                  <c:v>9.8885793871866301E-2</c:v>
                </c:pt>
                <c:pt idx="15">
                  <c:v>8.9136490250696379E-2</c:v>
                </c:pt>
                <c:pt idx="16">
                  <c:v>1.9498607242339833E-2</c:v>
                </c:pt>
                <c:pt idx="17">
                  <c:v>5.5710306406685235E-2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EB-406C-A067-F033E0F9B253}"/>
            </c:ext>
          </c:extLst>
        </c:ser>
        <c:ser>
          <c:idx val="2"/>
          <c:order val="2"/>
          <c:tx>
            <c:strRef>
              <c:f>'阻害要因グラフ③(5-Ⅰ②）'!$E$30</c:f>
              <c:strCache>
                <c:ptCount val="1"/>
                <c:pt idx="0">
                  <c:v>5年以上10年未満</c:v>
                </c:pt>
              </c:strCache>
            </c:strRef>
          </c:tx>
          <c:spPr>
            <a:pattFill prst="pct80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accent1">
                  <a:lumMod val="75000"/>
                  <a:alpha val="98000"/>
                </a:schemeClr>
              </a:solidFill>
            </a:ln>
            <a:effectLst/>
          </c:spPr>
          <c:invertIfNegative val="0"/>
          <c:cat>
            <c:strRef>
              <c:f>'阻害要因グラフ③(5-Ⅰ②）'!$B$31:$B$48</c:f>
              <c:strCache>
                <c:ptCount val="18"/>
                <c:pt idx="0">
                  <c:v>病状は落ち着いているが、ときどき不安定な病状が見られ、そのことが退院を阻害する要因になっている</c:v>
                </c:pt>
                <c:pt idx="1">
                  <c:v>病識がなく通院服薬の中断が予測される</c:v>
                </c:pt>
                <c:pt idx="2">
                  <c:v>反社会的行動が予測される</c:v>
                </c:pt>
                <c:pt idx="3">
                  <c:v>退院意欲が乏しい</c:v>
                </c:pt>
                <c:pt idx="4">
                  <c:v>現実認識が乏しい</c:v>
                </c:pt>
                <c:pt idx="5">
                  <c:v>退院による環境変化への不安が強い</c:v>
                </c:pt>
                <c:pt idx="6">
                  <c:v>援助者との対人関係がもてない</c:v>
                </c:pt>
                <c:pt idx="7">
                  <c:v>家事（食事・洗濯・金銭管理など）ができない</c:v>
                </c:pt>
                <c:pt idx="8">
                  <c:v>家族がいない・本人をサポートする機能が実質ない</c:v>
                </c:pt>
                <c:pt idx="9">
                  <c:v>家族が退院に反対している</c:v>
                </c:pt>
                <c:pt idx="10">
                  <c:v>住まいの確保ができない</c:v>
                </c:pt>
                <c:pt idx="11">
                  <c:v>生活費の確保ができない</c:v>
                </c:pt>
                <c:pt idx="12">
                  <c:v>日常生活を支える制度がない</c:v>
                </c:pt>
                <c:pt idx="13">
                  <c:v>救急診療体制がない</c:v>
                </c:pt>
                <c:pt idx="14">
                  <c:v>退院に向けてサポートする人的資源が乏しい</c:v>
                </c:pt>
                <c:pt idx="15">
                  <c:v>退院後サポート・マネジメントする人的資源が乏しい</c:v>
                </c:pt>
                <c:pt idx="16">
                  <c:v>住所地と入院先の距離があり支援体制がとりにくい</c:v>
                </c:pt>
                <c:pt idx="17">
                  <c:v>その他の退院阻害要因がある</c:v>
                </c:pt>
              </c:strCache>
            </c:strRef>
          </c:cat>
          <c:val>
            <c:numRef>
              <c:f>'阻害要因グラフ③(5-Ⅰ②）'!$E$31:$E$48</c:f>
              <c:numCache>
                <c:formatCode>0.0%</c:formatCode>
                <c:ptCount val="18"/>
                <c:pt idx="0">
                  <c:v>0.36896551724137933</c:v>
                </c:pt>
                <c:pt idx="1">
                  <c:v>0.32758620689655171</c:v>
                </c:pt>
                <c:pt idx="2">
                  <c:v>7.2413793103448282E-2</c:v>
                </c:pt>
                <c:pt idx="3">
                  <c:v>0.4517241379310345</c:v>
                </c:pt>
                <c:pt idx="4">
                  <c:v>0.48275862068965519</c:v>
                </c:pt>
                <c:pt idx="5">
                  <c:v>0.38275862068965516</c:v>
                </c:pt>
                <c:pt idx="6">
                  <c:v>0.10344827586206896</c:v>
                </c:pt>
                <c:pt idx="7">
                  <c:v>0.32758620689655171</c:v>
                </c:pt>
                <c:pt idx="8">
                  <c:v>0.22068965517241379</c:v>
                </c:pt>
                <c:pt idx="9">
                  <c:v>0.28620689655172415</c:v>
                </c:pt>
                <c:pt idx="10">
                  <c:v>0.27241379310344827</c:v>
                </c:pt>
                <c:pt idx="11">
                  <c:v>5.1724137931034482E-2</c:v>
                </c:pt>
                <c:pt idx="12">
                  <c:v>7.586206896551724E-2</c:v>
                </c:pt>
                <c:pt idx="13">
                  <c:v>6.8965517241379309E-3</c:v>
                </c:pt>
                <c:pt idx="14">
                  <c:v>5.8620689655172413E-2</c:v>
                </c:pt>
                <c:pt idx="15">
                  <c:v>9.6551724137931033E-2</c:v>
                </c:pt>
                <c:pt idx="16">
                  <c:v>2.0689655172413793E-2</c:v>
                </c:pt>
                <c:pt idx="17">
                  <c:v>5.8620689655172413E-2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EB-406C-A067-F033E0F9B253}"/>
            </c:ext>
          </c:extLst>
        </c:ser>
        <c:ser>
          <c:idx val="3"/>
          <c:order val="3"/>
          <c:tx>
            <c:strRef>
              <c:f>'阻害要因グラフ③(5-Ⅰ②）'!$F$30</c:f>
              <c:strCache>
                <c:ptCount val="1"/>
                <c:pt idx="0">
                  <c:v>10年以上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'阻害要因グラフ③(5-Ⅰ②）'!$B$31:$B$48</c:f>
              <c:strCache>
                <c:ptCount val="18"/>
                <c:pt idx="0">
                  <c:v>病状は落ち着いているが、ときどき不安定な病状が見られ、そのことが退院を阻害する要因になっている</c:v>
                </c:pt>
                <c:pt idx="1">
                  <c:v>病識がなく通院服薬の中断が予測される</c:v>
                </c:pt>
                <c:pt idx="2">
                  <c:v>反社会的行動が予測される</c:v>
                </c:pt>
                <c:pt idx="3">
                  <c:v>退院意欲が乏しい</c:v>
                </c:pt>
                <c:pt idx="4">
                  <c:v>現実認識が乏しい</c:v>
                </c:pt>
                <c:pt idx="5">
                  <c:v>退院による環境変化への不安が強い</c:v>
                </c:pt>
                <c:pt idx="6">
                  <c:v>援助者との対人関係がもてない</c:v>
                </c:pt>
                <c:pt idx="7">
                  <c:v>家事（食事・洗濯・金銭管理など）ができない</c:v>
                </c:pt>
                <c:pt idx="8">
                  <c:v>家族がいない・本人をサポートする機能が実質ない</c:v>
                </c:pt>
                <c:pt idx="9">
                  <c:v>家族が退院に反対している</c:v>
                </c:pt>
                <c:pt idx="10">
                  <c:v>住まいの確保ができない</c:v>
                </c:pt>
                <c:pt idx="11">
                  <c:v>生活費の確保ができない</c:v>
                </c:pt>
                <c:pt idx="12">
                  <c:v>日常生活を支える制度がない</c:v>
                </c:pt>
                <c:pt idx="13">
                  <c:v>救急診療体制がない</c:v>
                </c:pt>
                <c:pt idx="14">
                  <c:v>退院に向けてサポートする人的資源が乏しい</c:v>
                </c:pt>
                <c:pt idx="15">
                  <c:v>退院後サポート・マネジメントする人的資源が乏しい</c:v>
                </c:pt>
                <c:pt idx="16">
                  <c:v>住所地と入院先の距離があり支援体制がとりにくい</c:v>
                </c:pt>
                <c:pt idx="17">
                  <c:v>その他の退院阻害要因がある</c:v>
                </c:pt>
              </c:strCache>
            </c:strRef>
          </c:cat>
          <c:val>
            <c:numRef>
              <c:f>'阻害要因グラフ③(5-Ⅰ②）'!$F$31:$F$48</c:f>
              <c:numCache>
                <c:formatCode>0.0%</c:formatCode>
                <c:ptCount val="18"/>
                <c:pt idx="0">
                  <c:v>0.3848314606741573</c:v>
                </c:pt>
                <c:pt idx="1">
                  <c:v>0.34269662921348315</c:v>
                </c:pt>
                <c:pt idx="2">
                  <c:v>5.6179775280898875E-2</c:v>
                </c:pt>
                <c:pt idx="3">
                  <c:v>0.5252808988764045</c:v>
                </c:pt>
                <c:pt idx="4">
                  <c:v>0.5252808988764045</c:v>
                </c:pt>
                <c:pt idx="5">
                  <c:v>0.3595505617977528</c:v>
                </c:pt>
                <c:pt idx="6">
                  <c:v>0.1151685393258427</c:v>
                </c:pt>
                <c:pt idx="7">
                  <c:v>0.3651685393258427</c:v>
                </c:pt>
                <c:pt idx="8">
                  <c:v>0.24157303370786518</c:v>
                </c:pt>
                <c:pt idx="9">
                  <c:v>0.27247191011235955</c:v>
                </c:pt>
                <c:pt idx="10">
                  <c:v>0.25</c:v>
                </c:pt>
                <c:pt idx="11">
                  <c:v>4.7752808988764044E-2</c:v>
                </c:pt>
                <c:pt idx="12">
                  <c:v>6.741573033707865E-2</c:v>
                </c:pt>
                <c:pt idx="13">
                  <c:v>1.1235955056179775E-2</c:v>
                </c:pt>
                <c:pt idx="14">
                  <c:v>6.4606741573033713E-2</c:v>
                </c:pt>
                <c:pt idx="15">
                  <c:v>0.10393258426966293</c:v>
                </c:pt>
                <c:pt idx="16">
                  <c:v>2.8089887640449437E-3</c:v>
                </c:pt>
                <c:pt idx="17">
                  <c:v>1.9662921348314606E-2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EB-406C-A067-F033E0F9B2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77369407"/>
        <c:axId val="1977377727"/>
      </c:barChart>
      <c:catAx>
        <c:axId val="197736940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1977377727"/>
        <c:crosses val="autoZero"/>
        <c:auto val="1"/>
        <c:lblAlgn val="ctr"/>
        <c:lblOffset val="100"/>
        <c:noMultiLvlLbl val="0"/>
      </c:catAx>
      <c:valAx>
        <c:axId val="1977377727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1977369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ja-JP"/>
              <a:t>在院期間区分別在院患者数の推移</a:t>
            </a:r>
            <a:r>
              <a:rPr lang="en-US"/>
              <a:t>_</a:t>
            </a:r>
            <a:r>
              <a:rPr lang="ja-JP"/>
              <a:t>割合</a:t>
            </a:r>
            <a:endParaRPr lang="en-US"/>
          </a:p>
        </c:rich>
      </c:tx>
      <c:layout>
        <c:manualLayout>
          <c:xMode val="edge"/>
          <c:yMode val="edge"/>
          <c:x val="0.287389748100666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2741221521732288"/>
          <c:y val="0.11365076022827728"/>
          <c:w val="0.70395789888065941"/>
          <c:h val="0.788503264002804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年齢別・在院期間・疾患別推移グラフ!$B$106</c:f>
              <c:strCache>
                <c:ptCount val="1"/>
                <c:pt idx="0">
                  <c:v>1年未満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年齢別・在院期間・疾患別推移グラフ!$E$97:$K$97</c:f>
              <c:strCache>
                <c:ptCount val="7"/>
                <c:pt idx="0">
                  <c:v>H27</c:v>
                </c:pt>
                <c:pt idx="1">
                  <c:v>H28</c:v>
                </c:pt>
                <c:pt idx="2">
                  <c:v>H29</c:v>
                </c:pt>
                <c:pt idx="3">
                  <c:v>H30</c:v>
                </c:pt>
                <c:pt idx="4">
                  <c:v>R1</c:v>
                </c:pt>
                <c:pt idx="5">
                  <c:v>R2</c:v>
                </c:pt>
                <c:pt idx="6">
                  <c:v>R3</c:v>
                </c:pt>
              </c:strCache>
            </c:strRef>
          </c:cat>
          <c:val>
            <c:numRef>
              <c:f>年齢別・在院期間・疾患別推移グラフ!$E$106:$K$106</c:f>
              <c:numCache>
                <c:formatCode>0.0%</c:formatCode>
                <c:ptCount val="7"/>
                <c:pt idx="0">
                  <c:v>0.40364818493769189</c:v>
                </c:pt>
                <c:pt idx="1">
                  <c:v>0.39902110737228508</c:v>
                </c:pt>
                <c:pt idx="2">
                  <c:v>0.42103009542451675</c:v>
                </c:pt>
                <c:pt idx="3">
                  <c:v>0.42745098039215684</c:v>
                </c:pt>
                <c:pt idx="4">
                  <c:v>0.43267135653364874</c:v>
                </c:pt>
                <c:pt idx="5">
                  <c:v>0.41603321622484829</c:v>
                </c:pt>
                <c:pt idx="6">
                  <c:v>0.40588736641972073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34-46C2-9ECA-AC88125F8BF7}"/>
            </c:ext>
          </c:extLst>
        </c:ser>
        <c:ser>
          <c:idx val="1"/>
          <c:order val="1"/>
          <c:tx>
            <c:strRef>
              <c:f>年齢別・在院期間・疾患別推移グラフ!$B$107</c:f>
              <c:strCache>
                <c:ptCount val="1"/>
                <c:pt idx="0">
                  <c:v>1年～５年</c:v>
                </c:pt>
              </c:strCache>
            </c:strRef>
          </c:tx>
          <c:spPr>
            <a:pattFill prst="pct25">
              <a:fgClr>
                <a:srgbClr val="92D050"/>
              </a:fgClr>
              <a:bgClr>
                <a:schemeClr val="bg1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年齢別・在院期間・疾患別推移グラフ!$E$97:$K$97</c:f>
              <c:strCache>
                <c:ptCount val="7"/>
                <c:pt idx="0">
                  <c:v>H27</c:v>
                </c:pt>
                <c:pt idx="1">
                  <c:v>H28</c:v>
                </c:pt>
                <c:pt idx="2">
                  <c:v>H29</c:v>
                </c:pt>
                <c:pt idx="3">
                  <c:v>H30</c:v>
                </c:pt>
                <c:pt idx="4">
                  <c:v>R1</c:v>
                </c:pt>
                <c:pt idx="5">
                  <c:v>R2</c:v>
                </c:pt>
                <c:pt idx="6">
                  <c:v>R3</c:v>
                </c:pt>
              </c:strCache>
            </c:strRef>
          </c:cat>
          <c:val>
            <c:numRef>
              <c:f>年齢別・在院期間・疾患別推移グラフ!$E$107:$K$107</c:f>
              <c:numCache>
                <c:formatCode>0.0%</c:formatCode>
                <c:ptCount val="7"/>
                <c:pt idx="0">
                  <c:v>0.28366744928059717</c:v>
                </c:pt>
                <c:pt idx="1">
                  <c:v>0.29171000305903944</c:v>
                </c:pt>
                <c:pt idx="2">
                  <c:v>0.27856618546611206</c:v>
                </c:pt>
                <c:pt idx="3">
                  <c:v>0.28235294117647058</c:v>
                </c:pt>
                <c:pt idx="4">
                  <c:v>0.28855132914150533</c:v>
                </c:pt>
                <c:pt idx="5">
                  <c:v>0.30820824017885662</c:v>
                </c:pt>
                <c:pt idx="6">
                  <c:v>0.32000262243493083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34-46C2-9ECA-AC88125F8BF7}"/>
            </c:ext>
          </c:extLst>
        </c:ser>
        <c:ser>
          <c:idx val="2"/>
          <c:order val="2"/>
          <c:tx>
            <c:strRef>
              <c:f>年齢別・在院期間・疾患別推移グラフ!$B$108</c:f>
              <c:strCache>
                <c:ptCount val="1"/>
                <c:pt idx="0">
                  <c:v>５年～１０年</c:v>
                </c:pt>
              </c:strCache>
            </c:strRef>
          </c:tx>
          <c:spPr>
            <a:pattFill prst="pct5">
              <a:fgClr>
                <a:srgbClr val="92D050"/>
              </a:fgClr>
              <a:bgClr>
                <a:schemeClr val="bg1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年齢別・在院期間・疾患別推移グラフ!$E$97:$K$97</c:f>
              <c:strCache>
                <c:ptCount val="7"/>
                <c:pt idx="0">
                  <c:v>H27</c:v>
                </c:pt>
                <c:pt idx="1">
                  <c:v>H28</c:v>
                </c:pt>
                <c:pt idx="2">
                  <c:v>H29</c:v>
                </c:pt>
                <c:pt idx="3">
                  <c:v>H30</c:v>
                </c:pt>
                <c:pt idx="4">
                  <c:v>R1</c:v>
                </c:pt>
                <c:pt idx="5">
                  <c:v>R2</c:v>
                </c:pt>
                <c:pt idx="6">
                  <c:v>R3</c:v>
                </c:pt>
              </c:strCache>
            </c:strRef>
          </c:cat>
          <c:val>
            <c:numRef>
              <c:f>年齢別・在院期間・疾患別推移グラフ!$E$108:$K$108</c:f>
              <c:numCache>
                <c:formatCode>0.0%</c:formatCode>
                <c:ptCount val="7"/>
                <c:pt idx="0">
                  <c:v>0.13593401962554932</c:v>
                </c:pt>
                <c:pt idx="1">
                  <c:v>0.1356378097277455</c:v>
                </c:pt>
                <c:pt idx="2">
                  <c:v>0.13561291901149988</c:v>
                </c:pt>
                <c:pt idx="3">
                  <c:v>0.13127917833800187</c:v>
                </c:pt>
                <c:pt idx="4">
                  <c:v>0.1253813110875926</c:v>
                </c:pt>
                <c:pt idx="5">
                  <c:v>0.12858511657617375</c:v>
                </c:pt>
                <c:pt idx="6">
                  <c:v>0.12535238969383072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34-46C2-9ECA-AC88125F8BF7}"/>
            </c:ext>
          </c:extLst>
        </c:ser>
        <c:ser>
          <c:idx val="3"/>
          <c:order val="3"/>
          <c:tx>
            <c:strRef>
              <c:f>年齢別・在院期間・疾患別推移グラフ!$B$109</c:f>
              <c:strCache>
                <c:ptCount val="1"/>
                <c:pt idx="0">
                  <c:v>１０年以上</c:v>
                </c:pt>
              </c:strCache>
            </c:strRef>
          </c:tx>
          <c:spPr>
            <a:pattFill prst="dkDnDiag">
              <a:fgClr>
                <a:srgbClr val="92D050"/>
              </a:fgClr>
              <a:bgClr>
                <a:schemeClr val="bg1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年齢別・在院期間・疾患別推移グラフ!$E$97:$K$97</c:f>
              <c:strCache>
                <c:ptCount val="7"/>
                <c:pt idx="0">
                  <c:v>H27</c:v>
                </c:pt>
                <c:pt idx="1">
                  <c:v>H28</c:v>
                </c:pt>
                <c:pt idx="2">
                  <c:v>H29</c:v>
                </c:pt>
                <c:pt idx="3">
                  <c:v>H30</c:v>
                </c:pt>
                <c:pt idx="4">
                  <c:v>R1</c:v>
                </c:pt>
                <c:pt idx="5">
                  <c:v>R2</c:v>
                </c:pt>
                <c:pt idx="6">
                  <c:v>R3</c:v>
                </c:pt>
              </c:strCache>
            </c:strRef>
          </c:cat>
          <c:val>
            <c:numRef>
              <c:f>年齢別・在院期間・疾患別推移グラフ!$E$109:$K$109</c:f>
              <c:numCache>
                <c:formatCode>0.0%</c:formatCode>
                <c:ptCount val="7"/>
                <c:pt idx="0">
                  <c:v>0.17675034615616159</c:v>
                </c:pt>
                <c:pt idx="1">
                  <c:v>0.17363107984092996</c:v>
                </c:pt>
                <c:pt idx="2">
                  <c:v>0.16479080009787131</c:v>
                </c:pt>
                <c:pt idx="3">
                  <c:v>0.15891690009337067</c:v>
                </c:pt>
                <c:pt idx="4">
                  <c:v>0.1533960032372533</c:v>
                </c:pt>
                <c:pt idx="5">
                  <c:v>0.14717342702012137</c:v>
                </c:pt>
                <c:pt idx="6">
                  <c:v>0.14875762145151775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34-46C2-9ECA-AC88125F8BF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826735743"/>
        <c:axId val="826739071"/>
      </c:barChart>
      <c:catAx>
        <c:axId val="826735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826739071"/>
        <c:crosses val="autoZero"/>
        <c:auto val="1"/>
        <c:lblAlgn val="ctr"/>
        <c:lblOffset val="100"/>
        <c:noMultiLvlLbl val="0"/>
      </c:catAx>
      <c:valAx>
        <c:axId val="82673907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826735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1600"/>
            </a:pPr>
            <a:r>
              <a:rPr lang="ja-JP" sz="1600"/>
              <a:t>年齢区分別在院患者数の推移</a:t>
            </a:r>
            <a:endParaRPr lang="en-US" sz="160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年齢別・在院期間推移グラフ!$B$5</c:f>
              <c:strCache>
                <c:ptCount val="1"/>
                <c:pt idx="0">
                  <c:v>40歳未満</c:v>
                </c:pt>
              </c:strCache>
            </c:strRef>
          </c:tx>
          <c:spPr>
            <a:pattFill prst="pct20">
              <a:fgClr>
                <a:schemeClr val="accent4">
                  <a:shade val="50000"/>
                </a:schemeClr>
              </a:fgClr>
              <a:bgClr>
                <a:schemeClr val="bg1"/>
              </a:bgClr>
            </a:pattFill>
            <a:ln>
              <a:solidFill>
                <a:schemeClr val="accent4"/>
              </a:solidFill>
            </a:ln>
            <a:effectLst/>
          </c:spPr>
          <c:invertIfNegative val="0"/>
          <c:dLbls>
            <c:dLbl>
              <c:idx val="6"/>
              <c:layout>
                <c:manualLayout>
                  <c:x val="4.1503267973856213E-3"/>
                  <c:y val="-3.207070707070824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05-4D6A-B4B6-184E056E1A58}"/>
                </c:ext>
              </c:extLst>
            </c:dLbl>
            <c:spPr>
              <a:pattFill prst="pct5">
                <a:fgClr>
                  <a:schemeClr val="accent4">
                    <a:tint val="7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年齢別・在院期間推移グラフ!$C$4:$J$4</c:f>
              <c:strCache>
                <c:ptCount val="8"/>
                <c:pt idx="0">
                  <c:v>H26</c:v>
                </c:pt>
                <c:pt idx="1">
                  <c:v>H27</c:v>
                </c:pt>
                <c:pt idx="2">
                  <c:v>H28</c:v>
                </c:pt>
                <c:pt idx="3">
                  <c:v>H29</c:v>
                </c:pt>
                <c:pt idx="4">
                  <c:v>H30</c:v>
                </c:pt>
                <c:pt idx="5">
                  <c:v>R1</c:v>
                </c:pt>
                <c:pt idx="6">
                  <c:v>R2</c:v>
                </c:pt>
                <c:pt idx="7">
                  <c:v>R3</c:v>
                </c:pt>
              </c:strCache>
            </c:strRef>
          </c:cat>
          <c:val>
            <c:numRef>
              <c:f>年齢別・在院期間推移グラフ!$C$5:$J$5</c:f>
              <c:numCache>
                <c:formatCode>#,##0"人"</c:formatCode>
                <c:ptCount val="8"/>
                <c:pt idx="0">
                  <c:v>1505</c:v>
                </c:pt>
                <c:pt idx="1">
                  <c:v>1432</c:v>
                </c:pt>
                <c:pt idx="2">
                  <c:v>1339</c:v>
                </c:pt>
                <c:pt idx="3">
                  <c:v>1286</c:v>
                </c:pt>
                <c:pt idx="4">
                  <c:v>1240</c:v>
                </c:pt>
                <c:pt idx="5">
                  <c:v>1217</c:v>
                </c:pt>
                <c:pt idx="6">
                  <c:v>1112</c:v>
                </c:pt>
                <c:pt idx="7">
                  <c:v>1022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05-4D6A-B4B6-184E056E1A58}"/>
            </c:ext>
          </c:extLst>
        </c:ser>
        <c:ser>
          <c:idx val="1"/>
          <c:order val="1"/>
          <c:tx>
            <c:strRef>
              <c:f>年齢別・在院期間推移グラフ!$B$6</c:f>
              <c:strCache>
                <c:ptCount val="1"/>
                <c:pt idx="0">
                  <c:v>40歳代</c:v>
                </c:pt>
              </c:strCache>
            </c:strRef>
          </c:tx>
          <c:spPr>
            <a:solidFill>
              <a:schemeClr val="accent4">
                <a:shade val="70000"/>
              </a:schemeClr>
            </a:solidFill>
            <a:ln>
              <a:solidFill>
                <a:srgbClr val="F79646">
                  <a:lumMod val="50000"/>
                </a:srgb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年齢別・在院期間推移グラフ!$C$4:$J$4</c:f>
              <c:strCache>
                <c:ptCount val="8"/>
                <c:pt idx="0">
                  <c:v>H26</c:v>
                </c:pt>
                <c:pt idx="1">
                  <c:v>H27</c:v>
                </c:pt>
                <c:pt idx="2">
                  <c:v>H28</c:v>
                </c:pt>
                <c:pt idx="3">
                  <c:v>H29</c:v>
                </c:pt>
                <c:pt idx="4">
                  <c:v>H30</c:v>
                </c:pt>
                <c:pt idx="5">
                  <c:v>R1</c:v>
                </c:pt>
                <c:pt idx="6">
                  <c:v>R2</c:v>
                </c:pt>
                <c:pt idx="7">
                  <c:v>R3</c:v>
                </c:pt>
              </c:strCache>
            </c:strRef>
          </c:cat>
          <c:val>
            <c:numRef>
              <c:f>年齢別・在院期間推移グラフ!$C$6:$J$6</c:f>
              <c:numCache>
                <c:formatCode>#,##0"人"</c:formatCode>
                <c:ptCount val="8"/>
                <c:pt idx="0">
                  <c:v>2086</c:v>
                </c:pt>
                <c:pt idx="1">
                  <c:v>2081</c:v>
                </c:pt>
                <c:pt idx="2">
                  <c:v>2027</c:v>
                </c:pt>
                <c:pt idx="3">
                  <c:v>1914</c:v>
                </c:pt>
                <c:pt idx="4">
                  <c:v>1837</c:v>
                </c:pt>
                <c:pt idx="5">
                  <c:v>1742</c:v>
                </c:pt>
                <c:pt idx="6">
                  <c:v>1516</c:v>
                </c:pt>
                <c:pt idx="7">
                  <c:v>1404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05-4D6A-B4B6-184E056E1A58}"/>
            </c:ext>
          </c:extLst>
        </c:ser>
        <c:ser>
          <c:idx val="2"/>
          <c:order val="2"/>
          <c:tx>
            <c:strRef>
              <c:f>年齢別・在院期間推移グラフ!$B$7</c:f>
              <c:strCache>
                <c:ptCount val="1"/>
                <c:pt idx="0">
                  <c:v>50歳代</c:v>
                </c:pt>
              </c:strCache>
            </c:strRef>
          </c:tx>
          <c:spPr>
            <a:pattFill prst="pct60">
              <a:fgClr>
                <a:schemeClr val="accent4">
                  <a:shade val="90000"/>
                </a:schemeClr>
              </a:fgClr>
              <a:bgClr>
                <a:schemeClr val="bg1"/>
              </a:bgClr>
            </a:pattFill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年齢別・在院期間推移グラフ!$C$4:$J$4</c:f>
              <c:strCache>
                <c:ptCount val="8"/>
                <c:pt idx="0">
                  <c:v>H26</c:v>
                </c:pt>
                <c:pt idx="1">
                  <c:v>H27</c:v>
                </c:pt>
                <c:pt idx="2">
                  <c:v>H28</c:v>
                </c:pt>
                <c:pt idx="3">
                  <c:v>H29</c:v>
                </c:pt>
                <c:pt idx="4">
                  <c:v>H30</c:v>
                </c:pt>
                <c:pt idx="5">
                  <c:v>R1</c:v>
                </c:pt>
                <c:pt idx="6">
                  <c:v>R2</c:v>
                </c:pt>
                <c:pt idx="7">
                  <c:v>R3</c:v>
                </c:pt>
              </c:strCache>
            </c:strRef>
          </c:cat>
          <c:val>
            <c:numRef>
              <c:f>年齢別・在院期間推移グラフ!$C$7:$J$7</c:f>
              <c:numCache>
                <c:formatCode>#,##0"人"</c:formatCode>
                <c:ptCount val="8"/>
                <c:pt idx="0">
                  <c:v>2550</c:v>
                </c:pt>
                <c:pt idx="1">
                  <c:v>2611</c:v>
                </c:pt>
                <c:pt idx="2">
                  <c:v>2576</c:v>
                </c:pt>
                <c:pt idx="3">
                  <c:v>2603</c:v>
                </c:pt>
                <c:pt idx="4">
                  <c:v>2481</c:v>
                </c:pt>
                <c:pt idx="5">
                  <c:v>2459</c:v>
                </c:pt>
                <c:pt idx="6">
                  <c:v>2456</c:v>
                </c:pt>
                <c:pt idx="7">
                  <c:v>2424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05-4D6A-B4B6-184E056E1A58}"/>
            </c:ext>
          </c:extLst>
        </c:ser>
        <c:ser>
          <c:idx val="3"/>
          <c:order val="3"/>
          <c:tx>
            <c:strRef>
              <c:f>年齢別・在院期間推移グラフ!$B$8</c:f>
              <c:strCache>
                <c:ptCount val="1"/>
                <c:pt idx="0">
                  <c:v>60歳代</c:v>
                </c:pt>
              </c:strCache>
            </c:strRef>
          </c:tx>
          <c:spPr>
            <a:pattFill prst="pct10">
              <a:fgClr>
                <a:schemeClr val="accent4">
                  <a:tint val="90000"/>
                </a:schemeClr>
              </a:fgClr>
              <a:bgClr>
                <a:schemeClr val="bg1"/>
              </a:bgClr>
            </a:pattFill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年齢別・在院期間推移グラフ!$C$4:$J$4</c:f>
              <c:strCache>
                <c:ptCount val="8"/>
                <c:pt idx="0">
                  <c:v>H26</c:v>
                </c:pt>
                <c:pt idx="1">
                  <c:v>H27</c:v>
                </c:pt>
                <c:pt idx="2">
                  <c:v>H28</c:v>
                </c:pt>
                <c:pt idx="3">
                  <c:v>H29</c:v>
                </c:pt>
                <c:pt idx="4">
                  <c:v>H30</c:v>
                </c:pt>
                <c:pt idx="5">
                  <c:v>R1</c:v>
                </c:pt>
                <c:pt idx="6">
                  <c:v>R2</c:v>
                </c:pt>
                <c:pt idx="7">
                  <c:v>R3</c:v>
                </c:pt>
              </c:strCache>
            </c:strRef>
          </c:cat>
          <c:val>
            <c:numRef>
              <c:f>年齢別・在院期間推移グラフ!$C$8:$J$8</c:f>
              <c:numCache>
                <c:formatCode>#,##0"人"</c:formatCode>
                <c:ptCount val="8"/>
                <c:pt idx="0">
                  <c:v>4132</c:v>
                </c:pt>
                <c:pt idx="1">
                  <c:v>3975</c:v>
                </c:pt>
                <c:pt idx="2">
                  <c:v>3830</c:v>
                </c:pt>
                <c:pt idx="3">
                  <c:v>3667</c:v>
                </c:pt>
                <c:pt idx="4">
                  <c:v>3321</c:v>
                </c:pt>
                <c:pt idx="5">
                  <c:v>3031</c:v>
                </c:pt>
                <c:pt idx="6">
                  <c:v>2806</c:v>
                </c:pt>
                <c:pt idx="7">
                  <c:v>2616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05-4D6A-B4B6-184E056E1A58}"/>
            </c:ext>
          </c:extLst>
        </c:ser>
        <c:ser>
          <c:idx val="4"/>
          <c:order val="4"/>
          <c:tx>
            <c:strRef>
              <c:f>年齢別・在院期間推移グラフ!$B$9</c:f>
              <c:strCache>
                <c:ptCount val="1"/>
                <c:pt idx="0">
                  <c:v>70歳代</c:v>
                </c:pt>
              </c:strCache>
            </c:strRef>
          </c:tx>
          <c:spPr>
            <a:solidFill>
              <a:schemeClr val="accent4">
                <a:tint val="70000"/>
              </a:schemeClr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年齢別・在院期間推移グラフ!$C$4:$J$4</c:f>
              <c:strCache>
                <c:ptCount val="8"/>
                <c:pt idx="0">
                  <c:v>H26</c:v>
                </c:pt>
                <c:pt idx="1">
                  <c:v>H27</c:v>
                </c:pt>
                <c:pt idx="2">
                  <c:v>H28</c:v>
                </c:pt>
                <c:pt idx="3">
                  <c:v>H29</c:v>
                </c:pt>
                <c:pt idx="4">
                  <c:v>H30</c:v>
                </c:pt>
                <c:pt idx="5">
                  <c:v>R1</c:v>
                </c:pt>
                <c:pt idx="6">
                  <c:v>R2</c:v>
                </c:pt>
                <c:pt idx="7">
                  <c:v>R3</c:v>
                </c:pt>
              </c:strCache>
            </c:strRef>
          </c:cat>
          <c:val>
            <c:numRef>
              <c:f>年齢別・在院期間推移グラフ!$C$9:$J$9</c:f>
              <c:numCache>
                <c:formatCode>#,##0"人"</c:formatCode>
                <c:ptCount val="8"/>
                <c:pt idx="0">
                  <c:v>3934</c:v>
                </c:pt>
                <c:pt idx="1">
                  <c:v>3819</c:v>
                </c:pt>
                <c:pt idx="2">
                  <c:v>3737</c:v>
                </c:pt>
                <c:pt idx="3">
                  <c:v>3800</c:v>
                </c:pt>
                <c:pt idx="4">
                  <c:v>3839</c:v>
                </c:pt>
                <c:pt idx="5">
                  <c:v>4068</c:v>
                </c:pt>
                <c:pt idx="6">
                  <c:v>4025</c:v>
                </c:pt>
                <c:pt idx="7">
                  <c:v>3931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F05-4D6A-B4B6-184E056E1A58}"/>
            </c:ext>
          </c:extLst>
        </c:ser>
        <c:ser>
          <c:idx val="5"/>
          <c:order val="5"/>
          <c:tx>
            <c:strRef>
              <c:f>年齢別・在院期間推移グラフ!$B$10</c:f>
              <c:strCache>
                <c:ptCount val="1"/>
                <c:pt idx="0">
                  <c:v>80歳以上</c:v>
                </c:pt>
              </c:strCache>
            </c:strRef>
          </c:tx>
          <c:spPr>
            <a:pattFill prst="wdDnDiag">
              <a:fgClr>
                <a:schemeClr val="accent4">
                  <a:tint val="50000"/>
                </a:schemeClr>
              </a:fgClr>
              <a:bgClr>
                <a:schemeClr val="bg1"/>
              </a:bgClr>
            </a:pattFill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年齢別・在院期間推移グラフ!$C$4:$J$4</c:f>
              <c:strCache>
                <c:ptCount val="8"/>
                <c:pt idx="0">
                  <c:v>H26</c:v>
                </c:pt>
                <c:pt idx="1">
                  <c:v>H27</c:v>
                </c:pt>
                <c:pt idx="2">
                  <c:v>H28</c:v>
                </c:pt>
                <c:pt idx="3">
                  <c:v>H29</c:v>
                </c:pt>
                <c:pt idx="4">
                  <c:v>H30</c:v>
                </c:pt>
                <c:pt idx="5">
                  <c:v>R1</c:v>
                </c:pt>
                <c:pt idx="6">
                  <c:v>R2</c:v>
                </c:pt>
                <c:pt idx="7">
                  <c:v>R3</c:v>
                </c:pt>
              </c:strCache>
            </c:strRef>
          </c:cat>
          <c:val>
            <c:numRef>
              <c:f>年齢別・在院期間推移グラフ!$C$10:$J$10</c:f>
              <c:numCache>
                <c:formatCode>#,##0"人"</c:formatCode>
                <c:ptCount val="8"/>
                <c:pt idx="0">
                  <c:v>2686</c:v>
                </c:pt>
                <c:pt idx="1">
                  <c:v>2693</c:v>
                </c:pt>
                <c:pt idx="2">
                  <c:v>2836</c:v>
                </c:pt>
                <c:pt idx="3">
                  <c:v>3078</c:v>
                </c:pt>
                <c:pt idx="4">
                  <c:v>3347</c:v>
                </c:pt>
                <c:pt idx="5">
                  <c:v>3546</c:v>
                </c:pt>
                <c:pt idx="6">
                  <c:v>3740</c:v>
                </c:pt>
                <c:pt idx="7">
                  <c:v>3856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F05-4D6A-B4B6-184E056E1A5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621153295"/>
        <c:axId val="621156207"/>
      </c:barChart>
      <c:catAx>
        <c:axId val="621153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ja-JP"/>
          </a:p>
        </c:txPr>
        <c:crossAx val="621156207"/>
        <c:crosses val="autoZero"/>
        <c:auto val="1"/>
        <c:lblAlgn val="ctr"/>
        <c:lblOffset val="100"/>
        <c:noMultiLvlLbl val="0"/>
      </c:catAx>
      <c:valAx>
        <c:axId val="621156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&quot;人&quot;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ja-JP"/>
          </a:p>
        </c:txPr>
        <c:crossAx val="621153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ja-JP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ja-JP" sz="1600" b="1"/>
              <a:t>年齢区分別在院患者の割合の推移＿割合</a:t>
            </a:r>
          </a:p>
        </c:rich>
      </c:tx>
      <c:layout>
        <c:manualLayout>
          <c:xMode val="edge"/>
          <c:yMode val="edge"/>
          <c:x val="0.2956246666544056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8.1105711304766653E-2"/>
          <c:y val="0.15512021126862599"/>
          <c:w val="0.78400405878781154"/>
          <c:h val="0.7597815833403025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年齢別・在院期間・疾患別推移グラフ!$B$33</c:f>
              <c:strCache>
                <c:ptCount val="1"/>
                <c:pt idx="0">
                  <c:v>40歳未満</c:v>
                </c:pt>
              </c:strCache>
            </c:strRef>
          </c:tx>
          <c:spPr>
            <a:pattFill prst="pct5">
              <a:fgClr>
                <a:srgbClr val="92D050"/>
              </a:fgClr>
              <a:bgClr>
                <a:schemeClr val="bg1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年齢別・在院期間・疾患別推移グラフ!$D$32:$J$32</c:f>
              <c:strCache>
                <c:ptCount val="7"/>
                <c:pt idx="0">
                  <c:v>H27</c:v>
                </c:pt>
                <c:pt idx="1">
                  <c:v>H28</c:v>
                </c:pt>
                <c:pt idx="2">
                  <c:v>H29</c:v>
                </c:pt>
                <c:pt idx="3">
                  <c:v>H30</c:v>
                </c:pt>
                <c:pt idx="4">
                  <c:v>R1</c:v>
                </c:pt>
                <c:pt idx="5">
                  <c:v>R2</c:v>
                </c:pt>
                <c:pt idx="6">
                  <c:v>R3</c:v>
                </c:pt>
              </c:strCache>
            </c:strRef>
          </c:cat>
          <c:val>
            <c:numRef>
              <c:f>年齢別・在院期間・疾患別推移グラフ!$D$33:$J$33</c:f>
              <c:numCache>
                <c:formatCode>0.0%</c:formatCode>
                <c:ptCount val="7"/>
                <c:pt idx="0">
                  <c:v>8.6207934501234124E-2</c:v>
                </c:pt>
                <c:pt idx="1">
                  <c:v>8.1921076781890492E-2</c:v>
                </c:pt>
                <c:pt idx="2">
                  <c:v>7.8664056765353554E-2</c:v>
                </c:pt>
                <c:pt idx="3">
                  <c:v>7.7186430127606592E-2</c:v>
                </c:pt>
                <c:pt idx="4">
                  <c:v>7.5764178546971303E-2</c:v>
                </c:pt>
                <c:pt idx="5">
                  <c:v>7.1031619290961356E-2</c:v>
                </c:pt>
                <c:pt idx="6">
                  <c:v>6.7003212482790273E-2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14-4A35-AFB9-D204AC3F61BC}"/>
            </c:ext>
          </c:extLst>
        </c:ser>
        <c:ser>
          <c:idx val="1"/>
          <c:order val="1"/>
          <c:tx>
            <c:strRef>
              <c:f>年齢別・在院期間・疾患別推移グラフ!$B$34</c:f>
              <c:strCache>
                <c:ptCount val="1"/>
                <c:pt idx="0">
                  <c:v>40歳代</c:v>
                </c:pt>
              </c:strCache>
            </c:strRef>
          </c:tx>
          <c:spPr>
            <a:pattFill prst="pct80">
              <a:fgClr>
                <a:srgbClr val="92D050"/>
              </a:fgClr>
              <a:bgClr>
                <a:schemeClr val="bg1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年齢別・在院期間・疾患別推移グラフ!$D$32:$J$32</c:f>
              <c:strCache>
                <c:ptCount val="7"/>
                <c:pt idx="0">
                  <c:v>H27</c:v>
                </c:pt>
                <c:pt idx="1">
                  <c:v>H28</c:v>
                </c:pt>
                <c:pt idx="2">
                  <c:v>H29</c:v>
                </c:pt>
                <c:pt idx="3">
                  <c:v>H30</c:v>
                </c:pt>
                <c:pt idx="4">
                  <c:v>R1</c:v>
                </c:pt>
                <c:pt idx="5">
                  <c:v>R2</c:v>
                </c:pt>
                <c:pt idx="6">
                  <c:v>R3</c:v>
                </c:pt>
              </c:strCache>
            </c:strRef>
          </c:cat>
          <c:val>
            <c:numRef>
              <c:f>年齢別・在院期間・疾患別推移グラフ!$D$34:$J$34</c:f>
              <c:numCache>
                <c:formatCode>0.0%</c:formatCode>
                <c:ptCount val="7"/>
                <c:pt idx="0">
                  <c:v>0.12527842995605321</c:v>
                </c:pt>
                <c:pt idx="1">
                  <c:v>0.12401345977363108</c:v>
                </c:pt>
                <c:pt idx="2">
                  <c:v>0.1170785417176413</c:v>
                </c:pt>
                <c:pt idx="3">
                  <c:v>0.11434796140678494</c:v>
                </c:pt>
                <c:pt idx="4">
                  <c:v>0.1084479860549088</c:v>
                </c:pt>
                <c:pt idx="5">
                  <c:v>9.6838070903864579E-2</c:v>
                </c:pt>
                <c:pt idx="6">
                  <c:v>9.2047466072248077E-2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14-4A35-AFB9-D204AC3F61BC}"/>
            </c:ext>
          </c:extLst>
        </c:ser>
        <c:ser>
          <c:idx val="2"/>
          <c:order val="2"/>
          <c:tx>
            <c:strRef>
              <c:f>年齢別・在院期間・疾患別推移グラフ!$B$35</c:f>
              <c:strCache>
                <c:ptCount val="1"/>
                <c:pt idx="0">
                  <c:v>50歳代</c:v>
                </c:pt>
              </c:strCache>
            </c:strRef>
          </c:tx>
          <c:spPr>
            <a:pattFill prst="smConfetti">
              <a:fgClr>
                <a:srgbClr val="92D050"/>
              </a:fgClr>
              <a:bgClr>
                <a:schemeClr val="bg1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年齢別・在院期間・疾患別推移グラフ!$D$32:$J$32</c:f>
              <c:strCache>
                <c:ptCount val="7"/>
                <c:pt idx="0">
                  <c:v>H27</c:v>
                </c:pt>
                <c:pt idx="1">
                  <c:v>H28</c:v>
                </c:pt>
                <c:pt idx="2">
                  <c:v>H29</c:v>
                </c:pt>
                <c:pt idx="3">
                  <c:v>H30</c:v>
                </c:pt>
                <c:pt idx="4">
                  <c:v>R1</c:v>
                </c:pt>
                <c:pt idx="5">
                  <c:v>R2</c:v>
                </c:pt>
                <c:pt idx="6">
                  <c:v>R3</c:v>
                </c:pt>
              </c:strCache>
            </c:strRef>
          </c:cat>
          <c:val>
            <c:numRef>
              <c:f>年齢別・在院期間・疾患別推移グラフ!$D$35:$J$35</c:f>
              <c:numCache>
                <c:formatCode>0.0%</c:formatCode>
                <c:ptCount val="7"/>
                <c:pt idx="0">
                  <c:v>0.1571849978929625</c:v>
                </c:pt>
                <c:pt idx="1">
                  <c:v>0.1576017130620985</c:v>
                </c:pt>
                <c:pt idx="2">
                  <c:v>0.15922436995351114</c:v>
                </c:pt>
                <c:pt idx="3">
                  <c:v>0.15443510737628385</c:v>
                </c:pt>
                <c:pt idx="4">
                  <c:v>0.15308472888003485</c:v>
                </c:pt>
                <c:pt idx="5">
                  <c:v>0.15688278505269881</c:v>
                </c:pt>
                <c:pt idx="6">
                  <c:v>0.15891955680849668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14-4A35-AFB9-D204AC3F61BC}"/>
            </c:ext>
          </c:extLst>
        </c:ser>
        <c:ser>
          <c:idx val="3"/>
          <c:order val="3"/>
          <c:tx>
            <c:strRef>
              <c:f>年齢別・在院期間・疾患別推移グラフ!$B$36</c:f>
              <c:strCache>
                <c:ptCount val="1"/>
                <c:pt idx="0">
                  <c:v>60歳代</c:v>
                </c:pt>
              </c:strCache>
            </c:strRef>
          </c:tx>
          <c:spPr>
            <a:pattFill prst="pct90">
              <a:fgClr>
                <a:srgbClr val="92D050"/>
              </a:fgClr>
              <a:bgClr>
                <a:schemeClr val="bg1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年齢別・在院期間・疾患別推移グラフ!$D$32:$J$32</c:f>
              <c:strCache>
                <c:ptCount val="7"/>
                <c:pt idx="0">
                  <c:v>H27</c:v>
                </c:pt>
                <c:pt idx="1">
                  <c:v>H28</c:v>
                </c:pt>
                <c:pt idx="2">
                  <c:v>H29</c:v>
                </c:pt>
                <c:pt idx="3">
                  <c:v>H30</c:v>
                </c:pt>
                <c:pt idx="4">
                  <c:v>R1</c:v>
                </c:pt>
                <c:pt idx="5">
                  <c:v>R2</c:v>
                </c:pt>
                <c:pt idx="6">
                  <c:v>R3</c:v>
                </c:pt>
              </c:strCache>
            </c:strRef>
          </c:cat>
          <c:val>
            <c:numRef>
              <c:f>年齢別・在院期間・疾患別推移グラフ!$D$36:$J$36</c:f>
              <c:numCache>
                <c:formatCode>0.0%</c:formatCode>
                <c:ptCount val="7"/>
                <c:pt idx="0">
                  <c:v>0.23929925952681957</c:v>
                </c:pt>
                <c:pt idx="1">
                  <c:v>0.23432242275925361</c:v>
                </c:pt>
                <c:pt idx="2">
                  <c:v>0.22430878394910692</c:v>
                </c:pt>
                <c:pt idx="3">
                  <c:v>0.20672268907563024</c:v>
                </c:pt>
                <c:pt idx="4">
                  <c:v>0.18869451534582582</c:v>
                </c:pt>
                <c:pt idx="5">
                  <c:v>0.17923985946981794</c:v>
                </c:pt>
                <c:pt idx="6">
                  <c:v>0.17150724447649643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14-4A35-AFB9-D204AC3F61BC}"/>
            </c:ext>
          </c:extLst>
        </c:ser>
        <c:ser>
          <c:idx val="4"/>
          <c:order val="4"/>
          <c:tx>
            <c:strRef>
              <c:f>年齢別・在院期間・疾患別推移グラフ!$B$37</c:f>
              <c:strCache>
                <c:ptCount val="1"/>
                <c:pt idx="0">
                  <c:v>70歳代</c:v>
                </c:pt>
              </c:strCache>
            </c:strRef>
          </c:tx>
          <c:spPr>
            <a:pattFill prst="ltUpDiag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年齢別・在院期間・疾患別推移グラフ!$D$32:$J$32</c:f>
              <c:strCache>
                <c:ptCount val="7"/>
                <c:pt idx="0">
                  <c:v>H27</c:v>
                </c:pt>
                <c:pt idx="1">
                  <c:v>H28</c:v>
                </c:pt>
                <c:pt idx="2">
                  <c:v>H29</c:v>
                </c:pt>
                <c:pt idx="3">
                  <c:v>H30</c:v>
                </c:pt>
                <c:pt idx="4">
                  <c:v>R1</c:v>
                </c:pt>
                <c:pt idx="5">
                  <c:v>R2</c:v>
                </c:pt>
                <c:pt idx="6">
                  <c:v>R3</c:v>
                </c:pt>
              </c:strCache>
            </c:strRef>
          </c:cat>
          <c:val>
            <c:numRef>
              <c:f>年齢別・在院期間・疾患別推移グラフ!$D$37:$J$37</c:f>
              <c:numCache>
                <c:formatCode>0.0%</c:formatCode>
                <c:ptCount val="7"/>
                <c:pt idx="0">
                  <c:v>0.22990789236048401</c:v>
                </c:pt>
                <c:pt idx="1">
                  <c:v>0.22863260936066077</c:v>
                </c:pt>
                <c:pt idx="2">
                  <c:v>0.23244433569855641</c:v>
                </c:pt>
                <c:pt idx="3">
                  <c:v>0.23896669779022719</c:v>
                </c:pt>
                <c:pt idx="4">
                  <c:v>0.25325281703293284</c:v>
                </c:pt>
                <c:pt idx="5">
                  <c:v>0.25710635579687002</c:v>
                </c:pt>
                <c:pt idx="6">
                  <c:v>0.25771979282764046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14-4A35-AFB9-D204AC3F61BC}"/>
            </c:ext>
          </c:extLst>
        </c:ser>
        <c:ser>
          <c:idx val="5"/>
          <c:order val="5"/>
          <c:tx>
            <c:strRef>
              <c:f>年齢別・在院期間・疾患別推移グラフ!$B$38</c:f>
              <c:strCache>
                <c:ptCount val="1"/>
                <c:pt idx="0">
                  <c:v>80歳以上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年齢別・在院期間・疾患別推移グラフ!$D$32:$J$32</c:f>
              <c:strCache>
                <c:ptCount val="7"/>
                <c:pt idx="0">
                  <c:v>H27</c:v>
                </c:pt>
                <c:pt idx="1">
                  <c:v>H28</c:v>
                </c:pt>
                <c:pt idx="2">
                  <c:v>H29</c:v>
                </c:pt>
                <c:pt idx="3">
                  <c:v>H30</c:v>
                </c:pt>
                <c:pt idx="4">
                  <c:v>R1</c:v>
                </c:pt>
                <c:pt idx="5">
                  <c:v>R2</c:v>
                </c:pt>
                <c:pt idx="6">
                  <c:v>R3</c:v>
                </c:pt>
              </c:strCache>
            </c:strRef>
          </c:cat>
          <c:val>
            <c:numRef>
              <c:f>年齢別・在院期間・疾患別推移グラフ!$D$38:$J$38</c:f>
              <c:numCache>
                <c:formatCode>0.0%</c:formatCode>
                <c:ptCount val="7"/>
                <c:pt idx="0">
                  <c:v>0.16212148576244656</c:v>
                </c:pt>
                <c:pt idx="1">
                  <c:v>0.17350871826246558</c:v>
                </c:pt>
                <c:pt idx="2">
                  <c:v>0.18827991191583068</c:v>
                </c:pt>
                <c:pt idx="3">
                  <c:v>0.20834111422346716</c:v>
                </c:pt>
                <c:pt idx="4">
                  <c:v>0.2207557741393264</c:v>
                </c:pt>
                <c:pt idx="5">
                  <c:v>0.23890130948578728</c:v>
                </c:pt>
                <c:pt idx="6">
                  <c:v>0.25280272733232806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14-4A35-AFB9-D204AC3F61B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624710287"/>
        <c:axId val="624711119"/>
      </c:barChart>
      <c:catAx>
        <c:axId val="624710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624711119"/>
        <c:crosses val="autoZero"/>
        <c:auto val="1"/>
        <c:lblAlgn val="ctr"/>
        <c:lblOffset val="100"/>
        <c:noMultiLvlLbl val="0"/>
      </c:catAx>
      <c:valAx>
        <c:axId val="624711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624710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ja-JP" b="1"/>
              <a:t>疾患別在院患者数の推移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'疾患別区分（経年変化）'!$B$44</c:f>
              <c:strCache>
                <c:ptCount val="1"/>
                <c:pt idx="0">
                  <c:v>F0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'疾患別区分（経年変化）'!$C$43:$I$43</c:f>
              <c:strCache>
                <c:ptCount val="7"/>
                <c:pt idx="0">
                  <c:v>H27</c:v>
                </c:pt>
                <c:pt idx="1">
                  <c:v>H28</c:v>
                </c:pt>
                <c:pt idx="2">
                  <c:v>H29</c:v>
                </c:pt>
                <c:pt idx="3">
                  <c:v>H30</c:v>
                </c:pt>
                <c:pt idx="4">
                  <c:v>R1</c:v>
                </c:pt>
                <c:pt idx="5">
                  <c:v>R2</c:v>
                </c:pt>
                <c:pt idx="6">
                  <c:v>R3</c:v>
                </c:pt>
              </c:strCache>
            </c:strRef>
          </c:cat>
          <c:val>
            <c:numRef>
              <c:f>'疾患別区分（経年変化）'!$C$44:$I$44</c:f>
              <c:numCache>
                <c:formatCode>#,##0"人"</c:formatCode>
                <c:ptCount val="7"/>
                <c:pt idx="0">
                  <c:v>3765</c:v>
                </c:pt>
                <c:pt idx="1">
                  <c:v>3846</c:v>
                </c:pt>
                <c:pt idx="2">
                  <c:v>3974</c:v>
                </c:pt>
                <c:pt idx="3">
                  <c:v>3965</c:v>
                </c:pt>
                <c:pt idx="4">
                  <c:v>4195</c:v>
                </c:pt>
                <c:pt idx="5">
                  <c:v>4284</c:v>
                </c:pt>
                <c:pt idx="6">
                  <c:v>4347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85-4CDB-9840-3E728045BD91}"/>
            </c:ext>
          </c:extLst>
        </c:ser>
        <c:ser>
          <c:idx val="1"/>
          <c:order val="1"/>
          <c:tx>
            <c:strRef>
              <c:f>'疾患別区分（経年変化）'!$B$45</c:f>
              <c:strCache>
                <c:ptCount val="1"/>
                <c:pt idx="0">
                  <c:v>F2</c:v>
                </c:pt>
              </c:strCache>
            </c:strRef>
          </c:tx>
          <c:spPr>
            <a:pattFill prst="pct50">
              <a:fgClr>
                <a:srgbClr val="FFC000"/>
              </a:fgClr>
              <a:bgClr>
                <a:schemeClr val="bg1"/>
              </a:bgClr>
            </a:pattFill>
            <a:ln>
              <a:solidFill>
                <a:schemeClr val="accent4"/>
              </a:solidFill>
            </a:ln>
            <a:effectLst/>
          </c:spPr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'疾患別区分（経年変化）'!$C$43:$I$43</c:f>
              <c:strCache>
                <c:ptCount val="7"/>
                <c:pt idx="0">
                  <c:v>H27</c:v>
                </c:pt>
                <c:pt idx="1">
                  <c:v>H28</c:v>
                </c:pt>
                <c:pt idx="2">
                  <c:v>H29</c:v>
                </c:pt>
                <c:pt idx="3">
                  <c:v>H30</c:v>
                </c:pt>
                <c:pt idx="4">
                  <c:v>R1</c:v>
                </c:pt>
                <c:pt idx="5">
                  <c:v>R2</c:v>
                </c:pt>
                <c:pt idx="6">
                  <c:v>R3</c:v>
                </c:pt>
              </c:strCache>
            </c:strRef>
          </c:cat>
          <c:val>
            <c:numRef>
              <c:f>'疾患別区分（経年変化）'!$C$45:$I$45</c:f>
              <c:numCache>
                <c:formatCode>#,##0"人"</c:formatCode>
                <c:ptCount val="7"/>
                <c:pt idx="0">
                  <c:v>9111</c:v>
                </c:pt>
                <c:pt idx="1">
                  <c:v>8831</c:v>
                </c:pt>
                <c:pt idx="2">
                  <c:v>8677</c:v>
                </c:pt>
                <c:pt idx="3">
                  <c:v>8525</c:v>
                </c:pt>
                <c:pt idx="4">
                  <c:v>8184</c:v>
                </c:pt>
                <c:pt idx="5">
                  <c:v>7949</c:v>
                </c:pt>
                <c:pt idx="6">
                  <c:v>7586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85-4CDB-9840-3E728045BD91}"/>
            </c:ext>
          </c:extLst>
        </c:ser>
        <c:ser>
          <c:idx val="2"/>
          <c:order val="2"/>
          <c:tx>
            <c:strRef>
              <c:f>'疾患別区分（経年変化）'!$B$46</c:f>
              <c:strCache>
                <c:ptCount val="1"/>
                <c:pt idx="0">
                  <c:v>F3</c:v>
                </c:pt>
              </c:strCache>
            </c:strRef>
          </c:tx>
          <c:spPr>
            <a:pattFill prst="pct10">
              <a:fgClr>
                <a:srgbClr val="FFC000"/>
              </a:fgClr>
              <a:bgClr>
                <a:schemeClr val="bg1"/>
              </a:bgClr>
            </a:pattFill>
            <a:ln>
              <a:solidFill>
                <a:schemeClr val="accent4"/>
              </a:solidFill>
            </a:ln>
            <a:effectLst/>
          </c:spPr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'疾患別区分（経年変化）'!$C$43:$I$43</c:f>
              <c:strCache>
                <c:ptCount val="7"/>
                <c:pt idx="0">
                  <c:v>H27</c:v>
                </c:pt>
                <c:pt idx="1">
                  <c:v>H28</c:v>
                </c:pt>
                <c:pt idx="2">
                  <c:v>H29</c:v>
                </c:pt>
                <c:pt idx="3">
                  <c:v>H30</c:v>
                </c:pt>
                <c:pt idx="4">
                  <c:v>R1</c:v>
                </c:pt>
                <c:pt idx="5">
                  <c:v>R2</c:v>
                </c:pt>
                <c:pt idx="6">
                  <c:v>R3</c:v>
                </c:pt>
              </c:strCache>
            </c:strRef>
          </c:cat>
          <c:val>
            <c:numRef>
              <c:f>'疾患別区分（経年変化）'!$C$46:$I$46</c:f>
              <c:numCache>
                <c:formatCode>#,##0"人"</c:formatCode>
                <c:ptCount val="7"/>
                <c:pt idx="0">
                  <c:v>1628</c:v>
                </c:pt>
                <c:pt idx="1">
                  <c:v>1609</c:v>
                </c:pt>
                <c:pt idx="2">
                  <c:v>1613</c:v>
                </c:pt>
                <c:pt idx="3">
                  <c:v>1621</c:v>
                </c:pt>
                <c:pt idx="4">
                  <c:v>1675</c:v>
                </c:pt>
                <c:pt idx="5">
                  <c:v>1534</c:v>
                </c:pt>
                <c:pt idx="6">
                  <c:v>1529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85-4CDB-9840-3E728045BD91}"/>
            </c:ext>
          </c:extLst>
        </c:ser>
        <c:ser>
          <c:idx val="3"/>
          <c:order val="3"/>
          <c:tx>
            <c:strRef>
              <c:f>'疾患別区分（経年変化）'!$B$47</c:f>
              <c:strCache>
                <c:ptCount val="1"/>
                <c:pt idx="0">
                  <c:v>その他</c:v>
                </c:pt>
              </c:strCache>
            </c:strRef>
          </c:tx>
          <c:spPr>
            <a:pattFill prst="wdDnDiag">
              <a:fgClr>
                <a:srgbClr val="FFC000"/>
              </a:fgClr>
              <a:bgClr>
                <a:schemeClr val="bg1"/>
              </a:bgClr>
            </a:pattFill>
            <a:ln>
              <a:solidFill>
                <a:schemeClr val="accent4"/>
              </a:solidFill>
            </a:ln>
            <a:effectLst/>
          </c:spPr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'疾患別区分（経年変化）'!$C$43:$I$43</c:f>
              <c:strCache>
                <c:ptCount val="7"/>
                <c:pt idx="0">
                  <c:v>H27</c:v>
                </c:pt>
                <c:pt idx="1">
                  <c:v>H28</c:v>
                </c:pt>
                <c:pt idx="2">
                  <c:v>H29</c:v>
                </c:pt>
                <c:pt idx="3">
                  <c:v>H30</c:v>
                </c:pt>
                <c:pt idx="4">
                  <c:v>R1</c:v>
                </c:pt>
                <c:pt idx="5">
                  <c:v>R2</c:v>
                </c:pt>
                <c:pt idx="6">
                  <c:v>R3</c:v>
                </c:pt>
              </c:strCache>
            </c:strRef>
          </c:cat>
          <c:val>
            <c:numRef>
              <c:f>'疾患別区分（経年変化）'!$C$47:$I$47</c:f>
              <c:numCache>
                <c:formatCode>#,##0"人"</c:formatCode>
                <c:ptCount val="7"/>
                <c:pt idx="0">
                  <c:v>2107</c:v>
                </c:pt>
                <c:pt idx="1">
                  <c:v>2059</c:v>
                </c:pt>
                <c:pt idx="2">
                  <c:v>2084</c:v>
                </c:pt>
                <c:pt idx="3">
                  <c:v>1954</c:v>
                </c:pt>
                <c:pt idx="4">
                  <c:v>2009</c:v>
                </c:pt>
                <c:pt idx="5">
                  <c:v>1888</c:v>
                </c:pt>
                <c:pt idx="6">
                  <c:v>1791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85-4CDB-9840-3E728045B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1004341967"/>
        <c:axId val="1004336559"/>
      </c:barChart>
      <c:catAx>
        <c:axId val="1004341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1004336559"/>
        <c:crosses val="autoZero"/>
        <c:auto val="1"/>
        <c:lblAlgn val="ctr"/>
        <c:lblOffset val="100"/>
        <c:noMultiLvlLbl val="0"/>
      </c:catAx>
      <c:valAx>
        <c:axId val="1004336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&quot;人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1004341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ja-JP" altLang="en-US" b="1"/>
              <a:t>疾患別在院患者数の推移</a:t>
            </a:r>
            <a:r>
              <a:rPr lang="en-US" altLang="ja-JP" b="1"/>
              <a:t>_</a:t>
            </a:r>
            <a:r>
              <a:rPr lang="ja-JP" altLang="en-US" b="1"/>
              <a:t>割合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'疾患別区分（経年変化）'!$B$51</c:f>
              <c:strCache>
                <c:ptCount val="1"/>
                <c:pt idx="0">
                  <c:v>F0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'疾患別区分（経年変化）'!$C$50:$I$50</c:f>
              <c:strCache>
                <c:ptCount val="7"/>
                <c:pt idx="0">
                  <c:v>H27</c:v>
                </c:pt>
                <c:pt idx="1">
                  <c:v>H28</c:v>
                </c:pt>
                <c:pt idx="2">
                  <c:v>H29</c:v>
                </c:pt>
                <c:pt idx="3">
                  <c:v>H30</c:v>
                </c:pt>
                <c:pt idx="4">
                  <c:v>R1</c:v>
                </c:pt>
                <c:pt idx="5">
                  <c:v>R2</c:v>
                </c:pt>
                <c:pt idx="6">
                  <c:v>R3</c:v>
                </c:pt>
              </c:strCache>
            </c:strRef>
          </c:cat>
          <c:val>
            <c:numRef>
              <c:f>'疾患別区分（経年変化）'!$C$51:$I$51</c:f>
              <c:numCache>
                <c:formatCode>0.0%</c:formatCode>
                <c:ptCount val="7"/>
                <c:pt idx="0">
                  <c:v>0.22665703449521402</c:v>
                </c:pt>
                <c:pt idx="1">
                  <c:v>0.2353013153869685</c:v>
                </c:pt>
                <c:pt idx="2">
                  <c:v>0.24308783949106924</c:v>
                </c:pt>
                <c:pt idx="3">
                  <c:v>0.24680983504512916</c:v>
                </c:pt>
                <c:pt idx="4">
                  <c:v>0.26115918570628149</c:v>
                </c:pt>
                <c:pt idx="5">
                  <c:v>0.27365059086553817</c:v>
                </c:pt>
                <c:pt idx="6">
                  <c:v>0.28499311610830658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79-439A-A5EA-0B31F653B2FF}"/>
            </c:ext>
          </c:extLst>
        </c:ser>
        <c:ser>
          <c:idx val="1"/>
          <c:order val="1"/>
          <c:tx>
            <c:strRef>
              <c:f>'疾患別区分（経年変化）'!$B$52</c:f>
              <c:strCache>
                <c:ptCount val="1"/>
                <c:pt idx="0">
                  <c:v>F2</c:v>
                </c:pt>
              </c:strCache>
            </c:strRef>
          </c:tx>
          <c:spPr>
            <a:pattFill prst="pct50">
              <a:fgClr>
                <a:srgbClr val="92D050"/>
              </a:fgClr>
              <a:bgClr>
                <a:schemeClr val="bg1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'疾患別区分（経年変化）'!$C$50:$I$50</c:f>
              <c:strCache>
                <c:ptCount val="7"/>
                <c:pt idx="0">
                  <c:v>H27</c:v>
                </c:pt>
                <c:pt idx="1">
                  <c:v>H28</c:v>
                </c:pt>
                <c:pt idx="2">
                  <c:v>H29</c:v>
                </c:pt>
                <c:pt idx="3">
                  <c:v>H30</c:v>
                </c:pt>
                <c:pt idx="4">
                  <c:v>R1</c:v>
                </c:pt>
                <c:pt idx="5">
                  <c:v>R2</c:v>
                </c:pt>
                <c:pt idx="6">
                  <c:v>R3</c:v>
                </c:pt>
              </c:strCache>
            </c:strRef>
          </c:cat>
          <c:val>
            <c:numRef>
              <c:f>'疾患別区分（経年変化）'!$C$52:$I$52</c:f>
              <c:numCache>
                <c:formatCode>0.0%</c:formatCode>
                <c:ptCount val="7"/>
                <c:pt idx="0">
                  <c:v>0.54849196315694415</c:v>
                </c:pt>
                <c:pt idx="1">
                  <c:v>0.5402875497093913</c:v>
                </c:pt>
                <c:pt idx="2">
                  <c:v>0.53076828969904577</c:v>
                </c:pt>
                <c:pt idx="3">
                  <c:v>0.5306567071272954</c:v>
                </c:pt>
                <c:pt idx="4">
                  <c:v>0.50949386789516282</c:v>
                </c:pt>
                <c:pt idx="5">
                  <c:v>0.50776109869051422</c:v>
                </c:pt>
                <c:pt idx="6">
                  <c:v>0.49734478463253129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79-439A-A5EA-0B31F653B2FF}"/>
            </c:ext>
          </c:extLst>
        </c:ser>
        <c:ser>
          <c:idx val="2"/>
          <c:order val="2"/>
          <c:tx>
            <c:strRef>
              <c:f>'疾患別区分（経年変化）'!$B$53</c:f>
              <c:strCache>
                <c:ptCount val="1"/>
                <c:pt idx="0">
                  <c:v>F3</c:v>
                </c:pt>
              </c:strCache>
            </c:strRef>
          </c:tx>
          <c:spPr>
            <a:pattFill prst="pct10">
              <a:fgClr>
                <a:srgbClr val="92D050"/>
              </a:fgClr>
              <a:bgClr>
                <a:schemeClr val="bg1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'疾患別区分（経年変化）'!$C$50:$I$50</c:f>
              <c:strCache>
                <c:ptCount val="7"/>
                <c:pt idx="0">
                  <c:v>H27</c:v>
                </c:pt>
                <c:pt idx="1">
                  <c:v>H28</c:v>
                </c:pt>
                <c:pt idx="2">
                  <c:v>H29</c:v>
                </c:pt>
                <c:pt idx="3">
                  <c:v>H30</c:v>
                </c:pt>
                <c:pt idx="4">
                  <c:v>R1</c:v>
                </c:pt>
                <c:pt idx="5">
                  <c:v>R2</c:v>
                </c:pt>
                <c:pt idx="6">
                  <c:v>R3</c:v>
                </c:pt>
              </c:strCache>
            </c:strRef>
          </c:cat>
          <c:val>
            <c:numRef>
              <c:f>'疾患別区分（経年変化）'!$C$53:$I$53</c:f>
              <c:numCache>
                <c:formatCode>0.0%</c:formatCode>
                <c:ptCount val="7"/>
                <c:pt idx="0">
                  <c:v>9.8007344530732649E-2</c:v>
                </c:pt>
                <c:pt idx="1">
                  <c:v>9.8439889874579384E-2</c:v>
                </c:pt>
                <c:pt idx="2">
                  <c:v>9.86665035478346E-2</c:v>
                </c:pt>
                <c:pt idx="3">
                  <c:v>0.10090258325552443</c:v>
                </c:pt>
                <c:pt idx="4">
                  <c:v>0.10427690966818154</c:v>
                </c:pt>
                <c:pt idx="5">
                  <c:v>9.7987863302459274E-2</c:v>
                </c:pt>
                <c:pt idx="6">
                  <c:v>0.10024257523110208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79-439A-A5EA-0B31F653B2FF}"/>
            </c:ext>
          </c:extLst>
        </c:ser>
        <c:ser>
          <c:idx val="3"/>
          <c:order val="3"/>
          <c:tx>
            <c:strRef>
              <c:f>'疾患別区分（経年変化）'!$B$54</c:f>
              <c:strCache>
                <c:ptCount val="1"/>
                <c:pt idx="0">
                  <c:v>その他</c:v>
                </c:pt>
              </c:strCache>
            </c:strRef>
          </c:tx>
          <c:spPr>
            <a:pattFill prst="wdDnDiag">
              <a:fgClr>
                <a:srgbClr val="92D050"/>
              </a:fgClr>
              <a:bgClr>
                <a:schemeClr val="bg1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'疾患別区分（経年変化）'!$C$50:$I$50</c:f>
              <c:strCache>
                <c:ptCount val="7"/>
                <c:pt idx="0">
                  <c:v>H27</c:v>
                </c:pt>
                <c:pt idx="1">
                  <c:v>H28</c:v>
                </c:pt>
                <c:pt idx="2">
                  <c:v>H29</c:v>
                </c:pt>
                <c:pt idx="3">
                  <c:v>H30</c:v>
                </c:pt>
                <c:pt idx="4">
                  <c:v>R1</c:v>
                </c:pt>
                <c:pt idx="5">
                  <c:v>R2</c:v>
                </c:pt>
                <c:pt idx="6">
                  <c:v>R3</c:v>
                </c:pt>
              </c:strCache>
            </c:strRef>
          </c:cat>
          <c:val>
            <c:numRef>
              <c:f>'疾患別区分（経年変化）'!$C$54:$I$54</c:f>
              <c:numCache>
                <c:formatCode>0.0%</c:formatCode>
                <c:ptCount val="7"/>
                <c:pt idx="0">
                  <c:v>0.12684365781710916</c:v>
                </c:pt>
                <c:pt idx="1">
                  <c:v>0.12597124502906087</c:v>
                </c:pt>
                <c:pt idx="2">
                  <c:v>0.12747736726205042</c:v>
                </c:pt>
                <c:pt idx="3">
                  <c:v>0.12163087457205105</c:v>
                </c:pt>
                <c:pt idx="4">
                  <c:v>0.12507003673037415</c:v>
                </c:pt>
                <c:pt idx="5">
                  <c:v>0.12060044714148835</c:v>
                </c:pt>
                <c:pt idx="6">
                  <c:v>0.11741952402806005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79-439A-A5EA-0B31F653B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1004341967"/>
        <c:axId val="1004336559"/>
      </c:barChart>
      <c:catAx>
        <c:axId val="1004341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1004336559"/>
        <c:crosses val="autoZero"/>
        <c:auto val="1"/>
        <c:lblAlgn val="ctr"/>
        <c:lblOffset val="100"/>
        <c:noMultiLvlLbl val="0"/>
      </c:catAx>
      <c:valAx>
        <c:axId val="100433655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1004341967"/>
        <c:crosses val="autoZero"/>
        <c:crossBetween val="between"/>
      </c:valAx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ja-JP" altLang="en-US" b="1"/>
              <a:t>疾患別在院患者数の推移</a:t>
            </a:r>
            <a:r>
              <a:rPr lang="en-US" altLang="ja-JP" b="1"/>
              <a:t>_</a:t>
            </a:r>
            <a:r>
              <a:rPr lang="ja-JP" altLang="en-US" b="1"/>
              <a:t>１年以上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'疾患別区分（経年変化）'!$K$44</c:f>
              <c:strCache>
                <c:ptCount val="1"/>
                <c:pt idx="0">
                  <c:v>F0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'疾患別区分（経年変化）'!$L$43:$R$43</c:f>
              <c:strCache>
                <c:ptCount val="7"/>
                <c:pt idx="0">
                  <c:v>H27</c:v>
                </c:pt>
                <c:pt idx="1">
                  <c:v>H28</c:v>
                </c:pt>
                <c:pt idx="2">
                  <c:v>H29</c:v>
                </c:pt>
                <c:pt idx="3">
                  <c:v>H30</c:v>
                </c:pt>
                <c:pt idx="4">
                  <c:v>R1</c:v>
                </c:pt>
                <c:pt idx="5">
                  <c:v>R2</c:v>
                </c:pt>
                <c:pt idx="6">
                  <c:v>R3</c:v>
                </c:pt>
              </c:strCache>
            </c:strRef>
          </c:cat>
          <c:val>
            <c:numRef>
              <c:f>'疾患別区分（経年変化）'!$L$44:$R$44</c:f>
              <c:numCache>
                <c:formatCode>#,##0"人"</c:formatCode>
                <c:ptCount val="7"/>
                <c:pt idx="0">
                  <c:v>2072</c:v>
                </c:pt>
                <c:pt idx="1">
                  <c:v>2063</c:v>
                </c:pt>
                <c:pt idx="2">
                  <c:v>2035</c:v>
                </c:pt>
                <c:pt idx="3">
                  <c:v>2033</c:v>
                </c:pt>
                <c:pt idx="4">
                  <c:v>2098</c:v>
                </c:pt>
                <c:pt idx="5">
                  <c:v>2175</c:v>
                </c:pt>
                <c:pt idx="6">
                  <c:v>2224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35-4CA1-BE5F-BDD330ABE663}"/>
            </c:ext>
          </c:extLst>
        </c:ser>
        <c:ser>
          <c:idx val="1"/>
          <c:order val="1"/>
          <c:tx>
            <c:strRef>
              <c:f>'疾患別区分（経年変化）'!$K$45</c:f>
              <c:strCache>
                <c:ptCount val="1"/>
                <c:pt idx="0">
                  <c:v>F2</c:v>
                </c:pt>
              </c:strCache>
            </c:strRef>
          </c:tx>
          <c:spPr>
            <a:pattFill prst="pct50">
              <a:fgClr>
                <a:srgbClr val="FFC000"/>
              </a:fgClr>
              <a:bgClr>
                <a:schemeClr val="bg1"/>
              </a:bgClr>
            </a:pattFill>
            <a:ln>
              <a:solidFill>
                <a:schemeClr val="accent4"/>
              </a:solidFill>
            </a:ln>
            <a:effectLst/>
          </c:spPr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'疾患別区分（経年変化）'!$L$43:$R$43</c:f>
              <c:strCache>
                <c:ptCount val="7"/>
                <c:pt idx="0">
                  <c:v>H27</c:v>
                </c:pt>
                <c:pt idx="1">
                  <c:v>H28</c:v>
                </c:pt>
                <c:pt idx="2">
                  <c:v>H29</c:v>
                </c:pt>
                <c:pt idx="3">
                  <c:v>H30</c:v>
                </c:pt>
                <c:pt idx="4">
                  <c:v>R1</c:v>
                </c:pt>
                <c:pt idx="5">
                  <c:v>R2</c:v>
                </c:pt>
                <c:pt idx="6">
                  <c:v>R3</c:v>
                </c:pt>
              </c:strCache>
            </c:strRef>
          </c:cat>
          <c:val>
            <c:numRef>
              <c:f>'疾患別区分（経年変化）'!$L$45:$R$45</c:f>
              <c:numCache>
                <c:formatCode>#,##0"人"</c:formatCode>
                <c:ptCount val="7"/>
                <c:pt idx="0">
                  <c:v>6351</c:v>
                </c:pt>
                <c:pt idx="1">
                  <c:v>6304</c:v>
                </c:pt>
                <c:pt idx="2">
                  <c:v>6028</c:v>
                </c:pt>
                <c:pt idx="3">
                  <c:v>5856</c:v>
                </c:pt>
                <c:pt idx="4">
                  <c:v>5666</c:v>
                </c:pt>
                <c:pt idx="5">
                  <c:v>5584</c:v>
                </c:pt>
                <c:pt idx="6">
                  <c:v>5487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35-4CA1-BE5F-BDD330ABE663}"/>
            </c:ext>
          </c:extLst>
        </c:ser>
        <c:ser>
          <c:idx val="2"/>
          <c:order val="2"/>
          <c:tx>
            <c:strRef>
              <c:f>'疾患別区分（経年変化）'!$K$46</c:f>
              <c:strCache>
                <c:ptCount val="1"/>
                <c:pt idx="0">
                  <c:v>F3</c:v>
                </c:pt>
              </c:strCache>
            </c:strRef>
          </c:tx>
          <c:spPr>
            <a:pattFill prst="pct10">
              <a:fgClr>
                <a:srgbClr val="FFC000"/>
              </a:fgClr>
              <a:bgClr>
                <a:schemeClr val="bg1"/>
              </a:bgClr>
            </a:pattFill>
            <a:ln>
              <a:solidFill>
                <a:schemeClr val="accent4"/>
              </a:solidFill>
            </a:ln>
            <a:effectLst/>
          </c:spPr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'疾患別区分（経年変化）'!$L$43:$R$43</c:f>
              <c:strCache>
                <c:ptCount val="7"/>
                <c:pt idx="0">
                  <c:v>H27</c:v>
                </c:pt>
                <c:pt idx="1">
                  <c:v>H28</c:v>
                </c:pt>
                <c:pt idx="2">
                  <c:v>H29</c:v>
                </c:pt>
                <c:pt idx="3">
                  <c:v>H30</c:v>
                </c:pt>
                <c:pt idx="4">
                  <c:v>R1</c:v>
                </c:pt>
                <c:pt idx="5">
                  <c:v>R2</c:v>
                </c:pt>
                <c:pt idx="6">
                  <c:v>R3</c:v>
                </c:pt>
              </c:strCache>
            </c:strRef>
          </c:cat>
          <c:val>
            <c:numRef>
              <c:f>'疾患別区分（経年変化）'!$L$46:$R$46</c:f>
              <c:numCache>
                <c:formatCode>#,##0"人"</c:formatCode>
                <c:ptCount val="7"/>
                <c:pt idx="0">
                  <c:v>565</c:v>
                </c:pt>
                <c:pt idx="1">
                  <c:v>584</c:v>
                </c:pt>
                <c:pt idx="2">
                  <c:v>532</c:v>
                </c:pt>
                <c:pt idx="3">
                  <c:v>550</c:v>
                </c:pt>
                <c:pt idx="4">
                  <c:v>564</c:v>
                </c:pt>
                <c:pt idx="5">
                  <c:v>605</c:v>
                </c:pt>
                <c:pt idx="6">
                  <c:v>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35-4CA1-BE5F-BDD330ABE663}"/>
            </c:ext>
          </c:extLst>
        </c:ser>
        <c:ser>
          <c:idx val="3"/>
          <c:order val="3"/>
          <c:tx>
            <c:strRef>
              <c:f>'疾患別区分（経年変化）'!$K$47</c:f>
              <c:strCache>
                <c:ptCount val="1"/>
                <c:pt idx="0">
                  <c:v>その他</c:v>
                </c:pt>
              </c:strCache>
            </c:strRef>
          </c:tx>
          <c:spPr>
            <a:pattFill prst="wdDnDiag">
              <a:fgClr>
                <a:srgbClr val="FFC000"/>
              </a:fgClr>
              <a:bgClr>
                <a:schemeClr val="bg1"/>
              </a:bgClr>
            </a:pattFill>
            <a:ln>
              <a:solidFill>
                <a:schemeClr val="accent4"/>
              </a:solidFill>
            </a:ln>
            <a:effectLst/>
          </c:spPr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'疾患別区分（経年変化）'!$L$43:$R$43</c:f>
              <c:strCache>
                <c:ptCount val="7"/>
                <c:pt idx="0">
                  <c:v>H27</c:v>
                </c:pt>
                <c:pt idx="1">
                  <c:v>H28</c:v>
                </c:pt>
                <c:pt idx="2">
                  <c:v>H29</c:v>
                </c:pt>
                <c:pt idx="3">
                  <c:v>H30</c:v>
                </c:pt>
                <c:pt idx="4">
                  <c:v>R1</c:v>
                </c:pt>
                <c:pt idx="5">
                  <c:v>R2</c:v>
                </c:pt>
                <c:pt idx="6">
                  <c:v>R3</c:v>
                </c:pt>
              </c:strCache>
            </c:strRef>
          </c:cat>
          <c:val>
            <c:numRef>
              <c:f>'疾患別区分（経年変化）'!$L$47:$R$47</c:f>
              <c:numCache>
                <c:formatCode>#,##0"人"</c:formatCode>
                <c:ptCount val="7"/>
                <c:pt idx="0">
                  <c:v>918</c:v>
                </c:pt>
                <c:pt idx="1">
                  <c:v>872</c:v>
                </c:pt>
                <c:pt idx="2">
                  <c:v>870</c:v>
                </c:pt>
                <c:pt idx="3">
                  <c:v>759</c:v>
                </c:pt>
                <c:pt idx="4">
                  <c:v>785</c:v>
                </c:pt>
                <c:pt idx="5">
                  <c:v>778</c:v>
                </c:pt>
                <c:pt idx="6">
                  <c:v>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35-4CA1-BE5F-BDD330ABE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1004341967"/>
        <c:axId val="1004336559"/>
      </c:barChart>
      <c:catAx>
        <c:axId val="1004341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1004336559"/>
        <c:crosses val="autoZero"/>
        <c:auto val="1"/>
        <c:lblAlgn val="ctr"/>
        <c:lblOffset val="100"/>
        <c:noMultiLvlLbl val="0"/>
      </c:catAx>
      <c:valAx>
        <c:axId val="1004336559"/>
        <c:scaling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&quot;人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1004341967"/>
        <c:crosses val="autoZero"/>
        <c:crossBetween val="between"/>
      </c:valAx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ja-JP" altLang="en-US" b="1"/>
              <a:t>疾患別在院患者数の推移</a:t>
            </a:r>
            <a:r>
              <a:rPr lang="en-US" altLang="ja-JP" b="1"/>
              <a:t>_1</a:t>
            </a:r>
            <a:r>
              <a:rPr lang="ja-JP" altLang="en-US" b="1"/>
              <a:t>年以上</a:t>
            </a:r>
            <a:r>
              <a:rPr lang="en-US" altLang="ja-JP" b="1"/>
              <a:t>_</a:t>
            </a:r>
            <a:r>
              <a:rPr lang="ja-JP" altLang="en-US" b="1"/>
              <a:t>割合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'疾患別区分（経年変化）'!$K$51</c:f>
              <c:strCache>
                <c:ptCount val="1"/>
                <c:pt idx="0">
                  <c:v>F0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'疾患別区分（経年変化）'!$L$50:$R$50</c:f>
              <c:strCache>
                <c:ptCount val="7"/>
                <c:pt idx="0">
                  <c:v>H27</c:v>
                </c:pt>
                <c:pt idx="1">
                  <c:v>H28</c:v>
                </c:pt>
                <c:pt idx="2">
                  <c:v>H29</c:v>
                </c:pt>
                <c:pt idx="3">
                  <c:v>H30</c:v>
                </c:pt>
                <c:pt idx="4">
                  <c:v>R1</c:v>
                </c:pt>
                <c:pt idx="5">
                  <c:v>R2</c:v>
                </c:pt>
                <c:pt idx="6">
                  <c:v>R3</c:v>
                </c:pt>
              </c:strCache>
            </c:strRef>
          </c:cat>
          <c:val>
            <c:numRef>
              <c:f>'疾患別区分（経年変化）'!$L$51:$R$51</c:f>
              <c:numCache>
                <c:formatCode>0.0%</c:formatCode>
                <c:ptCount val="7"/>
                <c:pt idx="0">
                  <c:v>0.20916616192206744</c:v>
                </c:pt>
                <c:pt idx="1">
                  <c:v>0.21001730632189758</c:v>
                </c:pt>
                <c:pt idx="2">
                  <c:v>0.21500264131008981</c:v>
                </c:pt>
                <c:pt idx="3">
                  <c:v>0.22102631006740595</c:v>
                </c:pt>
                <c:pt idx="4">
                  <c:v>0.23022056402940855</c:v>
                </c:pt>
                <c:pt idx="5">
                  <c:v>0.23791292933712535</c:v>
                </c:pt>
                <c:pt idx="6">
                  <c:v>0.24542043698962701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94-4E1E-9F42-EC0021F463A6}"/>
            </c:ext>
          </c:extLst>
        </c:ser>
        <c:ser>
          <c:idx val="1"/>
          <c:order val="1"/>
          <c:tx>
            <c:strRef>
              <c:f>'疾患別区分（経年変化）'!$K$52</c:f>
              <c:strCache>
                <c:ptCount val="1"/>
                <c:pt idx="0">
                  <c:v>F2</c:v>
                </c:pt>
              </c:strCache>
            </c:strRef>
          </c:tx>
          <c:spPr>
            <a:pattFill prst="pct50">
              <a:fgClr>
                <a:srgbClr val="92D050"/>
              </a:fgClr>
              <a:bgClr>
                <a:schemeClr val="bg1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'疾患別区分（経年変化）'!$L$50:$R$50</c:f>
              <c:strCache>
                <c:ptCount val="7"/>
                <c:pt idx="0">
                  <c:v>H27</c:v>
                </c:pt>
                <c:pt idx="1">
                  <c:v>H28</c:v>
                </c:pt>
                <c:pt idx="2">
                  <c:v>H29</c:v>
                </c:pt>
                <c:pt idx="3">
                  <c:v>H30</c:v>
                </c:pt>
                <c:pt idx="4">
                  <c:v>R1</c:v>
                </c:pt>
                <c:pt idx="5">
                  <c:v>R2</c:v>
                </c:pt>
                <c:pt idx="6">
                  <c:v>R3</c:v>
                </c:pt>
              </c:strCache>
            </c:strRef>
          </c:cat>
          <c:val>
            <c:numRef>
              <c:f>'疾患別区分（経年変化）'!$L$52:$R$52</c:f>
              <c:numCache>
                <c:formatCode>0.0%</c:formatCode>
                <c:ptCount val="7"/>
                <c:pt idx="0">
                  <c:v>0.64112658994548755</c:v>
                </c:pt>
                <c:pt idx="1">
                  <c:v>0.641759136719943</c:v>
                </c:pt>
                <c:pt idx="2">
                  <c:v>0.63687268885367143</c:v>
                </c:pt>
                <c:pt idx="3">
                  <c:v>0.63666014350945854</c:v>
                </c:pt>
                <c:pt idx="4">
                  <c:v>0.62174914956655325</c:v>
                </c:pt>
                <c:pt idx="5">
                  <c:v>0.61080726318092327</c:v>
                </c:pt>
                <c:pt idx="6">
                  <c:v>0.60549547561244754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94-4E1E-9F42-EC0021F463A6}"/>
            </c:ext>
          </c:extLst>
        </c:ser>
        <c:ser>
          <c:idx val="2"/>
          <c:order val="2"/>
          <c:tx>
            <c:strRef>
              <c:f>'疾患別区分（経年変化）'!$K$53</c:f>
              <c:strCache>
                <c:ptCount val="1"/>
                <c:pt idx="0">
                  <c:v>F3</c:v>
                </c:pt>
              </c:strCache>
            </c:strRef>
          </c:tx>
          <c:spPr>
            <a:pattFill prst="pct10">
              <a:fgClr>
                <a:srgbClr val="92D050"/>
              </a:fgClr>
              <a:bgClr>
                <a:schemeClr val="bg1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'疾患別区分（経年変化）'!$L$50:$R$50</c:f>
              <c:strCache>
                <c:ptCount val="7"/>
                <c:pt idx="0">
                  <c:v>H27</c:v>
                </c:pt>
                <c:pt idx="1">
                  <c:v>H28</c:v>
                </c:pt>
                <c:pt idx="2">
                  <c:v>H29</c:v>
                </c:pt>
                <c:pt idx="3">
                  <c:v>H30</c:v>
                </c:pt>
                <c:pt idx="4">
                  <c:v>R1</c:v>
                </c:pt>
                <c:pt idx="5">
                  <c:v>R2</c:v>
                </c:pt>
                <c:pt idx="6">
                  <c:v>R3</c:v>
                </c:pt>
              </c:strCache>
            </c:strRef>
          </c:cat>
          <c:val>
            <c:numRef>
              <c:f>'疾患別区分（経年変化）'!$L$53:$R$53</c:f>
              <c:numCache>
                <c:formatCode>0.0%</c:formatCode>
                <c:ptCount val="7"/>
                <c:pt idx="0">
                  <c:v>5.7036139713305067E-2</c:v>
                </c:pt>
                <c:pt idx="1">
                  <c:v>5.9452305812888122E-2</c:v>
                </c:pt>
                <c:pt idx="2">
                  <c:v>5.6207078711040678E-2</c:v>
                </c:pt>
                <c:pt idx="3">
                  <c:v>5.9795607740813217E-2</c:v>
                </c:pt>
                <c:pt idx="4">
                  <c:v>6.1889608251947767E-2</c:v>
                </c:pt>
                <c:pt idx="5">
                  <c:v>6.6178079194924522E-2</c:v>
                </c:pt>
                <c:pt idx="6">
                  <c:v>6.8748620613551095E-2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94-4E1E-9F42-EC0021F463A6}"/>
            </c:ext>
          </c:extLst>
        </c:ser>
        <c:ser>
          <c:idx val="3"/>
          <c:order val="3"/>
          <c:tx>
            <c:strRef>
              <c:f>'疾患別区分（経年変化）'!$K$54</c:f>
              <c:strCache>
                <c:ptCount val="1"/>
                <c:pt idx="0">
                  <c:v>その他</c:v>
                </c:pt>
              </c:strCache>
            </c:strRef>
          </c:tx>
          <c:spPr>
            <a:pattFill prst="wdDnDiag">
              <a:fgClr>
                <a:srgbClr val="92D050"/>
              </a:fgClr>
              <a:bgClr>
                <a:schemeClr val="bg1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'疾患別区分（経年変化）'!$L$50:$R$50</c:f>
              <c:strCache>
                <c:ptCount val="7"/>
                <c:pt idx="0">
                  <c:v>H27</c:v>
                </c:pt>
                <c:pt idx="1">
                  <c:v>H28</c:v>
                </c:pt>
                <c:pt idx="2">
                  <c:v>H29</c:v>
                </c:pt>
                <c:pt idx="3">
                  <c:v>H30</c:v>
                </c:pt>
                <c:pt idx="4">
                  <c:v>R1</c:v>
                </c:pt>
                <c:pt idx="5">
                  <c:v>R2</c:v>
                </c:pt>
                <c:pt idx="6">
                  <c:v>R3</c:v>
                </c:pt>
              </c:strCache>
            </c:strRef>
          </c:cat>
          <c:val>
            <c:numRef>
              <c:f>'疾患別区分（経年変化）'!$L$54:$R$54</c:f>
              <c:numCache>
                <c:formatCode>0.0%</c:formatCode>
                <c:ptCount val="7"/>
                <c:pt idx="0">
                  <c:v>9.2671108419139919E-2</c:v>
                </c:pt>
                <c:pt idx="1">
                  <c:v>8.8771251145271304E-2</c:v>
                </c:pt>
                <c:pt idx="2">
                  <c:v>9.1917591125198095E-2</c:v>
                </c:pt>
                <c:pt idx="3">
                  <c:v>8.2517938682322239E-2</c:v>
                </c:pt>
                <c:pt idx="4">
                  <c:v>8.6140678152090422E-2</c:v>
                </c:pt>
                <c:pt idx="5">
                  <c:v>8.5101728287026904E-2</c:v>
                </c:pt>
                <c:pt idx="6">
                  <c:v>8.033546678437431E-2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94-4E1E-9F42-EC0021F463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1004341967"/>
        <c:axId val="1004336559"/>
      </c:barChart>
      <c:catAx>
        <c:axId val="1004341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1004336559"/>
        <c:crosses val="autoZero"/>
        <c:auto val="1"/>
        <c:lblAlgn val="ctr"/>
        <c:lblOffset val="100"/>
        <c:noMultiLvlLbl val="0"/>
      </c:catAx>
      <c:valAx>
        <c:axId val="100433655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1004341967"/>
        <c:crosses val="autoZero"/>
        <c:crossBetween val="between"/>
      </c:valAx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ja-JP" b="1" dirty="0"/>
              <a:t>状態像（寛解・院内寛解推移）</a:t>
            </a:r>
            <a:r>
              <a:rPr lang="en-US" b="1" dirty="0"/>
              <a:t>_1</a:t>
            </a:r>
            <a:r>
              <a:rPr lang="ja-JP" b="1" dirty="0"/>
              <a:t>年以上</a:t>
            </a:r>
            <a:r>
              <a:rPr lang="en-US" b="1" dirty="0"/>
              <a:t>_</a:t>
            </a:r>
            <a:r>
              <a:rPr lang="ja-JP" b="1" dirty="0"/>
              <a:t>人数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'状態像（寛解・院内寛解）＿1年以上'!$B$4</c:f>
              <c:strCache>
                <c:ptCount val="1"/>
                <c:pt idx="0">
                  <c:v>院内寛解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CFD6E39-4C70-47A9-B6CB-33B3A2C4B12E}" type="CELLRANGE">
                      <a:rPr lang="en-US" altLang="ja-JP"/>
                      <a:pPr/>
                      <a:t>[CELLRANGE]</a:t>
                    </a:fld>
                    <a:endParaRPr lang="ja-JP" alt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DD1D-4980-986C-F1EA239110F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47E7DB3-5FF5-4B16-A2C3-F7EE050F90D6}" type="CELLRANGE">
                      <a:rPr lang="ja-JP" altLang="en-US"/>
                      <a:pPr/>
                      <a:t>[CELLRANGE]</a:t>
                    </a:fld>
                    <a:endParaRPr lang="ja-JP" alt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DD1D-4980-986C-F1EA239110F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CB8FF5A-9319-40A0-B83B-00374233A169}" type="CELLRANGE">
                      <a:rPr lang="ja-JP" altLang="en-US"/>
                      <a:pPr/>
                      <a:t>[CELLRANGE]</a:t>
                    </a:fld>
                    <a:endParaRPr lang="ja-JP" alt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D1D-4980-986C-F1EA239110F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61F2212-E98B-4AFF-B721-A62234D12E71}" type="CELLRANGE">
                      <a:rPr lang="ja-JP" altLang="en-US"/>
                      <a:pPr/>
                      <a:t>[CELLRANGE]</a:t>
                    </a:fld>
                    <a:endParaRPr lang="ja-JP" alt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DD1D-4980-986C-F1EA239110F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0E40DA3-0D34-4E4E-8B0D-9FE30EA96894}" type="CELLRANGE">
                      <a:rPr lang="ja-JP" altLang="en-US"/>
                      <a:pPr/>
                      <a:t>[CELLRANGE]</a:t>
                    </a:fld>
                    <a:endParaRPr lang="ja-JP" alt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D1D-4980-986C-F1EA239110F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3AD9605-9DC3-47F3-90D9-918362F01FA7}" type="CELLRANGE">
                      <a:rPr lang="ja-JP" altLang="en-US"/>
                      <a:pPr/>
                      <a:t>[CELLRANGE]</a:t>
                    </a:fld>
                    <a:endParaRPr lang="ja-JP" alt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DD1D-4980-986C-F1EA239110F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8B4A311-6928-4C01-9C15-31331FA69D9A}" type="CELLRANGE">
                      <a:rPr lang="ja-JP" altLang="en-US"/>
                      <a:pPr/>
                      <a:t>[CELLRANGE]</a:t>
                    </a:fld>
                    <a:endParaRPr lang="ja-JP" alt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D1D-4980-986C-F1EA239110F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A824B47-932C-4BE2-9A61-3EC23EA95651}" type="CELLRANGE">
                      <a:rPr lang="ja-JP" altLang="en-US"/>
                      <a:pPr/>
                      <a:t>[CELLRANGE]</a:t>
                    </a:fld>
                    <a:endParaRPr lang="ja-JP" alt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DD1D-4980-986C-F1EA239110F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016809BE-B871-454D-B4F5-8605A2D16DB8}" type="CELLRANGE">
                      <a:rPr lang="ja-JP" altLang="en-US"/>
                      <a:pPr/>
                      <a:t>[CELLRANGE]</a:t>
                    </a:fld>
                    <a:endParaRPr lang="ja-JP" alt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DD1D-4980-986C-F1EA239110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'状態像（寛解・院内寛解）＿1年以上'!$C$2:$K$2</c:f>
              <c:strCache>
                <c:ptCount val="9"/>
                <c:pt idx="0">
                  <c:v>H25</c:v>
                </c:pt>
                <c:pt idx="1">
                  <c:v>H26</c:v>
                </c:pt>
                <c:pt idx="2">
                  <c:v>H27</c:v>
                </c:pt>
                <c:pt idx="3">
                  <c:v>H28</c:v>
                </c:pt>
                <c:pt idx="4">
                  <c:v>H29</c:v>
                </c:pt>
                <c:pt idx="5">
                  <c:v>H30</c:v>
                </c:pt>
                <c:pt idx="6">
                  <c:v>R1</c:v>
                </c:pt>
                <c:pt idx="7">
                  <c:v>R2</c:v>
                </c:pt>
                <c:pt idx="8">
                  <c:v>R3</c:v>
                </c:pt>
              </c:strCache>
            </c:strRef>
          </c:cat>
          <c:val>
            <c:numRef>
              <c:f>'状態像（寛解・院内寛解）＿1年以上'!$C$4:$K$4</c:f>
              <c:numCache>
                <c:formatCode>#,###"人"</c:formatCode>
                <c:ptCount val="9"/>
                <c:pt idx="0">
                  <c:v>709</c:v>
                </c:pt>
                <c:pt idx="1">
                  <c:v>734</c:v>
                </c:pt>
                <c:pt idx="2">
                  <c:v>597</c:v>
                </c:pt>
                <c:pt idx="3">
                  <c:v>599</c:v>
                </c:pt>
                <c:pt idx="4">
                  <c:v>520</c:v>
                </c:pt>
                <c:pt idx="5">
                  <c:v>468</c:v>
                </c:pt>
                <c:pt idx="6">
                  <c:v>511</c:v>
                </c:pt>
                <c:pt idx="7">
                  <c:v>486</c:v>
                </c:pt>
                <c:pt idx="8">
                  <c:v>501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'状態像（寛解・院内寛解）＿1年以上'!$C$5:$K$5</c15:f>
                <c15:dlblRangeCache>
                  <c:ptCount val="9"/>
                  <c:pt idx="0">
                    <c:v>835人</c:v>
                  </c:pt>
                  <c:pt idx="1">
                    <c:v>885人</c:v>
                  </c:pt>
                  <c:pt idx="2">
                    <c:v>742人</c:v>
                  </c:pt>
                  <c:pt idx="3">
                    <c:v>730人</c:v>
                  </c:pt>
                  <c:pt idx="4">
                    <c:v>629人</c:v>
                  </c:pt>
                  <c:pt idx="5">
                    <c:v>545人</c:v>
                  </c:pt>
                  <c:pt idx="6">
                    <c:v>600人</c:v>
                  </c:pt>
                  <c:pt idx="7">
                    <c:v>573人</c:v>
                  </c:pt>
                  <c:pt idx="8">
                    <c:v>553人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DD1D-4980-986C-F1EA239110FE}"/>
            </c:ext>
          </c:extLst>
        </c:ser>
        <c:ser>
          <c:idx val="0"/>
          <c:order val="1"/>
          <c:tx>
            <c:strRef>
              <c:f>'状態像（寛解・院内寛解）＿1年以上'!$B$3</c:f>
              <c:strCache>
                <c:ptCount val="1"/>
                <c:pt idx="0">
                  <c:v>寛解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'状態像（寛解・院内寛解）＿1年以上'!$C$2:$K$2</c:f>
              <c:strCache>
                <c:ptCount val="9"/>
                <c:pt idx="0">
                  <c:v>H25</c:v>
                </c:pt>
                <c:pt idx="1">
                  <c:v>H26</c:v>
                </c:pt>
                <c:pt idx="2">
                  <c:v>H27</c:v>
                </c:pt>
                <c:pt idx="3">
                  <c:v>H28</c:v>
                </c:pt>
                <c:pt idx="4">
                  <c:v>H29</c:v>
                </c:pt>
                <c:pt idx="5">
                  <c:v>H30</c:v>
                </c:pt>
                <c:pt idx="6">
                  <c:v>R1</c:v>
                </c:pt>
                <c:pt idx="7">
                  <c:v>R2</c:v>
                </c:pt>
                <c:pt idx="8">
                  <c:v>R3</c:v>
                </c:pt>
              </c:strCache>
            </c:strRef>
          </c:cat>
          <c:val>
            <c:numRef>
              <c:f>'状態像（寛解・院内寛解）＿1年以上'!$C$3:$K$3</c:f>
              <c:numCache>
                <c:formatCode>#,###"人"</c:formatCode>
                <c:ptCount val="9"/>
                <c:pt idx="0">
                  <c:v>126</c:v>
                </c:pt>
                <c:pt idx="1">
                  <c:v>151</c:v>
                </c:pt>
                <c:pt idx="2">
                  <c:v>145</c:v>
                </c:pt>
                <c:pt idx="3">
                  <c:v>131</c:v>
                </c:pt>
                <c:pt idx="4">
                  <c:v>109</c:v>
                </c:pt>
                <c:pt idx="5">
                  <c:v>77</c:v>
                </c:pt>
                <c:pt idx="6">
                  <c:v>89</c:v>
                </c:pt>
                <c:pt idx="7">
                  <c:v>87</c:v>
                </c:pt>
                <c:pt idx="8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D1D-4980-986C-F1EA239110F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41606816"/>
        <c:axId val="180429880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'状態像（寛解・院内寛解）＿1年以上'!$B$5</c15:sqref>
                        </c15:formulaRef>
                      </c:ext>
                    </c:extLst>
                    <c:strCache>
                      <c:ptCount val="1"/>
                      <c:pt idx="0">
                        <c:v>合計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lumMod val="110000"/>
                          <a:satMod val="105000"/>
                          <a:tint val="67000"/>
                        </a:schemeClr>
                      </a:gs>
                      <a:gs pos="50000">
                        <a:schemeClr val="accent3">
                          <a:lumMod val="105000"/>
                          <a:satMod val="103000"/>
                          <a:tint val="73000"/>
                        </a:schemeClr>
                      </a:gs>
                      <a:gs pos="100000">
                        <a:schemeClr val="accent3">
                          <a:lumMod val="105000"/>
                          <a:satMod val="109000"/>
                          <a:tint val="81000"/>
                        </a:schemeClr>
                      </a:gs>
                    </a:gsLst>
                    <a:lin ang="5400000" scaled="0"/>
                  </a:gradFill>
                  <a:ln w="9525" cap="flat" cmpd="sng" algn="ctr">
                    <a:solidFill>
                      <a:schemeClr val="accent3">
                        <a:shade val="95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defRPr>
                      </a:pPr>
                      <a:endParaRPr lang="ja-JP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'状態像（寛解・院内寛解）＿1年以上'!$C$2:$K$2</c15:sqref>
                        </c15:formulaRef>
                      </c:ext>
                    </c:extLst>
                    <c:strCache>
                      <c:ptCount val="9"/>
                      <c:pt idx="0">
                        <c:v>H25</c:v>
                      </c:pt>
                      <c:pt idx="1">
                        <c:v>H26</c:v>
                      </c:pt>
                      <c:pt idx="2">
                        <c:v>H27</c:v>
                      </c:pt>
                      <c:pt idx="3">
                        <c:v>H28</c:v>
                      </c:pt>
                      <c:pt idx="4">
                        <c:v>H29</c:v>
                      </c:pt>
                      <c:pt idx="5">
                        <c:v>H30</c:v>
                      </c:pt>
                      <c:pt idx="6">
                        <c:v>R1</c:v>
                      </c:pt>
                      <c:pt idx="7">
                        <c:v>R2</c:v>
                      </c:pt>
                      <c:pt idx="8">
                        <c:v>R3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'状態像（寛解・院内寛解）＿1年以上'!$C$5:$K$5</c15:sqref>
                        </c15:formulaRef>
                      </c:ext>
                    </c:extLst>
                    <c:numCache>
                      <c:formatCode>#,###"人"</c:formatCode>
                      <c:ptCount val="9"/>
                      <c:pt idx="0">
                        <c:v>835</c:v>
                      </c:pt>
                      <c:pt idx="1">
                        <c:v>885</c:v>
                      </c:pt>
                      <c:pt idx="2">
                        <c:v>742</c:v>
                      </c:pt>
                      <c:pt idx="3">
                        <c:v>730</c:v>
                      </c:pt>
                      <c:pt idx="4">
                        <c:v>629</c:v>
                      </c:pt>
                      <c:pt idx="5">
                        <c:v>545</c:v>
                      </c:pt>
                      <c:pt idx="6">
                        <c:v>600</c:v>
                      </c:pt>
                      <c:pt idx="7">
                        <c:v>573</c:v>
                      </c:pt>
                      <c:pt idx="8">
                        <c:v>553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B-DD1D-4980-986C-F1EA239110FE}"/>
                  </c:ext>
                </c:extLst>
              </c15:ser>
            </c15:filteredBarSeries>
          </c:ext>
        </c:extLst>
      </c:barChart>
      <c:catAx>
        <c:axId val="144160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1804298800"/>
        <c:crosses val="autoZero"/>
        <c:auto val="1"/>
        <c:lblAlgn val="ctr"/>
        <c:lblOffset val="100"/>
        <c:noMultiLvlLbl val="0"/>
      </c:catAx>
      <c:valAx>
        <c:axId val="1804298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#&quot;人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1441606816"/>
        <c:crosses val="autoZero"/>
        <c:crossBetween val="between"/>
        <c:majorUnit val="200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3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3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0.7135</cdr:x>
      <cdr:y>0.31965</cdr:y>
    </cdr:from>
    <cdr:to>
      <cdr:x>0.84622</cdr:x>
      <cdr:y>0.6032</cdr:y>
    </cdr:to>
    <cdr:sp macro="" textlink="">
      <cdr:nvSpPr>
        <cdr:cNvPr id="2" name="楕円 1"/>
        <cdr:cNvSpPr/>
      </cdr:nvSpPr>
      <cdr:spPr bwMode="auto">
        <a:xfrm xmlns:a="http://schemas.openxmlformats.org/drawingml/2006/main">
          <a:off x="5832648" y="1973108"/>
          <a:ext cx="1084996" cy="175032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  <a:headEnd type="none" w="med" len="med"/>
          <a:tailEnd type="none" w="med" len="med"/>
        </a:ln>
        <a:extLst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91440" tIns="45720" rIns="91440" bIns="45720" numCol="1" rtlCol="0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kumimoji="0" lang="ja-JP" altLang="en-US" u="none">
            <a:solidFill>
              <a:schemeClr val="tx1"/>
            </a:solidFill>
            <a:latin typeface="Arial" pitchFamily="34" charset="0"/>
            <a:ea typeface="ＭＳ Ｐゴシック" pitchFamily="50" charset="-128"/>
          </a:endParaRPr>
        </a:p>
      </cdr:txBody>
    </cdr:sp>
  </cdr:relSizeAnchor>
  <cdr:relSizeAnchor xmlns:cdr="http://schemas.openxmlformats.org/drawingml/2006/chartDrawing">
    <cdr:from>
      <cdr:x>0.11451</cdr:x>
      <cdr:y>0.3383</cdr:y>
    </cdr:from>
    <cdr:to>
      <cdr:x>0.23639</cdr:x>
      <cdr:y>0.59974</cdr:y>
    </cdr:to>
    <cdr:sp macro="" textlink="">
      <cdr:nvSpPr>
        <cdr:cNvPr id="3" name="楕円 2"/>
        <cdr:cNvSpPr/>
      </cdr:nvSpPr>
      <cdr:spPr bwMode="auto">
        <a:xfrm xmlns:a="http://schemas.openxmlformats.org/drawingml/2006/main">
          <a:off x="936104" y="2088232"/>
          <a:ext cx="996287" cy="161384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  <a:headEnd type="none" w="med" len="med"/>
          <a:tailEnd type="none" w="med" len="med"/>
        </a:ln>
        <a:extLst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91440" tIns="45720" rIns="91440" bIns="45720" numCol="1" rtlCol="0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kumimoji="0" lang="ja-JP" altLang="en-US" u="none">
            <a:solidFill>
              <a:schemeClr val="tx1"/>
            </a:solidFill>
            <a:latin typeface="Arial" pitchFamily="34" charset="0"/>
            <a:ea typeface="ＭＳ Ｐゴシック" pitchFamily="50" charset="-128"/>
          </a:endParaRPr>
        </a:p>
      </cdr:txBody>
    </cdr:sp>
  </cdr:relSizeAnchor>
  <cdr:relSizeAnchor xmlns:cdr="http://schemas.openxmlformats.org/drawingml/2006/chartDrawing">
    <cdr:from>
      <cdr:x>0.25545</cdr:x>
      <cdr:y>0.38496</cdr:y>
    </cdr:from>
    <cdr:to>
      <cdr:x>0.70789</cdr:x>
      <cdr:y>0.41121</cdr:y>
    </cdr:to>
    <cdr:cxnSp macro="">
      <cdr:nvCxnSpPr>
        <cdr:cNvPr id="4" name="直線矢印コネクタ 3"/>
        <cdr:cNvCxnSpPr/>
      </cdr:nvCxnSpPr>
      <cdr:spPr bwMode="auto">
        <a:xfrm xmlns:a="http://schemas.openxmlformats.org/drawingml/2006/main" flipV="1">
          <a:off x="2088232" y="2376264"/>
          <a:ext cx="3698543" cy="162067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57150" cap="flat" cmpd="sng" algn="ctr">
          <a:solidFill>
            <a:srgbClr val="FF0000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0.14022</cdr:x>
      <cdr:y>0.10623</cdr:y>
    </cdr:from>
    <cdr:to>
      <cdr:x>0.82906</cdr:x>
      <cdr:y>0.18885</cdr:y>
    </cdr:to>
    <cdr:cxnSp macro="">
      <cdr:nvCxnSpPr>
        <cdr:cNvPr id="2" name="直線矢印コネクタ 1"/>
        <cdr:cNvCxnSpPr/>
      </cdr:nvCxnSpPr>
      <cdr:spPr bwMode="auto">
        <a:xfrm xmlns:a="http://schemas.openxmlformats.org/drawingml/2006/main">
          <a:off x="1181338" y="648072"/>
          <a:ext cx="5803438" cy="504056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57150" cap="flat" cmpd="sng" algn="ctr">
          <a:solidFill>
            <a:srgbClr val="00B050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43122-09F2-4B4F-9D73-232A268AA29E}" type="datetimeFigureOut">
              <a:rPr kumimoji="1" lang="ja-JP" altLang="en-US" smtClean="0"/>
              <a:pPr/>
              <a:t>2022/9/12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746125"/>
            <a:ext cx="53784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0188A-968D-462E-8EA1-84B5DC43D94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783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0188A-968D-462E-8EA1-84B5DC43D94E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5" name="ノート プレースホルダー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1106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0188A-968D-462E-8EA1-84B5DC43D94E}" type="slidenum">
              <a:rPr lang="ja-JP" altLang="en-US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0903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0188A-968D-462E-8EA1-84B5DC43D94E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0545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0188A-968D-462E-8EA1-84B5DC43D94E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2585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593" y="2130426"/>
            <a:ext cx="8416052" cy="1470025"/>
          </a:xfrm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  <a:endParaRPr lang="zh-CN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9565" y="3717926"/>
            <a:ext cx="6930867" cy="695325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  <a:endParaRPr lang="zh-CN" noProof="0" dirty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1694DC3-F982-4C6A-86C6-9286E619ADD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 eaLnBrk="0" hangingPunct="0">
              <a:defRPr u="none">
                <a:latin typeface="+mj-ea"/>
                <a:ea typeface="+mj-ea"/>
              </a:defRPr>
            </a:lvl1pPr>
          </a:lstStyle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16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7DD9E4-2220-4E5B-A4A9-E3E551308C4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24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90431" y="765175"/>
            <a:ext cx="2227779" cy="53276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05375" y="765175"/>
            <a:ext cx="6520035" cy="53276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D0C6ED-F711-4AFD-9CBB-F11E51021EE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66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7655" y="1122363"/>
            <a:ext cx="7425929" cy="2387600"/>
          </a:xfrm>
        </p:spPr>
        <p:txBody>
          <a:bodyPr anchor="b"/>
          <a:lstStyle>
            <a:lvl1pPr algn="ctr">
              <a:defRPr sz="4873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7655" y="3602038"/>
            <a:ext cx="7425929" cy="1655762"/>
          </a:xfrm>
        </p:spPr>
        <p:txBody>
          <a:bodyPr/>
          <a:lstStyle>
            <a:lvl1pPr marL="0" indent="0" algn="ctr">
              <a:buNone/>
              <a:defRPr sz="1949"/>
            </a:lvl1pPr>
            <a:lvl2pPr marL="371292" indent="0" algn="ctr">
              <a:buNone/>
              <a:defRPr sz="1624"/>
            </a:lvl2pPr>
            <a:lvl3pPr marL="742584" indent="0" algn="ctr">
              <a:buNone/>
              <a:defRPr sz="1462"/>
            </a:lvl3pPr>
            <a:lvl4pPr marL="1113876" indent="0" algn="ctr">
              <a:buNone/>
              <a:defRPr sz="1299"/>
            </a:lvl4pPr>
            <a:lvl5pPr marL="1485168" indent="0" algn="ctr">
              <a:buNone/>
              <a:defRPr sz="1299"/>
            </a:lvl5pPr>
            <a:lvl6pPr marL="1856461" indent="0" algn="ctr">
              <a:buNone/>
              <a:defRPr sz="1299"/>
            </a:lvl6pPr>
            <a:lvl7pPr marL="2227753" indent="0" algn="ctr">
              <a:buNone/>
              <a:defRPr sz="1299"/>
            </a:lvl7pPr>
            <a:lvl8pPr marL="2599045" indent="0" algn="ctr">
              <a:buNone/>
              <a:defRPr sz="1299"/>
            </a:lvl8pPr>
            <a:lvl9pPr marL="2970337" indent="0" algn="ctr">
              <a:buNone/>
              <a:defRPr sz="1299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4DC3-F982-4C6A-86C6-9286E619ADD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12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1A88-ED4B-40C4-BBDB-F1D8F8BADB0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40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5553" y="1709739"/>
            <a:ext cx="8539818" cy="2852737"/>
          </a:xfrm>
        </p:spPr>
        <p:txBody>
          <a:bodyPr anchor="b"/>
          <a:lstStyle>
            <a:lvl1pPr>
              <a:defRPr sz="4873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5553" y="4589464"/>
            <a:ext cx="8539818" cy="1500187"/>
          </a:xfrm>
        </p:spPr>
        <p:txBody>
          <a:bodyPr/>
          <a:lstStyle>
            <a:lvl1pPr marL="0" indent="0">
              <a:buNone/>
              <a:defRPr sz="1949">
                <a:solidFill>
                  <a:schemeClr val="tx1">
                    <a:tint val="75000"/>
                  </a:schemeClr>
                </a:solidFill>
              </a:defRPr>
            </a:lvl1pPr>
            <a:lvl2pPr marL="371292" indent="0">
              <a:buNone/>
              <a:defRPr sz="1624">
                <a:solidFill>
                  <a:schemeClr val="tx1">
                    <a:tint val="75000"/>
                  </a:schemeClr>
                </a:solidFill>
              </a:defRPr>
            </a:lvl2pPr>
            <a:lvl3pPr marL="742584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3876" indent="0">
              <a:buNone/>
              <a:defRPr sz="1299">
                <a:solidFill>
                  <a:schemeClr val="tx1">
                    <a:tint val="75000"/>
                  </a:schemeClr>
                </a:solidFill>
              </a:defRPr>
            </a:lvl4pPr>
            <a:lvl5pPr marL="1485168" indent="0">
              <a:buNone/>
              <a:defRPr sz="1299">
                <a:solidFill>
                  <a:schemeClr val="tx1">
                    <a:tint val="75000"/>
                  </a:schemeClr>
                </a:solidFill>
              </a:defRPr>
            </a:lvl5pPr>
            <a:lvl6pPr marL="1856461" indent="0">
              <a:buNone/>
              <a:defRPr sz="1299">
                <a:solidFill>
                  <a:schemeClr val="tx1">
                    <a:tint val="75000"/>
                  </a:schemeClr>
                </a:solidFill>
              </a:defRPr>
            </a:lvl6pPr>
            <a:lvl7pPr marL="2227753" indent="0">
              <a:buNone/>
              <a:defRPr sz="1299">
                <a:solidFill>
                  <a:schemeClr val="tx1">
                    <a:tint val="75000"/>
                  </a:schemeClr>
                </a:solidFill>
              </a:defRPr>
            </a:lvl7pPr>
            <a:lvl8pPr marL="2599045" indent="0">
              <a:buNone/>
              <a:defRPr sz="1299">
                <a:solidFill>
                  <a:schemeClr val="tx1">
                    <a:tint val="75000"/>
                  </a:schemeClr>
                </a:solidFill>
              </a:defRPr>
            </a:lvl8pPr>
            <a:lvl9pPr marL="2970337" indent="0">
              <a:buNone/>
              <a:defRPr sz="12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BCB7-5447-4A19-A48A-C2C8904A89A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691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0710" y="1825625"/>
            <a:ext cx="4208026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12502" y="1825625"/>
            <a:ext cx="4208026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CF44-F5E0-4D1D-8AED-C6B8E829B26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34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000" y="365126"/>
            <a:ext cx="8539818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000" y="1681163"/>
            <a:ext cx="4188687" cy="823912"/>
          </a:xfrm>
        </p:spPr>
        <p:txBody>
          <a:bodyPr anchor="b"/>
          <a:lstStyle>
            <a:lvl1pPr marL="0" indent="0">
              <a:buNone/>
              <a:defRPr sz="1949" b="1"/>
            </a:lvl1pPr>
            <a:lvl2pPr marL="371292" indent="0">
              <a:buNone/>
              <a:defRPr sz="1624" b="1"/>
            </a:lvl2pPr>
            <a:lvl3pPr marL="742584" indent="0">
              <a:buNone/>
              <a:defRPr sz="1462" b="1"/>
            </a:lvl3pPr>
            <a:lvl4pPr marL="1113876" indent="0">
              <a:buNone/>
              <a:defRPr sz="1299" b="1"/>
            </a:lvl4pPr>
            <a:lvl5pPr marL="1485168" indent="0">
              <a:buNone/>
              <a:defRPr sz="1299" b="1"/>
            </a:lvl5pPr>
            <a:lvl6pPr marL="1856461" indent="0">
              <a:buNone/>
              <a:defRPr sz="1299" b="1"/>
            </a:lvl6pPr>
            <a:lvl7pPr marL="2227753" indent="0">
              <a:buNone/>
              <a:defRPr sz="1299" b="1"/>
            </a:lvl7pPr>
            <a:lvl8pPr marL="2599045" indent="0">
              <a:buNone/>
              <a:defRPr sz="1299" b="1"/>
            </a:lvl8pPr>
            <a:lvl9pPr marL="2970337" indent="0">
              <a:buNone/>
              <a:defRPr sz="1299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000" y="2505075"/>
            <a:ext cx="41886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2502" y="1681163"/>
            <a:ext cx="4209316" cy="823912"/>
          </a:xfrm>
        </p:spPr>
        <p:txBody>
          <a:bodyPr anchor="b"/>
          <a:lstStyle>
            <a:lvl1pPr marL="0" indent="0">
              <a:buNone/>
              <a:defRPr sz="1949" b="1"/>
            </a:lvl1pPr>
            <a:lvl2pPr marL="371292" indent="0">
              <a:buNone/>
              <a:defRPr sz="1624" b="1"/>
            </a:lvl2pPr>
            <a:lvl3pPr marL="742584" indent="0">
              <a:buNone/>
              <a:defRPr sz="1462" b="1"/>
            </a:lvl3pPr>
            <a:lvl4pPr marL="1113876" indent="0">
              <a:buNone/>
              <a:defRPr sz="1299" b="1"/>
            </a:lvl4pPr>
            <a:lvl5pPr marL="1485168" indent="0">
              <a:buNone/>
              <a:defRPr sz="1299" b="1"/>
            </a:lvl5pPr>
            <a:lvl6pPr marL="1856461" indent="0">
              <a:buNone/>
              <a:defRPr sz="1299" b="1"/>
            </a:lvl6pPr>
            <a:lvl7pPr marL="2227753" indent="0">
              <a:buNone/>
              <a:defRPr sz="1299" b="1"/>
            </a:lvl7pPr>
            <a:lvl8pPr marL="2599045" indent="0">
              <a:buNone/>
              <a:defRPr sz="1299" b="1"/>
            </a:lvl8pPr>
            <a:lvl9pPr marL="2970337" indent="0">
              <a:buNone/>
              <a:defRPr sz="1299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2502" y="2505075"/>
            <a:ext cx="4209316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5EDF-B535-4376-89CA-608774F233C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88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5AEA-5576-41DD-B561-49666F2468D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40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BD2C-A2EA-4E4B-8B0B-1156CFB3816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07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000" y="457200"/>
            <a:ext cx="3193407" cy="1600200"/>
          </a:xfrm>
        </p:spPr>
        <p:txBody>
          <a:bodyPr anchor="b"/>
          <a:lstStyle>
            <a:lvl1pPr>
              <a:defRPr sz="2599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09316" y="987426"/>
            <a:ext cx="5012502" cy="4873625"/>
          </a:xfrm>
        </p:spPr>
        <p:txBody>
          <a:bodyPr/>
          <a:lstStyle>
            <a:lvl1pPr>
              <a:defRPr sz="2599"/>
            </a:lvl1pPr>
            <a:lvl2pPr>
              <a:defRPr sz="2274"/>
            </a:lvl2pPr>
            <a:lvl3pPr>
              <a:defRPr sz="1949"/>
            </a:lvl3pPr>
            <a:lvl4pPr>
              <a:defRPr sz="1624"/>
            </a:lvl4pPr>
            <a:lvl5pPr>
              <a:defRPr sz="1624"/>
            </a:lvl5pPr>
            <a:lvl6pPr>
              <a:defRPr sz="1624"/>
            </a:lvl6pPr>
            <a:lvl7pPr>
              <a:defRPr sz="1624"/>
            </a:lvl7pPr>
            <a:lvl8pPr>
              <a:defRPr sz="1624"/>
            </a:lvl8pPr>
            <a:lvl9pPr>
              <a:defRPr sz="1624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000" y="2057400"/>
            <a:ext cx="3193407" cy="3811588"/>
          </a:xfrm>
        </p:spPr>
        <p:txBody>
          <a:bodyPr/>
          <a:lstStyle>
            <a:lvl1pPr marL="0" indent="0">
              <a:buNone/>
              <a:defRPr sz="1299"/>
            </a:lvl1pPr>
            <a:lvl2pPr marL="371292" indent="0">
              <a:buNone/>
              <a:defRPr sz="1137"/>
            </a:lvl2pPr>
            <a:lvl3pPr marL="742584" indent="0">
              <a:buNone/>
              <a:defRPr sz="975"/>
            </a:lvl3pPr>
            <a:lvl4pPr marL="1113876" indent="0">
              <a:buNone/>
              <a:defRPr sz="812"/>
            </a:lvl4pPr>
            <a:lvl5pPr marL="1485168" indent="0">
              <a:buNone/>
              <a:defRPr sz="812"/>
            </a:lvl5pPr>
            <a:lvl6pPr marL="1856461" indent="0">
              <a:buNone/>
              <a:defRPr sz="812"/>
            </a:lvl6pPr>
            <a:lvl7pPr marL="2227753" indent="0">
              <a:buNone/>
              <a:defRPr sz="812"/>
            </a:lvl7pPr>
            <a:lvl8pPr marL="2599045" indent="0">
              <a:buNone/>
              <a:defRPr sz="812"/>
            </a:lvl8pPr>
            <a:lvl9pPr marL="2970337" indent="0">
              <a:buNone/>
              <a:defRPr sz="812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C789-BD10-41C2-92B3-23B1FD98B5A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339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6C1A88-ED4B-40C4-BBDB-F1D8F8BADB0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>
                <a:latin typeface="+mj-ea"/>
                <a:ea typeface="+mj-ea"/>
              </a:defRPr>
            </a:lvl1pPr>
          </a:lstStyle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50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000" y="457200"/>
            <a:ext cx="3193407" cy="1600200"/>
          </a:xfrm>
        </p:spPr>
        <p:txBody>
          <a:bodyPr anchor="b"/>
          <a:lstStyle>
            <a:lvl1pPr>
              <a:defRPr sz="2599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09316" y="987426"/>
            <a:ext cx="5012502" cy="4873625"/>
          </a:xfrm>
        </p:spPr>
        <p:txBody>
          <a:bodyPr/>
          <a:lstStyle>
            <a:lvl1pPr marL="0" indent="0">
              <a:buNone/>
              <a:defRPr sz="2599"/>
            </a:lvl1pPr>
            <a:lvl2pPr marL="371292" indent="0">
              <a:buNone/>
              <a:defRPr sz="2274"/>
            </a:lvl2pPr>
            <a:lvl3pPr marL="742584" indent="0">
              <a:buNone/>
              <a:defRPr sz="1949"/>
            </a:lvl3pPr>
            <a:lvl4pPr marL="1113876" indent="0">
              <a:buNone/>
              <a:defRPr sz="1624"/>
            </a:lvl4pPr>
            <a:lvl5pPr marL="1485168" indent="0">
              <a:buNone/>
              <a:defRPr sz="1624"/>
            </a:lvl5pPr>
            <a:lvl6pPr marL="1856461" indent="0">
              <a:buNone/>
              <a:defRPr sz="1624"/>
            </a:lvl6pPr>
            <a:lvl7pPr marL="2227753" indent="0">
              <a:buNone/>
              <a:defRPr sz="1624"/>
            </a:lvl7pPr>
            <a:lvl8pPr marL="2599045" indent="0">
              <a:buNone/>
              <a:defRPr sz="1624"/>
            </a:lvl8pPr>
            <a:lvl9pPr marL="2970337" indent="0">
              <a:buNone/>
              <a:defRPr sz="1624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000" y="2057400"/>
            <a:ext cx="3193407" cy="3811588"/>
          </a:xfrm>
        </p:spPr>
        <p:txBody>
          <a:bodyPr/>
          <a:lstStyle>
            <a:lvl1pPr marL="0" indent="0">
              <a:buNone/>
              <a:defRPr sz="1299"/>
            </a:lvl1pPr>
            <a:lvl2pPr marL="371292" indent="0">
              <a:buNone/>
              <a:defRPr sz="1137"/>
            </a:lvl2pPr>
            <a:lvl3pPr marL="742584" indent="0">
              <a:buNone/>
              <a:defRPr sz="975"/>
            </a:lvl3pPr>
            <a:lvl4pPr marL="1113876" indent="0">
              <a:buNone/>
              <a:defRPr sz="812"/>
            </a:lvl4pPr>
            <a:lvl5pPr marL="1485168" indent="0">
              <a:buNone/>
              <a:defRPr sz="812"/>
            </a:lvl5pPr>
            <a:lvl6pPr marL="1856461" indent="0">
              <a:buNone/>
              <a:defRPr sz="812"/>
            </a:lvl6pPr>
            <a:lvl7pPr marL="2227753" indent="0">
              <a:buNone/>
              <a:defRPr sz="812"/>
            </a:lvl7pPr>
            <a:lvl8pPr marL="2599045" indent="0">
              <a:buNone/>
              <a:defRPr sz="812"/>
            </a:lvl8pPr>
            <a:lvl9pPr marL="2970337" indent="0">
              <a:buNone/>
              <a:defRPr sz="812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3B410-E4B8-4DF7-9C13-595028BCC11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89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D9E4-2220-4E5B-A4A9-E3E551308C4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30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5574" y="365125"/>
            <a:ext cx="2134954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0710" y="365125"/>
            <a:ext cx="6281098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C6ED-F711-4AFD-9CBB-F11E51021EE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71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130" y="4406901"/>
            <a:ext cx="841605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130" y="2906713"/>
            <a:ext cx="841605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84BCB7-5447-4A19-A48A-C2C8904A89A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30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05376" y="1773239"/>
            <a:ext cx="4373047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43443" y="1773239"/>
            <a:ext cx="4373047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7CF44-F5E0-4D1D-8AED-C6B8E829B26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1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062" y="274638"/>
            <a:ext cx="891111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062" y="1535113"/>
            <a:ext cx="43747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062" y="2174875"/>
            <a:ext cx="43747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29692" y="1535113"/>
            <a:ext cx="437648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29692" y="2174875"/>
            <a:ext cx="43764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D25EDF-B535-4376-89CA-608774F233C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87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215AEA-5576-41DD-B561-49666F2468D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>
                <a:latin typeface="+mj-ea"/>
                <a:ea typeface="+mj-ea"/>
              </a:defRPr>
            </a:lvl1pPr>
          </a:lstStyle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37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6FBD2C-A2EA-4E4B-8B0B-1156CFB3816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24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062" y="273050"/>
            <a:ext cx="32574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1109" y="273051"/>
            <a:ext cx="55350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062" y="1435101"/>
            <a:ext cx="32574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75C789-BD10-41C2-92B3-23B1FD98B5A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27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0712" y="4800600"/>
            <a:ext cx="594074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0712" y="612775"/>
            <a:ext cx="594074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0712" y="5367338"/>
            <a:ext cx="594074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63B410-E4B8-4DF7-9C13-595028BCC11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85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6646389" y="3429001"/>
            <a:ext cx="2321392" cy="2655329"/>
            <a:chOff x="6318342" y="2607262"/>
            <a:chExt cx="2143854" cy="2655329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DBEEF4"/>
                </a:clrFrom>
                <a:clrTo>
                  <a:srgbClr val="DBEE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2607262"/>
              <a:ext cx="1009876" cy="2617908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DBEEF4"/>
                </a:clrFrom>
                <a:clrTo>
                  <a:srgbClr val="DBEEF4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8342" y="3916883"/>
              <a:ext cx="446886" cy="1158465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DBEEF4"/>
                </a:clrFrom>
                <a:clrTo>
                  <a:srgbClr val="DBEEF4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0119" y="4496115"/>
              <a:ext cx="295673" cy="766476"/>
            </a:xfrm>
            <a:prstGeom prst="rect">
              <a:avLst/>
            </a:prstGeom>
          </p:spPr>
        </p:pic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7095" y="765176"/>
            <a:ext cx="8911114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マスタ　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5376" y="1773239"/>
            <a:ext cx="8911114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マスタ　テキストの書式設定</a:t>
            </a:r>
          </a:p>
          <a:p>
            <a:pPr lvl="1"/>
            <a:r>
              <a:rPr lang="zh-CN" smtClean="0"/>
              <a:t>第</a:t>
            </a:r>
            <a:r>
              <a:rPr lang="ja-JP" altLang="zh-CN" smtClean="0"/>
              <a:t>2</a:t>
            </a:r>
            <a:r>
              <a:rPr lang="zh-CN" smtClean="0"/>
              <a:t>レベル</a:t>
            </a:r>
          </a:p>
          <a:p>
            <a:pPr lvl="2"/>
            <a:r>
              <a:rPr lang="zh-CN" smtClean="0"/>
              <a:t>第</a:t>
            </a:r>
            <a:r>
              <a:rPr lang="ja-JP" altLang="zh-CN" smtClean="0"/>
              <a:t>3</a:t>
            </a:r>
            <a:r>
              <a:rPr lang="zh-CN" smtClean="0"/>
              <a:t>レベル</a:t>
            </a:r>
          </a:p>
          <a:p>
            <a:pPr lvl="3"/>
            <a:r>
              <a:rPr lang="zh-CN" smtClean="0"/>
              <a:t>第</a:t>
            </a:r>
            <a:r>
              <a:rPr lang="ja-JP" altLang="zh-CN" smtClean="0"/>
              <a:t>4</a:t>
            </a:r>
            <a:r>
              <a:rPr lang="zh-CN" smtClean="0"/>
              <a:t>レベル</a:t>
            </a:r>
          </a:p>
          <a:p>
            <a:pPr lvl="4"/>
            <a:r>
              <a:rPr lang="zh-CN" smtClean="0"/>
              <a:t>第</a:t>
            </a:r>
            <a:r>
              <a:rPr lang="ja-JP" altLang="zh-CN" smtClean="0"/>
              <a:t>5</a:t>
            </a:r>
            <a:r>
              <a:rPr lang="zh-CN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062" y="6245225"/>
            <a:ext cx="2310289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7D63C899-4B66-42AD-8957-D6EC22C4006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23" y="6245225"/>
            <a:ext cx="313539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5887" y="6245225"/>
            <a:ext cx="2310289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latin typeface="+mj-ea"/>
                <a:ea typeface="+mj-ea"/>
              </a:defRPr>
            </a:lvl1pPr>
          </a:lstStyle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9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0710" y="365126"/>
            <a:ext cx="85398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0710" y="1825625"/>
            <a:ext cx="85398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0710" y="6356351"/>
            <a:ext cx="22277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3C899-4B66-42AD-8957-D6EC22C4006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79785" y="6356351"/>
            <a:ext cx="3341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2749" y="6356351"/>
            <a:ext cx="22277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u="none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9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742584" rtl="0" eaLnBrk="1" latinLnBrk="0" hangingPunct="1">
        <a:lnSpc>
          <a:spcPct val="90000"/>
        </a:lnSpc>
        <a:spcBef>
          <a:spcPct val="0"/>
        </a:spcBef>
        <a:buNone/>
        <a:defRPr kumimoji="1" sz="35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646" indent="-185646" algn="l" defTabSz="742584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kumimoji="1" sz="2274" kern="1200">
          <a:solidFill>
            <a:schemeClr val="tx1"/>
          </a:solidFill>
          <a:latin typeface="+mn-lt"/>
          <a:ea typeface="+mn-ea"/>
          <a:cs typeface="+mn-cs"/>
        </a:defRPr>
      </a:lvl1pPr>
      <a:lvl2pPr marL="556938" indent="-185646" algn="l" defTabSz="742584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949" kern="1200">
          <a:solidFill>
            <a:schemeClr val="tx1"/>
          </a:solidFill>
          <a:latin typeface="+mn-lt"/>
          <a:ea typeface="+mn-ea"/>
          <a:cs typeface="+mn-cs"/>
        </a:defRPr>
      </a:lvl2pPr>
      <a:lvl3pPr marL="928230" indent="-185646" algn="l" defTabSz="742584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624" kern="1200">
          <a:solidFill>
            <a:schemeClr val="tx1"/>
          </a:solidFill>
          <a:latin typeface="+mn-lt"/>
          <a:ea typeface="+mn-ea"/>
          <a:cs typeface="+mn-cs"/>
        </a:defRPr>
      </a:lvl3pPr>
      <a:lvl4pPr marL="1299522" indent="-185646" algn="l" defTabSz="742584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670815" indent="-185646" algn="l" defTabSz="742584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2042107" indent="-185646" algn="l" defTabSz="742584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413399" indent="-185646" algn="l" defTabSz="742584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784691" indent="-185646" algn="l" defTabSz="742584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3155983" indent="-185646" algn="l" defTabSz="742584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42584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292" algn="l" defTabSz="742584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584" algn="l" defTabSz="742584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3876" algn="l" defTabSz="742584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168" algn="l" defTabSz="742584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6461" algn="l" defTabSz="742584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7753" algn="l" defTabSz="742584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599045" algn="l" defTabSz="742584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0337" algn="l" defTabSz="742584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46163" y="1484784"/>
            <a:ext cx="8496943" cy="2304256"/>
          </a:xfrm>
        </p:spPr>
        <p:txBody>
          <a:bodyPr>
            <a:noAutofit/>
          </a:bodyPr>
          <a:lstStyle/>
          <a:p>
            <a:r>
              <a:rPr lang="ja-JP" altLang="en-US" sz="4000" b="1" cap="small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大阪府における精神科病院入院患者の状況</a:t>
            </a:r>
            <a:r>
              <a:rPr lang="en-US" altLang="ja-JP" sz="4000" b="1" cap="small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4000" b="1" cap="small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~</a:t>
            </a:r>
            <a:r>
              <a:rPr lang="ja-JP" altLang="en-US" sz="2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令和３年度　精神科在院患者調査より</a:t>
            </a:r>
            <a:r>
              <a:rPr lang="en-US" altLang="ja-JP" sz="2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~</a:t>
            </a:r>
            <a:endParaRPr lang="ja-JP" altLang="en-US" sz="24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902946" y="404664"/>
            <a:ext cx="1440160" cy="49044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u="none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資料２</a:t>
            </a:r>
            <a:r>
              <a:rPr lang="en-US" altLang="ja-JP" u="none" dirty="0">
                <a:latin typeface="メイリオ" panose="020B0604030504040204" pitchFamily="50" charset="-128"/>
                <a:ea typeface="メイリオ" panose="020B0604030504040204" pitchFamily="50" charset="-128"/>
              </a:rPr>
              <a:t>-2</a:t>
            </a:r>
            <a:endParaRPr lang="ja-JP" altLang="en-US" u="none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08518" y="5877272"/>
            <a:ext cx="4258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600" u="none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大阪府福祉部障がい</a:t>
            </a:r>
            <a:r>
              <a:rPr lang="ja-JP" altLang="en-US" sz="1600" u="none" dirty="0">
                <a:latin typeface="メイリオ" panose="020B0604030504040204" pitchFamily="50" charset="-128"/>
                <a:ea typeface="メイリオ" panose="020B0604030504040204" pitchFamily="50" charset="-128"/>
              </a:rPr>
              <a:t>福祉室生活基盤推進課　</a:t>
            </a:r>
          </a:p>
        </p:txBody>
      </p:sp>
    </p:spTree>
    <p:extLst>
      <p:ext uri="{BB962C8B-B14F-4D97-AF65-F5344CB8AC3E}">
        <p14:creationId xmlns:p14="http://schemas.microsoft.com/office/powerpoint/2010/main" val="2326358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9CD58E29-191C-4426-B150-FA6FA4588A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7097681"/>
              </p:ext>
            </p:extLst>
          </p:nvPr>
        </p:nvGraphicFramePr>
        <p:xfrm>
          <a:off x="270099" y="260648"/>
          <a:ext cx="5360104" cy="353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97467676-97F3-45A6-9208-34CB8723B5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612980"/>
              </p:ext>
            </p:extLst>
          </p:nvPr>
        </p:nvGraphicFramePr>
        <p:xfrm>
          <a:off x="4041253" y="3200850"/>
          <a:ext cx="5362958" cy="352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3662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0785597"/>
              </p:ext>
            </p:extLst>
          </p:nvPr>
        </p:nvGraphicFramePr>
        <p:xfrm>
          <a:off x="486123" y="188639"/>
          <a:ext cx="8920053" cy="6532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楕円 3"/>
          <p:cNvSpPr/>
          <p:nvPr/>
        </p:nvSpPr>
        <p:spPr bwMode="auto">
          <a:xfrm>
            <a:off x="2646363" y="1810699"/>
            <a:ext cx="6408712" cy="728596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kumimoji="0" lang="ja-JP" altLang="en-US" u="none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5" name="楕円 4"/>
          <p:cNvSpPr/>
          <p:nvPr/>
        </p:nvSpPr>
        <p:spPr bwMode="auto">
          <a:xfrm>
            <a:off x="774155" y="5013176"/>
            <a:ext cx="5688632" cy="705236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kumimoji="0" lang="ja-JP" altLang="en-US" u="none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6" name="楕円 5"/>
          <p:cNvSpPr/>
          <p:nvPr/>
        </p:nvSpPr>
        <p:spPr bwMode="auto">
          <a:xfrm>
            <a:off x="2430339" y="3789040"/>
            <a:ext cx="6120680" cy="504056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kumimoji="0" lang="ja-JP" altLang="en-US" u="none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2436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/>
          </p:nvPr>
        </p:nvGraphicFramePr>
        <p:xfrm>
          <a:off x="1172924" y="915059"/>
          <a:ext cx="7581102" cy="5491718"/>
        </p:xfrm>
        <a:graphic>
          <a:graphicData uri="http://schemas.openxmlformats.org/drawingml/2006/table">
            <a:tbl>
              <a:tblPr/>
              <a:tblGrid>
                <a:gridCol w="5143813">
                  <a:extLst>
                    <a:ext uri="{9D8B030D-6E8A-4147-A177-3AD203B41FA5}">
                      <a16:colId xmlns:a16="http://schemas.microsoft.com/office/drawing/2014/main" val="4282209375"/>
                    </a:ext>
                  </a:extLst>
                </a:gridCol>
                <a:gridCol w="2437289">
                  <a:extLst>
                    <a:ext uri="{9D8B030D-6E8A-4147-A177-3AD203B41FA5}">
                      <a16:colId xmlns:a16="http://schemas.microsoft.com/office/drawing/2014/main" val="1989726952"/>
                    </a:ext>
                  </a:extLst>
                </a:gridCol>
              </a:tblGrid>
              <a:tr h="23727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①精神障がい者の精神病床からの退院後１年以内の地域における平均生活日数</a:t>
                      </a:r>
                    </a:p>
                  </a:txBody>
                  <a:tcPr marL="8328" marR="8328" marT="83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26381"/>
                  </a:ext>
                </a:extLst>
              </a:tr>
              <a:tr h="237274">
                <a:tc>
                  <a:txBody>
                    <a:bodyPr/>
                    <a:lstStyle/>
                    <a:p>
                      <a:pPr algn="l" fontAlgn="ctr"/>
                      <a:endParaRPr lang="ja-JP" altLang="en-US" sz="15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28" marR="8328" marT="83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3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28" marR="8328" marT="83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419859"/>
                  </a:ext>
                </a:extLst>
              </a:tr>
              <a:tr h="22182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項　目</a:t>
                      </a: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数　値</a:t>
                      </a: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488567"/>
                  </a:ext>
                </a:extLst>
              </a:tr>
              <a:tr h="81337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目標値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b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令和５年度末の</a:t>
                      </a:r>
                      <a:r>
                        <a:rPr lang="ja-JP" alt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精神障がい</a:t>
                      </a:r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者の精神病床から退院後１年以内の地域における平均生活日数</a:t>
                      </a: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316</a:t>
                      </a:r>
                      <a:r>
                        <a:rPr lang="ja-JP" alt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</a:t>
                      </a:r>
                      <a:endParaRPr lang="en-US" altLang="ja-JP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337845"/>
                  </a:ext>
                </a:extLst>
              </a:tr>
              <a:tr h="289817">
                <a:tc>
                  <a:txBody>
                    <a:bodyPr/>
                    <a:lstStyle/>
                    <a:p>
                      <a:pPr algn="l" fontAlgn="ctr"/>
                      <a:endParaRPr lang="ja-JP" altLang="en-US" sz="15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28" marR="8328" marT="83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28" marR="8328" marT="83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372841"/>
                  </a:ext>
                </a:extLst>
              </a:tr>
              <a:tr h="26166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②精神病床における１年以上長期入院患者数</a:t>
                      </a:r>
                    </a:p>
                  </a:txBody>
                  <a:tcPr marL="8328" marR="8328" marT="83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28" marR="8328" marT="83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426661"/>
                  </a:ext>
                </a:extLst>
              </a:tr>
              <a:tr h="26166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項　目</a:t>
                      </a: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数　値</a:t>
                      </a: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42883"/>
                  </a:ext>
                </a:extLst>
              </a:tr>
              <a:tr h="34858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令和元年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月末の長期入院患者数 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A)</a:t>
                      </a: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9,113</a:t>
                      </a:r>
                      <a:r>
                        <a:rPr lang="ja-JP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905070"/>
                  </a:ext>
                </a:extLst>
              </a:tr>
              <a:tr h="4088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目標値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b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令和５年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月末の長期入院患者数 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(B)</a:t>
                      </a: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8,688</a:t>
                      </a:r>
                      <a:r>
                        <a:rPr lang="ja-JP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90525"/>
                  </a:ext>
                </a:extLst>
              </a:tr>
              <a:tr h="34858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減少数（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A-B）</a:t>
                      </a: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425</a:t>
                      </a:r>
                      <a:r>
                        <a:rPr lang="ja-JP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444245"/>
                  </a:ext>
                </a:extLst>
              </a:tr>
              <a:tr h="289817">
                <a:tc>
                  <a:txBody>
                    <a:bodyPr/>
                    <a:lstStyle/>
                    <a:p>
                      <a:pPr algn="l" fontAlgn="ctr"/>
                      <a:endParaRPr lang="ja-JP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28" marR="8328" marT="83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28" marR="8328" marT="83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156898"/>
                  </a:ext>
                </a:extLst>
              </a:tr>
              <a:tr h="26166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③精神病床における早期退院率</a:t>
                      </a:r>
                    </a:p>
                  </a:txBody>
                  <a:tcPr marL="8328" marR="8328" marT="83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28" marR="8328" marT="83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480774"/>
                  </a:ext>
                </a:extLst>
              </a:tr>
              <a:tr h="26166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項　目</a:t>
                      </a: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数　値</a:t>
                      </a: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193939"/>
                  </a:ext>
                </a:extLst>
              </a:tr>
              <a:tr h="4088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3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目標値</a:t>
                      </a:r>
                      <a:r>
                        <a:rPr lang="en-US" altLang="ja-JP" sz="13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br>
                        <a:rPr lang="en-US" altLang="ja-JP" sz="13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令和５年度　入院後３ヶ月時点の退院率</a:t>
                      </a: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69%</a:t>
                      </a: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26204"/>
                  </a:ext>
                </a:extLst>
              </a:tr>
              <a:tr h="4088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3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目標値</a:t>
                      </a:r>
                      <a:r>
                        <a:rPr lang="en-US" altLang="ja-JP" sz="13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br>
                        <a:rPr lang="en-US" altLang="ja-JP" sz="13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令和５年度　入院後６ヶ月時点の退院率</a:t>
                      </a: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86%</a:t>
                      </a: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183866"/>
                  </a:ext>
                </a:extLst>
              </a:tr>
              <a:tr h="4088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目標値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b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令和５年度　入院後１年時点の退院率</a:t>
                      </a: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92%</a:t>
                      </a: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664028"/>
                  </a:ext>
                </a:extLst>
              </a:tr>
            </a:tbl>
          </a:graphicData>
        </a:graphic>
      </p:graphicFrame>
      <p:sp>
        <p:nvSpPr>
          <p:cNvPr id="4" name="角丸四角形 3"/>
          <p:cNvSpPr/>
          <p:nvPr/>
        </p:nvSpPr>
        <p:spPr>
          <a:xfrm>
            <a:off x="640917" y="194369"/>
            <a:ext cx="8645116" cy="57978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ja-JP" altLang="en-US" sz="24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lang="en-US" altLang="ja-JP" sz="24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24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期</a:t>
            </a:r>
            <a:r>
              <a:rPr lang="ja-JP" altLang="en-US" sz="2400" b="1" u="none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大阪府障がい</a:t>
            </a:r>
            <a:r>
              <a:rPr lang="ja-JP" altLang="en-US" sz="24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福祉計画の成果目標</a:t>
            </a:r>
          </a:p>
        </p:txBody>
      </p:sp>
    </p:spTree>
    <p:extLst>
      <p:ext uri="{BB962C8B-B14F-4D97-AF65-F5344CB8AC3E}">
        <p14:creationId xmlns:p14="http://schemas.microsoft.com/office/powerpoint/2010/main" val="33858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/>
          </p:nvPr>
        </p:nvGraphicFramePr>
        <p:xfrm>
          <a:off x="1172924" y="915059"/>
          <a:ext cx="7581102" cy="5689838"/>
        </p:xfrm>
        <a:graphic>
          <a:graphicData uri="http://schemas.openxmlformats.org/drawingml/2006/table">
            <a:tbl>
              <a:tblPr/>
              <a:tblGrid>
                <a:gridCol w="5143813">
                  <a:extLst>
                    <a:ext uri="{9D8B030D-6E8A-4147-A177-3AD203B41FA5}">
                      <a16:colId xmlns:a16="http://schemas.microsoft.com/office/drawing/2014/main" val="4282209375"/>
                    </a:ext>
                  </a:extLst>
                </a:gridCol>
                <a:gridCol w="2437289">
                  <a:extLst>
                    <a:ext uri="{9D8B030D-6E8A-4147-A177-3AD203B41FA5}">
                      <a16:colId xmlns:a16="http://schemas.microsoft.com/office/drawing/2014/main" val="1989726952"/>
                    </a:ext>
                  </a:extLst>
                </a:gridCol>
              </a:tblGrid>
              <a:tr h="23727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①精神障がい者の精神病床からの退院後１年以内の地域における平均生活日数</a:t>
                      </a:r>
                    </a:p>
                  </a:txBody>
                  <a:tcPr marL="8328" marR="8328" marT="83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26381"/>
                  </a:ext>
                </a:extLst>
              </a:tr>
              <a:tr h="237274">
                <a:tc>
                  <a:txBody>
                    <a:bodyPr/>
                    <a:lstStyle/>
                    <a:p>
                      <a:pPr algn="l" fontAlgn="ctr"/>
                      <a:endParaRPr lang="ja-JP" altLang="en-US" sz="15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28" marR="8328" marT="83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3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28" marR="8328" marT="83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419859"/>
                  </a:ext>
                </a:extLst>
              </a:tr>
              <a:tr h="22182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項　目</a:t>
                      </a: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数　値</a:t>
                      </a: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488567"/>
                  </a:ext>
                </a:extLst>
              </a:tr>
              <a:tr h="81337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目標値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b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令和５年度末の</a:t>
                      </a:r>
                      <a:r>
                        <a:rPr lang="ja-JP" alt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精神障がい</a:t>
                      </a:r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者の精神病床から退院後１年以内の地域における平均生活日数</a:t>
                      </a: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316</a:t>
                      </a:r>
                      <a:r>
                        <a:rPr lang="ja-JP" alt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</a:t>
                      </a:r>
                      <a:endParaRPr lang="en-US" altLang="ja-JP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337845"/>
                  </a:ext>
                </a:extLst>
              </a:tr>
              <a:tr h="289817">
                <a:tc>
                  <a:txBody>
                    <a:bodyPr/>
                    <a:lstStyle/>
                    <a:p>
                      <a:pPr algn="l" fontAlgn="ctr"/>
                      <a:endParaRPr lang="ja-JP" altLang="en-US" sz="15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28" marR="8328" marT="83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28" marR="8328" marT="83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372841"/>
                  </a:ext>
                </a:extLst>
              </a:tr>
              <a:tr h="26166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②精神病床における１年以上長期入院患者数</a:t>
                      </a:r>
                    </a:p>
                  </a:txBody>
                  <a:tcPr marL="8328" marR="8328" marT="83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28" marR="8328" marT="83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426661"/>
                  </a:ext>
                </a:extLst>
              </a:tr>
              <a:tr h="26166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項　目</a:t>
                      </a: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数　値</a:t>
                      </a: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42883"/>
                  </a:ext>
                </a:extLst>
              </a:tr>
              <a:tr h="34858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令和元年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月末の長期入院患者数 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A)</a:t>
                      </a: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9,113</a:t>
                      </a:r>
                      <a:r>
                        <a:rPr lang="ja-JP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905070"/>
                  </a:ext>
                </a:extLst>
              </a:tr>
              <a:tr h="4088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目標値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b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令和５年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月末の長期入院患者数 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(B)</a:t>
                      </a: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8,688</a:t>
                      </a:r>
                      <a:r>
                        <a:rPr lang="ja-JP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90525"/>
                  </a:ext>
                </a:extLst>
              </a:tr>
              <a:tr h="34858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減少数（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A-B）</a:t>
                      </a: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425</a:t>
                      </a:r>
                      <a:r>
                        <a:rPr lang="ja-JP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444245"/>
                  </a:ext>
                </a:extLst>
              </a:tr>
              <a:tr h="289817">
                <a:tc>
                  <a:txBody>
                    <a:bodyPr/>
                    <a:lstStyle/>
                    <a:p>
                      <a:pPr algn="l" fontAlgn="ctr"/>
                      <a:endParaRPr lang="ja-JP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28" marR="8328" marT="83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28" marR="8328" marT="83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156898"/>
                  </a:ext>
                </a:extLst>
              </a:tr>
              <a:tr h="261669">
                <a:tc>
                  <a:txBody>
                    <a:bodyPr/>
                    <a:lstStyle/>
                    <a:p>
                      <a:pPr algn="l" fontAlgn="ctr"/>
                      <a:endParaRPr lang="en-US" altLang="ja-JP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③</a:t>
                      </a:r>
                      <a:r>
                        <a:rPr lang="ja-JP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精神病床における早期退院率</a:t>
                      </a:r>
                    </a:p>
                  </a:txBody>
                  <a:tcPr marL="8328" marR="8328" marT="83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28" marR="8328" marT="83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480774"/>
                  </a:ext>
                </a:extLst>
              </a:tr>
              <a:tr h="26166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項　目</a:t>
                      </a: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数　値</a:t>
                      </a: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193939"/>
                  </a:ext>
                </a:extLst>
              </a:tr>
              <a:tr h="4088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3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目標値</a:t>
                      </a:r>
                      <a:r>
                        <a:rPr lang="en-US" altLang="ja-JP" sz="13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br>
                        <a:rPr lang="en-US" altLang="ja-JP" sz="13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令和５年度　入院後３ヶ月時点の退院率</a:t>
                      </a: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69%</a:t>
                      </a: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26204"/>
                  </a:ext>
                </a:extLst>
              </a:tr>
              <a:tr h="4088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3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目標値</a:t>
                      </a:r>
                      <a:r>
                        <a:rPr lang="en-US" altLang="ja-JP" sz="13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br>
                        <a:rPr lang="en-US" altLang="ja-JP" sz="13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令和５年度　入院後６ヶ月時点の退院率</a:t>
                      </a: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86%</a:t>
                      </a: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183866"/>
                  </a:ext>
                </a:extLst>
              </a:tr>
              <a:tr h="4088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目標値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b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令和５年度　入院後１年時点の退院率</a:t>
                      </a: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92%</a:t>
                      </a: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664028"/>
                  </a:ext>
                </a:extLst>
              </a:tr>
            </a:tbl>
          </a:graphicData>
        </a:graphic>
      </p:graphicFrame>
      <p:sp>
        <p:nvSpPr>
          <p:cNvPr id="4" name="角丸四角形 3"/>
          <p:cNvSpPr/>
          <p:nvPr/>
        </p:nvSpPr>
        <p:spPr>
          <a:xfrm>
            <a:off x="640917" y="194369"/>
            <a:ext cx="8645116" cy="57978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ja-JP" altLang="en-US" sz="24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lang="en-US" altLang="ja-JP" sz="24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24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期</a:t>
            </a:r>
            <a:r>
              <a:rPr lang="ja-JP" altLang="en-US" sz="2400" b="1" u="none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大阪府障がい</a:t>
            </a:r>
            <a:r>
              <a:rPr lang="ja-JP" altLang="en-US" sz="24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福祉計画の成果目標</a:t>
            </a:r>
          </a:p>
        </p:txBody>
      </p:sp>
      <p:sp>
        <p:nvSpPr>
          <p:cNvPr id="7" name="正方形/長方形 6"/>
          <p:cNvSpPr/>
          <p:nvPr/>
        </p:nvSpPr>
        <p:spPr bwMode="auto">
          <a:xfrm>
            <a:off x="1172056" y="3259216"/>
            <a:ext cx="7581102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72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kumimoji="0" lang="en-US" altLang="ja-JP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0" lang="ja-JP" alt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0" lang="en-US" altLang="ja-JP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0" lang="ja-JP" alt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0" lang="ja-JP" altLang="en-US" b="1" u="none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末</a:t>
            </a:r>
            <a:r>
              <a:rPr kumimoji="0" lang="ja-JP" altLang="en-US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の長期入院患者数（大阪府）　　　　　　　</a:t>
            </a:r>
            <a:r>
              <a:rPr kumimoji="0" lang="en-US" altLang="ja-JP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9,062</a:t>
            </a:r>
            <a:r>
              <a:rPr kumimoji="0" lang="ja-JP" altLang="en-US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　　　　　　　　　　　　　</a:t>
            </a:r>
            <a:endParaRPr kumimoji="0" lang="ja-JP" alt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1158201" y="1618541"/>
            <a:ext cx="7581102" cy="83214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平成</a:t>
            </a:r>
            <a:r>
              <a:rPr kumimoji="0" lang="en-US" altLang="ja-JP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kumimoji="0" lang="ja-JP" altLang="en-US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年度の平均生活日数</a:t>
            </a:r>
            <a:r>
              <a:rPr kumimoji="0" lang="en-US" altLang="ja-JP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0" lang="ja-JP" altLang="en-US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公表されている最新値）　　　</a:t>
            </a:r>
            <a:r>
              <a:rPr kumimoji="0" lang="en-US" altLang="ja-JP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331.0</a:t>
            </a:r>
            <a:r>
              <a:rPr kumimoji="0" lang="ja-JP" altLang="en-US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　　　　　　　　　　　　　　　　　　　　　　　　　　　　　　</a:t>
            </a:r>
            <a:endParaRPr kumimoji="0" lang="ja-JP" alt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1156756" y="5385938"/>
            <a:ext cx="7581102" cy="121895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平成</a:t>
            </a:r>
            <a:r>
              <a:rPr kumimoji="0" lang="en-US" altLang="ja-JP" sz="1400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kumimoji="0" lang="ja-JP" altLang="en-US" sz="1400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年度の入院後</a:t>
            </a:r>
            <a:r>
              <a:rPr kumimoji="0" lang="en-US" altLang="ja-JP" sz="1400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0" lang="ja-JP" altLang="en-US" sz="1400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ヶ月時点の退院率</a:t>
            </a:r>
            <a:r>
              <a:rPr kumimoji="0" lang="en-US" altLang="ja-JP" sz="1400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0" lang="ja-JP" altLang="en-US" sz="1400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公表されている最新値</a:t>
            </a:r>
            <a:r>
              <a:rPr kumimoji="0" lang="ja-JP" altLang="en-US" sz="1600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kumimoji="0" lang="ja-JP" altLang="en-US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kumimoji="0" lang="en-US" altLang="ja-JP" sz="1600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65.3</a:t>
            </a:r>
            <a:r>
              <a:rPr kumimoji="0" lang="ja-JP" altLang="en-US" sz="1600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kumimoji="0" lang="en-US" altLang="ja-JP" sz="1600" b="1" u="none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kumimoji="0" lang="ja-JP" altLang="en-US" sz="1400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平成</a:t>
            </a:r>
            <a:r>
              <a:rPr kumimoji="0" lang="en-US" altLang="ja-JP" sz="1400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kumimoji="0" lang="ja-JP" altLang="en-US" sz="1400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年度の入院後</a:t>
            </a:r>
            <a:r>
              <a:rPr kumimoji="0" lang="en-US" altLang="ja-JP" sz="1400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0" lang="ja-JP" altLang="en-US" sz="1400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ヶ月時点の退院率</a:t>
            </a:r>
            <a:r>
              <a:rPr kumimoji="0" lang="en-US" altLang="ja-JP" sz="1400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0" lang="en-US" altLang="ja-JP" sz="1400" b="1" u="none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0" lang="ja-JP" altLang="en-US" sz="1400" b="1" u="none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公表されている最新値） </a:t>
            </a:r>
            <a:r>
              <a:rPr kumimoji="0" lang="ja-JP" altLang="en-US" sz="1600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kumimoji="0" lang="en-US" altLang="ja-JP" sz="1600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82.3</a:t>
            </a:r>
            <a:r>
              <a:rPr kumimoji="0" lang="ja-JP" altLang="en-US" sz="1600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kumimoji="0" lang="en-US" altLang="ja-JP" sz="1600" b="1" u="none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kumimoji="0" lang="ja-JP" altLang="en-US" sz="1400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平成</a:t>
            </a:r>
            <a:r>
              <a:rPr kumimoji="0" lang="en-US" altLang="ja-JP" sz="1400" b="1" u="none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kumimoji="0" lang="ja-JP" altLang="en-US" sz="1400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年度の入院後</a:t>
            </a:r>
            <a:r>
              <a:rPr kumimoji="0" lang="en-US" altLang="ja-JP" sz="1400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0" lang="ja-JP" altLang="en-US" sz="1400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年時点の退院率</a:t>
            </a:r>
            <a:r>
              <a:rPr kumimoji="0" lang="en-US" altLang="ja-JP" sz="1400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0" lang="ja-JP" altLang="en-US" sz="1400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公表されている最新値</a:t>
            </a:r>
            <a:r>
              <a:rPr kumimoji="0" lang="en-US" altLang="ja-JP" sz="1400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0" lang="ja-JP" altLang="en-US" sz="1400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0" lang="ja-JP" altLang="en-US" sz="1600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kumimoji="0" lang="en-US" altLang="ja-JP" sz="1600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89.3</a:t>
            </a:r>
            <a:r>
              <a:rPr kumimoji="0" lang="ja-JP" altLang="en-US" sz="1600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0" lang="ja-JP" altLang="en-US" b="1" u="none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　　　　　</a:t>
            </a:r>
            <a:endParaRPr kumimoji="0" lang="ja-JP" alt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457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00000000-0008-0000-03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1812897"/>
              </p:ext>
            </p:extLst>
          </p:nvPr>
        </p:nvGraphicFramePr>
        <p:xfrm>
          <a:off x="918171" y="1241377"/>
          <a:ext cx="8208912" cy="544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角丸四角形 5"/>
          <p:cNvSpPr/>
          <p:nvPr/>
        </p:nvSpPr>
        <p:spPr>
          <a:xfrm>
            <a:off x="1422227" y="93104"/>
            <a:ext cx="7233314" cy="1052737"/>
          </a:xfrm>
          <a:prstGeom prst="roundRect">
            <a:avLst/>
          </a:prstGeom>
          <a:solidFill>
            <a:srgbClr val="66FF6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tIns="252000" rtlCol="0" anchor="ctr"/>
          <a:lstStyle/>
          <a:p>
            <a:pPr algn="ctr"/>
            <a:r>
              <a:rPr lang="ja-JP" altLang="en-US" sz="2400" b="1" u="none" cap="small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大阪府における精神科病院入院患者の</a:t>
            </a:r>
            <a:r>
              <a:rPr lang="ja-JP" altLang="en-US" sz="2400" b="1" u="none" cap="small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状況</a:t>
            </a:r>
            <a:endParaRPr lang="en-US" altLang="ja-JP" sz="2400" b="1" u="none" cap="small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200" u="none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400" u="none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~</a:t>
            </a:r>
            <a:r>
              <a:rPr lang="ja-JP" altLang="en-US" sz="1400" u="none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lang="ja-JP" altLang="en-US" sz="1400" u="none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</a:t>
            </a:r>
            <a:r>
              <a:rPr lang="ja-JP" altLang="en-US" sz="1400" u="none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</a:t>
            </a:r>
            <a:r>
              <a:rPr lang="ja-JP" altLang="en-US" sz="1400" u="none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精神科在院患者調査</a:t>
            </a:r>
            <a:r>
              <a:rPr lang="ja-JP" altLang="en-US" sz="1400" u="none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より</a:t>
            </a:r>
            <a:r>
              <a:rPr lang="en-US" altLang="ja-JP" sz="1400" u="none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~</a:t>
            </a:r>
            <a:endParaRPr lang="ja-JP" altLang="en-US" sz="1400" u="none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ja-JP" altLang="en-US" sz="1200" b="1" u="none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7" name="直線矢印コネクタ 6"/>
          <p:cNvCxnSpPr/>
          <p:nvPr/>
        </p:nvCxnSpPr>
        <p:spPr bwMode="auto">
          <a:xfrm>
            <a:off x="2560452" y="1772816"/>
            <a:ext cx="4956863" cy="37940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61694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00000000-0008-0000-03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291619"/>
              </p:ext>
            </p:extLst>
          </p:nvPr>
        </p:nvGraphicFramePr>
        <p:xfrm>
          <a:off x="630139" y="548680"/>
          <a:ext cx="8174733" cy="6172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3417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1837974"/>
              </p:ext>
            </p:extLst>
          </p:nvPr>
        </p:nvGraphicFramePr>
        <p:xfrm>
          <a:off x="630139" y="548680"/>
          <a:ext cx="8424936" cy="6100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752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502720"/>
              </p:ext>
            </p:extLst>
          </p:nvPr>
        </p:nvGraphicFramePr>
        <p:xfrm>
          <a:off x="774155" y="764704"/>
          <a:ext cx="806489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楕円 3"/>
          <p:cNvSpPr/>
          <p:nvPr/>
        </p:nvSpPr>
        <p:spPr bwMode="auto">
          <a:xfrm>
            <a:off x="6722159" y="1455170"/>
            <a:ext cx="996287" cy="3029803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0" lang="ja-JP" altLang="en-US" u="none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5" name="楕円 4"/>
          <p:cNvSpPr/>
          <p:nvPr/>
        </p:nvSpPr>
        <p:spPr bwMode="auto">
          <a:xfrm>
            <a:off x="1340891" y="1484784"/>
            <a:ext cx="996287" cy="2052228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0" lang="ja-JP" altLang="en-US" u="none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cxnSp>
        <p:nvCxnSpPr>
          <p:cNvPr id="6" name="直線矢印コネクタ 5"/>
          <p:cNvCxnSpPr/>
          <p:nvPr/>
        </p:nvCxnSpPr>
        <p:spPr bwMode="auto">
          <a:xfrm>
            <a:off x="2615367" y="2538024"/>
            <a:ext cx="3919428" cy="43204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12381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グラフ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621737"/>
              </p:ext>
            </p:extLst>
          </p:nvPr>
        </p:nvGraphicFramePr>
        <p:xfrm>
          <a:off x="296674" y="188640"/>
          <a:ext cx="504056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422828"/>
              </p:ext>
            </p:extLst>
          </p:nvPr>
        </p:nvGraphicFramePr>
        <p:xfrm>
          <a:off x="4588355" y="3068960"/>
          <a:ext cx="5015064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486123" y="559032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200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F0</a:t>
            </a:r>
            <a:r>
              <a:rPr kumimoji="1" lang="ja-JP" altLang="en-US" sz="1200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器質性精神疾患</a:t>
            </a:r>
            <a:r>
              <a:rPr kumimoji="1" lang="en-US" altLang="ja-JP" sz="1200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200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認知症圏含む）</a:t>
            </a:r>
            <a:endParaRPr kumimoji="1" lang="en-US" altLang="ja-JP" sz="1200" u="none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en-US" altLang="ja-JP" sz="1200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F2</a:t>
            </a:r>
            <a:r>
              <a:rPr lang="ja-JP" altLang="en-US" sz="1200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統合失調症</a:t>
            </a:r>
            <a:endParaRPr lang="en-US" altLang="ja-JP" sz="1200" u="none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kumimoji="1" lang="en-US" altLang="ja-JP" sz="1200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F3</a:t>
            </a:r>
            <a:r>
              <a:rPr kumimoji="1" lang="ja-JP" altLang="en-US" sz="1200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気分障害</a:t>
            </a:r>
            <a:endParaRPr kumimoji="1" lang="ja-JP" altLang="en-US" sz="1200" u="none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楕円 5"/>
          <p:cNvSpPr/>
          <p:nvPr/>
        </p:nvSpPr>
        <p:spPr bwMode="auto">
          <a:xfrm>
            <a:off x="8297941" y="5515017"/>
            <a:ext cx="432048" cy="730208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kumimoji="0" lang="ja-JP" altLang="en-US" u="none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7" name="楕円 6"/>
          <p:cNvSpPr/>
          <p:nvPr/>
        </p:nvSpPr>
        <p:spPr bwMode="auto">
          <a:xfrm>
            <a:off x="5117189" y="5701277"/>
            <a:ext cx="440090" cy="580860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kumimoji="0" lang="ja-JP" altLang="en-US" u="none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cxnSp>
        <p:nvCxnSpPr>
          <p:cNvPr id="8" name="直線矢印コネクタ 7"/>
          <p:cNvCxnSpPr/>
          <p:nvPr/>
        </p:nvCxnSpPr>
        <p:spPr bwMode="auto">
          <a:xfrm flipV="1">
            <a:off x="5759282" y="6091904"/>
            <a:ext cx="2211162" cy="7382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楕円 8"/>
          <p:cNvSpPr/>
          <p:nvPr/>
        </p:nvSpPr>
        <p:spPr bwMode="auto">
          <a:xfrm>
            <a:off x="8320682" y="4410958"/>
            <a:ext cx="432048" cy="889019"/>
          </a:xfrm>
          <a:prstGeom prst="ellipse">
            <a:avLst/>
          </a:prstGeom>
          <a:noFill/>
          <a:ln w="38100">
            <a:solidFill>
              <a:srgbClr val="33CC33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kumimoji="0" lang="ja-JP" altLang="en-US" u="none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" name="楕円 9"/>
          <p:cNvSpPr/>
          <p:nvPr/>
        </p:nvSpPr>
        <p:spPr bwMode="auto">
          <a:xfrm>
            <a:off x="5090554" y="4410958"/>
            <a:ext cx="535631" cy="1095484"/>
          </a:xfrm>
          <a:prstGeom prst="ellipse">
            <a:avLst/>
          </a:prstGeom>
          <a:noFill/>
          <a:ln w="38100">
            <a:solidFill>
              <a:srgbClr val="33CC33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kumimoji="0" lang="ja-JP" altLang="en-US" u="none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cxnSp>
        <p:nvCxnSpPr>
          <p:cNvPr id="11" name="直線矢印コネクタ 10"/>
          <p:cNvCxnSpPr/>
          <p:nvPr/>
        </p:nvCxnSpPr>
        <p:spPr bwMode="auto">
          <a:xfrm>
            <a:off x="5801619" y="4671504"/>
            <a:ext cx="2126488" cy="9755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33CC33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69759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グラフ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71658"/>
              </p:ext>
            </p:extLst>
          </p:nvPr>
        </p:nvGraphicFramePr>
        <p:xfrm>
          <a:off x="342107" y="260648"/>
          <a:ext cx="475252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489520"/>
              </p:ext>
            </p:extLst>
          </p:nvPr>
        </p:nvGraphicFramePr>
        <p:xfrm>
          <a:off x="4386664" y="3191433"/>
          <a:ext cx="5019512" cy="350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楕円 4"/>
          <p:cNvSpPr/>
          <p:nvPr/>
        </p:nvSpPr>
        <p:spPr bwMode="auto">
          <a:xfrm>
            <a:off x="8100352" y="5633890"/>
            <a:ext cx="432048" cy="730208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kumimoji="0" lang="ja-JP" altLang="en-US" u="none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6" name="楕円 5"/>
          <p:cNvSpPr/>
          <p:nvPr/>
        </p:nvSpPr>
        <p:spPr bwMode="auto">
          <a:xfrm>
            <a:off x="4895203" y="5805149"/>
            <a:ext cx="535631" cy="580860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kumimoji="0" lang="ja-JP" altLang="en-US" u="none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cxnSp>
        <p:nvCxnSpPr>
          <p:cNvPr id="7" name="直線矢印コネクタ 6"/>
          <p:cNvCxnSpPr/>
          <p:nvPr/>
        </p:nvCxnSpPr>
        <p:spPr bwMode="auto">
          <a:xfrm flipV="1">
            <a:off x="5600109" y="5864054"/>
            <a:ext cx="2211162" cy="7382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楕円 7"/>
          <p:cNvSpPr/>
          <p:nvPr/>
        </p:nvSpPr>
        <p:spPr bwMode="auto">
          <a:xfrm>
            <a:off x="8144985" y="4320853"/>
            <a:ext cx="432048" cy="1204383"/>
          </a:xfrm>
          <a:prstGeom prst="ellipse">
            <a:avLst/>
          </a:prstGeom>
          <a:noFill/>
          <a:ln w="38100">
            <a:solidFill>
              <a:srgbClr val="33CC33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kumimoji="0" lang="ja-JP" altLang="en-US" u="none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9" name="楕円 8"/>
          <p:cNvSpPr/>
          <p:nvPr/>
        </p:nvSpPr>
        <p:spPr bwMode="auto">
          <a:xfrm>
            <a:off x="4895204" y="4215603"/>
            <a:ext cx="535631" cy="1518882"/>
          </a:xfrm>
          <a:prstGeom prst="ellipse">
            <a:avLst/>
          </a:prstGeom>
          <a:noFill/>
          <a:ln w="38100">
            <a:solidFill>
              <a:srgbClr val="33CC33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kumimoji="0" lang="ja-JP" altLang="en-US" u="none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cxnSp>
        <p:nvCxnSpPr>
          <p:cNvPr id="10" name="直線矢印コネクタ 9"/>
          <p:cNvCxnSpPr/>
          <p:nvPr/>
        </p:nvCxnSpPr>
        <p:spPr bwMode="auto">
          <a:xfrm>
            <a:off x="5702634" y="4571994"/>
            <a:ext cx="2350536" cy="9755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33CC33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テキスト ボックス 11"/>
          <p:cNvSpPr txBox="1"/>
          <p:nvPr/>
        </p:nvSpPr>
        <p:spPr>
          <a:xfrm>
            <a:off x="558131" y="559089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200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F0</a:t>
            </a:r>
            <a:r>
              <a:rPr kumimoji="1" lang="ja-JP" altLang="en-US" sz="1200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器質性精神疾患</a:t>
            </a:r>
            <a:r>
              <a:rPr kumimoji="1" lang="en-US" altLang="ja-JP" sz="1200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200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認知症圏含む）</a:t>
            </a:r>
            <a:endParaRPr kumimoji="1" lang="en-US" altLang="ja-JP" sz="1200" u="none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en-US" altLang="ja-JP" sz="1200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F2</a:t>
            </a:r>
            <a:r>
              <a:rPr lang="ja-JP" altLang="en-US" sz="1200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統合失調症</a:t>
            </a:r>
            <a:endParaRPr lang="en-US" altLang="ja-JP" sz="1200" u="none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kumimoji="1" lang="en-US" altLang="ja-JP" sz="1200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F3</a:t>
            </a:r>
            <a:r>
              <a:rPr kumimoji="1" lang="ja-JP" altLang="en-US" sz="1200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気分障害</a:t>
            </a:r>
            <a:endParaRPr kumimoji="1" lang="ja-JP" altLang="en-US" sz="1200" u="none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3866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297685"/>
              </p:ext>
            </p:extLst>
          </p:nvPr>
        </p:nvGraphicFramePr>
        <p:xfrm>
          <a:off x="774155" y="1124744"/>
          <a:ext cx="8136904" cy="5596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1026"/>
          <p:cNvSpPr>
            <a:spLocks noGrp="1" noChangeArrowheads="1"/>
          </p:cNvSpPr>
          <p:nvPr/>
        </p:nvSpPr>
        <p:spPr bwMode="auto">
          <a:xfrm>
            <a:off x="1068366" y="332656"/>
            <a:ext cx="7842693" cy="640008"/>
          </a:xfrm>
          <a:prstGeom prst="roundRect">
            <a:avLst>
              <a:gd name="adj" fmla="val 2253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ja-JP" altLang="en-US" sz="2346" b="1" u="none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状態像（寛解・院内寛解）の推移　</a:t>
            </a:r>
            <a:r>
              <a:rPr lang="en-US" altLang="ja-JP" sz="2346" b="1" u="none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H25</a:t>
            </a:r>
            <a:r>
              <a:rPr lang="ja-JP" altLang="en-US" sz="2346" b="1" u="none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2346" b="1" u="none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R3</a:t>
            </a:r>
            <a:endParaRPr lang="en-US" altLang="ja-JP" sz="2346" b="1" u="none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1114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678192"/>
              </p:ext>
            </p:extLst>
          </p:nvPr>
        </p:nvGraphicFramePr>
        <p:xfrm>
          <a:off x="628062" y="635963"/>
          <a:ext cx="8578615" cy="5496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73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テーマ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丸ゴシック">
      <a:majorFont>
        <a:latin typeface="HG創英角ｺﾞｼｯｸUB"/>
        <a:ea typeface="HGS創英ﾌﾟﾚｾﾞﾝｽEB"/>
        <a:cs typeface=""/>
      </a:majorFont>
      <a:minorFont>
        <a:latin typeface="Century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ファンシー（008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ァンシー（008）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ァンシー（008）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ァンシー（008）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ァンシー（008）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ァンシー（008）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テーマ1" id="{D2B3F790-570E-46F8-A5E6-1FA5A25F7A77}" vid="{C844B154-D238-4CCB-8852-491E2A4E2E8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3863</TotalTime>
  <Words>850</Words>
  <Application>Microsoft Office PowerPoint</Application>
  <PresentationFormat>ユーザー設定</PresentationFormat>
  <Paragraphs>116</Paragraphs>
  <Slides>13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13</vt:i4>
      </vt:variant>
    </vt:vector>
  </HeadingPairs>
  <TitlesOfParts>
    <vt:vector size="25" baseType="lpstr">
      <vt:lpstr>HGS創英ﾌﾟﾚｾﾞﾝｽEB</vt:lpstr>
      <vt:lpstr>Meiryo UI</vt:lpstr>
      <vt:lpstr>ＭＳ Ｐゴシック</vt:lpstr>
      <vt:lpstr>メイリオ</vt:lpstr>
      <vt:lpstr>游ゴシック</vt:lpstr>
      <vt:lpstr>游ゴシック Light</vt:lpstr>
      <vt:lpstr>Arial</vt:lpstr>
      <vt:lpstr>Calibri</vt:lpstr>
      <vt:lpstr>Century</vt:lpstr>
      <vt:lpstr>Tahoma</vt:lpstr>
      <vt:lpstr>テーマ1</vt:lpstr>
      <vt:lpstr>Office テーマ</vt:lpstr>
      <vt:lpstr>大阪府における精神科病院入院患者の状況  ~令和３年度　精神科在院患者調査より~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総務部IT推進課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地域移行支援（退院促進） について</dc:title>
  <dc:creator>中澤　承子</dc:creator>
  <cp:lastModifiedBy>中川　尚代</cp:lastModifiedBy>
  <cp:revision>278</cp:revision>
  <cp:lastPrinted>2022-08-04T02:01:21Z</cp:lastPrinted>
  <dcterms:created xsi:type="dcterms:W3CDTF">2017-10-10T02:23:27Z</dcterms:created>
  <dcterms:modified xsi:type="dcterms:W3CDTF">2022-09-12T06:04:24Z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