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9"/>
  </p:notesMasterIdLst>
  <p:sldIdLst>
    <p:sldId id="268" r:id="rId5"/>
    <p:sldId id="264" r:id="rId6"/>
    <p:sldId id="267" r:id="rId7"/>
    <p:sldId id="266" r:id="rId8"/>
  </p:sldIdLst>
  <p:sldSz cx="9901238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434" autoAdjust="0"/>
  </p:normalViewPr>
  <p:slideViewPr>
    <p:cSldViewPr>
      <p:cViewPr varScale="1">
        <p:scale>
          <a:sx n="69" d="100"/>
          <a:sy n="69" d="100"/>
        </p:scale>
        <p:origin x="1098" y="78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C8F61-5AE8-4521-91E5-2FCA777C379D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F97A-5AE9-4F83-8D8C-8E05A1682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ノート プレースホルダー 2"/>
          <p:cNvSpPr txBox="1">
            <a:spLocks/>
          </p:cNvSpPr>
          <p:nvPr/>
        </p:nvSpPr>
        <p:spPr>
          <a:xfrm>
            <a:off x="680722" y="4783310"/>
            <a:ext cx="5445760" cy="3913613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個々のケース支援を実施する中で、地域や圏域を超えて支援体制を構築していくために、顔に見える連携づくりをめざしてコーディネーター活動を継続しています。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様々な地域の協議の場に参画し、情報の共有や必要な個別支援にあたりたいと考えています。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地域の相談支援に従事される方との連携は、欠かせないものとなっています。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これからの連携をどうぞよろしくお願いいたします。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69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43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ノート プレースホルダー 2"/>
          <p:cNvSpPr txBox="1">
            <a:spLocks/>
          </p:cNvSpPr>
          <p:nvPr/>
        </p:nvSpPr>
        <p:spPr>
          <a:xfrm>
            <a:off x="680722" y="4783310"/>
            <a:ext cx="5445760" cy="3913613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個々のケース支援を実施する中で、地域や圏域を超えて支援体制を構築していくために、顔に見える連携づくりをめざしてコーディネーター活動を継続しています。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様々な地域の協議の場に参画し、情報の共有や必要な個別支援にあたりたいと考えています。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地域の相談支援に従事される方との連携は、欠かせないものとなっています。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これからの連携をどうぞよろしくお願いいたします。</a:t>
            </a: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13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4387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8C149-6D2F-448C-A792-029840CEA198}" type="slidenum">
              <a:rPr kumimoji="1" lang="ja-JP" altLang="en-US" sz="12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6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593" y="2130426"/>
            <a:ext cx="8416052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186" y="3886200"/>
            <a:ext cx="69308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1D5C-D2B1-4B0B-B873-EFE0FC8EB598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78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7693-0B8D-4517-9271-0C69C73553B6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9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78397" y="274639"/>
            <a:ext cx="2227779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062" y="274639"/>
            <a:ext cx="6518315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44-C76A-4682-9309-6CCDCC52B364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58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593" y="2130428"/>
            <a:ext cx="8416052" cy="1470025"/>
          </a:xfrm>
        </p:spPr>
        <p:txBody>
          <a:bodyPr/>
          <a:lstStyle>
            <a:lvl1pPr>
              <a:defRPr sz="3325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9566" y="3717928"/>
            <a:ext cx="6930867" cy="695325"/>
          </a:xfrm>
        </p:spPr>
        <p:txBody>
          <a:bodyPr/>
          <a:lstStyle>
            <a:lvl1pPr marL="0" indent="0" algn="ctr">
              <a:buFontTx/>
              <a:buNone/>
              <a:defRPr sz="2216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zh-CN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75855E-135F-4E6F-B5D0-954DCE0006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8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FF91-314D-4A73-AF10-2A04430DFC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3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130" y="4406903"/>
            <a:ext cx="8416052" cy="1362075"/>
          </a:xfrm>
        </p:spPr>
        <p:txBody>
          <a:bodyPr anchor="t"/>
          <a:lstStyle>
            <a:lvl1pPr algn="l">
              <a:defRPr sz="3694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130" y="2906713"/>
            <a:ext cx="8416052" cy="1500187"/>
          </a:xfrm>
        </p:spPr>
        <p:txBody>
          <a:bodyPr anchor="b"/>
          <a:lstStyle>
            <a:lvl1pPr marL="0" indent="0">
              <a:buNone/>
              <a:defRPr sz="1847"/>
            </a:lvl1pPr>
            <a:lvl2pPr marL="422224" indent="0">
              <a:buNone/>
              <a:defRPr sz="1662"/>
            </a:lvl2pPr>
            <a:lvl3pPr marL="844448" indent="0">
              <a:buNone/>
              <a:defRPr sz="1478"/>
            </a:lvl3pPr>
            <a:lvl4pPr marL="1266673" indent="0">
              <a:buNone/>
              <a:defRPr sz="1293"/>
            </a:lvl4pPr>
            <a:lvl5pPr marL="1688897" indent="0">
              <a:buNone/>
              <a:defRPr sz="1293"/>
            </a:lvl5pPr>
            <a:lvl6pPr marL="2111121" indent="0">
              <a:buNone/>
              <a:defRPr sz="1293"/>
            </a:lvl6pPr>
            <a:lvl7pPr marL="2533345" indent="0">
              <a:buNone/>
              <a:defRPr sz="1293"/>
            </a:lvl7pPr>
            <a:lvl8pPr marL="2955569" indent="0">
              <a:buNone/>
              <a:defRPr sz="1293"/>
            </a:lvl8pPr>
            <a:lvl9pPr marL="3377794" indent="0">
              <a:buNone/>
              <a:defRPr sz="129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CC048-0977-4D08-A975-254D535472F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4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5377" y="1773241"/>
            <a:ext cx="4373047" cy="4319587"/>
          </a:xfrm>
        </p:spPr>
        <p:txBody>
          <a:bodyPr/>
          <a:lstStyle>
            <a:lvl1pPr>
              <a:defRPr sz="2586"/>
            </a:lvl1pPr>
            <a:lvl2pPr>
              <a:defRPr sz="2216"/>
            </a:lvl2pPr>
            <a:lvl3pPr>
              <a:defRPr sz="1847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3443" y="1773241"/>
            <a:ext cx="4373047" cy="4319587"/>
          </a:xfrm>
        </p:spPr>
        <p:txBody>
          <a:bodyPr/>
          <a:lstStyle>
            <a:lvl1pPr>
              <a:defRPr sz="2586"/>
            </a:lvl1pPr>
            <a:lvl2pPr>
              <a:defRPr sz="2216"/>
            </a:lvl2pPr>
            <a:lvl3pPr>
              <a:defRPr sz="1847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69C42-E03B-4301-B09D-16394CE512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1535113"/>
            <a:ext cx="4374766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224" indent="0">
              <a:buNone/>
              <a:defRPr sz="1847" b="1"/>
            </a:lvl2pPr>
            <a:lvl3pPr marL="844448" indent="0">
              <a:buNone/>
              <a:defRPr sz="1662" b="1"/>
            </a:lvl3pPr>
            <a:lvl4pPr marL="1266673" indent="0">
              <a:buNone/>
              <a:defRPr sz="1478" b="1"/>
            </a:lvl4pPr>
            <a:lvl5pPr marL="1688897" indent="0">
              <a:buNone/>
              <a:defRPr sz="1478" b="1"/>
            </a:lvl5pPr>
            <a:lvl6pPr marL="2111121" indent="0">
              <a:buNone/>
              <a:defRPr sz="1478" b="1"/>
            </a:lvl6pPr>
            <a:lvl7pPr marL="2533345" indent="0">
              <a:buNone/>
              <a:defRPr sz="1478" b="1"/>
            </a:lvl7pPr>
            <a:lvl8pPr marL="2955569" indent="0">
              <a:buNone/>
              <a:defRPr sz="1478" b="1"/>
            </a:lvl8pPr>
            <a:lvl9pPr marL="3377794" indent="0">
              <a:buNone/>
              <a:defRPr sz="1478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062" y="2174875"/>
            <a:ext cx="4374766" cy="395128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2"/>
            </a:lvl3pPr>
            <a:lvl4pPr>
              <a:defRPr sz="1478"/>
            </a:lvl4pPr>
            <a:lvl5pPr>
              <a:defRPr sz="1478"/>
            </a:lvl5pPr>
            <a:lvl6pPr>
              <a:defRPr sz="1478"/>
            </a:lvl6pPr>
            <a:lvl7pPr>
              <a:defRPr sz="1478"/>
            </a:lvl7pPr>
            <a:lvl8pPr>
              <a:defRPr sz="1478"/>
            </a:lvl8pPr>
            <a:lvl9pPr>
              <a:defRPr sz="147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29693" y="1535113"/>
            <a:ext cx="4376485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224" indent="0">
              <a:buNone/>
              <a:defRPr sz="1847" b="1"/>
            </a:lvl2pPr>
            <a:lvl3pPr marL="844448" indent="0">
              <a:buNone/>
              <a:defRPr sz="1662" b="1"/>
            </a:lvl3pPr>
            <a:lvl4pPr marL="1266673" indent="0">
              <a:buNone/>
              <a:defRPr sz="1478" b="1"/>
            </a:lvl4pPr>
            <a:lvl5pPr marL="1688897" indent="0">
              <a:buNone/>
              <a:defRPr sz="1478" b="1"/>
            </a:lvl5pPr>
            <a:lvl6pPr marL="2111121" indent="0">
              <a:buNone/>
              <a:defRPr sz="1478" b="1"/>
            </a:lvl6pPr>
            <a:lvl7pPr marL="2533345" indent="0">
              <a:buNone/>
              <a:defRPr sz="1478" b="1"/>
            </a:lvl7pPr>
            <a:lvl8pPr marL="2955569" indent="0">
              <a:buNone/>
              <a:defRPr sz="1478" b="1"/>
            </a:lvl8pPr>
            <a:lvl9pPr marL="3377794" indent="0">
              <a:buNone/>
              <a:defRPr sz="1478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693" y="2174875"/>
            <a:ext cx="4376485" cy="395128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2"/>
            </a:lvl3pPr>
            <a:lvl4pPr>
              <a:defRPr sz="1478"/>
            </a:lvl4pPr>
            <a:lvl5pPr>
              <a:defRPr sz="1478"/>
            </a:lvl5pPr>
            <a:lvl6pPr>
              <a:defRPr sz="1478"/>
            </a:lvl6pPr>
            <a:lvl7pPr>
              <a:defRPr sz="1478"/>
            </a:lvl7pPr>
            <a:lvl8pPr>
              <a:defRPr sz="1478"/>
            </a:lvl8pPr>
            <a:lvl9pPr>
              <a:defRPr sz="147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E21AF-10AD-43F0-AA07-6661F9BF06A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7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E4C51-A690-4B9C-9009-3543E9E1F2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1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34565-DC63-46EA-BB38-31648B7BAD9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6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4" y="273050"/>
            <a:ext cx="3257439" cy="1162050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1109" y="273053"/>
            <a:ext cx="5535067" cy="5853113"/>
          </a:xfrm>
        </p:spPr>
        <p:txBody>
          <a:bodyPr/>
          <a:lstStyle>
            <a:lvl1pPr>
              <a:defRPr sz="2955"/>
            </a:lvl1pPr>
            <a:lvl2pPr>
              <a:defRPr sz="2586"/>
            </a:lvl2pPr>
            <a:lvl3pPr>
              <a:defRPr sz="2216"/>
            </a:lvl3pPr>
            <a:lvl4pPr>
              <a:defRPr sz="1847"/>
            </a:lvl4pPr>
            <a:lvl5pPr>
              <a:defRPr sz="184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064" y="1435103"/>
            <a:ext cx="3257439" cy="4691063"/>
          </a:xfrm>
        </p:spPr>
        <p:txBody>
          <a:bodyPr/>
          <a:lstStyle>
            <a:lvl1pPr marL="0" indent="0">
              <a:buNone/>
              <a:defRPr sz="1293"/>
            </a:lvl1pPr>
            <a:lvl2pPr marL="422224" indent="0">
              <a:buNone/>
              <a:defRPr sz="1108"/>
            </a:lvl2pPr>
            <a:lvl3pPr marL="844448" indent="0">
              <a:buNone/>
              <a:defRPr sz="924"/>
            </a:lvl3pPr>
            <a:lvl4pPr marL="1266673" indent="0">
              <a:buNone/>
              <a:defRPr sz="831"/>
            </a:lvl4pPr>
            <a:lvl5pPr marL="1688897" indent="0">
              <a:buNone/>
              <a:defRPr sz="831"/>
            </a:lvl5pPr>
            <a:lvl6pPr marL="2111121" indent="0">
              <a:buNone/>
              <a:defRPr sz="831"/>
            </a:lvl6pPr>
            <a:lvl7pPr marL="2533345" indent="0">
              <a:buNone/>
              <a:defRPr sz="831"/>
            </a:lvl7pPr>
            <a:lvl8pPr marL="2955569" indent="0">
              <a:buNone/>
              <a:defRPr sz="831"/>
            </a:lvl8pPr>
            <a:lvl9pPr marL="3377794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9E2D3-B657-4342-814C-D7F8FF2D69E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0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B835-4D86-4E6E-8DAB-E31440732438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378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713" y="4800600"/>
            <a:ext cx="5940743" cy="566738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713" y="612775"/>
            <a:ext cx="5940743" cy="4114800"/>
          </a:xfrm>
        </p:spPr>
        <p:txBody>
          <a:bodyPr/>
          <a:lstStyle>
            <a:lvl1pPr marL="0" indent="0">
              <a:buNone/>
              <a:defRPr sz="2955"/>
            </a:lvl1pPr>
            <a:lvl2pPr marL="422224" indent="0">
              <a:buNone/>
              <a:defRPr sz="2586"/>
            </a:lvl2pPr>
            <a:lvl3pPr marL="844448" indent="0">
              <a:buNone/>
              <a:defRPr sz="2216"/>
            </a:lvl3pPr>
            <a:lvl4pPr marL="1266673" indent="0">
              <a:buNone/>
              <a:defRPr sz="1847"/>
            </a:lvl4pPr>
            <a:lvl5pPr marL="1688897" indent="0">
              <a:buNone/>
              <a:defRPr sz="1847"/>
            </a:lvl5pPr>
            <a:lvl6pPr marL="2111121" indent="0">
              <a:buNone/>
              <a:defRPr sz="1847"/>
            </a:lvl6pPr>
            <a:lvl7pPr marL="2533345" indent="0">
              <a:buNone/>
              <a:defRPr sz="1847"/>
            </a:lvl7pPr>
            <a:lvl8pPr marL="2955569" indent="0">
              <a:buNone/>
              <a:defRPr sz="1847"/>
            </a:lvl8pPr>
            <a:lvl9pPr marL="3377794" indent="0">
              <a:buNone/>
              <a:defRPr sz="1847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713" y="5367338"/>
            <a:ext cx="5940743" cy="804862"/>
          </a:xfrm>
        </p:spPr>
        <p:txBody>
          <a:bodyPr/>
          <a:lstStyle>
            <a:lvl1pPr marL="0" indent="0">
              <a:buNone/>
              <a:defRPr sz="1293"/>
            </a:lvl1pPr>
            <a:lvl2pPr marL="422224" indent="0">
              <a:buNone/>
              <a:defRPr sz="1108"/>
            </a:lvl2pPr>
            <a:lvl3pPr marL="844448" indent="0">
              <a:buNone/>
              <a:defRPr sz="924"/>
            </a:lvl3pPr>
            <a:lvl4pPr marL="1266673" indent="0">
              <a:buNone/>
              <a:defRPr sz="831"/>
            </a:lvl4pPr>
            <a:lvl5pPr marL="1688897" indent="0">
              <a:buNone/>
              <a:defRPr sz="831"/>
            </a:lvl5pPr>
            <a:lvl6pPr marL="2111121" indent="0">
              <a:buNone/>
              <a:defRPr sz="831"/>
            </a:lvl6pPr>
            <a:lvl7pPr marL="2533345" indent="0">
              <a:buNone/>
              <a:defRPr sz="831"/>
            </a:lvl7pPr>
            <a:lvl8pPr marL="2955569" indent="0">
              <a:buNone/>
              <a:defRPr sz="831"/>
            </a:lvl8pPr>
            <a:lvl9pPr marL="3377794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55925-EA69-42EE-9D7E-8F3ACD4858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5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B9389-416D-4EEC-9B69-2C09BD23B5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6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90432" y="765175"/>
            <a:ext cx="2227779" cy="5327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5375" y="765175"/>
            <a:ext cx="6520035" cy="5327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CCAE2-2757-441C-BE7C-5212286C0CB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656" y="1124531"/>
            <a:ext cx="7425929" cy="2387600"/>
          </a:xfrm>
        </p:spPr>
        <p:txBody>
          <a:bodyPr anchor="b">
            <a:normAutofit/>
          </a:bodyPr>
          <a:lstStyle>
            <a:lvl1pPr algn="ctr">
              <a:defRPr sz="220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656" y="3602039"/>
            <a:ext cx="7425929" cy="1655762"/>
          </a:xfrm>
        </p:spPr>
        <p:txBody>
          <a:bodyPr>
            <a:normAutofit/>
          </a:bodyPr>
          <a:lstStyle>
            <a:lvl1pPr marL="0" indent="0" algn="ctr">
              <a:buNone/>
              <a:defRPr sz="88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7932" indent="0" algn="ctr">
              <a:buNone/>
              <a:defRPr sz="1028"/>
            </a:lvl2pPr>
            <a:lvl3pPr marL="335864" indent="0" algn="ctr">
              <a:buNone/>
              <a:defRPr sz="881"/>
            </a:lvl3pPr>
            <a:lvl4pPr marL="503796" indent="0" algn="ctr">
              <a:buNone/>
              <a:defRPr sz="734"/>
            </a:lvl4pPr>
            <a:lvl5pPr marL="671729" indent="0" algn="ctr">
              <a:buNone/>
              <a:defRPr sz="734"/>
            </a:lvl5pPr>
            <a:lvl6pPr marL="839661" indent="0" algn="ctr">
              <a:buNone/>
              <a:defRPr sz="734"/>
            </a:lvl6pPr>
            <a:lvl7pPr marL="1007593" indent="0" algn="ctr">
              <a:buNone/>
              <a:defRPr sz="734"/>
            </a:lvl7pPr>
            <a:lvl8pPr marL="1175525" indent="0" algn="ctr">
              <a:buNone/>
              <a:defRPr sz="734"/>
            </a:lvl8pPr>
            <a:lvl9pPr marL="1343457" indent="0" algn="ctr">
              <a:buNone/>
              <a:defRPr sz="73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81EE-1B83-4C52-8714-E7B2569985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7269-2112-4D9A-B3CB-008E30DE2E1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3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53" y="1712423"/>
            <a:ext cx="8539818" cy="2851208"/>
          </a:xfrm>
        </p:spPr>
        <p:txBody>
          <a:bodyPr anchor="b">
            <a:normAutofit/>
          </a:bodyPr>
          <a:lstStyle>
            <a:lvl1pPr>
              <a:defRPr sz="2204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53" y="4552636"/>
            <a:ext cx="8539818" cy="1500187"/>
          </a:xfrm>
        </p:spPr>
        <p:txBody>
          <a:bodyPr anchor="t">
            <a:normAutofit/>
          </a:bodyPr>
          <a:lstStyle>
            <a:lvl1pPr marL="0" indent="0">
              <a:buNone/>
              <a:defRPr sz="88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79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2pPr>
            <a:lvl3pPr marL="335864" indent="0">
              <a:buNone/>
              <a:defRPr sz="587">
                <a:solidFill>
                  <a:schemeClr val="tx1">
                    <a:tint val="75000"/>
                  </a:schemeClr>
                </a:solidFill>
              </a:defRPr>
            </a:lvl3pPr>
            <a:lvl4pPr marL="503796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4pPr>
            <a:lvl5pPr marL="671729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5pPr>
            <a:lvl6pPr marL="839661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6pPr>
            <a:lvl7pPr marL="1007593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7pPr>
            <a:lvl8pPr marL="1175525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8pPr>
            <a:lvl9pPr marL="1343457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6A8-2B4C-4D36-8E4F-7A4389CDB8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336" y="1828803"/>
            <a:ext cx="4208026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01" y="1828803"/>
            <a:ext cx="4208026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0D8-088E-4E50-BAC0-DA904E7AE3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43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337" y="1681852"/>
            <a:ext cx="4187399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1" b="1"/>
            </a:lvl1pPr>
            <a:lvl2pPr marL="167932" indent="0">
              <a:buNone/>
              <a:defRPr sz="734" b="1"/>
            </a:lvl2pPr>
            <a:lvl3pPr marL="335864" indent="0">
              <a:buNone/>
              <a:defRPr sz="661" b="1"/>
            </a:lvl3pPr>
            <a:lvl4pPr marL="503796" indent="0">
              <a:buNone/>
              <a:defRPr sz="587" b="1"/>
            </a:lvl4pPr>
            <a:lvl5pPr marL="671729" indent="0">
              <a:buNone/>
              <a:defRPr sz="587" b="1"/>
            </a:lvl5pPr>
            <a:lvl6pPr marL="839661" indent="0">
              <a:buNone/>
              <a:defRPr sz="587" b="1"/>
            </a:lvl6pPr>
            <a:lvl7pPr marL="1007593" indent="0">
              <a:buNone/>
              <a:defRPr sz="587" b="1"/>
            </a:lvl7pPr>
            <a:lvl8pPr marL="1175525" indent="0">
              <a:buNone/>
              <a:defRPr sz="587" b="1"/>
            </a:lvl8pPr>
            <a:lvl9pPr marL="1343457" indent="0">
              <a:buNone/>
              <a:defRPr sz="58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" y="2507553"/>
            <a:ext cx="4187399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503" y="1681851"/>
            <a:ext cx="4208026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81" b="1"/>
            </a:lvl1pPr>
            <a:lvl2pPr marL="167932" indent="0">
              <a:buNone/>
              <a:defRPr sz="734" b="1"/>
            </a:lvl2pPr>
            <a:lvl3pPr marL="335864" indent="0">
              <a:buNone/>
              <a:defRPr sz="661" b="1"/>
            </a:lvl3pPr>
            <a:lvl4pPr marL="503796" indent="0">
              <a:buNone/>
              <a:defRPr sz="587" b="1"/>
            </a:lvl4pPr>
            <a:lvl5pPr marL="671729" indent="0">
              <a:buNone/>
              <a:defRPr sz="587" b="1"/>
            </a:lvl5pPr>
            <a:lvl6pPr marL="839661" indent="0">
              <a:buNone/>
              <a:defRPr sz="587" b="1"/>
            </a:lvl6pPr>
            <a:lvl7pPr marL="1007593" indent="0">
              <a:buNone/>
              <a:defRPr sz="587" b="1"/>
            </a:lvl7pPr>
            <a:lvl8pPr marL="1175525" indent="0">
              <a:buNone/>
              <a:defRPr sz="587" b="1"/>
            </a:lvl8pPr>
            <a:lvl9pPr marL="1343457" indent="0">
              <a:buNone/>
              <a:defRPr sz="58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503" y="2507553"/>
            <a:ext cx="4208026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D0BC-2C67-4FD7-9E6A-9C6501FCB7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2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4F0D-A2A6-4739-8F24-AAAD088998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EBD-6C82-4579-A3A1-1DDED647CE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130" y="4406901"/>
            <a:ext cx="84160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130" y="2906713"/>
            <a:ext cx="84160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EC0C-90A5-4EF7-97C2-4F174AF6AD3C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556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88" y="457202"/>
            <a:ext cx="3193149" cy="1600197"/>
          </a:xfrm>
        </p:spPr>
        <p:txBody>
          <a:bodyPr anchor="b">
            <a:normAutofit/>
          </a:bodyPr>
          <a:lstStyle>
            <a:lvl1pPr>
              <a:defRPr sz="117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028" y="990600"/>
            <a:ext cx="5012501" cy="4876800"/>
          </a:xfrm>
        </p:spPr>
        <p:txBody>
          <a:bodyPr/>
          <a:lstStyle>
            <a:lvl1pPr>
              <a:defRPr sz="1176"/>
            </a:lvl1pPr>
            <a:lvl2pPr>
              <a:defRPr sz="1028"/>
            </a:lvl2pPr>
            <a:lvl3pPr>
              <a:defRPr sz="881"/>
            </a:lvl3pPr>
            <a:lvl4pPr>
              <a:defRPr sz="734"/>
            </a:lvl4pPr>
            <a:lvl5pPr>
              <a:defRPr sz="734"/>
            </a:lvl5pPr>
            <a:lvl6pPr>
              <a:defRPr sz="734"/>
            </a:lvl6pPr>
            <a:lvl7pPr>
              <a:defRPr sz="734"/>
            </a:lvl7pPr>
            <a:lvl8pPr>
              <a:defRPr sz="734"/>
            </a:lvl8pPr>
            <a:lvl9pPr>
              <a:defRPr sz="73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188" y="2057402"/>
            <a:ext cx="3193149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87"/>
            </a:lvl1pPr>
            <a:lvl2pPr marL="167932" indent="0">
              <a:buNone/>
              <a:defRPr sz="441"/>
            </a:lvl2pPr>
            <a:lvl3pPr marL="335864" indent="0">
              <a:buNone/>
              <a:defRPr sz="368"/>
            </a:lvl3pPr>
            <a:lvl4pPr marL="503796" indent="0">
              <a:buNone/>
              <a:defRPr sz="331"/>
            </a:lvl4pPr>
            <a:lvl5pPr marL="671729" indent="0">
              <a:buNone/>
              <a:defRPr sz="331"/>
            </a:lvl5pPr>
            <a:lvl6pPr marL="839661" indent="0">
              <a:buNone/>
              <a:defRPr sz="331"/>
            </a:lvl6pPr>
            <a:lvl7pPr marL="1007593" indent="0">
              <a:buNone/>
              <a:defRPr sz="331"/>
            </a:lvl7pPr>
            <a:lvl8pPr marL="1175525" indent="0">
              <a:buNone/>
              <a:defRPr sz="331"/>
            </a:lvl8pPr>
            <a:lvl9pPr marL="1343457" indent="0">
              <a:buNone/>
              <a:defRPr sz="3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940-A568-44C8-897A-3BCA691B063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50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88" y="457200"/>
            <a:ext cx="3193149" cy="1600200"/>
          </a:xfrm>
        </p:spPr>
        <p:txBody>
          <a:bodyPr anchor="b">
            <a:normAutofit/>
          </a:bodyPr>
          <a:lstStyle>
            <a:lvl1pPr>
              <a:defRPr sz="117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08028" y="990600"/>
            <a:ext cx="5012501" cy="4876800"/>
          </a:xfrm>
        </p:spPr>
        <p:txBody>
          <a:bodyPr/>
          <a:lstStyle>
            <a:lvl1pPr marL="0" indent="0">
              <a:buNone/>
              <a:defRPr sz="1176"/>
            </a:lvl1pPr>
            <a:lvl2pPr marL="167932" indent="0">
              <a:buNone/>
              <a:defRPr sz="1028"/>
            </a:lvl2pPr>
            <a:lvl3pPr marL="335864" indent="0">
              <a:buNone/>
              <a:defRPr sz="881"/>
            </a:lvl3pPr>
            <a:lvl4pPr marL="503796" indent="0">
              <a:buNone/>
              <a:defRPr sz="734"/>
            </a:lvl4pPr>
            <a:lvl5pPr marL="671729" indent="0">
              <a:buNone/>
              <a:defRPr sz="734"/>
            </a:lvl5pPr>
            <a:lvl6pPr marL="839661" indent="0">
              <a:buNone/>
              <a:defRPr sz="734"/>
            </a:lvl6pPr>
            <a:lvl7pPr marL="1007593" indent="0">
              <a:buNone/>
              <a:defRPr sz="734"/>
            </a:lvl7pPr>
            <a:lvl8pPr marL="1175525" indent="0">
              <a:buNone/>
              <a:defRPr sz="734"/>
            </a:lvl8pPr>
            <a:lvl9pPr marL="1343457" indent="0">
              <a:buNone/>
              <a:defRPr sz="73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188" y="2057400"/>
            <a:ext cx="3193149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87"/>
            </a:lvl1pPr>
            <a:lvl2pPr marL="167932" indent="0">
              <a:buNone/>
              <a:defRPr sz="441"/>
            </a:lvl2pPr>
            <a:lvl3pPr marL="335864" indent="0">
              <a:buNone/>
              <a:defRPr sz="368"/>
            </a:lvl3pPr>
            <a:lvl4pPr marL="503796" indent="0">
              <a:buNone/>
              <a:defRPr sz="331"/>
            </a:lvl4pPr>
            <a:lvl5pPr marL="671729" indent="0">
              <a:buNone/>
              <a:defRPr sz="331"/>
            </a:lvl5pPr>
            <a:lvl6pPr marL="839661" indent="0">
              <a:buNone/>
              <a:defRPr sz="331"/>
            </a:lvl6pPr>
            <a:lvl7pPr marL="1007593" indent="0">
              <a:buNone/>
              <a:defRPr sz="331"/>
            </a:lvl7pPr>
            <a:lvl8pPr marL="1175525" indent="0">
              <a:buNone/>
              <a:defRPr sz="331"/>
            </a:lvl8pPr>
            <a:lvl9pPr marL="1343457" indent="0">
              <a:buNone/>
              <a:defRPr sz="3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EF1-18F8-400F-8848-198288CD106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52D7-58CF-4EA9-B1DE-36222BD9410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76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573" y="360363"/>
            <a:ext cx="2134956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712" y="360364"/>
            <a:ext cx="6281098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C642-D8FF-447A-B907-D9DC58E9895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5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04427" y="6640086"/>
            <a:ext cx="647760" cy="23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 b="1">
                <a:solidFill>
                  <a:schemeClr val="tx1"/>
                </a:solidFill>
              </a:defRPr>
            </a:lvl1pPr>
          </a:lstStyle>
          <a:p>
            <a:fld id="{9E2A29CB-BA86-48A6-80E1-CB8750A963B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37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656" y="1124531"/>
            <a:ext cx="7425928" cy="2387600"/>
          </a:xfrm>
        </p:spPr>
        <p:txBody>
          <a:bodyPr anchor="b">
            <a:normAutofit/>
          </a:bodyPr>
          <a:lstStyle>
            <a:lvl1pPr algn="ctr">
              <a:defRPr sz="238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656" y="3602039"/>
            <a:ext cx="7425928" cy="1655762"/>
          </a:xfrm>
        </p:spPr>
        <p:txBody>
          <a:bodyPr>
            <a:normAutofit/>
          </a:bodyPr>
          <a:lstStyle>
            <a:lvl1pPr marL="0" indent="0" algn="ctr">
              <a:buNone/>
              <a:defRPr sz="9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1843" indent="0" algn="ctr">
              <a:buNone/>
              <a:defRPr sz="1113"/>
            </a:lvl2pPr>
            <a:lvl3pPr marL="363686" indent="0" algn="ctr">
              <a:buNone/>
              <a:defRPr sz="954"/>
            </a:lvl3pPr>
            <a:lvl4pPr marL="545529" indent="0" algn="ctr">
              <a:buNone/>
              <a:defRPr sz="795"/>
            </a:lvl4pPr>
            <a:lvl5pPr marL="727373" indent="0" algn="ctr">
              <a:buNone/>
              <a:defRPr sz="795"/>
            </a:lvl5pPr>
            <a:lvl6pPr marL="909216" indent="0" algn="ctr">
              <a:buNone/>
              <a:defRPr sz="795"/>
            </a:lvl6pPr>
            <a:lvl7pPr marL="1091059" indent="0" algn="ctr">
              <a:buNone/>
              <a:defRPr sz="795"/>
            </a:lvl7pPr>
            <a:lvl8pPr marL="1272902" indent="0" algn="ctr">
              <a:buNone/>
              <a:defRPr sz="795"/>
            </a:lvl8pPr>
            <a:lvl9pPr marL="1454745" indent="0" algn="ctr">
              <a:buNone/>
              <a:defRPr sz="79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1534-9695-4885-AD4A-B169C6805A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AC1-4CD9-4D79-B589-E5B4845EEC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0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53" y="1712423"/>
            <a:ext cx="8539818" cy="2851208"/>
          </a:xfrm>
        </p:spPr>
        <p:txBody>
          <a:bodyPr anchor="b">
            <a:normAutofit/>
          </a:bodyPr>
          <a:lstStyle>
            <a:lvl1pPr>
              <a:defRPr sz="238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53" y="4552634"/>
            <a:ext cx="8539818" cy="1500187"/>
          </a:xfrm>
        </p:spPr>
        <p:txBody>
          <a:bodyPr anchor="t">
            <a:normAutofit/>
          </a:bodyPr>
          <a:lstStyle>
            <a:lvl1pPr marL="0" indent="0">
              <a:buNone/>
              <a:defRPr sz="9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1843" indent="0">
              <a:buNone/>
              <a:defRPr sz="716">
                <a:solidFill>
                  <a:schemeClr val="tx1">
                    <a:tint val="75000"/>
                  </a:schemeClr>
                </a:solidFill>
              </a:defRPr>
            </a:lvl2pPr>
            <a:lvl3pPr marL="363686" indent="0">
              <a:buNone/>
              <a:defRPr sz="636">
                <a:solidFill>
                  <a:schemeClr val="tx1">
                    <a:tint val="75000"/>
                  </a:schemeClr>
                </a:solidFill>
              </a:defRPr>
            </a:lvl3pPr>
            <a:lvl4pPr marL="545529" indent="0">
              <a:buNone/>
              <a:defRPr sz="557">
                <a:solidFill>
                  <a:schemeClr val="tx1">
                    <a:tint val="75000"/>
                  </a:schemeClr>
                </a:solidFill>
              </a:defRPr>
            </a:lvl4pPr>
            <a:lvl5pPr marL="727373" indent="0">
              <a:buNone/>
              <a:defRPr sz="557">
                <a:solidFill>
                  <a:schemeClr val="tx1">
                    <a:tint val="75000"/>
                  </a:schemeClr>
                </a:solidFill>
              </a:defRPr>
            </a:lvl5pPr>
            <a:lvl6pPr marL="909216" indent="0">
              <a:buNone/>
              <a:defRPr sz="557">
                <a:solidFill>
                  <a:schemeClr val="tx1">
                    <a:tint val="75000"/>
                  </a:schemeClr>
                </a:solidFill>
              </a:defRPr>
            </a:lvl6pPr>
            <a:lvl7pPr marL="1091059" indent="0">
              <a:buNone/>
              <a:defRPr sz="557">
                <a:solidFill>
                  <a:schemeClr val="tx1">
                    <a:tint val="75000"/>
                  </a:schemeClr>
                </a:solidFill>
              </a:defRPr>
            </a:lvl7pPr>
            <a:lvl8pPr marL="1272902" indent="0">
              <a:buNone/>
              <a:defRPr sz="557">
                <a:solidFill>
                  <a:schemeClr val="tx1">
                    <a:tint val="75000"/>
                  </a:schemeClr>
                </a:solidFill>
              </a:defRPr>
            </a:lvl8pPr>
            <a:lvl9pPr marL="1454745" indent="0">
              <a:buNone/>
              <a:defRPr sz="5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B554-02D2-423D-A233-05BDBCC1B25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336" y="1828801"/>
            <a:ext cx="4208026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01" y="1828801"/>
            <a:ext cx="4208026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B7E8-E47D-4804-B4B2-4553B65141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86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337" y="1681851"/>
            <a:ext cx="4187399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54" b="1"/>
            </a:lvl1pPr>
            <a:lvl2pPr marL="181843" indent="0">
              <a:buNone/>
              <a:defRPr sz="795" b="1"/>
            </a:lvl2pPr>
            <a:lvl3pPr marL="363686" indent="0">
              <a:buNone/>
              <a:defRPr sz="716" b="1"/>
            </a:lvl3pPr>
            <a:lvl4pPr marL="545529" indent="0">
              <a:buNone/>
              <a:defRPr sz="636" b="1"/>
            </a:lvl4pPr>
            <a:lvl5pPr marL="727373" indent="0">
              <a:buNone/>
              <a:defRPr sz="636" b="1"/>
            </a:lvl5pPr>
            <a:lvl6pPr marL="909216" indent="0">
              <a:buNone/>
              <a:defRPr sz="636" b="1"/>
            </a:lvl6pPr>
            <a:lvl7pPr marL="1091059" indent="0">
              <a:buNone/>
              <a:defRPr sz="636" b="1"/>
            </a:lvl7pPr>
            <a:lvl8pPr marL="1272902" indent="0">
              <a:buNone/>
              <a:defRPr sz="636" b="1"/>
            </a:lvl8pPr>
            <a:lvl9pPr marL="1454745" indent="0">
              <a:buNone/>
              <a:defRPr sz="63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" y="2507551"/>
            <a:ext cx="4187399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503" y="1681851"/>
            <a:ext cx="4208026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54" b="1"/>
            </a:lvl1pPr>
            <a:lvl2pPr marL="181843" indent="0">
              <a:buNone/>
              <a:defRPr sz="795" b="1"/>
            </a:lvl2pPr>
            <a:lvl3pPr marL="363686" indent="0">
              <a:buNone/>
              <a:defRPr sz="716" b="1"/>
            </a:lvl3pPr>
            <a:lvl4pPr marL="545529" indent="0">
              <a:buNone/>
              <a:defRPr sz="636" b="1"/>
            </a:lvl4pPr>
            <a:lvl5pPr marL="727373" indent="0">
              <a:buNone/>
              <a:defRPr sz="636" b="1"/>
            </a:lvl5pPr>
            <a:lvl6pPr marL="909216" indent="0">
              <a:buNone/>
              <a:defRPr sz="636" b="1"/>
            </a:lvl6pPr>
            <a:lvl7pPr marL="1091059" indent="0">
              <a:buNone/>
              <a:defRPr sz="636" b="1"/>
            </a:lvl7pPr>
            <a:lvl8pPr marL="1272902" indent="0">
              <a:buNone/>
              <a:defRPr sz="636" b="1"/>
            </a:lvl8pPr>
            <a:lvl9pPr marL="1454745" indent="0">
              <a:buNone/>
              <a:defRPr sz="63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503" y="2507551"/>
            <a:ext cx="4208026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EE6-4621-4F21-92B6-4E04737B434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062" y="1600201"/>
            <a:ext cx="43730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3129" y="1600201"/>
            <a:ext cx="43730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EA33-6442-4A0E-A56C-D060585D8265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9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4870-0C5A-4A8F-9F6A-1D37E01FD8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B71D-A633-4DC7-A9E3-815F04CEEB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87" y="457200"/>
            <a:ext cx="3193149" cy="1600197"/>
          </a:xfrm>
        </p:spPr>
        <p:txBody>
          <a:bodyPr anchor="b">
            <a:normAutofit/>
          </a:bodyPr>
          <a:lstStyle>
            <a:lvl1pPr>
              <a:defRPr sz="1273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027" y="990600"/>
            <a:ext cx="5012501" cy="4876800"/>
          </a:xfrm>
        </p:spPr>
        <p:txBody>
          <a:bodyPr/>
          <a:lstStyle>
            <a:lvl1pPr>
              <a:defRPr sz="1273"/>
            </a:lvl1pPr>
            <a:lvl2pPr>
              <a:defRPr sz="1113"/>
            </a:lvl2pPr>
            <a:lvl3pPr>
              <a:defRPr sz="954"/>
            </a:lvl3pPr>
            <a:lvl4pPr>
              <a:defRPr sz="795"/>
            </a:lvl4pPr>
            <a:lvl5pPr>
              <a:defRPr sz="795"/>
            </a:lvl5pPr>
            <a:lvl6pPr>
              <a:defRPr sz="795"/>
            </a:lvl6pPr>
            <a:lvl7pPr>
              <a:defRPr sz="795"/>
            </a:lvl7pPr>
            <a:lvl8pPr>
              <a:defRPr sz="795"/>
            </a:lvl8pPr>
            <a:lvl9pPr>
              <a:defRPr sz="79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187" y="2057400"/>
            <a:ext cx="3193149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36"/>
            </a:lvl1pPr>
            <a:lvl2pPr marL="181843" indent="0">
              <a:buNone/>
              <a:defRPr sz="477"/>
            </a:lvl2pPr>
            <a:lvl3pPr marL="363686" indent="0">
              <a:buNone/>
              <a:defRPr sz="398"/>
            </a:lvl3pPr>
            <a:lvl4pPr marL="545529" indent="0">
              <a:buNone/>
              <a:defRPr sz="358"/>
            </a:lvl4pPr>
            <a:lvl5pPr marL="727373" indent="0">
              <a:buNone/>
              <a:defRPr sz="358"/>
            </a:lvl5pPr>
            <a:lvl6pPr marL="909216" indent="0">
              <a:buNone/>
              <a:defRPr sz="358"/>
            </a:lvl6pPr>
            <a:lvl7pPr marL="1091059" indent="0">
              <a:buNone/>
              <a:defRPr sz="358"/>
            </a:lvl7pPr>
            <a:lvl8pPr marL="1272902" indent="0">
              <a:buNone/>
              <a:defRPr sz="358"/>
            </a:lvl8pPr>
            <a:lvl9pPr marL="1454745" indent="0">
              <a:buNone/>
              <a:defRPr sz="3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3F0B-2369-4DC8-BDF5-028CA241F4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87" y="457200"/>
            <a:ext cx="3193149" cy="1600200"/>
          </a:xfrm>
        </p:spPr>
        <p:txBody>
          <a:bodyPr anchor="b">
            <a:normAutofit/>
          </a:bodyPr>
          <a:lstStyle>
            <a:lvl1pPr>
              <a:defRPr sz="1273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08027" y="990600"/>
            <a:ext cx="5012501" cy="4876800"/>
          </a:xfrm>
        </p:spPr>
        <p:txBody>
          <a:bodyPr/>
          <a:lstStyle>
            <a:lvl1pPr marL="0" indent="0">
              <a:buNone/>
              <a:defRPr sz="1273"/>
            </a:lvl1pPr>
            <a:lvl2pPr marL="181843" indent="0">
              <a:buNone/>
              <a:defRPr sz="1113"/>
            </a:lvl2pPr>
            <a:lvl3pPr marL="363686" indent="0">
              <a:buNone/>
              <a:defRPr sz="954"/>
            </a:lvl3pPr>
            <a:lvl4pPr marL="545529" indent="0">
              <a:buNone/>
              <a:defRPr sz="795"/>
            </a:lvl4pPr>
            <a:lvl5pPr marL="727373" indent="0">
              <a:buNone/>
              <a:defRPr sz="795"/>
            </a:lvl5pPr>
            <a:lvl6pPr marL="909216" indent="0">
              <a:buNone/>
              <a:defRPr sz="795"/>
            </a:lvl6pPr>
            <a:lvl7pPr marL="1091059" indent="0">
              <a:buNone/>
              <a:defRPr sz="795"/>
            </a:lvl7pPr>
            <a:lvl8pPr marL="1272902" indent="0">
              <a:buNone/>
              <a:defRPr sz="795"/>
            </a:lvl8pPr>
            <a:lvl9pPr marL="1454745" indent="0">
              <a:buNone/>
              <a:defRPr sz="79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187" y="2057400"/>
            <a:ext cx="3193149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36"/>
            </a:lvl1pPr>
            <a:lvl2pPr marL="181843" indent="0">
              <a:buNone/>
              <a:defRPr sz="477"/>
            </a:lvl2pPr>
            <a:lvl3pPr marL="363686" indent="0">
              <a:buNone/>
              <a:defRPr sz="398"/>
            </a:lvl3pPr>
            <a:lvl4pPr marL="545529" indent="0">
              <a:buNone/>
              <a:defRPr sz="358"/>
            </a:lvl4pPr>
            <a:lvl5pPr marL="727373" indent="0">
              <a:buNone/>
              <a:defRPr sz="358"/>
            </a:lvl5pPr>
            <a:lvl6pPr marL="909216" indent="0">
              <a:buNone/>
              <a:defRPr sz="358"/>
            </a:lvl6pPr>
            <a:lvl7pPr marL="1091059" indent="0">
              <a:buNone/>
              <a:defRPr sz="358"/>
            </a:lvl7pPr>
            <a:lvl8pPr marL="1272902" indent="0">
              <a:buNone/>
              <a:defRPr sz="358"/>
            </a:lvl8pPr>
            <a:lvl9pPr marL="1454745" indent="0">
              <a:buNone/>
              <a:defRPr sz="3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B0C-654B-4089-8AF5-8ED4B0AEC1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8A19-728F-4268-8A1C-953CE9A7DD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99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573" y="360363"/>
            <a:ext cx="213495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711" y="360362"/>
            <a:ext cx="6281098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913D-8A12-4A9D-8587-6571607BEBC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43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04427" y="6640084"/>
            <a:ext cx="647760" cy="23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 b="1">
                <a:solidFill>
                  <a:schemeClr val="tx1"/>
                </a:solidFill>
              </a:defRPr>
            </a:lvl1pPr>
          </a:lstStyle>
          <a:p>
            <a:fld id="{9E2A29CB-BA86-48A6-80E1-CB8750A963B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932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1535113"/>
            <a:ext cx="4374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062" y="2174875"/>
            <a:ext cx="4374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29692" y="1535113"/>
            <a:ext cx="4376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692" y="2174875"/>
            <a:ext cx="4376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3DFD-4A07-4DE2-8874-3939807757A4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81B2-F166-43E2-B76A-2ABD7295086C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0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399A-F403-4F9A-9763-FA5558EB06C0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8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3050"/>
            <a:ext cx="32574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1109" y="273051"/>
            <a:ext cx="55350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062" y="1435101"/>
            <a:ext cx="32574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F781-13AF-4622-8ABD-B41F7A7683E8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13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712" y="4800600"/>
            <a:ext cx="59407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712" y="612775"/>
            <a:ext cx="59407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712" y="5367338"/>
            <a:ext cx="59407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1381-A753-4549-8D7D-FDB1356BD36A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1600201"/>
            <a:ext cx="89111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062" y="6356351"/>
            <a:ext cx="231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EF46-CA38-4DB2-973A-B34D9DC28E84}" type="datetime1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2923" y="6356351"/>
            <a:ext cx="3135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5887" y="6356351"/>
            <a:ext cx="231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5EBBADE-EEC7-4328-AB46-7FCC4485CB1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7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646389" y="3429003"/>
            <a:ext cx="2321392" cy="2655329"/>
            <a:chOff x="6318342" y="2607262"/>
            <a:chExt cx="2143854" cy="2655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607262"/>
              <a:ext cx="1009876" cy="261790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342" y="3916883"/>
              <a:ext cx="446886" cy="115846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19" y="4496115"/>
              <a:ext cx="295673" cy="766476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095" y="765178"/>
            <a:ext cx="891111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376" y="1773241"/>
            <a:ext cx="8911114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テキストの書式設定</a:t>
            </a:r>
          </a:p>
          <a:p>
            <a:pPr lvl="1"/>
            <a:r>
              <a:rPr lang="zh-CN" smtClean="0"/>
              <a:t>第</a:t>
            </a:r>
            <a:r>
              <a:rPr lang="ja-JP" altLang="zh-CN" smtClean="0"/>
              <a:t>2</a:t>
            </a:r>
            <a:r>
              <a:rPr lang="zh-CN" smtClean="0"/>
              <a:t>レベル</a:t>
            </a:r>
          </a:p>
          <a:p>
            <a:pPr lvl="2"/>
            <a:r>
              <a:rPr lang="zh-CN" smtClean="0"/>
              <a:t>第</a:t>
            </a:r>
            <a:r>
              <a:rPr lang="ja-JP" altLang="zh-CN" smtClean="0"/>
              <a:t>3</a:t>
            </a:r>
            <a:r>
              <a:rPr lang="zh-CN" smtClean="0"/>
              <a:t>レベル</a:t>
            </a:r>
          </a:p>
          <a:p>
            <a:pPr lvl="3"/>
            <a:r>
              <a:rPr lang="zh-CN" smtClean="0"/>
              <a:t>第</a:t>
            </a:r>
            <a:r>
              <a:rPr lang="ja-JP" altLang="zh-CN" smtClean="0"/>
              <a:t>4</a:t>
            </a:r>
            <a:r>
              <a:rPr lang="zh-CN" smtClean="0"/>
              <a:t>レベル</a:t>
            </a:r>
          </a:p>
          <a:p>
            <a:pPr lvl="4"/>
            <a:r>
              <a:rPr lang="zh-CN" smtClean="0"/>
              <a:t>第</a:t>
            </a:r>
            <a:r>
              <a:rPr lang="ja-JP" altLang="zh-CN" smtClean="0"/>
              <a:t>5</a:t>
            </a:r>
            <a:r>
              <a:rPr lang="zh-CN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063" y="6245225"/>
            <a:ext cx="23102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3">
                <a:latin typeface="+mn-lt"/>
              </a:defRPr>
            </a:lvl1pPr>
          </a:lstStyle>
          <a:p>
            <a:fld id="{39334EF1-75EE-4A06-83D4-30E5D8C1DDA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23" y="6245225"/>
            <a:ext cx="313539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3">
                <a:latin typeface="+mn-lt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5887" y="6245225"/>
            <a:ext cx="23102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3"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94" b="1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22224"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844448"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266673"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688897" algn="ctr" rtl="0" eaLnBrk="1" fontAlgn="base" hangingPunct="1">
        <a:spcBef>
          <a:spcPct val="0"/>
        </a:spcBef>
        <a:spcAft>
          <a:spcPct val="0"/>
        </a:spcAft>
        <a:defRPr kumimoji="1" sz="2955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16668" indent="-316668" algn="l" rtl="0" eaLnBrk="1" fontAlgn="base" hangingPunct="1">
        <a:spcBef>
          <a:spcPct val="20000"/>
        </a:spcBef>
        <a:spcAft>
          <a:spcPct val="0"/>
        </a:spcAft>
        <a:buChar char="•"/>
        <a:defRPr kumimoji="1" sz="2586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6114" indent="-263890" algn="l" rtl="0" eaLnBrk="1" fontAlgn="base" hangingPunct="1">
        <a:spcBef>
          <a:spcPct val="20000"/>
        </a:spcBef>
        <a:spcAft>
          <a:spcPct val="0"/>
        </a:spcAft>
        <a:buChar char="–"/>
        <a:defRPr kumimoji="1" sz="2216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055561" indent="-211112" algn="l" rtl="0" eaLnBrk="1" fontAlgn="base" hangingPunct="1">
        <a:spcBef>
          <a:spcPct val="20000"/>
        </a:spcBef>
        <a:spcAft>
          <a:spcPct val="0"/>
        </a:spcAft>
        <a:buChar char="•"/>
        <a:defRPr kumimoji="1" sz="1847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477785" indent="-211112" algn="l" rtl="0" eaLnBrk="1" fontAlgn="base" hangingPunct="1">
        <a:spcBef>
          <a:spcPct val="20000"/>
        </a:spcBef>
        <a:spcAft>
          <a:spcPct val="0"/>
        </a:spcAft>
        <a:buChar char="–"/>
        <a:defRPr kumimoji="1" sz="1478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1900009" indent="-211112" algn="l" rtl="0" eaLnBrk="1" fontAlgn="base" hangingPunct="1">
        <a:spcBef>
          <a:spcPct val="20000"/>
        </a:spcBef>
        <a:spcAft>
          <a:spcPct val="0"/>
        </a:spcAft>
        <a:buChar char="»"/>
        <a:defRPr kumimoji="1" sz="1293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322233" indent="-211112" algn="l" rtl="0" eaLnBrk="1" fontAlgn="base" hangingPunct="1">
        <a:spcBef>
          <a:spcPct val="20000"/>
        </a:spcBef>
        <a:spcAft>
          <a:spcPct val="0"/>
        </a:spcAft>
        <a:buChar char="»"/>
        <a:defRPr kumimoji="1" sz="1293">
          <a:solidFill>
            <a:schemeClr val="tx1"/>
          </a:solidFill>
          <a:latin typeface="+mn-lt"/>
          <a:ea typeface="+mn-ea"/>
        </a:defRPr>
      </a:lvl6pPr>
      <a:lvl7pPr marL="2744457" indent="-211112" algn="l" rtl="0" eaLnBrk="1" fontAlgn="base" hangingPunct="1">
        <a:spcBef>
          <a:spcPct val="20000"/>
        </a:spcBef>
        <a:spcAft>
          <a:spcPct val="0"/>
        </a:spcAft>
        <a:buChar char="»"/>
        <a:defRPr kumimoji="1" sz="1293">
          <a:solidFill>
            <a:schemeClr val="tx1"/>
          </a:solidFill>
          <a:latin typeface="+mn-lt"/>
          <a:ea typeface="+mn-ea"/>
        </a:defRPr>
      </a:lvl7pPr>
      <a:lvl8pPr marL="3166682" indent="-211112" algn="l" rtl="0" eaLnBrk="1" fontAlgn="base" hangingPunct="1">
        <a:spcBef>
          <a:spcPct val="20000"/>
        </a:spcBef>
        <a:spcAft>
          <a:spcPct val="0"/>
        </a:spcAft>
        <a:buChar char="»"/>
        <a:defRPr kumimoji="1" sz="1293">
          <a:solidFill>
            <a:schemeClr val="tx1"/>
          </a:solidFill>
          <a:latin typeface="+mn-lt"/>
          <a:ea typeface="+mn-ea"/>
        </a:defRPr>
      </a:lvl8pPr>
      <a:lvl9pPr marL="3588906" indent="-211112" algn="l" rtl="0" eaLnBrk="1" fontAlgn="base" hangingPunct="1">
        <a:spcBef>
          <a:spcPct val="20000"/>
        </a:spcBef>
        <a:spcAft>
          <a:spcPct val="0"/>
        </a:spcAft>
        <a:buChar char="»"/>
        <a:defRPr kumimoji="1" sz="129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224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448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673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897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1121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3345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5569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7794" algn="l" defTabSz="844448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336" y="365760"/>
            <a:ext cx="853981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336" y="1828803"/>
            <a:ext cx="853981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1" y="6356352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C9A5CE-57E4-4A2C-8FAF-5AEED5137B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87" y="6356352"/>
            <a:ext cx="3341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8376" y="6356352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35864" rtl="0" eaLnBrk="1" latinLnBrk="0" hangingPunct="1">
        <a:lnSpc>
          <a:spcPct val="90000"/>
        </a:lnSpc>
        <a:spcBef>
          <a:spcPct val="0"/>
        </a:spcBef>
        <a:buNone/>
        <a:defRPr kumimoji="1" sz="16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966" indent="-83966" algn="l" defTabSz="335864" rtl="0" eaLnBrk="1" latinLnBrk="0" hangingPunct="1">
        <a:lnSpc>
          <a:spcPct val="90000"/>
        </a:lnSpc>
        <a:spcBef>
          <a:spcPts val="368"/>
        </a:spcBef>
        <a:buFont typeface="Wingdings 2" pitchFamily="18" charset="2"/>
        <a:buChar char=""/>
        <a:defRPr kumimoji="1" sz="1028" kern="1200">
          <a:solidFill>
            <a:schemeClr val="tx1"/>
          </a:solidFill>
          <a:latin typeface="+mn-lt"/>
          <a:ea typeface="+mn-ea"/>
          <a:cs typeface="+mn-cs"/>
        </a:defRPr>
      </a:lvl1pPr>
      <a:lvl2pPr marL="251898" indent="-83966" algn="l" defTabSz="335864" rtl="0" eaLnBrk="1" latinLnBrk="0" hangingPunct="1">
        <a:lnSpc>
          <a:spcPct val="90000"/>
        </a:lnSpc>
        <a:spcBef>
          <a:spcPts val="184"/>
        </a:spcBef>
        <a:buFont typeface="Wingdings 2" pitchFamily="18" charset="2"/>
        <a:buChar char=""/>
        <a:defRPr kumimoji="1" sz="881" kern="1200">
          <a:solidFill>
            <a:schemeClr val="tx1"/>
          </a:solidFill>
          <a:latin typeface="+mn-lt"/>
          <a:ea typeface="+mn-ea"/>
          <a:cs typeface="+mn-cs"/>
        </a:defRPr>
      </a:lvl2pPr>
      <a:lvl3pPr marL="419830" indent="-83966" algn="l" defTabSz="335864" rtl="0" eaLnBrk="1" latinLnBrk="0" hangingPunct="1">
        <a:lnSpc>
          <a:spcPct val="90000"/>
        </a:lnSpc>
        <a:spcBef>
          <a:spcPts val="184"/>
        </a:spcBef>
        <a:buFont typeface="Wingdings 2" pitchFamily="18" charset="2"/>
        <a:buChar char=""/>
        <a:defRPr kumimoji="1" sz="734" kern="1200">
          <a:solidFill>
            <a:schemeClr val="tx1"/>
          </a:solidFill>
          <a:latin typeface="+mn-lt"/>
          <a:ea typeface="+mn-ea"/>
          <a:cs typeface="+mn-cs"/>
        </a:defRPr>
      </a:lvl3pPr>
      <a:lvl4pPr marL="587762" indent="-83966" algn="l" defTabSz="335864" rtl="0" eaLnBrk="1" latinLnBrk="0" hangingPunct="1">
        <a:lnSpc>
          <a:spcPct val="90000"/>
        </a:lnSpc>
        <a:spcBef>
          <a:spcPts val="184"/>
        </a:spcBef>
        <a:buFont typeface="Wingdings 2" pitchFamily="18" charset="2"/>
        <a:buChar char="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755695" indent="-83966" algn="l" defTabSz="335864" rtl="0" eaLnBrk="1" latinLnBrk="0" hangingPunct="1">
        <a:lnSpc>
          <a:spcPct val="90000"/>
        </a:lnSpc>
        <a:spcBef>
          <a:spcPts val="184"/>
        </a:spcBef>
        <a:buFont typeface="Wingdings 2" pitchFamily="18" charset="2"/>
        <a:buChar char="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923627" indent="-83966" algn="l" defTabSz="335864" rtl="0" eaLnBrk="1" latinLnBrk="0" hangingPunct="1">
        <a:spcBef>
          <a:spcPct val="20000"/>
        </a:spcBef>
        <a:buFont typeface="Wingdings 2" pitchFamily="18" charset="2"/>
        <a:buChar char="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91559" indent="-83966" algn="l" defTabSz="335864" rtl="0" eaLnBrk="1" latinLnBrk="0" hangingPunct="1">
        <a:spcBef>
          <a:spcPct val="20000"/>
        </a:spcBef>
        <a:buFont typeface="Wingdings 2" pitchFamily="18" charset="2"/>
        <a:buChar char="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259491" indent="-83966" algn="l" defTabSz="335864" rtl="0" eaLnBrk="1" latinLnBrk="0" hangingPunct="1">
        <a:spcBef>
          <a:spcPct val="20000"/>
        </a:spcBef>
        <a:buFont typeface="Wingdings 2" pitchFamily="18" charset="2"/>
        <a:buChar char="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427423" indent="-83966" algn="l" defTabSz="335864" rtl="0" eaLnBrk="1" latinLnBrk="0" hangingPunct="1">
        <a:spcBef>
          <a:spcPct val="20000"/>
        </a:spcBef>
        <a:buFont typeface="Wingdings 2" pitchFamily="18" charset="2"/>
        <a:buChar char="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1pPr>
      <a:lvl2pPr marL="167932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35864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3pPr>
      <a:lvl4pPr marL="503796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671729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839661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07593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175525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343457" algn="l" defTabSz="335864" rtl="0" eaLnBrk="1" latinLnBrk="0" hangingPunct="1"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336" y="365760"/>
            <a:ext cx="853981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336" y="1828801"/>
            <a:ext cx="853981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1" y="6356350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89A692-B9ED-4F42-BAC0-DD5D9FEBE7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86" y="6356350"/>
            <a:ext cx="3341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8376" y="6356350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0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63686" rtl="0" eaLnBrk="1" latinLnBrk="0" hangingPunct="1">
        <a:lnSpc>
          <a:spcPct val="90000"/>
        </a:lnSpc>
        <a:spcBef>
          <a:spcPct val="0"/>
        </a:spcBef>
        <a:buNone/>
        <a:defRPr kumimoji="1" sz="1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922" indent="-90922" algn="l" defTabSz="363686" rtl="0" eaLnBrk="1" latinLnBrk="0" hangingPunct="1">
        <a:lnSpc>
          <a:spcPct val="90000"/>
        </a:lnSpc>
        <a:spcBef>
          <a:spcPts val="398"/>
        </a:spcBef>
        <a:buFont typeface="Wingdings 2" pitchFamily="18" charset="2"/>
        <a:buChar char=""/>
        <a:defRPr kumimoji="1" sz="1113" kern="1200">
          <a:solidFill>
            <a:schemeClr val="tx1"/>
          </a:solidFill>
          <a:latin typeface="+mn-lt"/>
          <a:ea typeface="+mn-ea"/>
          <a:cs typeface="+mn-cs"/>
        </a:defRPr>
      </a:lvl1pPr>
      <a:lvl2pPr marL="272765" indent="-90922" algn="l" defTabSz="363686" rtl="0" eaLnBrk="1" latinLnBrk="0" hangingPunct="1">
        <a:lnSpc>
          <a:spcPct val="90000"/>
        </a:lnSpc>
        <a:spcBef>
          <a:spcPts val="199"/>
        </a:spcBef>
        <a:buFont typeface="Wingdings 2" pitchFamily="18" charset="2"/>
        <a:buChar char=""/>
        <a:defRPr kumimoji="1" sz="954" kern="1200">
          <a:solidFill>
            <a:schemeClr val="tx1"/>
          </a:solidFill>
          <a:latin typeface="+mn-lt"/>
          <a:ea typeface="+mn-ea"/>
          <a:cs typeface="+mn-cs"/>
        </a:defRPr>
      </a:lvl2pPr>
      <a:lvl3pPr marL="454608" indent="-90922" algn="l" defTabSz="363686" rtl="0" eaLnBrk="1" latinLnBrk="0" hangingPunct="1">
        <a:lnSpc>
          <a:spcPct val="90000"/>
        </a:lnSpc>
        <a:spcBef>
          <a:spcPts val="199"/>
        </a:spcBef>
        <a:buFont typeface="Wingdings 2" pitchFamily="18" charset="2"/>
        <a:buChar char=""/>
        <a:defRPr kumimoji="1" sz="795" kern="1200">
          <a:solidFill>
            <a:schemeClr val="tx1"/>
          </a:solidFill>
          <a:latin typeface="+mn-lt"/>
          <a:ea typeface="+mn-ea"/>
          <a:cs typeface="+mn-cs"/>
        </a:defRPr>
      </a:lvl3pPr>
      <a:lvl4pPr marL="636451" indent="-90922" algn="l" defTabSz="363686" rtl="0" eaLnBrk="1" latinLnBrk="0" hangingPunct="1">
        <a:lnSpc>
          <a:spcPct val="90000"/>
        </a:lnSpc>
        <a:spcBef>
          <a:spcPts val="199"/>
        </a:spcBef>
        <a:buFont typeface="Wingdings 2" pitchFamily="18" charset="2"/>
        <a:buChar char=""/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4pPr>
      <a:lvl5pPr marL="818294" indent="-90922" algn="l" defTabSz="363686" rtl="0" eaLnBrk="1" latinLnBrk="0" hangingPunct="1">
        <a:lnSpc>
          <a:spcPct val="90000"/>
        </a:lnSpc>
        <a:spcBef>
          <a:spcPts val="199"/>
        </a:spcBef>
        <a:buFont typeface="Wingdings 2" pitchFamily="18" charset="2"/>
        <a:buChar char=""/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5pPr>
      <a:lvl6pPr marL="1000137" indent="-90922" algn="l" defTabSz="363686" rtl="0" eaLnBrk="1" latinLnBrk="0" hangingPunct="1">
        <a:spcBef>
          <a:spcPct val="20000"/>
        </a:spcBef>
        <a:buFont typeface="Wingdings 2" pitchFamily="18" charset="2"/>
        <a:buChar char=""/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6pPr>
      <a:lvl7pPr marL="1181980" indent="-90922" algn="l" defTabSz="363686" rtl="0" eaLnBrk="1" latinLnBrk="0" hangingPunct="1">
        <a:spcBef>
          <a:spcPct val="20000"/>
        </a:spcBef>
        <a:buFont typeface="Wingdings 2" pitchFamily="18" charset="2"/>
        <a:buChar char=""/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7pPr>
      <a:lvl8pPr marL="1363824" indent="-90922" algn="l" defTabSz="363686" rtl="0" eaLnBrk="1" latinLnBrk="0" hangingPunct="1">
        <a:spcBef>
          <a:spcPct val="20000"/>
        </a:spcBef>
        <a:buFont typeface="Wingdings 2" pitchFamily="18" charset="2"/>
        <a:buChar char=""/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8pPr>
      <a:lvl9pPr marL="1545667" indent="-90922" algn="l" defTabSz="363686" rtl="0" eaLnBrk="1" latinLnBrk="0" hangingPunct="1">
        <a:spcBef>
          <a:spcPct val="20000"/>
        </a:spcBef>
        <a:buFont typeface="Wingdings 2" pitchFamily="18" charset="2"/>
        <a:buChar char=""/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1pPr>
      <a:lvl2pPr marL="181843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2pPr>
      <a:lvl3pPr marL="363686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3pPr>
      <a:lvl4pPr marL="545529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4pPr>
      <a:lvl5pPr marL="727373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5pPr>
      <a:lvl6pPr marL="909216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6pPr>
      <a:lvl7pPr marL="1091059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7pPr>
      <a:lvl8pPr marL="1272902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8pPr>
      <a:lvl9pPr marL="1454745" algn="l" defTabSz="363686" rtl="0" eaLnBrk="1" latinLnBrk="0" hangingPunct="1">
        <a:defRPr kumimoji="1" sz="7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0" y="1047772"/>
            <a:ext cx="9901237" cy="475252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2000" u="none" kern="1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2000" u="none" kern="1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3200" u="none" kern="1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「</a:t>
            </a:r>
            <a:r>
              <a:rPr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大阪府</a:t>
            </a:r>
            <a:r>
              <a:rPr lang="ja-JP" altLang="en-US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長期</a:t>
            </a:r>
            <a:r>
              <a:rPr lang="ja-JP" altLang="en-US" sz="320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入院</a:t>
            </a:r>
            <a:r>
              <a:rPr lang="ja-JP" altLang="en-US" sz="3200" u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精神障がい</a:t>
            </a:r>
            <a:r>
              <a:rPr lang="ja-JP" altLang="en-US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者退院</a:t>
            </a:r>
            <a:r>
              <a:rPr lang="ja-JP" altLang="en-US" sz="320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支援強化</a:t>
            </a:r>
            <a:r>
              <a:rPr lang="ja-JP" altLang="en-US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事業」</a:t>
            </a:r>
            <a:r>
              <a:rPr lang="en-US" altLang="ja-JP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の</a:t>
            </a:r>
            <a:r>
              <a:rPr lang="en-US" altLang="ja-JP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endParaRPr lang="en-US" altLang="ja-JP" sz="3200" u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32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具体的な取組み</a:t>
            </a:r>
            <a:endParaRPr lang="en-US" altLang="ja-JP" sz="1800" u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に</a:t>
            </a:r>
            <a:r>
              <a:rPr lang="ja-JP" altLang="en-US" sz="24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ついて</a:t>
            </a:r>
            <a:endParaRPr lang="ja-JP" altLang="en-US" sz="280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091" y="21877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ja-JP" altLang="en-US" sz="16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ja-JP" altLang="en-US" sz="16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2667" y="6121465"/>
            <a:ext cx="42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u="none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大阪府福祉部障がい</a:t>
            </a:r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福祉室生活</a:t>
            </a:r>
            <a:r>
              <a:rPr kumimoji="1" lang="ja-JP" altLang="en-US" sz="16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基盤</a:t>
            </a:r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推進課</a:t>
            </a:r>
            <a:r>
              <a:rPr kumimoji="1" lang="ja-JP" altLang="en-US" sz="16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172786" y="279122"/>
            <a:ext cx="1440160" cy="4904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7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78490" y="71613"/>
            <a:ext cx="9144000" cy="43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大阪府長期入院</a:t>
            </a:r>
            <a:r>
              <a:rPr lang="ja-JP" altLang="en-US" sz="16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精神障がい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者退院支援強化事業の具体的な取組みについて</a:t>
            </a: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17166" y="577376"/>
            <a:ext cx="9072712" cy="6447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marL="85725" indent="-85725">
              <a:spcAft>
                <a:spcPts val="400"/>
              </a:spcAft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○ 長期入院患者の退院を進めるため、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H29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年度から長期入院</a:t>
            </a:r>
            <a:r>
              <a:rPr lang="ja-JP" altLang="en-US" sz="11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精神障がい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者の退院支援に関する事業を実施。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R2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年度からの３年間は、これまでの取組みに加え、患者を病院から市町村につなぐための「伴走支援」を行い、１年以上の長期入院患者数を削減を目指した。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85725" indent="-85725">
              <a:spcAft>
                <a:spcPts val="400"/>
              </a:spcAft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➢　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1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期障がい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福祉計画削減目標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月末時点 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8,688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人（令和３年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月末時点 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9,062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　目標まであと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374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人減）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85725" indent="-85725">
              <a:spcAft>
                <a:spcPts val="400"/>
              </a:spcAft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97682" y="2886160"/>
            <a:ext cx="7400093" cy="43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３までの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実績など　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新型コロナウイルス感染症対策を踏まえた取組み含む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51849"/>
              </p:ext>
            </p:extLst>
          </p:nvPr>
        </p:nvGraphicFramePr>
        <p:xfrm>
          <a:off x="506507" y="1537280"/>
          <a:ext cx="4286626" cy="43389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82808">
                  <a:extLst>
                    <a:ext uri="{9D8B030D-6E8A-4147-A177-3AD203B41FA5}">
                      <a16:colId xmlns:a16="http://schemas.microsoft.com/office/drawing/2014/main" val="2887926428"/>
                    </a:ext>
                  </a:extLst>
                </a:gridCol>
                <a:gridCol w="567303">
                  <a:extLst>
                    <a:ext uri="{9D8B030D-6E8A-4147-A177-3AD203B41FA5}">
                      <a16:colId xmlns:a16="http://schemas.microsoft.com/office/drawing/2014/main" val="946022931"/>
                    </a:ext>
                  </a:extLst>
                </a:gridCol>
                <a:gridCol w="567303">
                  <a:extLst>
                    <a:ext uri="{9D8B030D-6E8A-4147-A177-3AD203B41FA5}">
                      <a16:colId xmlns:a16="http://schemas.microsoft.com/office/drawing/2014/main" val="1828527010"/>
                    </a:ext>
                  </a:extLst>
                </a:gridCol>
                <a:gridCol w="567303">
                  <a:extLst>
                    <a:ext uri="{9D8B030D-6E8A-4147-A177-3AD203B41FA5}">
                      <a16:colId xmlns:a16="http://schemas.microsoft.com/office/drawing/2014/main" val="283192183"/>
                    </a:ext>
                  </a:extLst>
                </a:gridCol>
                <a:gridCol w="567303">
                  <a:extLst>
                    <a:ext uri="{9D8B030D-6E8A-4147-A177-3AD203B41FA5}">
                      <a16:colId xmlns:a16="http://schemas.microsoft.com/office/drawing/2014/main" val="3698350230"/>
                    </a:ext>
                  </a:extLst>
                </a:gridCol>
                <a:gridCol w="567303">
                  <a:extLst>
                    <a:ext uri="{9D8B030D-6E8A-4147-A177-3AD203B41FA5}">
                      <a16:colId xmlns:a16="http://schemas.microsoft.com/office/drawing/2014/main" val="2154692910"/>
                    </a:ext>
                  </a:extLst>
                </a:gridCol>
                <a:gridCol w="567303">
                  <a:extLst>
                    <a:ext uri="{9D8B030D-6E8A-4147-A177-3AD203B41FA5}">
                      <a16:colId xmlns:a16="http://schemas.microsoft.com/office/drawing/2014/main" val="2863362249"/>
                    </a:ext>
                  </a:extLst>
                </a:gridCol>
              </a:tblGrid>
              <a:tr h="148824"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H28.6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H29.6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H30.6</a:t>
                      </a:r>
                      <a:endParaRPr lang="en-US" sz="1050" b="0" i="0" u="none" strike="noStrike" spc="-50" baseline="300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R1</a:t>
                      </a:r>
                      <a:r>
                        <a:rPr lang="en-US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.6</a:t>
                      </a:r>
                      <a:endParaRPr lang="en-US" sz="1050" b="0" i="0" u="none" strike="noStrike" spc="-50" baseline="300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R2</a:t>
                      </a:r>
                      <a:r>
                        <a:rPr lang="en-US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.6</a:t>
                      </a:r>
                      <a:endParaRPr lang="en-US" sz="1050" b="0" i="0" u="none" strike="noStrike" spc="-50" baseline="300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R3</a:t>
                      </a:r>
                      <a:r>
                        <a:rPr lang="en-US" sz="1050" u="none" strike="noStrike" spc="-5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.6</a:t>
                      </a:r>
                      <a:endParaRPr lang="en-US" sz="1050" b="0" i="0" u="none" strike="noStrike" spc="-50" baseline="300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11179"/>
                  </a:ext>
                </a:extLst>
              </a:tr>
              <a:tr h="26434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寛解・院内寛解</a:t>
                      </a:r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患者数</a:t>
                      </a:r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5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730</a:t>
                      </a:r>
                      <a:r>
                        <a:rPr lang="ja-JP" altLang="en-US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5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629</a:t>
                      </a:r>
                      <a:r>
                        <a:rPr lang="ja-JP" altLang="en-US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545</a:t>
                      </a:r>
                      <a:r>
                        <a:rPr lang="ja-JP" altLang="en-US" sz="80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lang="en-US" altLang="ja-JP" sz="800" b="0" i="0" u="none" strike="noStrike" spc="-30" baseline="0" dirty="0" smtClean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80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lang="en-US" altLang="ja-JP" sz="800" b="0" i="0" u="none" strike="noStrike" spc="-30" baseline="0" dirty="0" smtClean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573</a:t>
                      </a:r>
                      <a:r>
                        <a:rPr lang="ja-JP" altLang="en-US" sz="80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lang="en-US" altLang="ja-JP" sz="800" b="0" i="0" u="none" strike="noStrike" spc="-30" baseline="0" dirty="0" smtClean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553</a:t>
                      </a:r>
                      <a:r>
                        <a:rPr lang="ja-JP" altLang="en-US" sz="800" u="none" strike="noStrike" spc="-30" baseline="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lang="en-US" altLang="ja-JP" sz="800" b="0" i="0" u="none" strike="noStrike" spc="-30" baseline="0" dirty="0" smtClean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2648019"/>
                  </a:ext>
                </a:extLst>
              </a:tr>
            </a:tbl>
          </a:graphicData>
        </a:graphic>
      </p:graphicFrame>
      <p:sp>
        <p:nvSpPr>
          <p:cNvPr id="10" name="右矢印 9"/>
          <p:cNvSpPr/>
          <p:nvPr/>
        </p:nvSpPr>
        <p:spPr>
          <a:xfrm>
            <a:off x="4844749" y="1517256"/>
            <a:ext cx="612000" cy="4739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内訳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76763"/>
              </p:ext>
            </p:extLst>
          </p:nvPr>
        </p:nvGraphicFramePr>
        <p:xfrm>
          <a:off x="5491248" y="1196752"/>
          <a:ext cx="3926025" cy="11049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785597">
                  <a:extLst>
                    <a:ext uri="{9D8B030D-6E8A-4147-A177-3AD203B41FA5}">
                      <a16:colId xmlns:a16="http://schemas.microsoft.com/office/drawing/2014/main" val="1064373459"/>
                    </a:ext>
                  </a:extLst>
                </a:gridCol>
                <a:gridCol w="570214">
                  <a:extLst>
                    <a:ext uri="{9D8B030D-6E8A-4147-A177-3AD203B41FA5}">
                      <a16:colId xmlns:a16="http://schemas.microsoft.com/office/drawing/2014/main" val="1093415488"/>
                    </a:ext>
                  </a:extLst>
                </a:gridCol>
                <a:gridCol w="570214">
                  <a:extLst>
                    <a:ext uri="{9D8B030D-6E8A-4147-A177-3AD203B41FA5}">
                      <a16:colId xmlns:a16="http://schemas.microsoft.com/office/drawing/2014/main" val="1013462055"/>
                    </a:ext>
                  </a:extLst>
                </a:gridCol>
              </a:tblGrid>
              <a:tr h="182214">
                <a:tc>
                  <a:txBody>
                    <a:bodyPr/>
                    <a:lstStyle/>
                    <a:p>
                      <a:pPr marL="84138" indent="0"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R2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R3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414408"/>
                  </a:ext>
                </a:extLst>
              </a:tr>
              <a:tr h="18221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ja-JP" altLang="en-US" sz="9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退院予定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872176"/>
                  </a:ext>
                </a:extLst>
              </a:tr>
              <a:tr h="18221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ja-JP" altLang="en-US" sz="9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退院阻害要因はない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26686"/>
                  </a:ext>
                </a:extLst>
              </a:tr>
              <a:tr h="18221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ja-JP" altLang="en-US" sz="9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退院阻害要因がある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403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355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470828"/>
                  </a:ext>
                </a:extLst>
              </a:tr>
              <a:tr h="18221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ja-JP" altLang="en-US" sz="9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病状（主症状）が不安定で入院による治療が必要</a:t>
                      </a:r>
                      <a:endParaRPr lang="ja-JP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94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698788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43690" y="1184620"/>
            <a:ext cx="3024336" cy="435582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marL="173038" indent="-173038"/>
            <a:r>
              <a:rPr lang="ja-JP" altLang="en-US" sz="1050" b="1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　■</a:t>
            </a:r>
            <a:r>
              <a:rPr lang="en-US" altLang="ja-JP" sz="1050" b="1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1</a:t>
            </a:r>
            <a:r>
              <a:rPr lang="ja-JP" altLang="en-US" sz="1050" b="1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年以上入院の寛解・院内寛解患者数の推移</a:t>
            </a:r>
            <a:endParaRPr lang="en-US" altLang="ja-JP" sz="1050" b="1" dirty="0">
              <a:solidFill>
                <a:schemeClr val="tx1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65226"/>
              </p:ext>
            </p:extLst>
          </p:nvPr>
        </p:nvGraphicFramePr>
        <p:xfrm>
          <a:off x="3655049" y="1510864"/>
          <a:ext cx="1131811" cy="446567"/>
        </p:xfrm>
        <a:graphic>
          <a:graphicData uri="http://schemas.openxmlformats.org/drawingml/2006/table">
            <a:tbl>
              <a:tblPr/>
              <a:tblGrid>
                <a:gridCol w="1131811">
                  <a:extLst>
                    <a:ext uri="{9D8B030D-6E8A-4147-A177-3AD203B41FA5}">
                      <a16:colId xmlns:a16="http://schemas.microsoft.com/office/drawing/2014/main" val="1538915168"/>
                    </a:ext>
                  </a:extLst>
                </a:gridCol>
              </a:tblGrid>
              <a:tr h="4465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rgbClr val="00B050"/>
                      </a:solidFill>
                      <a:prstDash val="solid"/>
                    </a:lnL>
                    <a:lnR w="38100" cmpd="sng">
                      <a:solidFill>
                        <a:srgbClr val="00B050"/>
                      </a:solidFill>
                      <a:prstDash val="solid"/>
                    </a:lnR>
                    <a:lnT w="38100" cmpd="sng">
                      <a:solidFill>
                        <a:srgbClr val="00B050"/>
                      </a:solidFill>
                      <a:prstDash val="solid"/>
                    </a:lnT>
                    <a:lnB w="381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92101"/>
                  </a:ext>
                </a:extLst>
              </a:tr>
            </a:tbl>
          </a:graphicData>
        </a:graphic>
      </p:graphicFrame>
      <p:sp>
        <p:nvSpPr>
          <p:cNvPr id="14" name="角丸四角形 13"/>
          <p:cNvSpPr/>
          <p:nvPr/>
        </p:nvSpPr>
        <p:spPr>
          <a:xfrm>
            <a:off x="798282" y="3377104"/>
            <a:ext cx="1152000" cy="75437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900" b="1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精神科病院スタッフの退院促進に</a:t>
            </a:r>
            <a:r>
              <a:rPr lang="en-US" altLang="ja-JP" sz="900" b="1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900" b="1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900" b="1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関する理解促進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93977" y="4113307"/>
            <a:ext cx="1152000" cy="74776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退院可能性の</a:t>
            </a:r>
            <a:r>
              <a: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ある入院患者の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把握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30480" y="3389836"/>
            <a:ext cx="318788" cy="151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精神科病院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790481" y="5759027"/>
            <a:ext cx="1152000" cy="90194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市町村への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橋渡し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789500" y="4882464"/>
            <a:ext cx="1152000" cy="8759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困難ケースの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伴走支援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17770" y="5794445"/>
            <a:ext cx="331498" cy="8665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市町村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04466" y="2382353"/>
            <a:ext cx="9020314" cy="46973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marL="85725" indent="-85725">
              <a:spcAft>
                <a:spcPts val="40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○ 「</a:t>
            </a:r>
            <a:r>
              <a:rPr lang="ja-JP" altLang="en-US" sz="1100" dirty="0" err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精神障がいにも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対応した地域包括ケアシステム」に係る各地域の協議の場へ参画し、各地域の課題を共有し、府の協議の場へ報告する。</a:t>
            </a:r>
            <a:endParaRPr lang="en-US" altLang="ja-JP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85725" indent="-85725">
              <a:spcAft>
                <a:spcPts val="400"/>
              </a:spcAft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➢　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協議の場については、大阪府・圏域・市町村すべて設置済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年度末までに未設置だった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地域への設置支援を実施）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991779" y="4861074"/>
            <a:ext cx="7401600" cy="884992"/>
          </a:xfrm>
          <a:prstGeom prst="rect">
            <a:avLst/>
          </a:prstGeom>
          <a:noFill/>
          <a:ln w="381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4138" indent="-84138">
              <a:spcAft>
                <a:spcPts val="600"/>
              </a:spcAft>
            </a:pPr>
            <a:endParaRPr lang="en-US" altLang="ja-JP" sz="1100" spc="-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97681" y="5758429"/>
            <a:ext cx="7401600" cy="9040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997681" y="3364767"/>
            <a:ext cx="7401600" cy="732337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4138" indent="-84138">
              <a:spcAft>
                <a:spcPts val="600"/>
              </a:spcAft>
            </a:pPr>
            <a:endParaRPr lang="ja-JP" altLang="en-US" sz="1100" spc="-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90686" y="4116976"/>
            <a:ext cx="7401600" cy="744097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4138" indent="-84138">
              <a:spcAft>
                <a:spcPts val="600"/>
              </a:spcAft>
            </a:pPr>
            <a:endParaRPr lang="ja-JP" altLang="en-US" sz="1100" spc="-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50282" y="3449052"/>
            <a:ext cx="7442004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■研修回数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実績：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R1:25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(33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700" i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コロナ前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R2:5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(6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700" i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コロナ中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(6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全体研修 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配信研修）</a:t>
            </a:r>
            <a:endParaRPr lang="en-US" altLang="ja-JP" sz="1000" b="1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○オンライン研修や、動画撮影によるビデオ研修など、病院内で開催しやすい実施方法を検討。市町村とも連携を進めた。</a:t>
            </a:r>
            <a:endParaRPr lang="en-US" altLang="ja-JP" sz="1000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938983" y="4229973"/>
            <a:ext cx="7427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■ピアサポーター活動回数　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実績：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R1:98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コロナ前）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R2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コロナ中</a:t>
            </a:r>
            <a:r>
              <a:rPr lang="en-US" altLang="ja-JP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：媒体を利用した茶話会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　媒体作成</a:t>
            </a:r>
            <a:r>
              <a:rPr lang="en-US" altLang="ja-JP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endParaRPr lang="en-US" altLang="ja-JP" sz="1000" b="1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0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0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個別支援の他、壁新聞やビデオレター等の方法で、幅広く働きかけを実施し、患者の意欲喚起への活動を途切れないよう工夫した。</a:t>
            </a:r>
            <a:endParaRPr lang="en-US" altLang="ja-JP" sz="1000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938983" y="4902336"/>
            <a:ext cx="742756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■困難ケースの伴走支援</a:t>
            </a:r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105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R2</a:t>
            </a:r>
            <a:r>
              <a:rPr lang="ja-JP" altLang="en-US" sz="105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5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05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　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新規相談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件の経路　病院２　保健所１　市町村１）　</a:t>
            </a:r>
            <a:endParaRPr lang="en-US" altLang="ja-JP" sz="1050" b="1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R4(7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1050" b="1" spc="-7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現在</a:t>
            </a:r>
            <a:r>
              <a:rPr lang="en-US" altLang="ja-JP" sz="1050" b="1" spc="-7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50" b="1" spc="-7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人（新規相談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件の経路　病院４　保健所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市町村</a:t>
            </a:r>
            <a:r>
              <a:rPr lang="en-US" altLang="ja-JP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b="1" spc="-7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　退院　</a:t>
            </a:r>
            <a:r>
              <a:rPr lang="en-US" altLang="ja-JP" sz="1050" b="1" spc="-7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1050" b="1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108000" indent="-612000"/>
            <a:r>
              <a:rPr lang="ja-JP" altLang="en-US" sz="1050" b="1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05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病院への取組みの中</a:t>
            </a:r>
            <a:r>
              <a:rPr lang="ja-JP" altLang="en-US" sz="1050" spc="-7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で、</a:t>
            </a:r>
            <a:r>
              <a:rPr lang="ja-JP" altLang="en-US" sz="1050" spc="-7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あるいは、顔のつながった地域支援者から「住まいの確保が難しい」「家族が退院に反対している」といった課題のあるケースを把握し、病院と地域の連携の橋渡しを実施。</a:t>
            </a:r>
            <a:endParaRPr lang="en-US" altLang="ja-JP" sz="1050" spc="-7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51733" y="5774631"/>
            <a:ext cx="742756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■圏域・市町村協議の場への参加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50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実績　</a:t>
            </a:r>
            <a:r>
              <a:rPr lang="en-US" altLang="ja-JP" sz="1050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R1:19</a:t>
            </a:r>
            <a:r>
              <a:rPr lang="ja-JP" altLang="en-US" sz="1050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 　</a:t>
            </a:r>
            <a:r>
              <a:rPr lang="en-US" altLang="ja-JP" sz="1050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R2:22</a:t>
            </a:r>
            <a:r>
              <a:rPr lang="ja-JP" altLang="en-US" sz="1050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　　　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：圏域協議の場　　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圏域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回（うち書面開催　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圏域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回）　</a:t>
            </a:r>
            <a:endParaRPr lang="en-US" altLang="ja-JP" sz="1050" b="1" spc="-7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　市町村協議の場　</a:t>
            </a:r>
            <a:r>
              <a:rPr lang="en-US" altLang="ja-JP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</a:t>
            </a:r>
            <a:r>
              <a:rPr lang="en-US" altLang="ja-JP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46</a:t>
            </a:r>
            <a:r>
              <a:rPr lang="ja-JP" altLang="en-US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回（うち書面開催　</a:t>
            </a:r>
            <a:r>
              <a:rPr lang="en-US" altLang="ja-JP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r>
              <a:rPr lang="en-US" altLang="ja-JP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b="1" spc="-7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回）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（準備会や協議の場以外の部会などの出席　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r>
              <a:rPr lang="en-US" altLang="ja-JP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050" b="1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回）</a:t>
            </a:r>
            <a:endParaRPr lang="en-US" altLang="ja-JP" sz="1050" b="1" spc="-7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050" spc="-7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○府内で実施されたなるべく全ての「協議の場」へ参加し、困難ケースの市町村への橋渡しがスムーズにいくように働きかけた。</a:t>
            </a:r>
            <a:endParaRPr lang="en-US" altLang="ja-JP" sz="1050" spc="-7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左カーブ矢印 33"/>
          <p:cNvSpPr/>
          <p:nvPr/>
        </p:nvSpPr>
        <p:spPr>
          <a:xfrm flipH="1">
            <a:off x="506506" y="4824325"/>
            <a:ext cx="301460" cy="1027491"/>
          </a:xfrm>
          <a:prstGeom prst="curvedLef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1281" y="5077257"/>
            <a:ext cx="833444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困難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ケースの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橋渡し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8262988" y="1844824"/>
            <a:ext cx="1154285" cy="2160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11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821345" y="312285"/>
            <a:ext cx="8578614" cy="809556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ja-JP" altLang="en-US" sz="184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大阪府における</a:t>
            </a:r>
            <a:r>
              <a:rPr lang="ja-JP" altLang="en-US" sz="184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精神障がい</a:t>
            </a:r>
            <a:r>
              <a:rPr lang="ja-JP" altLang="en-US" sz="184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者の地域移行</a:t>
            </a:r>
            <a:r>
              <a:rPr lang="ja-JP" altLang="en-US" sz="25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108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および</a:t>
            </a:r>
            <a:endParaRPr lang="en-US" altLang="ja-JP" sz="1108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78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地域精神医療体制整備</a:t>
            </a:r>
            <a:r>
              <a:rPr lang="ja-JP" altLang="en-US" sz="1847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広域コーディネーター</a:t>
            </a:r>
            <a:r>
              <a:rPr lang="ja-JP" altLang="en-US" sz="1662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108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について</a:t>
            </a:r>
            <a:endParaRPr lang="ja-JP" altLang="en-US" sz="1108" kern="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179" y="1157367"/>
            <a:ext cx="8064896" cy="5549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en-US" altLang="ja-JP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1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角丸四角形 112"/>
          <p:cNvSpPr/>
          <p:nvPr/>
        </p:nvSpPr>
        <p:spPr>
          <a:xfrm>
            <a:off x="2916016" y="2998041"/>
            <a:ext cx="1656618" cy="3194635"/>
          </a:xfrm>
          <a:prstGeom prst="roundRect">
            <a:avLst>
              <a:gd name="adj" fmla="val 6681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endParaRPr lang="ja-JP" altLang="en-US" sz="1662" u="sng">
              <a:solidFill>
                <a:prstClr val="white"/>
              </a:solidFill>
              <a:latin typeface="Century"/>
              <a:ea typeface="HG丸ｺﾞｼｯｸM-PRO"/>
            </a:endParaRPr>
          </a:p>
        </p:txBody>
      </p:sp>
      <p:sp>
        <p:nvSpPr>
          <p:cNvPr id="112" name="角丸四角形 111"/>
          <p:cNvSpPr/>
          <p:nvPr/>
        </p:nvSpPr>
        <p:spPr>
          <a:xfrm>
            <a:off x="1214100" y="3003475"/>
            <a:ext cx="1656618" cy="2570825"/>
          </a:xfrm>
          <a:prstGeom prst="roundRect">
            <a:avLst>
              <a:gd name="adj" fmla="val 73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endParaRPr lang="ja-JP" altLang="en-US" sz="1662" u="sng">
              <a:solidFill>
                <a:prstClr val="white"/>
              </a:solidFill>
              <a:latin typeface="Century"/>
              <a:ea typeface="HG丸ｺﾞｼｯｸM-PRO"/>
            </a:endParaRPr>
          </a:p>
        </p:txBody>
      </p:sp>
      <p:sp>
        <p:nvSpPr>
          <p:cNvPr id="56" name="直方体 55"/>
          <p:cNvSpPr/>
          <p:nvPr/>
        </p:nvSpPr>
        <p:spPr>
          <a:xfrm>
            <a:off x="3965963" y="3063469"/>
            <a:ext cx="397782" cy="758499"/>
          </a:xfrm>
          <a:prstGeom prst="cube">
            <a:avLst>
              <a:gd name="adj" fmla="val 5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tIns="122816" rtlCol="0" anchor="ctr"/>
          <a:lstStyle/>
          <a:p>
            <a:pPr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精神科</a:t>
            </a:r>
            <a:r>
              <a:rPr lang="en-US" altLang="ja-JP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204308" y="2314241"/>
            <a:ext cx="1688724" cy="67549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94" b="1" spc="-6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精神科病院スタッフの退院促進に</a:t>
            </a:r>
            <a:r>
              <a:rPr lang="en-US" altLang="ja-JP" sz="1194" b="1" spc="-6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94" b="1" spc="-6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94" b="1" spc="-6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関する理解促進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93032" y="2314241"/>
            <a:ext cx="1688724" cy="67549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退院の可能性の</a:t>
            </a:r>
            <a:r>
              <a:rPr lang="en-US" altLang="ja-JP" sz="11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ある入院患者の</a:t>
            </a:r>
            <a:endParaRPr lang="en-US" altLang="ja-JP" sz="1194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把握</a:t>
            </a:r>
            <a:endParaRPr lang="en-US" altLang="ja-JP" sz="1194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204308" y="1535958"/>
            <a:ext cx="3377448" cy="6755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tIns="92112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388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精神科病院</a:t>
            </a:r>
          </a:p>
        </p:txBody>
      </p:sp>
      <p:sp>
        <p:nvSpPr>
          <p:cNvPr id="6" name="フローチャート: 準備 5"/>
          <p:cNvSpPr/>
          <p:nvPr/>
        </p:nvSpPr>
        <p:spPr>
          <a:xfrm>
            <a:off x="4878655" y="1964112"/>
            <a:ext cx="1781034" cy="921374"/>
          </a:xfrm>
          <a:prstGeom prst="flowChartPreparation">
            <a:avLst/>
          </a:prstGeom>
          <a:ln w="34925">
            <a:solidFill>
              <a:srgbClr val="2082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6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市町村への</a:t>
            </a:r>
            <a:endParaRPr lang="en-US" altLang="ja-JP" sz="1365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6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橋渡し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794855" y="4127724"/>
            <a:ext cx="1955913" cy="1441709"/>
          </a:xfrm>
          <a:prstGeom prst="roundRect">
            <a:avLst/>
          </a:prstGeom>
          <a:solidFill>
            <a:srgbClr val="00B0F0"/>
          </a:solidFill>
          <a:ln w="34925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46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個別ケースの</a:t>
            </a:r>
            <a:endParaRPr lang="en-US" altLang="ja-JP" sz="2046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46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伴走支援</a:t>
            </a:r>
            <a:endParaRPr lang="en-US" altLang="ja-JP" sz="2046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916207" y="1534254"/>
            <a:ext cx="1780727" cy="6754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tIns="92112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388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地域支援</a:t>
            </a:r>
          </a:p>
        </p:txBody>
      </p:sp>
      <p:sp>
        <p:nvSpPr>
          <p:cNvPr id="9" name="上カーブ矢印 8"/>
          <p:cNvSpPr/>
          <p:nvPr/>
        </p:nvSpPr>
        <p:spPr>
          <a:xfrm rot="10800000" flipH="1">
            <a:off x="4318041" y="1552162"/>
            <a:ext cx="2861881" cy="541325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endParaRPr lang="ja-JP" altLang="en-US" sz="1662" u="sng">
              <a:solidFill>
                <a:prstClr val="black"/>
              </a:solidFill>
              <a:latin typeface="Century"/>
              <a:ea typeface="HG丸ｺﾞｼｯｸM-PRO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302690" y="3049422"/>
            <a:ext cx="398143" cy="855917"/>
          </a:xfrm>
          <a:prstGeom prst="roundRect">
            <a:avLst>
              <a:gd name="adj" fmla="val 43350"/>
            </a:avLst>
          </a:prstGeom>
          <a:solidFill>
            <a:srgbClr val="E5F5FF"/>
          </a:solidFill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地域精神医療</a:t>
            </a:r>
            <a: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体制整備広域</a:t>
            </a:r>
            <a: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コーディネーター</a:t>
            </a:r>
          </a:p>
        </p:txBody>
      </p:sp>
      <p:sp>
        <p:nvSpPr>
          <p:cNvPr id="13" name="直方体 12"/>
          <p:cNvSpPr/>
          <p:nvPr/>
        </p:nvSpPr>
        <p:spPr>
          <a:xfrm>
            <a:off x="1571376" y="4471310"/>
            <a:ext cx="579958" cy="516637"/>
          </a:xfrm>
          <a:prstGeom prst="cube">
            <a:avLst>
              <a:gd name="adj" fmla="val 5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保健所</a:t>
            </a:r>
            <a:endParaRPr lang="en-US" altLang="ja-JP" sz="646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こころＣ</a:t>
            </a:r>
          </a:p>
        </p:txBody>
      </p:sp>
      <p:sp>
        <p:nvSpPr>
          <p:cNvPr id="14" name="フローチャート: 書類 13"/>
          <p:cNvSpPr/>
          <p:nvPr/>
        </p:nvSpPr>
        <p:spPr>
          <a:xfrm>
            <a:off x="1254825" y="5103434"/>
            <a:ext cx="521651" cy="30286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61409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</a:t>
            </a:r>
          </a:p>
        </p:txBody>
      </p:sp>
      <p:cxnSp>
        <p:nvCxnSpPr>
          <p:cNvPr id="15" name="直線矢印コネクタ 14"/>
          <p:cNvCxnSpPr>
            <a:stCxn id="12" idx="2"/>
            <a:endCxn id="14" idx="0"/>
          </p:cNvCxnSpPr>
          <p:nvPr/>
        </p:nvCxnSpPr>
        <p:spPr>
          <a:xfrm>
            <a:off x="1501763" y="3905339"/>
            <a:ext cx="13889" cy="11980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311005" y="4393100"/>
            <a:ext cx="215200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雇用</a:t>
            </a:r>
            <a:endParaRPr kumimoji="0" lang="en-US" altLang="ja-JP" sz="73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658614" y="3931830"/>
            <a:ext cx="220429" cy="480865"/>
          </a:xfrm>
          <a:prstGeom prst="straightConnector1">
            <a:avLst/>
          </a:prstGeom>
          <a:ln w="41275" cmpd="dbl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572147" y="4121878"/>
            <a:ext cx="215200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連携</a:t>
            </a:r>
            <a:endParaRPr kumimoji="0" lang="en-US" altLang="ja-JP" sz="68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直方体 19"/>
          <p:cNvSpPr/>
          <p:nvPr/>
        </p:nvSpPr>
        <p:spPr>
          <a:xfrm>
            <a:off x="2312148" y="3132118"/>
            <a:ext cx="397782" cy="758499"/>
          </a:xfrm>
          <a:prstGeom prst="cube">
            <a:avLst>
              <a:gd name="adj" fmla="val 5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精神科病院</a:t>
            </a:r>
          </a:p>
        </p:txBody>
      </p:sp>
      <p:sp>
        <p:nvSpPr>
          <p:cNvPr id="21" name="片側の 2 つの角を丸めた四角形 20"/>
          <p:cNvSpPr>
            <a:spLocks noChangeArrowheads="1"/>
          </p:cNvSpPr>
          <p:nvPr/>
        </p:nvSpPr>
        <p:spPr bwMode="auto">
          <a:xfrm>
            <a:off x="2178118" y="5086862"/>
            <a:ext cx="638883" cy="33601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682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大阪精神科</a:t>
            </a:r>
            <a:r>
              <a:rPr kumimoji="0" lang="en-US" altLang="ja-JP" sz="682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0" lang="en-US" altLang="ja-JP" sz="682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682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病院協会</a:t>
            </a:r>
          </a:p>
        </p:txBody>
      </p:sp>
      <p:cxnSp>
        <p:nvCxnSpPr>
          <p:cNvPr id="22" name="直線矢印コネクタ 21"/>
          <p:cNvCxnSpPr>
            <a:stCxn id="14" idx="3"/>
            <a:endCxn id="21" idx="2"/>
          </p:cNvCxnSpPr>
          <p:nvPr/>
        </p:nvCxnSpPr>
        <p:spPr>
          <a:xfrm>
            <a:off x="1776476" y="5254867"/>
            <a:ext cx="401640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837437" y="5240183"/>
            <a:ext cx="215200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委託</a:t>
            </a:r>
            <a:endParaRPr kumimoji="0" lang="en-US" altLang="ja-JP" sz="73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4" name="直線矢印コネクタ 23"/>
          <p:cNvCxnSpPr>
            <a:stCxn id="21" idx="3"/>
            <a:endCxn id="20" idx="3"/>
          </p:cNvCxnSpPr>
          <p:nvPr/>
        </p:nvCxnSpPr>
        <p:spPr>
          <a:xfrm flipV="1">
            <a:off x="2497559" y="3890615"/>
            <a:ext cx="1575" cy="1196244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226986" y="3994059"/>
            <a:ext cx="273515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市町村につなぐ</a:t>
            </a:r>
            <a:endParaRPr kumimoji="0" lang="en-US" altLang="ja-JP" sz="73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6" name="直線矢印コネクタ 35"/>
          <p:cNvCxnSpPr>
            <a:stCxn id="52" idx="2"/>
            <a:endCxn id="79" idx="0"/>
          </p:cNvCxnSpPr>
          <p:nvPr/>
        </p:nvCxnSpPr>
        <p:spPr>
          <a:xfrm>
            <a:off x="3176200" y="3889878"/>
            <a:ext cx="7020" cy="15281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2983659" y="4350193"/>
            <a:ext cx="151671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雇用</a:t>
            </a:r>
            <a:endParaRPr kumimoji="0" lang="en-US" altLang="ja-JP" sz="73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4" name="直線矢印コネクタ 43"/>
          <p:cNvCxnSpPr>
            <a:stCxn id="47" idx="1"/>
          </p:cNvCxnSpPr>
          <p:nvPr/>
        </p:nvCxnSpPr>
        <p:spPr>
          <a:xfrm flipV="1">
            <a:off x="4246282" y="3894041"/>
            <a:ext cx="24384" cy="114387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44"/>
          <p:cNvSpPr/>
          <p:nvPr/>
        </p:nvSpPr>
        <p:spPr>
          <a:xfrm>
            <a:off x="3707178" y="5054519"/>
            <a:ext cx="243280" cy="1029827"/>
          </a:xfrm>
          <a:prstGeom prst="roundRect">
            <a:avLst>
              <a:gd name="adj" fmla="val 43350"/>
            </a:avLst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6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ピアサポーター</a:t>
            </a:r>
          </a:p>
        </p:txBody>
      </p:sp>
      <p:sp>
        <p:nvSpPr>
          <p:cNvPr id="46" name="角丸四角形 45"/>
          <p:cNvSpPr>
            <a:spLocks noChangeArrowheads="1"/>
          </p:cNvSpPr>
          <p:nvPr/>
        </p:nvSpPr>
        <p:spPr bwMode="auto">
          <a:xfrm flipH="1">
            <a:off x="3837704" y="3568011"/>
            <a:ext cx="564426" cy="317720"/>
          </a:xfrm>
          <a:prstGeom prst="roundRect">
            <a:avLst>
              <a:gd name="adj" fmla="val 50000"/>
            </a:avLst>
          </a:prstGeom>
          <a:pattFill prst="pct5">
            <a:fgClr>
              <a:srgbClr val="FFFFFF"/>
            </a:fgClr>
            <a:bgClr>
              <a:schemeClr val="bg1"/>
            </a:bgClr>
          </a:pattFill>
          <a:ln w="28575" cmpd="sng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97" b="1" kern="100" dirty="0">
                <a:solidFill>
                  <a:srgbClr val="E36C0A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支援対象者</a:t>
            </a:r>
            <a:endParaRPr kumimoji="0" lang="ja-JP" altLang="en-US" sz="597" kern="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7" name="直方体 46"/>
          <p:cNvSpPr/>
          <p:nvPr/>
        </p:nvSpPr>
        <p:spPr>
          <a:xfrm>
            <a:off x="3996641" y="5017496"/>
            <a:ext cx="519701" cy="341066"/>
          </a:xfrm>
          <a:prstGeom prst="cube">
            <a:avLst>
              <a:gd name="adj" fmla="val 5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</a:t>
            </a:r>
            <a:endParaRPr lang="en-US" altLang="ja-JP" sz="646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部会等</a:t>
            </a:r>
            <a:r>
              <a:rPr lang="en-US" altLang="ja-JP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646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右矢印 47"/>
          <p:cNvSpPr>
            <a:spLocks/>
          </p:cNvSpPr>
          <p:nvPr/>
        </p:nvSpPr>
        <p:spPr>
          <a:xfrm rot="16831944">
            <a:off x="3421909" y="4351588"/>
            <a:ext cx="1101963" cy="210028"/>
          </a:xfrm>
          <a:prstGeom prst="rightArrow">
            <a:avLst>
              <a:gd name="adj1" fmla="val 66831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3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派遣</a:t>
            </a:r>
          </a:p>
        </p:txBody>
      </p:sp>
      <p:sp>
        <p:nvSpPr>
          <p:cNvPr id="49" name="Rectangle 1026"/>
          <p:cNvSpPr>
            <a:spLocks noGrp="1" noChangeArrowheads="1"/>
          </p:cNvSpPr>
          <p:nvPr/>
        </p:nvSpPr>
        <p:spPr bwMode="auto">
          <a:xfrm>
            <a:off x="1204308" y="649660"/>
            <a:ext cx="7474131" cy="603370"/>
          </a:xfrm>
          <a:prstGeom prst="roundRect">
            <a:avLst>
              <a:gd name="adj" fmla="val 2253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2112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388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大阪府長期入院</a:t>
            </a:r>
            <a:r>
              <a:rPr lang="ja-JP" altLang="en-US" sz="2388" b="1" dirty="0" err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精神障がい</a:t>
            </a:r>
            <a:r>
              <a:rPr lang="ja-JP" altLang="en-US" sz="2388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者退院支援強化事業</a:t>
            </a:r>
            <a:endParaRPr lang="en-US" altLang="ja-JP" sz="2388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2977129" y="3059379"/>
            <a:ext cx="398143" cy="830501"/>
          </a:xfrm>
          <a:prstGeom prst="roundRect">
            <a:avLst>
              <a:gd name="adj" fmla="val 43350"/>
            </a:avLst>
          </a:prstGeom>
          <a:solidFill>
            <a:schemeClr val="bg1">
              <a:lumMod val="95000"/>
            </a:schemeClr>
          </a:solidFill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地域精神医療</a:t>
            </a:r>
            <a: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体制整備広域</a:t>
            </a:r>
            <a: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9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コーディネーター</a:t>
            </a:r>
          </a:p>
        </p:txBody>
      </p:sp>
      <p:sp>
        <p:nvSpPr>
          <p:cNvPr id="53" name="右矢印 52"/>
          <p:cNvSpPr/>
          <p:nvPr/>
        </p:nvSpPr>
        <p:spPr>
          <a:xfrm>
            <a:off x="1839320" y="3531740"/>
            <a:ext cx="346022" cy="178940"/>
          </a:xfrm>
          <a:prstGeom prst="rightArrow">
            <a:avLst>
              <a:gd name="adj1" fmla="val 66831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endParaRPr lang="ja-JP" altLang="en-US" sz="59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直方体 59"/>
          <p:cNvSpPr/>
          <p:nvPr/>
        </p:nvSpPr>
        <p:spPr>
          <a:xfrm>
            <a:off x="3260777" y="4245557"/>
            <a:ext cx="557991" cy="308536"/>
          </a:xfrm>
          <a:prstGeom prst="cube">
            <a:avLst>
              <a:gd name="adj" fmla="val 5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66494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保健所</a:t>
            </a:r>
            <a:endParaRPr lang="en-US" altLang="ja-JP" sz="646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4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こころＣ</a:t>
            </a: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3373948" y="3856349"/>
            <a:ext cx="172762" cy="349690"/>
          </a:xfrm>
          <a:prstGeom prst="straightConnector1">
            <a:avLst/>
          </a:prstGeom>
          <a:ln w="41275" cmpd="dbl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3243097" y="3956807"/>
            <a:ext cx="215200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68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連携</a:t>
            </a:r>
            <a:endParaRPr kumimoji="0" lang="en-US" altLang="ja-JP" sz="68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フローチャート: 書類 78"/>
          <p:cNvSpPr/>
          <p:nvPr/>
        </p:nvSpPr>
        <p:spPr>
          <a:xfrm>
            <a:off x="2953979" y="5417997"/>
            <a:ext cx="458480" cy="30286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61409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</a:t>
            </a:r>
          </a:p>
        </p:txBody>
      </p:sp>
      <p:cxnSp>
        <p:nvCxnSpPr>
          <p:cNvPr id="80" name="直線矢印コネクタ 79"/>
          <p:cNvCxnSpPr>
            <a:stCxn id="79" idx="3"/>
            <a:endCxn id="45" idx="1"/>
          </p:cNvCxnSpPr>
          <p:nvPr/>
        </p:nvCxnSpPr>
        <p:spPr>
          <a:xfrm>
            <a:off x="3412459" y="5569433"/>
            <a:ext cx="294718" cy="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3412460" y="5559496"/>
            <a:ext cx="215200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73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委託</a:t>
            </a:r>
            <a:endParaRPr kumimoji="0" lang="en-US" altLang="ja-JP" sz="73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フローチャート: 端子 105"/>
          <p:cNvSpPr/>
          <p:nvPr/>
        </p:nvSpPr>
        <p:spPr>
          <a:xfrm>
            <a:off x="2134653" y="4068132"/>
            <a:ext cx="692426" cy="58342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 cmpd="dbl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92112">
            <a:spAutoFit/>
          </a:bodyPr>
          <a:lstStyle/>
          <a:p>
            <a:pPr algn="ctr" defTabSz="208893" fontAlgn="base">
              <a:spcBef>
                <a:spcPct val="0"/>
              </a:spcBef>
              <a:spcAft>
                <a:spcPts val="549"/>
              </a:spcAft>
            </a:pPr>
            <a:r>
              <a:rPr kumimoji="0" lang="ja-JP" altLang="en-US" sz="896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研修実施</a:t>
            </a:r>
            <a:endParaRPr kumimoji="0" lang="en-US" altLang="ja-JP" sz="896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" name="角丸四角形 110"/>
          <p:cNvSpPr/>
          <p:nvPr/>
        </p:nvSpPr>
        <p:spPr>
          <a:xfrm>
            <a:off x="6916207" y="2314240"/>
            <a:ext cx="1780727" cy="366609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Ins="132987"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62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圏域・市町村における「にも包括」に係る協議の場の活性化</a:t>
            </a:r>
            <a:endParaRPr lang="en-US" altLang="ja-JP" sz="1662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フローチャート: 端子 122"/>
          <p:cNvSpPr/>
          <p:nvPr/>
        </p:nvSpPr>
        <p:spPr>
          <a:xfrm>
            <a:off x="4661568" y="3109896"/>
            <a:ext cx="2159074" cy="79687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4925" cmpd="sng"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tIns="61409"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2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地域精神医療体制整備</a:t>
            </a:r>
            <a:endParaRPr lang="en-US" altLang="ja-JP" sz="1023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6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広域コーディネーター</a:t>
            </a:r>
          </a:p>
        </p:txBody>
      </p:sp>
      <p:sp>
        <p:nvSpPr>
          <p:cNvPr id="124" name="上矢印 123"/>
          <p:cNvSpPr/>
          <p:nvPr/>
        </p:nvSpPr>
        <p:spPr>
          <a:xfrm>
            <a:off x="5737930" y="2764949"/>
            <a:ext cx="429905" cy="460561"/>
          </a:xfrm>
          <a:prstGeom prst="upArrow">
            <a:avLst/>
          </a:prstGeom>
          <a:solidFill>
            <a:srgbClr val="F6691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endParaRPr lang="ja-JP" altLang="en-US" sz="1662" u="sng">
              <a:solidFill>
                <a:prstClr val="white"/>
              </a:solidFill>
              <a:latin typeface="Century"/>
              <a:ea typeface="HG丸ｺﾞｼｯｸM-PRO"/>
            </a:endParaRPr>
          </a:p>
        </p:txBody>
      </p:sp>
      <p:sp>
        <p:nvSpPr>
          <p:cNvPr id="125" name="上矢印 124"/>
          <p:cNvSpPr/>
          <p:nvPr/>
        </p:nvSpPr>
        <p:spPr>
          <a:xfrm rot="5400000">
            <a:off x="6726446" y="3312563"/>
            <a:ext cx="429905" cy="429857"/>
          </a:xfrm>
          <a:prstGeom prst="upArrow">
            <a:avLst/>
          </a:prstGeom>
          <a:solidFill>
            <a:srgbClr val="F6691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endParaRPr lang="ja-JP" altLang="en-US" sz="1662" u="sng">
              <a:solidFill>
                <a:prstClr val="white"/>
              </a:solidFill>
              <a:latin typeface="Century"/>
              <a:ea typeface="HG丸ｺﾞｼｯｸM-PRO"/>
            </a:endParaRPr>
          </a:p>
        </p:txBody>
      </p:sp>
      <p:sp>
        <p:nvSpPr>
          <p:cNvPr id="126" name="上矢印 125"/>
          <p:cNvSpPr/>
          <p:nvPr/>
        </p:nvSpPr>
        <p:spPr>
          <a:xfrm rot="10800000">
            <a:off x="5749015" y="3803126"/>
            <a:ext cx="429905" cy="460561"/>
          </a:xfrm>
          <a:prstGeom prst="upArrow">
            <a:avLst/>
          </a:prstGeom>
          <a:solidFill>
            <a:srgbClr val="F6691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endParaRPr lang="ja-JP" altLang="en-US" sz="1662" u="sng">
              <a:solidFill>
                <a:prstClr val="white"/>
              </a:solidFill>
              <a:latin typeface="Century"/>
              <a:ea typeface="HG丸ｺﾞｼｯｸM-PRO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42112" y="3078549"/>
            <a:ext cx="289631" cy="4894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82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働きかけ</a:t>
            </a:r>
          </a:p>
        </p:txBody>
      </p:sp>
      <p:sp>
        <p:nvSpPr>
          <p:cNvPr id="50" name="右矢印 49"/>
          <p:cNvSpPr/>
          <p:nvPr/>
        </p:nvSpPr>
        <p:spPr>
          <a:xfrm>
            <a:off x="3491683" y="3512568"/>
            <a:ext cx="346022" cy="178940"/>
          </a:xfrm>
          <a:prstGeom prst="rightArrow">
            <a:avLst>
              <a:gd name="adj1" fmla="val 66831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8893" fontAlgn="base">
              <a:spcBef>
                <a:spcPct val="0"/>
              </a:spcBef>
              <a:spcAft>
                <a:spcPct val="0"/>
              </a:spcAft>
            </a:pPr>
            <a:endParaRPr lang="ja-JP" altLang="en-US" sz="59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494474" y="3059377"/>
            <a:ext cx="289631" cy="4894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8444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82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働きかけ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3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丸ゴシック">
      <a:majorFont>
        <a:latin typeface="HG創英角ｺﾞｼｯｸUB"/>
        <a:ea typeface="HGS創英ﾌﾟﾚｾﾞﾝｽEB"/>
        <a:cs typeface=""/>
      </a:majorFont>
      <a:minorFont>
        <a:latin typeface="Century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D2B3F790-570E-46F8-A5E6-1FA5A25F7A77}" vid="{C844B154-D238-4CCB-8852-491E2A4E2E80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8285</TotalTime>
  <Words>1139</Words>
  <Application>Microsoft Office PowerPoint</Application>
  <PresentationFormat>ユーザー設定</PresentationFormat>
  <Paragraphs>129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22" baseType="lpstr">
      <vt:lpstr>HGS創英ﾌﾟﾚｾﾞﾝｽEB</vt:lpstr>
      <vt:lpstr>HG丸ｺﾞｼｯｸM-PRO</vt:lpstr>
      <vt:lpstr>Meiryo UI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Century</vt:lpstr>
      <vt:lpstr>Tahoma</vt:lpstr>
      <vt:lpstr>Times New Roman</vt:lpstr>
      <vt:lpstr>Wingdings 2</vt:lpstr>
      <vt:lpstr>Office ​​テーマ</vt:lpstr>
      <vt:lpstr>テーマ1</vt:lpstr>
      <vt:lpstr>HDOfficeLightV0</vt:lpstr>
      <vt:lpstr>1_HDOfficeLightV0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髙田　梨恵</dc:creator>
  <cp:lastModifiedBy>中川　尚代</cp:lastModifiedBy>
  <cp:revision>585</cp:revision>
  <cp:lastPrinted>2022-07-28T01:17:48Z</cp:lastPrinted>
  <dcterms:created xsi:type="dcterms:W3CDTF">2016-09-23T07:06:13Z</dcterms:created>
  <dcterms:modified xsi:type="dcterms:W3CDTF">2022-09-12T06:03:05Z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