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notesMasterIdLst>
    <p:notesMasterId r:id="rId12"/>
  </p:notesMasterIdLst>
  <p:handoutMasterIdLst>
    <p:handoutMasterId r:id="rId13"/>
  </p:handoutMasterIdLst>
  <p:sldIdLst>
    <p:sldId id="464" r:id="rId3"/>
    <p:sldId id="469" r:id="rId4"/>
    <p:sldId id="465" r:id="rId5"/>
    <p:sldId id="398" r:id="rId6"/>
    <p:sldId id="440" r:id="rId7"/>
    <p:sldId id="466" r:id="rId8"/>
    <p:sldId id="467" r:id="rId9"/>
    <p:sldId id="456" r:id="rId10"/>
    <p:sldId id="470" r:id="rId11"/>
  </p:sldIdLst>
  <p:sldSz cx="9901238" cy="6858000"/>
  <p:notesSz cx="6807200" cy="99393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333" autoAdjust="0"/>
  </p:normalViewPr>
  <p:slideViewPr>
    <p:cSldViewPr>
      <p:cViewPr varScale="1">
        <p:scale>
          <a:sx n="65" d="100"/>
          <a:sy n="65" d="100"/>
        </p:scale>
        <p:origin x="1152" y="72"/>
      </p:cViewPr>
      <p:guideLst>
        <p:guide orient="horz" pos="2160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>
      <p:cViewPr varScale="1">
        <p:scale>
          <a:sx n="49" d="100"/>
          <a:sy n="49" d="100"/>
        </p:scale>
        <p:origin x="2916" y="3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92704-3FDE-4B02-8784-1B8E31F2CF04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D1699-A722-4817-9FEF-AB7A0E7036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64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43122-09F2-4B4F-9D73-232A268AA29E}" type="datetimeFigureOut">
              <a:rPr kumimoji="1" lang="ja-JP" altLang="en-US" smtClean="0"/>
              <a:pPr/>
              <a:t>2022/2/10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784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0188A-968D-462E-8EA1-84B5DC43D94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78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04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4250" y="1243013"/>
            <a:ext cx="4838700" cy="33528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39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07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82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33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96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08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88A-968D-462E-8EA1-84B5DC43D94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46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593" y="2130426"/>
            <a:ext cx="8416052" cy="1470025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9565" y="3717926"/>
            <a:ext cx="6930867" cy="695325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zh-CN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94DC3-F982-4C6A-86C6-9286E619AD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DD9E4-2220-4E5B-A4A9-E3E551308C4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90431" y="765175"/>
            <a:ext cx="2227779" cy="5327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5375" y="765175"/>
            <a:ext cx="6520035" cy="5327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C6ED-F711-4AFD-9CBB-F11E51021E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655" y="1122363"/>
            <a:ext cx="742592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655" y="3602038"/>
            <a:ext cx="742592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292" indent="0" algn="ctr">
              <a:buNone/>
              <a:defRPr sz="1624"/>
            </a:lvl2pPr>
            <a:lvl3pPr marL="742584" indent="0" algn="ctr">
              <a:buNone/>
              <a:defRPr sz="1462"/>
            </a:lvl3pPr>
            <a:lvl4pPr marL="1113876" indent="0" algn="ctr">
              <a:buNone/>
              <a:defRPr sz="1299"/>
            </a:lvl4pPr>
            <a:lvl5pPr marL="1485168" indent="0" algn="ctr">
              <a:buNone/>
              <a:defRPr sz="1299"/>
            </a:lvl5pPr>
            <a:lvl6pPr marL="1856461" indent="0" algn="ctr">
              <a:buNone/>
              <a:defRPr sz="1299"/>
            </a:lvl6pPr>
            <a:lvl7pPr marL="2227753" indent="0" algn="ctr">
              <a:buNone/>
              <a:defRPr sz="1299"/>
            </a:lvl7pPr>
            <a:lvl8pPr marL="2599045" indent="0" algn="ctr">
              <a:buNone/>
              <a:defRPr sz="1299"/>
            </a:lvl8pPr>
            <a:lvl9pPr marL="2970337" indent="0" algn="ctr">
              <a:buNone/>
              <a:defRPr sz="1299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4DC3-F982-4C6A-86C6-9286E619AD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1A88-ED4B-40C4-BBDB-F1D8F8BADB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553" y="1709739"/>
            <a:ext cx="8539818" cy="2852737"/>
          </a:xfrm>
        </p:spPr>
        <p:txBody>
          <a:bodyPr anchor="b"/>
          <a:lstStyle>
            <a:lvl1pPr>
              <a:defRPr sz="487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553" y="4589464"/>
            <a:ext cx="8539818" cy="1500187"/>
          </a:xfrm>
        </p:spPr>
        <p:txBody>
          <a:bodyPr/>
          <a:lstStyle>
            <a:lvl1pPr marL="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1pPr>
            <a:lvl2pPr marL="371292" indent="0">
              <a:buNone/>
              <a:defRPr sz="1624">
                <a:solidFill>
                  <a:schemeClr val="tx1">
                    <a:tint val="75000"/>
                  </a:schemeClr>
                </a:solidFill>
              </a:defRPr>
            </a:lvl2pPr>
            <a:lvl3pPr marL="742584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3876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4pPr>
            <a:lvl5pPr marL="1485168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5pPr>
            <a:lvl6pPr marL="1856461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6pPr>
            <a:lvl7pPr marL="2227753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7pPr>
            <a:lvl8pPr marL="2599045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8pPr>
            <a:lvl9pPr marL="2970337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CB7-5447-4A19-A48A-C2C8904A89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0710" y="1825625"/>
            <a:ext cx="4208026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2502" y="1825625"/>
            <a:ext cx="4208026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CF44-F5E0-4D1D-8AED-C6B8E829B2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000" y="365126"/>
            <a:ext cx="8539818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000" y="1681163"/>
            <a:ext cx="4188687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292" indent="0">
              <a:buNone/>
              <a:defRPr sz="1624" b="1"/>
            </a:lvl2pPr>
            <a:lvl3pPr marL="742584" indent="0">
              <a:buNone/>
              <a:defRPr sz="1462" b="1"/>
            </a:lvl3pPr>
            <a:lvl4pPr marL="1113876" indent="0">
              <a:buNone/>
              <a:defRPr sz="1299" b="1"/>
            </a:lvl4pPr>
            <a:lvl5pPr marL="1485168" indent="0">
              <a:buNone/>
              <a:defRPr sz="1299" b="1"/>
            </a:lvl5pPr>
            <a:lvl6pPr marL="1856461" indent="0">
              <a:buNone/>
              <a:defRPr sz="1299" b="1"/>
            </a:lvl6pPr>
            <a:lvl7pPr marL="2227753" indent="0">
              <a:buNone/>
              <a:defRPr sz="1299" b="1"/>
            </a:lvl7pPr>
            <a:lvl8pPr marL="2599045" indent="0">
              <a:buNone/>
              <a:defRPr sz="1299" b="1"/>
            </a:lvl8pPr>
            <a:lvl9pPr marL="2970337" indent="0">
              <a:buNone/>
              <a:defRPr sz="1299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000" y="2505075"/>
            <a:ext cx="41886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2502" y="1681163"/>
            <a:ext cx="4209316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292" indent="0">
              <a:buNone/>
              <a:defRPr sz="1624" b="1"/>
            </a:lvl2pPr>
            <a:lvl3pPr marL="742584" indent="0">
              <a:buNone/>
              <a:defRPr sz="1462" b="1"/>
            </a:lvl3pPr>
            <a:lvl4pPr marL="1113876" indent="0">
              <a:buNone/>
              <a:defRPr sz="1299" b="1"/>
            </a:lvl4pPr>
            <a:lvl5pPr marL="1485168" indent="0">
              <a:buNone/>
              <a:defRPr sz="1299" b="1"/>
            </a:lvl5pPr>
            <a:lvl6pPr marL="1856461" indent="0">
              <a:buNone/>
              <a:defRPr sz="1299" b="1"/>
            </a:lvl6pPr>
            <a:lvl7pPr marL="2227753" indent="0">
              <a:buNone/>
              <a:defRPr sz="1299" b="1"/>
            </a:lvl7pPr>
            <a:lvl8pPr marL="2599045" indent="0">
              <a:buNone/>
              <a:defRPr sz="1299" b="1"/>
            </a:lvl8pPr>
            <a:lvl9pPr marL="2970337" indent="0">
              <a:buNone/>
              <a:defRPr sz="1299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2502" y="2505075"/>
            <a:ext cx="4209316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EDF-B535-4376-89CA-608774F233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AEA-5576-41DD-B561-49666F2468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BD2C-A2EA-4E4B-8B0B-1156CFB3816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000" y="457200"/>
            <a:ext cx="3193407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9316" y="987426"/>
            <a:ext cx="5012502" cy="4873625"/>
          </a:xfrm>
        </p:spPr>
        <p:txBody>
          <a:bodyPr/>
          <a:lstStyle>
            <a:lvl1pPr>
              <a:defRPr sz="2599"/>
            </a:lvl1pPr>
            <a:lvl2pPr>
              <a:defRPr sz="2274"/>
            </a:lvl2pPr>
            <a:lvl3pPr>
              <a:defRPr sz="1949"/>
            </a:lvl3pPr>
            <a:lvl4pPr>
              <a:defRPr sz="1624"/>
            </a:lvl4pPr>
            <a:lvl5pPr>
              <a:defRPr sz="1624"/>
            </a:lvl5pPr>
            <a:lvl6pPr>
              <a:defRPr sz="1624"/>
            </a:lvl6pPr>
            <a:lvl7pPr>
              <a:defRPr sz="1624"/>
            </a:lvl7pPr>
            <a:lvl8pPr>
              <a:defRPr sz="1624"/>
            </a:lvl8pPr>
            <a:lvl9pPr>
              <a:defRPr sz="162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000" y="2057400"/>
            <a:ext cx="3193407" cy="3811588"/>
          </a:xfrm>
        </p:spPr>
        <p:txBody>
          <a:bodyPr/>
          <a:lstStyle>
            <a:lvl1pPr marL="0" indent="0">
              <a:buNone/>
              <a:defRPr sz="1299"/>
            </a:lvl1pPr>
            <a:lvl2pPr marL="371292" indent="0">
              <a:buNone/>
              <a:defRPr sz="1137"/>
            </a:lvl2pPr>
            <a:lvl3pPr marL="742584" indent="0">
              <a:buNone/>
              <a:defRPr sz="975"/>
            </a:lvl3pPr>
            <a:lvl4pPr marL="1113876" indent="0">
              <a:buNone/>
              <a:defRPr sz="812"/>
            </a:lvl4pPr>
            <a:lvl5pPr marL="1485168" indent="0">
              <a:buNone/>
              <a:defRPr sz="812"/>
            </a:lvl5pPr>
            <a:lvl6pPr marL="1856461" indent="0">
              <a:buNone/>
              <a:defRPr sz="812"/>
            </a:lvl6pPr>
            <a:lvl7pPr marL="2227753" indent="0">
              <a:buNone/>
              <a:defRPr sz="812"/>
            </a:lvl7pPr>
            <a:lvl8pPr marL="2599045" indent="0">
              <a:buNone/>
              <a:defRPr sz="812"/>
            </a:lvl8pPr>
            <a:lvl9pPr marL="2970337" indent="0">
              <a:buNone/>
              <a:defRPr sz="81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C789-BD10-41C2-92B3-23B1FD98B5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C1A88-ED4B-40C4-BBDB-F1D8F8BADB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000" y="457200"/>
            <a:ext cx="3193407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09316" y="987426"/>
            <a:ext cx="5012502" cy="4873625"/>
          </a:xfrm>
        </p:spPr>
        <p:txBody>
          <a:bodyPr/>
          <a:lstStyle>
            <a:lvl1pPr marL="0" indent="0">
              <a:buNone/>
              <a:defRPr sz="2599"/>
            </a:lvl1pPr>
            <a:lvl2pPr marL="371292" indent="0">
              <a:buNone/>
              <a:defRPr sz="2274"/>
            </a:lvl2pPr>
            <a:lvl3pPr marL="742584" indent="0">
              <a:buNone/>
              <a:defRPr sz="1949"/>
            </a:lvl3pPr>
            <a:lvl4pPr marL="1113876" indent="0">
              <a:buNone/>
              <a:defRPr sz="1624"/>
            </a:lvl4pPr>
            <a:lvl5pPr marL="1485168" indent="0">
              <a:buNone/>
              <a:defRPr sz="1624"/>
            </a:lvl5pPr>
            <a:lvl6pPr marL="1856461" indent="0">
              <a:buNone/>
              <a:defRPr sz="1624"/>
            </a:lvl6pPr>
            <a:lvl7pPr marL="2227753" indent="0">
              <a:buNone/>
              <a:defRPr sz="1624"/>
            </a:lvl7pPr>
            <a:lvl8pPr marL="2599045" indent="0">
              <a:buNone/>
              <a:defRPr sz="1624"/>
            </a:lvl8pPr>
            <a:lvl9pPr marL="2970337" indent="0">
              <a:buNone/>
              <a:defRPr sz="162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000" y="2057400"/>
            <a:ext cx="3193407" cy="3811588"/>
          </a:xfrm>
        </p:spPr>
        <p:txBody>
          <a:bodyPr/>
          <a:lstStyle>
            <a:lvl1pPr marL="0" indent="0">
              <a:buNone/>
              <a:defRPr sz="1299"/>
            </a:lvl1pPr>
            <a:lvl2pPr marL="371292" indent="0">
              <a:buNone/>
              <a:defRPr sz="1137"/>
            </a:lvl2pPr>
            <a:lvl3pPr marL="742584" indent="0">
              <a:buNone/>
              <a:defRPr sz="975"/>
            </a:lvl3pPr>
            <a:lvl4pPr marL="1113876" indent="0">
              <a:buNone/>
              <a:defRPr sz="812"/>
            </a:lvl4pPr>
            <a:lvl5pPr marL="1485168" indent="0">
              <a:buNone/>
              <a:defRPr sz="812"/>
            </a:lvl5pPr>
            <a:lvl6pPr marL="1856461" indent="0">
              <a:buNone/>
              <a:defRPr sz="812"/>
            </a:lvl6pPr>
            <a:lvl7pPr marL="2227753" indent="0">
              <a:buNone/>
              <a:defRPr sz="812"/>
            </a:lvl7pPr>
            <a:lvl8pPr marL="2599045" indent="0">
              <a:buNone/>
              <a:defRPr sz="812"/>
            </a:lvl8pPr>
            <a:lvl9pPr marL="2970337" indent="0">
              <a:buNone/>
              <a:defRPr sz="81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B410-E4B8-4DF7-9C13-595028BCC1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D9E4-2220-4E5B-A4A9-E3E551308C4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5574" y="365125"/>
            <a:ext cx="2134954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0710" y="365125"/>
            <a:ext cx="6281098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6ED-F711-4AFD-9CBB-F11E51021E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130" y="4406901"/>
            <a:ext cx="84160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130" y="2906713"/>
            <a:ext cx="841605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4BCB7-5447-4A19-A48A-C2C8904A89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5376" y="1773239"/>
            <a:ext cx="437304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43443" y="1773239"/>
            <a:ext cx="437304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7CF44-F5E0-4D1D-8AED-C6B8E829B2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2" y="1535113"/>
            <a:ext cx="43747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062" y="2174875"/>
            <a:ext cx="43747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29692" y="1535113"/>
            <a:ext cx="4376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29692" y="2174875"/>
            <a:ext cx="4376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25EDF-B535-4376-89CA-608774F233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15AEA-5576-41DD-B561-49666F2468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FBD2C-A2EA-4E4B-8B0B-1156CFB3816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2" y="273050"/>
            <a:ext cx="32574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1109" y="273051"/>
            <a:ext cx="55350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062" y="1435101"/>
            <a:ext cx="32574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5C789-BD10-41C2-92B3-23B1FD98B5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712" y="4800600"/>
            <a:ext cx="59407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0712" y="612775"/>
            <a:ext cx="59407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0712" y="5367338"/>
            <a:ext cx="59407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3B410-E4B8-4DF7-9C13-595028BCC1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646389" y="3429001"/>
            <a:ext cx="2321392" cy="2655329"/>
            <a:chOff x="6318342" y="2607262"/>
            <a:chExt cx="2143854" cy="2655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607262"/>
              <a:ext cx="1009876" cy="2617908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342" y="3916883"/>
              <a:ext cx="446886" cy="115846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19" y="4496115"/>
              <a:ext cx="295673" cy="766476"/>
            </a:xfrm>
            <a:prstGeom prst="rect">
              <a:avLst/>
            </a:prstGeom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095" y="765176"/>
            <a:ext cx="891111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5376" y="1773239"/>
            <a:ext cx="8911114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テキストの書式設定</a:t>
            </a:r>
          </a:p>
          <a:p>
            <a:pPr lvl="1"/>
            <a:r>
              <a:rPr lang="zh-CN" smtClean="0"/>
              <a:t>第</a:t>
            </a:r>
            <a:r>
              <a:rPr lang="ja-JP" altLang="zh-CN" smtClean="0"/>
              <a:t>2</a:t>
            </a:r>
            <a:r>
              <a:rPr lang="zh-CN" smtClean="0"/>
              <a:t>レベル</a:t>
            </a:r>
          </a:p>
          <a:p>
            <a:pPr lvl="2"/>
            <a:r>
              <a:rPr lang="zh-CN" smtClean="0"/>
              <a:t>第</a:t>
            </a:r>
            <a:r>
              <a:rPr lang="ja-JP" altLang="zh-CN" smtClean="0"/>
              <a:t>3</a:t>
            </a:r>
            <a:r>
              <a:rPr lang="zh-CN" smtClean="0"/>
              <a:t>レベル</a:t>
            </a:r>
          </a:p>
          <a:p>
            <a:pPr lvl="3"/>
            <a:r>
              <a:rPr lang="zh-CN" smtClean="0"/>
              <a:t>第</a:t>
            </a:r>
            <a:r>
              <a:rPr lang="ja-JP" altLang="zh-CN" smtClean="0"/>
              <a:t>4</a:t>
            </a:r>
            <a:r>
              <a:rPr lang="zh-CN" smtClean="0"/>
              <a:t>レベル</a:t>
            </a:r>
          </a:p>
          <a:p>
            <a:pPr lvl="4"/>
            <a:r>
              <a:rPr lang="zh-CN" smtClean="0"/>
              <a:t>第</a:t>
            </a:r>
            <a:r>
              <a:rPr lang="ja-JP" altLang="zh-CN" smtClean="0"/>
              <a:t>5</a:t>
            </a:r>
            <a:r>
              <a:rPr lang="zh-CN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062" y="6245225"/>
            <a:ext cx="231028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7D63C899-4B66-42AD-8957-D6EC22C400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23" y="6245225"/>
            <a:ext cx="313539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5887" y="6245225"/>
            <a:ext cx="231028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j-ea"/>
                <a:ea typeface="+mj-ea"/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0710" y="365126"/>
            <a:ext cx="85398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0710" y="1825625"/>
            <a:ext cx="8539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0710" y="6356351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C899-4B66-42AD-8957-D6EC22C400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79785" y="6356351"/>
            <a:ext cx="334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2749" y="6356351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4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742584" rtl="0" eaLnBrk="1" latinLnBrk="0" hangingPunct="1">
        <a:lnSpc>
          <a:spcPct val="90000"/>
        </a:lnSpc>
        <a:spcBef>
          <a:spcPct val="0"/>
        </a:spcBef>
        <a:buNone/>
        <a:defRPr kumimoji="1" sz="3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46" indent="-185646" algn="l" defTabSz="742584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kumimoji="1" sz="2274" kern="1200">
          <a:solidFill>
            <a:schemeClr val="tx1"/>
          </a:solidFill>
          <a:latin typeface="+mn-lt"/>
          <a:ea typeface="+mn-ea"/>
          <a:cs typeface="+mn-cs"/>
        </a:defRPr>
      </a:lvl1pPr>
      <a:lvl2pPr marL="556938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49" kern="1200">
          <a:solidFill>
            <a:schemeClr val="tx1"/>
          </a:solidFill>
          <a:latin typeface="+mn-lt"/>
          <a:ea typeface="+mn-ea"/>
          <a:cs typeface="+mn-cs"/>
        </a:defRPr>
      </a:lvl2pPr>
      <a:lvl3pPr marL="928230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4" kern="1200">
          <a:solidFill>
            <a:schemeClr val="tx1"/>
          </a:solidFill>
          <a:latin typeface="+mn-lt"/>
          <a:ea typeface="+mn-ea"/>
          <a:cs typeface="+mn-cs"/>
        </a:defRPr>
      </a:lvl3pPr>
      <a:lvl4pPr marL="1299522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0815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2107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3399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4691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5983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292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584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76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168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461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7753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045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0337" algn="l" defTabSz="742584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491" y="1484784"/>
            <a:ext cx="9775155" cy="2304256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大阪府における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32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精神障がいにも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した地域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包括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ケアシステム」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</a:t>
            </a:r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7591425" y="6356350"/>
            <a:ext cx="2309813" cy="365125"/>
          </a:xfrm>
        </p:spPr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98491" y="5338679"/>
            <a:ext cx="576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事務局　</a:t>
            </a:r>
            <a:r>
              <a:rPr kumimoji="1" lang="ja-JP" altLang="en-US" sz="2400" u="none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</a:t>
            </a:r>
            <a:r>
              <a:rPr kumimoji="1" lang="ja-JP" altLang="en-US" sz="2400" u="none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阪府福祉部障がい</a:t>
            </a:r>
            <a:r>
              <a:rPr kumimoji="1" lang="ja-JP" altLang="en-US" sz="24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福祉室</a:t>
            </a:r>
            <a:r>
              <a:rPr lang="ja-JP" altLang="en-US" sz="24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40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24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生活</a:t>
            </a:r>
            <a:r>
              <a:rPr kumimoji="1" lang="ja-JP" altLang="en-US" sz="24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基盤</a:t>
            </a:r>
            <a:r>
              <a:rPr kumimoji="1" lang="ja-JP" altLang="en-US" sz="24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推進課</a:t>
            </a:r>
            <a:endParaRPr kumimoji="1" lang="en-US" altLang="ja-JP" sz="2400" u="none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135" y="653787"/>
            <a:ext cx="94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16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令和</a:t>
            </a: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３年度　</a:t>
            </a:r>
            <a:r>
              <a:rPr lang="ja-JP" altLang="en-US" sz="16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大阪府地域移行</a:t>
            </a:r>
            <a:r>
              <a:rPr lang="ja-JP" altLang="en-US" sz="1600" u="none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推進部会精神障がい</a:t>
            </a: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者地域移行推進ワーキンググループ</a:t>
            </a:r>
            <a:r>
              <a:rPr lang="en-US" altLang="ja-JP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（大阪府「</a:t>
            </a:r>
            <a:r>
              <a:rPr lang="ja-JP" altLang="en-US" sz="1600" u="none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精神障がいにも</a:t>
            </a:r>
            <a:r>
              <a:rPr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対応した地域包括ケアシステム」に関わる協議の場）</a:t>
            </a:r>
            <a:endParaRPr kumimoji="1" lang="ja-JP" altLang="en-US" sz="16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07005" y="79559"/>
            <a:ext cx="12961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2000" b="1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資料１</a:t>
            </a:r>
            <a:endParaRPr kumimoji="1" lang="ja-JP" altLang="en-US" sz="2000" b="1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9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7" y="188640"/>
            <a:ext cx="9278000" cy="64807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7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1" y="387635"/>
            <a:ext cx="8764265" cy="61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4" y="0"/>
            <a:ext cx="9917331" cy="6858000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8" y="774393"/>
            <a:ext cx="5502952" cy="5950875"/>
          </a:xfrm>
          <a:prstGeom prst="rect">
            <a:avLst/>
          </a:prstGeom>
        </p:spPr>
      </p:pic>
      <p:sp>
        <p:nvSpPr>
          <p:cNvPr id="3" name="Rectangle 1026"/>
          <p:cNvSpPr>
            <a:spLocks noGrp="1" noChangeArrowheads="1"/>
          </p:cNvSpPr>
          <p:nvPr/>
        </p:nvSpPr>
        <p:spPr bwMode="auto">
          <a:xfrm>
            <a:off x="788903" y="80579"/>
            <a:ext cx="8492166" cy="707442"/>
          </a:xfrm>
          <a:prstGeom prst="roundRect">
            <a:avLst>
              <a:gd name="adj" fmla="val 22530"/>
            </a:avLst>
          </a:prstGeom>
          <a:noFill/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540" b="1" u="none" dirty="0" err="1">
                <a:solidFill>
                  <a:sysClr val="windowText" lastClr="000000"/>
                </a:solidFill>
                <a:latin typeface="+mn-ea"/>
              </a:rPr>
              <a:t>精神障がいにも</a:t>
            </a:r>
            <a:r>
              <a:rPr lang="ja-JP" altLang="en-US" sz="2540" b="1" u="none" dirty="0">
                <a:solidFill>
                  <a:sysClr val="windowText" lastClr="000000"/>
                </a:solidFill>
                <a:latin typeface="+mn-ea"/>
              </a:rPr>
              <a:t>対応した地域包括ケアシステムの構築</a:t>
            </a:r>
            <a:endParaRPr lang="en-US" altLang="ja-JP" sz="2540" b="1" u="none" dirty="0">
              <a:solidFill>
                <a:sysClr val="windowText" lastClr="000000"/>
              </a:solidFill>
              <a:latin typeface="+mn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43568"/>
              </p:ext>
            </p:extLst>
          </p:nvPr>
        </p:nvGraphicFramePr>
        <p:xfrm>
          <a:off x="6010557" y="2447052"/>
          <a:ext cx="3592839" cy="418075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57270">
                  <a:extLst>
                    <a:ext uri="{9D8B030D-6E8A-4147-A177-3AD203B41FA5}">
                      <a16:colId xmlns:a16="http://schemas.microsoft.com/office/drawing/2014/main" val="2895887323"/>
                    </a:ext>
                  </a:extLst>
                </a:gridCol>
                <a:gridCol w="3135569">
                  <a:extLst>
                    <a:ext uri="{9D8B030D-6E8A-4147-A177-3AD203B41FA5}">
                      <a16:colId xmlns:a16="http://schemas.microsoft.com/office/drawing/2014/main" val="4192471390"/>
                    </a:ext>
                  </a:extLst>
                </a:gridCol>
              </a:tblGrid>
              <a:tr h="16168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市町村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構成員</a:t>
                      </a: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・地域において</a:t>
                      </a:r>
                      <a:r>
                        <a:rPr kumimoji="1" lang="ja-JP" altLang="en-US" sz="11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者を支援する予定の福祉、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在宅医療の支援者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役割</a:t>
                      </a: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・長期入院者で地域移行を果たした事例、地域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での未治療ケース等の困難事例を収集し、</a:t>
                      </a:r>
                      <a:r>
                        <a:rPr kumimoji="1" lang="ja-JP" altLang="en-US" sz="11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の検討を通じて、地域の課題抽出。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保健所圏域の協議の場へつなぐ。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81682"/>
                  </a:ext>
                </a:extLst>
              </a:tr>
              <a:tr h="14742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保健所圏域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構成員</a:t>
                      </a: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・圏域内の福祉関係者に加え、入院医療機関の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医師、保健所職員。必要に応じ、消防や警察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職員。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役割</a:t>
                      </a: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・市町村の協議の場で抽出された課題の集約と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分析、検討。地域の支援者への助言。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・大阪府の協議の場へつなぐ。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2860"/>
                  </a:ext>
                </a:extLst>
              </a:tr>
              <a:tr h="10896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大阪府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構成員</a:t>
                      </a: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・学識経験者、精神科医療機関、福祉関係者、</a:t>
                      </a: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当事者・家族会、市町村　等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役割</a:t>
                      </a: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・市町村・圏域の協議の場で検討された課題を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集約。必要に応じて国への提言等を行う。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18507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814583" y="2251876"/>
            <a:ext cx="2743623" cy="3745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それぞれの協議の場の役割</a:t>
            </a:r>
            <a:endParaRPr kumimoji="1" lang="ja-JP" altLang="en-US" sz="16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487962" y="5255999"/>
            <a:ext cx="522595" cy="11758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93601"/>
              </p:ext>
            </p:extLst>
          </p:nvPr>
        </p:nvGraphicFramePr>
        <p:xfrm>
          <a:off x="6010557" y="1267040"/>
          <a:ext cx="3592839" cy="941882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592839">
                  <a:extLst>
                    <a:ext uri="{9D8B030D-6E8A-4147-A177-3AD203B41FA5}">
                      <a16:colId xmlns:a16="http://schemas.microsoft.com/office/drawing/2014/main" val="2895887323"/>
                    </a:ext>
                  </a:extLst>
                </a:gridCol>
              </a:tblGrid>
              <a:tr h="941882"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ja-JP" altLang="en-US" sz="11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精神障がい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者が地域の一員として、安心して自分らしい暮らしをすることができるよう、医療、障害福祉・介護、住まい、社会参加（就労）、地域の助け合い、教育が包括的に確保されたシステムのこと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2547868477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773107" y="886328"/>
            <a:ext cx="3200893" cy="534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7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270" u="none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精神障がいにも</a:t>
            </a:r>
            <a:r>
              <a:rPr lang="ja-JP" altLang="en-US" sz="127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対応した</a:t>
            </a:r>
            <a:r>
              <a:rPr lang="en-US" altLang="ja-JP" sz="127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27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7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地域包括ケアシステム」とは</a:t>
            </a:r>
          </a:p>
        </p:txBody>
      </p:sp>
    </p:spTree>
    <p:extLst>
      <p:ext uri="{BB962C8B-B14F-4D97-AF65-F5344CB8AC3E}">
        <p14:creationId xmlns:p14="http://schemas.microsoft.com/office/powerpoint/2010/main" val="38909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5277241" y="833465"/>
            <a:ext cx="4353898" cy="2510773"/>
          </a:xfrm>
          <a:prstGeom prst="wedgeRoundRectCallout">
            <a:avLst>
              <a:gd name="adj1" fmla="val -56570"/>
              <a:gd name="adj2" fmla="val -552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52" b="1" u="none" dirty="0">
                <a:solidFill>
                  <a:sysClr val="windowText" lastClr="000000"/>
                </a:solidFill>
              </a:rPr>
              <a:t>長期入院</a:t>
            </a:r>
            <a:r>
              <a:rPr lang="ja-JP" altLang="en-US" sz="1452" b="1" u="none" dirty="0" err="1">
                <a:solidFill>
                  <a:sysClr val="windowText" lastClr="000000"/>
                </a:solidFill>
              </a:rPr>
              <a:t>精神障がい</a:t>
            </a:r>
            <a:r>
              <a:rPr lang="ja-JP" altLang="en-US" sz="1452" b="1" u="none" dirty="0">
                <a:solidFill>
                  <a:sysClr val="windowText" lastClr="000000"/>
                </a:solidFill>
              </a:rPr>
              <a:t>者退院支援強化事業</a:t>
            </a:r>
            <a:endParaRPr lang="en-US" altLang="ja-JP" sz="1452" b="1" u="none" dirty="0">
              <a:solidFill>
                <a:sysClr val="windowText" lastClr="000000"/>
              </a:solidFill>
            </a:endParaRPr>
          </a:p>
          <a:p>
            <a:endParaRPr lang="en-US" altLang="ja-JP" sz="1270" dirty="0">
              <a:solidFill>
                <a:sysClr val="windowText" lastClr="000000"/>
              </a:solidFill>
            </a:endParaRPr>
          </a:p>
          <a:p>
            <a:endParaRPr lang="en-US" altLang="ja-JP" sz="1270" dirty="0">
              <a:solidFill>
                <a:sysClr val="windowText" lastClr="000000"/>
              </a:solidFill>
            </a:endParaRPr>
          </a:p>
          <a:p>
            <a:pPr algn="l" fontAlgn="auto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・精神科病院からの地域移行に係る</a:t>
            </a:r>
            <a:r>
              <a:rPr kumimoji="0" lang="en-US" altLang="ja-JP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0" lang="en-US" altLang="ja-JP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広域コーディネーターの配置</a:t>
            </a:r>
            <a:endParaRPr kumimoji="0" lang="en-US" altLang="ja-JP" sz="1270" u="none" kern="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 fontAlgn="auto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・院内研修による啓発　</a:t>
            </a:r>
            <a:endParaRPr kumimoji="0" lang="en-US" altLang="ja-JP" sz="1270" u="none" kern="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 fontAlgn="auto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・院内茶話会等による地域移行対象者把握の</a:t>
            </a:r>
            <a:endParaRPr kumimoji="0" lang="en-US" altLang="ja-JP" sz="1270" u="none" kern="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 fontAlgn="auto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ための支援　等</a:t>
            </a:r>
            <a:r>
              <a:rPr kumimoji="0" lang="en-US" altLang="ja-JP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0" lang="en-US" altLang="ja-JP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en-US" altLang="ja-JP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0" lang="en-US" altLang="ja-JP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精神科病院における地域移行対象者等個別支援</a:t>
            </a:r>
            <a:r>
              <a:rPr kumimoji="0" lang="ja-JP" altLang="en-US" sz="1270" u="none" kern="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kumimoji="0" lang="en-US" altLang="ja-JP" sz="1270" u="none" kern="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0" lang="en-US" altLang="ja-JP" sz="1270" u="none" kern="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270" u="none" kern="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関する</a:t>
            </a:r>
            <a:r>
              <a:rPr kumimoji="0" lang="ja-JP" altLang="en-US" sz="1270" u="none" kern="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活動と市町村・圏域協議の場との連携の橋渡しを図る。</a:t>
            </a:r>
            <a:endParaRPr kumimoji="0" lang="en-US" altLang="ja-JP" sz="1270" u="none" kern="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en-US" sz="1270" dirty="0">
              <a:solidFill>
                <a:sysClr val="windowText" lastClr="00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277241" y="3519758"/>
            <a:ext cx="4353898" cy="2543580"/>
          </a:xfrm>
          <a:prstGeom prst="wedgeRoundRectCallout">
            <a:avLst>
              <a:gd name="adj1" fmla="val -57053"/>
              <a:gd name="adj2" fmla="val -352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none" dirty="0" smtClean="0">
                <a:solidFill>
                  <a:sysClr val="windowText" lastClr="000000"/>
                </a:solidFill>
              </a:rPr>
              <a:t>大阪府の協議の場</a:t>
            </a:r>
            <a:endParaRPr kumimoji="1" lang="en-US" altLang="ja-JP" b="1" u="none" dirty="0" smtClean="0">
              <a:solidFill>
                <a:sysClr val="windowText" lastClr="000000"/>
              </a:solidFill>
            </a:endParaRPr>
          </a:p>
          <a:p>
            <a:pPr algn="ctr"/>
            <a:endParaRPr lang="en-US" altLang="ja-JP" b="1" u="none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1270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市町村・圏域協議の場のバックアップ及び課題の集約</a:t>
            </a:r>
            <a:endParaRPr lang="en-US" altLang="ja-JP" sz="1270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70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270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各協議の場で抽出された地域課題や様々な事例を集約するため、広域コーディネータや府福祉部職員が市町村・圏域協議の場にできるだけ出席。必要な情報共有を図る。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5701849" y="280465"/>
            <a:ext cx="3396866" cy="377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u="none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大阪府の役割</a:t>
            </a:r>
            <a:endParaRPr kumimoji="1" lang="ja-JP" altLang="en-US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639212" y="657946"/>
          <a:ext cx="4246082" cy="540539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57270">
                  <a:extLst>
                    <a:ext uri="{9D8B030D-6E8A-4147-A177-3AD203B41FA5}">
                      <a16:colId xmlns:a16="http://schemas.microsoft.com/office/drawing/2014/main" val="2895887323"/>
                    </a:ext>
                  </a:extLst>
                </a:gridCol>
                <a:gridCol w="3788812">
                  <a:extLst>
                    <a:ext uri="{9D8B030D-6E8A-4147-A177-3AD203B41FA5}">
                      <a16:colId xmlns:a16="http://schemas.microsoft.com/office/drawing/2014/main" val="4192471390"/>
                    </a:ext>
                  </a:extLst>
                </a:gridCol>
              </a:tblGrid>
              <a:tr h="20904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市町村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構成員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・地域において</a:t>
                      </a:r>
                      <a:r>
                        <a:rPr kumimoji="1" lang="ja-JP" altLang="en-US" sz="13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者を支援する予定の福祉、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在宅医療の支援者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役割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・長期入院者で地域移行を果たした事例、地域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での未治療ケース等の困難事例を収集し、</a:t>
                      </a:r>
                      <a:r>
                        <a:rPr kumimoji="1" lang="ja-JP" altLang="en-US" sz="13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の検討を通じて、地域の課題抽出。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保健所圏域の協議の場へつなぐ。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81682"/>
                  </a:ext>
                </a:extLst>
              </a:tr>
              <a:tr h="19061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保健所圏域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構成員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・圏域内の福祉関係者に加え、入院医療機関の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医師、保健所職員。必要に応じ、消防や警察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職員。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役割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・市町村の協議の場で抽出された課題の集約と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分析、検討。地域の支援者への助言。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・大阪府の協議の場へつなぐ。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2860"/>
                  </a:ext>
                </a:extLst>
              </a:tr>
              <a:tr h="14088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大阪府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構成員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・学識経験者、精神科医療機関、福祉関係者、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当事者・家族会、市町村　等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役割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・市町村・圏域の協議の場で検討された課題を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集約。必要に応じて国への提言等を行う。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2953" marR="82953" marT="41476" marB="414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18507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43238" y="462770"/>
            <a:ext cx="3242463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u="none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それぞれの協議の場の役割</a:t>
            </a:r>
            <a:endParaRPr kumimoji="1" lang="ja-JP" altLang="en-US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1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3" y="818188"/>
            <a:ext cx="9001000" cy="595785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84020" y="100653"/>
            <a:ext cx="9361040" cy="6277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u="none" dirty="0" smtClean="0">
                <a:solidFill>
                  <a:schemeClr val="tx1"/>
                </a:solidFill>
                <a:latin typeface="+mn-ea"/>
              </a:rPr>
              <a:t>障害福祉計画における「</a:t>
            </a:r>
            <a:r>
              <a:rPr lang="ja-JP" altLang="en-US" sz="2000" b="1" u="none" dirty="0" err="1" smtClean="0">
                <a:solidFill>
                  <a:schemeClr val="tx1"/>
                </a:solidFill>
                <a:latin typeface="+mn-ea"/>
              </a:rPr>
              <a:t>精神障がいにも</a:t>
            </a:r>
            <a:r>
              <a:rPr lang="ja-JP" altLang="en-US" sz="2000" b="1" u="none" dirty="0" smtClean="0">
                <a:solidFill>
                  <a:schemeClr val="tx1"/>
                </a:solidFill>
                <a:latin typeface="+mn-ea"/>
              </a:rPr>
              <a:t>対応した地域包括ケアシステム」</a:t>
            </a:r>
            <a:endParaRPr lang="ja-JP" altLang="en-US" sz="2000" b="1" u="none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楕円 4"/>
          <p:cNvSpPr/>
          <p:nvPr/>
        </p:nvSpPr>
        <p:spPr bwMode="auto">
          <a:xfrm>
            <a:off x="250077" y="3824408"/>
            <a:ext cx="4861973" cy="2080159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ja-JP" altLang="en-US" u="none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3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63044"/>
              </p:ext>
            </p:extLst>
          </p:nvPr>
        </p:nvGraphicFramePr>
        <p:xfrm>
          <a:off x="860084" y="706873"/>
          <a:ext cx="8208912" cy="5921643"/>
        </p:xfrm>
        <a:graphic>
          <a:graphicData uri="http://schemas.openxmlformats.org/drawingml/2006/table">
            <a:tbl>
              <a:tblPr/>
              <a:tblGrid>
                <a:gridCol w="5569785">
                  <a:extLst>
                    <a:ext uri="{9D8B030D-6E8A-4147-A177-3AD203B41FA5}">
                      <a16:colId xmlns:a16="http://schemas.microsoft.com/office/drawing/2014/main" val="4282209375"/>
                    </a:ext>
                  </a:extLst>
                </a:gridCol>
                <a:gridCol w="2639127">
                  <a:extLst>
                    <a:ext uri="{9D8B030D-6E8A-4147-A177-3AD203B41FA5}">
                      <a16:colId xmlns:a16="http://schemas.microsoft.com/office/drawing/2014/main" val="1989726952"/>
                    </a:ext>
                  </a:extLst>
                </a:gridCol>
              </a:tblGrid>
              <a:tr h="2569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①精神障がい者の精神病床からの退院後１年以内の地域における平均生活日数</a:t>
                      </a: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26381"/>
                  </a:ext>
                </a:extLst>
              </a:tr>
              <a:tr h="256923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19859"/>
                  </a:ext>
                </a:extLst>
              </a:tr>
              <a:tr h="2401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567"/>
                  </a:ext>
                </a:extLst>
              </a:tr>
              <a:tr h="88072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令和５年度末の</a:t>
                      </a:r>
                      <a:r>
                        <a:rPr lang="ja-JP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精神障がい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者の精神病床から退院後１年以内の地域における平均生活日数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316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37845"/>
                  </a:ext>
                </a:extLst>
              </a:tr>
              <a:tr h="256923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72841"/>
                  </a:ext>
                </a:extLst>
              </a:tr>
              <a:tr h="2569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②精神病床における１年以上長期入院患者数</a:t>
                      </a: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26661"/>
                  </a:ext>
                </a:extLst>
              </a:tr>
              <a:tr h="2401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2883"/>
                  </a:ext>
                </a:extLst>
              </a:tr>
              <a:tr h="3774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令和元年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月末の長期入院患者数 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A)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9,113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905070"/>
                  </a:ext>
                </a:extLst>
              </a:tr>
              <a:tr h="4427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月末の長期入院患者数 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(B)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8,688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90525"/>
                  </a:ext>
                </a:extLst>
              </a:tr>
              <a:tr h="3774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減少数（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A-B）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425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4245"/>
                  </a:ext>
                </a:extLst>
              </a:tr>
              <a:tr h="256923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56898"/>
                  </a:ext>
                </a:extLst>
              </a:tr>
              <a:tr h="2569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③精神病床における早期退院率</a:t>
                      </a: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018" marR="9018" marT="9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80774"/>
                  </a:ext>
                </a:extLst>
              </a:tr>
              <a:tr h="2401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数　値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93939"/>
                  </a:ext>
                </a:extLst>
              </a:tr>
              <a:tr h="4427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入院後３ヶ月時点の退院率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69%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204"/>
                  </a:ext>
                </a:extLst>
              </a:tr>
              <a:tr h="4427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入院後６ヶ月時点の退院率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86%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83866"/>
                  </a:ext>
                </a:extLst>
              </a:tr>
              <a:tr h="4427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目標値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b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令和５年度　入院後１年時点の退院率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92%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64028"/>
                  </a:ext>
                </a:extLst>
              </a:tr>
            </a:tbl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284020" y="100653"/>
            <a:ext cx="9361040" cy="627797"/>
          </a:xfrm>
          <a:prstGeom prst="round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u="none" dirty="0" smtClean="0">
                <a:solidFill>
                  <a:schemeClr val="tx1"/>
                </a:solidFill>
                <a:latin typeface="+mn-ea"/>
              </a:rPr>
              <a:t>第</a:t>
            </a:r>
            <a:r>
              <a:rPr lang="en-US" altLang="ja-JP" sz="2800" b="1" u="none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ja-JP" altLang="en-US" sz="2800" b="1" u="none" dirty="0" smtClean="0">
                <a:solidFill>
                  <a:schemeClr val="tx1"/>
                </a:solidFill>
                <a:latin typeface="+mn-ea"/>
              </a:rPr>
              <a:t>期</a:t>
            </a:r>
            <a:r>
              <a:rPr lang="ja-JP" altLang="en-US" sz="2800" b="1" u="none" dirty="0" err="1" smtClean="0">
                <a:solidFill>
                  <a:schemeClr val="tx1"/>
                </a:solidFill>
                <a:latin typeface="+mn-ea"/>
              </a:rPr>
              <a:t>大阪府障がい</a:t>
            </a:r>
            <a:r>
              <a:rPr lang="ja-JP" altLang="en-US" sz="2800" b="1" u="none" dirty="0" smtClean="0">
                <a:solidFill>
                  <a:schemeClr val="tx1"/>
                </a:solidFill>
                <a:latin typeface="+mn-ea"/>
              </a:rPr>
              <a:t>福祉計画の成果目標</a:t>
            </a:r>
            <a:endParaRPr lang="ja-JP" altLang="en-US" sz="2800" b="1" u="none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90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98091" y="1069777"/>
            <a:ext cx="9577064" cy="5565624"/>
            <a:chOff x="198091" y="1103737"/>
            <a:chExt cx="9577064" cy="5565624"/>
          </a:xfrm>
        </p:grpSpPr>
        <p:sp>
          <p:nvSpPr>
            <p:cNvPr id="4" name="正方形/長方形 3"/>
            <p:cNvSpPr/>
            <p:nvPr/>
          </p:nvSpPr>
          <p:spPr>
            <a:xfrm>
              <a:off x="198091" y="1103737"/>
              <a:ext cx="9577064" cy="5565624"/>
            </a:xfrm>
            <a:prstGeom prst="rect">
              <a:avLst/>
            </a:prstGeom>
            <a:noFill/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185738" marR="0" lvl="0" indent="-185738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0132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" name="フローチャート: 代替処理 4"/>
            <p:cNvSpPr/>
            <p:nvPr/>
          </p:nvSpPr>
          <p:spPr>
            <a:xfrm>
              <a:off x="1769699" y="1158639"/>
              <a:ext cx="7955134" cy="792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tIns="10800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下矢印 5"/>
            <p:cNvSpPr/>
            <p:nvPr/>
          </p:nvSpPr>
          <p:spPr>
            <a:xfrm>
              <a:off x="1994699" y="2021115"/>
              <a:ext cx="990000" cy="360000"/>
            </a:xfrm>
            <a:prstGeom prst="downArrow">
              <a:avLst/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府</a:t>
              </a:r>
            </a:p>
          </p:txBody>
        </p:sp>
        <p:sp>
          <p:nvSpPr>
            <p:cNvPr id="7" name="下矢印 6"/>
            <p:cNvSpPr/>
            <p:nvPr/>
          </p:nvSpPr>
          <p:spPr>
            <a:xfrm rot="18761577">
              <a:off x="3945440" y="1804810"/>
              <a:ext cx="504000" cy="386521"/>
            </a:xfrm>
            <a:prstGeom prst="downArrow">
              <a:avLst>
                <a:gd name="adj1" fmla="val 50000"/>
                <a:gd name="adj2" fmla="val 53836"/>
              </a:avLst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7200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95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8" name="フローチャート: 代替処理 7"/>
            <p:cNvSpPr/>
            <p:nvPr/>
          </p:nvSpPr>
          <p:spPr>
            <a:xfrm>
              <a:off x="6378040" y="2428907"/>
              <a:ext cx="3348000" cy="54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地域移行支援は個別給付化。</a:t>
              </a:r>
              <a:endPara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府の事業として「地域体制整備コーディネーター」を相談支援事業所等に委託（各保健所圏域）</a:t>
              </a:r>
            </a:p>
          </p:txBody>
        </p:sp>
        <p:sp>
          <p:nvSpPr>
            <p:cNvPr id="9" name="フローチャート: 端子 8"/>
            <p:cNvSpPr/>
            <p:nvPr/>
          </p:nvSpPr>
          <p:spPr>
            <a:xfrm>
              <a:off x="4446562" y="1984398"/>
              <a:ext cx="1838963" cy="544004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10800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市町村に自立支援協議会に</a:t>
              </a:r>
              <a:endParaRPr kumimoji="0" lang="en-US" altLang="ja-JP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精神障がい</a:t>
              </a: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者の地域移行を検討</a:t>
              </a:r>
              <a:endParaRPr kumimoji="0" lang="en-US" altLang="ja-JP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する専門部会の設置を要請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0" name="フローチャート: 端子 9"/>
            <p:cNvSpPr/>
            <p:nvPr/>
          </p:nvSpPr>
          <p:spPr>
            <a:xfrm>
              <a:off x="281633" y="1162669"/>
              <a:ext cx="1426645" cy="792000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7EA5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平成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12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　～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23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下矢印 10"/>
            <p:cNvSpPr/>
            <p:nvPr/>
          </p:nvSpPr>
          <p:spPr>
            <a:xfrm>
              <a:off x="6829166" y="1987429"/>
              <a:ext cx="2502695" cy="399457"/>
            </a:xfrm>
            <a:prstGeom prst="downArrow">
              <a:avLst/>
            </a:prstGeom>
            <a:solidFill>
              <a:srgbClr val="00FF00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大阪府における</a:t>
              </a:r>
              <a:endParaRPr kumimoji="0" lang="en-US" altLang="ja-JP" sz="11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退院促進に係る事業</a:t>
              </a:r>
            </a:p>
          </p:txBody>
        </p:sp>
        <p:sp>
          <p:nvSpPr>
            <p:cNvPr id="12" name="フローチャート: 端子 11"/>
            <p:cNvSpPr/>
            <p:nvPr/>
          </p:nvSpPr>
          <p:spPr>
            <a:xfrm>
              <a:off x="296032" y="2427627"/>
              <a:ext cx="1426645" cy="540000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7EA5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平成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24</a:t>
              </a: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法改正</a:t>
              </a:r>
              <a:endPara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地域移行制度化</a:t>
              </a:r>
              <a:endPara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3" name="フローチャート: 端子 12"/>
            <p:cNvSpPr/>
            <p:nvPr/>
          </p:nvSpPr>
          <p:spPr>
            <a:xfrm>
              <a:off x="281633" y="3041711"/>
              <a:ext cx="1426645" cy="540000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7EA5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平成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25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　～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26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4" name="フローチャート: 代替処理 13"/>
            <p:cNvSpPr/>
            <p:nvPr/>
          </p:nvSpPr>
          <p:spPr>
            <a:xfrm>
              <a:off x="6378040" y="3037965"/>
              <a:ext cx="3348000" cy="54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「市町村</a:t>
              </a:r>
              <a:r>
                <a:rPr kumimoji="0" lang="ja-JP" alt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精神障がい</a:t>
              </a: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者地域移行推進体制整備事業」として、「地域相談支援マネージャー」を相談支援事業所等に</a:t>
              </a:r>
              <a:r>
                <a:rPr kumimoji="0" lang="zh-TW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委託</a:t>
              </a:r>
              <a:endParaRPr kumimoji="0" lang="en-US" altLang="zh-TW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（各保健所圏域）</a:t>
              </a:r>
            </a:p>
          </p:txBody>
        </p:sp>
        <p:sp>
          <p:nvSpPr>
            <p:cNvPr id="15" name="フローチャート: 代替処理 14"/>
            <p:cNvSpPr/>
            <p:nvPr/>
          </p:nvSpPr>
          <p:spPr>
            <a:xfrm>
              <a:off x="4838863" y="4337680"/>
              <a:ext cx="1466244" cy="90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市町村協議の場の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立ち上げ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（自立支援協議会の部会を位置づける場合もあり）</a:t>
              </a:r>
            </a:p>
          </p:txBody>
        </p:sp>
        <p:sp>
          <p:nvSpPr>
            <p:cNvPr id="16" name="フローチャート: 端子 15"/>
            <p:cNvSpPr/>
            <p:nvPr/>
          </p:nvSpPr>
          <p:spPr>
            <a:xfrm>
              <a:off x="279850" y="3671079"/>
              <a:ext cx="1426645" cy="540000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7EA5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平成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27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　～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28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7" name="フローチャート: 代替処理 16"/>
            <p:cNvSpPr/>
            <p:nvPr/>
          </p:nvSpPr>
          <p:spPr>
            <a:xfrm>
              <a:off x="6389230" y="3671827"/>
              <a:ext cx="3348000" cy="54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「長期入院</a:t>
              </a:r>
              <a:r>
                <a:rPr kumimoji="0" lang="ja-JP" alt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精神障がい</a:t>
              </a: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者地域移行総合的推進体制検証モデル事業」として、「精神障がい者地域移行アドバイザー」を相談支援事業所等に</a:t>
              </a:r>
              <a:r>
                <a:rPr kumimoji="0" lang="zh-TW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委託</a:t>
              </a: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（各保健所圏域）</a:t>
              </a:r>
            </a:p>
          </p:txBody>
        </p:sp>
        <p:sp>
          <p:nvSpPr>
            <p:cNvPr id="18" name="フローチャート: 代替処理 17"/>
            <p:cNvSpPr/>
            <p:nvPr/>
          </p:nvSpPr>
          <p:spPr>
            <a:xfrm>
              <a:off x="1769699" y="2436135"/>
              <a:ext cx="1440000" cy="1224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9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9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府障がい</a:t>
              </a: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者自立支援協議会　地域支援推進部会</a:t>
              </a:r>
              <a:endParaRPr kumimoji="0" lang="en-US" altLang="ja-JP" sz="9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</a:t>
              </a:r>
              <a:r>
                <a:rPr kumimoji="0" lang="ja-JP" alt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精神障がい</a:t>
              </a: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者地域移行推進ワーキンググループ」の立ち上げ</a:t>
              </a:r>
            </a:p>
          </p:txBody>
        </p:sp>
        <p:sp>
          <p:nvSpPr>
            <p:cNvPr id="19" name="フローチャート: 代替処理 18"/>
            <p:cNvSpPr/>
            <p:nvPr/>
          </p:nvSpPr>
          <p:spPr>
            <a:xfrm>
              <a:off x="4865107" y="5717759"/>
              <a:ext cx="1440000" cy="648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市町村協議の場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0" name="フローチャート: 端子 19"/>
            <p:cNvSpPr/>
            <p:nvPr/>
          </p:nvSpPr>
          <p:spPr>
            <a:xfrm>
              <a:off x="279849" y="4311267"/>
              <a:ext cx="1426645" cy="900000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7EA5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平成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29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～令和元年度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1" name="フローチャート: 代替処理 20"/>
            <p:cNvSpPr/>
            <p:nvPr/>
          </p:nvSpPr>
          <p:spPr>
            <a:xfrm>
              <a:off x="1790617" y="4309055"/>
              <a:ext cx="1440000" cy="90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同ワーキンググループを「大阪府の協議の場」に位置づけ</a:t>
              </a:r>
            </a:p>
          </p:txBody>
        </p:sp>
        <p:sp>
          <p:nvSpPr>
            <p:cNvPr id="22" name="フローチャート: 代替処理 21"/>
            <p:cNvSpPr/>
            <p:nvPr/>
          </p:nvSpPr>
          <p:spPr>
            <a:xfrm>
              <a:off x="6381415" y="4317809"/>
              <a:ext cx="3348000" cy="90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「長期入院</a:t>
              </a:r>
              <a:r>
                <a:rPr kumimoji="0" lang="ja-JP" alt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精神障がい</a:t>
              </a: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者退院促進事業」として、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「地域精神医療体制広域コーディネーター」</a:t>
              </a:r>
              <a:r>
                <a:rPr kumimoji="0" lang="en-US" altLang="ja-JP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6</a:t>
              </a: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名を府に配置</a:t>
              </a:r>
            </a:p>
          </p:txBody>
        </p:sp>
        <p:sp>
          <p:nvSpPr>
            <p:cNvPr id="23" name="フローチャート: 代替処理 22"/>
            <p:cNvSpPr/>
            <p:nvPr/>
          </p:nvSpPr>
          <p:spPr>
            <a:xfrm>
              <a:off x="3314740" y="4317809"/>
              <a:ext cx="1440000" cy="90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圏域協議の場の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立ち上げ</a:t>
              </a:r>
            </a:p>
          </p:txBody>
        </p:sp>
        <p:sp>
          <p:nvSpPr>
            <p:cNvPr id="24" name="フローチャート: 端子 23"/>
            <p:cNvSpPr/>
            <p:nvPr/>
          </p:nvSpPr>
          <p:spPr>
            <a:xfrm>
              <a:off x="289340" y="5337544"/>
              <a:ext cx="1426645" cy="1028215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7EA5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令和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　～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5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</a:t>
              </a: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5" name="フローチャート: 代替処理 24"/>
            <p:cNvSpPr/>
            <p:nvPr/>
          </p:nvSpPr>
          <p:spPr>
            <a:xfrm>
              <a:off x="1785425" y="5733256"/>
              <a:ext cx="1440000" cy="648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大阪府協議の場</a:t>
              </a:r>
            </a:p>
          </p:txBody>
        </p:sp>
        <p:sp>
          <p:nvSpPr>
            <p:cNvPr id="26" name="フローチャート: 代替処理 25"/>
            <p:cNvSpPr/>
            <p:nvPr/>
          </p:nvSpPr>
          <p:spPr>
            <a:xfrm>
              <a:off x="3314740" y="5717759"/>
              <a:ext cx="1440000" cy="648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圏域協議の場</a:t>
              </a:r>
            </a:p>
          </p:txBody>
        </p:sp>
        <p:sp>
          <p:nvSpPr>
            <p:cNvPr id="27" name="フローチャート: 代替処理 26"/>
            <p:cNvSpPr/>
            <p:nvPr/>
          </p:nvSpPr>
          <p:spPr>
            <a:xfrm>
              <a:off x="6367505" y="5311651"/>
              <a:ext cx="3348000" cy="54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E67C8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「長期入院</a:t>
              </a:r>
              <a:r>
                <a:rPr kumimoji="0" lang="ja-JP" alt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精神障がい</a:t>
              </a: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者退院支援強化事業」として、「地域精神医療体制広域コーディネーター」　</a:t>
              </a:r>
              <a:r>
                <a:rPr kumimoji="0" lang="en-US" altLang="ja-JP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6</a:t>
              </a: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名を府に継続配置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8" name="下矢印 27"/>
            <p:cNvSpPr/>
            <p:nvPr/>
          </p:nvSpPr>
          <p:spPr>
            <a:xfrm>
              <a:off x="5117778" y="2932070"/>
              <a:ext cx="908413" cy="1205714"/>
            </a:xfrm>
            <a:prstGeom prst="downArrow">
              <a:avLst/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dash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市町村</a:t>
              </a:r>
            </a:p>
          </p:txBody>
        </p:sp>
        <p:sp>
          <p:nvSpPr>
            <p:cNvPr id="29" name="乗算 28"/>
            <p:cNvSpPr/>
            <p:nvPr/>
          </p:nvSpPr>
          <p:spPr>
            <a:xfrm>
              <a:off x="3476650" y="3256900"/>
              <a:ext cx="1116177" cy="925128"/>
            </a:xfrm>
            <a:prstGeom prst="mathMultiply">
              <a:avLst/>
            </a:prstGeom>
            <a:solidFill>
              <a:srgbClr val="4E67C8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下矢印 29"/>
            <p:cNvSpPr/>
            <p:nvPr/>
          </p:nvSpPr>
          <p:spPr>
            <a:xfrm>
              <a:off x="3539739" y="2942884"/>
              <a:ext cx="990000" cy="360000"/>
            </a:xfrm>
            <a:prstGeom prst="downArrow">
              <a:avLst>
                <a:gd name="adj1" fmla="val 50000"/>
                <a:gd name="adj2" fmla="val 53836"/>
              </a:avLst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7200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保健所</a:t>
              </a:r>
              <a:endParaRPr kumimoji="0" lang="en-US" altLang="ja-JP" sz="9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圏域</a:t>
              </a:r>
            </a:p>
          </p:txBody>
        </p:sp>
        <p:sp>
          <p:nvSpPr>
            <p:cNvPr id="31" name="下矢印 30"/>
            <p:cNvSpPr/>
            <p:nvPr/>
          </p:nvSpPr>
          <p:spPr>
            <a:xfrm>
              <a:off x="1996872" y="5338490"/>
              <a:ext cx="990000" cy="360000"/>
            </a:xfrm>
            <a:prstGeom prst="downArrow">
              <a:avLst/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府</a:t>
              </a:r>
            </a:p>
          </p:txBody>
        </p:sp>
        <p:sp>
          <p:nvSpPr>
            <p:cNvPr id="32" name="下矢印 31"/>
            <p:cNvSpPr/>
            <p:nvPr/>
          </p:nvSpPr>
          <p:spPr>
            <a:xfrm>
              <a:off x="3552924" y="5338682"/>
              <a:ext cx="990000" cy="360000"/>
            </a:xfrm>
            <a:prstGeom prst="downArrow">
              <a:avLst>
                <a:gd name="adj1" fmla="val 50000"/>
                <a:gd name="adj2" fmla="val 53836"/>
              </a:avLst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7200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保健所</a:t>
              </a:r>
              <a:endParaRPr kumimoji="0" lang="en-US" altLang="ja-JP" sz="9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圏域</a:t>
              </a:r>
            </a:p>
          </p:txBody>
        </p:sp>
        <p:sp>
          <p:nvSpPr>
            <p:cNvPr id="33" name="下矢印 32"/>
            <p:cNvSpPr/>
            <p:nvPr/>
          </p:nvSpPr>
          <p:spPr>
            <a:xfrm>
              <a:off x="5076984" y="5342531"/>
              <a:ext cx="990000" cy="360000"/>
            </a:xfrm>
            <a:prstGeom prst="downArrow">
              <a:avLst/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市町村</a:t>
              </a:r>
            </a:p>
          </p:txBody>
        </p:sp>
        <p:sp>
          <p:nvSpPr>
            <p:cNvPr id="34" name="フローチャート: 端子 33"/>
            <p:cNvSpPr/>
            <p:nvPr/>
          </p:nvSpPr>
          <p:spPr>
            <a:xfrm>
              <a:off x="1785426" y="2575834"/>
              <a:ext cx="4519682" cy="176548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5ECCF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自立支援協議会等に係る各地域の会議</a:t>
              </a:r>
            </a:p>
          </p:txBody>
        </p:sp>
        <p:sp>
          <p:nvSpPr>
            <p:cNvPr id="35" name="フローチャート: 代替処理 34"/>
            <p:cNvSpPr/>
            <p:nvPr/>
          </p:nvSpPr>
          <p:spPr>
            <a:xfrm>
              <a:off x="6375766" y="6234929"/>
              <a:ext cx="3348000" cy="3600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CC66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精神科救急医療体制整備事業（平成</a:t>
              </a:r>
              <a:r>
                <a:rPr kumimoji="0" lang="en-US" altLang="ja-JP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14</a:t>
              </a:r>
              <a:r>
                <a:rPr kumimoji="0" lang="ja-JP" alt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年度～）の一部を、「精神医療相談事業」として実施　等</a:t>
              </a:r>
              <a:endParaRPr kumimoji="0" lang="ja-JP" altLang="en-US" sz="9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フローチャート: 端子 35"/>
            <p:cNvSpPr/>
            <p:nvPr/>
          </p:nvSpPr>
          <p:spPr>
            <a:xfrm>
              <a:off x="6367505" y="6018079"/>
              <a:ext cx="3348000" cy="216000"/>
            </a:xfrm>
            <a:prstGeom prst="flowChartTerminator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CC6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地域包括ケアシステム構築推進事業</a:t>
              </a:r>
            </a:p>
          </p:txBody>
        </p:sp>
        <p:cxnSp>
          <p:nvCxnSpPr>
            <p:cNvPr id="37" name="直線コネクタ 36"/>
            <p:cNvCxnSpPr>
              <a:stCxn id="5" idx="0"/>
              <a:endCxn id="5" idx="0"/>
            </p:cNvCxnSpPr>
            <p:nvPr/>
          </p:nvCxnSpPr>
          <p:spPr>
            <a:xfrm>
              <a:off x="5747266" y="1158639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4E67C8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8" name="直線コネクタ 37"/>
            <p:cNvCxnSpPr/>
            <p:nvPr/>
          </p:nvCxnSpPr>
          <p:spPr>
            <a:xfrm>
              <a:off x="6073357" y="1147602"/>
              <a:ext cx="0" cy="79797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sp>
          <p:nvSpPr>
            <p:cNvPr id="39" name="テキスト ボックス 38"/>
            <p:cNvSpPr txBox="1"/>
            <p:nvPr/>
          </p:nvSpPr>
          <p:spPr>
            <a:xfrm>
              <a:off x="1730744" y="1158593"/>
              <a:ext cx="4350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府の保健所において、病院から推薦のあった患者の退院に向けた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支援を行い、課題として挙げられる社会資源の充実等について検討を行うため、保健・医療・福祉の関係者からなる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「自立支援促進会議」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を開催</a:t>
              </a: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平成</a:t>
              </a: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23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年度で廃止）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073358" y="1145991"/>
              <a:ext cx="3611298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大阪府では、退院促進支援に係る事業を継続実施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　事業名：社会的入院解消研究事業　→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地域生活移行支援研究事業　→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</a:t>
              </a:r>
              <a:r>
                <a:rPr kumimoji="0" lang="ja-JP" alt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精神障がい</a:t>
              </a: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者退院促進支援事業</a:t>
              </a:r>
            </a:p>
          </p:txBody>
        </p:sp>
        <p:sp>
          <p:nvSpPr>
            <p:cNvPr id="41" name="下矢印 40"/>
            <p:cNvSpPr/>
            <p:nvPr/>
          </p:nvSpPr>
          <p:spPr>
            <a:xfrm>
              <a:off x="2010425" y="3819620"/>
              <a:ext cx="990000" cy="360000"/>
            </a:xfrm>
            <a:prstGeom prst="downArrow">
              <a:avLst/>
            </a:prstGeom>
            <a:solidFill>
              <a:srgbClr val="5ECCF3"/>
            </a:solidFill>
            <a:ln w="25400" cap="flat" cmpd="sng" algn="ctr">
              <a:solidFill>
                <a:srgbClr val="4E67C8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府</a:t>
              </a:r>
            </a:p>
          </p:txBody>
        </p:sp>
      </p:grp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73740" y="291128"/>
            <a:ext cx="9775155" cy="540000"/>
          </a:xfrm>
          <a:prstGeom prst="round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u="none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　</a:t>
            </a:r>
            <a:r>
              <a:rPr lang="ja-JP" altLang="en-US" sz="2000" u="none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精神障がいにも</a:t>
            </a:r>
            <a:r>
              <a:rPr lang="ja-JP" altLang="en-US" sz="2000" u="non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対応した地域包括ケアシステムの構築に向けた取組の経緯</a:t>
            </a:r>
            <a:endParaRPr lang="en-US" altLang="ja-JP" sz="2000" u="non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1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丸ゴシック">
      <a:majorFont>
        <a:latin typeface="HG創英角ｺﾞｼｯｸUB"/>
        <a:ea typeface="HGS創英ﾌﾟﾚｾﾞﾝｽEB"/>
        <a:cs typeface=""/>
      </a:majorFont>
      <a:minorFont>
        <a:latin typeface="Century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ファンシー（008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D2B3F790-570E-46F8-A5E6-1FA5A25F7A77}" vid="{C844B154-D238-4CCB-8852-491E2A4E2E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5586</TotalTime>
  <Words>1394</Words>
  <Application>Microsoft Office PowerPoint</Application>
  <PresentationFormat>ユーザー設定</PresentationFormat>
  <Paragraphs>172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23" baseType="lpstr">
      <vt:lpstr>HGS創英ﾌﾟﾚｾﾞﾝｽEB</vt:lpstr>
      <vt:lpstr>HG丸ｺﾞｼｯｸM-PRO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Century</vt:lpstr>
      <vt:lpstr>Tahoma</vt:lpstr>
      <vt:lpstr>Times New Roman</vt:lpstr>
      <vt:lpstr>テーマ1</vt:lpstr>
      <vt:lpstr>Office テーマ</vt:lpstr>
      <vt:lpstr>大阪府における 「精神障がいにも対応した地域包括ケアシステム」 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総務部IT推進課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地域移行支援（退院促進） について</dc:title>
  <dc:creator>中川;尚代</dc:creator>
  <cp:lastModifiedBy>中川　尚代</cp:lastModifiedBy>
  <cp:revision>332</cp:revision>
  <cp:lastPrinted>2022-01-04T02:25:35Z</cp:lastPrinted>
  <dcterms:created xsi:type="dcterms:W3CDTF">2017-10-10T02:23:27Z</dcterms:created>
  <dcterms:modified xsi:type="dcterms:W3CDTF">2022-02-10T01:36:18Z</dcterms:modified>
</cp:coreProperties>
</file>