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296" r:id="rId5"/>
  </p:sldIdLst>
  <p:sldSz cx="12801600" cy="9601200" type="A3"/>
  <p:notesSz cx="9777413" cy="66468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CC"/>
    <a:srgbClr val="FFFF99"/>
    <a:srgbClr val="CCFFFF"/>
    <a:srgbClr val="FFFFFF"/>
    <a:srgbClr val="CBE3F2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4434" autoAdjust="0"/>
  </p:normalViewPr>
  <p:slideViewPr>
    <p:cSldViewPr>
      <p:cViewPr varScale="1">
        <p:scale>
          <a:sx n="54" d="100"/>
          <a:sy n="54" d="100"/>
        </p:scale>
        <p:origin x="858" y="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4" y="8"/>
            <a:ext cx="4236879" cy="332342"/>
          </a:xfrm>
          <a:prstGeom prst="rect">
            <a:avLst/>
          </a:prstGeom>
        </p:spPr>
        <p:txBody>
          <a:bodyPr vert="horz" lIns="89146" tIns="44569" rIns="89146" bIns="445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38294" y="8"/>
            <a:ext cx="4236879" cy="332342"/>
          </a:xfrm>
          <a:prstGeom prst="rect">
            <a:avLst/>
          </a:prstGeom>
        </p:spPr>
        <p:txBody>
          <a:bodyPr vert="horz" lIns="89146" tIns="44569" rIns="89146" bIns="44569" rtlCol="0"/>
          <a:lstStyle>
            <a:lvl1pPr algn="r">
              <a:defRPr sz="1200"/>
            </a:lvl1pPr>
          </a:lstStyle>
          <a:p>
            <a:fld id="{3F2D28A0-6F62-4A73-959C-6359E5DDD042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25800" y="496888"/>
            <a:ext cx="3325813" cy="2493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46" tIns="44569" rIns="89146" bIns="4456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77742" y="3157260"/>
            <a:ext cx="7821930" cy="2991088"/>
          </a:xfrm>
          <a:prstGeom prst="rect">
            <a:avLst/>
          </a:prstGeom>
        </p:spPr>
        <p:txBody>
          <a:bodyPr vert="horz" lIns="89146" tIns="44569" rIns="89146" bIns="4456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4" y="6313377"/>
            <a:ext cx="4236879" cy="332342"/>
          </a:xfrm>
          <a:prstGeom prst="rect">
            <a:avLst/>
          </a:prstGeom>
        </p:spPr>
        <p:txBody>
          <a:bodyPr vert="horz" lIns="89146" tIns="44569" rIns="89146" bIns="445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38294" y="6313377"/>
            <a:ext cx="4236879" cy="332342"/>
          </a:xfrm>
          <a:prstGeom prst="rect">
            <a:avLst/>
          </a:prstGeom>
        </p:spPr>
        <p:txBody>
          <a:bodyPr vert="horz" lIns="89146" tIns="44569" rIns="89146" bIns="44569" rtlCol="0" anchor="b"/>
          <a:lstStyle>
            <a:lvl1pPr algn="r">
              <a:defRPr sz="1200"/>
            </a:lvl1pPr>
          </a:lstStyle>
          <a:p>
            <a:fld id="{51875A66-8240-4C7B-8F63-ACC40D251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4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60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26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4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88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0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2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85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2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2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9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1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1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7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69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81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83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0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グループ化 51"/>
          <p:cNvGrpSpPr/>
          <p:nvPr/>
        </p:nvGrpSpPr>
        <p:grpSpPr>
          <a:xfrm>
            <a:off x="69835" y="5285018"/>
            <a:ext cx="4239245" cy="2971966"/>
            <a:chOff x="131649" y="5225122"/>
            <a:chExt cx="4126407" cy="2174802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31649" y="5225122"/>
              <a:ext cx="4126407" cy="2174802"/>
              <a:chOff x="131648" y="3326059"/>
              <a:chExt cx="4127169" cy="3954774"/>
            </a:xfrm>
          </p:grpSpPr>
          <p:sp>
            <p:nvSpPr>
              <p:cNvPr id="57" name="コンテンツ プレースホルダー 2"/>
              <p:cNvSpPr txBox="1">
                <a:spLocks/>
              </p:cNvSpPr>
              <p:nvPr/>
            </p:nvSpPr>
            <p:spPr>
              <a:xfrm>
                <a:off x="136800" y="3711527"/>
                <a:ext cx="4122017" cy="356930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128016" tIns="64008" rIns="128016" bIns="64008" rtlCol="0">
                <a:noAutofit/>
              </a:bodyPr>
              <a:lstStyle>
                <a:lvl1pPr marL="480060" indent="-48006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4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40130" indent="-40005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0020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24028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8036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44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16052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80060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44068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defTabSz="914400">
                  <a:spcBef>
                    <a:spcPts val="0"/>
                  </a:spcBef>
                  <a:buNone/>
                </a:pPr>
                <a:endParaRPr kumimoji="0" lang="en-US" altLang="ja-JP" sz="1000" b="1" u="sng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◆建物の劣化度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調査・現況調査の実施及び中長期保全計画の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策定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延床面積</a:t>
                </a:r>
                <a:r>
                  <a: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1,000㎡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以上 約</a:t>
                </a:r>
                <a:r>
                  <a: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1,000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棟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1,000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㎡未満 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約</a:t>
                </a:r>
                <a:r>
                  <a: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4,000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棟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）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lnSpc>
                    <a:spcPts val="500"/>
                  </a:lnSpc>
                  <a:buNone/>
                </a:pP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◆長寿命化に向けた改修工事等の着手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（令和２年度～）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劣化度調査等の結果、不具合の発生などの劣化が著しく、長寿命化のために優先的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に</a:t>
                </a: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対応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する必要のあるものから改修工事等に着手。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kumimoji="0" lang="en-US" altLang="ja-JP" sz="800" b="1" u="sng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lvl="0" indent="0" defTabSz="914400">
                  <a:spcBef>
                    <a:spcPts val="0"/>
                  </a:spcBef>
                  <a:buNone/>
                </a:pPr>
                <a:endParaRPr kumimoji="0" lang="en-US" altLang="ja-JP" sz="1100" b="1" u="sng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r>
                  <a:rPr lang="ja-JP" altLang="en-US" sz="105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◆築後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25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50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年目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の施設等の点検を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実施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333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施設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〔1,476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棟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〕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）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lnSpc>
                    <a:spcPts val="500"/>
                  </a:lnSpc>
                  <a:buNone/>
                </a:pP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◆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学校、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警察施設の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施設類型別計画等に基づき、施設の再編等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  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実施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58" name="コンテンツ プレースホルダー 2"/>
              <p:cNvSpPr txBox="1">
                <a:spLocks/>
              </p:cNvSpPr>
              <p:nvPr/>
            </p:nvSpPr>
            <p:spPr>
              <a:xfrm>
                <a:off x="131648" y="3326059"/>
                <a:ext cx="4125658" cy="373659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19050"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8016" tIns="64008" rIns="128016" bIns="64008" rtlCol="0" anchor="ctr" anchorCtr="0">
                <a:noAutofit/>
              </a:bodyPr>
              <a:lstStyle>
                <a:lvl1pPr marL="480060" indent="-48006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4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40130" indent="-40005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0020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24028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8036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44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16052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80060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440680" indent="-320040" algn="l" defTabSz="128016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12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これま</a:t>
                </a:r>
                <a:r>
                  <a:rPr lang="ja-JP" altLang="en-US" sz="12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で</a:t>
                </a:r>
                <a:r>
                  <a:rPr lang="ja-JP" altLang="en-US" sz="12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の取組み</a:t>
                </a:r>
                <a:r>
                  <a:rPr lang="ja-JP" altLang="en-US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ja-JP" altLang="en-US" sz="9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平成</a:t>
                </a:r>
                <a:r>
                  <a:rPr lang="en-US" altLang="ja-JP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28</a:t>
                </a:r>
                <a:r>
                  <a:rPr lang="ja-JP" altLang="en-US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年度～令和</a:t>
                </a:r>
                <a:r>
                  <a:rPr lang="en-US" altLang="ja-JP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</a:t>
                </a:r>
                <a:r>
                  <a:rPr lang="ja-JP" altLang="en-US" sz="9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年度）</a:t>
                </a:r>
                <a:endParaRPr lang="ja-JP" altLang="en-US" sz="9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54" name="コンテンツ プレースホルダー 2"/>
            <p:cNvSpPr txBox="1">
              <a:spLocks/>
            </p:cNvSpPr>
            <p:nvPr/>
          </p:nvSpPr>
          <p:spPr>
            <a:xfrm>
              <a:off x="309358" y="5582374"/>
              <a:ext cx="2038785" cy="18440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175">
              <a:solidFill>
                <a:schemeClr val="bg2">
                  <a:lumMod val="10000"/>
                </a:schemeClr>
              </a:solidFill>
              <a:prstDash val="sysDash"/>
            </a:ln>
            <a:effectLst/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ja-JP" altLang="en-US" sz="11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長  寿  命  化  </a:t>
              </a:r>
              <a:endPara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6" name="コンテンツ プレースホルダー 2"/>
            <p:cNvSpPr txBox="1">
              <a:spLocks/>
            </p:cNvSpPr>
            <p:nvPr/>
          </p:nvSpPr>
          <p:spPr>
            <a:xfrm>
              <a:off x="309357" y="6559932"/>
              <a:ext cx="2038785" cy="18440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175">
              <a:solidFill>
                <a:schemeClr val="bg2">
                  <a:lumMod val="10000"/>
                </a:schemeClr>
              </a:solidFill>
              <a:prstDash val="sysDash"/>
            </a:ln>
            <a:effectLst/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ja-JP" altLang="en-US" sz="11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総量最適化・有効活用  </a:t>
              </a:r>
              <a:endPara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タイトル 1"/>
          <p:cNvSpPr txBox="1">
            <a:spLocks/>
          </p:cNvSpPr>
          <p:nvPr/>
        </p:nvSpPr>
        <p:spPr>
          <a:xfrm>
            <a:off x="-1" y="1"/>
            <a:ext cx="12711120" cy="437726"/>
          </a:xfrm>
          <a:prstGeom prst="rect">
            <a:avLst/>
          </a:prstGeom>
          <a:noFill/>
          <a:ln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大阪府ファシリティマネジメント基本方針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（大阪府公共施設等総合管理計画）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の改訂について　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431624"/>
            <a:ext cx="1280160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5247178" y="1031185"/>
            <a:ext cx="7414240" cy="8449934"/>
            <a:chOff x="4665341" y="763181"/>
            <a:chExt cx="7953304" cy="4080227"/>
          </a:xfrm>
        </p:grpSpPr>
        <p:sp>
          <p:nvSpPr>
            <p:cNvPr id="68" name="コンテンツ プレースホルダー 2"/>
            <p:cNvSpPr txBox="1">
              <a:spLocks/>
            </p:cNvSpPr>
            <p:nvPr/>
          </p:nvSpPr>
          <p:spPr>
            <a:xfrm>
              <a:off x="4666943" y="903154"/>
              <a:ext cx="7951702" cy="39402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28016" tIns="64008" rIns="128016" bIns="64008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Bef>
                  <a:spcPts val="0"/>
                </a:spcBef>
                <a:buNone/>
              </a:pPr>
              <a:r>
                <a:rPr lang="en-US" altLang="ja-JP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改訂の動機</a:t>
              </a:r>
              <a:r>
                <a:rPr lang="en-US" altLang="ja-JP" sz="105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105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国（総務省）の要請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対応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（令和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26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日付け 総財務第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号通知）</a:t>
              </a: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 令和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年度中に記載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事項を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追記　・個別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施設計画等（策定済）の反映</a:t>
              </a: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・インフラ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、特別会計、企業会計を含めた中長期的な経費見込み　ほか</a:t>
              </a: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現在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、本基本方針に基づき平成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年度から令和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年度までを緊急取組期間と位置づけて取組んでおり、今回の改訂は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社会的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背景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の変化等に伴うものではなく、総務省通知により新規に追加するものを主とし、本編の第１、第２及び第３並びに参考資料編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記載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の基礎データ等については、基本的には本基本方針策定時のものである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en-US" altLang="ja-JP" sz="12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改訂内容</a:t>
              </a:r>
              <a:r>
                <a:rPr lang="en-US" altLang="ja-JP" sz="12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１．個別施設ごとの具体的な対応方針である「個別施設計画」を基本方針に位置づけるとともに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、関連事項</a:t>
              </a:r>
              <a:r>
                <a:rPr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を改訂。</a:t>
              </a: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 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「方針の位置づけ」に既存の「施設類型別計画」を「個別施設計画」と定義。</a:t>
              </a: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 個別施設計画の記載（本編及び参考資料）：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警察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施設（交通安全施設）、府営住宅、都市基盤施設（インフラ）、環境農林水産施設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、日本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万国博覧会記念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公園　など</a:t>
              </a:r>
              <a:endPara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２． 「公共施設等の維持管理・更新等に係る経費見込み」を算出。</a:t>
              </a: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 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総務省通知に例示される「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 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年間試算表」の様式を参考に採用。（試算期間：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R5〜14 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年度）</a:t>
              </a:r>
            </a:p>
            <a:p>
              <a:pPr marL="0" lvl="0" indent="0">
                <a:spcBef>
                  <a:spcPts val="0"/>
                </a:spcBef>
                <a:buNone/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 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旧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基本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⽅針に掲載している「中⻑期的な経費等の⾒込みの概算」は、引続き参考資料編に掲載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３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． 参考資料を追加。</a:t>
              </a:r>
            </a:p>
            <a:p>
              <a:pPr marL="0" indent="0">
                <a:buNone/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○ 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総務省通知における必須事項の項目を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追記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（例：参考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資料編に「施設保有量の推移」、「有形固定資産減価償却率」を掲載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。）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．これまでに行った実績を踏まえ、具体的な取組みについて部分改訂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lvl="0" indent="0">
                <a:spcBef>
                  <a:spcPts val="0"/>
                </a:spcBef>
                <a:buNone/>
              </a:pPr>
              <a:endPara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9" name="コンテンツ プレースホルダー 2"/>
            <p:cNvSpPr txBox="1">
              <a:spLocks/>
            </p:cNvSpPr>
            <p:nvPr/>
          </p:nvSpPr>
          <p:spPr>
            <a:xfrm>
              <a:off x="4665341" y="763181"/>
              <a:ext cx="7953303" cy="13997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主 な 改 訂 内 容</a:t>
              </a:r>
              <a:endPara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73188" y="1031186"/>
            <a:ext cx="4239380" cy="3447065"/>
            <a:chOff x="141585" y="541195"/>
            <a:chExt cx="3879472" cy="3761119"/>
          </a:xfrm>
        </p:grpSpPr>
        <p:sp>
          <p:nvSpPr>
            <p:cNvPr id="19" name="コンテンツ プレースホルダー 2"/>
            <p:cNvSpPr txBox="1">
              <a:spLocks/>
            </p:cNvSpPr>
            <p:nvPr/>
          </p:nvSpPr>
          <p:spPr>
            <a:xfrm>
              <a:off x="141818" y="857481"/>
              <a:ext cx="3876048" cy="34448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36000" tIns="36000" rIns="36000" bIns="36000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8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en-US" altLang="ja-JP" sz="100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endParaRPr kumimoji="0" lang="en-US" altLang="ja-JP" sz="1000" b="1" u="sng" kern="0" dirty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8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0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kumimoji="0" lang="en-US" altLang="ja-JP" sz="10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0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施設の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長寿命化</a:t>
              </a:r>
              <a:r>
                <a:rPr kumimoji="0" lang="en-US" altLang="ja-JP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築後</a:t>
              </a:r>
              <a:r>
                <a:rPr kumimoji="0" lang="en-US" altLang="ja-JP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70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年以上</a:t>
              </a:r>
              <a:r>
                <a:rPr kumimoji="0" lang="en-US" altLang="ja-JP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推進し、維持・更新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経費の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軽減・平準化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図る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lnSpc>
                  <a:spcPts val="500"/>
                </a:lnSpc>
                <a:spcBef>
                  <a:spcPts val="0"/>
                </a:spcBef>
                <a:buNone/>
              </a:pPr>
              <a:endParaRPr kumimoji="0" lang="en-US" altLang="ja-JP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★劣化度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調査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り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予防保全型の施設維持管理体制を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構築し、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 府民の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安全・安心の確保に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努める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5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50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8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0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endParaRPr kumimoji="0" lang="en-US" altLang="ja-JP" sz="10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★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新規施設整備を抑制し、将来の利用需要に応じた施設の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有効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、総量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の最適化を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図る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kumimoji="0" lang="en-US" altLang="ja-JP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ファシリティマネジメント</a:t>
              </a:r>
              <a:r>
                <a:rPr kumimoji="0" lang="en-US" altLang="ja-JP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</a:t>
              </a: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en-US" altLang="ja-JP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公共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施設等の管理に関し、行政サービスの向上に努めながら</a:t>
              </a: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kumimoji="0" lang="en-US" altLang="ja-JP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できる限り</a:t>
              </a:r>
              <a:r>
                <a:rPr kumimoji="0" lang="ja-JP" altLang="en-US" sz="1050" kern="0" dirty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少ない経費で最適な経営管理を行うこと</a:t>
              </a:r>
            </a:p>
            <a:p>
              <a:pPr marL="0" lvl="0" indent="0" defTabSz="914400">
                <a:spcBef>
                  <a:spcPts val="0"/>
                </a:spcBef>
                <a:buNone/>
              </a:pPr>
              <a:endParaRPr kumimoji="0" lang="en-US" altLang="ja-JP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lvl="0" indent="0" defTabSz="914400">
                <a:spcBef>
                  <a:spcPts val="0"/>
                </a:spcBef>
                <a:buNone/>
              </a:pPr>
              <a:r>
                <a:rPr kumimoji="0" lang="ja-JP" altLang="en-US" sz="1050" kern="0" dirty="0" smtClean="0">
                  <a:ln w="12700">
                    <a:noFill/>
                    <a:prstDash val="solid"/>
                  </a:ln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kumimoji="0" lang="ja-JP" altLang="en-US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コンテンツ プレースホルダー 2"/>
            <p:cNvSpPr txBox="1">
              <a:spLocks/>
            </p:cNvSpPr>
            <p:nvPr/>
          </p:nvSpPr>
          <p:spPr>
            <a:xfrm>
              <a:off x="141585" y="541195"/>
              <a:ext cx="3879472" cy="3069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2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基本的</a:t>
              </a:r>
              <a:r>
                <a:rPr lang="ja-JP" altLang="en-US" sz="1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</a:t>
              </a:r>
              <a:r>
                <a:rPr lang="ja-JP" altLang="en-US" sz="12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方針</a:t>
              </a:r>
            </a:p>
          </p:txBody>
        </p:sp>
      </p:grpSp>
      <p:sp>
        <p:nvSpPr>
          <p:cNvPr id="30" name="二等辺三角形 29"/>
          <p:cNvSpPr/>
          <p:nvPr/>
        </p:nvSpPr>
        <p:spPr>
          <a:xfrm rot="10800000">
            <a:off x="959179" y="4664683"/>
            <a:ext cx="2300110" cy="360000"/>
          </a:xfrm>
          <a:prstGeom prst="triangle">
            <a:avLst>
              <a:gd name="adj" fmla="val 4899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4000" i="1" u="none" strike="noStrike" kern="0" cap="all" spc="0" normalizeH="0" baseline="0" noProof="0" dirty="0" smtClean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73630" y="536618"/>
            <a:ext cx="4238938" cy="33933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 策定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5247178" y="532953"/>
            <a:ext cx="7409858" cy="342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 改訂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令和４年３月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245559" y="1561589"/>
            <a:ext cx="201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2">
                <a:lumMod val="10000"/>
              </a:schemeClr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長  寿  命  化  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コンテンツ プレースホルダー 2"/>
          <p:cNvSpPr txBox="1">
            <a:spLocks/>
          </p:cNvSpPr>
          <p:nvPr/>
        </p:nvSpPr>
        <p:spPr>
          <a:xfrm>
            <a:off x="245559" y="2841317"/>
            <a:ext cx="201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2">
                <a:lumMod val="10000"/>
              </a:schemeClr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総量最適化・有効活用  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二等辺三角形 10"/>
          <p:cNvSpPr/>
          <p:nvPr/>
        </p:nvSpPr>
        <p:spPr>
          <a:xfrm rot="5400000">
            <a:off x="3065749" y="4988040"/>
            <a:ext cx="3564000" cy="466204"/>
          </a:xfrm>
          <a:prstGeom prst="triangle">
            <a:avLst>
              <a:gd name="adj" fmla="val 49718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4000" i="1" u="none" strike="noStrike" kern="0" cap="all" spc="0" normalizeH="0" baseline="0" noProof="0" dirty="0" smtClean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73192" y="8382044"/>
            <a:ext cx="4234336" cy="1073359"/>
            <a:chOff x="136108" y="8332506"/>
            <a:chExt cx="4088163" cy="828322"/>
          </a:xfrm>
        </p:grpSpPr>
        <p:sp>
          <p:nvSpPr>
            <p:cNvPr id="60" name="コンテンツ プレースホルダー 2"/>
            <p:cNvSpPr txBox="1">
              <a:spLocks/>
            </p:cNvSpPr>
            <p:nvPr/>
          </p:nvSpPr>
          <p:spPr>
            <a:xfrm>
              <a:off x="136350" y="8597402"/>
              <a:ext cx="4084554" cy="5634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28016" tIns="64008" rIns="128016" bIns="64008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◆国（総務省）の要請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対応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（平成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日付け 総財務第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号通知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年程度以上の中長期的な経費見込み ／ ユニバーサルデザイン化の推進方策　／ </a:t>
              </a:r>
              <a:endPara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地方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独立行政法人が所有する施設の追加 ／ ほか</a:t>
              </a:r>
              <a:endPara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コンテンツ プレースホルダー 2"/>
            <p:cNvSpPr txBox="1">
              <a:spLocks/>
            </p:cNvSpPr>
            <p:nvPr/>
          </p:nvSpPr>
          <p:spPr>
            <a:xfrm>
              <a:off x="136108" y="8332506"/>
              <a:ext cx="4088163" cy="2567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1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これまで</a:t>
              </a:r>
              <a:r>
                <a:rPr lang="ja-JP" altLang="en-US" sz="11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の改訂の経過 </a:t>
              </a:r>
              <a:r>
                <a:rPr lang="en-US" altLang="ja-JP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r>
                <a:rPr lang="en-US" altLang="ja-JP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31</a:t>
              </a:r>
              <a:r>
                <a:rPr lang="ja-JP" altLang="en-US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9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752" y="4440560"/>
            <a:ext cx="6247094" cy="37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 rtlCol="0" anchor="ctr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kern="0" cap="all" dirty="0" smtClean="0">
            <a:ln/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  <a:txDef>
      <a:spPr>
        <a:solidFill>
          <a:schemeClr val="bg2">
            <a:lumMod val="50000"/>
          </a:schemeClr>
        </a:solidFill>
        <a:ln w="19050"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128016" tIns="64008" rIns="128016" bIns="64008" rtlCol="0" anchor="ctr" anchorCtr="0">
        <a:noAutofit/>
      </a:bodyPr>
      <a:lstStyle>
        <a:defPPr marL="0" indent="0">
          <a:buNone/>
          <a:defRPr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32240C-9678-49BC-876E-9028F5F0CBF7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4BAA375-4434-4683-9766-7CA0A6305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D13421D-47B8-4EE1-AFD8-43F894A84F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12111</TotalTime>
  <Words>861</Words>
  <Application>Microsoft Office PowerPoint</Application>
  <PresentationFormat>A3 297x420 mm</PresentationFormat>
  <Paragraphs>111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大内　克則</cp:lastModifiedBy>
  <cp:revision>1251</cp:revision>
  <cp:lastPrinted>2022-03-22T02:12:53Z</cp:lastPrinted>
  <dcterms:created xsi:type="dcterms:W3CDTF">2014-06-17T12:02:58Z</dcterms:created>
  <dcterms:modified xsi:type="dcterms:W3CDTF">2022-03-24T01:17:58Z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0x010100FEF5C6CA66625842BD9EABBB207E7DCF</vt:lpwstr>
  </property>
</Properties>
</file>