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9" r:id="rId2"/>
    <p:sldId id="291" r:id="rId3"/>
    <p:sldId id="286" r:id="rId4"/>
    <p:sldId id="259" r:id="rId5"/>
    <p:sldId id="287" r:id="rId6"/>
    <p:sldId id="292" r:id="rId7"/>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3180" y="-32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833" tIns="45917" rIns="91833" bIns="459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833" tIns="45917" rIns="91833" bIns="45917" rtlCol="0"/>
          <a:lstStyle>
            <a:lvl1pPr algn="r">
              <a:defRPr sz="1200"/>
            </a:lvl1pPr>
          </a:lstStyle>
          <a:p>
            <a:fld id="{5B1E5620-A63F-447A-A5ED-6699927C9EC5}" type="datetimeFigureOut">
              <a:rPr kumimoji="1" lang="ja-JP" altLang="en-US" smtClean="0"/>
              <a:t>2021/7/30</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833" tIns="45917" rIns="91833" bIns="459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833" tIns="45917" rIns="91833" bIns="459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833" tIns="45917" rIns="91833" bIns="459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833" tIns="45917" rIns="91833" bIns="45917" rtlCol="0" anchor="b"/>
          <a:lstStyle>
            <a:lvl1pPr algn="r">
              <a:defRPr sz="1200"/>
            </a:lvl1pPr>
          </a:lstStyle>
          <a:p>
            <a:fld id="{E37AA9F0-080F-4B9B-BFD2-B2C4DD0FF2AB}" type="slidenum">
              <a:rPr kumimoji="1" lang="ja-JP" altLang="en-US" smtClean="0"/>
              <a:t>‹#›</a:t>
            </a:fld>
            <a:endParaRPr kumimoji="1" lang="ja-JP" altLang="en-US"/>
          </a:p>
        </p:txBody>
      </p:sp>
    </p:spTree>
    <p:extLst>
      <p:ext uri="{BB962C8B-B14F-4D97-AF65-F5344CB8AC3E}">
        <p14:creationId xmlns:p14="http://schemas.microsoft.com/office/powerpoint/2010/main" val="28129804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819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4713">
              <a:defRPr kumimoji="1" sz="2700">
                <a:solidFill>
                  <a:schemeClr val="tx1"/>
                </a:solidFill>
                <a:latin typeface="Calibri" panose="020F0502020204030204" pitchFamily="34" charset="0"/>
                <a:ea typeface="ＭＳ Ｐゴシック" panose="020B0600070205080204" pitchFamily="50" charset="-128"/>
              </a:defRPr>
            </a:lvl1pPr>
            <a:lvl2pPr defTabSz="874713">
              <a:defRPr kumimoji="1" sz="2700">
                <a:solidFill>
                  <a:schemeClr val="tx1"/>
                </a:solidFill>
                <a:latin typeface="Calibri" panose="020F0502020204030204" pitchFamily="34" charset="0"/>
                <a:ea typeface="ＭＳ Ｐゴシック" panose="020B0600070205080204" pitchFamily="50" charset="-128"/>
              </a:defRPr>
            </a:lvl2pPr>
            <a:lvl3pPr defTabSz="874713">
              <a:defRPr kumimoji="1" sz="2700">
                <a:solidFill>
                  <a:schemeClr val="tx1"/>
                </a:solidFill>
                <a:latin typeface="Calibri" panose="020F0502020204030204" pitchFamily="34" charset="0"/>
                <a:ea typeface="ＭＳ Ｐゴシック" panose="020B0600070205080204" pitchFamily="50" charset="-128"/>
              </a:defRPr>
            </a:lvl3pPr>
            <a:lvl4pPr defTabSz="874713">
              <a:defRPr kumimoji="1" sz="2700">
                <a:solidFill>
                  <a:schemeClr val="tx1"/>
                </a:solidFill>
                <a:latin typeface="Calibri" panose="020F0502020204030204" pitchFamily="34" charset="0"/>
                <a:ea typeface="ＭＳ Ｐゴシック" panose="020B0600070205080204" pitchFamily="50" charset="-128"/>
              </a:defRPr>
            </a:lvl4pPr>
            <a:lvl5pPr defTabSz="874713">
              <a:defRPr kumimoji="1" sz="2700">
                <a:solidFill>
                  <a:schemeClr val="tx1"/>
                </a:solidFill>
                <a:latin typeface="Calibri" panose="020F0502020204030204" pitchFamily="34" charset="0"/>
                <a:ea typeface="ＭＳ Ｐゴシック" panose="020B0600070205080204" pitchFamily="50" charset="-128"/>
              </a:defRPr>
            </a:lvl5pPr>
            <a:lvl6pPr marL="3170238" indent="-773113" defTabSz="874713" eaLnBrk="0" fontAlgn="base" hangingPunct="0">
              <a:spcBef>
                <a:spcPct val="0"/>
              </a:spcBef>
              <a:spcAft>
                <a:spcPct val="0"/>
              </a:spcAft>
              <a:defRPr kumimoji="1" sz="2700">
                <a:solidFill>
                  <a:schemeClr val="tx1"/>
                </a:solidFill>
                <a:latin typeface="Calibri" panose="020F0502020204030204" pitchFamily="34" charset="0"/>
                <a:ea typeface="ＭＳ Ｐゴシック" panose="020B0600070205080204" pitchFamily="50" charset="-128"/>
              </a:defRPr>
            </a:lvl6pPr>
            <a:lvl7pPr marL="3627438" indent="-773113" defTabSz="874713" eaLnBrk="0" fontAlgn="base" hangingPunct="0">
              <a:spcBef>
                <a:spcPct val="0"/>
              </a:spcBef>
              <a:spcAft>
                <a:spcPct val="0"/>
              </a:spcAft>
              <a:defRPr kumimoji="1" sz="2700">
                <a:solidFill>
                  <a:schemeClr val="tx1"/>
                </a:solidFill>
                <a:latin typeface="Calibri" panose="020F0502020204030204" pitchFamily="34" charset="0"/>
                <a:ea typeface="ＭＳ Ｐゴシック" panose="020B0600070205080204" pitchFamily="50" charset="-128"/>
              </a:defRPr>
            </a:lvl7pPr>
            <a:lvl8pPr marL="4084638" indent="-773113" defTabSz="874713" eaLnBrk="0" fontAlgn="base" hangingPunct="0">
              <a:spcBef>
                <a:spcPct val="0"/>
              </a:spcBef>
              <a:spcAft>
                <a:spcPct val="0"/>
              </a:spcAft>
              <a:defRPr kumimoji="1" sz="2700">
                <a:solidFill>
                  <a:schemeClr val="tx1"/>
                </a:solidFill>
                <a:latin typeface="Calibri" panose="020F0502020204030204" pitchFamily="34" charset="0"/>
                <a:ea typeface="ＭＳ Ｐゴシック" panose="020B0600070205080204" pitchFamily="50" charset="-128"/>
              </a:defRPr>
            </a:lvl8pPr>
            <a:lvl9pPr marL="4541838" indent="-773113" defTabSz="874713" eaLnBrk="0" fontAlgn="base" hangingPunct="0">
              <a:spcBef>
                <a:spcPct val="0"/>
              </a:spcBef>
              <a:spcAft>
                <a:spcPct val="0"/>
              </a:spcAft>
              <a:defRPr kumimoji="1" sz="2700">
                <a:solidFill>
                  <a:schemeClr val="tx1"/>
                </a:solidFill>
                <a:latin typeface="Calibri" panose="020F0502020204030204" pitchFamily="34" charset="0"/>
                <a:ea typeface="ＭＳ Ｐゴシック" panose="020B0600070205080204" pitchFamily="50" charset="-128"/>
              </a:defRPr>
            </a:lvl9pPr>
          </a:lstStyle>
          <a:p>
            <a:fld id="{545A798C-3F7A-4836-A7E3-802FB55C32B6}" type="slidenum">
              <a:rPr lang="ja-JP" altLang="en-US" sz="800" smtClean="0"/>
              <a:pPr/>
              <a:t>2</a:t>
            </a:fld>
            <a:endParaRPr lang="ja-JP" altLang="en-US" sz="800" smtClean="0"/>
          </a:p>
        </p:txBody>
      </p:sp>
    </p:spTree>
    <p:extLst>
      <p:ext uri="{BB962C8B-B14F-4D97-AF65-F5344CB8AC3E}">
        <p14:creationId xmlns:p14="http://schemas.microsoft.com/office/powerpoint/2010/main" val="1358418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7AA9F0-080F-4B9B-BFD2-B2C4DD0FF2AB}" type="slidenum">
              <a:rPr kumimoji="1" lang="ja-JP" altLang="en-US" smtClean="0"/>
              <a:t>3</a:t>
            </a:fld>
            <a:endParaRPr kumimoji="1" lang="ja-JP" altLang="en-US"/>
          </a:p>
        </p:txBody>
      </p:sp>
    </p:spTree>
    <p:extLst>
      <p:ext uri="{BB962C8B-B14F-4D97-AF65-F5344CB8AC3E}">
        <p14:creationId xmlns:p14="http://schemas.microsoft.com/office/powerpoint/2010/main" val="973053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7AA9F0-080F-4B9B-BFD2-B2C4DD0FF2AB}" type="slidenum">
              <a:rPr kumimoji="1" lang="ja-JP" altLang="en-US" smtClean="0"/>
              <a:t>4</a:t>
            </a:fld>
            <a:endParaRPr kumimoji="1" lang="ja-JP" altLang="en-US"/>
          </a:p>
        </p:txBody>
      </p:sp>
    </p:spTree>
    <p:extLst>
      <p:ext uri="{BB962C8B-B14F-4D97-AF65-F5344CB8AC3E}">
        <p14:creationId xmlns:p14="http://schemas.microsoft.com/office/powerpoint/2010/main" val="973053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7AA9F0-080F-4B9B-BFD2-B2C4DD0FF2AB}" type="slidenum">
              <a:rPr kumimoji="1" lang="ja-JP" altLang="en-US" smtClean="0"/>
              <a:t>5</a:t>
            </a:fld>
            <a:endParaRPr kumimoji="1" lang="ja-JP" altLang="en-US"/>
          </a:p>
        </p:txBody>
      </p:sp>
    </p:spTree>
    <p:extLst>
      <p:ext uri="{BB962C8B-B14F-4D97-AF65-F5344CB8AC3E}">
        <p14:creationId xmlns:p14="http://schemas.microsoft.com/office/powerpoint/2010/main" val="973053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7AA9F0-080F-4B9B-BFD2-B2C4DD0FF2AB}" type="slidenum">
              <a:rPr kumimoji="1" lang="ja-JP" altLang="en-US" smtClean="0"/>
              <a:t>6</a:t>
            </a:fld>
            <a:endParaRPr kumimoji="1" lang="ja-JP" altLang="en-US"/>
          </a:p>
        </p:txBody>
      </p:sp>
    </p:spTree>
    <p:extLst>
      <p:ext uri="{BB962C8B-B14F-4D97-AF65-F5344CB8AC3E}">
        <p14:creationId xmlns:p14="http://schemas.microsoft.com/office/powerpoint/2010/main" val="1707018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12CD7FC-C024-48B8-A015-F8BFD3995369}" type="datetimeFigureOut">
              <a:rPr kumimoji="1" lang="ja-JP" altLang="en-US" smtClean="0"/>
              <a:t>2021/7/30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4081037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2CD7FC-C024-48B8-A015-F8BFD3995369}" type="datetimeFigureOut">
              <a:rPr kumimoji="1" lang="ja-JP" altLang="en-US" smtClean="0"/>
              <a:t>2021/7/30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2853103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2CD7FC-C024-48B8-A015-F8BFD3995369}" type="datetimeFigureOut">
              <a:rPr kumimoji="1" lang="ja-JP" altLang="en-US" smtClean="0"/>
              <a:t>2021/7/30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3576488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2CD7FC-C024-48B8-A015-F8BFD3995369}" type="datetimeFigureOut">
              <a:rPr kumimoji="1" lang="ja-JP" altLang="en-US" smtClean="0"/>
              <a:t>2021/7/30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2749260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12CD7FC-C024-48B8-A015-F8BFD3995369}" type="datetimeFigureOut">
              <a:rPr kumimoji="1" lang="ja-JP" altLang="en-US" smtClean="0"/>
              <a:t>2021/7/30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4214278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12CD7FC-C024-48B8-A015-F8BFD3995369}" type="datetimeFigureOut">
              <a:rPr kumimoji="1" lang="ja-JP" altLang="en-US" smtClean="0"/>
              <a:t>2021/7/30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4175264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12CD7FC-C024-48B8-A015-F8BFD3995369}" type="datetimeFigureOut">
              <a:rPr kumimoji="1" lang="ja-JP" altLang="en-US" smtClean="0"/>
              <a:t>2021/7/30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127453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12CD7FC-C024-48B8-A015-F8BFD3995369}" type="datetimeFigureOut">
              <a:rPr kumimoji="1" lang="ja-JP" altLang="en-US" smtClean="0"/>
              <a:t>2021/7/30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1000231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12CD7FC-C024-48B8-A015-F8BFD3995369}" type="datetimeFigureOut">
              <a:rPr kumimoji="1" lang="ja-JP" altLang="en-US" smtClean="0"/>
              <a:t>2021/7/30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3018543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12CD7FC-C024-48B8-A015-F8BFD3995369}" type="datetimeFigureOut">
              <a:rPr kumimoji="1" lang="ja-JP" altLang="en-US" smtClean="0"/>
              <a:t>2021/7/30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1381365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12CD7FC-C024-48B8-A015-F8BFD3995369}" type="datetimeFigureOut">
              <a:rPr kumimoji="1" lang="ja-JP" altLang="en-US" smtClean="0"/>
              <a:t>2021/7/30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3406546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CD7FC-C024-48B8-A015-F8BFD3995369}" type="datetimeFigureOut">
              <a:rPr kumimoji="1" lang="ja-JP" altLang="en-US" smtClean="0"/>
              <a:t>2021/7/30</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1351453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98" name="直線矢印コネクタ 10"/>
          <p:cNvCxnSpPr>
            <a:cxnSpLocks noChangeShapeType="1"/>
          </p:cNvCxnSpPr>
          <p:nvPr/>
        </p:nvCxnSpPr>
        <p:spPr bwMode="auto">
          <a:xfrm flipV="1">
            <a:off x="8360400" y="6886080"/>
            <a:ext cx="0" cy="3240"/>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4099" name="Rectangle 30"/>
          <p:cNvSpPr>
            <a:spLocks noChangeArrowheads="1"/>
          </p:cNvSpPr>
          <p:nvPr/>
        </p:nvSpPr>
        <p:spPr bwMode="auto">
          <a:xfrm>
            <a:off x="1572601" y="1996898"/>
            <a:ext cx="5045760" cy="280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sz="1225"/>
          </a:p>
        </p:txBody>
      </p:sp>
      <p:sp>
        <p:nvSpPr>
          <p:cNvPr id="4100" name="Rectangle 51"/>
          <p:cNvSpPr>
            <a:spLocks noChangeArrowheads="1"/>
          </p:cNvSpPr>
          <p:nvPr/>
        </p:nvSpPr>
        <p:spPr bwMode="auto">
          <a:xfrm>
            <a:off x="3398881" y="3688178"/>
            <a:ext cx="184731" cy="280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ja-JP" sz="1225"/>
          </a:p>
        </p:txBody>
      </p:sp>
      <p:sp>
        <p:nvSpPr>
          <p:cNvPr id="4101" name="正方形/長方形 17"/>
          <p:cNvSpPr>
            <a:spLocks noChangeArrowheads="1"/>
          </p:cNvSpPr>
          <p:nvPr/>
        </p:nvSpPr>
        <p:spPr bwMode="auto">
          <a:xfrm>
            <a:off x="544441" y="473040"/>
            <a:ext cx="6514560" cy="34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4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41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36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9pPr>
          </a:lstStyle>
          <a:p>
            <a:pPr defTabSz="622066">
              <a:spcBef>
                <a:spcPct val="0"/>
              </a:spcBef>
              <a:buNone/>
            </a:pPr>
            <a:r>
              <a:rPr lang="ja-JP" altLang="en-US" sz="1633" b="1">
                <a:solidFill>
                  <a:srgbClr val="000000"/>
                </a:solidFill>
                <a:latin typeface="Meiryo UI" panose="020B0604030504040204" pitchFamily="50" charset="-128"/>
                <a:ea typeface="Meiryo UI" panose="020B0604030504040204" pitchFamily="50" charset="-128"/>
              </a:rPr>
              <a:t>（３）　持続的な森づくり推進事業（基盤づくり）</a:t>
            </a:r>
          </a:p>
        </p:txBody>
      </p:sp>
      <p:cxnSp>
        <p:nvCxnSpPr>
          <p:cNvPr id="36" name="直線コネクタ 35">
            <a:extLst>
              <a:ext uri="{FF2B5EF4-FFF2-40B4-BE49-F238E27FC236}">
                <a16:creationId xmlns:a16="http://schemas.microsoft.com/office/drawing/2014/main" id="{03C2A5AF-C5AB-4C87-9F59-6818F12A34BB}"/>
              </a:ext>
            </a:extLst>
          </p:cNvPr>
          <p:cNvCxnSpPr/>
          <p:nvPr/>
        </p:nvCxnSpPr>
        <p:spPr>
          <a:xfrm>
            <a:off x="544441" y="784080"/>
            <a:ext cx="876852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64" name="正方形/長方形 63">
            <a:extLst>
              <a:ext uri="{FF2B5EF4-FFF2-40B4-BE49-F238E27FC236}">
                <a16:creationId xmlns:a16="http://schemas.microsoft.com/office/drawing/2014/main" id="{DB2F20FA-90D9-4691-96B6-FBB79B6F2D7E}"/>
              </a:ext>
            </a:extLst>
          </p:cNvPr>
          <p:cNvSpPr/>
          <p:nvPr/>
        </p:nvSpPr>
        <p:spPr>
          <a:xfrm>
            <a:off x="488503" y="1772816"/>
            <a:ext cx="8843897" cy="447651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1497"/>
              </a:lnSpc>
              <a:defRPr/>
            </a:pP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497"/>
              </a:lnSpc>
              <a:defRPr/>
            </a:pP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事業概要</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497"/>
              </a:lnSpc>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基幹的な作業道や木材集積土場の設置など、計画的な間伐促進を図るための基盤づくりに必要な経費を助成</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497"/>
              </a:lnSpc>
              <a:defRPr/>
            </a:pP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497"/>
              </a:lnSpc>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○事業箇所数：</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32</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地区（９市町村</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‣4,600ha</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497"/>
              </a:lnSpc>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○事業主体：森林所有者から森林施業を委託された林業事業体</a:t>
            </a:r>
          </a:p>
          <a:p>
            <a:pPr>
              <a:lnSpc>
                <a:spcPts val="1497"/>
              </a:lnSpc>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○補助率：定額（府が工種ごとに定める補助単価に基づき算出）　　　　</a:t>
            </a:r>
          </a:p>
          <a:p>
            <a:pPr>
              <a:lnSpc>
                <a:spcPts val="1497"/>
              </a:lnSpc>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○補助要件（対象森林）：</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497"/>
              </a:lnSpc>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①集約化により一体的な森林管理が可能な、区域面積が概ね</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100ha</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の人工林で</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497"/>
              </a:lnSpc>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森林法</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に基づく森林経営計画が作成され</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、計画的</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な間伐や木材搬出が見込まれること</a:t>
            </a:r>
          </a:p>
          <a:p>
            <a:pPr>
              <a:lnSpc>
                <a:spcPts val="1497"/>
              </a:lnSpc>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②森林所有者や林業事業体が、本事業により整備した基盤施設</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を活用</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し、間伐や植栽等の森林経営</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497"/>
              </a:lnSpc>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長期</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にわたって継続的</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に実施</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する見込みがある</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497"/>
              </a:lnSpc>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府・事業主体・森林所有者の３者で、</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年間の協定を締結</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497"/>
              </a:lnSpc>
              <a:defRPr/>
            </a:pP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497"/>
              </a:lnSpc>
              <a:defRPr/>
            </a:pP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defRPr/>
            </a:pP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defRPr/>
            </a:pPr>
            <a:endParaRPr lang="ja-JP" altLang="en-US" sz="1200" dirty="0">
              <a:solidFill>
                <a:schemeClr val="tx1"/>
              </a:solidFill>
              <a:latin typeface="ＭＳ ゴシック" panose="020B0609070205080204" pitchFamily="49" charset="-128"/>
              <a:ea typeface="ＭＳ ゴシック" panose="020B0609070205080204" pitchFamily="49" charset="-128"/>
            </a:endParaRPr>
          </a:p>
        </p:txBody>
      </p:sp>
      <p:graphicFrame>
        <p:nvGraphicFramePr>
          <p:cNvPr id="3" name="表 2">
            <a:extLst>
              <a:ext uri="{FF2B5EF4-FFF2-40B4-BE49-F238E27FC236}">
                <a16:creationId xmlns:a16="http://schemas.microsoft.com/office/drawing/2014/main" id="{ADF2300B-2761-4D08-8641-5B8BDBA82A70}"/>
              </a:ext>
            </a:extLst>
          </p:cNvPr>
          <p:cNvGraphicFramePr>
            <a:graphicFrameLocks noGrp="1"/>
          </p:cNvGraphicFramePr>
          <p:nvPr>
            <p:extLst>
              <p:ext uri="{D42A27DB-BD31-4B8C-83A1-F6EECF244321}">
                <p14:modId xmlns:p14="http://schemas.microsoft.com/office/powerpoint/2010/main" val="1434115819"/>
              </p:ext>
            </p:extLst>
          </p:nvPr>
        </p:nvGraphicFramePr>
        <p:xfrm>
          <a:off x="641641" y="5003925"/>
          <a:ext cx="8622719" cy="923399"/>
        </p:xfrm>
        <a:graphic>
          <a:graphicData uri="http://schemas.openxmlformats.org/drawingml/2006/table">
            <a:tbl>
              <a:tblPr firstRow="1" firstCol="1" bandRow="1">
                <a:tableStyleId>{7DF18680-E054-41AD-8BC1-D1AEF772440D}</a:tableStyleId>
              </a:tblPr>
              <a:tblGrid>
                <a:gridCol w="991119">
                  <a:extLst>
                    <a:ext uri="{9D8B030D-6E8A-4147-A177-3AD203B41FA5}">
                      <a16:colId xmlns:a16="http://schemas.microsoft.com/office/drawing/2014/main" val="20000"/>
                    </a:ext>
                  </a:extLst>
                </a:gridCol>
                <a:gridCol w="346891">
                  <a:extLst>
                    <a:ext uri="{9D8B030D-6E8A-4147-A177-3AD203B41FA5}">
                      <a16:colId xmlns:a16="http://schemas.microsoft.com/office/drawing/2014/main" val="20001"/>
                    </a:ext>
                  </a:extLst>
                </a:gridCol>
                <a:gridCol w="446002">
                  <a:extLst>
                    <a:ext uri="{9D8B030D-6E8A-4147-A177-3AD203B41FA5}">
                      <a16:colId xmlns:a16="http://schemas.microsoft.com/office/drawing/2014/main" val="20002"/>
                    </a:ext>
                  </a:extLst>
                </a:gridCol>
                <a:gridCol w="495559">
                  <a:extLst>
                    <a:ext uri="{9D8B030D-6E8A-4147-A177-3AD203B41FA5}">
                      <a16:colId xmlns:a16="http://schemas.microsoft.com/office/drawing/2014/main" val="20003"/>
                    </a:ext>
                  </a:extLst>
                </a:gridCol>
                <a:gridCol w="594671">
                  <a:extLst>
                    <a:ext uri="{9D8B030D-6E8A-4147-A177-3AD203B41FA5}">
                      <a16:colId xmlns:a16="http://schemas.microsoft.com/office/drawing/2014/main" val="20004"/>
                    </a:ext>
                  </a:extLst>
                </a:gridCol>
                <a:gridCol w="446002">
                  <a:extLst>
                    <a:ext uri="{9D8B030D-6E8A-4147-A177-3AD203B41FA5}">
                      <a16:colId xmlns:a16="http://schemas.microsoft.com/office/drawing/2014/main" val="20005"/>
                    </a:ext>
                  </a:extLst>
                </a:gridCol>
                <a:gridCol w="446002">
                  <a:extLst>
                    <a:ext uri="{9D8B030D-6E8A-4147-A177-3AD203B41FA5}">
                      <a16:colId xmlns:a16="http://schemas.microsoft.com/office/drawing/2014/main" val="20006"/>
                    </a:ext>
                  </a:extLst>
                </a:gridCol>
                <a:gridCol w="516369">
                  <a:extLst>
                    <a:ext uri="{9D8B030D-6E8A-4147-A177-3AD203B41FA5}">
                      <a16:colId xmlns:a16="http://schemas.microsoft.com/office/drawing/2014/main" val="20007"/>
                    </a:ext>
                  </a:extLst>
                </a:gridCol>
                <a:gridCol w="453795">
                  <a:extLst>
                    <a:ext uri="{9D8B030D-6E8A-4147-A177-3AD203B41FA5}">
                      <a16:colId xmlns:a16="http://schemas.microsoft.com/office/drawing/2014/main" val="20008"/>
                    </a:ext>
                  </a:extLst>
                </a:gridCol>
                <a:gridCol w="466957">
                  <a:extLst>
                    <a:ext uri="{9D8B030D-6E8A-4147-A177-3AD203B41FA5}">
                      <a16:colId xmlns:a16="http://schemas.microsoft.com/office/drawing/2014/main" val="20009"/>
                    </a:ext>
                  </a:extLst>
                </a:gridCol>
                <a:gridCol w="545115">
                  <a:extLst>
                    <a:ext uri="{9D8B030D-6E8A-4147-A177-3AD203B41FA5}">
                      <a16:colId xmlns:a16="http://schemas.microsoft.com/office/drawing/2014/main" val="20010"/>
                    </a:ext>
                  </a:extLst>
                </a:gridCol>
                <a:gridCol w="446002">
                  <a:extLst>
                    <a:ext uri="{9D8B030D-6E8A-4147-A177-3AD203B41FA5}">
                      <a16:colId xmlns:a16="http://schemas.microsoft.com/office/drawing/2014/main" val="20011"/>
                    </a:ext>
                  </a:extLst>
                </a:gridCol>
                <a:gridCol w="446002">
                  <a:extLst>
                    <a:ext uri="{9D8B030D-6E8A-4147-A177-3AD203B41FA5}">
                      <a16:colId xmlns:a16="http://schemas.microsoft.com/office/drawing/2014/main" val="20012"/>
                    </a:ext>
                  </a:extLst>
                </a:gridCol>
                <a:gridCol w="594671">
                  <a:extLst>
                    <a:ext uri="{9D8B030D-6E8A-4147-A177-3AD203B41FA5}">
                      <a16:colId xmlns:a16="http://schemas.microsoft.com/office/drawing/2014/main" val="20013"/>
                    </a:ext>
                  </a:extLst>
                </a:gridCol>
                <a:gridCol w="446002">
                  <a:extLst>
                    <a:ext uri="{9D8B030D-6E8A-4147-A177-3AD203B41FA5}">
                      <a16:colId xmlns:a16="http://schemas.microsoft.com/office/drawing/2014/main" val="20014"/>
                    </a:ext>
                  </a:extLst>
                </a:gridCol>
                <a:gridCol w="423200">
                  <a:extLst>
                    <a:ext uri="{9D8B030D-6E8A-4147-A177-3AD203B41FA5}">
                      <a16:colId xmlns:a16="http://schemas.microsoft.com/office/drawing/2014/main" val="20015"/>
                    </a:ext>
                  </a:extLst>
                </a:gridCol>
                <a:gridCol w="518360">
                  <a:extLst>
                    <a:ext uri="{9D8B030D-6E8A-4147-A177-3AD203B41FA5}">
                      <a16:colId xmlns:a16="http://schemas.microsoft.com/office/drawing/2014/main" val="20016"/>
                    </a:ext>
                  </a:extLst>
                </a:gridCol>
              </a:tblGrid>
              <a:tr h="181244">
                <a:tc rowSpan="2">
                  <a:txBody>
                    <a:bodyPr/>
                    <a:lstStyle/>
                    <a:p>
                      <a:pPr algn="ctr" fontAlgn="base">
                        <a:lnSpc>
                          <a:spcPts val="1600"/>
                        </a:lnSpc>
                        <a:spcAft>
                          <a:spcPts val="0"/>
                        </a:spcAft>
                      </a:pPr>
                      <a:r>
                        <a:rPr lang="en-US" sz="800" kern="100" dirty="0">
                          <a:effectLst/>
                        </a:rPr>
                        <a:t> </a:t>
                      </a:r>
                      <a:endParaRPr lang="ja-JP" sz="800" kern="100" dirty="0">
                        <a:solidFill>
                          <a:schemeClr val="bg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0" marR="46664" marT="0" marB="0"/>
                </a:tc>
                <a:tc gridSpan="4">
                  <a:txBody>
                    <a:bodyPr/>
                    <a:lstStyle/>
                    <a:p>
                      <a:pPr algn="ctr" fontAlgn="base">
                        <a:lnSpc>
                          <a:spcPts val="1600"/>
                        </a:lnSpc>
                        <a:spcAft>
                          <a:spcPts val="0"/>
                        </a:spcAft>
                      </a:pPr>
                      <a:r>
                        <a:rPr lang="ja-JP" sz="800" kern="100" dirty="0">
                          <a:effectLst/>
                          <a:latin typeface="HGSｺﾞｼｯｸM" panose="020B0600000000000000" pitchFamily="50" charset="-128"/>
                          <a:ea typeface="HGSｺﾞｼｯｸM" panose="020B0600000000000000" pitchFamily="50" charset="-128"/>
                        </a:rPr>
                        <a:t>全体計画</a:t>
                      </a:r>
                      <a:endParaRPr lang="ja-JP" sz="800" kern="100" dirty="0">
                        <a:solidFill>
                          <a:schemeClr val="bg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base">
                        <a:lnSpc>
                          <a:spcPts val="1600"/>
                        </a:lnSpc>
                        <a:spcAft>
                          <a:spcPts val="0"/>
                        </a:spcAft>
                      </a:pPr>
                      <a:r>
                        <a:rPr lang="en-US" sz="800" kern="100" dirty="0">
                          <a:effectLst/>
                          <a:latin typeface="HGSｺﾞｼｯｸM" panose="020B0600000000000000" pitchFamily="50" charset="-128"/>
                          <a:ea typeface="HGSｺﾞｼｯｸM" panose="020B0600000000000000" pitchFamily="50" charset="-128"/>
                        </a:rPr>
                        <a:t>H28</a:t>
                      </a:r>
                      <a:endParaRPr lang="ja-JP" sz="800" kern="100" dirty="0">
                        <a:solidFill>
                          <a:schemeClr val="bg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tc>
                <a:tc hMerge="1">
                  <a:txBody>
                    <a:bodyPr/>
                    <a:lstStyle/>
                    <a:p>
                      <a:endParaRPr kumimoji="1" lang="ja-JP" altLang="en-US"/>
                    </a:p>
                  </a:txBody>
                  <a:tcPr/>
                </a:tc>
                <a:tc hMerge="1">
                  <a:txBody>
                    <a:bodyPr/>
                    <a:lstStyle/>
                    <a:p>
                      <a:endParaRPr kumimoji="1" lang="ja-JP" altLang="en-US"/>
                    </a:p>
                  </a:txBody>
                  <a:tcPr/>
                </a:tc>
                <a:tc gridSpan="3">
                  <a:txBody>
                    <a:bodyPr/>
                    <a:lstStyle/>
                    <a:p>
                      <a:pPr algn="ctr" fontAlgn="base">
                        <a:lnSpc>
                          <a:spcPts val="1600"/>
                        </a:lnSpc>
                        <a:spcAft>
                          <a:spcPts val="0"/>
                        </a:spcAft>
                      </a:pPr>
                      <a:r>
                        <a:rPr lang="en-US" sz="800" kern="100" dirty="0">
                          <a:effectLst/>
                          <a:latin typeface="HGSｺﾞｼｯｸM" panose="020B0600000000000000" pitchFamily="50" charset="-128"/>
                          <a:ea typeface="HGSｺﾞｼｯｸM" panose="020B0600000000000000" pitchFamily="50" charset="-128"/>
                        </a:rPr>
                        <a:t>H29</a:t>
                      </a:r>
                      <a:endParaRPr lang="ja-JP" sz="800" kern="100" dirty="0">
                        <a:solidFill>
                          <a:schemeClr val="bg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tc>
                <a:tc hMerge="1">
                  <a:txBody>
                    <a:bodyPr/>
                    <a:lstStyle/>
                    <a:p>
                      <a:endParaRPr kumimoji="1" lang="ja-JP" altLang="en-US"/>
                    </a:p>
                  </a:txBody>
                  <a:tcPr/>
                </a:tc>
                <a:tc hMerge="1">
                  <a:txBody>
                    <a:bodyPr/>
                    <a:lstStyle/>
                    <a:p>
                      <a:endParaRPr kumimoji="1" lang="ja-JP" altLang="en-US"/>
                    </a:p>
                  </a:txBody>
                  <a:tcPr/>
                </a:tc>
                <a:tc gridSpan="3">
                  <a:txBody>
                    <a:bodyPr/>
                    <a:lstStyle/>
                    <a:p>
                      <a:pPr algn="ctr" fontAlgn="base">
                        <a:lnSpc>
                          <a:spcPts val="1600"/>
                        </a:lnSpc>
                        <a:spcAft>
                          <a:spcPts val="0"/>
                        </a:spcAft>
                      </a:pPr>
                      <a:r>
                        <a:rPr lang="en-US" sz="800" kern="100" dirty="0">
                          <a:effectLst/>
                          <a:latin typeface="HGSｺﾞｼｯｸM" panose="020B0600000000000000" pitchFamily="50" charset="-128"/>
                          <a:ea typeface="HGSｺﾞｼｯｸM" panose="020B0600000000000000" pitchFamily="50" charset="-128"/>
                        </a:rPr>
                        <a:t>H30</a:t>
                      </a:r>
                      <a:endParaRPr lang="ja-JP" sz="800" kern="100" dirty="0">
                        <a:solidFill>
                          <a:schemeClr val="bg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tc>
                <a:tc hMerge="1">
                  <a:txBody>
                    <a:bodyPr/>
                    <a:lstStyle/>
                    <a:p>
                      <a:endParaRPr kumimoji="1" lang="ja-JP" altLang="en-US"/>
                    </a:p>
                  </a:txBody>
                  <a:tcPr/>
                </a:tc>
                <a:tc hMerge="1">
                  <a:txBody>
                    <a:bodyPr/>
                    <a:lstStyle/>
                    <a:p>
                      <a:endParaRPr kumimoji="1" lang="ja-JP" altLang="en-US"/>
                    </a:p>
                  </a:txBody>
                  <a:tcPr/>
                </a:tc>
                <a:tc gridSpan="3">
                  <a:txBody>
                    <a:bodyPr/>
                    <a:lstStyle/>
                    <a:p>
                      <a:pPr algn="ctr" fontAlgn="base">
                        <a:lnSpc>
                          <a:spcPts val="1600"/>
                        </a:lnSpc>
                        <a:spcAft>
                          <a:spcPts val="0"/>
                        </a:spcAft>
                      </a:pPr>
                      <a:r>
                        <a:rPr lang="en-US" sz="800" kern="100" dirty="0">
                          <a:effectLst/>
                          <a:latin typeface="HGSｺﾞｼｯｸM" panose="020B0600000000000000" pitchFamily="50" charset="-128"/>
                          <a:ea typeface="HGSｺﾞｼｯｸM" panose="020B0600000000000000" pitchFamily="50" charset="-128"/>
                        </a:rPr>
                        <a:t>R1</a:t>
                      </a:r>
                      <a:endParaRPr lang="ja-JP" sz="800" kern="100" dirty="0">
                        <a:solidFill>
                          <a:schemeClr val="bg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46240">
                <a:tc vMerge="1">
                  <a:txBody>
                    <a:bodyPr/>
                    <a:lstStyle/>
                    <a:p>
                      <a:endParaRPr kumimoji="1" lang="ja-JP" altLang="en-US"/>
                    </a:p>
                  </a:txBody>
                  <a:tcPr/>
                </a:tc>
                <a:tc>
                  <a:txBody>
                    <a:bodyPr/>
                    <a:lstStyle/>
                    <a:p>
                      <a:pPr algn="ctr" fontAlgn="base">
                        <a:lnSpc>
                          <a:spcPts val="1600"/>
                        </a:lnSpc>
                        <a:spcAft>
                          <a:spcPts val="0"/>
                        </a:spcAft>
                      </a:pPr>
                      <a:r>
                        <a:rPr lang="ja-JP" altLang="en-US" sz="6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地区</a:t>
                      </a:r>
                      <a:r>
                        <a:rPr lang="ja-JP" sz="6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数</a:t>
                      </a:r>
                      <a:endParaRPr lang="ja-JP" sz="6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tc>
                <a:tc>
                  <a:txBody>
                    <a:bodyPr/>
                    <a:lstStyle/>
                    <a:p>
                      <a:pPr algn="ctr" fontAlgn="base">
                        <a:lnSpc>
                          <a:spcPts val="1600"/>
                        </a:lnSpc>
                        <a:spcAft>
                          <a:spcPts val="0"/>
                        </a:spcAft>
                      </a:pPr>
                      <a:r>
                        <a:rPr lang="ja-JP" altLang="en-US" sz="6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区域面積</a:t>
                      </a:r>
                      <a:endParaRPr lang="en-US" altLang="ja-JP" sz="6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tc>
                <a:tc>
                  <a:txBody>
                    <a:bodyPr/>
                    <a:lstStyle/>
                    <a:p>
                      <a:pPr algn="ctr" fontAlgn="base">
                        <a:lnSpc>
                          <a:spcPts val="1600"/>
                        </a:lnSpc>
                        <a:spcAft>
                          <a:spcPts val="0"/>
                        </a:spcAft>
                      </a:pPr>
                      <a:r>
                        <a:rPr lang="ja-JP" altLang="en-US" sz="6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搬出材積</a:t>
                      </a:r>
                      <a:endParaRPr lang="en-US" altLang="ja-JP" sz="6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tc>
                <a:tc>
                  <a:txBody>
                    <a:bodyPr/>
                    <a:lstStyle/>
                    <a:p>
                      <a:pPr marL="0" marR="0" indent="0" algn="ctr" defTabSz="1357574" rtl="0" eaLnBrk="1" fontAlgn="base" latinLnBrk="0" hangingPunct="1">
                        <a:lnSpc>
                          <a:spcPts val="1600"/>
                        </a:lnSpc>
                        <a:spcBef>
                          <a:spcPts val="0"/>
                        </a:spcBef>
                        <a:spcAft>
                          <a:spcPts val="0"/>
                        </a:spcAft>
                        <a:buClrTx/>
                        <a:buSzTx/>
                        <a:buFontTx/>
                        <a:buNone/>
                        <a:tabLst/>
                        <a:defRPr/>
                      </a:pPr>
                      <a:r>
                        <a:rPr lang="ja-JP" altLang="ja-JP" sz="6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事業費</a:t>
                      </a:r>
                      <a:endParaRPr lang="en-US" altLang="ja-JP" sz="6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tc>
                <a:tc>
                  <a:txBody>
                    <a:bodyPr/>
                    <a:lstStyle/>
                    <a:p>
                      <a:pPr algn="ctr" fontAlgn="base">
                        <a:lnSpc>
                          <a:spcPts val="1600"/>
                        </a:lnSpc>
                        <a:spcAft>
                          <a:spcPts val="0"/>
                        </a:spcAft>
                      </a:pPr>
                      <a:r>
                        <a:rPr lang="ja-JP" altLang="en-US" sz="6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地区</a:t>
                      </a:r>
                      <a:r>
                        <a:rPr lang="ja-JP" sz="6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数</a:t>
                      </a:r>
                      <a:endParaRPr lang="ja-JP" sz="6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tc>
                <a:tc>
                  <a:txBody>
                    <a:bodyPr/>
                    <a:lstStyle/>
                    <a:p>
                      <a:pPr algn="ctr" fontAlgn="base">
                        <a:lnSpc>
                          <a:spcPts val="1600"/>
                        </a:lnSpc>
                        <a:spcAft>
                          <a:spcPts val="0"/>
                        </a:spcAft>
                      </a:pPr>
                      <a:r>
                        <a:rPr lang="ja-JP" altLang="en-US" sz="6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搬出材積</a:t>
                      </a:r>
                      <a:endParaRPr lang="en-US" altLang="ja-JP" sz="6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tc>
                <a:tc>
                  <a:txBody>
                    <a:bodyPr/>
                    <a:lstStyle/>
                    <a:p>
                      <a:pPr marL="0" marR="0" indent="0" algn="ctr" defTabSz="1357574" rtl="0" eaLnBrk="1" fontAlgn="base" latinLnBrk="0" hangingPunct="1">
                        <a:lnSpc>
                          <a:spcPts val="1600"/>
                        </a:lnSpc>
                        <a:spcBef>
                          <a:spcPts val="0"/>
                        </a:spcBef>
                        <a:spcAft>
                          <a:spcPts val="0"/>
                        </a:spcAft>
                        <a:buClrTx/>
                        <a:buSzTx/>
                        <a:buFontTx/>
                        <a:buNone/>
                        <a:tabLst/>
                        <a:defRPr/>
                      </a:pPr>
                      <a:r>
                        <a:rPr lang="ja-JP" altLang="ja-JP" sz="6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事業費</a:t>
                      </a:r>
                      <a:endParaRPr lang="en-US" altLang="ja-JP" sz="6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tc>
                <a:tc>
                  <a:txBody>
                    <a:bodyPr/>
                    <a:lstStyle/>
                    <a:p>
                      <a:pPr algn="ctr" fontAlgn="base">
                        <a:lnSpc>
                          <a:spcPts val="1600"/>
                        </a:lnSpc>
                        <a:spcAft>
                          <a:spcPts val="0"/>
                        </a:spcAft>
                      </a:pPr>
                      <a:r>
                        <a:rPr lang="ja-JP" altLang="en-US" sz="6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地区</a:t>
                      </a:r>
                      <a:r>
                        <a:rPr lang="ja-JP" sz="6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数</a:t>
                      </a:r>
                      <a:endParaRPr lang="ja-JP" sz="6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tc>
                <a:tc>
                  <a:txBody>
                    <a:bodyPr/>
                    <a:lstStyle/>
                    <a:p>
                      <a:pPr algn="ctr" fontAlgn="base">
                        <a:lnSpc>
                          <a:spcPts val="1600"/>
                        </a:lnSpc>
                        <a:spcAft>
                          <a:spcPts val="0"/>
                        </a:spcAft>
                      </a:pPr>
                      <a:r>
                        <a:rPr lang="ja-JP" altLang="en-US" sz="6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搬出材積</a:t>
                      </a:r>
                      <a:endParaRPr lang="ja-JP" sz="6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tc>
                <a:tc>
                  <a:txBody>
                    <a:bodyPr/>
                    <a:lstStyle/>
                    <a:p>
                      <a:pPr algn="ctr" fontAlgn="base">
                        <a:lnSpc>
                          <a:spcPts val="1600"/>
                        </a:lnSpc>
                        <a:spcAft>
                          <a:spcPts val="0"/>
                        </a:spcAft>
                      </a:pPr>
                      <a:r>
                        <a:rPr lang="ja-JP" sz="6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事業費</a:t>
                      </a:r>
                      <a:endParaRPr lang="en-US" altLang="ja-JP" sz="6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tc>
                <a:tc>
                  <a:txBody>
                    <a:bodyPr/>
                    <a:lstStyle/>
                    <a:p>
                      <a:pPr algn="ctr" fontAlgn="base">
                        <a:lnSpc>
                          <a:spcPts val="1600"/>
                        </a:lnSpc>
                        <a:spcAft>
                          <a:spcPts val="0"/>
                        </a:spcAft>
                      </a:pPr>
                      <a:r>
                        <a:rPr lang="ja-JP" altLang="en-US" sz="6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地区</a:t>
                      </a:r>
                      <a:r>
                        <a:rPr lang="ja-JP" sz="6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数</a:t>
                      </a:r>
                      <a:endParaRPr lang="ja-JP" sz="6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tc>
                <a:tc>
                  <a:txBody>
                    <a:bodyPr/>
                    <a:lstStyle/>
                    <a:p>
                      <a:pPr algn="ctr" fontAlgn="base">
                        <a:lnSpc>
                          <a:spcPts val="1600"/>
                        </a:lnSpc>
                        <a:spcAft>
                          <a:spcPts val="0"/>
                        </a:spcAft>
                      </a:pPr>
                      <a:r>
                        <a:rPr lang="ja-JP" altLang="en-US" sz="6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搬出材積</a:t>
                      </a:r>
                      <a:endParaRPr lang="ja-JP" sz="6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tc>
                <a:tc>
                  <a:txBody>
                    <a:bodyPr/>
                    <a:lstStyle/>
                    <a:p>
                      <a:pPr algn="ctr" fontAlgn="base">
                        <a:lnSpc>
                          <a:spcPts val="1600"/>
                        </a:lnSpc>
                        <a:spcAft>
                          <a:spcPts val="0"/>
                        </a:spcAft>
                      </a:pPr>
                      <a:r>
                        <a:rPr lang="ja-JP" sz="6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事業費</a:t>
                      </a:r>
                      <a:endParaRPr lang="en-US" altLang="ja-JP" sz="6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tc>
                <a:tc>
                  <a:txBody>
                    <a:bodyPr/>
                    <a:lstStyle/>
                    <a:p>
                      <a:pPr algn="ctr" fontAlgn="base">
                        <a:lnSpc>
                          <a:spcPts val="1600"/>
                        </a:lnSpc>
                        <a:spcAft>
                          <a:spcPts val="0"/>
                        </a:spcAft>
                      </a:pPr>
                      <a:r>
                        <a:rPr lang="ja-JP" altLang="en-US" sz="6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地区</a:t>
                      </a:r>
                      <a:r>
                        <a:rPr lang="ja-JP" sz="6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数</a:t>
                      </a:r>
                      <a:endParaRPr lang="ja-JP" sz="6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tc>
                <a:tc>
                  <a:txBody>
                    <a:bodyPr/>
                    <a:lstStyle/>
                    <a:p>
                      <a:pPr algn="ctr" fontAlgn="base">
                        <a:lnSpc>
                          <a:spcPts val="1600"/>
                        </a:lnSpc>
                        <a:spcAft>
                          <a:spcPts val="0"/>
                        </a:spcAft>
                      </a:pPr>
                      <a:r>
                        <a:rPr lang="ja-JP" altLang="en-US" sz="6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搬出材積</a:t>
                      </a:r>
                      <a:endParaRPr lang="ja-JP" sz="6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tc>
                <a:tc>
                  <a:txBody>
                    <a:bodyPr/>
                    <a:lstStyle/>
                    <a:p>
                      <a:pPr algn="ctr" fontAlgn="base">
                        <a:lnSpc>
                          <a:spcPts val="1600"/>
                        </a:lnSpc>
                        <a:spcAft>
                          <a:spcPts val="0"/>
                        </a:spcAft>
                      </a:pPr>
                      <a:r>
                        <a:rPr lang="ja-JP" sz="6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事業費</a:t>
                      </a:r>
                      <a:endParaRPr lang="en-US" altLang="ja-JP" sz="6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tc>
                <a:extLst>
                  <a:ext uri="{0D108BD9-81ED-4DB2-BD59-A6C34878D82A}">
                    <a16:rowId xmlns:a16="http://schemas.microsoft.com/office/drawing/2014/main" val="10001"/>
                  </a:ext>
                </a:extLst>
              </a:tr>
              <a:tr h="246240">
                <a:tc>
                  <a:txBody>
                    <a:bodyPr/>
                    <a:lstStyle/>
                    <a:p>
                      <a:pPr algn="ctr" fontAlgn="base">
                        <a:lnSpc>
                          <a:spcPts val="1600"/>
                        </a:lnSpc>
                        <a:spcAft>
                          <a:spcPts val="0"/>
                        </a:spcAft>
                      </a:pPr>
                      <a:endParaRPr lang="ja-JP" sz="700" b="1" kern="100" dirty="0">
                        <a:solidFill>
                          <a:schemeClr val="bg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0" marR="46664" marT="0" marB="0"/>
                </a:tc>
                <a:tc>
                  <a:txBody>
                    <a:bodyPr/>
                    <a:lstStyle/>
                    <a:p>
                      <a:pPr algn="r" fontAlgn="base">
                        <a:lnSpc>
                          <a:spcPts val="1600"/>
                        </a:lnSpc>
                        <a:spcAft>
                          <a:spcPts val="0"/>
                        </a:spcAft>
                      </a:pPr>
                      <a:r>
                        <a:rPr lang="en-US" sz="7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32</a:t>
                      </a:r>
                      <a:endParaRPr lang="ja-JP" sz="7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nchor="ctr"/>
                </a:tc>
                <a:tc>
                  <a:txBody>
                    <a:bodyPr/>
                    <a:lstStyle/>
                    <a:p>
                      <a:pPr algn="r" fontAlgn="base">
                        <a:lnSpc>
                          <a:spcPts val="1600"/>
                        </a:lnSpc>
                        <a:spcAft>
                          <a:spcPts val="0"/>
                        </a:spcAft>
                      </a:pPr>
                      <a:r>
                        <a:rPr lang="en-US" altLang="ja-JP" sz="700" kern="100" dirty="0">
                          <a:solidFill>
                            <a:schemeClr val="dk1"/>
                          </a:solidFill>
                          <a:effectLst/>
                          <a:latin typeface="HGSｺﾞｼｯｸM" panose="020B0600000000000000" pitchFamily="50" charset="-128"/>
                          <a:ea typeface="HGSｺﾞｼｯｸM" panose="020B0600000000000000" pitchFamily="50" charset="-128"/>
                          <a:cs typeface="メイリオ" panose="020B0604030504040204" pitchFamily="50" charset="-128"/>
                        </a:rPr>
                        <a:t>4,600</a:t>
                      </a:r>
                      <a:endParaRPr lang="ja-JP" sz="7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nchor="ctr">
                    <a:solidFill>
                      <a:schemeClr val="bg1"/>
                    </a:solidFill>
                  </a:tcPr>
                </a:tc>
                <a:tc>
                  <a:txBody>
                    <a:bodyPr/>
                    <a:lstStyle/>
                    <a:p>
                      <a:pPr algn="r" fontAlgn="base">
                        <a:lnSpc>
                          <a:spcPts val="1600"/>
                        </a:lnSpc>
                        <a:spcAft>
                          <a:spcPts val="0"/>
                        </a:spcAft>
                      </a:pPr>
                      <a:r>
                        <a:rPr lang="en-US" altLang="ja-JP" sz="700" kern="100" dirty="0">
                          <a:solidFill>
                            <a:schemeClr val="dk1"/>
                          </a:solidFill>
                          <a:effectLst/>
                          <a:latin typeface="HGSｺﾞｼｯｸM" panose="020B0600000000000000" pitchFamily="50" charset="-128"/>
                          <a:ea typeface="HGSｺﾞｼｯｸM" panose="020B0600000000000000" pitchFamily="50" charset="-128"/>
                          <a:cs typeface="メイリオ" panose="020B0604030504040204" pitchFamily="50" charset="-128"/>
                        </a:rPr>
                        <a:t>29,713</a:t>
                      </a:r>
                      <a:endParaRPr lang="ja-JP" sz="7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nchor="ctr">
                    <a:solidFill>
                      <a:schemeClr val="bg1"/>
                    </a:solidFill>
                  </a:tcPr>
                </a:tc>
                <a:tc>
                  <a:txBody>
                    <a:bodyPr/>
                    <a:lstStyle/>
                    <a:p>
                      <a:pPr marL="0" marR="0" indent="0" algn="r" defTabSz="1357574" rtl="0" eaLnBrk="1" fontAlgn="base" latinLnBrk="0" hangingPunct="1">
                        <a:lnSpc>
                          <a:spcPts val="1600"/>
                        </a:lnSpc>
                        <a:spcBef>
                          <a:spcPts val="0"/>
                        </a:spcBef>
                        <a:spcAft>
                          <a:spcPts val="0"/>
                        </a:spcAft>
                        <a:buClrTx/>
                        <a:buSzTx/>
                        <a:buFontTx/>
                        <a:buNone/>
                        <a:tabLst/>
                        <a:defRPr/>
                      </a:pPr>
                      <a:r>
                        <a:rPr lang="en-US" altLang="ja-JP" sz="7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1,080,800</a:t>
                      </a:r>
                      <a:endParaRPr lang="ja-JP" altLang="ja-JP" sz="7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nchor="ctr">
                    <a:solidFill>
                      <a:schemeClr val="bg1"/>
                    </a:solidFill>
                  </a:tcPr>
                </a:tc>
                <a:tc>
                  <a:txBody>
                    <a:bodyPr/>
                    <a:lstStyle/>
                    <a:p>
                      <a:pPr algn="ctr" fontAlgn="base">
                        <a:lnSpc>
                          <a:spcPts val="1600"/>
                        </a:lnSpc>
                        <a:spcAft>
                          <a:spcPts val="0"/>
                        </a:spcAft>
                      </a:pPr>
                      <a:r>
                        <a:rPr lang="en-US" altLang="ja-JP" sz="7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10</a:t>
                      </a:r>
                      <a:endParaRPr lang="ja-JP" sz="7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nchor="ctr"/>
                </a:tc>
                <a:tc>
                  <a:txBody>
                    <a:bodyPr/>
                    <a:lstStyle/>
                    <a:p>
                      <a:pPr algn="r"/>
                      <a:r>
                        <a:rPr lang="en-US" altLang="ja-JP" sz="700" dirty="0">
                          <a:latin typeface="HGSｺﾞｼｯｸM" panose="020B0600000000000000" pitchFamily="50" charset="-128"/>
                          <a:ea typeface="HGSｺﾞｼｯｸM" panose="020B0600000000000000" pitchFamily="50" charset="-128"/>
                          <a:cs typeface="メイリオ" panose="020B0604030504040204" pitchFamily="50" charset="-128"/>
                        </a:rPr>
                        <a:t>4,533</a:t>
                      </a:r>
                      <a:endParaRPr lang="ja-JP" altLang="en-US" sz="700" dirty="0">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nchor="ctr">
                    <a:solidFill>
                      <a:schemeClr val="bg1"/>
                    </a:solidFill>
                  </a:tcPr>
                </a:tc>
                <a:tc>
                  <a:txBody>
                    <a:bodyPr/>
                    <a:lstStyle/>
                    <a:p>
                      <a:pPr algn="r" fontAlgn="base">
                        <a:lnSpc>
                          <a:spcPts val="1600"/>
                        </a:lnSpc>
                        <a:spcAft>
                          <a:spcPts val="0"/>
                        </a:spcAft>
                      </a:pPr>
                      <a:r>
                        <a:rPr lang="en-US" sz="7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321,00</a:t>
                      </a:r>
                      <a:r>
                        <a:rPr lang="en-US" altLang="ja-JP" sz="7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0</a:t>
                      </a:r>
                      <a:endParaRPr lang="ja-JP" sz="7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nchor="ctr">
                    <a:solidFill>
                      <a:schemeClr val="bg1"/>
                    </a:solidFill>
                  </a:tcPr>
                </a:tc>
                <a:tc>
                  <a:txBody>
                    <a:bodyPr/>
                    <a:lstStyle/>
                    <a:p>
                      <a:pPr algn="ctr" fontAlgn="base">
                        <a:lnSpc>
                          <a:spcPts val="1600"/>
                        </a:lnSpc>
                        <a:spcAft>
                          <a:spcPts val="0"/>
                        </a:spcAft>
                      </a:pPr>
                      <a:r>
                        <a:rPr lang="en-US" altLang="ja-JP" sz="700" kern="100" dirty="0">
                          <a:solidFill>
                            <a:schemeClr val="dk1"/>
                          </a:solidFill>
                          <a:effectLst/>
                          <a:latin typeface="HGSｺﾞｼｯｸM" panose="020B0600000000000000" pitchFamily="50" charset="-128"/>
                          <a:ea typeface="HGSｺﾞｼｯｸM" panose="020B0600000000000000" pitchFamily="50" charset="-128"/>
                          <a:cs typeface="メイリオ" panose="020B0604030504040204" pitchFamily="50" charset="-128"/>
                        </a:rPr>
                        <a:t>18</a:t>
                      </a:r>
                      <a:endParaRPr lang="ja-JP" sz="7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nchor="ctr"/>
                </a:tc>
                <a:tc>
                  <a:txBody>
                    <a:bodyPr/>
                    <a:lstStyle/>
                    <a:p>
                      <a:pPr algn="r" fontAlgn="base">
                        <a:lnSpc>
                          <a:spcPts val="1600"/>
                        </a:lnSpc>
                        <a:spcAft>
                          <a:spcPts val="0"/>
                        </a:spcAft>
                      </a:pPr>
                      <a:r>
                        <a:rPr lang="en-US" altLang="ja-JP" sz="700" kern="100" dirty="0">
                          <a:solidFill>
                            <a:schemeClr val="dk1"/>
                          </a:solidFill>
                          <a:effectLst/>
                          <a:latin typeface="HGSｺﾞｼｯｸM" panose="020B0600000000000000" pitchFamily="50" charset="-128"/>
                          <a:ea typeface="HGSｺﾞｼｯｸM" panose="020B0600000000000000" pitchFamily="50" charset="-128"/>
                          <a:cs typeface="メイリオ" panose="020B0604030504040204" pitchFamily="50" charset="-128"/>
                        </a:rPr>
                        <a:t>7,209</a:t>
                      </a:r>
                      <a:endParaRPr lang="ja-JP" sz="7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nchor="ctr">
                    <a:solidFill>
                      <a:schemeClr val="bg1"/>
                    </a:solidFill>
                  </a:tcPr>
                </a:tc>
                <a:tc>
                  <a:txBody>
                    <a:bodyPr/>
                    <a:lstStyle/>
                    <a:p>
                      <a:pPr algn="r" fontAlgn="base">
                        <a:lnSpc>
                          <a:spcPts val="1600"/>
                        </a:lnSpc>
                        <a:spcAft>
                          <a:spcPts val="0"/>
                        </a:spcAft>
                      </a:pPr>
                      <a:r>
                        <a:rPr lang="en-US" sz="7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2</a:t>
                      </a:r>
                      <a:r>
                        <a:rPr lang="en-US" altLang="ja-JP" sz="7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05</a:t>
                      </a:r>
                      <a:r>
                        <a:rPr lang="en-US" sz="7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a:t>
                      </a:r>
                      <a:r>
                        <a:rPr lang="en-US" altLang="ja-JP" sz="7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8</a:t>
                      </a:r>
                      <a:r>
                        <a:rPr lang="en-US" sz="7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00</a:t>
                      </a:r>
                      <a:endParaRPr lang="ja-JP" sz="7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nchor="ctr">
                    <a:solidFill>
                      <a:schemeClr val="bg1"/>
                    </a:solidFill>
                  </a:tcPr>
                </a:tc>
                <a:tc>
                  <a:txBody>
                    <a:bodyPr/>
                    <a:lstStyle/>
                    <a:p>
                      <a:pPr algn="ctr" fontAlgn="base">
                        <a:lnSpc>
                          <a:spcPts val="1600"/>
                        </a:lnSpc>
                        <a:spcAft>
                          <a:spcPts val="0"/>
                        </a:spcAft>
                      </a:pPr>
                      <a:r>
                        <a:rPr lang="en-US" altLang="ja-JP" sz="700" kern="100" dirty="0">
                          <a:solidFill>
                            <a:schemeClr val="dk1"/>
                          </a:solidFill>
                          <a:effectLst/>
                          <a:latin typeface="HGSｺﾞｼｯｸM" panose="020B0600000000000000" pitchFamily="50" charset="-128"/>
                          <a:ea typeface="HGSｺﾞｼｯｸM" panose="020B0600000000000000" pitchFamily="50" charset="-128"/>
                          <a:cs typeface="メイリオ" panose="020B0604030504040204" pitchFamily="50" charset="-128"/>
                        </a:rPr>
                        <a:t>28</a:t>
                      </a:r>
                      <a:endParaRPr lang="ja-JP" sz="7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nchor="ctr"/>
                </a:tc>
                <a:tc>
                  <a:txBody>
                    <a:bodyPr/>
                    <a:lstStyle/>
                    <a:p>
                      <a:pPr algn="r" fontAlgn="base">
                        <a:lnSpc>
                          <a:spcPts val="1600"/>
                        </a:lnSpc>
                        <a:spcAft>
                          <a:spcPts val="0"/>
                        </a:spcAft>
                      </a:pPr>
                      <a:r>
                        <a:rPr lang="en-US" altLang="ja-JP" sz="7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7,878</a:t>
                      </a:r>
                      <a:endParaRPr lang="ja-JP" sz="7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nchor="ctr">
                    <a:solidFill>
                      <a:schemeClr val="bg1"/>
                    </a:solidFill>
                  </a:tcPr>
                </a:tc>
                <a:tc>
                  <a:txBody>
                    <a:bodyPr/>
                    <a:lstStyle/>
                    <a:p>
                      <a:pPr algn="r" fontAlgn="base">
                        <a:lnSpc>
                          <a:spcPts val="1600"/>
                        </a:lnSpc>
                        <a:spcAft>
                          <a:spcPts val="0"/>
                        </a:spcAft>
                      </a:pPr>
                      <a:r>
                        <a:rPr lang="en-US" sz="7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241,800</a:t>
                      </a:r>
                      <a:endParaRPr lang="ja-JP" sz="7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nchor="ctr">
                    <a:solidFill>
                      <a:schemeClr val="bg1"/>
                    </a:solidFill>
                  </a:tcPr>
                </a:tc>
                <a:tc>
                  <a:txBody>
                    <a:bodyPr/>
                    <a:lstStyle/>
                    <a:p>
                      <a:pPr algn="ctr" fontAlgn="base">
                        <a:lnSpc>
                          <a:spcPts val="1600"/>
                        </a:lnSpc>
                        <a:spcAft>
                          <a:spcPts val="0"/>
                        </a:spcAft>
                      </a:pPr>
                      <a:r>
                        <a:rPr lang="en-US" altLang="ja-JP" sz="700" kern="100" dirty="0">
                          <a:solidFill>
                            <a:schemeClr val="dk1"/>
                          </a:solidFill>
                          <a:effectLst/>
                          <a:latin typeface="HGSｺﾞｼｯｸM" panose="020B0600000000000000" pitchFamily="50" charset="-128"/>
                          <a:ea typeface="HGSｺﾞｼｯｸM" panose="020B0600000000000000" pitchFamily="50" charset="-128"/>
                          <a:cs typeface="メイリオ" panose="020B0604030504040204" pitchFamily="50" charset="-128"/>
                        </a:rPr>
                        <a:t>22</a:t>
                      </a:r>
                      <a:endParaRPr lang="ja-JP" sz="7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nchor="ctr"/>
                </a:tc>
                <a:tc>
                  <a:txBody>
                    <a:bodyPr/>
                    <a:lstStyle/>
                    <a:p>
                      <a:pPr algn="r" fontAlgn="base">
                        <a:lnSpc>
                          <a:spcPts val="1600"/>
                        </a:lnSpc>
                        <a:spcAft>
                          <a:spcPts val="0"/>
                        </a:spcAft>
                      </a:pPr>
                      <a:r>
                        <a:rPr lang="en-US" altLang="ja-JP" sz="7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10,,093</a:t>
                      </a:r>
                      <a:endParaRPr lang="ja-JP" sz="7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nchor="ctr">
                    <a:solidFill>
                      <a:schemeClr val="bg1"/>
                    </a:solidFill>
                  </a:tcPr>
                </a:tc>
                <a:tc>
                  <a:txBody>
                    <a:bodyPr/>
                    <a:lstStyle/>
                    <a:p>
                      <a:pPr algn="r" fontAlgn="base">
                        <a:lnSpc>
                          <a:spcPts val="1600"/>
                        </a:lnSpc>
                        <a:spcAft>
                          <a:spcPts val="0"/>
                        </a:spcAft>
                      </a:pPr>
                      <a:r>
                        <a:rPr lang="en-US" sz="7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3</a:t>
                      </a:r>
                      <a:r>
                        <a:rPr lang="en-US" altLang="ja-JP" sz="7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12</a:t>
                      </a:r>
                      <a:r>
                        <a:rPr lang="en-US" sz="7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a:t>
                      </a:r>
                      <a:r>
                        <a:rPr lang="en-US" altLang="ja-JP" sz="7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2</a:t>
                      </a:r>
                      <a:r>
                        <a:rPr lang="en-US" sz="700" kern="100" dirty="0">
                          <a:effectLst/>
                          <a:latin typeface="HGSｺﾞｼｯｸM" panose="020B0600000000000000" pitchFamily="50" charset="-128"/>
                          <a:ea typeface="HGSｺﾞｼｯｸM" panose="020B0600000000000000" pitchFamily="50" charset="-128"/>
                          <a:cs typeface="メイリオ" panose="020B0604030504040204" pitchFamily="50" charset="-128"/>
                        </a:rPr>
                        <a:t>00</a:t>
                      </a:r>
                      <a:endParaRPr lang="ja-JP" sz="7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nchor="ctr">
                    <a:solidFill>
                      <a:schemeClr val="bg1"/>
                    </a:solidFill>
                  </a:tcPr>
                </a:tc>
                <a:extLst>
                  <a:ext uri="{0D108BD9-81ED-4DB2-BD59-A6C34878D82A}">
                    <a16:rowId xmlns:a16="http://schemas.microsoft.com/office/drawing/2014/main" val="10002"/>
                  </a:ext>
                </a:extLst>
              </a:tr>
              <a:tr h="249675">
                <a:tc>
                  <a:txBody>
                    <a:bodyPr/>
                    <a:lstStyle/>
                    <a:p>
                      <a:pPr algn="ctr" fontAlgn="base">
                        <a:lnSpc>
                          <a:spcPts val="1600"/>
                        </a:lnSpc>
                        <a:spcAft>
                          <a:spcPts val="0"/>
                        </a:spcAft>
                      </a:pPr>
                      <a:r>
                        <a:rPr lang="ja-JP" altLang="en-US" sz="800" b="0" kern="100" dirty="0">
                          <a:solidFill>
                            <a:schemeClr val="bg1"/>
                          </a:solidFill>
                          <a:effectLst/>
                          <a:latin typeface="HGSｺﾞｼｯｸM" panose="020B0600000000000000" pitchFamily="50" charset="-128"/>
                          <a:ea typeface="HGSｺﾞｼｯｸM" panose="020B0600000000000000" pitchFamily="50" charset="-128"/>
                          <a:cs typeface="メイリオ" panose="020B0604030504040204" pitchFamily="50" charset="-128"/>
                        </a:rPr>
                        <a:t>（新規着手地区数）</a:t>
                      </a:r>
                      <a:endParaRPr lang="ja-JP" sz="800" b="0" kern="100" dirty="0">
                        <a:solidFill>
                          <a:schemeClr val="bg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0" marR="46664" marT="0" marB="0" anchor="ctr"/>
                </a:tc>
                <a:tc gridSpan="4">
                  <a:txBody>
                    <a:bodyPr/>
                    <a:lstStyle/>
                    <a:p>
                      <a:pPr algn="ctr" fontAlgn="base">
                        <a:lnSpc>
                          <a:spcPts val="1600"/>
                        </a:lnSpc>
                        <a:spcAft>
                          <a:spcPts val="0"/>
                        </a:spcAft>
                      </a:pPr>
                      <a:r>
                        <a:rPr lang="en-US" altLang="ja-JP" sz="8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rPr>
                        <a:t>-</a:t>
                      </a:r>
                      <a:endParaRPr lang="ja-JP" sz="8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nchor="ctr"/>
                </a:tc>
                <a:tc hMerge="1">
                  <a:txBody>
                    <a:bodyPr/>
                    <a:lstStyle/>
                    <a:p>
                      <a:pPr algn="r" fontAlgn="base">
                        <a:lnSpc>
                          <a:spcPts val="1600"/>
                        </a:lnSpc>
                        <a:spcAft>
                          <a:spcPts val="0"/>
                        </a:spcAft>
                      </a:pPr>
                      <a:endParaRPr lang="ja-JP" sz="11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68586" marR="68586" marT="0" marB="0" anchor="ctr"/>
                </a:tc>
                <a:tc hMerge="1">
                  <a:txBody>
                    <a:bodyPr/>
                    <a:lstStyle/>
                    <a:p>
                      <a:pPr algn="r" fontAlgn="base">
                        <a:lnSpc>
                          <a:spcPts val="1600"/>
                        </a:lnSpc>
                        <a:spcAft>
                          <a:spcPts val="0"/>
                        </a:spcAft>
                      </a:pPr>
                      <a:endParaRPr lang="ja-JP" sz="11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68586" marR="68586" marT="0" marB="0" anchor="ctr"/>
                </a:tc>
                <a:tc hMerge="1">
                  <a:txBody>
                    <a:bodyPr/>
                    <a:lstStyle/>
                    <a:p>
                      <a:pPr marL="0" marR="0" indent="0" algn="r" defTabSz="1357574" rtl="0" eaLnBrk="1" fontAlgn="base" latinLnBrk="0" hangingPunct="1">
                        <a:lnSpc>
                          <a:spcPts val="1600"/>
                        </a:lnSpc>
                        <a:spcBef>
                          <a:spcPts val="0"/>
                        </a:spcBef>
                        <a:spcAft>
                          <a:spcPts val="0"/>
                        </a:spcAft>
                        <a:buClrTx/>
                        <a:buSzTx/>
                        <a:buFontTx/>
                        <a:buNone/>
                        <a:tabLst/>
                        <a:defRPr/>
                      </a:pPr>
                      <a:endParaRPr lang="ja-JP" altLang="ja-JP" sz="11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68586" marR="68586" marT="0" marB="0" anchor="ctr"/>
                </a:tc>
                <a:tc gridSpan="3">
                  <a:txBody>
                    <a:bodyPr/>
                    <a:lstStyle/>
                    <a:p>
                      <a:pPr algn="ctr" fontAlgn="base">
                        <a:lnSpc>
                          <a:spcPts val="1600"/>
                        </a:lnSpc>
                        <a:spcAft>
                          <a:spcPts val="0"/>
                        </a:spcAft>
                      </a:pPr>
                      <a:r>
                        <a:rPr lang="en-US" altLang="ja-JP" sz="8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rPr>
                        <a:t>(10)</a:t>
                      </a:r>
                      <a:endParaRPr lang="ja-JP" sz="8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nchor="ctr"/>
                </a:tc>
                <a:tc hMerge="1">
                  <a:txBody>
                    <a:bodyPr/>
                    <a:lstStyle/>
                    <a:p>
                      <a:pPr algn="r"/>
                      <a:endPar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68586" marR="68586" marT="0" marB="0" anchor="ctr"/>
                </a:tc>
                <a:tc hMerge="1">
                  <a:txBody>
                    <a:bodyPr/>
                    <a:lstStyle/>
                    <a:p>
                      <a:pPr algn="r" fontAlgn="base">
                        <a:lnSpc>
                          <a:spcPts val="1600"/>
                        </a:lnSpc>
                        <a:spcAft>
                          <a:spcPts val="0"/>
                        </a:spcAft>
                      </a:pPr>
                      <a:endParaRPr lang="ja-JP" sz="11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68586" marR="68586" marT="0" marB="0" anchor="ctr"/>
                </a:tc>
                <a:tc gridSpan="3">
                  <a:txBody>
                    <a:bodyPr/>
                    <a:lstStyle/>
                    <a:p>
                      <a:pPr algn="ctr" fontAlgn="base">
                        <a:lnSpc>
                          <a:spcPts val="1600"/>
                        </a:lnSpc>
                        <a:spcAft>
                          <a:spcPts val="0"/>
                        </a:spcAft>
                      </a:pPr>
                      <a:r>
                        <a:rPr lang="ja-JP" altLang="en-US" sz="8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rPr>
                        <a:t>（</a:t>
                      </a:r>
                      <a:r>
                        <a:rPr lang="en-US" altLang="ja-JP" sz="8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rPr>
                        <a:t>9</a:t>
                      </a:r>
                      <a:r>
                        <a:rPr lang="ja-JP" altLang="en-US" sz="8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rPr>
                        <a:t>）</a:t>
                      </a:r>
                      <a:endParaRPr lang="ja-JP" sz="8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nchor="ctr"/>
                </a:tc>
                <a:tc hMerge="1">
                  <a:txBody>
                    <a:bodyPr/>
                    <a:lstStyle/>
                    <a:p>
                      <a:pPr algn="r" fontAlgn="base">
                        <a:lnSpc>
                          <a:spcPts val="1600"/>
                        </a:lnSpc>
                        <a:spcAft>
                          <a:spcPts val="0"/>
                        </a:spcAft>
                      </a:pPr>
                      <a:endParaRPr lang="ja-JP" sz="11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68586" marR="68586" marT="0" marB="0" anchor="ctr"/>
                </a:tc>
                <a:tc hMerge="1">
                  <a:txBody>
                    <a:bodyPr/>
                    <a:lstStyle/>
                    <a:p>
                      <a:pPr algn="r" fontAlgn="base">
                        <a:lnSpc>
                          <a:spcPts val="1600"/>
                        </a:lnSpc>
                        <a:spcAft>
                          <a:spcPts val="0"/>
                        </a:spcAft>
                      </a:pPr>
                      <a:endParaRPr lang="ja-JP" sz="11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68586" marR="68586" marT="0" marB="0" anchor="ctr"/>
                </a:tc>
                <a:tc gridSpan="3">
                  <a:txBody>
                    <a:bodyPr/>
                    <a:lstStyle/>
                    <a:p>
                      <a:pPr algn="ctr" fontAlgn="base">
                        <a:lnSpc>
                          <a:spcPts val="1600"/>
                        </a:lnSpc>
                        <a:spcAft>
                          <a:spcPts val="0"/>
                        </a:spcAft>
                      </a:pPr>
                      <a:r>
                        <a:rPr lang="en-US" altLang="ja-JP" sz="8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rPr>
                        <a:t>(11)</a:t>
                      </a:r>
                      <a:endParaRPr lang="ja-JP" sz="8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nchor="ctr"/>
                </a:tc>
                <a:tc hMerge="1">
                  <a:txBody>
                    <a:bodyPr/>
                    <a:lstStyle/>
                    <a:p>
                      <a:pPr algn="r" fontAlgn="base">
                        <a:lnSpc>
                          <a:spcPts val="1600"/>
                        </a:lnSpc>
                        <a:spcAft>
                          <a:spcPts val="0"/>
                        </a:spcAft>
                      </a:pPr>
                      <a:endParaRPr lang="ja-JP" sz="11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68586" marR="68586" marT="0" marB="0" anchor="ctr"/>
                </a:tc>
                <a:tc hMerge="1">
                  <a:txBody>
                    <a:bodyPr/>
                    <a:lstStyle/>
                    <a:p>
                      <a:pPr algn="r" fontAlgn="base">
                        <a:lnSpc>
                          <a:spcPts val="1600"/>
                        </a:lnSpc>
                        <a:spcAft>
                          <a:spcPts val="0"/>
                        </a:spcAft>
                      </a:pPr>
                      <a:endParaRPr lang="ja-JP" sz="11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68586" marR="68586" marT="0" marB="0" anchor="ctr"/>
                </a:tc>
                <a:tc gridSpan="3">
                  <a:txBody>
                    <a:bodyPr/>
                    <a:lstStyle/>
                    <a:p>
                      <a:pPr algn="ctr" fontAlgn="base">
                        <a:lnSpc>
                          <a:spcPts val="1600"/>
                        </a:lnSpc>
                        <a:spcAft>
                          <a:spcPts val="0"/>
                        </a:spcAft>
                      </a:pPr>
                      <a:r>
                        <a:rPr lang="en-US" altLang="ja-JP" sz="8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rPr>
                        <a:t>(2)</a:t>
                      </a:r>
                      <a:endParaRPr lang="ja-JP" sz="8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4" marR="46664" marT="0" marB="0" anchor="ctr"/>
                </a:tc>
                <a:tc hMerge="1">
                  <a:txBody>
                    <a:bodyPr/>
                    <a:lstStyle/>
                    <a:p>
                      <a:pPr algn="r" fontAlgn="base">
                        <a:lnSpc>
                          <a:spcPts val="1600"/>
                        </a:lnSpc>
                        <a:spcAft>
                          <a:spcPts val="0"/>
                        </a:spcAft>
                      </a:pPr>
                      <a:endParaRPr lang="ja-JP" sz="11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68586" marR="68586" marT="0" marB="0" anchor="ctr"/>
                </a:tc>
                <a:tc hMerge="1">
                  <a:txBody>
                    <a:bodyPr/>
                    <a:lstStyle/>
                    <a:p>
                      <a:pPr algn="r" fontAlgn="base">
                        <a:lnSpc>
                          <a:spcPts val="1600"/>
                        </a:lnSpc>
                        <a:spcAft>
                          <a:spcPts val="0"/>
                        </a:spcAft>
                      </a:pPr>
                      <a:endParaRPr lang="ja-JP" sz="11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68586" marR="68586" marT="0" marB="0" anchor="ctr"/>
                </a:tc>
                <a:extLst>
                  <a:ext uri="{0D108BD9-81ED-4DB2-BD59-A6C34878D82A}">
                    <a16:rowId xmlns:a16="http://schemas.microsoft.com/office/drawing/2014/main" val="10003"/>
                  </a:ext>
                </a:extLst>
              </a:tr>
            </a:tbl>
          </a:graphicData>
        </a:graphic>
      </p:graphicFrame>
      <p:sp>
        <p:nvSpPr>
          <p:cNvPr id="12" name="正方形/長方形 11">
            <a:extLst>
              <a:ext uri="{FF2B5EF4-FFF2-40B4-BE49-F238E27FC236}">
                <a16:creationId xmlns:a16="http://schemas.microsoft.com/office/drawing/2014/main" id="{EE12008D-EC7B-4629-AC1C-938C40B3CDCA}"/>
              </a:ext>
            </a:extLst>
          </p:cNvPr>
          <p:cNvSpPr/>
          <p:nvPr/>
        </p:nvSpPr>
        <p:spPr>
          <a:xfrm>
            <a:off x="504960" y="976499"/>
            <a:ext cx="8827440" cy="65230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目的</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所有形態が小規模・分散化した森林をまとまった団地として集約化し、基幹的な作業道の舗装や木材集積土場の</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設置</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基盤づくりを</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進め、</a:t>
            </a:r>
            <a:r>
              <a:rPr lang="ja-JP" altLang="en-US" sz="12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計画的な間伐促進を図る</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とともに、</a:t>
            </a:r>
            <a:r>
              <a:rPr lang="ja-JP" altLang="en-US" sz="12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安定的に木材を供給できる体制を構築</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a:t>
            </a:r>
          </a:p>
        </p:txBody>
      </p:sp>
      <p:sp>
        <p:nvSpPr>
          <p:cNvPr id="17" name="テキスト ボックス 1">
            <a:extLst>
              <a:ext uri="{FF2B5EF4-FFF2-40B4-BE49-F238E27FC236}">
                <a16:creationId xmlns:a16="http://schemas.microsoft.com/office/drawing/2014/main" id="{30CB7808-185E-4A9A-B7E7-0454416AB444}"/>
              </a:ext>
            </a:extLst>
          </p:cNvPr>
          <p:cNvSpPr txBox="1"/>
          <p:nvPr/>
        </p:nvSpPr>
        <p:spPr>
          <a:xfrm>
            <a:off x="6871999" y="4797152"/>
            <a:ext cx="2392361" cy="16900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r">
              <a:defRPr/>
            </a:pPr>
            <a:r>
              <a:rPr lang="ja-JP" altLang="en-US" sz="714" kern="100" dirty="0">
                <a:latin typeface="メイリオ" panose="020B0604030504040204" pitchFamily="50" charset="-128"/>
                <a:ea typeface="メイリオ" panose="020B0604030504040204" pitchFamily="50" charset="-128"/>
                <a:cs typeface="メイリオ" panose="020B0604030504040204" pitchFamily="50" charset="-128"/>
              </a:rPr>
              <a:t>単位：面積（</a:t>
            </a:r>
            <a:r>
              <a:rPr lang="en-US" altLang="ja-JP" sz="714" kern="100" dirty="0">
                <a:latin typeface="メイリオ" panose="020B0604030504040204" pitchFamily="50" charset="-128"/>
                <a:ea typeface="メイリオ" panose="020B0604030504040204" pitchFamily="50" charset="-128"/>
                <a:cs typeface="メイリオ" panose="020B0604030504040204" pitchFamily="50" charset="-128"/>
              </a:rPr>
              <a:t>ha</a:t>
            </a:r>
            <a:r>
              <a:rPr lang="ja-JP" altLang="en-US" sz="714" kern="100" dirty="0">
                <a:latin typeface="メイリオ" panose="020B0604030504040204" pitchFamily="50" charset="-128"/>
                <a:ea typeface="メイリオ" panose="020B0604030504040204" pitchFamily="50" charset="-128"/>
                <a:cs typeface="メイリオ" panose="020B0604030504040204" pitchFamily="50" charset="-128"/>
              </a:rPr>
              <a:t>）　材積（㎥）　事業費（千円）</a:t>
            </a:r>
          </a:p>
        </p:txBody>
      </p:sp>
      <p:sp>
        <p:nvSpPr>
          <p:cNvPr id="4178" name="正方形/長方形 18"/>
          <p:cNvSpPr>
            <a:spLocks noChangeArrowheads="1"/>
          </p:cNvSpPr>
          <p:nvPr/>
        </p:nvSpPr>
        <p:spPr bwMode="auto">
          <a:xfrm>
            <a:off x="494761" y="313201"/>
            <a:ext cx="2416046" cy="259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088" b="1" dirty="0">
                <a:solidFill>
                  <a:srgbClr val="006600"/>
                </a:solidFill>
                <a:latin typeface="メイリオ" panose="020B0604030504040204" pitchFamily="50" charset="-128"/>
                <a:ea typeface="メイリオ" panose="020B0604030504040204" pitchFamily="50" charset="-128"/>
              </a:rPr>
              <a:t>健全な森林を次世代へつなぐ取組み</a:t>
            </a:r>
          </a:p>
        </p:txBody>
      </p:sp>
      <p:sp>
        <p:nvSpPr>
          <p:cNvPr id="15" name="正方形/長方形 14"/>
          <p:cNvSpPr/>
          <p:nvPr/>
        </p:nvSpPr>
        <p:spPr>
          <a:xfrm>
            <a:off x="8676841" y="268921"/>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smtClean="0">
                <a:solidFill>
                  <a:schemeClr val="tx1"/>
                </a:solidFill>
              </a:rPr>
              <a:t>（３）－１</a:t>
            </a:r>
            <a:endParaRPr lang="ja-JP" altLang="en-US" sz="1225" b="1" dirty="0">
              <a:solidFill>
                <a:schemeClr val="tx1"/>
              </a:solidFill>
            </a:endParaRPr>
          </a:p>
        </p:txBody>
      </p:sp>
      <p:sp>
        <p:nvSpPr>
          <p:cNvPr id="13" name="テキスト ボックス 1">
            <a:extLst>
              <a:ext uri="{FF2B5EF4-FFF2-40B4-BE49-F238E27FC236}">
                <a16:creationId xmlns:a16="http://schemas.microsoft.com/office/drawing/2014/main" id="{30CB7808-185E-4A9A-B7E7-0454416AB444}"/>
              </a:ext>
            </a:extLst>
          </p:cNvPr>
          <p:cNvSpPr txBox="1"/>
          <p:nvPr/>
        </p:nvSpPr>
        <p:spPr>
          <a:xfrm>
            <a:off x="684787" y="6347186"/>
            <a:ext cx="8536425" cy="51081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注）</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月に台風</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号による風倒木</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被害により事業継続が困難になったことから、</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H30.11</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審</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議会で出</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灰流谷地区、</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R2.</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２審議会で二料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地区の事業廃止を決定</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563047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円/楕円 10">
            <a:extLst>
              <a:ext uri="{FF2B5EF4-FFF2-40B4-BE49-F238E27FC236}">
                <a16:creationId xmlns:a16="http://schemas.microsoft.com/office/drawing/2014/main" id="{DB03825A-5A56-414D-9599-F138E3527D96}"/>
              </a:ext>
            </a:extLst>
          </p:cNvPr>
          <p:cNvSpPr/>
          <p:nvPr/>
        </p:nvSpPr>
        <p:spPr>
          <a:xfrm>
            <a:off x="6580561" y="5317920"/>
            <a:ext cx="171720" cy="181440"/>
          </a:xfrm>
          <a:prstGeom prst="ellipse">
            <a:avLst/>
          </a:prstGeom>
          <a:solidFill>
            <a:schemeClr val="bg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7171" name="テキスト ボックス 20"/>
          <p:cNvSpPr txBox="1">
            <a:spLocks noChangeArrowheads="1"/>
          </p:cNvSpPr>
          <p:nvPr/>
        </p:nvSpPr>
        <p:spPr bwMode="auto">
          <a:xfrm>
            <a:off x="6200401" y="6413040"/>
            <a:ext cx="1642680" cy="199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ja-JP" altLang="en-US" sz="952" b="1" u="sng">
                <a:latin typeface="メイリオ" panose="020B0604030504040204" pitchFamily="50" charset="-128"/>
                <a:ea typeface="メイリオ" panose="020B0604030504040204" pitchFamily="50" charset="-128"/>
              </a:rPr>
              <a:t>　</a:t>
            </a:r>
          </a:p>
        </p:txBody>
      </p:sp>
      <p:cxnSp>
        <p:nvCxnSpPr>
          <p:cNvPr id="51" name="直線矢印コネクタ 50">
            <a:extLst>
              <a:ext uri="{FF2B5EF4-FFF2-40B4-BE49-F238E27FC236}">
                <a16:creationId xmlns:a16="http://schemas.microsoft.com/office/drawing/2014/main" id="{6A8ECB1F-B244-46E4-8A82-DF58A11F6AD9}"/>
              </a:ext>
            </a:extLst>
          </p:cNvPr>
          <p:cNvCxnSpPr/>
          <p:nvPr/>
        </p:nvCxnSpPr>
        <p:spPr>
          <a:xfrm flipH="1" flipV="1">
            <a:off x="6863521" y="5252041"/>
            <a:ext cx="538920" cy="7992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3" name="円/楕円 72">
            <a:extLst>
              <a:ext uri="{FF2B5EF4-FFF2-40B4-BE49-F238E27FC236}">
                <a16:creationId xmlns:a16="http://schemas.microsoft.com/office/drawing/2014/main" id="{E033ECFF-7947-40B5-B0E4-45580C421DF7}"/>
              </a:ext>
            </a:extLst>
          </p:cNvPr>
          <p:cNvSpPr/>
          <p:nvPr/>
        </p:nvSpPr>
        <p:spPr>
          <a:xfrm>
            <a:off x="6753361" y="5343840"/>
            <a:ext cx="171720" cy="181440"/>
          </a:xfrm>
          <a:prstGeom prst="ellipse">
            <a:avLst/>
          </a:prstGeom>
          <a:solidFill>
            <a:schemeClr val="bg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grpSp>
        <p:nvGrpSpPr>
          <p:cNvPr id="7174" name="グループ化 123"/>
          <p:cNvGrpSpPr>
            <a:grpSpLocks/>
          </p:cNvGrpSpPr>
          <p:nvPr/>
        </p:nvGrpSpPr>
        <p:grpSpPr bwMode="auto">
          <a:xfrm>
            <a:off x="704528" y="5373216"/>
            <a:ext cx="2401751" cy="878040"/>
            <a:chOff x="26311" y="28576"/>
            <a:chExt cx="3968562" cy="377687"/>
          </a:xfrm>
        </p:grpSpPr>
        <p:sp>
          <p:nvSpPr>
            <p:cNvPr id="125" name="テキスト ボックス 156">
              <a:extLst>
                <a:ext uri="{FF2B5EF4-FFF2-40B4-BE49-F238E27FC236}">
                  <a16:creationId xmlns:a16="http://schemas.microsoft.com/office/drawing/2014/main" id="{E0EF62B9-8D52-4232-AC10-4E5570F21DB4}"/>
                </a:ext>
              </a:extLst>
            </p:cNvPr>
            <p:cNvSpPr txBox="1"/>
            <p:nvPr/>
          </p:nvSpPr>
          <p:spPr>
            <a:xfrm>
              <a:off x="26311" y="28576"/>
              <a:ext cx="3922212" cy="377687"/>
            </a:xfrm>
            <a:prstGeom prst="rect">
              <a:avLst/>
            </a:prstGeom>
            <a:no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p>
              <a:pPr algn="just">
                <a:defRPr/>
              </a:pPr>
              <a:r>
                <a:rPr lang="en-US" sz="714" kern="100">
                  <a:ea typeface="ＭＳ 明朝"/>
                  <a:cs typeface="Times New Roman"/>
                </a:rPr>
                <a:t> </a:t>
              </a:r>
              <a:endParaRPr lang="ja-JP" altLang="en-US" sz="714" kern="100">
                <a:ea typeface="ＭＳ 明朝"/>
                <a:cs typeface="Times New Roman"/>
              </a:endParaRPr>
            </a:p>
            <a:p>
              <a:pPr algn="just">
                <a:defRPr/>
              </a:pPr>
              <a:r>
                <a:rPr lang="en-US" sz="714" kern="100">
                  <a:ea typeface="ＭＳ 明朝"/>
                  <a:cs typeface="Times New Roman"/>
                </a:rPr>
                <a:t> </a:t>
              </a:r>
              <a:endParaRPr lang="ja-JP" altLang="en-US" sz="714" kern="100">
                <a:ea typeface="ＭＳ 明朝"/>
                <a:cs typeface="Times New Roman"/>
              </a:endParaRPr>
            </a:p>
          </p:txBody>
        </p:sp>
        <p:sp>
          <p:nvSpPr>
            <p:cNvPr id="129" name="テキスト ボックス 138">
              <a:extLst>
                <a:ext uri="{FF2B5EF4-FFF2-40B4-BE49-F238E27FC236}">
                  <a16:creationId xmlns:a16="http://schemas.microsoft.com/office/drawing/2014/main" id="{10DF7AB8-628A-4D75-AC5E-AF57153FB986}"/>
                </a:ext>
              </a:extLst>
            </p:cNvPr>
            <p:cNvSpPr txBox="1"/>
            <p:nvPr/>
          </p:nvSpPr>
          <p:spPr bwMode="auto">
            <a:xfrm>
              <a:off x="583043" y="83330"/>
              <a:ext cx="3411830" cy="289793"/>
            </a:xfrm>
            <a:prstGeom prst="rect">
              <a:avLst/>
            </a:prstGeom>
            <a:noFill/>
            <a:ln w="6350">
              <a:noFill/>
            </a:ln>
            <a:effectLst/>
          </p:spPr>
          <p:txBody>
            <a:bodyPr anchor="ctr"/>
            <a:lstStyle/>
            <a:p>
              <a:pPr algn="just">
                <a:lnSpc>
                  <a:spcPts val="1020"/>
                </a:lnSpc>
                <a:defRPr/>
              </a:pPr>
              <a:r>
                <a:rPr lang="ja-JP" altLang="en-US" sz="748" b="1" kern="100" dirty="0" smtClean="0">
                  <a:latin typeface="Century"/>
                  <a:ea typeface="Meiryo UI"/>
                  <a:cs typeface="Times New Roman"/>
                </a:rPr>
                <a:t>平成</a:t>
              </a:r>
              <a:r>
                <a:rPr lang="en-US" altLang="ja-JP" sz="748" b="1" kern="100" dirty="0" smtClean="0">
                  <a:latin typeface="Century"/>
                  <a:ea typeface="Meiryo UI"/>
                  <a:cs typeface="Times New Roman"/>
                </a:rPr>
                <a:t>28~</a:t>
              </a:r>
              <a:r>
                <a:rPr lang="ja-JP" altLang="en-US" sz="748" b="1" kern="100" dirty="0" smtClean="0">
                  <a:latin typeface="Century"/>
                  <a:ea typeface="Meiryo UI"/>
                  <a:cs typeface="Times New Roman"/>
                </a:rPr>
                <a:t>令和元年度</a:t>
              </a:r>
              <a:r>
                <a:rPr lang="ja-JP" altLang="en-US" sz="748" b="1" kern="100" dirty="0">
                  <a:latin typeface="Century"/>
                  <a:ea typeface="Meiryo UI"/>
                  <a:cs typeface="Times New Roman"/>
                </a:rPr>
                <a:t>　施工済地区</a:t>
              </a:r>
              <a:r>
                <a:rPr lang="ja-JP" altLang="en-US" sz="748" b="1" kern="100" dirty="0" smtClean="0">
                  <a:latin typeface="Century"/>
                  <a:ea typeface="Meiryo UI"/>
                  <a:cs typeface="Times New Roman"/>
                </a:rPr>
                <a:t>（</a:t>
              </a:r>
              <a:r>
                <a:rPr lang="en-US" altLang="ja-JP" sz="748" b="1" kern="100" dirty="0" smtClean="0">
                  <a:latin typeface="Century"/>
                  <a:ea typeface="Meiryo UI"/>
                  <a:cs typeface="Times New Roman"/>
                </a:rPr>
                <a:t>32</a:t>
              </a:r>
              <a:r>
                <a:rPr lang="ja-JP" altLang="en-US" sz="748" b="1" kern="100" dirty="0" smtClean="0">
                  <a:latin typeface="Century"/>
                  <a:ea typeface="Meiryo UI"/>
                  <a:cs typeface="Times New Roman"/>
                </a:rPr>
                <a:t>地区</a:t>
              </a:r>
              <a:r>
                <a:rPr lang="ja-JP" altLang="en-US" sz="748" b="1" kern="100" dirty="0">
                  <a:latin typeface="Century"/>
                  <a:ea typeface="Meiryo UI"/>
                  <a:cs typeface="Times New Roman"/>
                </a:rPr>
                <a:t>）</a:t>
              </a:r>
              <a:endParaRPr lang="en-US" altLang="ja-JP" sz="748" b="1" kern="100" dirty="0">
                <a:latin typeface="Century"/>
                <a:ea typeface="Meiryo UI"/>
                <a:cs typeface="Times New Roman"/>
              </a:endParaRPr>
            </a:p>
            <a:p>
              <a:pPr algn="just">
                <a:lnSpc>
                  <a:spcPts val="1020"/>
                </a:lnSpc>
                <a:defRPr/>
              </a:pPr>
              <a:endParaRPr lang="en-US" altLang="ja-JP" sz="748" b="1" kern="100" dirty="0">
                <a:latin typeface="Century"/>
                <a:ea typeface="Meiryo UI"/>
                <a:cs typeface="Times New Roman"/>
              </a:endParaRPr>
            </a:p>
            <a:p>
              <a:pPr algn="just">
                <a:lnSpc>
                  <a:spcPts val="1020"/>
                </a:lnSpc>
                <a:defRPr/>
              </a:pPr>
              <a:r>
                <a:rPr lang="ja-JP" altLang="en-US" sz="748" b="1" kern="100" dirty="0">
                  <a:latin typeface="Century"/>
                  <a:ea typeface="Meiryo UI"/>
                  <a:cs typeface="Times New Roman"/>
                </a:rPr>
                <a:t>事業</a:t>
              </a:r>
              <a:r>
                <a:rPr lang="ja-JP" altLang="en-US" sz="748" b="1" kern="100" dirty="0" smtClean="0">
                  <a:latin typeface="Century"/>
                  <a:ea typeface="Meiryo UI"/>
                  <a:cs typeface="Times New Roman"/>
                </a:rPr>
                <a:t>廃止（</a:t>
              </a:r>
              <a:r>
                <a:rPr lang="en-US" altLang="ja-JP" sz="748" b="1" kern="100" dirty="0" smtClean="0">
                  <a:latin typeface="Century"/>
                  <a:ea typeface="Meiryo UI"/>
                  <a:cs typeface="Times New Roman"/>
                </a:rPr>
                <a:t>2</a:t>
              </a:r>
              <a:r>
                <a:rPr lang="ja-JP" altLang="en-US" sz="748" b="1" kern="100" dirty="0" smtClean="0">
                  <a:latin typeface="Century"/>
                  <a:ea typeface="Meiryo UI"/>
                  <a:cs typeface="Times New Roman"/>
                </a:rPr>
                <a:t>地区）</a:t>
              </a:r>
              <a:endParaRPr lang="en-US" altLang="ja-JP" sz="748" b="1" kern="100" dirty="0">
                <a:latin typeface="Century"/>
                <a:ea typeface="Meiryo UI"/>
                <a:cs typeface="Times New Roman"/>
              </a:endParaRPr>
            </a:p>
          </p:txBody>
        </p:sp>
      </p:grpSp>
      <p:sp>
        <p:nvSpPr>
          <p:cNvPr id="79" name="円/楕円 78">
            <a:extLst>
              <a:ext uri="{FF2B5EF4-FFF2-40B4-BE49-F238E27FC236}">
                <a16:creationId xmlns:a16="http://schemas.microsoft.com/office/drawing/2014/main" id="{2CE7B710-594C-45AD-890E-6893F78F16D6}"/>
              </a:ext>
            </a:extLst>
          </p:cNvPr>
          <p:cNvSpPr/>
          <p:nvPr/>
        </p:nvSpPr>
        <p:spPr>
          <a:xfrm>
            <a:off x="877247" y="5621688"/>
            <a:ext cx="160920" cy="155520"/>
          </a:xfrm>
          <a:prstGeom prst="ellipse">
            <a:avLst/>
          </a:prstGeom>
          <a:solidFill>
            <a:schemeClr val="bg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82" name="円/楕円 81">
            <a:extLst>
              <a:ext uri="{FF2B5EF4-FFF2-40B4-BE49-F238E27FC236}">
                <a16:creationId xmlns:a16="http://schemas.microsoft.com/office/drawing/2014/main" id="{4BCD2894-89B3-4855-8E0B-B2F907581E78}"/>
              </a:ext>
            </a:extLst>
          </p:cNvPr>
          <p:cNvSpPr/>
          <p:nvPr/>
        </p:nvSpPr>
        <p:spPr>
          <a:xfrm>
            <a:off x="6852721" y="5011200"/>
            <a:ext cx="171720" cy="181440"/>
          </a:xfrm>
          <a:prstGeom prst="ellipse">
            <a:avLst/>
          </a:prstGeom>
          <a:solidFill>
            <a:schemeClr val="bg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83" name="円/楕円 82">
            <a:extLst>
              <a:ext uri="{FF2B5EF4-FFF2-40B4-BE49-F238E27FC236}">
                <a16:creationId xmlns:a16="http://schemas.microsoft.com/office/drawing/2014/main" id="{9CCB5576-4D62-44E8-B205-F4DC06E10A07}"/>
              </a:ext>
            </a:extLst>
          </p:cNvPr>
          <p:cNvSpPr/>
          <p:nvPr/>
        </p:nvSpPr>
        <p:spPr>
          <a:xfrm>
            <a:off x="6607561" y="4962601"/>
            <a:ext cx="170640" cy="181440"/>
          </a:xfrm>
          <a:prstGeom prst="ellipse">
            <a:avLst/>
          </a:prstGeom>
          <a:solidFill>
            <a:schemeClr val="bg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cxnSp>
        <p:nvCxnSpPr>
          <p:cNvPr id="85" name="直線矢印コネクタ 84">
            <a:extLst>
              <a:ext uri="{FF2B5EF4-FFF2-40B4-BE49-F238E27FC236}">
                <a16:creationId xmlns:a16="http://schemas.microsoft.com/office/drawing/2014/main" id="{27CA32C7-7B2A-4B68-9BB5-492A8D531022}"/>
              </a:ext>
            </a:extLst>
          </p:cNvPr>
          <p:cNvCxnSpPr/>
          <p:nvPr/>
        </p:nvCxnSpPr>
        <p:spPr>
          <a:xfrm flipH="1">
            <a:off x="7035241" y="4772521"/>
            <a:ext cx="343440" cy="3369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1" name="円/楕円 90">
            <a:extLst>
              <a:ext uri="{FF2B5EF4-FFF2-40B4-BE49-F238E27FC236}">
                <a16:creationId xmlns:a16="http://schemas.microsoft.com/office/drawing/2014/main" id="{CA5526E1-9688-40C8-A4D5-B801EECDF30A}"/>
              </a:ext>
            </a:extLst>
          </p:cNvPr>
          <p:cNvSpPr/>
          <p:nvPr/>
        </p:nvSpPr>
        <p:spPr>
          <a:xfrm>
            <a:off x="6521161" y="5115961"/>
            <a:ext cx="170640" cy="181440"/>
          </a:xfrm>
          <a:prstGeom prst="ellipse">
            <a:avLst/>
          </a:prstGeom>
          <a:solidFill>
            <a:schemeClr val="bg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94" name="円/楕円 93">
            <a:extLst>
              <a:ext uri="{FF2B5EF4-FFF2-40B4-BE49-F238E27FC236}">
                <a16:creationId xmlns:a16="http://schemas.microsoft.com/office/drawing/2014/main" id="{A43B212A-112D-4CFC-B181-8CC08559418D}"/>
              </a:ext>
            </a:extLst>
          </p:cNvPr>
          <p:cNvSpPr/>
          <p:nvPr/>
        </p:nvSpPr>
        <p:spPr>
          <a:xfrm>
            <a:off x="6416401" y="5312521"/>
            <a:ext cx="171720" cy="181440"/>
          </a:xfrm>
          <a:prstGeom prst="ellipse">
            <a:avLst/>
          </a:prstGeom>
          <a:solidFill>
            <a:schemeClr val="bg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cxnSp>
        <p:nvCxnSpPr>
          <p:cNvPr id="95" name="直線矢印コネクタ 94">
            <a:extLst>
              <a:ext uri="{FF2B5EF4-FFF2-40B4-BE49-F238E27FC236}">
                <a16:creationId xmlns:a16="http://schemas.microsoft.com/office/drawing/2014/main" id="{C53AB06E-42EF-4EA1-98AE-B0407CC8C248}"/>
              </a:ext>
            </a:extLst>
          </p:cNvPr>
          <p:cNvCxnSpPr/>
          <p:nvPr/>
        </p:nvCxnSpPr>
        <p:spPr>
          <a:xfrm flipH="1" flipV="1">
            <a:off x="6718800" y="5484241"/>
            <a:ext cx="488160" cy="30132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7183" name="グループ化 2"/>
          <p:cNvGrpSpPr>
            <a:grpSpLocks/>
          </p:cNvGrpSpPr>
          <p:nvPr/>
        </p:nvGrpSpPr>
        <p:grpSpPr bwMode="auto">
          <a:xfrm>
            <a:off x="4311481" y="260648"/>
            <a:ext cx="5076000" cy="6280200"/>
            <a:chOff x="3905250" y="66580"/>
            <a:chExt cx="9531109" cy="9980261"/>
          </a:xfrm>
        </p:grpSpPr>
        <p:pic>
          <p:nvPicPr>
            <p:cNvPr id="7255" name="図 6"/>
            <p:cNvPicPr>
              <a:picLocks noChangeAspect="1" noChangeArrowheads="1"/>
            </p:cNvPicPr>
            <p:nvPr/>
          </p:nvPicPr>
          <p:blipFill>
            <a:blip r:embed="rId3">
              <a:extLst>
                <a:ext uri="{28A0092B-C50C-407E-A947-70E740481C1C}">
                  <a14:useLocalDpi xmlns:a14="http://schemas.microsoft.com/office/drawing/2010/main" val="0"/>
                </a:ext>
              </a:extLst>
            </a:blip>
            <a:srcRect l="4018" t="2701" r="3310" b="2130"/>
            <a:stretch>
              <a:fillRect/>
            </a:stretch>
          </p:blipFill>
          <p:spPr bwMode="auto">
            <a:xfrm>
              <a:off x="3905250" y="66580"/>
              <a:ext cx="8275639" cy="9980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56" name="テキスト ボックス 21"/>
            <p:cNvSpPr txBox="1">
              <a:spLocks noChangeArrowheads="1"/>
            </p:cNvSpPr>
            <p:nvPr/>
          </p:nvSpPr>
          <p:spPr bwMode="auto">
            <a:xfrm>
              <a:off x="10621766" y="8992042"/>
              <a:ext cx="2524125" cy="26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(18)</a:t>
              </a:r>
              <a:r>
                <a:rPr lang="ja-JP" altLang="en-US" sz="748" b="1" u="sng">
                  <a:latin typeface="メイリオ" panose="020B0604030504040204" pitchFamily="50" charset="-128"/>
                  <a:ea typeface="メイリオ" panose="020B0604030504040204" pitchFamily="50" charset="-128"/>
                </a:rPr>
                <a:t>河内長野市石見川南部</a:t>
              </a:r>
            </a:p>
          </p:txBody>
        </p:sp>
        <p:cxnSp>
          <p:nvCxnSpPr>
            <p:cNvPr id="30" name="直線矢印コネクタ 29">
              <a:extLst>
                <a:ext uri="{FF2B5EF4-FFF2-40B4-BE49-F238E27FC236}">
                  <a16:creationId xmlns:a16="http://schemas.microsoft.com/office/drawing/2014/main" id="{3AC66E45-DD35-4F05-9AF7-A9DB6F386774}"/>
                </a:ext>
              </a:extLst>
            </p:cNvPr>
            <p:cNvCxnSpPr/>
            <p:nvPr/>
          </p:nvCxnSpPr>
          <p:spPr>
            <a:xfrm>
              <a:off x="6259636" y="2523733"/>
              <a:ext cx="3412949"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CA6DE604-E535-487E-BB83-D9ECE5D41F0A}"/>
                </a:ext>
              </a:extLst>
            </p:cNvPr>
            <p:cNvCxnSpPr/>
            <p:nvPr/>
          </p:nvCxnSpPr>
          <p:spPr>
            <a:xfrm flipH="1">
              <a:off x="10723035" y="6654857"/>
              <a:ext cx="504945" cy="49429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86AE46A9-EBAA-4FDC-AC72-4F15B67684F9}"/>
                </a:ext>
              </a:extLst>
            </p:cNvPr>
            <p:cNvCxnSpPr/>
            <p:nvPr/>
          </p:nvCxnSpPr>
          <p:spPr>
            <a:xfrm flipH="1" flipV="1">
              <a:off x="10585138" y="8106843"/>
              <a:ext cx="780739" cy="14588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69ED65CE-F8F7-41DB-9213-BFF4BF33F778}"/>
                </a:ext>
              </a:extLst>
            </p:cNvPr>
            <p:cNvCxnSpPr/>
            <p:nvPr/>
          </p:nvCxnSpPr>
          <p:spPr>
            <a:xfrm flipH="1" flipV="1">
              <a:off x="10201865" y="8304218"/>
              <a:ext cx="506974" cy="68823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id="{1A1500DD-FAB1-429F-82A1-B7A15187E961}"/>
                </a:ext>
              </a:extLst>
            </p:cNvPr>
            <p:cNvCxnSpPr/>
            <p:nvPr/>
          </p:nvCxnSpPr>
          <p:spPr>
            <a:xfrm flipH="1" flipV="1">
              <a:off x="9897681" y="8333394"/>
              <a:ext cx="541449" cy="137303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直線矢印コネクタ 46">
              <a:extLst>
                <a:ext uri="{FF2B5EF4-FFF2-40B4-BE49-F238E27FC236}">
                  <a16:creationId xmlns:a16="http://schemas.microsoft.com/office/drawing/2014/main" id="{1898C48E-99DA-4F04-84A6-AF547B79A85D}"/>
                </a:ext>
              </a:extLst>
            </p:cNvPr>
            <p:cNvCxnSpPr/>
            <p:nvPr/>
          </p:nvCxnSpPr>
          <p:spPr>
            <a:xfrm flipH="1" flipV="1">
              <a:off x="8918208" y="8793362"/>
              <a:ext cx="141953" cy="32781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a:extLst>
                <a:ext uri="{FF2B5EF4-FFF2-40B4-BE49-F238E27FC236}">
                  <a16:creationId xmlns:a16="http://schemas.microsoft.com/office/drawing/2014/main" id="{22594530-9B5B-4FA3-8F66-284B7C399313}"/>
                </a:ext>
              </a:extLst>
            </p:cNvPr>
            <p:cNvCxnSpPr/>
            <p:nvPr/>
          </p:nvCxnSpPr>
          <p:spPr>
            <a:xfrm>
              <a:off x="6584099" y="7499274"/>
              <a:ext cx="1819023" cy="84956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a:extLst>
                <a:ext uri="{FF2B5EF4-FFF2-40B4-BE49-F238E27FC236}">
                  <a16:creationId xmlns:a16="http://schemas.microsoft.com/office/drawing/2014/main" id="{0AE77188-2E5D-4D88-B427-063D5A81BFBF}"/>
                </a:ext>
              </a:extLst>
            </p:cNvPr>
            <p:cNvCxnSpPr/>
            <p:nvPr/>
          </p:nvCxnSpPr>
          <p:spPr>
            <a:xfrm>
              <a:off x="5436310" y="8566810"/>
              <a:ext cx="2851221" cy="3775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6969F29D-AEF5-451E-8D09-C1A390A00112}"/>
                </a:ext>
              </a:extLst>
            </p:cNvPr>
            <p:cNvCxnSpPr/>
            <p:nvPr/>
          </p:nvCxnSpPr>
          <p:spPr>
            <a:xfrm flipH="1">
              <a:off x="10220117" y="2340088"/>
              <a:ext cx="728014" cy="2042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66" name="テキスト ボックス 25"/>
            <p:cNvSpPr txBox="1">
              <a:spLocks noChangeArrowheads="1"/>
            </p:cNvSpPr>
            <p:nvPr/>
          </p:nvSpPr>
          <p:spPr bwMode="auto">
            <a:xfrm>
              <a:off x="10860397" y="2140403"/>
              <a:ext cx="1673228" cy="26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(2)</a:t>
              </a:r>
              <a:r>
                <a:rPr lang="ja-JP" altLang="en-US" sz="748" b="1" u="sng">
                  <a:latin typeface="メイリオ" panose="020B0604030504040204" pitchFamily="50" charset="-128"/>
                  <a:ea typeface="メイリオ" panose="020B0604030504040204" pitchFamily="50" charset="-128"/>
                </a:rPr>
                <a:t>高槻市川久保</a:t>
              </a:r>
            </a:p>
          </p:txBody>
        </p:sp>
        <p:sp>
          <p:nvSpPr>
            <p:cNvPr id="7267" name="テキスト ボックス 23"/>
            <p:cNvSpPr txBox="1">
              <a:spLocks noChangeArrowheads="1"/>
            </p:cNvSpPr>
            <p:nvPr/>
          </p:nvSpPr>
          <p:spPr bwMode="auto">
            <a:xfrm>
              <a:off x="11273120" y="7290322"/>
              <a:ext cx="2163239" cy="26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(12)</a:t>
              </a:r>
              <a:r>
                <a:rPr lang="ja-JP" altLang="en-US" sz="748" b="1" u="sng">
                  <a:latin typeface="メイリオ" panose="020B0604030504040204" pitchFamily="50" charset="-128"/>
                  <a:ea typeface="メイリオ" panose="020B0604030504040204" pitchFamily="50" charset="-128"/>
                </a:rPr>
                <a:t>千早赤阪村黒栂谷</a:t>
              </a:r>
            </a:p>
          </p:txBody>
        </p:sp>
        <p:sp>
          <p:nvSpPr>
            <p:cNvPr id="7268" name="テキスト ボックス 20"/>
            <p:cNvSpPr txBox="1">
              <a:spLocks noChangeArrowheads="1"/>
            </p:cNvSpPr>
            <p:nvPr/>
          </p:nvSpPr>
          <p:spPr bwMode="auto">
            <a:xfrm>
              <a:off x="7673194" y="9576228"/>
              <a:ext cx="2273511" cy="26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dirty="0">
                  <a:latin typeface="メイリオ" panose="020B0604030504040204" pitchFamily="50" charset="-128"/>
                  <a:ea typeface="メイリオ" panose="020B0604030504040204" pitchFamily="50" charset="-128"/>
                </a:rPr>
                <a:t>(23)</a:t>
              </a:r>
              <a:r>
                <a:rPr lang="ja-JP" altLang="en-US" sz="748" b="1" u="sng" dirty="0">
                  <a:latin typeface="メイリオ" panose="020B0604030504040204" pitchFamily="50" charset="-128"/>
                  <a:ea typeface="メイリオ" panose="020B0604030504040204" pitchFamily="50" charset="-128"/>
                </a:rPr>
                <a:t>河内長野市天見棒谷</a:t>
              </a:r>
            </a:p>
          </p:txBody>
        </p:sp>
        <p:cxnSp>
          <p:nvCxnSpPr>
            <p:cNvPr id="84" name="直線矢印コネクタ 83">
              <a:extLst>
                <a:ext uri="{FF2B5EF4-FFF2-40B4-BE49-F238E27FC236}">
                  <a16:creationId xmlns:a16="http://schemas.microsoft.com/office/drawing/2014/main" id="{9F9171B2-CB9D-45FA-99B5-8A02F30746DC}"/>
                </a:ext>
              </a:extLst>
            </p:cNvPr>
            <p:cNvCxnSpPr/>
            <p:nvPr/>
          </p:nvCxnSpPr>
          <p:spPr>
            <a:xfrm flipH="1" flipV="1">
              <a:off x="9589441" y="8393465"/>
              <a:ext cx="277822" cy="128722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直線矢印コネクタ 86">
              <a:extLst>
                <a:ext uri="{FF2B5EF4-FFF2-40B4-BE49-F238E27FC236}">
                  <a16:creationId xmlns:a16="http://schemas.microsoft.com/office/drawing/2014/main" id="{BC3E6733-3A30-4072-AF42-11A59DB36FD9}"/>
                </a:ext>
              </a:extLst>
            </p:cNvPr>
            <p:cNvCxnSpPr/>
            <p:nvPr/>
          </p:nvCxnSpPr>
          <p:spPr>
            <a:xfrm>
              <a:off x="6827447" y="5940877"/>
              <a:ext cx="3210159" cy="198747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71" name="テキスト ボックス 24"/>
            <p:cNvSpPr txBox="1">
              <a:spLocks noChangeArrowheads="1"/>
            </p:cNvSpPr>
            <p:nvPr/>
          </p:nvSpPr>
          <p:spPr bwMode="auto">
            <a:xfrm>
              <a:off x="4857148" y="6247427"/>
              <a:ext cx="1977228" cy="26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(20)</a:t>
              </a:r>
              <a:r>
                <a:rPr lang="ja-JP" altLang="en-US" sz="748" b="1" u="sng">
                  <a:latin typeface="メイリオ" panose="020B0604030504040204" pitchFamily="50" charset="-128"/>
                  <a:ea typeface="メイリオ" panose="020B0604030504040204" pitchFamily="50" charset="-128"/>
                </a:rPr>
                <a:t>河内長野市太井</a:t>
              </a:r>
            </a:p>
          </p:txBody>
        </p:sp>
        <p:sp>
          <p:nvSpPr>
            <p:cNvPr id="7272" name="テキスト ボックス 19"/>
            <p:cNvSpPr txBox="1">
              <a:spLocks noChangeArrowheads="1"/>
            </p:cNvSpPr>
            <p:nvPr/>
          </p:nvSpPr>
          <p:spPr bwMode="auto">
            <a:xfrm>
              <a:off x="7360172" y="9121200"/>
              <a:ext cx="2115198" cy="26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(25)</a:t>
              </a:r>
              <a:r>
                <a:rPr lang="ja-JP" altLang="en-US" sz="748" b="1" u="sng">
                  <a:latin typeface="メイリオ" panose="020B0604030504040204" pitchFamily="50" charset="-128"/>
                  <a:ea typeface="メイリオ" panose="020B0604030504040204" pitchFamily="50" charset="-128"/>
                </a:rPr>
                <a:t>河内長野市燈明岳</a:t>
              </a:r>
            </a:p>
          </p:txBody>
        </p:sp>
        <p:sp>
          <p:nvSpPr>
            <p:cNvPr id="7273" name="テキスト ボックス 19"/>
            <p:cNvSpPr txBox="1">
              <a:spLocks noChangeArrowheads="1"/>
            </p:cNvSpPr>
            <p:nvPr/>
          </p:nvSpPr>
          <p:spPr bwMode="auto">
            <a:xfrm>
              <a:off x="4299540" y="6900150"/>
              <a:ext cx="2374900" cy="26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(26)</a:t>
              </a:r>
              <a:r>
                <a:rPr lang="ja-JP" altLang="en-US" sz="748" b="1" u="sng">
                  <a:latin typeface="メイリオ" panose="020B0604030504040204" pitchFamily="50" charset="-128"/>
                  <a:ea typeface="メイリオ" panose="020B0604030504040204" pitchFamily="50" charset="-128"/>
                </a:rPr>
                <a:t>河内長野市御光滝谷</a:t>
              </a:r>
            </a:p>
          </p:txBody>
        </p:sp>
        <p:cxnSp>
          <p:nvCxnSpPr>
            <p:cNvPr id="109" name="直線矢印コネクタ 108">
              <a:extLst>
                <a:ext uri="{FF2B5EF4-FFF2-40B4-BE49-F238E27FC236}">
                  <a16:creationId xmlns:a16="http://schemas.microsoft.com/office/drawing/2014/main" id="{24560A92-061B-4547-AF7B-5078D7D373EA}"/>
                </a:ext>
              </a:extLst>
            </p:cNvPr>
            <p:cNvCxnSpPr/>
            <p:nvPr/>
          </p:nvCxnSpPr>
          <p:spPr>
            <a:xfrm>
              <a:off x="6460398" y="7085647"/>
              <a:ext cx="2386832" cy="133012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75" name="テキスト ボックス 19"/>
            <p:cNvSpPr txBox="1">
              <a:spLocks noChangeArrowheads="1"/>
            </p:cNvSpPr>
            <p:nvPr/>
          </p:nvSpPr>
          <p:spPr bwMode="auto">
            <a:xfrm>
              <a:off x="4290321" y="7613872"/>
              <a:ext cx="2293144" cy="26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(30)</a:t>
              </a:r>
              <a:r>
                <a:rPr lang="ja-JP" altLang="en-US" sz="748" b="1" u="sng">
                  <a:latin typeface="メイリオ" panose="020B0604030504040204" pitchFamily="50" charset="-128"/>
                  <a:ea typeface="メイリオ" panose="020B0604030504040204" pitchFamily="50" charset="-128"/>
                </a:rPr>
                <a:t>岸和田市大沢シガ谷</a:t>
              </a:r>
            </a:p>
          </p:txBody>
        </p:sp>
        <p:sp>
          <p:nvSpPr>
            <p:cNvPr id="2" name="テキスト ボックス 25">
              <a:extLst>
                <a:ext uri="{FF2B5EF4-FFF2-40B4-BE49-F238E27FC236}">
                  <a16:creationId xmlns:a16="http://schemas.microsoft.com/office/drawing/2014/main" id="{B76FA38D-4D34-4C5B-9FC4-87BB9B63D85D}"/>
                </a:ext>
              </a:extLst>
            </p:cNvPr>
            <p:cNvSpPr txBox="1">
              <a:spLocks noChangeArrowheads="1"/>
            </p:cNvSpPr>
            <p:nvPr/>
          </p:nvSpPr>
          <p:spPr bwMode="auto">
            <a:xfrm>
              <a:off x="11063265" y="1470883"/>
              <a:ext cx="1865339" cy="26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pPr>
                <a:defRPr/>
              </a:pPr>
              <a:r>
                <a:rPr lang="en-US" altLang="ja-JP" sz="748" b="1" u="sng" strike="sngStrike" dirty="0">
                  <a:latin typeface="メイリオ" panose="020B0604030504040204" pitchFamily="50" charset="-128"/>
                  <a:ea typeface="メイリオ" panose="020B0604030504040204" pitchFamily="50" charset="-128"/>
                </a:rPr>
                <a:t>(4)</a:t>
              </a:r>
              <a:r>
                <a:rPr lang="ja-JP" altLang="en-US" sz="748" b="1" u="sng" strike="sngStrike" dirty="0">
                  <a:latin typeface="メイリオ" panose="020B0604030504040204" pitchFamily="50" charset="-128"/>
                  <a:ea typeface="メイリオ" panose="020B0604030504040204" pitchFamily="50" charset="-128"/>
                </a:rPr>
                <a:t>高槻市出灰流谷</a:t>
              </a:r>
            </a:p>
          </p:txBody>
        </p:sp>
        <p:sp>
          <p:nvSpPr>
            <p:cNvPr id="7277" name="テキスト ボックス 23"/>
            <p:cNvSpPr txBox="1">
              <a:spLocks noChangeArrowheads="1"/>
            </p:cNvSpPr>
            <p:nvPr/>
          </p:nvSpPr>
          <p:spPr bwMode="auto">
            <a:xfrm>
              <a:off x="4453764" y="5784285"/>
              <a:ext cx="2563072" cy="26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(16</a:t>
              </a:r>
              <a:r>
                <a:rPr lang="ja-JP" altLang="en-US" sz="748" b="1" u="sng">
                  <a:latin typeface="メイリオ" panose="020B0604030504040204" pitchFamily="50" charset="-128"/>
                  <a:ea typeface="メイリオ" panose="020B0604030504040204" pitchFamily="50" charset="-128"/>
                </a:rPr>
                <a:t>）河内長野市小深大住谷</a:t>
              </a:r>
            </a:p>
          </p:txBody>
        </p:sp>
        <p:cxnSp>
          <p:nvCxnSpPr>
            <p:cNvPr id="78" name="直線矢印コネクタ 77">
              <a:extLst>
                <a:ext uri="{FF2B5EF4-FFF2-40B4-BE49-F238E27FC236}">
                  <a16:creationId xmlns:a16="http://schemas.microsoft.com/office/drawing/2014/main" id="{2B74B271-2FE2-431B-BB7C-6955F667652A}"/>
                </a:ext>
              </a:extLst>
            </p:cNvPr>
            <p:cNvCxnSpPr>
              <a:endCxn id="174" idx="1"/>
            </p:cNvCxnSpPr>
            <p:nvPr/>
          </p:nvCxnSpPr>
          <p:spPr>
            <a:xfrm>
              <a:off x="7967124" y="3915648"/>
              <a:ext cx="2188100" cy="35269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79" name="テキスト ボックス 23"/>
            <p:cNvSpPr txBox="1">
              <a:spLocks noChangeArrowheads="1"/>
            </p:cNvSpPr>
            <p:nvPr/>
          </p:nvSpPr>
          <p:spPr bwMode="auto">
            <a:xfrm>
              <a:off x="6047737" y="3745487"/>
              <a:ext cx="2093915" cy="26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(9)</a:t>
              </a:r>
              <a:r>
                <a:rPr lang="ja-JP" altLang="en-US" sz="748" b="1" u="sng">
                  <a:latin typeface="メイリオ" panose="020B0604030504040204" pitchFamily="50" charset="-128"/>
                  <a:ea typeface="メイリオ" panose="020B0604030504040204" pitchFamily="50" charset="-128"/>
                </a:rPr>
                <a:t>千早赤阪村池ノ谷</a:t>
              </a:r>
            </a:p>
          </p:txBody>
        </p:sp>
        <p:sp>
          <p:nvSpPr>
            <p:cNvPr id="7280" name="テキスト ボックス 23"/>
            <p:cNvSpPr txBox="1">
              <a:spLocks noChangeArrowheads="1"/>
            </p:cNvSpPr>
            <p:nvPr/>
          </p:nvSpPr>
          <p:spPr bwMode="auto">
            <a:xfrm>
              <a:off x="5965834" y="4167733"/>
              <a:ext cx="2052636" cy="26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(10)</a:t>
              </a:r>
              <a:r>
                <a:rPr lang="ja-JP" altLang="en-US" sz="748" b="1" u="sng">
                  <a:latin typeface="メイリオ" panose="020B0604030504040204" pitchFamily="50" charset="-128"/>
                  <a:ea typeface="メイリオ" panose="020B0604030504040204" pitchFamily="50" charset="-128"/>
                </a:rPr>
                <a:t>千早赤阪村足谷</a:t>
              </a:r>
            </a:p>
          </p:txBody>
        </p:sp>
        <p:cxnSp>
          <p:nvCxnSpPr>
            <p:cNvPr id="88" name="直線矢印コネクタ 87">
              <a:extLst>
                <a:ext uri="{FF2B5EF4-FFF2-40B4-BE49-F238E27FC236}">
                  <a16:creationId xmlns:a16="http://schemas.microsoft.com/office/drawing/2014/main" id="{043521A3-1008-40EF-8568-779638C6E936}"/>
                </a:ext>
              </a:extLst>
            </p:cNvPr>
            <p:cNvCxnSpPr>
              <a:endCxn id="198" idx="1"/>
            </p:cNvCxnSpPr>
            <p:nvPr/>
          </p:nvCxnSpPr>
          <p:spPr>
            <a:xfrm>
              <a:off x="7664968" y="4799541"/>
              <a:ext cx="2562537" cy="293940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82" name="テキスト ボックス 19"/>
            <p:cNvSpPr txBox="1">
              <a:spLocks noChangeArrowheads="1"/>
            </p:cNvSpPr>
            <p:nvPr/>
          </p:nvSpPr>
          <p:spPr bwMode="auto">
            <a:xfrm>
              <a:off x="5872172" y="4541124"/>
              <a:ext cx="1907777" cy="26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(11)</a:t>
              </a:r>
              <a:r>
                <a:rPr lang="ja-JP" altLang="en-US" sz="748" b="1" u="sng">
                  <a:latin typeface="メイリオ" panose="020B0604030504040204" pitchFamily="50" charset="-128"/>
                  <a:ea typeface="メイリオ" panose="020B0604030504040204" pitchFamily="50" charset="-128"/>
                </a:rPr>
                <a:t>千早赤阪村東阪</a:t>
              </a:r>
            </a:p>
          </p:txBody>
        </p:sp>
        <p:sp>
          <p:nvSpPr>
            <p:cNvPr id="7283" name="テキスト ボックス 23"/>
            <p:cNvSpPr txBox="1">
              <a:spLocks noChangeArrowheads="1"/>
            </p:cNvSpPr>
            <p:nvPr/>
          </p:nvSpPr>
          <p:spPr bwMode="auto">
            <a:xfrm>
              <a:off x="11283320" y="8105386"/>
              <a:ext cx="2087561" cy="300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884" b="1" u="sng">
                  <a:latin typeface="メイリオ" panose="020B0604030504040204" pitchFamily="50" charset="-128"/>
                  <a:ea typeface="メイリオ" panose="020B0604030504040204" pitchFamily="50" charset="-128"/>
                </a:rPr>
                <a:t>(</a:t>
              </a:r>
              <a:r>
                <a:rPr lang="en-US" altLang="ja-JP" sz="748" b="1" u="sng">
                  <a:latin typeface="メイリオ" panose="020B0604030504040204" pitchFamily="50" charset="-128"/>
                  <a:ea typeface="メイリオ" panose="020B0604030504040204" pitchFamily="50" charset="-128"/>
                </a:rPr>
                <a:t>14)</a:t>
              </a:r>
              <a:r>
                <a:rPr lang="ja-JP" altLang="en-US" sz="748" b="1" u="sng">
                  <a:latin typeface="メイリオ" panose="020B0604030504040204" pitchFamily="50" charset="-128"/>
                  <a:ea typeface="メイリオ" panose="020B0604030504040204" pitchFamily="50" charset="-128"/>
                </a:rPr>
                <a:t>千早赤阪村五條峠</a:t>
              </a:r>
            </a:p>
          </p:txBody>
        </p:sp>
        <p:cxnSp>
          <p:nvCxnSpPr>
            <p:cNvPr id="92" name="直線矢印コネクタ 91">
              <a:extLst>
                <a:ext uri="{FF2B5EF4-FFF2-40B4-BE49-F238E27FC236}">
                  <a16:creationId xmlns:a16="http://schemas.microsoft.com/office/drawing/2014/main" id="{8DF15E8F-715E-4E16-955C-B7E39E57D4CC}"/>
                </a:ext>
              </a:extLst>
            </p:cNvPr>
            <p:cNvCxnSpPr/>
            <p:nvPr/>
          </p:nvCxnSpPr>
          <p:spPr>
            <a:xfrm>
              <a:off x="7111352" y="5331593"/>
              <a:ext cx="2834998" cy="235132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85" name="テキスト ボックス 19"/>
            <p:cNvSpPr txBox="1">
              <a:spLocks noChangeArrowheads="1"/>
            </p:cNvSpPr>
            <p:nvPr/>
          </p:nvSpPr>
          <p:spPr bwMode="auto">
            <a:xfrm>
              <a:off x="5111399" y="5073563"/>
              <a:ext cx="2159001" cy="26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(15)</a:t>
              </a:r>
              <a:r>
                <a:rPr lang="ja-JP" altLang="en-US" sz="748" b="1" u="sng">
                  <a:latin typeface="メイリオ" panose="020B0604030504040204" pitchFamily="50" charset="-128"/>
                  <a:ea typeface="メイリオ" panose="020B0604030504040204" pitchFamily="50" charset="-128"/>
                </a:rPr>
                <a:t>千早赤阪村中津原</a:t>
              </a:r>
            </a:p>
          </p:txBody>
        </p:sp>
        <p:sp>
          <p:nvSpPr>
            <p:cNvPr id="7286" name="テキスト ボックス 21"/>
            <p:cNvSpPr txBox="1">
              <a:spLocks noChangeArrowheads="1"/>
            </p:cNvSpPr>
            <p:nvPr/>
          </p:nvSpPr>
          <p:spPr bwMode="auto">
            <a:xfrm>
              <a:off x="10621766" y="8461730"/>
              <a:ext cx="2663827" cy="26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(17)</a:t>
              </a:r>
              <a:r>
                <a:rPr lang="ja-JP" altLang="en-US" sz="748" b="1" u="sng">
                  <a:latin typeface="メイリオ" panose="020B0604030504040204" pitchFamily="50" charset="-128"/>
                  <a:ea typeface="メイリオ" panose="020B0604030504040204" pitchFamily="50" charset="-128"/>
                </a:rPr>
                <a:t>河内長野市石見川北部</a:t>
              </a:r>
            </a:p>
          </p:txBody>
        </p:sp>
        <p:cxnSp>
          <p:nvCxnSpPr>
            <p:cNvPr id="102" name="直線矢印コネクタ 101">
              <a:extLst>
                <a:ext uri="{FF2B5EF4-FFF2-40B4-BE49-F238E27FC236}">
                  <a16:creationId xmlns:a16="http://schemas.microsoft.com/office/drawing/2014/main" id="{1E583C80-68E9-443B-94AA-F508D36C1369}"/>
                </a:ext>
              </a:extLst>
            </p:cNvPr>
            <p:cNvCxnSpPr/>
            <p:nvPr/>
          </p:nvCxnSpPr>
          <p:spPr>
            <a:xfrm>
              <a:off x="6707802" y="6405994"/>
              <a:ext cx="3035759" cy="148974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5" name="直線矢印コネクタ 104">
              <a:extLst>
                <a:ext uri="{FF2B5EF4-FFF2-40B4-BE49-F238E27FC236}">
                  <a16:creationId xmlns:a16="http://schemas.microsoft.com/office/drawing/2014/main" id="{315D2A07-0D0D-4213-8A7B-3E6BD0F6FC00}"/>
                </a:ext>
              </a:extLst>
            </p:cNvPr>
            <p:cNvCxnSpPr/>
            <p:nvPr/>
          </p:nvCxnSpPr>
          <p:spPr>
            <a:xfrm>
              <a:off x="6584099" y="6684034"/>
              <a:ext cx="3159461" cy="142795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89" name="テキスト ボックス 19"/>
            <p:cNvSpPr txBox="1">
              <a:spLocks noChangeArrowheads="1"/>
            </p:cNvSpPr>
            <p:nvPr/>
          </p:nvSpPr>
          <p:spPr bwMode="auto">
            <a:xfrm>
              <a:off x="4679951" y="6544741"/>
              <a:ext cx="2162174" cy="26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(21)</a:t>
              </a:r>
              <a:r>
                <a:rPr lang="ja-JP" altLang="en-US" sz="748" b="1" u="sng">
                  <a:latin typeface="メイリオ" panose="020B0604030504040204" pitchFamily="50" charset="-128"/>
                  <a:ea typeface="メイリオ" panose="020B0604030504040204" pitchFamily="50" charset="-128"/>
                </a:rPr>
                <a:t>河内長野市岩瀬</a:t>
              </a:r>
            </a:p>
          </p:txBody>
        </p:sp>
        <p:sp>
          <p:nvSpPr>
            <p:cNvPr id="7290" name="テキスト ボックス 20"/>
            <p:cNvSpPr txBox="1">
              <a:spLocks noChangeArrowheads="1"/>
            </p:cNvSpPr>
            <p:nvPr/>
          </p:nvSpPr>
          <p:spPr bwMode="auto">
            <a:xfrm>
              <a:off x="10398066" y="9613818"/>
              <a:ext cx="2416176" cy="26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dirty="0">
                  <a:latin typeface="メイリオ" panose="020B0604030504040204" pitchFamily="50" charset="-128"/>
                  <a:ea typeface="メイリオ" panose="020B0604030504040204" pitchFamily="50" charset="-128"/>
                </a:rPr>
                <a:t>(22)</a:t>
              </a:r>
              <a:r>
                <a:rPr lang="ja-JP" altLang="en-US" sz="748" b="1" u="sng" dirty="0">
                  <a:latin typeface="メイリオ" panose="020B0604030504040204" pitchFamily="50" charset="-128"/>
                  <a:ea typeface="メイリオ" panose="020B0604030504040204" pitchFamily="50" charset="-128"/>
                </a:rPr>
                <a:t>河内長野市天見東部</a:t>
              </a:r>
            </a:p>
          </p:txBody>
        </p:sp>
        <p:sp>
          <p:nvSpPr>
            <p:cNvPr id="7291" name="テキスト ボックス 19"/>
            <p:cNvSpPr txBox="1">
              <a:spLocks noChangeArrowheads="1"/>
            </p:cNvSpPr>
            <p:nvPr/>
          </p:nvSpPr>
          <p:spPr bwMode="auto">
            <a:xfrm>
              <a:off x="5211866" y="9382461"/>
              <a:ext cx="1544147" cy="26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(33)</a:t>
              </a:r>
              <a:r>
                <a:rPr lang="ja-JP" altLang="en-US" sz="748" b="1" u="sng">
                  <a:latin typeface="メイリオ" panose="020B0604030504040204" pitchFamily="50" charset="-128"/>
                  <a:ea typeface="メイリオ" panose="020B0604030504040204" pitchFamily="50" charset="-128"/>
                </a:rPr>
                <a:t>貝塚市本谷</a:t>
              </a:r>
            </a:p>
          </p:txBody>
        </p:sp>
        <p:cxnSp>
          <p:nvCxnSpPr>
            <p:cNvPr id="90" name="直線矢印コネクタ 89">
              <a:extLst>
                <a:ext uri="{FF2B5EF4-FFF2-40B4-BE49-F238E27FC236}">
                  <a16:creationId xmlns:a16="http://schemas.microsoft.com/office/drawing/2014/main" id="{C098D45B-D26F-447E-A5C6-9FA7AD0FB704}"/>
                </a:ext>
              </a:extLst>
            </p:cNvPr>
            <p:cNvCxnSpPr/>
            <p:nvPr/>
          </p:nvCxnSpPr>
          <p:spPr>
            <a:xfrm flipV="1">
              <a:off x="8589689" y="8577108"/>
              <a:ext cx="4056" cy="30721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93" name="テキスト ボックス 19"/>
            <p:cNvSpPr txBox="1">
              <a:spLocks noChangeArrowheads="1"/>
            </p:cNvSpPr>
            <p:nvPr/>
          </p:nvSpPr>
          <p:spPr bwMode="auto">
            <a:xfrm>
              <a:off x="4950626" y="7299402"/>
              <a:ext cx="1843089" cy="26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(28)</a:t>
              </a:r>
              <a:r>
                <a:rPr lang="ja-JP" altLang="en-US" sz="748" b="1" u="sng">
                  <a:latin typeface="メイリオ" panose="020B0604030504040204" pitchFamily="50" charset="-128"/>
                  <a:ea typeface="メイリオ" panose="020B0604030504040204" pitchFamily="50" charset="-128"/>
                </a:rPr>
                <a:t>和泉市宮の谷</a:t>
              </a:r>
            </a:p>
          </p:txBody>
        </p:sp>
      </p:grpSp>
      <p:sp>
        <p:nvSpPr>
          <p:cNvPr id="5" name="正方形/長方形 4">
            <a:extLst>
              <a:ext uri="{FF2B5EF4-FFF2-40B4-BE49-F238E27FC236}">
                <a16:creationId xmlns:a16="http://schemas.microsoft.com/office/drawing/2014/main" id="{B1DE936C-5526-4B20-848F-41A77A66264A}"/>
              </a:ext>
            </a:extLst>
          </p:cNvPr>
          <p:cNvSpPr/>
          <p:nvPr/>
        </p:nvSpPr>
        <p:spPr>
          <a:xfrm>
            <a:off x="520681" y="573152"/>
            <a:ext cx="8866800" cy="5778386"/>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1082"/>
              </a:lnSpc>
              <a:defRPr/>
            </a:pPr>
            <a:endPar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82"/>
              </a:lnSpc>
              <a:defRPr/>
            </a:pPr>
            <a:endParaRPr lang="ja-JP" altLang="en-US"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82"/>
              </a:lnSpc>
              <a:defRPr/>
            </a:pPr>
            <a:endParaRPr lang="ja-JP" altLang="en-US"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6" name="直線矢印コネクタ 95">
            <a:extLst>
              <a:ext uri="{FF2B5EF4-FFF2-40B4-BE49-F238E27FC236}">
                <a16:creationId xmlns:a16="http://schemas.microsoft.com/office/drawing/2014/main" id="{C7629A67-D6F0-49FD-836F-FCE5FDE28877}"/>
              </a:ext>
            </a:extLst>
          </p:cNvPr>
          <p:cNvCxnSpPr/>
          <p:nvPr/>
        </p:nvCxnSpPr>
        <p:spPr bwMode="auto">
          <a:xfrm>
            <a:off x="5564281" y="910441"/>
            <a:ext cx="547560" cy="23868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86" name="テキスト ボックス 25"/>
          <p:cNvSpPr txBox="1">
            <a:spLocks noChangeArrowheads="1"/>
          </p:cNvSpPr>
          <p:nvPr/>
        </p:nvSpPr>
        <p:spPr bwMode="auto">
          <a:xfrm>
            <a:off x="4868761" y="774361"/>
            <a:ext cx="802440" cy="168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(1)</a:t>
            </a:r>
            <a:r>
              <a:rPr lang="ja-JP" altLang="en-US" sz="748" b="1" u="sng">
                <a:latin typeface="メイリオ" panose="020B0604030504040204" pitchFamily="50" charset="-128"/>
                <a:ea typeface="メイリオ" panose="020B0604030504040204" pitchFamily="50" charset="-128"/>
              </a:rPr>
              <a:t>能勢町山辺</a:t>
            </a:r>
          </a:p>
        </p:txBody>
      </p:sp>
      <p:cxnSp>
        <p:nvCxnSpPr>
          <p:cNvPr id="163" name="直線矢印コネクタ 162">
            <a:extLst>
              <a:ext uri="{FF2B5EF4-FFF2-40B4-BE49-F238E27FC236}">
                <a16:creationId xmlns:a16="http://schemas.microsoft.com/office/drawing/2014/main" id="{93E6235F-023C-41CC-BD68-1D40AFA5DBE1}"/>
              </a:ext>
            </a:extLst>
          </p:cNvPr>
          <p:cNvCxnSpPr/>
          <p:nvPr/>
        </p:nvCxnSpPr>
        <p:spPr bwMode="auto">
          <a:xfrm flipH="1">
            <a:off x="7618441" y="1219321"/>
            <a:ext cx="538920" cy="1749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88" name="テキスト ボックス 25"/>
          <p:cNvSpPr txBox="1">
            <a:spLocks noChangeArrowheads="1"/>
          </p:cNvSpPr>
          <p:nvPr/>
        </p:nvSpPr>
        <p:spPr bwMode="auto">
          <a:xfrm>
            <a:off x="4634400" y="1685881"/>
            <a:ext cx="1110240" cy="168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(5)</a:t>
            </a:r>
            <a:r>
              <a:rPr lang="ja-JP" altLang="en-US" sz="748" b="1" u="sng">
                <a:latin typeface="メイリオ" panose="020B0604030504040204" pitchFamily="50" charset="-128"/>
                <a:ea typeface="メイリオ" panose="020B0604030504040204" pitchFamily="50" charset="-128"/>
              </a:rPr>
              <a:t>高槻市原地獄谷</a:t>
            </a:r>
          </a:p>
        </p:txBody>
      </p:sp>
      <p:cxnSp>
        <p:nvCxnSpPr>
          <p:cNvPr id="166" name="直線矢印コネクタ 165">
            <a:extLst>
              <a:ext uri="{FF2B5EF4-FFF2-40B4-BE49-F238E27FC236}">
                <a16:creationId xmlns:a16="http://schemas.microsoft.com/office/drawing/2014/main" id="{881ADBDA-7762-465C-A920-50DFE5985EA8}"/>
              </a:ext>
            </a:extLst>
          </p:cNvPr>
          <p:cNvCxnSpPr/>
          <p:nvPr/>
        </p:nvCxnSpPr>
        <p:spPr bwMode="auto">
          <a:xfrm>
            <a:off x="5651760" y="1486080"/>
            <a:ext cx="16416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1" name="円/楕円 170">
            <a:extLst>
              <a:ext uri="{FF2B5EF4-FFF2-40B4-BE49-F238E27FC236}">
                <a16:creationId xmlns:a16="http://schemas.microsoft.com/office/drawing/2014/main" id="{C750C3EE-123B-4911-A3F4-EB05CF64E50D}"/>
              </a:ext>
            </a:extLst>
          </p:cNvPr>
          <p:cNvSpPr/>
          <p:nvPr/>
        </p:nvSpPr>
        <p:spPr bwMode="auto">
          <a:xfrm>
            <a:off x="7389481" y="1726921"/>
            <a:ext cx="95040" cy="100440"/>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173" name="円/楕円 172">
            <a:extLst>
              <a:ext uri="{FF2B5EF4-FFF2-40B4-BE49-F238E27FC236}">
                <a16:creationId xmlns:a16="http://schemas.microsoft.com/office/drawing/2014/main" id="{415C1F4A-C9DD-457E-B4B5-D0C8E5BD9106}"/>
              </a:ext>
            </a:extLst>
          </p:cNvPr>
          <p:cNvSpPr/>
          <p:nvPr/>
        </p:nvSpPr>
        <p:spPr bwMode="auto">
          <a:xfrm>
            <a:off x="7883040" y="4780081"/>
            <a:ext cx="95040" cy="100440"/>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174" name="円/楕円 173">
            <a:extLst>
              <a:ext uri="{FF2B5EF4-FFF2-40B4-BE49-F238E27FC236}">
                <a16:creationId xmlns:a16="http://schemas.microsoft.com/office/drawing/2014/main" id="{A6DBE9E7-A451-4EF7-99D3-04994BB9A71A}"/>
              </a:ext>
            </a:extLst>
          </p:cNvPr>
          <p:cNvSpPr/>
          <p:nvPr/>
        </p:nvSpPr>
        <p:spPr bwMode="auto">
          <a:xfrm>
            <a:off x="7626001" y="4849201"/>
            <a:ext cx="96120" cy="100440"/>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175" name="円/楕円 174">
            <a:extLst>
              <a:ext uri="{FF2B5EF4-FFF2-40B4-BE49-F238E27FC236}">
                <a16:creationId xmlns:a16="http://schemas.microsoft.com/office/drawing/2014/main" id="{07EF29BA-4077-4344-850E-B82AB4409877}"/>
              </a:ext>
            </a:extLst>
          </p:cNvPr>
          <p:cNvSpPr/>
          <p:nvPr/>
        </p:nvSpPr>
        <p:spPr bwMode="auto">
          <a:xfrm>
            <a:off x="7753441" y="5050081"/>
            <a:ext cx="96120" cy="100440"/>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7194" name="テキスト ボックス 23"/>
          <p:cNvSpPr txBox="1">
            <a:spLocks noChangeArrowheads="1"/>
          </p:cNvSpPr>
          <p:nvPr/>
        </p:nvSpPr>
        <p:spPr bwMode="auto">
          <a:xfrm>
            <a:off x="8146561" y="4212001"/>
            <a:ext cx="814320" cy="168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(6</a:t>
            </a:r>
            <a:r>
              <a:rPr lang="ja-JP" altLang="en-US" sz="748" b="1" u="sng">
                <a:latin typeface="メイリオ" panose="020B0604030504040204" pitchFamily="50" charset="-128"/>
                <a:ea typeface="メイリオ" panose="020B0604030504040204" pitchFamily="50" charset="-128"/>
              </a:rPr>
              <a:t>）河南町平石</a:t>
            </a:r>
          </a:p>
        </p:txBody>
      </p:sp>
      <p:cxnSp>
        <p:nvCxnSpPr>
          <p:cNvPr id="178" name="直線矢印コネクタ 177">
            <a:extLst>
              <a:ext uri="{FF2B5EF4-FFF2-40B4-BE49-F238E27FC236}">
                <a16:creationId xmlns:a16="http://schemas.microsoft.com/office/drawing/2014/main" id="{15342497-19D2-4E0A-B54E-7E2A3D1CB54E}"/>
              </a:ext>
            </a:extLst>
          </p:cNvPr>
          <p:cNvCxnSpPr/>
          <p:nvPr/>
        </p:nvCxnSpPr>
        <p:spPr bwMode="auto">
          <a:xfrm flipH="1">
            <a:off x="8013721" y="4529521"/>
            <a:ext cx="221400" cy="2732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96" name="テキスト ボックス 23"/>
          <p:cNvSpPr txBox="1">
            <a:spLocks noChangeArrowheads="1"/>
          </p:cNvSpPr>
          <p:nvPr/>
        </p:nvSpPr>
        <p:spPr bwMode="auto">
          <a:xfrm>
            <a:off x="8157360" y="4386961"/>
            <a:ext cx="1192320" cy="168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(7</a:t>
            </a:r>
            <a:r>
              <a:rPr lang="ja-JP" altLang="en-US" sz="748" b="1" u="sng">
                <a:latin typeface="メイリオ" panose="020B0604030504040204" pitchFamily="50" charset="-128"/>
                <a:ea typeface="メイリオ" panose="020B0604030504040204" pitchFamily="50" charset="-128"/>
              </a:rPr>
              <a:t>）千早赤阪村ウスイ谷</a:t>
            </a:r>
          </a:p>
        </p:txBody>
      </p:sp>
      <p:cxnSp>
        <p:nvCxnSpPr>
          <p:cNvPr id="180" name="直線矢印コネクタ 179">
            <a:extLst>
              <a:ext uri="{FF2B5EF4-FFF2-40B4-BE49-F238E27FC236}">
                <a16:creationId xmlns:a16="http://schemas.microsoft.com/office/drawing/2014/main" id="{AF0B9769-458B-4311-BB8F-45DF8FBDC256}"/>
              </a:ext>
            </a:extLst>
          </p:cNvPr>
          <p:cNvCxnSpPr/>
          <p:nvPr/>
        </p:nvCxnSpPr>
        <p:spPr bwMode="auto">
          <a:xfrm flipH="1">
            <a:off x="8023440" y="4685040"/>
            <a:ext cx="211680" cy="2160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98" name="テキスト ボックス 23"/>
          <p:cNvSpPr txBox="1">
            <a:spLocks noChangeArrowheads="1"/>
          </p:cNvSpPr>
          <p:nvPr/>
        </p:nvSpPr>
        <p:spPr bwMode="auto">
          <a:xfrm>
            <a:off x="8157360" y="4555441"/>
            <a:ext cx="1192320" cy="168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(8)</a:t>
            </a:r>
            <a:r>
              <a:rPr lang="ja-JP" altLang="en-US" sz="748" b="1" u="sng">
                <a:latin typeface="メイリオ" panose="020B0604030504040204" pitchFamily="50" charset="-128"/>
                <a:ea typeface="メイリオ" panose="020B0604030504040204" pitchFamily="50" charset="-128"/>
              </a:rPr>
              <a:t>千早赤阪村篠峰山</a:t>
            </a:r>
          </a:p>
        </p:txBody>
      </p:sp>
      <p:sp>
        <p:nvSpPr>
          <p:cNvPr id="183" name="円/楕円 182">
            <a:extLst>
              <a:ext uri="{FF2B5EF4-FFF2-40B4-BE49-F238E27FC236}">
                <a16:creationId xmlns:a16="http://schemas.microsoft.com/office/drawing/2014/main" id="{52880553-D266-4056-9A9D-B48D015AED52}"/>
              </a:ext>
            </a:extLst>
          </p:cNvPr>
          <p:cNvSpPr/>
          <p:nvPr/>
        </p:nvSpPr>
        <p:spPr bwMode="auto">
          <a:xfrm>
            <a:off x="7934881" y="4901040"/>
            <a:ext cx="108000" cy="108000"/>
          </a:xfrm>
          <a:prstGeom prst="ellipse">
            <a:avLst/>
          </a:prstGeom>
          <a:solidFill>
            <a:schemeClr val="bg1"/>
          </a:solidFill>
          <a:ln w="25400">
            <a:solidFill>
              <a:srgbClr val="FF0000">
                <a:alpha val="96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187" name="円/楕円 186">
            <a:extLst>
              <a:ext uri="{FF2B5EF4-FFF2-40B4-BE49-F238E27FC236}">
                <a16:creationId xmlns:a16="http://schemas.microsoft.com/office/drawing/2014/main" id="{D8ABADCD-6A08-4F29-98CB-E031259F1467}"/>
              </a:ext>
            </a:extLst>
          </p:cNvPr>
          <p:cNvSpPr/>
          <p:nvPr/>
        </p:nvSpPr>
        <p:spPr bwMode="auto">
          <a:xfrm>
            <a:off x="7681081" y="4962601"/>
            <a:ext cx="108000" cy="108000"/>
          </a:xfrm>
          <a:prstGeom prst="ellipse">
            <a:avLst/>
          </a:prstGeom>
          <a:solidFill>
            <a:schemeClr val="bg1"/>
          </a:solidFill>
          <a:ln w="25400">
            <a:solidFill>
              <a:srgbClr val="FF0000">
                <a:alpha val="96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198" name="円/楕円 197">
            <a:extLst>
              <a:ext uri="{FF2B5EF4-FFF2-40B4-BE49-F238E27FC236}">
                <a16:creationId xmlns:a16="http://schemas.microsoft.com/office/drawing/2014/main" id="{799291C0-F497-4852-AA15-36EBB9E96CAF}"/>
              </a:ext>
            </a:extLst>
          </p:cNvPr>
          <p:cNvSpPr/>
          <p:nvPr/>
        </p:nvSpPr>
        <p:spPr bwMode="auto">
          <a:xfrm>
            <a:off x="7669200" y="5072761"/>
            <a:ext cx="108000" cy="108000"/>
          </a:xfrm>
          <a:prstGeom prst="ellipse">
            <a:avLst/>
          </a:prstGeom>
          <a:solidFill>
            <a:schemeClr val="bg1"/>
          </a:solidFill>
          <a:ln w="25400">
            <a:solidFill>
              <a:srgbClr val="FF0000">
                <a:alpha val="96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cxnSp>
        <p:nvCxnSpPr>
          <p:cNvPr id="200" name="直線矢印コネクタ 199">
            <a:extLst>
              <a:ext uri="{FF2B5EF4-FFF2-40B4-BE49-F238E27FC236}">
                <a16:creationId xmlns:a16="http://schemas.microsoft.com/office/drawing/2014/main" id="{108E3BA3-6BC7-4832-A917-1517D68ACA11}"/>
              </a:ext>
            </a:extLst>
          </p:cNvPr>
          <p:cNvCxnSpPr/>
          <p:nvPr/>
        </p:nvCxnSpPr>
        <p:spPr bwMode="auto">
          <a:xfrm flipH="1">
            <a:off x="7857121" y="4901041"/>
            <a:ext cx="426600" cy="1836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9" name="直線矢印コネクタ 208">
            <a:extLst>
              <a:ext uri="{FF2B5EF4-FFF2-40B4-BE49-F238E27FC236}">
                <a16:creationId xmlns:a16="http://schemas.microsoft.com/office/drawing/2014/main" id="{8F0560F8-CE7E-44C9-A266-32B374B8C381}"/>
              </a:ext>
            </a:extLst>
          </p:cNvPr>
          <p:cNvCxnSpPr/>
          <p:nvPr/>
        </p:nvCxnSpPr>
        <p:spPr bwMode="auto">
          <a:xfrm flipH="1">
            <a:off x="7962961" y="5100841"/>
            <a:ext cx="320760" cy="1328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05" name="テキスト ボックス 23"/>
          <p:cNvSpPr txBox="1">
            <a:spLocks noChangeArrowheads="1"/>
          </p:cNvSpPr>
          <p:nvPr/>
        </p:nvSpPr>
        <p:spPr bwMode="auto">
          <a:xfrm>
            <a:off x="8237280" y="4975561"/>
            <a:ext cx="1192320" cy="168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(13)</a:t>
            </a:r>
            <a:r>
              <a:rPr lang="ja-JP" altLang="en-US" sz="748" b="1" u="sng">
                <a:latin typeface="メイリオ" panose="020B0604030504040204" pitchFamily="50" charset="-128"/>
                <a:ea typeface="メイリオ" panose="020B0604030504040204" pitchFamily="50" charset="-128"/>
              </a:rPr>
              <a:t>千早赤阪村久留野峠</a:t>
            </a:r>
          </a:p>
        </p:txBody>
      </p:sp>
      <p:sp>
        <p:nvSpPr>
          <p:cNvPr id="215" name="円/楕円 214">
            <a:extLst>
              <a:ext uri="{FF2B5EF4-FFF2-40B4-BE49-F238E27FC236}">
                <a16:creationId xmlns:a16="http://schemas.microsoft.com/office/drawing/2014/main" id="{16ACC9AB-17F9-4761-A875-A42F431A6F9D}"/>
              </a:ext>
            </a:extLst>
          </p:cNvPr>
          <p:cNvSpPr/>
          <p:nvPr/>
        </p:nvSpPr>
        <p:spPr bwMode="auto">
          <a:xfrm>
            <a:off x="7791241" y="5242321"/>
            <a:ext cx="108000" cy="108000"/>
          </a:xfrm>
          <a:prstGeom prst="ellipse">
            <a:avLst/>
          </a:prstGeom>
          <a:solidFill>
            <a:schemeClr val="bg1"/>
          </a:solidFill>
          <a:ln w="25400">
            <a:solidFill>
              <a:srgbClr val="FF0000">
                <a:alpha val="96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222" name="円/楕円 221">
            <a:extLst>
              <a:ext uri="{FF2B5EF4-FFF2-40B4-BE49-F238E27FC236}">
                <a16:creationId xmlns:a16="http://schemas.microsoft.com/office/drawing/2014/main" id="{4F338023-A3EC-485C-BF9D-2CFE35A26B6D}"/>
              </a:ext>
            </a:extLst>
          </p:cNvPr>
          <p:cNvSpPr/>
          <p:nvPr/>
        </p:nvSpPr>
        <p:spPr bwMode="auto">
          <a:xfrm>
            <a:off x="7533121" y="5022001"/>
            <a:ext cx="108000" cy="108000"/>
          </a:xfrm>
          <a:prstGeom prst="ellipse">
            <a:avLst/>
          </a:prstGeom>
          <a:solidFill>
            <a:schemeClr val="bg1"/>
          </a:solidFill>
          <a:ln w="25400">
            <a:solidFill>
              <a:srgbClr val="FF0000">
                <a:alpha val="96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225" name="円/楕円 224">
            <a:extLst>
              <a:ext uri="{FF2B5EF4-FFF2-40B4-BE49-F238E27FC236}">
                <a16:creationId xmlns:a16="http://schemas.microsoft.com/office/drawing/2014/main" id="{CAD1C9A8-FAAB-4C30-AE19-A642C6865EFB}"/>
              </a:ext>
            </a:extLst>
          </p:cNvPr>
          <p:cNvSpPr/>
          <p:nvPr/>
        </p:nvSpPr>
        <p:spPr bwMode="auto">
          <a:xfrm>
            <a:off x="7573081" y="5120281"/>
            <a:ext cx="108000" cy="108000"/>
          </a:xfrm>
          <a:prstGeom prst="ellipse">
            <a:avLst/>
          </a:prstGeom>
          <a:solidFill>
            <a:schemeClr val="bg1"/>
          </a:solidFill>
          <a:ln w="25400">
            <a:solidFill>
              <a:srgbClr val="FF0000">
                <a:alpha val="96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227" name="円/楕円 226">
            <a:extLst>
              <a:ext uri="{FF2B5EF4-FFF2-40B4-BE49-F238E27FC236}">
                <a16:creationId xmlns:a16="http://schemas.microsoft.com/office/drawing/2014/main" id="{8D6B07EE-F863-4644-9172-5DA8F6F62EAB}"/>
              </a:ext>
            </a:extLst>
          </p:cNvPr>
          <p:cNvSpPr/>
          <p:nvPr/>
        </p:nvSpPr>
        <p:spPr bwMode="auto">
          <a:xfrm>
            <a:off x="7669200" y="5212081"/>
            <a:ext cx="108000" cy="108000"/>
          </a:xfrm>
          <a:prstGeom prst="ellipse">
            <a:avLst/>
          </a:prstGeom>
          <a:solidFill>
            <a:schemeClr val="bg1"/>
          </a:solidFill>
          <a:ln w="25400">
            <a:solidFill>
              <a:srgbClr val="FF0000">
                <a:alpha val="96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cxnSp>
        <p:nvCxnSpPr>
          <p:cNvPr id="228" name="直線矢印コネクタ 227">
            <a:extLst>
              <a:ext uri="{FF2B5EF4-FFF2-40B4-BE49-F238E27FC236}">
                <a16:creationId xmlns:a16="http://schemas.microsoft.com/office/drawing/2014/main" id="{0E3ADB1C-670E-4F56-B654-EEED51E49EDB}"/>
              </a:ext>
            </a:extLst>
          </p:cNvPr>
          <p:cNvCxnSpPr/>
          <p:nvPr/>
        </p:nvCxnSpPr>
        <p:spPr bwMode="auto">
          <a:xfrm flipH="1" flipV="1">
            <a:off x="7745881" y="5309281"/>
            <a:ext cx="168480" cy="2430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5" name="円/楕円 234">
            <a:extLst>
              <a:ext uri="{FF2B5EF4-FFF2-40B4-BE49-F238E27FC236}">
                <a16:creationId xmlns:a16="http://schemas.microsoft.com/office/drawing/2014/main" id="{C7A34228-4A14-467C-B7D6-EF3FFF1B6182}"/>
              </a:ext>
            </a:extLst>
          </p:cNvPr>
          <p:cNvSpPr/>
          <p:nvPr/>
        </p:nvSpPr>
        <p:spPr bwMode="auto">
          <a:xfrm>
            <a:off x="7516921" y="5259601"/>
            <a:ext cx="95040" cy="100440"/>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cxnSp>
        <p:nvCxnSpPr>
          <p:cNvPr id="236" name="直線矢印コネクタ 235">
            <a:extLst>
              <a:ext uri="{FF2B5EF4-FFF2-40B4-BE49-F238E27FC236}">
                <a16:creationId xmlns:a16="http://schemas.microsoft.com/office/drawing/2014/main" id="{BB1E4678-021C-4849-8AF5-37D4DCA9E92E}"/>
              </a:ext>
            </a:extLst>
          </p:cNvPr>
          <p:cNvCxnSpPr/>
          <p:nvPr/>
        </p:nvCxnSpPr>
        <p:spPr bwMode="auto">
          <a:xfrm flipH="1" flipV="1">
            <a:off x="7569840" y="5362201"/>
            <a:ext cx="393120" cy="8283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13" name="テキスト ボックス 21"/>
          <p:cNvSpPr txBox="1">
            <a:spLocks noChangeArrowheads="1"/>
          </p:cNvSpPr>
          <p:nvPr/>
        </p:nvSpPr>
        <p:spPr bwMode="auto">
          <a:xfrm>
            <a:off x="7957561" y="6120361"/>
            <a:ext cx="1344600" cy="15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680" b="1" u="sng">
                <a:latin typeface="メイリオ" panose="020B0604030504040204" pitchFamily="50" charset="-128"/>
                <a:ea typeface="メイリオ" panose="020B0604030504040204" pitchFamily="50" charset="-128"/>
              </a:rPr>
              <a:t>(19)</a:t>
            </a:r>
            <a:r>
              <a:rPr lang="ja-JP" altLang="en-US" sz="680" b="1" u="sng">
                <a:latin typeface="メイリオ" panose="020B0604030504040204" pitchFamily="50" charset="-128"/>
                <a:ea typeface="メイリオ" panose="020B0604030504040204" pitchFamily="50" charset="-128"/>
              </a:rPr>
              <a:t>河内長野市セノ谷・島の谷</a:t>
            </a:r>
          </a:p>
        </p:txBody>
      </p:sp>
      <p:sp>
        <p:nvSpPr>
          <p:cNvPr id="243" name="円/楕円 242">
            <a:extLst>
              <a:ext uri="{FF2B5EF4-FFF2-40B4-BE49-F238E27FC236}">
                <a16:creationId xmlns:a16="http://schemas.microsoft.com/office/drawing/2014/main" id="{22FA9525-2903-4C7A-A6CE-F9457B136F6F}"/>
              </a:ext>
            </a:extLst>
          </p:cNvPr>
          <p:cNvSpPr/>
          <p:nvPr/>
        </p:nvSpPr>
        <p:spPr bwMode="auto">
          <a:xfrm>
            <a:off x="7454281" y="5243401"/>
            <a:ext cx="108000" cy="108000"/>
          </a:xfrm>
          <a:prstGeom prst="ellipse">
            <a:avLst/>
          </a:prstGeom>
          <a:solidFill>
            <a:schemeClr val="bg1"/>
          </a:solidFill>
          <a:ln w="25400">
            <a:solidFill>
              <a:srgbClr val="FF0000">
                <a:alpha val="96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246" name="円/楕円 245">
            <a:extLst>
              <a:ext uri="{FF2B5EF4-FFF2-40B4-BE49-F238E27FC236}">
                <a16:creationId xmlns:a16="http://schemas.microsoft.com/office/drawing/2014/main" id="{34C9A180-995A-47D6-9795-0C9097A5B22E}"/>
              </a:ext>
            </a:extLst>
          </p:cNvPr>
          <p:cNvSpPr/>
          <p:nvPr/>
        </p:nvSpPr>
        <p:spPr bwMode="auto">
          <a:xfrm>
            <a:off x="7441321" y="5340601"/>
            <a:ext cx="108000" cy="108000"/>
          </a:xfrm>
          <a:prstGeom prst="ellipse">
            <a:avLst/>
          </a:prstGeom>
          <a:solidFill>
            <a:schemeClr val="bg1"/>
          </a:solidFill>
          <a:ln w="25400">
            <a:solidFill>
              <a:srgbClr val="FF0000">
                <a:alpha val="96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250" name="円/楕円 249">
            <a:extLst>
              <a:ext uri="{FF2B5EF4-FFF2-40B4-BE49-F238E27FC236}">
                <a16:creationId xmlns:a16="http://schemas.microsoft.com/office/drawing/2014/main" id="{6B433A75-87E3-495D-9FB7-B02638D126CE}"/>
              </a:ext>
            </a:extLst>
          </p:cNvPr>
          <p:cNvSpPr/>
          <p:nvPr/>
        </p:nvSpPr>
        <p:spPr bwMode="auto">
          <a:xfrm>
            <a:off x="6956401" y="5635441"/>
            <a:ext cx="108000" cy="108000"/>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251" name="円/楕円 250">
            <a:extLst>
              <a:ext uri="{FF2B5EF4-FFF2-40B4-BE49-F238E27FC236}">
                <a16:creationId xmlns:a16="http://schemas.microsoft.com/office/drawing/2014/main" id="{BD2F1496-62CC-4B70-9853-9D7A795C3D07}"/>
              </a:ext>
            </a:extLst>
          </p:cNvPr>
          <p:cNvSpPr/>
          <p:nvPr/>
        </p:nvSpPr>
        <p:spPr bwMode="auto">
          <a:xfrm>
            <a:off x="7105441" y="5425921"/>
            <a:ext cx="96120" cy="100440"/>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252" name="円/楕円 251">
            <a:extLst>
              <a:ext uri="{FF2B5EF4-FFF2-40B4-BE49-F238E27FC236}">
                <a16:creationId xmlns:a16="http://schemas.microsoft.com/office/drawing/2014/main" id="{8CABE64A-C5C6-42B7-92B0-E31102F54B98}"/>
              </a:ext>
            </a:extLst>
          </p:cNvPr>
          <p:cNvSpPr/>
          <p:nvPr/>
        </p:nvSpPr>
        <p:spPr bwMode="auto">
          <a:xfrm>
            <a:off x="7281481" y="5411881"/>
            <a:ext cx="96120" cy="101520"/>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7219" name="テキスト ボックス 20"/>
          <p:cNvSpPr txBox="1">
            <a:spLocks noChangeArrowheads="1"/>
          </p:cNvSpPr>
          <p:nvPr/>
        </p:nvSpPr>
        <p:spPr bwMode="auto">
          <a:xfrm>
            <a:off x="6273841" y="6090121"/>
            <a:ext cx="1139400" cy="168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(24)</a:t>
            </a:r>
            <a:r>
              <a:rPr lang="ja-JP" altLang="en-US" sz="748" b="1" u="sng">
                <a:latin typeface="メイリオ" panose="020B0604030504040204" pitchFamily="50" charset="-128"/>
                <a:ea typeface="メイリオ" panose="020B0604030504040204" pitchFamily="50" charset="-128"/>
              </a:rPr>
              <a:t>河内長野市加賀田</a:t>
            </a:r>
          </a:p>
        </p:txBody>
      </p:sp>
      <p:cxnSp>
        <p:nvCxnSpPr>
          <p:cNvPr id="256" name="直線矢印コネクタ 255">
            <a:extLst>
              <a:ext uri="{FF2B5EF4-FFF2-40B4-BE49-F238E27FC236}">
                <a16:creationId xmlns:a16="http://schemas.microsoft.com/office/drawing/2014/main" id="{F056D8D2-9CE8-41F4-AB29-1F7C03B4FB6E}"/>
              </a:ext>
            </a:extLst>
          </p:cNvPr>
          <p:cNvCxnSpPr/>
          <p:nvPr/>
        </p:nvCxnSpPr>
        <p:spPr bwMode="auto">
          <a:xfrm flipH="1" flipV="1">
            <a:off x="7155121" y="5518801"/>
            <a:ext cx="122040" cy="5421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21" name="テキスト ボックス 19"/>
          <p:cNvSpPr txBox="1">
            <a:spLocks noChangeArrowheads="1"/>
          </p:cNvSpPr>
          <p:nvPr/>
        </p:nvSpPr>
        <p:spPr bwMode="auto">
          <a:xfrm>
            <a:off x="6197161" y="5787721"/>
            <a:ext cx="981720" cy="168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(27)</a:t>
            </a:r>
            <a:r>
              <a:rPr lang="ja-JP" altLang="en-US" sz="748" b="1" u="sng">
                <a:latin typeface="メイリオ" panose="020B0604030504040204" pitchFamily="50" charset="-128"/>
                <a:ea typeface="メイリオ" panose="020B0604030504040204" pitchFamily="50" charset="-128"/>
              </a:rPr>
              <a:t>和泉市七越</a:t>
            </a:r>
          </a:p>
        </p:txBody>
      </p:sp>
      <p:sp>
        <p:nvSpPr>
          <p:cNvPr id="7222" name="テキスト ボックス 19"/>
          <p:cNvSpPr txBox="1">
            <a:spLocks noChangeArrowheads="1"/>
          </p:cNvSpPr>
          <p:nvPr/>
        </p:nvSpPr>
        <p:spPr bwMode="auto">
          <a:xfrm>
            <a:off x="4231561" y="5505841"/>
            <a:ext cx="981720" cy="168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(29)</a:t>
            </a:r>
            <a:r>
              <a:rPr lang="ja-JP" altLang="en-US" sz="748" b="1" u="sng">
                <a:latin typeface="メイリオ" panose="020B0604030504040204" pitchFamily="50" charset="-128"/>
                <a:ea typeface="メイリオ" panose="020B0604030504040204" pitchFamily="50" charset="-128"/>
              </a:rPr>
              <a:t>和泉市奥笹尾</a:t>
            </a:r>
          </a:p>
        </p:txBody>
      </p:sp>
      <p:cxnSp>
        <p:nvCxnSpPr>
          <p:cNvPr id="293" name="直線矢印コネクタ 292">
            <a:extLst>
              <a:ext uri="{FF2B5EF4-FFF2-40B4-BE49-F238E27FC236}">
                <a16:creationId xmlns:a16="http://schemas.microsoft.com/office/drawing/2014/main" id="{371DFACE-411F-44A1-BD5B-047489DFA6B1}"/>
              </a:ext>
            </a:extLst>
          </p:cNvPr>
          <p:cNvCxnSpPr/>
          <p:nvPr/>
        </p:nvCxnSpPr>
        <p:spPr bwMode="auto">
          <a:xfrm>
            <a:off x="5685241" y="5085721"/>
            <a:ext cx="811080" cy="313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24" name="テキスト ボックス 19"/>
          <p:cNvSpPr txBox="1">
            <a:spLocks noChangeArrowheads="1"/>
          </p:cNvSpPr>
          <p:nvPr/>
        </p:nvSpPr>
        <p:spPr bwMode="auto">
          <a:xfrm>
            <a:off x="4186201" y="5296321"/>
            <a:ext cx="1221480" cy="168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(31)</a:t>
            </a:r>
            <a:r>
              <a:rPr lang="ja-JP" altLang="en-US" sz="748" b="1" u="sng">
                <a:latin typeface="メイリオ" panose="020B0604030504040204" pitchFamily="50" charset="-128"/>
                <a:ea typeface="メイリオ" panose="020B0604030504040204" pitchFamily="50" charset="-128"/>
              </a:rPr>
              <a:t>岸和田市大沢牛滝</a:t>
            </a:r>
          </a:p>
        </p:txBody>
      </p:sp>
      <p:cxnSp>
        <p:nvCxnSpPr>
          <p:cNvPr id="299" name="直線矢印コネクタ 298">
            <a:extLst>
              <a:ext uri="{FF2B5EF4-FFF2-40B4-BE49-F238E27FC236}">
                <a16:creationId xmlns:a16="http://schemas.microsoft.com/office/drawing/2014/main" id="{D2477238-2C8F-4440-B14C-4EBF582FE44E}"/>
              </a:ext>
            </a:extLst>
          </p:cNvPr>
          <p:cNvCxnSpPr/>
          <p:nvPr/>
        </p:nvCxnSpPr>
        <p:spPr bwMode="auto">
          <a:xfrm>
            <a:off x="5282401" y="5383801"/>
            <a:ext cx="1318680" cy="14472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26" name="テキスト ボックス 19"/>
          <p:cNvSpPr txBox="1">
            <a:spLocks noChangeArrowheads="1"/>
          </p:cNvSpPr>
          <p:nvPr/>
        </p:nvSpPr>
        <p:spPr bwMode="auto">
          <a:xfrm>
            <a:off x="4805041" y="5958361"/>
            <a:ext cx="821880" cy="168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(32)</a:t>
            </a:r>
            <a:r>
              <a:rPr lang="ja-JP" altLang="en-US" sz="748" b="1" u="sng">
                <a:latin typeface="メイリオ" panose="020B0604030504040204" pitchFamily="50" charset="-128"/>
                <a:ea typeface="メイリオ" panose="020B0604030504040204" pitchFamily="50" charset="-128"/>
              </a:rPr>
              <a:t>貝塚市木積</a:t>
            </a:r>
          </a:p>
        </p:txBody>
      </p:sp>
      <p:cxnSp>
        <p:nvCxnSpPr>
          <p:cNvPr id="306" name="直線矢印コネクタ 305">
            <a:extLst>
              <a:ext uri="{FF2B5EF4-FFF2-40B4-BE49-F238E27FC236}">
                <a16:creationId xmlns:a16="http://schemas.microsoft.com/office/drawing/2014/main" id="{0D08B0C8-7AFC-44F8-BA81-44EEB47D8D13}"/>
              </a:ext>
            </a:extLst>
          </p:cNvPr>
          <p:cNvCxnSpPr/>
          <p:nvPr/>
        </p:nvCxnSpPr>
        <p:spPr bwMode="auto">
          <a:xfrm flipV="1">
            <a:off x="5783521" y="5708880"/>
            <a:ext cx="632880" cy="475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3" name="直線矢印コネクタ 312">
            <a:extLst>
              <a:ext uri="{FF2B5EF4-FFF2-40B4-BE49-F238E27FC236}">
                <a16:creationId xmlns:a16="http://schemas.microsoft.com/office/drawing/2014/main" id="{DD2E9447-E87C-46E8-B770-D5A23F266CD0}"/>
              </a:ext>
            </a:extLst>
          </p:cNvPr>
          <p:cNvCxnSpPr/>
          <p:nvPr/>
        </p:nvCxnSpPr>
        <p:spPr bwMode="auto">
          <a:xfrm flipV="1">
            <a:off x="5570761" y="5673241"/>
            <a:ext cx="743040" cy="3758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6" name="直線矢印コネクタ 315">
            <a:extLst>
              <a:ext uri="{FF2B5EF4-FFF2-40B4-BE49-F238E27FC236}">
                <a16:creationId xmlns:a16="http://schemas.microsoft.com/office/drawing/2014/main" id="{DB02763A-D2BB-4888-A751-E966DD4FAB8F}"/>
              </a:ext>
            </a:extLst>
          </p:cNvPr>
          <p:cNvCxnSpPr>
            <a:stCxn id="7230" idx="3"/>
          </p:cNvCxnSpPr>
          <p:nvPr/>
        </p:nvCxnSpPr>
        <p:spPr bwMode="auto">
          <a:xfrm flipV="1">
            <a:off x="4882801" y="5681881"/>
            <a:ext cx="1126440" cy="842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30" name="テキスト ボックス 19"/>
          <p:cNvSpPr txBox="1">
            <a:spLocks noChangeArrowheads="1"/>
          </p:cNvSpPr>
          <p:nvPr/>
        </p:nvSpPr>
        <p:spPr bwMode="auto">
          <a:xfrm>
            <a:off x="3889200" y="5681881"/>
            <a:ext cx="993600" cy="168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r>
              <a:rPr lang="en-US" altLang="ja-JP" sz="748" b="1" u="sng">
                <a:latin typeface="メイリオ" panose="020B0604030504040204" pitchFamily="50" charset="-128"/>
                <a:ea typeface="メイリオ" panose="020B0604030504040204" pitchFamily="50" charset="-128"/>
              </a:rPr>
              <a:t>(34</a:t>
            </a:r>
            <a:r>
              <a:rPr lang="ja-JP" altLang="en-US" sz="748" b="1" u="sng">
                <a:latin typeface="メイリオ" panose="020B0604030504040204" pitchFamily="50" charset="-128"/>
                <a:ea typeface="メイリオ" panose="020B0604030504040204" pitchFamily="50" charset="-128"/>
              </a:rPr>
              <a:t>）泉佐野市大木</a:t>
            </a:r>
          </a:p>
        </p:txBody>
      </p:sp>
      <p:sp>
        <p:nvSpPr>
          <p:cNvPr id="128" name="テキスト ボックス 25">
            <a:extLst>
              <a:ext uri="{FF2B5EF4-FFF2-40B4-BE49-F238E27FC236}">
                <a16:creationId xmlns:a16="http://schemas.microsoft.com/office/drawing/2014/main" id="{849212C5-3E6B-4F3A-888C-08C97CF01A27}"/>
              </a:ext>
            </a:extLst>
          </p:cNvPr>
          <p:cNvSpPr txBox="1">
            <a:spLocks noChangeArrowheads="1"/>
          </p:cNvSpPr>
          <p:nvPr/>
        </p:nvSpPr>
        <p:spPr bwMode="auto">
          <a:xfrm>
            <a:off x="4941517" y="1364144"/>
            <a:ext cx="847940" cy="168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575" tIns="26287" rIns="52575" bIns="26287">
            <a:spAutoFit/>
          </a:bodyPr>
          <a:lstStyle/>
          <a:p>
            <a:pPr>
              <a:defRPr/>
            </a:pPr>
            <a:r>
              <a:rPr lang="en-US" altLang="ja-JP" sz="748" b="1" u="sng" strike="sngStrike" dirty="0">
                <a:latin typeface="メイリオ" panose="020B0604030504040204" pitchFamily="50" charset="-128"/>
                <a:ea typeface="メイリオ" panose="020B0604030504040204" pitchFamily="50" charset="-128"/>
              </a:rPr>
              <a:t>(3)</a:t>
            </a:r>
            <a:r>
              <a:rPr lang="ja-JP" altLang="en-US" sz="748" b="1" u="sng" strike="sngStrike" dirty="0">
                <a:latin typeface="メイリオ" panose="020B0604030504040204" pitchFamily="50" charset="-128"/>
                <a:ea typeface="メイリオ" panose="020B0604030504040204" pitchFamily="50" charset="-128"/>
              </a:rPr>
              <a:t>高槻市二料</a:t>
            </a:r>
          </a:p>
        </p:txBody>
      </p:sp>
      <p:sp>
        <p:nvSpPr>
          <p:cNvPr id="133" name="円/楕円 221">
            <a:extLst>
              <a:ext uri="{FF2B5EF4-FFF2-40B4-BE49-F238E27FC236}">
                <a16:creationId xmlns:a16="http://schemas.microsoft.com/office/drawing/2014/main" id="{E5480EF8-6201-4E7C-ABC6-E84350AA4831}"/>
              </a:ext>
            </a:extLst>
          </p:cNvPr>
          <p:cNvSpPr/>
          <p:nvPr/>
        </p:nvSpPr>
        <p:spPr bwMode="auto">
          <a:xfrm>
            <a:off x="6012481" y="5634361"/>
            <a:ext cx="108000" cy="108000"/>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134" name="円/楕円 221">
            <a:extLst>
              <a:ext uri="{FF2B5EF4-FFF2-40B4-BE49-F238E27FC236}">
                <a16:creationId xmlns:a16="http://schemas.microsoft.com/office/drawing/2014/main" id="{6385F4A5-97FC-47CE-80A8-6CEFE6DEF452}"/>
              </a:ext>
            </a:extLst>
          </p:cNvPr>
          <p:cNvSpPr/>
          <p:nvPr/>
        </p:nvSpPr>
        <p:spPr bwMode="auto">
          <a:xfrm>
            <a:off x="6297601" y="5611681"/>
            <a:ext cx="108000" cy="108000"/>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135" name="円/楕円 221">
            <a:extLst>
              <a:ext uri="{FF2B5EF4-FFF2-40B4-BE49-F238E27FC236}">
                <a16:creationId xmlns:a16="http://schemas.microsoft.com/office/drawing/2014/main" id="{1CEE973F-CB20-401D-97A6-F40B6507ED41}"/>
              </a:ext>
            </a:extLst>
          </p:cNvPr>
          <p:cNvSpPr/>
          <p:nvPr/>
        </p:nvSpPr>
        <p:spPr bwMode="auto">
          <a:xfrm>
            <a:off x="6118321" y="1109161"/>
            <a:ext cx="108000" cy="108000"/>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136" name="円/楕円 221">
            <a:extLst>
              <a:ext uri="{FF2B5EF4-FFF2-40B4-BE49-F238E27FC236}">
                <a16:creationId xmlns:a16="http://schemas.microsoft.com/office/drawing/2014/main" id="{4D1386B9-CAE7-4B96-A748-2CF0C70C02A1}"/>
              </a:ext>
            </a:extLst>
          </p:cNvPr>
          <p:cNvSpPr/>
          <p:nvPr/>
        </p:nvSpPr>
        <p:spPr bwMode="auto">
          <a:xfrm>
            <a:off x="7586041" y="1770121"/>
            <a:ext cx="108000" cy="108000"/>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137" name="円/楕円 182">
            <a:extLst>
              <a:ext uri="{FF2B5EF4-FFF2-40B4-BE49-F238E27FC236}">
                <a16:creationId xmlns:a16="http://schemas.microsoft.com/office/drawing/2014/main" id="{56B93866-01F9-47BA-96FC-EEDFB8652F63}"/>
              </a:ext>
            </a:extLst>
          </p:cNvPr>
          <p:cNvSpPr/>
          <p:nvPr/>
        </p:nvSpPr>
        <p:spPr bwMode="auto">
          <a:xfrm>
            <a:off x="7416481" y="5136480"/>
            <a:ext cx="108000" cy="108000"/>
          </a:xfrm>
          <a:prstGeom prst="ellipse">
            <a:avLst/>
          </a:prstGeom>
          <a:solidFill>
            <a:schemeClr val="bg1"/>
          </a:solidFill>
          <a:ln w="25400">
            <a:solidFill>
              <a:srgbClr val="FF0000">
                <a:alpha val="96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138" name="円/楕円 182">
            <a:extLst>
              <a:ext uri="{FF2B5EF4-FFF2-40B4-BE49-F238E27FC236}">
                <a16:creationId xmlns:a16="http://schemas.microsoft.com/office/drawing/2014/main" id="{C1C8CC0C-6357-4DC9-AB64-992E9C0B8976}"/>
              </a:ext>
            </a:extLst>
          </p:cNvPr>
          <p:cNvSpPr/>
          <p:nvPr/>
        </p:nvSpPr>
        <p:spPr bwMode="auto">
          <a:xfrm>
            <a:off x="7644361" y="5356800"/>
            <a:ext cx="108000" cy="108000"/>
          </a:xfrm>
          <a:prstGeom prst="ellipse">
            <a:avLst/>
          </a:prstGeom>
          <a:solidFill>
            <a:schemeClr val="bg1"/>
          </a:solidFill>
          <a:ln w="25400">
            <a:solidFill>
              <a:srgbClr val="FF0000">
                <a:alpha val="96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139" name="円/楕円 182">
            <a:extLst>
              <a:ext uri="{FF2B5EF4-FFF2-40B4-BE49-F238E27FC236}">
                <a16:creationId xmlns:a16="http://schemas.microsoft.com/office/drawing/2014/main" id="{81204D5A-3A9A-46B4-AA0F-43DC9F40D403}"/>
              </a:ext>
            </a:extLst>
          </p:cNvPr>
          <p:cNvSpPr/>
          <p:nvPr/>
        </p:nvSpPr>
        <p:spPr bwMode="auto">
          <a:xfrm>
            <a:off x="6941281" y="5498281"/>
            <a:ext cx="108000" cy="108000"/>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140" name="円/楕円 182">
            <a:extLst>
              <a:ext uri="{FF2B5EF4-FFF2-40B4-BE49-F238E27FC236}">
                <a16:creationId xmlns:a16="http://schemas.microsoft.com/office/drawing/2014/main" id="{CF288EBC-B1F0-4B00-B4B1-D995807BC72C}"/>
              </a:ext>
            </a:extLst>
          </p:cNvPr>
          <p:cNvSpPr/>
          <p:nvPr/>
        </p:nvSpPr>
        <p:spPr bwMode="auto">
          <a:xfrm>
            <a:off x="7847401" y="4649401"/>
            <a:ext cx="108000" cy="108000"/>
          </a:xfrm>
          <a:prstGeom prst="ellipse">
            <a:avLst/>
          </a:prstGeom>
          <a:solidFill>
            <a:schemeClr val="bg1"/>
          </a:solidFill>
          <a:ln w="25400">
            <a:solidFill>
              <a:srgbClr val="FF0000">
                <a:alpha val="96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141" name="円/楕円 174">
            <a:extLst>
              <a:ext uri="{FF2B5EF4-FFF2-40B4-BE49-F238E27FC236}">
                <a16:creationId xmlns:a16="http://schemas.microsoft.com/office/drawing/2014/main" id="{01A44531-8480-4C5C-ABE9-BCC59C9C305B}"/>
              </a:ext>
            </a:extLst>
          </p:cNvPr>
          <p:cNvSpPr/>
          <p:nvPr/>
        </p:nvSpPr>
        <p:spPr bwMode="auto">
          <a:xfrm>
            <a:off x="7894921" y="5204521"/>
            <a:ext cx="96120" cy="101520"/>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142" name="円/楕円 182">
            <a:extLst>
              <a:ext uri="{FF2B5EF4-FFF2-40B4-BE49-F238E27FC236}">
                <a16:creationId xmlns:a16="http://schemas.microsoft.com/office/drawing/2014/main" id="{065E3DA4-EABD-45B2-B343-1A82AC16B68C}"/>
              </a:ext>
            </a:extLst>
          </p:cNvPr>
          <p:cNvSpPr/>
          <p:nvPr/>
        </p:nvSpPr>
        <p:spPr bwMode="auto">
          <a:xfrm>
            <a:off x="6499561" y="5348160"/>
            <a:ext cx="108000" cy="108000"/>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143" name="円/楕円 182">
            <a:extLst>
              <a:ext uri="{FF2B5EF4-FFF2-40B4-BE49-F238E27FC236}">
                <a16:creationId xmlns:a16="http://schemas.microsoft.com/office/drawing/2014/main" id="{4102C550-7FC1-4DB5-B1A8-793C664728C0}"/>
              </a:ext>
            </a:extLst>
          </p:cNvPr>
          <p:cNvSpPr/>
          <p:nvPr/>
        </p:nvSpPr>
        <p:spPr bwMode="auto">
          <a:xfrm>
            <a:off x="6589201" y="5470201"/>
            <a:ext cx="108000" cy="108000"/>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144" name="円/楕円 182">
            <a:extLst>
              <a:ext uri="{FF2B5EF4-FFF2-40B4-BE49-F238E27FC236}">
                <a16:creationId xmlns:a16="http://schemas.microsoft.com/office/drawing/2014/main" id="{6BECDFFC-7A27-46E4-B9FC-4DE9D32436A5}"/>
              </a:ext>
            </a:extLst>
          </p:cNvPr>
          <p:cNvSpPr/>
          <p:nvPr/>
        </p:nvSpPr>
        <p:spPr bwMode="auto">
          <a:xfrm>
            <a:off x="6715561" y="5424841"/>
            <a:ext cx="108000" cy="108000"/>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145" name="円/楕円 182">
            <a:extLst>
              <a:ext uri="{FF2B5EF4-FFF2-40B4-BE49-F238E27FC236}">
                <a16:creationId xmlns:a16="http://schemas.microsoft.com/office/drawing/2014/main" id="{861A04D5-A729-474E-B246-6D3D87D9EE57}"/>
              </a:ext>
            </a:extLst>
          </p:cNvPr>
          <p:cNvSpPr/>
          <p:nvPr/>
        </p:nvSpPr>
        <p:spPr bwMode="auto">
          <a:xfrm>
            <a:off x="6778201" y="5511241"/>
            <a:ext cx="108000" cy="108000"/>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146" name="円/楕円 182">
            <a:extLst>
              <a:ext uri="{FF2B5EF4-FFF2-40B4-BE49-F238E27FC236}">
                <a16:creationId xmlns:a16="http://schemas.microsoft.com/office/drawing/2014/main" id="{01EB3A00-26EB-435B-9222-7F4569CE20E1}"/>
              </a:ext>
            </a:extLst>
          </p:cNvPr>
          <p:cNvSpPr/>
          <p:nvPr/>
        </p:nvSpPr>
        <p:spPr bwMode="auto">
          <a:xfrm>
            <a:off x="6672361" y="5543641"/>
            <a:ext cx="108000" cy="108000"/>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147" name="円/楕円 182">
            <a:extLst>
              <a:ext uri="{FF2B5EF4-FFF2-40B4-BE49-F238E27FC236}">
                <a16:creationId xmlns:a16="http://schemas.microsoft.com/office/drawing/2014/main" id="{DDD79168-1120-43F1-9059-B226C617CC24}"/>
              </a:ext>
            </a:extLst>
          </p:cNvPr>
          <p:cNvSpPr/>
          <p:nvPr/>
        </p:nvSpPr>
        <p:spPr bwMode="auto">
          <a:xfrm>
            <a:off x="6408841" y="5619241"/>
            <a:ext cx="108000" cy="108000"/>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7" name="二等辺三角形 6"/>
          <p:cNvSpPr/>
          <p:nvPr/>
        </p:nvSpPr>
        <p:spPr>
          <a:xfrm>
            <a:off x="889127" y="5891688"/>
            <a:ext cx="165240" cy="129600"/>
          </a:xfrm>
          <a:prstGeom prst="triangle">
            <a:avLst/>
          </a:prstGeom>
          <a:solidFill>
            <a:srgbClr val="FFFF00"/>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149" name="二等辺三角形 148"/>
          <p:cNvSpPr/>
          <p:nvPr/>
        </p:nvSpPr>
        <p:spPr>
          <a:xfrm>
            <a:off x="7300921" y="1435321"/>
            <a:ext cx="113400" cy="87480"/>
          </a:xfrm>
          <a:prstGeom prst="triangle">
            <a:avLst/>
          </a:prstGeom>
          <a:solidFill>
            <a:srgbClr val="FFFF00"/>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sp>
        <p:nvSpPr>
          <p:cNvPr id="150" name="二等辺三角形 149"/>
          <p:cNvSpPr/>
          <p:nvPr/>
        </p:nvSpPr>
        <p:spPr>
          <a:xfrm>
            <a:off x="7514761" y="1358641"/>
            <a:ext cx="113400" cy="87480"/>
          </a:xfrm>
          <a:prstGeom prst="triangle">
            <a:avLst/>
          </a:prstGeom>
          <a:solidFill>
            <a:srgbClr val="FFFF00"/>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25" dirty="0">
              <a:solidFill>
                <a:schemeClr val="tx1"/>
              </a:solidFill>
            </a:endParaRPr>
          </a:p>
        </p:txBody>
      </p:sp>
      <p:pic>
        <p:nvPicPr>
          <p:cNvPr id="6" name="図 5"/>
          <p:cNvPicPr>
            <a:picLocks noChangeAspect="1"/>
          </p:cNvPicPr>
          <p:nvPr/>
        </p:nvPicPr>
        <p:blipFill>
          <a:blip r:embed="rId4"/>
          <a:stretch>
            <a:fillRect/>
          </a:stretch>
        </p:blipFill>
        <p:spPr>
          <a:xfrm>
            <a:off x="717605" y="708518"/>
            <a:ext cx="3497392" cy="4592689"/>
          </a:xfrm>
          <a:prstGeom prst="rect">
            <a:avLst/>
          </a:prstGeom>
        </p:spPr>
      </p:pic>
      <p:sp>
        <p:nvSpPr>
          <p:cNvPr id="131" name="テキスト ボックス 1">
            <a:extLst>
              <a:ext uri="{FF2B5EF4-FFF2-40B4-BE49-F238E27FC236}">
                <a16:creationId xmlns:a16="http://schemas.microsoft.com/office/drawing/2014/main" id="{30CB7808-185E-4A9A-B7E7-0454416AB444}"/>
              </a:ext>
            </a:extLst>
          </p:cNvPr>
          <p:cNvSpPr txBox="1"/>
          <p:nvPr/>
        </p:nvSpPr>
        <p:spPr>
          <a:xfrm>
            <a:off x="684787" y="6374571"/>
            <a:ext cx="8536425" cy="51081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注）</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月に台風</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号による風倒木</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被害により事業継続が困難になったことから、</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H30.11</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審</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議会で出</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灰流谷地区、</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R2.</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２審議会で二料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地区の事業廃止を決定</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27" name="直線矢印コネクタ 126">
            <a:extLst>
              <a:ext uri="{FF2B5EF4-FFF2-40B4-BE49-F238E27FC236}">
                <a16:creationId xmlns:a16="http://schemas.microsoft.com/office/drawing/2014/main" id="{043521A3-1008-40EF-8568-779638C6E936}"/>
              </a:ext>
            </a:extLst>
          </p:cNvPr>
          <p:cNvCxnSpPr/>
          <p:nvPr/>
        </p:nvCxnSpPr>
        <p:spPr bwMode="auto">
          <a:xfrm>
            <a:off x="6393160" y="2924944"/>
            <a:ext cx="1269561" cy="20592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0" name="正方形/長方形 17"/>
          <p:cNvSpPr>
            <a:spLocks noChangeArrowheads="1"/>
          </p:cNvSpPr>
          <p:nvPr/>
        </p:nvSpPr>
        <p:spPr bwMode="auto">
          <a:xfrm>
            <a:off x="544441" y="205060"/>
            <a:ext cx="6514560" cy="34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4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41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36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9pPr>
          </a:lstStyle>
          <a:p>
            <a:pPr defTabSz="622066">
              <a:spcBef>
                <a:spcPct val="0"/>
              </a:spcBef>
              <a:buNone/>
            </a:pPr>
            <a:r>
              <a:rPr lang="ja-JP" altLang="en-US" sz="1633" b="1">
                <a:solidFill>
                  <a:srgbClr val="000000"/>
                </a:solidFill>
                <a:latin typeface="Meiryo UI" panose="020B0604030504040204" pitchFamily="50" charset="-128"/>
                <a:ea typeface="Meiryo UI" panose="020B0604030504040204" pitchFamily="50" charset="-128"/>
              </a:rPr>
              <a:t>（３）　持続的な森づくり推進事業（基盤づくり）</a:t>
            </a:r>
          </a:p>
        </p:txBody>
      </p:sp>
      <p:cxnSp>
        <p:nvCxnSpPr>
          <p:cNvPr id="132" name="直線コネクタ 131">
            <a:extLst>
              <a:ext uri="{FF2B5EF4-FFF2-40B4-BE49-F238E27FC236}">
                <a16:creationId xmlns:a16="http://schemas.microsoft.com/office/drawing/2014/main" id="{03C2A5AF-C5AB-4C87-9F59-6818F12A34BB}"/>
              </a:ext>
            </a:extLst>
          </p:cNvPr>
          <p:cNvCxnSpPr/>
          <p:nvPr/>
        </p:nvCxnSpPr>
        <p:spPr>
          <a:xfrm>
            <a:off x="544441" y="476672"/>
            <a:ext cx="876852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148" name="正方形/長方形 18"/>
          <p:cNvSpPr>
            <a:spLocks noChangeArrowheads="1"/>
          </p:cNvSpPr>
          <p:nvPr/>
        </p:nvSpPr>
        <p:spPr bwMode="auto">
          <a:xfrm>
            <a:off x="494761" y="45221"/>
            <a:ext cx="2416046" cy="259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088" b="1" dirty="0">
                <a:solidFill>
                  <a:srgbClr val="006600"/>
                </a:solidFill>
                <a:latin typeface="メイリオ" panose="020B0604030504040204" pitchFamily="50" charset="-128"/>
                <a:ea typeface="メイリオ" panose="020B0604030504040204" pitchFamily="50" charset="-128"/>
              </a:rPr>
              <a:t>健全な森林を次世代へつなぐ取組み</a:t>
            </a:r>
          </a:p>
        </p:txBody>
      </p:sp>
      <p:sp>
        <p:nvSpPr>
          <p:cNvPr id="126" name="正方形/長方形 125"/>
          <p:cNvSpPr/>
          <p:nvPr/>
        </p:nvSpPr>
        <p:spPr>
          <a:xfrm>
            <a:off x="8676841" y="268921"/>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smtClean="0">
                <a:solidFill>
                  <a:schemeClr val="tx1"/>
                </a:solidFill>
              </a:rPr>
              <a:t>（３）－１</a:t>
            </a:r>
            <a:endParaRPr lang="ja-JP" altLang="en-US" sz="1225" b="1" dirty="0">
              <a:solidFill>
                <a:schemeClr val="tx1"/>
              </a:solidFill>
            </a:endParaRPr>
          </a:p>
        </p:txBody>
      </p:sp>
    </p:spTree>
    <p:extLst>
      <p:ext uri="{BB962C8B-B14F-4D97-AF65-F5344CB8AC3E}">
        <p14:creationId xmlns:p14="http://schemas.microsoft.com/office/powerpoint/2010/main" val="3117271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17"/>
          <p:cNvSpPr>
            <a:spLocks noChangeArrowheads="1"/>
          </p:cNvSpPr>
          <p:nvPr/>
        </p:nvSpPr>
        <p:spPr bwMode="auto">
          <a:xfrm>
            <a:off x="111734" y="332656"/>
            <a:ext cx="70015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defTabSz="914400" eaLnBrk="1" hangingPunct="1">
              <a:spcBef>
                <a:spcPct val="0"/>
              </a:spcBef>
              <a:buFontTx/>
              <a:buNone/>
            </a:pPr>
            <a:r>
              <a:rPr lang="ja-JP" altLang="en-US" sz="2000" b="1" dirty="0" smtClean="0">
                <a:latin typeface="メイリオ" pitchFamily="50" charset="-128"/>
                <a:ea typeface="メイリオ" pitchFamily="50" charset="-128"/>
                <a:cs typeface="メイリオ" pitchFamily="50" charset="-128"/>
              </a:rPr>
              <a:t>（</a:t>
            </a:r>
            <a:r>
              <a:rPr lang="en-US" altLang="ja-JP" sz="2000" b="1" dirty="0" smtClean="0">
                <a:latin typeface="メイリオ" pitchFamily="50" charset="-128"/>
                <a:ea typeface="メイリオ" pitchFamily="50" charset="-128"/>
                <a:cs typeface="メイリオ" pitchFamily="50" charset="-128"/>
              </a:rPr>
              <a:t>3</a:t>
            </a:r>
            <a:r>
              <a:rPr lang="ja-JP" altLang="en-US" sz="2000" b="1" dirty="0" smtClean="0">
                <a:latin typeface="メイリオ" pitchFamily="50" charset="-128"/>
                <a:ea typeface="メイリオ" pitchFamily="50" charset="-128"/>
                <a:cs typeface="メイリオ" pitchFamily="50" charset="-128"/>
              </a:rPr>
              <a:t>）持続的</a:t>
            </a:r>
            <a:r>
              <a:rPr lang="ja-JP" altLang="en-US" sz="2000" b="1" dirty="0">
                <a:latin typeface="メイリオ" pitchFamily="50" charset="-128"/>
                <a:ea typeface="メイリオ" pitchFamily="50" charset="-128"/>
                <a:cs typeface="メイリオ" pitchFamily="50" charset="-128"/>
              </a:rPr>
              <a:t>な森づくり推進事業（基盤づくり）</a:t>
            </a:r>
            <a:r>
              <a:rPr lang="ja-JP" altLang="en-US" sz="2000" b="1" dirty="0" smtClean="0">
                <a:solidFill>
                  <a:srgbClr val="000000"/>
                </a:solidFill>
                <a:latin typeface="Meiryo UI" pitchFamily="50" charset="-128"/>
                <a:ea typeface="Meiryo UI" pitchFamily="50" charset="-128"/>
                <a:cs typeface="Meiryo UI" pitchFamily="50" charset="-128"/>
              </a:rPr>
              <a:t>の</a:t>
            </a:r>
            <a:r>
              <a:rPr lang="ja-JP" altLang="en-US" sz="2000" b="1" dirty="0">
                <a:solidFill>
                  <a:srgbClr val="000000"/>
                </a:solidFill>
                <a:latin typeface="Meiryo UI" pitchFamily="50" charset="-128"/>
                <a:ea typeface="Meiryo UI" pitchFamily="50" charset="-128"/>
                <a:cs typeface="Meiryo UI" pitchFamily="50" charset="-128"/>
              </a:rPr>
              <a:t>効果</a:t>
            </a:r>
            <a:r>
              <a:rPr lang="ja-JP" altLang="en-US" sz="2000" b="1" dirty="0" smtClean="0">
                <a:solidFill>
                  <a:srgbClr val="000000"/>
                </a:solidFill>
                <a:latin typeface="Meiryo UI" pitchFamily="50" charset="-128"/>
                <a:ea typeface="Meiryo UI" pitchFamily="50" charset="-128"/>
                <a:cs typeface="Meiryo UI" pitchFamily="50" charset="-128"/>
              </a:rPr>
              <a:t>検証</a:t>
            </a:r>
            <a:endParaRPr lang="ja-JP" altLang="en-US" sz="2000" b="1" dirty="0">
              <a:solidFill>
                <a:srgbClr val="000000"/>
              </a:solidFill>
              <a:latin typeface="Meiryo UI" pitchFamily="50" charset="-128"/>
              <a:ea typeface="Meiryo UI" pitchFamily="50" charset="-128"/>
              <a:cs typeface="Meiryo UI" pitchFamily="50" charset="-128"/>
            </a:endParaRPr>
          </a:p>
        </p:txBody>
      </p:sp>
      <p:cxnSp>
        <p:nvCxnSpPr>
          <p:cNvPr id="37" name="直線コネクタ 36"/>
          <p:cNvCxnSpPr/>
          <p:nvPr/>
        </p:nvCxnSpPr>
        <p:spPr>
          <a:xfrm>
            <a:off x="200472" y="697636"/>
            <a:ext cx="950400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28" name="コンテンツ プレースホルダー 2"/>
          <p:cNvSpPr>
            <a:spLocks noGrp="1"/>
          </p:cNvSpPr>
          <p:nvPr>
            <p:ph idx="1"/>
          </p:nvPr>
        </p:nvSpPr>
        <p:spPr>
          <a:xfrm>
            <a:off x="128464" y="732766"/>
            <a:ext cx="9576008" cy="684952"/>
          </a:xfrm>
        </p:spPr>
        <p:txBody>
          <a:bodyPr rIns="0">
            <a:normAutofit/>
          </a:bodyPr>
          <a:lstStyle/>
          <a:p>
            <a:pPr marL="0" indent="0">
              <a:buNone/>
            </a:pPr>
            <a:r>
              <a:rPr lang="ja-JP" altLang="en-US" sz="1500" dirty="0" smtClean="0"/>
              <a:t>◆実績検証の結果</a:t>
            </a:r>
            <a:endParaRPr lang="en-US" altLang="ja-JP" sz="1500" dirty="0"/>
          </a:p>
          <a:p>
            <a:pPr marL="0" indent="0">
              <a:buNone/>
            </a:pPr>
            <a:r>
              <a:rPr lang="ja-JP" altLang="en-US" sz="1500" dirty="0"/>
              <a:t>　 ○基幹作業道の舗装延長</a:t>
            </a:r>
            <a:endParaRPr lang="en-US" altLang="ja-JP" sz="1500" dirty="0"/>
          </a:p>
        </p:txBody>
      </p:sp>
      <p:graphicFrame>
        <p:nvGraphicFramePr>
          <p:cNvPr id="5" name="表 4"/>
          <p:cNvGraphicFramePr>
            <a:graphicFrameLocks noGrp="1"/>
          </p:cNvGraphicFramePr>
          <p:nvPr>
            <p:extLst>
              <p:ext uri="{D42A27DB-BD31-4B8C-83A1-F6EECF244321}">
                <p14:modId xmlns:p14="http://schemas.microsoft.com/office/powerpoint/2010/main" val="760226312"/>
              </p:ext>
            </p:extLst>
          </p:nvPr>
        </p:nvGraphicFramePr>
        <p:xfrm>
          <a:off x="491923" y="2732999"/>
          <a:ext cx="9061828" cy="1219200"/>
        </p:xfrm>
        <a:graphic>
          <a:graphicData uri="http://schemas.openxmlformats.org/drawingml/2006/table">
            <a:tbl>
              <a:tblPr firstRow="1" bandRow="1">
                <a:tableStyleId>{5C22544A-7EE6-4342-B048-85BDC9FD1C3A}</a:tableStyleId>
              </a:tblPr>
              <a:tblGrid>
                <a:gridCol w="1908738">
                  <a:extLst>
                    <a:ext uri="{9D8B030D-6E8A-4147-A177-3AD203B41FA5}">
                      <a16:colId xmlns:a16="http://schemas.microsoft.com/office/drawing/2014/main" val="20000"/>
                    </a:ext>
                  </a:extLst>
                </a:gridCol>
                <a:gridCol w="1430618">
                  <a:extLst>
                    <a:ext uri="{9D8B030D-6E8A-4147-A177-3AD203B41FA5}">
                      <a16:colId xmlns:a16="http://schemas.microsoft.com/office/drawing/2014/main" val="20001"/>
                    </a:ext>
                  </a:extLst>
                </a:gridCol>
                <a:gridCol w="1430618">
                  <a:extLst>
                    <a:ext uri="{9D8B030D-6E8A-4147-A177-3AD203B41FA5}">
                      <a16:colId xmlns:a16="http://schemas.microsoft.com/office/drawing/2014/main" val="20002"/>
                    </a:ext>
                  </a:extLst>
                </a:gridCol>
                <a:gridCol w="1430618">
                  <a:extLst>
                    <a:ext uri="{9D8B030D-6E8A-4147-A177-3AD203B41FA5}">
                      <a16:colId xmlns:a16="http://schemas.microsoft.com/office/drawing/2014/main" val="20003"/>
                    </a:ext>
                  </a:extLst>
                </a:gridCol>
                <a:gridCol w="1430618">
                  <a:extLst>
                    <a:ext uri="{9D8B030D-6E8A-4147-A177-3AD203B41FA5}">
                      <a16:colId xmlns:a16="http://schemas.microsoft.com/office/drawing/2014/main" val="20004"/>
                    </a:ext>
                  </a:extLst>
                </a:gridCol>
                <a:gridCol w="1430618">
                  <a:extLst>
                    <a:ext uri="{9D8B030D-6E8A-4147-A177-3AD203B41FA5}">
                      <a16:colId xmlns:a16="http://schemas.microsoft.com/office/drawing/2014/main" val="2672816023"/>
                    </a:ext>
                  </a:extLst>
                </a:gridCol>
              </a:tblGrid>
              <a:tr h="173152">
                <a:tc>
                  <a:txBody>
                    <a:bodyPr/>
                    <a:lstStyle/>
                    <a:p>
                      <a:pPr algn="ct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区分</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H28</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H29</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H30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R1</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全体</a:t>
                      </a:r>
                    </a:p>
                  </a:txBody>
                  <a:tcPr/>
                </a:tc>
                <a:extLst>
                  <a:ext uri="{0D108BD9-81ED-4DB2-BD59-A6C34878D82A}">
                    <a16:rowId xmlns:a16="http://schemas.microsoft.com/office/drawing/2014/main" val="10000"/>
                  </a:ext>
                </a:extLst>
              </a:tr>
              <a:tr h="228392">
                <a:tc>
                  <a:txBody>
                    <a:bodyPr/>
                    <a:lstStyle/>
                    <a:p>
                      <a:pPr algn="dist"/>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計画量</a:t>
                      </a: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13</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箇所</a:t>
                      </a: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19</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箇所</a:t>
                      </a: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17</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箇所</a:t>
                      </a: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9</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箇所</a:t>
                      </a:r>
                      <a:endParaRPr kumimoji="1" lang="en-US" altLang="ja-JP" sz="14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58</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箇所</a:t>
                      </a:r>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1"/>
                  </a:ext>
                </a:extLst>
              </a:tr>
              <a:tr h="139616">
                <a:tc>
                  <a:txBody>
                    <a:bodyPr/>
                    <a:lstStyle/>
                    <a:p>
                      <a:pPr algn="dist"/>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実績量</a:t>
                      </a: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13</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箇所</a:t>
                      </a: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6</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箇所</a:t>
                      </a: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14</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箇所</a:t>
                      </a: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25</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箇所</a:t>
                      </a:r>
                    </a:p>
                  </a:txBody>
                  <a:tcPr/>
                </a:tc>
                <a:tc>
                  <a:txBody>
                    <a:bodyPr/>
                    <a:lstStyle/>
                    <a:p>
                      <a:pPr algn="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58</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箇所</a:t>
                      </a:r>
                    </a:p>
                  </a:txBody>
                  <a:tcPr/>
                </a:tc>
                <a:extLst>
                  <a:ext uri="{0D108BD9-81ED-4DB2-BD59-A6C34878D82A}">
                    <a16:rowId xmlns:a16="http://schemas.microsoft.com/office/drawing/2014/main" val="10002"/>
                  </a:ext>
                </a:extLst>
              </a:tr>
              <a:tr h="194856">
                <a:tc>
                  <a:txBody>
                    <a:bodyPr/>
                    <a:lstStyle/>
                    <a:p>
                      <a:pPr algn="dist"/>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達成割合</a:t>
                      </a: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100.0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31.6</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82.3</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277.7</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p>
                  </a:txBody>
                  <a:tcPr/>
                </a:tc>
                <a:tc>
                  <a:txBody>
                    <a:bodyPr/>
                    <a:lstStyle/>
                    <a:p>
                      <a:pPr algn="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100.0</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a:t>
                      </a:r>
                    </a:p>
                  </a:txBody>
                  <a:tcPr/>
                </a:tc>
                <a:extLst>
                  <a:ext uri="{0D108BD9-81ED-4DB2-BD59-A6C34878D82A}">
                    <a16:rowId xmlns:a16="http://schemas.microsoft.com/office/drawing/2014/main" val="10003"/>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413939220"/>
              </p:ext>
            </p:extLst>
          </p:nvPr>
        </p:nvGraphicFramePr>
        <p:xfrm>
          <a:off x="488504" y="1252264"/>
          <a:ext cx="9053213" cy="1219200"/>
        </p:xfrm>
        <a:graphic>
          <a:graphicData uri="http://schemas.openxmlformats.org/drawingml/2006/table">
            <a:tbl>
              <a:tblPr firstRow="1" bandRow="1">
                <a:tableStyleId>{5C22544A-7EE6-4342-B048-85BDC9FD1C3A}</a:tableStyleId>
              </a:tblPr>
              <a:tblGrid>
                <a:gridCol w="1900123">
                  <a:extLst>
                    <a:ext uri="{9D8B030D-6E8A-4147-A177-3AD203B41FA5}">
                      <a16:colId xmlns:a16="http://schemas.microsoft.com/office/drawing/2014/main" val="20000"/>
                    </a:ext>
                  </a:extLst>
                </a:gridCol>
                <a:gridCol w="1430618">
                  <a:extLst>
                    <a:ext uri="{9D8B030D-6E8A-4147-A177-3AD203B41FA5}">
                      <a16:colId xmlns:a16="http://schemas.microsoft.com/office/drawing/2014/main" val="20001"/>
                    </a:ext>
                  </a:extLst>
                </a:gridCol>
                <a:gridCol w="1430618">
                  <a:extLst>
                    <a:ext uri="{9D8B030D-6E8A-4147-A177-3AD203B41FA5}">
                      <a16:colId xmlns:a16="http://schemas.microsoft.com/office/drawing/2014/main" val="20002"/>
                    </a:ext>
                  </a:extLst>
                </a:gridCol>
                <a:gridCol w="1430618">
                  <a:extLst>
                    <a:ext uri="{9D8B030D-6E8A-4147-A177-3AD203B41FA5}">
                      <a16:colId xmlns:a16="http://schemas.microsoft.com/office/drawing/2014/main" val="20003"/>
                    </a:ext>
                  </a:extLst>
                </a:gridCol>
                <a:gridCol w="1430618">
                  <a:extLst>
                    <a:ext uri="{9D8B030D-6E8A-4147-A177-3AD203B41FA5}">
                      <a16:colId xmlns:a16="http://schemas.microsoft.com/office/drawing/2014/main" val="20004"/>
                    </a:ext>
                  </a:extLst>
                </a:gridCol>
                <a:gridCol w="1430618">
                  <a:extLst>
                    <a:ext uri="{9D8B030D-6E8A-4147-A177-3AD203B41FA5}">
                      <a16:colId xmlns:a16="http://schemas.microsoft.com/office/drawing/2014/main" val="3622389543"/>
                    </a:ext>
                  </a:extLst>
                </a:gridCol>
              </a:tblGrid>
              <a:tr h="296557">
                <a:tc>
                  <a:txBody>
                    <a:bodyPr/>
                    <a:lstStyle/>
                    <a:p>
                      <a:pPr algn="ct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区分</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H28</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H29</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H30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R1</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全体</a:t>
                      </a:r>
                    </a:p>
                  </a:txBody>
                  <a:tcPr/>
                </a:tc>
                <a:extLst>
                  <a:ext uri="{0D108BD9-81ED-4DB2-BD59-A6C34878D82A}">
                    <a16:rowId xmlns:a16="http://schemas.microsoft.com/office/drawing/2014/main" val="10000"/>
                  </a:ext>
                </a:extLst>
              </a:tr>
              <a:tr h="278003">
                <a:tc>
                  <a:txBody>
                    <a:bodyPr/>
                    <a:lstStyle/>
                    <a:p>
                      <a:pPr algn="dist"/>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計画量</a:t>
                      </a: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8,600m</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6,600m</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10,100m</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8,700m</a:t>
                      </a:r>
                    </a:p>
                  </a:txBody>
                  <a:tcPr/>
                </a:tc>
                <a:tc>
                  <a:txBody>
                    <a:bodyPr/>
                    <a:lstStyle/>
                    <a:p>
                      <a:pPr algn="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34,000m</a:t>
                      </a:r>
                    </a:p>
                  </a:txBody>
                  <a:tcPr/>
                </a:tc>
                <a:extLst>
                  <a:ext uri="{0D108BD9-81ED-4DB2-BD59-A6C34878D82A}">
                    <a16:rowId xmlns:a16="http://schemas.microsoft.com/office/drawing/2014/main" val="10001"/>
                  </a:ext>
                </a:extLst>
              </a:tr>
              <a:tr h="278003">
                <a:tc>
                  <a:txBody>
                    <a:bodyPr/>
                    <a:lstStyle/>
                    <a:p>
                      <a:pPr algn="dist"/>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実績量</a:t>
                      </a: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5,126m</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3,782m</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10,627m</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16,128m</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35,663m</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2"/>
                  </a:ext>
                </a:extLst>
              </a:tr>
              <a:tr h="204982">
                <a:tc>
                  <a:txBody>
                    <a:bodyPr/>
                    <a:lstStyle/>
                    <a:p>
                      <a:pPr algn="dist"/>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達成割合</a:t>
                      </a: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59.6%</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57.3%</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105.2%</a:t>
                      </a: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185.4%</a:t>
                      </a:r>
                    </a:p>
                  </a:txBody>
                  <a:tcPr/>
                </a:tc>
                <a:tc>
                  <a:txBody>
                    <a:bodyPr/>
                    <a:lstStyle/>
                    <a:p>
                      <a:pPr algn="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104.9%</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3"/>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289153616"/>
              </p:ext>
            </p:extLst>
          </p:nvPr>
        </p:nvGraphicFramePr>
        <p:xfrm>
          <a:off x="488504" y="4207125"/>
          <a:ext cx="9061828" cy="1219200"/>
        </p:xfrm>
        <a:graphic>
          <a:graphicData uri="http://schemas.openxmlformats.org/drawingml/2006/table">
            <a:tbl>
              <a:tblPr firstRow="1" bandRow="1">
                <a:tableStyleId>{5C22544A-7EE6-4342-B048-85BDC9FD1C3A}</a:tableStyleId>
              </a:tblPr>
              <a:tblGrid>
                <a:gridCol w="1908738">
                  <a:extLst>
                    <a:ext uri="{9D8B030D-6E8A-4147-A177-3AD203B41FA5}">
                      <a16:colId xmlns:a16="http://schemas.microsoft.com/office/drawing/2014/main" val="20000"/>
                    </a:ext>
                  </a:extLst>
                </a:gridCol>
                <a:gridCol w="1430618">
                  <a:extLst>
                    <a:ext uri="{9D8B030D-6E8A-4147-A177-3AD203B41FA5}">
                      <a16:colId xmlns:a16="http://schemas.microsoft.com/office/drawing/2014/main" val="20001"/>
                    </a:ext>
                  </a:extLst>
                </a:gridCol>
                <a:gridCol w="1430618">
                  <a:extLst>
                    <a:ext uri="{9D8B030D-6E8A-4147-A177-3AD203B41FA5}">
                      <a16:colId xmlns:a16="http://schemas.microsoft.com/office/drawing/2014/main" val="20002"/>
                    </a:ext>
                  </a:extLst>
                </a:gridCol>
                <a:gridCol w="1430618">
                  <a:extLst>
                    <a:ext uri="{9D8B030D-6E8A-4147-A177-3AD203B41FA5}">
                      <a16:colId xmlns:a16="http://schemas.microsoft.com/office/drawing/2014/main" val="20003"/>
                    </a:ext>
                  </a:extLst>
                </a:gridCol>
                <a:gridCol w="1430618">
                  <a:extLst>
                    <a:ext uri="{9D8B030D-6E8A-4147-A177-3AD203B41FA5}">
                      <a16:colId xmlns:a16="http://schemas.microsoft.com/office/drawing/2014/main" val="20004"/>
                    </a:ext>
                  </a:extLst>
                </a:gridCol>
                <a:gridCol w="1430618">
                  <a:extLst>
                    <a:ext uri="{9D8B030D-6E8A-4147-A177-3AD203B41FA5}">
                      <a16:colId xmlns:a16="http://schemas.microsoft.com/office/drawing/2014/main" val="2672816023"/>
                    </a:ext>
                  </a:extLst>
                </a:gridCol>
              </a:tblGrid>
              <a:tr h="155216">
                <a:tc>
                  <a:txBody>
                    <a:bodyPr/>
                    <a:lstStyle/>
                    <a:p>
                      <a:pPr algn="ct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区分</a:t>
                      </a:r>
                    </a:p>
                  </a:txBody>
                  <a:tcPr anchor="ct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H28</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nchor="ct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H29</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nchor="ct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H30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nchor="ct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R1</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nchor="ctr"/>
                </a:tc>
                <a:tc>
                  <a:txBody>
                    <a:bodyPr/>
                    <a:lstStyle/>
                    <a:p>
                      <a:pPr algn="ct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全体</a:t>
                      </a:r>
                    </a:p>
                  </a:txBody>
                  <a:tcPr anchor="ctr"/>
                </a:tc>
                <a:extLst>
                  <a:ext uri="{0D108BD9-81ED-4DB2-BD59-A6C34878D82A}">
                    <a16:rowId xmlns:a16="http://schemas.microsoft.com/office/drawing/2014/main" val="10000"/>
                  </a:ext>
                </a:extLst>
              </a:tr>
              <a:tr h="138448">
                <a:tc>
                  <a:txBody>
                    <a:bodyPr/>
                    <a:lstStyle/>
                    <a:p>
                      <a:pPr algn="dist"/>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rPr>
                        <a:t>計画量</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0" dirty="0" smtClean="0">
                          <a:solidFill>
                            <a:schemeClr val="tx1"/>
                          </a:solidFill>
                          <a:latin typeface="HG丸ｺﾞｼｯｸM-PRO" panose="020F0600000000000000" pitchFamily="50" charset="-128"/>
                          <a:ea typeface="HG丸ｺﾞｼｯｸM-PRO" panose="020F0600000000000000" pitchFamily="50" charset="-128"/>
                        </a:rPr>
                        <a:t>321,000</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0" dirty="0" smtClean="0">
                          <a:solidFill>
                            <a:schemeClr val="tx1"/>
                          </a:solidFill>
                          <a:latin typeface="HG丸ｺﾞｼｯｸM-PRO" panose="020F0600000000000000" pitchFamily="50" charset="-128"/>
                          <a:ea typeface="HG丸ｺﾞｼｯｸM-PRO" panose="020F0600000000000000" pitchFamily="50" charset="-128"/>
                        </a:rPr>
                        <a:t>205,800</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0" dirty="0" smtClean="0">
                          <a:solidFill>
                            <a:schemeClr val="tx1"/>
                          </a:solidFill>
                          <a:latin typeface="HG丸ｺﾞｼｯｸM-PRO" panose="020F0600000000000000" pitchFamily="50" charset="-128"/>
                          <a:ea typeface="HG丸ｺﾞｼｯｸM-PRO" panose="020F0600000000000000" pitchFamily="50" charset="-128"/>
                        </a:rPr>
                        <a:t>241,800</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0" dirty="0" smtClean="0">
                          <a:solidFill>
                            <a:schemeClr val="tx1"/>
                          </a:solidFill>
                          <a:latin typeface="HG丸ｺﾞｼｯｸM-PRO" panose="020F0600000000000000" pitchFamily="50" charset="-128"/>
                          <a:ea typeface="HG丸ｺﾞｼｯｸM-PRO" panose="020F0600000000000000" pitchFamily="50" charset="-128"/>
                        </a:rPr>
                        <a:t>312,200</a:t>
                      </a:r>
                      <a:endParaRPr kumimoji="1" lang="en-US" altLang="ja-JP"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rPr>
                        <a:t>1,080,800</a:t>
                      </a:r>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1"/>
                  </a:ext>
                </a:extLst>
              </a:tr>
              <a:tr h="121680">
                <a:tc>
                  <a:txBody>
                    <a:bodyPr/>
                    <a:lstStyle/>
                    <a:p>
                      <a:pPr algn="dist"/>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rPr>
                        <a:t>実績量</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0" dirty="0" smtClean="0">
                          <a:solidFill>
                            <a:schemeClr val="tx1"/>
                          </a:solidFill>
                          <a:latin typeface="HG丸ｺﾞｼｯｸM-PRO" panose="020F0600000000000000" pitchFamily="50" charset="-128"/>
                          <a:ea typeface="HG丸ｺﾞｼｯｸM-PRO" panose="020F0600000000000000" pitchFamily="50" charset="-128"/>
                        </a:rPr>
                        <a:t>237,668</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0" dirty="0" smtClean="0">
                          <a:solidFill>
                            <a:schemeClr val="tx1"/>
                          </a:solidFill>
                          <a:latin typeface="HG丸ｺﾞｼｯｸM-PRO" panose="020F0600000000000000" pitchFamily="50" charset="-128"/>
                          <a:ea typeface="HG丸ｺﾞｼｯｸM-PRO" panose="020F0600000000000000" pitchFamily="50" charset="-128"/>
                        </a:rPr>
                        <a:t>165,718</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0" dirty="0" smtClean="0">
                          <a:solidFill>
                            <a:schemeClr val="tx1"/>
                          </a:solidFill>
                          <a:latin typeface="HG丸ｺﾞｼｯｸM-PRO" panose="020F0600000000000000" pitchFamily="50" charset="-128"/>
                          <a:ea typeface="HG丸ｺﾞｼｯｸM-PRO" panose="020F0600000000000000" pitchFamily="50" charset="-128"/>
                        </a:rPr>
                        <a:t>271,406</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0" dirty="0" smtClean="0">
                          <a:solidFill>
                            <a:schemeClr val="tx1"/>
                          </a:solidFill>
                          <a:latin typeface="HG丸ｺﾞｼｯｸM-PRO" panose="020F0600000000000000" pitchFamily="50" charset="-128"/>
                          <a:ea typeface="HG丸ｺﾞｼｯｸM-PRO" panose="020F0600000000000000" pitchFamily="50" charset="-128"/>
                        </a:rPr>
                        <a:t>405,601</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rPr>
                        <a:t>1,080,393</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2"/>
                  </a:ext>
                </a:extLst>
              </a:tr>
              <a:tr h="0">
                <a:tc>
                  <a:txBody>
                    <a:bodyPr/>
                    <a:lstStyle/>
                    <a:p>
                      <a:pPr algn="dist"/>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rPr>
                        <a:t>執行率</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0" dirty="0" smtClean="0">
                          <a:solidFill>
                            <a:schemeClr val="tx1"/>
                          </a:solidFill>
                          <a:latin typeface="HG丸ｺﾞｼｯｸM-PRO" panose="020F0600000000000000" pitchFamily="50" charset="-128"/>
                          <a:ea typeface="HG丸ｺﾞｼｯｸM-PRO" panose="020F0600000000000000" pitchFamily="50" charset="-128"/>
                        </a:rPr>
                        <a:t>74.0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p>
                  </a:txBody>
                  <a:tcPr anchor="ctr"/>
                </a:tc>
                <a:tc>
                  <a:txBody>
                    <a:bodyPr/>
                    <a:lstStyle/>
                    <a:p>
                      <a:pPr algn="r"/>
                      <a:r>
                        <a:rPr kumimoji="1" lang="en-US" altLang="ja-JP" sz="1400" b="0" dirty="0" smtClean="0">
                          <a:solidFill>
                            <a:schemeClr val="tx1"/>
                          </a:solidFill>
                          <a:latin typeface="HG丸ｺﾞｼｯｸM-PRO" panose="020F0600000000000000" pitchFamily="50" charset="-128"/>
                          <a:ea typeface="HG丸ｺﾞｼｯｸM-PRO" panose="020F0600000000000000" pitchFamily="50" charset="-128"/>
                        </a:rPr>
                        <a:t>80.5</a:t>
                      </a: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0" dirty="0" smtClean="0">
                          <a:solidFill>
                            <a:schemeClr val="tx1"/>
                          </a:solidFill>
                          <a:latin typeface="HG丸ｺﾞｼｯｸM-PRO" panose="020F0600000000000000" pitchFamily="50" charset="-128"/>
                          <a:ea typeface="HG丸ｺﾞｼｯｸM-PRO" panose="020F0600000000000000" pitchFamily="50" charset="-128"/>
                        </a:rPr>
                        <a:t>112.2</a:t>
                      </a: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0" dirty="0" smtClean="0">
                          <a:solidFill>
                            <a:schemeClr val="tx1"/>
                          </a:solidFill>
                          <a:latin typeface="HG丸ｺﾞｼｯｸM-PRO" panose="020F0600000000000000" pitchFamily="50" charset="-128"/>
                          <a:ea typeface="HG丸ｺﾞｼｯｸM-PRO" panose="020F0600000000000000" pitchFamily="50" charset="-128"/>
                        </a:rPr>
                        <a:t>129.9</a:t>
                      </a: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100.0</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a:t>
                      </a:r>
                    </a:p>
                  </a:txBody>
                  <a:tcPr anchor="ctr"/>
                </a:tc>
                <a:extLst>
                  <a:ext uri="{0D108BD9-81ED-4DB2-BD59-A6C34878D82A}">
                    <a16:rowId xmlns:a16="http://schemas.microsoft.com/office/drawing/2014/main" val="10003"/>
                  </a:ext>
                </a:extLst>
              </a:tr>
            </a:tbl>
          </a:graphicData>
        </a:graphic>
      </p:graphicFrame>
      <p:sp>
        <p:nvSpPr>
          <p:cNvPr id="10" name="正方形/長方形 9"/>
          <p:cNvSpPr/>
          <p:nvPr/>
        </p:nvSpPr>
        <p:spPr>
          <a:xfrm>
            <a:off x="8676841" y="268921"/>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smtClean="0">
                <a:solidFill>
                  <a:schemeClr val="tx1"/>
                </a:solidFill>
              </a:rPr>
              <a:t>（３）－１</a:t>
            </a:r>
            <a:endParaRPr lang="ja-JP" altLang="en-US" sz="1225" b="1" dirty="0">
              <a:solidFill>
                <a:schemeClr val="tx1"/>
              </a:solidFill>
            </a:endParaRPr>
          </a:p>
        </p:txBody>
      </p:sp>
      <p:sp>
        <p:nvSpPr>
          <p:cNvPr id="9" name="コンテンツ プレースホルダー 2"/>
          <p:cNvSpPr txBox="1">
            <a:spLocks/>
          </p:cNvSpPr>
          <p:nvPr/>
        </p:nvSpPr>
        <p:spPr>
          <a:xfrm>
            <a:off x="129283" y="2445761"/>
            <a:ext cx="9576008" cy="429989"/>
          </a:xfrm>
          <a:prstGeom prst="rect">
            <a:avLst/>
          </a:prstGeom>
        </p:spPr>
        <p:txBody>
          <a:bodyPr vert="horz" lIns="91440" tIns="45720" rIns="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600" dirty="0" smtClean="0"/>
              <a:t>　</a:t>
            </a:r>
            <a:r>
              <a:rPr lang="ja-JP" altLang="en-US" sz="1600" dirty="0"/>
              <a:t> </a:t>
            </a:r>
            <a:r>
              <a:rPr lang="ja-JP" altLang="en-US" sz="1500" dirty="0"/>
              <a:t>○集積土場の整備箇所数</a:t>
            </a:r>
            <a:endParaRPr lang="en-US" altLang="ja-JP" sz="1500" dirty="0"/>
          </a:p>
        </p:txBody>
      </p:sp>
      <p:sp>
        <p:nvSpPr>
          <p:cNvPr id="11" name="コンテンツ プレースホルダー 2"/>
          <p:cNvSpPr txBox="1">
            <a:spLocks/>
          </p:cNvSpPr>
          <p:nvPr/>
        </p:nvSpPr>
        <p:spPr>
          <a:xfrm>
            <a:off x="127889" y="3923697"/>
            <a:ext cx="9576008" cy="429989"/>
          </a:xfrm>
          <a:prstGeom prst="rect">
            <a:avLst/>
          </a:prstGeom>
        </p:spPr>
        <p:txBody>
          <a:bodyPr vert="horz" lIns="91440" tIns="45720" rIns="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600" dirty="0" smtClean="0"/>
              <a:t>　</a:t>
            </a:r>
            <a:r>
              <a:rPr lang="ja-JP" altLang="en-US" sz="1600" dirty="0"/>
              <a:t> </a:t>
            </a:r>
            <a:r>
              <a:rPr lang="ja-JP" altLang="en-US" sz="1500" dirty="0"/>
              <a:t>○事業費（千円）</a:t>
            </a:r>
            <a:endParaRPr lang="en-US" altLang="ja-JP" sz="1500" dirty="0"/>
          </a:p>
        </p:txBody>
      </p:sp>
      <p:sp>
        <p:nvSpPr>
          <p:cNvPr id="12" name="コンテンツ プレースホルダー 2"/>
          <p:cNvSpPr txBox="1">
            <a:spLocks/>
          </p:cNvSpPr>
          <p:nvPr/>
        </p:nvSpPr>
        <p:spPr>
          <a:xfrm>
            <a:off x="293197" y="5475837"/>
            <a:ext cx="9410700" cy="1330620"/>
          </a:xfrm>
          <a:prstGeom prst="rect">
            <a:avLst/>
          </a:prstGeom>
          <a:solidFill>
            <a:schemeClr val="accent5">
              <a:lumMod val="60000"/>
              <a:lumOff val="40000"/>
            </a:schemeClr>
          </a:solidFill>
          <a:ln>
            <a:solidFill>
              <a:schemeClr val="tx1"/>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500" dirty="0" smtClean="0"/>
              <a:t>◆自己評価</a:t>
            </a:r>
            <a:endParaRPr lang="en-US" altLang="ja-JP" sz="1500" dirty="0" smtClean="0"/>
          </a:p>
          <a:p>
            <a:pPr marL="0" indent="0">
              <a:buFont typeface="Arial" panose="020B0604020202020204" pitchFamily="34" charset="0"/>
              <a:buNone/>
            </a:pPr>
            <a:r>
              <a:rPr lang="ja-JP" altLang="en-US" sz="1500" dirty="0" smtClean="0"/>
              <a:t>　○</a:t>
            </a:r>
            <a:r>
              <a:rPr lang="en-US" altLang="ja-JP" sz="1500" dirty="0" smtClean="0"/>
              <a:t>H28</a:t>
            </a:r>
            <a:r>
              <a:rPr lang="ja-JP" altLang="en-US" sz="1500" dirty="0" smtClean="0"/>
              <a:t>に積雪により現場への進入が困難になった、</a:t>
            </a:r>
            <a:r>
              <a:rPr lang="en-US" altLang="ja-JP" sz="1500" dirty="0" smtClean="0"/>
              <a:t>H29</a:t>
            </a:r>
            <a:r>
              <a:rPr lang="ja-JP" altLang="en-US" sz="1500" dirty="0" smtClean="0"/>
              <a:t>の台風</a:t>
            </a:r>
            <a:r>
              <a:rPr lang="en-US" altLang="ja-JP" sz="1500" dirty="0" smtClean="0"/>
              <a:t>21</a:t>
            </a:r>
            <a:r>
              <a:rPr lang="ja-JP" altLang="en-US" sz="1500" dirty="0" smtClean="0"/>
              <a:t>号及び</a:t>
            </a:r>
            <a:r>
              <a:rPr lang="en-US" altLang="ja-JP" sz="1500" dirty="0" smtClean="0"/>
              <a:t>H30</a:t>
            </a:r>
            <a:r>
              <a:rPr lang="ja-JP" altLang="en-US" sz="1500" dirty="0" smtClean="0"/>
              <a:t>の台風</a:t>
            </a:r>
            <a:r>
              <a:rPr lang="en-US" altLang="ja-JP" sz="1500" dirty="0" smtClean="0"/>
              <a:t>21</a:t>
            </a:r>
            <a:r>
              <a:rPr lang="ja-JP" altLang="en-US" sz="1500" dirty="0" smtClean="0"/>
              <a:t>号により進入路や既存整備</a:t>
            </a:r>
            <a:endParaRPr lang="en-US" altLang="ja-JP" sz="1500" dirty="0" smtClean="0"/>
          </a:p>
          <a:p>
            <a:pPr marL="0" indent="0">
              <a:buFont typeface="Arial" panose="020B0604020202020204" pitchFamily="34" charset="0"/>
              <a:buNone/>
            </a:pPr>
            <a:r>
              <a:rPr lang="ja-JP" altLang="en-US" sz="1500" dirty="0"/>
              <a:t>　</a:t>
            </a:r>
            <a:r>
              <a:rPr lang="ja-JP" altLang="en-US" sz="1500" dirty="0" smtClean="0"/>
              <a:t>　地が被災した。これらの影響を考慮し全体計画を見直し、</a:t>
            </a:r>
            <a:r>
              <a:rPr lang="ja-JP" altLang="en-US" sz="1500" smtClean="0"/>
              <a:t>最終年度</a:t>
            </a:r>
            <a:r>
              <a:rPr lang="ja-JP" altLang="en-US" sz="1500"/>
              <a:t>に</a:t>
            </a:r>
            <a:r>
              <a:rPr lang="ja-JP" altLang="en-US" sz="1500" smtClean="0"/>
              <a:t>可能な限り事業を実施。</a:t>
            </a:r>
            <a:endParaRPr lang="en-US" altLang="ja-JP" sz="1500" dirty="0" smtClean="0"/>
          </a:p>
          <a:p>
            <a:pPr marL="0" indent="0">
              <a:buFont typeface="Arial" panose="020B0604020202020204" pitchFamily="34" charset="0"/>
              <a:buNone/>
            </a:pPr>
            <a:r>
              <a:rPr lang="ja-JP" altLang="en-US" sz="1500" dirty="0" smtClean="0"/>
              <a:t>　　これにより、事業費の執行率</a:t>
            </a:r>
            <a:r>
              <a:rPr lang="en-US" altLang="ja-JP" sz="1500" dirty="0" smtClean="0"/>
              <a:t>100.0</a:t>
            </a:r>
            <a:r>
              <a:rPr lang="ja-JP" altLang="en-US" sz="1500" dirty="0" smtClean="0"/>
              <a:t>％に対し、当初</a:t>
            </a:r>
            <a:r>
              <a:rPr lang="en-US" altLang="ja-JP" sz="1500" dirty="0" smtClean="0"/>
              <a:t>4</a:t>
            </a:r>
            <a:r>
              <a:rPr lang="ja-JP" altLang="en-US" sz="1500" dirty="0" smtClean="0"/>
              <a:t>ヵ年計画量の業道舗装</a:t>
            </a:r>
            <a:r>
              <a:rPr lang="en-US" altLang="ja-JP" sz="1500" dirty="0" smtClean="0"/>
              <a:t>34,000m</a:t>
            </a:r>
            <a:r>
              <a:rPr lang="ja-JP" altLang="en-US" sz="1500" dirty="0" smtClean="0"/>
              <a:t>において</a:t>
            </a:r>
            <a:r>
              <a:rPr lang="en-US" altLang="ja-JP" sz="1500" dirty="0" smtClean="0"/>
              <a:t>35,633m</a:t>
            </a:r>
            <a:r>
              <a:rPr lang="ja-JP" altLang="en-US" sz="1500" dirty="0" smtClean="0"/>
              <a:t>（</a:t>
            </a:r>
            <a:r>
              <a:rPr lang="en-US" altLang="ja-JP" sz="1500" dirty="0" smtClean="0"/>
              <a:t>104.9</a:t>
            </a:r>
            <a:r>
              <a:rPr lang="ja-JP" altLang="en-US" sz="1500" dirty="0" smtClean="0"/>
              <a:t>％）を、</a:t>
            </a:r>
            <a:endParaRPr lang="en-US" altLang="ja-JP" sz="1500" dirty="0" smtClean="0"/>
          </a:p>
          <a:p>
            <a:pPr marL="0" indent="0">
              <a:buFont typeface="Arial" panose="020B0604020202020204" pitchFamily="34" charset="0"/>
              <a:buNone/>
            </a:pPr>
            <a:r>
              <a:rPr lang="ja-JP" altLang="en-US" sz="1500" dirty="0"/>
              <a:t>　</a:t>
            </a:r>
            <a:r>
              <a:rPr lang="ja-JP" altLang="en-US" sz="1500" dirty="0" smtClean="0"/>
              <a:t>　集積土場整備</a:t>
            </a:r>
            <a:r>
              <a:rPr lang="en-US" altLang="ja-JP" sz="1500" dirty="0" smtClean="0"/>
              <a:t>58</a:t>
            </a:r>
            <a:r>
              <a:rPr lang="ja-JP" altLang="en-US" sz="1500" dirty="0" smtClean="0"/>
              <a:t>箇所において</a:t>
            </a:r>
            <a:r>
              <a:rPr lang="en-US" altLang="ja-JP" sz="1500" dirty="0" smtClean="0"/>
              <a:t>58</a:t>
            </a:r>
            <a:r>
              <a:rPr lang="ja-JP" altLang="en-US" sz="1500" dirty="0" smtClean="0"/>
              <a:t>箇所（</a:t>
            </a:r>
            <a:r>
              <a:rPr lang="en-US" altLang="ja-JP" sz="1500" dirty="0" smtClean="0"/>
              <a:t>100.0</a:t>
            </a:r>
            <a:r>
              <a:rPr lang="ja-JP" altLang="en-US" sz="1500" dirty="0" smtClean="0"/>
              <a:t>％）を達成している。</a:t>
            </a:r>
            <a:endParaRPr lang="en-US" altLang="ja-JP" sz="1500" dirty="0"/>
          </a:p>
        </p:txBody>
      </p:sp>
    </p:spTree>
    <p:extLst>
      <p:ext uri="{BB962C8B-B14F-4D97-AF65-F5344CB8AC3E}">
        <p14:creationId xmlns:p14="http://schemas.microsoft.com/office/powerpoint/2010/main" val="2871146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17"/>
          <p:cNvSpPr>
            <a:spLocks noChangeArrowheads="1"/>
          </p:cNvSpPr>
          <p:nvPr/>
        </p:nvSpPr>
        <p:spPr bwMode="auto">
          <a:xfrm>
            <a:off x="111734" y="332656"/>
            <a:ext cx="70015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defTabSz="914400" eaLnBrk="1" hangingPunct="1">
              <a:spcBef>
                <a:spcPct val="0"/>
              </a:spcBef>
              <a:buFontTx/>
              <a:buNone/>
            </a:pPr>
            <a:r>
              <a:rPr lang="ja-JP" altLang="en-US" sz="2000" b="1" dirty="0" smtClean="0">
                <a:latin typeface="メイリオ" pitchFamily="50" charset="-128"/>
                <a:ea typeface="メイリオ" pitchFamily="50" charset="-128"/>
                <a:cs typeface="メイリオ" pitchFamily="50" charset="-128"/>
              </a:rPr>
              <a:t>（</a:t>
            </a:r>
            <a:r>
              <a:rPr lang="en-US" altLang="ja-JP" sz="2000" b="1" dirty="0">
                <a:latin typeface="メイリオ" pitchFamily="50" charset="-128"/>
                <a:ea typeface="メイリオ" pitchFamily="50" charset="-128"/>
                <a:cs typeface="メイリオ" pitchFamily="50" charset="-128"/>
              </a:rPr>
              <a:t>3</a:t>
            </a:r>
            <a:r>
              <a:rPr lang="ja-JP" altLang="en-US" sz="2000" b="1" dirty="0" smtClean="0">
                <a:latin typeface="メイリオ" pitchFamily="50" charset="-128"/>
                <a:ea typeface="メイリオ" pitchFamily="50" charset="-128"/>
                <a:cs typeface="メイリオ" pitchFamily="50" charset="-128"/>
              </a:rPr>
              <a:t>）持続的</a:t>
            </a:r>
            <a:r>
              <a:rPr lang="ja-JP" altLang="en-US" sz="2000" b="1" dirty="0">
                <a:latin typeface="メイリオ" pitchFamily="50" charset="-128"/>
                <a:ea typeface="メイリオ" pitchFamily="50" charset="-128"/>
                <a:cs typeface="メイリオ" pitchFamily="50" charset="-128"/>
              </a:rPr>
              <a:t>な森づくり推進事業（基盤づくり）</a:t>
            </a:r>
            <a:r>
              <a:rPr lang="ja-JP" altLang="en-US" sz="2000" b="1" dirty="0">
                <a:solidFill>
                  <a:srgbClr val="000000"/>
                </a:solidFill>
                <a:latin typeface="Meiryo UI" pitchFamily="50" charset="-128"/>
                <a:ea typeface="Meiryo UI" pitchFamily="50" charset="-128"/>
                <a:cs typeface="Meiryo UI" pitchFamily="50" charset="-128"/>
              </a:rPr>
              <a:t>の効果検証</a:t>
            </a:r>
          </a:p>
        </p:txBody>
      </p:sp>
      <p:cxnSp>
        <p:nvCxnSpPr>
          <p:cNvPr id="37" name="直線コネクタ 36"/>
          <p:cNvCxnSpPr/>
          <p:nvPr/>
        </p:nvCxnSpPr>
        <p:spPr>
          <a:xfrm>
            <a:off x="200472" y="697636"/>
            <a:ext cx="950400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28" name="コンテンツ プレースホルダー 2"/>
          <p:cNvSpPr>
            <a:spLocks noGrp="1"/>
          </p:cNvSpPr>
          <p:nvPr>
            <p:ph idx="1"/>
          </p:nvPr>
        </p:nvSpPr>
        <p:spPr>
          <a:xfrm>
            <a:off x="272480" y="799834"/>
            <a:ext cx="6192688" cy="914366"/>
          </a:xfrm>
        </p:spPr>
        <p:txBody>
          <a:bodyPr>
            <a:normAutofit/>
          </a:bodyPr>
          <a:lstStyle/>
          <a:p>
            <a:pPr marL="0" indent="0">
              <a:lnSpc>
                <a:spcPct val="150000"/>
              </a:lnSpc>
              <a:buNone/>
            </a:pPr>
            <a:r>
              <a:rPr lang="ja-JP" altLang="en-US" sz="1600" dirty="0"/>
              <a:t>◇</a:t>
            </a:r>
            <a:r>
              <a:rPr lang="ja-JP" altLang="en-US" sz="1600" dirty="0" smtClean="0"/>
              <a:t>期待する効果</a:t>
            </a:r>
            <a:endParaRPr kumimoji="1" lang="en-US" altLang="ja-JP" sz="1600" dirty="0"/>
          </a:p>
          <a:p>
            <a:pPr marL="0" indent="0">
              <a:lnSpc>
                <a:spcPct val="150000"/>
              </a:lnSpc>
              <a:buNone/>
            </a:pPr>
            <a:r>
              <a:rPr lang="ja-JP" altLang="en-US" sz="1600" dirty="0"/>
              <a:t>　</a:t>
            </a:r>
            <a:r>
              <a:rPr lang="ja-JP" altLang="en-US" sz="1600" dirty="0" smtClean="0"/>
              <a:t>　○計画的な間伐の促進</a:t>
            </a:r>
            <a:endParaRPr lang="en-US" altLang="ja-JP" sz="1600" dirty="0" smtClean="0"/>
          </a:p>
        </p:txBody>
      </p:sp>
      <p:sp>
        <p:nvSpPr>
          <p:cNvPr id="3" name="正方形/長方形 2"/>
          <p:cNvSpPr/>
          <p:nvPr/>
        </p:nvSpPr>
        <p:spPr>
          <a:xfrm>
            <a:off x="6033120" y="4623752"/>
            <a:ext cx="172968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chemeClr val="tx1"/>
              </a:solidFill>
            </a:endParaRPr>
          </a:p>
        </p:txBody>
      </p:sp>
      <p:sp>
        <p:nvSpPr>
          <p:cNvPr id="7" name="正方形/長方形 6"/>
          <p:cNvSpPr/>
          <p:nvPr/>
        </p:nvSpPr>
        <p:spPr>
          <a:xfrm>
            <a:off x="8676841" y="268921"/>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smtClean="0">
                <a:solidFill>
                  <a:schemeClr val="tx1"/>
                </a:solidFill>
              </a:rPr>
              <a:t>（３）－１</a:t>
            </a:r>
            <a:endParaRPr lang="ja-JP" altLang="en-US" sz="1225" b="1" dirty="0">
              <a:solidFill>
                <a:schemeClr val="tx1"/>
              </a:solidFill>
            </a:endParaRPr>
          </a:p>
        </p:txBody>
      </p:sp>
      <p:sp>
        <p:nvSpPr>
          <p:cNvPr id="8" name="コンテンツ プレースホルダー 2"/>
          <p:cNvSpPr txBox="1">
            <a:spLocks/>
          </p:cNvSpPr>
          <p:nvPr/>
        </p:nvSpPr>
        <p:spPr>
          <a:xfrm>
            <a:off x="6177136" y="764704"/>
            <a:ext cx="2865104" cy="1152129"/>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ja-JP" altLang="en-US" sz="1600" dirty="0" smtClean="0"/>
              <a:t>◆検証方法</a:t>
            </a:r>
            <a:endParaRPr lang="en-US" altLang="ja-JP" sz="1600" dirty="0" smtClean="0"/>
          </a:p>
          <a:p>
            <a:pPr marL="0" indent="0">
              <a:buNone/>
            </a:pPr>
            <a:r>
              <a:rPr lang="ja-JP" altLang="en-US" sz="1600" dirty="0" smtClean="0"/>
              <a:t>　　●</a:t>
            </a:r>
            <a:r>
              <a:rPr lang="ja-JP" altLang="en-US" sz="1600" dirty="0"/>
              <a:t>間伐実施量の確認</a:t>
            </a:r>
            <a:endParaRPr lang="en-US" altLang="ja-JP" sz="1600" dirty="0"/>
          </a:p>
          <a:p>
            <a:pPr marL="0" indent="0">
              <a:lnSpc>
                <a:spcPct val="150000"/>
              </a:lnSpc>
              <a:buFont typeface="Arial" panose="020B0604020202020204" pitchFamily="34" charset="0"/>
              <a:buNone/>
            </a:pPr>
            <a:r>
              <a:rPr lang="ja-JP" altLang="en-US" sz="1600" dirty="0" smtClean="0"/>
              <a:t>　　●間伐材搬出量の確認</a:t>
            </a:r>
            <a:endParaRPr lang="en-US" altLang="ja-JP" sz="1600" dirty="0" smtClean="0"/>
          </a:p>
        </p:txBody>
      </p:sp>
      <p:sp>
        <p:nvSpPr>
          <p:cNvPr id="10" name="コンテンツ プレースホルダー 2"/>
          <p:cNvSpPr txBox="1">
            <a:spLocks/>
          </p:cNvSpPr>
          <p:nvPr/>
        </p:nvSpPr>
        <p:spPr>
          <a:xfrm>
            <a:off x="273536" y="1772816"/>
            <a:ext cx="9576008" cy="8109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dirty="0" smtClean="0"/>
              <a:t>◆効果検証の結果</a:t>
            </a:r>
            <a:endParaRPr lang="en-US" altLang="ja-JP" sz="1600" dirty="0" smtClean="0"/>
          </a:p>
          <a:p>
            <a:pPr marL="0" indent="0">
              <a:buFont typeface="Arial" panose="020B0604020202020204" pitchFamily="34" charset="0"/>
              <a:buNone/>
            </a:pPr>
            <a:r>
              <a:rPr lang="ja-JP" altLang="en-US" sz="1600" dirty="0" smtClean="0"/>
              <a:t>　●間伐実施量 （実施実績について書類、写真、現地にて確認）　</a:t>
            </a:r>
          </a:p>
        </p:txBody>
      </p:sp>
      <p:graphicFrame>
        <p:nvGraphicFramePr>
          <p:cNvPr id="11" name="表 10"/>
          <p:cNvGraphicFramePr>
            <a:graphicFrameLocks noGrp="1"/>
          </p:cNvGraphicFramePr>
          <p:nvPr>
            <p:extLst>
              <p:ext uri="{D42A27DB-BD31-4B8C-83A1-F6EECF244321}">
                <p14:modId xmlns:p14="http://schemas.microsoft.com/office/powerpoint/2010/main" val="1199289059"/>
              </p:ext>
            </p:extLst>
          </p:nvPr>
        </p:nvGraphicFramePr>
        <p:xfrm>
          <a:off x="534933" y="2400964"/>
          <a:ext cx="9053213" cy="1219200"/>
        </p:xfrm>
        <a:graphic>
          <a:graphicData uri="http://schemas.openxmlformats.org/drawingml/2006/table">
            <a:tbl>
              <a:tblPr firstRow="1" bandRow="1">
                <a:tableStyleId>{5C22544A-7EE6-4342-B048-85BDC9FD1C3A}</a:tableStyleId>
              </a:tblPr>
              <a:tblGrid>
                <a:gridCol w="1900123">
                  <a:extLst>
                    <a:ext uri="{9D8B030D-6E8A-4147-A177-3AD203B41FA5}">
                      <a16:colId xmlns:a16="http://schemas.microsoft.com/office/drawing/2014/main" val="20000"/>
                    </a:ext>
                  </a:extLst>
                </a:gridCol>
                <a:gridCol w="1430618">
                  <a:extLst>
                    <a:ext uri="{9D8B030D-6E8A-4147-A177-3AD203B41FA5}">
                      <a16:colId xmlns:a16="http://schemas.microsoft.com/office/drawing/2014/main" val="20001"/>
                    </a:ext>
                  </a:extLst>
                </a:gridCol>
                <a:gridCol w="1430618">
                  <a:extLst>
                    <a:ext uri="{9D8B030D-6E8A-4147-A177-3AD203B41FA5}">
                      <a16:colId xmlns:a16="http://schemas.microsoft.com/office/drawing/2014/main" val="20002"/>
                    </a:ext>
                  </a:extLst>
                </a:gridCol>
                <a:gridCol w="1430618">
                  <a:extLst>
                    <a:ext uri="{9D8B030D-6E8A-4147-A177-3AD203B41FA5}">
                      <a16:colId xmlns:a16="http://schemas.microsoft.com/office/drawing/2014/main" val="20003"/>
                    </a:ext>
                  </a:extLst>
                </a:gridCol>
                <a:gridCol w="1430618">
                  <a:extLst>
                    <a:ext uri="{9D8B030D-6E8A-4147-A177-3AD203B41FA5}">
                      <a16:colId xmlns:a16="http://schemas.microsoft.com/office/drawing/2014/main" val="20004"/>
                    </a:ext>
                  </a:extLst>
                </a:gridCol>
                <a:gridCol w="1430618">
                  <a:extLst>
                    <a:ext uri="{9D8B030D-6E8A-4147-A177-3AD203B41FA5}">
                      <a16:colId xmlns:a16="http://schemas.microsoft.com/office/drawing/2014/main" val="3622389543"/>
                    </a:ext>
                  </a:extLst>
                </a:gridCol>
              </a:tblGrid>
              <a:tr h="216023">
                <a:tc>
                  <a:txBody>
                    <a:bodyPr/>
                    <a:lstStyle/>
                    <a:p>
                      <a:pPr algn="ct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区分</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H28</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H29</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H30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R1</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全体</a:t>
                      </a:r>
                    </a:p>
                  </a:txBody>
                  <a:tcPr/>
                </a:tc>
                <a:extLst>
                  <a:ext uri="{0D108BD9-81ED-4DB2-BD59-A6C34878D82A}">
                    <a16:rowId xmlns:a16="http://schemas.microsoft.com/office/drawing/2014/main" val="10000"/>
                  </a:ext>
                </a:extLst>
              </a:tr>
              <a:tr h="127247">
                <a:tc>
                  <a:txBody>
                    <a:bodyPr/>
                    <a:lstStyle/>
                    <a:p>
                      <a:pPr algn="dist"/>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計画量</a:t>
                      </a: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110ha</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180ha</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200ha</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220ha</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710ha</a:t>
                      </a:r>
                    </a:p>
                  </a:txBody>
                  <a:tcPr anchor="ctr"/>
                </a:tc>
                <a:extLst>
                  <a:ext uri="{0D108BD9-81ED-4DB2-BD59-A6C34878D82A}">
                    <a16:rowId xmlns:a16="http://schemas.microsoft.com/office/drawing/2014/main" val="10001"/>
                  </a:ext>
                </a:extLst>
              </a:tr>
              <a:tr h="182487">
                <a:tc>
                  <a:txBody>
                    <a:bodyPr/>
                    <a:lstStyle/>
                    <a:p>
                      <a:pPr algn="dist"/>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実績量</a:t>
                      </a: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88ha</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172ha</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138ha</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0" dirty="0" smtClean="0">
                          <a:solidFill>
                            <a:schemeClr val="tx1"/>
                          </a:solidFill>
                          <a:latin typeface="HG丸ｺﾞｼｯｸM-PRO" panose="020F0600000000000000" pitchFamily="50" charset="-128"/>
                          <a:ea typeface="HG丸ｺﾞｼｯｸM-PRO" panose="020F0600000000000000" pitchFamily="50" charset="-128"/>
                        </a:rPr>
                        <a:t>132ha</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rPr>
                        <a:t>530ha</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2"/>
                  </a:ext>
                </a:extLst>
              </a:tr>
              <a:tr h="0">
                <a:tc>
                  <a:txBody>
                    <a:bodyPr/>
                    <a:lstStyle/>
                    <a:p>
                      <a:pPr algn="dist"/>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達成割合</a:t>
                      </a: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80.0%</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95.6%</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69.0%</a:t>
                      </a:r>
                    </a:p>
                  </a:txBody>
                  <a:tcPr anchor="ctr"/>
                </a:tc>
                <a:tc>
                  <a:txBody>
                    <a:bodyPr/>
                    <a:lstStyle/>
                    <a:p>
                      <a:pPr algn="r"/>
                      <a:r>
                        <a:rPr kumimoji="1" lang="en-US" altLang="ja-JP" sz="1400" b="0" dirty="0" smtClean="0">
                          <a:solidFill>
                            <a:schemeClr val="tx1"/>
                          </a:solidFill>
                          <a:latin typeface="HG丸ｺﾞｼｯｸM-PRO" panose="020F0600000000000000" pitchFamily="50" charset="-128"/>
                          <a:ea typeface="HG丸ｺﾞｼｯｸM-PRO" panose="020F0600000000000000" pitchFamily="50" charset="-128"/>
                        </a:rPr>
                        <a:t>60.0%</a:t>
                      </a:r>
                      <a:endParaRPr kumimoji="1" lang="en-US" altLang="ja-JP"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rPr>
                        <a:t>74.6%</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3"/>
                  </a:ext>
                </a:extLst>
              </a:tr>
            </a:tbl>
          </a:graphicData>
        </a:graphic>
      </p:graphicFrame>
      <p:sp>
        <p:nvSpPr>
          <p:cNvPr id="12" name="コンテンツ プレースホルダー 2"/>
          <p:cNvSpPr txBox="1">
            <a:spLocks/>
          </p:cNvSpPr>
          <p:nvPr/>
        </p:nvSpPr>
        <p:spPr>
          <a:xfrm>
            <a:off x="273536" y="3672317"/>
            <a:ext cx="9576008" cy="49182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600" dirty="0" smtClean="0"/>
              <a:t>　●</a:t>
            </a:r>
            <a:r>
              <a:rPr lang="ja-JP" altLang="en-US" sz="1600" dirty="0"/>
              <a:t>間伐材搬出量 （実施実績について、書類、写真、現地にて確認） </a:t>
            </a:r>
            <a:r>
              <a:rPr lang="ja-JP" altLang="en-US" sz="1600" dirty="0" smtClean="0"/>
              <a:t>　</a:t>
            </a:r>
          </a:p>
        </p:txBody>
      </p:sp>
      <p:graphicFrame>
        <p:nvGraphicFramePr>
          <p:cNvPr id="13" name="表 12"/>
          <p:cNvGraphicFramePr>
            <a:graphicFrameLocks noGrp="1"/>
          </p:cNvGraphicFramePr>
          <p:nvPr>
            <p:extLst>
              <p:ext uri="{D42A27DB-BD31-4B8C-83A1-F6EECF244321}">
                <p14:modId xmlns:p14="http://schemas.microsoft.com/office/powerpoint/2010/main" val="1089609101"/>
              </p:ext>
            </p:extLst>
          </p:nvPr>
        </p:nvGraphicFramePr>
        <p:xfrm>
          <a:off x="534933" y="4001003"/>
          <a:ext cx="9061828" cy="1219200"/>
        </p:xfrm>
        <a:graphic>
          <a:graphicData uri="http://schemas.openxmlformats.org/drawingml/2006/table">
            <a:tbl>
              <a:tblPr firstRow="1" bandRow="1">
                <a:tableStyleId>{5C22544A-7EE6-4342-B048-85BDC9FD1C3A}</a:tableStyleId>
              </a:tblPr>
              <a:tblGrid>
                <a:gridCol w="1908738">
                  <a:extLst>
                    <a:ext uri="{9D8B030D-6E8A-4147-A177-3AD203B41FA5}">
                      <a16:colId xmlns:a16="http://schemas.microsoft.com/office/drawing/2014/main" val="20000"/>
                    </a:ext>
                  </a:extLst>
                </a:gridCol>
                <a:gridCol w="1430618">
                  <a:extLst>
                    <a:ext uri="{9D8B030D-6E8A-4147-A177-3AD203B41FA5}">
                      <a16:colId xmlns:a16="http://schemas.microsoft.com/office/drawing/2014/main" val="20001"/>
                    </a:ext>
                  </a:extLst>
                </a:gridCol>
                <a:gridCol w="1430618">
                  <a:extLst>
                    <a:ext uri="{9D8B030D-6E8A-4147-A177-3AD203B41FA5}">
                      <a16:colId xmlns:a16="http://schemas.microsoft.com/office/drawing/2014/main" val="20002"/>
                    </a:ext>
                  </a:extLst>
                </a:gridCol>
                <a:gridCol w="1430618">
                  <a:extLst>
                    <a:ext uri="{9D8B030D-6E8A-4147-A177-3AD203B41FA5}">
                      <a16:colId xmlns:a16="http://schemas.microsoft.com/office/drawing/2014/main" val="20003"/>
                    </a:ext>
                  </a:extLst>
                </a:gridCol>
                <a:gridCol w="1430618">
                  <a:extLst>
                    <a:ext uri="{9D8B030D-6E8A-4147-A177-3AD203B41FA5}">
                      <a16:colId xmlns:a16="http://schemas.microsoft.com/office/drawing/2014/main" val="20004"/>
                    </a:ext>
                  </a:extLst>
                </a:gridCol>
                <a:gridCol w="1430618">
                  <a:extLst>
                    <a:ext uri="{9D8B030D-6E8A-4147-A177-3AD203B41FA5}">
                      <a16:colId xmlns:a16="http://schemas.microsoft.com/office/drawing/2014/main" val="2672816023"/>
                    </a:ext>
                  </a:extLst>
                </a:gridCol>
              </a:tblGrid>
              <a:tr h="216024">
                <a:tc>
                  <a:txBody>
                    <a:bodyPr/>
                    <a:lstStyle/>
                    <a:p>
                      <a:pPr algn="ct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区分</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H28</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H29</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H30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R1</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全体</a:t>
                      </a:r>
                    </a:p>
                  </a:txBody>
                  <a:tcPr/>
                </a:tc>
                <a:extLst>
                  <a:ext uri="{0D108BD9-81ED-4DB2-BD59-A6C34878D82A}">
                    <a16:rowId xmlns:a16="http://schemas.microsoft.com/office/drawing/2014/main" val="10000"/>
                  </a:ext>
                </a:extLst>
              </a:tr>
              <a:tr h="127248">
                <a:tc>
                  <a:txBody>
                    <a:bodyPr/>
                    <a:lstStyle/>
                    <a:p>
                      <a:pPr algn="dist"/>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計画量</a:t>
                      </a: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4,533</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7,209</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7,878</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8,853</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28,473</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1"/>
                  </a:ext>
                </a:extLst>
              </a:tr>
              <a:tr h="0">
                <a:tc>
                  <a:txBody>
                    <a:bodyPr/>
                    <a:lstStyle/>
                    <a:p>
                      <a:pPr algn="dist"/>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実績量</a:t>
                      </a: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3,678</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6,854</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4,916</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2,918</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p>
                  </a:txBody>
                  <a:tcPr anchor="ctr"/>
                </a:tc>
                <a:tc>
                  <a:txBody>
                    <a:bodyPr/>
                    <a:lstStyle/>
                    <a:p>
                      <a:pPr algn="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18,366</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a:t>
                      </a:r>
                    </a:p>
                  </a:txBody>
                  <a:tcPr anchor="ctr"/>
                </a:tc>
                <a:extLst>
                  <a:ext uri="{0D108BD9-81ED-4DB2-BD59-A6C34878D82A}">
                    <a16:rowId xmlns:a16="http://schemas.microsoft.com/office/drawing/2014/main" val="10002"/>
                  </a:ext>
                </a:extLst>
              </a:tr>
              <a:tr h="0">
                <a:tc>
                  <a:txBody>
                    <a:bodyPr/>
                    <a:lstStyle/>
                    <a:p>
                      <a:pPr algn="dist"/>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達成割合</a:t>
                      </a: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81.1</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95.1</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62.4</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33.0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p>
                  </a:txBody>
                  <a:tcPr anchor="ctr"/>
                </a:tc>
                <a:tc>
                  <a:txBody>
                    <a:bodyPr/>
                    <a:lstStyle/>
                    <a:p>
                      <a:pPr algn="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64.5</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a:t>
                      </a:r>
                    </a:p>
                  </a:txBody>
                  <a:tcPr anchor="ctr"/>
                </a:tc>
                <a:extLst>
                  <a:ext uri="{0D108BD9-81ED-4DB2-BD59-A6C34878D82A}">
                    <a16:rowId xmlns:a16="http://schemas.microsoft.com/office/drawing/2014/main" val="10003"/>
                  </a:ext>
                </a:extLst>
              </a:tr>
            </a:tbl>
          </a:graphicData>
        </a:graphic>
      </p:graphicFrame>
      <p:sp>
        <p:nvSpPr>
          <p:cNvPr id="14" name="コンテンツ プレースホルダー 2"/>
          <p:cNvSpPr txBox="1">
            <a:spLocks/>
          </p:cNvSpPr>
          <p:nvPr/>
        </p:nvSpPr>
        <p:spPr>
          <a:xfrm>
            <a:off x="534933" y="5301208"/>
            <a:ext cx="9314611" cy="1560659"/>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200" dirty="0"/>
              <a:t>※</a:t>
            </a:r>
            <a:r>
              <a:rPr lang="ja-JP" altLang="en-US" sz="1200" dirty="0"/>
              <a:t>Ｈ３０・Ｒ１の間伐</a:t>
            </a:r>
            <a:r>
              <a:rPr lang="ja-JP" altLang="en-US" sz="1200" dirty="0" smtClean="0"/>
              <a:t>実施量および</a:t>
            </a:r>
            <a:r>
              <a:rPr lang="ja-JP" altLang="en-US" sz="1200" dirty="0"/>
              <a:t>搬出量の低下理由</a:t>
            </a:r>
            <a:endParaRPr lang="en-US" altLang="ja-JP" sz="1200" dirty="0"/>
          </a:p>
          <a:p>
            <a:pPr marL="0" indent="0">
              <a:buNone/>
            </a:pPr>
            <a:r>
              <a:rPr lang="ja-JP" altLang="en-US" sz="1200" dirty="0"/>
              <a:t>　</a:t>
            </a:r>
            <a:r>
              <a:rPr lang="ja-JP" altLang="en-US" sz="1200" dirty="0" smtClean="0"/>
              <a:t>　</a:t>
            </a:r>
            <a:r>
              <a:rPr lang="en-US" altLang="ja-JP" sz="1200" dirty="0" smtClean="0"/>
              <a:t>H30</a:t>
            </a:r>
            <a:r>
              <a:rPr lang="ja-JP" altLang="en-US" sz="1200" dirty="0"/>
              <a:t>年</a:t>
            </a:r>
            <a:r>
              <a:rPr lang="en-US" altLang="ja-JP" sz="1200" dirty="0"/>
              <a:t>9</a:t>
            </a:r>
            <a:r>
              <a:rPr lang="ja-JP" altLang="en-US" sz="1200" dirty="0"/>
              <a:t>月に台風</a:t>
            </a:r>
            <a:r>
              <a:rPr lang="en-US" altLang="ja-JP" sz="1200" dirty="0"/>
              <a:t>21</a:t>
            </a:r>
            <a:r>
              <a:rPr lang="ja-JP" altLang="en-US" sz="1200" dirty="0"/>
              <a:t>号による風倒木被害（高槻市で</a:t>
            </a:r>
            <a:r>
              <a:rPr lang="en-US" altLang="ja-JP" sz="1200" dirty="0"/>
              <a:t>600ha</a:t>
            </a:r>
            <a:r>
              <a:rPr lang="ja-JP" altLang="en-US" sz="1200" dirty="0"/>
              <a:t>など）が発生し、災害復旧作業が優先されたこと</a:t>
            </a:r>
            <a:r>
              <a:rPr lang="ja-JP" altLang="en-US" sz="1200" dirty="0" smtClean="0"/>
              <a:t>、</a:t>
            </a:r>
            <a:endParaRPr lang="en-US" altLang="ja-JP" sz="1200" dirty="0" smtClean="0"/>
          </a:p>
          <a:p>
            <a:pPr marL="0" indent="0">
              <a:buNone/>
            </a:pPr>
            <a:r>
              <a:rPr lang="ja-JP" altLang="en-US" sz="1200" dirty="0"/>
              <a:t>　</a:t>
            </a:r>
            <a:r>
              <a:rPr lang="ja-JP" altLang="en-US" sz="1200" dirty="0" smtClean="0"/>
              <a:t>　風評</a:t>
            </a:r>
            <a:r>
              <a:rPr lang="ja-JP" altLang="en-US" sz="1200" dirty="0"/>
              <a:t>被害を避ける</a:t>
            </a:r>
            <a:r>
              <a:rPr lang="ja-JP" altLang="en-US" sz="1200" dirty="0" smtClean="0"/>
              <a:t>ため市場</a:t>
            </a:r>
            <a:r>
              <a:rPr lang="ja-JP" altLang="en-US" sz="1200" dirty="0"/>
              <a:t>への出荷を控える動きが広まったことなどによる</a:t>
            </a:r>
            <a:r>
              <a:rPr lang="ja-JP" altLang="en-US" sz="1200" dirty="0" smtClean="0"/>
              <a:t>。</a:t>
            </a:r>
            <a:endParaRPr lang="en-US" altLang="ja-JP" sz="1200" dirty="0" smtClean="0"/>
          </a:p>
          <a:p>
            <a:pPr marL="0" indent="0">
              <a:buNone/>
            </a:pPr>
            <a:r>
              <a:rPr lang="ja-JP" altLang="en-US" sz="1200" dirty="0" smtClean="0">
                <a:latin typeface="+mj-ea"/>
                <a:ea typeface="+mj-ea"/>
              </a:rPr>
              <a:t>　　（参考） </a:t>
            </a:r>
            <a:r>
              <a:rPr lang="ja-JP" altLang="en-US" sz="1200" dirty="0">
                <a:latin typeface="+mj-ea"/>
                <a:ea typeface="+mj-ea"/>
              </a:rPr>
              <a:t>大阪府森林組合共販所の</a:t>
            </a:r>
            <a:r>
              <a:rPr lang="ja-JP" altLang="en-US" sz="1200" dirty="0" smtClean="0">
                <a:latin typeface="+mj-ea"/>
                <a:ea typeface="+mj-ea"/>
              </a:rPr>
              <a:t>平均材価　</a:t>
            </a:r>
            <a:r>
              <a:rPr lang="en-US" altLang="ja-JP" sz="1200" dirty="0" smtClean="0">
                <a:latin typeface="+mj-ea"/>
                <a:ea typeface="+mj-ea"/>
              </a:rPr>
              <a:t>H30.5</a:t>
            </a:r>
            <a:r>
              <a:rPr lang="ja-JP" altLang="en-US" sz="1200" dirty="0" smtClean="0">
                <a:latin typeface="+mj-ea"/>
                <a:ea typeface="+mj-ea"/>
              </a:rPr>
              <a:t>：</a:t>
            </a:r>
            <a:r>
              <a:rPr lang="en-US" altLang="ja-JP" sz="1200" dirty="0" smtClean="0">
                <a:latin typeface="+mj-ea"/>
                <a:ea typeface="+mj-ea"/>
              </a:rPr>
              <a:t>18,951</a:t>
            </a:r>
            <a:r>
              <a:rPr lang="ja-JP" altLang="en-US" sz="1200" dirty="0" smtClean="0">
                <a:latin typeface="+mj-ea"/>
                <a:ea typeface="+mj-ea"/>
              </a:rPr>
              <a:t>円</a:t>
            </a:r>
            <a:r>
              <a:rPr lang="en-US" altLang="ja-JP" sz="1200" dirty="0">
                <a:latin typeface="+mj-ea"/>
                <a:ea typeface="+mj-ea"/>
              </a:rPr>
              <a:t>/</a:t>
            </a:r>
            <a:r>
              <a:rPr lang="en-US" altLang="ja-JP" sz="1200" dirty="0" smtClean="0">
                <a:latin typeface="+mj-ea"/>
                <a:ea typeface="+mj-ea"/>
              </a:rPr>
              <a:t>㎥</a:t>
            </a:r>
            <a:r>
              <a:rPr lang="ja-JP" altLang="en-US" sz="1200" dirty="0" smtClean="0">
                <a:latin typeface="+mj-ea"/>
                <a:ea typeface="+mj-ea"/>
              </a:rPr>
              <a:t>（被害前）→ </a:t>
            </a:r>
            <a:r>
              <a:rPr lang="en-US" altLang="ja-JP" sz="1200" u="sng" dirty="0" smtClean="0">
                <a:latin typeface="+mj-ea"/>
                <a:ea typeface="+mj-ea"/>
              </a:rPr>
              <a:t>R1.5</a:t>
            </a:r>
            <a:r>
              <a:rPr lang="ja-JP" altLang="en-US" sz="1200" u="sng" dirty="0" smtClean="0">
                <a:latin typeface="+mj-ea"/>
                <a:ea typeface="+mj-ea"/>
              </a:rPr>
              <a:t>：</a:t>
            </a:r>
            <a:r>
              <a:rPr lang="en-US" altLang="ja-JP" sz="1200" u="sng" dirty="0" smtClean="0">
                <a:latin typeface="+mj-ea"/>
                <a:ea typeface="+mj-ea"/>
              </a:rPr>
              <a:t>10,460</a:t>
            </a:r>
            <a:r>
              <a:rPr lang="ja-JP" altLang="en-US" sz="1200" u="sng" dirty="0">
                <a:latin typeface="+mj-ea"/>
                <a:ea typeface="+mj-ea"/>
              </a:rPr>
              <a:t>円</a:t>
            </a:r>
            <a:r>
              <a:rPr lang="en-US" altLang="ja-JP" sz="1200" u="sng" dirty="0">
                <a:latin typeface="+mj-ea"/>
                <a:ea typeface="+mj-ea"/>
              </a:rPr>
              <a:t>/</a:t>
            </a:r>
            <a:r>
              <a:rPr lang="en-US" altLang="ja-JP" sz="1200" u="sng" dirty="0" smtClean="0">
                <a:latin typeface="+mj-ea"/>
                <a:ea typeface="+mj-ea"/>
              </a:rPr>
              <a:t>㎥</a:t>
            </a:r>
            <a:r>
              <a:rPr lang="ja-JP" altLang="en-US" sz="1200" u="sng" dirty="0" smtClean="0">
                <a:latin typeface="+mj-ea"/>
                <a:ea typeface="+mj-ea"/>
              </a:rPr>
              <a:t>→ </a:t>
            </a:r>
            <a:r>
              <a:rPr lang="en-US" altLang="ja-JP" sz="1200" u="sng" dirty="0" smtClean="0">
                <a:latin typeface="+mj-ea"/>
                <a:ea typeface="+mj-ea"/>
              </a:rPr>
              <a:t>R2.2</a:t>
            </a:r>
            <a:r>
              <a:rPr lang="ja-JP" altLang="en-US" sz="1200" u="sng" dirty="0" smtClean="0">
                <a:latin typeface="+mj-ea"/>
                <a:ea typeface="+mj-ea"/>
              </a:rPr>
              <a:t>：</a:t>
            </a:r>
            <a:r>
              <a:rPr lang="en-US" altLang="ja-JP" sz="1200" u="sng" dirty="0" smtClean="0">
                <a:latin typeface="+mj-ea"/>
                <a:ea typeface="+mj-ea"/>
              </a:rPr>
              <a:t>12,761</a:t>
            </a:r>
            <a:r>
              <a:rPr lang="ja-JP" altLang="en-US" sz="1200" u="sng" dirty="0" smtClean="0">
                <a:latin typeface="+mj-ea"/>
                <a:ea typeface="+mj-ea"/>
              </a:rPr>
              <a:t>円</a:t>
            </a:r>
            <a:r>
              <a:rPr lang="en-US" altLang="ja-JP" sz="1200" u="sng" dirty="0">
                <a:latin typeface="+mj-ea"/>
                <a:ea typeface="+mj-ea"/>
              </a:rPr>
              <a:t>/</a:t>
            </a:r>
            <a:r>
              <a:rPr lang="en-US" altLang="ja-JP" sz="1200" u="sng" dirty="0" smtClean="0">
                <a:latin typeface="+mj-ea"/>
                <a:ea typeface="+mj-ea"/>
              </a:rPr>
              <a:t>㎥</a:t>
            </a:r>
            <a:r>
              <a:rPr lang="ja-JP" altLang="en-US" sz="1200" dirty="0" smtClean="0">
                <a:latin typeface="+mj-ea"/>
              </a:rPr>
              <a:t>→ </a:t>
            </a:r>
            <a:r>
              <a:rPr lang="en-US" altLang="ja-JP" sz="1200" dirty="0" smtClean="0">
                <a:latin typeface="+mj-ea"/>
              </a:rPr>
              <a:t>R3.5</a:t>
            </a:r>
            <a:r>
              <a:rPr lang="ja-JP" altLang="en-US" sz="1200" dirty="0" smtClean="0">
                <a:latin typeface="+mj-ea"/>
              </a:rPr>
              <a:t>：</a:t>
            </a:r>
            <a:r>
              <a:rPr lang="en-US" altLang="ja-JP" sz="1200" dirty="0" smtClean="0">
                <a:latin typeface="+mj-ea"/>
              </a:rPr>
              <a:t>15,450</a:t>
            </a:r>
            <a:r>
              <a:rPr lang="ja-JP" altLang="en-US" sz="1200" dirty="0">
                <a:latin typeface="+mj-ea"/>
              </a:rPr>
              <a:t>円</a:t>
            </a:r>
            <a:r>
              <a:rPr lang="en-US" altLang="ja-JP" sz="1200" dirty="0">
                <a:latin typeface="+mj-ea"/>
              </a:rPr>
              <a:t>/</a:t>
            </a:r>
            <a:r>
              <a:rPr lang="en-US" altLang="ja-JP" sz="1200" dirty="0" smtClean="0">
                <a:latin typeface="+mj-ea"/>
              </a:rPr>
              <a:t>㎥</a:t>
            </a:r>
          </a:p>
          <a:p>
            <a:pPr marL="0" indent="0">
              <a:buNone/>
            </a:pPr>
            <a:r>
              <a:rPr lang="en-US" altLang="ja-JP" sz="800" dirty="0" smtClean="0"/>
              <a:t>   </a:t>
            </a:r>
            <a:r>
              <a:rPr lang="ja-JP" altLang="en-US" sz="800" dirty="0" smtClean="0"/>
              <a:t>　　　　　　　　　　　　　　　　　　　　　　　　　　　　　　　　　　　　　　　　　　　　　　　　　　　　　　　　　　　　　　　　　　　　　　　　　　　</a:t>
            </a:r>
            <a:r>
              <a:rPr lang="ja-JP" altLang="en-US" sz="800" dirty="0" smtClean="0">
                <a:solidFill>
                  <a:srgbClr val="FF0000"/>
                </a:solidFill>
              </a:rPr>
              <a:t>材価の下落は風評</a:t>
            </a:r>
            <a:r>
              <a:rPr lang="ja-JP" altLang="en-US" sz="800" dirty="0" smtClean="0">
                <a:solidFill>
                  <a:srgbClr val="FF0000"/>
                </a:solidFill>
              </a:rPr>
              <a:t>被害の影響を受けているものと推測</a:t>
            </a:r>
            <a:endParaRPr lang="en-US" altLang="ja-JP" sz="800" dirty="0" smtClean="0">
              <a:solidFill>
                <a:srgbClr val="FF0000"/>
              </a:solidFill>
            </a:endParaRPr>
          </a:p>
          <a:p>
            <a:pPr marL="0" indent="0">
              <a:buNone/>
            </a:pPr>
            <a:r>
              <a:rPr lang="ja-JP" altLang="en-US" sz="1200" dirty="0"/>
              <a:t>　</a:t>
            </a:r>
            <a:r>
              <a:rPr lang="ja-JP" altLang="en-US" sz="1200" dirty="0" smtClean="0"/>
              <a:t>⇒基盤整備により搬出ポテンシャルは上がっており、市場の見通しが回復し、風評被害の懸念が解消された折には、</a:t>
            </a:r>
            <a:endParaRPr lang="en-US" altLang="ja-JP" sz="1200" dirty="0" smtClean="0"/>
          </a:p>
          <a:p>
            <a:pPr marL="0" indent="0">
              <a:buNone/>
            </a:pPr>
            <a:r>
              <a:rPr lang="ja-JP" altLang="en-US" sz="1200" dirty="0"/>
              <a:t>　</a:t>
            </a:r>
            <a:r>
              <a:rPr lang="ja-JP" altLang="en-US" sz="1200" dirty="0" smtClean="0"/>
              <a:t>　　出荷（搬出）の増強を指導・調整していく</a:t>
            </a:r>
            <a:endParaRPr lang="en-US" altLang="ja-JP" sz="1200" dirty="0"/>
          </a:p>
        </p:txBody>
      </p:sp>
    </p:spTree>
    <p:extLst>
      <p:ext uri="{BB962C8B-B14F-4D97-AF65-F5344CB8AC3E}">
        <p14:creationId xmlns:p14="http://schemas.microsoft.com/office/powerpoint/2010/main" val="3770827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17"/>
          <p:cNvSpPr>
            <a:spLocks noChangeArrowheads="1"/>
          </p:cNvSpPr>
          <p:nvPr/>
        </p:nvSpPr>
        <p:spPr bwMode="auto">
          <a:xfrm>
            <a:off x="111734" y="332656"/>
            <a:ext cx="70015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defTabSz="914400" eaLnBrk="1" hangingPunct="1">
              <a:spcBef>
                <a:spcPct val="0"/>
              </a:spcBef>
              <a:buFontTx/>
              <a:buNone/>
            </a:pPr>
            <a:r>
              <a:rPr lang="ja-JP" altLang="en-US" sz="2000" b="1" dirty="0" smtClean="0">
                <a:latin typeface="メイリオ" pitchFamily="50" charset="-128"/>
                <a:ea typeface="メイリオ" pitchFamily="50" charset="-128"/>
                <a:cs typeface="メイリオ" pitchFamily="50" charset="-128"/>
              </a:rPr>
              <a:t>（</a:t>
            </a:r>
            <a:r>
              <a:rPr lang="en-US" altLang="ja-JP" sz="2000" b="1" dirty="0">
                <a:latin typeface="メイリオ" pitchFamily="50" charset="-128"/>
                <a:ea typeface="メイリオ" pitchFamily="50" charset="-128"/>
                <a:cs typeface="メイリオ" pitchFamily="50" charset="-128"/>
              </a:rPr>
              <a:t>3</a:t>
            </a:r>
            <a:r>
              <a:rPr lang="ja-JP" altLang="en-US" sz="2000" b="1" dirty="0" smtClean="0">
                <a:latin typeface="メイリオ" pitchFamily="50" charset="-128"/>
                <a:ea typeface="メイリオ" pitchFamily="50" charset="-128"/>
                <a:cs typeface="メイリオ" pitchFamily="50" charset="-128"/>
              </a:rPr>
              <a:t>）持続的</a:t>
            </a:r>
            <a:r>
              <a:rPr lang="ja-JP" altLang="en-US" sz="2000" b="1" dirty="0">
                <a:latin typeface="メイリオ" pitchFamily="50" charset="-128"/>
                <a:ea typeface="メイリオ" pitchFamily="50" charset="-128"/>
                <a:cs typeface="メイリオ" pitchFamily="50" charset="-128"/>
              </a:rPr>
              <a:t>な森づくり推進事業（基盤づくり）</a:t>
            </a:r>
            <a:r>
              <a:rPr lang="ja-JP" altLang="en-US" sz="2000" b="1" dirty="0">
                <a:solidFill>
                  <a:srgbClr val="000000"/>
                </a:solidFill>
                <a:latin typeface="Meiryo UI" pitchFamily="50" charset="-128"/>
                <a:ea typeface="Meiryo UI" pitchFamily="50" charset="-128"/>
                <a:cs typeface="Meiryo UI" pitchFamily="50" charset="-128"/>
              </a:rPr>
              <a:t>の効果検証</a:t>
            </a:r>
          </a:p>
        </p:txBody>
      </p:sp>
      <p:cxnSp>
        <p:nvCxnSpPr>
          <p:cNvPr id="37" name="直線コネクタ 36"/>
          <p:cNvCxnSpPr/>
          <p:nvPr/>
        </p:nvCxnSpPr>
        <p:spPr>
          <a:xfrm>
            <a:off x="200472" y="697636"/>
            <a:ext cx="950400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28" name="コンテンツ プレースホルダー 2"/>
          <p:cNvSpPr>
            <a:spLocks noGrp="1"/>
          </p:cNvSpPr>
          <p:nvPr>
            <p:ph idx="1"/>
          </p:nvPr>
        </p:nvSpPr>
        <p:spPr>
          <a:xfrm>
            <a:off x="200472" y="2241004"/>
            <a:ext cx="9410700" cy="792088"/>
          </a:xfrm>
        </p:spPr>
        <p:txBody>
          <a:bodyPr>
            <a:normAutofit/>
          </a:bodyPr>
          <a:lstStyle/>
          <a:p>
            <a:pPr marL="0" indent="0">
              <a:buNone/>
            </a:pPr>
            <a:r>
              <a:rPr lang="ja-JP" altLang="en-US" sz="1600" dirty="0" smtClean="0"/>
              <a:t>◆効果検証の結果</a:t>
            </a:r>
            <a:endParaRPr lang="en-US" altLang="ja-JP" sz="1600" dirty="0"/>
          </a:p>
          <a:p>
            <a:pPr marL="0" indent="0">
              <a:buNone/>
            </a:pPr>
            <a:r>
              <a:rPr lang="ja-JP" altLang="en-US" sz="900" dirty="0"/>
              <a:t>　</a:t>
            </a:r>
            <a:r>
              <a:rPr lang="ja-JP" altLang="en-US" sz="900" dirty="0" smtClean="0"/>
              <a:t>　</a:t>
            </a:r>
            <a:r>
              <a:rPr lang="ja-JP" altLang="en-US" sz="1600" dirty="0"/>
              <a:t>●</a:t>
            </a:r>
            <a:r>
              <a:rPr lang="ja-JP" altLang="en-US" sz="1600" dirty="0" smtClean="0"/>
              <a:t>協定</a:t>
            </a:r>
            <a:r>
              <a:rPr lang="ja-JP" altLang="en-US" sz="1600" dirty="0"/>
              <a:t>締結箇所数の</a:t>
            </a:r>
            <a:r>
              <a:rPr lang="ja-JP" altLang="en-US" sz="1600" dirty="0" smtClean="0"/>
              <a:t>確認（事業実施協定書により確認）</a:t>
            </a:r>
            <a:endParaRPr lang="en-US" altLang="ja-JP" sz="1600" dirty="0"/>
          </a:p>
          <a:p>
            <a:pPr marL="0" indent="0">
              <a:buNone/>
            </a:pPr>
            <a:endParaRPr lang="en-US" altLang="ja-JP" sz="1600" dirty="0"/>
          </a:p>
          <a:p>
            <a:pPr marL="0" indent="0">
              <a:buNone/>
            </a:pPr>
            <a:endParaRPr lang="en-US" altLang="ja-JP" sz="1600" dirty="0"/>
          </a:p>
          <a:p>
            <a:pPr marL="0" indent="0">
              <a:buNone/>
            </a:pPr>
            <a:endParaRPr lang="en-US" altLang="ja-JP" sz="1600" dirty="0"/>
          </a:p>
          <a:p>
            <a:pPr marL="0" indent="0">
              <a:buNone/>
            </a:pPr>
            <a:endParaRPr lang="en-US" altLang="ja-JP" sz="1600" dirty="0"/>
          </a:p>
        </p:txBody>
      </p:sp>
      <p:graphicFrame>
        <p:nvGraphicFramePr>
          <p:cNvPr id="2" name="表 1"/>
          <p:cNvGraphicFramePr>
            <a:graphicFrameLocks noGrp="1"/>
          </p:cNvGraphicFramePr>
          <p:nvPr>
            <p:extLst>
              <p:ext uri="{D42A27DB-BD31-4B8C-83A1-F6EECF244321}">
                <p14:modId xmlns:p14="http://schemas.microsoft.com/office/powerpoint/2010/main" val="1860698092"/>
              </p:ext>
            </p:extLst>
          </p:nvPr>
        </p:nvGraphicFramePr>
        <p:xfrm>
          <a:off x="479579" y="2867822"/>
          <a:ext cx="8980262" cy="1219200"/>
        </p:xfrm>
        <a:graphic>
          <a:graphicData uri="http://schemas.openxmlformats.org/drawingml/2006/table">
            <a:tbl>
              <a:tblPr firstRow="1" bandRow="1">
                <a:tableStyleId>{5C22544A-7EE6-4342-B048-85BDC9FD1C3A}</a:tableStyleId>
              </a:tblPr>
              <a:tblGrid>
                <a:gridCol w="1851472">
                  <a:extLst>
                    <a:ext uri="{9D8B030D-6E8A-4147-A177-3AD203B41FA5}">
                      <a16:colId xmlns:a16="http://schemas.microsoft.com/office/drawing/2014/main" val="20000"/>
                    </a:ext>
                  </a:extLst>
                </a:gridCol>
                <a:gridCol w="1425758">
                  <a:extLst>
                    <a:ext uri="{9D8B030D-6E8A-4147-A177-3AD203B41FA5}">
                      <a16:colId xmlns:a16="http://schemas.microsoft.com/office/drawing/2014/main" val="20001"/>
                    </a:ext>
                  </a:extLst>
                </a:gridCol>
                <a:gridCol w="1425758">
                  <a:extLst>
                    <a:ext uri="{9D8B030D-6E8A-4147-A177-3AD203B41FA5}">
                      <a16:colId xmlns:a16="http://schemas.microsoft.com/office/drawing/2014/main" val="20002"/>
                    </a:ext>
                  </a:extLst>
                </a:gridCol>
                <a:gridCol w="1425758">
                  <a:extLst>
                    <a:ext uri="{9D8B030D-6E8A-4147-A177-3AD203B41FA5}">
                      <a16:colId xmlns:a16="http://schemas.microsoft.com/office/drawing/2014/main" val="20003"/>
                    </a:ext>
                  </a:extLst>
                </a:gridCol>
                <a:gridCol w="1425758">
                  <a:extLst>
                    <a:ext uri="{9D8B030D-6E8A-4147-A177-3AD203B41FA5}">
                      <a16:colId xmlns:a16="http://schemas.microsoft.com/office/drawing/2014/main" val="20004"/>
                    </a:ext>
                  </a:extLst>
                </a:gridCol>
                <a:gridCol w="1425758">
                  <a:extLst>
                    <a:ext uri="{9D8B030D-6E8A-4147-A177-3AD203B41FA5}">
                      <a16:colId xmlns:a16="http://schemas.microsoft.com/office/drawing/2014/main" val="2652671795"/>
                    </a:ext>
                  </a:extLst>
                </a:gridCol>
              </a:tblGrid>
              <a:tr h="140967">
                <a:tc>
                  <a:txBody>
                    <a:bodyPr/>
                    <a:lstStyle/>
                    <a:p>
                      <a:pPr algn="ct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区分</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H28</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H29</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H30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R1</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全体</a:t>
                      </a:r>
                    </a:p>
                  </a:txBody>
                  <a:tcPr/>
                </a:tc>
                <a:extLst>
                  <a:ext uri="{0D108BD9-81ED-4DB2-BD59-A6C34878D82A}">
                    <a16:rowId xmlns:a16="http://schemas.microsoft.com/office/drawing/2014/main" val="10000"/>
                  </a:ext>
                </a:extLst>
              </a:tr>
              <a:tr h="124199">
                <a:tc>
                  <a:txBody>
                    <a:bodyPr/>
                    <a:lstStyle/>
                    <a:p>
                      <a:pPr algn="dist"/>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計画量</a:t>
                      </a:r>
                    </a:p>
                  </a:txBody>
                  <a:tcPr anchor="ctr"/>
                </a:tc>
                <a:tc>
                  <a:txBody>
                    <a:bodyPr/>
                    <a:lstStyle/>
                    <a:p>
                      <a:pPr algn="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rPr>
                        <a:t>１０地区</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rPr>
                        <a:t>９地区</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rPr>
                        <a:t>１１地区</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rPr>
                        <a:t>２地区</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３２地区</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295502794"/>
                  </a:ext>
                </a:extLst>
              </a:tr>
              <a:tr h="0">
                <a:tc>
                  <a:txBody>
                    <a:bodyPr/>
                    <a:lstStyle/>
                    <a:p>
                      <a:pPr algn="dist"/>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実績量</a:t>
                      </a:r>
                    </a:p>
                  </a:txBody>
                  <a:tcPr anchor="ctr"/>
                </a:tc>
                <a:tc>
                  <a:txBody>
                    <a:bodyPr/>
                    <a:lstStyle/>
                    <a:p>
                      <a:pPr algn="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rPr>
                        <a:t>１０地区</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rPr>
                        <a:t>９地区</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rPr>
                        <a:t>１１地区</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0" dirty="0" smtClean="0">
                          <a:solidFill>
                            <a:schemeClr val="tx1"/>
                          </a:solidFill>
                          <a:latin typeface="HG丸ｺﾞｼｯｸM-PRO" panose="020F0600000000000000" pitchFamily="50" charset="-128"/>
                          <a:ea typeface="HG丸ｺﾞｼｯｸM-PRO" panose="020F0600000000000000" pitchFamily="50" charset="-128"/>
                        </a:rPr>
                        <a:t>2</a:t>
                      </a: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rPr>
                        <a:t>地区</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３２地区</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2"/>
                  </a:ext>
                </a:extLst>
              </a:tr>
              <a:tr h="0">
                <a:tc>
                  <a:txBody>
                    <a:bodyPr/>
                    <a:lstStyle/>
                    <a:p>
                      <a:pPr algn="dist"/>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達成割合</a:t>
                      </a: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100.0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100.0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100.0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p>
                  </a:txBody>
                  <a:tcPr anchor="ct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100.0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p>
                  </a:txBody>
                  <a:tcPr anchor="ctr"/>
                </a:tc>
                <a:tc>
                  <a:txBody>
                    <a:bodyPr/>
                    <a:lstStyle/>
                    <a:p>
                      <a:pPr algn="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100.0</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a:t>
                      </a:r>
                    </a:p>
                  </a:txBody>
                  <a:tcPr anchor="ctr"/>
                </a:tc>
                <a:extLst>
                  <a:ext uri="{0D108BD9-81ED-4DB2-BD59-A6C34878D82A}">
                    <a16:rowId xmlns:a16="http://schemas.microsoft.com/office/drawing/2014/main" val="10003"/>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340924912"/>
              </p:ext>
            </p:extLst>
          </p:nvPr>
        </p:nvGraphicFramePr>
        <p:xfrm>
          <a:off x="451761" y="4497269"/>
          <a:ext cx="9008080" cy="1219200"/>
        </p:xfrm>
        <a:graphic>
          <a:graphicData uri="http://schemas.openxmlformats.org/drawingml/2006/table">
            <a:tbl>
              <a:tblPr firstRow="1" bandRow="1">
                <a:tableStyleId>{5C22544A-7EE6-4342-B048-85BDC9FD1C3A}</a:tableStyleId>
              </a:tblPr>
              <a:tblGrid>
                <a:gridCol w="1864385">
                  <a:extLst>
                    <a:ext uri="{9D8B030D-6E8A-4147-A177-3AD203B41FA5}">
                      <a16:colId xmlns:a16="http://schemas.microsoft.com/office/drawing/2014/main" val="20000"/>
                    </a:ext>
                  </a:extLst>
                </a:gridCol>
                <a:gridCol w="1428739">
                  <a:extLst>
                    <a:ext uri="{9D8B030D-6E8A-4147-A177-3AD203B41FA5}">
                      <a16:colId xmlns:a16="http://schemas.microsoft.com/office/drawing/2014/main" val="20001"/>
                    </a:ext>
                  </a:extLst>
                </a:gridCol>
                <a:gridCol w="1428739">
                  <a:extLst>
                    <a:ext uri="{9D8B030D-6E8A-4147-A177-3AD203B41FA5}">
                      <a16:colId xmlns:a16="http://schemas.microsoft.com/office/drawing/2014/main" val="20002"/>
                    </a:ext>
                  </a:extLst>
                </a:gridCol>
                <a:gridCol w="1428739">
                  <a:extLst>
                    <a:ext uri="{9D8B030D-6E8A-4147-A177-3AD203B41FA5}">
                      <a16:colId xmlns:a16="http://schemas.microsoft.com/office/drawing/2014/main" val="2355960842"/>
                    </a:ext>
                  </a:extLst>
                </a:gridCol>
                <a:gridCol w="1428739">
                  <a:extLst>
                    <a:ext uri="{9D8B030D-6E8A-4147-A177-3AD203B41FA5}">
                      <a16:colId xmlns:a16="http://schemas.microsoft.com/office/drawing/2014/main" val="2586865596"/>
                    </a:ext>
                  </a:extLst>
                </a:gridCol>
                <a:gridCol w="1428739">
                  <a:extLst>
                    <a:ext uri="{9D8B030D-6E8A-4147-A177-3AD203B41FA5}">
                      <a16:colId xmlns:a16="http://schemas.microsoft.com/office/drawing/2014/main" val="1032472701"/>
                    </a:ext>
                  </a:extLst>
                </a:gridCol>
              </a:tblGrid>
              <a:tr h="288032">
                <a:tc>
                  <a:txBody>
                    <a:bodyPr/>
                    <a:lstStyle/>
                    <a:p>
                      <a:pPr algn="ct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区分</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H28</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H29</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H30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R1</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全体</a:t>
                      </a:r>
                    </a:p>
                  </a:txBody>
                  <a:tcPr/>
                </a:tc>
                <a:extLst>
                  <a:ext uri="{0D108BD9-81ED-4DB2-BD59-A6C34878D82A}">
                    <a16:rowId xmlns:a16="http://schemas.microsoft.com/office/drawing/2014/main" val="10000"/>
                  </a:ext>
                </a:extLst>
              </a:tr>
              <a:tr h="199256">
                <a:tc>
                  <a:txBody>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計画量</a:t>
                      </a:r>
                    </a:p>
                  </a:txBody>
                  <a:tcPr anchor="ctr"/>
                </a:tc>
                <a:tc>
                  <a:txBody>
                    <a:bodyPr/>
                    <a:lstStyle/>
                    <a:p>
                      <a:pPr algn="ctr"/>
                      <a:r>
                        <a:rPr kumimoji="1" lang="en-US" altLang="ja-JP" sz="14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4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b="0" dirty="0" err="1" smtClean="0">
                          <a:solidFill>
                            <a:schemeClr val="tx1"/>
                          </a:solidFill>
                          <a:latin typeface="HG丸ｺﾞｼｯｸM-PRO" panose="020F0600000000000000" pitchFamily="50" charset="-128"/>
                          <a:ea typeface="HG丸ｺﾞｼｯｸM-PRO" panose="020F0600000000000000" pitchFamily="50" charset="-128"/>
                        </a:rPr>
                        <a:t>ー</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4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4,600ha</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117191970"/>
                  </a:ext>
                </a:extLst>
              </a:tr>
              <a:tr h="182488">
                <a:tc>
                  <a:txBody>
                    <a:bodyPr/>
                    <a:lstStyle/>
                    <a:p>
                      <a:pPr algn="dist"/>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実績量</a:t>
                      </a:r>
                    </a:p>
                  </a:txBody>
                  <a:tcPr anchor="ctr"/>
                </a:tc>
                <a:tc>
                  <a:txBody>
                    <a:bodyPr/>
                    <a:lstStyle/>
                    <a:p>
                      <a:pPr algn="ctr"/>
                      <a:r>
                        <a:rPr lang="en-US" altLang="ja-JP" sz="1400" b="0" dirty="0" smtClean="0">
                          <a:latin typeface="HG丸ｺﾞｼｯｸM-PRO" panose="020F0600000000000000" pitchFamily="50" charset="-128"/>
                          <a:ea typeface="HG丸ｺﾞｼｯｸM-PRO" panose="020F0600000000000000" pitchFamily="50" charset="-128"/>
                        </a:rPr>
                        <a:t>1,587ha</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en-US" altLang="ja-JP" sz="1400" b="0" dirty="0" smtClean="0">
                          <a:latin typeface="HG丸ｺﾞｼｯｸM-PRO" panose="020F0600000000000000" pitchFamily="50" charset="-128"/>
                          <a:ea typeface="HG丸ｺﾞｼｯｸM-PRO" panose="020F0600000000000000" pitchFamily="50" charset="-128"/>
                        </a:rPr>
                        <a:t>1,158ha</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en-US" altLang="ja-JP" sz="1400" b="0" dirty="0" smtClean="0">
                          <a:latin typeface="HG丸ｺﾞｼｯｸM-PRO" panose="020F0600000000000000" pitchFamily="50" charset="-128"/>
                          <a:ea typeface="HG丸ｺﾞｼｯｸM-PRO" panose="020F0600000000000000" pitchFamily="50" charset="-128"/>
                        </a:rPr>
                        <a:t>1,577ha</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400" b="0" dirty="0" smtClean="0">
                          <a:solidFill>
                            <a:schemeClr val="tx1"/>
                          </a:solidFill>
                          <a:latin typeface="HG丸ｺﾞｼｯｸM-PRO" panose="020F0600000000000000" pitchFamily="50" charset="-128"/>
                          <a:ea typeface="HG丸ｺﾞｼｯｸM-PRO" panose="020F0600000000000000" pitchFamily="50" charset="-128"/>
                        </a:rPr>
                        <a:t>291ha</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rPr>
                        <a:t>4,613ha</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2"/>
                  </a:ext>
                </a:extLst>
              </a:tr>
              <a:tr h="0">
                <a:tc>
                  <a:txBody>
                    <a:bodyPr/>
                    <a:lstStyle/>
                    <a:p>
                      <a:pPr algn="dist"/>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達成割合</a:t>
                      </a:r>
                    </a:p>
                  </a:txBody>
                  <a:tcPr anchor="ctr"/>
                </a:tc>
                <a:tc>
                  <a:txBody>
                    <a:bodyPr/>
                    <a:lstStyle/>
                    <a:p>
                      <a:pPr algn="ct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400" b="0" dirty="0" smtClean="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r"/>
                      <a:r>
                        <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rPr>
                        <a:t>100.2</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3"/>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4197916148"/>
              </p:ext>
            </p:extLst>
          </p:nvPr>
        </p:nvGraphicFramePr>
        <p:xfrm>
          <a:off x="425863" y="6131768"/>
          <a:ext cx="9053217" cy="609600"/>
        </p:xfrm>
        <a:graphic>
          <a:graphicData uri="http://schemas.openxmlformats.org/drawingml/2006/table">
            <a:tbl>
              <a:tblPr firstRow="1" bandRow="1">
                <a:tableStyleId>{5C22544A-7EE6-4342-B048-85BDC9FD1C3A}</a:tableStyleId>
              </a:tblPr>
              <a:tblGrid>
                <a:gridCol w="1911657">
                  <a:extLst>
                    <a:ext uri="{9D8B030D-6E8A-4147-A177-3AD203B41FA5}">
                      <a16:colId xmlns:a16="http://schemas.microsoft.com/office/drawing/2014/main" val="20000"/>
                    </a:ext>
                  </a:extLst>
                </a:gridCol>
                <a:gridCol w="1428312">
                  <a:extLst>
                    <a:ext uri="{9D8B030D-6E8A-4147-A177-3AD203B41FA5}">
                      <a16:colId xmlns:a16="http://schemas.microsoft.com/office/drawing/2014/main" val="20001"/>
                    </a:ext>
                  </a:extLst>
                </a:gridCol>
                <a:gridCol w="1428312">
                  <a:extLst>
                    <a:ext uri="{9D8B030D-6E8A-4147-A177-3AD203B41FA5}">
                      <a16:colId xmlns:a16="http://schemas.microsoft.com/office/drawing/2014/main" val="20002"/>
                    </a:ext>
                  </a:extLst>
                </a:gridCol>
                <a:gridCol w="1428312">
                  <a:extLst>
                    <a:ext uri="{9D8B030D-6E8A-4147-A177-3AD203B41FA5}">
                      <a16:colId xmlns:a16="http://schemas.microsoft.com/office/drawing/2014/main" val="20003"/>
                    </a:ext>
                  </a:extLst>
                </a:gridCol>
                <a:gridCol w="1428312">
                  <a:extLst>
                    <a:ext uri="{9D8B030D-6E8A-4147-A177-3AD203B41FA5}">
                      <a16:colId xmlns:a16="http://schemas.microsoft.com/office/drawing/2014/main" val="20004"/>
                    </a:ext>
                  </a:extLst>
                </a:gridCol>
                <a:gridCol w="1428312">
                  <a:extLst>
                    <a:ext uri="{9D8B030D-6E8A-4147-A177-3AD203B41FA5}">
                      <a16:colId xmlns:a16="http://schemas.microsoft.com/office/drawing/2014/main" val="3245912109"/>
                    </a:ext>
                  </a:extLst>
                </a:gridCol>
              </a:tblGrid>
              <a:tr h="130056">
                <a:tc>
                  <a:txBody>
                    <a:bodyPr/>
                    <a:lstStyle/>
                    <a:p>
                      <a:pPr algn="ct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区分</a:t>
                      </a:r>
                    </a:p>
                  </a:txBody>
                  <a:tcPr/>
                </a:tc>
                <a:tc>
                  <a:txBody>
                    <a:bodyPr/>
                    <a:lstStyle/>
                    <a:p>
                      <a:pPr algn="ctr"/>
                      <a:r>
                        <a:rPr kumimoji="1" lang="en-US" altLang="ja-JP" sz="1400" b="0" dirty="0" smtClean="0">
                          <a:solidFill>
                            <a:schemeClr val="tx1"/>
                          </a:solidFill>
                          <a:latin typeface="HG丸ｺﾞｼｯｸM-PRO" panose="020F0600000000000000" pitchFamily="50" charset="-128"/>
                          <a:ea typeface="HG丸ｺﾞｼｯｸM-PRO" panose="020F0600000000000000" pitchFamily="50" charset="-128"/>
                        </a:rPr>
                        <a:t>H28</a:t>
                      </a: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rPr>
                        <a:t>年度</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H29</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H30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R1</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全体</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0"/>
                  </a:ext>
                </a:extLst>
              </a:tr>
              <a:tr h="0">
                <a:tc>
                  <a:txBody>
                    <a:bodyPr/>
                    <a:lstStyle/>
                    <a:p>
                      <a:pPr algn="dist"/>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森林所有者数</a:t>
                      </a: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172</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人</a:t>
                      </a: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130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人</a:t>
                      </a: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75</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人</a:t>
                      </a:r>
                    </a:p>
                  </a:txBody>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79</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人</a:t>
                      </a:r>
                    </a:p>
                  </a:txBody>
                  <a:tcPr/>
                </a:tc>
                <a:tc>
                  <a:txBody>
                    <a:bodyPr/>
                    <a:lstStyle/>
                    <a:p>
                      <a:pPr algn="r"/>
                      <a:r>
                        <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rPr>
                        <a:t>456</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人</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1"/>
                  </a:ext>
                </a:extLst>
              </a:tr>
            </a:tbl>
          </a:graphicData>
        </a:graphic>
      </p:graphicFrame>
      <p:sp>
        <p:nvSpPr>
          <p:cNvPr id="10" name="正方形/長方形 9"/>
          <p:cNvSpPr/>
          <p:nvPr/>
        </p:nvSpPr>
        <p:spPr>
          <a:xfrm>
            <a:off x="8676841" y="268921"/>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smtClean="0">
                <a:solidFill>
                  <a:schemeClr val="tx1"/>
                </a:solidFill>
              </a:rPr>
              <a:t>（３）－１</a:t>
            </a:r>
            <a:endParaRPr lang="ja-JP" altLang="en-US" sz="1225" b="1" dirty="0">
              <a:solidFill>
                <a:schemeClr val="tx1"/>
              </a:solidFill>
            </a:endParaRPr>
          </a:p>
        </p:txBody>
      </p:sp>
      <p:sp>
        <p:nvSpPr>
          <p:cNvPr id="9" name="コンテンツ プレースホルダー 2"/>
          <p:cNvSpPr txBox="1">
            <a:spLocks/>
          </p:cNvSpPr>
          <p:nvPr/>
        </p:nvSpPr>
        <p:spPr>
          <a:xfrm>
            <a:off x="80836" y="4142165"/>
            <a:ext cx="9410700" cy="3551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600" dirty="0" smtClean="0"/>
              <a:t>　　●</a:t>
            </a:r>
            <a:r>
              <a:rPr lang="ja-JP" altLang="en-US" sz="1600" dirty="0"/>
              <a:t>集約済森林面積の確認</a:t>
            </a:r>
            <a:r>
              <a:rPr lang="ja-JP" altLang="en-US" sz="1600" dirty="0" smtClean="0"/>
              <a:t>（事業実施協定書により確認）</a:t>
            </a:r>
            <a:endParaRPr lang="en-US" altLang="ja-JP" sz="1600" dirty="0" smtClean="0"/>
          </a:p>
          <a:p>
            <a:pPr marL="0" indent="0">
              <a:buFont typeface="Arial" panose="020B0604020202020204" pitchFamily="34" charset="0"/>
              <a:buNone/>
            </a:pPr>
            <a:endParaRPr lang="en-US" altLang="ja-JP" sz="1600" dirty="0" smtClean="0"/>
          </a:p>
          <a:p>
            <a:pPr marL="0" indent="0">
              <a:buFont typeface="Arial" panose="020B0604020202020204" pitchFamily="34" charset="0"/>
              <a:buNone/>
            </a:pPr>
            <a:endParaRPr lang="en-US" altLang="ja-JP" sz="1600" dirty="0" smtClean="0"/>
          </a:p>
          <a:p>
            <a:pPr marL="0" indent="0">
              <a:buFont typeface="Arial" panose="020B0604020202020204" pitchFamily="34" charset="0"/>
              <a:buNone/>
            </a:pPr>
            <a:endParaRPr lang="en-US" altLang="ja-JP" sz="1600" dirty="0" smtClean="0"/>
          </a:p>
          <a:p>
            <a:pPr marL="0" indent="0">
              <a:buFont typeface="Arial" panose="020B0604020202020204" pitchFamily="34" charset="0"/>
              <a:buNone/>
            </a:pPr>
            <a:endParaRPr lang="en-US" altLang="ja-JP" sz="1600" dirty="0"/>
          </a:p>
        </p:txBody>
      </p:sp>
      <p:sp>
        <p:nvSpPr>
          <p:cNvPr id="11" name="コンテンツ プレースホルダー 2"/>
          <p:cNvSpPr txBox="1">
            <a:spLocks/>
          </p:cNvSpPr>
          <p:nvPr/>
        </p:nvSpPr>
        <p:spPr>
          <a:xfrm>
            <a:off x="80836" y="5776664"/>
            <a:ext cx="9410700" cy="3551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600" dirty="0" smtClean="0"/>
              <a:t>　　●</a:t>
            </a:r>
            <a:r>
              <a:rPr lang="ja-JP" altLang="en-US" sz="1600" dirty="0"/>
              <a:t>協定締結した森林所有者数の</a:t>
            </a:r>
            <a:r>
              <a:rPr lang="ja-JP" altLang="en-US" sz="1600" dirty="0" smtClean="0"/>
              <a:t>確認（事業実施協定書により確認）</a:t>
            </a:r>
            <a:endParaRPr lang="en-US" altLang="ja-JP" sz="1600" dirty="0" smtClean="0"/>
          </a:p>
          <a:p>
            <a:pPr marL="0" indent="0">
              <a:buFont typeface="Arial" panose="020B0604020202020204" pitchFamily="34" charset="0"/>
              <a:buNone/>
            </a:pPr>
            <a:endParaRPr lang="en-US" altLang="ja-JP" sz="1600" dirty="0" smtClean="0"/>
          </a:p>
          <a:p>
            <a:pPr marL="0" indent="0">
              <a:buFont typeface="Arial" panose="020B0604020202020204" pitchFamily="34" charset="0"/>
              <a:buNone/>
            </a:pPr>
            <a:endParaRPr lang="en-US" altLang="ja-JP" sz="1600" dirty="0" smtClean="0"/>
          </a:p>
          <a:p>
            <a:pPr marL="0" indent="0">
              <a:buFont typeface="Arial" panose="020B0604020202020204" pitchFamily="34" charset="0"/>
              <a:buNone/>
            </a:pPr>
            <a:endParaRPr lang="en-US" altLang="ja-JP" sz="1600" dirty="0" smtClean="0"/>
          </a:p>
          <a:p>
            <a:pPr marL="0" indent="0">
              <a:buFont typeface="Arial" panose="020B0604020202020204" pitchFamily="34" charset="0"/>
              <a:buNone/>
            </a:pPr>
            <a:endParaRPr lang="en-US" altLang="ja-JP" sz="1600" dirty="0"/>
          </a:p>
        </p:txBody>
      </p:sp>
      <p:sp>
        <p:nvSpPr>
          <p:cNvPr id="12" name="コンテンツ プレースホルダー 2"/>
          <p:cNvSpPr txBox="1">
            <a:spLocks/>
          </p:cNvSpPr>
          <p:nvPr/>
        </p:nvSpPr>
        <p:spPr>
          <a:xfrm>
            <a:off x="224636" y="865509"/>
            <a:ext cx="4806776" cy="84358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ja-JP" altLang="en-US" sz="1600" dirty="0" smtClean="0"/>
              <a:t>◇期待する効果</a:t>
            </a:r>
            <a:endParaRPr lang="en-US" altLang="ja-JP" sz="1600" dirty="0" smtClean="0"/>
          </a:p>
          <a:p>
            <a:pPr marL="0" indent="0">
              <a:lnSpc>
                <a:spcPct val="150000"/>
              </a:lnSpc>
              <a:buFont typeface="Arial" panose="020B0604020202020204" pitchFamily="34" charset="0"/>
              <a:buNone/>
            </a:pPr>
            <a:r>
              <a:rPr lang="ja-JP" altLang="en-US" sz="1600" dirty="0" smtClean="0"/>
              <a:t>　</a:t>
            </a:r>
            <a:r>
              <a:rPr lang="ja-JP" altLang="en-US" sz="1600" dirty="0"/>
              <a:t>　</a:t>
            </a:r>
            <a:r>
              <a:rPr lang="ja-JP" altLang="en-US" sz="1600" dirty="0" smtClean="0"/>
              <a:t>○安定的に木材を供給できる体制の構築</a:t>
            </a:r>
            <a:endParaRPr lang="en-US" altLang="ja-JP" sz="1600" dirty="0" smtClean="0"/>
          </a:p>
        </p:txBody>
      </p:sp>
      <p:sp>
        <p:nvSpPr>
          <p:cNvPr id="13" name="コンテンツ プレースホルダー 2"/>
          <p:cNvSpPr txBox="1">
            <a:spLocks/>
          </p:cNvSpPr>
          <p:nvPr/>
        </p:nvSpPr>
        <p:spPr>
          <a:xfrm>
            <a:off x="4448944" y="853894"/>
            <a:ext cx="4806776" cy="122425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ja-JP" altLang="en-US" sz="1600" dirty="0" smtClean="0"/>
              <a:t>◆検証方法</a:t>
            </a:r>
            <a:endParaRPr lang="en-US" altLang="ja-JP" sz="1600" dirty="0" smtClean="0"/>
          </a:p>
          <a:p>
            <a:pPr marL="0" indent="0">
              <a:buNone/>
            </a:pPr>
            <a:r>
              <a:rPr lang="ja-JP" altLang="en-US" sz="1600" dirty="0" smtClean="0"/>
              <a:t>　　●協定</a:t>
            </a:r>
            <a:r>
              <a:rPr lang="ja-JP" altLang="en-US" sz="1600" dirty="0"/>
              <a:t>締結した</a:t>
            </a:r>
            <a:r>
              <a:rPr lang="ja-JP" altLang="en-US" sz="1600" dirty="0" smtClean="0"/>
              <a:t>箇所数、集約済</a:t>
            </a:r>
            <a:r>
              <a:rPr lang="ja-JP" altLang="en-US" sz="1600" dirty="0"/>
              <a:t>森林面積及び</a:t>
            </a:r>
            <a:endParaRPr lang="en-US" altLang="ja-JP" sz="1600" dirty="0"/>
          </a:p>
          <a:p>
            <a:pPr marL="0" indent="0">
              <a:buNone/>
            </a:pPr>
            <a:r>
              <a:rPr lang="ja-JP" altLang="en-US" sz="1600" dirty="0"/>
              <a:t>　　　森林所有者数の確認</a:t>
            </a:r>
            <a:endParaRPr lang="en-US" altLang="ja-JP" sz="1600" dirty="0"/>
          </a:p>
          <a:p>
            <a:pPr marL="0" indent="0">
              <a:lnSpc>
                <a:spcPct val="150000"/>
              </a:lnSpc>
              <a:buFont typeface="Arial" panose="020B0604020202020204" pitchFamily="34" charset="0"/>
              <a:buNone/>
            </a:pPr>
            <a:endParaRPr lang="en-US" altLang="ja-JP" sz="1600" dirty="0" smtClean="0"/>
          </a:p>
        </p:txBody>
      </p:sp>
    </p:spTree>
    <p:extLst>
      <p:ext uri="{BB962C8B-B14F-4D97-AF65-F5344CB8AC3E}">
        <p14:creationId xmlns:p14="http://schemas.microsoft.com/office/powerpoint/2010/main" val="2034748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17"/>
          <p:cNvSpPr>
            <a:spLocks noChangeArrowheads="1"/>
          </p:cNvSpPr>
          <p:nvPr/>
        </p:nvSpPr>
        <p:spPr bwMode="auto">
          <a:xfrm>
            <a:off x="111734" y="332656"/>
            <a:ext cx="70015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defTabSz="914400" eaLnBrk="1" hangingPunct="1">
              <a:spcBef>
                <a:spcPct val="0"/>
              </a:spcBef>
              <a:buFontTx/>
              <a:buNone/>
            </a:pPr>
            <a:r>
              <a:rPr lang="ja-JP" altLang="en-US" sz="2000" b="1" dirty="0" smtClean="0">
                <a:latin typeface="メイリオ" pitchFamily="50" charset="-128"/>
                <a:ea typeface="メイリオ" pitchFamily="50" charset="-128"/>
                <a:cs typeface="メイリオ" pitchFamily="50" charset="-128"/>
              </a:rPr>
              <a:t>（</a:t>
            </a:r>
            <a:r>
              <a:rPr lang="en-US" altLang="ja-JP" sz="2000" b="1" dirty="0">
                <a:latin typeface="メイリオ" pitchFamily="50" charset="-128"/>
                <a:ea typeface="メイリオ" pitchFamily="50" charset="-128"/>
                <a:cs typeface="メイリオ" pitchFamily="50" charset="-128"/>
              </a:rPr>
              <a:t>3</a:t>
            </a:r>
            <a:r>
              <a:rPr lang="ja-JP" altLang="en-US" sz="2000" b="1" dirty="0" smtClean="0">
                <a:latin typeface="メイリオ" pitchFamily="50" charset="-128"/>
                <a:ea typeface="メイリオ" pitchFamily="50" charset="-128"/>
                <a:cs typeface="メイリオ" pitchFamily="50" charset="-128"/>
              </a:rPr>
              <a:t>）持続的</a:t>
            </a:r>
            <a:r>
              <a:rPr lang="ja-JP" altLang="en-US" sz="2000" b="1" dirty="0">
                <a:latin typeface="メイリオ" pitchFamily="50" charset="-128"/>
                <a:ea typeface="メイリオ" pitchFamily="50" charset="-128"/>
                <a:cs typeface="メイリオ" pitchFamily="50" charset="-128"/>
              </a:rPr>
              <a:t>な森づくり推進事業（基盤づくり）</a:t>
            </a:r>
            <a:r>
              <a:rPr lang="ja-JP" altLang="en-US" sz="2000" b="1" dirty="0">
                <a:solidFill>
                  <a:srgbClr val="000000"/>
                </a:solidFill>
                <a:latin typeface="Meiryo UI" pitchFamily="50" charset="-128"/>
                <a:ea typeface="Meiryo UI" pitchFamily="50" charset="-128"/>
                <a:cs typeface="Meiryo UI" pitchFamily="50" charset="-128"/>
              </a:rPr>
              <a:t>の効果検証</a:t>
            </a:r>
          </a:p>
        </p:txBody>
      </p:sp>
      <p:cxnSp>
        <p:nvCxnSpPr>
          <p:cNvPr id="37" name="直線コネクタ 36"/>
          <p:cNvCxnSpPr/>
          <p:nvPr/>
        </p:nvCxnSpPr>
        <p:spPr>
          <a:xfrm>
            <a:off x="200472" y="697636"/>
            <a:ext cx="950400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676841" y="268921"/>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smtClean="0">
                <a:solidFill>
                  <a:schemeClr val="tx1"/>
                </a:solidFill>
              </a:rPr>
              <a:t>（３）－１</a:t>
            </a:r>
            <a:endParaRPr lang="ja-JP" altLang="en-US" sz="1225" b="1" dirty="0">
              <a:solidFill>
                <a:schemeClr val="tx1"/>
              </a:solidFill>
            </a:endParaRPr>
          </a:p>
        </p:txBody>
      </p:sp>
      <p:sp>
        <p:nvSpPr>
          <p:cNvPr id="8" name="コンテンツ プレースホルダー 2"/>
          <p:cNvSpPr txBox="1">
            <a:spLocks/>
          </p:cNvSpPr>
          <p:nvPr/>
        </p:nvSpPr>
        <p:spPr>
          <a:xfrm>
            <a:off x="257880" y="1103292"/>
            <a:ext cx="9410700" cy="4203462"/>
          </a:xfrm>
          <a:prstGeom prst="rect">
            <a:avLst/>
          </a:prstGeom>
          <a:solidFill>
            <a:schemeClr val="accent5">
              <a:lumMod val="60000"/>
              <a:lumOff val="40000"/>
            </a:schemeClr>
          </a:solidFill>
          <a:ln>
            <a:solidFill>
              <a:schemeClr val="tx1"/>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dirty="0" smtClean="0"/>
              <a:t>◆自己評価</a:t>
            </a:r>
            <a:endParaRPr lang="en-US" altLang="ja-JP" sz="1600" dirty="0" smtClean="0"/>
          </a:p>
          <a:p>
            <a:pPr marL="0" indent="0">
              <a:buFont typeface="Arial" panose="020B0604020202020204" pitchFamily="34" charset="0"/>
              <a:buNone/>
            </a:pPr>
            <a:endParaRPr lang="en-US" altLang="ja-JP" sz="800" dirty="0" smtClean="0"/>
          </a:p>
          <a:p>
            <a:pPr marL="0" indent="0">
              <a:buNone/>
            </a:pPr>
            <a:r>
              <a:rPr lang="ja-JP" altLang="en-US" sz="1600" dirty="0"/>
              <a:t>　</a:t>
            </a:r>
            <a:r>
              <a:rPr lang="en-US" altLang="ja-JP" sz="1600" dirty="0"/>
              <a:t> </a:t>
            </a:r>
            <a:r>
              <a:rPr lang="ja-JP" altLang="en-US" sz="1600" dirty="0" smtClean="0"/>
              <a:t>○間伐</a:t>
            </a:r>
            <a:r>
              <a:rPr lang="ja-JP" altLang="en-US" sz="1600" dirty="0"/>
              <a:t>実施量の達成割合が</a:t>
            </a:r>
            <a:r>
              <a:rPr lang="en-US" altLang="ja-JP" sz="1600" dirty="0"/>
              <a:t>74.6</a:t>
            </a:r>
            <a:r>
              <a:rPr lang="ja-JP" altLang="en-US" sz="1600" dirty="0"/>
              <a:t>％、間伐材搬出量の達成割合が</a:t>
            </a:r>
            <a:r>
              <a:rPr lang="en-US" altLang="ja-JP" sz="1600" dirty="0"/>
              <a:t>64.5</a:t>
            </a:r>
            <a:r>
              <a:rPr lang="ja-JP" altLang="en-US" sz="1600" dirty="0"/>
              <a:t>％と計画を下回る結果となったが、</a:t>
            </a:r>
            <a:endParaRPr lang="en-US" altLang="ja-JP" sz="1600" dirty="0"/>
          </a:p>
          <a:p>
            <a:pPr marL="0" indent="0">
              <a:buNone/>
            </a:pPr>
            <a:r>
              <a:rPr lang="ja-JP" altLang="en-US" sz="1600" dirty="0"/>
              <a:t>　　平成</a:t>
            </a:r>
            <a:r>
              <a:rPr lang="en-US" altLang="ja-JP" sz="1600" dirty="0"/>
              <a:t>30</a:t>
            </a:r>
            <a:r>
              <a:rPr lang="ja-JP" altLang="en-US" sz="1600" dirty="0"/>
              <a:t>年の台風被害による影響という一時的な要因が大きいことから、やむを得ないと考えられる。</a:t>
            </a:r>
            <a:endParaRPr lang="en-US" altLang="ja-JP" sz="1600" dirty="0"/>
          </a:p>
          <a:p>
            <a:pPr marL="0" indent="0">
              <a:buNone/>
            </a:pPr>
            <a:r>
              <a:rPr lang="ja-JP" altLang="en-US" sz="1600" dirty="0">
                <a:solidFill>
                  <a:srgbClr val="FF0000"/>
                </a:solidFill>
                <a:latin typeface="+mj-ea"/>
              </a:rPr>
              <a:t>　　　</a:t>
            </a:r>
            <a:r>
              <a:rPr lang="ja-JP" altLang="en-US" sz="1600" dirty="0">
                <a:latin typeface="+mj-ea"/>
              </a:rPr>
              <a:t>またＲ２は、コロナ禍による事業低迷の予想を踏まえ、林野庁の指導により出荷を抑えているが、</a:t>
            </a:r>
            <a:r>
              <a:rPr lang="ja-JP" altLang="en-US" sz="1600" dirty="0"/>
              <a:t>基盤整</a:t>
            </a:r>
            <a:endParaRPr lang="en-US" altLang="ja-JP" sz="1600" dirty="0"/>
          </a:p>
          <a:p>
            <a:pPr marL="0" indent="0">
              <a:buNone/>
            </a:pPr>
            <a:r>
              <a:rPr lang="ja-JP" altLang="en-US" sz="1600" dirty="0"/>
              <a:t>　　備により搬出ポテンシャルは上がっており、市場の見通しが回復し、風評被害の懸念が解消された折には、</a:t>
            </a:r>
            <a:endParaRPr lang="en-US" altLang="ja-JP" sz="1600" dirty="0"/>
          </a:p>
          <a:p>
            <a:pPr marL="0" indent="0">
              <a:buNone/>
            </a:pPr>
            <a:r>
              <a:rPr lang="ja-JP" altLang="en-US" sz="1600" dirty="0"/>
              <a:t>　　出荷（搬出）の増強を指導・調整していく</a:t>
            </a:r>
            <a:r>
              <a:rPr lang="ja-JP" altLang="en-US" sz="1600" dirty="0" smtClean="0"/>
              <a:t>。</a:t>
            </a:r>
            <a:endParaRPr lang="en-US" altLang="ja-JP" sz="1600" dirty="0" smtClean="0"/>
          </a:p>
          <a:p>
            <a:pPr marL="0" indent="0">
              <a:buNone/>
            </a:pPr>
            <a:endParaRPr lang="en-US" altLang="ja-JP" sz="1600" dirty="0" smtClean="0"/>
          </a:p>
          <a:p>
            <a:pPr marL="0" indent="0">
              <a:buFont typeface="Arial" panose="020B0604020202020204" pitchFamily="34" charset="0"/>
              <a:buNone/>
            </a:pPr>
            <a:r>
              <a:rPr lang="ja-JP" altLang="en-US" sz="1600" dirty="0" smtClean="0"/>
              <a:t>　○協定締結</a:t>
            </a:r>
            <a:r>
              <a:rPr lang="en-US" altLang="ja-JP" sz="1600" dirty="0" smtClean="0"/>
              <a:t>32</a:t>
            </a:r>
            <a:r>
              <a:rPr lang="ja-JP" altLang="en-US" sz="1600" dirty="0" smtClean="0"/>
              <a:t>地区（</a:t>
            </a:r>
            <a:r>
              <a:rPr lang="en-US" altLang="ja-JP" sz="1600" dirty="0" smtClean="0"/>
              <a:t>100</a:t>
            </a:r>
            <a:r>
              <a:rPr lang="ja-JP" altLang="en-US" sz="1600" dirty="0" smtClean="0"/>
              <a:t>％）、集約済森林面積</a:t>
            </a:r>
            <a:r>
              <a:rPr lang="en-US" altLang="ja-JP" sz="1600" dirty="0" smtClean="0"/>
              <a:t>4,613ha</a:t>
            </a:r>
            <a:r>
              <a:rPr lang="ja-JP" altLang="en-US" sz="1600" dirty="0" smtClean="0"/>
              <a:t>（</a:t>
            </a:r>
            <a:r>
              <a:rPr lang="en-US" altLang="ja-JP" sz="1600" dirty="0" smtClean="0"/>
              <a:t>100.2</a:t>
            </a:r>
            <a:r>
              <a:rPr lang="ja-JP" altLang="en-US" sz="1600" dirty="0" smtClean="0"/>
              <a:t>％）の森林において、府・事業主体・森林</a:t>
            </a:r>
            <a:endParaRPr lang="en-US" altLang="ja-JP" sz="1600" dirty="0" smtClean="0"/>
          </a:p>
          <a:p>
            <a:pPr marL="0" indent="0">
              <a:buFont typeface="Arial" panose="020B0604020202020204" pitchFamily="34" charset="0"/>
              <a:buNone/>
            </a:pPr>
            <a:r>
              <a:rPr lang="ja-JP" altLang="en-US" sz="1600" dirty="0"/>
              <a:t>　</a:t>
            </a:r>
            <a:r>
              <a:rPr lang="ja-JP" altLang="en-US" sz="1600" dirty="0" smtClean="0"/>
              <a:t>　所有者（</a:t>
            </a:r>
            <a:r>
              <a:rPr lang="en-US" altLang="ja-JP" sz="1600" dirty="0" smtClean="0"/>
              <a:t>456</a:t>
            </a:r>
            <a:r>
              <a:rPr lang="ja-JP" altLang="en-US" sz="1600" dirty="0" smtClean="0"/>
              <a:t>人）と「</a:t>
            </a:r>
            <a:r>
              <a:rPr lang="ja-JP" altLang="en-US" sz="1600" dirty="0"/>
              <a:t>持続的な森づくり推進事業に関する長期的な</a:t>
            </a:r>
            <a:r>
              <a:rPr lang="ja-JP" altLang="en-US" sz="1600" dirty="0" smtClean="0"/>
              <a:t>森林施業と</a:t>
            </a:r>
            <a:r>
              <a:rPr lang="ja-JP" altLang="en-US" sz="1600" dirty="0"/>
              <a:t>基盤施設の利用等に</a:t>
            </a:r>
            <a:r>
              <a:rPr lang="ja-JP" altLang="en-US" sz="1600" dirty="0" smtClean="0"/>
              <a:t>関する</a:t>
            </a:r>
            <a:endParaRPr lang="en-US" altLang="ja-JP" sz="1600" dirty="0" smtClean="0"/>
          </a:p>
          <a:p>
            <a:pPr marL="0" indent="0">
              <a:buFont typeface="Arial" panose="020B0604020202020204" pitchFamily="34" charset="0"/>
              <a:buNone/>
            </a:pPr>
            <a:r>
              <a:rPr lang="ja-JP" altLang="en-US" sz="1600" dirty="0"/>
              <a:t>　</a:t>
            </a:r>
            <a:r>
              <a:rPr lang="ja-JP" altLang="en-US" sz="1600" dirty="0" smtClean="0"/>
              <a:t>　協定書」を締結したことが確認でき、長期間（</a:t>
            </a:r>
            <a:r>
              <a:rPr lang="en-US" altLang="ja-JP" sz="1600" dirty="0" smtClean="0"/>
              <a:t>20</a:t>
            </a:r>
            <a:r>
              <a:rPr lang="ja-JP" altLang="en-US" sz="1600" dirty="0" smtClean="0"/>
              <a:t>年間）の森林経営が実施される担保を得た。</a:t>
            </a:r>
            <a:endParaRPr lang="en-US" altLang="ja-JP" sz="1600" dirty="0" smtClean="0"/>
          </a:p>
          <a:p>
            <a:pPr marL="0" indent="0">
              <a:buFont typeface="Arial" panose="020B0604020202020204" pitchFamily="34" charset="0"/>
              <a:buNone/>
            </a:pPr>
            <a:endParaRPr lang="en-US" altLang="ja-JP" sz="1600" dirty="0" smtClean="0"/>
          </a:p>
          <a:p>
            <a:pPr marL="0" indent="0">
              <a:buFont typeface="Arial" panose="020B0604020202020204" pitchFamily="34" charset="0"/>
              <a:buNone/>
            </a:pPr>
            <a:r>
              <a:rPr lang="ja-JP" altLang="en-US" sz="1600" dirty="0" smtClean="0"/>
              <a:t>　○以上のことから、所有形態が小規模・分散化した森林をまとまった団地として集約化し、計画的な間伐の</a:t>
            </a:r>
            <a:endParaRPr lang="en-US" altLang="ja-JP" sz="1600" dirty="0" smtClean="0"/>
          </a:p>
          <a:p>
            <a:pPr marL="0" indent="0">
              <a:buFont typeface="Arial" panose="020B0604020202020204" pitchFamily="34" charset="0"/>
              <a:buNone/>
            </a:pPr>
            <a:r>
              <a:rPr lang="ja-JP" altLang="en-US" sz="1600" dirty="0" smtClean="0"/>
              <a:t>　　 促進と安定的に木材を供給できる体制が構築されたことが確認でき、事業実施の効果を確認することが</a:t>
            </a:r>
            <a:endParaRPr lang="en-US" altLang="ja-JP" sz="1600" dirty="0" smtClean="0"/>
          </a:p>
          <a:p>
            <a:pPr marL="0" indent="0">
              <a:buFont typeface="Arial" panose="020B0604020202020204" pitchFamily="34" charset="0"/>
              <a:buNone/>
            </a:pPr>
            <a:r>
              <a:rPr lang="en-US" altLang="ja-JP" sz="1600" dirty="0" smtClean="0"/>
              <a:t>       </a:t>
            </a:r>
            <a:r>
              <a:rPr lang="ja-JP" altLang="en-US" sz="1600" dirty="0" smtClean="0"/>
              <a:t>できた。</a:t>
            </a:r>
            <a:endParaRPr lang="en-US" altLang="ja-JP" sz="1600" dirty="0"/>
          </a:p>
        </p:txBody>
      </p:sp>
    </p:spTree>
    <p:extLst>
      <p:ext uri="{BB962C8B-B14F-4D97-AF65-F5344CB8AC3E}">
        <p14:creationId xmlns:p14="http://schemas.microsoft.com/office/powerpoint/2010/main" val="24502622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2841</TotalTime>
  <Words>1906</Words>
  <Application>Microsoft Office PowerPoint</Application>
  <PresentationFormat>A4 210 x 297 mm</PresentationFormat>
  <Paragraphs>365</Paragraphs>
  <Slides>6</Slides>
  <Notes>5</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6</vt:i4>
      </vt:variant>
    </vt:vector>
  </HeadingPairs>
  <TitlesOfParts>
    <vt:vector size="18" baseType="lpstr">
      <vt:lpstr>HGSｺﾞｼｯｸM</vt:lpstr>
      <vt:lpstr>HG丸ｺﾞｼｯｸM-PRO</vt:lpstr>
      <vt:lpstr>Meiryo UI</vt:lpstr>
      <vt:lpstr>ＭＳ Ｐゴシック</vt:lpstr>
      <vt:lpstr>ＭＳ ゴシック</vt:lpstr>
      <vt:lpstr>ＭＳ 明朝</vt:lpstr>
      <vt:lpstr>メイリオ</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231</cp:revision>
  <cp:lastPrinted>2021-07-01T23:57:02Z</cp:lastPrinted>
  <dcterms:created xsi:type="dcterms:W3CDTF">2018-06-07T02:44:10Z</dcterms:created>
  <dcterms:modified xsi:type="dcterms:W3CDTF">2021-07-30T04:06:38Z</dcterms:modified>
</cp:coreProperties>
</file>