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6" r:id="rId1"/>
    <p:sldMasterId id="2147483768" r:id="rId2"/>
    <p:sldMasterId id="2147483771" r:id="rId3"/>
  </p:sldMasterIdLst>
  <p:notesMasterIdLst>
    <p:notesMasterId r:id="rId13"/>
  </p:notesMasterIdLst>
  <p:sldIdLst>
    <p:sldId id="292" r:id="rId4"/>
    <p:sldId id="285" r:id="rId5"/>
    <p:sldId id="293" r:id="rId6"/>
    <p:sldId id="284" r:id="rId7"/>
    <p:sldId id="276" r:id="rId8"/>
    <p:sldId id="289" r:id="rId9"/>
    <p:sldId id="290" r:id="rId10"/>
    <p:sldId id="294" r:id="rId11"/>
    <p:sldId id="295" r:id="rId12"/>
  </p:sldIdLst>
  <p:sldSz cx="9906000" cy="71993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6" y="66"/>
      </p:cViewPr>
      <p:guideLst>
        <p:guide orient="horz" pos="226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ECB8F-3D36-4ED4-A1F5-C764EC8175B9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95375" y="1243013"/>
            <a:ext cx="4616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9AA1F-DECA-410C-9330-AC25F47DD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7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9AA1F-DECA-410C-9330-AC25F47DD2B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9AA1F-DECA-410C-9330-AC25F47DD2B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79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9AA1F-DECA-410C-9330-AC25F47DD2B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086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9AA1F-DECA-410C-9330-AC25F47DD2B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54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9AA1F-DECA-410C-9330-AC25F47DD2B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02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9AA1F-DECA-410C-9330-AC25F47DD2B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592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9AA1F-DECA-410C-9330-AC25F47DD2B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09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9AA1F-DECA-410C-9330-AC25F47DD2B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312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9AA1F-DECA-410C-9330-AC25F47DD2B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18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78222"/>
            <a:ext cx="842010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781306"/>
            <a:ext cx="742950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8-942A-4182-A06C-AB68ACDA5554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91EE-C158-4A3A-827B-D23B6A41D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2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8-942A-4182-A06C-AB68ACDA5554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91EE-C158-4A3A-827B-D23B6A41D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73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83297"/>
            <a:ext cx="2135981" cy="610108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83297"/>
            <a:ext cx="6284119" cy="610108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8-942A-4182-A06C-AB68ACDA5554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91EE-C158-4A3A-827B-D23B6A41D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0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F56D-AB96-4AAF-828F-2716D3D325FA}" type="datetime1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6B55AB0-517E-45E9-AD97-C5666CC983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757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1178224"/>
            <a:ext cx="8420100" cy="2506427"/>
          </a:xfrm>
        </p:spPr>
        <p:txBody>
          <a:bodyPr anchor="b"/>
          <a:lstStyle>
            <a:lvl1pPr algn="ctr">
              <a:defRPr sz="558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5" y="3781308"/>
            <a:ext cx="7429501" cy="1738167"/>
          </a:xfrm>
        </p:spPr>
        <p:txBody>
          <a:bodyPr/>
          <a:lstStyle>
            <a:lvl1pPr marL="0" indent="0" algn="ctr">
              <a:buNone/>
              <a:defRPr sz="2233"/>
            </a:lvl1pPr>
            <a:lvl2pPr marL="425244" indent="0" algn="ctr">
              <a:buNone/>
              <a:defRPr sz="1860"/>
            </a:lvl2pPr>
            <a:lvl3pPr marL="850487" indent="0" algn="ctr">
              <a:buNone/>
              <a:defRPr sz="1674"/>
            </a:lvl3pPr>
            <a:lvl4pPr marL="1275730" indent="0" algn="ctr">
              <a:buNone/>
              <a:defRPr sz="1488"/>
            </a:lvl4pPr>
            <a:lvl5pPr marL="1700972" indent="0" algn="ctr">
              <a:buNone/>
              <a:defRPr sz="1488"/>
            </a:lvl5pPr>
            <a:lvl6pPr marL="2126217" indent="0" algn="ctr">
              <a:buNone/>
              <a:defRPr sz="1488"/>
            </a:lvl6pPr>
            <a:lvl7pPr marL="2551461" indent="0" algn="ctr">
              <a:buNone/>
              <a:defRPr sz="1488"/>
            </a:lvl7pPr>
            <a:lvl8pPr marL="2976702" indent="0" algn="ctr">
              <a:buNone/>
              <a:defRPr sz="1488"/>
            </a:lvl8pPr>
            <a:lvl9pPr marL="3401947" indent="0" algn="ctr">
              <a:buNone/>
              <a:defRPr sz="1488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8D02-9183-495C-A05D-80CC6E599D4B}" type="datetime1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7151" y="6816029"/>
            <a:ext cx="2228850" cy="38329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ADA1178-8370-4F52-A67E-61E2897E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1456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78223"/>
            <a:ext cx="8420100" cy="2506427"/>
          </a:xfrm>
        </p:spPr>
        <p:txBody>
          <a:bodyPr anchor="b"/>
          <a:lstStyle>
            <a:lvl1pPr algn="ctr">
              <a:defRPr sz="619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781307"/>
            <a:ext cx="7429500" cy="1738167"/>
          </a:xfrm>
        </p:spPr>
        <p:txBody>
          <a:bodyPr/>
          <a:lstStyle>
            <a:lvl1pPr marL="0" indent="0" algn="ctr">
              <a:buNone/>
              <a:defRPr sz="2476"/>
            </a:lvl1pPr>
            <a:lvl2pPr marL="471666" indent="0" algn="ctr">
              <a:buNone/>
              <a:defRPr sz="2064"/>
            </a:lvl2pPr>
            <a:lvl3pPr marL="943330" indent="0" algn="ctr">
              <a:buNone/>
              <a:defRPr sz="1857"/>
            </a:lvl3pPr>
            <a:lvl4pPr marL="1414996" indent="0" algn="ctr">
              <a:buNone/>
              <a:defRPr sz="1651"/>
            </a:lvl4pPr>
            <a:lvl5pPr marL="1886660" indent="0" algn="ctr">
              <a:buNone/>
              <a:defRPr sz="1651"/>
            </a:lvl5pPr>
            <a:lvl6pPr marL="2358326" indent="0" algn="ctr">
              <a:buNone/>
              <a:defRPr sz="1651"/>
            </a:lvl6pPr>
            <a:lvl7pPr marL="2829990" indent="0" algn="ctr">
              <a:buNone/>
              <a:defRPr sz="1651"/>
            </a:lvl7pPr>
            <a:lvl8pPr marL="3301656" indent="0" algn="ctr">
              <a:buNone/>
              <a:defRPr sz="1651"/>
            </a:lvl8pPr>
            <a:lvl9pPr marL="3773320" indent="0" algn="ctr">
              <a:buNone/>
              <a:defRPr sz="1651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25E7-5A23-446F-A6F2-45C53E40F1FC}" type="datetime1">
              <a:rPr kumimoji="1" lang="ja-JP" altLang="en-US" smtClean="0"/>
              <a:t>2021/12/28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C0C3-80A2-4EDA-8DD4-D638D41F3C0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652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C806-9096-415A-AF65-8E684E9272E4}" type="datetime1">
              <a:rPr kumimoji="1" lang="ja-JP" altLang="en-US" smtClean="0"/>
              <a:t>2021/12/28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C0C3-80A2-4EDA-8DD4-D638D41F3C0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976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94831"/>
            <a:ext cx="8543925" cy="2994714"/>
          </a:xfrm>
        </p:spPr>
        <p:txBody>
          <a:bodyPr anchor="b"/>
          <a:lstStyle>
            <a:lvl1pPr>
              <a:defRPr sz="619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817877"/>
            <a:ext cx="8543925" cy="1574849"/>
          </a:xfrm>
        </p:spPr>
        <p:txBody>
          <a:bodyPr/>
          <a:lstStyle>
            <a:lvl1pPr marL="0" indent="0">
              <a:buNone/>
              <a:defRPr sz="2476">
                <a:solidFill>
                  <a:schemeClr val="tx1"/>
                </a:solidFill>
              </a:defRPr>
            </a:lvl1pPr>
            <a:lvl2pPr marL="471666" indent="0">
              <a:buNone/>
              <a:defRPr sz="2064">
                <a:solidFill>
                  <a:schemeClr val="tx1">
                    <a:tint val="75000"/>
                  </a:schemeClr>
                </a:solidFill>
              </a:defRPr>
            </a:lvl2pPr>
            <a:lvl3pPr marL="943330" indent="0">
              <a:buNone/>
              <a:defRPr sz="1857">
                <a:solidFill>
                  <a:schemeClr val="tx1">
                    <a:tint val="75000"/>
                  </a:schemeClr>
                </a:solidFill>
              </a:defRPr>
            </a:lvl3pPr>
            <a:lvl4pPr marL="1414996" indent="0">
              <a:buNone/>
              <a:defRPr sz="1651">
                <a:solidFill>
                  <a:schemeClr val="tx1">
                    <a:tint val="75000"/>
                  </a:schemeClr>
                </a:solidFill>
              </a:defRPr>
            </a:lvl4pPr>
            <a:lvl5pPr marL="1886660" indent="0">
              <a:buNone/>
              <a:defRPr sz="1651">
                <a:solidFill>
                  <a:schemeClr val="tx1">
                    <a:tint val="75000"/>
                  </a:schemeClr>
                </a:solidFill>
              </a:defRPr>
            </a:lvl5pPr>
            <a:lvl6pPr marL="2358326" indent="0">
              <a:buNone/>
              <a:defRPr sz="1651">
                <a:solidFill>
                  <a:schemeClr val="tx1">
                    <a:tint val="75000"/>
                  </a:schemeClr>
                </a:solidFill>
              </a:defRPr>
            </a:lvl6pPr>
            <a:lvl7pPr marL="2829990" indent="0">
              <a:buNone/>
              <a:defRPr sz="1651">
                <a:solidFill>
                  <a:schemeClr val="tx1">
                    <a:tint val="75000"/>
                  </a:schemeClr>
                </a:solidFill>
              </a:defRPr>
            </a:lvl7pPr>
            <a:lvl8pPr marL="3301656" indent="0">
              <a:buNone/>
              <a:defRPr sz="1651">
                <a:solidFill>
                  <a:schemeClr val="tx1">
                    <a:tint val="75000"/>
                  </a:schemeClr>
                </a:solidFill>
              </a:defRPr>
            </a:lvl8pPr>
            <a:lvl9pPr marL="3773320" indent="0">
              <a:buNone/>
              <a:defRPr sz="16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818E-38BA-4B8A-9E3B-8F5464C0DAC5}" type="datetime1">
              <a:rPr kumimoji="1" lang="ja-JP" altLang="en-US" smtClean="0"/>
              <a:t>2021/12/28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C0C3-80A2-4EDA-8DD4-D638D41F3C0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938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916484"/>
            <a:ext cx="4210050" cy="456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2" y="1916484"/>
            <a:ext cx="4210050" cy="456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1036-C18F-453B-A071-CE1F181577E3}" type="datetime1">
              <a:rPr kumimoji="1" lang="ja-JP" altLang="en-US" smtClean="0"/>
              <a:t>2021/12/28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C0C3-80A2-4EDA-8DD4-D638D41F3C0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979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83299"/>
            <a:ext cx="8543925" cy="139153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764833"/>
            <a:ext cx="4190701" cy="864917"/>
          </a:xfrm>
        </p:spPr>
        <p:txBody>
          <a:bodyPr anchor="b"/>
          <a:lstStyle>
            <a:lvl1pPr marL="0" indent="0">
              <a:buNone/>
              <a:defRPr sz="2476" b="1"/>
            </a:lvl1pPr>
            <a:lvl2pPr marL="471666" indent="0">
              <a:buNone/>
              <a:defRPr sz="2064" b="1"/>
            </a:lvl2pPr>
            <a:lvl3pPr marL="943330" indent="0">
              <a:buNone/>
              <a:defRPr sz="1857" b="1"/>
            </a:lvl3pPr>
            <a:lvl4pPr marL="1414996" indent="0">
              <a:buNone/>
              <a:defRPr sz="1651" b="1"/>
            </a:lvl4pPr>
            <a:lvl5pPr marL="1886660" indent="0">
              <a:buNone/>
              <a:defRPr sz="1651" b="1"/>
            </a:lvl5pPr>
            <a:lvl6pPr marL="2358326" indent="0">
              <a:buNone/>
              <a:defRPr sz="1651" b="1"/>
            </a:lvl6pPr>
            <a:lvl7pPr marL="2829990" indent="0">
              <a:buNone/>
              <a:defRPr sz="1651" b="1"/>
            </a:lvl7pPr>
            <a:lvl8pPr marL="3301656" indent="0">
              <a:buNone/>
              <a:defRPr sz="1651" b="1"/>
            </a:lvl8pPr>
            <a:lvl9pPr marL="3773320" indent="0">
              <a:buNone/>
              <a:defRPr sz="165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629750"/>
            <a:ext cx="4190701" cy="386796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764833"/>
            <a:ext cx="4211341" cy="864917"/>
          </a:xfrm>
        </p:spPr>
        <p:txBody>
          <a:bodyPr anchor="b"/>
          <a:lstStyle>
            <a:lvl1pPr marL="0" indent="0">
              <a:buNone/>
              <a:defRPr sz="2476" b="1"/>
            </a:lvl1pPr>
            <a:lvl2pPr marL="471666" indent="0">
              <a:buNone/>
              <a:defRPr sz="2064" b="1"/>
            </a:lvl2pPr>
            <a:lvl3pPr marL="943330" indent="0">
              <a:buNone/>
              <a:defRPr sz="1857" b="1"/>
            </a:lvl3pPr>
            <a:lvl4pPr marL="1414996" indent="0">
              <a:buNone/>
              <a:defRPr sz="1651" b="1"/>
            </a:lvl4pPr>
            <a:lvl5pPr marL="1886660" indent="0">
              <a:buNone/>
              <a:defRPr sz="1651" b="1"/>
            </a:lvl5pPr>
            <a:lvl6pPr marL="2358326" indent="0">
              <a:buNone/>
              <a:defRPr sz="1651" b="1"/>
            </a:lvl6pPr>
            <a:lvl7pPr marL="2829990" indent="0">
              <a:buNone/>
              <a:defRPr sz="1651" b="1"/>
            </a:lvl7pPr>
            <a:lvl8pPr marL="3301656" indent="0">
              <a:buNone/>
              <a:defRPr sz="1651" b="1"/>
            </a:lvl8pPr>
            <a:lvl9pPr marL="3773320" indent="0">
              <a:buNone/>
              <a:defRPr sz="165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629750"/>
            <a:ext cx="4211341" cy="386796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C6B8-FF7F-43FF-9DAA-5FDC832A55C0}" type="datetime1">
              <a:rPr kumimoji="1" lang="ja-JP" altLang="en-US" smtClean="0"/>
              <a:t>2021/12/28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C0C3-80A2-4EDA-8DD4-D638D41F3C0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3100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A9C2-250E-41D6-B582-33074887ABCD}" type="datetime1">
              <a:rPr kumimoji="1" lang="ja-JP" altLang="en-US" smtClean="0"/>
              <a:t>2021/12/28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C0C3-80A2-4EDA-8DD4-D638D41F3C0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909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8-942A-4182-A06C-AB68ACDA5554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91EE-C158-4A3A-827B-D23B6A41D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662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7F56-711A-40E8-8FA4-24CE0ED7EC9E}" type="datetime1">
              <a:rPr kumimoji="1" lang="ja-JP" altLang="en-US" smtClean="0"/>
              <a:t>2021/12/28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C0C3-80A2-4EDA-8DD4-D638D41F3C0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8486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79954"/>
            <a:ext cx="3194943" cy="1679840"/>
          </a:xfrm>
        </p:spPr>
        <p:txBody>
          <a:bodyPr anchor="b"/>
          <a:lstStyle>
            <a:lvl1pPr>
              <a:defRPr sz="330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1036570"/>
            <a:ext cx="5014912" cy="5116178"/>
          </a:xfrm>
        </p:spPr>
        <p:txBody>
          <a:bodyPr/>
          <a:lstStyle>
            <a:lvl1pPr>
              <a:defRPr sz="3301"/>
            </a:lvl1pPr>
            <a:lvl2pPr>
              <a:defRPr sz="2888"/>
            </a:lvl2pPr>
            <a:lvl3pPr>
              <a:defRPr sz="2476"/>
            </a:lvl3pPr>
            <a:lvl4pPr>
              <a:defRPr sz="2064"/>
            </a:lvl4pPr>
            <a:lvl5pPr>
              <a:defRPr sz="2064"/>
            </a:lvl5pPr>
            <a:lvl6pPr>
              <a:defRPr sz="2064"/>
            </a:lvl6pPr>
            <a:lvl7pPr>
              <a:defRPr sz="2064"/>
            </a:lvl7pPr>
            <a:lvl8pPr>
              <a:defRPr sz="2064"/>
            </a:lvl8pPr>
            <a:lvl9pPr>
              <a:defRPr sz="206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159795"/>
            <a:ext cx="3194943" cy="4001285"/>
          </a:xfrm>
        </p:spPr>
        <p:txBody>
          <a:bodyPr/>
          <a:lstStyle>
            <a:lvl1pPr marL="0" indent="0">
              <a:buNone/>
              <a:defRPr sz="1651"/>
            </a:lvl1pPr>
            <a:lvl2pPr marL="471666" indent="0">
              <a:buNone/>
              <a:defRPr sz="1445"/>
            </a:lvl2pPr>
            <a:lvl3pPr marL="943330" indent="0">
              <a:buNone/>
              <a:defRPr sz="1238"/>
            </a:lvl3pPr>
            <a:lvl4pPr marL="1414996" indent="0">
              <a:buNone/>
              <a:defRPr sz="1032"/>
            </a:lvl4pPr>
            <a:lvl5pPr marL="1886660" indent="0">
              <a:buNone/>
              <a:defRPr sz="1032"/>
            </a:lvl5pPr>
            <a:lvl6pPr marL="2358326" indent="0">
              <a:buNone/>
              <a:defRPr sz="1032"/>
            </a:lvl6pPr>
            <a:lvl7pPr marL="2829990" indent="0">
              <a:buNone/>
              <a:defRPr sz="1032"/>
            </a:lvl7pPr>
            <a:lvl8pPr marL="3301656" indent="0">
              <a:buNone/>
              <a:defRPr sz="1032"/>
            </a:lvl8pPr>
            <a:lvl9pPr marL="3773320" indent="0">
              <a:buNone/>
              <a:defRPr sz="103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E0C2-83EE-424C-981D-DBDCE0B08845}" type="datetime1">
              <a:rPr kumimoji="1" lang="ja-JP" altLang="en-US" smtClean="0"/>
              <a:t>2021/12/28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C0C3-80A2-4EDA-8DD4-D638D41F3C0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4917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79954"/>
            <a:ext cx="3194943" cy="1679840"/>
          </a:xfrm>
        </p:spPr>
        <p:txBody>
          <a:bodyPr anchor="b"/>
          <a:lstStyle>
            <a:lvl1pPr>
              <a:defRPr sz="330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1036570"/>
            <a:ext cx="5014912" cy="5116178"/>
          </a:xfrm>
        </p:spPr>
        <p:txBody>
          <a:bodyPr anchor="t"/>
          <a:lstStyle>
            <a:lvl1pPr marL="0" indent="0">
              <a:buNone/>
              <a:defRPr sz="3301"/>
            </a:lvl1pPr>
            <a:lvl2pPr marL="471666" indent="0">
              <a:buNone/>
              <a:defRPr sz="2888"/>
            </a:lvl2pPr>
            <a:lvl3pPr marL="943330" indent="0">
              <a:buNone/>
              <a:defRPr sz="2476"/>
            </a:lvl3pPr>
            <a:lvl4pPr marL="1414996" indent="0">
              <a:buNone/>
              <a:defRPr sz="2064"/>
            </a:lvl4pPr>
            <a:lvl5pPr marL="1886660" indent="0">
              <a:buNone/>
              <a:defRPr sz="2064"/>
            </a:lvl5pPr>
            <a:lvl6pPr marL="2358326" indent="0">
              <a:buNone/>
              <a:defRPr sz="2064"/>
            </a:lvl6pPr>
            <a:lvl7pPr marL="2829990" indent="0">
              <a:buNone/>
              <a:defRPr sz="2064"/>
            </a:lvl7pPr>
            <a:lvl8pPr marL="3301656" indent="0">
              <a:buNone/>
              <a:defRPr sz="2064"/>
            </a:lvl8pPr>
            <a:lvl9pPr marL="3773320" indent="0">
              <a:buNone/>
              <a:defRPr sz="2064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159795"/>
            <a:ext cx="3194943" cy="4001285"/>
          </a:xfrm>
        </p:spPr>
        <p:txBody>
          <a:bodyPr/>
          <a:lstStyle>
            <a:lvl1pPr marL="0" indent="0">
              <a:buNone/>
              <a:defRPr sz="1651"/>
            </a:lvl1pPr>
            <a:lvl2pPr marL="471666" indent="0">
              <a:buNone/>
              <a:defRPr sz="1445"/>
            </a:lvl2pPr>
            <a:lvl3pPr marL="943330" indent="0">
              <a:buNone/>
              <a:defRPr sz="1238"/>
            </a:lvl3pPr>
            <a:lvl4pPr marL="1414996" indent="0">
              <a:buNone/>
              <a:defRPr sz="1032"/>
            </a:lvl4pPr>
            <a:lvl5pPr marL="1886660" indent="0">
              <a:buNone/>
              <a:defRPr sz="1032"/>
            </a:lvl5pPr>
            <a:lvl6pPr marL="2358326" indent="0">
              <a:buNone/>
              <a:defRPr sz="1032"/>
            </a:lvl6pPr>
            <a:lvl7pPr marL="2829990" indent="0">
              <a:buNone/>
              <a:defRPr sz="1032"/>
            </a:lvl7pPr>
            <a:lvl8pPr marL="3301656" indent="0">
              <a:buNone/>
              <a:defRPr sz="1032"/>
            </a:lvl8pPr>
            <a:lvl9pPr marL="3773320" indent="0">
              <a:buNone/>
              <a:defRPr sz="103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31A-E48E-42C1-8B9B-B49D0E96DEE0}" type="datetime1">
              <a:rPr kumimoji="1" lang="ja-JP" altLang="en-US" smtClean="0"/>
              <a:t>2021/12/28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C0C3-80A2-4EDA-8DD4-D638D41F3C0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327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FA1D-A067-4269-AB53-FBDED5E3FF56}" type="datetime1">
              <a:rPr kumimoji="1" lang="ja-JP" altLang="en-US" smtClean="0"/>
              <a:t>2021/12/28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C0C3-80A2-4EDA-8DD4-D638D41F3C0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9536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83298"/>
            <a:ext cx="2135981" cy="610108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83298"/>
            <a:ext cx="6284118" cy="610108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6154-40C1-487D-A558-E1808D9120EE}" type="datetime1">
              <a:rPr kumimoji="1" lang="ja-JP" altLang="en-US" smtClean="0"/>
              <a:t>2021/12/28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C0C3-80A2-4EDA-8DD4-D638D41F3C0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931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94831"/>
            <a:ext cx="8543925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817876"/>
            <a:ext cx="8543925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8-942A-4182-A06C-AB68ACDA5554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91EE-C158-4A3A-827B-D23B6A41D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29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916484"/>
            <a:ext cx="4210050" cy="456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916484"/>
            <a:ext cx="4210050" cy="456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8-942A-4182-A06C-AB68ACDA5554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91EE-C158-4A3A-827B-D23B6A41D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9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83299"/>
            <a:ext cx="8543925" cy="139153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764832"/>
            <a:ext cx="4190702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629749"/>
            <a:ext cx="4190702" cy="386796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764832"/>
            <a:ext cx="4211340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629749"/>
            <a:ext cx="4211340" cy="386796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8-942A-4182-A06C-AB68ACDA5554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91EE-C158-4A3A-827B-D23B6A41D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31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8-942A-4182-A06C-AB68ACDA5554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91EE-C158-4A3A-827B-D23B6A41D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66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8-942A-4182-A06C-AB68ACDA5554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91EE-C158-4A3A-827B-D23B6A41D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41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79954"/>
            <a:ext cx="31949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036570"/>
            <a:ext cx="5014913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159794"/>
            <a:ext cx="31949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8-942A-4182-A06C-AB68ACDA5554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91EE-C158-4A3A-827B-D23B6A41D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11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79954"/>
            <a:ext cx="31949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036570"/>
            <a:ext cx="5014913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159794"/>
            <a:ext cx="31949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E48-942A-4182-A06C-AB68ACDA5554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91EE-C158-4A3A-827B-D23B6A41D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49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83299"/>
            <a:ext cx="8543925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916484"/>
            <a:ext cx="8543925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672698"/>
            <a:ext cx="22288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D4E48-942A-4182-A06C-AB68ACDA5554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672698"/>
            <a:ext cx="334327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672698"/>
            <a:ext cx="22288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291EE-C158-4A3A-827B-D23B6A41D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24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kumimoji="1"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1" y="288311"/>
            <a:ext cx="8915400" cy="11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679849"/>
            <a:ext cx="8915400" cy="4751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1" y="6672726"/>
            <a:ext cx="23114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3C42-7F23-47D4-9075-2F9744EE692C}" type="datetime1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1" y="6672726"/>
            <a:ext cx="31369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94601" y="6816029"/>
            <a:ext cx="23114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0" b="1">
                <a:solidFill>
                  <a:schemeClr val="tx1"/>
                </a:solidFill>
              </a:defRPr>
            </a:lvl1pPr>
          </a:lstStyle>
          <a:p>
            <a:fld id="{66B55AB0-517E-45E9-AD97-C5666CC983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929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hf hdr="0" ftr="0" dt="0"/>
  <p:txStyles>
    <p:titleStyle>
      <a:lvl1pPr algn="ctr" defTabSz="850454" rtl="0" eaLnBrk="1" latinLnBrk="0" hangingPunct="1">
        <a:spcBef>
          <a:spcPct val="0"/>
        </a:spcBef>
        <a:buNone/>
        <a:defRPr kumimoji="1" sz="40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920" indent="-318920" algn="l" defTabSz="8504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690994" indent="-265766" algn="l" defTabSz="85045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604" kern="1200">
          <a:solidFill>
            <a:schemeClr val="tx1"/>
          </a:solidFill>
          <a:latin typeface="+mn-lt"/>
          <a:ea typeface="+mn-ea"/>
          <a:cs typeface="+mn-cs"/>
        </a:defRPr>
      </a:lvl2pPr>
      <a:lvl3pPr marL="1063067" indent="-212614" algn="l" defTabSz="8504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33" kern="1200">
          <a:solidFill>
            <a:schemeClr val="tx1"/>
          </a:solidFill>
          <a:latin typeface="+mn-lt"/>
          <a:ea typeface="+mn-ea"/>
          <a:cs typeface="+mn-cs"/>
        </a:defRPr>
      </a:lvl3pPr>
      <a:lvl4pPr marL="1488293" indent="-212614" algn="l" defTabSz="85045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913519" indent="-212614" algn="l" defTabSz="850454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38748" indent="-212614" algn="l" defTabSz="8504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763974" indent="-212614" algn="l" defTabSz="8504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189201" indent="-212614" algn="l" defTabSz="8504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614425" indent="-212614" algn="l" defTabSz="8504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50454" rtl="0" eaLnBrk="1" latinLnBrk="0" hangingPunct="1">
        <a:defRPr kumimoji="1" sz="1674" kern="1200">
          <a:solidFill>
            <a:schemeClr val="tx1"/>
          </a:solidFill>
          <a:latin typeface="+mn-lt"/>
          <a:ea typeface="+mn-ea"/>
          <a:cs typeface="+mn-cs"/>
        </a:defRPr>
      </a:lvl1pPr>
      <a:lvl2pPr marL="425226" algn="l" defTabSz="850454" rtl="0" eaLnBrk="1" latinLnBrk="0" hangingPunct="1">
        <a:defRPr kumimoji="1"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850454" algn="l" defTabSz="850454" rtl="0" eaLnBrk="1" latinLnBrk="0" hangingPunct="1">
        <a:defRPr kumimoji="1" sz="1674" kern="1200">
          <a:solidFill>
            <a:schemeClr val="tx1"/>
          </a:solidFill>
          <a:latin typeface="+mn-lt"/>
          <a:ea typeface="+mn-ea"/>
          <a:cs typeface="+mn-cs"/>
        </a:defRPr>
      </a:lvl3pPr>
      <a:lvl4pPr marL="1275681" algn="l" defTabSz="850454" rtl="0" eaLnBrk="1" latinLnBrk="0" hangingPunct="1">
        <a:defRPr kumimoji="1"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1700908" algn="l" defTabSz="850454" rtl="0" eaLnBrk="1" latinLnBrk="0" hangingPunct="1">
        <a:defRPr kumimoji="1"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2126132" algn="l" defTabSz="850454" rtl="0" eaLnBrk="1" latinLnBrk="0" hangingPunct="1">
        <a:defRPr kumimoji="1"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551359" algn="l" defTabSz="850454" rtl="0" eaLnBrk="1" latinLnBrk="0" hangingPunct="1">
        <a:defRPr kumimoji="1"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2976585" algn="l" defTabSz="850454" rtl="0" eaLnBrk="1" latinLnBrk="0" hangingPunct="1">
        <a:defRPr kumimoji="1"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401812" algn="l" defTabSz="850454" rtl="0" eaLnBrk="1" latinLnBrk="0" hangingPunct="1">
        <a:defRPr kumimoji="1" sz="16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83299"/>
            <a:ext cx="8543925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916484"/>
            <a:ext cx="8543925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672699"/>
            <a:ext cx="22288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3F58-642D-4904-A520-5E066A97B211}" type="datetime1">
              <a:rPr kumimoji="1" lang="ja-JP" altLang="en-US" smtClean="0"/>
              <a:t>2021/12/28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672699"/>
            <a:ext cx="334327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672699"/>
            <a:ext cx="22288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C0C3-80A2-4EDA-8DD4-D638D41F3C0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245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defTabSz="943330" rtl="0" eaLnBrk="1" latinLnBrk="0" hangingPunct="1">
        <a:lnSpc>
          <a:spcPct val="90000"/>
        </a:lnSpc>
        <a:spcBef>
          <a:spcPct val="0"/>
        </a:spcBef>
        <a:buNone/>
        <a:defRPr kumimoji="1" sz="45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832" indent="-235832" algn="l" defTabSz="943330" rtl="0" eaLnBrk="1" latinLnBrk="0" hangingPunct="1">
        <a:lnSpc>
          <a:spcPct val="90000"/>
        </a:lnSpc>
        <a:spcBef>
          <a:spcPts val="1032"/>
        </a:spcBef>
        <a:buFont typeface="Arial" panose="020B0604020202020204" pitchFamily="34" charset="0"/>
        <a:buChar char="•"/>
        <a:defRPr kumimoji="1" sz="2888" kern="1200">
          <a:solidFill>
            <a:schemeClr val="tx1"/>
          </a:solidFill>
          <a:latin typeface="+mn-lt"/>
          <a:ea typeface="+mn-ea"/>
          <a:cs typeface="+mn-cs"/>
        </a:defRPr>
      </a:lvl1pPr>
      <a:lvl2pPr marL="707498" indent="-235832" algn="l" defTabSz="943330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kumimoji="1" sz="2476" kern="1200">
          <a:solidFill>
            <a:schemeClr val="tx1"/>
          </a:solidFill>
          <a:latin typeface="+mn-lt"/>
          <a:ea typeface="+mn-ea"/>
          <a:cs typeface="+mn-cs"/>
        </a:defRPr>
      </a:lvl2pPr>
      <a:lvl3pPr marL="1179162" indent="-235832" algn="l" defTabSz="943330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kumimoji="1" sz="2064" kern="1200">
          <a:solidFill>
            <a:schemeClr val="tx1"/>
          </a:solidFill>
          <a:latin typeface="+mn-lt"/>
          <a:ea typeface="+mn-ea"/>
          <a:cs typeface="+mn-cs"/>
        </a:defRPr>
      </a:lvl3pPr>
      <a:lvl4pPr marL="1650828" indent="-235832" algn="l" defTabSz="943330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4pPr>
      <a:lvl5pPr marL="2122493" indent="-235832" algn="l" defTabSz="943330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5pPr>
      <a:lvl6pPr marL="2594158" indent="-235832" algn="l" defTabSz="943330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6pPr>
      <a:lvl7pPr marL="3065824" indent="-235832" algn="l" defTabSz="943330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7pPr>
      <a:lvl8pPr marL="3537488" indent="-235832" algn="l" defTabSz="943330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8pPr>
      <a:lvl9pPr marL="4009154" indent="-235832" algn="l" defTabSz="943330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3330" rtl="0" eaLnBrk="1" latinLnBrk="0" hangingPunct="1"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1pPr>
      <a:lvl2pPr marL="471666" algn="l" defTabSz="943330" rtl="0" eaLnBrk="1" latinLnBrk="0" hangingPunct="1"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2pPr>
      <a:lvl3pPr marL="943330" algn="l" defTabSz="943330" rtl="0" eaLnBrk="1" latinLnBrk="0" hangingPunct="1"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414996" algn="l" defTabSz="943330" rtl="0" eaLnBrk="1" latinLnBrk="0" hangingPunct="1"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4pPr>
      <a:lvl5pPr marL="1886660" algn="l" defTabSz="943330" rtl="0" eaLnBrk="1" latinLnBrk="0" hangingPunct="1"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5pPr>
      <a:lvl6pPr marL="2358326" algn="l" defTabSz="943330" rtl="0" eaLnBrk="1" latinLnBrk="0" hangingPunct="1"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6pPr>
      <a:lvl7pPr marL="2829990" algn="l" defTabSz="943330" rtl="0" eaLnBrk="1" latinLnBrk="0" hangingPunct="1"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7pPr>
      <a:lvl8pPr marL="3301656" algn="l" defTabSz="943330" rtl="0" eaLnBrk="1" latinLnBrk="0" hangingPunct="1"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8pPr>
      <a:lvl9pPr marL="3773320" algn="l" defTabSz="943330" rtl="0" eaLnBrk="1" latinLnBrk="0" hangingPunct="1">
        <a:defRPr kumimoji="1" sz="1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04822" y="1105811"/>
            <a:ext cx="8186738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endParaRPr lang="en-US" altLang="ja-JP" sz="28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4500"/>
              </a:lnSpc>
            </a:pPr>
            <a:r>
              <a:rPr lang="en-US" altLang="ja-JP" sz="3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sz="3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年日本国際博覧会（大阪・関西万博）</a:t>
            </a:r>
            <a:endParaRPr lang="en-US" altLang="ja-JP" sz="3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4500"/>
              </a:lnSpc>
            </a:pP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lang="ja-JP" altLang="en-US" sz="3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向けた大阪・関西の取組みについて</a:t>
            </a:r>
            <a:endParaRPr lang="en-US" altLang="ja-JP" sz="3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4500"/>
              </a:lnSpc>
            </a:pPr>
            <a:endParaRPr lang="en-US" altLang="ja-JP" sz="3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4500"/>
              </a:lnSpc>
            </a:pP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　大阪・関西万博関連事業に関する要望について　～</a:t>
            </a:r>
            <a:endParaRPr lang="en-US" altLang="ja-JP" sz="2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4500"/>
              </a:lnSpc>
            </a:pPr>
            <a:endParaRPr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8360" y="5417498"/>
            <a:ext cx="6912768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</a:t>
            </a:r>
          </a:p>
          <a:p>
            <a:pPr algn="ct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大阪市</a:t>
            </a:r>
          </a:p>
          <a:p>
            <a:pPr algn="ct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関西広域連合</a:t>
            </a:r>
          </a:p>
          <a:p>
            <a:pPr algn="ctr">
              <a:lnSpc>
                <a:spcPts val="8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 </a:t>
            </a:r>
            <a:endParaRPr lang="ja-JP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公益社団法人 関西経済連合会</a:t>
            </a:r>
          </a:p>
          <a:p>
            <a:pPr algn="ct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関西商工会議所連合会・大阪商工会議所</a:t>
            </a:r>
          </a:p>
          <a:p>
            <a:pPr algn="ct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一般社団法人 関西経済同友会</a:t>
            </a:r>
          </a:p>
          <a:p>
            <a:pPr algn="ctr">
              <a:lnSpc>
                <a:spcPts val="8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 </a:t>
            </a:r>
            <a:endParaRPr lang="ja-JP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公益社団法人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年日本国際博覧会協会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1807" y="447596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endParaRPr lang="en-US" altLang="ja-JP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189259" y="288189"/>
            <a:ext cx="1492624" cy="4908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資料２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角丸四角形 78"/>
          <p:cNvSpPr/>
          <p:nvPr/>
        </p:nvSpPr>
        <p:spPr bwMode="gray">
          <a:xfrm>
            <a:off x="98337" y="1659055"/>
            <a:ext cx="9709327" cy="5270288"/>
          </a:xfrm>
          <a:prstGeom prst="roundRect">
            <a:avLst>
              <a:gd name="adj" fmla="val 2078"/>
            </a:avLst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 defTabSz="850483"/>
            <a:endParaRPr kumimoji="1" lang="ja-JP" altLang="en-US" sz="105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8337" y="586373"/>
            <a:ext cx="9709327" cy="847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9802" indent="-169802" defTabSz="850483"/>
            <a:r>
              <a:rPr kumimoji="1"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kumimoji="1" lang="ja-JP" altLang="en-US" sz="13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万博を一過性のものとせず、</a:t>
            </a:r>
            <a:r>
              <a:rPr kumimoji="1"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ライフサイエンス分野など</a:t>
            </a:r>
            <a:r>
              <a:rPr kumimoji="1" lang="ja-JP" altLang="en-US" sz="13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大阪・関西の強みを活かして、万博後の持続的な成長</a:t>
            </a:r>
            <a:r>
              <a:rPr kumimoji="1"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につなげ、</a:t>
            </a:r>
            <a:r>
              <a:rPr kumimoji="1" lang="en-US" altLang="ja-JP" sz="13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</a:t>
            </a:r>
            <a:r>
              <a:rPr kumimoji="1" lang="ja-JP" altLang="en-US" sz="1300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ｓ</a:t>
            </a:r>
            <a:r>
              <a:rPr kumimoji="1" lang="ja-JP" altLang="en-US" sz="13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の達成に貢献</a:t>
            </a:r>
            <a:r>
              <a:rPr kumimoji="1"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していくため、</a:t>
            </a:r>
            <a:r>
              <a:rPr kumimoji="1" lang="ja-JP" altLang="en-US" sz="13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国に大胆な投資や規制改革を要望</a:t>
            </a:r>
            <a:endParaRPr kumimoji="1" lang="en-US" altLang="ja-JP" sz="13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69802" indent="-169802" defTabSz="850483"/>
            <a:r>
              <a:rPr kumimoji="1"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○今後、国際博覧会本部においてとりまとめられる「アクションプラン」への位置づけ、</a:t>
            </a:r>
            <a:r>
              <a:rPr kumimoji="1" lang="ja-JP" altLang="en-US" sz="13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国における積極的な施策推進</a:t>
            </a:r>
            <a:r>
              <a:rPr kumimoji="1"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13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大阪・関西の取組みに対する財政的・技術的支援</a:t>
            </a:r>
            <a:r>
              <a:rPr kumimoji="1"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を求める</a:t>
            </a:r>
          </a:p>
        </p:txBody>
      </p:sp>
      <p:sp>
        <p:nvSpPr>
          <p:cNvPr id="46" name="テキスト ボックス 45"/>
          <p:cNvSpPr txBox="1"/>
          <p:nvPr/>
        </p:nvSpPr>
        <p:spPr bwMode="gray">
          <a:xfrm>
            <a:off x="6637900" y="1577933"/>
            <a:ext cx="3113452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850483"/>
            <a:r>
              <a:rPr kumimoji="1"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３．カーボンニュートラルや</a:t>
            </a:r>
            <a:endParaRPr kumimoji="1" lang="en-US" altLang="ja-JP" sz="12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50483"/>
            <a:r>
              <a:rPr kumimoji="1"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　　「大阪ブルー・オーシャン・ビジョン」の実現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4631" y="2350880"/>
            <a:ext cx="3196951" cy="6001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spcBef>
                <a:spcPts val="279"/>
              </a:spcBef>
            </a:pPr>
            <a:r>
              <a:rPr kumimoji="1" lang="ja-JP" altLang="en-US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◎ ライフサイエンスやヘルスケア分野のイノベーション促進等を、主要項目の一つとして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アクションプランへの位置付け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＜万博前＞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 bwMode="gray">
          <a:xfrm>
            <a:off x="174736" y="1570120"/>
            <a:ext cx="3235493" cy="461665"/>
          </a:xfrm>
          <a:prstGeom prst="rect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850483"/>
            <a:r>
              <a:rPr kumimoji="1" lang="ja-JP" altLang="en-US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１．ライフサイエンス・ヘルスケア分野の</a:t>
            </a:r>
            <a:endParaRPr kumimoji="1" lang="en-US" altLang="ja-JP" sz="1200" b="1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50483"/>
            <a:r>
              <a:rPr kumimoji="1" lang="ja-JP" altLang="en-US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　　研究開発等による健康長寿社会の実現</a:t>
            </a:r>
          </a:p>
        </p:txBody>
      </p:sp>
      <p:sp>
        <p:nvSpPr>
          <p:cNvPr id="49" name="テキスト ボックス 48"/>
          <p:cNvSpPr txBox="1"/>
          <p:nvPr/>
        </p:nvSpPr>
        <p:spPr bwMode="gray">
          <a:xfrm>
            <a:off x="3584963" y="1561475"/>
            <a:ext cx="2878203" cy="461665"/>
          </a:xfrm>
          <a:prstGeom prst="rect">
            <a:avLst/>
          </a:prstGeom>
          <a:solidFill>
            <a:schemeClr val="tx2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850483"/>
            <a:r>
              <a:rPr kumimoji="1"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２．大阪・関西全域で</a:t>
            </a:r>
            <a:endParaRPr kumimoji="1" lang="en-US" altLang="ja-JP" sz="12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50483"/>
            <a:r>
              <a:rPr kumimoji="1"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　　　「未来社会の実験場」の体現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53A09DB-873E-49EA-8FD1-8582D8BB10CB}"/>
              </a:ext>
            </a:extLst>
          </p:cNvPr>
          <p:cNvSpPr/>
          <p:nvPr/>
        </p:nvSpPr>
        <p:spPr>
          <a:xfrm>
            <a:off x="1" y="112295"/>
            <a:ext cx="9906000" cy="4130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0483"/>
            <a:r>
              <a:rPr kumimoji="1" lang="ja-JP" altLang="en-US" sz="1674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万博関連事業計画（ソフト事業・規制改革）の策定に向けた要望概要</a:t>
            </a: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11" y="2457166"/>
            <a:ext cx="864834" cy="560115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5455793" y="3033516"/>
            <a:ext cx="9983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0483"/>
            <a:r>
              <a:rPr kumimoji="1" lang="ja-JP" altLang="en-US" sz="1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空飛ぶクルマ</a:t>
            </a:r>
            <a:endParaRPr kumimoji="1" lang="en-US" altLang="ja-JP" sz="11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0378" y="4227526"/>
            <a:ext cx="757466" cy="738906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604391" y="4947580"/>
            <a:ext cx="882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0483"/>
            <a:r>
              <a:rPr kumimoji="1" lang="ja-JP" altLang="en-US" sz="1100" spc="-93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未来医療国際拠点</a:t>
            </a:r>
            <a:endParaRPr kumimoji="1" lang="en-US" altLang="ja-JP" sz="1100" spc="-93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678749" y="3526569"/>
            <a:ext cx="10507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0483"/>
            <a:r>
              <a:rPr kumimoji="1" lang="ja-JP" altLang="en-US" sz="1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水素船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完成</a:t>
            </a:r>
            <a:endParaRPr kumimoji="1" lang="en-US" altLang="ja-JP" sz="1100" dirty="0" smtClean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algn="ctr" defTabSz="850483"/>
            <a:r>
              <a:rPr kumimoji="1" lang="ja-JP" altLang="en-US" sz="110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イメージ</a:t>
            </a:r>
            <a:endParaRPr kumimoji="1" lang="ja-JP" altLang="en-US" sz="11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3"/>
          <a:stretch/>
        </p:blipFill>
        <p:spPr bwMode="auto">
          <a:xfrm>
            <a:off x="8742325" y="2828204"/>
            <a:ext cx="923575" cy="66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1694" y="2149964"/>
            <a:ext cx="3119888" cy="2008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defTabSz="850483"/>
            <a:r>
              <a:rPr kumimoji="1" lang="ja-JP" altLang="en-US" sz="1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（１）万博を契機とした健康・医療戦略の推進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71070" y="3051469"/>
            <a:ext cx="3119888" cy="2008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defTabSz="850483"/>
            <a:r>
              <a:rPr kumimoji="1" lang="ja-JP" altLang="en-US" sz="1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（２）感染症に強いまちづくりの推進</a:t>
            </a:r>
            <a:endParaRPr kumimoji="1" lang="en-US" altLang="ja-JP" sz="11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71070" y="3712443"/>
            <a:ext cx="3119888" cy="4038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defTabSz="850483"/>
            <a:r>
              <a:rPr kumimoji="1" lang="ja-JP" altLang="en-US" sz="1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（３）高度医療技術の研究開発や社会実装、産業化促進</a:t>
            </a:r>
            <a:endParaRPr kumimoji="1" lang="en-US" altLang="ja-JP" sz="11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71070" y="6087671"/>
            <a:ext cx="3119888" cy="41466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33482" rtlCol="0" anchor="ctr" anchorCtr="0">
            <a:noAutofit/>
          </a:bodyPr>
          <a:lstStyle/>
          <a:p>
            <a:pPr defTabSz="850483"/>
            <a:r>
              <a:rPr kumimoji="1" lang="ja-JP" altLang="en-US" sz="1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（４）先端技術を活用した次世代</a:t>
            </a:r>
            <a:r>
              <a:rPr kumimoji="1" lang="ja-JP" altLang="en-US" sz="1100" spc="-93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ヘルスケアサービス</a:t>
            </a:r>
            <a:r>
              <a:rPr kumimoji="1" lang="ja-JP" altLang="en-US" sz="1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の創出</a:t>
            </a:r>
            <a:endParaRPr kumimoji="1" lang="en-US" altLang="ja-JP" sz="11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596457" y="2149902"/>
            <a:ext cx="2719730" cy="20101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defTabSz="850483"/>
            <a:r>
              <a:rPr kumimoji="1" lang="ja-JP" altLang="en-US" sz="1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（１）スマートモビリティの推進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505574" y="2353353"/>
            <a:ext cx="1988137" cy="135421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◆ 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空飛ぶクルマの飛行実現に必要な制度整備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の早期実現　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  <a:p>
            <a:pPr marL="217643" indent="-425242" defTabSz="850483"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◆ 効率的な輸送に資する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自動運転（レベル４）の実現に向けた規制緩和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17643" indent="-425242" defTabSz="850483">
              <a:spcBef>
                <a:spcPts val="279"/>
              </a:spcBef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《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endParaRPr kumimoji="1" lang="en-US" altLang="ja-JP" sz="1100" b="1" u="sng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638815" y="3760059"/>
            <a:ext cx="2719730" cy="34578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33482" rtlCol="0" anchor="ctr" anchorCtr="0">
            <a:noAutofit/>
          </a:bodyPr>
          <a:lstStyle/>
          <a:p>
            <a:pPr marL="234385" indent="-425242" defTabSz="850483"/>
            <a:r>
              <a:rPr kumimoji="1" lang="ja-JP" altLang="en-US" sz="1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（２）フィジカル空間とサイバー空間を融合させる取組の推進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553481" y="4189756"/>
            <a:ext cx="2819050" cy="168809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 バーチャル万博の開催に向けた</a:t>
            </a:r>
            <a:r>
              <a:rPr kumimoji="1" lang="en-US" altLang="ja-JP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XR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ツールなどの開発</a:t>
            </a:r>
            <a:r>
              <a:rPr kumimoji="1" lang="ja-JP" altLang="en-US" sz="11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 バーチャル会場内の行動履歴取得等に関する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個人情報保護法上の取扱い基準の明確化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◎○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サイバーセキュリティの確保のための取組み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への支援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584962" y="5927742"/>
            <a:ext cx="2869159" cy="33396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34385" indent="-425242" defTabSz="850483"/>
            <a:r>
              <a:rPr kumimoji="1" lang="ja-JP" altLang="en-US" sz="1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（３）多様なチャレンジを生み出す環境の整備</a:t>
            </a:r>
            <a:endParaRPr kumimoji="1" lang="en-US" altLang="ja-JP" sz="11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557256" y="6286888"/>
            <a:ext cx="2804142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◎○ 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中小企業やスタートアップ等の万博への参加</a:t>
            </a:r>
            <a:r>
              <a:rPr kumimoji="1" lang="ja-JP" altLang="en-US" sz="11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促進</a:t>
            </a:r>
            <a:r>
              <a:rPr kumimoji="1" lang="ja-JP" altLang="en-US" sz="11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650651" y="2166705"/>
            <a:ext cx="3015249" cy="36830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33482" rtlCol="0" anchor="ctr" anchorCtr="0">
            <a:noAutofit/>
          </a:bodyPr>
          <a:lstStyle>
            <a:defPPr>
              <a:defRPr lang="ja-JP"/>
            </a:defPPr>
            <a:lvl1pPr marL="252000" indent="-457200">
              <a:defRPr sz="1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234385" indent="-425242" defTabSz="850483"/>
            <a:r>
              <a:rPr kumimoji="1" lang="ja-JP" altLang="en-US" sz="1100" dirty="0">
                <a:solidFill>
                  <a:prstClr val="black"/>
                </a:solidFill>
              </a:rPr>
              <a:t>（１）カーボンニュートラルの実現に向けた革新的イノベーションの創出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590960" y="4778214"/>
            <a:ext cx="3015249" cy="36830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100447" rtlCol="0" anchor="ctr" anchorCtr="0">
            <a:noAutofit/>
          </a:bodyPr>
          <a:lstStyle>
            <a:defPPr>
              <a:defRPr lang="ja-JP"/>
            </a:defPPr>
            <a:lvl1pPr marL="252000" indent="-457200">
              <a:defRPr sz="1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234385" indent="-425242" defTabSz="850483"/>
            <a:r>
              <a:rPr kumimoji="1" lang="ja-JP" altLang="en-US" sz="1100" dirty="0">
                <a:solidFill>
                  <a:prstClr val="black"/>
                </a:solidFill>
              </a:rPr>
              <a:t>（２）「大阪ブルー・オーシャン・ビジョン」の実現に向けた研究開発等の促進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64515" y="4169146"/>
            <a:ext cx="2463108" cy="11849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spcBef>
                <a:spcPts val="837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 </a:t>
            </a:r>
            <a:r>
              <a:rPr kumimoji="1" lang="en-US" altLang="ja-JP" sz="11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iPS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細胞などによる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再生・細胞医療・遺伝子治療の研究開発や産業化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に向けた支援 ＜万博前＞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17643" indent="-425242" defTabSz="850483">
              <a:spcBef>
                <a:spcPts val="558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◆ 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未承認の医療機器、再生医療等製品の一般向け展示を禁止する規制の緩和 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8885" y="6512584"/>
            <a:ext cx="3408371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spcBef>
                <a:spcPts val="558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◆ 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生体認証やバイタルデータ取得に向けた制度整備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94008" y="3281556"/>
            <a:ext cx="3196951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spcBef>
                <a:spcPts val="558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 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ワクチンや新薬の研究開発への継続的</a:t>
            </a:r>
            <a:r>
              <a:rPr kumimoji="1" lang="ja-JP" altLang="en-US" sz="11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支援    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万博前＞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486928" y="5209170"/>
            <a:ext cx="3015247" cy="10926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234000" indent="-457200">
              <a:spcBef>
                <a:spcPts val="300"/>
              </a:spcBef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</a:rPr>
              <a:t>　○ </a:t>
            </a:r>
            <a:r>
              <a:rPr kumimoji="1" lang="ja-JP" altLang="en-US" sz="1100" b="1" u="sng" dirty="0">
                <a:solidFill>
                  <a:prstClr val="black"/>
                </a:solidFill>
              </a:rPr>
              <a:t>バイオプラスチックに関する市場調査や研究開発</a:t>
            </a:r>
            <a:r>
              <a:rPr kumimoji="1" lang="ja-JP" altLang="en-US" sz="1100" dirty="0">
                <a:solidFill>
                  <a:prstClr val="black"/>
                </a:solidFill>
              </a:rPr>
              <a:t>等への支援</a:t>
            </a:r>
            <a:r>
              <a:rPr kumimoji="1" lang="en-US" altLang="ja-JP" sz="1100" dirty="0">
                <a:solidFill>
                  <a:prstClr val="black"/>
                </a:solidFill>
              </a:rPr>
              <a:t>&lt;</a:t>
            </a:r>
            <a:r>
              <a:rPr kumimoji="1" lang="ja-JP" altLang="en-US" sz="1100" dirty="0">
                <a:solidFill>
                  <a:prstClr val="black"/>
                </a:solidFill>
              </a:rPr>
              <a:t>万博前</a:t>
            </a:r>
            <a:r>
              <a:rPr kumimoji="1" lang="en-US" altLang="ja-JP" sz="1100" dirty="0">
                <a:solidFill>
                  <a:prstClr val="black"/>
                </a:solidFill>
              </a:rPr>
              <a:t>&gt;</a:t>
            </a: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</a:rPr>
              <a:t>　○ 会場内における</a:t>
            </a:r>
            <a:r>
              <a:rPr kumimoji="1" lang="ja-JP" altLang="en-US" sz="1100" b="1" u="sng" dirty="0">
                <a:solidFill>
                  <a:prstClr val="black"/>
                </a:solidFill>
              </a:rPr>
              <a:t>ごみゼロ、食品ロスゼロ、ファッションロスゼロなどによる環境負荷の最小化</a:t>
            </a:r>
            <a:r>
              <a:rPr kumimoji="1" lang="ja-JP" altLang="en-US" sz="1100" dirty="0">
                <a:solidFill>
                  <a:prstClr val="black"/>
                </a:solidFill>
              </a:rPr>
              <a:t>に向けた支援　</a:t>
            </a:r>
            <a:r>
              <a:rPr kumimoji="1" lang="en-US" altLang="ja-JP" sz="1100" dirty="0">
                <a:solidFill>
                  <a:prstClr val="black"/>
                </a:solidFill>
              </a:rPr>
              <a:t>《</a:t>
            </a:r>
            <a:r>
              <a:rPr kumimoji="1" lang="ja-JP" altLang="en-US" sz="1100" dirty="0">
                <a:solidFill>
                  <a:prstClr val="black"/>
                </a:solidFill>
              </a:rPr>
              <a:t>期間中</a:t>
            </a:r>
            <a:r>
              <a:rPr kumimoji="1" lang="en-US" altLang="ja-JP" sz="1100" dirty="0">
                <a:solidFill>
                  <a:prstClr val="black"/>
                </a:solidFill>
              </a:rPr>
              <a:t>》</a:t>
            </a: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535053" y="2650613"/>
            <a:ext cx="2179481" cy="188045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 marL="234000" indent="-457200">
              <a:spcBef>
                <a:spcPts val="300"/>
              </a:spcBef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</a:rPr>
              <a:t>　○ </a:t>
            </a:r>
            <a:r>
              <a:rPr kumimoji="1" lang="en-US" altLang="ja-JP" sz="1100" b="1" u="sng" dirty="0">
                <a:solidFill>
                  <a:prstClr val="black"/>
                </a:solidFill>
              </a:rPr>
              <a:t>EV</a:t>
            </a:r>
            <a:r>
              <a:rPr kumimoji="1" lang="ja-JP" altLang="en-US" sz="1100" b="1" u="sng" dirty="0">
                <a:solidFill>
                  <a:prstClr val="black"/>
                </a:solidFill>
              </a:rPr>
              <a:t>バス、</a:t>
            </a:r>
            <a:r>
              <a:rPr kumimoji="1" lang="en-US" altLang="ja-JP" sz="1100" b="1" u="sng" dirty="0">
                <a:solidFill>
                  <a:prstClr val="black"/>
                </a:solidFill>
              </a:rPr>
              <a:t>FC</a:t>
            </a:r>
            <a:r>
              <a:rPr kumimoji="1" lang="ja-JP" altLang="en-US" sz="1100" b="1" u="sng" dirty="0">
                <a:solidFill>
                  <a:prstClr val="black"/>
                </a:solidFill>
              </a:rPr>
              <a:t>バスへの導入補助の上乗せ・運営補助制度の創設</a:t>
            </a:r>
            <a:r>
              <a:rPr kumimoji="1" lang="en-US" altLang="ja-JP" sz="1100" dirty="0">
                <a:solidFill>
                  <a:prstClr val="black"/>
                </a:solidFill>
              </a:rPr>
              <a:t>&lt;</a:t>
            </a:r>
            <a:r>
              <a:rPr kumimoji="1" lang="ja-JP" altLang="en-US" sz="1100" dirty="0">
                <a:solidFill>
                  <a:prstClr val="black"/>
                </a:solidFill>
              </a:rPr>
              <a:t>万博前</a:t>
            </a:r>
            <a:r>
              <a:rPr kumimoji="1" lang="en-US" altLang="ja-JP" sz="1100" dirty="0">
                <a:solidFill>
                  <a:prstClr val="black"/>
                </a:solidFill>
              </a:rPr>
              <a:t>&gt;</a:t>
            </a: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b="1" dirty="0">
                <a:solidFill>
                  <a:prstClr val="black"/>
                </a:solidFill>
              </a:rPr>
              <a:t>　○ </a:t>
            </a:r>
            <a:r>
              <a:rPr kumimoji="1" lang="ja-JP" altLang="en-US" sz="1100" b="1" u="sng" dirty="0">
                <a:solidFill>
                  <a:prstClr val="black"/>
                </a:solidFill>
              </a:rPr>
              <a:t>水素船等の研究開発支援</a:t>
            </a:r>
            <a:r>
              <a:rPr kumimoji="1" lang="en-US" altLang="ja-JP" sz="1100" dirty="0">
                <a:solidFill>
                  <a:prstClr val="black"/>
                </a:solidFill>
              </a:rPr>
              <a:t>&lt;</a:t>
            </a:r>
            <a:r>
              <a:rPr kumimoji="1" lang="ja-JP" altLang="en-US" sz="1100" dirty="0">
                <a:solidFill>
                  <a:prstClr val="black"/>
                </a:solidFill>
              </a:rPr>
              <a:t>万博前</a:t>
            </a:r>
            <a:r>
              <a:rPr kumimoji="1" lang="en-US" altLang="ja-JP" sz="1100" dirty="0">
                <a:solidFill>
                  <a:prstClr val="black"/>
                </a:solidFill>
              </a:rPr>
              <a:t>&gt;</a:t>
            </a: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</a:rPr>
              <a:t>　○ </a:t>
            </a:r>
            <a:r>
              <a:rPr kumimoji="1" lang="ja-JP" altLang="en-US" sz="1100" b="1" u="sng" dirty="0">
                <a:solidFill>
                  <a:prstClr val="black"/>
                </a:solidFill>
              </a:rPr>
              <a:t>次世代モビリティの実証実験や実証フィールド整備（ワイヤレス給電設備等）</a:t>
            </a:r>
            <a:r>
              <a:rPr kumimoji="1" lang="ja-JP" altLang="en-US" sz="1100" dirty="0">
                <a:solidFill>
                  <a:prstClr val="black"/>
                </a:solidFill>
              </a:rPr>
              <a:t>等への</a:t>
            </a:r>
            <a:r>
              <a:rPr kumimoji="1" lang="ja-JP" altLang="en-US" sz="1100" dirty="0" smtClean="0">
                <a:solidFill>
                  <a:prstClr val="black"/>
                </a:solidFill>
              </a:rPr>
              <a:t>支援</a:t>
            </a:r>
            <a:r>
              <a:rPr kumimoji="1" lang="en-US" altLang="ja-JP" sz="1100" dirty="0" smtClean="0">
                <a:solidFill>
                  <a:prstClr val="black"/>
                </a:solidFill>
              </a:rPr>
              <a:t>&lt;</a:t>
            </a:r>
            <a:r>
              <a:rPr kumimoji="1" lang="ja-JP" altLang="en-US" sz="1100" dirty="0">
                <a:solidFill>
                  <a:prstClr val="black"/>
                </a:solidFill>
              </a:rPr>
              <a:t>万博前</a:t>
            </a:r>
            <a:r>
              <a:rPr kumimoji="1" lang="en-US" altLang="ja-JP" sz="1100" dirty="0">
                <a:solidFill>
                  <a:prstClr val="black"/>
                </a:solidFill>
              </a:rPr>
              <a:t>&gt;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302676" y="168450"/>
            <a:ext cx="1504988" cy="29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850483"/>
            <a:r>
              <a:rPr kumimoji="1" lang="en-US" altLang="ja-JP" sz="1302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R3.12.14</a:t>
            </a:r>
            <a:r>
              <a:rPr kumimoji="1" lang="ja-JP" altLang="en-US" sz="1302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要望資料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576506" y="6826629"/>
            <a:ext cx="349692" cy="383297"/>
          </a:xfrm>
        </p:spPr>
        <p:txBody>
          <a:bodyPr/>
          <a:lstStyle/>
          <a:p>
            <a:r>
              <a:rPr lang="en-US" altLang="ja-JP" sz="1800" dirty="0"/>
              <a:t>1</a:t>
            </a:r>
            <a:endParaRPr lang="ja-JP" altLang="en-US" sz="18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21176" y="5359212"/>
            <a:ext cx="3463787" cy="67710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spcBef>
                <a:spcPts val="837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 「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グローバルバイオコミュニティ」の関西圏としての認定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＜万博前＞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17643" indent="-425242" defTabSz="850483">
              <a:spcBef>
                <a:spcPts val="558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◆ 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外国人医師による診療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のさらなる拡充＜万博前＞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72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 bwMode="gray">
          <a:xfrm>
            <a:off x="191250" y="534615"/>
            <a:ext cx="9523500" cy="4576655"/>
          </a:xfrm>
          <a:prstGeom prst="roundRect">
            <a:avLst>
              <a:gd name="adj" fmla="val 2078"/>
            </a:avLst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 defTabSz="850483"/>
            <a:endParaRPr kumimoji="1" lang="ja-JP" altLang="en-US" sz="105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gray">
          <a:xfrm>
            <a:off x="6535724" y="418521"/>
            <a:ext cx="3113452" cy="4017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Ins="33482" rtlCol="0" anchor="ctr" anchorCtr="0">
            <a:noAutofit/>
          </a:bodyPr>
          <a:lstStyle>
            <a:defPPr>
              <a:defRPr lang="ja-JP"/>
            </a:defPPr>
            <a:lvl1pPr>
              <a:defRPr sz="11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850483"/>
            <a:r>
              <a:rPr kumimoji="1"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６．来訪者の受入環境の整備</a:t>
            </a:r>
          </a:p>
        </p:txBody>
      </p:sp>
      <p:sp>
        <p:nvSpPr>
          <p:cNvPr id="42" name="テキスト ボックス 41"/>
          <p:cNvSpPr txBox="1"/>
          <p:nvPr/>
        </p:nvSpPr>
        <p:spPr bwMode="gray">
          <a:xfrm>
            <a:off x="3586485" y="419212"/>
            <a:ext cx="2875905" cy="4017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Ins="33482" rtlCol="0" anchor="ctr" anchorCtr="0">
            <a:noAutofit/>
          </a:bodyPr>
          <a:lstStyle>
            <a:defPPr>
              <a:defRPr lang="ja-JP"/>
            </a:defPPr>
            <a:lvl1pPr>
              <a:defRPr sz="11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850483"/>
            <a:r>
              <a:rPr kumimoji="1"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５．多様な魅力の創出・発信</a:t>
            </a:r>
            <a:r>
              <a:rPr kumimoji="1" lang="ja-JP" altLang="en-US" sz="12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やさらなる</a:t>
            </a:r>
            <a:endParaRPr kumimoji="1" lang="en-US" altLang="ja-JP" sz="1200" dirty="0" smtClea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850483"/>
            <a:r>
              <a:rPr kumimoji="1"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2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　交流</a:t>
            </a:r>
            <a:r>
              <a:rPr kumimoji="1"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の促進</a:t>
            </a:r>
            <a:endParaRPr kumimoji="1" lang="en-US" altLang="ja-JP" sz="12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 bwMode="gray">
          <a:xfrm>
            <a:off x="297999" y="419064"/>
            <a:ext cx="3206037" cy="401788"/>
          </a:xfrm>
          <a:prstGeom prst="rect">
            <a:avLst/>
          </a:prstGeom>
          <a:solidFill>
            <a:srgbClr val="7030A0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ja-JP"/>
            </a:defPPr>
            <a:lvl1pPr>
              <a:defRPr sz="11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850483"/>
            <a:r>
              <a:rPr kumimoji="1"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４．先端技術を駆使した「スマートシティ」の実現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40172" y="3756868"/>
            <a:ext cx="3119888" cy="2008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ja-JP"/>
            </a:defPPr>
            <a:lvl1pPr>
              <a:defRPr sz="1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defTabSz="850483"/>
            <a:r>
              <a:rPr kumimoji="1" lang="ja-JP" altLang="en-US" sz="1100" dirty="0">
                <a:solidFill>
                  <a:prstClr val="black"/>
                </a:solidFill>
              </a:rPr>
              <a:t>（２）次世代通信システムの開発と活用促進</a:t>
            </a:r>
            <a:endParaRPr kumimoji="1" lang="en-US" altLang="ja-JP" sz="1100" dirty="0">
              <a:solidFill>
                <a:prstClr val="black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700946" y="2578761"/>
            <a:ext cx="2719730" cy="2008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33482" rtlCol="0" anchor="ctr" anchorCtr="0">
            <a:noAutofit/>
          </a:bodyPr>
          <a:lstStyle>
            <a:defPPr>
              <a:defRPr lang="ja-JP"/>
            </a:defPPr>
            <a:lvl1pPr marL="252000" indent="-457200">
              <a:defRPr sz="1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234385" indent="-425242" defTabSz="850483"/>
            <a:r>
              <a:rPr kumimoji="1" lang="ja-JP" altLang="en-US" sz="1100" dirty="0">
                <a:solidFill>
                  <a:prstClr val="black"/>
                </a:solidFill>
              </a:rPr>
              <a:t>（２）多様な文化・価値観の融合</a:t>
            </a:r>
            <a:endParaRPr kumimoji="1" lang="en-US" altLang="ja-JP" sz="1100" dirty="0">
              <a:solidFill>
                <a:prstClr val="black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572526" y="3086539"/>
            <a:ext cx="3015249" cy="36830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33482" rtlCol="0" anchor="ctr" anchorCtr="0">
            <a:noAutofit/>
          </a:bodyPr>
          <a:lstStyle>
            <a:defPPr>
              <a:defRPr lang="ja-JP"/>
            </a:defPPr>
            <a:lvl1pPr marL="252000" indent="-457200">
              <a:defRPr sz="1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234385" indent="-425242" defTabSz="850483"/>
            <a:r>
              <a:rPr kumimoji="1" lang="ja-JP" altLang="en-US" sz="1100" dirty="0">
                <a:solidFill>
                  <a:prstClr val="black"/>
                </a:solidFill>
              </a:rPr>
              <a:t>（２）運営関係者が過ごしやすい環境整備やユニバーサルデザインの実現</a:t>
            </a:r>
            <a:endParaRPr kumimoji="1" lang="en-US" altLang="ja-JP" sz="1100" dirty="0">
              <a:solidFill>
                <a:prstClr val="black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379875" y="2493846"/>
            <a:ext cx="1050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0483"/>
            <a:r>
              <a:rPr kumimoji="1" lang="ja-JP" altLang="en-US" sz="1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夢洲</a:t>
            </a: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4055" r="3087" b="4187"/>
          <a:stretch/>
        </p:blipFill>
        <p:spPr bwMode="auto">
          <a:xfrm>
            <a:off x="2331588" y="1805616"/>
            <a:ext cx="1104918" cy="70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テキスト ボックス 62"/>
          <p:cNvSpPr txBox="1"/>
          <p:nvPr/>
        </p:nvSpPr>
        <p:spPr>
          <a:xfrm>
            <a:off x="340172" y="1151060"/>
            <a:ext cx="3119888" cy="38657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defTabSz="850483"/>
            <a:r>
              <a:rPr kumimoji="1" lang="ja-JP" altLang="en-US" sz="1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（１）広域データ連携を展望した都市</a:t>
            </a:r>
            <a:r>
              <a:rPr kumimoji="1" lang="en-US" altLang="ja-JP" sz="1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OS</a:t>
            </a:r>
            <a:r>
              <a:rPr kumimoji="1" lang="ja-JP" altLang="en-US" sz="1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の構築と活用促進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94998" y="1614412"/>
            <a:ext cx="2130684" cy="18877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◆ 会場となる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夢洲等のスーパーシティへの指定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＜万博前＞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◆ データ連携基盤の活用による効率的な建設工事を行う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「夢洲コンストラクション」の実現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に向けた支援＜万博前＞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◆ 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デジタル</a:t>
            </a:r>
            <a:r>
              <a:rPr kumimoji="1" lang="en-US" altLang="ja-JP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に係る基盤構築、データ連携の実現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に向けた規制整備＜万博前＞ </a:t>
            </a:r>
            <a:endParaRPr kumimoji="1" lang="en-US" altLang="ja-JP" sz="11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665510" y="1151060"/>
            <a:ext cx="2719730" cy="3723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33482" rtlCol="0" anchor="ctr" anchorCtr="0">
            <a:noAutofit/>
          </a:bodyPr>
          <a:lstStyle>
            <a:defPPr>
              <a:defRPr lang="ja-JP"/>
            </a:defPPr>
            <a:lvl1pPr marL="252000" indent="-457200">
              <a:defRPr sz="1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234385" indent="-425242" defTabSz="850483"/>
            <a:r>
              <a:rPr kumimoji="1" lang="ja-JP" altLang="en-US" sz="1100" dirty="0">
                <a:solidFill>
                  <a:prstClr val="black"/>
                </a:solidFill>
              </a:rPr>
              <a:t>（１）観光立国実現に向けた関西及び全国各地</a:t>
            </a:r>
            <a:r>
              <a:rPr kumimoji="1" lang="ja-JP" altLang="en-US" sz="1100" dirty="0" smtClean="0">
                <a:solidFill>
                  <a:prstClr val="black"/>
                </a:solidFill>
              </a:rPr>
              <a:t>の観光</a:t>
            </a:r>
            <a:r>
              <a:rPr kumimoji="1" lang="ja-JP" altLang="en-US" sz="1100" dirty="0">
                <a:solidFill>
                  <a:prstClr val="black"/>
                </a:solidFill>
              </a:rPr>
              <a:t>資源と万博との連携</a:t>
            </a:r>
            <a:endParaRPr kumimoji="1" lang="en-US" altLang="ja-JP" sz="1100" dirty="0">
              <a:solidFill>
                <a:prstClr val="black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575416" y="1643096"/>
            <a:ext cx="2755166" cy="68781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 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海や河川を活用した周遊ルートの開拓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や旅客ターミナルの整備等への支援　</a:t>
            </a:r>
            <a:endParaRPr kumimoji="1"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&lt;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万博前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646854" y="2849603"/>
            <a:ext cx="2755166" cy="13234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 海外のアーティストが、地域に滞在・交流しながら芸術作品制作を行う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「アーティスト・イン・レジデンス」への支援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◎ 国による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文化振興プロジェクトの創設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＜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万博前＞</a:t>
            </a: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endParaRPr kumimoji="1" lang="en-US" altLang="ja-JP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590690" y="1137333"/>
            <a:ext cx="3015249" cy="40029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33482" rtlCol="0" anchor="ctr" anchorCtr="0">
            <a:noAutofit/>
          </a:bodyPr>
          <a:lstStyle>
            <a:defPPr>
              <a:defRPr lang="ja-JP"/>
            </a:defPPr>
            <a:lvl1pPr marL="252000" indent="-457200">
              <a:defRPr sz="1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234385" indent="-425242" defTabSz="850483"/>
            <a:r>
              <a:rPr kumimoji="1" lang="ja-JP" altLang="en-US" sz="1100" dirty="0">
                <a:solidFill>
                  <a:prstClr val="black"/>
                </a:solidFill>
              </a:rPr>
              <a:t>（１）来訪者の安全安心の確保に向けた受入体制整備</a:t>
            </a:r>
            <a:endParaRPr kumimoji="1" lang="en-US" altLang="ja-JP" sz="1100" dirty="0">
              <a:solidFill>
                <a:prstClr val="black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548831" y="1615070"/>
            <a:ext cx="3007478" cy="113107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 多数の外国人観光客等の来訪に向けた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空港運用の強化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万博前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◎ 海外からの来訪者の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出入国審査の円滑化、水際対策の充実強化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◎ 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テロを含む治安対策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の取組強化　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31862" y="4034543"/>
            <a:ext cx="3198738" cy="28469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◎ </a:t>
            </a:r>
            <a:r>
              <a:rPr kumimoji="1" lang="en-US" altLang="ja-JP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Beyond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kumimoji="1" lang="en-US" altLang="ja-JP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の開発や整備の促進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560681" y="3526589"/>
            <a:ext cx="3015249" cy="9387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 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ユニバーサルデザインタクシーの導入支援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万博前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◎　</a:t>
            </a:r>
            <a:r>
              <a:rPr kumimoji="1" lang="ja-JP" altLang="en-US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外国人参加者等に対する、税制優遇措置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sz="1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17643" indent="-425242" defTabSz="850483">
              <a:lnSpc>
                <a:spcPts val="1500"/>
              </a:lnSpc>
              <a:spcBef>
                <a:spcPts val="279"/>
              </a:spcBef>
            </a:pP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《</a:t>
            </a:r>
            <a:r>
              <a:rPr kumimoji="1" lang="ja-JP" altLang="en-US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556309" y="6816029"/>
            <a:ext cx="349692" cy="383297"/>
          </a:xfrm>
        </p:spPr>
        <p:txBody>
          <a:bodyPr/>
          <a:lstStyle/>
          <a:p>
            <a:r>
              <a:rPr lang="en-US" altLang="ja-JP" sz="1800" dirty="0"/>
              <a:t>2</a:t>
            </a:r>
            <a:endParaRPr lang="ja-JP" altLang="en-US" sz="1800" dirty="0"/>
          </a:p>
        </p:txBody>
      </p:sp>
      <p:sp>
        <p:nvSpPr>
          <p:cNvPr id="70" name="正方形/長方形 69"/>
          <p:cNvSpPr/>
          <p:nvPr/>
        </p:nvSpPr>
        <p:spPr>
          <a:xfrm>
            <a:off x="3327108" y="5266096"/>
            <a:ext cx="6387642" cy="62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6994" tIns="26994" rIns="26994" bIns="26994" rtlCol="0" anchor="ctr" anchorCtr="0"/>
          <a:lstStyle/>
          <a:p>
            <a:pPr defTabSz="850483">
              <a:spcAft>
                <a:spcPts val="186"/>
              </a:spcAft>
            </a:pP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（凡例）　◎：国による施策の推進　◆：規制改革　○：大阪・関西の取組みに対する財政的・技術的支援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50483">
              <a:spcAft>
                <a:spcPts val="186"/>
              </a:spcAft>
            </a:pP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＜万博前＞万博に向けて取組みを促進し、その後も推進を求めるもの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105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50483">
              <a:spcAft>
                <a:spcPts val="186"/>
              </a:spcAft>
            </a:pP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万博開催期間中の実現に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向けて取組み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を求めるもの。</a:t>
            </a:r>
            <a:endParaRPr kumimoji="1"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5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8807" y="546739"/>
            <a:ext cx="7506001" cy="5769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■今後の取組み</a:t>
            </a:r>
            <a:endParaRPr lang="ja-JP" altLang="en-US" sz="28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8809" y="2257426"/>
            <a:ext cx="9767192" cy="29860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kumimoji="1" lang="ja-JP" altLang="en-US" sz="2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１．要望項目について、工程（万博までの取組みと万博後の目指す姿</a:t>
            </a:r>
            <a:endParaRPr kumimoji="1" lang="en-US" altLang="ja-JP" sz="2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200"/>
              </a:lnSpc>
            </a:pPr>
            <a:r>
              <a:rPr kumimoji="1"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（レガシー））を明らかにし、府、市、関係機関で施策を重点化。</a:t>
            </a:r>
            <a:endParaRPr kumimoji="1" lang="en-US" altLang="ja-JP" sz="2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200"/>
              </a:lnSpc>
            </a:pPr>
            <a:r>
              <a:rPr kumimoji="1" lang="ja-JP" altLang="en-US" sz="2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あわせて、国において取組みが加速されるよう、要望を継続・強化</a:t>
            </a:r>
            <a:endParaRPr kumimoji="1" lang="en-US" altLang="ja-JP" sz="2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200"/>
              </a:lnSpc>
            </a:pPr>
            <a:endParaRPr kumimoji="1" lang="en-US" altLang="ja-JP" sz="2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200"/>
              </a:lnSpc>
            </a:pPr>
            <a:endParaRPr kumimoji="1"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200"/>
              </a:lnSpc>
            </a:pPr>
            <a:r>
              <a:rPr kumimoji="1" lang="ja-JP" altLang="en-US" sz="2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２．アクションプランのブラッシュアップ、ローリングを通じて、国をはじめ</a:t>
            </a:r>
            <a:endParaRPr kumimoji="1" lang="en-US" altLang="ja-JP" sz="2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200"/>
              </a:lnSpc>
            </a:pPr>
            <a:r>
              <a:rPr kumimoji="1"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関係機関と一体となって、要望内容の実現に取り組む。</a:t>
            </a:r>
            <a:endParaRPr kumimoji="1" lang="en-US" altLang="ja-JP" sz="2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556309" y="6816029"/>
            <a:ext cx="349692" cy="383297"/>
          </a:xfrm>
        </p:spPr>
        <p:txBody>
          <a:bodyPr/>
          <a:lstStyle/>
          <a:p>
            <a:r>
              <a:rPr lang="en-US" altLang="ja-JP" sz="18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420" y="1332996"/>
            <a:ext cx="7506001" cy="5769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国におけるアクションプランの策定を受け</a:t>
            </a:r>
            <a:endParaRPr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0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962527" y="589757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今後、他の要望項目を含め、さらにブラッシュアップしていく予定</a:t>
            </a:r>
            <a:endParaRPr lang="en-US" altLang="ja-JP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2527" y="1584111"/>
            <a:ext cx="7499084" cy="3990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例示項目</a:t>
            </a:r>
            <a:r>
              <a:rPr lang="en-US" altLang="ja-JP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2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800"/>
              </a:lnSpc>
            </a:pPr>
            <a:endParaRPr lang="en-US" altLang="ja-JP" sz="2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800"/>
              </a:lnSpc>
            </a:pP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１．ライフサイエンス</a:t>
            </a:r>
            <a:endParaRPr lang="en-US" altLang="ja-JP" sz="2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800"/>
              </a:lnSpc>
            </a:pP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en-US" altLang="ja-JP" sz="2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8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２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空飛ぶクルマの実現</a:t>
            </a:r>
            <a:endParaRPr lang="en-US" altLang="ja-JP" sz="2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800"/>
              </a:lnSpc>
            </a:pP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en-US" altLang="ja-JP" sz="2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8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３．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ユニバーサルデザイン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）タクシーの導入</a:t>
            </a:r>
            <a:endParaRPr lang="en-US" altLang="ja-JP" sz="2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800"/>
              </a:lnSpc>
            </a:pPr>
            <a:endParaRPr lang="en-US" altLang="ja-JP" sz="2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556309" y="6816029"/>
            <a:ext cx="349692" cy="383297"/>
          </a:xfrm>
        </p:spPr>
        <p:txBody>
          <a:bodyPr/>
          <a:lstStyle/>
          <a:p>
            <a:r>
              <a:rPr lang="en-US" altLang="ja-JP" sz="1800" b="1" dirty="0">
                <a:solidFill>
                  <a:schemeClr val="tx1"/>
                </a:solidFill>
              </a:rPr>
              <a:t>4</a:t>
            </a:r>
            <a:endParaRPr lang="ja-JP" alt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8808" y="684536"/>
            <a:ext cx="8322802" cy="5769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■要望項目の実現に向けた工程のイメージ（例示）</a:t>
            </a:r>
            <a:endParaRPr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1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/>
          <p:cNvGraphicFramePr>
            <a:graphicFrameLocks noGrp="1"/>
          </p:cNvGraphicFramePr>
          <p:nvPr>
            <p:extLst/>
          </p:nvPr>
        </p:nvGraphicFramePr>
        <p:xfrm>
          <a:off x="176493" y="2450350"/>
          <a:ext cx="9353496" cy="46362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83366">
                  <a:extLst>
                    <a:ext uri="{9D8B030D-6E8A-4147-A177-3AD203B41FA5}">
                      <a16:colId xmlns:a16="http://schemas.microsoft.com/office/drawing/2014/main" val="1439013189"/>
                    </a:ext>
                  </a:extLst>
                </a:gridCol>
                <a:gridCol w="2656710">
                  <a:extLst>
                    <a:ext uri="{9D8B030D-6E8A-4147-A177-3AD203B41FA5}">
                      <a16:colId xmlns:a16="http://schemas.microsoft.com/office/drawing/2014/main" val="901775203"/>
                    </a:ext>
                  </a:extLst>
                </a:gridCol>
                <a:gridCol w="2656710">
                  <a:extLst>
                    <a:ext uri="{9D8B030D-6E8A-4147-A177-3AD203B41FA5}">
                      <a16:colId xmlns:a16="http://schemas.microsoft.com/office/drawing/2014/main" val="2895380761"/>
                    </a:ext>
                  </a:extLst>
                </a:gridCol>
                <a:gridCol w="2656710">
                  <a:extLst>
                    <a:ext uri="{9D8B030D-6E8A-4147-A177-3AD203B41FA5}">
                      <a16:colId xmlns:a16="http://schemas.microsoft.com/office/drawing/2014/main" val="925580270"/>
                    </a:ext>
                  </a:extLst>
                </a:gridCol>
              </a:tblGrid>
              <a:tr h="4636249">
                <a:tc>
                  <a:txBody>
                    <a:bodyPr/>
                    <a:lstStyle/>
                    <a:p>
                      <a:pPr marL="0" indent="-457200">
                        <a:lnSpc>
                          <a:spcPts val="1900"/>
                        </a:lnSpc>
                      </a:pPr>
                      <a:r>
                        <a:rPr kumimoji="1" lang="en-US" altLang="ja-JP" sz="1400" dirty="0" err="1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iPS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細胞等、幹細胞を活用した再生医療の産業化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indent="-457200"/>
                      <a:endParaRPr kumimoji="1" lang="en-US" altLang="ja-JP" sz="12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R="72000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457200">
                        <a:spcAft>
                          <a:spcPts val="0"/>
                        </a:spcAft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細胞の安定供給にメド</a:t>
                      </a: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indent="-45720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kumimoji="1" lang="en-US" altLang="ja-JP" sz="11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indent="-457200">
                        <a:spcAft>
                          <a:spcPts val="0"/>
                        </a:spcAft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・研究開発➡実用化のフェーズへ移行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marR="0" lvl="0" indent="-457200" algn="l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-457200" algn="l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再生医療の拠点を形成</a:t>
                      </a: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-457200" algn="l" defTabSz="959937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-45720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2024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年に中之島（大阪）に未来医療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-45720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  </a:t>
                      </a:r>
                      <a:r>
                        <a:rPr kumimoji="1" lang="en-US" altLang="ja-JP" sz="1100" baseline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国際拠点がオープン予定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62000" indent="-457200"/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62000" indent="-457200">
                        <a:spcAft>
                          <a:spcPts val="300"/>
                        </a:spcAft>
                      </a:pPr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実用化に向けた課題（規制等）</a:t>
                      </a:r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</a:p>
                    <a:p>
                      <a:pPr marL="0" indent="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62000" indent="-45720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100" b="0" spc="-60" baseline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</a:t>
                      </a:r>
                      <a:r>
                        <a:rPr kumimoji="1" lang="ja-JP" altLang="en-US" sz="1100" spc="-60" baseline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未承認の医療機器、再生医療等製品の一般向け展示を禁止する規制（運用基準）</a:t>
                      </a:r>
                      <a:endParaRPr kumimoji="1" lang="en-US" altLang="ja-JP" sz="1100" spc="-60" baseline="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62000" indent="-45720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・実用化・産業化に向けた財政支援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R="72000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457200">
                        <a:spcAft>
                          <a:spcPts val="300"/>
                        </a:spcAft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再生医療の実用化がスタート</a:t>
                      </a: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indent="-45720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kumimoji="1" lang="en-US" altLang="ja-JP" sz="11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>
                        <a:lnSpc>
                          <a:spcPts val="15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・未来医療国際拠点における「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my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100" dirty="0" err="1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iPS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細胞」の製造、治療の開始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62000" indent="-457200">
                        <a:lnSpc>
                          <a:spcPts val="150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</a:t>
                      </a:r>
                      <a:r>
                        <a:rPr kumimoji="1" lang="ja-JP" altLang="en-US" sz="1100" spc="-50" baseline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細胞のサプライチェーンとトレーサビリティの構築 （ドナー➡製造➡流通➡治療）</a:t>
                      </a:r>
                      <a:endParaRPr kumimoji="1" lang="en-US" altLang="ja-JP" sz="1100" spc="-50" baseline="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marR="0" lvl="0" indent="-45720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・外国人に対する先進医療の提供開始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/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>
                        <a:spcAft>
                          <a:spcPts val="300"/>
                        </a:spcAft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R="36000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457200">
                        <a:spcAft>
                          <a:spcPts val="300"/>
                        </a:spcAft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未来医療技術の産業化・治療の</a:t>
                      </a: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>
                        <a:spcAft>
                          <a:spcPts val="300"/>
                        </a:spcAft>
                      </a:pPr>
                      <a:r>
                        <a:rPr kumimoji="1" lang="en-US" altLang="ja-JP" sz="1400" b="1" baseline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普及</a:t>
                      </a: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indent="-45720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kumimoji="1" lang="en-US" altLang="ja-JP" sz="11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marR="0" lvl="0" indent="-45720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・大阪・関西で再生医療の産業化モデルの確立</a:t>
                      </a:r>
                    </a:p>
                    <a:p>
                      <a:pPr marL="180000" marR="0" lvl="0" indent="-45720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・大阪・関西の再生医療が世界から認知され、ヒト・モノ・投資が集積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/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>
                        <a:spcAft>
                          <a:spcPts val="300"/>
                        </a:spcAft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未来医療の提供による国際貢献</a:t>
                      </a: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indent="-45720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kumimoji="1" lang="en-US" altLang="ja-JP" sz="11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・国内外の患者への未来医療の提供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R="72000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179187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 bwMode="gray">
          <a:xfrm>
            <a:off x="130493" y="314272"/>
            <a:ext cx="323575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 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ライフサイエンス</a:t>
            </a:r>
          </a:p>
        </p:txBody>
      </p:sp>
      <p:sp>
        <p:nvSpPr>
          <p:cNvPr id="7" name="ホームベース 6"/>
          <p:cNvSpPr/>
          <p:nvPr/>
        </p:nvSpPr>
        <p:spPr bwMode="gray">
          <a:xfrm>
            <a:off x="6870718" y="2123638"/>
            <a:ext cx="2834591" cy="34015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2030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（万博後）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ホームベース 5"/>
          <p:cNvSpPr/>
          <p:nvPr/>
        </p:nvSpPr>
        <p:spPr bwMode="gray">
          <a:xfrm>
            <a:off x="4211446" y="2123638"/>
            <a:ext cx="2834591" cy="34015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（万博開催）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ホームベース 4"/>
          <p:cNvSpPr/>
          <p:nvPr/>
        </p:nvSpPr>
        <p:spPr bwMode="gray">
          <a:xfrm>
            <a:off x="1558212" y="2123639"/>
            <a:ext cx="2834591" cy="34015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（現状）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493" y="1032292"/>
            <a:ext cx="9353496" cy="104400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ts val="1900"/>
              </a:lnSpc>
            </a:pPr>
            <a:endParaRPr kumimoji="1"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・ライフサイエンス分野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のイノベーション促進等を、主要項目の一つとして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アクションプラン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へ位置付け　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[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内閣官房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]</a:t>
            </a:r>
          </a:p>
          <a:p>
            <a:pPr>
              <a:lnSpc>
                <a:spcPts val="1900"/>
              </a:lnSpc>
            </a:pP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・再生医療の事業化モデルの構築に向けた</a:t>
            </a:r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財政・技術支援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[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内閣府、文科省、厚労省、経産省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]</a:t>
            </a:r>
          </a:p>
          <a:p>
            <a:pPr>
              <a:lnSpc>
                <a:spcPts val="19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・未承認の医療機器、再生医療等製品の一般向け展示を禁止する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規制の緩和 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[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内閣府、厚労省、経産省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]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2151152" y="6852924"/>
            <a:ext cx="2271675" cy="153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▲</a:t>
            </a:r>
            <a:r>
              <a:rPr lang="zh-CN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zh-CN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未来医療国際拠点</a:t>
            </a:r>
            <a:r>
              <a:rPr lang="zh-CN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イメージ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7240" y="871675"/>
            <a:ext cx="1406284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要望事項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ホームベース 21"/>
          <p:cNvSpPr/>
          <p:nvPr/>
        </p:nvSpPr>
        <p:spPr bwMode="gray">
          <a:xfrm>
            <a:off x="157442" y="2123639"/>
            <a:ext cx="1404000" cy="340159"/>
          </a:xfrm>
          <a:prstGeom prst="homePlat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テーマ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4597526" y="6694764"/>
            <a:ext cx="2565574" cy="4238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▲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未来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の診断体験「アンチエイジング・ライド」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（出典）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年日本国際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博覧会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7433013" y="6852924"/>
            <a:ext cx="2271675" cy="1531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▲関西の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主な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ライフサイエンス拠点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1" y="3554047"/>
            <a:ext cx="605932" cy="60593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7" y="3547957"/>
            <a:ext cx="605932" cy="60593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280332" y="4144676"/>
            <a:ext cx="2520000" cy="98729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indent="-457200" defTabSz="959937">
              <a:lnSpc>
                <a:spcPts val="800"/>
              </a:lnSpc>
            </a:pPr>
            <a:endParaRPr kumimoji="1" lang="en-US" altLang="ja-JP" sz="1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000" lvl="0" indent="-457200" defTabSz="959937">
              <a:spcAft>
                <a:spcPts val="300"/>
              </a:spcAft>
            </a:pPr>
            <a:r>
              <a:rPr kumimoji="1" lang="ja-JP" altLang="en-US" sz="14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再生</a:t>
            </a:r>
            <a:r>
              <a:rPr kumimoji="1"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医療を国内外へ発信</a:t>
            </a:r>
            <a:endParaRPr kumimoji="1" lang="en-US" altLang="ja-JP" sz="1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000" lvl="0" indent="-457200" defTabSz="959937">
              <a:lnSpc>
                <a:spcPts val="800"/>
              </a:lnSpc>
            </a:pPr>
            <a:endParaRPr kumimoji="1" lang="en-US" altLang="ja-JP" sz="11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000" lvl="0" indent="-457200" defTabSz="959937">
              <a:lnSpc>
                <a:spcPts val="1500"/>
              </a:lnSpc>
            </a:pPr>
            <a:r>
              <a:rPr kumimoji="1"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・万博等の場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で、実用化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が進む再生医療の開発段階を情報発信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ホームベース 7"/>
          <p:cNvSpPr/>
          <p:nvPr/>
        </p:nvSpPr>
        <p:spPr>
          <a:xfrm>
            <a:off x="4328586" y="3997068"/>
            <a:ext cx="1044000" cy="288000"/>
          </a:xfrm>
          <a:prstGeom prst="homePlat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万博会場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55" y="5061215"/>
            <a:ext cx="1775458" cy="1754572"/>
          </a:xfrm>
          <a:prstGeom prst="rect">
            <a:avLst/>
          </a:prstGeom>
          <a:noFill/>
          <a:ln w="19050">
            <a:noFill/>
          </a:ln>
          <a:effectLst/>
        </p:spPr>
      </p:pic>
      <p:pic>
        <p:nvPicPr>
          <p:cNvPr id="21" name="図 20" descr="屋内, テーブル, 皿, 食品 が含まれている画像&#10;&#10;自動的に生成された説明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85" y="5446605"/>
            <a:ext cx="2131163" cy="128089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5031" y="4693653"/>
            <a:ext cx="2467867" cy="2235870"/>
          </a:xfrm>
          <a:prstGeom prst="rect">
            <a:avLst/>
          </a:prstGeom>
        </p:spPr>
      </p:pic>
      <p:sp>
        <p:nvSpPr>
          <p:cNvPr id="2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556309" y="6816029"/>
            <a:ext cx="349692" cy="383297"/>
          </a:xfrm>
        </p:spPr>
        <p:txBody>
          <a:bodyPr/>
          <a:lstStyle/>
          <a:p>
            <a:r>
              <a:rPr lang="en-US" altLang="ja-JP" sz="1800" b="1" dirty="0">
                <a:solidFill>
                  <a:schemeClr val="tx1"/>
                </a:solidFill>
              </a:rPr>
              <a:t>5</a:t>
            </a:r>
            <a:endParaRPr lang="ja-JP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0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 bwMode="gray">
          <a:xfrm>
            <a:off x="130493" y="314272"/>
            <a:ext cx="3235752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．空飛ぶクルマの実現</a:t>
            </a:r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176493" y="2286000"/>
          <a:ext cx="9353496" cy="450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83366">
                  <a:extLst>
                    <a:ext uri="{9D8B030D-6E8A-4147-A177-3AD203B41FA5}">
                      <a16:colId xmlns:a16="http://schemas.microsoft.com/office/drawing/2014/main" val="1439013189"/>
                    </a:ext>
                  </a:extLst>
                </a:gridCol>
                <a:gridCol w="2656710">
                  <a:extLst>
                    <a:ext uri="{9D8B030D-6E8A-4147-A177-3AD203B41FA5}">
                      <a16:colId xmlns:a16="http://schemas.microsoft.com/office/drawing/2014/main" val="901775203"/>
                    </a:ext>
                  </a:extLst>
                </a:gridCol>
                <a:gridCol w="2656710">
                  <a:extLst>
                    <a:ext uri="{9D8B030D-6E8A-4147-A177-3AD203B41FA5}">
                      <a16:colId xmlns:a16="http://schemas.microsoft.com/office/drawing/2014/main" val="2895380761"/>
                    </a:ext>
                  </a:extLst>
                </a:gridCol>
                <a:gridCol w="2656710">
                  <a:extLst>
                    <a:ext uri="{9D8B030D-6E8A-4147-A177-3AD203B41FA5}">
                      <a16:colId xmlns:a16="http://schemas.microsoft.com/office/drawing/2014/main" val="925580270"/>
                    </a:ext>
                  </a:extLst>
                </a:gridCol>
              </a:tblGrid>
              <a:tr h="4500000">
                <a:tc>
                  <a:txBody>
                    <a:bodyPr/>
                    <a:lstStyle/>
                    <a:p>
                      <a:pPr marL="0" indent="0">
                        <a:lnSpc>
                          <a:spcPts val="1900"/>
                        </a:lnSpc>
                      </a:pPr>
                      <a:r>
                        <a:rPr kumimoji="1" lang="ja-JP" altLang="en-US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空飛ぶクルマの商業運航の実現</a:t>
                      </a:r>
                      <a:endParaRPr kumimoji="1" lang="en-US" altLang="ja-JP" sz="14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「空飛ぶクルマ 大阪ラウンド</a:t>
                      </a:r>
                      <a:endParaRPr kumimoji="1" lang="en-US" altLang="ja-JP" sz="1400" b="1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テーブル」設置</a:t>
                      </a:r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2020</a:t>
                      </a:r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</a:t>
                      </a: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11</a:t>
                      </a:r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月）</a:t>
                      </a:r>
                      <a:endParaRPr kumimoji="1" lang="en-US" altLang="ja-JP" sz="10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aseline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71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者が参加（機体メーカー、インフラ、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運行、管制システム、保険、金融など）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2025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年万博をマイルストーンに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 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2030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年代の実用拡大をめざす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・「大阪版ロードマップ」を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2021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年度中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 に策定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課題抽出のための実証実験</a:t>
                      </a: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ANA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：離着陸場の可能性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JAL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：運用性の検証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・ＳＫＹ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DRIVE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：事業可能性の検証　等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実現に向けた課題（規制等）</a:t>
                      </a:r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</a:p>
                    <a:p>
                      <a:pPr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・国による航空法等の制度整備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 </a:t>
                      </a:r>
                      <a:r>
                        <a:rPr kumimoji="1" lang="ja-JP" altLang="en-US" sz="1050" spc="-40" baseline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（機体の安全性の基準整備、飛行エリア等）</a:t>
                      </a:r>
                      <a:endParaRPr kumimoji="1" lang="en-US" altLang="ja-JP" sz="1050" spc="-40" baseline="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・社会受容性の向上（騒音・安全性等）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・財政・技術支援（研究開発・実証・運用</a:t>
                      </a: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ベイエリア中心に「商業運航」を実施</a:t>
                      </a:r>
                      <a:r>
                        <a:rPr kumimoji="1" lang="ja-JP" altLang="en-US" sz="12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・・・万博会場アクセスに活用</a:t>
                      </a:r>
                      <a:endParaRPr kumimoji="1" lang="en-US" altLang="ja-JP" sz="12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800"/>
                        </a:lnSpc>
                      </a:pPr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・パイロット搭乗</a:t>
                      </a:r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・数十機　</a:t>
                      </a:r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</a:t>
                      </a:r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ルート程度（万博会場→関空等）</a:t>
                      </a:r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</a:t>
                      </a:r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150</a:t>
                      </a:r>
                      <a:r>
                        <a:rPr kumimoji="1" lang="ja-JP" altLang="en-US" sz="1100" dirty="0" err="1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ｍ</a:t>
                      </a: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より上空で飛行</a:t>
                      </a:r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4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「一般運航」の実施　</a:t>
                      </a:r>
                      <a:endParaRPr kumimoji="1" lang="en-US" altLang="ja-JP" sz="1400" b="1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400" b="1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200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・・・関西各地での複数運航</a:t>
                      </a:r>
                      <a:endParaRPr kumimoji="1" lang="en-US" altLang="ja-JP" sz="1200" b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800"/>
                        </a:lnSpc>
                      </a:pPr>
                      <a:endParaRPr kumimoji="1" lang="en-US" altLang="ja-JP" sz="14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・パイロット搭乗＋遠隔・自律飛行</a:t>
                      </a:r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・数百機</a:t>
                      </a:r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</a:t>
                      </a:r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50</a:t>
                      </a: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ルート程度（都市部・近郊部等）</a:t>
                      </a:r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150m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以下の低空飛行も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179187"/>
                  </a:ext>
                </a:extLst>
              </a:tr>
            </a:tbl>
          </a:graphicData>
        </a:graphic>
      </p:graphicFrame>
      <p:sp>
        <p:nvSpPr>
          <p:cNvPr id="9" name="ホームベース 8"/>
          <p:cNvSpPr/>
          <p:nvPr/>
        </p:nvSpPr>
        <p:spPr bwMode="gray">
          <a:xfrm>
            <a:off x="6870718" y="1945840"/>
            <a:ext cx="2834591" cy="340159"/>
          </a:xfrm>
          <a:prstGeom prst="homePlat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2030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（万博後）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ホームベース 11"/>
          <p:cNvSpPr/>
          <p:nvPr/>
        </p:nvSpPr>
        <p:spPr bwMode="gray">
          <a:xfrm>
            <a:off x="4211446" y="1945840"/>
            <a:ext cx="2834591" cy="340159"/>
          </a:xfrm>
          <a:prstGeom prst="homePlat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（万博開催）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ホームベース 12"/>
          <p:cNvSpPr/>
          <p:nvPr/>
        </p:nvSpPr>
        <p:spPr bwMode="gray">
          <a:xfrm>
            <a:off x="1567792" y="1945841"/>
            <a:ext cx="2825011" cy="340159"/>
          </a:xfrm>
          <a:prstGeom prst="homePlat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（現状）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6493" y="1032292"/>
            <a:ext cx="9353496" cy="756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endParaRPr kumimoji="1"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・空飛ぶクルマの飛行実現に必要な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制度整備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の早期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実現</a:t>
            </a:r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[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内閣府、経産省、国交省</a:t>
            </a:r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]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6493" y="871675"/>
            <a:ext cx="1406284" cy="3385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要望事項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ホームベース 26"/>
          <p:cNvSpPr/>
          <p:nvPr/>
        </p:nvSpPr>
        <p:spPr bwMode="gray">
          <a:xfrm>
            <a:off x="163792" y="1945841"/>
            <a:ext cx="1404000" cy="340159"/>
          </a:xfrm>
          <a:prstGeom prst="homePlate">
            <a:avLst>
              <a:gd name="adj" fmla="val 0"/>
            </a:avLst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テーマ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C300622-8B3C-4404-ADF8-8E9527A5377B}"/>
              </a:ext>
            </a:extLst>
          </p:cNvPr>
          <p:cNvGrpSpPr>
            <a:grpSpLocks noChangeAspect="1"/>
          </p:cNvGrpSpPr>
          <p:nvPr/>
        </p:nvGrpSpPr>
        <p:grpSpPr>
          <a:xfrm>
            <a:off x="4683913" y="3736610"/>
            <a:ext cx="1713258" cy="1368000"/>
            <a:chOff x="958326" y="3419998"/>
            <a:chExt cx="1893601" cy="1512000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8BC1D7C2-61E6-481E-9359-A5670D789E8B}"/>
                </a:ext>
              </a:extLst>
            </p:cNvPr>
            <p:cNvSpPr/>
            <p:nvPr/>
          </p:nvSpPr>
          <p:spPr bwMode="gray">
            <a:xfrm>
              <a:off x="958326" y="3419998"/>
              <a:ext cx="1884908" cy="1512000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335C9A8-5147-422C-8E4F-17F91F30D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116" t="30359" r="24241" b="32343"/>
            <a:stretch/>
          </p:blipFill>
          <p:spPr>
            <a:xfrm>
              <a:off x="958327" y="3419998"/>
              <a:ext cx="1893600" cy="1511162"/>
            </a:xfrm>
            <a:custGeom>
              <a:avLst/>
              <a:gdLst>
                <a:gd name="connsiteX0" fmla="*/ 0 w 2759694"/>
                <a:gd name="connsiteY0" fmla="*/ 0 h 2215453"/>
                <a:gd name="connsiteX1" fmla="*/ 2759694 w 2759694"/>
                <a:gd name="connsiteY1" fmla="*/ 0 h 2215453"/>
                <a:gd name="connsiteX2" fmla="*/ 2759694 w 2759694"/>
                <a:gd name="connsiteY2" fmla="*/ 2215453 h 2215453"/>
                <a:gd name="connsiteX3" fmla="*/ 0 w 2759694"/>
                <a:gd name="connsiteY3" fmla="*/ 2215453 h 22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9694" h="2215453">
                  <a:moveTo>
                    <a:pt x="0" y="0"/>
                  </a:moveTo>
                  <a:lnTo>
                    <a:pt x="2759694" y="0"/>
                  </a:lnTo>
                  <a:lnTo>
                    <a:pt x="2759694" y="2215453"/>
                  </a:lnTo>
                  <a:lnTo>
                    <a:pt x="0" y="2215453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6EE41140-4C89-4651-BA1A-CCD90315F6B0}"/>
                </a:ext>
              </a:extLst>
            </p:cNvPr>
            <p:cNvSpPr/>
            <p:nvPr/>
          </p:nvSpPr>
          <p:spPr bwMode="gray">
            <a:xfrm>
              <a:off x="1313708" y="3991078"/>
              <a:ext cx="952652" cy="906316"/>
            </a:xfrm>
            <a:prstGeom prst="ellipse">
              <a:avLst/>
            </a:prstGeom>
            <a:solidFill>
              <a:srgbClr val="FFC000">
                <a:alpha val="10000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円弧 31">
              <a:extLst>
                <a:ext uri="{FF2B5EF4-FFF2-40B4-BE49-F238E27FC236}">
                  <a16:creationId xmlns:a16="http://schemas.microsoft.com/office/drawing/2014/main" id="{E7D35028-E533-45ED-8B00-242AB576EFEC}"/>
                </a:ext>
              </a:extLst>
            </p:cNvPr>
            <p:cNvSpPr/>
            <p:nvPr/>
          </p:nvSpPr>
          <p:spPr bwMode="gray">
            <a:xfrm rot="18210099" flipH="1" flipV="1">
              <a:off x="1604795" y="4252319"/>
              <a:ext cx="619124" cy="424069"/>
            </a:xfrm>
            <a:prstGeom prst="arc">
              <a:avLst>
                <a:gd name="adj1" fmla="val 1429629"/>
                <a:gd name="adj2" fmla="val 10356812"/>
              </a:avLst>
            </a:prstGeom>
            <a:ln w="9525">
              <a:solidFill>
                <a:srgbClr val="FFCD00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ffectLst/>
              </a:endParaRPr>
            </a:p>
          </p:txBody>
        </p:sp>
        <p:sp>
          <p:nvSpPr>
            <p:cNvPr id="33" name="円弧 32">
              <a:extLst>
                <a:ext uri="{FF2B5EF4-FFF2-40B4-BE49-F238E27FC236}">
                  <a16:creationId xmlns:a16="http://schemas.microsoft.com/office/drawing/2014/main" id="{43F3AE5A-15E4-499E-9480-04E2F53ED866}"/>
                </a:ext>
              </a:extLst>
            </p:cNvPr>
            <p:cNvSpPr/>
            <p:nvPr/>
          </p:nvSpPr>
          <p:spPr bwMode="gray">
            <a:xfrm rot="20407907" flipH="1" flipV="1">
              <a:off x="2058884" y="4159693"/>
              <a:ext cx="95949" cy="89949"/>
            </a:xfrm>
            <a:prstGeom prst="arc">
              <a:avLst>
                <a:gd name="adj1" fmla="val 693786"/>
                <a:gd name="adj2" fmla="val 10699501"/>
              </a:avLst>
            </a:prstGeom>
            <a:ln w="9525">
              <a:solidFill>
                <a:srgbClr val="FFCD00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ffectLst/>
              </a:endParaRPr>
            </a:p>
          </p:txBody>
        </p:sp>
        <p:sp>
          <p:nvSpPr>
            <p:cNvPr id="34" name="円弧 33">
              <a:extLst>
                <a:ext uri="{FF2B5EF4-FFF2-40B4-BE49-F238E27FC236}">
                  <a16:creationId xmlns:a16="http://schemas.microsoft.com/office/drawing/2014/main" id="{58594B74-22EE-4A58-987B-322F271B7D9D}"/>
                </a:ext>
              </a:extLst>
            </p:cNvPr>
            <p:cNvSpPr/>
            <p:nvPr/>
          </p:nvSpPr>
          <p:spPr bwMode="gray">
            <a:xfrm rot="19895116" flipH="1" flipV="1">
              <a:off x="1295679" y="4252028"/>
              <a:ext cx="811012" cy="281274"/>
            </a:xfrm>
            <a:prstGeom prst="arc">
              <a:avLst>
                <a:gd name="adj1" fmla="val 136023"/>
                <a:gd name="adj2" fmla="val 10764651"/>
              </a:avLst>
            </a:prstGeom>
            <a:ln w="9525">
              <a:solidFill>
                <a:srgbClr val="FFCD00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ffectLst/>
              </a:endParaRPr>
            </a:p>
          </p:txBody>
        </p:sp>
        <p:sp>
          <p:nvSpPr>
            <p:cNvPr id="35" name="円弧 34">
              <a:extLst>
                <a:ext uri="{FF2B5EF4-FFF2-40B4-BE49-F238E27FC236}">
                  <a16:creationId xmlns:a16="http://schemas.microsoft.com/office/drawing/2014/main" id="{730AC356-A7AC-46A1-BADE-E14BED49BD6C}"/>
                </a:ext>
              </a:extLst>
            </p:cNvPr>
            <p:cNvSpPr/>
            <p:nvPr/>
          </p:nvSpPr>
          <p:spPr bwMode="gray">
            <a:xfrm rot="171797" flipH="1" flipV="1">
              <a:off x="1650397" y="4123707"/>
              <a:ext cx="426726" cy="226563"/>
            </a:xfrm>
            <a:prstGeom prst="arc">
              <a:avLst>
                <a:gd name="adj1" fmla="val 180848"/>
                <a:gd name="adj2" fmla="val 10241919"/>
              </a:avLst>
            </a:prstGeom>
            <a:ln w="9525">
              <a:solidFill>
                <a:srgbClr val="FFCD00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ffectLst/>
              </a:endParaRPr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98BF4D4F-C9C0-41B3-97B0-352298857C0F}"/>
                </a:ext>
              </a:extLst>
            </p:cNvPr>
            <p:cNvSpPr/>
            <p:nvPr/>
          </p:nvSpPr>
          <p:spPr bwMode="gray">
            <a:xfrm>
              <a:off x="1640311" y="4619692"/>
              <a:ext cx="53712" cy="5371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endPara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67050AB0-C476-4DA7-9E35-993AF491345B}"/>
                </a:ext>
              </a:extLst>
            </p:cNvPr>
            <p:cNvSpPr/>
            <p:nvPr/>
          </p:nvSpPr>
          <p:spPr bwMode="gray">
            <a:xfrm>
              <a:off x="2024664" y="4154643"/>
              <a:ext cx="53712" cy="5371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90564" fontAlgn="auto">
                <a:spcBef>
                  <a:spcPts val="0"/>
                </a:spcBef>
                <a:spcAft>
                  <a:spcPts val="0"/>
                </a:spcAft>
                <a:buSzPct val="100000"/>
              </a:pPr>
              <a:endParaRPr kumimoji="1" lang="ja-JP" altLang="en-US" sz="800" b="1" dirty="0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246342A8-5777-4CB9-95B0-109FAD940D0E}"/>
                </a:ext>
              </a:extLst>
            </p:cNvPr>
            <p:cNvSpPr/>
            <p:nvPr/>
          </p:nvSpPr>
          <p:spPr bwMode="gray">
            <a:xfrm>
              <a:off x="1609035" y="4191057"/>
              <a:ext cx="53712" cy="5371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endPara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71FC0DF2-A85B-46A4-A40B-74C5651D9F3A}"/>
                </a:ext>
              </a:extLst>
            </p:cNvPr>
            <p:cNvSpPr/>
            <p:nvPr/>
          </p:nvSpPr>
          <p:spPr bwMode="gray">
            <a:xfrm>
              <a:off x="1326571" y="4579317"/>
              <a:ext cx="36000" cy="360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90564" fontAlgn="auto">
                <a:spcBef>
                  <a:spcPts val="0"/>
                </a:spcBef>
                <a:spcAft>
                  <a:spcPts val="0"/>
                </a:spcAft>
                <a:buSzPct val="100000"/>
              </a:pPr>
              <a:endParaRPr kumimoji="1" lang="ja-JP" altLang="en-US" sz="800" b="1" dirty="0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31F17E1A-A9B7-4A5D-8F70-0FCACB52C28D}"/>
                </a:ext>
              </a:extLst>
            </p:cNvPr>
            <p:cNvSpPr/>
            <p:nvPr/>
          </p:nvSpPr>
          <p:spPr bwMode="gray">
            <a:xfrm>
              <a:off x="2131390" y="4174946"/>
              <a:ext cx="36000" cy="360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endPara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C665369-8703-4856-9990-60B2FAA6797A}"/>
              </a:ext>
            </a:extLst>
          </p:cNvPr>
          <p:cNvGrpSpPr>
            <a:grpSpLocks noChangeAspect="1"/>
          </p:cNvGrpSpPr>
          <p:nvPr/>
        </p:nvGrpSpPr>
        <p:grpSpPr>
          <a:xfrm>
            <a:off x="7323067" y="3735554"/>
            <a:ext cx="1709992" cy="1368000"/>
            <a:chOff x="4009122" y="3100124"/>
            <a:chExt cx="1889990" cy="1512000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E0050D91-8F86-4784-B343-E02A7ABF42E1}"/>
                </a:ext>
              </a:extLst>
            </p:cNvPr>
            <p:cNvSpPr/>
            <p:nvPr/>
          </p:nvSpPr>
          <p:spPr bwMode="gray">
            <a:xfrm>
              <a:off x="4009122" y="3105070"/>
              <a:ext cx="1880913" cy="1507054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D88C8B29-4F69-48DC-B9A7-B0E8D60F2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198" t="30359" r="24105" b="32343"/>
            <a:stretch/>
          </p:blipFill>
          <p:spPr>
            <a:xfrm>
              <a:off x="4009122" y="3105070"/>
              <a:ext cx="1889990" cy="1506219"/>
            </a:xfrm>
            <a:custGeom>
              <a:avLst/>
              <a:gdLst>
                <a:gd name="connsiteX0" fmla="*/ 0 w 2759694"/>
                <a:gd name="connsiteY0" fmla="*/ 0 h 2215453"/>
                <a:gd name="connsiteX1" fmla="*/ 2759694 w 2759694"/>
                <a:gd name="connsiteY1" fmla="*/ 0 h 2215453"/>
                <a:gd name="connsiteX2" fmla="*/ 2759694 w 2759694"/>
                <a:gd name="connsiteY2" fmla="*/ 2215453 h 2215453"/>
                <a:gd name="connsiteX3" fmla="*/ 0 w 2759694"/>
                <a:gd name="connsiteY3" fmla="*/ 2215453 h 22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9694" h="2215453">
                  <a:moveTo>
                    <a:pt x="0" y="0"/>
                  </a:moveTo>
                  <a:lnTo>
                    <a:pt x="2759694" y="0"/>
                  </a:lnTo>
                  <a:lnTo>
                    <a:pt x="2759694" y="2215453"/>
                  </a:lnTo>
                  <a:lnTo>
                    <a:pt x="0" y="2215453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フリーフォーム: 図形 216">
              <a:extLst>
                <a:ext uri="{FF2B5EF4-FFF2-40B4-BE49-F238E27FC236}">
                  <a16:creationId xmlns:a16="http://schemas.microsoft.com/office/drawing/2014/main" id="{9258C2EC-5B9F-46E8-B19F-5E31BA978D1D}"/>
                </a:ext>
              </a:extLst>
            </p:cNvPr>
            <p:cNvSpPr/>
            <p:nvPr/>
          </p:nvSpPr>
          <p:spPr bwMode="gray">
            <a:xfrm>
              <a:off x="4165646" y="3100124"/>
              <a:ext cx="1733466" cy="1506220"/>
            </a:xfrm>
            <a:custGeom>
              <a:avLst/>
              <a:gdLst>
                <a:gd name="connsiteX0" fmla="*/ 624553 w 2549704"/>
                <a:gd name="connsiteY0" fmla="*/ 0 h 2232345"/>
                <a:gd name="connsiteX1" fmla="*/ 1925152 w 2549704"/>
                <a:gd name="connsiteY1" fmla="*/ 0 h 2232345"/>
                <a:gd name="connsiteX2" fmla="*/ 1987634 w 2549704"/>
                <a:gd name="connsiteY2" fmla="*/ 35755 h 2232345"/>
                <a:gd name="connsiteX3" fmla="*/ 2549704 w 2549704"/>
                <a:gd name="connsiteY3" fmla="*/ 1031508 h 2232345"/>
                <a:gd name="connsiteX4" fmla="*/ 1274852 w 2549704"/>
                <a:gd name="connsiteY4" fmla="*/ 2232345 h 2232345"/>
                <a:gd name="connsiteX5" fmla="*/ 0 w 2549704"/>
                <a:gd name="connsiteY5" fmla="*/ 1031508 h 2232345"/>
                <a:gd name="connsiteX6" fmla="*/ 562071 w 2549704"/>
                <a:gd name="connsiteY6" fmla="*/ 35755 h 223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9704" h="2232345">
                  <a:moveTo>
                    <a:pt x="624553" y="0"/>
                  </a:moveTo>
                  <a:lnTo>
                    <a:pt x="1925152" y="0"/>
                  </a:lnTo>
                  <a:lnTo>
                    <a:pt x="1987634" y="35755"/>
                  </a:lnTo>
                  <a:cubicBezTo>
                    <a:pt x="2326747" y="251554"/>
                    <a:pt x="2549704" y="617006"/>
                    <a:pt x="2549704" y="1031508"/>
                  </a:cubicBezTo>
                  <a:cubicBezTo>
                    <a:pt x="2549704" y="1694712"/>
                    <a:pt x="1978933" y="2232345"/>
                    <a:pt x="1274852" y="2232345"/>
                  </a:cubicBezTo>
                  <a:cubicBezTo>
                    <a:pt x="570771" y="2232345"/>
                    <a:pt x="0" y="1694712"/>
                    <a:pt x="0" y="1031508"/>
                  </a:cubicBezTo>
                  <a:cubicBezTo>
                    <a:pt x="0" y="617006"/>
                    <a:pt x="222958" y="251554"/>
                    <a:pt x="562071" y="3575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CE33CB4B-A5B4-425D-9335-41889B400BC2}"/>
                </a:ext>
              </a:extLst>
            </p:cNvPr>
            <p:cNvGrpSpPr/>
            <p:nvPr/>
          </p:nvGrpSpPr>
          <p:grpSpPr>
            <a:xfrm>
              <a:off x="4332973" y="3198312"/>
              <a:ext cx="1319357" cy="1256248"/>
              <a:chOff x="4442177" y="1880059"/>
              <a:chExt cx="1774371" cy="1689497"/>
            </a:xfrm>
          </p:grpSpPr>
          <p:sp>
            <p:nvSpPr>
              <p:cNvPr id="46" name="円弧 45">
                <a:extLst>
                  <a:ext uri="{FF2B5EF4-FFF2-40B4-BE49-F238E27FC236}">
                    <a16:creationId xmlns:a16="http://schemas.microsoft.com/office/drawing/2014/main" id="{E11CC764-8646-4309-B825-DD6DCB93AD2E}"/>
                  </a:ext>
                </a:extLst>
              </p:cNvPr>
              <p:cNvSpPr/>
              <p:nvPr/>
            </p:nvSpPr>
            <p:spPr bwMode="gray">
              <a:xfrm rot="18210099" flipH="1" flipV="1">
                <a:off x="4856540" y="2870368"/>
                <a:ext cx="829921" cy="568455"/>
              </a:xfrm>
              <a:prstGeom prst="arc">
                <a:avLst>
                  <a:gd name="adj1" fmla="val 1429629"/>
                  <a:gd name="adj2" fmla="val 10356812"/>
                </a:avLst>
              </a:prstGeom>
              <a:ln w="9525">
                <a:solidFill>
                  <a:srgbClr val="FFCD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ffectLst/>
                </a:endParaRPr>
              </a:p>
            </p:txBody>
          </p:sp>
          <p:sp>
            <p:nvSpPr>
              <p:cNvPr id="47" name="円弧 46">
                <a:extLst>
                  <a:ext uri="{FF2B5EF4-FFF2-40B4-BE49-F238E27FC236}">
                    <a16:creationId xmlns:a16="http://schemas.microsoft.com/office/drawing/2014/main" id="{1232EFCF-A5CF-49ED-A1DC-0B6229B500BE}"/>
                  </a:ext>
                </a:extLst>
              </p:cNvPr>
              <p:cNvSpPr/>
              <p:nvPr/>
            </p:nvSpPr>
            <p:spPr bwMode="gray">
              <a:xfrm rot="20407907" flipH="1" flipV="1">
                <a:off x="5465236" y="2746204"/>
                <a:ext cx="128618" cy="120575"/>
              </a:xfrm>
              <a:prstGeom prst="arc">
                <a:avLst>
                  <a:gd name="adj1" fmla="val 693786"/>
                  <a:gd name="adj2" fmla="val 10699501"/>
                </a:avLst>
              </a:prstGeom>
              <a:ln w="9525">
                <a:solidFill>
                  <a:srgbClr val="FFCD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ffectLst/>
                </a:endParaRPr>
              </a:p>
            </p:txBody>
          </p:sp>
          <p:sp>
            <p:nvSpPr>
              <p:cNvPr id="48" name="円弧 47">
                <a:extLst>
                  <a:ext uri="{FF2B5EF4-FFF2-40B4-BE49-F238E27FC236}">
                    <a16:creationId xmlns:a16="http://schemas.microsoft.com/office/drawing/2014/main" id="{067B9DF8-53D1-4E71-9EC5-FF6A5A310FF4}"/>
                  </a:ext>
                </a:extLst>
              </p:cNvPr>
              <p:cNvSpPr/>
              <p:nvPr/>
            </p:nvSpPr>
            <p:spPr bwMode="gray">
              <a:xfrm rot="19895116" flipH="1" flipV="1">
                <a:off x="4442177" y="2869977"/>
                <a:ext cx="1087142" cy="377041"/>
              </a:xfrm>
              <a:prstGeom prst="arc">
                <a:avLst>
                  <a:gd name="adj1" fmla="val 136023"/>
                  <a:gd name="adj2" fmla="val 10764651"/>
                </a:avLst>
              </a:prstGeom>
              <a:ln w="9525">
                <a:solidFill>
                  <a:srgbClr val="FFCD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ffectLst/>
                </a:endParaRPr>
              </a:p>
            </p:txBody>
          </p:sp>
          <p:sp>
            <p:nvSpPr>
              <p:cNvPr id="49" name="円弧 48">
                <a:extLst>
                  <a:ext uri="{FF2B5EF4-FFF2-40B4-BE49-F238E27FC236}">
                    <a16:creationId xmlns:a16="http://schemas.microsoft.com/office/drawing/2014/main" id="{ED5A6C17-DB8F-45F8-AC22-34ED4ADA4527}"/>
                  </a:ext>
                </a:extLst>
              </p:cNvPr>
              <p:cNvSpPr/>
              <p:nvPr/>
            </p:nvSpPr>
            <p:spPr bwMode="gray">
              <a:xfrm rot="171797" flipH="1" flipV="1">
                <a:off x="4917668" y="2697966"/>
                <a:ext cx="572016" cy="303702"/>
              </a:xfrm>
              <a:prstGeom prst="arc">
                <a:avLst>
                  <a:gd name="adj1" fmla="val 180848"/>
                  <a:gd name="adj2" fmla="val 10241919"/>
                </a:avLst>
              </a:prstGeom>
              <a:ln w="9525">
                <a:solidFill>
                  <a:srgbClr val="FFCD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ffectLst/>
                </a:endParaRPr>
              </a:p>
            </p:txBody>
          </p:sp>
          <p:sp>
            <p:nvSpPr>
              <p:cNvPr id="50" name="円弧 49">
                <a:extLst>
                  <a:ext uri="{FF2B5EF4-FFF2-40B4-BE49-F238E27FC236}">
                    <a16:creationId xmlns:a16="http://schemas.microsoft.com/office/drawing/2014/main" id="{4B7CB3BA-C59B-4872-A160-2F1D010A3EB8}"/>
                  </a:ext>
                </a:extLst>
              </p:cNvPr>
              <p:cNvSpPr/>
              <p:nvPr/>
            </p:nvSpPr>
            <p:spPr bwMode="gray">
              <a:xfrm rot="18319163" flipH="1" flipV="1">
                <a:off x="4393497" y="2970379"/>
                <a:ext cx="621545" cy="230545"/>
              </a:xfrm>
              <a:prstGeom prst="arc">
                <a:avLst>
                  <a:gd name="adj1" fmla="val 21569837"/>
                  <a:gd name="adj2" fmla="val 10470707"/>
                </a:avLst>
              </a:prstGeom>
              <a:ln w="9525">
                <a:solidFill>
                  <a:srgbClr val="FFCD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ffectLst/>
                </a:endParaRPr>
              </a:p>
            </p:txBody>
          </p:sp>
          <p:sp>
            <p:nvSpPr>
              <p:cNvPr id="51" name="円弧 50">
                <a:extLst>
                  <a:ext uri="{FF2B5EF4-FFF2-40B4-BE49-F238E27FC236}">
                    <a16:creationId xmlns:a16="http://schemas.microsoft.com/office/drawing/2014/main" id="{52343566-59F4-412D-B3FF-6BC1D80C083E}"/>
                  </a:ext>
                </a:extLst>
              </p:cNvPr>
              <p:cNvSpPr/>
              <p:nvPr/>
            </p:nvSpPr>
            <p:spPr bwMode="gray">
              <a:xfrm rot="199874" flipH="1" flipV="1">
                <a:off x="4495704" y="3250624"/>
                <a:ext cx="456923" cy="166941"/>
              </a:xfrm>
              <a:prstGeom prst="arc">
                <a:avLst>
                  <a:gd name="adj1" fmla="val 351218"/>
                  <a:gd name="adj2" fmla="val 10929803"/>
                </a:avLst>
              </a:prstGeom>
              <a:ln w="9525">
                <a:solidFill>
                  <a:srgbClr val="FFCD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ffectLst/>
                </a:endParaRPr>
              </a:p>
            </p:txBody>
          </p:sp>
          <p:sp>
            <p:nvSpPr>
              <p:cNvPr id="52" name="円弧 51">
                <a:extLst>
                  <a:ext uri="{FF2B5EF4-FFF2-40B4-BE49-F238E27FC236}">
                    <a16:creationId xmlns:a16="http://schemas.microsoft.com/office/drawing/2014/main" id="{22EFB6F8-4381-431B-A4BE-10347562AB0D}"/>
                  </a:ext>
                </a:extLst>
              </p:cNvPr>
              <p:cNvSpPr/>
              <p:nvPr/>
            </p:nvSpPr>
            <p:spPr bwMode="gray">
              <a:xfrm rot="18029339" flipH="1" flipV="1">
                <a:off x="4800839" y="2614526"/>
                <a:ext cx="227748" cy="213545"/>
              </a:xfrm>
              <a:prstGeom prst="arc">
                <a:avLst>
                  <a:gd name="adj1" fmla="val 21224198"/>
                  <a:gd name="adj2" fmla="val 6800515"/>
                </a:avLst>
              </a:prstGeom>
              <a:ln w="9525">
                <a:solidFill>
                  <a:srgbClr val="FFCD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ffectLst/>
                </a:endParaRPr>
              </a:p>
            </p:txBody>
          </p:sp>
          <p:sp>
            <p:nvSpPr>
              <p:cNvPr id="53" name="円弧 52">
                <a:extLst>
                  <a:ext uri="{FF2B5EF4-FFF2-40B4-BE49-F238E27FC236}">
                    <a16:creationId xmlns:a16="http://schemas.microsoft.com/office/drawing/2014/main" id="{B6B1206A-187E-40CE-AB2B-BFCAF3175E38}"/>
                  </a:ext>
                </a:extLst>
              </p:cNvPr>
              <p:cNvSpPr/>
              <p:nvPr/>
            </p:nvSpPr>
            <p:spPr bwMode="gray">
              <a:xfrm rot="20860171" flipH="1" flipV="1">
                <a:off x="4906011" y="2618693"/>
                <a:ext cx="876266" cy="256715"/>
              </a:xfrm>
              <a:prstGeom prst="arc">
                <a:avLst>
                  <a:gd name="adj1" fmla="val 101027"/>
                  <a:gd name="adj2" fmla="val 10678795"/>
                </a:avLst>
              </a:prstGeom>
              <a:ln w="9525">
                <a:solidFill>
                  <a:srgbClr val="FFCD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ffectLst/>
                </a:endParaRPr>
              </a:p>
            </p:txBody>
          </p:sp>
          <p:sp>
            <p:nvSpPr>
              <p:cNvPr id="54" name="円弧 53">
                <a:extLst>
                  <a:ext uri="{FF2B5EF4-FFF2-40B4-BE49-F238E27FC236}">
                    <a16:creationId xmlns:a16="http://schemas.microsoft.com/office/drawing/2014/main" id="{7681692E-D632-4B9F-B499-9ACC4E30C435}"/>
                  </a:ext>
                </a:extLst>
              </p:cNvPr>
              <p:cNvSpPr/>
              <p:nvPr/>
            </p:nvSpPr>
            <p:spPr bwMode="gray">
              <a:xfrm rot="18137651" flipH="1" flipV="1">
                <a:off x="5593933" y="2124344"/>
                <a:ext cx="854679" cy="366109"/>
              </a:xfrm>
              <a:prstGeom prst="arc">
                <a:avLst>
                  <a:gd name="adj1" fmla="val 352904"/>
                  <a:gd name="adj2" fmla="val 10312440"/>
                </a:avLst>
              </a:prstGeom>
              <a:ln w="9525">
                <a:solidFill>
                  <a:srgbClr val="FFCD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ffectLst/>
                </a:endParaRPr>
              </a:p>
            </p:txBody>
          </p:sp>
          <p:sp>
            <p:nvSpPr>
              <p:cNvPr id="55" name="円弧 54">
                <a:extLst>
                  <a:ext uri="{FF2B5EF4-FFF2-40B4-BE49-F238E27FC236}">
                    <a16:creationId xmlns:a16="http://schemas.microsoft.com/office/drawing/2014/main" id="{61FA118A-7603-4161-AED9-35EFD1105DA1}"/>
                  </a:ext>
                </a:extLst>
              </p:cNvPr>
              <p:cNvSpPr/>
              <p:nvPr/>
            </p:nvSpPr>
            <p:spPr bwMode="gray">
              <a:xfrm rot="20075897" flipH="1" flipV="1">
                <a:off x="4917939" y="3002869"/>
                <a:ext cx="904254" cy="440079"/>
              </a:xfrm>
              <a:prstGeom prst="arc">
                <a:avLst>
                  <a:gd name="adj1" fmla="val 351218"/>
                  <a:gd name="adj2" fmla="val 10018113"/>
                </a:avLst>
              </a:prstGeom>
              <a:ln w="9525">
                <a:solidFill>
                  <a:srgbClr val="FFCD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ffectLst/>
                </a:endParaRPr>
              </a:p>
            </p:txBody>
          </p:sp>
          <p:sp>
            <p:nvSpPr>
              <p:cNvPr id="56" name="楕円 55">
                <a:extLst>
                  <a:ext uri="{FF2B5EF4-FFF2-40B4-BE49-F238E27FC236}">
                    <a16:creationId xmlns:a16="http://schemas.microsoft.com/office/drawing/2014/main" id="{317308DE-452C-4590-B28C-799894AE7C36}"/>
                  </a:ext>
                </a:extLst>
              </p:cNvPr>
              <p:cNvSpPr/>
              <p:nvPr/>
            </p:nvSpPr>
            <p:spPr bwMode="gray">
              <a:xfrm>
                <a:off x="4904149" y="3362822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905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Wingdings" panose="05000000000000000000" pitchFamily="2" charset="2"/>
                  <a:buNone/>
                  <a:tabLst/>
                </a:pP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楕円 56">
                <a:extLst>
                  <a:ext uri="{FF2B5EF4-FFF2-40B4-BE49-F238E27FC236}">
                    <a16:creationId xmlns:a16="http://schemas.microsoft.com/office/drawing/2014/main" id="{EBECCA66-FCE6-4444-BA3D-0C2CF771B7FB}"/>
                  </a:ext>
                </a:extLst>
              </p:cNvPr>
              <p:cNvSpPr/>
              <p:nvPr/>
            </p:nvSpPr>
            <p:spPr bwMode="gray">
              <a:xfrm>
                <a:off x="5457465" y="2777535"/>
                <a:ext cx="48416" cy="4841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90564" fontAlgn="auto"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endParaRPr kumimoji="1" lang="ja-JP" altLang="en-US" sz="800" b="1" dirty="0">
                  <a:solidFill>
                    <a:schemeClr val="accent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7E07190F-44FB-4668-B768-41ED255B2FEF}"/>
                  </a:ext>
                </a:extLst>
              </p:cNvPr>
              <p:cNvSpPr/>
              <p:nvPr/>
            </p:nvSpPr>
            <p:spPr bwMode="gray">
              <a:xfrm>
                <a:off x="4862224" y="278824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905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Wingdings" panose="05000000000000000000" pitchFamily="2" charset="2"/>
                  <a:buNone/>
                  <a:tabLst/>
                </a:pP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楕円 58">
                <a:extLst>
                  <a:ext uri="{FF2B5EF4-FFF2-40B4-BE49-F238E27FC236}">
                    <a16:creationId xmlns:a16="http://schemas.microsoft.com/office/drawing/2014/main" id="{AFBC52F3-09CD-4DCD-9D32-6B17A0E1C20D}"/>
                  </a:ext>
                </a:extLst>
              </p:cNvPr>
              <p:cNvSpPr/>
              <p:nvPr/>
            </p:nvSpPr>
            <p:spPr bwMode="gray">
              <a:xfrm>
                <a:off x="4826395" y="2617932"/>
                <a:ext cx="48416" cy="4841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905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Wingdings" panose="05000000000000000000" pitchFamily="2" charset="2"/>
                  <a:buNone/>
                  <a:tabLst/>
                </a:pP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  <p:sp>
            <p:nvSpPr>
              <p:cNvPr id="60" name="楕円 59">
                <a:extLst>
                  <a:ext uri="{FF2B5EF4-FFF2-40B4-BE49-F238E27FC236}">
                    <a16:creationId xmlns:a16="http://schemas.microsoft.com/office/drawing/2014/main" id="{C7B2EF4B-1506-4AF9-8333-FD85BD54B146}"/>
                  </a:ext>
                </a:extLst>
              </p:cNvPr>
              <p:cNvSpPr/>
              <p:nvPr/>
            </p:nvSpPr>
            <p:spPr bwMode="gray">
              <a:xfrm>
                <a:off x="4483587" y="330870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90564" fontAlgn="auto"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endParaRPr kumimoji="1" lang="ja-JP" altLang="en-US" sz="800" b="1" dirty="0">
                  <a:solidFill>
                    <a:schemeClr val="accent6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1" name="楕円 60">
                <a:extLst>
                  <a:ext uri="{FF2B5EF4-FFF2-40B4-BE49-F238E27FC236}">
                    <a16:creationId xmlns:a16="http://schemas.microsoft.com/office/drawing/2014/main" id="{8EBBE2C5-5AFF-4F9D-95D7-E219010A9184}"/>
                  </a:ext>
                </a:extLst>
              </p:cNvPr>
              <p:cNvSpPr/>
              <p:nvPr/>
            </p:nvSpPr>
            <p:spPr bwMode="gray">
              <a:xfrm>
                <a:off x="6144548" y="1883101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905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Wingdings" panose="05000000000000000000" pitchFamily="2" charset="2"/>
                  <a:buNone/>
                  <a:tabLst/>
                </a:pP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円弧 61">
                <a:extLst>
                  <a:ext uri="{FF2B5EF4-FFF2-40B4-BE49-F238E27FC236}">
                    <a16:creationId xmlns:a16="http://schemas.microsoft.com/office/drawing/2014/main" id="{CD336EF1-CDAF-42A5-B194-9D22778E7509}"/>
                  </a:ext>
                </a:extLst>
              </p:cNvPr>
              <p:cNvSpPr/>
              <p:nvPr/>
            </p:nvSpPr>
            <p:spPr bwMode="gray">
              <a:xfrm rot="15106281" flipH="1" flipV="1">
                <a:off x="5572477" y="2725696"/>
                <a:ext cx="251130" cy="213339"/>
              </a:xfrm>
              <a:prstGeom prst="arc">
                <a:avLst>
                  <a:gd name="adj1" fmla="val 771307"/>
                  <a:gd name="adj2" fmla="val 7634772"/>
                </a:avLst>
              </a:prstGeom>
              <a:ln w="9525">
                <a:solidFill>
                  <a:srgbClr val="FFCD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ffectLst/>
                </a:endParaRPr>
              </a:p>
            </p:txBody>
          </p:sp>
          <p:sp>
            <p:nvSpPr>
              <p:cNvPr id="63" name="円弧 62">
                <a:extLst>
                  <a:ext uri="{FF2B5EF4-FFF2-40B4-BE49-F238E27FC236}">
                    <a16:creationId xmlns:a16="http://schemas.microsoft.com/office/drawing/2014/main" id="{3A137A07-03E0-450B-8886-5C77178E33FD}"/>
                  </a:ext>
                </a:extLst>
              </p:cNvPr>
              <p:cNvSpPr/>
              <p:nvPr/>
            </p:nvSpPr>
            <p:spPr bwMode="gray">
              <a:xfrm rot="15106281" flipH="1" flipV="1">
                <a:off x="5578771" y="2706309"/>
                <a:ext cx="447490" cy="275961"/>
              </a:xfrm>
              <a:prstGeom prst="arc">
                <a:avLst>
                  <a:gd name="adj1" fmla="val 3997902"/>
                  <a:gd name="adj2" fmla="val 11153082"/>
                </a:avLst>
              </a:prstGeom>
              <a:ln w="9525">
                <a:solidFill>
                  <a:srgbClr val="FFCD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ffectLst/>
                </a:endParaRPr>
              </a:p>
            </p:txBody>
          </p:sp>
          <p:sp>
            <p:nvSpPr>
              <p:cNvPr id="64" name="円弧 63">
                <a:extLst>
                  <a:ext uri="{FF2B5EF4-FFF2-40B4-BE49-F238E27FC236}">
                    <a16:creationId xmlns:a16="http://schemas.microsoft.com/office/drawing/2014/main" id="{A2D3C2BF-AE4F-4670-992E-12DC3A9396E4}"/>
                  </a:ext>
                </a:extLst>
              </p:cNvPr>
              <p:cNvSpPr/>
              <p:nvPr/>
            </p:nvSpPr>
            <p:spPr bwMode="gray">
              <a:xfrm rot="13142475" flipH="1" flipV="1">
                <a:off x="5671745" y="2388058"/>
                <a:ext cx="255314" cy="241068"/>
              </a:xfrm>
              <a:prstGeom prst="arc">
                <a:avLst>
                  <a:gd name="adj1" fmla="val 3336722"/>
                  <a:gd name="adj2" fmla="val 10900167"/>
                </a:avLst>
              </a:prstGeom>
              <a:ln w="9525">
                <a:solidFill>
                  <a:srgbClr val="FFCD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ffectLst/>
                </a:endParaRPr>
              </a:p>
            </p:txBody>
          </p:sp>
          <p:sp>
            <p:nvSpPr>
              <p:cNvPr id="65" name="楕円 64">
                <a:extLst>
                  <a:ext uri="{FF2B5EF4-FFF2-40B4-BE49-F238E27FC236}">
                    <a16:creationId xmlns:a16="http://schemas.microsoft.com/office/drawing/2014/main" id="{196A7DAB-CFF5-4F55-9EEC-81914E7D64EC}"/>
                  </a:ext>
                </a:extLst>
              </p:cNvPr>
              <p:cNvSpPr/>
              <p:nvPr/>
            </p:nvSpPr>
            <p:spPr bwMode="gray">
              <a:xfrm>
                <a:off x="5754373" y="2608401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90564" fontAlgn="auto"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endParaRPr kumimoji="1" lang="ja-JP" altLang="en-US" sz="800" b="1" dirty="0">
                  <a:solidFill>
                    <a:schemeClr val="accent6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6" name="楕円 65">
                <a:extLst>
                  <a:ext uri="{FF2B5EF4-FFF2-40B4-BE49-F238E27FC236}">
                    <a16:creationId xmlns:a16="http://schemas.microsoft.com/office/drawing/2014/main" id="{8839894D-CC56-4615-924A-FA8D03D071A1}"/>
                  </a:ext>
                </a:extLst>
              </p:cNvPr>
              <p:cNvSpPr/>
              <p:nvPr/>
            </p:nvSpPr>
            <p:spPr bwMode="gray">
              <a:xfrm>
                <a:off x="5698042" y="2396562"/>
                <a:ext cx="48416" cy="4841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905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Wingdings" panose="05000000000000000000" pitchFamily="2" charset="2"/>
                  <a:buNone/>
                  <a:tabLst/>
                </a:pP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  <p:sp>
            <p:nvSpPr>
              <p:cNvPr id="67" name="楕円 66">
                <a:extLst>
                  <a:ext uri="{FF2B5EF4-FFF2-40B4-BE49-F238E27FC236}">
                    <a16:creationId xmlns:a16="http://schemas.microsoft.com/office/drawing/2014/main" id="{8AC07951-6B41-44B8-A552-6D0F14852AC9}"/>
                  </a:ext>
                </a:extLst>
              </p:cNvPr>
              <p:cNvSpPr/>
              <p:nvPr/>
            </p:nvSpPr>
            <p:spPr bwMode="gray">
              <a:xfrm>
                <a:off x="5562427" y="2766651"/>
                <a:ext cx="48416" cy="4841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905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Wingdings" panose="05000000000000000000" pitchFamily="2" charset="2"/>
                  <a:buNone/>
                  <a:tabLst/>
                </a:pP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  <p:sp>
            <p:nvSpPr>
              <p:cNvPr id="68" name="楕円 67">
                <a:extLst>
                  <a:ext uri="{FF2B5EF4-FFF2-40B4-BE49-F238E27FC236}">
                    <a16:creationId xmlns:a16="http://schemas.microsoft.com/office/drawing/2014/main" id="{48076D1A-CB6E-447E-9316-F7353E524F45}"/>
                  </a:ext>
                </a:extLst>
              </p:cNvPr>
              <p:cNvSpPr/>
              <p:nvPr/>
            </p:nvSpPr>
            <p:spPr bwMode="gray">
              <a:xfrm>
                <a:off x="5682068" y="2937162"/>
                <a:ext cx="48416" cy="4841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905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Wingdings" panose="05000000000000000000" pitchFamily="2" charset="2"/>
                  <a:buNone/>
                  <a:tabLst/>
                </a:pP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" name="角丸四角形 2"/>
          <p:cNvSpPr/>
          <p:nvPr/>
        </p:nvSpPr>
        <p:spPr>
          <a:xfrm>
            <a:off x="4414973" y="5306939"/>
            <a:ext cx="2268000" cy="1260000"/>
          </a:xfrm>
          <a:prstGeom prst="roundRect">
            <a:avLst>
              <a:gd name="adj" fmla="val 8885"/>
            </a:avLst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59937">
              <a:lnSpc>
                <a:spcPts val="1500"/>
              </a:lnSpc>
            </a:pPr>
            <a:r>
              <a:rPr kumimoji="1" lang="ja-JP" altLang="en-US" sz="11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▷会場内の遊覧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観覧体験</a:t>
            </a:r>
            <a:endParaRPr kumimoji="1" lang="en-US" altLang="ja-JP" sz="11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defTabSz="959937">
              <a:lnSpc>
                <a:spcPts val="1500"/>
              </a:lnSpc>
            </a:pPr>
            <a:r>
              <a:rPr kumimoji="1" lang="ja-JP" altLang="en-US" sz="11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→多く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人が空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飛ぶ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クルマ体験</a:t>
            </a:r>
            <a:endParaRPr kumimoji="1" lang="en-US" altLang="ja-JP" sz="11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defTabSz="959937">
              <a:lnSpc>
                <a:spcPts val="800"/>
              </a:lnSpc>
            </a:pP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defTabSz="959937">
              <a:lnSpc>
                <a:spcPts val="1500"/>
              </a:lnSpc>
            </a:pP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▷商業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運航を世界へ発信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defTabSz="959937">
              <a:lnSpc>
                <a:spcPts val="1500"/>
              </a:lnSpc>
            </a:pPr>
            <a:r>
              <a:rPr kumimoji="1" lang="ja-JP" altLang="en-US" sz="11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→人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・企業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・投資</a:t>
            </a:r>
            <a:r>
              <a:rPr kumimoji="1"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の呼び込み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9" name="角丸四角形 138"/>
          <p:cNvSpPr/>
          <p:nvPr/>
        </p:nvSpPr>
        <p:spPr>
          <a:xfrm>
            <a:off x="7068247" y="5311060"/>
            <a:ext cx="2268000" cy="1260000"/>
          </a:xfrm>
          <a:prstGeom prst="roundRect">
            <a:avLst>
              <a:gd name="adj" fmla="val 8885"/>
            </a:avLst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▷日常的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に使える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サービスに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→自家用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救急輸送等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800"/>
              </a:lnSpc>
            </a:pP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▷関連ビジネス、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イノベーションが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進展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→観光サービス、機体メンテ等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429625" y="4873172"/>
            <a:ext cx="468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関空</a:t>
            </a:r>
            <a:endParaRPr kumimoji="1" lang="ja-JP" altLang="en-US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493069" y="4383450"/>
            <a:ext cx="540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淡路島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4949386" y="4003409"/>
            <a:ext cx="648000" cy="252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神戸空港</a:t>
            </a:r>
            <a:endParaRPr kumimoji="1" lang="ja-JP" altLang="en-US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8597742" y="4275289"/>
            <a:ext cx="828000" cy="432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都市間飛行も可能に</a:t>
            </a:r>
            <a:endParaRPr kumimoji="1" lang="ja-JP" altLang="en-US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5519741" y="4531616"/>
            <a:ext cx="648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万博会場</a:t>
            </a:r>
            <a:endParaRPr kumimoji="1" lang="ja-JP" altLang="en-US" sz="9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フローチャート: 結合子 4"/>
          <p:cNvSpPr/>
          <p:nvPr/>
        </p:nvSpPr>
        <p:spPr>
          <a:xfrm>
            <a:off x="5608641" y="4370067"/>
            <a:ext cx="108000" cy="108000"/>
          </a:xfrm>
          <a:prstGeom prst="flowChartConnec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ローチャート: 結合子 73"/>
          <p:cNvSpPr/>
          <p:nvPr/>
        </p:nvSpPr>
        <p:spPr>
          <a:xfrm>
            <a:off x="8289090" y="4374550"/>
            <a:ext cx="108000" cy="108000"/>
          </a:xfrm>
          <a:prstGeom prst="flowChartConnec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グループ化 76"/>
          <p:cNvGrpSpPr/>
          <p:nvPr/>
        </p:nvGrpSpPr>
        <p:grpSpPr>
          <a:xfrm>
            <a:off x="230703" y="3248093"/>
            <a:ext cx="1270969" cy="613335"/>
            <a:chOff x="6460833" y="307427"/>
            <a:chExt cx="1270969" cy="613335"/>
          </a:xfrm>
        </p:grpSpPr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833" y="314830"/>
              <a:ext cx="605932" cy="605932"/>
            </a:xfrm>
            <a:prstGeom prst="rect">
              <a:avLst/>
            </a:prstGeom>
          </p:spPr>
        </p:pic>
        <p:pic>
          <p:nvPicPr>
            <p:cNvPr id="79" name="図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002" y="307427"/>
              <a:ext cx="604800" cy="604800"/>
            </a:xfrm>
            <a:prstGeom prst="rect">
              <a:avLst/>
            </a:prstGeom>
          </p:spPr>
        </p:pic>
      </p:grpSp>
      <p:sp>
        <p:nvSpPr>
          <p:cNvPr id="72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556309" y="6816029"/>
            <a:ext cx="349692" cy="383297"/>
          </a:xfrm>
        </p:spPr>
        <p:txBody>
          <a:bodyPr/>
          <a:lstStyle/>
          <a:p>
            <a:r>
              <a:rPr lang="en-US" altLang="ja-JP" sz="1800" b="1" dirty="0" smtClean="0">
                <a:solidFill>
                  <a:schemeClr val="tx1"/>
                </a:solidFill>
              </a:rPr>
              <a:t>6</a:t>
            </a:r>
            <a:endParaRPr lang="ja-JP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7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 bwMode="gray">
          <a:xfrm>
            <a:off x="130492" y="314272"/>
            <a:ext cx="5611401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．ユニバーサルデザイン（</a:t>
            </a:r>
            <a:r>
              <a:rPr lang="en-US" altLang="ja-JP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2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）タクシーの導入</a:t>
            </a:r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176493" y="2743198"/>
          <a:ext cx="9353496" cy="43332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83366">
                  <a:extLst>
                    <a:ext uri="{9D8B030D-6E8A-4147-A177-3AD203B41FA5}">
                      <a16:colId xmlns:a16="http://schemas.microsoft.com/office/drawing/2014/main" val="1439013189"/>
                    </a:ext>
                  </a:extLst>
                </a:gridCol>
                <a:gridCol w="2656710">
                  <a:extLst>
                    <a:ext uri="{9D8B030D-6E8A-4147-A177-3AD203B41FA5}">
                      <a16:colId xmlns:a16="http://schemas.microsoft.com/office/drawing/2014/main" val="901775203"/>
                    </a:ext>
                  </a:extLst>
                </a:gridCol>
                <a:gridCol w="2656710">
                  <a:extLst>
                    <a:ext uri="{9D8B030D-6E8A-4147-A177-3AD203B41FA5}">
                      <a16:colId xmlns:a16="http://schemas.microsoft.com/office/drawing/2014/main" val="2895380761"/>
                    </a:ext>
                  </a:extLst>
                </a:gridCol>
                <a:gridCol w="2656710">
                  <a:extLst>
                    <a:ext uri="{9D8B030D-6E8A-4147-A177-3AD203B41FA5}">
                      <a16:colId xmlns:a16="http://schemas.microsoft.com/office/drawing/2014/main" val="925580270"/>
                    </a:ext>
                  </a:extLst>
                </a:gridCol>
              </a:tblGrid>
              <a:tr h="4333265">
                <a:tc>
                  <a:txBody>
                    <a:bodyPr/>
                    <a:lstStyle/>
                    <a:p>
                      <a:pPr marL="0" indent="0"/>
                      <a:r>
                        <a:rPr kumimoji="1" lang="en-US" altLang="ja-JP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UD</a:t>
                      </a:r>
                      <a:r>
                        <a:rPr kumimoji="1" lang="ja-JP" altLang="en-US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タクシーの導入促進</a:t>
                      </a:r>
                      <a:endParaRPr kumimoji="1" lang="en-US" altLang="ja-JP" sz="14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7813" indent="-555625" algn="l"/>
                      <a:r>
                        <a:rPr kumimoji="1" lang="ja-JP" altLang="en-US" sz="1400" b="1" u="none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400" b="1" u="none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UD</a:t>
                      </a:r>
                      <a:r>
                        <a:rPr kumimoji="1" lang="ja-JP" altLang="en-US" sz="1400" b="1" u="none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タクシー導入率</a:t>
                      </a:r>
                      <a:r>
                        <a:rPr kumimoji="1" lang="en-US" altLang="ja-JP" sz="1400" b="1" u="none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2.4</a:t>
                      </a:r>
                      <a:r>
                        <a:rPr kumimoji="1" lang="ja-JP" altLang="en-US" sz="1400" b="1" u="none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％</a:t>
                      </a:r>
                      <a:endParaRPr kumimoji="1" lang="en-US" altLang="ja-JP" sz="1400" b="1" u="none" baseline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277813" indent="-555625" algn="ctr">
                        <a:lnSpc>
                          <a:spcPts val="2200"/>
                        </a:lnSpc>
                      </a:pPr>
                      <a:r>
                        <a:rPr kumimoji="1" lang="ja-JP" altLang="en-US" sz="1050" b="0" u="none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　　　　　　　　　　　　（</a:t>
                      </a:r>
                      <a:r>
                        <a:rPr kumimoji="1" lang="en-US" altLang="ja-JP" sz="1050" b="0" u="none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2020</a:t>
                      </a:r>
                      <a:r>
                        <a:rPr kumimoji="1" lang="ja-JP" altLang="en-US" sz="1050" b="0" u="none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</a:t>
                      </a:r>
                      <a:r>
                        <a:rPr kumimoji="1" lang="en-US" altLang="ja-JP" sz="1050" b="0" u="none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r>
                        <a:rPr kumimoji="1" lang="ja-JP" altLang="en-US" sz="1050" b="0" u="none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月末）</a:t>
                      </a:r>
                      <a:endParaRPr kumimoji="1" lang="en-US" altLang="ja-JP" sz="1050" b="0" u="none" baseline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indent="-457200">
                        <a:lnSpc>
                          <a:spcPts val="800"/>
                        </a:lnSpc>
                      </a:pPr>
                      <a:r>
                        <a:rPr kumimoji="1" lang="ja-JP" altLang="en-US" sz="1100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endParaRPr kumimoji="1" lang="en-US" altLang="ja-JP" sz="1100" baseline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-45720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・事業者はコロナで厳しい経営状況</a:t>
                      </a:r>
                      <a:endParaRPr kumimoji="1" lang="en-US" altLang="ja-JP" sz="1100" baseline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-45720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・普通タクシーに比較して高額</a:t>
                      </a:r>
                      <a:endParaRPr kumimoji="1" lang="en-US" altLang="ja-JP" sz="1100" baseline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indent="-457200">
                        <a:lnSpc>
                          <a:spcPts val="1500"/>
                        </a:lnSpc>
                      </a:pPr>
                      <a:r>
                        <a:rPr kumimoji="1" lang="ja-JP" altLang="en-US" sz="1100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（約</a:t>
                      </a:r>
                      <a:r>
                        <a:rPr kumimoji="1" lang="en-US" altLang="ja-JP" sz="1100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300</a:t>
                      </a:r>
                      <a:r>
                        <a:rPr kumimoji="1" lang="ja-JP" altLang="en-US" sz="1100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万円、通常約</a:t>
                      </a:r>
                      <a:r>
                        <a:rPr kumimoji="1" lang="en-US" altLang="ja-JP" sz="1100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180</a:t>
                      </a:r>
                      <a:r>
                        <a:rPr kumimoji="1" lang="ja-JP" altLang="en-US" sz="1100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万円）</a:t>
                      </a:r>
                      <a:endParaRPr kumimoji="1" lang="en-US" altLang="ja-JP" sz="1100" baseline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indent="-457200">
                        <a:lnSpc>
                          <a:spcPts val="1500"/>
                        </a:lnSpc>
                      </a:pPr>
                      <a:r>
                        <a:rPr kumimoji="1" lang="ja-JP" altLang="en-US" sz="1100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→事業者の買替が進まず</a:t>
                      </a:r>
                      <a:endParaRPr kumimoji="1" lang="en-US" altLang="ja-JP" sz="1100" baseline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indent="-457200">
                        <a:lnSpc>
                          <a:spcPts val="1500"/>
                        </a:lnSpc>
                      </a:pPr>
                      <a:r>
                        <a:rPr kumimoji="1" lang="ja-JP" altLang="en-US" sz="1100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（</a:t>
                      </a:r>
                      <a:r>
                        <a:rPr kumimoji="1" lang="ja-JP" altLang="en-US" sz="1100" b="1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約</a:t>
                      </a:r>
                      <a:r>
                        <a:rPr kumimoji="1" lang="en-US" altLang="ja-JP" sz="1100" b="1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120</a:t>
                      </a:r>
                      <a:r>
                        <a:rPr kumimoji="1" lang="ja-JP" altLang="en-US" sz="1100" b="1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万円の差額</a:t>
                      </a:r>
                      <a:r>
                        <a:rPr kumimoji="1" lang="ja-JP" altLang="en-US" sz="1100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1100" baseline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>
                        <a:lnSpc>
                          <a:spcPts val="2000"/>
                        </a:lnSpc>
                      </a:pPr>
                      <a:r>
                        <a:rPr kumimoji="1" lang="ja-JP" altLang="en-US" sz="1400" baseline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endParaRPr kumimoji="1" lang="en-US" altLang="ja-JP" sz="1400" baseline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0" lvl="0" indent="-457200" algn="l" defTabSz="959937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導入率</a:t>
                      </a:r>
                      <a:r>
                        <a:rPr kumimoji="1" lang="en-US" altLang="ja-JP" sz="1400" b="1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25</a:t>
                      </a:r>
                      <a:r>
                        <a:rPr kumimoji="1" lang="ja-JP" altLang="en-US" sz="1400" b="1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％</a:t>
                      </a:r>
                      <a:r>
                        <a:rPr kumimoji="1" lang="ja-JP" altLang="en-US" sz="900" b="0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900" b="0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900" b="0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r>
                        <a:rPr kumimoji="1" lang="ja-JP" altLang="en-US" sz="1400" b="1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を実現</a:t>
                      </a:r>
                      <a:endParaRPr kumimoji="1" lang="en-US" altLang="ja-JP" sz="1400" b="1" u="none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marR="0" lvl="0" indent="-45720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lang="ja-JP" altLang="en-US" sz="9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国のバリアフリー法に基づく基本方針の目標</a:t>
                      </a:r>
                      <a:endParaRPr lang="en-US" altLang="ja-JP" sz="9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 UI" panose="020B0604030504040204" pitchFamily="50" charset="-128"/>
                      </a:endParaRPr>
                    </a:p>
                    <a:p>
                      <a:pPr marL="180000" marR="0" lvl="0" indent="-45720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aseline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>
                        <a:lnSpc>
                          <a:spcPts val="1500"/>
                        </a:lnSpc>
                      </a:pPr>
                      <a:r>
                        <a:rPr kumimoji="1" lang="ja-JP" altLang="en-US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・国の目標年次</a:t>
                      </a:r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2025</a:t>
                      </a: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年度末を</a:t>
                      </a:r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年前倒し</a:t>
                      </a:r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>
                        <a:lnSpc>
                          <a:spcPts val="1500"/>
                        </a:lnSpc>
                      </a:pP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・万博に来場する外国人・高齢者・</a:t>
                      </a:r>
                      <a:r>
                        <a:rPr kumimoji="1" lang="ja-JP" altLang="en-US" sz="1100" dirty="0" err="1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障がい</a:t>
                      </a: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者等に安全・安心な移動環境を提供</a:t>
                      </a:r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>
                        <a:lnSpc>
                          <a:spcPts val="1500"/>
                        </a:lnSpc>
                      </a:pP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→</a:t>
                      </a:r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SDGs</a:t>
                      </a: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の実践を国内外に発信</a:t>
                      </a:r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marR="0" lvl="0" indent="-457200" algn="l" defTabSz="959937" rtl="0" eaLnBrk="1" fontAlgn="auto" latinLnBrk="0" hangingPunct="1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 UI" panose="020B0604030504040204" pitchFamily="50" charset="-128"/>
                      </a:endParaRPr>
                    </a:p>
                    <a:p>
                      <a:pPr marL="180000" marR="0" lvl="0" indent="-457200" algn="l" defTabSz="959937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kumimoji="1" lang="en-US" altLang="ja-JP" sz="14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>
                        <a:lnSpc>
                          <a:spcPts val="2000"/>
                        </a:lnSpc>
                      </a:pPr>
                      <a:endParaRPr kumimoji="1" lang="en-US" altLang="ja-JP" sz="14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457200" algn="l">
                        <a:lnSpc>
                          <a:spcPts val="2000"/>
                        </a:lnSpc>
                      </a:pPr>
                      <a:r>
                        <a:rPr kumimoji="1" lang="en-US" altLang="ja-JP" sz="1400" b="1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UD</a:t>
                      </a:r>
                      <a:r>
                        <a:rPr kumimoji="1" lang="ja-JP" altLang="en-US" sz="1400" b="1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タクシーのさらなる拡大</a:t>
                      </a:r>
                      <a:endParaRPr kumimoji="1" lang="en-US" altLang="ja-JP" sz="1400" b="0" u="none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marR="0" lvl="0" indent="-457200" algn="r" defTabSz="959937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lang="ja-JP" altLang="en-US" sz="10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目標値については今後検討</a:t>
                      </a:r>
                      <a:endParaRPr lang="en-US" altLang="ja-JP" sz="10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 UI" panose="020B0604030504040204" pitchFamily="50" charset="-128"/>
                      </a:endParaRPr>
                    </a:p>
                    <a:p>
                      <a:pPr marL="180000" indent="-457200" algn="ctr">
                        <a:lnSpc>
                          <a:spcPts val="1500"/>
                        </a:lnSpc>
                      </a:pPr>
                      <a:endParaRPr kumimoji="1" lang="en-US" altLang="ja-JP" sz="1100" b="0" u="none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 algn="l">
                        <a:lnSpc>
                          <a:spcPts val="1500"/>
                        </a:lnSpc>
                      </a:pPr>
                      <a:r>
                        <a:rPr kumimoji="1" lang="ja-JP" altLang="en-US" sz="1100" b="0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・府内全域で</a:t>
                      </a:r>
                      <a:r>
                        <a:rPr kumimoji="1" lang="en-US" altLang="ja-JP" sz="1100" b="0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UD</a:t>
                      </a:r>
                      <a:r>
                        <a:rPr kumimoji="1" lang="ja-JP" altLang="en-US" sz="1100" b="0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タクシー導入が拡大</a:t>
                      </a:r>
                      <a:endParaRPr kumimoji="1" lang="en-US" altLang="ja-JP" sz="1100" b="0" u="none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 algn="l">
                        <a:lnSpc>
                          <a:spcPts val="1500"/>
                        </a:lnSpc>
                      </a:pPr>
                      <a:r>
                        <a:rPr kumimoji="1" lang="ja-JP" altLang="en-US" sz="1100" b="0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・誰もが安全・安心で快適に移動できる環境を実現</a:t>
                      </a:r>
                      <a:endParaRPr kumimoji="1" lang="en-US" altLang="ja-JP" sz="1100" b="0" u="none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180000" indent="-457200" algn="l">
                        <a:lnSpc>
                          <a:spcPts val="1500"/>
                        </a:lnSpc>
                      </a:pPr>
                      <a:r>
                        <a:rPr kumimoji="1" lang="ja-JP" altLang="en-US" sz="1100" b="0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→</a:t>
                      </a:r>
                      <a:r>
                        <a:rPr kumimoji="1" lang="en-US" altLang="ja-JP" sz="1100" b="0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2030</a:t>
                      </a:r>
                      <a:r>
                        <a:rPr kumimoji="1" lang="ja-JP" altLang="en-US" sz="1100" b="0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年ＳＤＧ</a:t>
                      </a:r>
                      <a:r>
                        <a:rPr kumimoji="1" lang="en-US" altLang="ja-JP" sz="1100" b="0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s</a:t>
                      </a:r>
                      <a:r>
                        <a:rPr kumimoji="1" lang="ja-JP" altLang="en-US" sz="1100" b="0" u="none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の達成</a:t>
                      </a:r>
                      <a:endParaRPr kumimoji="1" lang="en-US" altLang="ja-JP" sz="1100" b="1" u="sng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179187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76493" y="1032292"/>
            <a:ext cx="9353496" cy="937827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・ユニバーサルデザインタクシーの導入に向けて必要な</a:t>
            </a:r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財政支援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［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厚労省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、国交省］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6493" y="871675"/>
            <a:ext cx="1406284" cy="33855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要望事項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ホームベース 18"/>
          <p:cNvSpPr/>
          <p:nvPr/>
        </p:nvSpPr>
        <p:spPr bwMode="gray">
          <a:xfrm>
            <a:off x="170142" y="2403039"/>
            <a:ext cx="1404000" cy="340159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テーマ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ホームベース 19"/>
          <p:cNvSpPr/>
          <p:nvPr/>
        </p:nvSpPr>
        <p:spPr bwMode="gray">
          <a:xfrm>
            <a:off x="6870718" y="2403038"/>
            <a:ext cx="2834591" cy="340159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2030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（万博後）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/>
          </p:nvPr>
        </p:nvGraphicFramePr>
        <p:xfrm>
          <a:off x="1707777" y="4909404"/>
          <a:ext cx="2380129" cy="92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101">
                  <a:extLst>
                    <a:ext uri="{9D8B030D-6E8A-4147-A177-3AD203B41FA5}">
                      <a16:colId xmlns:a16="http://schemas.microsoft.com/office/drawing/2014/main" val="2276392886"/>
                    </a:ext>
                  </a:extLst>
                </a:gridCol>
                <a:gridCol w="799560">
                  <a:extLst>
                    <a:ext uri="{9D8B030D-6E8A-4147-A177-3AD203B41FA5}">
                      <a16:colId xmlns:a16="http://schemas.microsoft.com/office/drawing/2014/main" val="2357674950"/>
                    </a:ext>
                  </a:extLst>
                </a:gridCol>
                <a:gridCol w="891468">
                  <a:extLst>
                    <a:ext uri="{9D8B030D-6E8A-4147-A177-3AD203B41FA5}">
                      <a16:colId xmlns:a16="http://schemas.microsoft.com/office/drawing/2014/main" val="125897907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kumimoji="1" lang="ja-JP" altLang="en-US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05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事業者数</a:t>
                      </a:r>
                      <a:endParaRPr kumimoji="1" lang="ja-JP" altLang="en-US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en-US" altLang="ja-JP" sz="105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UD</a:t>
                      </a:r>
                      <a:r>
                        <a:rPr kumimoji="1" lang="ja-JP" altLang="en-US" sz="105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導入率</a:t>
                      </a:r>
                      <a:endParaRPr kumimoji="1" lang="ja-JP" altLang="en-US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4792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05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東京</a:t>
                      </a:r>
                      <a:endParaRPr kumimoji="1" lang="en-US" altLang="ja-JP" sz="105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en-US" altLang="ja-JP" sz="105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65.8%</a:t>
                      </a:r>
                      <a:endParaRPr kumimoji="1" lang="ja-JP" altLang="en-US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en-US" altLang="ja-JP" sz="105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36.6%</a:t>
                      </a:r>
                      <a:endParaRPr kumimoji="1" lang="ja-JP" altLang="en-US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3615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050" b="1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</a:t>
                      </a:r>
                      <a:endParaRPr kumimoji="1" lang="en-US" altLang="ja-JP" sz="1050" b="1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en-US" altLang="ja-JP" sz="1050" b="1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18.0%</a:t>
                      </a:r>
                      <a:endParaRPr kumimoji="1" lang="ja-JP" altLang="en-US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en-US" altLang="ja-JP" sz="1050" b="1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2.4%</a:t>
                      </a:r>
                      <a:endParaRPr kumimoji="1" lang="ja-JP" altLang="en-US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189750548"/>
                  </a:ext>
                </a:extLst>
              </a:tr>
            </a:tbl>
          </a:graphicData>
        </a:graphic>
      </p:graphicFrame>
      <p:sp>
        <p:nvSpPr>
          <p:cNvPr id="9" name="ホームベース 8"/>
          <p:cNvSpPr/>
          <p:nvPr/>
        </p:nvSpPr>
        <p:spPr bwMode="gray">
          <a:xfrm>
            <a:off x="4211446" y="2403038"/>
            <a:ext cx="2834591" cy="340159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（万博開催）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ホームベース 11"/>
          <p:cNvSpPr/>
          <p:nvPr/>
        </p:nvSpPr>
        <p:spPr bwMode="gray">
          <a:xfrm>
            <a:off x="1558212" y="2403039"/>
            <a:ext cx="2834591" cy="340159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（現状）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23118" y="4615944"/>
            <a:ext cx="218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東京との比較</a:t>
            </a:r>
            <a:r>
              <a:rPr kumimoji="1" lang="en-US" altLang="ja-JP" sz="11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/>
          <a:srcRect t="7189"/>
          <a:stretch/>
        </p:blipFill>
        <p:spPr>
          <a:xfrm>
            <a:off x="6919424" y="4255109"/>
            <a:ext cx="2526785" cy="1368000"/>
          </a:xfrm>
          <a:prstGeom prst="rect">
            <a:avLst/>
          </a:prstGeom>
        </p:spPr>
      </p:pic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7585498" y="6721343"/>
            <a:ext cx="19444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en-US" altLang="ja-JP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トヨタジャパンタクシー</a:t>
            </a:r>
            <a:r>
              <a:rPr lang="en-US" altLang="ja-JP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43" y="5663461"/>
            <a:ext cx="1845155" cy="972000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205607" y="3475936"/>
            <a:ext cx="1311534" cy="608522"/>
            <a:chOff x="7253973" y="416732"/>
            <a:chExt cx="1311534" cy="608522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973" y="416732"/>
              <a:ext cx="605932" cy="605932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575" y="419322"/>
              <a:ext cx="605932" cy="605932"/>
            </a:xfrm>
            <a:prstGeom prst="rect">
              <a:avLst/>
            </a:prstGeom>
          </p:spPr>
        </p:pic>
      </p:grp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1643288" y="5813777"/>
            <a:ext cx="2444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en-US" altLang="ja-JP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全国ハイヤー・タクシー連合会（法人タクシーのみ）</a:t>
            </a:r>
            <a:endParaRPr lang="en-US" altLang="ja-JP" sz="9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39088" y="4691952"/>
            <a:ext cx="2699594" cy="51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457200">
              <a:lnSpc>
                <a:spcPts val="1800"/>
              </a:lnSpc>
            </a:pPr>
            <a:r>
              <a:rPr kumimoji="1" lang="en-US" altLang="ja-JP" sz="1100" b="1" spc="-2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100" b="1" spc="-2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参考：現行の国補助制度を活用した場合の</a:t>
            </a:r>
            <a:r>
              <a:rPr kumimoji="1" lang="en-US" altLang="ja-JP" sz="1100" b="1" spc="-2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120</a:t>
            </a:r>
            <a:r>
              <a:rPr kumimoji="1" lang="ja-JP" altLang="en-US" sz="1100" b="1" spc="-2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万円</a:t>
            </a:r>
            <a:r>
              <a:rPr kumimoji="1" lang="ja-JP" altLang="en-US" sz="1100" b="1" spc="-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差額</a:t>
            </a:r>
            <a:r>
              <a:rPr kumimoji="1" lang="ja-JP" altLang="en-US" sz="1100" b="1" spc="-2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分の負担</a:t>
            </a:r>
            <a:r>
              <a:rPr kumimoji="1" lang="en-US" altLang="ja-JP" sz="1100" b="1" spc="-2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en-US" altLang="ja-JP" sz="1000" b="1" spc="-2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4351665" y="5292847"/>
          <a:ext cx="230400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426651359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252590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国補助</a:t>
                      </a:r>
                      <a:endParaRPr kumimoji="1" lang="en-US" altLang="ja-JP" sz="105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05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60</a:t>
                      </a:r>
                      <a:r>
                        <a:rPr kumimoji="1" lang="ja-JP" altLang="en-US" sz="105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万円</a:t>
                      </a:r>
                      <a:endParaRPr kumimoji="1" lang="ja-JP" altLang="en-US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事業者負担</a:t>
                      </a:r>
                      <a:endParaRPr kumimoji="1" lang="en-US" altLang="ja-JP" sz="105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05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60</a:t>
                      </a:r>
                      <a:r>
                        <a:rPr kumimoji="1" lang="ja-JP" altLang="en-US" sz="105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万円</a:t>
                      </a:r>
                      <a:endParaRPr kumimoji="1" lang="ja-JP" altLang="en-US" sz="10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033090"/>
                  </a:ext>
                </a:extLst>
              </a:tr>
            </a:tbl>
          </a:graphicData>
        </a:graphic>
      </p:graphicFrame>
      <p:sp>
        <p:nvSpPr>
          <p:cNvPr id="30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556309" y="6816029"/>
            <a:ext cx="349692" cy="383297"/>
          </a:xfrm>
        </p:spPr>
        <p:txBody>
          <a:bodyPr/>
          <a:lstStyle/>
          <a:p>
            <a:r>
              <a:rPr lang="en-US" altLang="ja-JP" sz="1800" b="1" dirty="0" smtClean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1688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4529" y="233408"/>
            <a:ext cx="9940762" cy="424517"/>
          </a:xfr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sz="1965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</a:t>
            </a:r>
            <a:r>
              <a:rPr lang="ja-JP" altLang="en-US" sz="1965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・関西</a:t>
            </a:r>
            <a:r>
              <a:rPr lang="ja-JP" altLang="en-US" sz="1965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万博推進アクションプランの策定について</a:t>
            </a:r>
            <a:endParaRPr lang="ja-JP" altLang="en-US" sz="1965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638213" y="6610462"/>
            <a:ext cx="2190240" cy="358800"/>
          </a:xfrm>
        </p:spPr>
        <p:txBody>
          <a:bodyPr/>
          <a:lstStyle/>
          <a:p>
            <a:pPr defTabSz="449290"/>
            <a:fld id="{4A29C0C3-80A2-4EDA-8DD4-D638D41F3C0E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</a:rPr>
              <a:pPr defTabSz="449290"/>
              <a:t>9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4397" y="802777"/>
            <a:ext cx="9549151" cy="36504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90"/>
            <a:endParaRPr kumimoji="1" lang="ja-JP" altLang="en-US" sz="1572" dirty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9A1BFCC1-484B-45D8-9DBE-825F8708C821}"/>
              </a:ext>
            </a:extLst>
          </p:cNvPr>
          <p:cNvSpPr txBox="1">
            <a:spLocks/>
          </p:cNvSpPr>
          <p:nvPr/>
        </p:nvSpPr>
        <p:spPr>
          <a:xfrm>
            <a:off x="370149" y="1134617"/>
            <a:ext cx="9233663" cy="3374542"/>
          </a:xfrm>
          <a:prstGeom prst="rect">
            <a:avLst/>
          </a:prstGeom>
          <a:ln w="28575">
            <a:noFill/>
          </a:ln>
        </p:spPr>
        <p:txBody>
          <a:bodyPr vert="horz" wrap="square" lIns="70753" tIns="70753" rIns="70753" bIns="70753" rtlCol="0" anchor="t" anchorCtr="0">
            <a:spAutoFit/>
          </a:bodyPr>
          <a:lstStyle>
            <a:lvl1pPr algn="ctr" defTabSz="914368" rtl="0" eaLnBrk="1" latinLnBrk="0" hangingPunct="1"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409" indent="-179409" algn="l" defTabSz="898549">
              <a:lnSpc>
                <a:spcPts val="1965"/>
              </a:lnSpc>
              <a:spcBef>
                <a:spcPts val="0"/>
              </a:spcBef>
            </a:pP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○大阪・関西万博は、</a:t>
            </a:r>
            <a:endParaRPr lang="en-US" altLang="ja-JP" sz="1376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409" indent="-179409" algn="l" defTabSz="898549">
              <a:lnSpc>
                <a:spcPts val="1965"/>
              </a:lnSpc>
              <a:spcBef>
                <a:spcPts val="0"/>
              </a:spcBef>
            </a:pPr>
            <a:r>
              <a:rPr lang="ja-JP" altLang="en-US" sz="137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➤ポストコロナにおける人類共通の</a:t>
            </a:r>
            <a:r>
              <a:rPr lang="ja-JP" altLang="en-US" sz="1376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課題解決に向け、世界の英知を集め、新たなアイデアを創造・発信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する場</a:t>
            </a:r>
            <a:endParaRPr lang="en-US" altLang="ja-JP" sz="1376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409" indent="-179409" algn="l" defTabSz="898549">
              <a:lnSpc>
                <a:spcPts val="1965"/>
              </a:lnSpc>
              <a:spcBef>
                <a:spcPts val="0"/>
              </a:spcBef>
            </a:pPr>
            <a:r>
              <a:rPr lang="ja-JP" altLang="en-US" sz="137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➤東京オリンピック・パラリンピック後の</a:t>
            </a:r>
            <a:r>
              <a:rPr lang="ja-JP" altLang="en-US" sz="1376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わが国の成長をけん引し、持続的な発展へと導く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一大国家プロジェクト</a:t>
            </a:r>
            <a:endParaRPr lang="en-US" altLang="ja-JP" sz="1376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9409" indent="-179409" algn="l" defTabSz="898549">
              <a:lnSpc>
                <a:spcPts val="1965"/>
              </a:lnSpc>
              <a:spcBef>
                <a:spcPts val="590"/>
              </a:spcBef>
            </a:pP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○開催地・大阪としては、</a:t>
            </a:r>
            <a:endParaRPr lang="en-US" altLang="ja-JP" sz="1376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00714" indent="-300714" algn="l" defTabSz="898549">
              <a:lnSpc>
                <a:spcPts val="1965"/>
              </a:lnSpc>
              <a:spcBef>
                <a:spcPts val="0"/>
              </a:spcBef>
            </a:pPr>
            <a:r>
              <a:rPr lang="ja-JP" altLang="en-US" sz="137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➤万博の成功はもとより、</a:t>
            </a:r>
            <a:endParaRPr lang="en-US" altLang="ja-JP" sz="1376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00714" indent="-300714" algn="l" defTabSz="898549">
              <a:lnSpc>
                <a:spcPts val="1965"/>
              </a:lnSpc>
              <a:spcBef>
                <a:spcPts val="0"/>
              </a:spcBef>
            </a:pPr>
            <a:r>
              <a:rPr lang="ja-JP" altLang="en-US" sz="137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➤万博を一過性のイベントに終わらせることなく、</a:t>
            </a:r>
            <a:r>
              <a:rPr lang="ja-JP" altLang="en-US" sz="1376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万博のインパクトやレガシーを最大限活かし、万博後における大阪の成長・発展の起爆剤としなければならない</a:t>
            </a:r>
            <a:endParaRPr lang="en-US" altLang="ja-JP" sz="1376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00714" indent="-300714" algn="l" defTabSz="898549">
              <a:lnSpc>
                <a:spcPts val="1965"/>
              </a:lnSpc>
              <a:spcBef>
                <a:spcPts val="590"/>
              </a:spcBef>
            </a:pP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○そのためには、インフラ整備のみならず、</a:t>
            </a:r>
            <a:endParaRPr lang="en-US" altLang="ja-JP" sz="1376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00714" indent="-300714" algn="l" defTabSz="898549">
              <a:lnSpc>
                <a:spcPts val="1965"/>
              </a:lnSpc>
              <a:spcBef>
                <a:spcPts val="0"/>
              </a:spcBef>
            </a:pPr>
            <a:r>
              <a:rPr lang="ja-JP" altLang="en-US" sz="137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➤</a:t>
            </a:r>
            <a:r>
              <a:rPr lang="ja-JP" altLang="en-US" sz="1376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「いのち輝く未来社会のデザイン」の具体化や「未来社会の実験場」の体現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などを、会場のみならず</a:t>
            </a:r>
            <a:r>
              <a:rPr lang="ja-JP" altLang="en-US" sz="1376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大阪府全域で強力に推進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していく必要</a:t>
            </a:r>
            <a:endParaRPr lang="en-US" altLang="ja-JP" sz="1376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00714" indent="-300714" algn="l" defTabSz="898549">
              <a:lnSpc>
                <a:spcPts val="1965"/>
              </a:lnSpc>
              <a:spcBef>
                <a:spcPts val="0"/>
              </a:spcBef>
            </a:pPr>
            <a:r>
              <a:rPr lang="ja-JP" altLang="en-US" sz="137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➤大阪の強みを活かし、府・市、国、民間企業等が連携し、</a:t>
            </a:r>
            <a:r>
              <a:rPr lang="ja-JP" altLang="en-US" sz="1376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新たな技術やサービスなどのイノベーションを生み出していく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ことが必要。そのために、</a:t>
            </a:r>
            <a:r>
              <a:rPr lang="ja-JP" altLang="en-US" sz="1376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内外から投資や人材を呼び込む仕掛けづくりや、大胆な規制改革が不可欠</a:t>
            </a:r>
            <a:endParaRPr lang="en-US" altLang="ja-JP" sz="1376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9A1BFCC1-484B-45D8-9DBE-825F8708C821}"/>
              </a:ext>
            </a:extLst>
          </p:cNvPr>
          <p:cNvSpPr txBox="1">
            <a:spLocks/>
          </p:cNvSpPr>
          <p:nvPr/>
        </p:nvSpPr>
        <p:spPr>
          <a:xfrm>
            <a:off x="174397" y="834579"/>
            <a:ext cx="9598904" cy="425016"/>
          </a:xfrm>
          <a:prstGeom prst="rect">
            <a:avLst/>
          </a:prstGeom>
          <a:ln w="28575">
            <a:noFill/>
          </a:ln>
        </p:spPr>
        <p:txBody>
          <a:bodyPr vert="horz" wrap="square" lIns="70753" tIns="70753" rIns="70753" bIns="70753" rtlCol="0" anchor="t" anchorCtr="0">
            <a:spAutoFit/>
          </a:bodyPr>
          <a:lstStyle>
            <a:lvl1pPr algn="ctr" defTabSz="914368" rtl="0" eaLnBrk="1" latinLnBrk="0" hangingPunct="1"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409" indent="-179409" algn="l" defTabSz="898549">
              <a:lnSpc>
                <a:spcPts val="2162"/>
              </a:lnSpc>
              <a:spcBef>
                <a:spcPts val="0"/>
              </a:spcBef>
            </a:pPr>
            <a:r>
              <a:rPr lang="ja-JP" altLang="en-US" sz="1376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＜大阪・関西万博を成長・発展の起爆剤へ＞</a:t>
            </a:r>
            <a:endParaRPr lang="en-US" altLang="ja-JP" sz="1376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3">
            <a:extLst>
              <a:ext uri="{FF2B5EF4-FFF2-40B4-BE49-F238E27FC236}">
                <a16:creationId xmlns:a16="http://schemas.microsoft.com/office/drawing/2014/main" id="{9A1BFCC1-484B-45D8-9DBE-825F8708C821}"/>
              </a:ext>
            </a:extLst>
          </p:cNvPr>
          <p:cNvSpPr txBox="1">
            <a:spLocks/>
          </p:cNvSpPr>
          <p:nvPr/>
        </p:nvSpPr>
        <p:spPr>
          <a:xfrm>
            <a:off x="370150" y="5206901"/>
            <a:ext cx="9259199" cy="908095"/>
          </a:xfrm>
          <a:prstGeom prst="rect">
            <a:avLst/>
          </a:prstGeom>
        </p:spPr>
        <p:txBody>
          <a:bodyPr vert="horz" lIns="70753" tIns="70753" rIns="70753" bIns="70753" rtlCol="0" anchor="t" anchorCtr="0">
            <a:noAutofit/>
          </a:bodyPr>
          <a:lstStyle>
            <a:lvl1pPr algn="ctr" defTabSz="914368" rtl="0" eaLnBrk="1" latinLnBrk="0" hangingPunct="1"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409" indent="-179409" algn="l" defTabSz="898549">
              <a:lnSpc>
                <a:spcPts val="1965"/>
              </a:lnSpc>
              <a:spcBef>
                <a:spcPts val="0"/>
              </a:spcBef>
            </a:pP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○現在、各部局において、万博開催に向けた取組みが進められているが、</a:t>
            </a:r>
            <a:r>
              <a:rPr lang="ja-JP" altLang="en-US" sz="1376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開催まで残すところ３年半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となった今、あらためて</a:t>
            </a:r>
            <a:r>
              <a:rPr lang="ja-JP" altLang="en-US" sz="1376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各部局において万博を大阪の成長・発展に向けた強力なツールであると捉え、国への働きかけや、関係機関と連携しながら全庁一丸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となって、</a:t>
            </a:r>
            <a:r>
              <a:rPr lang="ja-JP" altLang="en-US" sz="1376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取組みのより一層の加速</a:t>
            </a:r>
            <a:r>
              <a:rPr lang="ja-JP" altLang="en-US" sz="1376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を図っていくことが重要</a:t>
            </a:r>
            <a:endParaRPr lang="en-US" altLang="ja-JP" sz="1376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9A1BFCC1-484B-45D8-9DBE-825F8708C821}"/>
              </a:ext>
            </a:extLst>
          </p:cNvPr>
          <p:cNvSpPr txBox="1">
            <a:spLocks/>
          </p:cNvSpPr>
          <p:nvPr/>
        </p:nvSpPr>
        <p:spPr>
          <a:xfrm>
            <a:off x="174391" y="4907876"/>
            <a:ext cx="9259199" cy="425016"/>
          </a:xfrm>
          <a:prstGeom prst="rect">
            <a:avLst/>
          </a:prstGeom>
          <a:ln w="28575">
            <a:noFill/>
          </a:ln>
        </p:spPr>
        <p:txBody>
          <a:bodyPr vert="horz" wrap="square" lIns="70753" tIns="70753" rIns="70753" bIns="70753" rtlCol="0" anchor="t" anchorCtr="0">
            <a:spAutoFit/>
          </a:bodyPr>
          <a:lstStyle>
            <a:lvl1pPr algn="ctr" defTabSz="914368" rtl="0" eaLnBrk="1" latinLnBrk="0" hangingPunct="1"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409" indent="-179409" algn="l" defTabSz="898549">
              <a:lnSpc>
                <a:spcPts val="2162"/>
              </a:lnSpc>
              <a:spcBef>
                <a:spcPts val="0"/>
              </a:spcBef>
            </a:pPr>
            <a:r>
              <a:rPr lang="ja-JP" altLang="en-US" sz="1376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＜オール府庁での取組み強化＞</a:t>
            </a:r>
            <a:endParaRPr lang="en-US" altLang="ja-JP" sz="1376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4397" y="4907877"/>
            <a:ext cx="9549151" cy="12071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90"/>
            <a:endParaRPr kumimoji="1" lang="ja-JP" altLang="en-US" sz="1572" dirty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2" name="二等辺三角形 11"/>
          <p:cNvSpPr/>
          <p:nvPr/>
        </p:nvSpPr>
        <p:spPr>
          <a:xfrm rot="10800000">
            <a:off x="3354748" y="4556706"/>
            <a:ext cx="3290003" cy="247635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49290"/>
            <a:endParaRPr kumimoji="1" lang="ja-JP" altLang="en-US" sz="1953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30864" y="6339834"/>
            <a:ext cx="437030" cy="55685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49290"/>
            <a:endParaRPr kumimoji="1" lang="ja-JP" altLang="en-US" sz="1953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22334" y="6255571"/>
            <a:ext cx="8581485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90">
              <a:lnSpc>
                <a:spcPts val="2555"/>
              </a:lnSpc>
            </a:pPr>
            <a:r>
              <a:rPr kumimoji="1" lang="ja-JP" altLang="en-US" sz="1769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庁内横断的</a:t>
            </a:r>
            <a:r>
              <a:rPr kumimoji="1" lang="ja-JP" altLang="en-US" sz="1769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なプロジェクトチーム（</a:t>
            </a:r>
            <a:r>
              <a:rPr kumimoji="1" lang="en-US" altLang="ja-JP" sz="1769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PT</a:t>
            </a:r>
            <a:r>
              <a:rPr kumimoji="1" lang="ja-JP" altLang="en-US" sz="1769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）を</a:t>
            </a:r>
            <a:r>
              <a:rPr kumimoji="1" lang="ja-JP" altLang="en-US" sz="1769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設置</a:t>
            </a:r>
            <a:r>
              <a:rPr kumimoji="1" lang="ja-JP" altLang="en-US" sz="157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し、万博後にめざす大阪の姿やその実現に向けた取組み等</a:t>
            </a:r>
            <a:r>
              <a:rPr kumimoji="1" lang="ja-JP" altLang="en-US" sz="157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をとりまとめた</a:t>
            </a:r>
            <a:r>
              <a:rPr kumimoji="1" lang="ja-JP" altLang="en-US" sz="1769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1769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kumimoji="1" lang="ja-JP" altLang="en-US" sz="1769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・関西</a:t>
            </a:r>
            <a:r>
              <a:rPr kumimoji="1" lang="ja-JP" altLang="en-US" sz="1769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万博推進アクションプラン</a:t>
            </a:r>
            <a:r>
              <a:rPr kumimoji="1" lang="ja-JP" altLang="en-US" sz="1769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kumimoji="1" lang="ja-JP" altLang="en-US" sz="157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を令和</a:t>
            </a:r>
            <a:r>
              <a:rPr kumimoji="1" lang="en-US" altLang="ja-JP" sz="157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57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年度内</a:t>
            </a:r>
            <a:r>
              <a:rPr kumimoji="1" lang="ja-JP" altLang="en-US" sz="157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sz="157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策定（予定）</a:t>
            </a:r>
            <a:endParaRPr kumimoji="1" lang="ja-JP" altLang="en-US" sz="157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75962" y="286997"/>
            <a:ext cx="1132044" cy="302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449290"/>
            <a:r>
              <a:rPr kumimoji="1" lang="ja-JP" altLang="en-US" sz="1376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参考資料</a:t>
            </a:r>
            <a:endParaRPr kumimoji="1" lang="ja-JP" altLang="en-US" sz="1376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11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2768</Words>
  <Application>Microsoft Office PowerPoint</Application>
  <PresentationFormat>ユーザー設定</PresentationFormat>
  <Paragraphs>315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9</vt:i4>
      </vt:variant>
    </vt:vector>
  </HeadingPairs>
  <TitlesOfParts>
    <vt:vector size="22" baseType="lpstr">
      <vt:lpstr>BIZ UDPゴシック</vt:lpstr>
      <vt:lpstr>Meiryo UI</vt:lpstr>
      <vt:lpstr>ＭＳ Ｐゴシック</vt:lpstr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Wingdings</vt:lpstr>
      <vt:lpstr>Office Theme</vt:lpstr>
      <vt:lpstr>Office ​​テーマ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大阪・関西万博推進アクションプランの策定について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2021-12-28T06:12:07Z</dcterms:created>
  <dcterms:modified xsi:type="dcterms:W3CDTF">2021-12-28T06:12:50Z</dcterms:modified>
</cp:coreProperties>
</file>